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5" r:id="rId2"/>
    <p:sldMasterId id="2147483769" r:id="rId3"/>
    <p:sldMasterId id="2147483785" r:id="rId4"/>
    <p:sldMasterId id="2147483801" r:id="rId5"/>
    <p:sldMasterId id="2147483816" r:id="rId6"/>
    <p:sldMasterId id="2147483832" r:id="rId7"/>
    <p:sldMasterId id="2147483848" r:id="rId8"/>
  </p:sldMasterIdLst>
  <p:notesMasterIdLst>
    <p:notesMasterId r:id="rId16"/>
  </p:notesMasterIdLst>
  <p:handoutMasterIdLst>
    <p:handoutMasterId r:id="rId17"/>
  </p:handoutMasterIdLst>
  <p:sldIdLst>
    <p:sldId id="270" r:id="rId9"/>
    <p:sldId id="265" r:id="rId10"/>
    <p:sldId id="269" r:id="rId11"/>
    <p:sldId id="266" r:id="rId12"/>
    <p:sldId id="268" r:id="rId13"/>
    <p:sldId id="274" r:id="rId14"/>
    <p:sldId id="271" r:id="rId15"/>
  </p:sldIdLst>
  <p:sldSz cx="9144000" cy="6858000" type="screen4x3"/>
  <p:notesSz cx="6858000"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F5494"/>
    <a:srgbClr val="3166CF"/>
    <a:srgbClr val="2D5EC1"/>
    <a:srgbClr val="FFD624"/>
    <a:srgbClr val="3E6FD2"/>
    <a:srgbClr val="BDDE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664" y="-8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B4FBC-2F52-4FA4-95F0-E306E480B90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6D0668A-AE5A-4913-B5F6-B52206035514}">
      <dgm:prSet phldrT="[Text]"/>
      <dgm:spPr>
        <a:solidFill>
          <a:srgbClr val="10B4C6"/>
        </a:solidFill>
      </dgm:spPr>
      <dgm:t>
        <a:bodyPr/>
        <a:lstStyle/>
        <a:p>
          <a:r>
            <a:rPr lang="fr-FR" dirty="0"/>
            <a:t>Country </a:t>
          </a:r>
          <a:r>
            <a:rPr lang="fr-FR" dirty="0" err="1"/>
            <a:t>analysis</a:t>
          </a:r>
          <a:endParaRPr lang="en-US" dirty="0"/>
        </a:p>
      </dgm:t>
    </dgm:pt>
    <dgm:pt modelId="{C3B93828-307B-4825-88DC-9D896A0ADEBE}" type="parTrans" cxnId="{69F6BBA4-7EFA-483D-A3A9-9037113B15A3}">
      <dgm:prSet/>
      <dgm:spPr/>
      <dgm:t>
        <a:bodyPr/>
        <a:lstStyle/>
        <a:p>
          <a:endParaRPr lang="en-US"/>
        </a:p>
      </dgm:t>
    </dgm:pt>
    <dgm:pt modelId="{594B3D2F-3306-4C1D-9EF1-92AD10E5C76A}" type="sibTrans" cxnId="{69F6BBA4-7EFA-483D-A3A9-9037113B15A3}">
      <dgm:prSet/>
      <dgm:spPr>
        <a:solidFill>
          <a:srgbClr val="7FC9A6"/>
        </a:solidFill>
      </dgm:spPr>
      <dgm:t>
        <a:bodyPr/>
        <a:lstStyle/>
        <a:p>
          <a:endParaRPr lang="en-US"/>
        </a:p>
      </dgm:t>
    </dgm:pt>
    <dgm:pt modelId="{618BAD13-B1CD-4691-9404-AC73C2D8F163}">
      <dgm:prSet phldrT="[Text]"/>
      <dgm:spPr>
        <a:solidFill>
          <a:srgbClr val="10B4C6"/>
        </a:solidFill>
      </dgm:spPr>
      <dgm:t>
        <a:bodyPr/>
        <a:lstStyle/>
        <a:p>
          <a:r>
            <a:rPr lang="fr-FR" dirty="0"/>
            <a:t>Expand scope of </a:t>
          </a:r>
          <a:r>
            <a:rPr lang="fr-FR" dirty="0" err="1"/>
            <a:t>policy</a:t>
          </a:r>
          <a:r>
            <a:rPr lang="fr-FR" dirty="0"/>
            <a:t> dialogue</a:t>
          </a:r>
          <a:endParaRPr lang="en-US" dirty="0"/>
        </a:p>
      </dgm:t>
    </dgm:pt>
    <dgm:pt modelId="{22614CB5-AD63-4645-B497-A8337C056EF7}" type="parTrans" cxnId="{8CFA19B5-88C0-4BE5-BD73-0B4CAFA9B020}">
      <dgm:prSet/>
      <dgm:spPr/>
      <dgm:t>
        <a:bodyPr/>
        <a:lstStyle/>
        <a:p>
          <a:endParaRPr lang="en-US"/>
        </a:p>
      </dgm:t>
    </dgm:pt>
    <dgm:pt modelId="{111D52BB-A70B-4B08-B186-B5770B25F864}" type="sibTrans" cxnId="{8CFA19B5-88C0-4BE5-BD73-0B4CAFA9B020}">
      <dgm:prSet/>
      <dgm:spPr>
        <a:solidFill>
          <a:srgbClr val="7FC9A6"/>
        </a:solidFill>
      </dgm:spPr>
      <dgm:t>
        <a:bodyPr/>
        <a:lstStyle/>
        <a:p>
          <a:endParaRPr lang="en-US"/>
        </a:p>
      </dgm:t>
    </dgm:pt>
    <dgm:pt modelId="{C5CD1CE5-9D35-49E3-BD2A-08B4B72D42A8}">
      <dgm:prSet phldrT="[Text]"/>
      <dgm:spPr>
        <a:solidFill>
          <a:srgbClr val="10B4C6"/>
        </a:solidFill>
      </dgm:spPr>
      <dgm:t>
        <a:bodyPr/>
        <a:lstStyle/>
        <a:p>
          <a:r>
            <a:rPr lang="fr-FR" dirty="0" err="1"/>
            <a:t>Structured</a:t>
          </a:r>
          <a:r>
            <a:rPr lang="fr-FR" dirty="0"/>
            <a:t> dialogue </a:t>
          </a:r>
          <a:r>
            <a:rPr lang="fr-FR" dirty="0" err="1"/>
            <a:t>with</a:t>
          </a:r>
          <a:r>
            <a:rPr lang="fr-FR" dirty="0"/>
            <a:t> the </a:t>
          </a:r>
          <a:r>
            <a:rPr lang="fr-FR" dirty="0" err="1"/>
            <a:t>private</a:t>
          </a:r>
          <a:r>
            <a:rPr lang="fr-FR" dirty="0"/>
            <a:t> </a:t>
          </a:r>
          <a:r>
            <a:rPr lang="fr-FR" dirty="0" err="1" smtClean="0"/>
            <a:t>sector</a:t>
          </a:r>
          <a:r>
            <a:rPr lang="fr-FR" dirty="0" smtClean="0"/>
            <a:t> (SB4A)</a:t>
          </a:r>
          <a:endParaRPr lang="en-US" dirty="0"/>
        </a:p>
      </dgm:t>
    </dgm:pt>
    <dgm:pt modelId="{EB0C6DA0-0B36-4CF0-AD7F-93A210D32F80}" type="parTrans" cxnId="{F64D0366-455A-4F8B-9531-EF6EFB138AEB}">
      <dgm:prSet/>
      <dgm:spPr/>
      <dgm:t>
        <a:bodyPr/>
        <a:lstStyle/>
        <a:p>
          <a:endParaRPr lang="en-US"/>
        </a:p>
      </dgm:t>
    </dgm:pt>
    <dgm:pt modelId="{E2298E75-64B7-4AFB-BCBD-B44D6C9296EF}" type="sibTrans" cxnId="{F64D0366-455A-4F8B-9531-EF6EFB138AEB}">
      <dgm:prSet/>
      <dgm:spPr>
        <a:solidFill>
          <a:srgbClr val="7FC9A6"/>
        </a:solidFill>
      </dgm:spPr>
      <dgm:t>
        <a:bodyPr/>
        <a:lstStyle/>
        <a:p>
          <a:endParaRPr lang="en-US"/>
        </a:p>
      </dgm:t>
    </dgm:pt>
    <dgm:pt modelId="{767BBE8E-9C76-47AE-A9C2-87115F86C64D}">
      <dgm:prSet phldrT="[Text]"/>
      <dgm:spPr>
        <a:solidFill>
          <a:srgbClr val="10B4C6"/>
        </a:solidFill>
      </dgm:spPr>
      <dgm:t>
        <a:bodyPr/>
        <a:lstStyle/>
        <a:p>
          <a:r>
            <a:rPr lang="fr-FR" dirty="0"/>
            <a:t>Public / </a:t>
          </a:r>
          <a:r>
            <a:rPr lang="fr-FR" dirty="0" err="1"/>
            <a:t>Private</a:t>
          </a:r>
          <a:r>
            <a:rPr lang="fr-FR" dirty="0"/>
            <a:t> dialogue</a:t>
          </a:r>
          <a:endParaRPr lang="en-US" dirty="0"/>
        </a:p>
      </dgm:t>
    </dgm:pt>
    <dgm:pt modelId="{3A41878B-7DF4-4792-BBD7-DE97DE7BD09E}" type="parTrans" cxnId="{B6F6C9C0-682B-429C-BC30-FFA97A1349EF}">
      <dgm:prSet/>
      <dgm:spPr/>
      <dgm:t>
        <a:bodyPr/>
        <a:lstStyle/>
        <a:p>
          <a:endParaRPr lang="en-US"/>
        </a:p>
      </dgm:t>
    </dgm:pt>
    <dgm:pt modelId="{22D09A7A-EDC3-4753-9EE8-EA2C66E1243C}" type="sibTrans" cxnId="{B6F6C9C0-682B-429C-BC30-FFA97A1349EF}">
      <dgm:prSet/>
      <dgm:spPr>
        <a:solidFill>
          <a:srgbClr val="7FC9A6"/>
        </a:solidFill>
      </dgm:spPr>
      <dgm:t>
        <a:bodyPr/>
        <a:lstStyle/>
        <a:p>
          <a:endParaRPr lang="en-US"/>
        </a:p>
      </dgm:t>
    </dgm:pt>
    <dgm:pt modelId="{FE46AF5E-8BD4-4121-9E71-FE436F33D1FC}">
      <dgm:prSet phldrT="[Text]"/>
      <dgm:spPr>
        <a:solidFill>
          <a:srgbClr val="10B4C6"/>
        </a:solidFill>
      </dgm:spPr>
      <dgm:t>
        <a:bodyPr/>
        <a:lstStyle/>
        <a:p>
          <a:r>
            <a:rPr lang="fr-FR" dirty="0"/>
            <a:t>Investment </a:t>
          </a:r>
          <a:r>
            <a:rPr lang="fr-FR" dirty="0" err="1"/>
            <a:t>climate</a:t>
          </a:r>
          <a:r>
            <a:rPr lang="fr-FR" dirty="0"/>
            <a:t> </a:t>
          </a:r>
          <a:r>
            <a:rPr lang="fr-FR" dirty="0" err="1"/>
            <a:t>policy</a:t>
          </a:r>
          <a:r>
            <a:rPr lang="fr-FR" dirty="0"/>
            <a:t> </a:t>
          </a:r>
          <a:r>
            <a:rPr lang="fr-FR" dirty="0" err="1"/>
            <a:t>reforms</a:t>
          </a:r>
          <a:endParaRPr lang="en-US" dirty="0"/>
        </a:p>
      </dgm:t>
    </dgm:pt>
    <dgm:pt modelId="{7BE81720-0F0D-4380-9307-555CF74472E8}" type="parTrans" cxnId="{A0C0A888-2517-470C-889F-4C09BA4A5006}">
      <dgm:prSet/>
      <dgm:spPr/>
      <dgm:t>
        <a:bodyPr/>
        <a:lstStyle/>
        <a:p>
          <a:endParaRPr lang="en-US"/>
        </a:p>
      </dgm:t>
    </dgm:pt>
    <dgm:pt modelId="{A3135EA6-604F-42E9-B88C-2C590E05E47B}" type="sibTrans" cxnId="{A0C0A888-2517-470C-889F-4C09BA4A5006}">
      <dgm:prSet/>
      <dgm:spPr>
        <a:solidFill>
          <a:srgbClr val="7FC9A6"/>
        </a:solidFill>
      </dgm:spPr>
      <dgm:t>
        <a:bodyPr/>
        <a:lstStyle/>
        <a:p>
          <a:endParaRPr lang="en-US"/>
        </a:p>
      </dgm:t>
    </dgm:pt>
    <dgm:pt modelId="{4BC182FC-348C-478D-9669-BB352731DDC5}" type="pres">
      <dgm:prSet presAssocID="{465B4FBC-2F52-4FA4-95F0-E306E480B902}" presName="cycle" presStyleCnt="0">
        <dgm:presLayoutVars>
          <dgm:dir/>
          <dgm:resizeHandles val="exact"/>
        </dgm:presLayoutVars>
      </dgm:prSet>
      <dgm:spPr/>
      <dgm:t>
        <a:bodyPr/>
        <a:lstStyle/>
        <a:p>
          <a:endParaRPr lang="en-GB"/>
        </a:p>
      </dgm:t>
    </dgm:pt>
    <dgm:pt modelId="{AE151509-EC8A-413C-A709-4A5D5AC06CF3}" type="pres">
      <dgm:prSet presAssocID="{36D0668A-AE5A-4913-B5F6-B52206035514}" presName="node" presStyleLbl="node1" presStyleIdx="0" presStyleCnt="5">
        <dgm:presLayoutVars>
          <dgm:bulletEnabled val="1"/>
        </dgm:presLayoutVars>
      </dgm:prSet>
      <dgm:spPr/>
      <dgm:t>
        <a:bodyPr/>
        <a:lstStyle/>
        <a:p>
          <a:endParaRPr lang="en-GB"/>
        </a:p>
      </dgm:t>
    </dgm:pt>
    <dgm:pt modelId="{03A2DDBB-2970-4BE3-978F-7EA9A206C619}" type="pres">
      <dgm:prSet presAssocID="{594B3D2F-3306-4C1D-9EF1-92AD10E5C76A}" presName="sibTrans" presStyleLbl="sibTrans2D1" presStyleIdx="0" presStyleCnt="5"/>
      <dgm:spPr/>
      <dgm:t>
        <a:bodyPr/>
        <a:lstStyle/>
        <a:p>
          <a:endParaRPr lang="en-GB"/>
        </a:p>
      </dgm:t>
    </dgm:pt>
    <dgm:pt modelId="{A2B05C36-7340-4D81-AE16-F45C5EFD212D}" type="pres">
      <dgm:prSet presAssocID="{594B3D2F-3306-4C1D-9EF1-92AD10E5C76A}" presName="connectorText" presStyleLbl="sibTrans2D1" presStyleIdx="0" presStyleCnt="5"/>
      <dgm:spPr/>
      <dgm:t>
        <a:bodyPr/>
        <a:lstStyle/>
        <a:p>
          <a:endParaRPr lang="en-GB"/>
        </a:p>
      </dgm:t>
    </dgm:pt>
    <dgm:pt modelId="{14F98A87-58F5-442B-8200-D919D9F4CFBD}" type="pres">
      <dgm:prSet presAssocID="{618BAD13-B1CD-4691-9404-AC73C2D8F163}" presName="node" presStyleLbl="node1" presStyleIdx="1" presStyleCnt="5">
        <dgm:presLayoutVars>
          <dgm:bulletEnabled val="1"/>
        </dgm:presLayoutVars>
      </dgm:prSet>
      <dgm:spPr/>
      <dgm:t>
        <a:bodyPr/>
        <a:lstStyle/>
        <a:p>
          <a:endParaRPr lang="en-GB"/>
        </a:p>
      </dgm:t>
    </dgm:pt>
    <dgm:pt modelId="{A50589BA-8BEE-4980-8367-4C95803A0619}" type="pres">
      <dgm:prSet presAssocID="{111D52BB-A70B-4B08-B186-B5770B25F864}" presName="sibTrans" presStyleLbl="sibTrans2D1" presStyleIdx="1" presStyleCnt="5"/>
      <dgm:spPr/>
      <dgm:t>
        <a:bodyPr/>
        <a:lstStyle/>
        <a:p>
          <a:endParaRPr lang="en-GB"/>
        </a:p>
      </dgm:t>
    </dgm:pt>
    <dgm:pt modelId="{2DC974D1-ACAD-42C5-8DAD-097ACBDB7BC3}" type="pres">
      <dgm:prSet presAssocID="{111D52BB-A70B-4B08-B186-B5770B25F864}" presName="connectorText" presStyleLbl="sibTrans2D1" presStyleIdx="1" presStyleCnt="5"/>
      <dgm:spPr/>
      <dgm:t>
        <a:bodyPr/>
        <a:lstStyle/>
        <a:p>
          <a:endParaRPr lang="en-GB"/>
        </a:p>
      </dgm:t>
    </dgm:pt>
    <dgm:pt modelId="{1B83552F-9D97-4D82-BE0F-2BD65B75C98F}" type="pres">
      <dgm:prSet presAssocID="{C5CD1CE5-9D35-49E3-BD2A-08B4B72D42A8}" presName="node" presStyleLbl="node1" presStyleIdx="2" presStyleCnt="5">
        <dgm:presLayoutVars>
          <dgm:bulletEnabled val="1"/>
        </dgm:presLayoutVars>
      </dgm:prSet>
      <dgm:spPr/>
      <dgm:t>
        <a:bodyPr/>
        <a:lstStyle/>
        <a:p>
          <a:endParaRPr lang="en-GB"/>
        </a:p>
      </dgm:t>
    </dgm:pt>
    <dgm:pt modelId="{726BFF86-D4DA-49CE-9D46-0F2E3DA9C7AB}" type="pres">
      <dgm:prSet presAssocID="{E2298E75-64B7-4AFB-BCBD-B44D6C9296EF}" presName="sibTrans" presStyleLbl="sibTrans2D1" presStyleIdx="2" presStyleCnt="5"/>
      <dgm:spPr/>
      <dgm:t>
        <a:bodyPr/>
        <a:lstStyle/>
        <a:p>
          <a:endParaRPr lang="en-GB"/>
        </a:p>
      </dgm:t>
    </dgm:pt>
    <dgm:pt modelId="{F4116550-00C3-4828-A61C-1C3C98C01BA2}" type="pres">
      <dgm:prSet presAssocID="{E2298E75-64B7-4AFB-BCBD-B44D6C9296EF}" presName="connectorText" presStyleLbl="sibTrans2D1" presStyleIdx="2" presStyleCnt="5"/>
      <dgm:spPr/>
      <dgm:t>
        <a:bodyPr/>
        <a:lstStyle/>
        <a:p>
          <a:endParaRPr lang="en-GB"/>
        </a:p>
      </dgm:t>
    </dgm:pt>
    <dgm:pt modelId="{E71F4A5F-39D7-4D69-A858-BD226336A515}" type="pres">
      <dgm:prSet presAssocID="{767BBE8E-9C76-47AE-A9C2-87115F86C64D}" presName="node" presStyleLbl="node1" presStyleIdx="3" presStyleCnt="5">
        <dgm:presLayoutVars>
          <dgm:bulletEnabled val="1"/>
        </dgm:presLayoutVars>
      </dgm:prSet>
      <dgm:spPr/>
      <dgm:t>
        <a:bodyPr/>
        <a:lstStyle/>
        <a:p>
          <a:endParaRPr lang="en-GB"/>
        </a:p>
      </dgm:t>
    </dgm:pt>
    <dgm:pt modelId="{A42386BA-43C2-4011-B2B4-A4B9BC768297}" type="pres">
      <dgm:prSet presAssocID="{22D09A7A-EDC3-4753-9EE8-EA2C66E1243C}" presName="sibTrans" presStyleLbl="sibTrans2D1" presStyleIdx="3" presStyleCnt="5"/>
      <dgm:spPr/>
      <dgm:t>
        <a:bodyPr/>
        <a:lstStyle/>
        <a:p>
          <a:endParaRPr lang="en-GB"/>
        </a:p>
      </dgm:t>
    </dgm:pt>
    <dgm:pt modelId="{2E320908-1465-4B91-8CB7-3999B7F2E3D7}" type="pres">
      <dgm:prSet presAssocID="{22D09A7A-EDC3-4753-9EE8-EA2C66E1243C}" presName="connectorText" presStyleLbl="sibTrans2D1" presStyleIdx="3" presStyleCnt="5"/>
      <dgm:spPr/>
      <dgm:t>
        <a:bodyPr/>
        <a:lstStyle/>
        <a:p>
          <a:endParaRPr lang="en-GB"/>
        </a:p>
      </dgm:t>
    </dgm:pt>
    <dgm:pt modelId="{7A9B8BD5-3747-4553-911C-EAC375902910}" type="pres">
      <dgm:prSet presAssocID="{FE46AF5E-8BD4-4121-9E71-FE436F33D1FC}" presName="node" presStyleLbl="node1" presStyleIdx="4" presStyleCnt="5">
        <dgm:presLayoutVars>
          <dgm:bulletEnabled val="1"/>
        </dgm:presLayoutVars>
      </dgm:prSet>
      <dgm:spPr/>
      <dgm:t>
        <a:bodyPr/>
        <a:lstStyle/>
        <a:p>
          <a:endParaRPr lang="en-GB"/>
        </a:p>
      </dgm:t>
    </dgm:pt>
    <dgm:pt modelId="{F636B680-9DED-4AD7-B3C3-8B91915CD794}" type="pres">
      <dgm:prSet presAssocID="{A3135EA6-604F-42E9-B88C-2C590E05E47B}" presName="sibTrans" presStyleLbl="sibTrans2D1" presStyleIdx="4" presStyleCnt="5"/>
      <dgm:spPr/>
      <dgm:t>
        <a:bodyPr/>
        <a:lstStyle/>
        <a:p>
          <a:endParaRPr lang="en-GB"/>
        </a:p>
      </dgm:t>
    </dgm:pt>
    <dgm:pt modelId="{18D352DB-F8AD-4209-89B2-1DC588E624C6}" type="pres">
      <dgm:prSet presAssocID="{A3135EA6-604F-42E9-B88C-2C590E05E47B}" presName="connectorText" presStyleLbl="sibTrans2D1" presStyleIdx="4" presStyleCnt="5"/>
      <dgm:spPr/>
      <dgm:t>
        <a:bodyPr/>
        <a:lstStyle/>
        <a:p>
          <a:endParaRPr lang="en-GB"/>
        </a:p>
      </dgm:t>
    </dgm:pt>
  </dgm:ptLst>
  <dgm:cxnLst>
    <dgm:cxn modelId="{23D1C8EB-8B78-47F3-9968-DBE94684B651}" type="presOf" srcId="{465B4FBC-2F52-4FA4-95F0-E306E480B902}" destId="{4BC182FC-348C-478D-9669-BB352731DDC5}" srcOrd="0" destOrd="0" presId="urn:microsoft.com/office/officeart/2005/8/layout/cycle2"/>
    <dgm:cxn modelId="{4C8CBDD8-999E-4FB1-A955-5494D62F701E}" type="presOf" srcId="{A3135EA6-604F-42E9-B88C-2C590E05E47B}" destId="{F636B680-9DED-4AD7-B3C3-8B91915CD794}" srcOrd="0" destOrd="0" presId="urn:microsoft.com/office/officeart/2005/8/layout/cycle2"/>
    <dgm:cxn modelId="{29F9BD3C-B647-4F03-89DD-26C2D852AD2B}" type="presOf" srcId="{E2298E75-64B7-4AFB-BCBD-B44D6C9296EF}" destId="{F4116550-00C3-4828-A61C-1C3C98C01BA2}" srcOrd="1" destOrd="0" presId="urn:microsoft.com/office/officeart/2005/8/layout/cycle2"/>
    <dgm:cxn modelId="{B6F6C9C0-682B-429C-BC30-FFA97A1349EF}" srcId="{465B4FBC-2F52-4FA4-95F0-E306E480B902}" destId="{767BBE8E-9C76-47AE-A9C2-87115F86C64D}" srcOrd="3" destOrd="0" parTransId="{3A41878B-7DF4-4792-BBD7-DE97DE7BD09E}" sibTransId="{22D09A7A-EDC3-4753-9EE8-EA2C66E1243C}"/>
    <dgm:cxn modelId="{BE2CB0C6-CE0E-46B3-B037-E1079FE8C2CF}" type="presOf" srcId="{C5CD1CE5-9D35-49E3-BD2A-08B4B72D42A8}" destId="{1B83552F-9D97-4D82-BE0F-2BD65B75C98F}" srcOrd="0" destOrd="0" presId="urn:microsoft.com/office/officeart/2005/8/layout/cycle2"/>
    <dgm:cxn modelId="{8CFA19B5-88C0-4BE5-BD73-0B4CAFA9B020}" srcId="{465B4FBC-2F52-4FA4-95F0-E306E480B902}" destId="{618BAD13-B1CD-4691-9404-AC73C2D8F163}" srcOrd="1" destOrd="0" parTransId="{22614CB5-AD63-4645-B497-A8337C056EF7}" sibTransId="{111D52BB-A70B-4B08-B186-B5770B25F864}"/>
    <dgm:cxn modelId="{566C79A6-FB2C-486C-82B5-E46B5D91FDED}" type="presOf" srcId="{FE46AF5E-8BD4-4121-9E71-FE436F33D1FC}" destId="{7A9B8BD5-3747-4553-911C-EAC375902910}" srcOrd="0" destOrd="0" presId="urn:microsoft.com/office/officeart/2005/8/layout/cycle2"/>
    <dgm:cxn modelId="{0BE83081-4569-41C1-B175-BB8960FD8490}" type="presOf" srcId="{111D52BB-A70B-4B08-B186-B5770B25F864}" destId="{A50589BA-8BEE-4980-8367-4C95803A0619}" srcOrd="0" destOrd="0" presId="urn:microsoft.com/office/officeart/2005/8/layout/cycle2"/>
    <dgm:cxn modelId="{E6F0CA35-8AEA-4544-8CAC-5B2B3B03FFE3}" type="presOf" srcId="{E2298E75-64B7-4AFB-BCBD-B44D6C9296EF}" destId="{726BFF86-D4DA-49CE-9D46-0F2E3DA9C7AB}" srcOrd="0" destOrd="0" presId="urn:microsoft.com/office/officeart/2005/8/layout/cycle2"/>
    <dgm:cxn modelId="{345C76AB-A7F4-41AE-A509-D3A9028595BD}" type="presOf" srcId="{A3135EA6-604F-42E9-B88C-2C590E05E47B}" destId="{18D352DB-F8AD-4209-89B2-1DC588E624C6}" srcOrd="1" destOrd="0" presId="urn:microsoft.com/office/officeart/2005/8/layout/cycle2"/>
    <dgm:cxn modelId="{A0C0A888-2517-470C-889F-4C09BA4A5006}" srcId="{465B4FBC-2F52-4FA4-95F0-E306E480B902}" destId="{FE46AF5E-8BD4-4121-9E71-FE436F33D1FC}" srcOrd="4" destOrd="0" parTransId="{7BE81720-0F0D-4380-9307-555CF74472E8}" sibTransId="{A3135EA6-604F-42E9-B88C-2C590E05E47B}"/>
    <dgm:cxn modelId="{69F6BBA4-7EFA-483D-A3A9-9037113B15A3}" srcId="{465B4FBC-2F52-4FA4-95F0-E306E480B902}" destId="{36D0668A-AE5A-4913-B5F6-B52206035514}" srcOrd="0" destOrd="0" parTransId="{C3B93828-307B-4825-88DC-9D896A0ADEBE}" sibTransId="{594B3D2F-3306-4C1D-9EF1-92AD10E5C76A}"/>
    <dgm:cxn modelId="{F0D0BBC1-3EC4-4B2C-BFA2-88F6E416E5A0}" type="presOf" srcId="{618BAD13-B1CD-4691-9404-AC73C2D8F163}" destId="{14F98A87-58F5-442B-8200-D919D9F4CFBD}" srcOrd="0" destOrd="0" presId="urn:microsoft.com/office/officeart/2005/8/layout/cycle2"/>
    <dgm:cxn modelId="{C4D40F2B-CE75-43C1-B110-3EB3F5653736}" type="presOf" srcId="{767BBE8E-9C76-47AE-A9C2-87115F86C64D}" destId="{E71F4A5F-39D7-4D69-A858-BD226336A515}" srcOrd="0" destOrd="0" presId="urn:microsoft.com/office/officeart/2005/8/layout/cycle2"/>
    <dgm:cxn modelId="{F64D0366-455A-4F8B-9531-EF6EFB138AEB}" srcId="{465B4FBC-2F52-4FA4-95F0-E306E480B902}" destId="{C5CD1CE5-9D35-49E3-BD2A-08B4B72D42A8}" srcOrd="2" destOrd="0" parTransId="{EB0C6DA0-0B36-4CF0-AD7F-93A210D32F80}" sibTransId="{E2298E75-64B7-4AFB-BCBD-B44D6C9296EF}"/>
    <dgm:cxn modelId="{437188D3-92B7-4045-AB67-0142628F6E5F}" type="presOf" srcId="{594B3D2F-3306-4C1D-9EF1-92AD10E5C76A}" destId="{03A2DDBB-2970-4BE3-978F-7EA9A206C619}" srcOrd="0" destOrd="0" presId="urn:microsoft.com/office/officeart/2005/8/layout/cycle2"/>
    <dgm:cxn modelId="{C3AB703A-2CDE-40E1-9C1B-5D55B73A10A7}" type="presOf" srcId="{22D09A7A-EDC3-4753-9EE8-EA2C66E1243C}" destId="{A42386BA-43C2-4011-B2B4-A4B9BC768297}" srcOrd="0" destOrd="0" presId="urn:microsoft.com/office/officeart/2005/8/layout/cycle2"/>
    <dgm:cxn modelId="{0299661E-9F0B-4D77-8668-061493DAE36B}" type="presOf" srcId="{111D52BB-A70B-4B08-B186-B5770B25F864}" destId="{2DC974D1-ACAD-42C5-8DAD-097ACBDB7BC3}" srcOrd="1" destOrd="0" presId="urn:microsoft.com/office/officeart/2005/8/layout/cycle2"/>
    <dgm:cxn modelId="{8E9D10BC-572A-475F-9829-C1CAE541632E}" type="presOf" srcId="{22D09A7A-EDC3-4753-9EE8-EA2C66E1243C}" destId="{2E320908-1465-4B91-8CB7-3999B7F2E3D7}" srcOrd="1" destOrd="0" presId="urn:microsoft.com/office/officeart/2005/8/layout/cycle2"/>
    <dgm:cxn modelId="{A1D0CC54-6915-4671-B96C-45DB8F22383E}" type="presOf" srcId="{36D0668A-AE5A-4913-B5F6-B52206035514}" destId="{AE151509-EC8A-413C-A709-4A5D5AC06CF3}" srcOrd="0" destOrd="0" presId="urn:microsoft.com/office/officeart/2005/8/layout/cycle2"/>
    <dgm:cxn modelId="{A0439FFE-E617-4D2B-9F0F-81ECF0FC27CD}" type="presOf" srcId="{594B3D2F-3306-4C1D-9EF1-92AD10E5C76A}" destId="{A2B05C36-7340-4D81-AE16-F45C5EFD212D}" srcOrd="1" destOrd="0" presId="urn:microsoft.com/office/officeart/2005/8/layout/cycle2"/>
    <dgm:cxn modelId="{040F9386-5FDC-4A96-A8B1-159894B799A4}" type="presParOf" srcId="{4BC182FC-348C-478D-9669-BB352731DDC5}" destId="{AE151509-EC8A-413C-A709-4A5D5AC06CF3}" srcOrd="0" destOrd="0" presId="urn:microsoft.com/office/officeart/2005/8/layout/cycle2"/>
    <dgm:cxn modelId="{04A0CA74-0406-448E-9B0E-8858E3FE4265}" type="presParOf" srcId="{4BC182FC-348C-478D-9669-BB352731DDC5}" destId="{03A2DDBB-2970-4BE3-978F-7EA9A206C619}" srcOrd="1" destOrd="0" presId="urn:microsoft.com/office/officeart/2005/8/layout/cycle2"/>
    <dgm:cxn modelId="{2F093775-9617-407B-9BB7-239DF5FE40A8}" type="presParOf" srcId="{03A2DDBB-2970-4BE3-978F-7EA9A206C619}" destId="{A2B05C36-7340-4D81-AE16-F45C5EFD212D}" srcOrd="0" destOrd="0" presId="urn:microsoft.com/office/officeart/2005/8/layout/cycle2"/>
    <dgm:cxn modelId="{4BE1FBF0-2F35-4C62-B2AA-FF601F090347}" type="presParOf" srcId="{4BC182FC-348C-478D-9669-BB352731DDC5}" destId="{14F98A87-58F5-442B-8200-D919D9F4CFBD}" srcOrd="2" destOrd="0" presId="urn:microsoft.com/office/officeart/2005/8/layout/cycle2"/>
    <dgm:cxn modelId="{0DE7E85D-D132-4ACE-9069-43B422492FC4}" type="presParOf" srcId="{4BC182FC-348C-478D-9669-BB352731DDC5}" destId="{A50589BA-8BEE-4980-8367-4C95803A0619}" srcOrd="3" destOrd="0" presId="urn:microsoft.com/office/officeart/2005/8/layout/cycle2"/>
    <dgm:cxn modelId="{0CA7D39F-BF8D-4BA5-86AF-96CDEB7D9D7D}" type="presParOf" srcId="{A50589BA-8BEE-4980-8367-4C95803A0619}" destId="{2DC974D1-ACAD-42C5-8DAD-097ACBDB7BC3}" srcOrd="0" destOrd="0" presId="urn:microsoft.com/office/officeart/2005/8/layout/cycle2"/>
    <dgm:cxn modelId="{5044D7FF-DA56-4928-9362-B6F6D48771E4}" type="presParOf" srcId="{4BC182FC-348C-478D-9669-BB352731DDC5}" destId="{1B83552F-9D97-4D82-BE0F-2BD65B75C98F}" srcOrd="4" destOrd="0" presId="urn:microsoft.com/office/officeart/2005/8/layout/cycle2"/>
    <dgm:cxn modelId="{879DE456-7FBF-4CD7-A447-A318C8AAC3A0}" type="presParOf" srcId="{4BC182FC-348C-478D-9669-BB352731DDC5}" destId="{726BFF86-D4DA-49CE-9D46-0F2E3DA9C7AB}" srcOrd="5" destOrd="0" presId="urn:microsoft.com/office/officeart/2005/8/layout/cycle2"/>
    <dgm:cxn modelId="{9C61AE16-13AC-4F59-BEF0-EEF170FF1325}" type="presParOf" srcId="{726BFF86-D4DA-49CE-9D46-0F2E3DA9C7AB}" destId="{F4116550-00C3-4828-A61C-1C3C98C01BA2}" srcOrd="0" destOrd="0" presId="urn:microsoft.com/office/officeart/2005/8/layout/cycle2"/>
    <dgm:cxn modelId="{60191328-8C75-4E68-B918-602142ED6C39}" type="presParOf" srcId="{4BC182FC-348C-478D-9669-BB352731DDC5}" destId="{E71F4A5F-39D7-4D69-A858-BD226336A515}" srcOrd="6" destOrd="0" presId="urn:microsoft.com/office/officeart/2005/8/layout/cycle2"/>
    <dgm:cxn modelId="{08651148-CC51-4A11-9B32-5C6828F1AAFC}" type="presParOf" srcId="{4BC182FC-348C-478D-9669-BB352731DDC5}" destId="{A42386BA-43C2-4011-B2B4-A4B9BC768297}" srcOrd="7" destOrd="0" presId="urn:microsoft.com/office/officeart/2005/8/layout/cycle2"/>
    <dgm:cxn modelId="{1542A208-5CE9-443F-8DEB-6F0BD07149F2}" type="presParOf" srcId="{A42386BA-43C2-4011-B2B4-A4B9BC768297}" destId="{2E320908-1465-4B91-8CB7-3999B7F2E3D7}" srcOrd="0" destOrd="0" presId="urn:microsoft.com/office/officeart/2005/8/layout/cycle2"/>
    <dgm:cxn modelId="{D6D7062C-548E-441D-B4F3-FB5BEB0A888C}" type="presParOf" srcId="{4BC182FC-348C-478D-9669-BB352731DDC5}" destId="{7A9B8BD5-3747-4553-911C-EAC375902910}" srcOrd="8" destOrd="0" presId="urn:microsoft.com/office/officeart/2005/8/layout/cycle2"/>
    <dgm:cxn modelId="{968812BF-DE28-4CF6-8774-AA4F98FEF5CF}" type="presParOf" srcId="{4BC182FC-348C-478D-9669-BB352731DDC5}" destId="{F636B680-9DED-4AD7-B3C3-8B91915CD794}" srcOrd="9" destOrd="0" presId="urn:microsoft.com/office/officeart/2005/8/layout/cycle2"/>
    <dgm:cxn modelId="{292F350D-980B-4808-8496-D714147AFEEA}" type="presParOf" srcId="{F636B680-9DED-4AD7-B3C3-8B91915CD794}" destId="{18D352DB-F8AD-4209-89B2-1DC588E624C6}"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51509-EC8A-413C-A709-4A5D5AC06CF3}">
      <dsp:nvSpPr>
        <dsp:cNvPr id="0" name=""/>
        <dsp:cNvSpPr/>
      </dsp:nvSpPr>
      <dsp:spPr>
        <a:xfrm>
          <a:off x="2229445" y="34"/>
          <a:ext cx="1637109" cy="1637109"/>
        </a:xfrm>
        <a:prstGeom prst="ellipse">
          <a:avLst/>
        </a:prstGeom>
        <a:solidFill>
          <a:srgbClr val="10B4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Country </a:t>
          </a:r>
          <a:r>
            <a:rPr lang="fr-FR" sz="1600" kern="1200" dirty="0" err="1"/>
            <a:t>analysis</a:t>
          </a:r>
          <a:endParaRPr lang="en-US" sz="1600" kern="1200" dirty="0"/>
        </a:p>
      </dsp:txBody>
      <dsp:txXfrm>
        <a:off x="2469194" y="239783"/>
        <a:ext cx="1157611" cy="1157611"/>
      </dsp:txXfrm>
    </dsp:sp>
    <dsp:sp modelId="{03A2DDBB-2970-4BE3-978F-7EA9A206C619}">
      <dsp:nvSpPr>
        <dsp:cNvPr id="0" name=""/>
        <dsp:cNvSpPr/>
      </dsp:nvSpPr>
      <dsp:spPr>
        <a:xfrm rot="2160000">
          <a:off x="3814702" y="1257295"/>
          <a:ext cx="434732" cy="552524"/>
        </a:xfrm>
        <a:prstGeom prst="rightArrow">
          <a:avLst>
            <a:gd name="adj1" fmla="val 60000"/>
            <a:gd name="adj2" fmla="val 50000"/>
          </a:avLst>
        </a:prstGeom>
        <a:solidFill>
          <a:srgbClr val="7FC9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827156" y="1329471"/>
        <a:ext cx="304312" cy="331514"/>
      </dsp:txXfrm>
    </dsp:sp>
    <dsp:sp modelId="{14F98A87-58F5-442B-8200-D919D9F4CFBD}">
      <dsp:nvSpPr>
        <dsp:cNvPr id="0" name=""/>
        <dsp:cNvSpPr/>
      </dsp:nvSpPr>
      <dsp:spPr>
        <a:xfrm>
          <a:off x="4217491" y="1444434"/>
          <a:ext cx="1637109" cy="1637109"/>
        </a:xfrm>
        <a:prstGeom prst="ellipse">
          <a:avLst/>
        </a:prstGeom>
        <a:solidFill>
          <a:srgbClr val="10B4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Expand scope of </a:t>
          </a:r>
          <a:r>
            <a:rPr lang="fr-FR" sz="1600" kern="1200" dirty="0" err="1"/>
            <a:t>policy</a:t>
          </a:r>
          <a:r>
            <a:rPr lang="fr-FR" sz="1600" kern="1200" dirty="0"/>
            <a:t> dialogue</a:t>
          </a:r>
          <a:endParaRPr lang="en-US" sz="1600" kern="1200" dirty="0"/>
        </a:p>
      </dsp:txBody>
      <dsp:txXfrm>
        <a:off x="4457240" y="1684183"/>
        <a:ext cx="1157611" cy="1157611"/>
      </dsp:txXfrm>
    </dsp:sp>
    <dsp:sp modelId="{A50589BA-8BEE-4980-8367-4C95803A0619}">
      <dsp:nvSpPr>
        <dsp:cNvPr id="0" name=""/>
        <dsp:cNvSpPr/>
      </dsp:nvSpPr>
      <dsp:spPr>
        <a:xfrm rot="6480000">
          <a:off x="4442798" y="3143569"/>
          <a:ext cx="434732" cy="552524"/>
        </a:xfrm>
        <a:prstGeom prst="rightArrow">
          <a:avLst>
            <a:gd name="adj1" fmla="val 60000"/>
            <a:gd name="adj2" fmla="val 50000"/>
          </a:avLst>
        </a:prstGeom>
        <a:solidFill>
          <a:srgbClr val="7FC9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528159" y="3192056"/>
        <a:ext cx="304312" cy="331514"/>
      </dsp:txXfrm>
    </dsp:sp>
    <dsp:sp modelId="{1B83552F-9D97-4D82-BE0F-2BD65B75C98F}">
      <dsp:nvSpPr>
        <dsp:cNvPr id="0" name=""/>
        <dsp:cNvSpPr/>
      </dsp:nvSpPr>
      <dsp:spPr>
        <a:xfrm>
          <a:off x="3458125" y="3781522"/>
          <a:ext cx="1637109" cy="1637109"/>
        </a:xfrm>
        <a:prstGeom prst="ellipse">
          <a:avLst/>
        </a:prstGeom>
        <a:solidFill>
          <a:srgbClr val="10B4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err="1"/>
            <a:t>Structured</a:t>
          </a:r>
          <a:r>
            <a:rPr lang="fr-FR" sz="1600" kern="1200" dirty="0"/>
            <a:t> dialogue </a:t>
          </a:r>
          <a:r>
            <a:rPr lang="fr-FR" sz="1600" kern="1200" dirty="0" err="1"/>
            <a:t>with</a:t>
          </a:r>
          <a:r>
            <a:rPr lang="fr-FR" sz="1600" kern="1200" dirty="0"/>
            <a:t> the </a:t>
          </a:r>
          <a:r>
            <a:rPr lang="fr-FR" sz="1600" kern="1200" dirty="0" err="1"/>
            <a:t>private</a:t>
          </a:r>
          <a:r>
            <a:rPr lang="fr-FR" sz="1600" kern="1200" dirty="0"/>
            <a:t> </a:t>
          </a:r>
          <a:r>
            <a:rPr lang="fr-FR" sz="1600" kern="1200" dirty="0" err="1" smtClean="0"/>
            <a:t>sector</a:t>
          </a:r>
          <a:r>
            <a:rPr lang="fr-FR" sz="1600" kern="1200" dirty="0" smtClean="0"/>
            <a:t> (SB4A)</a:t>
          </a:r>
          <a:endParaRPr lang="en-US" sz="1600" kern="1200" dirty="0"/>
        </a:p>
      </dsp:txBody>
      <dsp:txXfrm>
        <a:off x="3697874" y="4021271"/>
        <a:ext cx="1157611" cy="1157611"/>
      </dsp:txXfrm>
    </dsp:sp>
    <dsp:sp modelId="{726BFF86-D4DA-49CE-9D46-0F2E3DA9C7AB}">
      <dsp:nvSpPr>
        <dsp:cNvPr id="0" name=""/>
        <dsp:cNvSpPr/>
      </dsp:nvSpPr>
      <dsp:spPr>
        <a:xfrm rot="10800000">
          <a:off x="2842937" y="4323815"/>
          <a:ext cx="434732" cy="552524"/>
        </a:xfrm>
        <a:prstGeom prst="rightArrow">
          <a:avLst>
            <a:gd name="adj1" fmla="val 60000"/>
            <a:gd name="adj2" fmla="val 50000"/>
          </a:avLst>
        </a:prstGeom>
        <a:solidFill>
          <a:srgbClr val="7FC9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973357" y="4434320"/>
        <a:ext cx="304312" cy="331514"/>
      </dsp:txXfrm>
    </dsp:sp>
    <dsp:sp modelId="{E71F4A5F-39D7-4D69-A858-BD226336A515}">
      <dsp:nvSpPr>
        <dsp:cNvPr id="0" name=""/>
        <dsp:cNvSpPr/>
      </dsp:nvSpPr>
      <dsp:spPr>
        <a:xfrm>
          <a:off x="1000765" y="3781522"/>
          <a:ext cx="1637109" cy="1637109"/>
        </a:xfrm>
        <a:prstGeom prst="ellipse">
          <a:avLst/>
        </a:prstGeom>
        <a:solidFill>
          <a:srgbClr val="10B4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Public / </a:t>
          </a:r>
          <a:r>
            <a:rPr lang="fr-FR" sz="1600" kern="1200" dirty="0" err="1"/>
            <a:t>Private</a:t>
          </a:r>
          <a:r>
            <a:rPr lang="fr-FR" sz="1600" kern="1200" dirty="0"/>
            <a:t> dialogue</a:t>
          </a:r>
          <a:endParaRPr lang="en-US" sz="1600" kern="1200" dirty="0"/>
        </a:p>
      </dsp:txBody>
      <dsp:txXfrm>
        <a:off x="1240514" y="4021271"/>
        <a:ext cx="1157611" cy="1157611"/>
      </dsp:txXfrm>
    </dsp:sp>
    <dsp:sp modelId="{A42386BA-43C2-4011-B2B4-A4B9BC768297}">
      <dsp:nvSpPr>
        <dsp:cNvPr id="0" name=""/>
        <dsp:cNvSpPr/>
      </dsp:nvSpPr>
      <dsp:spPr>
        <a:xfrm rot="15120000">
          <a:off x="1226072" y="3166972"/>
          <a:ext cx="434732" cy="552524"/>
        </a:xfrm>
        <a:prstGeom prst="rightArrow">
          <a:avLst>
            <a:gd name="adj1" fmla="val 60000"/>
            <a:gd name="adj2" fmla="val 50000"/>
          </a:avLst>
        </a:prstGeom>
        <a:solidFill>
          <a:srgbClr val="7FC9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311433" y="3339495"/>
        <a:ext cx="304312" cy="331514"/>
      </dsp:txXfrm>
    </dsp:sp>
    <dsp:sp modelId="{7A9B8BD5-3747-4553-911C-EAC375902910}">
      <dsp:nvSpPr>
        <dsp:cNvPr id="0" name=""/>
        <dsp:cNvSpPr/>
      </dsp:nvSpPr>
      <dsp:spPr>
        <a:xfrm>
          <a:off x="241399" y="1444434"/>
          <a:ext cx="1637109" cy="1637109"/>
        </a:xfrm>
        <a:prstGeom prst="ellipse">
          <a:avLst/>
        </a:prstGeom>
        <a:solidFill>
          <a:srgbClr val="10B4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Investment </a:t>
          </a:r>
          <a:r>
            <a:rPr lang="fr-FR" sz="1600" kern="1200" dirty="0" err="1"/>
            <a:t>climate</a:t>
          </a:r>
          <a:r>
            <a:rPr lang="fr-FR" sz="1600" kern="1200" dirty="0"/>
            <a:t> </a:t>
          </a:r>
          <a:r>
            <a:rPr lang="fr-FR" sz="1600" kern="1200" dirty="0" err="1"/>
            <a:t>policy</a:t>
          </a:r>
          <a:r>
            <a:rPr lang="fr-FR" sz="1600" kern="1200" dirty="0"/>
            <a:t> </a:t>
          </a:r>
          <a:r>
            <a:rPr lang="fr-FR" sz="1600" kern="1200" dirty="0" err="1"/>
            <a:t>reforms</a:t>
          </a:r>
          <a:endParaRPr lang="en-US" sz="1600" kern="1200" dirty="0"/>
        </a:p>
      </dsp:txBody>
      <dsp:txXfrm>
        <a:off x="481148" y="1684183"/>
        <a:ext cx="1157611" cy="1157611"/>
      </dsp:txXfrm>
    </dsp:sp>
    <dsp:sp modelId="{F636B680-9DED-4AD7-B3C3-8B91915CD794}">
      <dsp:nvSpPr>
        <dsp:cNvPr id="0" name=""/>
        <dsp:cNvSpPr/>
      </dsp:nvSpPr>
      <dsp:spPr>
        <a:xfrm rot="19440000">
          <a:off x="1826656" y="1271759"/>
          <a:ext cx="434732" cy="552524"/>
        </a:xfrm>
        <a:prstGeom prst="rightArrow">
          <a:avLst>
            <a:gd name="adj1" fmla="val 60000"/>
            <a:gd name="adj2" fmla="val 50000"/>
          </a:avLst>
        </a:prstGeom>
        <a:solidFill>
          <a:srgbClr val="7FC9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839110" y="1420593"/>
        <a:ext cx="304312" cy="33151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83852"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83852"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83852"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480" y="4714876"/>
            <a:ext cx="5487041"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83852"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prstGeom prst="rect">
            <a:avLst/>
          </a:prstGeom>
        </p:spPr>
        <p:txBody>
          <a:bodyPr lIns="91268" tIns="45634" rIns="91268" bIns="45634"/>
          <a:lstStyle/>
          <a:p>
            <a:endParaRPr/>
          </a:p>
        </p:txBody>
      </p:sp>
      <p:sp>
        <p:nvSpPr>
          <p:cNvPr id="65" name="Shape 65"/>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135"/>
          <p:cNvSpPr>
            <a:spLocks noGrp="1" noRot="1" noChangeAspect="1" noTextEdit="1"/>
          </p:cNvSpPr>
          <p:nvPr>
            <p:ph type="sldImg"/>
          </p:nvPr>
        </p:nvSpPr>
        <p:spPr>
          <a:xfrm>
            <a:off x="947738" y="744538"/>
            <a:ext cx="4964112" cy="3722687"/>
          </a:xfrm>
          <a:ln/>
        </p:spPr>
      </p:sp>
      <p:sp>
        <p:nvSpPr>
          <p:cNvPr id="37891" name="Shape 136"/>
          <p:cNvSpPr>
            <a:spLocks noGrp="1"/>
          </p:cNvSpPr>
          <p:nvPr>
            <p:ph type="body"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fr-FR" altLang="fr-FR" smtClean="0">
                <a:latin typeface="Arial" pitchFamily="34" charset="0"/>
                <a:cs typeface="Arial" pitchFamily="34" charset="0"/>
                <a:sym typeface="Arial" pitchFamily="34" charset="0"/>
              </a:rPr>
              <a:t>The External Investment Plan was adopted on 28 September 2017.</a:t>
            </a:r>
          </a:p>
          <a:p>
            <a:pPr algn="just"/>
            <a:r>
              <a:rPr lang="fr-FR" altLang="fr-FR" smtClean="0">
                <a:latin typeface="Arial" pitchFamily="34" charset="0"/>
                <a:cs typeface="Arial" pitchFamily="34" charset="0"/>
                <a:sym typeface="Arial" pitchFamily="34" charset="0"/>
              </a:rPr>
              <a:t> </a:t>
            </a:r>
          </a:p>
          <a:p>
            <a:pPr algn="just"/>
            <a:r>
              <a:rPr lang="fr-FR" altLang="fr-FR" smtClean="0">
                <a:latin typeface="Arial" pitchFamily="34" charset="0"/>
                <a:cs typeface="Arial" pitchFamily="34" charset="0"/>
                <a:sym typeface="Arial" pitchFamily="34" charset="0"/>
              </a:rPr>
              <a:t>It is based on three pillars working hand in hand: (1) the new European Fund for Sustainable Development (EFSD); (2) stepping up technical assistance, and (3) supporting reforms and economic governance to improve the investment climate and business environment. </a:t>
            </a:r>
          </a:p>
          <a:p>
            <a:pPr algn="just"/>
            <a:r>
              <a:rPr lang="fr-FR" altLang="fr-FR" smtClean="0">
                <a:latin typeface="Arial" pitchFamily="34" charset="0"/>
                <a:cs typeface="Arial" pitchFamily="34" charset="0"/>
                <a:sym typeface="Arial" pitchFamily="34" charset="0"/>
              </a:rPr>
              <a:t> </a:t>
            </a:r>
          </a:p>
          <a:p>
            <a:pPr algn="just"/>
            <a:r>
              <a:rPr lang="fr-FR" altLang="fr-FR" smtClean="0">
                <a:latin typeface="Arial" pitchFamily="34" charset="0"/>
                <a:cs typeface="Arial" pitchFamily="34" charset="0"/>
                <a:sym typeface="Arial" pitchFamily="34" charset="0"/>
              </a:rPr>
              <a:t>It is promoting job creation to enable young jobseekers to make a living in their country of origin, so to alleviate some of the root causes of migration.</a:t>
            </a:r>
          </a:p>
          <a:p>
            <a:pPr algn="just"/>
            <a:endParaRPr lang="fr-FR" altLang="fr-FR" smtClean="0">
              <a:latin typeface="Arial" pitchFamily="34" charset="0"/>
              <a:cs typeface="Arial" pitchFamily="34" charset="0"/>
              <a:sym typeface="Arial" pitchFamily="34" charset="0"/>
            </a:endParaRPr>
          </a:p>
          <a:p>
            <a:pPr algn="just"/>
            <a:r>
              <a:rPr lang="fr-FR" altLang="fr-FR" smtClean="0">
                <a:latin typeface="Arial" pitchFamily="34" charset="0"/>
                <a:cs typeface="Arial" pitchFamily="34" charset="0"/>
                <a:sym typeface="Arial" pitchFamily="34" charset="0"/>
              </a:rPr>
              <a:t>The External Investment Plan provides for the first time a specific, coherent framework to promote investment,</a:t>
            </a:r>
          </a:p>
          <a:p>
            <a:pPr algn="just"/>
            <a:r>
              <a:rPr lang="fr-FR" altLang="fr-FR" smtClean="0">
                <a:latin typeface="Arial" pitchFamily="34" charset="0"/>
                <a:cs typeface="Arial" pitchFamily="34" charset="0"/>
                <a:sym typeface="Arial" pitchFamily="34" charset="0"/>
              </a:rPr>
              <a:t>…and is leveraging up to EUR 44 billion of financing from Financing Institutions (FIs) and the private sector.</a:t>
            </a:r>
          </a:p>
          <a:p>
            <a:pPr algn="just"/>
            <a:endParaRPr lang="fr-FR" altLang="fr-FR" smtClean="0">
              <a:solidFill>
                <a:srgbClr val="1F497D"/>
              </a:solidFill>
              <a:latin typeface="Arial" pitchFamily="34" charset="0"/>
              <a:cs typeface="Arial" pitchFamily="34" charset="0"/>
              <a:sym typeface="Arial" pitchFamily="34" charset="0"/>
            </a:endParaRPr>
          </a:p>
          <a:p>
            <a:pPr algn="just"/>
            <a:r>
              <a:rPr lang="fr-FR" altLang="fr-FR" smtClean="0">
                <a:latin typeface="Arial" pitchFamily="34" charset="0"/>
                <a:cs typeface="Arial" pitchFamily="34" charset="0"/>
                <a:sym typeface="Arial" pitchFamily="34" charset="0"/>
              </a:rPr>
              <a:t>Provides a specific, coherent overall framework to promote investment, leveraging funds from the EU, its Member States (MS) and other donors and financing from Financing Institutions (FIs) and the private sector.</a:t>
            </a:r>
          </a:p>
          <a:p>
            <a:pPr algn="just"/>
            <a:endParaRPr lang="fr-FR" altLang="fr-FR" b="1" smtClean="0">
              <a:solidFill>
                <a:srgbClr val="1F497D"/>
              </a:solidFill>
              <a:latin typeface="Arial" pitchFamily="34" charset="0"/>
              <a:cs typeface="Arial" pitchFamily="34" charset="0"/>
              <a:sym typeface="Arial" pitchFamily="34" charset="0"/>
            </a:endParaRPr>
          </a:p>
          <a:p>
            <a:pPr algn="just"/>
            <a:r>
              <a:rPr lang="fr-FR" altLang="fr-FR" smtClean="0">
                <a:latin typeface="Arial" pitchFamily="34" charset="0"/>
                <a:cs typeface="Arial" pitchFamily="34" charset="0"/>
                <a:sym typeface="Arial" pitchFamily="34" charset="0"/>
              </a:rPr>
              <a:t>in our partner countries, by building on our country and regional-level political and policy dialogue, on EU cooperation instruments and by providing analysis on investment constraints, with our Delegations in the lead. This pillar will ensure synergies with relevant EU external actions and policies, such as on good governance, migration, economic diplomacy and Economic Partnership Agreements as well as coordination with other partners' interventions, in particular Member States. </a:t>
            </a:r>
            <a:endParaRPr lang="en-GB" altLang="fr-FR" smtClean="0">
              <a:latin typeface="Arial" pitchFamily="34" charset="0"/>
              <a:cs typeface="Arial" pitchFamily="34" charset="0"/>
              <a:sym typeface="Arial" pitchFamily="34" charset="0"/>
            </a:endParaRPr>
          </a:p>
          <a:p>
            <a:pPr algn="just"/>
            <a:endParaRPr lang="en-GB" altLang="fr-FR" smtClean="0">
              <a:latin typeface="Arial" pitchFamily="34" charset="0"/>
              <a:cs typeface="Arial" pitchFamily="34" charset="0"/>
              <a:sym typeface="Arial" pitchFamily="34" charset="0"/>
            </a:endParaRPr>
          </a:p>
          <a:p>
            <a:pPr algn="just"/>
            <a:r>
              <a:rPr lang="en-GB" altLang="fr-FR" smtClean="0">
                <a:latin typeface="Arial" pitchFamily="34" charset="0"/>
                <a:cs typeface="Arial" pitchFamily="34" charset="0"/>
                <a:sym typeface="Arial" pitchFamily="34" charset="0"/>
              </a:rPr>
              <a:t>A dedicated web portal will be operational shortly. It will serve as 'one-stop-shop' to those interested in being involved with the EIP. The web  portal will be the first point of entry for requests to access the EFSD and technical assistance and it will also provide information on ongoing actions under EFSD in Africa and the Neighbourhood.</a:t>
            </a:r>
          </a:p>
          <a:p>
            <a:pPr algn="just"/>
            <a:endParaRPr lang="en-GB" altLang="fr-FR" smtClean="0">
              <a:latin typeface="Arial" pitchFamily="34" charset="0"/>
              <a:cs typeface="Arial" pitchFamily="34" charset="0"/>
              <a:sym typeface="Arial" pitchFamily="34" charset="0"/>
            </a:endParaRPr>
          </a:p>
          <a:p>
            <a:pPr algn="just"/>
            <a:endParaRPr lang="fr-FR" altLang="fr-FR" smtClean="0">
              <a:latin typeface="Arial" pitchFamily="34" charset="0"/>
              <a:cs typeface="Arial" pitchFamily="34" charset="0"/>
              <a:sym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962525" cy="3722687"/>
          </a:xfrm>
        </p:spPr>
      </p:sp>
      <p:sp>
        <p:nvSpPr>
          <p:cNvPr id="3" name="Notes Placeholder 2"/>
          <p:cNvSpPr>
            <a:spLocks noGrp="1"/>
          </p:cNvSpPr>
          <p:nvPr>
            <p:ph type="body" idx="1"/>
          </p:nvPr>
        </p:nvSpPr>
        <p:spPr/>
        <p:txBody>
          <a:bodyPr/>
          <a:lstStyle/>
          <a:p>
            <a:r>
              <a:rPr lang="en-GB" dirty="0"/>
              <a:t>An example of “connecting the dots”</a:t>
            </a:r>
          </a:p>
          <a:p>
            <a:r>
              <a:rPr lang="en-GB" dirty="0"/>
              <a:t>- Investment with potential blended operations, that can be increased through the EFSD Guarantee (new EIP tool) Investment Pillar 1</a:t>
            </a:r>
          </a:p>
          <a:p>
            <a:pPr marL="171450" indent="-171450">
              <a:buFontTx/>
              <a:buChar char="-"/>
            </a:pPr>
            <a:r>
              <a:rPr lang="en-GB" dirty="0"/>
              <a:t>Nigeria Energy Support Programme (NESP) is TA Pillar 2</a:t>
            </a:r>
          </a:p>
          <a:p>
            <a:pPr marL="171450" indent="-171450">
              <a:buFontTx/>
              <a:buChar char="-"/>
            </a:pPr>
            <a:r>
              <a:rPr lang="en-GB" dirty="0"/>
              <a:t>Energy Platform of Nigeria is a structured public-private-donor dialogue for IC reform Pillar 3</a:t>
            </a:r>
          </a:p>
          <a:p>
            <a:pPr marL="0" indent="0">
              <a:buFontTx/>
              <a:buNone/>
            </a:pPr>
            <a:endParaRPr lang="en-GB" dirty="0"/>
          </a:p>
        </p:txBody>
      </p:sp>
      <p:sp>
        <p:nvSpPr>
          <p:cNvPr id="4" name="Slide Number Placeholder 3"/>
          <p:cNvSpPr>
            <a:spLocks noGrp="1"/>
          </p:cNvSpPr>
          <p:nvPr>
            <p:ph type="sldNum" sz="quarter" idx="10"/>
          </p:nvPr>
        </p:nvSpPr>
        <p:spPr/>
        <p:txBody>
          <a:bodyPr/>
          <a:lstStyle/>
          <a:p>
            <a:fld id="{5E16EC1E-77E3-423D-BE6F-73EC0F70EA44}"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703696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47738" y="744538"/>
            <a:ext cx="4964112" cy="3722687"/>
          </a:xfrm>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A4501C9-9C48-4614-A9CD-C26D0C5084BF}" type="slidenum">
              <a:rPr lang="en-GB"/>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962525" cy="3722687"/>
          </a:xfrm>
        </p:spPr>
      </p:sp>
      <p:sp>
        <p:nvSpPr>
          <p:cNvPr id="3" name="Notes Placeholder 2"/>
          <p:cNvSpPr>
            <a:spLocks noGrp="1"/>
          </p:cNvSpPr>
          <p:nvPr>
            <p:ph type="body" idx="1"/>
          </p:nvPr>
        </p:nvSpPr>
        <p:spPr/>
        <p:txBody>
          <a:bodyPr/>
          <a:lstStyle/>
          <a:p>
            <a:pPr>
              <a:spcAft>
                <a:spcPts val="600"/>
              </a:spcAft>
            </a:pPr>
            <a:r>
              <a:rPr lang="en-GB" sz="1400" b="1" dirty="0">
                <a:latin typeface="Verdana"/>
                <a:cs typeface="Verdana"/>
              </a:rPr>
              <a:t>Delegations are at the core of Pillar </a:t>
            </a:r>
            <a:r>
              <a:rPr lang="en-GB" sz="1400" b="1" dirty="0" smtClean="0">
                <a:latin typeface="Verdana"/>
                <a:cs typeface="Verdana"/>
              </a:rPr>
              <a:t>3, and</a:t>
            </a:r>
            <a:r>
              <a:rPr lang="en-GB" sz="1400" b="1" baseline="0" dirty="0" smtClean="0">
                <a:latin typeface="Verdana"/>
                <a:cs typeface="Verdana"/>
              </a:rPr>
              <a:t> in particular the implementation of SB4A</a:t>
            </a:r>
            <a:r>
              <a:rPr lang="en-GB" sz="1400" b="1" dirty="0" smtClean="0">
                <a:latin typeface="Verdana"/>
                <a:cs typeface="Verdana"/>
              </a:rPr>
              <a:t>, </a:t>
            </a:r>
            <a:r>
              <a:rPr lang="en-GB" sz="1400" b="1" dirty="0">
                <a:latin typeface="Verdana"/>
                <a:cs typeface="Verdana"/>
              </a:rPr>
              <a:t>they ensure the whole process is consistent and monitor and evaluate it (more on M&amp;E later)</a:t>
            </a:r>
          </a:p>
          <a:p>
            <a:pPr>
              <a:spcAft>
                <a:spcPts val="600"/>
              </a:spcAft>
            </a:pPr>
            <a:endParaRPr lang="en-GB" sz="1400" b="1" dirty="0">
              <a:latin typeface="Verdana"/>
              <a:cs typeface="Verdana"/>
            </a:endParaRPr>
          </a:p>
          <a:p>
            <a:pPr>
              <a:spcAft>
                <a:spcPts val="600"/>
              </a:spcAft>
            </a:pPr>
            <a:r>
              <a:rPr lang="en-GB" sz="1400" b="1" dirty="0">
                <a:latin typeface="Verdana"/>
                <a:cs typeface="Verdana"/>
              </a:rPr>
              <a:t>1. Country analysis</a:t>
            </a:r>
          </a:p>
          <a:p>
            <a:pPr marL="742950" lvl="1" indent="-285750">
              <a:spcAft>
                <a:spcPts val="600"/>
              </a:spcAft>
              <a:buFont typeface="Arial" panose="020B0604020202020204" pitchFamily="34" charset="0"/>
              <a:buChar char="•"/>
            </a:pPr>
            <a:r>
              <a:rPr lang="en-US" sz="1400" dirty="0">
                <a:latin typeface="Verdana"/>
                <a:cs typeface="Verdana"/>
              </a:rPr>
              <a:t>Use </a:t>
            </a:r>
            <a:r>
              <a:rPr lang="en-US" sz="1400" b="1" dirty="0">
                <a:latin typeface="Verdana"/>
                <a:cs typeface="Verdana"/>
              </a:rPr>
              <a:t>existing diagnostic sources </a:t>
            </a:r>
            <a:r>
              <a:rPr lang="en-US" sz="1400" dirty="0">
                <a:latin typeface="Verdana"/>
                <a:cs typeface="Verdana"/>
              </a:rPr>
              <a:t>from other international organizations (WB Group, IMF, UNCTAD, UNIDO, ITC…), analysis developed during the formulation and implementation of budget support </a:t>
            </a:r>
            <a:r>
              <a:rPr lang="en-US" sz="1400" dirty="0" err="1">
                <a:latin typeface="Verdana"/>
                <a:cs typeface="Verdana"/>
              </a:rPr>
              <a:t>programmes</a:t>
            </a:r>
            <a:r>
              <a:rPr lang="en-US" sz="1400" dirty="0">
                <a:latin typeface="Verdana"/>
                <a:cs typeface="Verdana"/>
              </a:rPr>
              <a:t>, actions in support of the focal sectors, political and trade reporting...</a:t>
            </a:r>
          </a:p>
          <a:p>
            <a:pPr marL="742950" lvl="1" indent="-285750">
              <a:spcAft>
                <a:spcPts val="600"/>
              </a:spcAft>
              <a:buFont typeface="Arial" panose="020B0604020202020204" pitchFamily="34" charset="0"/>
              <a:buChar char="•"/>
            </a:pPr>
            <a:r>
              <a:rPr lang="en-US" sz="1400" b="1" dirty="0">
                <a:latin typeface="Verdana"/>
                <a:cs typeface="Verdana"/>
              </a:rPr>
              <a:t>Jobs and Growth Compacts </a:t>
            </a:r>
            <a:r>
              <a:rPr lang="en-US" sz="1400" dirty="0">
                <a:latin typeface="Verdana"/>
                <a:cs typeface="Verdana"/>
              </a:rPr>
              <a:t>are good syntheses detailing:</a:t>
            </a:r>
          </a:p>
          <a:p>
            <a:pPr marL="742950" lvl="1" indent="-285750">
              <a:spcAft>
                <a:spcPts val="600"/>
              </a:spcAft>
              <a:buFont typeface="Arial" panose="020B0604020202020204" pitchFamily="34" charset="0"/>
              <a:buChar char="•"/>
            </a:pPr>
            <a:r>
              <a:rPr lang="en-GB" sz="1400" dirty="0">
                <a:latin typeface="Verdana"/>
                <a:cs typeface="Verdana"/>
              </a:rPr>
              <a:t>Policy and regulatory framework for PSD and investment</a:t>
            </a:r>
          </a:p>
          <a:p>
            <a:pPr marL="742950" lvl="1" indent="-285750">
              <a:spcAft>
                <a:spcPts val="600"/>
              </a:spcAft>
              <a:buFont typeface="Arial" panose="020B0604020202020204" pitchFamily="34" charset="0"/>
              <a:buChar char="•"/>
            </a:pPr>
            <a:r>
              <a:rPr lang="en-GB" sz="1400" dirty="0">
                <a:latin typeface="Verdana"/>
                <a:cs typeface="Verdana"/>
              </a:rPr>
              <a:t>How EU support will target this framework</a:t>
            </a:r>
          </a:p>
          <a:p>
            <a:pPr marL="742950" lvl="1" indent="-285750">
              <a:spcAft>
                <a:spcPts val="600"/>
              </a:spcAft>
              <a:buFont typeface="Arial" panose="020B0604020202020204" pitchFamily="34" charset="0"/>
              <a:buChar char="•"/>
            </a:pPr>
            <a:r>
              <a:rPr lang="en-GB" sz="1400" dirty="0">
                <a:latin typeface="Verdana"/>
                <a:cs typeface="Verdana"/>
              </a:rPr>
              <a:t>VC and job-creating sectors diagnostics and opportunities</a:t>
            </a:r>
          </a:p>
          <a:p>
            <a:pPr marL="742950" lvl="1" indent="-285750">
              <a:spcAft>
                <a:spcPts val="600"/>
              </a:spcAft>
              <a:buFont typeface="Arial" panose="020B0604020202020204" pitchFamily="34" charset="0"/>
              <a:buChar char="•"/>
            </a:pPr>
            <a:r>
              <a:rPr lang="en-GB" sz="1400" dirty="0">
                <a:latin typeface="Verdana"/>
                <a:cs typeface="Verdana"/>
              </a:rPr>
              <a:t>Dialogue with EU MS, EU business and local private </a:t>
            </a:r>
            <a:r>
              <a:rPr lang="en-GB" sz="1400" dirty="0" smtClean="0">
                <a:latin typeface="Verdana"/>
                <a:cs typeface="Verdana"/>
              </a:rPr>
              <a:t>sector (Implementation</a:t>
            </a:r>
            <a:r>
              <a:rPr lang="en-GB" sz="1400" baseline="0" dirty="0" smtClean="0">
                <a:latin typeface="Verdana"/>
                <a:cs typeface="Verdana"/>
              </a:rPr>
              <a:t> of SB4A)</a:t>
            </a:r>
            <a:endParaRPr lang="en-GB" sz="1400" dirty="0">
              <a:latin typeface="Verdana"/>
              <a:cs typeface="Verdana"/>
            </a:endParaRPr>
          </a:p>
          <a:p>
            <a:pPr marL="742950" lvl="1" indent="-285750">
              <a:spcAft>
                <a:spcPts val="600"/>
              </a:spcAft>
              <a:buFont typeface="Arial" panose="020B0604020202020204" pitchFamily="34" charset="0"/>
              <a:buChar char="•"/>
            </a:pPr>
            <a:r>
              <a:rPr lang="en-GB" sz="1400" dirty="0">
                <a:latin typeface="Verdana"/>
                <a:cs typeface="Verdana"/>
              </a:rPr>
              <a:t>EU ongoing support to PSD, VC and BE and possible future “EU response to foster job creation and industrialisation</a:t>
            </a:r>
          </a:p>
          <a:p>
            <a:pPr marL="742950" lvl="1" indent="-285750">
              <a:spcAft>
                <a:spcPts val="600"/>
              </a:spcAft>
              <a:buFont typeface="Arial" panose="020B0604020202020204" pitchFamily="34" charset="0"/>
              <a:buChar char="•"/>
            </a:pPr>
            <a:endParaRPr lang="en-GB" sz="1400" b="1" dirty="0">
              <a:latin typeface="Verdana"/>
              <a:cs typeface="Verdana"/>
            </a:endParaRPr>
          </a:p>
          <a:p>
            <a:pPr marL="457200" lvl="1" indent="0">
              <a:spcAft>
                <a:spcPts val="600"/>
              </a:spcAft>
              <a:buFont typeface="Arial" panose="020B0604020202020204" pitchFamily="34" charset="0"/>
              <a:buNone/>
            </a:pPr>
            <a:r>
              <a:rPr lang="en-US" sz="1400" b="1" dirty="0">
                <a:latin typeface="Verdana"/>
                <a:cs typeface="Verdana"/>
              </a:rPr>
              <a:t>2. Expand the scope of the on-going policy dialogue </a:t>
            </a:r>
            <a:r>
              <a:rPr lang="en-US" sz="1400" dirty="0">
                <a:latin typeface="Verdana"/>
                <a:cs typeface="Verdana"/>
              </a:rPr>
              <a:t>with the partner country with more emphasis on </a:t>
            </a:r>
            <a:r>
              <a:rPr lang="en-US" sz="1400" b="1" dirty="0">
                <a:latin typeface="Verdana"/>
                <a:cs typeface="Verdana"/>
              </a:rPr>
              <a:t>presenting the EIP and its philosophy </a:t>
            </a:r>
            <a:r>
              <a:rPr lang="en-US" sz="1400" dirty="0">
                <a:latin typeface="Verdana"/>
                <a:cs typeface="Verdana"/>
              </a:rPr>
              <a:t>around supporting the Investment Climate (IC) and Business Enabling Environment (BEE). </a:t>
            </a:r>
          </a:p>
          <a:p>
            <a:pPr marL="4572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sz="1400" dirty="0">
              <a:latin typeface="Verdana"/>
              <a:cs typeface="Verdana"/>
            </a:endParaRPr>
          </a:p>
          <a:p>
            <a:pPr marL="4572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1400" dirty="0">
                <a:latin typeface="Verdana"/>
                <a:cs typeface="Verdana"/>
              </a:rPr>
              <a:t>3</a:t>
            </a:r>
            <a:r>
              <a:rPr lang="en-US" sz="1400" dirty="0">
                <a:latin typeface="Verdana"/>
                <a:cs typeface="Verdana"/>
              </a:rPr>
              <a:t>.</a:t>
            </a:r>
            <a:r>
              <a:rPr lang="en-US" sz="1400" b="1" dirty="0">
                <a:latin typeface="Verdana"/>
                <a:cs typeface="Verdana"/>
              </a:rPr>
              <a:t> Develop the Structured Dialogue with the Private Sector</a:t>
            </a:r>
            <a:r>
              <a:rPr lang="en-US" sz="1400" dirty="0">
                <a:latin typeface="Verdana"/>
                <a:cs typeface="Verdana"/>
              </a:rPr>
              <a:t> </a:t>
            </a:r>
          </a:p>
          <a:p>
            <a:pPr marL="4572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400" dirty="0">
              <a:latin typeface="Verdana"/>
              <a:cs typeface="Verdana"/>
            </a:endParaRPr>
          </a:p>
          <a:p>
            <a:pPr marL="4572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dirty="0">
                <a:latin typeface="Verdana"/>
                <a:cs typeface="Verdana"/>
              </a:rPr>
              <a:t>4. Reinforce Public Private Dialogue for Investment Climate / Business Enabling Environment </a:t>
            </a:r>
            <a:r>
              <a:rPr lang="en-US" sz="1400" dirty="0">
                <a:latin typeface="Verdana"/>
                <a:cs typeface="Verdana"/>
              </a:rPr>
              <a:t>and broker wider investment partnerships</a:t>
            </a:r>
          </a:p>
          <a:p>
            <a:pPr marL="4572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400" dirty="0">
              <a:latin typeface="Verdana"/>
              <a:cs typeface="Verdana"/>
            </a:endParaRPr>
          </a:p>
          <a:p>
            <a:pPr marL="4572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latin typeface="Verdana"/>
                <a:cs typeface="Verdana"/>
              </a:rPr>
              <a:t>5. Explore ways to </a:t>
            </a:r>
            <a:r>
              <a:rPr lang="en-US" sz="1400" b="1" dirty="0">
                <a:latin typeface="Verdana"/>
                <a:cs typeface="Verdana"/>
              </a:rPr>
              <a:t>adapt and streamline the IC/BEE reform agenda in your cooperation portfolio and daily work.</a:t>
            </a:r>
            <a:endParaRPr lang="en-GB" sz="1400" b="1" dirty="0">
              <a:latin typeface="Verdana"/>
              <a:cs typeface="Verdana"/>
            </a:endParaRPr>
          </a:p>
          <a:p>
            <a:pPr marL="4572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400" b="1" dirty="0">
              <a:latin typeface="Verdana"/>
              <a:cs typeface="Verdana"/>
            </a:endParaRPr>
          </a:p>
          <a:p>
            <a:pPr marL="4572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400" dirty="0">
              <a:latin typeface="Verdana"/>
              <a:cs typeface="Verdana"/>
            </a:endParaRPr>
          </a:p>
          <a:p>
            <a:pPr marL="4572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400" dirty="0">
              <a:latin typeface="Verdana"/>
              <a:cs typeface="Verdana"/>
            </a:endParaRPr>
          </a:p>
          <a:p>
            <a:pPr marL="457200" lvl="1" indent="0">
              <a:spcAft>
                <a:spcPts val="600"/>
              </a:spcAft>
              <a:buFont typeface="Arial" panose="020B0604020202020204" pitchFamily="34" charset="0"/>
              <a:buNone/>
            </a:pPr>
            <a:endParaRPr lang="en-GB" sz="1400" dirty="0">
              <a:latin typeface="Verdana"/>
              <a:cs typeface="Verdana"/>
            </a:endParaRPr>
          </a:p>
          <a:p>
            <a:endParaRPr lang="en-US" dirty="0"/>
          </a:p>
        </p:txBody>
      </p:sp>
      <p:sp>
        <p:nvSpPr>
          <p:cNvPr id="4" name="Slide Number Placeholder 3"/>
          <p:cNvSpPr>
            <a:spLocks noGrp="1"/>
          </p:cNvSpPr>
          <p:nvPr>
            <p:ph type="sldNum" sz="quarter" idx="10"/>
          </p:nvPr>
        </p:nvSpPr>
        <p:spPr/>
        <p:txBody>
          <a:bodyPr/>
          <a:lstStyle/>
          <a:p>
            <a:fld id="{5E16EC1E-77E3-423D-BE6F-73EC0F70EA44}"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87724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latin typeface="Arial"/>
                <a:ea typeface="Arial"/>
                <a:cs typeface="Arial"/>
                <a:sym typeface="Arial"/>
              </a:defRPr>
            </a:pPr>
            <a:r>
              <a:rPr lang="es-ES" dirty="0" smtClean="0"/>
              <a:t>A </a:t>
            </a:r>
            <a:r>
              <a:rPr lang="es-ES" dirty="0" err="1" smtClean="0"/>
              <a:t>reminder</a:t>
            </a:r>
            <a:r>
              <a:rPr lang="es-ES" dirty="0" smtClean="0"/>
              <a:t> of </a:t>
            </a:r>
            <a:r>
              <a:rPr lang="es-ES" dirty="0" err="1" smtClean="0"/>
              <a:t>the</a:t>
            </a:r>
            <a:r>
              <a:rPr lang="es-ES" baseline="0" dirty="0" smtClean="0"/>
              <a:t> </a:t>
            </a:r>
            <a:r>
              <a:rPr lang="es-ES" baseline="0" dirty="0" err="1" smtClean="0"/>
              <a:t>structure</a:t>
            </a:r>
            <a:r>
              <a:rPr lang="es-ES" baseline="0" dirty="0" smtClean="0"/>
              <a:t>. </a:t>
            </a:r>
            <a:r>
              <a:rPr lang="es-ES" baseline="0" dirty="0" err="1" smtClean="0"/>
              <a:t>The</a:t>
            </a:r>
            <a:r>
              <a:rPr lang="es-ES" baseline="0" dirty="0" smtClean="0"/>
              <a:t> </a:t>
            </a:r>
            <a:r>
              <a:rPr lang="es-ES" baseline="0" dirty="0" err="1" smtClean="0"/>
              <a:t>course</a:t>
            </a:r>
            <a:r>
              <a:rPr lang="es-ES" baseline="0" dirty="0" smtClean="0"/>
              <a:t> </a:t>
            </a:r>
            <a:r>
              <a:rPr lang="es-ES" baseline="0" dirty="0" err="1" smtClean="0"/>
              <a:t>will</a:t>
            </a:r>
            <a:r>
              <a:rPr lang="es-ES" baseline="0" dirty="0" smtClean="0"/>
              <a:t> </a:t>
            </a:r>
            <a:r>
              <a:rPr lang="es-ES" baseline="0" dirty="0" err="1" smtClean="0"/>
              <a:t>detail</a:t>
            </a:r>
            <a:r>
              <a:rPr lang="es-ES" baseline="0" dirty="0" smtClean="0"/>
              <a:t> Pillar I and Pillar III </a:t>
            </a:r>
            <a:r>
              <a:rPr lang="es-ES" baseline="0" dirty="0" err="1" smtClean="0"/>
              <a:t>elements</a:t>
            </a:r>
            <a:r>
              <a:rPr lang="es-ES" baseline="0" dirty="0" smtClean="0"/>
              <a:t>. </a:t>
            </a:r>
          </a:p>
          <a:p>
            <a:pPr algn="just">
              <a:defRPr>
                <a:latin typeface="Arial"/>
                <a:ea typeface="Arial"/>
                <a:cs typeface="Arial"/>
                <a:sym typeface="Arial"/>
              </a:defRPr>
            </a:pPr>
            <a:endParaRPr lang="es-ES" baseline="0" dirty="0" smtClean="0"/>
          </a:p>
          <a:p>
            <a:pPr algn="just">
              <a:defRPr>
                <a:latin typeface="Arial"/>
                <a:ea typeface="Arial"/>
                <a:cs typeface="Arial"/>
                <a:sym typeface="Arial"/>
              </a:defRPr>
            </a:pPr>
            <a:r>
              <a:rPr lang="es-ES" baseline="0" dirty="0" err="1" smtClean="0"/>
              <a:t>Remind</a:t>
            </a:r>
            <a:r>
              <a:rPr lang="es-ES" baseline="0" dirty="0" smtClean="0"/>
              <a:t> </a:t>
            </a:r>
            <a:r>
              <a:rPr lang="es-ES" baseline="0" dirty="0" err="1" smtClean="0"/>
              <a:t>that</a:t>
            </a:r>
            <a:r>
              <a:rPr lang="es-ES" baseline="0" dirty="0" smtClean="0"/>
              <a:t> </a:t>
            </a:r>
            <a:r>
              <a:rPr lang="es-ES" baseline="0" dirty="0" err="1" smtClean="0"/>
              <a:t>they</a:t>
            </a:r>
            <a:r>
              <a:rPr lang="es-ES" baseline="0" dirty="0" smtClean="0"/>
              <a:t> </a:t>
            </a:r>
            <a:r>
              <a:rPr lang="es-ES" baseline="0" dirty="0" err="1" smtClean="0"/>
              <a:t>work</a:t>
            </a:r>
            <a:r>
              <a:rPr lang="es-ES" baseline="0" dirty="0" smtClean="0"/>
              <a:t> </a:t>
            </a:r>
            <a:r>
              <a:rPr lang="es-ES" baseline="0" dirty="0" err="1" smtClean="0"/>
              <a:t>hand</a:t>
            </a:r>
            <a:r>
              <a:rPr lang="es-ES" baseline="0" dirty="0" smtClean="0"/>
              <a:t> in </a:t>
            </a:r>
            <a:r>
              <a:rPr lang="es-ES" baseline="0" dirty="0" err="1" smtClean="0"/>
              <a:t>hand</a:t>
            </a:r>
            <a:r>
              <a:rPr lang="es-ES" baseline="0" dirty="0" smtClean="0"/>
              <a:t> and </a:t>
            </a:r>
            <a:r>
              <a:rPr lang="es-ES" baseline="0" dirty="0" err="1" smtClean="0"/>
              <a:t>that</a:t>
            </a:r>
            <a:r>
              <a:rPr lang="es-ES" baseline="0" dirty="0" smtClean="0"/>
              <a:t> TA </a:t>
            </a:r>
            <a:r>
              <a:rPr lang="es-ES" baseline="0" dirty="0" err="1" smtClean="0"/>
              <a:t>serves</a:t>
            </a:r>
            <a:r>
              <a:rPr lang="es-ES" baseline="0" dirty="0" smtClean="0"/>
              <a:t> </a:t>
            </a:r>
            <a:r>
              <a:rPr lang="es-ES" baseline="0" dirty="0" err="1" smtClean="0"/>
              <a:t>both</a:t>
            </a:r>
            <a:r>
              <a:rPr lang="es-ES" baseline="0" dirty="0" smtClean="0"/>
              <a:t>.</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261637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prstGeom prst="rect">
            <a:avLst/>
          </a:prstGeom>
        </p:spPr>
        <p:txBody>
          <a:bodyPr lIns="92601" tIns="46301" rIns="92601" bIns="46301"/>
          <a:lstStyle/>
          <a:p>
            <a:endParaRPr/>
          </a:p>
        </p:txBody>
      </p:sp>
      <p:sp>
        <p:nvSpPr>
          <p:cNvPr id="429" name="Shape 429"/>
          <p:cNvSpPr>
            <a:spLocks noGrp="1"/>
          </p:cNvSpPr>
          <p:nvPr>
            <p:ph type="body" sz="quarter" idx="1"/>
          </p:nvPr>
        </p:nvSpPr>
        <p:spPr>
          <a:prstGeom prst="rect">
            <a:avLst/>
          </a:prstGeom>
        </p:spPr>
        <p:txBody>
          <a:bodyPr/>
          <a:lstStyle/>
          <a:p>
            <a:r>
              <a:rPr dirty="0"/>
              <a:t>How can businesses engage in the EIP?</a:t>
            </a:r>
          </a:p>
          <a:p>
            <a:r>
              <a:rPr dirty="0"/>
              <a:t> </a:t>
            </a:r>
          </a:p>
          <a:p>
            <a:r>
              <a:rPr dirty="0"/>
              <a:t>Through eligible (pillar assessed) Intermediary Financial </a:t>
            </a:r>
            <a:r>
              <a:rPr dirty="0" err="1"/>
              <a:t>Organisations</a:t>
            </a:r>
            <a:r>
              <a:rPr dirty="0"/>
              <a:t> in order to access the new guarantee and the investment support through regional investment platforms.</a:t>
            </a:r>
          </a:p>
          <a:p>
            <a:r>
              <a:rPr dirty="0"/>
              <a:t> </a:t>
            </a:r>
          </a:p>
          <a:p>
            <a:r>
              <a:rPr dirty="0"/>
              <a:t>Structured private/public dialogue to identify and remove key constraints to investment.</a:t>
            </a:r>
          </a:p>
          <a:p>
            <a:r>
              <a:rPr dirty="0"/>
              <a:t> </a:t>
            </a:r>
          </a:p>
          <a:p>
            <a:r>
              <a:rPr dirty="0"/>
              <a:t>One-stop-shop and web portal will ensure a single entry point.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11" y="309600"/>
            <a:ext cx="1584325" cy="1100138"/>
          </a:xfrm>
          <a:prstGeom prst="rect">
            <a:avLst/>
          </a:prstGeom>
          <a:noFill/>
          <a:ln w="9525">
            <a:noFill/>
            <a:miter lim="800000"/>
            <a:headEnd/>
            <a:tailEnd/>
          </a:ln>
        </p:spPr>
      </p:pic>
      <p:sp>
        <p:nvSpPr>
          <p:cNvPr id="6" name="Rectangle 5"/>
          <p:cNvSpPr/>
          <p:nvPr userDrawn="1"/>
        </p:nvSpPr>
        <p:spPr>
          <a:xfrm>
            <a:off x="4230002"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5"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1"/>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29150" y="1600201"/>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226503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397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397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4628" y="1535113"/>
            <a:ext cx="4042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4628" y="2174875"/>
            <a:ext cx="4042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8" name="Espace réservé du pied de page 7"/>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9" name="Espace réservé du numéro de diapositive 8"/>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8556221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e la date 2"/>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4" name="Espace réservé du pied de page 3"/>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5" name="Espace réservé du numéro de diapositive 4"/>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326258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3" name="Espace réservé du pied de page 2"/>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4" name="Espace réservé du numéro de diapositive 3"/>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2535183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710" cy="1162050"/>
          </a:xfrm>
          <a:prstGeom prst="rect">
            <a:avLst/>
          </a:prstGeo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448" y="273051"/>
            <a:ext cx="511135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1"/>
            <a:ext cx="300871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2278938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891" y="4800600"/>
            <a:ext cx="5486400" cy="566738"/>
          </a:xfrm>
          <a:prstGeom prst="rect">
            <a:avLst/>
          </a:prstGeo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189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189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389767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4682628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a:prstGeom prst="rect">
            <a:avLst/>
          </a:prstGeo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9"/>
            <a:ext cx="60579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897102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6240229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fontAlgn="auto">
              <a:spcBef>
                <a:spcPts val="0"/>
              </a:spcBef>
              <a:spcAft>
                <a:spcPts val="0"/>
              </a:spcAft>
            </a:pPr>
            <a:endParaRPr lang="en-GB" altLang="en-US" sz="1800" b="0">
              <a:solidFill>
                <a:srgbClr val="001854"/>
              </a:solidFill>
              <a:latin typeface="Calibri"/>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p>
            <a:pPr fontAlgn="auto">
              <a:spcBef>
                <a:spcPts val="0"/>
              </a:spcBef>
              <a:spcAft>
                <a:spcPts val="0"/>
              </a:spcAft>
            </a:pPr>
            <a:endParaRPr lang="en-GB" altLang="en-US" sz="1800" b="0">
              <a:solidFill>
                <a:srgbClr val="001854"/>
              </a:solidFill>
              <a:latin typeface="Calibri"/>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p>
            <a:pPr fontAlgn="auto">
              <a:spcBef>
                <a:spcPts val="0"/>
              </a:spcBef>
              <a:spcAft>
                <a:spcPts val="0"/>
              </a:spcAft>
            </a:pPr>
            <a:fld id="{E1001C72-2E9A-4EB0-802C-F78849D94CB7}" type="slidenum">
              <a:rPr lang="en-GB" altLang="en-US" sz="1800" b="0" smtClean="0">
                <a:solidFill>
                  <a:srgbClr val="001854"/>
                </a:solidFill>
                <a:latin typeface="Calibri"/>
              </a:rPr>
              <a:pPr fontAlgn="auto">
                <a:spcBef>
                  <a:spcPts val="0"/>
                </a:spcBef>
                <a:spcAft>
                  <a:spcPts val="0"/>
                </a:spcAft>
              </a:pPr>
              <a:t>‹#›</a:t>
            </a:fld>
            <a:endParaRPr lang="en-GB" altLang="en-US" sz="1800" b="0">
              <a:solidFill>
                <a:srgbClr val="001854"/>
              </a:solidFill>
              <a:latin typeface="Calibri"/>
            </a:endParaRPr>
          </a:p>
        </p:txBody>
      </p:sp>
    </p:spTree>
    <p:extLst>
      <p:ext uri="{BB962C8B-B14F-4D97-AF65-F5344CB8AC3E}">
        <p14:creationId xmlns:p14="http://schemas.microsoft.com/office/powerpoint/2010/main" val="316047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30"/>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fontAlgn="auto">
              <a:spcBef>
                <a:spcPts val="0"/>
              </a:spcBef>
              <a:spcAft>
                <a:spcPts val="0"/>
              </a:spcAft>
              <a:defRPr/>
            </a:pPr>
            <a:endParaRPr lang="en-GB" b="0" dirty="0">
              <a:solidFill>
                <a:srgbClr val="001854"/>
              </a:solidFill>
              <a:latin typeface="Calibri"/>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fontAlgn="auto">
              <a:spcBef>
                <a:spcPts val="0"/>
              </a:spcBef>
              <a:spcAft>
                <a:spcPts val="0"/>
              </a:spcAft>
              <a:defRPr/>
            </a:pPr>
            <a:endParaRPr lang="en-GB" sz="1800" b="0" dirty="0">
              <a:solidFill>
                <a:srgbClr val="001854"/>
              </a:solidFill>
              <a:latin typeface="Calibri"/>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fontAlgn="auto">
              <a:spcBef>
                <a:spcPts val="0"/>
              </a:spcBef>
              <a:spcAft>
                <a:spcPts val="0"/>
              </a:spcAft>
              <a:defRPr/>
            </a:pPr>
            <a:fld id="{37EC8A20-BA03-4FF7-8742-03D8AD4CA4F4}" type="slidenum">
              <a:rPr lang="en-GB" sz="1800" b="0" smtClean="0">
                <a:solidFill>
                  <a:srgbClr val="001854"/>
                </a:solidFill>
                <a:latin typeface="Calibri"/>
              </a:rPr>
              <a:pPr fontAlgn="auto">
                <a:spcBef>
                  <a:spcPts val="0"/>
                </a:spcBef>
                <a:spcAft>
                  <a:spcPts val="0"/>
                </a:spcAft>
                <a:defRPr/>
              </a:pPr>
              <a:t>‹#›</a:t>
            </a:fld>
            <a:endParaRPr lang="en-GB" sz="1800" b="0" dirty="0">
              <a:solidFill>
                <a:srgbClr val="001854"/>
              </a:solidFill>
              <a:latin typeface="Calibri"/>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58433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Numero diapositiva"/>
          <p:cNvSpPr txBox="1">
            <a:spLocks noGrp="1"/>
          </p:cNvSpPr>
          <p:nvPr>
            <p:ph type="sldNum" sz="quarter" idx="10"/>
          </p:nvPr>
        </p:nvSpPr>
        <p:spPr/>
        <p:txBody>
          <a:bodyPr/>
          <a:lstStyle>
            <a:lvl1pPr>
              <a:defRPr/>
            </a:lvl1pPr>
          </a:lstStyle>
          <a:p>
            <a:pPr>
              <a:defRPr/>
            </a:pPr>
            <a:fld id="{E3CB6286-4638-4E5D-8561-D2E3F607B6A5}" type="slidenum">
              <a:rPr/>
              <a:pPr>
                <a:defRPr/>
              </a:pPr>
              <a:t>‹#›</a:t>
            </a:fld>
            <a:endParaRPr/>
          </a:p>
        </p:txBody>
      </p:sp>
    </p:spTree>
    <p:extLst>
      <p:ext uri="{BB962C8B-B14F-4D97-AF65-F5344CB8AC3E}">
        <p14:creationId xmlns:p14="http://schemas.microsoft.com/office/powerpoint/2010/main" val="30118081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9" y="25880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sp>
        <p:nvSpPr>
          <p:cNvPr id="3076" name="Rectangle 4"/>
          <p:cNvSpPr>
            <a:spLocks noGrp="1" noChangeArrowheads="1"/>
          </p:cNvSpPr>
          <p:nvPr>
            <p:ph type="ctrTitle"/>
          </p:nvPr>
        </p:nvSpPr>
        <p:spPr>
          <a:xfrm>
            <a:off x="3995738" y="256544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7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pPr>
              <a:defRPr/>
            </a:pPr>
            <a:fld id="{AC2F06F4-588E-4076-8BA0-B9F3A4F6A9D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229306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71B35-6D11-497D-AFB2-E554452B06E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22369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de-D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329D88-CA8C-4FF9-8B88-A1245ACE82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87881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sz="half" idx="1"/>
          </p:nvPr>
        </p:nvSpPr>
        <p:spPr>
          <a:xfrm>
            <a:off x="457200" y="249241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Content Placeholder 3"/>
          <p:cNvSpPr>
            <a:spLocks noGrp="1"/>
          </p:cNvSpPr>
          <p:nvPr>
            <p:ph sz="half" idx="2"/>
          </p:nvPr>
        </p:nvSpPr>
        <p:spPr>
          <a:xfrm>
            <a:off x="4648200" y="249241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F0765-9312-4390-8C6F-47F5FF38198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6512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D66BCE-9E32-46BB-A38C-7EF1B789D7E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840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72E202-31F4-4441-B457-DADEBC79C53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82519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64005B-C765-4DBF-927D-4D354F8B331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773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3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6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de-DE" smtClean="0"/>
              <a:t>Click to edit Master title style</a:t>
            </a:r>
            <a:endParaRPr lang="en-US"/>
          </a:p>
        </p:txBody>
      </p:sp>
      <p:sp>
        <p:nvSpPr>
          <p:cNvPr id="3" name="Content Placeholder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CFC96-2B48-44F5-84A4-771A70A942F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68044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C387B-95BE-4805-8F2B-264CDDE6724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99309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2AEC1A-2892-40F0-8688-7A39E35713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26205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33" y="1339850"/>
            <a:ext cx="2071687" cy="4681538"/>
          </a:xfrm>
        </p:spPr>
        <p:txBody>
          <a:bodyPr vert="eaVert"/>
          <a:lstStyle/>
          <a:p>
            <a:r>
              <a:rPr lang="de-DE"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ED7164-A3A0-4CFA-9C2C-7893A922A9A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92643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ED6B81-C8BF-4E7C-A6C5-594BC7B7301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15723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66"/>
            <a:ext cx="7772400" cy="1470025"/>
          </a:xfrm>
          <a:prstGeom prst="rect">
            <a:avLst/>
          </a:prstGeo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457200" y="635639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9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9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042446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normAutofit/>
          </a:bodyPr>
          <a:lstStyle>
            <a:lvl1pPr algn="l">
              <a:defRPr sz="1800" b="1">
                <a:solidFill>
                  <a:srgbClr val="BB0E54"/>
                </a:solidFill>
                <a:latin typeface="Verdana"/>
                <a:cs typeface="Verdana"/>
              </a:defRPr>
            </a:lvl1pPr>
          </a:lstStyle>
          <a:p>
            <a:r>
              <a:rPr lang="nl-BE" dirty="0"/>
              <a:t>Cliquez et modifiez le titre</a:t>
            </a:r>
            <a:endParaRPr lang="fr-FR" dirty="0"/>
          </a:p>
        </p:txBody>
      </p:sp>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457200" y="635639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9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9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610386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710" y="4406941"/>
            <a:ext cx="7772400" cy="1362075"/>
          </a:xfrm>
          <a:prstGeom prst="rect">
            <a:avLst/>
          </a:prstGeo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71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457200" y="635639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9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9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723347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6"/>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29150" y="1600206"/>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457200" y="635639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9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9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420147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2" y="1535113"/>
            <a:ext cx="40397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2" y="2174875"/>
            <a:ext cx="40397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4628" y="1535113"/>
            <a:ext cx="4042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4628" y="2174875"/>
            <a:ext cx="4042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457200" y="635639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8" name="Espace réservé du pied de page 7"/>
          <p:cNvSpPr>
            <a:spLocks noGrp="1"/>
          </p:cNvSpPr>
          <p:nvPr>
            <p:ph type="ftr" sz="quarter" idx="11"/>
          </p:nvPr>
        </p:nvSpPr>
        <p:spPr>
          <a:xfrm>
            <a:off x="3124200" y="635639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9" name="Espace réservé du numéro de diapositive 8"/>
          <p:cNvSpPr>
            <a:spLocks noGrp="1"/>
          </p:cNvSpPr>
          <p:nvPr>
            <p:ph type="sldNum" sz="quarter" idx="12"/>
          </p:nvPr>
        </p:nvSpPr>
        <p:spPr>
          <a:xfrm>
            <a:off x="6553200" y="635639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64644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e la date 2"/>
          <p:cNvSpPr>
            <a:spLocks noGrp="1"/>
          </p:cNvSpPr>
          <p:nvPr>
            <p:ph type="dt" sz="half" idx="10"/>
          </p:nvPr>
        </p:nvSpPr>
        <p:spPr>
          <a:xfrm>
            <a:off x="457200" y="635639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4" name="Espace réservé du pied de page 3"/>
          <p:cNvSpPr>
            <a:spLocks noGrp="1"/>
          </p:cNvSpPr>
          <p:nvPr>
            <p:ph type="ftr" sz="quarter" idx="11"/>
          </p:nvPr>
        </p:nvSpPr>
        <p:spPr>
          <a:xfrm>
            <a:off x="3124200" y="635639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5" name="Espace réservé du numéro de diapositive 4"/>
          <p:cNvSpPr>
            <a:spLocks noGrp="1"/>
          </p:cNvSpPr>
          <p:nvPr>
            <p:ph type="sldNum" sz="quarter" idx="12"/>
          </p:nvPr>
        </p:nvSpPr>
        <p:spPr>
          <a:xfrm>
            <a:off x="6553200" y="635639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964611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9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3" name="Espace réservé du pied de page 2"/>
          <p:cNvSpPr>
            <a:spLocks noGrp="1"/>
          </p:cNvSpPr>
          <p:nvPr>
            <p:ph type="ftr" sz="quarter" idx="11"/>
          </p:nvPr>
        </p:nvSpPr>
        <p:spPr>
          <a:xfrm>
            <a:off x="3124200" y="635639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4" name="Espace réservé du numéro de diapositive 3"/>
          <p:cNvSpPr>
            <a:spLocks noGrp="1"/>
          </p:cNvSpPr>
          <p:nvPr>
            <p:ph type="sldNum" sz="quarter" idx="12"/>
          </p:nvPr>
        </p:nvSpPr>
        <p:spPr>
          <a:xfrm>
            <a:off x="6553200" y="635639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271621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710" cy="1162050"/>
          </a:xfrm>
          <a:prstGeom prst="rect">
            <a:avLst/>
          </a:prstGeo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468" y="273091"/>
            <a:ext cx="511135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3"/>
            <a:ext cx="300871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635639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9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9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547427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891" y="4800600"/>
            <a:ext cx="5486400" cy="566738"/>
          </a:xfrm>
          <a:prstGeom prst="rect">
            <a:avLst/>
          </a:prstGeo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189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189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635639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9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9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293157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635639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9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9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4226407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79"/>
            <a:ext cx="2057400" cy="5851525"/>
          </a:xfrm>
          <a:prstGeom prst="rect">
            <a:avLst/>
          </a:prstGeo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79"/>
            <a:ext cx="60579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635639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9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9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354216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ero diapositiva"/>
          <p:cNvSpPr txBox="1">
            <a:spLocks noGrp="1"/>
          </p:cNvSpPr>
          <p:nvPr>
            <p:ph type="sldNum" sz="quarter" idx="2"/>
          </p:nvPr>
        </p:nvSpPr>
        <p:spPr>
          <a:xfrm>
            <a:off x="6553200" y="6245225"/>
            <a:ext cx="2133600" cy="476250"/>
          </a:xfrm>
          <a:prstGeom prst="rect">
            <a:avLst/>
          </a:prstGeom>
        </p:spPr>
        <p:txBody>
          <a:bodyPr/>
          <a:lstStyle/>
          <a:p>
            <a:pPr fontAlgn="auto">
              <a:spcBef>
                <a:spcPts val="0"/>
              </a:spcBef>
              <a:spcAft>
                <a:spcPts val="0"/>
              </a:spcAft>
            </a:pPr>
            <a:fld id="{86CB4B4D-7CA3-9044-876B-883B54F8677D}" type="slidenum">
              <a:rPr sz="1800" b="0">
                <a:solidFill>
                  <a:srgbClr val="001854"/>
                </a:solidFill>
                <a:latin typeface="Calibri"/>
              </a:rPr>
              <a:pPr fontAlgn="auto">
                <a:spcBef>
                  <a:spcPts val="0"/>
                </a:spcBef>
                <a:spcAft>
                  <a:spcPts val="0"/>
                </a:spcAft>
              </a:pPr>
              <a:t>‹#›</a:t>
            </a:fld>
            <a:endParaRPr sz="1800" b="0">
              <a:solidFill>
                <a:srgbClr val="001854"/>
              </a:solidFill>
              <a:latin typeface="Calibri"/>
            </a:endParaRPr>
          </a:p>
        </p:txBody>
      </p:sp>
    </p:spTree>
    <p:extLst>
      <p:ext uri="{BB962C8B-B14F-4D97-AF65-F5344CB8AC3E}">
        <p14:creationId xmlns:p14="http://schemas.microsoft.com/office/powerpoint/2010/main" val="255052798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457200" y="635639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9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9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432569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fontAlgn="auto">
              <a:spcBef>
                <a:spcPts val="0"/>
              </a:spcBef>
              <a:spcAft>
                <a:spcPts val="0"/>
              </a:spcAft>
            </a:pPr>
            <a:endParaRPr lang="en-GB" altLang="en-US" sz="1800" b="0">
              <a:solidFill>
                <a:srgbClr val="001854"/>
              </a:solidFill>
              <a:latin typeface="Calibri"/>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p>
            <a:pPr fontAlgn="auto">
              <a:spcBef>
                <a:spcPts val="0"/>
              </a:spcBef>
              <a:spcAft>
                <a:spcPts val="0"/>
              </a:spcAft>
            </a:pPr>
            <a:endParaRPr lang="en-GB" altLang="en-US" sz="1800" b="0">
              <a:solidFill>
                <a:srgbClr val="001854"/>
              </a:solidFill>
              <a:latin typeface="Calibri"/>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p>
            <a:pPr fontAlgn="auto">
              <a:spcBef>
                <a:spcPts val="0"/>
              </a:spcBef>
              <a:spcAft>
                <a:spcPts val="0"/>
              </a:spcAft>
            </a:pPr>
            <a:fld id="{E1001C72-2E9A-4EB0-802C-F78849D94CB7}" type="slidenum">
              <a:rPr lang="en-GB" altLang="en-US" sz="1800" b="0" smtClean="0">
                <a:solidFill>
                  <a:srgbClr val="001854"/>
                </a:solidFill>
                <a:latin typeface="Calibri"/>
              </a:rPr>
              <a:pPr fontAlgn="auto">
                <a:spcBef>
                  <a:spcPts val="0"/>
                </a:spcBef>
                <a:spcAft>
                  <a:spcPts val="0"/>
                </a:spcAft>
              </a:pPr>
              <a:t>‹#›</a:t>
            </a:fld>
            <a:endParaRPr lang="en-GB" altLang="en-US" sz="1800" b="0">
              <a:solidFill>
                <a:srgbClr val="001854"/>
              </a:solidFill>
              <a:latin typeface="Calibri"/>
            </a:endParaRPr>
          </a:p>
        </p:txBody>
      </p:sp>
    </p:spTree>
    <p:extLst>
      <p:ext uri="{BB962C8B-B14F-4D97-AF65-F5344CB8AC3E}">
        <p14:creationId xmlns:p14="http://schemas.microsoft.com/office/powerpoint/2010/main" val="81812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70"/>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fontAlgn="auto">
              <a:spcBef>
                <a:spcPts val="0"/>
              </a:spcBef>
              <a:spcAft>
                <a:spcPts val="0"/>
              </a:spcAft>
              <a:defRPr/>
            </a:pPr>
            <a:endParaRPr lang="en-GB" b="0" dirty="0">
              <a:solidFill>
                <a:srgbClr val="001854"/>
              </a:solidFill>
              <a:latin typeface="Calibri"/>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fontAlgn="auto">
              <a:spcBef>
                <a:spcPts val="0"/>
              </a:spcBef>
              <a:spcAft>
                <a:spcPts val="0"/>
              </a:spcAft>
              <a:defRPr/>
            </a:pPr>
            <a:endParaRPr lang="en-GB" sz="1800" b="0" dirty="0">
              <a:solidFill>
                <a:srgbClr val="001854"/>
              </a:solidFill>
              <a:latin typeface="Calibri"/>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fontAlgn="auto">
              <a:spcBef>
                <a:spcPts val="0"/>
              </a:spcBef>
              <a:spcAft>
                <a:spcPts val="0"/>
              </a:spcAft>
              <a:defRPr/>
            </a:pPr>
            <a:fld id="{37EC8A20-BA03-4FF7-8742-03D8AD4CA4F4}" type="slidenum">
              <a:rPr lang="en-GB" sz="1800" b="0" smtClean="0">
                <a:solidFill>
                  <a:srgbClr val="001854"/>
                </a:solidFill>
                <a:latin typeface="Calibri"/>
              </a:rPr>
              <a:pPr fontAlgn="auto">
                <a:spcBef>
                  <a:spcPts val="0"/>
                </a:spcBef>
                <a:spcAft>
                  <a:spcPts val="0"/>
                </a:spcAft>
                <a:defRPr/>
              </a:pPr>
              <a:t>‹#›</a:t>
            </a:fld>
            <a:endParaRPr lang="en-GB" sz="1800" b="0" dirty="0">
              <a:solidFill>
                <a:srgbClr val="001854"/>
              </a:solidFill>
              <a:latin typeface="Calibri"/>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066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64"/>
            <a:ext cx="7772400" cy="1470025"/>
          </a:xfrm>
          <a:prstGeom prst="rect">
            <a:avLst/>
          </a:prstGeo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457200" y="6356389"/>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89"/>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89"/>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052339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normAutofit/>
          </a:bodyPr>
          <a:lstStyle>
            <a:lvl1pPr algn="l">
              <a:defRPr sz="1800" b="1">
                <a:solidFill>
                  <a:srgbClr val="BB0E54"/>
                </a:solidFill>
                <a:latin typeface="Verdana"/>
                <a:cs typeface="Verdana"/>
              </a:defRPr>
            </a:lvl1pPr>
          </a:lstStyle>
          <a:p>
            <a:r>
              <a:rPr lang="nl-BE" dirty="0"/>
              <a:t>Cliquez et modifiez le titre</a:t>
            </a:r>
            <a:endParaRPr lang="fr-FR" dirty="0"/>
          </a:p>
        </p:txBody>
      </p:sp>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457200" y="6356389"/>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89"/>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89"/>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633514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710" y="4406939"/>
            <a:ext cx="7772400" cy="1362075"/>
          </a:xfrm>
          <a:prstGeom prst="rect">
            <a:avLst/>
          </a:prstGeo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71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457200" y="6356389"/>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89"/>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89"/>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450872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6"/>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29150" y="1600206"/>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457200" y="6356389"/>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89"/>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89"/>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4714396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2" y="1535113"/>
            <a:ext cx="40397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2" y="2174875"/>
            <a:ext cx="40397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4628" y="1535113"/>
            <a:ext cx="4042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4628" y="2174875"/>
            <a:ext cx="4042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457200" y="6356389"/>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8" name="Espace réservé du pied de page 7"/>
          <p:cNvSpPr>
            <a:spLocks noGrp="1"/>
          </p:cNvSpPr>
          <p:nvPr>
            <p:ph type="ftr" sz="quarter" idx="11"/>
          </p:nvPr>
        </p:nvSpPr>
        <p:spPr>
          <a:xfrm>
            <a:off x="3124200" y="6356389"/>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9" name="Espace réservé du numéro de diapositive 8"/>
          <p:cNvSpPr>
            <a:spLocks noGrp="1"/>
          </p:cNvSpPr>
          <p:nvPr>
            <p:ph type="sldNum" sz="quarter" idx="12"/>
          </p:nvPr>
        </p:nvSpPr>
        <p:spPr>
          <a:xfrm>
            <a:off x="6553200" y="6356389"/>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021295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e la date 2"/>
          <p:cNvSpPr>
            <a:spLocks noGrp="1"/>
          </p:cNvSpPr>
          <p:nvPr>
            <p:ph type="dt" sz="half" idx="10"/>
          </p:nvPr>
        </p:nvSpPr>
        <p:spPr>
          <a:xfrm>
            <a:off x="457200" y="6356389"/>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4" name="Espace réservé du pied de page 3"/>
          <p:cNvSpPr>
            <a:spLocks noGrp="1"/>
          </p:cNvSpPr>
          <p:nvPr>
            <p:ph type="ftr" sz="quarter" idx="11"/>
          </p:nvPr>
        </p:nvSpPr>
        <p:spPr>
          <a:xfrm>
            <a:off x="3124200" y="6356389"/>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5" name="Espace réservé du numéro de diapositive 4"/>
          <p:cNvSpPr>
            <a:spLocks noGrp="1"/>
          </p:cNvSpPr>
          <p:nvPr>
            <p:ph type="sldNum" sz="quarter" idx="12"/>
          </p:nvPr>
        </p:nvSpPr>
        <p:spPr>
          <a:xfrm>
            <a:off x="6553200" y="6356389"/>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997728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89"/>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3" name="Espace réservé du pied de page 2"/>
          <p:cNvSpPr>
            <a:spLocks noGrp="1"/>
          </p:cNvSpPr>
          <p:nvPr>
            <p:ph type="ftr" sz="quarter" idx="11"/>
          </p:nvPr>
        </p:nvSpPr>
        <p:spPr>
          <a:xfrm>
            <a:off x="3124200" y="6356389"/>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4" name="Espace réservé du numéro de diapositive 3"/>
          <p:cNvSpPr>
            <a:spLocks noGrp="1"/>
          </p:cNvSpPr>
          <p:nvPr>
            <p:ph type="sldNum" sz="quarter" idx="12"/>
          </p:nvPr>
        </p:nvSpPr>
        <p:spPr>
          <a:xfrm>
            <a:off x="6553200" y="6356389"/>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896376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710" cy="1162050"/>
          </a:xfrm>
          <a:prstGeom prst="rect">
            <a:avLst/>
          </a:prstGeo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467" y="273089"/>
            <a:ext cx="511135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3"/>
            <a:ext cx="300871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6356389"/>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89"/>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89"/>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402324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891" y="4800600"/>
            <a:ext cx="5486400" cy="566738"/>
          </a:xfrm>
          <a:prstGeom prst="rect">
            <a:avLst/>
          </a:prstGeo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189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189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6356389"/>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89"/>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89"/>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4845721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6356389"/>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89"/>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89"/>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23189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77"/>
            <a:ext cx="2057400" cy="5851525"/>
          </a:xfrm>
          <a:prstGeom prst="rect">
            <a:avLst/>
          </a:prstGeo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77"/>
            <a:ext cx="60579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6356389"/>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89"/>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89"/>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8111567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ero diapositiva"/>
          <p:cNvSpPr txBox="1">
            <a:spLocks noGrp="1"/>
          </p:cNvSpPr>
          <p:nvPr>
            <p:ph type="sldNum" sz="quarter" idx="2"/>
          </p:nvPr>
        </p:nvSpPr>
        <p:spPr>
          <a:xfrm>
            <a:off x="6553200" y="6245225"/>
            <a:ext cx="2133600" cy="476250"/>
          </a:xfrm>
          <a:prstGeom prst="rect">
            <a:avLst/>
          </a:prstGeom>
        </p:spPr>
        <p:txBody>
          <a:bodyPr/>
          <a:lstStyle/>
          <a:p>
            <a:pPr fontAlgn="auto">
              <a:spcBef>
                <a:spcPts val="0"/>
              </a:spcBef>
              <a:spcAft>
                <a:spcPts val="0"/>
              </a:spcAft>
            </a:pPr>
            <a:fld id="{86CB4B4D-7CA3-9044-876B-883B54F8677D}" type="slidenum">
              <a:rPr sz="1800" b="0">
                <a:solidFill>
                  <a:srgbClr val="001854"/>
                </a:solidFill>
                <a:latin typeface="Calibri"/>
              </a:rPr>
              <a:pPr fontAlgn="auto">
                <a:spcBef>
                  <a:spcPts val="0"/>
                </a:spcBef>
                <a:spcAft>
                  <a:spcPts val="0"/>
                </a:spcAft>
              </a:pPr>
              <a:t>‹#›</a:t>
            </a:fld>
            <a:endParaRPr sz="1800" b="0">
              <a:solidFill>
                <a:srgbClr val="001854"/>
              </a:solidFill>
              <a:latin typeface="Calibri"/>
            </a:endParaRPr>
          </a:p>
        </p:txBody>
      </p:sp>
    </p:spTree>
    <p:extLst>
      <p:ext uri="{BB962C8B-B14F-4D97-AF65-F5344CB8AC3E}">
        <p14:creationId xmlns:p14="http://schemas.microsoft.com/office/powerpoint/2010/main" val="381623048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457200" y="6356389"/>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89"/>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89"/>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918664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fontAlgn="auto">
              <a:spcBef>
                <a:spcPts val="0"/>
              </a:spcBef>
              <a:spcAft>
                <a:spcPts val="0"/>
              </a:spcAft>
            </a:pPr>
            <a:endParaRPr lang="en-GB" altLang="en-US" sz="1800" b="0">
              <a:solidFill>
                <a:srgbClr val="001854"/>
              </a:solidFill>
              <a:latin typeface="Calibri"/>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p>
            <a:pPr fontAlgn="auto">
              <a:spcBef>
                <a:spcPts val="0"/>
              </a:spcBef>
              <a:spcAft>
                <a:spcPts val="0"/>
              </a:spcAft>
            </a:pPr>
            <a:endParaRPr lang="en-GB" altLang="en-US" sz="1800" b="0">
              <a:solidFill>
                <a:srgbClr val="001854"/>
              </a:solidFill>
              <a:latin typeface="Calibri"/>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p>
            <a:pPr fontAlgn="auto">
              <a:spcBef>
                <a:spcPts val="0"/>
              </a:spcBef>
              <a:spcAft>
                <a:spcPts val="0"/>
              </a:spcAft>
            </a:pPr>
            <a:fld id="{E1001C72-2E9A-4EB0-802C-F78849D94CB7}" type="slidenum">
              <a:rPr lang="en-GB" altLang="en-US" sz="1800" b="0" smtClean="0">
                <a:solidFill>
                  <a:srgbClr val="001854"/>
                </a:solidFill>
                <a:latin typeface="Calibri"/>
              </a:rPr>
              <a:pPr fontAlgn="auto">
                <a:spcBef>
                  <a:spcPts val="0"/>
                </a:spcBef>
                <a:spcAft>
                  <a:spcPts val="0"/>
                </a:spcAft>
              </a:pPr>
              <a:t>‹#›</a:t>
            </a:fld>
            <a:endParaRPr lang="en-GB" altLang="en-US" sz="1800" b="0">
              <a:solidFill>
                <a:srgbClr val="001854"/>
              </a:solidFill>
              <a:latin typeface="Calibri"/>
            </a:endParaRPr>
          </a:p>
        </p:txBody>
      </p:sp>
    </p:spTree>
    <p:extLst>
      <p:ext uri="{BB962C8B-B14F-4D97-AF65-F5344CB8AC3E}">
        <p14:creationId xmlns:p14="http://schemas.microsoft.com/office/powerpoint/2010/main" val="3998856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68"/>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fontAlgn="auto">
              <a:spcBef>
                <a:spcPts val="0"/>
              </a:spcBef>
              <a:spcAft>
                <a:spcPts val="0"/>
              </a:spcAft>
              <a:defRPr/>
            </a:pPr>
            <a:endParaRPr lang="en-GB" b="0" dirty="0">
              <a:solidFill>
                <a:srgbClr val="001854"/>
              </a:solidFill>
              <a:latin typeface="Calibri"/>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fontAlgn="auto">
              <a:spcBef>
                <a:spcPts val="0"/>
              </a:spcBef>
              <a:spcAft>
                <a:spcPts val="0"/>
              </a:spcAft>
              <a:defRPr/>
            </a:pPr>
            <a:endParaRPr lang="en-GB" sz="1800" b="0" dirty="0">
              <a:solidFill>
                <a:srgbClr val="001854"/>
              </a:solidFill>
              <a:latin typeface="Calibri"/>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fontAlgn="auto">
              <a:spcBef>
                <a:spcPts val="0"/>
              </a:spcBef>
              <a:spcAft>
                <a:spcPts val="0"/>
              </a:spcAft>
              <a:defRPr/>
            </a:pPr>
            <a:fld id="{37EC8A20-BA03-4FF7-8742-03D8AD4CA4F4}" type="slidenum">
              <a:rPr lang="en-GB" sz="1800" b="0" smtClean="0">
                <a:solidFill>
                  <a:srgbClr val="001854"/>
                </a:solidFill>
                <a:latin typeface="Calibri"/>
              </a:rPr>
              <a:pPr fontAlgn="auto">
                <a:spcBef>
                  <a:spcPts val="0"/>
                </a:spcBef>
                <a:spcAft>
                  <a:spcPts val="0"/>
                </a:spcAft>
                <a:defRPr/>
              </a:pPr>
              <a:t>‹#›</a:t>
            </a:fld>
            <a:endParaRPr lang="en-GB" sz="1800" b="0" dirty="0">
              <a:solidFill>
                <a:srgbClr val="001854"/>
              </a:solidFill>
              <a:latin typeface="Calibri"/>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645961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60"/>
            <a:ext cx="7772400" cy="1470025"/>
          </a:xfrm>
          <a:prstGeom prst="rect">
            <a:avLst/>
          </a:prstGeo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457200" y="635638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8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8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939413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normAutofit/>
          </a:bodyPr>
          <a:lstStyle>
            <a:lvl1pPr algn="l">
              <a:defRPr sz="1800" b="1">
                <a:solidFill>
                  <a:srgbClr val="BB0E54"/>
                </a:solidFill>
                <a:latin typeface="Verdana"/>
                <a:cs typeface="Verdana"/>
              </a:defRPr>
            </a:lvl1pPr>
          </a:lstStyle>
          <a:p>
            <a:r>
              <a:rPr lang="nl-BE" dirty="0"/>
              <a:t>Cliquez et modifiez le titre</a:t>
            </a:r>
            <a:endParaRPr lang="fr-FR" dirty="0"/>
          </a:p>
        </p:txBody>
      </p:sp>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457200" y="635638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8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8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417712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710" y="4406935"/>
            <a:ext cx="7772400" cy="1362075"/>
          </a:xfrm>
          <a:prstGeom prst="rect">
            <a:avLst/>
          </a:prstGeo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71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457200" y="635638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8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8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6779713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6"/>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29150" y="1600206"/>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457200" y="635638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8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8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722883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2" y="1535113"/>
            <a:ext cx="40397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2" y="2174875"/>
            <a:ext cx="40397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4628" y="1535113"/>
            <a:ext cx="4042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4628" y="2174875"/>
            <a:ext cx="4042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457200" y="635638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8" name="Espace réservé du pied de page 7"/>
          <p:cNvSpPr>
            <a:spLocks noGrp="1"/>
          </p:cNvSpPr>
          <p:nvPr>
            <p:ph type="ftr" sz="quarter" idx="11"/>
          </p:nvPr>
        </p:nvSpPr>
        <p:spPr>
          <a:xfrm>
            <a:off x="3124200" y="635638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9" name="Espace réservé du numéro de diapositive 8"/>
          <p:cNvSpPr>
            <a:spLocks noGrp="1"/>
          </p:cNvSpPr>
          <p:nvPr>
            <p:ph type="sldNum" sz="quarter" idx="12"/>
          </p:nvPr>
        </p:nvSpPr>
        <p:spPr>
          <a:xfrm>
            <a:off x="6553200" y="635638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95318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e la date 2"/>
          <p:cNvSpPr>
            <a:spLocks noGrp="1"/>
          </p:cNvSpPr>
          <p:nvPr>
            <p:ph type="dt" sz="half" idx="10"/>
          </p:nvPr>
        </p:nvSpPr>
        <p:spPr>
          <a:xfrm>
            <a:off x="457200" y="635638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4" name="Espace réservé du pied de page 3"/>
          <p:cNvSpPr>
            <a:spLocks noGrp="1"/>
          </p:cNvSpPr>
          <p:nvPr>
            <p:ph type="ftr" sz="quarter" idx="11"/>
          </p:nvPr>
        </p:nvSpPr>
        <p:spPr>
          <a:xfrm>
            <a:off x="3124200" y="635638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5" name="Espace réservé du numéro de diapositive 4"/>
          <p:cNvSpPr>
            <a:spLocks noGrp="1"/>
          </p:cNvSpPr>
          <p:nvPr>
            <p:ph type="sldNum" sz="quarter" idx="12"/>
          </p:nvPr>
        </p:nvSpPr>
        <p:spPr>
          <a:xfrm>
            <a:off x="6553200" y="635638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5671840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8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3" name="Espace réservé du pied de page 2"/>
          <p:cNvSpPr>
            <a:spLocks noGrp="1"/>
          </p:cNvSpPr>
          <p:nvPr>
            <p:ph type="ftr" sz="quarter" idx="11"/>
          </p:nvPr>
        </p:nvSpPr>
        <p:spPr>
          <a:xfrm>
            <a:off x="3124200" y="635638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4" name="Espace réservé du numéro de diapositive 3"/>
          <p:cNvSpPr>
            <a:spLocks noGrp="1"/>
          </p:cNvSpPr>
          <p:nvPr>
            <p:ph type="sldNum" sz="quarter" idx="12"/>
          </p:nvPr>
        </p:nvSpPr>
        <p:spPr>
          <a:xfrm>
            <a:off x="6553200" y="635638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4266709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710" cy="1162050"/>
          </a:xfrm>
          <a:prstGeom prst="rect">
            <a:avLst/>
          </a:prstGeo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465" y="273085"/>
            <a:ext cx="511135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3"/>
            <a:ext cx="300871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635638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8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8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1794034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891" y="4800600"/>
            <a:ext cx="5486400" cy="566738"/>
          </a:xfrm>
          <a:prstGeom prst="rect">
            <a:avLst/>
          </a:prstGeo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189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189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635638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8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8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6743846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635638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8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8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771003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73"/>
            <a:ext cx="2057400" cy="5851525"/>
          </a:xfrm>
          <a:prstGeom prst="rect">
            <a:avLst/>
          </a:prstGeo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73"/>
            <a:ext cx="60579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635638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8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8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5931612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ero diapositiva"/>
          <p:cNvSpPr txBox="1">
            <a:spLocks noGrp="1"/>
          </p:cNvSpPr>
          <p:nvPr>
            <p:ph type="sldNum" sz="quarter" idx="2"/>
          </p:nvPr>
        </p:nvSpPr>
        <p:spPr>
          <a:xfrm>
            <a:off x="6553200" y="6245225"/>
            <a:ext cx="2133600" cy="476250"/>
          </a:xfrm>
          <a:prstGeom prst="rect">
            <a:avLst/>
          </a:prstGeom>
        </p:spPr>
        <p:txBody>
          <a:bodyPr/>
          <a:lstStyle/>
          <a:p>
            <a:pPr fontAlgn="auto">
              <a:spcBef>
                <a:spcPts val="0"/>
              </a:spcBef>
              <a:spcAft>
                <a:spcPts val="0"/>
              </a:spcAft>
            </a:pPr>
            <a:fld id="{86CB4B4D-7CA3-9044-876B-883B54F8677D}" type="slidenum">
              <a:rPr sz="1800" b="0">
                <a:solidFill>
                  <a:srgbClr val="001854"/>
                </a:solidFill>
                <a:latin typeface="Calibri"/>
              </a:rPr>
              <a:pPr fontAlgn="auto">
                <a:spcBef>
                  <a:spcPts val="0"/>
                </a:spcBef>
                <a:spcAft>
                  <a:spcPts val="0"/>
                </a:spcAft>
              </a:pPr>
              <a:t>‹#›</a:t>
            </a:fld>
            <a:endParaRPr sz="1800" b="0">
              <a:solidFill>
                <a:srgbClr val="001854"/>
              </a:solidFill>
              <a:latin typeface="Calibri"/>
            </a:endParaRPr>
          </a:p>
        </p:txBody>
      </p:sp>
    </p:spTree>
    <p:extLst>
      <p:ext uri="{BB962C8B-B14F-4D97-AF65-F5344CB8AC3E}">
        <p14:creationId xmlns:p14="http://schemas.microsoft.com/office/powerpoint/2010/main" val="264101365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457200" y="635638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8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8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5394997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fontAlgn="auto">
              <a:spcBef>
                <a:spcPts val="0"/>
              </a:spcBef>
              <a:spcAft>
                <a:spcPts val="0"/>
              </a:spcAft>
            </a:pPr>
            <a:endParaRPr lang="en-GB" altLang="en-US" sz="1800" b="0">
              <a:solidFill>
                <a:srgbClr val="001854"/>
              </a:solidFill>
              <a:latin typeface="Calibri"/>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p>
            <a:pPr fontAlgn="auto">
              <a:spcBef>
                <a:spcPts val="0"/>
              </a:spcBef>
              <a:spcAft>
                <a:spcPts val="0"/>
              </a:spcAft>
            </a:pPr>
            <a:endParaRPr lang="en-GB" altLang="en-US" sz="1800" b="0">
              <a:solidFill>
                <a:srgbClr val="001854"/>
              </a:solidFill>
              <a:latin typeface="Calibri"/>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p>
            <a:pPr fontAlgn="auto">
              <a:spcBef>
                <a:spcPts val="0"/>
              </a:spcBef>
              <a:spcAft>
                <a:spcPts val="0"/>
              </a:spcAft>
            </a:pPr>
            <a:fld id="{E1001C72-2E9A-4EB0-802C-F78849D94CB7}" type="slidenum">
              <a:rPr lang="en-GB" altLang="en-US" sz="1800" b="0" smtClean="0">
                <a:solidFill>
                  <a:srgbClr val="001854"/>
                </a:solidFill>
                <a:latin typeface="Calibri"/>
              </a:rPr>
              <a:pPr fontAlgn="auto">
                <a:spcBef>
                  <a:spcPts val="0"/>
                </a:spcBef>
                <a:spcAft>
                  <a:spcPts val="0"/>
                </a:spcAft>
              </a:pPr>
              <a:t>‹#›</a:t>
            </a:fld>
            <a:endParaRPr lang="en-GB" altLang="en-US" sz="1800" b="0">
              <a:solidFill>
                <a:srgbClr val="001854"/>
              </a:solidFill>
              <a:latin typeface="Calibri"/>
            </a:endParaRPr>
          </a:p>
        </p:txBody>
      </p:sp>
    </p:spTree>
    <p:extLst>
      <p:ext uri="{BB962C8B-B14F-4D97-AF65-F5344CB8AC3E}">
        <p14:creationId xmlns:p14="http://schemas.microsoft.com/office/powerpoint/2010/main" val="13504982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50"/>
            <a:ext cx="7772400" cy="1470025"/>
          </a:xfrm>
          <a:prstGeom prst="rect">
            <a:avLst/>
          </a:prstGeo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457200" y="635637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7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7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66287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normAutofit/>
          </a:bodyPr>
          <a:lstStyle>
            <a:lvl1pPr algn="l">
              <a:defRPr sz="1800" b="1">
                <a:solidFill>
                  <a:srgbClr val="BB0E54"/>
                </a:solidFill>
                <a:latin typeface="Verdana"/>
                <a:cs typeface="Verdana"/>
              </a:defRPr>
            </a:lvl1pPr>
          </a:lstStyle>
          <a:p>
            <a:r>
              <a:rPr lang="nl-BE" dirty="0"/>
              <a:t>Cliquez et modifiez le titre</a:t>
            </a:r>
            <a:endParaRPr lang="fr-FR" dirty="0"/>
          </a:p>
        </p:txBody>
      </p:sp>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457200" y="635637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7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7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1735964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710" y="4406925"/>
            <a:ext cx="7772400" cy="1362075"/>
          </a:xfrm>
          <a:prstGeom prst="rect">
            <a:avLst/>
          </a:prstGeo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71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457200" y="635637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7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7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8783779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6"/>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29150" y="1600206"/>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457200" y="635637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7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7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8419795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2" y="1535113"/>
            <a:ext cx="40397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2" y="2174875"/>
            <a:ext cx="40397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4628" y="1535113"/>
            <a:ext cx="4042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4628" y="2174875"/>
            <a:ext cx="4042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457200" y="635637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8" name="Espace réservé du pied de page 7"/>
          <p:cNvSpPr>
            <a:spLocks noGrp="1"/>
          </p:cNvSpPr>
          <p:nvPr>
            <p:ph type="ftr" sz="quarter" idx="11"/>
          </p:nvPr>
        </p:nvSpPr>
        <p:spPr>
          <a:xfrm>
            <a:off x="3124200" y="635637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9" name="Espace réservé du numéro de diapositive 8"/>
          <p:cNvSpPr>
            <a:spLocks noGrp="1"/>
          </p:cNvSpPr>
          <p:nvPr>
            <p:ph type="sldNum" sz="quarter" idx="12"/>
          </p:nvPr>
        </p:nvSpPr>
        <p:spPr>
          <a:xfrm>
            <a:off x="6553200" y="635637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3167757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e la date 2"/>
          <p:cNvSpPr>
            <a:spLocks noGrp="1"/>
          </p:cNvSpPr>
          <p:nvPr>
            <p:ph type="dt" sz="half" idx="10"/>
          </p:nvPr>
        </p:nvSpPr>
        <p:spPr>
          <a:xfrm>
            <a:off x="457200" y="635637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4" name="Espace réservé du pied de page 3"/>
          <p:cNvSpPr>
            <a:spLocks noGrp="1"/>
          </p:cNvSpPr>
          <p:nvPr>
            <p:ph type="ftr" sz="quarter" idx="11"/>
          </p:nvPr>
        </p:nvSpPr>
        <p:spPr>
          <a:xfrm>
            <a:off x="3124200" y="635637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5" name="Espace réservé du numéro de diapositive 4"/>
          <p:cNvSpPr>
            <a:spLocks noGrp="1"/>
          </p:cNvSpPr>
          <p:nvPr>
            <p:ph type="sldNum" sz="quarter" idx="12"/>
          </p:nvPr>
        </p:nvSpPr>
        <p:spPr>
          <a:xfrm>
            <a:off x="6553200" y="635637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795241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7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3" name="Espace réservé du pied de page 2"/>
          <p:cNvSpPr>
            <a:spLocks noGrp="1"/>
          </p:cNvSpPr>
          <p:nvPr>
            <p:ph type="ftr" sz="quarter" idx="11"/>
          </p:nvPr>
        </p:nvSpPr>
        <p:spPr>
          <a:xfrm>
            <a:off x="3124200" y="635637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4" name="Espace réservé du numéro de diapositive 3"/>
          <p:cNvSpPr>
            <a:spLocks noGrp="1"/>
          </p:cNvSpPr>
          <p:nvPr>
            <p:ph type="sldNum" sz="quarter" idx="12"/>
          </p:nvPr>
        </p:nvSpPr>
        <p:spPr>
          <a:xfrm>
            <a:off x="6553200" y="635637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9542245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710" cy="1162050"/>
          </a:xfrm>
          <a:prstGeom prst="rect">
            <a:avLst/>
          </a:prstGeo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460" y="273075"/>
            <a:ext cx="511135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3"/>
            <a:ext cx="300871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635637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7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7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44866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891" y="4800600"/>
            <a:ext cx="5486400" cy="566738"/>
          </a:xfrm>
          <a:prstGeom prst="rect">
            <a:avLst/>
          </a:prstGeo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189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189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635637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7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7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5132235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635637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7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7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800196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63"/>
            <a:ext cx="2057400" cy="5851525"/>
          </a:xfrm>
          <a:prstGeom prst="rect">
            <a:avLst/>
          </a:prstGeo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63"/>
            <a:ext cx="60579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635637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7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7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60541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ero diapositiva"/>
          <p:cNvSpPr txBox="1">
            <a:spLocks noGrp="1"/>
          </p:cNvSpPr>
          <p:nvPr>
            <p:ph type="sldNum" sz="quarter" idx="2"/>
          </p:nvPr>
        </p:nvSpPr>
        <p:spPr>
          <a:xfrm>
            <a:off x="6553200" y="6245225"/>
            <a:ext cx="2133600" cy="476250"/>
          </a:xfrm>
          <a:prstGeom prst="rect">
            <a:avLst/>
          </a:prstGeom>
        </p:spPr>
        <p:txBody>
          <a:bodyPr/>
          <a:lstStyle/>
          <a:p>
            <a:pPr fontAlgn="auto">
              <a:spcBef>
                <a:spcPts val="0"/>
              </a:spcBef>
              <a:spcAft>
                <a:spcPts val="0"/>
              </a:spcAft>
            </a:pPr>
            <a:fld id="{86CB4B4D-7CA3-9044-876B-883B54F8677D}" type="slidenum">
              <a:rPr sz="1800" b="0">
                <a:solidFill>
                  <a:srgbClr val="001854"/>
                </a:solidFill>
                <a:latin typeface="Calibri"/>
              </a:rPr>
              <a:pPr fontAlgn="auto">
                <a:spcBef>
                  <a:spcPts val="0"/>
                </a:spcBef>
                <a:spcAft>
                  <a:spcPts val="0"/>
                </a:spcAft>
              </a:pPr>
              <a:t>‹#›</a:t>
            </a:fld>
            <a:endParaRPr sz="1800" b="0">
              <a:solidFill>
                <a:srgbClr val="001854"/>
              </a:solidFill>
              <a:latin typeface="Calibri"/>
            </a:endParaRPr>
          </a:p>
        </p:txBody>
      </p:sp>
    </p:spTree>
    <p:extLst>
      <p:ext uri="{BB962C8B-B14F-4D97-AF65-F5344CB8AC3E}">
        <p14:creationId xmlns:p14="http://schemas.microsoft.com/office/powerpoint/2010/main" val="23087921"/>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457200" y="6356375"/>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75"/>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75"/>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4681490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fontAlgn="auto">
              <a:spcBef>
                <a:spcPts val="0"/>
              </a:spcBef>
              <a:spcAft>
                <a:spcPts val="0"/>
              </a:spcAft>
            </a:pPr>
            <a:endParaRPr lang="en-GB" altLang="en-US" sz="1800" b="0">
              <a:solidFill>
                <a:srgbClr val="001854"/>
              </a:solidFill>
              <a:latin typeface="Calibri"/>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p>
            <a:pPr fontAlgn="auto">
              <a:spcBef>
                <a:spcPts val="0"/>
              </a:spcBef>
              <a:spcAft>
                <a:spcPts val="0"/>
              </a:spcAft>
            </a:pPr>
            <a:endParaRPr lang="en-GB" altLang="en-US" sz="1800" b="0">
              <a:solidFill>
                <a:srgbClr val="001854"/>
              </a:solidFill>
              <a:latin typeface="Calibri"/>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p>
            <a:pPr fontAlgn="auto">
              <a:spcBef>
                <a:spcPts val="0"/>
              </a:spcBef>
              <a:spcAft>
                <a:spcPts val="0"/>
              </a:spcAft>
            </a:pPr>
            <a:fld id="{E1001C72-2E9A-4EB0-802C-F78849D94CB7}" type="slidenum">
              <a:rPr lang="en-GB" altLang="en-US" sz="1800" b="0" smtClean="0">
                <a:solidFill>
                  <a:srgbClr val="001854"/>
                </a:solidFill>
                <a:latin typeface="Calibri"/>
              </a:rPr>
              <a:pPr fontAlgn="auto">
                <a:spcBef>
                  <a:spcPts val="0"/>
                </a:spcBef>
                <a:spcAft>
                  <a:spcPts val="0"/>
                </a:spcAft>
              </a:pPr>
              <a:t>‹#›</a:t>
            </a:fld>
            <a:endParaRPr lang="en-GB" altLang="en-US" sz="1800" b="0">
              <a:solidFill>
                <a:srgbClr val="001854"/>
              </a:solidFill>
              <a:latin typeface="Calibri"/>
            </a:endParaRPr>
          </a:p>
        </p:txBody>
      </p:sp>
    </p:spTree>
    <p:extLst>
      <p:ext uri="{BB962C8B-B14F-4D97-AF65-F5344CB8AC3E}">
        <p14:creationId xmlns:p14="http://schemas.microsoft.com/office/powerpoint/2010/main" val="3601598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8"/>
            <a:ext cx="7772400" cy="1470025"/>
          </a:xfrm>
          <a:prstGeom prst="rect">
            <a:avLst/>
          </a:prstGeo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457200" y="6356363"/>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63"/>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63"/>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3417193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normAutofit/>
          </a:bodyPr>
          <a:lstStyle>
            <a:lvl1pPr algn="l">
              <a:defRPr sz="1800" b="1">
                <a:solidFill>
                  <a:srgbClr val="BB0E54"/>
                </a:solidFill>
                <a:latin typeface="Verdana"/>
                <a:cs typeface="Verdana"/>
              </a:defRPr>
            </a:lvl1pPr>
          </a:lstStyle>
          <a:p>
            <a:r>
              <a:rPr lang="nl-BE" dirty="0"/>
              <a:t>Cliquez et modifiez le titre</a:t>
            </a:r>
            <a:endParaRPr lang="fr-FR" dirty="0"/>
          </a:p>
        </p:txBody>
      </p:sp>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457200" y="6356363"/>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63"/>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63"/>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8129891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710" y="4406913"/>
            <a:ext cx="7772400" cy="1362075"/>
          </a:xfrm>
          <a:prstGeom prst="rect">
            <a:avLst/>
          </a:prstGeo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71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457200" y="6356363"/>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63"/>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63"/>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2050005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6"/>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29150" y="1600206"/>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457200" y="6356363"/>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63"/>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63"/>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4600321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2" y="1535113"/>
            <a:ext cx="40397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2" y="2174875"/>
            <a:ext cx="40397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4628" y="1535113"/>
            <a:ext cx="4042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4628" y="2174875"/>
            <a:ext cx="4042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457200" y="6356363"/>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8" name="Espace réservé du pied de page 7"/>
          <p:cNvSpPr>
            <a:spLocks noGrp="1"/>
          </p:cNvSpPr>
          <p:nvPr>
            <p:ph type="ftr" sz="quarter" idx="11"/>
          </p:nvPr>
        </p:nvSpPr>
        <p:spPr>
          <a:xfrm>
            <a:off x="3124200" y="6356363"/>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9" name="Espace réservé du numéro de diapositive 8"/>
          <p:cNvSpPr>
            <a:spLocks noGrp="1"/>
          </p:cNvSpPr>
          <p:nvPr>
            <p:ph type="sldNum" sz="quarter" idx="12"/>
          </p:nvPr>
        </p:nvSpPr>
        <p:spPr>
          <a:xfrm>
            <a:off x="6553200" y="6356363"/>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0363746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e la date 2"/>
          <p:cNvSpPr>
            <a:spLocks noGrp="1"/>
          </p:cNvSpPr>
          <p:nvPr>
            <p:ph type="dt" sz="half" idx="10"/>
          </p:nvPr>
        </p:nvSpPr>
        <p:spPr>
          <a:xfrm>
            <a:off x="457200" y="6356363"/>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4" name="Espace réservé du pied de page 3"/>
          <p:cNvSpPr>
            <a:spLocks noGrp="1"/>
          </p:cNvSpPr>
          <p:nvPr>
            <p:ph type="ftr" sz="quarter" idx="11"/>
          </p:nvPr>
        </p:nvSpPr>
        <p:spPr>
          <a:xfrm>
            <a:off x="3124200" y="6356363"/>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5" name="Espace réservé du numéro de diapositive 4"/>
          <p:cNvSpPr>
            <a:spLocks noGrp="1"/>
          </p:cNvSpPr>
          <p:nvPr>
            <p:ph type="sldNum" sz="quarter" idx="12"/>
          </p:nvPr>
        </p:nvSpPr>
        <p:spPr>
          <a:xfrm>
            <a:off x="6553200" y="6356363"/>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1866335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63"/>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3" name="Espace réservé du pied de page 2"/>
          <p:cNvSpPr>
            <a:spLocks noGrp="1"/>
          </p:cNvSpPr>
          <p:nvPr>
            <p:ph type="ftr" sz="quarter" idx="11"/>
          </p:nvPr>
        </p:nvSpPr>
        <p:spPr>
          <a:xfrm>
            <a:off x="3124200" y="6356363"/>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4" name="Espace réservé du numéro de diapositive 3"/>
          <p:cNvSpPr>
            <a:spLocks noGrp="1"/>
          </p:cNvSpPr>
          <p:nvPr>
            <p:ph type="sldNum" sz="quarter" idx="12"/>
          </p:nvPr>
        </p:nvSpPr>
        <p:spPr>
          <a:xfrm>
            <a:off x="6553200" y="6356363"/>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09737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710" cy="1162050"/>
          </a:xfrm>
          <a:prstGeom prst="rect">
            <a:avLst/>
          </a:prstGeo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454" y="273063"/>
            <a:ext cx="511135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3"/>
            <a:ext cx="300871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6356363"/>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63"/>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63"/>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3160799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891" y="4800600"/>
            <a:ext cx="5486400" cy="566738"/>
          </a:xfrm>
          <a:prstGeom prst="rect">
            <a:avLst/>
          </a:prstGeo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189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189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6356363"/>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6" name="Espace réservé du pied de page 5"/>
          <p:cNvSpPr>
            <a:spLocks noGrp="1"/>
          </p:cNvSpPr>
          <p:nvPr>
            <p:ph type="ftr" sz="quarter" idx="11"/>
          </p:nvPr>
        </p:nvSpPr>
        <p:spPr>
          <a:xfrm>
            <a:off x="3124200" y="6356363"/>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7" name="Espace réservé du numéro de diapositive 6"/>
          <p:cNvSpPr>
            <a:spLocks noGrp="1"/>
          </p:cNvSpPr>
          <p:nvPr>
            <p:ph type="sldNum" sz="quarter" idx="12"/>
          </p:nvPr>
        </p:nvSpPr>
        <p:spPr>
          <a:xfrm>
            <a:off x="6553200" y="6356363"/>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41135568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6356363"/>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63"/>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63"/>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5994874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1"/>
            <a:ext cx="2057400" cy="5851525"/>
          </a:xfrm>
          <a:prstGeom prst="rect">
            <a:avLst/>
          </a:prstGeo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51"/>
            <a:ext cx="60579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6356363"/>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63"/>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63"/>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38616155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457200" y="6356363"/>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63"/>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63"/>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622010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fontAlgn="auto">
              <a:spcBef>
                <a:spcPts val="0"/>
              </a:spcBef>
              <a:spcAft>
                <a:spcPts val="0"/>
              </a:spcAft>
            </a:pPr>
            <a:endParaRPr lang="en-GB" altLang="en-US" sz="1800" b="0">
              <a:solidFill>
                <a:srgbClr val="001854"/>
              </a:solidFill>
              <a:latin typeface="Calibri"/>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p>
            <a:pPr fontAlgn="auto">
              <a:spcBef>
                <a:spcPts val="0"/>
              </a:spcBef>
              <a:spcAft>
                <a:spcPts val="0"/>
              </a:spcAft>
            </a:pPr>
            <a:endParaRPr lang="en-GB" altLang="en-US" sz="1800" b="0">
              <a:solidFill>
                <a:srgbClr val="001854"/>
              </a:solidFill>
              <a:latin typeface="Calibri"/>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p>
            <a:pPr fontAlgn="auto">
              <a:spcBef>
                <a:spcPts val="0"/>
              </a:spcBef>
              <a:spcAft>
                <a:spcPts val="0"/>
              </a:spcAft>
            </a:pPr>
            <a:fld id="{E1001C72-2E9A-4EB0-802C-F78849D94CB7}" type="slidenum">
              <a:rPr lang="en-GB" altLang="en-US" sz="1800" b="0" smtClean="0">
                <a:solidFill>
                  <a:srgbClr val="001854"/>
                </a:solidFill>
                <a:latin typeface="Calibri"/>
              </a:rPr>
              <a:pPr fontAlgn="auto">
                <a:spcBef>
                  <a:spcPts val="0"/>
                </a:spcBef>
                <a:spcAft>
                  <a:spcPts val="0"/>
                </a:spcAft>
              </a:pPr>
              <a:t>‹#›</a:t>
            </a:fld>
            <a:endParaRPr lang="en-GB" altLang="en-US" sz="1800" b="0">
              <a:solidFill>
                <a:srgbClr val="001854"/>
              </a:solidFill>
              <a:latin typeface="Calibri"/>
            </a:endParaRPr>
          </a:p>
        </p:txBody>
      </p:sp>
    </p:spTree>
    <p:extLst>
      <p:ext uri="{BB962C8B-B14F-4D97-AF65-F5344CB8AC3E}">
        <p14:creationId xmlns:p14="http://schemas.microsoft.com/office/powerpoint/2010/main" val="20512041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42"/>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fontAlgn="auto">
              <a:spcBef>
                <a:spcPts val="0"/>
              </a:spcBef>
              <a:spcAft>
                <a:spcPts val="0"/>
              </a:spcAft>
              <a:defRPr/>
            </a:pPr>
            <a:endParaRPr lang="en-GB" b="0" dirty="0">
              <a:solidFill>
                <a:srgbClr val="001854"/>
              </a:solidFill>
              <a:latin typeface="Calibri"/>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fontAlgn="auto">
              <a:spcBef>
                <a:spcPts val="0"/>
              </a:spcBef>
              <a:spcAft>
                <a:spcPts val="0"/>
              </a:spcAft>
              <a:defRPr/>
            </a:pPr>
            <a:endParaRPr lang="en-GB" sz="1800" b="0" dirty="0">
              <a:solidFill>
                <a:srgbClr val="001854"/>
              </a:solidFill>
              <a:latin typeface="Calibri"/>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fontAlgn="auto">
              <a:spcBef>
                <a:spcPts val="0"/>
              </a:spcBef>
              <a:spcAft>
                <a:spcPts val="0"/>
              </a:spcAft>
              <a:defRPr/>
            </a:pPr>
            <a:fld id="{37EC8A20-BA03-4FF7-8742-03D8AD4CA4F4}" type="slidenum">
              <a:rPr lang="en-GB" sz="1800" b="0" smtClean="0">
                <a:solidFill>
                  <a:srgbClr val="001854"/>
                </a:solidFill>
                <a:latin typeface="Calibri"/>
              </a:rPr>
              <a:pPr fontAlgn="auto">
                <a:spcBef>
                  <a:spcPts val="0"/>
                </a:spcBef>
                <a:spcAft>
                  <a:spcPts val="0"/>
                </a:spcAft>
                <a:defRPr/>
              </a:pPr>
              <a:t>‹#›</a:t>
            </a:fld>
            <a:endParaRPr lang="en-GB" sz="1800" b="0" dirty="0">
              <a:solidFill>
                <a:srgbClr val="001854"/>
              </a:solidFill>
              <a:latin typeface="Calibri"/>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129832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a:prstGeom prst="rect">
            <a:avLst/>
          </a:prstGeo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5708474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normAutofit/>
          </a:bodyPr>
          <a:lstStyle>
            <a:lvl1pPr algn="l">
              <a:defRPr sz="1800" b="1">
                <a:solidFill>
                  <a:srgbClr val="BB0E54"/>
                </a:solidFill>
                <a:latin typeface="Verdana"/>
                <a:cs typeface="Verdana"/>
              </a:defRPr>
            </a:lvl1pPr>
          </a:lstStyle>
          <a:p>
            <a:r>
              <a:rPr lang="nl-BE" dirty="0"/>
              <a:t>Cliquez et modifiez le titre</a:t>
            </a:r>
            <a:endParaRPr lang="fr-FR" dirty="0"/>
          </a:p>
        </p:txBody>
      </p:sp>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2093419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710" y="4406901"/>
            <a:ext cx="7772400" cy="1362075"/>
          </a:xfrm>
          <a:prstGeom prst="rect">
            <a:avLst/>
          </a:prstGeo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71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fld id="{6734C018-8960-B049-8484-AEEADBB2BE03}" type="datetimeFigureOut">
              <a:rPr lang="fr-FR" sz="1800" b="0" smtClean="0">
                <a:solidFill>
                  <a:srgbClr val="001854"/>
                </a:solidFill>
                <a:latin typeface="Calibri"/>
              </a:rPr>
              <a:pPr fontAlgn="auto">
                <a:spcBef>
                  <a:spcPts val="0"/>
                </a:spcBef>
                <a:spcAft>
                  <a:spcPts val="0"/>
                </a:spcAft>
              </a:pPr>
              <a:t>08/10/2018</a:t>
            </a:fld>
            <a:endParaRPr lang="fr-FR" sz="1800" b="0">
              <a:solidFill>
                <a:srgbClr val="001854"/>
              </a:solidFill>
              <a:latin typeface="Calibri"/>
            </a:endParaRP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fr-FR" sz="1800" b="0">
              <a:solidFill>
                <a:srgbClr val="001854"/>
              </a:solidFill>
              <a:latin typeface="Calibri"/>
            </a:endParaRPr>
          </a:p>
        </p:txBody>
      </p:sp>
      <p:sp>
        <p:nvSpPr>
          <p:cNvPr id="6" name="Espace réservé du numéro de diapositive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87398FE7-ABB9-E942-9E29-B8598ACA1FED}" type="slidenum">
              <a:rPr lang="fr-FR" sz="1800" b="0" smtClean="0">
                <a:solidFill>
                  <a:srgbClr val="001854"/>
                </a:solidFill>
                <a:latin typeface="Calibri"/>
              </a:rPr>
              <a:pPr fontAlgn="auto">
                <a:spcBef>
                  <a:spcPts val="0"/>
                </a:spcBef>
                <a:spcAft>
                  <a:spcPts val="0"/>
                </a:spcAft>
              </a:pPr>
              <a:t>‹#›</a:t>
            </a:fld>
            <a:endParaRPr lang="fr-FR" sz="1800" b="0">
              <a:solidFill>
                <a:srgbClr val="001854"/>
              </a:solidFill>
              <a:latin typeface="Calibri"/>
            </a:endParaRPr>
          </a:p>
        </p:txBody>
      </p:sp>
    </p:spTree>
    <p:extLst>
      <p:ext uri="{BB962C8B-B14F-4D97-AF65-F5344CB8AC3E}">
        <p14:creationId xmlns:p14="http://schemas.microsoft.com/office/powerpoint/2010/main" val="40634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4.png"/><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4.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4.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6.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4.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6" Type="http://schemas.openxmlformats.org/officeDocument/2006/relationships/image" Target="../media/image4.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8.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9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4"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41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ＭＳ Ｐゴシック" charset="0"/>
                <a:cs typeface="+mn-cs"/>
              </a:defRPr>
            </a:lvl1pPr>
          </a:lstStyle>
          <a:p>
            <a:pPr>
              <a:defRPr/>
            </a:pPr>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ＭＳ Ｐゴシック" charset="0"/>
                <a:cs typeface="+mn-cs"/>
              </a:defRPr>
            </a:lvl1pPr>
          </a:lstStyle>
          <a:p>
            <a:pPr>
              <a:defRPr/>
            </a:pPr>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ea typeface="ＭＳ Ｐゴシック" pitchFamily="34" charset="-128"/>
                <a:cs typeface="+mn-cs"/>
              </a:defRPr>
            </a:lvl1pPr>
          </a:lstStyle>
          <a:p>
            <a:pPr>
              <a:defRPr/>
            </a:pPr>
            <a:fld id="{939F006D-B638-4B70-8845-842FCDC50584}" type="slidenum">
              <a:rPr lang="en-GB" b="0">
                <a:solidFill>
                  <a:srgbClr val="000000"/>
                </a:solidFill>
              </a:rPr>
              <a:pPr>
                <a:defRPr/>
              </a:pPr>
              <a:t>‹#›</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a:spLocks noChangeArrowheads="1"/>
          </p:cNvSpPr>
          <p:nvPr/>
        </p:nvSpPr>
        <p:spPr bwMode="auto">
          <a:xfrm>
            <a:off x="4262438" y="665960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1033"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9" y="25880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40612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j-cs"/>
        </a:defRPr>
      </a:lvl1pPr>
      <a:lvl2pPr marL="358775" indent="-358775" algn="l" rtl="0" eaLnBrk="0" fontAlgn="base" hangingPunct="0">
        <a:spcBef>
          <a:spcPct val="0"/>
        </a:spcBef>
        <a:spcAft>
          <a:spcPct val="0"/>
        </a:spcAft>
        <a:defRPr sz="3000" b="1">
          <a:solidFill>
            <a:srgbClr val="0F5494"/>
          </a:solidFill>
          <a:latin typeface="Verdana" charset="0"/>
          <a:ea typeface="MS PGothic" pitchFamily="34" charset="-128"/>
        </a:defRPr>
      </a:lvl2pPr>
      <a:lvl3pPr marL="358775" indent="-358775" algn="l" rtl="0" eaLnBrk="0" fontAlgn="base" hangingPunct="0">
        <a:spcBef>
          <a:spcPct val="0"/>
        </a:spcBef>
        <a:spcAft>
          <a:spcPct val="0"/>
        </a:spcAft>
        <a:defRPr sz="3000" b="1">
          <a:solidFill>
            <a:srgbClr val="0F5494"/>
          </a:solidFill>
          <a:latin typeface="Verdana" charset="0"/>
          <a:ea typeface="MS PGothic" pitchFamily="34" charset="-128"/>
        </a:defRPr>
      </a:lvl3pPr>
      <a:lvl4pPr marL="358775" indent="-358775" algn="l" rtl="0" eaLnBrk="0" fontAlgn="base" hangingPunct="0">
        <a:spcBef>
          <a:spcPct val="0"/>
        </a:spcBef>
        <a:spcAft>
          <a:spcPct val="0"/>
        </a:spcAft>
        <a:defRPr sz="3000" b="1">
          <a:solidFill>
            <a:srgbClr val="0F5494"/>
          </a:solidFill>
          <a:latin typeface="Verdana" charset="0"/>
          <a:ea typeface="MS PGothic" pitchFamily="34" charset="-128"/>
        </a:defRPr>
      </a:lvl4pPr>
      <a:lvl5pPr marL="358775" indent="-358775" algn="l" rtl="0" eaLnBrk="0" fontAlgn="base" hangingPunct="0">
        <a:spcBef>
          <a:spcPct val="0"/>
        </a:spcBef>
        <a:spcAft>
          <a:spcPct val="0"/>
        </a:spcAft>
        <a:defRPr sz="3000" b="1">
          <a:solidFill>
            <a:srgbClr val="0F5494"/>
          </a:solidFill>
          <a:latin typeface="Verdana" charset="0"/>
          <a:ea typeface="MS PGothic" pitchFamily="34" charset="-128"/>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1"/>
            <a:ext cx="8229600" cy="4051300"/>
          </a:xfrm>
          <a:prstGeom prst="rect">
            <a:avLst/>
          </a:prstGeom>
        </p:spPr>
        <p:txBody>
          <a:bodyPr vert="horz" lIns="91440" tIns="45720" rIns="91440" bIns="45720" rtlCol="0">
            <a:normAutofit/>
          </a:bodyPr>
          <a:lstStyle/>
          <a:p>
            <a:r>
              <a:rPr lang="en-GB" sz="3200" dirty="0">
                <a:solidFill>
                  <a:srgbClr val="ED2B7B"/>
                </a:solidFill>
                <a:latin typeface="Verdana"/>
                <a:cs typeface="Verdana"/>
              </a:rPr>
              <a:t>Header 1</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Body</a:t>
            </a:r>
          </a:p>
          <a:p>
            <a:pPr lvl="4"/>
            <a:endParaRPr lang="fr-FR" dirty="0"/>
          </a:p>
        </p:txBody>
      </p:sp>
      <p:pic>
        <p:nvPicPr>
          <p:cNvPr id="10" name="Picture 9" descr="LOGO CE_horizontal_EN_quadri_LR.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414251" y="6121400"/>
            <a:ext cx="1596419" cy="558800"/>
          </a:xfrm>
          <a:prstGeom prst="rect">
            <a:avLst/>
          </a:prstGeom>
        </p:spPr>
      </p:pic>
      <p:sp>
        <p:nvSpPr>
          <p:cNvPr id="5" name="Rectangle 4"/>
          <p:cNvSpPr/>
          <p:nvPr userDrawn="1"/>
        </p:nvSpPr>
        <p:spPr>
          <a:xfrm>
            <a:off x="0" y="41"/>
            <a:ext cx="9144000" cy="716909"/>
          </a:xfrm>
          <a:prstGeom prst="rect">
            <a:avLst/>
          </a:prstGeom>
          <a:solidFill>
            <a:schemeClr val="bg1"/>
          </a:solidFill>
          <a:ln>
            <a:noFill/>
          </a:ln>
          <a:effectLst>
            <a:outerShdw blurRad="50800" dist="38100" dir="6360000" algn="tl" rotWithShape="0">
              <a:schemeClr val="tx1">
                <a:alpha val="1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ED2B85"/>
              </a:solidFill>
            </a:endParaRPr>
          </a:p>
        </p:txBody>
      </p:sp>
      <p:sp>
        <p:nvSpPr>
          <p:cNvPr id="7" name="Rectangle 6"/>
          <p:cNvSpPr/>
          <p:nvPr userDrawn="1"/>
        </p:nvSpPr>
        <p:spPr>
          <a:xfrm>
            <a:off x="21" y="41"/>
            <a:ext cx="652937" cy="716909"/>
          </a:xfrm>
          <a:prstGeom prst="rect">
            <a:avLst/>
          </a:prstGeom>
          <a:solidFill>
            <a:srgbClr val="9E1F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srgbClr val="9E1F62"/>
              </a:solidFill>
            </a:endParaRPr>
          </a:p>
        </p:txBody>
      </p:sp>
      <p:sp>
        <p:nvSpPr>
          <p:cNvPr id="6" name="TextBox 5"/>
          <p:cNvSpPr txBox="1"/>
          <p:nvPr userDrawn="1"/>
        </p:nvSpPr>
        <p:spPr>
          <a:xfrm>
            <a:off x="302037" y="21"/>
            <a:ext cx="1457813" cy="523220"/>
          </a:xfrm>
          <a:prstGeom prst="rect">
            <a:avLst/>
          </a:prstGeom>
          <a:noFill/>
        </p:spPr>
        <p:txBody>
          <a:bodyPr wrap="square" rtlCol="0">
            <a:spAutoFit/>
          </a:bodyPr>
          <a:lstStyle/>
          <a:p>
            <a:pPr fontAlgn="auto">
              <a:spcBef>
                <a:spcPts val="0"/>
              </a:spcBef>
              <a:spcAft>
                <a:spcPts val="0"/>
              </a:spcAft>
            </a:pPr>
            <a:r>
              <a:rPr lang="en-US" sz="1400" dirty="0">
                <a:solidFill>
                  <a:srgbClr val="FFFFFF"/>
                </a:solidFill>
                <a:latin typeface="Verdana"/>
                <a:cs typeface="Verdana"/>
              </a:rPr>
              <a:t>EIP</a:t>
            </a:r>
            <a:r>
              <a:rPr lang="en-US" sz="1400" dirty="0">
                <a:solidFill>
                  <a:srgbClr val="9E1F62"/>
                </a:solidFill>
                <a:latin typeface="Verdana"/>
                <a:cs typeface="Verdana"/>
              </a:rPr>
              <a:t> </a:t>
            </a:r>
            <a:r>
              <a:rPr lang="en-US" sz="1400" dirty="0">
                <a:solidFill>
                  <a:srgbClr val="EBA1C9"/>
                </a:solidFill>
                <a:latin typeface="Verdana"/>
                <a:cs typeface="Verdana"/>
              </a:rPr>
              <a:t>TRAINING</a:t>
            </a:r>
          </a:p>
        </p:txBody>
      </p:sp>
    </p:spTree>
    <p:extLst>
      <p:ext uri="{BB962C8B-B14F-4D97-AF65-F5344CB8AC3E}">
        <p14:creationId xmlns:p14="http://schemas.microsoft.com/office/powerpoint/2010/main" val="228347185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b="0" i="0" kern="1200">
          <a:solidFill>
            <a:srgbClr val="9E1F62"/>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1"/>
            <a:ext cx="8229600" cy="4051300"/>
          </a:xfrm>
          <a:prstGeom prst="rect">
            <a:avLst/>
          </a:prstGeom>
        </p:spPr>
        <p:txBody>
          <a:bodyPr vert="horz" lIns="91440" tIns="45720" rIns="91440" bIns="45720" rtlCol="0">
            <a:normAutofit/>
          </a:bodyPr>
          <a:lstStyle/>
          <a:p>
            <a:r>
              <a:rPr lang="en-GB" sz="3200" dirty="0">
                <a:solidFill>
                  <a:srgbClr val="ED2B7B"/>
                </a:solidFill>
                <a:latin typeface="Verdana"/>
                <a:cs typeface="Verdana"/>
              </a:rPr>
              <a:t>Header 1</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Body</a:t>
            </a:r>
          </a:p>
          <a:p>
            <a:pPr lvl="4"/>
            <a:endParaRPr lang="fr-FR" dirty="0"/>
          </a:p>
        </p:txBody>
      </p:sp>
      <p:pic>
        <p:nvPicPr>
          <p:cNvPr id="10" name="Picture 9" descr="LOGO CE_horizontal_EN_quadri_LR.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414250" y="6121400"/>
            <a:ext cx="1596419" cy="558800"/>
          </a:xfrm>
          <a:prstGeom prst="rect">
            <a:avLst/>
          </a:prstGeom>
        </p:spPr>
      </p:pic>
      <p:sp>
        <p:nvSpPr>
          <p:cNvPr id="5" name="Rectangle 4"/>
          <p:cNvSpPr/>
          <p:nvPr userDrawn="1"/>
        </p:nvSpPr>
        <p:spPr>
          <a:xfrm>
            <a:off x="0" y="39"/>
            <a:ext cx="9144000" cy="716909"/>
          </a:xfrm>
          <a:prstGeom prst="rect">
            <a:avLst/>
          </a:prstGeom>
          <a:solidFill>
            <a:schemeClr val="bg1"/>
          </a:solidFill>
          <a:ln>
            <a:noFill/>
          </a:ln>
          <a:effectLst>
            <a:outerShdw blurRad="50800" dist="38100" dir="6360000" algn="tl" rotWithShape="0">
              <a:schemeClr val="tx1">
                <a:alpha val="1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ED2B85"/>
              </a:solidFill>
            </a:endParaRPr>
          </a:p>
        </p:txBody>
      </p:sp>
      <p:sp>
        <p:nvSpPr>
          <p:cNvPr id="7" name="Rectangle 6"/>
          <p:cNvSpPr/>
          <p:nvPr userDrawn="1"/>
        </p:nvSpPr>
        <p:spPr>
          <a:xfrm>
            <a:off x="20" y="39"/>
            <a:ext cx="652937" cy="716909"/>
          </a:xfrm>
          <a:prstGeom prst="rect">
            <a:avLst/>
          </a:prstGeom>
          <a:solidFill>
            <a:srgbClr val="9E1F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srgbClr val="9E1F62"/>
              </a:solidFill>
            </a:endParaRPr>
          </a:p>
        </p:txBody>
      </p:sp>
      <p:sp>
        <p:nvSpPr>
          <p:cNvPr id="6" name="TextBox 5"/>
          <p:cNvSpPr txBox="1"/>
          <p:nvPr userDrawn="1"/>
        </p:nvSpPr>
        <p:spPr>
          <a:xfrm>
            <a:off x="302036" y="20"/>
            <a:ext cx="1457813" cy="523220"/>
          </a:xfrm>
          <a:prstGeom prst="rect">
            <a:avLst/>
          </a:prstGeom>
          <a:noFill/>
        </p:spPr>
        <p:txBody>
          <a:bodyPr wrap="square" rtlCol="0">
            <a:spAutoFit/>
          </a:bodyPr>
          <a:lstStyle/>
          <a:p>
            <a:pPr fontAlgn="auto">
              <a:spcBef>
                <a:spcPts val="0"/>
              </a:spcBef>
              <a:spcAft>
                <a:spcPts val="0"/>
              </a:spcAft>
            </a:pPr>
            <a:r>
              <a:rPr lang="en-US" sz="1400" dirty="0">
                <a:solidFill>
                  <a:srgbClr val="FFFFFF"/>
                </a:solidFill>
                <a:latin typeface="Verdana"/>
                <a:cs typeface="Verdana"/>
              </a:rPr>
              <a:t>EIP</a:t>
            </a:r>
            <a:r>
              <a:rPr lang="en-US" sz="1400" dirty="0">
                <a:solidFill>
                  <a:srgbClr val="9E1F62"/>
                </a:solidFill>
                <a:latin typeface="Verdana"/>
                <a:cs typeface="Verdana"/>
              </a:rPr>
              <a:t> </a:t>
            </a:r>
            <a:r>
              <a:rPr lang="en-US" sz="1400" dirty="0">
                <a:solidFill>
                  <a:srgbClr val="EBA1C9"/>
                </a:solidFill>
                <a:latin typeface="Verdana"/>
                <a:cs typeface="Verdana"/>
              </a:rPr>
              <a:t>TRAINING</a:t>
            </a:r>
          </a:p>
        </p:txBody>
      </p:sp>
    </p:spTree>
    <p:extLst>
      <p:ext uri="{BB962C8B-B14F-4D97-AF65-F5344CB8AC3E}">
        <p14:creationId xmlns:p14="http://schemas.microsoft.com/office/powerpoint/2010/main" val="340762867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b="0" i="0" kern="1200">
          <a:solidFill>
            <a:srgbClr val="9E1F62"/>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1"/>
            <a:ext cx="8229600" cy="4051300"/>
          </a:xfrm>
          <a:prstGeom prst="rect">
            <a:avLst/>
          </a:prstGeom>
        </p:spPr>
        <p:txBody>
          <a:bodyPr vert="horz" lIns="91440" tIns="45720" rIns="91440" bIns="45720" rtlCol="0">
            <a:normAutofit/>
          </a:bodyPr>
          <a:lstStyle/>
          <a:p>
            <a:r>
              <a:rPr lang="en-GB" sz="3200" dirty="0">
                <a:solidFill>
                  <a:srgbClr val="ED2B7B"/>
                </a:solidFill>
                <a:latin typeface="Verdana"/>
                <a:cs typeface="Verdana"/>
              </a:rPr>
              <a:t>Header 1</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Body</a:t>
            </a:r>
          </a:p>
          <a:p>
            <a:pPr lvl="4"/>
            <a:endParaRPr lang="fr-FR" dirty="0"/>
          </a:p>
        </p:txBody>
      </p:sp>
      <p:pic>
        <p:nvPicPr>
          <p:cNvPr id="10" name="Picture 9" descr="LOGO CE_horizontal_EN_quadri_LR.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14248" y="6121400"/>
            <a:ext cx="1596419" cy="558800"/>
          </a:xfrm>
          <a:prstGeom prst="rect">
            <a:avLst/>
          </a:prstGeom>
        </p:spPr>
      </p:pic>
      <p:sp>
        <p:nvSpPr>
          <p:cNvPr id="5" name="Rectangle 4"/>
          <p:cNvSpPr/>
          <p:nvPr userDrawn="1"/>
        </p:nvSpPr>
        <p:spPr>
          <a:xfrm>
            <a:off x="0" y="35"/>
            <a:ext cx="9144000" cy="716909"/>
          </a:xfrm>
          <a:prstGeom prst="rect">
            <a:avLst/>
          </a:prstGeom>
          <a:solidFill>
            <a:schemeClr val="bg1"/>
          </a:solidFill>
          <a:ln>
            <a:noFill/>
          </a:ln>
          <a:effectLst>
            <a:outerShdw blurRad="50800" dist="38100" dir="6360000" algn="tl" rotWithShape="0">
              <a:schemeClr val="tx1">
                <a:alpha val="1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ED2B85"/>
              </a:solidFill>
            </a:endParaRPr>
          </a:p>
        </p:txBody>
      </p:sp>
      <p:sp>
        <p:nvSpPr>
          <p:cNvPr id="7" name="Rectangle 6"/>
          <p:cNvSpPr/>
          <p:nvPr userDrawn="1"/>
        </p:nvSpPr>
        <p:spPr>
          <a:xfrm>
            <a:off x="18" y="35"/>
            <a:ext cx="652937" cy="716909"/>
          </a:xfrm>
          <a:prstGeom prst="rect">
            <a:avLst/>
          </a:prstGeom>
          <a:solidFill>
            <a:srgbClr val="9E1F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srgbClr val="9E1F62"/>
              </a:solidFill>
            </a:endParaRPr>
          </a:p>
        </p:txBody>
      </p:sp>
      <p:sp>
        <p:nvSpPr>
          <p:cNvPr id="6" name="TextBox 5"/>
          <p:cNvSpPr txBox="1"/>
          <p:nvPr userDrawn="1"/>
        </p:nvSpPr>
        <p:spPr>
          <a:xfrm>
            <a:off x="302034" y="18"/>
            <a:ext cx="1457813" cy="523220"/>
          </a:xfrm>
          <a:prstGeom prst="rect">
            <a:avLst/>
          </a:prstGeom>
          <a:noFill/>
        </p:spPr>
        <p:txBody>
          <a:bodyPr wrap="square" rtlCol="0">
            <a:spAutoFit/>
          </a:bodyPr>
          <a:lstStyle/>
          <a:p>
            <a:pPr fontAlgn="auto">
              <a:spcBef>
                <a:spcPts val="0"/>
              </a:spcBef>
              <a:spcAft>
                <a:spcPts val="0"/>
              </a:spcAft>
            </a:pPr>
            <a:r>
              <a:rPr lang="en-US" sz="1400" dirty="0">
                <a:solidFill>
                  <a:srgbClr val="FFFFFF"/>
                </a:solidFill>
                <a:latin typeface="Verdana"/>
                <a:cs typeface="Verdana"/>
              </a:rPr>
              <a:t>EIP</a:t>
            </a:r>
            <a:r>
              <a:rPr lang="en-US" sz="1400" dirty="0">
                <a:solidFill>
                  <a:srgbClr val="9E1F62"/>
                </a:solidFill>
                <a:latin typeface="Verdana"/>
                <a:cs typeface="Verdana"/>
              </a:rPr>
              <a:t> </a:t>
            </a:r>
            <a:r>
              <a:rPr lang="en-US" sz="1400" dirty="0">
                <a:solidFill>
                  <a:srgbClr val="EBA1C9"/>
                </a:solidFill>
                <a:latin typeface="Verdana"/>
                <a:cs typeface="Verdana"/>
              </a:rPr>
              <a:t>TRAINING</a:t>
            </a:r>
          </a:p>
        </p:txBody>
      </p:sp>
    </p:spTree>
    <p:extLst>
      <p:ext uri="{BB962C8B-B14F-4D97-AF65-F5344CB8AC3E}">
        <p14:creationId xmlns:p14="http://schemas.microsoft.com/office/powerpoint/2010/main" val="3244025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b="0" i="0" kern="1200">
          <a:solidFill>
            <a:srgbClr val="9E1F62"/>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1"/>
            <a:ext cx="8229600" cy="4051300"/>
          </a:xfrm>
          <a:prstGeom prst="rect">
            <a:avLst/>
          </a:prstGeom>
        </p:spPr>
        <p:txBody>
          <a:bodyPr vert="horz" lIns="91440" tIns="45720" rIns="91440" bIns="45720" rtlCol="0">
            <a:normAutofit/>
          </a:bodyPr>
          <a:lstStyle/>
          <a:p>
            <a:r>
              <a:rPr lang="en-GB" sz="3200" dirty="0">
                <a:solidFill>
                  <a:srgbClr val="ED2B7B"/>
                </a:solidFill>
                <a:latin typeface="Verdana"/>
                <a:cs typeface="Verdana"/>
              </a:rPr>
              <a:t>Header 1</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Body</a:t>
            </a:r>
          </a:p>
          <a:p>
            <a:pPr lvl="4"/>
            <a:endParaRPr lang="fr-FR" dirty="0"/>
          </a:p>
        </p:txBody>
      </p:sp>
      <p:pic>
        <p:nvPicPr>
          <p:cNvPr id="10" name="Picture 9" descr="LOGO CE_horizontal_EN_quadri_LR.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14243" y="6121400"/>
            <a:ext cx="1596419" cy="558800"/>
          </a:xfrm>
          <a:prstGeom prst="rect">
            <a:avLst/>
          </a:prstGeom>
        </p:spPr>
      </p:pic>
      <p:sp>
        <p:nvSpPr>
          <p:cNvPr id="5" name="Rectangle 4"/>
          <p:cNvSpPr/>
          <p:nvPr userDrawn="1"/>
        </p:nvSpPr>
        <p:spPr>
          <a:xfrm>
            <a:off x="0" y="25"/>
            <a:ext cx="9144000" cy="716909"/>
          </a:xfrm>
          <a:prstGeom prst="rect">
            <a:avLst/>
          </a:prstGeom>
          <a:solidFill>
            <a:schemeClr val="bg1"/>
          </a:solidFill>
          <a:ln>
            <a:noFill/>
          </a:ln>
          <a:effectLst>
            <a:outerShdw blurRad="50800" dist="38100" dir="6360000" algn="tl" rotWithShape="0">
              <a:schemeClr val="tx1">
                <a:alpha val="1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ED2B85"/>
              </a:solidFill>
            </a:endParaRPr>
          </a:p>
        </p:txBody>
      </p:sp>
      <p:sp>
        <p:nvSpPr>
          <p:cNvPr id="7" name="Rectangle 6"/>
          <p:cNvSpPr/>
          <p:nvPr userDrawn="1"/>
        </p:nvSpPr>
        <p:spPr>
          <a:xfrm>
            <a:off x="13" y="25"/>
            <a:ext cx="652937" cy="716909"/>
          </a:xfrm>
          <a:prstGeom prst="rect">
            <a:avLst/>
          </a:prstGeom>
          <a:solidFill>
            <a:srgbClr val="9E1F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srgbClr val="9E1F62"/>
              </a:solidFill>
            </a:endParaRPr>
          </a:p>
        </p:txBody>
      </p:sp>
      <p:sp>
        <p:nvSpPr>
          <p:cNvPr id="6" name="TextBox 5"/>
          <p:cNvSpPr txBox="1"/>
          <p:nvPr userDrawn="1"/>
        </p:nvSpPr>
        <p:spPr>
          <a:xfrm>
            <a:off x="302029" y="13"/>
            <a:ext cx="1457813" cy="523220"/>
          </a:xfrm>
          <a:prstGeom prst="rect">
            <a:avLst/>
          </a:prstGeom>
          <a:noFill/>
        </p:spPr>
        <p:txBody>
          <a:bodyPr wrap="square" rtlCol="0">
            <a:spAutoFit/>
          </a:bodyPr>
          <a:lstStyle/>
          <a:p>
            <a:pPr fontAlgn="auto">
              <a:spcBef>
                <a:spcPts val="0"/>
              </a:spcBef>
              <a:spcAft>
                <a:spcPts val="0"/>
              </a:spcAft>
            </a:pPr>
            <a:r>
              <a:rPr lang="en-US" sz="1400" dirty="0">
                <a:solidFill>
                  <a:srgbClr val="FFFFFF"/>
                </a:solidFill>
                <a:latin typeface="Verdana"/>
                <a:cs typeface="Verdana"/>
              </a:rPr>
              <a:t>EIP</a:t>
            </a:r>
            <a:r>
              <a:rPr lang="en-US" sz="1400" dirty="0">
                <a:solidFill>
                  <a:srgbClr val="9E1F62"/>
                </a:solidFill>
                <a:latin typeface="Verdana"/>
                <a:cs typeface="Verdana"/>
              </a:rPr>
              <a:t> </a:t>
            </a:r>
            <a:r>
              <a:rPr lang="en-US" sz="1400" dirty="0">
                <a:solidFill>
                  <a:srgbClr val="EBA1C9"/>
                </a:solidFill>
                <a:latin typeface="Verdana"/>
                <a:cs typeface="Verdana"/>
              </a:rPr>
              <a:t>TRAINING</a:t>
            </a:r>
          </a:p>
        </p:txBody>
      </p:sp>
    </p:spTree>
    <p:extLst>
      <p:ext uri="{BB962C8B-B14F-4D97-AF65-F5344CB8AC3E}">
        <p14:creationId xmlns:p14="http://schemas.microsoft.com/office/powerpoint/2010/main" val="271518607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b="0" i="0" kern="1200">
          <a:solidFill>
            <a:srgbClr val="9E1F62"/>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1"/>
            <a:ext cx="8229600" cy="4051300"/>
          </a:xfrm>
          <a:prstGeom prst="rect">
            <a:avLst/>
          </a:prstGeom>
        </p:spPr>
        <p:txBody>
          <a:bodyPr vert="horz" lIns="91440" tIns="45720" rIns="91440" bIns="45720" rtlCol="0">
            <a:normAutofit/>
          </a:bodyPr>
          <a:lstStyle/>
          <a:p>
            <a:r>
              <a:rPr lang="en-GB" sz="3200" dirty="0">
                <a:solidFill>
                  <a:srgbClr val="ED2B7B"/>
                </a:solidFill>
                <a:latin typeface="Verdana"/>
                <a:cs typeface="Verdana"/>
              </a:rPr>
              <a:t>Header 1</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Body</a:t>
            </a:r>
          </a:p>
          <a:p>
            <a:pPr lvl="4"/>
            <a:endParaRPr lang="fr-FR" dirty="0"/>
          </a:p>
        </p:txBody>
      </p:sp>
      <p:pic>
        <p:nvPicPr>
          <p:cNvPr id="10" name="Picture 9" descr="LOGO CE_horizontal_EN_quadri_LR.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14237" y="6121400"/>
            <a:ext cx="1596419" cy="558800"/>
          </a:xfrm>
          <a:prstGeom prst="rect">
            <a:avLst/>
          </a:prstGeom>
        </p:spPr>
      </p:pic>
      <p:sp>
        <p:nvSpPr>
          <p:cNvPr id="5" name="Rectangle 4"/>
          <p:cNvSpPr/>
          <p:nvPr userDrawn="1"/>
        </p:nvSpPr>
        <p:spPr>
          <a:xfrm>
            <a:off x="0" y="13"/>
            <a:ext cx="9144000" cy="716909"/>
          </a:xfrm>
          <a:prstGeom prst="rect">
            <a:avLst/>
          </a:prstGeom>
          <a:solidFill>
            <a:schemeClr val="bg1"/>
          </a:solidFill>
          <a:ln>
            <a:noFill/>
          </a:ln>
          <a:effectLst>
            <a:outerShdw blurRad="50800" dist="38100" dir="6360000" algn="tl" rotWithShape="0">
              <a:schemeClr val="tx1">
                <a:alpha val="1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ED2B85"/>
              </a:solidFill>
            </a:endParaRPr>
          </a:p>
        </p:txBody>
      </p:sp>
      <p:sp>
        <p:nvSpPr>
          <p:cNvPr id="7" name="Rectangle 6"/>
          <p:cNvSpPr/>
          <p:nvPr userDrawn="1"/>
        </p:nvSpPr>
        <p:spPr>
          <a:xfrm>
            <a:off x="7" y="13"/>
            <a:ext cx="652937" cy="716909"/>
          </a:xfrm>
          <a:prstGeom prst="rect">
            <a:avLst/>
          </a:prstGeom>
          <a:solidFill>
            <a:srgbClr val="9E1F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srgbClr val="9E1F62"/>
              </a:solidFill>
            </a:endParaRPr>
          </a:p>
        </p:txBody>
      </p:sp>
      <p:sp>
        <p:nvSpPr>
          <p:cNvPr id="6" name="TextBox 5"/>
          <p:cNvSpPr txBox="1"/>
          <p:nvPr userDrawn="1"/>
        </p:nvSpPr>
        <p:spPr>
          <a:xfrm>
            <a:off x="302023" y="7"/>
            <a:ext cx="1457813" cy="523220"/>
          </a:xfrm>
          <a:prstGeom prst="rect">
            <a:avLst/>
          </a:prstGeom>
          <a:noFill/>
        </p:spPr>
        <p:txBody>
          <a:bodyPr wrap="square" rtlCol="0">
            <a:spAutoFit/>
          </a:bodyPr>
          <a:lstStyle/>
          <a:p>
            <a:pPr fontAlgn="auto">
              <a:spcBef>
                <a:spcPts val="0"/>
              </a:spcBef>
              <a:spcAft>
                <a:spcPts val="0"/>
              </a:spcAft>
            </a:pPr>
            <a:r>
              <a:rPr lang="en-US" sz="1400" dirty="0">
                <a:solidFill>
                  <a:srgbClr val="FFFFFF"/>
                </a:solidFill>
                <a:latin typeface="Verdana"/>
                <a:cs typeface="Verdana"/>
              </a:rPr>
              <a:t>EIP</a:t>
            </a:r>
            <a:r>
              <a:rPr lang="en-US" sz="1400" dirty="0">
                <a:solidFill>
                  <a:srgbClr val="9E1F62"/>
                </a:solidFill>
                <a:latin typeface="Verdana"/>
                <a:cs typeface="Verdana"/>
              </a:rPr>
              <a:t> </a:t>
            </a:r>
            <a:r>
              <a:rPr lang="en-US" sz="1400" dirty="0">
                <a:solidFill>
                  <a:srgbClr val="EBA1C9"/>
                </a:solidFill>
                <a:latin typeface="Verdana"/>
                <a:cs typeface="Verdana"/>
              </a:rPr>
              <a:t>TRAINING</a:t>
            </a:r>
          </a:p>
        </p:txBody>
      </p:sp>
    </p:spTree>
    <p:extLst>
      <p:ext uri="{BB962C8B-B14F-4D97-AF65-F5344CB8AC3E}">
        <p14:creationId xmlns:p14="http://schemas.microsoft.com/office/powerpoint/2010/main" val="408295631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5" r:id="rId12"/>
    <p:sldLayoutId id="2147483846" r:id="rId13"/>
    <p:sldLayoutId id="214748384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b="0" i="0" kern="1200">
          <a:solidFill>
            <a:srgbClr val="9E1F62"/>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1"/>
            <a:ext cx="8229600" cy="4051300"/>
          </a:xfrm>
          <a:prstGeom prst="rect">
            <a:avLst/>
          </a:prstGeom>
        </p:spPr>
        <p:txBody>
          <a:bodyPr vert="horz" lIns="91440" tIns="45720" rIns="91440" bIns="45720" rtlCol="0">
            <a:normAutofit/>
          </a:bodyPr>
          <a:lstStyle/>
          <a:p>
            <a:r>
              <a:rPr lang="en-GB" sz="3200" dirty="0">
                <a:solidFill>
                  <a:srgbClr val="ED2B7B"/>
                </a:solidFill>
                <a:latin typeface="Verdana"/>
                <a:cs typeface="Verdana"/>
              </a:rPr>
              <a:t>Header 1</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Body</a:t>
            </a:r>
          </a:p>
          <a:p>
            <a:pPr lvl="4"/>
            <a:endParaRPr lang="fr-FR" dirty="0"/>
          </a:p>
        </p:txBody>
      </p:sp>
      <p:pic>
        <p:nvPicPr>
          <p:cNvPr id="10" name="Picture 9" descr="LOGO CE_horizontal_EN_quadri_LR.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14231" y="6121400"/>
            <a:ext cx="1596419" cy="558800"/>
          </a:xfrm>
          <a:prstGeom prst="rect">
            <a:avLst/>
          </a:prstGeom>
        </p:spPr>
      </p:pic>
      <p:sp>
        <p:nvSpPr>
          <p:cNvPr id="5" name="Rectangle 4"/>
          <p:cNvSpPr/>
          <p:nvPr userDrawn="1"/>
        </p:nvSpPr>
        <p:spPr>
          <a:xfrm>
            <a:off x="0" y="1"/>
            <a:ext cx="9144000" cy="716909"/>
          </a:xfrm>
          <a:prstGeom prst="rect">
            <a:avLst/>
          </a:prstGeom>
          <a:solidFill>
            <a:schemeClr val="bg1"/>
          </a:solidFill>
          <a:ln>
            <a:noFill/>
          </a:ln>
          <a:effectLst>
            <a:outerShdw blurRad="50800" dist="38100" dir="6360000" algn="tl" rotWithShape="0">
              <a:schemeClr val="tx1">
                <a:alpha val="1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ED2B85"/>
              </a:solidFill>
            </a:endParaRPr>
          </a:p>
        </p:txBody>
      </p:sp>
      <p:sp>
        <p:nvSpPr>
          <p:cNvPr id="7" name="Rectangle 6"/>
          <p:cNvSpPr/>
          <p:nvPr userDrawn="1"/>
        </p:nvSpPr>
        <p:spPr>
          <a:xfrm>
            <a:off x="1" y="1"/>
            <a:ext cx="652937" cy="716909"/>
          </a:xfrm>
          <a:prstGeom prst="rect">
            <a:avLst/>
          </a:prstGeom>
          <a:solidFill>
            <a:srgbClr val="9E1F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srgbClr val="9E1F62"/>
              </a:solidFill>
            </a:endParaRPr>
          </a:p>
        </p:txBody>
      </p:sp>
      <p:sp>
        <p:nvSpPr>
          <p:cNvPr id="6" name="TextBox 5"/>
          <p:cNvSpPr txBox="1"/>
          <p:nvPr userDrawn="1"/>
        </p:nvSpPr>
        <p:spPr>
          <a:xfrm>
            <a:off x="302017" y="1"/>
            <a:ext cx="1457813" cy="523220"/>
          </a:xfrm>
          <a:prstGeom prst="rect">
            <a:avLst/>
          </a:prstGeom>
          <a:noFill/>
        </p:spPr>
        <p:txBody>
          <a:bodyPr wrap="square" rtlCol="0">
            <a:spAutoFit/>
          </a:bodyPr>
          <a:lstStyle/>
          <a:p>
            <a:pPr fontAlgn="auto">
              <a:spcBef>
                <a:spcPts val="0"/>
              </a:spcBef>
              <a:spcAft>
                <a:spcPts val="0"/>
              </a:spcAft>
            </a:pPr>
            <a:r>
              <a:rPr lang="en-US" sz="1400" dirty="0">
                <a:solidFill>
                  <a:srgbClr val="FFFFFF"/>
                </a:solidFill>
                <a:latin typeface="Verdana"/>
                <a:cs typeface="Verdana"/>
              </a:rPr>
              <a:t>EIP</a:t>
            </a:r>
            <a:r>
              <a:rPr lang="en-US" sz="1400" dirty="0">
                <a:solidFill>
                  <a:srgbClr val="9E1F62"/>
                </a:solidFill>
                <a:latin typeface="Verdana"/>
                <a:cs typeface="Verdana"/>
              </a:rPr>
              <a:t> </a:t>
            </a:r>
            <a:r>
              <a:rPr lang="en-US" sz="1400" dirty="0">
                <a:solidFill>
                  <a:srgbClr val="EBA1C9"/>
                </a:solidFill>
                <a:latin typeface="Verdana"/>
                <a:cs typeface="Verdana"/>
              </a:rPr>
              <a:t>TRAINING</a:t>
            </a:r>
          </a:p>
        </p:txBody>
      </p:sp>
    </p:spTree>
    <p:extLst>
      <p:ext uri="{BB962C8B-B14F-4D97-AF65-F5344CB8AC3E}">
        <p14:creationId xmlns:p14="http://schemas.microsoft.com/office/powerpoint/2010/main" val="288290296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1" r:id="rId12"/>
    <p:sldLayoutId id="2147483862" r:id="rId13"/>
    <p:sldLayoutId id="2147483863"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b="0" i="0" kern="1200">
          <a:solidFill>
            <a:srgbClr val="9E1F62"/>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image" Target="../media/image18.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Why we act?"/>
          <p:cNvSpPr txBox="1"/>
          <p:nvPr/>
        </p:nvSpPr>
        <p:spPr>
          <a:xfrm>
            <a:off x="252411" y="991840"/>
            <a:ext cx="1950204" cy="43706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400" b="1">
                <a:solidFill>
                  <a:srgbClr val="1F497D"/>
                </a:solidFill>
                <a:latin typeface="Arial"/>
                <a:ea typeface="Arial"/>
                <a:cs typeface="Arial"/>
                <a:sym typeface="Arial"/>
              </a:defRPr>
            </a:lvl1pPr>
          </a:lstStyle>
          <a:p>
            <a:pPr fontAlgn="auto" hangingPunct="0">
              <a:spcBef>
                <a:spcPts val="0"/>
              </a:spcBef>
              <a:spcAft>
                <a:spcPts val="0"/>
              </a:spcAft>
            </a:pPr>
            <a:r>
              <a:rPr kern="0" dirty="0"/>
              <a:t>Why we act?</a:t>
            </a:r>
          </a:p>
        </p:txBody>
      </p:sp>
      <p:sp>
        <p:nvSpPr>
          <p:cNvPr id="53" name="&quot;Less than 10 per cent of Foreign Direct Investment in Africa goes to fragile regions – those that need it the most. We want our External Investment Plan to become a powerful engine of more inclusive and sustainable growth.&quot;"/>
          <p:cNvSpPr txBox="1"/>
          <p:nvPr/>
        </p:nvSpPr>
        <p:spPr>
          <a:xfrm>
            <a:off x="465137" y="1673225"/>
            <a:ext cx="6629401" cy="69522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just">
              <a:defRPr sz="1400" i="1">
                <a:solidFill>
                  <a:srgbClr val="24439C"/>
                </a:solidFill>
                <a:latin typeface="Arial"/>
                <a:ea typeface="Arial"/>
                <a:cs typeface="Arial"/>
                <a:sym typeface="Arial"/>
              </a:defRPr>
            </a:lvl1pPr>
          </a:lstStyle>
          <a:p>
            <a:pPr fontAlgn="auto" hangingPunct="0">
              <a:spcBef>
                <a:spcPts val="0"/>
              </a:spcBef>
              <a:spcAft>
                <a:spcPts val="0"/>
              </a:spcAft>
            </a:pPr>
            <a:r>
              <a:rPr b="0" kern="0" dirty="0"/>
              <a:t>"Less than 10 per cent of Foreign Direct Investment in Africa goes to fragile regions – those that need it the most. We want our External Investment Plan to become a powerful engine of more inclusive and sustainable growth."</a:t>
            </a:r>
          </a:p>
        </p:txBody>
      </p:sp>
      <p:pic>
        <p:nvPicPr>
          <p:cNvPr id="54" name="Image result for mogherini" descr="Image result for mogherini"/>
          <p:cNvPicPr>
            <a:picLocks noChangeAspect="1"/>
          </p:cNvPicPr>
          <p:nvPr/>
        </p:nvPicPr>
        <p:blipFill>
          <a:blip r:embed="rId3">
            <a:extLst/>
          </a:blip>
          <a:stretch>
            <a:fillRect/>
          </a:stretch>
        </p:blipFill>
        <p:spPr>
          <a:xfrm>
            <a:off x="7818436" y="1384300"/>
            <a:ext cx="1033464" cy="1316038"/>
          </a:xfrm>
          <a:prstGeom prst="rect">
            <a:avLst/>
          </a:prstGeom>
          <a:ln w="12700">
            <a:miter lim="400000"/>
          </a:ln>
        </p:spPr>
      </p:pic>
      <p:pic>
        <p:nvPicPr>
          <p:cNvPr id="55" name="https://ec.europa.eu/europeaid/sites/devco/files/never-mimica-member-ec.jpg" descr="https://ec.europa.eu/europeaid/sites/devco/files/never-mimica-member-ec.jpg"/>
          <p:cNvPicPr>
            <a:picLocks noChangeAspect="1"/>
          </p:cNvPicPr>
          <p:nvPr/>
        </p:nvPicPr>
        <p:blipFill>
          <a:blip r:embed="rId4">
            <a:extLst/>
          </a:blip>
          <a:stretch>
            <a:fillRect/>
          </a:stretch>
        </p:blipFill>
        <p:spPr>
          <a:xfrm>
            <a:off x="503237" y="3303587"/>
            <a:ext cx="1928814" cy="1281114"/>
          </a:xfrm>
          <a:prstGeom prst="rect">
            <a:avLst/>
          </a:prstGeom>
          <a:ln w="12700">
            <a:miter lim="400000"/>
          </a:ln>
        </p:spPr>
      </p:pic>
      <p:sp>
        <p:nvSpPr>
          <p:cNvPr id="56" name="&quot;Our External Investment Plan marks a new approach for eradicating poverty and achieving inclusive sustainable development. By leveraging in particular private finance, our contribution of €4.1 billion will leverage up to €44 billion of investments which otherwise would not happen.&quot;"/>
          <p:cNvSpPr txBox="1"/>
          <p:nvPr/>
        </p:nvSpPr>
        <p:spPr>
          <a:xfrm>
            <a:off x="2692400" y="3338512"/>
            <a:ext cx="5994400" cy="89842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just">
              <a:defRPr sz="1400" i="1">
                <a:solidFill>
                  <a:srgbClr val="24439C"/>
                </a:solidFill>
                <a:latin typeface="Arial"/>
                <a:ea typeface="Arial"/>
                <a:cs typeface="Arial"/>
                <a:sym typeface="Arial"/>
              </a:defRPr>
            </a:lvl1pPr>
          </a:lstStyle>
          <a:p>
            <a:pPr fontAlgn="auto" hangingPunct="0">
              <a:spcBef>
                <a:spcPts val="0"/>
              </a:spcBef>
              <a:spcAft>
                <a:spcPts val="0"/>
              </a:spcAft>
            </a:pPr>
            <a:r>
              <a:rPr b="0" kern="0"/>
              <a:t>"Our External Investment Plan marks a new approach for eradicating poverty and achieving inclusive sustainable development. By leveraging in particular private finance, our contribution of €4.1 billion will leverage up to €44 billion of investments which otherwise would not happen."</a:t>
            </a:r>
          </a:p>
        </p:txBody>
      </p:sp>
      <p:sp>
        <p:nvSpPr>
          <p:cNvPr id="57" name="&quot;It is in Europe's own interest that we all work to ensure sustainable and balanced economic growth in our partner countries. Involving the private sector and securing the most conducive environment for it to thrive will support these efforts.&quot;"/>
          <p:cNvSpPr txBox="1"/>
          <p:nvPr/>
        </p:nvSpPr>
        <p:spPr>
          <a:xfrm>
            <a:off x="406400" y="5089524"/>
            <a:ext cx="6451600" cy="89842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just">
              <a:defRPr sz="1400" i="1">
                <a:solidFill>
                  <a:srgbClr val="24439C"/>
                </a:solidFill>
                <a:latin typeface="Arial"/>
                <a:ea typeface="Arial"/>
                <a:cs typeface="Arial"/>
                <a:sym typeface="Arial"/>
              </a:defRPr>
            </a:lvl1pPr>
          </a:lstStyle>
          <a:p>
            <a:pPr fontAlgn="auto" hangingPunct="0">
              <a:spcBef>
                <a:spcPts val="0"/>
              </a:spcBef>
              <a:spcAft>
                <a:spcPts val="0"/>
              </a:spcAft>
            </a:pPr>
            <a:r>
              <a:rPr b="0" kern="0"/>
              <a:t>"It is in Europe's own interest that we all work to ensure sustainable and balanced economic growth in our partner countries. Involving the private sector and securing the most conducive environment for it to thrive will support these efforts."</a:t>
            </a:r>
          </a:p>
        </p:txBody>
      </p:sp>
      <p:pic>
        <p:nvPicPr>
          <p:cNvPr id="58" name="https://ec.europa.eu/neighbourhood-enlargement/sites/near/files/styles/news_full_page/public/17/news/images/20170607-hahn.jpg?itok=YVqolYVC" descr="https://ec.europa.eu/neighbourhood-enlargement/sites/near/files/styles/news_full_page/public/17/news/images/20170607-hahn.jpg?itok=YVqolYVC"/>
          <p:cNvPicPr>
            <a:picLocks noChangeAspect="1"/>
          </p:cNvPicPr>
          <p:nvPr/>
        </p:nvPicPr>
        <p:blipFill>
          <a:blip r:embed="rId5">
            <a:extLst/>
          </a:blip>
          <a:stretch>
            <a:fillRect/>
          </a:stretch>
        </p:blipFill>
        <p:spPr>
          <a:xfrm>
            <a:off x="7094536" y="5006975"/>
            <a:ext cx="1947864" cy="1300163"/>
          </a:xfrm>
          <a:prstGeom prst="rect">
            <a:avLst/>
          </a:prstGeom>
          <a:ln w="12700">
            <a:miter lim="400000"/>
          </a:ln>
        </p:spPr>
      </p:pic>
      <p:sp>
        <p:nvSpPr>
          <p:cNvPr id="59" name="Federica Mogherini…"/>
          <p:cNvSpPr txBox="1"/>
          <p:nvPr/>
        </p:nvSpPr>
        <p:spPr>
          <a:xfrm>
            <a:off x="2062161" y="2362200"/>
            <a:ext cx="5756277" cy="64525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fontAlgn="auto" hangingPunct="0">
              <a:spcBef>
                <a:spcPts val="0"/>
              </a:spcBef>
              <a:spcAft>
                <a:spcPts val="0"/>
              </a:spcAft>
              <a:defRPr sz="1400" b="1">
                <a:solidFill>
                  <a:srgbClr val="213E8F"/>
                </a:solidFill>
                <a:latin typeface="Arial"/>
                <a:ea typeface="Arial"/>
                <a:cs typeface="Arial"/>
                <a:sym typeface="Arial"/>
              </a:defRPr>
            </a:pPr>
            <a:r>
              <a:rPr sz="1400" kern="0">
                <a:solidFill>
                  <a:srgbClr val="213E8F"/>
                </a:solidFill>
                <a:latin typeface="Arial"/>
                <a:ea typeface="Arial"/>
                <a:cs typeface="Arial"/>
                <a:sym typeface="Arial"/>
              </a:rPr>
              <a:t>Federica Mogherini</a:t>
            </a:r>
          </a:p>
          <a:p>
            <a:pPr algn="r" fontAlgn="auto" hangingPunct="0">
              <a:spcBef>
                <a:spcPts val="0"/>
              </a:spcBef>
              <a:spcAft>
                <a:spcPts val="0"/>
              </a:spcAft>
              <a:defRPr sz="1200">
                <a:solidFill>
                  <a:srgbClr val="213E8F"/>
                </a:solidFill>
                <a:latin typeface="Arial"/>
                <a:ea typeface="Arial"/>
                <a:cs typeface="Arial"/>
                <a:sym typeface="Arial"/>
              </a:defRPr>
            </a:pPr>
            <a:r>
              <a:rPr sz="1200" b="0" kern="0">
                <a:solidFill>
                  <a:srgbClr val="213E8F"/>
                </a:solidFill>
                <a:latin typeface="Arial"/>
                <a:ea typeface="Arial"/>
                <a:cs typeface="Arial"/>
                <a:sym typeface="Arial"/>
              </a:rPr>
              <a:t>High Representative of the Union for Foreign Affairs and Security Policy </a:t>
            </a:r>
          </a:p>
          <a:p>
            <a:pPr algn="r" fontAlgn="auto" hangingPunct="0">
              <a:spcBef>
                <a:spcPts val="0"/>
              </a:spcBef>
              <a:spcAft>
                <a:spcPts val="0"/>
              </a:spcAft>
              <a:defRPr sz="1200">
                <a:solidFill>
                  <a:srgbClr val="213E8F"/>
                </a:solidFill>
                <a:latin typeface="Arial"/>
                <a:ea typeface="Arial"/>
                <a:cs typeface="Arial"/>
                <a:sym typeface="Arial"/>
              </a:defRPr>
            </a:pPr>
            <a:r>
              <a:rPr sz="1200" b="0" kern="0">
                <a:solidFill>
                  <a:srgbClr val="213E8F"/>
                </a:solidFill>
                <a:latin typeface="Arial"/>
                <a:ea typeface="Arial"/>
                <a:cs typeface="Arial"/>
                <a:sym typeface="Arial"/>
              </a:rPr>
              <a:t>/ Vice-President of the Commission</a:t>
            </a:r>
          </a:p>
        </p:txBody>
      </p:sp>
      <p:sp>
        <p:nvSpPr>
          <p:cNvPr id="60" name="Johannes Hahn…"/>
          <p:cNvSpPr txBox="1"/>
          <p:nvPr/>
        </p:nvSpPr>
        <p:spPr>
          <a:xfrm>
            <a:off x="2511424" y="5880091"/>
            <a:ext cx="4572002" cy="64525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fontAlgn="auto" hangingPunct="0">
              <a:spcBef>
                <a:spcPts val="0"/>
              </a:spcBef>
              <a:spcAft>
                <a:spcPts val="0"/>
              </a:spcAft>
              <a:defRPr sz="1400" b="1">
                <a:solidFill>
                  <a:srgbClr val="213E8F"/>
                </a:solidFill>
                <a:latin typeface="Arial"/>
                <a:ea typeface="Arial"/>
                <a:cs typeface="Arial"/>
                <a:sym typeface="Arial"/>
              </a:defRPr>
            </a:pPr>
            <a:r>
              <a:rPr sz="1400" kern="0" dirty="0">
                <a:solidFill>
                  <a:srgbClr val="213E8F"/>
                </a:solidFill>
                <a:latin typeface="Arial"/>
                <a:ea typeface="Arial"/>
                <a:cs typeface="Arial"/>
                <a:sym typeface="Arial"/>
              </a:rPr>
              <a:t>Johannes Hahn</a:t>
            </a:r>
          </a:p>
          <a:p>
            <a:pPr algn="r" fontAlgn="auto" hangingPunct="0">
              <a:spcBef>
                <a:spcPts val="0"/>
              </a:spcBef>
              <a:spcAft>
                <a:spcPts val="0"/>
              </a:spcAft>
              <a:defRPr sz="1200">
                <a:solidFill>
                  <a:srgbClr val="213E8F"/>
                </a:solidFill>
                <a:latin typeface="Arial"/>
                <a:ea typeface="Arial"/>
                <a:cs typeface="Arial"/>
                <a:sym typeface="Arial"/>
              </a:defRPr>
            </a:pPr>
            <a:r>
              <a:rPr sz="1200" b="0" kern="0" dirty="0">
                <a:solidFill>
                  <a:srgbClr val="213E8F"/>
                </a:solidFill>
                <a:latin typeface="Arial"/>
                <a:ea typeface="Arial"/>
                <a:cs typeface="Arial"/>
                <a:sym typeface="Arial"/>
              </a:rPr>
              <a:t>Commissioner  for European </a:t>
            </a:r>
            <a:r>
              <a:rPr sz="1200" b="0" kern="0" dirty="0" err="1">
                <a:solidFill>
                  <a:srgbClr val="213E8F"/>
                </a:solidFill>
                <a:latin typeface="Arial"/>
                <a:ea typeface="Arial"/>
                <a:cs typeface="Arial"/>
                <a:sym typeface="Arial"/>
              </a:rPr>
              <a:t>Neighbourhood</a:t>
            </a:r>
            <a:r>
              <a:rPr sz="1200" b="0" kern="0" dirty="0">
                <a:solidFill>
                  <a:srgbClr val="213E8F"/>
                </a:solidFill>
                <a:latin typeface="Arial"/>
                <a:ea typeface="Arial"/>
                <a:cs typeface="Arial"/>
                <a:sym typeface="Arial"/>
              </a:rPr>
              <a:t> Policy and Enlargement Negotiations</a:t>
            </a:r>
          </a:p>
        </p:txBody>
      </p:sp>
      <p:sp>
        <p:nvSpPr>
          <p:cNvPr id="61" name="Neven Mimica…"/>
          <p:cNvSpPr txBox="1"/>
          <p:nvPr/>
        </p:nvSpPr>
        <p:spPr>
          <a:xfrm>
            <a:off x="4470398" y="4198937"/>
            <a:ext cx="4572003" cy="46745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fontAlgn="auto" hangingPunct="0">
              <a:spcBef>
                <a:spcPts val="0"/>
              </a:spcBef>
              <a:spcAft>
                <a:spcPts val="0"/>
              </a:spcAft>
              <a:defRPr sz="1400" b="1">
                <a:solidFill>
                  <a:srgbClr val="213E8F"/>
                </a:solidFill>
                <a:latin typeface="Arial"/>
                <a:ea typeface="Arial"/>
                <a:cs typeface="Arial"/>
                <a:sym typeface="Arial"/>
              </a:defRPr>
            </a:pPr>
            <a:r>
              <a:rPr sz="1400" kern="0">
                <a:solidFill>
                  <a:srgbClr val="213E8F"/>
                </a:solidFill>
                <a:latin typeface="Arial"/>
                <a:ea typeface="Arial"/>
                <a:cs typeface="Arial"/>
                <a:sym typeface="Arial"/>
              </a:rPr>
              <a:t>Neven Mimica</a:t>
            </a:r>
          </a:p>
          <a:p>
            <a:pPr algn="r" fontAlgn="auto" hangingPunct="0">
              <a:spcBef>
                <a:spcPts val="0"/>
              </a:spcBef>
              <a:spcAft>
                <a:spcPts val="0"/>
              </a:spcAft>
              <a:defRPr sz="1200">
                <a:solidFill>
                  <a:srgbClr val="213E8F"/>
                </a:solidFill>
                <a:latin typeface="Arial"/>
                <a:ea typeface="Arial"/>
                <a:cs typeface="Arial"/>
                <a:sym typeface="Arial"/>
              </a:defRPr>
            </a:pPr>
            <a:r>
              <a:rPr sz="1200" b="0" kern="0">
                <a:solidFill>
                  <a:srgbClr val="213E8F"/>
                </a:solidFill>
                <a:latin typeface="Arial"/>
                <a:ea typeface="Arial"/>
                <a:cs typeface="Arial"/>
                <a:sym typeface="Arial"/>
              </a:rPr>
              <a:t>Commissioner for International Cooperation and Development</a:t>
            </a:r>
          </a:p>
        </p:txBody>
      </p:sp>
      <p:sp>
        <p:nvSpPr>
          <p:cNvPr id="62" name="#EIP #InvestGlobal"/>
          <p:cNvSpPr txBox="1"/>
          <p:nvPr/>
        </p:nvSpPr>
        <p:spPr>
          <a:xfrm>
            <a:off x="3124200" y="6404292"/>
            <a:ext cx="2895600"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1200">
                <a:solidFill>
                  <a:srgbClr val="FFFFFF"/>
                </a:solidFill>
                <a:latin typeface="+mn-lt"/>
                <a:ea typeface="+mn-ea"/>
                <a:cs typeface="+mn-cs"/>
                <a:sym typeface="Calibri"/>
              </a:defRPr>
            </a:lvl1pPr>
          </a:lstStyle>
          <a:p>
            <a:pPr fontAlgn="auto" hangingPunct="0">
              <a:spcBef>
                <a:spcPts val="0"/>
              </a:spcBef>
              <a:spcAft>
                <a:spcPts val="0"/>
              </a:spcAft>
            </a:pPr>
            <a:r>
              <a:rPr b="0" kern="0"/>
              <a:t>#EIP #InvestGlobal</a:t>
            </a:r>
          </a:p>
        </p:txBody>
      </p:sp>
      <p:pic>
        <p:nvPicPr>
          <p:cNvPr id="18" name="Picture 3" descr="\\NET1.cec.eu.int\homes\102\garlaef\Desktop\Hashta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6487890"/>
            <a:ext cx="1828751" cy="37011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bwMode="auto">
          <a:xfrm>
            <a:off x="0" y="-171449"/>
            <a:ext cx="9158288" cy="876276"/>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prstClr val="white"/>
              </a:solidFill>
              <a:sym typeface="Helvetica"/>
            </a:endParaRPr>
          </a:p>
        </p:txBody>
      </p:sp>
      <p:pic>
        <p:nvPicPr>
          <p:cNvPr id="20" name="Pictur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116632"/>
            <a:ext cx="1235993"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93330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ET1.cec.eu.int\homes\102\garlaef\Desktop\w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6" y="1484313"/>
            <a:ext cx="8658225"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NET1.cec.eu.int\homes\102\garlaef\Desktop\Has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6488153"/>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1" y="-171450"/>
            <a:ext cx="9158288" cy="876300"/>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sym typeface="Helvetica"/>
            </a:endParaRPr>
          </a:p>
        </p:txBody>
      </p:sp>
      <p:pic>
        <p:nvPicPr>
          <p:cNvPr id="12293"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4320" y="115928"/>
            <a:ext cx="1235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11249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46312" y="926969"/>
            <a:ext cx="2855937" cy="1526171"/>
          </a:xfrm>
          <a:prstGeom prst="rect">
            <a:avLst/>
          </a:prstGeom>
          <a:solidFill>
            <a:schemeClr val="bg1"/>
          </a:solidFill>
          <a:ln>
            <a:solidFill>
              <a:srgbClr val="EBA1C9"/>
            </a:solidFill>
          </a:ln>
        </p:spPr>
        <p:style>
          <a:lnRef idx="1">
            <a:schemeClr val="accent1"/>
          </a:lnRef>
          <a:fillRef idx="3">
            <a:schemeClr val="accent1"/>
          </a:fillRef>
          <a:effectRef idx="2">
            <a:schemeClr val="accent1"/>
          </a:effectRef>
          <a:fontRef idx="minor">
            <a:schemeClr val="lt1"/>
          </a:fontRef>
        </p:style>
        <p:txBody>
          <a:bodyPr rtlCol="0" anchor="t"/>
          <a:lstStyle/>
          <a:p>
            <a:pPr defTabSz="457200" fontAlgn="auto">
              <a:spcBef>
                <a:spcPts val="0"/>
              </a:spcBef>
              <a:spcAft>
                <a:spcPts val="0"/>
              </a:spcAft>
            </a:pPr>
            <a:r>
              <a:rPr lang="en-GB" sz="1400" dirty="0" smtClean="0">
                <a:solidFill>
                  <a:srgbClr val="9E1F62"/>
                </a:solidFill>
              </a:rPr>
              <a:t>Potential </a:t>
            </a:r>
            <a:r>
              <a:rPr lang="en-GB" sz="1400" dirty="0">
                <a:solidFill>
                  <a:srgbClr val="9E1F62"/>
                </a:solidFill>
              </a:rPr>
              <a:t>EIP funded blending operations:</a:t>
            </a:r>
          </a:p>
          <a:p>
            <a:pPr marL="171450" indent="-171450" defTabSz="457200" fontAlgn="auto">
              <a:spcBef>
                <a:spcPts val="0"/>
              </a:spcBef>
              <a:spcAft>
                <a:spcPts val="0"/>
              </a:spcAft>
              <a:buFont typeface="Arial" panose="020B0604020202020204" pitchFamily="34" charset="0"/>
              <a:buChar char="•"/>
            </a:pPr>
            <a:r>
              <a:rPr lang="en-GB" sz="1400" b="0" dirty="0">
                <a:solidFill>
                  <a:srgbClr val="9E1F62"/>
                </a:solidFill>
              </a:rPr>
              <a:t>100MW PV solar plant in Bauchi State</a:t>
            </a:r>
          </a:p>
          <a:p>
            <a:pPr marL="171450" indent="-171450" defTabSz="457200" fontAlgn="auto">
              <a:spcBef>
                <a:spcPts val="0"/>
              </a:spcBef>
              <a:spcAft>
                <a:spcPts val="0"/>
              </a:spcAft>
              <a:buFont typeface="Arial" panose="020B0604020202020204" pitchFamily="34" charset="0"/>
              <a:buChar char="•"/>
            </a:pPr>
            <a:r>
              <a:rPr lang="en-GB" sz="1400" b="0" dirty="0">
                <a:solidFill>
                  <a:srgbClr val="9E1F62"/>
                </a:solidFill>
              </a:rPr>
              <a:t>1GW PV solar plant in Jigawa State</a:t>
            </a:r>
          </a:p>
          <a:p>
            <a:pPr marL="171450" indent="-171450" defTabSz="457200" fontAlgn="auto">
              <a:spcBef>
                <a:spcPts val="0"/>
              </a:spcBef>
              <a:spcAft>
                <a:spcPts val="0"/>
              </a:spcAft>
              <a:buFont typeface="Arial" panose="020B0604020202020204" pitchFamily="34" charset="0"/>
              <a:buChar char="•"/>
            </a:pPr>
            <a:r>
              <a:rPr lang="en-GB" sz="1400" b="0" dirty="0">
                <a:solidFill>
                  <a:srgbClr val="9E1F62"/>
                </a:solidFill>
              </a:rPr>
              <a:t>95MW PV solar plant in Katsina State</a:t>
            </a:r>
          </a:p>
        </p:txBody>
      </p:sp>
      <p:sp>
        <p:nvSpPr>
          <p:cNvPr id="2" name="Title 1"/>
          <p:cNvSpPr>
            <a:spLocks noGrp="1"/>
          </p:cNvSpPr>
          <p:nvPr>
            <p:ph type="title"/>
          </p:nvPr>
        </p:nvSpPr>
        <p:spPr>
          <a:xfrm>
            <a:off x="90166" y="926969"/>
            <a:ext cx="3401714" cy="720080"/>
          </a:xfrm>
        </p:spPr>
        <p:txBody>
          <a:bodyPr/>
          <a:lstStyle/>
          <a:p>
            <a:pPr algn="l" defTabSz="914400"/>
            <a:r>
              <a:rPr lang="en-GB" sz="1800" dirty="0">
                <a:latin typeface="Verdana"/>
                <a:ea typeface="+mn-ea"/>
                <a:cs typeface="Verdana"/>
              </a:rPr>
              <a:t>Connecting the </a:t>
            </a:r>
            <a:r>
              <a:rPr lang="en-GB" sz="1800" dirty="0" smtClean="0">
                <a:latin typeface="Verdana"/>
                <a:ea typeface="+mn-ea"/>
                <a:cs typeface="Verdana"/>
              </a:rPr>
              <a:t>dots</a:t>
            </a:r>
            <a:br>
              <a:rPr lang="en-GB" sz="1800" dirty="0" smtClean="0">
                <a:latin typeface="Verdana"/>
                <a:ea typeface="+mn-ea"/>
                <a:cs typeface="Verdana"/>
              </a:rPr>
            </a:br>
            <a:r>
              <a:rPr lang="en-GB" sz="1800" dirty="0" smtClean="0">
                <a:latin typeface="Verdana"/>
                <a:ea typeface="+mn-ea"/>
                <a:cs typeface="Verdana"/>
              </a:rPr>
              <a:t>Solar </a:t>
            </a:r>
            <a:r>
              <a:rPr lang="en-GB" sz="1800" dirty="0">
                <a:latin typeface="Verdana"/>
                <a:ea typeface="+mn-ea"/>
                <a:cs typeface="Verdana"/>
              </a:rPr>
              <a:t>energy in Nigeria</a:t>
            </a:r>
          </a:p>
        </p:txBody>
      </p:sp>
      <p:sp>
        <p:nvSpPr>
          <p:cNvPr id="10" name="Rectangle 9"/>
          <p:cNvSpPr/>
          <p:nvPr/>
        </p:nvSpPr>
        <p:spPr>
          <a:xfrm>
            <a:off x="6654137" y="3532735"/>
            <a:ext cx="2359389" cy="2582550"/>
          </a:xfrm>
          <a:prstGeom prst="rect">
            <a:avLst/>
          </a:prstGeom>
          <a:solidFill>
            <a:schemeClr val="bg1"/>
          </a:solidFill>
          <a:ln w="9525">
            <a:solidFill>
              <a:srgbClr val="0EB1C6"/>
            </a:solidFill>
          </a:ln>
        </p:spPr>
        <p:style>
          <a:lnRef idx="1">
            <a:schemeClr val="accent1"/>
          </a:lnRef>
          <a:fillRef idx="3">
            <a:schemeClr val="accent1"/>
          </a:fillRef>
          <a:effectRef idx="2">
            <a:schemeClr val="accent1"/>
          </a:effectRef>
          <a:fontRef idx="minor">
            <a:schemeClr val="lt1"/>
          </a:fontRef>
        </p:style>
        <p:txBody>
          <a:bodyPr tIns="0" bIns="0" rtlCol="0" anchor="t"/>
          <a:lstStyle/>
          <a:p>
            <a:pPr defTabSz="457200" fontAlgn="auto">
              <a:spcBef>
                <a:spcPts val="0"/>
              </a:spcBef>
              <a:spcAft>
                <a:spcPts val="0"/>
              </a:spcAft>
            </a:pPr>
            <a:r>
              <a:rPr lang="en-GB" sz="1400" dirty="0" smtClean="0">
                <a:solidFill>
                  <a:srgbClr val="0EB1C6"/>
                </a:solidFill>
              </a:rPr>
              <a:t>Energy </a:t>
            </a:r>
            <a:r>
              <a:rPr lang="en-GB" sz="1400" dirty="0">
                <a:solidFill>
                  <a:srgbClr val="0EB1C6"/>
                </a:solidFill>
              </a:rPr>
              <a:t>Platform of Nigeria (EPoN):</a:t>
            </a:r>
          </a:p>
          <a:p>
            <a:pPr marL="171450" indent="-171450" defTabSz="457200" fontAlgn="auto">
              <a:spcBef>
                <a:spcPts val="0"/>
              </a:spcBef>
              <a:spcAft>
                <a:spcPts val="0"/>
              </a:spcAft>
              <a:buFont typeface="Arial" panose="020B0604020202020204" pitchFamily="34" charset="0"/>
              <a:buChar char="•"/>
            </a:pPr>
            <a:r>
              <a:rPr lang="en-GB" sz="1400" b="0" dirty="0">
                <a:solidFill>
                  <a:srgbClr val="0EB1C6"/>
                </a:solidFill>
              </a:rPr>
              <a:t>Dialogue forum on renewable energy policy reform</a:t>
            </a:r>
          </a:p>
          <a:p>
            <a:pPr marL="171450" indent="-171450" defTabSz="457200" fontAlgn="auto">
              <a:spcBef>
                <a:spcPts val="0"/>
              </a:spcBef>
              <a:spcAft>
                <a:spcPts val="0"/>
              </a:spcAft>
              <a:buFont typeface="Arial" panose="020B0604020202020204" pitchFamily="34" charset="0"/>
              <a:buChar char="•"/>
            </a:pPr>
            <a:r>
              <a:rPr lang="en-GB" sz="1400" b="0" dirty="0">
                <a:solidFill>
                  <a:srgbClr val="0EB1C6"/>
                </a:solidFill>
              </a:rPr>
              <a:t>Involves Government, industry and development partners</a:t>
            </a:r>
          </a:p>
          <a:p>
            <a:pPr marL="171450" indent="-171450" defTabSz="457200" fontAlgn="auto">
              <a:spcBef>
                <a:spcPts val="0"/>
              </a:spcBef>
              <a:spcAft>
                <a:spcPts val="0"/>
              </a:spcAft>
              <a:buFont typeface="Arial" panose="020B0604020202020204" pitchFamily="34" charset="0"/>
              <a:buChar char="•"/>
            </a:pPr>
            <a:r>
              <a:rPr lang="en-GB" sz="1400" b="0" dirty="0">
                <a:solidFill>
                  <a:srgbClr val="0EB1C6"/>
                </a:solidFill>
              </a:rPr>
              <a:t>Supported  by NESP</a:t>
            </a:r>
          </a:p>
          <a:p>
            <a:pPr marL="171450" indent="-171450" defTabSz="457200" fontAlgn="auto">
              <a:spcBef>
                <a:spcPts val="0"/>
              </a:spcBef>
              <a:spcAft>
                <a:spcPts val="0"/>
              </a:spcAft>
              <a:buFont typeface="Arial" panose="020B0604020202020204" pitchFamily="34" charset="0"/>
              <a:buChar char="•"/>
            </a:pPr>
            <a:r>
              <a:rPr lang="en-GB" sz="1400" b="0" dirty="0">
                <a:solidFill>
                  <a:srgbClr val="0EB1C6"/>
                </a:solidFill>
              </a:rPr>
              <a:t>Identifies bidding mechanism as constraint to investment in solar sector</a:t>
            </a:r>
          </a:p>
        </p:txBody>
      </p:sp>
      <p:sp>
        <p:nvSpPr>
          <p:cNvPr id="11" name="Rectangle 10"/>
          <p:cNvSpPr/>
          <p:nvPr/>
        </p:nvSpPr>
        <p:spPr>
          <a:xfrm>
            <a:off x="298268" y="3429040"/>
            <a:ext cx="2359389" cy="2733689"/>
          </a:xfrm>
          <a:prstGeom prst="rect">
            <a:avLst/>
          </a:prstGeom>
          <a:solidFill>
            <a:schemeClr val="bg1"/>
          </a:solidFill>
          <a:ln>
            <a:solidFill>
              <a:srgbClr val="654391"/>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sz="1400" dirty="0">
                <a:solidFill>
                  <a:srgbClr val="654391"/>
                </a:solidFill>
              </a:rPr>
              <a:t>Nigeria Energy Support Programme (NESP)</a:t>
            </a:r>
          </a:p>
          <a:p>
            <a:pPr marL="171450" indent="-171450" defTabSz="457200" fontAlgn="auto">
              <a:spcBef>
                <a:spcPts val="0"/>
              </a:spcBef>
              <a:spcAft>
                <a:spcPts val="0"/>
              </a:spcAft>
              <a:buFont typeface="Arial" panose="020B0604020202020204" pitchFamily="34" charset="0"/>
              <a:buChar char="•"/>
            </a:pPr>
            <a:r>
              <a:rPr lang="en-GB" sz="1400" b="0" dirty="0">
                <a:solidFill>
                  <a:srgbClr val="654391"/>
                </a:solidFill>
              </a:rPr>
              <a:t>EU vehicle for addressing investment barriers in renewable energy</a:t>
            </a:r>
          </a:p>
          <a:p>
            <a:pPr marL="171450" indent="-171450" defTabSz="457200" fontAlgn="auto">
              <a:spcBef>
                <a:spcPts val="0"/>
              </a:spcBef>
              <a:spcAft>
                <a:spcPts val="0"/>
              </a:spcAft>
              <a:buFont typeface="Arial" panose="020B0604020202020204" pitchFamily="34" charset="0"/>
              <a:buChar char="•"/>
            </a:pPr>
            <a:r>
              <a:rPr lang="en-GB" sz="1400" b="0" dirty="0">
                <a:solidFill>
                  <a:srgbClr val="654391"/>
                </a:solidFill>
              </a:rPr>
              <a:t>Implementation by GIZ</a:t>
            </a:r>
          </a:p>
          <a:p>
            <a:pPr marL="171450" indent="-171450" defTabSz="457200" fontAlgn="auto">
              <a:spcBef>
                <a:spcPts val="0"/>
              </a:spcBef>
              <a:spcAft>
                <a:spcPts val="0"/>
              </a:spcAft>
              <a:buFont typeface="Arial" panose="020B0604020202020204" pitchFamily="34" charset="0"/>
              <a:buChar char="•"/>
            </a:pPr>
            <a:r>
              <a:rPr lang="en-GB" sz="1400" b="0" dirty="0">
                <a:solidFill>
                  <a:srgbClr val="654391"/>
                </a:solidFill>
              </a:rPr>
              <a:t>Supports development of competitive bidding mechanism for renewable energy</a:t>
            </a:r>
          </a:p>
          <a:p>
            <a:pPr marL="171450" indent="-171450" defTabSz="457200" fontAlgn="auto">
              <a:spcBef>
                <a:spcPts val="0"/>
              </a:spcBef>
              <a:spcAft>
                <a:spcPts val="0"/>
              </a:spcAft>
              <a:buFont typeface="Arial" panose="020B0604020202020204" pitchFamily="34" charset="0"/>
              <a:buChar char="•"/>
            </a:pPr>
            <a:r>
              <a:rPr lang="en-GB" sz="1400" b="0" dirty="0">
                <a:solidFill>
                  <a:srgbClr val="654391"/>
                </a:solidFill>
              </a:rPr>
              <a:t>Support to market development and business models</a:t>
            </a:r>
          </a:p>
        </p:txBody>
      </p:sp>
      <p:cxnSp>
        <p:nvCxnSpPr>
          <p:cNvPr id="56" name="Straight Arrow Connector 55">
            <a:extLst>
              <a:ext uri="{FF2B5EF4-FFF2-40B4-BE49-F238E27FC236}">
                <a16:creationId xmlns="" xmlns:a16="http://schemas.microsoft.com/office/drawing/2014/main" id="{3BA15D5F-0DAE-470B-B2B6-2C6E5BD2A573}"/>
              </a:ext>
            </a:extLst>
          </p:cNvPr>
          <p:cNvCxnSpPr>
            <a:cxnSpLocks/>
          </p:cNvCxnSpPr>
          <p:nvPr/>
        </p:nvCxnSpPr>
        <p:spPr bwMode="auto">
          <a:xfrm flipV="1">
            <a:off x="2748210" y="2453100"/>
            <a:ext cx="631228" cy="975902"/>
          </a:xfrm>
          <a:prstGeom prst="straightConnector1">
            <a:avLst/>
          </a:prstGeom>
          <a:noFill/>
          <a:ln w="57150" cap="flat" cmpd="sng" algn="ctr">
            <a:solidFill>
              <a:srgbClr val="9E1F62"/>
            </a:solidFill>
            <a:prstDash val="solid"/>
            <a:round/>
            <a:headEnd type="arrow"/>
            <a:tailEnd type="arrow"/>
          </a:ln>
          <a:effectLst/>
        </p:spPr>
      </p:cxnSp>
      <p:pic>
        <p:nvPicPr>
          <p:cNvPr id="58" name="Picture 6" descr="\\NET1.cec.eu.int\homes\112\garlaef\Desktop\EIP Communication  Outreach\P3.JPG">
            <a:extLst>
              <a:ext uri="{FF2B5EF4-FFF2-40B4-BE49-F238E27FC236}">
                <a16:creationId xmlns="" xmlns:a16="http://schemas.microsoft.com/office/drawing/2014/main" id="{BCF0CCFB-C64F-494B-8B07-BEADDCCC8C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9588" y="4151537"/>
            <a:ext cx="826718" cy="134502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NET1.cec.eu.int\homes\112\garlaef\Desktop\EIP Communication  Outreach\P`1.JPG">
            <a:extLst>
              <a:ext uri="{FF2B5EF4-FFF2-40B4-BE49-F238E27FC236}">
                <a16:creationId xmlns="" xmlns:a16="http://schemas.microsoft.com/office/drawing/2014/main" id="{101FC4E8-8C30-43A1-9CDD-1E87AAD273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5820" y="2547530"/>
            <a:ext cx="841595" cy="121923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descr="\\NET1.cec.eu.int\homes\112\garlaef\Desktop\EIP Communication  Outreach\P2.JPG">
            <a:extLst>
              <a:ext uri="{FF2B5EF4-FFF2-40B4-BE49-F238E27FC236}">
                <a16:creationId xmlns="" xmlns:a16="http://schemas.microsoft.com/office/drawing/2014/main" id="{522C7269-184A-40CE-BDEE-86FEC08B0E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0502" y="4028251"/>
            <a:ext cx="698151" cy="1431576"/>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Arrow Connector 60">
            <a:extLst>
              <a:ext uri="{FF2B5EF4-FFF2-40B4-BE49-F238E27FC236}">
                <a16:creationId xmlns="" xmlns:a16="http://schemas.microsoft.com/office/drawing/2014/main" id="{AD13CE32-8031-48E7-8FEC-F1472C9165BA}"/>
              </a:ext>
            </a:extLst>
          </p:cNvPr>
          <p:cNvCxnSpPr>
            <a:cxnSpLocks/>
          </p:cNvCxnSpPr>
          <p:nvPr/>
        </p:nvCxnSpPr>
        <p:spPr bwMode="auto">
          <a:xfrm flipH="1" flipV="1">
            <a:off x="5950360" y="2453141"/>
            <a:ext cx="703778" cy="975901"/>
          </a:xfrm>
          <a:prstGeom prst="straightConnector1">
            <a:avLst/>
          </a:prstGeom>
          <a:noFill/>
          <a:ln w="57150" cap="flat" cmpd="sng" algn="ctr">
            <a:solidFill>
              <a:srgbClr val="9E1F62"/>
            </a:solidFill>
            <a:prstDash val="solid"/>
            <a:round/>
            <a:headEnd type="arrow"/>
            <a:tailEnd type="arrow"/>
          </a:ln>
          <a:effectLst/>
        </p:spPr>
      </p:cxnSp>
      <p:cxnSp>
        <p:nvCxnSpPr>
          <p:cNvPr id="62" name="Straight Arrow Connector 61">
            <a:extLst>
              <a:ext uri="{FF2B5EF4-FFF2-40B4-BE49-F238E27FC236}">
                <a16:creationId xmlns="" xmlns:a16="http://schemas.microsoft.com/office/drawing/2014/main" id="{89F8738D-FF0F-4AB4-9097-E8AACC379BDA}"/>
              </a:ext>
            </a:extLst>
          </p:cNvPr>
          <p:cNvCxnSpPr>
            <a:cxnSpLocks/>
          </p:cNvCxnSpPr>
          <p:nvPr/>
        </p:nvCxnSpPr>
        <p:spPr bwMode="auto">
          <a:xfrm flipH="1">
            <a:off x="2795490" y="6095813"/>
            <a:ext cx="3690856" cy="1"/>
          </a:xfrm>
          <a:prstGeom prst="straightConnector1">
            <a:avLst/>
          </a:prstGeom>
          <a:noFill/>
          <a:ln w="57150" cap="flat" cmpd="sng" algn="ctr">
            <a:solidFill>
              <a:srgbClr val="9E1F62"/>
            </a:solidFill>
            <a:prstDash val="solid"/>
            <a:round/>
            <a:headEnd type="arrow"/>
            <a:tailEnd type="arrow"/>
          </a:ln>
          <a:effectLst/>
        </p:spPr>
      </p:cxnSp>
      <p:sp>
        <p:nvSpPr>
          <p:cNvPr id="12" name="Rectangle 11"/>
          <p:cNvSpPr/>
          <p:nvPr/>
        </p:nvSpPr>
        <p:spPr bwMode="auto">
          <a:xfrm>
            <a:off x="-14288" y="0"/>
            <a:ext cx="9158288" cy="692696"/>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sym typeface="Helvetica"/>
            </a:endParaRPr>
          </a:p>
        </p:txBody>
      </p:sp>
      <p:pic>
        <p:nvPicPr>
          <p:cNvPr id="13"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4320" y="115928"/>
            <a:ext cx="1235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8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anim calcmode="lin" valueType="num">
                                      <p:cBhvr>
                                        <p:cTn id="29" dur="1000" fill="hold"/>
                                        <p:tgtEl>
                                          <p:spTgt spid="58"/>
                                        </p:tgtEl>
                                        <p:attrNameLst>
                                          <p:attrName>ppt_x</p:attrName>
                                        </p:attrNameLst>
                                      </p:cBhvr>
                                      <p:tavLst>
                                        <p:tav tm="0">
                                          <p:val>
                                            <p:strVal val="#ppt_x"/>
                                          </p:val>
                                        </p:tav>
                                        <p:tav tm="100000">
                                          <p:val>
                                            <p:strVal val="#ppt_x"/>
                                          </p:val>
                                        </p:tav>
                                      </p:tavLst>
                                    </p:anim>
                                    <p:anim calcmode="lin" valueType="num">
                                      <p:cBhvr>
                                        <p:cTn id="30" dur="1000" fill="hold"/>
                                        <p:tgtEl>
                                          <p:spTgt spid="5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1000"/>
                                        <p:tgtEl>
                                          <p:spTgt spid="60"/>
                                        </p:tgtEl>
                                      </p:cBhvr>
                                    </p:animEffect>
                                    <p:anim calcmode="lin" valueType="num">
                                      <p:cBhvr>
                                        <p:cTn id="34" dur="1000" fill="hold"/>
                                        <p:tgtEl>
                                          <p:spTgt spid="60"/>
                                        </p:tgtEl>
                                        <p:attrNameLst>
                                          <p:attrName>ppt_x</p:attrName>
                                        </p:attrNameLst>
                                      </p:cBhvr>
                                      <p:tavLst>
                                        <p:tav tm="0">
                                          <p:val>
                                            <p:strVal val="#ppt_x"/>
                                          </p:val>
                                        </p:tav>
                                        <p:tav tm="100000">
                                          <p:val>
                                            <p:strVal val="#ppt_x"/>
                                          </p:val>
                                        </p:tav>
                                      </p:tavLst>
                                    </p:anim>
                                    <p:anim calcmode="lin" valueType="num">
                                      <p:cBhvr>
                                        <p:cTn id="35" dur="1000" fill="hold"/>
                                        <p:tgtEl>
                                          <p:spTgt spid="6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1000"/>
                                        <p:tgtEl>
                                          <p:spTgt spid="59"/>
                                        </p:tgtEl>
                                      </p:cBhvr>
                                    </p:animEffect>
                                    <p:anim calcmode="lin" valueType="num">
                                      <p:cBhvr>
                                        <p:cTn id="39" dur="1000" fill="hold"/>
                                        <p:tgtEl>
                                          <p:spTgt spid="59"/>
                                        </p:tgtEl>
                                        <p:attrNameLst>
                                          <p:attrName>ppt_x</p:attrName>
                                        </p:attrNameLst>
                                      </p:cBhvr>
                                      <p:tavLst>
                                        <p:tav tm="0">
                                          <p:val>
                                            <p:strVal val="#ppt_x"/>
                                          </p:val>
                                        </p:tav>
                                        <p:tav tm="100000">
                                          <p:val>
                                            <p:strVal val="#ppt_x"/>
                                          </p:val>
                                        </p:tav>
                                      </p:tavLst>
                                    </p:anim>
                                    <p:anim calcmode="lin" valueType="num">
                                      <p:cBhvr>
                                        <p:cTn id="4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484313"/>
            <a:ext cx="9037638" cy="439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770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96BA5659-CA63-4E81-A4A9-987C59A17E34}"/>
              </a:ext>
            </a:extLst>
          </p:cNvPr>
          <p:cNvGraphicFramePr/>
          <p:nvPr>
            <p:extLst>
              <p:ext uri="{D42A27DB-BD31-4B8C-83A1-F6EECF244321}">
                <p14:modId xmlns:p14="http://schemas.microsoft.com/office/powerpoint/2010/main" val="2317927908"/>
              </p:ext>
            </p:extLst>
          </p:nvPr>
        </p:nvGraphicFramePr>
        <p:xfrm>
          <a:off x="1465568" y="1370420"/>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 xmlns:a16="http://schemas.microsoft.com/office/drawing/2014/main" id="{74399EAF-DEBB-4E0D-B927-6319B7664EB3}"/>
              </a:ext>
            </a:extLst>
          </p:cNvPr>
          <p:cNvGrpSpPr/>
          <p:nvPr/>
        </p:nvGrpSpPr>
        <p:grpSpPr>
          <a:xfrm>
            <a:off x="5314950" y="1304127"/>
            <a:ext cx="2894076" cy="584775"/>
            <a:chOff x="7086600" y="978408"/>
            <a:chExt cx="3858768" cy="584775"/>
          </a:xfrm>
        </p:grpSpPr>
        <p:sp>
          <p:nvSpPr>
            <p:cNvPr id="3" name="TextBox 2">
              <a:extLst>
                <a:ext uri="{FF2B5EF4-FFF2-40B4-BE49-F238E27FC236}">
                  <a16:creationId xmlns="" xmlns:a16="http://schemas.microsoft.com/office/drawing/2014/main" id="{AA382F35-329A-4CA9-8401-BFF306F39E8C}"/>
                </a:ext>
              </a:extLst>
            </p:cNvPr>
            <p:cNvSpPr txBox="1"/>
            <p:nvPr/>
          </p:nvSpPr>
          <p:spPr>
            <a:xfrm>
              <a:off x="7086600" y="978408"/>
              <a:ext cx="3858768" cy="584775"/>
            </a:xfrm>
            <a:prstGeom prst="rect">
              <a:avLst/>
            </a:prstGeom>
            <a:noFill/>
          </p:spPr>
          <p:txBody>
            <a:bodyPr wrap="square" rtlCol="0">
              <a:spAutoFit/>
            </a:bodyPr>
            <a:lstStyle/>
            <a:p>
              <a:pPr fontAlgn="auto">
                <a:spcBef>
                  <a:spcPts val="0"/>
                </a:spcBef>
                <a:spcAft>
                  <a:spcPts val="0"/>
                </a:spcAft>
              </a:pPr>
              <a:r>
                <a:rPr lang="fr-FR" sz="1600" b="0" dirty="0">
                  <a:solidFill>
                    <a:srgbClr val="9C2664"/>
                  </a:solidFill>
                  <a:latin typeface="Calibri"/>
                </a:rPr>
                <a:t>.</a:t>
              </a:r>
              <a:r>
                <a:rPr lang="fr-FR" sz="1600" b="0" dirty="0" err="1">
                  <a:solidFill>
                    <a:srgbClr val="9C2664"/>
                  </a:solidFill>
                  <a:latin typeface="Calibri"/>
                </a:rPr>
                <a:t>Existing</a:t>
              </a:r>
              <a:r>
                <a:rPr lang="fr-FR" sz="1600" b="0" dirty="0">
                  <a:solidFill>
                    <a:srgbClr val="9C2664"/>
                  </a:solidFill>
                  <a:latin typeface="Calibri"/>
                </a:rPr>
                <a:t> diagnostic sources</a:t>
              </a:r>
            </a:p>
            <a:p>
              <a:pPr fontAlgn="auto">
                <a:spcBef>
                  <a:spcPts val="0"/>
                </a:spcBef>
                <a:spcAft>
                  <a:spcPts val="0"/>
                </a:spcAft>
              </a:pPr>
              <a:r>
                <a:rPr lang="fr-FR" sz="1600" b="0" dirty="0">
                  <a:solidFill>
                    <a:srgbClr val="9C2664"/>
                  </a:solidFill>
                  <a:latin typeface="Calibri"/>
                </a:rPr>
                <a:t>.Jobs and </a:t>
              </a:r>
              <a:r>
                <a:rPr lang="fr-FR" sz="1600" b="0" dirty="0" err="1">
                  <a:solidFill>
                    <a:srgbClr val="9C2664"/>
                  </a:solidFill>
                  <a:latin typeface="Calibri"/>
                </a:rPr>
                <a:t>Growth</a:t>
              </a:r>
              <a:r>
                <a:rPr lang="fr-FR" sz="1600" b="0" dirty="0">
                  <a:solidFill>
                    <a:srgbClr val="9C2664"/>
                  </a:solidFill>
                  <a:latin typeface="Calibri"/>
                </a:rPr>
                <a:t> Compacts</a:t>
              </a:r>
              <a:endParaRPr lang="en-US" sz="1600" b="0" dirty="0">
                <a:solidFill>
                  <a:srgbClr val="9C2664"/>
                </a:solidFill>
                <a:latin typeface="Calibri"/>
              </a:endParaRPr>
            </a:p>
          </p:txBody>
        </p:sp>
        <p:cxnSp>
          <p:nvCxnSpPr>
            <p:cNvPr id="6" name="Straight Connector 5">
              <a:extLst>
                <a:ext uri="{FF2B5EF4-FFF2-40B4-BE49-F238E27FC236}">
                  <a16:creationId xmlns="" xmlns:a16="http://schemas.microsoft.com/office/drawing/2014/main" id="{1D4F90DD-5742-410A-95CE-61454F053FA2}"/>
                </a:ext>
              </a:extLst>
            </p:cNvPr>
            <p:cNvCxnSpPr>
              <a:cxnSpLocks/>
            </p:cNvCxnSpPr>
            <p:nvPr/>
          </p:nvCxnSpPr>
          <p:spPr>
            <a:xfrm>
              <a:off x="7086600" y="1042416"/>
              <a:ext cx="0" cy="481739"/>
            </a:xfrm>
            <a:prstGeom prst="line">
              <a:avLst/>
            </a:prstGeom>
            <a:ln w="3175">
              <a:solidFill>
                <a:srgbClr val="7FC9A6"/>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 xmlns:a16="http://schemas.microsoft.com/office/drawing/2014/main" id="{22F20AAD-B4BF-4D32-BAF8-975CCFE23EB8}"/>
              </a:ext>
            </a:extLst>
          </p:cNvPr>
          <p:cNvGrpSpPr/>
          <p:nvPr/>
        </p:nvGrpSpPr>
        <p:grpSpPr>
          <a:xfrm>
            <a:off x="6711696" y="2581196"/>
            <a:ext cx="2432304" cy="1077218"/>
            <a:chOff x="7086600" y="978408"/>
            <a:chExt cx="3243072" cy="1077218"/>
          </a:xfrm>
        </p:grpSpPr>
        <p:sp>
          <p:nvSpPr>
            <p:cNvPr id="18" name="TextBox 17">
              <a:extLst>
                <a:ext uri="{FF2B5EF4-FFF2-40B4-BE49-F238E27FC236}">
                  <a16:creationId xmlns="" xmlns:a16="http://schemas.microsoft.com/office/drawing/2014/main" id="{08F5F1FF-1C98-4A9D-9F9C-42F4BEFA3914}"/>
                </a:ext>
              </a:extLst>
            </p:cNvPr>
            <p:cNvSpPr txBox="1"/>
            <p:nvPr/>
          </p:nvSpPr>
          <p:spPr>
            <a:xfrm>
              <a:off x="7086600" y="978408"/>
              <a:ext cx="3243072" cy="1077218"/>
            </a:xfrm>
            <a:prstGeom prst="rect">
              <a:avLst/>
            </a:prstGeom>
            <a:noFill/>
          </p:spPr>
          <p:txBody>
            <a:bodyPr wrap="square" rtlCol="0">
              <a:spAutoFit/>
            </a:bodyPr>
            <a:lstStyle/>
            <a:p>
              <a:pPr fontAlgn="auto">
                <a:spcBef>
                  <a:spcPts val="0"/>
                </a:spcBef>
                <a:spcAft>
                  <a:spcPts val="0"/>
                </a:spcAft>
              </a:pPr>
              <a:r>
                <a:rPr lang="fr-FR" sz="1600" b="0" dirty="0">
                  <a:solidFill>
                    <a:srgbClr val="9C2664"/>
                  </a:solidFill>
                  <a:latin typeface="Calibri"/>
                </a:rPr>
                <a:t>.</a:t>
              </a:r>
              <a:r>
                <a:rPr lang="fr-FR" sz="1600" b="0" dirty="0" err="1">
                  <a:solidFill>
                    <a:srgbClr val="9C2664"/>
                  </a:solidFill>
                  <a:latin typeface="Calibri"/>
                </a:rPr>
                <a:t>Present</a:t>
              </a:r>
              <a:r>
                <a:rPr lang="fr-FR" sz="1600" b="0" dirty="0">
                  <a:solidFill>
                    <a:srgbClr val="9C2664"/>
                  </a:solidFill>
                  <a:latin typeface="Calibri"/>
                </a:rPr>
                <a:t> the EIP and </a:t>
              </a:r>
              <a:r>
                <a:rPr lang="fr-FR" sz="1600" b="0" dirty="0" err="1">
                  <a:solidFill>
                    <a:srgbClr val="9C2664"/>
                  </a:solidFill>
                  <a:latin typeface="Calibri"/>
                </a:rPr>
                <a:t>its</a:t>
              </a:r>
              <a:r>
                <a:rPr lang="fr-FR" sz="1600" b="0" dirty="0">
                  <a:solidFill>
                    <a:srgbClr val="9C2664"/>
                  </a:solidFill>
                  <a:latin typeface="Calibri"/>
                </a:rPr>
                <a:t> </a:t>
              </a:r>
              <a:r>
                <a:rPr lang="fr-FR" sz="1600" b="0" dirty="0" err="1">
                  <a:solidFill>
                    <a:srgbClr val="9C2664"/>
                  </a:solidFill>
                  <a:latin typeface="Calibri"/>
                </a:rPr>
                <a:t>philosophy</a:t>
              </a:r>
              <a:r>
                <a:rPr lang="fr-FR" sz="1600" b="0" dirty="0">
                  <a:solidFill>
                    <a:srgbClr val="9C2664"/>
                  </a:solidFill>
                  <a:latin typeface="Calibri"/>
                </a:rPr>
                <a:t> on IC and BEE</a:t>
              </a:r>
            </a:p>
            <a:p>
              <a:pPr fontAlgn="auto">
                <a:spcBef>
                  <a:spcPts val="0"/>
                </a:spcBef>
                <a:spcAft>
                  <a:spcPts val="0"/>
                </a:spcAft>
              </a:pPr>
              <a:r>
                <a:rPr lang="fr-FR" sz="1600" b="0" dirty="0">
                  <a:solidFill>
                    <a:srgbClr val="9C2664"/>
                  </a:solidFill>
                  <a:latin typeface="Calibri"/>
                </a:rPr>
                <a:t>.</a:t>
              </a:r>
              <a:r>
                <a:rPr lang="fr-FR" sz="1600" b="0" dirty="0" err="1">
                  <a:solidFill>
                    <a:srgbClr val="9C2664"/>
                  </a:solidFill>
                  <a:latin typeface="Calibri"/>
                </a:rPr>
                <a:t>Involve</a:t>
              </a:r>
              <a:r>
                <a:rPr lang="fr-FR" sz="1600" b="0" dirty="0">
                  <a:solidFill>
                    <a:srgbClr val="9C2664"/>
                  </a:solidFill>
                  <a:latin typeface="Calibri"/>
                </a:rPr>
                <a:t> </a:t>
              </a:r>
              <a:r>
                <a:rPr lang="fr-FR" sz="1600" b="0" dirty="0" err="1">
                  <a:solidFill>
                    <a:srgbClr val="9C2664"/>
                  </a:solidFill>
                  <a:latin typeface="Calibri"/>
                </a:rPr>
                <a:t>Gov</a:t>
              </a:r>
              <a:r>
                <a:rPr lang="fr-FR" sz="1600" b="0" dirty="0">
                  <a:solidFill>
                    <a:srgbClr val="9C2664"/>
                  </a:solidFill>
                  <a:latin typeface="Calibri"/>
                </a:rPr>
                <a:t>. </a:t>
              </a:r>
              <a:r>
                <a:rPr lang="fr-FR" sz="1600" b="0" dirty="0" err="1">
                  <a:solidFill>
                    <a:srgbClr val="9C2664"/>
                  </a:solidFill>
                  <a:latin typeface="Calibri"/>
                </a:rPr>
                <a:t>Partners</a:t>
              </a:r>
              <a:r>
                <a:rPr lang="fr-FR" sz="1600" b="0" dirty="0">
                  <a:solidFill>
                    <a:srgbClr val="9C2664"/>
                  </a:solidFill>
                  <a:latin typeface="Calibri"/>
                </a:rPr>
                <a:t> (NAO, key </a:t>
              </a:r>
              <a:r>
                <a:rPr lang="fr-FR" sz="1600" b="0" dirty="0" err="1">
                  <a:solidFill>
                    <a:srgbClr val="9C2664"/>
                  </a:solidFill>
                  <a:latin typeface="Calibri"/>
                </a:rPr>
                <a:t>Ministries</a:t>
              </a:r>
              <a:r>
                <a:rPr lang="fr-FR" sz="1600" b="0" dirty="0">
                  <a:solidFill>
                    <a:srgbClr val="9C2664"/>
                  </a:solidFill>
                  <a:latin typeface="Calibri"/>
                </a:rPr>
                <a:t>…)</a:t>
              </a:r>
            </a:p>
          </p:txBody>
        </p:sp>
        <p:cxnSp>
          <p:nvCxnSpPr>
            <p:cNvPr id="19" name="Straight Connector 18">
              <a:extLst>
                <a:ext uri="{FF2B5EF4-FFF2-40B4-BE49-F238E27FC236}">
                  <a16:creationId xmlns="" xmlns:a16="http://schemas.microsoft.com/office/drawing/2014/main" id="{D6829D0F-0545-4AF2-A62E-65C007A56599}"/>
                </a:ext>
              </a:extLst>
            </p:cNvPr>
            <p:cNvCxnSpPr>
              <a:cxnSpLocks/>
            </p:cNvCxnSpPr>
            <p:nvPr/>
          </p:nvCxnSpPr>
          <p:spPr>
            <a:xfrm>
              <a:off x="7086600" y="1042416"/>
              <a:ext cx="0" cy="949984"/>
            </a:xfrm>
            <a:prstGeom prst="line">
              <a:avLst/>
            </a:prstGeom>
            <a:ln w="3175">
              <a:solidFill>
                <a:srgbClr val="7FC9A6"/>
              </a:solidFill>
            </a:ln>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 xmlns:a16="http://schemas.microsoft.com/office/drawing/2014/main" id="{AA3E144C-2C9E-4BFB-B734-12723023BB9B}"/>
              </a:ext>
            </a:extLst>
          </p:cNvPr>
          <p:cNvGrpSpPr/>
          <p:nvPr/>
        </p:nvGrpSpPr>
        <p:grpSpPr>
          <a:xfrm>
            <a:off x="6188203" y="4994182"/>
            <a:ext cx="2655068" cy="2067119"/>
            <a:chOff x="7086599" y="1042416"/>
            <a:chExt cx="3337551" cy="1410900"/>
          </a:xfrm>
        </p:grpSpPr>
        <p:sp>
          <p:nvSpPr>
            <p:cNvPr id="21" name="TextBox 20">
              <a:extLst>
                <a:ext uri="{FF2B5EF4-FFF2-40B4-BE49-F238E27FC236}">
                  <a16:creationId xmlns="" xmlns:a16="http://schemas.microsoft.com/office/drawing/2014/main" id="{A3EA01E2-87EC-4F39-91A6-2A2F6BD07CBE}"/>
                </a:ext>
              </a:extLst>
            </p:cNvPr>
            <p:cNvSpPr txBox="1"/>
            <p:nvPr/>
          </p:nvSpPr>
          <p:spPr>
            <a:xfrm>
              <a:off x="7086599" y="1045840"/>
              <a:ext cx="3337551" cy="1407476"/>
            </a:xfrm>
            <a:prstGeom prst="rect">
              <a:avLst/>
            </a:prstGeom>
            <a:noFill/>
          </p:spPr>
          <p:txBody>
            <a:bodyPr wrap="square" rtlCol="0">
              <a:spAutoFit/>
            </a:bodyPr>
            <a:lstStyle/>
            <a:p>
              <a:pPr fontAlgn="auto">
                <a:spcBef>
                  <a:spcPts val="0"/>
                </a:spcBef>
                <a:spcAft>
                  <a:spcPts val="0"/>
                </a:spcAft>
              </a:pPr>
              <a:r>
                <a:rPr lang="fr-FR" sz="1600" b="0" i="1" dirty="0" err="1" smtClean="0">
                  <a:solidFill>
                    <a:srgbClr val="9C2664"/>
                  </a:solidFill>
                  <a:latin typeface="Calibri"/>
                </a:rPr>
                <a:t>Sustainable</a:t>
              </a:r>
              <a:r>
                <a:rPr lang="fr-FR" sz="1600" b="0" i="1" dirty="0" smtClean="0">
                  <a:solidFill>
                    <a:srgbClr val="9C2664"/>
                  </a:solidFill>
                  <a:latin typeface="Calibri"/>
                </a:rPr>
                <a:t> Business for Africa </a:t>
              </a:r>
              <a:r>
                <a:rPr lang="fr-FR" sz="1600" b="0" i="1" dirty="0" err="1" smtClean="0">
                  <a:solidFill>
                    <a:srgbClr val="9C2664"/>
                  </a:solidFill>
                  <a:latin typeface="Calibri"/>
                </a:rPr>
                <a:t>platform</a:t>
              </a:r>
              <a:r>
                <a:rPr lang="fr-FR" sz="1600" b="0" i="1" dirty="0" smtClean="0">
                  <a:solidFill>
                    <a:srgbClr val="9C2664"/>
                  </a:solidFill>
                  <a:latin typeface="Calibri"/>
                </a:rPr>
                <a:t> (SB4A): </a:t>
              </a:r>
              <a:r>
                <a:rPr lang="fr-FR" sz="1600" b="0" i="1" dirty="0" err="1" smtClean="0">
                  <a:solidFill>
                    <a:srgbClr val="9C2664"/>
                  </a:solidFill>
                  <a:latin typeface="Calibri"/>
                </a:rPr>
                <a:t>structured</a:t>
              </a:r>
              <a:r>
                <a:rPr lang="fr-FR" sz="1600" b="0" i="1" dirty="0" smtClean="0">
                  <a:solidFill>
                    <a:srgbClr val="9C2664"/>
                  </a:solidFill>
                  <a:latin typeface="Calibri"/>
                </a:rPr>
                <a:t> dialogue </a:t>
              </a:r>
              <a:r>
                <a:rPr lang="fr-FR" sz="1600" b="0" i="1" dirty="0" err="1" smtClean="0">
                  <a:solidFill>
                    <a:srgbClr val="9C2664"/>
                  </a:solidFill>
                  <a:latin typeface="Calibri"/>
                </a:rPr>
                <a:t>with</a:t>
              </a:r>
              <a:r>
                <a:rPr lang="fr-FR" sz="1600" b="0" i="1" dirty="0" smtClean="0">
                  <a:solidFill>
                    <a:srgbClr val="9C2664"/>
                  </a:solidFill>
                  <a:latin typeface="Calibri"/>
                </a:rPr>
                <a:t> PS</a:t>
              </a:r>
            </a:p>
            <a:p>
              <a:pPr fontAlgn="auto">
                <a:spcBef>
                  <a:spcPts val="0"/>
                </a:spcBef>
                <a:spcAft>
                  <a:spcPts val="0"/>
                </a:spcAft>
              </a:pPr>
              <a:r>
                <a:rPr lang="fr-FR" sz="1600" b="0" dirty="0" err="1" smtClean="0">
                  <a:solidFill>
                    <a:srgbClr val="9C2664"/>
                  </a:solidFill>
                  <a:latin typeface="Calibri"/>
                </a:rPr>
                <a:t>Identify</a:t>
              </a:r>
              <a:r>
                <a:rPr lang="fr-FR" sz="1600" b="0" dirty="0" smtClean="0">
                  <a:solidFill>
                    <a:srgbClr val="9C2664"/>
                  </a:solidFill>
                  <a:latin typeface="Calibri"/>
                </a:rPr>
                <a:t> </a:t>
              </a:r>
              <a:r>
                <a:rPr lang="fr-FR" sz="1600" b="0" dirty="0">
                  <a:solidFill>
                    <a:srgbClr val="9C2664"/>
                  </a:solidFill>
                  <a:latin typeface="Calibri"/>
                </a:rPr>
                <a:t>key PS </a:t>
              </a:r>
              <a:r>
                <a:rPr lang="fr-FR" sz="1600" b="0" dirty="0" err="1">
                  <a:solidFill>
                    <a:srgbClr val="9C2664"/>
                  </a:solidFill>
                  <a:latin typeface="Calibri"/>
                </a:rPr>
                <a:t>constraints</a:t>
              </a:r>
              <a:endParaRPr lang="fr-FR" sz="1600" b="0" dirty="0">
                <a:solidFill>
                  <a:srgbClr val="9C2664"/>
                </a:solidFill>
                <a:latin typeface="Calibri"/>
              </a:endParaRPr>
            </a:p>
            <a:p>
              <a:pPr fontAlgn="auto">
                <a:spcBef>
                  <a:spcPts val="0"/>
                </a:spcBef>
                <a:spcAft>
                  <a:spcPts val="0"/>
                </a:spcAft>
              </a:pPr>
              <a:r>
                <a:rPr lang="fr-FR" sz="1600" b="0" dirty="0">
                  <a:solidFill>
                    <a:srgbClr val="9C2664"/>
                  </a:solidFill>
                  <a:latin typeface="Calibri"/>
                </a:rPr>
                <a:t>.</a:t>
              </a:r>
              <a:r>
                <a:rPr lang="fr-FR" sz="1600" b="0" dirty="0" err="1">
                  <a:solidFill>
                    <a:srgbClr val="9C2664"/>
                  </a:solidFill>
                  <a:latin typeface="Calibri"/>
                </a:rPr>
                <a:t>Leverage</a:t>
              </a:r>
              <a:r>
                <a:rPr lang="fr-FR" sz="1600" b="0" dirty="0">
                  <a:solidFill>
                    <a:srgbClr val="9C2664"/>
                  </a:solidFill>
                  <a:latin typeface="Calibri"/>
                </a:rPr>
                <a:t> </a:t>
              </a:r>
              <a:r>
                <a:rPr lang="fr-FR" sz="1600" b="0" dirty="0" err="1">
                  <a:solidFill>
                    <a:srgbClr val="9C2664"/>
                  </a:solidFill>
                  <a:latin typeface="Calibri"/>
                </a:rPr>
                <a:t>dedicated</a:t>
              </a:r>
              <a:r>
                <a:rPr lang="fr-FR" sz="1600" b="0" dirty="0">
                  <a:solidFill>
                    <a:srgbClr val="9C2664"/>
                  </a:solidFill>
                  <a:latin typeface="Calibri"/>
                </a:rPr>
                <a:t> structures (</a:t>
              </a:r>
              <a:r>
                <a:rPr lang="fr-FR" sz="1600" b="0" dirty="0" err="1" smtClean="0">
                  <a:solidFill>
                    <a:srgbClr val="9C2664"/>
                  </a:solidFill>
                  <a:latin typeface="Calibri"/>
                </a:rPr>
                <a:t>EUCCs</a:t>
              </a:r>
              <a:r>
                <a:rPr lang="fr-FR" sz="1600" b="0" dirty="0">
                  <a:solidFill>
                    <a:srgbClr val="9C2664"/>
                  </a:solidFill>
                  <a:latin typeface="Calibri"/>
                </a:rPr>
                <a:t>)</a:t>
              </a:r>
            </a:p>
            <a:p>
              <a:pPr fontAlgn="auto">
                <a:spcBef>
                  <a:spcPts val="0"/>
                </a:spcBef>
                <a:spcAft>
                  <a:spcPts val="0"/>
                </a:spcAft>
              </a:pPr>
              <a:r>
                <a:rPr lang="fr-FR" sz="1600" b="0" dirty="0">
                  <a:solidFill>
                    <a:srgbClr val="9C2664"/>
                  </a:solidFill>
                  <a:latin typeface="Calibri"/>
                </a:rPr>
                <a:t>.Promote and broker </a:t>
              </a:r>
              <a:r>
                <a:rPr lang="fr-FR" sz="1600" b="0" dirty="0" err="1">
                  <a:solidFill>
                    <a:srgbClr val="9C2664"/>
                  </a:solidFill>
                  <a:latin typeface="Calibri"/>
                </a:rPr>
                <a:t>wider</a:t>
              </a:r>
              <a:r>
                <a:rPr lang="fr-FR" sz="1600" b="0" dirty="0">
                  <a:solidFill>
                    <a:srgbClr val="9C2664"/>
                  </a:solidFill>
                  <a:latin typeface="Calibri"/>
                </a:rPr>
                <a:t> </a:t>
              </a:r>
              <a:r>
                <a:rPr lang="fr-FR" sz="1600" b="0" dirty="0" err="1">
                  <a:solidFill>
                    <a:srgbClr val="9C2664"/>
                  </a:solidFill>
                  <a:latin typeface="Calibri"/>
                </a:rPr>
                <a:t>investment</a:t>
              </a:r>
              <a:r>
                <a:rPr lang="fr-FR" sz="1600" b="0" dirty="0">
                  <a:solidFill>
                    <a:srgbClr val="9C2664"/>
                  </a:solidFill>
                  <a:latin typeface="Calibri"/>
                </a:rPr>
                <a:t> partnerships</a:t>
              </a:r>
            </a:p>
          </p:txBody>
        </p:sp>
        <p:cxnSp>
          <p:nvCxnSpPr>
            <p:cNvPr id="22" name="Straight Connector 21">
              <a:extLst>
                <a:ext uri="{FF2B5EF4-FFF2-40B4-BE49-F238E27FC236}">
                  <a16:creationId xmlns="" xmlns:a16="http://schemas.microsoft.com/office/drawing/2014/main" id="{1195E304-9E91-424C-B865-FB550417470D}"/>
                </a:ext>
              </a:extLst>
            </p:cNvPr>
            <p:cNvCxnSpPr>
              <a:cxnSpLocks/>
            </p:cNvCxnSpPr>
            <p:nvPr/>
          </p:nvCxnSpPr>
          <p:spPr>
            <a:xfrm>
              <a:off x="7086600" y="1042416"/>
              <a:ext cx="0" cy="671241"/>
            </a:xfrm>
            <a:prstGeom prst="line">
              <a:avLst/>
            </a:prstGeom>
            <a:ln w="3175">
              <a:solidFill>
                <a:srgbClr val="7FC9A6"/>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 xmlns:a16="http://schemas.microsoft.com/office/drawing/2014/main" id="{1FFE7C0E-DFE1-47E6-9773-8E419F1E6F01}"/>
              </a:ext>
            </a:extLst>
          </p:cNvPr>
          <p:cNvGrpSpPr/>
          <p:nvPr/>
        </p:nvGrpSpPr>
        <p:grpSpPr>
          <a:xfrm>
            <a:off x="452601" y="5260978"/>
            <a:ext cx="2832151" cy="830997"/>
            <a:chOff x="603440" y="4697265"/>
            <a:chExt cx="3776201" cy="830997"/>
          </a:xfrm>
        </p:grpSpPr>
        <p:sp>
          <p:nvSpPr>
            <p:cNvPr id="24" name="TextBox 23">
              <a:extLst>
                <a:ext uri="{FF2B5EF4-FFF2-40B4-BE49-F238E27FC236}">
                  <a16:creationId xmlns="" xmlns:a16="http://schemas.microsoft.com/office/drawing/2014/main" id="{9530CEB4-9C71-4EDF-B1C1-D651F676804E}"/>
                </a:ext>
              </a:extLst>
            </p:cNvPr>
            <p:cNvSpPr txBox="1"/>
            <p:nvPr/>
          </p:nvSpPr>
          <p:spPr>
            <a:xfrm>
              <a:off x="603511" y="4697265"/>
              <a:ext cx="3776130" cy="830997"/>
            </a:xfrm>
            <a:prstGeom prst="rect">
              <a:avLst/>
            </a:prstGeom>
            <a:noFill/>
          </p:spPr>
          <p:txBody>
            <a:bodyPr wrap="square" rtlCol="0">
              <a:spAutoFit/>
            </a:bodyPr>
            <a:lstStyle/>
            <a:p>
              <a:pPr fontAlgn="auto">
                <a:spcBef>
                  <a:spcPts val="0"/>
                </a:spcBef>
                <a:spcAft>
                  <a:spcPts val="0"/>
                </a:spcAft>
              </a:pPr>
              <a:r>
                <a:rPr lang="fr-FR" sz="1600" b="0" dirty="0">
                  <a:solidFill>
                    <a:srgbClr val="9C2664"/>
                  </a:solidFill>
                  <a:latin typeface="Calibri"/>
                </a:rPr>
                <a:t>.</a:t>
              </a:r>
              <a:r>
                <a:rPr lang="fr-FR" sz="1600" b="0" dirty="0" err="1">
                  <a:solidFill>
                    <a:srgbClr val="9C2664"/>
                  </a:solidFill>
                  <a:latin typeface="Calibri"/>
                </a:rPr>
                <a:t>Facilitate</a:t>
              </a:r>
              <a:r>
                <a:rPr lang="fr-FR" sz="1600" b="0" dirty="0">
                  <a:solidFill>
                    <a:srgbClr val="9C2664"/>
                  </a:solidFill>
                  <a:latin typeface="Calibri"/>
                </a:rPr>
                <a:t> PP dialogue to </a:t>
              </a:r>
              <a:r>
                <a:rPr lang="fr-FR" sz="1600" b="0" dirty="0" err="1">
                  <a:solidFill>
                    <a:srgbClr val="9C2664"/>
                  </a:solidFill>
                  <a:latin typeface="Calibri"/>
                </a:rPr>
                <a:t>improve</a:t>
              </a:r>
              <a:r>
                <a:rPr lang="fr-FR" sz="1600" b="0" dirty="0">
                  <a:solidFill>
                    <a:srgbClr val="9C2664"/>
                  </a:solidFill>
                  <a:latin typeface="Calibri"/>
                </a:rPr>
                <a:t> IC and .BEE </a:t>
              </a:r>
              <a:r>
                <a:rPr lang="fr-FR" sz="1600" b="0" dirty="0" err="1">
                  <a:solidFill>
                    <a:srgbClr val="9C2664"/>
                  </a:solidFill>
                  <a:latin typeface="Calibri"/>
                </a:rPr>
                <a:t>along</a:t>
              </a:r>
              <a:r>
                <a:rPr lang="fr-FR" sz="1600" b="0" dirty="0">
                  <a:solidFill>
                    <a:srgbClr val="9C2664"/>
                  </a:solidFill>
                  <a:latin typeface="Calibri"/>
                </a:rPr>
                <a:t> </a:t>
              </a:r>
              <a:r>
                <a:rPr lang="fr-FR" sz="1600" b="0" dirty="0" err="1">
                  <a:solidFill>
                    <a:srgbClr val="9C2664"/>
                  </a:solidFill>
                  <a:latin typeface="Calibri"/>
                </a:rPr>
                <a:t>identified</a:t>
              </a:r>
              <a:r>
                <a:rPr lang="fr-FR" sz="1600" b="0" dirty="0">
                  <a:solidFill>
                    <a:srgbClr val="9C2664"/>
                  </a:solidFill>
                  <a:latin typeface="Calibri"/>
                </a:rPr>
                <a:t> </a:t>
              </a:r>
              <a:r>
                <a:rPr lang="fr-FR" sz="1600" b="0" dirty="0" err="1">
                  <a:solidFill>
                    <a:srgbClr val="9C2664"/>
                  </a:solidFill>
                  <a:latin typeface="Calibri"/>
                </a:rPr>
                <a:t>priority</a:t>
              </a:r>
              <a:r>
                <a:rPr lang="fr-FR" sz="1600" b="0" dirty="0">
                  <a:solidFill>
                    <a:srgbClr val="9C2664"/>
                  </a:solidFill>
                  <a:latin typeface="Calibri"/>
                </a:rPr>
                <a:t> </a:t>
              </a:r>
              <a:r>
                <a:rPr lang="fr-FR" sz="1600" b="0" dirty="0" err="1">
                  <a:solidFill>
                    <a:srgbClr val="9C2664"/>
                  </a:solidFill>
                  <a:latin typeface="Calibri"/>
                </a:rPr>
                <a:t>reforms</a:t>
              </a:r>
              <a:r>
                <a:rPr lang="fr-FR" sz="1600" b="0" dirty="0">
                  <a:solidFill>
                    <a:srgbClr val="9C2664"/>
                  </a:solidFill>
                  <a:latin typeface="Calibri"/>
                </a:rPr>
                <a:t> </a:t>
              </a:r>
            </a:p>
          </p:txBody>
        </p:sp>
        <p:cxnSp>
          <p:nvCxnSpPr>
            <p:cNvPr id="26" name="Straight Connector 25">
              <a:extLst>
                <a:ext uri="{FF2B5EF4-FFF2-40B4-BE49-F238E27FC236}">
                  <a16:creationId xmlns="" xmlns:a16="http://schemas.microsoft.com/office/drawing/2014/main" id="{90A870FB-19C7-4933-A449-3CD0D6ECCF83}"/>
                </a:ext>
              </a:extLst>
            </p:cNvPr>
            <p:cNvCxnSpPr>
              <a:cxnSpLocks/>
            </p:cNvCxnSpPr>
            <p:nvPr/>
          </p:nvCxnSpPr>
          <p:spPr>
            <a:xfrm>
              <a:off x="603440" y="4748784"/>
              <a:ext cx="0" cy="481739"/>
            </a:xfrm>
            <a:prstGeom prst="line">
              <a:avLst/>
            </a:prstGeom>
            <a:ln w="3175">
              <a:solidFill>
                <a:srgbClr val="7FC9A6"/>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 xmlns:a16="http://schemas.microsoft.com/office/drawing/2014/main" id="{96ECA5C0-B4E0-40EC-BAB8-76CC64E2706B}"/>
              </a:ext>
            </a:extLst>
          </p:cNvPr>
          <p:cNvGrpSpPr/>
          <p:nvPr/>
        </p:nvGrpSpPr>
        <p:grpSpPr>
          <a:xfrm>
            <a:off x="71153" y="2724448"/>
            <a:ext cx="2685799" cy="830997"/>
            <a:chOff x="798576" y="4697265"/>
            <a:chExt cx="3581065" cy="830997"/>
          </a:xfrm>
        </p:grpSpPr>
        <p:sp>
          <p:nvSpPr>
            <p:cNvPr id="28" name="TextBox 27">
              <a:extLst>
                <a:ext uri="{FF2B5EF4-FFF2-40B4-BE49-F238E27FC236}">
                  <a16:creationId xmlns="" xmlns:a16="http://schemas.microsoft.com/office/drawing/2014/main" id="{2BF7FE8B-AB69-4B87-B0EB-B8D05698FE17}"/>
                </a:ext>
              </a:extLst>
            </p:cNvPr>
            <p:cNvSpPr txBox="1"/>
            <p:nvPr/>
          </p:nvSpPr>
          <p:spPr>
            <a:xfrm>
              <a:off x="798576" y="4697265"/>
              <a:ext cx="3581065" cy="830997"/>
            </a:xfrm>
            <a:prstGeom prst="rect">
              <a:avLst/>
            </a:prstGeom>
            <a:noFill/>
          </p:spPr>
          <p:txBody>
            <a:bodyPr wrap="square" rtlCol="0">
              <a:spAutoFit/>
            </a:bodyPr>
            <a:lstStyle/>
            <a:p>
              <a:pPr fontAlgn="auto">
                <a:spcBef>
                  <a:spcPts val="0"/>
                </a:spcBef>
                <a:spcAft>
                  <a:spcPts val="0"/>
                </a:spcAft>
              </a:pPr>
              <a:r>
                <a:rPr lang="en-US" sz="1600" b="0" dirty="0">
                  <a:solidFill>
                    <a:srgbClr val="9C2664"/>
                  </a:solidFill>
                  <a:latin typeface="Calibri"/>
                </a:rPr>
                <a:t>.Adapt and streamline IC/BEE reform agenda in EU cooperation portfolio</a:t>
              </a:r>
              <a:endParaRPr lang="fr-FR" sz="1600" b="0" dirty="0">
                <a:solidFill>
                  <a:srgbClr val="9C2664"/>
                </a:solidFill>
                <a:latin typeface="Calibri"/>
              </a:endParaRPr>
            </a:p>
          </p:txBody>
        </p:sp>
        <p:cxnSp>
          <p:nvCxnSpPr>
            <p:cNvPr id="29" name="Straight Connector 28">
              <a:extLst>
                <a:ext uri="{FF2B5EF4-FFF2-40B4-BE49-F238E27FC236}">
                  <a16:creationId xmlns="" xmlns:a16="http://schemas.microsoft.com/office/drawing/2014/main" id="{4C54F570-3596-43E0-AD6B-D837105DA8C7}"/>
                </a:ext>
              </a:extLst>
            </p:cNvPr>
            <p:cNvCxnSpPr>
              <a:cxnSpLocks/>
            </p:cNvCxnSpPr>
            <p:nvPr/>
          </p:nvCxnSpPr>
          <p:spPr>
            <a:xfrm>
              <a:off x="798576" y="4697265"/>
              <a:ext cx="0" cy="481739"/>
            </a:xfrm>
            <a:prstGeom prst="line">
              <a:avLst/>
            </a:prstGeom>
            <a:ln w="3175">
              <a:solidFill>
                <a:srgbClr val="7FC9A6"/>
              </a:solidFill>
            </a:ln>
          </p:spPr>
          <p:style>
            <a:lnRef idx="2">
              <a:schemeClr val="accent1"/>
            </a:lnRef>
            <a:fillRef idx="0">
              <a:schemeClr val="accent1"/>
            </a:fillRef>
            <a:effectRef idx="1">
              <a:schemeClr val="accent1"/>
            </a:effectRef>
            <a:fontRef idx="minor">
              <a:schemeClr val="tx1"/>
            </a:fontRef>
          </p:style>
        </p:cxnSp>
      </p:grpSp>
      <p:pic>
        <p:nvPicPr>
          <p:cNvPr id="23" name="Picture 22">
            <a:extLst>
              <a:ext uri="{FF2B5EF4-FFF2-40B4-BE49-F238E27FC236}">
                <a16:creationId xmlns="" xmlns:a16="http://schemas.microsoft.com/office/drawing/2014/main" id="{DA154D45-254C-4025-9A7A-82A3143C4AF8}"/>
              </a:ext>
            </a:extLst>
          </p:cNvPr>
          <p:cNvPicPr>
            <a:picLocks noChangeAspect="1"/>
          </p:cNvPicPr>
          <p:nvPr/>
        </p:nvPicPr>
        <p:blipFill rotWithShape="1">
          <a:blip r:embed="rId8">
            <a:extLst>
              <a:ext uri="{28A0092B-C50C-407E-A947-70E740481C1C}">
                <a14:useLocalDpi xmlns:a14="http://schemas.microsoft.com/office/drawing/2010/main" val="0"/>
              </a:ext>
            </a:extLst>
          </a:blip>
          <a:srcRect l="73016" t="15832" r="11851" b="55106"/>
          <a:stretch/>
        </p:blipFill>
        <p:spPr>
          <a:xfrm>
            <a:off x="3923928" y="3729005"/>
            <a:ext cx="1224136" cy="1126626"/>
          </a:xfrm>
          <a:prstGeom prst="ellipse">
            <a:avLst/>
          </a:prstGeom>
          <a:solidFill>
            <a:schemeClr val="bg1"/>
          </a:solidFill>
          <a:ln w="63500" cap="rnd">
            <a:solidFill>
              <a:schemeClr val="bg1"/>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25" name="Pillar 3: Promoting a conducive investment climate">
            <a:extLst>
              <a:ext uri="{FF2B5EF4-FFF2-40B4-BE49-F238E27FC236}">
                <a16:creationId xmlns="" xmlns:a16="http://schemas.microsoft.com/office/drawing/2014/main" id="{A2895328-F0F6-4318-AA1C-3B90CBF7B865}"/>
              </a:ext>
            </a:extLst>
          </p:cNvPr>
          <p:cNvSpPr txBox="1"/>
          <p:nvPr/>
        </p:nvSpPr>
        <p:spPr>
          <a:xfrm>
            <a:off x="1475658" y="843992"/>
            <a:ext cx="6889210" cy="52321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GB" sz="2800" b="0" dirty="0">
                <a:ln w="0" cap="flat" cmpd="sng" algn="ctr">
                  <a:noFill/>
                  <a:prstDash val="solid"/>
                  <a:round/>
                  <a:headEnd type="none" w="med" len="med"/>
                  <a:tailEnd type="none" w="med" len="med"/>
                </a:ln>
                <a:solidFill>
                  <a:srgbClr val="9E1F68"/>
                </a:solidFill>
                <a:ea typeface="Verdana" charset="0"/>
                <a:cs typeface="Verdana" charset="0"/>
              </a:rPr>
              <a:t>Delegations steer the EIP at country level</a:t>
            </a:r>
          </a:p>
        </p:txBody>
      </p:sp>
      <p:sp>
        <p:nvSpPr>
          <p:cNvPr id="30" name="Rectangle 29"/>
          <p:cNvSpPr/>
          <p:nvPr/>
        </p:nvSpPr>
        <p:spPr bwMode="auto">
          <a:xfrm>
            <a:off x="1" y="-171450"/>
            <a:ext cx="9158288" cy="876300"/>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sym typeface="Helvetica"/>
            </a:endParaRPr>
          </a:p>
        </p:txBody>
      </p:sp>
      <p:pic>
        <p:nvPicPr>
          <p:cNvPr id="31"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24320" y="115928"/>
            <a:ext cx="1235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85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NET1.cec.eu.int\homes\102\garlaef\Desktop\Hash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53" y="6453336"/>
            <a:ext cx="1828751" cy="370110"/>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251520" y="868650"/>
            <a:ext cx="8640960" cy="400110"/>
          </a:xfrm>
          <a:prstGeom prst="rect">
            <a:avLst/>
          </a:prstGeom>
          <a:noFill/>
        </p:spPr>
        <p:txBody>
          <a:bodyPr wrap="square" rtlCol="0">
            <a:spAutoFit/>
          </a:bodyPr>
          <a:lstStyle/>
          <a:p>
            <a:pPr algn="ctr"/>
            <a:r>
              <a:rPr lang="en-GB" sz="2000" dirty="0" smtClean="0">
                <a:solidFill>
                  <a:srgbClr val="0F5494"/>
                </a:solidFill>
                <a:latin typeface="Arial" panose="020B0604020202020204" pitchFamily="34" charset="0"/>
                <a:ea typeface="Arial" charset="0"/>
                <a:cs typeface="Arial" panose="020B0604020202020204" pitchFamily="34" charset="0"/>
              </a:rPr>
              <a:t>Structured Dialogue with business: SB4A – Theory &amp; Practice</a:t>
            </a:r>
          </a:p>
        </p:txBody>
      </p:sp>
      <p:sp>
        <p:nvSpPr>
          <p:cNvPr id="2" name="TextBox 1"/>
          <p:cNvSpPr txBox="1"/>
          <p:nvPr/>
        </p:nvSpPr>
        <p:spPr>
          <a:xfrm>
            <a:off x="571490" y="2585517"/>
            <a:ext cx="800219" cy="338554"/>
          </a:xfrm>
          <a:prstGeom prst="rect">
            <a:avLst/>
          </a:prstGeom>
          <a:noFill/>
        </p:spPr>
        <p:txBody>
          <a:bodyPr wrap="none" rtlCol="0">
            <a:spAutoFit/>
          </a:bodyPr>
          <a:lstStyle/>
          <a:p>
            <a:r>
              <a:rPr lang="en-GB" sz="1600" u="sng" dirty="0" smtClean="0">
                <a:solidFill>
                  <a:srgbClr val="0F5494"/>
                </a:solidFill>
                <a:latin typeface="Arial" panose="020B0604020202020204" pitchFamily="34" charset="0"/>
                <a:cs typeface="Arial" panose="020B0604020202020204" pitchFamily="34" charset="0"/>
              </a:rPr>
              <a:t>Inputs</a:t>
            </a:r>
          </a:p>
        </p:txBody>
      </p:sp>
      <p:sp>
        <p:nvSpPr>
          <p:cNvPr id="24" name="TextBox 23"/>
          <p:cNvSpPr txBox="1"/>
          <p:nvPr/>
        </p:nvSpPr>
        <p:spPr>
          <a:xfrm>
            <a:off x="7356902" y="2627423"/>
            <a:ext cx="971741" cy="338554"/>
          </a:xfrm>
          <a:prstGeom prst="rect">
            <a:avLst/>
          </a:prstGeom>
          <a:noFill/>
        </p:spPr>
        <p:txBody>
          <a:bodyPr wrap="none" rtlCol="0">
            <a:spAutoFit/>
          </a:bodyPr>
          <a:lstStyle/>
          <a:p>
            <a:r>
              <a:rPr lang="en-GB" sz="1600" u="sng" dirty="0" smtClean="0">
                <a:solidFill>
                  <a:srgbClr val="0F5494"/>
                </a:solidFill>
                <a:latin typeface="Arial" panose="020B0604020202020204" pitchFamily="34" charset="0"/>
                <a:cs typeface="Arial" panose="020B0604020202020204" pitchFamily="34" charset="0"/>
              </a:rPr>
              <a:t>Outputs</a:t>
            </a:r>
          </a:p>
        </p:txBody>
      </p:sp>
      <p:sp>
        <p:nvSpPr>
          <p:cNvPr id="3" name="TextBox 2"/>
          <p:cNvSpPr txBox="1"/>
          <p:nvPr/>
        </p:nvSpPr>
        <p:spPr>
          <a:xfrm>
            <a:off x="155740" y="3002513"/>
            <a:ext cx="1615049" cy="1461939"/>
          </a:xfrm>
          <a:prstGeom prst="rect">
            <a:avLst/>
          </a:prstGeom>
          <a:noFill/>
        </p:spPr>
        <p:txBody>
          <a:bodyPr wrap="square" rtlCol="0">
            <a:spAutoFit/>
          </a:bodyPr>
          <a:lstStyle/>
          <a:p>
            <a:pPr algn="ctr"/>
            <a:r>
              <a:rPr lang="en-GB" sz="1200" b="0" dirty="0" smtClean="0">
                <a:solidFill>
                  <a:srgbClr val="0F5494"/>
                </a:solidFill>
                <a:latin typeface="Arial" panose="020B0604020202020204" pitchFamily="34" charset="0"/>
                <a:cs typeface="Arial" panose="020B0604020202020204" pitchFamily="34" charset="0"/>
              </a:rPr>
              <a:t>Our analytical basis</a:t>
            </a:r>
            <a:r>
              <a:rPr lang="en-GB" sz="1400" b="0" dirty="0" smtClean="0">
                <a:solidFill>
                  <a:srgbClr val="0F5494"/>
                </a:solidFill>
                <a:latin typeface="Arial" panose="020B0604020202020204" pitchFamily="34" charset="0"/>
                <a:cs typeface="Arial" panose="020B0604020202020204" pitchFamily="34" charset="0"/>
              </a:rPr>
              <a:t>:</a:t>
            </a:r>
          </a:p>
          <a:p>
            <a:pPr algn="ctr"/>
            <a:r>
              <a:rPr lang="en-GB" sz="1100" b="0" dirty="0" err="1" smtClean="0">
                <a:solidFill>
                  <a:srgbClr val="0F5494"/>
                </a:solidFill>
                <a:latin typeface="Arial" panose="020B0604020202020204" pitchFamily="34" charset="0"/>
                <a:cs typeface="Arial" panose="020B0604020202020204" pitchFamily="34" charset="0"/>
              </a:rPr>
              <a:t>Jobs&amp;Growth</a:t>
            </a:r>
            <a:r>
              <a:rPr lang="en-GB" sz="1100" b="0" dirty="0">
                <a:solidFill>
                  <a:srgbClr val="0F5494"/>
                </a:solidFill>
                <a:latin typeface="Arial" panose="020B0604020202020204" pitchFamily="34" charset="0"/>
                <a:cs typeface="Arial" panose="020B0604020202020204" pitchFamily="34" charset="0"/>
              </a:rPr>
              <a:t> </a:t>
            </a:r>
            <a:r>
              <a:rPr lang="en-GB" sz="1100" b="0" dirty="0" smtClean="0">
                <a:solidFill>
                  <a:srgbClr val="0F5494"/>
                </a:solidFill>
                <a:latin typeface="Arial" panose="020B0604020202020204" pitchFamily="34" charset="0"/>
                <a:cs typeface="Arial" panose="020B0604020202020204" pitchFamily="34" charset="0"/>
              </a:rPr>
              <a:t>Compacts, </a:t>
            </a:r>
          </a:p>
          <a:p>
            <a:pPr algn="ctr"/>
            <a:r>
              <a:rPr lang="en-GB" sz="1100" b="0" dirty="0">
                <a:solidFill>
                  <a:srgbClr val="0F5494"/>
                </a:solidFill>
                <a:latin typeface="Arial" panose="020B0604020202020204" pitchFamily="34" charset="0"/>
                <a:cs typeface="Arial" panose="020B0604020202020204" pitchFamily="34" charset="0"/>
              </a:rPr>
              <a:t>V</a:t>
            </a:r>
            <a:r>
              <a:rPr lang="en-GB" sz="1100" b="0" dirty="0" smtClean="0">
                <a:solidFill>
                  <a:srgbClr val="0F5494"/>
                </a:solidFill>
                <a:latin typeface="Arial" panose="020B0604020202020204" pitchFamily="34" charset="0"/>
                <a:cs typeface="Arial" panose="020B0604020202020204" pitchFamily="34" charset="0"/>
              </a:rPr>
              <a:t>alue chain mapping, investment climate studies, etc.</a:t>
            </a:r>
            <a:endParaRPr lang="en-GB" sz="1100" b="0" dirty="0">
              <a:solidFill>
                <a:srgbClr val="0F5494"/>
              </a:solidFill>
              <a:latin typeface="Arial" panose="020B0604020202020204" pitchFamily="34" charset="0"/>
              <a:cs typeface="Arial" panose="020B0604020202020204" pitchFamily="34" charset="0"/>
            </a:endParaRPr>
          </a:p>
          <a:p>
            <a:pPr algn="ctr"/>
            <a:r>
              <a:rPr lang="fi-FI" sz="1000" b="0" dirty="0" smtClean="0">
                <a:solidFill>
                  <a:srgbClr val="0F5494"/>
                </a:solidFill>
                <a:latin typeface="Arial" panose="020B0604020202020204" pitchFamily="34" charset="0"/>
                <a:cs typeface="Arial" panose="020B0604020202020204" pitchFamily="34" charset="0"/>
              </a:rPr>
              <a:t>(SB4A </a:t>
            </a:r>
            <a:r>
              <a:rPr lang="fi-FI" sz="1000" b="0" dirty="0" err="1" smtClean="0">
                <a:solidFill>
                  <a:srgbClr val="0F5494"/>
                </a:solidFill>
                <a:latin typeface="Arial" panose="020B0604020202020204" pitchFamily="34" charset="0"/>
                <a:cs typeface="Arial" panose="020B0604020202020204" pitchFamily="34" charset="0"/>
              </a:rPr>
              <a:t>Guidance</a:t>
            </a:r>
            <a:r>
              <a:rPr lang="fi-FI" sz="1000" b="0" dirty="0" smtClean="0">
                <a:solidFill>
                  <a:srgbClr val="0F5494"/>
                </a:solidFill>
                <a:latin typeface="Arial" panose="020B0604020202020204" pitchFamily="34" charset="0"/>
                <a:cs typeface="Arial" panose="020B0604020202020204" pitchFamily="34" charset="0"/>
              </a:rPr>
              <a:t> note:10 </a:t>
            </a:r>
            <a:r>
              <a:rPr lang="fi-FI" sz="1000" b="0" dirty="0" err="1" smtClean="0">
                <a:solidFill>
                  <a:srgbClr val="0F5494"/>
                </a:solidFill>
                <a:latin typeface="Arial" panose="020B0604020202020204" pitchFamily="34" charset="0"/>
                <a:cs typeface="Arial" panose="020B0604020202020204" pitchFamily="34" charset="0"/>
              </a:rPr>
              <a:t>key</a:t>
            </a:r>
            <a:r>
              <a:rPr lang="fi-FI" sz="1000" b="0" dirty="0" smtClean="0">
                <a:solidFill>
                  <a:srgbClr val="0F5494"/>
                </a:solidFill>
                <a:latin typeface="Arial" panose="020B0604020202020204" pitchFamily="34" charset="0"/>
                <a:cs typeface="Arial" panose="020B0604020202020204" pitchFamily="34" charset="0"/>
              </a:rPr>
              <a:t> </a:t>
            </a:r>
            <a:r>
              <a:rPr lang="fi-FI" sz="1000" b="0" dirty="0" err="1" smtClean="0">
                <a:solidFill>
                  <a:srgbClr val="0F5494"/>
                </a:solidFill>
                <a:latin typeface="Arial" panose="020B0604020202020204" pitchFamily="34" charset="0"/>
                <a:cs typeface="Arial" panose="020B0604020202020204" pitchFamily="34" charset="0"/>
              </a:rPr>
              <a:t>elements</a:t>
            </a:r>
            <a:r>
              <a:rPr lang="fi-FI" sz="1000" b="0" dirty="0" smtClean="0">
                <a:solidFill>
                  <a:srgbClr val="0F5494"/>
                </a:solidFill>
                <a:latin typeface="Arial" panose="020B0604020202020204" pitchFamily="34" charset="0"/>
                <a:cs typeface="Arial" panose="020B0604020202020204" pitchFamily="34" charset="0"/>
              </a:rPr>
              <a:t>)</a:t>
            </a:r>
            <a:endParaRPr lang="en-GB" sz="1000" b="0" dirty="0" smtClean="0">
              <a:solidFill>
                <a:srgbClr val="0F5494"/>
              </a:solidFill>
              <a:latin typeface="Arial" panose="020B0604020202020204" pitchFamily="34" charset="0"/>
              <a:cs typeface="Arial" panose="020B0604020202020204" pitchFamily="34" charset="0"/>
            </a:endParaRPr>
          </a:p>
        </p:txBody>
      </p:sp>
      <p:cxnSp>
        <p:nvCxnSpPr>
          <p:cNvPr id="5" name="Straight Connector 4"/>
          <p:cNvCxnSpPr/>
          <p:nvPr/>
        </p:nvCxnSpPr>
        <p:spPr bwMode="auto">
          <a:xfrm>
            <a:off x="286108" y="4550123"/>
            <a:ext cx="1236636" cy="0"/>
          </a:xfrm>
          <a:prstGeom prst="line">
            <a:avLst/>
          </a:prstGeom>
          <a:noFill/>
          <a:ln w="9525" cap="flat" cmpd="sng" algn="ctr">
            <a:solidFill>
              <a:srgbClr val="0070C0"/>
            </a:solidFill>
            <a:prstDash val="solid"/>
            <a:round/>
            <a:headEnd type="none" w="med" len="med"/>
            <a:tailEnd type="none" w="med" len="med"/>
          </a:ln>
          <a:effectLst/>
        </p:spPr>
      </p:cxnSp>
      <p:cxnSp>
        <p:nvCxnSpPr>
          <p:cNvPr id="31" name="Straight Connector 30"/>
          <p:cNvCxnSpPr/>
          <p:nvPr/>
        </p:nvCxnSpPr>
        <p:spPr bwMode="auto">
          <a:xfrm>
            <a:off x="286108" y="5445224"/>
            <a:ext cx="1236636" cy="0"/>
          </a:xfrm>
          <a:prstGeom prst="line">
            <a:avLst/>
          </a:prstGeom>
          <a:noFill/>
          <a:ln w="9525" cap="flat" cmpd="sng" algn="ctr">
            <a:solidFill>
              <a:srgbClr val="0070C0"/>
            </a:solidFill>
            <a:prstDash val="solid"/>
            <a:round/>
            <a:headEnd type="none" w="med" len="med"/>
            <a:tailEnd type="none" w="med" len="med"/>
          </a:ln>
          <a:effectLst/>
        </p:spPr>
      </p:cxnSp>
      <p:sp>
        <p:nvSpPr>
          <p:cNvPr id="9" name="TextBox 8"/>
          <p:cNvSpPr txBox="1"/>
          <p:nvPr/>
        </p:nvSpPr>
        <p:spPr>
          <a:xfrm>
            <a:off x="3906964" y="3416514"/>
            <a:ext cx="2330997" cy="2754600"/>
          </a:xfrm>
          <a:prstGeom prst="rect">
            <a:avLst/>
          </a:prstGeom>
          <a:noFill/>
          <a:ln>
            <a:solidFill>
              <a:srgbClr val="0F5494"/>
            </a:solidFill>
          </a:ln>
        </p:spPr>
        <p:txBody>
          <a:bodyPr wrap="square" rtlCol="0">
            <a:spAutoFit/>
          </a:bodyPr>
          <a:lstStyle/>
          <a:p>
            <a:pPr algn="ctr"/>
            <a:r>
              <a:rPr lang="en-GB" sz="1800" b="0" u="sng" dirty="0" smtClean="0">
                <a:solidFill>
                  <a:srgbClr val="0F5494"/>
                </a:solidFill>
                <a:latin typeface="Arial" panose="020B0604020202020204" pitchFamily="34" charset="0"/>
                <a:cs typeface="Arial" panose="020B0604020202020204" pitchFamily="34" charset="0"/>
              </a:rPr>
              <a:t>Sustainable Business for Africa</a:t>
            </a:r>
          </a:p>
          <a:p>
            <a:pPr algn="ctr"/>
            <a:r>
              <a:rPr lang="en-GB" sz="1800" b="0" u="sng" dirty="0" smtClean="0">
                <a:solidFill>
                  <a:srgbClr val="0F5494"/>
                </a:solidFill>
                <a:latin typeface="Arial" panose="020B0604020202020204" pitchFamily="34" charset="0"/>
                <a:cs typeface="Arial" panose="020B0604020202020204" pitchFamily="34" charset="0"/>
              </a:rPr>
              <a:t>SB4A:</a:t>
            </a:r>
          </a:p>
          <a:p>
            <a:pPr algn="ctr"/>
            <a:endParaRPr lang="en-GB" sz="1100" b="0" u="sng" dirty="0">
              <a:solidFill>
                <a:srgbClr val="0F549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0" dirty="0" smtClean="0">
                <a:solidFill>
                  <a:srgbClr val="0F5494"/>
                </a:solidFill>
                <a:latin typeface="Arial" panose="020B0604020202020204" pitchFamily="34" charset="0"/>
                <a:cs typeface="Arial" panose="020B0604020202020204" pitchFamily="34" charset="0"/>
              </a:rPr>
              <a:t>Identify key investment constraints together</a:t>
            </a:r>
          </a:p>
          <a:p>
            <a:pPr marL="285750" indent="-285750">
              <a:buFont typeface="Arial" panose="020B0604020202020204" pitchFamily="34" charset="0"/>
              <a:buChar char="•"/>
            </a:pPr>
            <a:r>
              <a:rPr lang="en-GB" sz="1200" b="0" dirty="0" smtClean="0">
                <a:solidFill>
                  <a:srgbClr val="0F5494"/>
                </a:solidFill>
                <a:latin typeface="Arial" panose="020B0604020202020204" pitchFamily="34" charset="0"/>
                <a:cs typeface="Arial" panose="020B0604020202020204" pitchFamily="34" charset="0"/>
              </a:rPr>
              <a:t>Get business perspective</a:t>
            </a:r>
          </a:p>
          <a:p>
            <a:pPr marL="285750" indent="-285750">
              <a:buFont typeface="Arial" panose="020B0604020202020204" pitchFamily="34" charset="0"/>
              <a:buChar char="•"/>
            </a:pPr>
            <a:r>
              <a:rPr lang="en-GB" sz="1200" b="0" dirty="0" smtClean="0">
                <a:solidFill>
                  <a:srgbClr val="0F5494"/>
                </a:solidFill>
                <a:latin typeface="Arial" panose="020B0604020202020204" pitchFamily="34" charset="0"/>
                <a:cs typeface="Arial" panose="020B0604020202020204" pitchFamily="34" charset="0"/>
              </a:rPr>
              <a:t>Test your analyses and proposed solutions</a:t>
            </a:r>
          </a:p>
          <a:p>
            <a:pPr marL="285750" indent="-285750">
              <a:buFont typeface="Arial" panose="020B0604020202020204" pitchFamily="34" charset="0"/>
              <a:buChar char="•"/>
            </a:pPr>
            <a:r>
              <a:rPr lang="fi-FI" sz="1200" b="0" dirty="0" smtClean="0">
                <a:solidFill>
                  <a:srgbClr val="0F5494"/>
                </a:solidFill>
                <a:latin typeface="Arial" panose="020B0604020202020204" pitchFamily="34" charset="0"/>
                <a:cs typeface="Arial" panose="020B0604020202020204" pitchFamily="34" charset="0"/>
              </a:rPr>
              <a:t>New </a:t>
            </a:r>
            <a:r>
              <a:rPr lang="fi-FI" sz="1200" b="0" dirty="0" err="1" smtClean="0">
                <a:solidFill>
                  <a:srgbClr val="0F5494"/>
                </a:solidFill>
                <a:latin typeface="Arial" panose="020B0604020202020204" pitchFamily="34" charset="0"/>
                <a:cs typeface="Arial" panose="020B0604020202020204" pitchFamily="34" charset="0"/>
              </a:rPr>
              <a:t>ideas</a:t>
            </a:r>
            <a:r>
              <a:rPr lang="fi-FI" sz="1200" b="0" dirty="0" smtClean="0">
                <a:solidFill>
                  <a:srgbClr val="0F5494"/>
                </a:solidFill>
                <a:latin typeface="Arial" panose="020B0604020202020204" pitchFamily="34" charset="0"/>
                <a:cs typeface="Arial" panose="020B0604020202020204" pitchFamily="34" charset="0"/>
              </a:rPr>
              <a:t> &amp; </a:t>
            </a:r>
            <a:r>
              <a:rPr lang="fi-FI" sz="1200" b="0" dirty="0" err="1" smtClean="0">
                <a:solidFill>
                  <a:srgbClr val="0F5494"/>
                </a:solidFill>
                <a:latin typeface="Arial" panose="020B0604020202020204" pitchFamily="34" charset="0"/>
                <a:cs typeface="Arial" panose="020B0604020202020204" pitchFamily="34" charset="0"/>
              </a:rPr>
              <a:t>opportunities</a:t>
            </a:r>
            <a:endParaRPr lang="fi-FI" sz="1200" b="0" dirty="0" smtClean="0">
              <a:solidFill>
                <a:srgbClr val="0F549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1200" b="0" dirty="0" err="1" smtClean="0">
                <a:solidFill>
                  <a:srgbClr val="0F5494"/>
                </a:solidFill>
                <a:latin typeface="Arial" panose="020B0604020202020204" pitchFamily="34" charset="0"/>
                <a:cs typeface="Arial" panose="020B0604020202020204" pitchFamily="34" charset="0"/>
              </a:rPr>
              <a:t>Create</a:t>
            </a:r>
            <a:r>
              <a:rPr lang="fi-FI" sz="1200" b="0" dirty="0" smtClean="0">
                <a:solidFill>
                  <a:srgbClr val="0F5494"/>
                </a:solidFill>
                <a:latin typeface="Arial" panose="020B0604020202020204" pitchFamily="34" charset="0"/>
                <a:cs typeface="Arial" panose="020B0604020202020204" pitchFamily="34" charset="0"/>
              </a:rPr>
              <a:t> </a:t>
            </a:r>
            <a:r>
              <a:rPr lang="fi-FI" sz="1200" b="0" dirty="0" err="1" smtClean="0">
                <a:solidFill>
                  <a:srgbClr val="0F5494"/>
                </a:solidFill>
                <a:latin typeface="Arial" panose="020B0604020202020204" pitchFamily="34" charset="0"/>
                <a:cs typeface="Arial" panose="020B0604020202020204" pitchFamily="34" charset="0"/>
              </a:rPr>
              <a:t>ownership</a:t>
            </a:r>
            <a:r>
              <a:rPr lang="fi-FI" sz="1200" b="0" dirty="0" smtClean="0">
                <a:solidFill>
                  <a:srgbClr val="0F5494"/>
                </a:solidFill>
                <a:latin typeface="Arial" panose="020B0604020202020204" pitchFamily="34" charset="0"/>
                <a:cs typeface="Arial" panose="020B0604020202020204" pitchFamily="34" charset="0"/>
              </a:rPr>
              <a:t> for action</a:t>
            </a:r>
          </a:p>
          <a:p>
            <a:pPr marL="285750" indent="-285750">
              <a:buFont typeface="Arial" panose="020B0604020202020204" pitchFamily="34" charset="0"/>
              <a:buChar char="•"/>
            </a:pPr>
            <a:r>
              <a:rPr lang="fi-FI" sz="1200" b="0" dirty="0" err="1" smtClean="0">
                <a:solidFill>
                  <a:srgbClr val="0F5494"/>
                </a:solidFill>
                <a:latin typeface="Arial" panose="020B0604020202020204" pitchFamily="34" charset="0"/>
                <a:cs typeface="Arial" panose="020B0604020202020204" pitchFamily="34" charset="0"/>
              </a:rPr>
              <a:t>Build</a:t>
            </a:r>
            <a:r>
              <a:rPr lang="fi-FI" sz="1200" b="0" dirty="0" smtClean="0">
                <a:solidFill>
                  <a:srgbClr val="0F5494"/>
                </a:solidFill>
                <a:latin typeface="Arial" panose="020B0604020202020204" pitchFamily="34" charset="0"/>
                <a:cs typeface="Arial" panose="020B0604020202020204" pitchFamily="34" charset="0"/>
              </a:rPr>
              <a:t> </a:t>
            </a:r>
            <a:r>
              <a:rPr lang="fi-FI" sz="1200" b="0" dirty="0" err="1" smtClean="0">
                <a:solidFill>
                  <a:srgbClr val="0F5494"/>
                </a:solidFill>
                <a:latin typeface="Arial" panose="020B0604020202020204" pitchFamily="34" charset="0"/>
                <a:cs typeface="Arial" panose="020B0604020202020204" pitchFamily="34" charset="0"/>
              </a:rPr>
              <a:t>partnerships</a:t>
            </a:r>
            <a:endParaRPr lang="en-GB" sz="1200" b="0" dirty="0" smtClean="0">
              <a:solidFill>
                <a:srgbClr val="0F5494"/>
              </a:solidFill>
              <a:latin typeface="Arial" panose="020B0604020202020204" pitchFamily="34" charset="0"/>
              <a:cs typeface="Arial" panose="020B0604020202020204" pitchFamily="34" charset="0"/>
            </a:endParaRPr>
          </a:p>
          <a:p>
            <a:r>
              <a:rPr lang="en-GB" sz="1200" b="0" dirty="0" smtClean="0">
                <a:solidFill>
                  <a:srgbClr val="0F5494"/>
                </a:solidFill>
                <a:latin typeface="Arial" panose="020B0604020202020204" pitchFamily="34" charset="0"/>
                <a:cs typeface="Arial" panose="020B0604020202020204" pitchFamily="34" charset="0"/>
              </a:rPr>
              <a:t>                         …</a:t>
            </a:r>
          </a:p>
        </p:txBody>
      </p:sp>
      <p:sp>
        <p:nvSpPr>
          <p:cNvPr id="12" name="TextBox 11"/>
          <p:cNvSpPr txBox="1"/>
          <p:nvPr/>
        </p:nvSpPr>
        <p:spPr>
          <a:xfrm>
            <a:off x="155740" y="4550123"/>
            <a:ext cx="1497372" cy="1015663"/>
          </a:xfrm>
          <a:prstGeom prst="rect">
            <a:avLst/>
          </a:prstGeom>
          <a:noFill/>
        </p:spPr>
        <p:txBody>
          <a:bodyPr wrap="square" rtlCol="0">
            <a:spAutoFit/>
          </a:bodyPr>
          <a:lstStyle/>
          <a:p>
            <a:pPr algn="ctr"/>
            <a:r>
              <a:rPr lang="en-GB" sz="1200" b="0" dirty="0" smtClean="0">
                <a:solidFill>
                  <a:srgbClr val="0F5494"/>
                </a:solidFill>
                <a:latin typeface="Arial" panose="020B0604020202020204" pitchFamily="34" charset="0"/>
                <a:cs typeface="Arial" panose="020B0604020202020204" pitchFamily="34" charset="0"/>
              </a:rPr>
              <a:t>Other analyses: WBG, UN</a:t>
            </a:r>
            <a:r>
              <a:rPr lang="en-GB" sz="1200" b="0" dirty="0">
                <a:solidFill>
                  <a:srgbClr val="0F5494"/>
                </a:solidFill>
                <a:latin typeface="Arial" panose="020B0604020202020204" pitchFamily="34" charset="0"/>
                <a:cs typeface="Arial" panose="020B0604020202020204" pitchFamily="34" charset="0"/>
              </a:rPr>
              <a:t>, </a:t>
            </a:r>
            <a:r>
              <a:rPr lang="en-GB" sz="1200" b="0" dirty="0" smtClean="0">
                <a:solidFill>
                  <a:srgbClr val="0F5494"/>
                </a:solidFill>
                <a:latin typeface="Arial" panose="020B0604020202020204" pitchFamily="34" charset="0"/>
                <a:cs typeface="Arial" panose="020B0604020202020204" pitchFamily="34" charset="0"/>
              </a:rPr>
              <a:t>ITC, other IOs, </a:t>
            </a:r>
            <a:r>
              <a:rPr lang="en-GB" sz="1200" b="0" dirty="0">
                <a:solidFill>
                  <a:srgbClr val="0F5494"/>
                </a:solidFill>
                <a:latin typeface="Arial" panose="020B0604020202020204" pitchFamily="34" charset="0"/>
                <a:cs typeface="Arial" panose="020B0604020202020204" pitchFamily="34" charset="0"/>
              </a:rPr>
              <a:t>IFIs, </a:t>
            </a:r>
            <a:r>
              <a:rPr lang="en-GB" sz="1200" b="0" dirty="0" smtClean="0">
                <a:solidFill>
                  <a:srgbClr val="0F5494"/>
                </a:solidFill>
                <a:latin typeface="Arial" panose="020B0604020202020204" pitchFamily="34" charset="0"/>
                <a:cs typeface="Arial" panose="020B0604020202020204" pitchFamily="34" charset="0"/>
              </a:rPr>
              <a:t> WEF, CSOs,…</a:t>
            </a:r>
          </a:p>
          <a:p>
            <a:pPr algn="ctr"/>
            <a:r>
              <a:rPr lang="en-GB" sz="1200" b="0" dirty="0" smtClean="0">
                <a:solidFill>
                  <a:srgbClr val="0F5494"/>
                </a:solidFill>
                <a:latin typeface="Arial" panose="020B0604020202020204" pitchFamily="34" charset="0"/>
                <a:cs typeface="Arial" panose="020B0604020202020204" pitchFamily="34" charset="0"/>
              </a:rPr>
              <a:t>  </a:t>
            </a:r>
          </a:p>
        </p:txBody>
      </p:sp>
      <p:sp>
        <p:nvSpPr>
          <p:cNvPr id="13" name="TextBox 12"/>
          <p:cNvSpPr txBox="1"/>
          <p:nvPr/>
        </p:nvSpPr>
        <p:spPr>
          <a:xfrm>
            <a:off x="155739" y="5534438"/>
            <a:ext cx="1615049" cy="1015663"/>
          </a:xfrm>
          <a:prstGeom prst="rect">
            <a:avLst/>
          </a:prstGeom>
          <a:noFill/>
        </p:spPr>
        <p:txBody>
          <a:bodyPr wrap="square" rtlCol="0">
            <a:spAutoFit/>
          </a:bodyPr>
          <a:lstStyle/>
          <a:p>
            <a:pPr algn="ctr"/>
            <a:r>
              <a:rPr lang="en-GB" sz="1200" b="0" dirty="0" smtClean="0">
                <a:solidFill>
                  <a:srgbClr val="0F5494"/>
                </a:solidFill>
                <a:latin typeface="Arial" panose="020B0604020202020204" pitchFamily="34" charset="0"/>
                <a:cs typeface="Arial" panose="020B0604020202020204" pitchFamily="34" charset="0"/>
              </a:rPr>
              <a:t>Country's</a:t>
            </a:r>
            <a:r>
              <a:rPr lang="en-GB" sz="1200" b="0" dirty="0">
                <a:solidFill>
                  <a:srgbClr val="0F5494"/>
                </a:solidFill>
                <a:latin typeface="Arial" panose="020B0604020202020204" pitchFamily="34" charset="0"/>
                <a:cs typeface="Arial" panose="020B0604020202020204" pitchFamily="34" charset="0"/>
              </a:rPr>
              <a:t> </a:t>
            </a:r>
            <a:r>
              <a:rPr lang="en-GB" sz="1200" b="0" dirty="0" smtClean="0">
                <a:solidFill>
                  <a:srgbClr val="0F5494"/>
                </a:solidFill>
                <a:latin typeface="Arial" panose="020B0604020202020204" pitchFamily="34" charset="0"/>
                <a:cs typeface="Arial" panose="020B0604020202020204" pitchFamily="34" charset="0"/>
              </a:rPr>
              <a:t>strategies:</a:t>
            </a:r>
          </a:p>
          <a:p>
            <a:pPr algn="ctr"/>
            <a:r>
              <a:rPr lang="en-GB" sz="1200" b="0" dirty="0" smtClean="0">
                <a:solidFill>
                  <a:srgbClr val="0F5494"/>
                </a:solidFill>
                <a:latin typeface="Arial" panose="020B0604020202020204" pitchFamily="34" charset="0"/>
                <a:cs typeface="Arial" panose="020B0604020202020204" pitchFamily="34" charset="0"/>
              </a:rPr>
              <a:t> Development, Investment, Industrialisation, SMEs, Innovation…</a:t>
            </a:r>
          </a:p>
        </p:txBody>
      </p:sp>
      <p:sp>
        <p:nvSpPr>
          <p:cNvPr id="14" name="Rectangle 13"/>
          <p:cNvSpPr/>
          <p:nvPr/>
        </p:nvSpPr>
        <p:spPr>
          <a:xfrm>
            <a:off x="251520" y="3027533"/>
            <a:ext cx="1440160" cy="34978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600" b="0">
              <a:solidFill>
                <a:srgbClr val="FFFFFF"/>
              </a:solidFill>
              <a:latin typeface="Arial" panose="020B0604020202020204" pitchFamily="34" charset="0"/>
              <a:cs typeface="Arial" panose="020B0604020202020204" pitchFamily="34" charset="0"/>
            </a:endParaRPr>
          </a:p>
        </p:txBody>
      </p:sp>
      <p:pic>
        <p:nvPicPr>
          <p:cNvPr id="40" name="Picture 2" descr="\\NET1.cec.eu.int\homes\112\garlaef\Desktop\EIP Communication  Outreach\05_30432_ww_farm_065_isounc_209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909" y="1257104"/>
            <a:ext cx="4649252" cy="138059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0">
            <a:extLst>
              <a:ext uri="{FF2B5EF4-FFF2-40B4-BE49-F238E27FC236}">
                <a16:creationId xmlns="" xmlns:a16="http://schemas.microsoft.com/office/drawing/2014/main" id="{F0AC0EC0-BEB5-4508-B14E-BA070427D030}"/>
              </a:ext>
            </a:extLst>
          </p:cNvPr>
          <p:cNvPicPr>
            <a:picLocks noChangeAspect="1"/>
          </p:cNvPicPr>
          <p:nvPr/>
        </p:nvPicPr>
        <p:blipFill rotWithShape="1">
          <a:blip r:embed="rId5">
            <a:extLst>
              <a:ext uri="{28A0092B-C50C-407E-A947-70E740481C1C}">
                <a14:useLocalDpi xmlns:a14="http://schemas.microsoft.com/office/drawing/2010/main" val="0"/>
              </a:ext>
            </a:extLst>
          </a:blip>
          <a:srcRect l="73016" t="15832" r="11851" b="55106"/>
          <a:stretch/>
        </p:blipFill>
        <p:spPr>
          <a:xfrm>
            <a:off x="7380312" y="1339927"/>
            <a:ext cx="909937" cy="864937"/>
          </a:xfrm>
          <a:prstGeom prst="ellipse">
            <a:avLst/>
          </a:prstGeom>
          <a:solidFill>
            <a:srgbClr val="FFFFFF"/>
          </a:solidFill>
          <a:ln w="63500" cap="rnd">
            <a:solidFill>
              <a:srgbClr val="FFFFFF"/>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33" name="TextBox 32"/>
          <p:cNvSpPr txBox="1"/>
          <p:nvPr/>
        </p:nvSpPr>
        <p:spPr>
          <a:xfrm>
            <a:off x="1976912" y="2754794"/>
            <a:ext cx="2688557" cy="307777"/>
          </a:xfrm>
          <a:prstGeom prst="rect">
            <a:avLst/>
          </a:prstGeom>
          <a:solidFill>
            <a:srgbClr val="009FBA"/>
          </a:solidFill>
          <a:ln>
            <a:solidFill>
              <a:srgbClr val="009FBA"/>
            </a:solidFill>
          </a:ln>
        </p:spPr>
        <p:txBody>
          <a:bodyPr wrap="none" rtlCol="0">
            <a:spAutoFit/>
          </a:bodyPr>
          <a:lstStyle/>
          <a:p>
            <a:pPr algn="ctr"/>
            <a:r>
              <a:rPr lang="en-GB" sz="1400" dirty="0" smtClean="0">
                <a:solidFill>
                  <a:srgbClr val="FFFFFF"/>
                </a:solidFill>
                <a:latin typeface="Arial" panose="020B0604020202020204" pitchFamily="34" charset="0"/>
                <a:cs typeface="Arial" panose="020B0604020202020204" pitchFamily="34" charset="0"/>
              </a:rPr>
              <a:t>Facilitated by EU Delegations</a:t>
            </a:r>
          </a:p>
        </p:txBody>
      </p:sp>
      <p:sp>
        <p:nvSpPr>
          <p:cNvPr id="36" name="TextBox 35"/>
          <p:cNvSpPr txBox="1"/>
          <p:nvPr/>
        </p:nvSpPr>
        <p:spPr>
          <a:xfrm>
            <a:off x="1919653" y="5304176"/>
            <a:ext cx="1516432" cy="677108"/>
          </a:xfrm>
          <a:prstGeom prst="rect">
            <a:avLst/>
          </a:prstGeom>
          <a:noFill/>
          <a:ln>
            <a:solidFill>
              <a:srgbClr val="009FBA"/>
            </a:solidFill>
          </a:ln>
        </p:spPr>
        <p:txBody>
          <a:bodyPr wrap="square" rtlCol="0">
            <a:spAutoFit/>
          </a:bodyPr>
          <a:lstStyle/>
          <a:p>
            <a:pPr algn="ctr"/>
            <a:r>
              <a:rPr lang="en-GB" sz="1400" dirty="0" smtClean="0">
                <a:solidFill>
                  <a:srgbClr val="0F5494"/>
                </a:solidFill>
                <a:latin typeface="Arial" panose="020B0604020202020204" pitchFamily="34" charset="0"/>
                <a:cs typeface="Arial" panose="020B0604020202020204" pitchFamily="34" charset="0"/>
              </a:rPr>
              <a:t>Country Government </a:t>
            </a:r>
          </a:p>
          <a:p>
            <a:pPr algn="ctr"/>
            <a:r>
              <a:rPr lang="fi-FI" sz="1000" dirty="0" smtClean="0">
                <a:solidFill>
                  <a:srgbClr val="0F5494"/>
                </a:solidFill>
                <a:latin typeface="Arial" panose="020B0604020202020204" pitchFamily="34" charset="0"/>
                <a:cs typeface="Arial" panose="020B0604020202020204" pitchFamily="34" charset="0"/>
              </a:rPr>
              <a:t>(</a:t>
            </a:r>
            <a:r>
              <a:rPr lang="fi-FI" sz="1000" dirty="0" err="1" smtClean="0">
                <a:solidFill>
                  <a:srgbClr val="0F5494"/>
                </a:solidFill>
                <a:latin typeface="Arial" panose="020B0604020202020204" pitchFamily="34" charset="0"/>
                <a:cs typeface="Arial" panose="020B0604020202020204" pitchFamily="34" charset="0"/>
              </a:rPr>
              <a:t>from</a:t>
            </a:r>
            <a:r>
              <a:rPr lang="fi-FI" sz="1000" dirty="0" smtClean="0">
                <a:solidFill>
                  <a:srgbClr val="0F5494"/>
                </a:solidFill>
                <a:latin typeface="Arial" panose="020B0604020202020204" pitchFamily="34" charset="0"/>
                <a:cs typeface="Arial" panose="020B0604020202020204" pitchFamily="34" charset="0"/>
              </a:rPr>
              <a:t> the </a:t>
            </a:r>
            <a:r>
              <a:rPr lang="fi-FI" sz="1000" dirty="0" err="1" smtClean="0">
                <a:solidFill>
                  <a:srgbClr val="0F5494"/>
                </a:solidFill>
                <a:latin typeface="Arial" panose="020B0604020202020204" pitchFamily="34" charset="0"/>
                <a:cs typeface="Arial" panose="020B0604020202020204" pitchFamily="34" charset="0"/>
              </a:rPr>
              <a:t>beginning</a:t>
            </a:r>
            <a:r>
              <a:rPr lang="fi-FI" sz="1000" dirty="0" smtClean="0">
                <a:solidFill>
                  <a:srgbClr val="0F5494"/>
                </a:solidFill>
                <a:latin typeface="Arial" panose="020B0604020202020204" pitchFamily="34" charset="0"/>
                <a:cs typeface="Arial" panose="020B0604020202020204" pitchFamily="34" charset="0"/>
              </a:rPr>
              <a:t>)</a:t>
            </a:r>
            <a:endParaRPr lang="en-GB" sz="1000" dirty="0" smtClean="0">
              <a:solidFill>
                <a:srgbClr val="0F5494"/>
              </a:solidFill>
              <a:latin typeface="Arial" panose="020B0604020202020204" pitchFamily="34" charset="0"/>
              <a:cs typeface="Arial" panose="020B0604020202020204" pitchFamily="34" charset="0"/>
            </a:endParaRPr>
          </a:p>
        </p:txBody>
      </p:sp>
      <p:sp>
        <p:nvSpPr>
          <p:cNvPr id="39" name="Rectangle 38"/>
          <p:cNvSpPr/>
          <p:nvPr/>
        </p:nvSpPr>
        <p:spPr>
          <a:xfrm>
            <a:off x="155740" y="2990733"/>
            <a:ext cx="1615048" cy="3559367"/>
          </a:xfrm>
          <a:prstGeom prst="rect">
            <a:avLst/>
          </a:prstGeom>
          <a:noFill/>
          <a:ln>
            <a:solidFill>
              <a:srgbClr val="009FBA"/>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43" name="TextBox 42"/>
          <p:cNvSpPr txBox="1"/>
          <p:nvPr/>
        </p:nvSpPr>
        <p:spPr>
          <a:xfrm>
            <a:off x="1989307" y="3710110"/>
            <a:ext cx="1534394" cy="523220"/>
          </a:xfrm>
          <a:prstGeom prst="rect">
            <a:avLst/>
          </a:prstGeom>
          <a:noFill/>
        </p:spPr>
        <p:txBody>
          <a:bodyPr wrap="none" rtlCol="0">
            <a:spAutoFit/>
          </a:bodyPr>
          <a:lstStyle/>
          <a:p>
            <a:r>
              <a:rPr lang="en-GB" sz="1400" dirty="0" smtClean="0">
                <a:solidFill>
                  <a:srgbClr val="0F5494"/>
                </a:solidFill>
              </a:rPr>
              <a:t>Local and EU </a:t>
            </a:r>
          </a:p>
          <a:p>
            <a:r>
              <a:rPr lang="en-GB" sz="1400" dirty="0" smtClean="0">
                <a:solidFill>
                  <a:srgbClr val="0F5494"/>
                </a:solidFill>
              </a:rPr>
              <a:t>Business</a:t>
            </a:r>
          </a:p>
        </p:txBody>
      </p:sp>
      <p:cxnSp>
        <p:nvCxnSpPr>
          <p:cNvPr id="45" name="Straight Arrow Connector 44"/>
          <p:cNvCxnSpPr>
            <a:stCxn id="43" idx="2"/>
            <a:endCxn id="9" idx="1"/>
          </p:cNvCxnSpPr>
          <p:nvPr/>
        </p:nvCxnSpPr>
        <p:spPr bwMode="auto">
          <a:xfrm>
            <a:off x="2756504" y="4233330"/>
            <a:ext cx="1150460" cy="560484"/>
          </a:xfrm>
          <a:prstGeom prst="straightConnector1">
            <a:avLst/>
          </a:prstGeom>
          <a:noFill/>
          <a:ln w="9525" cap="flat" cmpd="sng" algn="ctr">
            <a:solidFill>
              <a:srgbClr val="0F5494"/>
            </a:solidFill>
            <a:prstDash val="solid"/>
            <a:round/>
            <a:headEnd type="none" w="med" len="med"/>
            <a:tailEnd type="arrow"/>
          </a:ln>
          <a:effectLst/>
        </p:spPr>
      </p:cxnSp>
      <p:cxnSp>
        <p:nvCxnSpPr>
          <p:cNvPr id="49" name="Straight Arrow Connector 48"/>
          <p:cNvCxnSpPr>
            <a:stCxn id="36" idx="3"/>
            <a:endCxn id="9" idx="1"/>
          </p:cNvCxnSpPr>
          <p:nvPr/>
        </p:nvCxnSpPr>
        <p:spPr bwMode="auto">
          <a:xfrm flipV="1">
            <a:off x="3436085" y="4793814"/>
            <a:ext cx="470879" cy="848916"/>
          </a:xfrm>
          <a:prstGeom prst="straightConnector1">
            <a:avLst/>
          </a:prstGeom>
          <a:noFill/>
          <a:ln w="9525" cap="flat" cmpd="sng" algn="ctr">
            <a:solidFill>
              <a:srgbClr val="0F5494"/>
            </a:solidFill>
            <a:prstDash val="solid"/>
            <a:round/>
            <a:headEnd type="none" w="med" len="med"/>
            <a:tailEnd type="arrow"/>
          </a:ln>
          <a:effectLst/>
        </p:spPr>
      </p:cxnSp>
      <p:sp>
        <p:nvSpPr>
          <p:cNvPr id="38" name="Right Arrow 37"/>
          <p:cNvSpPr/>
          <p:nvPr/>
        </p:nvSpPr>
        <p:spPr>
          <a:xfrm>
            <a:off x="2008778" y="4472104"/>
            <a:ext cx="1588964" cy="585850"/>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cxnSp>
        <p:nvCxnSpPr>
          <p:cNvPr id="58" name="Straight Arrow Connector 57"/>
          <p:cNvCxnSpPr>
            <a:stCxn id="30" idx="0"/>
            <a:endCxn id="9" idx="2"/>
          </p:cNvCxnSpPr>
          <p:nvPr/>
        </p:nvCxnSpPr>
        <p:spPr bwMode="auto">
          <a:xfrm flipV="1">
            <a:off x="4135555" y="6171114"/>
            <a:ext cx="936908" cy="236834"/>
          </a:xfrm>
          <a:prstGeom prst="straightConnector1">
            <a:avLst/>
          </a:prstGeom>
          <a:noFill/>
          <a:ln w="9525" cap="flat" cmpd="sng" algn="ctr">
            <a:solidFill>
              <a:srgbClr val="0F5494"/>
            </a:solidFill>
            <a:prstDash val="solid"/>
            <a:round/>
            <a:headEnd type="none" w="med" len="med"/>
            <a:tailEnd type="arrow"/>
          </a:ln>
          <a:effectLst/>
        </p:spPr>
      </p:cxnSp>
      <p:cxnSp>
        <p:nvCxnSpPr>
          <p:cNvPr id="60" name="Straight Arrow Connector 59"/>
          <p:cNvCxnSpPr>
            <a:endCxn id="9" idx="0"/>
          </p:cNvCxnSpPr>
          <p:nvPr/>
        </p:nvCxnSpPr>
        <p:spPr bwMode="auto">
          <a:xfrm flipH="1">
            <a:off x="5072463" y="3134808"/>
            <a:ext cx="599817" cy="281706"/>
          </a:xfrm>
          <a:prstGeom prst="straightConnector1">
            <a:avLst/>
          </a:prstGeom>
          <a:noFill/>
          <a:ln w="9525" cap="flat" cmpd="sng" algn="ctr">
            <a:solidFill>
              <a:srgbClr val="0F5494"/>
            </a:solidFill>
            <a:prstDash val="solid"/>
            <a:round/>
            <a:headEnd type="none" w="med" len="med"/>
            <a:tailEnd type="arrow"/>
          </a:ln>
          <a:effectLst/>
        </p:spPr>
      </p:cxnSp>
      <p:sp>
        <p:nvSpPr>
          <p:cNvPr id="87" name="Right Arrow 86"/>
          <p:cNvSpPr/>
          <p:nvPr/>
        </p:nvSpPr>
        <p:spPr>
          <a:xfrm>
            <a:off x="6399741" y="4535603"/>
            <a:ext cx="394848" cy="288032"/>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61" name="TextBox 60"/>
          <p:cNvSpPr txBox="1"/>
          <p:nvPr/>
        </p:nvSpPr>
        <p:spPr>
          <a:xfrm>
            <a:off x="6685498" y="3406641"/>
            <a:ext cx="2411761" cy="2677656"/>
          </a:xfrm>
          <a:prstGeom prst="rect">
            <a:avLst/>
          </a:prstGeom>
          <a:noFill/>
        </p:spPr>
        <p:txBody>
          <a:bodyPr wrap="square" rtlCol="0">
            <a:spAutoFit/>
          </a:bodyPr>
          <a:lstStyle/>
          <a:p>
            <a:pPr marL="342900" indent="-342900">
              <a:buFont typeface="Arial" panose="020B0604020202020204" pitchFamily="34" charset="0"/>
              <a:buChar char="•"/>
            </a:pPr>
            <a:r>
              <a:rPr lang="en-GB" sz="1200" b="0" dirty="0">
                <a:solidFill>
                  <a:srgbClr val="0F5494"/>
                </a:solidFill>
                <a:latin typeface="Arial" panose="020B0604020202020204" pitchFamily="34" charset="0"/>
                <a:cs typeface="Arial" panose="020B0604020202020204" pitchFamily="34" charset="0"/>
              </a:rPr>
              <a:t>Better </a:t>
            </a:r>
            <a:r>
              <a:rPr lang="en-GB" sz="1200" b="0" dirty="0" smtClean="0">
                <a:solidFill>
                  <a:srgbClr val="0F5494"/>
                </a:solidFill>
                <a:latin typeface="Arial" panose="020B0604020202020204" pitchFamily="34" charset="0"/>
                <a:cs typeface="Arial" panose="020B0604020202020204" pitchFamily="34" charset="0"/>
              </a:rPr>
              <a:t>informed Political Dialogue</a:t>
            </a:r>
          </a:p>
          <a:p>
            <a:pPr marL="342900" indent="-342900">
              <a:buFont typeface="Arial" panose="020B0604020202020204" pitchFamily="34" charset="0"/>
              <a:buChar char="•"/>
            </a:pPr>
            <a:r>
              <a:rPr lang="en-GB" sz="1200" b="0" dirty="0" smtClean="0">
                <a:solidFill>
                  <a:srgbClr val="0F5494"/>
                </a:solidFill>
                <a:latin typeface="Arial" panose="020B0604020202020204" pitchFamily="34" charset="0"/>
                <a:cs typeface="Arial" panose="020B0604020202020204" pitchFamily="34" charset="0"/>
              </a:rPr>
              <a:t>Prioritised and targeted actions to attract private investment</a:t>
            </a:r>
          </a:p>
          <a:p>
            <a:pPr marL="342900" indent="-342900">
              <a:buFont typeface="Arial" panose="020B0604020202020204" pitchFamily="34" charset="0"/>
              <a:buChar char="•"/>
            </a:pPr>
            <a:r>
              <a:rPr lang="en-GB" sz="1200" b="0" dirty="0" smtClean="0">
                <a:solidFill>
                  <a:srgbClr val="0F5494"/>
                </a:solidFill>
                <a:latin typeface="Arial" panose="020B0604020202020204" pitchFamily="34" charset="0"/>
                <a:cs typeface="Arial" panose="020B0604020202020204" pitchFamily="34" charset="0"/>
              </a:rPr>
              <a:t>Improved analysis to support competitiveness</a:t>
            </a:r>
          </a:p>
          <a:p>
            <a:pPr marL="342900" indent="-342900">
              <a:buFont typeface="Arial" panose="020B0604020202020204" pitchFamily="34" charset="0"/>
              <a:buChar char="•"/>
            </a:pPr>
            <a:r>
              <a:rPr lang="en-GB" sz="1200" b="0" dirty="0" smtClean="0">
                <a:solidFill>
                  <a:srgbClr val="0F5494"/>
                </a:solidFill>
                <a:latin typeface="Arial" panose="020B0604020202020204" pitchFamily="34" charset="0"/>
                <a:cs typeface="Arial" panose="020B0604020202020204" pitchFamily="34" charset="0"/>
              </a:rPr>
              <a:t>Feedback on reform needs</a:t>
            </a:r>
          </a:p>
          <a:p>
            <a:pPr marL="342900" indent="-342900">
              <a:buFont typeface="Arial" panose="020B0604020202020204" pitchFamily="34" charset="0"/>
              <a:buChar char="•"/>
            </a:pPr>
            <a:r>
              <a:rPr lang="en-GB" sz="1200" b="0" dirty="0" smtClean="0">
                <a:solidFill>
                  <a:srgbClr val="0F5494"/>
                </a:solidFill>
                <a:latin typeface="Arial" panose="020B0604020202020204" pitchFamily="34" charset="0"/>
                <a:cs typeface="Arial" panose="020B0604020202020204" pitchFamily="34" charset="0"/>
              </a:rPr>
              <a:t>Possibility to refine strategies</a:t>
            </a:r>
          </a:p>
          <a:p>
            <a:pPr marL="342900" indent="-342900">
              <a:buFont typeface="Arial" panose="020B0604020202020204" pitchFamily="34" charset="0"/>
              <a:buChar char="•"/>
            </a:pPr>
            <a:r>
              <a:rPr lang="en-GB" sz="1200" b="0" dirty="0" smtClean="0">
                <a:solidFill>
                  <a:srgbClr val="0F5494"/>
                </a:solidFill>
                <a:latin typeface="Arial" panose="020B0604020202020204" pitchFamily="34" charset="0"/>
                <a:cs typeface="Arial" panose="020B0604020202020204" pitchFamily="34" charset="0"/>
              </a:rPr>
              <a:t>Information on market  and value–chain opportunities</a:t>
            </a:r>
          </a:p>
          <a:p>
            <a:pPr marL="342900" indent="-342900">
              <a:buFont typeface="Arial" panose="020B0604020202020204" pitchFamily="34" charset="0"/>
              <a:buChar char="•"/>
            </a:pPr>
            <a:r>
              <a:rPr lang="fi-FI" sz="1200" b="0" dirty="0" err="1" smtClean="0">
                <a:solidFill>
                  <a:srgbClr val="0F5494"/>
                </a:solidFill>
                <a:latin typeface="Arial" panose="020B0604020202020204" pitchFamily="34" charset="0"/>
                <a:cs typeface="Arial" panose="020B0604020202020204" pitchFamily="34" charset="0"/>
              </a:rPr>
              <a:t>Joined-up</a:t>
            </a:r>
            <a:r>
              <a:rPr lang="fi-FI" sz="1200" b="0" dirty="0" smtClean="0">
                <a:solidFill>
                  <a:srgbClr val="0F5494"/>
                </a:solidFill>
                <a:latin typeface="Arial" panose="020B0604020202020204" pitchFamily="34" charset="0"/>
                <a:cs typeface="Arial" panose="020B0604020202020204" pitchFamily="34" charset="0"/>
              </a:rPr>
              <a:t> </a:t>
            </a:r>
            <a:r>
              <a:rPr lang="fi-FI" sz="1200" b="0" dirty="0" err="1" smtClean="0">
                <a:solidFill>
                  <a:srgbClr val="0F5494"/>
                </a:solidFill>
                <a:latin typeface="Arial" panose="020B0604020202020204" pitchFamily="34" charset="0"/>
                <a:cs typeface="Arial" panose="020B0604020202020204" pitchFamily="34" charset="0"/>
              </a:rPr>
              <a:t>approaches</a:t>
            </a:r>
            <a:endParaRPr lang="en-GB" sz="1200" b="0" dirty="0" smtClean="0">
              <a:solidFill>
                <a:srgbClr val="0F5494"/>
              </a:solidFill>
              <a:latin typeface="Arial" panose="020B0604020202020204" pitchFamily="34" charset="0"/>
              <a:cs typeface="Arial" panose="020B0604020202020204" pitchFamily="34" charset="0"/>
            </a:endParaRPr>
          </a:p>
          <a:p>
            <a:r>
              <a:rPr lang="en-GB" sz="1200" b="0" dirty="0">
                <a:solidFill>
                  <a:srgbClr val="0F5494"/>
                </a:solidFill>
                <a:latin typeface="Arial" panose="020B0604020202020204" pitchFamily="34" charset="0"/>
                <a:cs typeface="Arial" panose="020B0604020202020204" pitchFamily="34" charset="0"/>
              </a:rPr>
              <a:t> </a:t>
            </a:r>
            <a:r>
              <a:rPr lang="en-GB" sz="1200" b="0" dirty="0" smtClean="0">
                <a:solidFill>
                  <a:srgbClr val="0F5494"/>
                </a:solidFill>
                <a:latin typeface="Arial" panose="020B0604020202020204" pitchFamily="34" charset="0"/>
                <a:cs typeface="Arial" panose="020B0604020202020204" pitchFamily="34" charset="0"/>
              </a:rPr>
              <a:t>                      …</a:t>
            </a:r>
          </a:p>
        </p:txBody>
      </p:sp>
      <p:sp>
        <p:nvSpPr>
          <p:cNvPr id="30" name="TextBox 29"/>
          <p:cNvSpPr txBox="1"/>
          <p:nvPr/>
        </p:nvSpPr>
        <p:spPr>
          <a:xfrm>
            <a:off x="2536399" y="6407948"/>
            <a:ext cx="3198311" cy="461665"/>
          </a:xfrm>
          <a:prstGeom prst="rect">
            <a:avLst/>
          </a:prstGeom>
          <a:noFill/>
        </p:spPr>
        <p:txBody>
          <a:bodyPr wrap="none" rtlCol="0">
            <a:spAutoFit/>
          </a:bodyPr>
          <a:lstStyle/>
          <a:p>
            <a:pPr algn="ctr"/>
            <a:r>
              <a:rPr lang="en-GB" sz="1200" b="0" dirty="0" smtClean="0">
                <a:solidFill>
                  <a:srgbClr val="0F5494"/>
                </a:solidFill>
                <a:latin typeface="Helvetica" pitchFamily="34" charset="0"/>
              </a:rPr>
              <a:t>Plug-in: WBG, IOs, </a:t>
            </a:r>
            <a:r>
              <a:rPr lang="fi-FI" sz="1200" b="0" dirty="0" err="1" smtClean="0">
                <a:solidFill>
                  <a:srgbClr val="0F5494"/>
                </a:solidFill>
                <a:latin typeface="Helvetica" pitchFamily="34" charset="0"/>
              </a:rPr>
              <a:t>Member</a:t>
            </a:r>
            <a:r>
              <a:rPr lang="fi-FI" sz="1200" b="0" dirty="0" smtClean="0">
                <a:solidFill>
                  <a:srgbClr val="0F5494"/>
                </a:solidFill>
                <a:latin typeface="Helvetica" pitchFamily="34" charset="0"/>
              </a:rPr>
              <a:t> </a:t>
            </a:r>
            <a:r>
              <a:rPr lang="fi-FI" sz="1200" b="0" dirty="0" err="1">
                <a:solidFill>
                  <a:srgbClr val="0F5494"/>
                </a:solidFill>
                <a:latin typeface="Helvetica" pitchFamily="34" charset="0"/>
              </a:rPr>
              <a:t>States</a:t>
            </a:r>
            <a:r>
              <a:rPr lang="fi-FI" sz="1200" b="0" dirty="0" smtClean="0">
                <a:solidFill>
                  <a:srgbClr val="0F5494"/>
                </a:solidFill>
                <a:latin typeface="Helvetica" pitchFamily="34" charset="0"/>
              </a:rPr>
              <a:t>, </a:t>
            </a:r>
            <a:r>
              <a:rPr lang="fi-FI" sz="1200" b="0" dirty="0" err="1" smtClean="0">
                <a:solidFill>
                  <a:srgbClr val="0F5494"/>
                </a:solidFill>
                <a:latin typeface="Helvetica" pitchFamily="34" charset="0"/>
              </a:rPr>
              <a:t>CSOs</a:t>
            </a:r>
            <a:r>
              <a:rPr lang="fi-FI" sz="1200" b="0" dirty="0" smtClean="0">
                <a:solidFill>
                  <a:srgbClr val="0F5494"/>
                </a:solidFill>
                <a:latin typeface="Helvetica" pitchFamily="34" charset="0"/>
              </a:rPr>
              <a:t>,, </a:t>
            </a:r>
          </a:p>
          <a:p>
            <a:pPr algn="ctr"/>
            <a:r>
              <a:rPr lang="fi-FI" sz="1200" b="0" dirty="0" err="1" smtClean="0">
                <a:solidFill>
                  <a:srgbClr val="0F5494"/>
                </a:solidFill>
                <a:latin typeface="Helvetica" pitchFamily="34" charset="0"/>
              </a:rPr>
              <a:t>Meso-level</a:t>
            </a:r>
            <a:r>
              <a:rPr lang="fi-FI" sz="1200" b="0" dirty="0" smtClean="0">
                <a:solidFill>
                  <a:srgbClr val="0F5494"/>
                </a:solidFill>
                <a:latin typeface="Helvetica" pitchFamily="34" charset="0"/>
              </a:rPr>
              <a:t> </a:t>
            </a:r>
            <a:r>
              <a:rPr lang="fi-FI" sz="1200" b="0" dirty="0" err="1" smtClean="0">
                <a:solidFill>
                  <a:srgbClr val="0F5494"/>
                </a:solidFill>
                <a:latin typeface="Helvetica" pitchFamily="34" charset="0"/>
              </a:rPr>
              <a:t>actors</a:t>
            </a:r>
            <a:r>
              <a:rPr lang="fi-FI" sz="1200" b="0" dirty="0" smtClean="0">
                <a:solidFill>
                  <a:srgbClr val="0F5494"/>
                </a:solidFill>
                <a:latin typeface="Helvetica" pitchFamily="34" charset="0"/>
              </a:rPr>
              <a:t>, </a:t>
            </a:r>
            <a:r>
              <a:rPr lang="fi-FI" sz="1200" b="0" dirty="0" err="1" smtClean="0">
                <a:solidFill>
                  <a:srgbClr val="0F5494"/>
                </a:solidFill>
                <a:latin typeface="Helvetica" pitchFamily="34" charset="0"/>
              </a:rPr>
              <a:t>other</a:t>
            </a:r>
            <a:r>
              <a:rPr lang="fi-FI" sz="1200" b="0" dirty="0" smtClean="0">
                <a:solidFill>
                  <a:srgbClr val="0F5494"/>
                </a:solidFill>
                <a:latin typeface="Helvetica" pitchFamily="34" charset="0"/>
              </a:rPr>
              <a:t> </a:t>
            </a:r>
            <a:r>
              <a:rPr lang="fi-FI" sz="1200" b="0" dirty="0" err="1">
                <a:solidFill>
                  <a:srgbClr val="0F5494"/>
                </a:solidFill>
                <a:latin typeface="Helvetica" pitchFamily="34" charset="0"/>
              </a:rPr>
              <a:t>actors</a:t>
            </a:r>
            <a:r>
              <a:rPr lang="fi-FI" sz="1200" b="0" dirty="0">
                <a:solidFill>
                  <a:srgbClr val="0F5494"/>
                </a:solidFill>
                <a:latin typeface="Helvetica" pitchFamily="34" charset="0"/>
              </a:rPr>
              <a:t> </a:t>
            </a:r>
            <a:r>
              <a:rPr lang="fi-FI" sz="1200" b="0" dirty="0" smtClean="0">
                <a:solidFill>
                  <a:srgbClr val="0F5494"/>
                </a:solidFill>
                <a:latin typeface="Helvetica" pitchFamily="34" charset="0"/>
              </a:rPr>
              <a:t>…</a:t>
            </a:r>
            <a:endParaRPr lang="en-GB" sz="1200" b="0" dirty="0">
              <a:solidFill>
                <a:srgbClr val="0F5494"/>
              </a:solidFill>
              <a:latin typeface="Helvetica" pitchFamily="34" charset="0"/>
            </a:endParaRPr>
          </a:p>
        </p:txBody>
      </p:sp>
      <p:sp>
        <p:nvSpPr>
          <p:cNvPr id="27" name="Rectangle 26"/>
          <p:cNvSpPr/>
          <p:nvPr/>
        </p:nvSpPr>
        <p:spPr bwMode="auto">
          <a:xfrm>
            <a:off x="1" y="-171450"/>
            <a:ext cx="9158288" cy="876300"/>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sym typeface="Helvetica"/>
            </a:endParaRPr>
          </a:p>
        </p:txBody>
      </p:sp>
      <p:pic>
        <p:nvPicPr>
          <p:cNvPr id="29"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4320" y="115928"/>
            <a:ext cx="1235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567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4" name="Gruppo"/>
          <p:cNvGrpSpPr/>
          <p:nvPr/>
        </p:nvGrpSpPr>
        <p:grpSpPr>
          <a:xfrm>
            <a:off x="-3" y="-171452"/>
            <a:ext cx="9158293" cy="1108528"/>
            <a:chOff x="-1" y="0"/>
            <a:chExt cx="9158291" cy="1108527"/>
          </a:xfrm>
        </p:grpSpPr>
        <p:sp>
          <p:nvSpPr>
            <p:cNvPr id="422" name="Rettangolo"/>
            <p:cNvSpPr/>
            <p:nvPr/>
          </p:nvSpPr>
          <p:spPr>
            <a:xfrm>
              <a:off x="-1" y="0"/>
              <a:ext cx="9158291" cy="928043"/>
            </a:xfrm>
            <a:prstGeom prst="rect">
              <a:avLst/>
            </a:prstGeom>
            <a:solidFill>
              <a:srgbClr val="24439C"/>
            </a:solidFill>
            <a:ln w="12700" cap="flat">
              <a:noFill/>
              <a:miter lim="400000"/>
            </a:ln>
            <a:effectLst/>
          </p:spPr>
          <p:txBody>
            <a:bodyPr wrap="square" lIns="45718" tIns="45718" rIns="45718" bIns="45718" numCol="1" anchor="ctr">
              <a:noAutofit/>
            </a:bodyPr>
            <a:lstStyle/>
            <a:p>
              <a:pPr algn="ctr" fontAlgn="auto" hangingPunct="0">
                <a:spcBef>
                  <a:spcPts val="0"/>
                </a:spcBef>
                <a:spcAft>
                  <a:spcPts val="0"/>
                </a:spcAft>
                <a:defRPr>
                  <a:solidFill>
                    <a:srgbClr val="FFFFFF"/>
                  </a:solidFill>
                  <a:latin typeface="Arial"/>
                  <a:ea typeface="Arial"/>
                  <a:cs typeface="Arial"/>
                  <a:sym typeface="Arial"/>
                </a:defRPr>
              </a:pPr>
              <a:endParaRPr sz="1800" b="0" kern="0">
                <a:solidFill>
                  <a:srgbClr val="FFFFFF"/>
                </a:solidFill>
                <a:latin typeface="Arial"/>
                <a:ea typeface="Arial"/>
                <a:cs typeface="Arial"/>
                <a:sym typeface="Arial"/>
              </a:endParaRPr>
            </a:p>
          </p:txBody>
        </p:sp>
        <p:pic>
          <p:nvPicPr>
            <p:cNvPr id="423" name="image.png" descr="image.png"/>
            <p:cNvPicPr>
              <a:picLocks noChangeAspect="1"/>
            </p:cNvPicPr>
            <p:nvPr/>
          </p:nvPicPr>
          <p:blipFill>
            <a:blip r:embed="rId3">
              <a:extLst/>
            </a:blip>
            <a:stretch>
              <a:fillRect/>
            </a:stretch>
          </p:blipFill>
          <p:spPr>
            <a:xfrm>
              <a:off x="3992368" y="288084"/>
              <a:ext cx="1173552" cy="820443"/>
            </a:xfrm>
            <a:prstGeom prst="rect">
              <a:avLst/>
            </a:prstGeom>
            <a:ln w="12700" cap="flat">
              <a:noFill/>
              <a:miter lim="400000"/>
            </a:ln>
            <a:effectLst/>
          </p:spPr>
        </p:pic>
      </p:grpSp>
      <p:sp>
        <p:nvSpPr>
          <p:cNvPr id="425" name="The EIP – How can businesses engage ?"/>
          <p:cNvSpPr txBox="1"/>
          <p:nvPr/>
        </p:nvSpPr>
        <p:spPr>
          <a:xfrm>
            <a:off x="122076" y="1441091"/>
            <a:ext cx="92394" cy="46166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fontAlgn="auto" hangingPunct="0">
              <a:spcBef>
                <a:spcPts val="0"/>
              </a:spcBef>
              <a:spcAft>
                <a:spcPts val="0"/>
              </a:spcAft>
              <a:defRPr sz="2400" b="1">
                <a:solidFill>
                  <a:srgbClr val="002060"/>
                </a:solidFill>
                <a:latin typeface="Arial"/>
                <a:ea typeface="Arial"/>
                <a:cs typeface="Arial"/>
                <a:sym typeface="Arial"/>
              </a:defRPr>
            </a:pPr>
            <a:endParaRPr sz="2400" kern="0" dirty="0">
              <a:solidFill>
                <a:srgbClr val="2D5EC1"/>
              </a:solidFill>
              <a:latin typeface="Arial"/>
              <a:ea typeface="Arial"/>
              <a:cs typeface="Arial"/>
              <a:sym typeface="Arial"/>
            </a:endParaRPr>
          </a:p>
        </p:txBody>
      </p:sp>
      <p:pic>
        <p:nvPicPr>
          <p:cNvPr id="8" name="Picture 3" descr="\\NET1.cec.eu.int\homes\102\garlaef\Desktop\Has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988" y="6488113"/>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Related image"/>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hangingPunct="0">
              <a:spcBef>
                <a:spcPts val="0"/>
              </a:spcBef>
              <a:spcAft>
                <a:spcPts val="0"/>
              </a:spcAft>
            </a:pPr>
            <a:endParaRPr lang="en-GB" sz="1800" b="0" kern="0">
              <a:solidFill>
                <a:srgbClr val="000000"/>
              </a:solidFill>
              <a:latin typeface="Helvetica"/>
              <a:sym typeface="Helvetica"/>
            </a:endParaRPr>
          </a:p>
        </p:txBody>
      </p:sp>
      <p:sp>
        <p:nvSpPr>
          <p:cNvPr id="4" name="AutoShape 4" descr="Related image"/>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hangingPunct="0">
              <a:spcBef>
                <a:spcPts val="0"/>
              </a:spcBef>
              <a:spcAft>
                <a:spcPts val="0"/>
              </a:spcAft>
            </a:pPr>
            <a:endParaRPr lang="en-GB" sz="1800" b="0" kern="0">
              <a:solidFill>
                <a:srgbClr val="000000"/>
              </a:solidFill>
              <a:latin typeface="Helvetica"/>
              <a:sym typeface="Helvetica"/>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085832"/>
            <a:ext cx="7947009" cy="4752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27584" y="5805264"/>
            <a:ext cx="8773057" cy="400110"/>
          </a:xfrm>
          <a:prstGeom prst="rect">
            <a:avLst/>
          </a:prstGeom>
        </p:spPr>
        <p:txBody>
          <a:bodyPr wrap="square">
            <a:spAutoFit/>
          </a:bodyPr>
          <a:lstStyle/>
          <a:p>
            <a:pPr fontAlgn="auto" hangingPunct="0">
              <a:spcBef>
                <a:spcPts val="0"/>
              </a:spcBef>
              <a:spcAft>
                <a:spcPts val="0"/>
              </a:spcAft>
              <a:defRPr sz="2400" b="1">
                <a:solidFill>
                  <a:srgbClr val="002060"/>
                </a:solidFill>
                <a:latin typeface="Arial"/>
                <a:ea typeface="Arial"/>
                <a:cs typeface="Arial"/>
                <a:sym typeface="Arial"/>
              </a:defRPr>
            </a:pPr>
            <a:r>
              <a:rPr lang="en-GB" sz="2000" kern="0" dirty="0">
                <a:solidFill>
                  <a:srgbClr val="2D5EC1"/>
                </a:solidFill>
                <a:latin typeface="Arial"/>
                <a:ea typeface="Arial"/>
                <a:cs typeface="Arial"/>
                <a:sym typeface="Arial"/>
              </a:rPr>
              <a:t>https://ec.europa.eu/commission/external-investment-plan_en</a:t>
            </a:r>
          </a:p>
        </p:txBody>
      </p:sp>
    </p:spTree>
    <p:extLst>
      <p:ext uri="{BB962C8B-B14F-4D97-AF65-F5344CB8AC3E}">
        <p14:creationId xmlns:p14="http://schemas.microsoft.com/office/powerpoint/2010/main" val="198564326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DAI 01">
      <a:dk1>
        <a:srgbClr val="001854"/>
      </a:dk1>
      <a:lt1>
        <a:srgbClr val="FFFFFF"/>
      </a:lt1>
      <a:dk2>
        <a:srgbClr val="ED2B85"/>
      </a:dk2>
      <a:lt2>
        <a:srgbClr val="9E1F68"/>
      </a:lt2>
      <a:accent1>
        <a:srgbClr val="4F81BD"/>
      </a:accent1>
      <a:accent2>
        <a:srgbClr val="C0504D"/>
      </a:accent2>
      <a:accent3>
        <a:srgbClr val="9BBB59"/>
      </a:accent3>
      <a:accent4>
        <a:srgbClr val="8064A2"/>
      </a:accent4>
      <a:accent5>
        <a:srgbClr val="4BACC6"/>
      </a:accent5>
      <a:accent6>
        <a:srgbClr val="F79646"/>
      </a:accent6>
      <a:hlink>
        <a:srgbClr val="9E1F61"/>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ème Office">
  <a:themeElements>
    <a:clrScheme name="DAI 01">
      <a:dk1>
        <a:srgbClr val="001854"/>
      </a:dk1>
      <a:lt1>
        <a:srgbClr val="FFFFFF"/>
      </a:lt1>
      <a:dk2>
        <a:srgbClr val="ED2B85"/>
      </a:dk2>
      <a:lt2>
        <a:srgbClr val="9E1F68"/>
      </a:lt2>
      <a:accent1>
        <a:srgbClr val="4F81BD"/>
      </a:accent1>
      <a:accent2>
        <a:srgbClr val="C0504D"/>
      </a:accent2>
      <a:accent3>
        <a:srgbClr val="9BBB59"/>
      </a:accent3>
      <a:accent4>
        <a:srgbClr val="8064A2"/>
      </a:accent4>
      <a:accent5>
        <a:srgbClr val="4BACC6"/>
      </a:accent5>
      <a:accent6>
        <a:srgbClr val="F79646"/>
      </a:accent6>
      <a:hlink>
        <a:srgbClr val="9E1F61"/>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hème Office">
  <a:themeElements>
    <a:clrScheme name="DAI 01">
      <a:dk1>
        <a:srgbClr val="001854"/>
      </a:dk1>
      <a:lt1>
        <a:srgbClr val="FFFFFF"/>
      </a:lt1>
      <a:dk2>
        <a:srgbClr val="ED2B85"/>
      </a:dk2>
      <a:lt2>
        <a:srgbClr val="9E1F68"/>
      </a:lt2>
      <a:accent1>
        <a:srgbClr val="4F81BD"/>
      </a:accent1>
      <a:accent2>
        <a:srgbClr val="C0504D"/>
      </a:accent2>
      <a:accent3>
        <a:srgbClr val="9BBB59"/>
      </a:accent3>
      <a:accent4>
        <a:srgbClr val="8064A2"/>
      </a:accent4>
      <a:accent5>
        <a:srgbClr val="4BACC6"/>
      </a:accent5>
      <a:accent6>
        <a:srgbClr val="F79646"/>
      </a:accent6>
      <a:hlink>
        <a:srgbClr val="9E1F61"/>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Thème Office">
  <a:themeElements>
    <a:clrScheme name="DAI 01">
      <a:dk1>
        <a:srgbClr val="001854"/>
      </a:dk1>
      <a:lt1>
        <a:srgbClr val="FFFFFF"/>
      </a:lt1>
      <a:dk2>
        <a:srgbClr val="ED2B85"/>
      </a:dk2>
      <a:lt2>
        <a:srgbClr val="9E1F68"/>
      </a:lt2>
      <a:accent1>
        <a:srgbClr val="4F81BD"/>
      </a:accent1>
      <a:accent2>
        <a:srgbClr val="C0504D"/>
      </a:accent2>
      <a:accent3>
        <a:srgbClr val="9BBB59"/>
      </a:accent3>
      <a:accent4>
        <a:srgbClr val="8064A2"/>
      </a:accent4>
      <a:accent5>
        <a:srgbClr val="4BACC6"/>
      </a:accent5>
      <a:accent6>
        <a:srgbClr val="F79646"/>
      </a:accent6>
      <a:hlink>
        <a:srgbClr val="9E1F61"/>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Thème Office">
  <a:themeElements>
    <a:clrScheme name="DAI 01">
      <a:dk1>
        <a:srgbClr val="001854"/>
      </a:dk1>
      <a:lt1>
        <a:srgbClr val="FFFFFF"/>
      </a:lt1>
      <a:dk2>
        <a:srgbClr val="ED2B85"/>
      </a:dk2>
      <a:lt2>
        <a:srgbClr val="9E1F68"/>
      </a:lt2>
      <a:accent1>
        <a:srgbClr val="4F81BD"/>
      </a:accent1>
      <a:accent2>
        <a:srgbClr val="C0504D"/>
      </a:accent2>
      <a:accent3>
        <a:srgbClr val="9BBB59"/>
      </a:accent3>
      <a:accent4>
        <a:srgbClr val="8064A2"/>
      </a:accent4>
      <a:accent5>
        <a:srgbClr val="4BACC6"/>
      </a:accent5>
      <a:accent6>
        <a:srgbClr val="F79646"/>
      </a:accent6>
      <a:hlink>
        <a:srgbClr val="9E1F61"/>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Thème Office">
  <a:themeElements>
    <a:clrScheme name="DAI 01">
      <a:dk1>
        <a:srgbClr val="001854"/>
      </a:dk1>
      <a:lt1>
        <a:srgbClr val="FFFFFF"/>
      </a:lt1>
      <a:dk2>
        <a:srgbClr val="ED2B85"/>
      </a:dk2>
      <a:lt2>
        <a:srgbClr val="9E1F68"/>
      </a:lt2>
      <a:accent1>
        <a:srgbClr val="4F81BD"/>
      </a:accent1>
      <a:accent2>
        <a:srgbClr val="C0504D"/>
      </a:accent2>
      <a:accent3>
        <a:srgbClr val="9BBB59"/>
      </a:accent3>
      <a:accent4>
        <a:srgbClr val="8064A2"/>
      </a:accent4>
      <a:accent5>
        <a:srgbClr val="4BACC6"/>
      </a:accent5>
      <a:accent6>
        <a:srgbClr val="F79646"/>
      </a:accent6>
      <a:hlink>
        <a:srgbClr val="9E1F61"/>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82</TotalTime>
  <Words>909</Words>
  <Application>Microsoft Office PowerPoint</Application>
  <PresentationFormat>On-screen Show (4:3)</PresentationFormat>
  <Paragraphs>133</Paragraphs>
  <Slides>7</Slides>
  <Notes>7</Notes>
  <HiddenSlides>0</HiddenSlides>
  <MMClips>0</MMClips>
  <ScaleCrop>false</ScaleCrop>
  <HeadingPairs>
    <vt:vector size="4" baseType="variant">
      <vt:variant>
        <vt:lpstr>Theme</vt:lpstr>
      </vt:variant>
      <vt:variant>
        <vt:i4>8</vt:i4>
      </vt:variant>
      <vt:variant>
        <vt:lpstr>Slide Titles</vt:lpstr>
      </vt:variant>
      <vt:variant>
        <vt:i4>7</vt:i4>
      </vt:variant>
    </vt:vector>
  </HeadingPairs>
  <TitlesOfParts>
    <vt:vector size="15" baseType="lpstr">
      <vt:lpstr>Blank</vt:lpstr>
      <vt:lpstr>Slide_Master</vt:lpstr>
      <vt:lpstr>Thème Office</vt:lpstr>
      <vt:lpstr>1_Thème Office</vt:lpstr>
      <vt:lpstr>2_Thème Office</vt:lpstr>
      <vt:lpstr>3_Thème Office</vt:lpstr>
      <vt:lpstr>4_Thème Office</vt:lpstr>
      <vt:lpstr>5_Thème Office</vt:lpstr>
      <vt:lpstr>PowerPoint Presentation</vt:lpstr>
      <vt:lpstr>PowerPoint Presentation</vt:lpstr>
      <vt:lpstr>Connecting the dots Solar energy in Nigeria</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ATIENZA URCELAY Laura (DEVCO)</dc:creator>
  <cp:lastModifiedBy>Visitor-G4</cp:lastModifiedBy>
  <cp:revision>10</cp:revision>
  <cp:lastPrinted>2018-10-04T09:18:23Z</cp:lastPrinted>
  <dcterms:created xsi:type="dcterms:W3CDTF">2018-10-04T07:27:50Z</dcterms:created>
  <dcterms:modified xsi:type="dcterms:W3CDTF">2018-10-08T13:50:20Z</dcterms:modified>
</cp:coreProperties>
</file>