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76" r:id="rId5"/>
    <p:sldMasterId id="2147483688" r:id="rId6"/>
    <p:sldMasterId id="2147483700" r:id="rId7"/>
    <p:sldMasterId id="2147483712" r:id="rId8"/>
  </p:sldMasterIdLst>
  <p:notesMasterIdLst>
    <p:notesMasterId r:id="rId13"/>
  </p:notesMasterIdLst>
  <p:handoutMasterIdLst>
    <p:handoutMasterId r:id="rId14"/>
  </p:handoutMasterIdLst>
  <p:sldIdLst>
    <p:sldId id="606" r:id="rId9"/>
    <p:sldId id="605" r:id="rId10"/>
    <p:sldId id="607" r:id="rId11"/>
    <p:sldId id="6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resentation" id="{EB8E02D5-1E81-EA47-A563-5FFE11174D09}">
          <p14:sldIdLst/>
        </p14:section>
        <p14:section name="Presentation" id="{3914B6C7-11AD-A947-B8D6-C6967B002765}">
          <p14:sldIdLst>
            <p14:sldId id="606"/>
            <p14:sldId id="605"/>
            <p14:sldId id="607"/>
            <p14:sldId id="60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911" userDrawn="1">
          <p15:clr>
            <a:srgbClr val="A4A3A4"/>
          </p15:clr>
        </p15:guide>
        <p15:guide id="2" pos="46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000000"/>
    <a:srgbClr val="9E1F62"/>
    <a:srgbClr val="0EB1C6"/>
    <a:srgbClr val="FFFF66"/>
    <a:srgbClr val="654391"/>
    <a:srgbClr val="EBA1C9"/>
    <a:srgbClr val="10B4C6"/>
    <a:srgbClr val="FFFFFF"/>
    <a:srgbClr val="7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2" autoAdjust="0"/>
    <p:restoredTop sz="71985" autoAdjust="0"/>
  </p:normalViewPr>
  <p:slideViewPr>
    <p:cSldViewPr snapToGrid="0" snapToObjects="1">
      <p:cViewPr varScale="1">
        <p:scale>
          <a:sx n="83" d="100"/>
          <a:sy n="83" d="100"/>
        </p:scale>
        <p:origin x="-1386" y="-90"/>
      </p:cViewPr>
      <p:guideLst>
        <p:guide orient="horz" pos="1911"/>
        <p:guide pos="46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3187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BCFDE-8CB5-C84A-B8BD-129B0F2788BA}" type="datetimeFigureOut">
              <a:rPr lang="en-US" smtClean="0"/>
              <a:pPr/>
              <a:t>10/9/2018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EC82B-7C28-8242-B602-0D01DDC15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2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631DC-7A9A-4935-92CE-C25B7617AE51}" type="datetimeFigureOut">
              <a:rPr lang="en-GB" smtClean="0"/>
              <a:pPr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6EC1E-77E3-423D-BE6F-73EC0F70EA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8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141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F5494"/>
                </a:solidFill>
              </a:rPr>
              <a:t>DIFFERENTIATED APPROACH </a:t>
            </a:r>
          </a:p>
          <a:p>
            <a:pPr>
              <a:spcBef>
                <a:spcPts val="600"/>
              </a:spcBef>
              <a:buClrTx/>
              <a:buFontTx/>
              <a:buNone/>
            </a:pPr>
            <a:r>
              <a:rPr lang="en-US" altLang="en-US" sz="1200" b="1" dirty="0">
                <a:solidFill>
                  <a:srgbClr val="0F5494"/>
                </a:solidFill>
              </a:rPr>
              <a:t>SIZE, STAGE OF GROWTH, FORMAL OR INFORMAL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6EC1E-77E3-423D-BE6F-73EC0F70EA4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855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82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098A6-506A-448F-8E6E-3EA1C98D1977}" type="datetimeFigureOut">
              <a:rPr lang="en-GB" smtClean="0"/>
              <a:pPr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0BA2-E4CC-4F89-9FDD-10C4682F4D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42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78411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10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>
                <a:solidFill>
                  <a:srgbClr val="BB0E54"/>
                </a:solidFill>
                <a:latin typeface="Verdana"/>
                <a:cs typeface="Verdana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27041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6734C018-8960-B049-8484-AEEADBB2BE03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7398FE7-ABB9-E942-9E29-B8598ACA1FE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167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27651" y="2565407"/>
            <a:ext cx="6720416" cy="790575"/>
          </a:xfrm>
          <a:prstGeom prst="rect">
            <a:avLst/>
          </a:prstGeom>
        </p:spPr>
        <p:txBody>
          <a:bodyPr/>
          <a:lstStyle>
            <a:lvl1pPr marL="2381">
              <a:defRPr sz="57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  <a:endParaRPr lang="en-GB" altLang="en-US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14917" y="3716344"/>
            <a:ext cx="11377083" cy="17287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25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9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232275" y="6302375"/>
            <a:ext cx="38608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altLang="en-US" sz="1350" kern="0" dirty="0"/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4255440-F447-44DB-8A4C-A2B441EAB6CE}" type="slidenum">
              <a:rPr lang="en-GB" altLang="en-US" sz="1350" kern="0" smtClean="0"/>
              <a:pPr>
                <a:defRPr/>
              </a:pPr>
              <a:t>‹#›</a:t>
            </a:fld>
            <a:endParaRPr lang="en-GB" altLang="en-US" sz="1350" kern="0"/>
          </a:p>
        </p:txBody>
      </p:sp>
    </p:spTree>
    <p:extLst>
      <p:ext uri="{BB962C8B-B14F-4D97-AF65-F5344CB8AC3E}">
        <p14:creationId xmlns:p14="http://schemas.microsoft.com/office/powerpoint/2010/main" val="19987996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7901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/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fld id="{E1001C72-2E9A-4EB0-802C-F78849D94CB7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215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7DA6F-1499-46E9-BA88-B5D259AD0755}" type="datetimeFigureOut">
              <a:rPr lang="en-GB" smtClean="0"/>
              <a:pPr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4A099-0DA9-4178-A238-8405D6BD873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90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5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12192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169" y="0"/>
            <a:ext cx="201506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683253" y="6686550"/>
            <a:ext cx="795867" cy="198438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68555" tIns="34278" rIns="68555" bIns="34278" anchor="ctr"/>
          <a:lstStyle/>
          <a:p>
            <a:pPr algn="ctr" defTabSz="34277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1123960"/>
            <a:ext cx="10972800" cy="936625"/>
          </a:xfrm>
          <a:prstGeom prst="rect">
            <a:avLst/>
          </a:prstGeom>
        </p:spPr>
        <p:txBody>
          <a:bodyPr lIns="91407" tIns="45704" rIns="91407" bIns="45704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2387602"/>
            <a:ext cx="10972800" cy="3633788"/>
          </a:xfrm>
          <a:prstGeom prst="rect">
            <a:avLst/>
          </a:prstGeom>
        </p:spPr>
        <p:txBody>
          <a:bodyPr lIns="91407" tIns="45704" rIns="91407" bIns="45704"/>
          <a:lstStyle>
            <a:lvl1pPr marL="257085" indent="-2570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4417" y="6448425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84167" y="6380163"/>
            <a:ext cx="2844800" cy="476250"/>
          </a:xfrm>
          <a:prstGeom prst="rect">
            <a:avLst/>
          </a:prstGeom>
        </p:spPr>
        <p:txBody>
          <a:bodyPr lIns="91407" tIns="45704" rIns="91407" bIns="45704"/>
          <a:lstStyle>
            <a:lvl1pPr defTabSz="615293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1DF8886E-D164-4A93-B437-0B5D90CFD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41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0327F74-ECB9-4952-9FE8-ED857A1084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" y="989013"/>
            <a:ext cx="12225131" cy="8150087"/>
          </a:xfrm>
          <a:prstGeom prst="rect">
            <a:avLst/>
          </a:prstGeom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 ker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70D25D-B8BC-4617-9B28-6DA15E3600EB}" type="slidenum">
              <a:rPr lang="en-GB" altLang="en-US" kern="0" smtClean="0"/>
              <a:pPr>
                <a:defRPr/>
              </a:pPr>
              <a:t>‹#›</a:t>
            </a:fld>
            <a:endParaRPr lang="en-GB" altLang="en-US" kern="0"/>
          </a:p>
        </p:txBody>
      </p:sp>
      <p:sp>
        <p:nvSpPr>
          <p:cNvPr id="10" name="Rectangle 9"/>
          <p:cNvSpPr/>
          <p:nvPr userDrawn="1"/>
        </p:nvSpPr>
        <p:spPr>
          <a:xfrm flipV="1">
            <a:off x="5801615" y="6667920"/>
            <a:ext cx="612000" cy="190080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989013"/>
          </a:xfrm>
          <a:prstGeom prst="rect">
            <a:avLst/>
          </a:prstGeom>
          <a:solidFill>
            <a:srgbClr val="9E1F62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9E1F62"/>
              </a:solidFill>
            </a:endParaRPr>
          </a:p>
        </p:txBody>
      </p:sp>
      <p:pic>
        <p:nvPicPr>
          <p:cNvPr id="12" name="Picture 2" descr="C:\DOCUME~1\lenain\LOCALS~1\Temp\7zEB0.tmp\LOGO-CE for Devco EN Negative.png"/>
          <p:cNvPicPr>
            <a:picLocks noChangeAspect="1" noChangeArrowheads="1"/>
          </p:cNvPicPr>
          <p:nvPr userDrawn="1"/>
        </p:nvPicPr>
        <p:blipFill>
          <a:blip r:embed="rId14" cstate="print"/>
          <a:srcRect b="24780"/>
          <a:stretch>
            <a:fillRect/>
          </a:stretch>
        </p:blipFill>
        <p:spPr bwMode="auto">
          <a:xfrm>
            <a:off x="5301215" y="306000"/>
            <a:ext cx="1620466" cy="93967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5810165" y="1241425"/>
            <a:ext cx="604800" cy="36000"/>
          </a:xfrm>
          <a:prstGeom prst="rect">
            <a:avLst/>
          </a:prstGeom>
          <a:solidFill>
            <a:srgbClr val="9E1F62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58004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5" r:id="rId3"/>
    <p:sldLayoutId id="2147483668" r:id="rId4"/>
    <p:sldLayoutId id="2147483669" r:id="rId5"/>
    <p:sldLayoutId id="2147483670" r:id="rId6"/>
    <p:sldLayoutId id="2147483671" r:id="rId7"/>
    <p:sldLayoutId id="2147483663" r:id="rId8"/>
    <p:sldLayoutId id="2147483662" r:id="rId9"/>
    <p:sldLayoutId id="2147483660" r:id="rId10"/>
    <p:sldLayoutId id="2147483661" r:id="rId11"/>
  </p:sldLayoutIdLst>
  <p:txStyles>
    <p:titleStyle>
      <a:lvl1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+mj-lt"/>
          <a:ea typeface="ＭＳ Ｐゴシック" charset="0"/>
          <a:cs typeface="ＭＳ Ｐゴシック" charset="0"/>
        </a:defRPr>
      </a:lvl1pPr>
      <a:lvl2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marL="269081" indent="-269081" algn="l" rtl="0" eaLnBrk="0" fontAlgn="base" hangingPunct="0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6119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6pPr>
      <a:lvl7pPr marL="9548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7pPr>
      <a:lvl8pPr marL="12977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8pPr>
      <a:lvl9pPr marL="1640681" algn="l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F5494"/>
          </a:solidFill>
          <a:latin typeface="Verdana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1800" i="1">
          <a:solidFill>
            <a:srgbClr val="0F5494"/>
          </a:solidFill>
          <a:latin typeface="+mn-lt"/>
          <a:ea typeface="ＭＳ Ｐゴシック" charset="0"/>
          <a:cs typeface="ＭＳ Ｐゴシック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1500" b="1">
          <a:solidFill>
            <a:srgbClr val="0F5494"/>
          </a:solidFill>
          <a:latin typeface="+mn-lt"/>
          <a:ea typeface="ＭＳ Ｐゴシック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defRPr sz="1050">
          <a:solidFill>
            <a:srgbClr val="0F5494"/>
          </a:solidFill>
          <a:latin typeface="+mn-lt"/>
          <a:ea typeface="ＭＳ Ｐゴシック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Arial" charset="0"/>
          <a:ea typeface="ＭＳ Ｐゴシック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  <a:ea typeface="ＭＳ Ｐゴシック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05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3200" dirty="0">
                <a:solidFill>
                  <a:srgbClr val="ED2B7B"/>
                </a:solidFill>
                <a:latin typeface="Verdana"/>
                <a:cs typeface="Verdana"/>
              </a:rPr>
              <a:t>Header 1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Header 2</a:t>
            </a:r>
          </a:p>
          <a:p>
            <a:r>
              <a:rPr lang="en-GB" sz="2200" b="1" dirty="0">
                <a:solidFill>
                  <a:srgbClr val="9E1F7B"/>
                </a:solidFill>
                <a:latin typeface="Verdana"/>
                <a:cs typeface="Verdana"/>
              </a:rPr>
              <a:t>Body</a:t>
            </a:r>
          </a:p>
          <a:p>
            <a:pPr lvl="4"/>
            <a:endParaRPr lang="fr-FR" dirty="0"/>
          </a:p>
        </p:txBody>
      </p:sp>
      <p:pic>
        <p:nvPicPr>
          <p:cNvPr id="10" name="Picture 9" descr="LOGO CE_horizontal_EN_quadri_L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40" y="6121400"/>
            <a:ext cx="2128559" cy="5588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2192000" cy="7169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6360000" algn="tl" rotWithShape="0">
              <a:schemeClr val="tx1">
                <a:alpha val="1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D2B85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70583" cy="716909"/>
          </a:xfrm>
          <a:prstGeom prst="rect">
            <a:avLst/>
          </a:prstGeom>
          <a:solidFill>
            <a:srgbClr val="9E1F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E1F62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07819" y="0"/>
            <a:ext cx="213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0" dirty="0" err="1">
                <a:solidFill>
                  <a:schemeClr val="bg1"/>
                </a:solidFill>
                <a:latin typeface="Verdana"/>
                <a:cs typeface="Verdana"/>
              </a:rPr>
              <a:t>TPSD</a:t>
            </a:r>
            <a:r>
              <a:rPr lang="en-US" sz="1400" b="1" i="0" dirty="0">
                <a:solidFill>
                  <a:srgbClr val="9E1F62"/>
                </a:solidFill>
                <a:latin typeface="Verdana"/>
                <a:cs typeface="Verdana"/>
              </a:rPr>
              <a:t> </a:t>
            </a:r>
            <a:r>
              <a:rPr lang="en-US" sz="1400" b="1" i="0" dirty="0">
                <a:solidFill>
                  <a:srgbClr val="EBA1C9"/>
                </a:solidFill>
                <a:latin typeface="Verdana"/>
                <a:cs typeface="Verdana"/>
              </a:rPr>
              <a:t>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73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>
          <a:solidFill>
            <a:srgbClr val="9E1F62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/>
              <a:pPr/>
              <a:t>09/10/2018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6977-D1DF-7445-8BB9-773EA5901AFE}" type="datetimeFigureOut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09/10/2018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CA0F8-54CB-A74C-BD7C-7C612BD1CD48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xmlns="" id="{A8310304-B25C-424F-BBD8-1738A11BBEF2}"/>
              </a:ext>
            </a:extLst>
          </p:cNvPr>
          <p:cNvSpPr txBox="1"/>
          <p:nvPr/>
        </p:nvSpPr>
        <p:spPr>
          <a:xfrm>
            <a:off x="877376" y="296949"/>
            <a:ext cx="10398431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Access to Finance</a:t>
            </a:r>
            <a:endParaRPr lang="en-GB" sz="2000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CC02AE-C300-40F0-A4EF-FCC4FB33A0C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0" y="1181100"/>
            <a:ext cx="9545321" cy="5524500"/>
          </a:xfrm>
          <a:prstGeom prst="rect">
            <a:avLst/>
          </a:prstGeom>
        </p:spPr>
      </p:pic>
      <p:sp>
        <p:nvSpPr>
          <p:cNvPr id="6" name="Pillar 3: Promoting a conducive investment climate">
            <a:extLst>
              <a:ext uri="{FF2B5EF4-FFF2-40B4-BE49-F238E27FC236}">
                <a16:creationId xmlns:a16="http://schemas.microsoft.com/office/drawing/2014/main" xmlns="" id="{EC2E5766-4A5B-4169-B245-C9716066A249}"/>
              </a:ext>
            </a:extLst>
          </p:cNvPr>
          <p:cNvSpPr txBox="1"/>
          <p:nvPr/>
        </p:nvSpPr>
        <p:spPr>
          <a:xfrm>
            <a:off x="2782376" y="811772"/>
            <a:ext cx="742842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The main challenge for enterprise development</a:t>
            </a:r>
            <a:endParaRPr lang="en-GB" sz="20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445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xmlns="" id="{A8310304-B25C-424F-BBD8-1738A11BBEF2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Access to Finance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77C813EE-7F86-4A05-A146-2A9F9F64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01" y="1530873"/>
            <a:ext cx="9164780" cy="515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Pillar 3: Promoting a conducive investment climate">
            <a:extLst>
              <a:ext uri="{FF2B5EF4-FFF2-40B4-BE49-F238E27FC236}">
                <a16:creationId xmlns:a16="http://schemas.microsoft.com/office/drawing/2014/main" xmlns="" id="{B41279F4-CA93-4DCC-9A2B-F5239D8A1E7A}"/>
              </a:ext>
            </a:extLst>
          </p:cNvPr>
          <p:cNvSpPr txBox="1"/>
          <p:nvPr/>
        </p:nvSpPr>
        <p:spPr>
          <a:xfrm>
            <a:off x="2782376" y="811772"/>
            <a:ext cx="742842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Different needs, different products, different providers</a:t>
            </a:r>
            <a:endParaRPr lang="en-GB" sz="20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604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xmlns="" id="{A8310304-B25C-424F-BBD8-1738A11BBEF2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Access to Finance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xmlns="" id="{0D3394B1-AEA1-42A2-9D2A-4C1E0B492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240704"/>
            <a:ext cx="8901761" cy="561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Pillar 3: Promoting a conducive investment climate">
            <a:extLst>
              <a:ext uri="{FF2B5EF4-FFF2-40B4-BE49-F238E27FC236}">
                <a16:creationId xmlns:a16="http://schemas.microsoft.com/office/drawing/2014/main" xmlns="" id="{E84F4DC9-FDD6-4F40-ABBD-0DE309AE7756}"/>
              </a:ext>
            </a:extLst>
          </p:cNvPr>
          <p:cNvSpPr txBox="1"/>
          <p:nvPr/>
        </p:nvSpPr>
        <p:spPr>
          <a:xfrm>
            <a:off x="2782376" y="811772"/>
            <a:ext cx="7428423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Wh</a:t>
            </a:r>
            <a:r>
              <a:rPr lang="en-GB" sz="2000" dirty="0" smtClean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at </a:t>
            </a:r>
            <a:r>
              <a:rPr lang="en-GB" sz="2000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can a donor do?</a:t>
            </a:r>
            <a:endParaRPr lang="en-GB" sz="2000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630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llar 3: Promoting a conducive investment climate">
            <a:extLst>
              <a:ext uri="{FF2B5EF4-FFF2-40B4-BE49-F238E27FC236}">
                <a16:creationId xmlns:a16="http://schemas.microsoft.com/office/drawing/2014/main" xmlns="" id="{A8310304-B25C-424F-BBD8-1738A11BBEF2}"/>
              </a:ext>
            </a:extLst>
          </p:cNvPr>
          <p:cNvSpPr txBox="1"/>
          <p:nvPr/>
        </p:nvSpPr>
        <p:spPr>
          <a:xfrm>
            <a:off x="877376" y="296949"/>
            <a:ext cx="10398431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ln w="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2"/>
                </a:solidFill>
                <a:latin typeface="Verdana"/>
                <a:cs typeface="Verdana"/>
              </a:rPr>
              <a:t>Access to Finance</a:t>
            </a:r>
            <a:endParaRPr lang="en-GB" b="1" dirty="0"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9E1F62"/>
              </a:solidFill>
              <a:latin typeface="Verdana"/>
              <a:cs typeface="Verdan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BA5AD6-B3E2-4EF6-A761-053E9452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12753"/>
            <a:ext cx="9515964" cy="67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DAI 01">
      <a:dk1>
        <a:srgbClr val="001854"/>
      </a:dk1>
      <a:lt1>
        <a:srgbClr val="FFFFFF"/>
      </a:lt1>
      <a:dk2>
        <a:srgbClr val="ED2B85"/>
      </a:dk2>
      <a:lt2>
        <a:srgbClr val="9E1F6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E1F61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B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368DA11B0E74EAC5C67AD7560EA0C" ma:contentTypeVersion="7" ma:contentTypeDescription="Create a new document." ma:contentTypeScope="" ma:versionID="3a1283c4e926baf69831900236feb196">
  <xsd:schema xmlns:xsd="http://www.w3.org/2001/XMLSchema" xmlns:xs="http://www.w3.org/2001/XMLSchema" xmlns:p="http://schemas.microsoft.com/office/2006/metadata/properties" xmlns:ns2="9fd1e2b1-be98-4e81-a70b-14e39be7a5a1" xmlns:ns3="8a635bbb-eaff-4a71-af1b-e62361d4f918" targetNamespace="http://schemas.microsoft.com/office/2006/metadata/properties" ma:root="true" ma:fieldsID="face01eac2e2e5c444f5581d4625c991" ns2:_="" ns3:_="">
    <xsd:import namespace="9fd1e2b1-be98-4e81-a70b-14e39be7a5a1"/>
    <xsd:import namespace="8a635bbb-eaff-4a71-af1b-e62361d4f91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e2b1-be98-4e81-a70b-14e39be7a5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35bbb-eaff-4a71-af1b-e62361d4f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D5F5D-145D-4021-9641-886E1D745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d1e2b1-be98-4e81-a70b-14e39be7a5a1"/>
    <ds:schemaRef ds:uri="8a635bbb-eaff-4a71-af1b-e62361d4f9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93921C-0038-40AD-813D-C288EABD29F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a635bbb-eaff-4a71-af1b-e62361d4f91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fd1e2b1-be98-4e81-a70b-14e39be7a5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759E69-0FF3-468E-8554-B39867067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40416</TotalTime>
  <Words>45</Words>
  <Application>Microsoft Office PowerPoint</Application>
  <PresentationFormat>Custom</PresentationFormat>
  <Paragraphs>11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blank</vt:lpstr>
      <vt:lpstr>Thème Office</vt:lpstr>
      <vt:lpstr>Thème Office</vt:lpstr>
      <vt:lpstr>1_Thème Office</vt:lpstr>
      <vt:lpstr>2_Thème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Emmanuel Moyart</dc:creator>
  <cp:lastModifiedBy>Visitor-G4</cp:lastModifiedBy>
  <cp:revision>847</cp:revision>
  <dcterms:created xsi:type="dcterms:W3CDTF">2018-01-29T10:30:37Z</dcterms:created>
  <dcterms:modified xsi:type="dcterms:W3CDTF">2018-10-09T10:45:27Z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0x010100396368DA11B0E74EAC5C67AD7560EA0C</vt:lpwstr>
  </property>
</Properties>
</file>