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13" r:id="rId1"/>
    <p:sldMasterId id="2147483730" r:id="rId2"/>
    <p:sldMasterId id="2147483742" r:id="rId3"/>
  </p:sldMasterIdLst>
  <p:notesMasterIdLst>
    <p:notesMasterId r:id="rId15"/>
  </p:notesMasterIdLst>
  <p:handoutMasterIdLst>
    <p:handoutMasterId r:id="rId16"/>
  </p:handoutMasterIdLst>
  <p:sldIdLst>
    <p:sldId id="265" r:id="rId4"/>
    <p:sldId id="429" r:id="rId5"/>
    <p:sldId id="404" r:id="rId6"/>
    <p:sldId id="411" r:id="rId7"/>
    <p:sldId id="407" r:id="rId8"/>
    <p:sldId id="439" r:id="rId9"/>
    <p:sldId id="441" r:id="rId10"/>
    <p:sldId id="431" r:id="rId11"/>
    <p:sldId id="440" r:id="rId12"/>
    <p:sldId id="438" r:id="rId13"/>
    <p:sldId id="410" r:id="rId14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5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40" autoAdjust="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A6AB29-7138-4A09-BFF1-05C5DFCCB896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CCAE5CF-D5CF-449D-AAFB-72F35AEC78F6}">
      <dgm:prSet phldrT="[Text]"/>
      <dgm:spPr/>
      <dgm:t>
        <a:bodyPr/>
        <a:lstStyle/>
        <a:p>
          <a:pPr algn="l">
            <a:lnSpc>
              <a:spcPct val="100000"/>
            </a:lnSpc>
            <a:spcAft>
              <a:spcPts val="600"/>
            </a:spcAft>
          </a:pPr>
          <a:r>
            <a:rPr lang="fr-FR" sz="1400" b="1" dirty="0" smtClean="0">
              <a:solidFill>
                <a:schemeClr val="tx1"/>
              </a:solidFill>
            </a:rPr>
            <a:t>         Appui budgétaire   (EUR 95 millions)</a:t>
          </a:r>
          <a:endParaRPr lang="fr-FR" sz="1400" b="1" dirty="0">
            <a:solidFill>
              <a:schemeClr val="tx1"/>
            </a:solidFill>
          </a:endParaRPr>
        </a:p>
      </dgm:t>
    </dgm:pt>
    <dgm:pt modelId="{34ED3644-970E-4D17-97C1-698F5EDB7F6C}" type="parTrans" cxnId="{61A943C7-7D53-4FA9-AE48-4EDDCEE42DA8}">
      <dgm:prSet/>
      <dgm:spPr/>
      <dgm:t>
        <a:bodyPr/>
        <a:lstStyle/>
        <a:p>
          <a:endParaRPr lang="fr-FR"/>
        </a:p>
      </dgm:t>
    </dgm:pt>
    <dgm:pt modelId="{C1DF5030-6700-4EBE-9CE4-2A00346B2160}" type="sibTrans" cxnId="{61A943C7-7D53-4FA9-AE48-4EDDCEE42DA8}">
      <dgm:prSet/>
      <dgm:spPr/>
      <dgm:t>
        <a:bodyPr/>
        <a:lstStyle/>
        <a:p>
          <a:endParaRPr lang="fr-FR"/>
        </a:p>
      </dgm:t>
    </dgm:pt>
    <dgm:pt modelId="{77CF7D0E-BCA9-4D15-968B-2B2A6F187A3C}">
      <dgm:prSet phldrT="[Text]" custT="1"/>
      <dgm:spPr/>
      <dgm:t>
        <a:bodyPr/>
        <a:lstStyle/>
        <a:p>
          <a:pPr marL="266700" indent="-180975" algn="l">
            <a:lnSpc>
              <a:spcPct val="100000"/>
            </a:lnSpc>
            <a:spcAft>
              <a:spcPts val="0"/>
            </a:spcAft>
          </a:pPr>
          <a:r>
            <a:rPr lang="fr-FR" sz="1300" dirty="0" smtClean="0"/>
            <a:t>Stratégie d'Accélération industrielle &amp; entreprenariat</a:t>
          </a:r>
          <a:endParaRPr lang="fr-FR" sz="1300" dirty="0"/>
        </a:p>
      </dgm:t>
    </dgm:pt>
    <dgm:pt modelId="{E721262E-4934-4BD4-82BF-A1693E31CE49}" type="parTrans" cxnId="{C8CF3F5F-BB1B-46C7-AD32-B8ECD9133F9D}">
      <dgm:prSet/>
      <dgm:spPr/>
      <dgm:t>
        <a:bodyPr/>
        <a:lstStyle/>
        <a:p>
          <a:endParaRPr lang="fr-FR"/>
        </a:p>
      </dgm:t>
    </dgm:pt>
    <dgm:pt modelId="{44708C67-DABF-4125-BEE1-A5CFAD667F4B}" type="sibTrans" cxnId="{C8CF3F5F-BB1B-46C7-AD32-B8ECD9133F9D}">
      <dgm:prSet/>
      <dgm:spPr/>
      <dgm:t>
        <a:bodyPr/>
        <a:lstStyle/>
        <a:p>
          <a:endParaRPr lang="fr-FR"/>
        </a:p>
      </dgm:t>
    </dgm:pt>
    <dgm:pt modelId="{62396ECA-DEA5-4CA9-A29F-1495AEF286C5}">
      <dgm:prSet phldrT="[Text]" custT="1"/>
      <dgm:spPr/>
      <dgm:t>
        <a:bodyPr/>
        <a:lstStyle/>
        <a:p>
          <a:pPr marL="266700" indent="-180975" algn="l">
            <a:lnSpc>
              <a:spcPct val="100000"/>
            </a:lnSpc>
            <a:spcAft>
              <a:spcPts val="0"/>
            </a:spcAft>
          </a:pPr>
          <a:r>
            <a:rPr lang="fr-FR" sz="1300" dirty="0" smtClean="0"/>
            <a:t>Transition vers une économie verte</a:t>
          </a:r>
          <a:endParaRPr lang="fr-FR" sz="1300" dirty="0"/>
        </a:p>
      </dgm:t>
    </dgm:pt>
    <dgm:pt modelId="{B9303AE1-624E-42F4-8049-E6A877ADDA4E}" type="parTrans" cxnId="{824DAA6B-7852-4994-BCC3-437C91273D93}">
      <dgm:prSet/>
      <dgm:spPr/>
      <dgm:t>
        <a:bodyPr/>
        <a:lstStyle/>
        <a:p>
          <a:endParaRPr lang="fr-FR"/>
        </a:p>
      </dgm:t>
    </dgm:pt>
    <dgm:pt modelId="{BA211A61-BA7C-419A-A1EC-3E1928526F71}" type="sibTrans" cxnId="{824DAA6B-7852-4994-BCC3-437C91273D93}">
      <dgm:prSet/>
      <dgm:spPr/>
      <dgm:t>
        <a:bodyPr/>
        <a:lstStyle/>
        <a:p>
          <a:endParaRPr lang="fr-FR"/>
        </a:p>
      </dgm:t>
    </dgm:pt>
    <dgm:pt modelId="{E293AD14-707A-4A04-842C-7DC3FF6DD345}">
      <dgm:prSet phldrT="[Text]" custT="1"/>
      <dgm:spPr/>
      <dgm:t>
        <a:bodyPr/>
        <a:lstStyle/>
        <a:p>
          <a:pPr algn="l">
            <a:lnSpc>
              <a:spcPct val="100000"/>
            </a:lnSpc>
            <a:spcAft>
              <a:spcPts val="600"/>
            </a:spcAft>
          </a:pPr>
          <a:r>
            <a:rPr lang="fr-FR" sz="1400" b="1" dirty="0" smtClean="0">
              <a:solidFill>
                <a:schemeClr val="tx1"/>
              </a:solidFill>
            </a:rPr>
            <a:t>     2 Facilités de Financement  (EUR 30 millions)</a:t>
          </a:r>
          <a:endParaRPr lang="fr-FR" sz="1400" b="1" dirty="0">
            <a:solidFill>
              <a:schemeClr val="tx1"/>
            </a:solidFill>
          </a:endParaRPr>
        </a:p>
      </dgm:t>
    </dgm:pt>
    <dgm:pt modelId="{28CEC653-2E74-49BD-B25A-653EAA747147}" type="parTrans" cxnId="{DC85D0CC-4027-4525-B92A-D9D52EBE79AD}">
      <dgm:prSet/>
      <dgm:spPr/>
      <dgm:t>
        <a:bodyPr/>
        <a:lstStyle/>
        <a:p>
          <a:endParaRPr lang="fr-FR"/>
        </a:p>
      </dgm:t>
    </dgm:pt>
    <dgm:pt modelId="{392F4971-BC26-4DFD-B5AE-576C30EAF756}" type="sibTrans" cxnId="{DC85D0CC-4027-4525-B92A-D9D52EBE79AD}">
      <dgm:prSet/>
      <dgm:spPr/>
      <dgm:t>
        <a:bodyPr/>
        <a:lstStyle/>
        <a:p>
          <a:endParaRPr lang="fr-FR"/>
        </a:p>
      </dgm:t>
    </dgm:pt>
    <dgm:pt modelId="{52AB9238-833E-4CED-8F50-AEB978969832}">
      <dgm:prSet phldrT="[Text]" custT="1"/>
      <dgm:spPr/>
      <dgm:t>
        <a:bodyPr/>
        <a:lstStyle/>
        <a:p>
          <a:pPr marL="266700" indent="-180975" algn="l">
            <a:lnSpc>
              <a:spcPct val="100000"/>
            </a:lnSpc>
            <a:spcAft>
              <a:spcPts val="0"/>
            </a:spcAft>
            <a:tabLst>
              <a:tab pos="266700" algn="l"/>
            </a:tabLst>
          </a:pPr>
          <a:r>
            <a:rPr lang="fr-FR" sz="1300" dirty="0" smtClean="0"/>
            <a:t>Cible: PME (chaines de valeur)</a:t>
          </a:r>
          <a:endParaRPr lang="fr-FR" sz="1300" dirty="0"/>
        </a:p>
      </dgm:t>
    </dgm:pt>
    <dgm:pt modelId="{7FA8904A-5E29-4210-9577-302DE5625497}" type="parTrans" cxnId="{EE5D8A5C-8661-460E-9486-70C6DF0EC9BC}">
      <dgm:prSet/>
      <dgm:spPr/>
      <dgm:t>
        <a:bodyPr/>
        <a:lstStyle/>
        <a:p>
          <a:endParaRPr lang="fr-FR"/>
        </a:p>
      </dgm:t>
    </dgm:pt>
    <dgm:pt modelId="{F4028A27-6570-46D5-B929-7FABE1A384FA}" type="sibTrans" cxnId="{EE5D8A5C-8661-460E-9486-70C6DF0EC9BC}">
      <dgm:prSet/>
      <dgm:spPr/>
      <dgm:t>
        <a:bodyPr/>
        <a:lstStyle/>
        <a:p>
          <a:endParaRPr lang="fr-FR"/>
        </a:p>
      </dgm:t>
    </dgm:pt>
    <dgm:pt modelId="{05C12BA2-9F73-494D-BA34-1919B47A41D6}">
      <dgm:prSet phldrT="[Text]" custT="1"/>
      <dgm:spPr/>
      <dgm:t>
        <a:bodyPr/>
        <a:lstStyle/>
        <a:p>
          <a:pPr marL="266700" indent="-180975" algn="l">
            <a:lnSpc>
              <a:spcPct val="100000"/>
            </a:lnSpc>
            <a:spcAft>
              <a:spcPts val="0"/>
            </a:spcAft>
            <a:tabLst>
              <a:tab pos="266700" algn="l"/>
            </a:tabLst>
          </a:pPr>
          <a:r>
            <a:rPr lang="fr-BE" sz="1300" dirty="0" smtClean="0"/>
            <a:t>Assistance technique auprès des Banques et des PME</a:t>
          </a:r>
          <a:endParaRPr lang="fr-FR" sz="1300" dirty="0"/>
        </a:p>
      </dgm:t>
    </dgm:pt>
    <dgm:pt modelId="{ECF6A89C-9983-415F-8632-93DB438D0DE5}" type="parTrans" cxnId="{2E484707-0A7B-4200-8E84-BA31C6AE35DB}">
      <dgm:prSet/>
      <dgm:spPr/>
      <dgm:t>
        <a:bodyPr/>
        <a:lstStyle/>
        <a:p>
          <a:endParaRPr lang="fr-FR"/>
        </a:p>
      </dgm:t>
    </dgm:pt>
    <dgm:pt modelId="{2219F219-8D84-465A-A1F3-E02BA707E52C}" type="sibTrans" cxnId="{2E484707-0A7B-4200-8E84-BA31C6AE35DB}">
      <dgm:prSet/>
      <dgm:spPr/>
      <dgm:t>
        <a:bodyPr/>
        <a:lstStyle/>
        <a:p>
          <a:endParaRPr lang="fr-FR"/>
        </a:p>
      </dgm:t>
    </dgm:pt>
    <dgm:pt modelId="{51AACF96-1E2C-4DA7-A263-F3A9C6DA75AB}">
      <dgm:prSet phldrT="[Text]" custT="1"/>
      <dgm:spPr/>
      <dgm:t>
        <a:bodyPr/>
        <a:lstStyle/>
        <a:p>
          <a:pPr algn="l">
            <a:lnSpc>
              <a:spcPct val="100000"/>
            </a:lnSpc>
            <a:spcAft>
              <a:spcPts val="600"/>
            </a:spcAft>
          </a:pPr>
          <a:r>
            <a:rPr lang="fr-FR" sz="1400" b="1" dirty="0" smtClean="0">
              <a:solidFill>
                <a:schemeClr val="tx1"/>
              </a:solidFill>
            </a:rPr>
            <a:t>   Enveloppe Complémentaire  (EUR 10 millions)</a:t>
          </a:r>
          <a:endParaRPr lang="fr-FR" sz="1400" b="1" dirty="0">
            <a:solidFill>
              <a:schemeClr val="tx1"/>
            </a:solidFill>
          </a:endParaRPr>
        </a:p>
      </dgm:t>
    </dgm:pt>
    <dgm:pt modelId="{8076B045-2DD0-44C3-8F02-7B26EAF6BAB5}" type="parTrans" cxnId="{944A96E2-B00E-4BB5-8AC6-A38D1BF223DF}">
      <dgm:prSet/>
      <dgm:spPr/>
      <dgm:t>
        <a:bodyPr/>
        <a:lstStyle/>
        <a:p>
          <a:endParaRPr lang="fr-FR"/>
        </a:p>
      </dgm:t>
    </dgm:pt>
    <dgm:pt modelId="{D997F861-88DE-4BF6-B78A-6173EC4EC015}" type="sibTrans" cxnId="{944A96E2-B00E-4BB5-8AC6-A38D1BF223DF}">
      <dgm:prSet/>
      <dgm:spPr/>
      <dgm:t>
        <a:bodyPr/>
        <a:lstStyle/>
        <a:p>
          <a:endParaRPr lang="fr-FR"/>
        </a:p>
      </dgm:t>
    </dgm:pt>
    <dgm:pt modelId="{5396679C-F988-4B75-A8D0-CCBE73938842}">
      <dgm:prSet phldrT="[Text]" custT="1"/>
      <dgm:spPr/>
      <dgm:t>
        <a:bodyPr/>
        <a:lstStyle/>
        <a:p>
          <a:pPr marL="266700" indent="-180975" algn="l">
            <a:lnSpc>
              <a:spcPct val="100000"/>
            </a:lnSpc>
            <a:spcAft>
              <a:spcPts val="0"/>
            </a:spcAft>
          </a:pPr>
          <a:r>
            <a:rPr lang="fr-FR" sz="1300" dirty="0" smtClean="0"/>
            <a:t>Assistance technique</a:t>
          </a:r>
          <a:endParaRPr lang="fr-FR" sz="1300" dirty="0"/>
        </a:p>
      </dgm:t>
    </dgm:pt>
    <dgm:pt modelId="{E361098C-0F73-47E5-ADF2-8AEE7665EFE0}" type="parTrans" cxnId="{6411823A-390E-408A-A394-07CEB2570631}">
      <dgm:prSet/>
      <dgm:spPr/>
      <dgm:t>
        <a:bodyPr/>
        <a:lstStyle/>
        <a:p>
          <a:endParaRPr lang="fr-FR"/>
        </a:p>
      </dgm:t>
    </dgm:pt>
    <dgm:pt modelId="{1138D2F3-9B78-4CDC-AE1D-A54686C94ED3}" type="sibTrans" cxnId="{6411823A-390E-408A-A394-07CEB2570631}">
      <dgm:prSet/>
      <dgm:spPr/>
      <dgm:t>
        <a:bodyPr/>
        <a:lstStyle/>
        <a:p>
          <a:endParaRPr lang="fr-FR"/>
        </a:p>
      </dgm:t>
    </dgm:pt>
    <dgm:pt modelId="{9368A81D-16D1-4EAC-AA66-82296822F23F}">
      <dgm:prSet phldrT="[Text]" custT="1"/>
      <dgm:spPr/>
      <dgm:t>
        <a:bodyPr/>
        <a:lstStyle/>
        <a:p>
          <a:pPr marL="266700" indent="-180975" algn="l">
            <a:lnSpc>
              <a:spcPct val="100000"/>
            </a:lnSpc>
            <a:spcAft>
              <a:spcPts val="0"/>
            </a:spcAft>
            <a:tabLst/>
          </a:pPr>
          <a:r>
            <a:rPr lang="fr-BE" sz="1300" dirty="0" smtClean="0"/>
            <a:t>Instruments financiers : Lignes de crédit, mécanismes de Garantie, </a:t>
          </a:r>
          <a:r>
            <a:rPr lang="fr-BE" sz="1300" dirty="0" err="1" smtClean="0"/>
            <a:t>Equity</a:t>
          </a:r>
          <a:r>
            <a:rPr lang="fr-BE" sz="1300" dirty="0" smtClean="0"/>
            <a:t>,  (BEI/ BERD)</a:t>
          </a:r>
          <a:endParaRPr lang="fr-FR" sz="1300" dirty="0"/>
        </a:p>
      </dgm:t>
    </dgm:pt>
    <dgm:pt modelId="{68316D88-F16F-4F78-A2B6-3CC868B36DF3}" type="parTrans" cxnId="{3DA6A5B2-68E1-46EA-AE04-94D8D04B6FF2}">
      <dgm:prSet/>
      <dgm:spPr/>
      <dgm:t>
        <a:bodyPr/>
        <a:lstStyle/>
        <a:p>
          <a:endParaRPr lang="fr-FR"/>
        </a:p>
      </dgm:t>
    </dgm:pt>
    <dgm:pt modelId="{3E8E458F-5226-479E-A948-9C3094B044EB}" type="sibTrans" cxnId="{3DA6A5B2-68E1-46EA-AE04-94D8D04B6FF2}">
      <dgm:prSet/>
      <dgm:spPr/>
      <dgm:t>
        <a:bodyPr/>
        <a:lstStyle/>
        <a:p>
          <a:endParaRPr lang="fr-FR"/>
        </a:p>
      </dgm:t>
    </dgm:pt>
    <dgm:pt modelId="{0B0A9A98-1D8B-4EB8-9D60-0E02C6691EC2}">
      <dgm:prSet phldrT="[Text]" custT="1"/>
      <dgm:spPr/>
      <dgm:t>
        <a:bodyPr/>
        <a:lstStyle/>
        <a:p>
          <a:pPr marL="266700" indent="-180975" algn="l">
            <a:lnSpc>
              <a:spcPct val="100000"/>
            </a:lnSpc>
            <a:spcAft>
              <a:spcPts val="0"/>
            </a:spcAft>
          </a:pPr>
          <a:r>
            <a:rPr lang="fr-FR" sz="1300" dirty="0" smtClean="0"/>
            <a:t>Jumelages</a:t>
          </a:r>
          <a:endParaRPr lang="fr-FR" sz="1300" dirty="0"/>
        </a:p>
      </dgm:t>
    </dgm:pt>
    <dgm:pt modelId="{DC672C0F-4C51-40E7-83F5-BF18B9A596B9}" type="parTrans" cxnId="{134AF169-2AFB-4B9B-9847-89973D4FEBE0}">
      <dgm:prSet/>
      <dgm:spPr/>
      <dgm:t>
        <a:bodyPr/>
        <a:lstStyle/>
        <a:p>
          <a:endParaRPr lang="fr-FR"/>
        </a:p>
      </dgm:t>
    </dgm:pt>
    <dgm:pt modelId="{3744DB93-D7AA-4C30-AEB5-E0949605773C}" type="sibTrans" cxnId="{134AF169-2AFB-4B9B-9847-89973D4FEBE0}">
      <dgm:prSet/>
      <dgm:spPr/>
      <dgm:t>
        <a:bodyPr/>
        <a:lstStyle/>
        <a:p>
          <a:endParaRPr lang="fr-FR"/>
        </a:p>
      </dgm:t>
    </dgm:pt>
    <dgm:pt modelId="{3228E446-F5AE-4BDD-8657-C33797336B84}">
      <dgm:prSet phldrT="[Text]" custT="1"/>
      <dgm:spPr/>
      <dgm:t>
        <a:bodyPr/>
        <a:lstStyle/>
        <a:p>
          <a:pPr marL="266700" indent="-180975" algn="l">
            <a:lnSpc>
              <a:spcPct val="100000"/>
            </a:lnSpc>
            <a:spcAft>
              <a:spcPts val="0"/>
            </a:spcAft>
          </a:pPr>
          <a:r>
            <a:rPr lang="fr-FR" sz="1300" dirty="0" smtClean="0"/>
            <a:t>Coopération déléguée : appui à la stratégie des PME</a:t>
          </a:r>
          <a:endParaRPr lang="fr-FR" sz="1300" dirty="0"/>
        </a:p>
      </dgm:t>
    </dgm:pt>
    <dgm:pt modelId="{7777970F-1AC7-46B9-97AD-4CBE94F9DF29}" type="parTrans" cxnId="{F84789E2-B6FE-4551-8EB2-8B3BB4D6B806}">
      <dgm:prSet/>
      <dgm:spPr/>
      <dgm:t>
        <a:bodyPr/>
        <a:lstStyle/>
        <a:p>
          <a:endParaRPr lang="fr-FR"/>
        </a:p>
      </dgm:t>
    </dgm:pt>
    <dgm:pt modelId="{E7E8A667-CBE4-404D-A59A-C81DBF298E33}" type="sibTrans" cxnId="{F84789E2-B6FE-4551-8EB2-8B3BB4D6B806}">
      <dgm:prSet/>
      <dgm:spPr/>
      <dgm:t>
        <a:bodyPr/>
        <a:lstStyle/>
        <a:p>
          <a:endParaRPr lang="fr-FR"/>
        </a:p>
      </dgm:t>
    </dgm:pt>
    <dgm:pt modelId="{8641A1EE-1D76-4BE5-8AE6-B03A4FEB0EBE}">
      <dgm:prSet phldrT="[Text]" custT="1"/>
      <dgm:spPr/>
      <dgm:t>
        <a:bodyPr/>
        <a:lstStyle/>
        <a:p>
          <a:pPr marL="266700" indent="-180975" algn="l">
            <a:lnSpc>
              <a:spcPct val="100000"/>
            </a:lnSpc>
            <a:spcAft>
              <a:spcPts val="0"/>
            </a:spcAft>
          </a:pPr>
          <a:r>
            <a:rPr lang="fr-FR" sz="1300" dirty="0" smtClean="0"/>
            <a:t>Subventions (CGEM) </a:t>
          </a:r>
          <a:endParaRPr lang="fr-FR" sz="1300" dirty="0"/>
        </a:p>
      </dgm:t>
    </dgm:pt>
    <dgm:pt modelId="{D9A3F279-A39B-4345-9E0A-5AFFD75EDD21}" type="parTrans" cxnId="{76C1CEBA-25A8-4B42-ADAB-6F6B2308828F}">
      <dgm:prSet/>
      <dgm:spPr/>
      <dgm:t>
        <a:bodyPr/>
        <a:lstStyle/>
        <a:p>
          <a:endParaRPr lang="en-GB"/>
        </a:p>
      </dgm:t>
    </dgm:pt>
    <dgm:pt modelId="{D612F102-C813-4EB5-8F12-BD24880FAF50}" type="sibTrans" cxnId="{76C1CEBA-25A8-4B42-ADAB-6F6B2308828F}">
      <dgm:prSet/>
      <dgm:spPr/>
      <dgm:t>
        <a:bodyPr/>
        <a:lstStyle/>
        <a:p>
          <a:endParaRPr lang="en-GB"/>
        </a:p>
      </dgm:t>
    </dgm:pt>
    <dgm:pt modelId="{97465875-2E42-4D84-957C-39B75625E30E}">
      <dgm:prSet phldrT="[Text]" custT="1"/>
      <dgm:spPr/>
      <dgm:t>
        <a:bodyPr/>
        <a:lstStyle/>
        <a:p>
          <a:pPr marL="266700" indent="-180975" algn="l">
            <a:lnSpc>
              <a:spcPct val="100000"/>
            </a:lnSpc>
            <a:spcAft>
              <a:spcPts val="0"/>
            </a:spcAft>
          </a:pPr>
          <a:r>
            <a:rPr lang="fr-BE" sz="1300" dirty="0" smtClean="0"/>
            <a:t>Echanges commerciaux et climat des affaires</a:t>
          </a:r>
          <a:endParaRPr lang="fr-FR" sz="1300" dirty="0"/>
        </a:p>
      </dgm:t>
    </dgm:pt>
    <dgm:pt modelId="{585B7857-6530-448E-8A9F-F4DFBFEBE510}" type="parTrans" cxnId="{8A55EF85-308A-4B53-A5A2-3AA3BACE4C0C}">
      <dgm:prSet/>
      <dgm:spPr/>
      <dgm:t>
        <a:bodyPr/>
        <a:lstStyle/>
        <a:p>
          <a:endParaRPr lang="fr-FR"/>
        </a:p>
      </dgm:t>
    </dgm:pt>
    <dgm:pt modelId="{5A258F08-EAF2-4237-B63F-2FAE69F92695}" type="sibTrans" cxnId="{8A55EF85-308A-4B53-A5A2-3AA3BACE4C0C}">
      <dgm:prSet/>
      <dgm:spPr/>
      <dgm:t>
        <a:bodyPr/>
        <a:lstStyle/>
        <a:p>
          <a:endParaRPr lang="fr-FR"/>
        </a:p>
      </dgm:t>
    </dgm:pt>
    <dgm:pt modelId="{5C50D320-9AB6-4021-B415-8D4455B83066}" type="pres">
      <dgm:prSet presAssocID="{99A6AB29-7138-4A09-BFF1-05C5DFCCB89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02497CA-A2EB-459C-8FEC-191052455366}" type="pres">
      <dgm:prSet presAssocID="{8CCAE5CF-D5CF-449D-AAFB-72F35AEC78F6}" presName="comp" presStyleCnt="0"/>
      <dgm:spPr/>
    </dgm:pt>
    <dgm:pt modelId="{78D3219B-7138-43EF-B4A8-95C5A27798D3}" type="pres">
      <dgm:prSet presAssocID="{8CCAE5CF-D5CF-449D-AAFB-72F35AEC78F6}" presName="box" presStyleLbl="node1" presStyleIdx="0" presStyleCnt="3" custScaleY="83859" custLinFactNeighborY="-1398"/>
      <dgm:spPr/>
      <dgm:t>
        <a:bodyPr/>
        <a:lstStyle/>
        <a:p>
          <a:endParaRPr lang="en-GB"/>
        </a:p>
      </dgm:t>
    </dgm:pt>
    <dgm:pt modelId="{6D8FD992-8D2E-4A28-8661-1188E3BB6486}" type="pres">
      <dgm:prSet presAssocID="{8CCAE5CF-D5CF-449D-AAFB-72F35AEC78F6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endParaRPr lang="en-GB"/>
        </a:p>
      </dgm:t>
    </dgm:pt>
    <dgm:pt modelId="{8C9BA732-1BA7-4950-A56C-651C9684E69E}" type="pres">
      <dgm:prSet presAssocID="{8CCAE5CF-D5CF-449D-AAFB-72F35AEC78F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8CC300-A11F-4A2A-94DD-29D45CDD3145}" type="pres">
      <dgm:prSet presAssocID="{C1DF5030-6700-4EBE-9CE4-2A00346B2160}" presName="spacer" presStyleCnt="0"/>
      <dgm:spPr/>
    </dgm:pt>
    <dgm:pt modelId="{3E6EE186-B58E-4972-8AE3-0E5D05D010A5}" type="pres">
      <dgm:prSet presAssocID="{E293AD14-707A-4A04-842C-7DC3FF6DD345}" presName="comp" presStyleCnt="0"/>
      <dgm:spPr/>
    </dgm:pt>
    <dgm:pt modelId="{F650E59A-AF0C-438B-A6E5-4AA4817894FF}" type="pres">
      <dgm:prSet presAssocID="{E293AD14-707A-4A04-842C-7DC3FF6DD345}" presName="box" presStyleLbl="node1" presStyleIdx="1" presStyleCnt="3" custScaleY="106099" custLinFactY="17240" custLinFactNeighborY="100000"/>
      <dgm:spPr/>
      <dgm:t>
        <a:bodyPr/>
        <a:lstStyle/>
        <a:p>
          <a:endParaRPr lang="en-GB"/>
        </a:p>
      </dgm:t>
    </dgm:pt>
    <dgm:pt modelId="{2D61540A-220B-493D-80E3-27D94E5C5E22}" type="pres">
      <dgm:prSet presAssocID="{E293AD14-707A-4A04-842C-7DC3FF6DD345}" presName="img" presStyleLbl="fgImgPlace1" presStyleIdx="1" presStyleCnt="3" custLinFactY="41844" custLinFactNeighborX="-837" custLinFactNeighborY="1000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716AEA68-E351-4441-B8FA-83AEED5606CF}" type="pres">
      <dgm:prSet presAssocID="{E293AD14-707A-4A04-842C-7DC3FF6DD34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C03DB88-D452-430E-A3B5-7615C8742F4B}" type="pres">
      <dgm:prSet presAssocID="{392F4971-BC26-4DFD-B5AE-576C30EAF756}" presName="spacer" presStyleCnt="0"/>
      <dgm:spPr/>
    </dgm:pt>
    <dgm:pt modelId="{9B2C93DD-9A61-49B8-B58D-7A49D5A1F5F3}" type="pres">
      <dgm:prSet presAssocID="{51AACF96-1E2C-4DA7-A263-F3A9C6DA75AB}" presName="comp" presStyleCnt="0"/>
      <dgm:spPr/>
    </dgm:pt>
    <dgm:pt modelId="{2B16673F-F8CE-4D0C-B298-779932C45A7C}" type="pres">
      <dgm:prSet presAssocID="{51AACF96-1E2C-4DA7-A263-F3A9C6DA75AB}" presName="box" presStyleLbl="node1" presStyleIdx="2" presStyleCnt="3" custScaleY="112347" custLinFactY="-19565" custLinFactNeighborY="-100000"/>
      <dgm:spPr/>
      <dgm:t>
        <a:bodyPr/>
        <a:lstStyle/>
        <a:p>
          <a:endParaRPr lang="en-GB"/>
        </a:p>
      </dgm:t>
    </dgm:pt>
    <dgm:pt modelId="{2DA6A5A7-EB8C-4BB3-97F9-C8D9DE928321}" type="pres">
      <dgm:prSet presAssocID="{51AACF96-1E2C-4DA7-A263-F3A9C6DA75AB}" presName="img" presStyleLbl="fgImgPlace1" presStyleIdx="2" presStyleCnt="3" custLinFactY="-55700" custLinFactNeighborX="-84" custLinFactNeighborY="-10000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9CE873E8-E658-45B7-9DFF-400F5836A0A2}" type="pres">
      <dgm:prSet presAssocID="{51AACF96-1E2C-4DA7-A263-F3A9C6DA75A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F65385F-DDFB-4D1E-AA0A-DF1CAAE9AFFD}" type="presOf" srcId="{9368A81D-16D1-4EAC-AA66-82296822F23F}" destId="{F650E59A-AF0C-438B-A6E5-4AA4817894FF}" srcOrd="0" destOrd="2" presId="urn:microsoft.com/office/officeart/2005/8/layout/vList4"/>
    <dgm:cxn modelId="{944A96E2-B00E-4BB5-8AC6-A38D1BF223DF}" srcId="{99A6AB29-7138-4A09-BFF1-05C5DFCCB896}" destId="{51AACF96-1E2C-4DA7-A263-F3A9C6DA75AB}" srcOrd="2" destOrd="0" parTransId="{8076B045-2DD0-44C3-8F02-7B26EAF6BAB5}" sibTransId="{D997F861-88DE-4BF6-B78A-6173EC4EC015}"/>
    <dgm:cxn modelId="{134AF169-2AFB-4B9B-9847-89973D4FEBE0}" srcId="{51AACF96-1E2C-4DA7-A263-F3A9C6DA75AB}" destId="{0B0A9A98-1D8B-4EB8-9D60-0E02C6691EC2}" srcOrd="1" destOrd="0" parTransId="{DC672C0F-4C51-40E7-83F5-BF18B9A596B9}" sibTransId="{3744DB93-D7AA-4C30-AEB5-E0949605773C}"/>
    <dgm:cxn modelId="{B498EB16-759C-4F80-B07D-F25BB0344331}" type="presOf" srcId="{52AB9238-833E-4CED-8F50-AEB978969832}" destId="{716AEA68-E351-4441-B8FA-83AEED5606CF}" srcOrd="1" destOrd="1" presId="urn:microsoft.com/office/officeart/2005/8/layout/vList4"/>
    <dgm:cxn modelId="{DC85D0CC-4027-4525-B92A-D9D52EBE79AD}" srcId="{99A6AB29-7138-4A09-BFF1-05C5DFCCB896}" destId="{E293AD14-707A-4A04-842C-7DC3FF6DD345}" srcOrd="1" destOrd="0" parTransId="{28CEC653-2E74-49BD-B25A-653EAA747147}" sibTransId="{392F4971-BC26-4DFD-B5AE-576C30EAF756}"/>
    <dgm:cxn modelId="{69FAB176-CFF5-48D0-B638-C29EB208B054}" type="presOf" srcId="{8641A1EE-1D76-4BE5-8AE6-B03A4FEB0EBE}" destId="{9CE873E8-E658-45B7-9DFF-400F5836A0A2}" srcOrd="1" destOrd="4" presId="urn:microsoft.com/office/officeart/2005/8/layout/vList4"/>
    <dgm:cxn modelId="{6A2308A3-4839-43E0-8797-E8942CD752B8}" type="presOf" srcId="{77CF7D0E-BCA9-4D15-968B-2B2A6F187A3C}" destId="{78D3219B-7138-43EF-B4A8-95C5A27798D3}" srcOrd="0" destOrd="1" presId="urn:microsoft.com/office/officeart/2005/8/layout/vList4"/>
    <dgm:cxn modelId="{EE5D8A5C-8661-460E-9486-70C6DF0EC9BC}" srcId="{E293AD14-707A-4A04-842C-7DC3FF6DD345}" destId="{52AB9238-833E-4CED-8F50-AEB978969832}" srcOrd="0" destOrd="0" parTransId="{7FA8904A-5E29-4210-9577-302DE5625497}" sibTransId="{F4028A27-6570-46D5-B929-7FABE1A384FA}"/>
    <dgm:cxn modelId="{2DBF4078-BD84-4811-AD61-B5BC0E660BCD}" type="presOf" srcId="{05C12BA2-9F73-494D-BA34-1919B47A41D6}" destId="{F650E59A-AF0C-438B-A6E5-4AA4817894FF}" srcOrd="0" destOrd="3" presId="urn:microsoft.com/office/officeart/2005/8/layout/vList4"/>
    <dgm:cxn modelId="{3DA6A5B2-68E1-46EA-AE04-94D8D04B6FF2}" srcId="{E293AD14-707A-4A04-842C-7DC3FF6DD345}" destId="{9368A81D-16D1-4EAC-AA66-82296822F23F}" srcOrd="1" destOrd="0" parTransId="{68316D88-F16F-4F78-A2B6-3CC868B36DF3}" sibTransId="{3E8E458F-5226-479E-A948-9C3094B044EB}"/>
    <dgm:cxn modelId="{629EA5BB-6055-47F0-B000-76C36BEEDF58}" type="presOf" srcId="{51AACF96-1E2C-4DA7-A263-F3A9C6DA75AB}" destId="{2B16673F-F8CE-4D0C-B298-779932C45A7C}" srcOrd="0" destOrd="0" presId="urn:microsoft.com/office/officeart/2005/8/layout/vList4"/>
    <dgm:cxn modelId="{3F822282-D6A2-41B0-BE6E-87121C0EB16C}" type="presOf" srcId="{05C12BA2-9F73-494D-BA34-1919B47A41D6}" destId="{716AEA68-E351-4441-B8FA-83AEED5606CF}" srcOrd="1" destOrd="3" presId="urn:microsoft.com/office/officeart/2005/8/layout/vList4"/>
    <dgm:cxn modelId="{927589E6-7724-468A-AAE8-7CFEF1B6974D}" type="presOf" srcId="{5396679C-F988-4B75-A8D0-CCBE73938842}" destId="{9CE873E8-E658-45B7-9DFF-400F5836A0A2}" srcOrd="1" destOrd="1" presId="urn:microsoft.com/office/officeart/2005/8/layout/vList4"/>
    <dgm:cxn modelId="{CB00D571-A9B1-4CC5-A88B-4536B0B7FFD3}" type="presOf" srcId="{97465875-2E42-4D84-957C-39B75625E30E}" destId="{8C9BA732-1BA7-4950-A56C-651C9684E69E}" srcOrd="1" destOrd="2" presId="urn:microsoft.com/office/officeart/2005/8/layout/vList4"/>
    <dgm:cxn modelId="{C64E9129-0666-4937-82BE-791930B7BB5B}" type="presOf" srcId="{8CCAE5CF-D5CF-449D-AAFB-72F35AEC78F6}" destId="{8C9BA732-1BA7-4950-A56C-651C9684E69E}" srcOrd="1" destOrd="0" presId="urn:microsoft.com/office/officeart/2005/8/layout/vList4"/>
    <dgm:cxn modelId="{285E6604-1BEA-4322-8B76-2604559E2245}" type="presOf" srcId="{9368A81D-16D1-4EAC-AA66-82296822F23F}" destId="{716AEA68-E351-4441-B8FA-83AEED5606CF}" srcOrd="1" destOrd="2" presId="urn:microsoft.com/office/officeart/2005/8/layout/vList4"/>
    <dgm:cxn modelId="{CC24BFBD-4FAF-4A2D-8EFA-AE226FF80908}" type="presOf" srcId="{62396ECA-DEA5-4CA9-A29F-1495AEF286C5}" destId="{8C9BA732-1BA7-4950-A56C-651C9684E69E}" srcOrd="1" destOrd="3" presId="urn:microsoft.com/office/officeart/2005/8/layout/vList4"/>
    <dgm:cxn modelId="{2DFD1299-EEDF-48E3-9188-D9459F815B57}" type="presOf" srcId="{5396679C-F988-4B75-A8D0-CCBE73938842}" destId="{2B16673F-F8CE-4D0C-B298-779932C45A7C}" srcOrd="0" destOrd="1" presId="urn:microsoft.com/office/officeart/2005/8/layout/vList4"/>
    <dgm:cxn modelId="{21E2CB06-6B9F-4BDE-A53A-169F673A1916}" type="presOf" srcId="{3228E446-F5AE-4BDD-8657-C33797336B84}" destId="{9CE873E8-E658-45B7-9DFF-400F5836A0A2}" srcOrd="1" destOrd="3" presId="urn:microsoft.com/office/officeart/2005/8/layout/vList4"/>
    <dgm:cxn modelId="{6495AB8D-D4C3-4DCB-A550-9E13A1C5AB91}" type="presOf" srcId="{52AB9238-833E-4CED-8F50-AEB978969832}" destId="{F650E59A-AF0C-438B-A6E5-4AA4817894FF}" srcOrd="0" destOrd="1" presId="urn:microsoft.com/office/officeart/2005/8/layout/vList4"/>
    <dgm:cxn modelId="{83B73725-1B7F-47F2-BEF0-1162D24FF7F8}" type="presOf" srcId="{3228E446-F5AE-4BDD-8657-C33797336B84}" destId="{2B16673F-F8CE-4D0C-B298-779932C45A7C}" srcOrd="0" destOrd="3" presId="urn:microsoft.com/office/officeart/2005/8/layout/vList4"/>
    <dgm:cxn modelId="{C8CF3F5F-BB1B-46C7-AD32-B8ECD9133F9D}" srcId="{8CCAE5CF-D5CF-449D-AAFB-72F35AEC78F6}" destId="{77CF7D0E-BCA9-4D15-968B-2B2A6F187A3C}" srcOrd="0" destOrd="0" parTransId="{E721262E-4934-4BD4-82BF-A1693E31CE49}" sibTransId="{44708C67-DABF-4125-BEE1-A5CFAD667F4B}"/>
    <dgm:cxn modelId="{C2988BFB-F6ED-4B77-9224-8F3F4C2972B6}" type="presOf" srcId="{51AACF96-1E2C-4DA7-A263-F3A9C6DA75AB}" destId="{9CE873E8-E658-45B7-9DFF-400F5836A0A2}" srcOrd="1" destOrd="0" presId="urn:microsoft.com/office/officeart/2005/8/layout/vList4"/>
    <dgm:cxn modelId="{0C1F6AED-288A-4598-B8BB-8D512133F454}" type="presOf" srcId="{0B0A9A98-1D8B-4EB8-9D60-0E02C6691EC2}" destId="{9CE873E8-E658-45B7-9DFF-400F5836A0A2}" srcOrd="1" destOrd="2" presId="urn:microsoft.com/office/officeart/2005/8/layout/vList4"/>
    <dgm:cxn modelId="{581BA341-A265-4171-855D-8C15496F8CC1}" type="presOf" srcId="{E293AD14-707A-4A04-842C-7DC3FF6DD345}" destId="{716AEA68-E351-4441-B8FA-83AEED5606CF}" srcOrd="1" destOrd="0" presId="urn:microsoft.com/office/officeart/2005/8/layout/vList4"/>
    <dgm:cxn modelId="{0F8A6A63-0151-4352-AA4B-A0227BB7970C}" type="presOf" srcId="{E293AD14-707A-4A04-842C-7DC3FF6DD345}" destId="{F650E59A-AF0C-438B-A6E5-4AA4817894FF}" srcOrd="0" destOrd="0" presId="urn:microsoft.com/office/officeart/2005/8/layout/vList4"/>
    <dgm:cxn modelId="{32D05FB2-30A3-4072-AF84-53757ECE7F60}" type="presOf" srcId="{0B0A9A98-1D8B-4EB8-9D60-0E02C6691EC2}" destId="{2B16673F-F8CE-4D0C-B298-779932C45A7C}" srcOrd="0" destOrd="2" presId="urn:microsoft.com/office/officeart/2005/8/layout/vList4"/>
    <dgm:cxn modelId="{AD13209C-7A44-4ED8-8757-A18E92290707}" type="presOf" srcId="{99A6AB29-7138-4A09-BFF1-05C5DFCCB896}" destId="{5C50D320-9AB6-4021-B415-8D4455B83066}" srcOrd="0" destOrd="0" presId="urn:microsoft.com/office/officeart/2005/8/layout/vList4"/>
    <dgm:cxn modelId="{2E484707-0A7B-4200-8E84-BA31C6AE35DB}" srcId="{E293AD14-707A-4A04-842C-7DC3FF6DD345}" destId="{05C12BA2-9F73-494D-BA34-1919B47A41D6}" srcOrd="2" destOrd="0" parTransId="{ECF6A89C-9983-415F-8632-93DB438D0DE5}" sibTransId="{2219F219-8D84-465A-A1F3-E02BA707E52C}"/>
    <dgm:cxn modelId="{F84789E2-B6FE-4551-8EB2-8B3BB4D6B806}" srcId="{51AACF96-1E2C-4DA7-A263-F3A9C6DA75AB}" destId="{3228E446-F5AE-4BDD-8657-C33797336B84}" srcOrd="2" destOrd="0" parTransId="{7777970F-1AC7-46B9-97AD-4CBE94F9DF29}" sibTransId="{E7E8A667-CBE4-404D-A59A-C81DBF298E33}"/>
    <dgm:cxn modelId="{29605533-AD0C-4F54-8C62-AB4863E02C02}" type="presOf" srcId="{62396ECA-DEA5-4CA9-A29F-1495AEF286C5}" destId="{78D3219B-7138-43EF-B4A8-95C5A27798D3}" srcOrd="0" destOrd="3" presId="urn:microsoft.com/office/officeart/2005/8/layout/vList4"/>
    <dgm:cxn modelId="{61A943C7-7D53-4FA9-AE48-4EDDCEE42DA8}" srcId="{99A6AB29-7138-4A09-BFF1-05C5DFCCB896}" destId="{8CCAE5CF-D5CF-449D-AAFB-72F35AEC78F6}" srcOrd="0" destOrd="0" parTransId="{34ED3644-970E-4D17-97C1-698F5EDB7F6C}" sibTransId="{C1DF5030-6700-4EBE-9CE4-2A00346B2160}"/>
    <dgm:cxn modelId="{677CD3BB-7E8F-418E-ADAF-A12BEE33BBB9}" type="presOf" srcId="{8CCAE5CF-D5CF-449D-AAFB-72F35AEC78F6}" destId="{78D3219B-7138-43EF-B4A8-95C5A27798D3}" srcOrd="0" destOrd="0" presId="urn:microsoft.com/office/officeart/2005/8/layout/vList4"/>
    <dgm:cxn modelId="{04A72098-3784-4364-B820-03A005CF4525}" type="presOf" srcId="{77CF7D0E-BCA9-4D15-968B-2B2A6F187A3C}" destId="{8C9BA732-1BA7-4950-A56C-651C9684E69E}" srcOrd="1" destOrd="1" presId="urn:microsoft.com/office/officeart/2005/8/layout/vList4"/>
    <dgm:cxn modelId="{59929F34-01DE-4104-99EF-6653FB2650D8}" type="presOf" srcId="{97465875-2E42-4D84-957C-39B75625E30E}" destId="{78D3219B-7138-43EF-B4A8-95C5A27798D3}" srcOrd="0" destOrd="2" presId="urn:microsoft.com/office/officeart/2005/8/layout/vList4"/>
    <dgm:cxn modelId="{824DAA6B-7852-4994-BCC3-437C91273D93}" srcId="{8CCAE5CF-D5CF-449D-AAFB-72F35AEC78F6}" destId="{62396ECA-DEA5-4CA9-A29F-1495AEF286C5}" srcOrd="2" destOrd="0" parTransId="{B9303AE1-624E-42F4-8049-E6A877ADDA4E}" sibTransId="{BA211A61-BA7C-419A-A1EC-3E1928526F71}"/>
    <dgm:cxn modelId="{76C1CEBA-25A8-4B42-ADAB-6F6B2308828F}" srcId="{51AACF96-1E2C-4DA7-A263-F3A9C6DA75AB}" destId="{8641A1EE-1D76-4BE5-8AE6-B03A4FEB0EBE}" srcOrd="3" destOrd="0" parTransId="{D9A3F279-A39B-4345-9E0A-5AFFD75EDD21}" sibTransId="{D612F102-C813-4EB5-8F12-BD24880FAF50}"/>
    <dgm:cxn modelId="{8A55EF85-308A-4B53-A5A2-3AA3BACE4C0C}" srcId="{8CCAE5CF-D5CF-449D-AAFB-72F35AEC78F6}" destId="{97465875-2E42-4D84-957C-39B75625E30E}" srcOrd="1" destOrd="0" parTransId="{585B7857-6530-448E-8A9F-F4DFBFEBE510}" sibTransId="{5A258F08-EAF2-4237-B63F-2FAE69F92695}"/>
    <dgm:cxn modelId="{6411823A-390E-408A-A394-07CEB2570631}" srcId="{51AACF96-1E2C-4DA7-A263-F3A9C6DA75AB}" destId="{5396679C-F988-4B75-A8D0-CCBE73938842}" srcOrd="0" destOrd="0" parTransId="{E361098C-0F73-47E5-ADF2-8AEE7665EFE0}" sibTransId="{1138D2F3-9B78-4CDC-AE1D-A54686C94ED3}"/>
    <dgm:cxn modelId="{CF74A005-6B59-48A7-8F1F-B07345F05C1D}" type="presOf" srcId="{8641A1EE-1D76-4BE5-8AE6-B03A4FEB0EBE}" destId="{2B16673F-F8CE-4D0C-B298-779932C45A7C}" srcOrd="0" destOrd="4" presId="urn:microsoft.com/office/officeart/2005/8/layout/vList4"/>
    <dgm:cxn modelId="{22CE73A9-B9A1-4AB0-8211-967D5EDD9D90}" type="presParOf" srcId="{5C50D320-9AB6-4021-B415-8D4455B83066}" destId="{B02497CA-A2EB-459C-8FEC-191052455366}" srcOrd="0" destOrd="0" presId="urn:microsoft.com/office/officeart/2005/8/layout/vList4"/>
    <dgm:cxn modelId="{ADBE41F3-7377-4562-8362-C3487A327125}" type="presParOf" srcId="{B02497CA-A2EB-459C-8FEC-191052455366}" destId="{78D3219B-7138-43EF-B4A8-95C5A27798D3}" srcOrd="0" destOrd="0" presId="urn:microsoft.com/office/officeart/2005/8/layout/vList4"/>
    <dgm:cxn modelId="{95B31DF8-1D80-4C03-B729-768D928A431D}" type="presParOf" srcId="{B02497CA-A2EB-459C-8FEC-191052455366}" destId="{6D8FD992-8D2E-4A28-8661-1188E3BB6486}" srcOrd="1" destOrd="0" presId="urn:microsoft.com/office/officeart/2005/8/layout/vList4"/>
    <dgm:cxn modelId="{7AEFC10B-BCD2-4F7C-A2F9-5BE12815FC9E}" type="presParOf" srcId="{B02497CA-A2EB-459C-8FEC-191052455366}" destId="{8C9BA732-1BA7-4950-A56C-651C9684E69E}" srcOrd="2" destOrd="0" presId="urn:microsoft.com/office/officeart/2005/8/layout/vList4"/>
    <dgm:cxn modelId="{715AD760-F521-484D-B9F4-92313C2F129D}" type="presParOf" srcId="{5C50D320-9AB6-4021-B415-8D4455B83066}" destId="{648CC300-A11F-4A2A-94DD-29D45CDD3145}" srcOrd="1" destOrd="0" presId="urn:microsoft.com/office/officeart/2005/8/layout/vList4"/>
    <dgm:cxn modelId="{E636FE07-D4BE-4361-A2B1-F41C05E5A68F}" type="presParOf" srcId="{5C50D320-9AB6-4021-B415-8D4455B83066}" destId="{3E6EE186-B58E-4972-8AE3-0E5D05D010A5}" srcOrd="2" destOrd="0" presId="urn:microsoft.com/office/officeart/2005/8/layout/vList4"/>
    <dgm:cxn modelId="{82C9C0E4-BFD4-49B5-945C-9FD0A07CB315}" type="presParOf" srcId="{3E6EE186-B58E-4972-8AE3-0E5D05D010A5}" destId="{F650E59A-AF0C-438B-A6E5-4AA4817894FF}" srcOrd="0" destOrd="0" presId="urn:microsoft.com/office/officeart/2005/8/layout/vList4"/>
    <dgm:cxn modelId="{885BF276-35D2-40B5-A111-454F1CB41E24}" type="presParOf" srcId="{3E6EE186-B58E-4972-8AE3-0E5D05D010A5}" destId="{2D61540A-220B-493D-80E3-27D94E5C5E22}" srcOrd="1" destOrd="0" presId="urn:microsoft.com/office/officeart/2005/8/layout/vList4"/>
    <dgm:cxn modelId="{BCCC40A3-96D6-4688-9B20-EFEDA8B04C44}" type="presParOf" srcId="{3E6EE186-B58E-4972-8AE3-0E5D05D010A5}" destId="{716AEA68-E351-4441-B8FA-83AEED5606CF}" srcOrd="2" destOrd="0" presId="urn:microsoft.com/office/officeart/2005/8/layout/vList4"/>
    <dgm:cxn modelId="{B3093D0A-0FE1-4723-BA77-663B0AACF809}" type="presParOf" srcId="{5C50D320-9AB6-4021-B415-8D4455B83066}" destId="{5C03DB88-D452-430E-A3B5-7615C8742F4B}" srcOrd="3" destOrd="0" presId="urn:microsoft.com/office/officeart/2005/8/layout/vList4"/>
    <dgm:cxn modelId="{7E148EBC-2923-42A4-9755-D909153B5B66}" type="presParOf" srcId="{5C50D320-9AB6-4021-B415-8D4455B83066}" destId="{9B2C93DD-9A61-49B8-B58D-7A49D5A1F5F3}" srcOrd="4" destOrd="0" presId="urn:microsoft.com/office/officeart/2005/8/layout/vList4"/>
    <dgm:cxn modelId="{8DC662A1-50AA-4C54-A082-6FB4C8E71CBA}" type="presParOf" srcId="{9B2C93DD-9A61-49B8-B58D-7A49D5A1F5F3}" destId="{2B16673F-F8CE-4D0C-B298-779932C45A7C}" srcOrd="0" destOrd="0" presId="urn:microsoft.com/office/officeart/2005/8/layout/vList4"/>
    <dgm:cxn modelId="{74638BC2-DC12-4737-B69F-0571C87B65FF}" type="presParOf" srcId="{9B2C93DD-9A61-49B8-B58D-7A49D5A1F5F3}" destId="{2DA6A5A7-EB8C-4BB3-97F9-C8D9DE928321}" srcOrd="1" destOrd="0" presId="urn:microsoft.com/office/officeart/2005/8/layout/vList4"/>
    <dgm:cxn modelId="{E104BB5D-C680-43AA-AA89-8CB452A450B3}" type="presParOf" srcId="{9B2C93DD-9A61-49B8-B58D-7A49D5A1F5F3}" destId="{9CE873E8-E658-45B7-9DFF-400F5836A0A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FA63E4-8313-40E8-8724-1C115D7AC89D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9F3A3D6-0129-4DBC-BF96-3F053BDB91D5}">
      <dgm:prSet phldrT="[Text]" custT="1"/>
      <dgm:spPr>
        <a:solidFill>
          <a:schemeClr val="bg2">
            <a:lumMod val="25000"/>
          </a:schemeClr>
        </a:solidFill>
      </dgm:spPr>
      <dgm:t>
        <a:bodyPr lIns="144000" tIns="180000" rIns="144000" bIns="180000"/>
        <a:lstStyle/>
        <a:p>
          <a:pPr algn="ctr"/>
          <a:r>
            <a:rPr lang="fr-BE" sz="1600" b="1" dirty="0" smtClean="0">
              <a:solidFill>
                <a:srgbClr val="FFFF00"/>
              </a:solidFill>
            </a:rPr>
            <a:t>Décaissement : 466 Millions MAD </a:t>
          </a:r>
        </a:p>
        <a:p>
          <a:pPr algn="ctr"/>
          <a:r>
            <a:rPr lang="fr-BE" sz="1600" dirty="0" smtClean="0"/>
            <a:t>(42.2 Millions euros) </a:t>
          </a:r>
        </a:p>
        <a:p>
          <a:pPr algn="ctr"/>
          <a:r>
            <a:rPr lang="fr-BE" sz="1600" dirty="0" smtClean="0"/>
            <a:t>de novembre 2016 à décembre 2017</a:t>
          </a:r>
          <a:endParaRPr lang="en-GB" sz="1600" dirty="0"/>
        </a:p>
      </dgm:t>
    </dgm:pt>
    <dgm:pt modelId="{8C398429-52A4-4883-A214-CB77B34C310B}" type="parTrans" cxnId="{AEF7741A-1FE1-4BD7-AA48-D066872E0C80}">
      <dgm:prSet/>
      <dgm:spPr/>
      <dgm:t>
        <a:bodyPr/>
        <a:lstStyle/>
        <a:p>
          <a:endParaRPr lang="en-GB"/>
        </a:p>
      </dgm:t>
    </dgm:pt>
    <dgm:pt modelId="{4F77B47C-8E9B-4971-A195-251C3E3E793C}" type="sibTrans" cxnId="{AEF7741A-1FE1-4BD7-AA48-D066872E0C80}">
      <dgm:prSet/>
      <dgm:spPr/>
      <dgm:t>
        <a:bodyPr/>
        <a:lstStyle/>
        <a:p>
          <a:endParaRPr lang="en-GB"/>
        </a:p>
      </dgm:t>
    </dgm:pt>
    <dgm:pt modelId="{7D615564-658D-4F4D-9159-CDBAF299EA36}">
      <dgm:prSet phldrT="[Text]" custT="1"/>
      <dgm:spPr>
        <a:solidFill>
          <a:schemeClr val="bg2">
            <a:lumMod val="25000"/>
          </a:schemeClr>
        </a:solidFill>
      </dgm:spPr>
      <dgm:t>
        <a:bodyPr lIns="144000" tIns="180000" rIns="144000" bIns="180000"/>
        <a:lstStyle/>
        <a:p>
          <a:pPr algn="l" defTabSz="889000">
            <a:lnSpc>
              <a:spcPct val="100000"/>
            </a:lnSpc>
            <a:spcBef>
              <a:spcPct val="0"/>
            </a:spcBef>
            <a:spcAft>
              <a:spcPts val="1000"/>
            </a:spcAft>
          </a:pPr>
          <a:r>
            <a:rPr lang="fr-BE" sz="1400" dirty="0" smtClean="0"/>
            <a:t>Appui à la COP 22 de Marrakech 2016; </a:t>
          </a:r>
        </a:p>
        <a:p>
          <a:pPr algn="l" defTabSz="889000">
            <a:lnSpc>
              <a:spcPct val="100000"/>
            </a:lnSpc>
            <a:spcBef>
              <a:spcPct val="0"/>
            </a:spcBef>
            <a:spcAft>
              <a:spcPts val="1000"/>
            </a:spcAft>
          </a:pPr>
          <a:r>
            <a:rPr lang="fr-BE" sz="1400" dirty="0" smtClean="0"/>
            <a:t>Présentation de la Stratégie Nationale de Développement Durable au Conseil National de l'Environnement</a:t>
          </a:r>
        </a:p>
        <a:p>
          <a:pPr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BE" sz="1400" dirty="0" smtClean="0"/>
            <a:t>Mise en place d'une plateforme de </a:t>
          </a:r>
          <a:r>
            <a:rPr lang="fr-BE" sz="1400" dirty="0" smtClean="0"/>
            <a:t>valorisation </a:t>
          </a:r>
          <a:r>
            <a:rPr lang="fr-BE" sz="1400" dirty="0" smtClean="0"/>
            <a:t>de batteries usagées</a:t>
          </a:r>
          <a:endParaRPr lang="en-GB" sz="1400" dirty="0"/>
        </a:p>
      </dgm:t>
    </dgm:pt>
    <dgm:pt modelId="{750E45E1-2533-440A-BB4F-68FBB1DAF126}" type="parTrans" cxnId="{0C6E8917-B3B9-4426-9FF4-2896CB55EC9E}">
      <dgm:prSet/>
      <dgm:spPr/>
      <dgm:t>
        <a:bodyPr/>
        <a:lstStyle/>
        <a:p>
          <a:endParaRPr lang="en-GB"/>
        </a:p>
      </dgm:t>
    </dgm:pt>
    <dgm:pt modelId="{33445965-B859-4724-87E1-66CC55AD99F3}" type="sibTrans" cxnId="{0C6E8917-B3B9-4426-9FF4-2896CB55EC9E}">
      <dgm:prSet/>
      <dgm:spPr/>
      <dgm:t>
        <a:bodyPr/>
        <a:lstStyle/>
        <a:p>
          <a:endParaRPr lang="en-GB"/>
        </a:p>
      </dgm:t>
    </dgm:pt>
    <dgm:pt modelId="{86C01C72-83C1-47F1-85F1-F52895C54506}">
      <dgm:prSet phldrT="[Text]" custT="1"/>
      <dgm:spPr>
        <a:solidFill>
          <a:schemeClr val="bg2">
            <a:lumMod val="25000"/>
          </a:schemeClr>
        </a:solidFill>
      </dgm:spPr>
      <dgm:t>
        <a:bodyPr lIns="144000" tIns="180000" rIns="144000" bIns="180000"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1000"/>
            </a:spcAft>
            <a:buClrTx/>
            <a:buSzTx/>
            <a:buFontTx/>
            <a:buNone/>
            <a:tabLst/>
            <a:defRPr/>
          </a:pPr>
          <a:r>
            <a:rPr lang="fr-BE" sz="1400" dirty="0" smtClean="0"/>
            <a:t>Au moins 18 000 </a:t>
          </a:r>
          <a:r>
            <a:rPr lang="fr-BE" sz="1400" dirty="0" err="1" smtClean="0"/>
            <a:t>auto-entrepreneurs</a:t>
          </a:r>
          <a:r>
            <a:rPr lang="fr-BE" sz="1400" dirty="0" smtClean="0"/>
            <a:t> enregistrés et détiennent leurs cartes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1000"/>
            </a:spcAft>
            <a:buClrTx/>
            <a:buSzTx/>
            <a:buFontTx/>
            <a:buNone/>
            <a:tabLst/>
            <a:defRPr/>
          </a:pPr>
          <a:r>
            <a:rPr lang="fr-BE" sz="1400" dirty="0" smtClean="0"/>
            <a:t>Attribution de subventions à l'investissement aux  T-PME (programmes </a:t>
          </a:r>
          <a:r>
            <a:rPr lang="fr-BE" sz="1400" dirty="0" err="1" smtClean="0"/>
            <a:t>Istimar</a:t>
          </a:r>
          <a:r>
            <a:rPr lang="fr-BE" sz="1400" dirty="0" smtClean="0"/>
            <a:t> &amp; </a:t>
          </a:r>
          <a:r>
            <a:rPr lang="fr-BE" sz="1400" dirty="0" err="1" smtClean="0"/>
            <a:t>Imtiaz</a:t>
          </a:r>
          <a:r>
            <a:rPr lang="fr-BE" sz="1400" dirty="0" smtClean="0"/>
            <a:t> / Maroc PME)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1000"/>
            </a:spcAft>
            <a:buClrTx/>
            <a:buSzTx/>
            <a:buFontTx/>
            <a:buNone/>
            <a:tabLst/>
            <a:defRPr/>
          </a:pPr>
          <a:r>
            <a:rPr lang="fr-BE" sz="1400" dirty="0" smtClean="0"/>
            <a:t>Lancement de 2 études pour de nouveaux projets de parcs industriels</a:t>
          </a:r>
          <a:endParaRPr lang="en-GB" sz="1400" dirty="0"/>
        </a:p>
      </dgm:t>
    </dgm:pt>
    <dgm:pt modelId="{DB5B6302-0E47-4D4B-99FD-D0CEDCD374D8}" type="parTrans" cxnId="{C5B084E4-6749-4DA2-B677-14577629B6B0}">
      <dgm:prSet/>
      <dgm:spPr/>
      <dgm:t>
        <a:bodyPr/>
        <a:lstStyle/>
        <a:p>
          <a:endParaRPr lang="en-GB"/>
        </a:p>
      </dgm:t>
    </dgm:pt>
    <dgm:pt modelId="{7C450BDC-84CF-443F-9356-AF670887AD4F}" type="sibTrans" cxnId="{C5B084E4-6749-4DA2-B677-14577629B6B0}">
      <dgm:prSet/>
      <dgm:spPr/>
      <dgm:t>
        <a:bodyPr/>
        <a:lstStyle/>
        <a:p>
          <a:endParaRPr lang="en-GB"/>
        </a:p>
      </dgm:t>
    </dgm:pt>
    <dgm:pt modelId="{D7F9F7D8-F6F6-496D-8343-61CA5939E59C}">
      <dgm:prSet custT="1"/>
      <dgm:spPr>
        <a:solidFill>
          <a:schemeClr val="bg2">
            <a:lumMod val="25000"/>
          </a:schemeClr>
        </a:solidFill>
      </dgm:spPr>
      <dgm:t>
        <a:bodyPr lIns="144000" tIns="180000" rIns="144000" bIns="180000"/>
        <a:lstStyle/>
        <a:p>
          <a:pPr algn="l">
            <a:lnSpc>
              <a:spcPct val="100000"/>
            </a:lnSpc>
            <a:spcAft>
              <a:spcPts val="1000"/>
            </a:spcAft>
          </a:pPr>
          <a:r>
            <a:rPr lang="fr-BE" sz="1400" b="0" dirty="0" smtClean="0"/>
            <a:t>Dématérialisation du processus de contrôle à l'importation des produits industriels dans au moins 2 des 4 principaux ports et leurs aires de dédouanement</a:t>
          </a:r>
        </a:p>
        <a:p>
          <a:pPr algn="l">
            <a:lnSpc>
              <a:spcPct val="100000"/>
            </a:lnSpc>
            <a:spcAft>
              <a:spcPts val="1000"/>
            </a:spcAft>
          </a:pPr>
          <a:r>
            <a:rPr lang="fr-BE" sz="1400" b="0" dirty="0" smtClean="0"/>
            <a:t>Lancement du programme primo-exportateur</a:t>
          </a:r>
          <a:endParaRPr lang="fr-BE" sz="1400" b="0" dirty="0"/>
        </a:p>
      </dgm:t>
    </dgm:pt>
    <dgm:pt modelId="{30ADA5AF-6961-4D46-90DC-2D69D9B27D2E}" type="parTrans" cxnId="{42E0E827-DAF3-4EC2-9D62-9D61614048D0}">
      <dgm:prSet/>
      <dgm:spPr/>
      <dgm:t>
        <a:bodyPr/>
        <a:lstStyle/>
        <a:p>
          <a:endParaRPr lang="en-GB"/>
        </a:p>
      </dgm:t>
    </dgm:pt>
    <dgm:pt modelId="{5AB60C40-8E94-49C8-8CAE-D537B2A313D2}" type="sibTrans" cxnId="{42E0E827-DAF3-4EC2-9D62-9D61614048D0}">
      <dgm:prSet/>
      <dgm:spPr/>
      <dgm:t>
        <a:bodyPr/>
        <a:lstStyle/>
        <a:p>
          <a:endParaRPr lang="en-GB"/>
        </a:p>
      </dgm:t>
    </dgm:pt>
    <dgm:pt modelId="{61F6B309-8562-4158-B8CD-15E7F6702961}" type="pres">
      <dgm:prSet presAssocID="{61FA63E4-8313-40E8-8724-1C115D7AC89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4140FA3-E618-4479-A009-BF1582895AB4}" type="pres">
      <dgm:prSet presAssocID="{19F3A3D6-0129-4DBC-BF96-3F053BDB91D5}" presName="node" presStyleLbl="node1" presStyleIdx="0" presStyleCnt="4" custScaleX="150668" custScaleY="129296" custLinFactNeighborX="-4014" custLinFactNeighborY="-689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09F891-AAD4-42E0-883D-512ED0F2D8FE}" type="pres">
      <dgm:prSet presAssocID="{4F77B47C-8E9B-4971-A195-251C3E3E793C}" presName="sibTrans" presStyleCnt="0"/>
      <dgm:spPr/>
    </dgm:pt>
    <dgm:pt modelId="{556BBCF6-4BE7-4DFB-8909-3671DAF119AE}" type="pres">
      <dgm:prSet presAssocID="{7D615564-658D-4F4D-9159-CDBAF299EA36}" presName="node" presStyleLbl="node1" presStyleIdx="1" presStyleCnt="4" custScaleX="148545" custScaleY="127429" custLinFactNeighborX="-4762" custLinFactNeighborY="-804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972C53-3D0C-4EC4-8A62-22A5014BFDCB}" type="pres">
      <dgm:prSet presAssocID="{33445965-B859-4724-87E1-66CC55AD99F3}" presName="sibTrans" presStyleCnt="0"/>
      <dgm:spPr/>
    </dgm:pt>
    <dgm:pt modelId="{BFB36E57-22DC-4BF5-B18D-B0D22F48372B}" type="pres">
      <dgm:prSet presAssocID="{86C01C72-83C1-47F1-85F1-F52895C54506}" presName="node" presStyleLbl="node1" presStyleIdx="2" presStyleCnt="4" custScaleX="150999" custScaleY="140670" custLinFactNeighborX="-32" custLinFactNeighborY="-1564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AF6D967-A79D-4DFF-882B-EB914CE3BC70}" type="pres">
      <dgm:prSet presAssocID="{7C450BDC-84CF-443F-9356-AF670887AD4F}" presName="sibTrans" presStyleCnt="0"/>
      <dgm:spPr/>
    </dgm:pt>
    <dgm:pt modelId="{0DB0D7A8-D70B-4106-967D-400721C0F113}" type="pres">
      <dgm:prSet presAssocID="{D7F9F7D8-F6F6-496D-8343-61CA5939E59C}" presName="node" presStyleLbl="node1" presStyleIdx="3" presStyleCnt="4" custScaleX="147836" custScaleY="140175" custLinFactNeighborX="-5284" custLinFactNeighborY="-1741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BFC87FC-E4D6-4793-AE57-E4CB2A7DF186}" type="presOf" srcId="{61FA63E4-8313-40E8-8724-1C115D7AC89D}" destId="{61F6B309-8562-4158-B8CD-15E7F6702961}" srcOrd="0" destOrd="0" presId="urn:microsoft.com/office/officeart/2005/8/layout/default"/>
    <dgm:cxn modelId="{C5BDA526-F006-406D-A4CC-89570D9F0801}" type="presOf" srcId="{19F3A3D6-0129-4DBC-BF96-3F053BDB91D5}" destId="{14140FA3-E618-4479-A009-BF1582895AB4}" srcOrd="0" destOrd="0" presId="urn:microsoft.com/office/officeart/2005/8/layout/default"/>
    <dgm:cxn modelId="{0C6E8917-B3B9-4426-9FF4-2896CB55EC9E}" srcId="{61FA63E4-8313-40E8-8724-1C115D7AC89D}" destId="{7D615564-658D-4F4D-9159-CDBAF299EA36}" srcOrd="1" destOrd="0" parTransId="{750E45E1-2533-440A-BB4F-68FBB1DAF126}" sibTransId="{33445965-B859-4724-87E1-66CC55AD99F3}"/>
    <dgm:cxn modelId="{91F135BA-3E46-4555-A465-FD0D5A1555FC}" type="presOf" srcId="{7D615564-658D-4F4D-9159-CDBAF299EA36}" destId="{556BBCF6-4BE7-4DFB-8909-3671DAF119AE}" srcOrd="0" destOrd="0" presId="urn:microsoft.com/office/officeart/2005/8/layout/default"/>
    <dgm:cxn modelId="{3BD1DDE2-B968-44B2-8DE5-303A88B7223E}" type="presOf" srcId="{D7F9F7D8-F6F6-496D-8343-61CA5939E59C}" destId="{0DB0D7A8-D70B-4106-967D-400721C0F113}" srcOrd="0" destOrd="0" presId="urn:microsoft.com/office/officeart/2005/8/layout/default"/>
    <dgm:cxn modelId="{6AAF8F4A-0D4D-4F38-AE69-ACFC5E58A170}" type="presOf" srcId="{86C01C72-83C1-47F1-85F1-F52895C54506}" destId="{BFB36E57-22DC-4BF5-B18D-B0D22F48372B}" srcOrd="0" destOrd="0" presId="urn:microsoft.com/office/officeart/2005/8/layout/default"/>
    <dgm:cxn modelId="{42E0E827-DAF3-4EC2-9D62-9D61614048D0}" srcId="{61FA63E4-8313-40E8-8724-1C115D7AC89D}" destId="{D7F9F7D8-F6F6-496D-8343-61CA5939E59C}" srcOrd="3" destOrd="0" parTransId="{30ADA5AF-6961-4D46-90DC-2D69D9B27D2E}" sibTransId="{5AB60C40-8E94-49C8-8CAE-D537B2A313D2}"/>
    <dgm:cxn modelId="{AEF7741A-1FE1-4BD7-AA48-D066872E0C80}" srcId="{61FA63E4-8313-40E8-8724-1C115D7AC89D}" destId="{19F3A3D6-0129-4DBC-BF96-3F053BDB91D5}" srcOrd="0" destOrd="0" parTransId="{8C398429-52A4-4883-A214-CB77B34C310B}" sibTransId="{4F77B47C-8E9B-4971-A195-251C3E3E793C}"/>
    <dgm:cxn modelId="{C5B084E4-6749-4DA2-B677-14577629B6B0}" srcId="{61FA63E4-8313-40E8-8724-1C115D7AC89D}" destId="{86C01C72-83C1-47F1-85F1-F52895C54506}" srcOrd="2" destOrd="0" parTransId="{DB5B6302-0E47-4D4B-99FD-D0CEDCD374D8}" sibTransId="{7C450BDC-84CF-443F-9356-AF670887AD4F}"/>
    <dgm:cxn modelId="{47B42046-D4E1-4DE4-9531-8CD348ED2B31}" type="presParOf" srcId="{61F6B309-8562-4158-B8CD-15E7F6702961}" destId="{14140FA3-E618-4479-A009-BF1582895AB4}" srcOrd="0" destOrd="0" presId="urn:microsoft.com/office/officeart/2005/8/layout/default"/>
    <dgm:cxn modelId="{FD79B02B-DC04-48CE-ABDF-5B05B0692118}" type="presParOf" srcId="{61F6B309-8562-4158-B8CD-15E7F6702961}" destId="{3309F891-AAD4-42E0-883D-512ED0F2D8FE}" srcOrd="1" destOrd="0" presId="urn:microsoft.com/office/officeart/2005/8/layout/default"/>
    <dgm:cxn modelId="{620EF9B7-5F4D-4DE7-99CC-B50400E7875D}" type="presParOf" srcId="{61F6B309-8562-4158-B8CD-15E7F6702961}" destId="{556BBCF6-4BE7-4DFB-8909-3671DAF119AE}" srcOrd="2" destOrd="0" presId="urn:microsoft.com/office/officeart/2005/8/layout/default"/>
    <dgm:cxn modelId="{96DE8D75-1C51-4300-95E9-8323D4A5D421}" type="presParOf" srcId="{61F6B309-8562-4158-B8CD-15E7F6702961}" destId="{A5972C53-3D0C-4EC4-8A62-22A5014BFDCB}" srcOrd="3" destOrd="0" presId="urn:microsoft.com/office/officeart/2005/8/layout/default"/>
    <dgm:cxn modelId="{957D27F6-5B80-4469-B895-9011D37A70BC}" type="presParOf" srcId="{61F6B309-8562-4158-B8CD-15E7F6702961}" destId="{BFB36E57-22DC-4BF5-B18D-B0D22F48372B}" srcOrd="4" destOrd="0" presId="urn:microsoft.com/office/officeart/2005/8/layout/default"/>
    <dgm:cxn modelId="{21DA46AA-2B05-4DDD-A683-642FC4FBE793}" type="presParOf" srcId="{61F6B309-8562-4158-B8CD-15E7F6702961}" destId="{FAF6D967-A79D-4DFF-882B-EB914CE3BC70}" srcOrd="5" destOrd="0" presId="urn:microsoft.com/office/officeart/2005/8/layout/default"/>
    <dgm:cxn modelId="{1921EE04-D693-407E-B4B8-C1B7F8848C28}" type="presParOf" srcId="{61F6B309-8562-4158-B8CD-15E7F6702961}" destId="{0DB0D7A8-D70B-4106-967D-400721C0F11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D3219B-7138-43EF-B4A8-95C5A27798D3}">
      <dsp:nvSpPr>
        <dsp:cNvPr id="0" name=""/>
        <dsp:cNvSpPr/>
      </dsp:nvSpPr>
      <dsp:spPr>
        <a:xfrm>
          <a:off x="0" y="0"/>
          <a:ext cx="6624736" cy="13006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fr-FR" sz="1400" b="1" kern="1200" dirty="0" smtClean="0">
              <a:solidFill>
                <a:schemeClr val="tx1"/>
              </a:solidFill>
            </a:rPr>
            <a:t>         Appui budgétaire   (EUR 95 millions)</a:t>
          </a:r>
          <a:endParaRPr lang="fr-FR" sz="1400" b="1" kern="1200" dirty="0">
            <a:solidFill>
              <a:schemeClr val="tx1"/>
            </a:solidFill>
          </a:endParaRPr>
        </a:p>
        <a:p>
          <a:pPr marL="266700" lvl="1" indent="-180975" algn="l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fr-FR" sz="1300" kern="1200" dirty="0" smtClean="0"/>
            <a:t>Stratégie d'Accélération industrielle &amp; entreprenariat</a:t>
          </a:r>
          <a:endParaRPr lang="fr-FR" sz="1300" kern="1200" dirty="0"/>
        </a:p>
        <a:p>
          <a:pPr marL="266700" lvl="1" indent="-180975" algn="l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fr-BE" sz="1300" kern="1200" dirty="0" smtClean="0"/>
            <a:t>Echanges commerciaux et climat des affaires</a:t>
          </a:r>
          <a:endParaRPr lang="fr-FR" sz="1300" kern="1200" dirty="0"/>
        </a:p>
        <a:p>
          <a:pPr marL="266700" lvl="1" indent="-180975" algn="l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fr-FR" sz="1300" kern="1200" dirty="0" smtClean="0"/>
            <a:t>Transition vers une économie verte</a:t>
          </a:r>
          <a:endParaRPr lang="fr-FR" sz="1300" kern="1200" dirty="0"/>
        </a:p>
      </dsp:txBody>
      <dsp:txXfrm>
        <a:off x="1480052" y="0"/>
        <a:ext cx="5144683" cy="1300693"/>
      </dsp:txXfrm>
    </dsp:sp>
    <dsp:sp modelId="{6D8FD992-8D2E-4A28-8661-1188E3BB6486}">
      <dsp:nvSpPr>
        <dsp:cNvPr id="0" name=""/>
        <dsp:cNvSpPr/>
      </dsp:nvSpPr>
      <dsp:spPr>
        <a:xfrm>
          <a:off x="155104" y="29927"/>
          <a:ext cx="1324947" cy="124083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50E59A-AF0C-438B-A6E5-4AA4817894FF}">
      <dsp:nvSpPr>
        <dsp:cNvPr id="0" name=""/>
        <dsp:cNvSpPr/>
      </dsp:nvSpPr>
      <dsp:spPr>
        <a:xfrm>
          <a:off x="0" y="3274248"/>
          <a:ext cx="6624736" cy="1645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fr-FR" sz="1400" b="1" kern="1200" dirty="0" smtClean="0">
              <a:solidFill>
                <a:schemeClr val="tx1"/>
              </a:solidFill>
            </a:rPr>
            <a:t>     2 Facilités de Financement  (EUR 30 millions)</a:t>
          </a:r>
          <a:endParaRPr lang="fr-FR" sz="1400" b="1" kern="1200" dirty="0">
            <a:solidFill>
              <a:schemeClr val="tx1"/>
            </a:solidFill>
          </a:endParaRPr>
        </a:p>
        <a:p>
          <a:pPr marL="266700" lvl="1" indent="-180975" algn="l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  <a:tabLst>
              <a:tab pos="266700" algn="l"/>
            </a:tabLst>
          </a:pPr>
          <a:r>
            <a:rPr lang="fr-FR" sz="1300" kern="1200" dirty="0" smtClean="0"/>
            <a:t>Cible: PME (chaines de valeur)</a:t>
          </a:r>
          <a:endParaRPr lang="fr-FR" sz="1300" kern="1200" dirty="0"/>
        </a:p>
        <a:p>
          <a:pPr marL="266700" lvl="1" indent="-180975" algn="l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  <a:tabLst/>
          </a:pPr>
          <a:r>
            <a:rPr lang="fr-BE" sz="1300" kern="1200" dirty="0" smtClean="0"/>
            <a:t>Instruments financiers : Lignes de crédit, mécanismes de Garantie, </a:t>
          </a:r>
          <a:r>
            <a:rPr lang="fr-BE" sz="1300" kern="1200" dirty="0" err="1" smtClean="0"/>
            <a:t>Equity</a:t>
          </a:r>
          <a:r>
            <a:rPr lang="fr-BE" sz="1300" kern="1200" dirty="0" smtClean="0"/>
            <a:t>,  (BEI/ BERD)</a:t>
          </a:r>
          <a:endParaRPr lang="fr-FR" sz="1300" kern="1200" dirty="0"/>
        </a:p>
        <a:p>
          <a:pPr marL="266700" lvl="1" indent="-180975" algn="l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  <a:tabLst>
              <a:tab pos="266700" algn="l"/>
            </a:tabLst>
          </a:pPr>
          <a:r>
            <a:rPr lang="fr-BE" sz="1300" kern="1200" dirty="0" smtClean="0"/>
            <a:t>Assistance technique auprès des Banques et des PME</a:t>
          </a:r>
          <a:endParaRPr lang="fr-FR" sz="1300" kern="1200" dirty="0"/>
        </a:p>
      </dsp:txBody>
      <dsp:txXfrm>
        <a:off x="1480052" y="3274248"/>
        <a:ext cx="5144683" cy="1645647"/>
      </dsp:txXfrm>
    </dsp:sp>
    <dsp:sp modelId="{2D61540A-220B-493D-80E3-27D94E5C5E22}">
      <dsp:nvSpPr>
        <dsp:cNvPr id="0" name=""/>
        <dsp:cNvSpPr/>
      </dsp:nvSpPr>
      <dsp:spPr>
        <a:xfrm>
          <a:off x="144015" y="3418258"/>
          <a:ext cx="1324947" cy="124083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16673F-F8CE-4D0C-B298-779932C45A7C}">
      <dsp:nvSpPr>
        <dsp:cNvPr id="0" name=""/>
        <dsp:cNvSpPr/>
      </dsp:nvSpPr>
      <dsp:spPr>
        <a:xfrm>
          <a:off x="0" y="1402039"/>
          <a:ext cx="6624736" cy="17425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fr-FR" sz="1400" b="1" kern="1200" dirty="0" smtClean="0">
              <a:solidFill>
                <a:schemeClr val="tx1"/>
              </a:solidFill>
            </a:rPr>
            <a:t>   Enveloppe Complémentaire  (EUR 10 millions)</a:t>
          </a:r>
          <a:endParaRPr lang="fr-FR" sz="1400" b="1" kern="1200" dirty="0">
            <a:solidFill>
              <a:schemeClr val="tx1"/>
            </a:solidFill>
          </a:endParaRPr>
        </a:p>
        <a:p>
          <a:pPr marL="266700" lvl="1" indent="-180975" algn="l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fr-FR" sz="1300" kern="1200" dirty="0" smtClean="0"/>
            <a:t>Assistance technique</a:t>
          </a:r>
          <a:endParaRPr lang="fr-FR" sz="1300" kern="1200" dirty="0"/>
        </a:p>
        <a:p>
          <a:pPr marL="266700" lvl="1" indent="-180975" algn="l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fr-FR" sz="1300" kern="1200" dirty="0" smtClean="0"/>
            <a:t>Jumelages</a:t>
          </a:r>
          <a:endParaRPr lang="fr-FR" sz="1300" kern="1200" dirty="0"/>
        </a:p>
        <a:p>
          <a:pPr marL="266700" lvl="1" indent="-180975" algn="l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fr-FR" sz="1300" kern="1200" dirty="0" smtClean="0"/>
            <a:t>Coopération déléguée : appui à la stratégie des PME</a:t>
          </a:r>
          <a:endParaRPr lang="fr-FR" sz="1300" kern="1200" dirty="0"/>
        </a:p>
        <a:p>
          <a:pPr marL="266700" lvl="1" indent="-180975" algn="l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fr-FR" sz="1300" kern="1200" dirty="0" smtClean="0"/>
            <a:t>Subventions (CGEM) </a:t>
          </a:r>
          <a:endParaRPr lang="fr-FR" sz="1300" kern="1200" dirty="0"/>
        </a:p>
      </dsp:txBody>
      <dsp:txXfrm>
        <a:off x="1480052" y="1402039"/>
        <a:ext cx="5144683" cy="1742556"/>
      </dsp:txXfrm>
    </dsp:sp>
    <dsp:sp modelId="{2DA6A5A7-EB8C-4BB3-97F9-C8D9DE928321}">
      <dsp:nvSpPr>
        <dsp:cNvPr id="0" name=""/>
        <dsp:cNvSpPr/>
      </dsp:nvSpPr>
      <dsp:spPr>
        <a:xfrm>
          <a:off x="153991" y="1575423"/>
          <a:ext cx="1324947" cy="124083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140FA3-E618-4479-A009-BF1582895AB4}">
      <dsp:nvSpPr>
        <dsp:cNvPr id="0" name=""/>
        <dsp:cNvSpPr/>
      </dsp:nvSpPr>
      <dsp:spPr>
        <a:xfrm>
          <a:off x="0" y="23905"/>
          <a:ext cx="4173272" cy="2148780"/>
        </a:xfrm>
        <a:prstGeom prst="rect">
          <a:avLst/>
        </a:prstGeom>
        <a:solidFill>
          <a:schemeClr val="bg2">
            <a:lumMod val="2500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000" tIns="180000" rIns="144000" bIns="18000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b="1" kern="1200" dirty="0" smtClean="0">
              <a:solidFill>
                <a:srgbClr val="FFFF00"/>
              </a:solidFill>
            </a:rPr>
            <a:t>Décaissement : 466 Millions MAD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(42.2 Millions euros)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de novembre 2016 à décembre 2017</a:t>
          </a:r>
          <a:endParaRPr lang="en-GB" sz="1600" kern="1200" dirty="0"/>
        </a:p>
      </dsp:txBody>
      <dsp:txXfrm>
        <a:off x="0" y="23905"/>
        <a:ext cx="4173272" cy="2148780"/>
      </dsp:txXfrm>
    </dsp:sp>
    <dsp:sp modelId="{556BBCF6-4BE7-4DFB-8909-3671DAF119AE}">
      <dsp:nvSpPr>
        <dsp:cNvPr id="0" name=""/>
        <dsp:cNvSpPr/>
      </dsp:nvSpPr>
      <dsp:spPr>
        <a:xfrm>
          <a:off x="4320470" y="20324"/>
          <a:ext cx="4114468" cy="2117752"/>
        </a:xfrm>
        <a:prstGeom prst="rect">
          <a:avLst/>
        </a:prstGeom>
        <a:solidFill>
          <a:schemeClr val="bg2">
            <a:lumMod val="2500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000" tIns="180000" rIns="144000" bIns="1800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1000"/>
            </a:spcAft>
          </a:pPr>
          <a:r>
            <a:rPr lang="fr-BE" sz="1400" kern="1200" dirty="0" smtClean="0"/>
            <a:t>Appui à la COP 22 de Marrakech 2016; 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1000"/>
            </a:spcAft>
          </a:pPr>
          <a:r>
            <a:rPr lang="fr-BE" sz="1400" kern="1200" dirty="0" smtClean="0"/>
            <a:t>Présentation de la Stratégie Nationale de Développement Durable au Conseil National de l'Environnement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BE" sz="1400" kern="1200" dirty="0" smtClean="0"/>
            <a:t>Mise en place d'une plateforme de </a:t>
          </a:r>
          <a:r>
            <a:rPr lang="fr-BE" sz="1400" kern="1200" dirty="0" smtClean="0"/>
            <a:t>valorisation </a:t>
          </a:r>
          <a:r>
            <a:rPr lang="fr-BE" sz="1400" kern="1200" dirty="0" smtClean="0"/>
            <a:t>de batteries usagées</a:t>
          </a:r>
          <a:endParaRPr lang="en-GB" sz="1400" kern="1200" dirty="0"/>
        </a:p>
      </dsp:txBody>
      <dsp:txXfrm>
        <a:off x="4320470" y="20324"/>
        <a:ext cx="4114468" cy="2117752"/>
      </dsp:txXfrm>
    </dsp:sp>
    <dsp:sp modelId="{BFB36E57-22DC-4BF5-B18D-B0D22F48372B}">
      <dsp:nvSpPr>
        <dsp:cNvPr id="0" name=""/>
        <dsp:cNvSpPr/>
      </dsp:nvSpPr>
      <dsp:spPr>
        <a:xfrm>
          <a:off x="6461" y="2304254"/>
          <a:ext cx="4182440" cy="2337806"/>
        </a:xfrm>
        <a:prstGeom prst="rect">
          <a:avLst/>
        </a:prstGeom>
        <a:solidFill>
          <a:schemeClr val="bg2">
            <a:lumMod val="2500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000" tIns="180000" rIns="144000" bIns="1800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  <a:defRPr/>
          </a:pPr>
          <a:r>
            <a:rPr lang="fr-BE" sz="1400" kern="1200" dirty="0" smtClean="0"/>
            <a:t>Au moins 18 000 </a:t>
          </a:r>
          <a:r>
            <a:rPr lang="fr-BE" sz="1400" kern="1200" dirty="0" err="1" smtClean="0"/>
            <a:t>auto-entrepreneurs</a:t>
          </a:r>
          <a:r>
            <a:rPr lang="fr-BE" sz="1400" kern="1200" dirty="0" smtClean="0"/>
            <a:t> enregistrés et détiennent leurs cartes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  <a:defRPr/>
          </a:pPr>
          <a:r>
            <a:rPr lang="fr-BE" sz="1400" kern="1200" dirty="0" smtClean="0"/>
            <a:t>Attribution de subventions à l'investissement aux  T-PME (programmes </a:t>
          </a:r>
          <a:r>
            <a:rPr lang="fr-BE" sz="1400" kern="1200" dirty="0" err="1" smtClean="0"/>
            <a:t>Istimar</a:t>
          </a:r>
          <a:r>
            <a:rPr lang="fr-BE" sz="1400" kern="1200" dirty="0" smtClean="0"/>
            <a:t> &amp; </a:t>
          </a:r>
          <a:r>
            <a:rPr lang="fr-BE" sz="1400" kern="1200" dirty="0" err="1" smtClean="0"/>
            <a:t>Imtiaz</a:t>
          </a:r>
          <a:r>
            <a:rPr lang="fr-BE" sz="1400" kern="1200" dirty="0" smtClean="0"/>
            <a:t> / Maroc PME)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  <a:defRPr/>
          </a:pPr>
          <a:r>
            <a:rPr lang="fr-BE" sz="1400" kern="1200" dirty="0" smtClean="0"/>
            <a:t>Lancement de 2 études pour de nouveaux projets de parcs industriels</a:t>
          </a:r>
          <a:endParaRPr lang="en-GB" sz="1400" kern="1200" dirty="0"/>
        </a:p>
      </dsp:txBody>
      <dsp:txXfrm>
        <a:off x="6461" y="2304254"/>
        <a:ext cx="4182440" cy="2337806"/>
      </dsp:txXfrm>
    </dsp:sp>
    <dsp:sp modelId="{0DB0D7A8-D70B-4106-967D-400721C0F113}">
      <dsp:nvSpPr>
        <dsp:cNvPr id="0" name=""/>
        <dsp:cNvSpPr/>
      </dsp:nvSpPr>
      <dsp:spPr>
        <a:xfrm>
          <a:off x="4320414" y="2278934"/>
          <a:ext cx="4094830" cy="2329579"/>
        </a:xfrm>
        <a:prstGeom prst="rect">
          <a:avLst/>
        </a:prstGeom>
        <a:solidFill>
          <a:schemeClr val="bg2">
            <a:lumMod val="2500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000" tIns="180000" rIns="144000" bIns="18000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1000"/>
            </a:spcAft>
          </a:pPr>
          <a:r>
            <a:rPr lang="fr-BE" sz="1400" b="0" kern="1200" dirty="0" smtClean="0"/>
            <a:t>Dématérialisation du processus de contrôle à l'importation des produits industriels dans au moins 2 des 4 principaux ports et leurs aires de dédouanement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1000"/>
            </a:spcAft>
          </a:pPr>
          <a:r>
            <a:rPr lang="fr-BE" sz="1400" b="0" kern="1200" dirty="0" smtClean="0"/>
            <a:t>Lancement du programme primo-exportateur</a:t>
          </a:r>
          <a:endParaRPr lang="fr-BE" sz="1400" b="0" kern="1200" dirty="0"/>
        </a:p>
      </dsp:txBody>
      <dsp:txXfrm>
        <a:off x="4320414" y="2278934"/>
        <a:ext cx="4094830" cy="2329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CA402-3690-4B45-9D27-F1EFEC4FA20D}" type="datetimeFigureOut">
              <a:rPr lang="en-GB" smtClean="0"/>
              <a:t>07/09/2018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1545E-F213-4918-B589-068C971E3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010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EB88A-99C2-4BF0-BDFD-2DAC776E7B76}" type="datetimeFigureOut">
              <a:rPr lang="fr-FR" smtClean="0"/>
              <a:t>07/09/2018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923D5-EE59-49EC-86EC-E3AD5C251093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1086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923D5-EE59-49EC-86EC-E3AD5C251093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3904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923D5-EE59-49EC-86EC-E3AD5C251093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7057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923D5-EE59-49EC-86EC-E3AD5C251093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7563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3F861A-DEEE-4006-AD7B-9C8C38E13C06}" type="slidenum">
              <a:rPr lang="en-GB">
                <a:solidFill>
                  <a:prstClr val="black"/>
                </a:solidFill>
              </a:rPr>
              <a:pPr/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931302" y="744498"/>
            <a:ext cx="4938315" cy="372248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58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7005" y="4716746"/>
            <a:ext cx="4985285" cy="446539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572" tIns="45286" rIns="90572" bIns="45286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3F861A-DEEE-4006-AD7B-9C8C38E13C06}" type="slidenum">
              <a:rPr lang="en-GB">
                <a:solidFill>
                  <a:prstClr val="black"/>
                </a:solidFill>
              </a:rPr>
              <a:pPr/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931302" y="744498"/>
            <a:ext cx="4938315" cy="372248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58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7005" y="4716746"/>
            <a:ext cx="4985285" cy="446539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572" tIns="45286" rIns="90572" bIns="45286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3F861A-DEEE-4006-AD7B-9C8C38E13C06}" type="slidenum">
              <a:rPr lang="en-GB">
                <a:solidFill>
                  <a:prstClr val="black"/>
                </a:solidFill>
              </a:rPr>
              <a:pPr/>
              <a:t>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931302" y="744498"/>
            <a:ext cx="4938315" cy="372248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58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7005" y="4716746"/>
            <a:ext cx="4985285" cy="446539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572" tIns="45286" rIns="90572" bIns="45286" anchor="ctr"/>
          <a:lstStyle/>
          <a:p>
            <a:r>
              <a:rPr lang="en-US" dirty="0" err="1" smtClean="0"/>
              <a:t>Paiement</a:t>
            </a:r>
            <a:r>
              <a:rPr lang="en-US" dirty="0" smtClean="0"/>
              <a:t> </a:t>
            </a:r>
            <a:r>
              <a:rPr lang="en-US" dirty="0" err="1" smtClean="0"/>
              <a:t>électronique</a:t>
            </a:r>
            <a:r>
              <a:rPr lang="en-US" dirty="0" smtClean="0"/>
              <a:t>,</a:t>
            </a:r>
            <a:r>
              <a:rPr lang="en-US" baseline="0" dirty="0" smtClean="0"/>
              <a:t> 10 documents Plan National de Simplification du Commerce </a:t>
            </a:r>
            <a:r>
              <a:rPr lang="en-US" baseline="0" dirty="0" err="1" smtClean="0"/>
              <a:t>extérieur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3F861A-DEEE-4006-AD7B-9C8C38E13C06}" type="slidenum">
              <a:rPr lang="en-GB">
                <a:solidFill>
                  <a:prstClr val="black"/>
                </a:solidFill>
              </a:rPr>
              <a:pPr/>
              <a:t>6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931302" y="744498"/>
            <a:ext cx="4938315" cy="372248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58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7005" y="4716746"/>
            <a:ext cx="4985285" cy="446539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572" tIns="45286" rIns="90572" bIns="45286" anchor="ctr"/>
          <a:lstStyle/>
          <a:p>
            <a:r>
              <a:rPr lang="en-US" dirty="0" err="1" smtClean="0"/>
              <a:t>Paiement</a:t>
            </a:r>
            <a:r>
              <a:rPr lang="en-US" dirty="0" smtClean="0"/>
              <a:t> </a:t>
            </a:r>
            <a:r>
              <a:rPr lang="en-US" dirty="0" err="1" smtClean="0"/>
              <a:t>éelctronique</a:t>
            </a:r>
            <a:r>
              <a:rPr lang="en-US" dirty="0" smtClean="0"/>
              <a:t>,</a:t>
            </a:r>
            <a:r>
              <a:rPr lang="en-US" baseline="0" dirty="0" smtClean="0"/>
              <a:t> 10 documents Plan National de Simplification du Commerce </a:t>
            </a:r>
            <a:r>
              <a:rPr lang="en-US" baseline="0" dirty="0" err="1" smtClean="0"/>
              <a:t>extérieur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3F861A-DEEE-4006-AD7B-9C8C38E13C06}" type="slidenum">
              <a:rPr lang="en-GB">
                <a:solidFill>
                  <a:prstClr val="black"/>
                </a:solidFill>
              </a:rPr>
              <a:pPr/>
              <a:t>7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931302" y="744498"/>
            <a:ext cx="4938315" cy="372248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58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7005" y="4716746"/>
            <a:ext cx="4985285" cy="446539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572" tIns="45286" rIns="90572" bIns="45286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Loi 2011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923D5-EE59-49EC-86EC-E3AD5C251093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5669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3F861A-DEEE-4006-AD7B-9C8C38E13C06}" type="slidenum">
              <a:rPr lang="en-GB">
                <a:solidFill>
                  <a:prstClr val="black"/>
                </a:solidFill>
              </a:rPr>
              <a:pPr/>
              <a:t>10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931302" y="744498"/>
            <a:ext cx="4938315" cy="372248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58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7005" y="4716746"/>
            <a:ext cx="4985285" cy="446539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572" tIns="45286" rIns="90572" bIns="45286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7A76-A40D-4EBE-85D6-43C52D2D7DB0}" type="datetimeFigureOut">
              <a:rPr lang="fr-FR" smtClean="0"/>
              <a:t>07/09/2018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4895-2CB5-41A4-BC38-641BC6EE5F7C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7A76-A40D-4EBE-85D6-43C52D2D7DB0}" type="datetimeFigureOut">
              <a:rPr lang="fr-FR" smtClean="0"/>
              <a:t>07/09/2018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4895-2CB5-41A4-BC38-641BC6EE5F7C}" type="slidenum">
              <a:rPr lang="fr-FR" smtClean="0"/>
              <a:t>‹#›</a:t>
            </a:fld>
            <a:endParaRPr lang="fr-FR" dirty="0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Faire glisser l'image vers l'espace réservé ou cliquer sur l'icône pour l'ajouter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7A76-A40D-4EBE-85D6-43C52D2D7DB0}" type="datetimeFigureOut">
              <a:rPr lang="fr-FR" smtClean="0"/>
              <a:t>07/09/2018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4895-2CB5-41A4-BC38-641BC6EE5F7C}" type="slidenum">
              <a:rPr lang="fr-FR" smtClean="0"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Faire glisser l'image vers l'espace réservé ou cliquer sur l'icône pour l'ajouter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7A76-A40D-4EBE-85D6-43C52D2D7DB0}" type="datetimeFigureOut">
              <a:rPr lang="fr-FR" smtClean="0"/>
              <a:t>07/09/2018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4895-2CB5-41A4-BC38-641BC6EE5F7C}" type="slidenum">
              <a:rPr lang="fr-FR" smtClean="0"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, imag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7A76-A40D-4EBE-85D6-43C52D2D7DB0}" type="datetimeFigureOut">
              <a:rPr lang="fr-FR" smtClean="0"/>
              <a:t>07/09/2018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4895-2CB5-41A4-BC38-641BC6EE5F7C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dirty="0" smtClean="0"/>
              <a:t>Faire glisser l'image vers l'espace réservé ou cliquer sur l'icône pour l'ajouter</a:t>
            </a:r>
            <a:endParaRPr dirty="0"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Faire glisser l'image vers l'espace réservé ou cliquer sur l'icône pour l'ajouter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7A76-A40D-4EBE-85D6-43C52D2D7DB0}" type="datetimeFigureOut">
              <a:rPr lang="fr-FR" smtClean="0"/>
              <a:t>07/09/2018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4895-2CB5-41A4-BC38-641BC6EE5F7C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Faire glisser l'image vers l'espace réservé ou cliquer sur l'icône pour l'ajouter</a:t>
            </a:r>
            <a:endParaRPr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Faire glisser l'image vers l'espace réservé ou cliquer sur l'icône pour l'ajouter</a:t>
            </a:r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7A76-A40D-4EBE-85D6-43C52D2D7DB0}" type="datetimeFigureOut">
              <a:rPr lang="fr-FR" smtClean="0"/>
              <a:t>07/09/2018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4895-2CB5-41A4-BC38-641BC6EE5F7C}" type="slidenum">
              <a:rPr lang="fr-FR" smtClean="0"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7A76-A40D-4EBE-85D6-43C52D2D7DB0}" type="datetimeFigureOut">
              <a:rPr lang="fr-FR" smtClean="0"/>
              <a:t>07/09/2018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4895-2CB5-41A4-BC38-641BC6EE5F7C}" type="slidenum">
              <a:rPr lang="fr-FR" smtClean="0"/>
              <a:t>‹#›</a:t>
            </a:fld>
            <a:endParaRPr lang="fr-FR" dirty="0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 dirty="0">
              <a:solidFill>
                <a:srgbClr val="629DD1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07B2870-691A-4FFC-BADA-8E35D0FEAB7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8862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7B2870-691A-4FFC-BADA-8E35D0FEAB74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01776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7B2870-691A-4FFC-BADA-8E35D0FEAB74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201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7A76-A40D-4EBE-85D6-43C52D2D7DB0}" type="datetimeFigureOut">
              <a:rPr lang="fr-FR" smtClean="0"/>
              <a:t>07/09/2018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4895-2CB5-41A4-BC38-641BC6EE5F7C}" type="slidenum">
              <a:rPr lang="fr-FR" smtClean="0"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7B2870-691A-4FFC-BADA-8E35D0FEAB74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50589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7B2870-691A-4FFC-BADA-8E35D0FEAB74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61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7B2870-691A-4FFC-BADA-8E35D0FEAB74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081849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7B2870-691A-4FFC-BADA-8E35D0FEAB74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71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7B2870-691A-4FFC-BADA-8E35D0FEAB74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640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07B2870-691A-4FFC-BADA-8E35D0FEAB74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9935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7B2870-691A-4FFC-BADA-8E35D0FEAB74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98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7B2870-691A-4FFC-BADA-8E35D0FEAB74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797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7A76-A40D-4EBE-85D6-43C52D2D7DB0}" type="datetimeFigureOut">
              <a:rPr lang="fr-FR" smtClean="0">
                <a:solidFill>
                  <a:prstClr val="white">
                    <a:lumMod val="65000"/>
                  </a:prstClr>
                </a:solidFill>
              </a:rPr>
              <a:pPr/>
              <a:t>07/09/2018</a:t>
            </a:fld>
            <a:endParaRPr lang="fr-FR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4895-2CB5-41A4-BC38-641BC6EE5F7C}" type="slidenum">
              <a:rPr lang="fr-FR" smtClean="0">
                <a:solidFill>
                  <a:srgbClr val="CACACA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r-FR" dirty="0">
              <a:solidFill>
                <a:srgbClr val="CACACA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>
              <a:spcBef>
                <a:spcPct val="0"/>
              </a:spcBef>
            </a:pPr>
            <a:endParaRPr sz="4200" dirty="0">
              <a:solidFill>
                <a:prstClr val="white"/>
              </a:solidFill>
              <a:latin typeface="Corbel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prstClr val="white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prstClr val="white"/>
                </a:solidFill>
                <a:sym typeface="Wingdings"/>
              </a:rPr>
              <a:t></a:t>
            </a:r>
            <a:endParaRPr sz="36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8477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7A76-A40D-4EBE-85D6-43C52D2D7DB0}" type="datetimeFigureOut">
              <a:rPr lang="fr-FR" smtClean="0">
                <a:solidFill>
                  <a:prstClr val="white">
                    <a:lumMod val="65000"/>
                  </a:prstClr>
                </a:solidFill>
              </a:rPr>
              <a:pPr/>
              <a:t>07/09/2018</a:t>
            </a:fld>
            <a:endParaRPr lang="fr-FR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4895-2CB5-41A4-BC38-641BC6EE5F7C}" type="slidenum">
              <a:rPr lang="fr-FR" smtClean="0">
                <a:solidFill>
                  <a:srgbClr val="CACACA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r-FR" dirty="0">
              <a:solidFill>
                <a:srgbClr val="CACACA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26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7A76-A40D-4EBE-85D6-43C52D2D7DB0}" type="datetimeFigureOut">
              <a:rPr lang="fr-FR" smtClean="0"/>
              <a:t>07/09/2018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4895-2CB5-41A4-BC38-641BC6EE5F7C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dirty="0" smtClean="0"/>
              <a:t>Faire glisser l'image vers l'espace réservé ou cliquer sur l'icône pour l'ajouter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>
              <a:spcBef>
                <a:spcPct val="0"/>
              </a:spcBef>
            </a:pPr>
            <a:endParaRPr sz="4200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7A76-A40D-4EBE-85D6-43C52D2D7DB0}" type="datetimeFigureOut">
              <a:rPr lang="fr-FR" smtClean="0">
                <a:solidFill>
                  <a:prstClr val="white">
                    <a:lumMod val="65000"/>
                  </a:prstClr>
                </a:solidFill>
              </a:rPr>
              <a:pPr/>
              <a:t>07/09/2018</a:t>
            </a:fld>
            <a:endParaRPr lang="fr-FR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4895-2CB5-41A4-BC38-641BC6EE5F7C}" type="slidenum">
              <a:rPr lang="fr-FR" smtClean="0">
                <a:solidFill>
                  <a:srgbClr val="CACACA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r-FR" dirty="0">
              <a:solidFill>
                <a:srgbClr val="CACACA">
                  <a:lumMod val="85000"/>
                  <a:lumOff val="15000"/>
                </a:srgb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dirty="0" smtClean="0"/>
              <a:t>Faire glisser l'image vers l'espace réservé ou cliquer sur l'icône pour l'ajouter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prstClr val="white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prstClr val="white"/>
                </a:solidFill>
                <a:sym typeface="Wingdings"/>
              </a:rPr>
              <a:t></a:t>
            </a:r>
            <a:endParaRPr sz="36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046207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>
              <a:spcBef>
                <a:spcPct val="0"/>
              </a:spcBef>
            </a:pPr>
            <a:endParaRPr sz="4200" dirty="0">
              <a:solidFill>
                <a:prstClr val="white"/>
              </a:solidFill>
              <a:latin typeface="Corbe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prstClr val="white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prstClr val="white"/>
                </a:solidFill>
                <a:sym typeface="Wingdings"/>
              </a:rPr>
              <a:t></a:t>
            </a:r>
            <a:endParaRPr sz="36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7A76-A40D-4EBE-85D6-43C52D2D7DB0}" type="datetimeFigureOut">
              <a:rPr lang="fr-FR" smtClean="0">
                <a:solidFill>
                  <a:prstClr val="white">
                    <a:lumMod val="65000"/>
                  </a:prstClr>
                </a:solidFill>
              </a:rPr>
              <a:pPr/>
              <a:t>07/09/2018</a:t>
            </a:fld>
            <a:endParaRPr lang="fr-FR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4895-2CB5-41A4-BC38-641BC6EE5F7C}" type="slidenum">
              <a:rPr lang="fr-FR" smtClean="0">
                <a:solidFill>
                  <a:srgbClr val="CACACA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r-FR" dirty="0">
              <a:solidFill>
                <a:srgbClr val="CACACA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1472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dirty="0" smtClean="0"/>
              <a:t>Faire glisser l'image vers l'espace réservé ou cliquer sur l'icône pour l'ajouter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7A76-A40D-4EBE-85D6-43C52D2D7DB0}" type="datetimeFigureOut">
              <a:rPr lang="fr-FR" smtClean="0">
                <a:solidFill>
                  <a:prstClr val="white">
                    <a:lumMod val="65000"/>
                  </a:prstClr>
                </a:solidFill>
              </a:rPr>
              <a:pPr/>
              <a:t>07/09/2018</a:t>
            </a:fld>
            <a:endParaRPr lang="fr-FR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4895-2CB5-41A4-BC38-641BC6EE5F7C}" type="slidenum">
              <a:rPr lang="fr-FR" smtClean="0">
                <a:solidFill>
                  <a:srgbClr val="CACACA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r-FR" dirty="0">
              <a:solidFill>
                <a:srgbClr val="CACACA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>
              <a:spcBef>
                <a:spcPct val="0"/>
              </a:spcBef>
            </a:pPr>
            <a:endParaRPr sz="4200" dirty="0">
              <a:solidFill>
                <a:prstClr val="white"/>
              </a:solidFill>
              <a:latin typeface="Corbe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prstClr val="white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prstClr val="white"/>
                </a:solidFill>
                <a:sym typeface="Wingdings"/>
              </a:rPr>
              <a:t></a:t>
            </a:r>
            <a:endParaRPr sz="36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595837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7A76-A40D-4EBE-85D6-43C52D2D7DB0}" type="datetimeFigureOut">
              <a:rPr lang="fr-FR" smtClean="0">
                <a:solidFill>
                  <a:prstClr val="white">
                    <a:lumMod val="65000"/>
                  </a:prstClr>
                </a:solidFill>
              </a:rPr>
              <a:pPr/>
              <a:t>07/09/2018</a:t>
            </a:fld>
            <a:endParaRPr lang="fr-FR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4895-2CB5-41A4-BC38-641BC6EE5F7C}" type="slidenum">
              <a:rPr lang="fr-FR" smtClean="0">
                <a:solidFill>
                  <a:srgbClr val="CACACA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r-FR" dirty="0">
              <a:solidFill>
                <a:srgbClr val="CACACA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3706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7A76-A40D-4EBE-85D6-43C52D2D7DB0}" type="datetimeFigureOut">
              <a:rPr lang="fr-FR" smtClean="0">
                <a:solidFill>
                  <a:prstClr val="white">
                    <a:lumMod val="65000"/>
                  </a:prstClr>
                </a:solidFill>
              </a:rPr>
              <a:pPr/>
              <a:t>07/09/2018</a:t>
            </a:fld>
            <a:endParaRPr lang="fr-FR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4895-2CB5-41A4-BC38-641BC6EE5F7C}" type="slidenum">
              <a:rPr lang="fr-FR" smtClean="0">
                <a:solidFill>
                  <a:srgbClr val="CACACA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r-FR" dirty="0">
              <a:solidFill>
                <a:srgbClr val="CACACA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8452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7A76-A40D-4EBE-85D6-43C52D2D7DB0}" type="datetimeFigureOut">
              <a:rPr lang="fr-FR" smtClean="0">
                <a:solidFill>
                  <a:prstClr val="white">
                    <a:lumMod val="65000"/>
                  </a:prstClr>
                </a:solidFill>
              </a:rPr>
              <a:pPr/>
              <a:t>07/09/2018</a:t>
            </a:fld>
            <a:endParaRPr lang="fr-FR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4895-2CB5-41A4-BC38-641BC6EE5F7C}" type="slidenum">
              <a:rPr lang="fr-FR" smtClean="0">
                <a:solidFill>
                  <a:srgbClr val="CACACA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r-FR" dirty="0">
              <a:solidFill>
                <a:srgbClr val="CACACA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9449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7A76-A40D-4EBE-85D6-43C52D2D7DB0}" type="datetimeFigureOut">
              <a:rPr lang="fr-FR" smtClean="0">
                <a:solidFill>
                  <a:prstClr val="white">
                    <a:lumMod val="65000"/>
                  </a:prstClr>
                </a:solidFill>
              </a:rPr>
              <a:pPr/>
              <a:t>07/09/2018</a:t>
            </a:fld>
            <a:endParaRPr lang="fr-FR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4895-2CB5-41A4-BC38-641BC6EE5F7C}" type="slidenum">
              <a:rPr lang="fr-FR" smtClean="0">
                <a:solidFill>
                  <a:srgbClr val="CACACA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r-FR" dirty="0">
              <a:solidFill>
                <a:srgbClr val="CACACA">
                  <a:lumMod val="85000"/>
                  <a:lumOff val="15000"/>
                </a:srgb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96929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7A76-A40D-4EBE-85D6-43C52D2D7DB0}" type="datetimeFigureOut">
              <a:rPr lang="fr-FR" smtClean="0">
                <a:solidFill>
                  <a:prstClr val="white">
                    <a:lumMod val="65000"/>
                  </a:prstClr>
                </a:solidFill>
              </a:rPr>
              <a:pPr/>
              <a:t>07/09/2018</a:t>
            </a:fld>
            <a:endParaRPr lang="fr-FR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4895-2CB5-41A4-BC38-641BC6EE5F7C}" type="slidenum">
              <a:rPr lang="fr-FR" smtClean="0">
                <a:solidFill>
                  <a:srgbClr val="CACACA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r-FR" dirty="0">
              <a:solidFill>
                <a:srgbClr val="CACACA">
                  <a:lumMod val="85000"/>
                  <a:lumOff val="15000"/>
                </a:srgb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75914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>
              <a:spcBef>
                <a:spcPct val="0"/>
              </a:spcBef>
            </a:pPr>
            <a:endParaRPr sz="4200" dirty="0">
              <a:solidFill>
                <a:prstClr val="white"/>
              </a:solidFill>
              <a:latin typeface="Corbe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Faire glisser l'image vers l'espace réservé ou cliquer sur l'icône pour l'ajouter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7A76-A40D-4EBE-85D6-43C52D2D7DB0}" type="datetimeFigureOut">
              <a:rPr lang="fr-FR" smtClean="0">
                <a:solidFill>
                  <a:prstClr val="white">
                    <a:lumMod val="65000"/>
                  </a:prstClr>
                </a:solidFill>
              </a:rPr>
              <a:pPr/>
              <a:t>07/09/2018</a:t>
            </a:fld>
            <a:endParaRPr lang="fr-FR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4895-2CB5-41A4-BC38-641BC6EE5F7C}" type="slidenum">
              <a:rPr lang="fr-FR" smtClean="0">
                <a:solidFill>
                  <a:srgbClr val="CACACA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r-FR" dirty="0">
              <a:solidFill>
                <a:srgbClr val="CACACA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1638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Faire glisser l'image vers l'espace réservé ou cliquer sur l'icône pour l'ajouter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7A76-A40D-4EBE-85D6-43C52D2D7DB0}" type="datetimeFigureOut">
              <a:rPr lang="fr-FR" smtClean="0">
                <a:solidFill>
                  <a:prstClr val="white">
                    <a:lumMod val="65000"/>
                  </a:prstClr>
                </a:solidFill>
              </a:rPr>
              <a:pPr/>
              <a:t>07/09/2018</a:t>
            </a:fld>
            <a:endParaRPr lang="fr-FR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4895-2CB5-41A4-BC38-641BC6EE5F7C}" type="slidenum">
              <a:rPr lang="fr-FR" smtClean="0">
                <a:solidFill>
                  <a:srgbClr val="CACACA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r-FR" dirty="0">
              <a:solidFill>
                <a:srgbClr val="CACACA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43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7A76-A40D-4EBE-85D6-43C52D2D7DB0}" type="datetimeFigureOut">
              <a:rPr lang="fr-FR" smtClean="0"/>
              <a:t>07/09/2018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4895-2CB5-41A4-BC38-641BC6EE5F7C}" type="slidenum">
              <a:rPr lang="fr-FR" smtClean="0"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, imag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7A76-A40D-4EBE-85D6-43C52D2D7DB0}" type="datetimeFigureOut">
              <a:rPr lang="fr-FR" smtClean="0">
                <a:solidFill>
                  <a:prstClr val="white">
                    <a:lumMod val="65000"/>
                  </a:prstClr>
                </a:solidFill>
              </a:rPr>
              <a:pPr/>
              <a:t>07/09/2018</a:t>
            </a:fld>
            <a:endParaRPr lang="fr-FR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4895-2CB5-41A4-BC38-641BC6EE5F7C}" type="slidenum">
              <a:rPr lang="fr-FR" smtClean="0">
                <a:solidFill>
                  <a:srgbClr val="CACACA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r-FR" dirty="0">
              <a:solidFill>
                <a:srgbClr val="CACACA">
                  <a:lumMod val="85000"/>
                  <a:lumOff val="15000"/>
                </a:srgb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>
              <a:spcBef>
                <a:spcPct val="0"/>
              </a:spcBef>
            </a:pPr>
            <a:endParaRPr sz="4200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dirty="0" smtClean="0"/>
              <a:t>Faire glisser l'image vers l'espace réservé ou cliquer sur l'icône pour l'ajouter</a:t>
            </a:r>
            <a:endParaRPr dirty="0"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38993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>
              <a:spcBef>
                <a:spcPct val="0"/>
              </a:spcBef>
            </a:pPr>
            <a:endParaRPr sz="4200" dirty="0">
              <a:solidFill>
                <a:prstClr val="white"/>
              </a:solidFill>
              <a:latin typeface="Corbe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Faire glisser l'image vers l'espace réservé ou cliquer sur l'icône pour l'ajouter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7A76-A40D-4EBE-85D6-43C52D2D7DB0}" type="datetimeFigureOut">
              <a:rPr lang="fr-FR" smtClean="0">
                <a:solidFill>
                  <a:prstClr val="white">
                    <a:lumMod val="65000"/>
                  </a:prstClr>
                </a:solidFill>
              </a:rPr>
              <a:pPr/>
              <a:t>07/09/2018</a:t>
            </a:fld>
            <a:endParaRPr lang="fr-FR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4895-2CB5-41A4-BC38-641BC6EE5F7C}" type="slidenum">
              <a:rPr lang="fr-FR" smtClean="0">
                <a:solidFill>
                  <a:srgbClr val="CACACA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r-FR" dirty="0">
              <a:solidFill>
                <a:srgbClr val="CACACA">
                  <a:lumMod val="85000"/>
                  <a:lumOff val="15000"/>
                </a:srgbClr>
              </a:solidFill>
            </a:endParaRPr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Faire glisser l'image vers l'espace réservé ou cliquer sur l'icône pour l'ajouter</a:t>
            </a:r>
            <a:endParaRPr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Faire glisser l'image vers l'espace réservé ou cliquer sur l'icône pour l'ajouter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72686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7A76-A40D-4EBE-85D6-43C52D2D7DB0}" type="datetimeFigureOut">
              <a:rPr lang="fr-FR" smtClean="0">
                <a:solidFill>
                  <a:prstClr val="white">
                    <a:lumMod val="65000"/>
                  </a:prstClr>
                </a:solidFill>
              </a:rPr>
              <a:pPr/>
              <a:t>07/09/2018</a:t>
            </a:fld>
            <a:endParaRPr lang="fr-FR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4895-2CB5-41A4-BC38-641BC6EE5F7C}" type="slidenum">
              <a:rPr lang="fr-FR" smtClean="0">
                <a:solidFill>
                  <a:srgbClr val="CACACA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r-FR" dirty="0">
              <a:solidFill>
                <a:srgbClr val="CACACA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9472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7A76-A40D-4EBE-85D6-43C52D2D7DB0}" type="datetimeFigureOut">
              <a:rPr lang="fr-FR" smtClean="0">
                <a:solidFill>
                  <a:prstClr val="white">
                    <a:lumMod val="65000"/>
                  </a:prstClr>
                </a:solidFill>
              </a:rPr>
              <a:pPr/>
              <a:t>07/09/2018</a:t>
            </a:fld>
            <a:endParaRPr lang="fr-FR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4895-2CB5-41A4-BC38-641BC6EE5F7C}" type="slidenum">
              <a:rPr lang="fr-FR" smtClean="0">
                <a:solidFill>
                  <a:srgbClr val="CACACA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r-FR" dirty="0">
              <a:solidFill>
                <a:srgbClr val="CACACA">
                  <a:lumMod val="85000"/>
                  <a:lumOff val="15000"/>
                </a:srgb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8803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dirty="0" smtClean="0"/>
              <a:t>Faire glisser l'image vers l'espace réservé ou cliquer sur l'icône pour l'ajouter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7A76-A40D-4EBE-85D6-43C52D2D7DB0}" type="datetimeFigureOut">
              <a:rPr lang="fr-FR" smtClean="0"/>
              <a:t>07/09/2018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4895-2CB5-41A4-BC38-641BC6EE5F7C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7A76-A40D-4EBE-85D6-43C52D2D7DB0}" type="datetimeFigureOut">
              <a:rPr lang="fr-FR" smtClean="0"/>
              <a:t>07/09/2018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4895-2CB5-41A4-BC38-641BC6EE5F7C}" type="slidenum">
              <a:rPr lang="fr-FR" smtClean="0"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7A76-A40D-4EBE-85D6-43C52D2D7DB0}" type="datetimeFigureOut">
              <a:rPr lang="fr-FR" smtClean="0"/>
              <a:t>07/09/2018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4895-2CB5-41A4-BC38-641BC6EE5F7C}" type="slidenum">
              <a:rPr lang="fr-FR" smtClean="0"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7A76-A40D-4EBE-85D6-43C52D2D7DB0}" type="datetimeFigureOut">
              <a:rPr lang="fr-FR" smtClean="0"/>
              <a:t>07/09/2018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4895-2CB5-41A4-BC38-641BC6EE5F7C}" type="slidenum">
              <a:rPr lang="fr-FR" smtClean="0"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7A76-A40D-4EBE-85D6-43C52D2D7DB0}" type="datetimeFigureOut">
              <a:rPr lang="fr-FR" smtClean="0"/>
              <a:t>07/09/2018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4895-2CB5-41A4-BC38-641BC6EE5F7C}" type="slidenum">
              <a:rPr lang="fr-FR" smtClean="0"/>
              <a:t>‹#›</a:t>
            </a:fld>
            <a:endParaRPr lang="fr-FR" dirty="0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9127A76-A40D-4EBE-85D6-43C52D2D7DB0}" type="datetimeFigureOut">
              <a:rPr lang="fr-FR" smtClean="0"/>
              <a:t>07/09/2018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A1D4895-2CB5-41A4-BC38-641BC6EE5F7C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707B2870-691A-4FFC-BADA-8E35D0FEAB74}" type="slidenum">
              <a:rPr lang="en-GB" smtClean="0">
                <a:solidFill>
                  <a:prstClr val="black"/>
                </a:solidFill>
                <a:latin typeface="Arial" charset="0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379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/>
    </p:bld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9127A76-A40D-4EBE-85D6-43C52D2D7DB0}" type="datetimeFigureOut">
              <a:rPr lang="fr-FR" smtClean="0">
                <a:solidFill>
                  <a:prstClr val="white">
                    <a:lumMod val="65000"/>
                  </a:prstClr>
                </a:solidFill>
              </a:rPr>
              <a:pPr/>
              <a:t>07/09/2018</a:t>
            </a:fld>
            <a:endParaRPr lang="fr-FR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r-FR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A1D4895-2CB5-41A4-BC38-641BC6EE5F7C}" type="slidenum">
              <a:rPr lang="fr-FR" smtClean="0">
                <a:solidFill>
                  <a:srgbClr val="CACACA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r-FR" dirty="0">
              <a:solidFill>
                <a:srgbClr val="CACACA">
                  <a:lumMod val="85000"/>
                  <a:lumOff val="15000"/>
                </a:srgb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699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5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3131840" cy="18448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55" y="588808"/>
            <a:ext cx="7416641" cy="5792138"/>
          </a:xfrm>
          <a:prstGeom prst="rect">
            <a:avLst/>
          </a:prstGeom>
        </p:spPr>
      </p:pic>
      <p:sp>
        <p:nvSpPr>
          <p:cNvPr id="9" name="Titre 16"/>
          <p:cNvSpPr txBox="1">
            <a:spLocks/>
          </p:cNvSpPr>
          <p:nvPr/>
        </p:nvSpPr>
        <p:spPr>
          <a:xfrm>
            <a:off x="2699792" y="2204864"/>
            <a:ext cx="6264696" cy="333980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fr-FR" sz="3200" b="1" dirty="0" smtClean="0">
                <a:solidFill>
                  <a:srgbClr val="FFFFFF"/>
                </a:solidFill>
              </a:rPr>
              <a:t/>
            </a:r>
            <a:br>
              <a:rPr lang="fr-FR" sz="3200" b="1" dirty="0" smtClean="0">
                <a:solidFill>
                  <a:srgbClr val="FFFFFF"/>
                </a:solidFill>
              </a:rPr>
            </a:br>
            <a:r>
              <a:rPr lang="fr-FR" sz="3200" b="1" dirty="0" smtClean="0">
                <a:solidFill>
                  <a:srgbClr val="FFFFFF"/>
                </a:solidFill>
              </a:rPr>
              <a:t/>
            </a:r>
            <a:br>
              <a:rPr lang="fr-FR" sz="3200" b="1" dirty="0" smtClean="0">
                <a:solidFill>
                  <a:srgbClr val="FFFFFF"/>
                </a:solidFill>
              </a:rPr>
            </a:br>
            <a:endParaRPr lang="fr-FR" sz="3200" dirty="0">
              <a:solidFill>
                <a:srgbClr val="FFFFFF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0714" y="154214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637118" y="107103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tx2"/>
                </a:solidFill>
              </a:rPr>
              <a:t>LE PROGRAMME </a:t>
            </a:r>
          </a:p>
          <a:p>
            <a:pPr algn="ctr"/>
            <a:r>
              <a:rPr lang="fr-FR" sz="1600" b="1" dirty="0" smtClean="0">
                <a:solidFill>
                  <a:schemeClr val="tx2"/>
                </a:solidFill>
              </a:rPr>
              <a:t>"COMPETITIVITE &amp; CROISSANCE VERTE"</a:t>
            </a:r>
          </a:p>
          <a:p>
            <a:pPr algn="ctr"/>
            <a:endParaRPr lang="fr-FR" sz="1600" b="1" dirty="0" smtClean="0">
              <a:solidFill>
                <a:schemeClr val="tx2"/>
              </a:solidFill>
            </a:endParaRPr>
          </a:p>
          <a:p>
            <a:pPr algn="ctr"/>
            <a:r>
              <a:rPr lang="fr-FR" sz="1600" b="1" dirty="0" smtClean="0">
                <a:solidFill>
                  <a:schemeClr val="tx2"/>
                </a:solidFill>
              </a:rPr>
              <a:t>PARTENARIAT MAROC-UNION EUROPENNE POUR </a:t>
            </a:r>
          </a:p>
          <a:p>
            <a:pPr algn="ctr"/>
            <a:r>
              <a:rPr lang="fr-FR" sz="1600" b="1" dirty="0" smtClean="0">
                <a:solidFill>
                  <a:schemeClr val="tx2"/>
                </a:solidFill>
              </a:rPr>
              <a:t>LE </a:t>
            </a:r>
            <a:r>
              <a:rPr lang="fr-FR" sz="1600" b="1" dirty="0" smtClean="0">
                <a:solidFill>
                  <a:schemeClr val="tx2"/>
                </a:solidFill>
              </a:rPr>
              <a:t>DEVELOPPEMENT DU SECTEUR PRIVE AU MAROC</a:t>
            </a:r>
          </a:p>
          <a:p>
            <a:pPr algn="ctr"/>
            <a:endParaRPr lang="fr-FR" sz="2800" b="1" dirty="0"/>
          </a:p>
        </p:txBody>
      </p:sp>
      <p:sp>
        <p:nvSpPr>
          <p:cNvPr id="21" name="Sous-titre 2"/>
          <p:cNvSpPr txBox="1">
            <a:spLocks/>
          </p:cNvSpPr>
          <p:nvPr/>
        </p:nvSpPr>
        <p:spPr>
          <a:xfrm>
            <a:off x="2929880" y="5292639"/>
            <a:ext cx="6192688" cy="504056"/>
          </a:xfrm>
          <a:prstGeom prst="rect">
            <a:avLst/>
          </a:prstGeom>
        </p:spPr>
        <p:txBody>
          <a:bodyPr>
            <a:normAutofit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b="1" dirty="0" smtClean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711" y="5903893"/>
            <a:ext cx="8666301" cy="95410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BE" sz="1400" dirty="0" smtClean="0">
                <a:solidFill>
                  <a:schemeClr val="tx2"/>
                </a:solidFill>
              </a:rPr>
              <a:t>Point de presse  du </a:t>
            </a:r>
            <a:r>
              <a:rPr lang="fr-BE" sz="1400" dirty="0" smtClean="0">
                <a:solidFill>
                  <a:schemeClr val="tx2"/>
                </a:solidFill>
              </a:rPr>
              <a:t>14/09/2018</a:t>
            </a:r>
            <a:endParaRPr lang="fr-BE" sz="1400" dirty="0" smtClean="0">
              <a:solidFill>
                <a:schemeClr val="tx2"/>
              </a:solidFill>
            </a:endParaRPr>
          </a:p>
          <a:p>
            <a:pPr algn="ctr"/>
            <a:r>
              <a:rPr lang="fr-BE" sz="1400" dirty="0" smtClean="0">
                <a:solidFill>
                  <a:schemeClr val="tx2"/>
                </a:solidFill>
              </a:rPr>
              <a:t>M. </a:t>
            </a:r>
            <a:r>
              <a:rPr lang="fr-BE" sz="1400" dirty="0" smtClean="0">
                <a:solidFill>
                  <a:schemeClr val="tx2"/>
                </a:solidFill>
              </a:rPr>
              <a:t>Mohamed </a:t>
            </a:r>
            <a:r>
              <a:rPr lang="fr-BE" sz="1400" dirty="0" err="1" smtClean="0">
                <a:solidFill>
                  <a:schemeClr val="tx2"/>
                </a:solidFill>
              </a:rPr>
              <a:t>Benchaâboun</a:t>
            </a:r>
            <a:r>
              <a:rPr lang="fr-BE" sz="1400" dirty="0" smtClean="0">
                <a:solidFill>
                  <a:schemeClr val="tx2"/>
                </a:solidFill>
              </a:rPr>
              <a:t>, </a:t>
            </a:r>
            <a:r>
              <a:rPr lang="fr-BE" sz="1400" dirty="0" smtClean="0">
                <a:solidFill>
                  <a:schemeClr val="tx2"/>
                </a:solidFill>
              </a:rPr>
              <a:t>Ministre de l'Economie et des Finances  du </a:t>
            </a:r>
            <a:r>
              <a:rPr lang="fr-BE" sz="1400" dirty="0" smtClean="0">
                <a:solidFill>
                  <a:schemeClr val="tx2"/>
                </a:solidFill>
              </a:rPr>
              <a:t>Maroc</a:t>
            </a:r>
          </a:p>
          <a:p>
            <a:pPr algn="ctr"/>
            <a:r>
              <a:rPr lang="fr-BE" sz="1400" dirty="0" smtClean="0">
                <a:solidFill>
                  <a:schemeClr val="tx2"/>
                </a:solidFill>
              </a:rPr>
              <a:t>M. Johannes Hahn, Commissaire européen au Voisinage et à l'Elargissement</a:t>
            </a:r>
            <a:endParaRPr lang="fr-BE" sz="1400" dirty="0" smtClean="0">
              <a:solidFill>
                <a:schemeClr val="tx2"/>
              </a:solidFill>
            </a:endParaRPr>
          </a:p>
          <a:p>
            <a:pPr algn="ctr"/>
            <a:r>
              <a:rPr lang="fr-BE" sz="1400" dirty="0">
                <a:solidFill>
                  <a:schemeClr val="tx2"/>
                </a:solidFill>
              </a:rPr>
              <a:t> </a:t>
            </a:r>
            <a:r>
              <a:rPr lang="fr-BE" sz="1400" dirty="0" smtClean="0">
                <a:solidFill>
                  <a:schemeClr val="tx2"/>
                </a:solidFill>
              </a:rPr>
              <a:t> M. Michael Koehler, Directeur du Voisinage Méridional </a:t>
            </a:r>
            <a:r>
              <a:rPr lang="fr-BE" sz="1400" b="1" cap="small" dirty="0">
                <a:solidFill>
                  <a:schemeClr val="tx2"/>
                </a:solidFill>
              </a:rPr>
              <a:t> </a:t>
            </a:r>
            <a:endParaRPr lang="en-GB" sz="1600" dirty="0"/>
          </a:p>
        </p:txBody>
      </p:sp>
      <p:pic>
        <p:nvPicPr>
          <p:cNvPr id="12" name="Picture 2" descr="https://europa.eu/european-union/sites/europaeu/files/docs/body/flag_yellow_lo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11" y="142713"/>
            <a:ext cx="908142" cy="60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346" y="117179"/>
            <a:ext cx="908142" cy="60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693" y="156004"/>
            <a:ext cx="926391" cy="61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497779" y="764704"/>
            <a:ext cx="82296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400" b="0">
                <a:solidFill>
                  <a:srgbClr val="09064A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b="1" kern="0" dirty="0" smtClean="0">
                <a:solidFill>
                  <a:srgbClr val="FF0000"/>
                </a:solidFill>
                <a:latin typeface="Verdana"/>
              </a:rPr>
              <a:t>En complément : </a:t>
            </a:r>
            <a:r>
              <a:rPr lang="fr-BE" b="1" u="sng" kern="0" dirty="0" smtClean="0">
                <a:solidFill>
                  <a:srgbClr val="FF0000"/>
                </a:solidFill>
                <a:latin typeface="Verdana"/>
              </a:rPr>
              <a:t>Convergence règlementaire</a:t>
            </a:r>
            <a:endParaRPr lang="fr-BE" b="1" u="sng" kern="0" dirty="0" smtClean="0">
              <a:solidFill>
                <a:schemeClr val="bg2">
                  <a:lumMod val="25000"/>
                </a:schemeClr>
              </a:solidFill>
              <a:latin typeface="Verdana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9420" y="1772816"/>
            <a:ext cx="8193249" cy="42484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0" bIns="180000" rtlCol="0" anchor="ctr"/>
          <a:lstStyle/>
          <a:p>
            <a:pPr marL="1790700" indent="-447675">
              <a:spcAft>
                <a:spcPts val="1200"/>
              </a:spcAft>
            </a:pPr>
            <a:r>
              <a:rPr lang="fr-BE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fr-BE" kern="0" dirty="0" smtClean="0">
                <a:solidFill>
                  <a:schemeClr val="bg2">
                    <a:lumMod val="25000"/>
                  </a:schemeClr>
                </a:solidFill>
                <a:latin typeface="Verdana"/>
              </a:rPr>
              <a:t> </a:t>
            </a:r>
            <a:r>
              <a:rPr lang="fr-BE" kern="0" dirty="0" smtClean="0">
                <a:solidFill>
                  <a:schemeClr val="bg1"/>
                </a:solidFill>
                <a:latin typeface="Verdana"/>
              </a:rPr>
              <a:t>Protection des Consommateurs</a:t>
            </a:r>
          </a:p>
          <a:p>
            <a:pPr marL="1790700" indent="-447675">
              <a:spcAft>
                <a:spcPts val="1200"/>
              </a:spcAft>
            </a:pPr>
            <a:r>
              <a:rPr lang="fr-BE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fr-BE" kern="0" dirty="0" smtClean="0">
                <a:solidFill>
                  <a:schemeClr val="bg1"/>
                </a:solidFill>
                <a:latin typeface="Verdana"/>
              </a:rPr>
              <a:t>Système d'Accréditation </a:t>
            </a:r>
            <a:r>
              <a:rPr lang="fr-BE" kern="0" dirty="0" smtClean="0">
                <a:solidFill>
                  <a:schemeClr val="tx1"/>
                </a:solidFill>
                <a:latin typeface="Verdana"/>
              </a:rPr>
              <a:t>		</a:t>
            </a:r>
          </a:p>
          <a:p>
            <a:pPr marL="1790700" indent="-447675">
              <a:spcAft>
                <a:spcPts val="1200"/>
              </a:spcAft>
            </a:pPr>
            <a:r>
              <a:rPr lang="fr-BE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fr-BE" kern="0" dirty="0" smtClean="0">
                <a:solidFill>
                  <a:schemeClr val="bg1"/>
                </a:solidFill>
                <a:latin typeface="Verdana"/>
              </a:rPr>
              <a:t>Système de Normalisation   </a:t>
            </a:r>
          </a:p>
          <a:p>
            <a:pPr marL="1790700" indent="-447675">
              <a:spcAft>
                <a:spcPts val="1200"/>
              </a:spcAft>
            </a:pPr>
            <a:r>
              <a:rPr lang="fr-BE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fr-BE" kern="0" dirty="0" smtClean="0">
                <a:solidFill>
                  <a:schemeClr val="bg2">
                    <a:lumMod val="25000"/>
                  </a:schemeClr>
                </a:solidFill>
                <a:latin typeface="Verdana"/>
              </a:rPr>
              <a:t> </a:t>
            </a:r>
            <a:r>
              <a:rPr lang="fr-BE" kern="0" dirty="0" smtClean="0">
                <a:solidFill>
                  <a:schemeClr val="bg1"/>
                </a:solidFill>
                <a:latin typeface="Verdana"/>
              </a:rPr>
              <a:t>Surveillance du Marché- produits industriels</a:t>
            </a:r>
            <a:endParaRPr lang="fr-BE" kern="0" dirty="0">
              <a:solidFill>
                <a:schemeClr val="tx1"/>
              </a:solidFill>
              <a:latin typeface="Verdana"/>
            </a:endParaRPr>
          </a:p>
          <a:p>
            <a:pPr marL="1790700" indent="-447675">
              <a:spcAft>
                <a:spcPts val="1200"/>
              </a:spcAft>
            </a:pPr>
            <a:r>
              <a:rPr lang="fr-BE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fr-BE" kern="0" dirty="0" smtClean="0">
                <a:solidFill>
                  <a:schemeClr val="bg1"/>
                </a:solidFill>
                <a:latin typeface="Verdana"/>
              </a:rPr>
              <a:t>Métrologie </a:t>
            </a:r>
            <a:endParaRPr lang="fr-BE" kern="0" dirty="0">
              <a:solidFill>
                <a:schemeClr val="bg1"/>
              </a:solidFill>
              <a:latin typeface="Verdana"/>
            </a:endParaRPr>
          </a:p>
          <a:p>
            <a:pPr marL="1790700" indent="-447675">
              <a:spcAft>
                <a:spcPts val="1200"/>
              </a:spcAft>
            </a:pPr>
            <a:r>
              <a:rPr lang="fr-BE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fr-BE" kern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Renforcement des Centres Techniques </a:t>
            </a:r>
            <a:r>
              <a:rPr lang="fr-BE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fr-BE" kern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ndustriels</a:t>
            </a:r>
          </a:p>
          <a:p>
            <a:pPr marL="1790700" indent="-447675">
              <a:spcAft>
                <a:spcPts val="1200"/>
              </a:spcAft>
            </a:pPr>
            <a:r>
              <a:rPr lang="fr-BE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fr-BE" kern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kern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Industrie alimentaire </a:t>
            </a:r>
          </a:p>
          <a:p>
            <a:pPr marL="1790700" indent="-447675">
              <a:spcAft>
                <a:spcPts val="1200"/>
              </a:spcAft>
            </a:pPr>
            <a:r>
              <a:rPr lang="fr-BE" kern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e-commerce</a:t>
            </a:r>
            <a:endParaRPr lang="en-GB" sz="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35" y="2204864"/>
            <a:ext cx="1351564" cy="947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86" y="3645024"/>
            <a:ext cx="1309688" cy="871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11" y="4869158"/>
            <a:ext cx="1309688" cy="871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https://europa.eu/european-union/sites/europaeu/files/docs/body/flag_yellow_lo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79006"/>
            <a:ext cx="1008112" cy="67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919" y="179614"/>
            <a:ext cx="1011561" cy="67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20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3131840" cy="18448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76672"/>
            <a:ext cx="7632848" cy="5419147"/>
          </a:xfrm>
          <a:prstGeom prst="rect">
            <a:avLst/>
          </a:prstGeom>
        </p:spPr>
      </p:pic>
      <p:sp>
        <p:nvSpPr>
          <p:cNvPr id="9" name="Titre 16"/>
          <p:cNvSpPr txBox="1">
            <a:spLocks/>
          </p:cNvSpPr>
          <p:nvPr/>
        </p:nvSpPr>
        <p:spPr>
          <a:xfrm>
            <a:off x="2699792" y="2204864"/>
            <a:ext cx="6264696" cy="333980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fr-FR" sz="3200" b="1" dirty="0" smtClean="0">
                <a:solidFill>
                  <a:srgbClr val="FFFFFF"/>
                </a:solidFill>
              </a:rPr>
              <a:t/>
            </a:r>
            <a:br>
              <a:rPr lang="fr-FR" sz="3200" b="1" dirty="0" smtClean="0">
                <a:solidFill>
                  <a:srgbClr val="FFFFFF"/>
                </a:solidFill>
              </a:rPr>
            </a:br>
            <a:r>
              <a:rPr lang="fr-FR" sz="3200" b="1" dirty="0" smtClean="0">
                <a:solidFill>
                  <a:srgbClr val="FFFFFF"/>
                </a:solidFill>
              </a:rPr>
              <a:t/>
            </a:r>
            <a:br>
              <a:rPr lang="fr-FR" sz="3200" b="1" dirty="0" smtClean="0">
                <a:solidFill>
                  <a:srgbClr val="FFFFFF"/>
                </a:solidFill>
              </a:rPr>
            </a:br>
            <a:endParaRPr lang="fr-FR" sz="3200" dirty="0">
              <a:solidFill>
                <a:srgbClr val="FFFFFF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0714" y="154214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>
              <a:solidFill>
                <a:srgbClr val="CACACA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31840" y="1988840"/>
            <a:ext cx="5904656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CACACA"/>
                </a:solidFill>
              </a:rPr>
              <a:t> </a:t>
            </a:r>
            <a:endParaRPr lang="fr-FR" sz="2900" b="1" dirty="0" smtClean="0">
              <a:solidFill>
                <a:srgbClr val="FFFFFF"/>
              </a:solidFill>
            </a:endParaRPr>
          </a:p>
          <a:p>
            <a:pPr algn="ctr"/>
            <a:endParaRPr lang="fr-FR" sz="2900" b="1" dirty="0">
              <a:solidFill>
                <a:srgbClr val="FFFFFF"/>
              </a:solidFill>
            </a:endParaRPr>
          </a:p>
          <a:p>
            <a:pPr algn="ctr"/>
            <a:endParaRPr lang="fr-FR" sz="2900" b="1" dirty="0" smtClean="0">
              <a:solidFill>
                <a:srgbClr val="FFFFFF"/>
              </a:solidFill>
            </a:endParaRPr>
          </a:p>
          <a:p>
            <a:pPr algn="ctr"/>
            <a:endParaRPr lang="fr-FR" sz="2900" b="1" dirty="0">
              <a:solidFill>
                <a:srgbClr val="FFFFFF"/>
              </a:solidFill>
            </a:endParaRPr>
          </a:p>
          <a:p>
            <a:pPr algn="ctr"/>
            <a:endParaRPr lang="fr-BE" sz="3200" b="1" i="1" dirty="0">
              <a:solidFill>
                <a:srgbClr val="FFFFFF"/>
              </a:solidFill>
            </a:endParaRPr>
          </a:p>
          <a:p>
            <a:pPr algn="ctr"/>
            <a:endParaRPr lang="fr-BE" sz="2900" dirty="0" smtClean="0">
              <a:solidFill>
                <a:srgbClr val="FFFFFF"/>
              </a:solidFill>
            </a:endParaRPr>
          </a:p>
        </p:txBody>
      </p:sp>
      <p:sp>
        <p:nvSpPr>
          <p:cNvPr id="21" name="Sous-titre 2"/>
          <p:cNvSpPr txBox="1">
            <a:spLocks/>
          </p:cNvSpPr>
          <p:nvPr/>
        </p:nvSpPr>
        <p:spPr>
          <a:xfrm>
            <a:off x="2929880" y="5292639"/>
            <a:ext cx="6192688" cy="504056"/>
          </a:xfrm>
          <a:prstGeom prst="rect">
            <a:avLst/>
          </a:prstGeom>
        </p:spPr>
        <p:txBody>
          <a:bodyPr>
            <a:normAutofit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white">
                  <a:lumMod val="65000"/>
                </a:prstClr>
              </a:buClr>
              <a:buFont typeface="Wingdings" pitchFamily="2" charset="2"/>
              <a:buNone/>
            </a:pPr>
            <a:endParaRPr lang="fr-FR" b="1" dirty="0" smtClean="0">
              <a:solidFill>
                <a:prstClr val="white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004" y="164786"/>
            <a:ext cx="1189864" cy="119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31840" y="1357477"/>
            <a:ext cx="2521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Merci de votre attention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50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176157" y="1628800"/>
            <a:ext cx="754552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400" b="0">
                <a:solidFill>
                  <a:srgbClr val="09064A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BE" sz="3000" b="1" u="sng" kern="0" dirty="0" smtClean="0">
              <a:solidFill>
                <a:schemeClr val="bg2">
                  <a:lumMod val="25000"/>
                </a:schemeClr>
              </a:solidFill>
              <a:latin typeface="Verdana"/>
            </a:endParaRPr>
          </a:p>
          <a:p>
            <a:pPr marL="358775" marR="0" lvl="0" indent="-3587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BE" sz="3000" b="1" u="sng" kern="0" dirty="0" smtClean="0">
              <a:solidFill>
                <a:schemeClr val="bg2">
                  <a:lumMod val="25000"/>
                </a:schemeClr>
              </a:solidFill>
              <a:latin typeface="Verdana"/>
            </a:endParaRPr>
          </a:p>
          <a:p>
            <a:pPr marL="0" indent="0" algn="ctr">
              <a:defRPr/>
            </a:pPr>
            <a:endParaRPr lang="fr-BE" sz="2800" b="1" kern="0" dirty="0" smtClean="0">
              <a:solidFill>
                <a:srgbClr val="FF0000"/>
              </a:solidFill>
              <a:latin typeface="Verdana"/>
            </a:endParaRP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fr-BE" sz="2000" b="1" kern="0" dirty="0">
                <a:solidFill>
                  <a:schemeClr val="bg2">
                    <a:lumMod val="50000"/>
                  </a:schemeClr>
                </a:solidFill>
                <a:latin typeface="Verdana"/>
              </a:rPr>
              <a:t>Près de 1.16 Milliard de </a:t>
            </a:r>
            <a:r>
              <a:rPr lang="fr-BE" sz="2000" b="1" kern="0" dirty="0" smtClean="0">
                <a:solidFill>
                  <a:schemeClr val="bg2">
                    <a:lumMod val="50000"/>
                  </a:schemeClr>
                </a:solidFill>
                <a:latin typeface="Verdana"/>
              </a:rPr>
              <a:t>Dirhams </a:t>
            </a:r>
            <a:br>
              <a:rPr lang="fr-BE" sz="2000" b="1" kern="0" dirty="0" smtClean="0">
                <a:solidFill>
                  <a:schemeClr val="bg2">
                    <a:lumMod val="50000"/>
                  </a:schemeClr>
                </a:solidFill>
                <a:latin typeface="Verdana"/>
              </a:rPr>
            </a:br>
            <a:r>
              <a:rPr lang="fr-BE" sz="2000" b="1" kern="0" dirty="0" smtClean="0">
                <a:solidFill>
                  <a:schemeClr val="bg2">
                    <a:lumMod val="50000"/>
                  </a:schemeClr>
                </a:solidFill>
                <a:latin typeface="Verdana"/>
              </a:rPr>
              <a:t>(105 </a:t>
            </a:r>
            <a:r>
              <a:rPr lang="fr-BE" sz="2000" b="1" kern="0" dirty="0">
                <a:solidFill>
                  <a:schemeClr val="bg2">
                    <a:lumMod val="50000"/>
                  </a:schemeClr>
                </a:solidFill>
                <a:latin typeface="Verdana"/>
              </a:rPr>
              <a:t>Millions euros</a:t>
            </a:r>
            <a:r>
              <a:rPr lang="fr-BE" sz="2000" b="1" kern="0" dirty="0" smtClean="0">
                <a:solidFill>
                  <a:schemeClr val="bg2">
                    <a:lumMod val="50000"/>
                  </a:schemeClr>
                </a:solidFill>
                <a:latin typeface="Verdana"/>
              </a:rPr>
              <a:t>)</a:t>
            </a:r>
          </a:p>
          <a:p>
            <a:pPr marL="457200" indent="-457200">
              <a:defRPr/>
            </a:pPr>
            <a:endParaRPr lang="fr-BE" sz="2000" b="1" kern="0" dirty="0">
              <a:solidFill>
                <a:schemeClr val="bg2">
                  <a:lumMod val="50000"/>
                </a:schemeClr>
              </a:solidFill>
              <a:latin typeface="Verdana"/>
            </a:endParaRP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fr-BE" sz="2000" b="1" kern="0" dirty="0" smtClean="0">
                <a:solidFill>
                  <a:schemeClr val="bg2">
                    <a:lumMod val="50000"/>
                  </a:schemeClr>
                </a:solidFill>
                <a:latin typeface="Verdana"/>
              </a:rPr>
              <a:t>90% en appui budgétaire au Gouvernement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endParaRPr lang="fr-BE" sz="2000" b="1" kern="0" dirty="0" smtClean="0">
              <a:solidFill>
                <a:schemeClr val="bg2">
                  <a:lumMod val="50000"/>
                </a:schemeClr>
              </a:solidFill>
              <a:latin typeface="Verdana"/>
            </a:endParaRP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fr-BE" sz="2000" b="1" kern="0" dirty="0" smtClean="0">
                <a:solidFill>
                  <a:schemeClr val="bg2">
                    <a:lumMod val="50000"/>
                  </a:schemeClr>
                </a:solidFill>
                <a:latin typeface="Verdana"/>
              </a:rPr>
              <a:t>Indicateurs de résultats négociés avec 3 Ministères</a:t>
            </a:r>
            <a:endParaRPr lang="fr-BE" sz="2000" b="1" kern="0" dirty="0">
              <a:solidFill>
                <a:schemeClr val="bg2">
                  <a:lumMod val="50000"/>
                </a:schemeClr>
              </a:solidFill>
              <a:latin typeface="Verdana"/>
            </a:endParaRP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endParaRPr lang="fr-BE" sz="2000" b="1" kern="0" dirty="0">
              <a:solidFill>
                <a:schemeClr val="bg2">
                  <a:lumMod val="50000"/>
                </a:schemeClr>
              </a:solidFill>
              <a:latin typeface="Verdana"/>
            </a:endParaRP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fr-BE" sz="2000" b="1" kern="0" dirty="0" smtClean="0">
                <a:solidFill>
                  <a:schemeClr val="bg2">
                    <a:lumMod val="50000"/>
                  </a:schemeClr>
                </a:solidFill>
                <a:latin typeface="Verdana"/>
              </a:rPr>
              <a:t>Identifié en concertation avec le secteur privé au Maroc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endParaRPr lang="fr-BE" sz="2000" b="1" u="sng" kern="0" dirty="0">
              <a:solidFill>
                <a:schemeClr val="bg2">
                  <a:lumMod val="50000"/>
                </a:schemeClr>
              </a:solidFill>
              <a:latin typeface="Verdana"/>
            </a:endParaRP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fr-FR" sz="2000" b="1" kern="0" dirty="0" smtClean="0">
                <a:solidFill>
                  <a:schemeClr val="bg2">
                    <a:lumMod val="25000"/>
                  </a:schemeClr>
                </a:solidFill>
                <a:latin typeface="Verdana"/>
              </a:rPr>
              <a:t>Un </a:t>
            </a:r>
            <a:r>
              <a:rPr lang="fr-FR" sz="2000" b="1" kern="0" dirty="0">
                <a:solidFill>
                  <a:schemeClr val="bg2">
                    <a:lumMod val="25000"/>
                  </a:schemeClr>
                </a:solidFill>
                <a:latin typeface="Verdana"/>
              </a:rPr>
              <a:t>"package" Programme </a:t>
            </a:r>
            <a:r>
              <a:rPr lang="fr-FR" sz="2000" b="1" kern="0" dirty="0" smtClean="0">
                <a:solidFill>
                  <a:schemeClr val="bg2">
                    <a:lumMod val="25000"/>
                  </a:schemeClr>
                </a:solidFill>
                <a:latin typeface="Verdana"/>
              </a:rPr>
              <a:t>+ </a:t>
            </a:r>
            <a:r>
              <a:rPr lang="fr-FR" sz="2000" b="1" kern="0" dirty="0">
                <a:solidFill>
                  <a:schemeClr val="bg2">
                    <a:lumMod val="25000"/>
                  </a:schemeClr>
                </a:solidFill>
                <a:latin typeface="Verdana"/>
              </a:rPr>
              <a:t>Facilités d'Investissement </a:t>
            </a:r>
            <a:r>
              <a:rPr lang="fr-FR" sz="2000" b="1" kern="0" dirty="0" smtClean="0">
                <a:solidFill>
                  <a:schemeClr val="bg2">
                    <a:lumMod val="25000"/>
                  </a:schemeClr>
                </a:solidFill>
                <a:latin typeface="Verdana"/>
              </a:rPr>
              <a:t>UE (EUR 135 </a:t>
            </a:r>
            <a:r>
              <a:rPr lang="fr-FR" sz="2000" b="1" kern="0" dirty="0">
                <a:solidFill>
                  <a:schemeClr val="bg2">
                    <a:lumMod val="25000"/>
                  </a:schemeClr>
                </a:solidFill>
                <a:latin typeface="Verdana"/>
              </a:rPr>
              <a:t>millions) </a:t>
            </a:r>
          </a:p>
          <a:p>
            <a:pPr lvl="0" algn="ctr">
              <a:defRPr/>
            </a:pPr>
            <a:endParaRPr lang="fr-FR" b="1" u="sng" kern="0" dirty="0">
              <a:solidFill>
                <a:schemeClr val="bg2">
                  <a:lumMod val="25000"/>
                </a:schemeClr>
              </a:solidFill>
              <a:latin typeface="Verdana"/>
            </a:endParaRP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endParaRPr lang="fr-BE" b="1" kern="0" dirty="0">
              <a:solidFill>
                <a:srgbClr val="FF0000"/>
              </a:solidFill>
              <a:latin typeface="Verdana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fr-FR" sz="3000" b="1" kern="0" dirty="0" smtClean="0">
              <a:solidFill>
                <a:srgbClr val="FF0000"/>
              </a:solidFill>
              <a:latin typeface="Verdana"/>
            </a:endParaRPr>
          </a:p>
          <a:p>
            <a:pPr marL="358775" marR="0" lvl="0" indent="-3587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3000" b="1" i="0" u="sng" strike="noStrike" kern="0" cap="none" spc="0" normalizeH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Verdana"/>
            </a:endParaRPr>
          </a:p>
          <a:p>
            <a:pPr marL="358775" marR="0" lvl="0" indent="-3587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000" b="1" i="0" u="sng" strike="noStrike" kern="0" cap="none" spc="0" normalizeH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8" name="Picture 2" descr="https://europa.eu/european-union/sites/europaeu/files/docs/body/flag_yellow_lo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79006"/>
            <a:ext cx="1008112" cy="67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467544" y="692696"/>
            <a:ext cx="8229600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400" b="0">
                <a:solidFill>
                  <a:srgbClr val="09064A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u="sng" kern="0" dirty="0" smtClean="0">
                <a:solidFill>
                  <a:srgbClr val="FF0000"/>
                </a:solidFill>
                <a:latin typeface="Verdana"/>
              </a:rPr>
              <a:t>Soutien aux Réformes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919" y="179614"/>
            <a:ext cx="1011561" cy="67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08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19094608"/>
              </p:ext>
            </p:extLst>
          </p:nvPr>
        </p:nvGraphicFramePr>
        <p:xfrm>
          <a:off x="1331640" y="1556792"/>
          <a:ext cx="6624736" cy="5002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467544" y="692696"/>
            <a:ext cx="8229600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400" b="0">
                <a:solidFill>
                  <a:srgbClr val="09064A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u="sng" kern="0" dirty="0" smtClean="0">
                <a:solidFill>
                  <a:srgbClr val="FF0000"/>
                </a:solidFill>
                <a:latin typeface="Verdana"/>
              </a:rPr>
              <a:t>Composition du Programme</a:t>
            </a:r>
          </a:p>
        </p:txBody>
      </p:sp>
      <p:pic>
        <p:nvPicPr>
          <p:cNvPr id="10" name="Picture 2" descr="https://europa.eu/european-union/sites/europaeu/files/docs/body/flag_yellow_low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79006"/>
            <a:ext cx="1008112" cy="67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79614"/>
            <a:ext cx="1008112" cy="67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919" y="179614"/>
            <a:ext cx="1011561" cy="67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7584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964754" y="1817415"/>
            <a:ext cx="748883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400" b="0">
                <a:solidFill>
                  <a:srgbClr val="09064A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000" b="1" i="0" u="sng" strike="noStrike" kern="0" cap="none" spc="0" normalizeH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317948" y="2024547"/>
            <a:ext cx="678244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57300" lvl="0"/>
            <a:r>
              <a:rPr lang="fr-BE" kern="0" dirty="0" smtClean="0">
                <a:solidFill>
                  <a:schemeClr val="tx1"/>
                </a:solidFill>
                <a:latin typeface="Verdana"/>
              </a:rPr>
              <a:t>Déploiement </a:t>
            </a:r>
            <a:r>
              <a:rPr lang="fr-BE" kern="0" dirty="0">
                <a:solidFill>
                  <a:schemeClr val="tx1"/>
                </a:solidFill>
                <a:latin typeface="Verdana"/>
              </a:rPr>
              <a:t>du statut </a:t>
            </a:r>
            <a:r>
              <a:rPr lang="fr-BE" kern="0" dirty="0" smtClean="0">
                <a:solidFill>
                  <a:schemeClr val="tx1"/>
                </a:solidFill>
                <a:latin typeface="Verdana"/>
              </a:rPr>
              <a:t>d'</a:t>
            </a:r>
            <a:r>
              <a:rPr lang="fr-BE" kern="0" dirty="0" err="1" smtClean="0">
                <a:solidFill>
                  <a:schemeClr val="tx1"/>
                </a:solidFill>
                <a:latin typeface="Verdana"/>
              </a:rPr>
              <a:t>auto-entrepreneur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17948" y="3212976"/>
            <a:ext cx="678244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43025" lvl="0"/>
            <a:r>
              <a:rPr lang="fr-BE" kern="0" dirty="0" smtClean="0">
                <a:solidFill>
                  <a:schemeClr val="tx1"/>
                </a:solidFill>
                <a:latin typeface="Verdana"/>
              </a:rPr>
              <a:t>Dématérialisation des procédures commerce extérieur (guichet unique </a:t>
            </a:r>
            <a:r>
              <a:rPr lang="fr-BE" kern="0" dirty="0" err="1" smtClean="0">
                <a:solidFill>
                  <a:schemeClr val="tx1"/>
                </a:solidFill>
                <a:latin typeface="Verdana"/>
              </a:rPr>
              <a:t>Portnet</a:t>
            </a:r>
            <a:r>
              <a:rPr lang="fr-BE" kern="0" dirty="0">
                <a:solidFill>
                  <a:schemeClr val="tx1"/>
                </a:solidFill>
                <a:latin typeface="Verdana"/>
              </a:rPr>
              <a:t>)</a:t>
            </a:r>
          </a:p>
          <a:p>
            <a:pPr marL="1343025" algn="ctr"/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1309960" y="4581128"/>
            <a:ext cx="6790431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43025">
              <a:defRPr/>
            </a:pPr>
            <a:r>
              <a:rPr lang="fr-BE" kern="0" dirty="0" smtClean="0">
                <a:solidFill>
                  <a:schemeClr val="tx1"/>
                </a:solidFill>
                <a:latin typeface="Verdana"/>
              </a:rPr>
              <a:t>Développement </a:t>
            </a:r>
            <a:r>
              <a:rPr lang="fr-BE" kern="0" dirty="0">
                <a:solidFill>
                  <a:schemeClr val="tx1"/>
                </a:solidFill>
                <a:latin typeface="Verdana"/>
              </a:rPr>
              <a:t>des filières de </a:t>
            </a:r>
            <a:r>
              <a:rPr lang="fr-BE" kern="0" dirty="0" smtClean="0">
                <a:solidFill>
                  <a:schemeClr val="tx1"/>
                </a:solidFill>
                <a:latin typeface="Verdana"/>
              </a:rPr>
              <a:t>valorisation des </a:t>
            </a:r>
            <a:r>
              <a:rPr lang="fr-BE" kern="0" dirty="0">
                <a:solidFill>
                  <a:schemeClr val="tx1"/>
                </a:solidFill>
                <a:latin typeface="Verdana"/>
              </a:rPr>
              <a:t>déchets </a:t>
            </a:r>
            <a:r>
              <a:rPr lang="fr-BE" kern="0" dirty="0" smtClean="0">
                <a:solidFill>
                  <a:schemeClr val="tx1"/>
                </a:solidFill>
                <a:latin typeface="Verdana"/>
              </a:rPr>
              <a:t>(5 </a:t>
            </a:r>
            <a:r>
              <a:rPr lang="fr-BE" kern="0" dirty="0">
                <a:solidFill>
                  <a:schemeClr val="tx1"/>
                </a:solidFill>
                <a:latin typeface="Verdana"/>
              </a:rPr>
              <a:t>centres de </a:t>
            </a:r>
            <a:r>
              <a:rPr lang="fr-BE" kern="0" dirty="0" smtClean="0">
                <a:solidFill>
                  <a:schemeClr val="tx1"/>
                </a:solidFill>
                <a:latin typeface="Verdana"/>
              </a:rPr>
              <a:t>tri)</a:t>
            </a:r>
            <a:endParaRPr lang="fr-BE" kern="0" dirty="0">
              <a:solidFill>
                <a:schemeClr val="tx1"/>
              </a:solidFill>
              <a:latin typeface="Verdana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9891" y="2136210"/>
            <a:ext cx="1224135" cy="935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7119" y="3429000"/>
            <a:ext cx="1215644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812" y="4725143"/>
            <a:ext cx="1222987" cy="944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https://europa.eu/european-union/sites/europaeu/files/docs/body/flag_yellow_lo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79006"/>
            <a:ext cx="1008112" cy="67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48812" y="1052736"/>
            <a:ext cx="65515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BE" sz="2400" b="1" u="sng" kern="0" dirty="0">
                <a:solidFill>
                  <a:srgbClr val="FF0000"/>
                </a:solidFill>
                <a:latin typeface="Verdana"/>
              </a:rPr>
              <a:t>Appui budgétaire aux réformes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919" y="179614"/>
            <a:ext cx="1011561" cy="67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439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627037" y="766316"/>
            <a:ext cx="8229600" cy="49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400" b="0">
                <a:solidFill>
                  <a:srgbClr val="09064A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fr-BE" b="1" u="sng" kern="0" dirty="0" smtClean="0">
                <a:solidFill>
                  <a:srgbClr val="FF0000"/>
                </a:solidFill>
                <a:latin typeface="Verdana"/>
              </a:rPr>
              <a:t>Facilitation </a:t>
            </a:r>
            <a:r>
              <a:rPr lang="fr-BE" b="1" u="sng" kern="0" dirty="0">
                <a:solidFill>
                  <a:srgbClr val="FF0000"/>
                </a:solidFill>
                <a:latin typeface="Verdana"/>
              </a:rPr>
              <a:t>des </a:t>
            </a:r>
            <a:r>
              <a:rPr lang="fr-BE" b="1" u="sng" kern="0" dirty="0" smtClean="0">
                <a:solidFill>
                  <a:srgbClr val="FF0000"/>
                </a:solidFill>
                <a:latin typeface="Verdana"/>
              </a:rPr>
              <a:t>échanges</a:t>
            </a:r>
            <a:endParaRPr lang="fr-BE" b="1" kern="0" dirty="0" smtClean="0">
              <a:solidFill>
                <a:schemeClr val="bg2">
                  <a:lumMod val="25000"/>
                </a:schemeClr>
              </a:solidFill>
              <a:latin typeface="Verdana"/>
            </a:endParaRPr>
          </a:p>
          <a:p>
            <a:pPr lvl="0" algn="ctr">
              <a:defRPr/>
            </a:pPr>
            <a:endParaRPr lang="fr-BE" sz="1400" b="1" kern="0" dirty="0" smtClean="0">
              <a:solidFill>
                <a:schemeClr val="bg2">
                  <a:lumMod val="25000"/>
                </a:schemeClr>
              </a:solidFill>
              <a:latin typeface="Verdana"/>
            </a:endParaRPr>
          </a:p>
          <a:p>
            <a:pPr lvl="0" algn="ctr">
              <a:defRPr/>
            </a:pPr>
            <a:r>
              <a:rPr lang="fr-BE" sz="1400" b="1" kern="0" dirty="0" smtClean="0">
                <a:solidFill>
                  <a:schemeClr val="bg2">
                    <a:lumMod val="25000"/>
                  </a:schemeClr>
                </a:solidFill>
                <a:latin typeface="Verdana"/>
              </a:rPr>
              <a:t>Env. 244 Millions MAD</a:t>
            </a:r>
            <a:endParaRPr kumimoji="0" lang="fr-FR" sz="3000" b="1" i="0" u="sng" strike="noStrike" kern="0" cap="none" spc="0" normalizeH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35595" y="1700808"/>
            <a:ext cx="7632848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19250"/>
            <a:r>
              <a:rPr lang="fr-BE" kern="0" dirty="0" smtClean="0">
                <a:solidFill>
                  <a:schemeClr val="bg1"/>
                </a:solidFill>
                <a:latin typeface="Verdana"/>
              </a:rPr>
              <a:t>Appui à la simplification des procédures (</a:t>
            </a:r>
            <a:r>
              <a:rPr lang="fr-BE" kern="0" dirty="0" err="1" smtClean="0">
                <a:solidFill>
                  <a:schemeClr val="bg1"/>
                </a:solidFill>
                <a:latin typeface="Verdana"/>
              </a:rPr>
              <a:t>Portnet</a:t>
            </a:r>
            <a:r>
              <a:rPr lang="fr-BE" kern="0" dirty="0" smtClean="0">
                <a:solidFill>
                  <a:schemeClr val="bg1"/>
                </a:solidFill>
                <a:latin typeface="Verdana"/>
              </a:rPr>
              <a:t>)</a:t>
            </a:r>
            <a:endParaRPr lang="fr-BE" kern="0" dirty="0" smtClean="0">
              <a:solidFill>
                <a:schemeClr val="bg2">
                  <a:lumMod val="25000"/>
                </a:schemeClr>
              </a:solidFill>
              <a:latin typeface="Verdana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04876" y="3212976"/>
            <a:ext cx="7632847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19250"/>
            <a:r>
              <a:rPr lang="fr-BE" kern="0" dirty="0" smtClean="0">
                <a:solidFill>
                  <a:schemeClr val="bg1"/>
                </a:solidFill>
                <a:latin typeface="Verdana"/>
              </a:rPr>
              <a:t>Coffre-fort documents du commerce extérieur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1772817"/>
            <a:ext cx="1584176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3218495"/>
            <a:ext cx="1584176" cy="1257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594" y="4988024"/>
            <a:ext cx="16224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899593" y="4620202"/>
            <a:ext cx="7668850" cy="13290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19250"/>
            <a:r>
              <a:rPr lang="fr-BE" kern="0" dirty="0" smtClean="0">
                <a:solidFill>
                  <a:schemeClr val="bg1"/>
                </a:solidFill>
                <a:latin typeface="Verdana"/>
              </a:rPr>
              <a:t>Accompagnement programme primo exportateur</a:t>
            </a:r>
            <a:endParaRPr lang="fr-BE" kern="0" dirty="0" smtClean="0">
              <a:solidFill>
                <a:schemeClr val="bg2">
                  <a:lumMod val="25000"/>
                </a:schemeClr>
              </a:solidFill>
              <a:latin typeface="Verdan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669602"/>
            <a:ext cx="1584176" cy="1230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https://europa.eu/european-union/sites/europaeu/files/docs/body/flag_yellow_low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79006"/>
            <a:ext cx="1008112" cy="67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919" y="179614"/>
            <a:ext cx="1011561" cy="67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129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602787" y="852762"/>
            <a:ext cx="8229600" cy="49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400" b="0">
                <a:solidFill>
                  <a:srgbClr val="09064A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fr-BE" b="1" u="sng" kern="0" dirty="0" smtClean="0">
                <a:solidFill>
                  <a:srgbClr val="FF0000"/>
                </a:solidFill>
                <a:latin typeface="Verdana"/>
              </a:rPr>
              <a:t>Appuis spécifiques</a:t>
            </a:r>
            <a:endParaRPr kumimoji="0" lang="fr-FR" b="1" i="0" u="sng" strike="noStrike" kern="0" cap="none" spc="0" normalizeH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99592" y="3429000"/>
            <a:ext cx="7632848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04975"/>
            <a:r>
              <a:rPr lang="en-GB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Appui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 </a:t>
            </a:r>
            <a:r>
              <a:rPr lang="en-GB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l'Université</a:t>
            </a:r>
            <a:r>
              <a:rPr lang="en-GB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Euro-</a:t>
            </a:r>
            <a:r>
              <a:rPr lang="en-GB" dirty="0" err="1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Méditerranéenne</a:t>
            </a:r>
            <a:r>
              <a:rPr lang="en-GB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n-GB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Fès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 p</a:t>
            </a:r>
            <a:r>
              <a:rPr lang="fr-B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olitique</a:t>
            </a:r>
            <a:r>
              <a:rPr lang="fr-B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bourses + formation dans  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</a:t>
            </a:r>
            <a:r>
              <a:rPr lang="en-GB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filières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vertes</a:t>
            </a:r>
            <a:endParaRPr lang="fr-BE" kern="0" dirty="0" smtClean="0">
              <a:solidFill>
                <a:schemeClr val="bg2">
                  <a:lumMod val="25000"/>
                </a:schemeClr>
              </a:solidFill>
              <a:latin typeface="Verdana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9592" y="1772816"/>
            <a:ext cx="7632848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04975"/>
            <a:r>
              <a:rPr lang="fr-BE" kern="0" dirty="0" smtClean="0">
                <a:solidFill>
                  <a:srgbClr val="FFFF00"/>
                </a:solidFill>
                <a:latin typeface="Verdana"/>
              </a:rPr>
              <a:t>COP 22 </a:t>
            </a:r>
            <a:r>
              <a:rPr lang="fr-BE" kern="0" dirty="0" smtClean="0">
                <a:solidFill>
                  <a:schemeClr val="bg1"/>
                </a:solidFill>
                <a:latin typeface="Verdana"/>
              </a:rPr>
              <a:t>de Marrakech – novembre 2016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51" y="3609020"/>
            <a:ext cx="1623131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81" y="1988840"/>
            <a:ext cx="1598401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https://europa.eu/european-union/sites/europaeu/files/docs/body/flag_yellow_lo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79006"/>
            <a:ext cx="1008112" cy="67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919" y="179614"/>
            <a:ext cx="1011561" cy="67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3214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547514" y="707428"/>
            <a:ext cx="8229600" cy="81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400" b="0">
                <a:solidFill>
                  <a:srgbClr val="09064A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lvl="0" algn="ctr">
              <a:defRPr/>
            </a:pPr>
            <a:r>
              <a:rPr lang="fr-BE" b="1" u="sng" kern="0" dirty="0" smtClean="0">
                <a:solidFill>
                  <a:srgbClr val="FF0000"/>
                </a:solidFill>
                <a:latin typeface="Verdana"/>
              </a:rPr>
              <a:t>Financements Complémentaires</a:t>
            </a:r>
            <a:endParaRPr kumimoji="0" lang="fr-FR" b="1" i="0" u="sng" strike="noStrike" kern="0" cap="none" spc="0" normalizeH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71092" y="2107481"/>
            <a:ext cx="6735900" cy="13935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01800"/>
            <a:r>
              <a:rPr lang="fr-B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Exemple 1 : </a:t>
            </a:r>
            <a:r>
              <a:rPr lang="fr-BE" kern="0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kern="0" dirty="0" smtClean="0">
                <a:solidFill>
                  <a:schemeClr val="tx1"/>
                </a:solidFill>
                <a:latin typeface="Verdana"/>
              </a:rPr>
              <a:t>renforcement des appuis à la Très petite et Moyenne entreprise  (co-financement avec coopération technique allemande - GIZ</a:t>
            </a:r>
            <a:r>
              <a:rPr lang="fr-BE" kern="0" dirty="0" smtClean="0">
                <a:solidFill>
                  <a:schemeClr val="bg2">
                    <a:lumMod val="25000"/>
                  </a:schemeClr>
                </a:solidFill>
                <a:latin typeface="Verdana"/>
              </a:rPr>
              <a:t>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71092" y="3933056"/>
            <a:ext cx="6782444" cy="14618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01800"/>
            <a:r>
              <a:rPr lang="fr-BE" kern="0" dirty="0" smtClean="0">
                <a:solidFill>
                  <a:schemeClr val="bg1"/>
                </a:solidFill>
                <a:latin typeface="Verdana"/>
              </a:rPr>
              <a:t>Exemple 2 : </a:t>
            </a:r>
            <a:r>
              <a:rPr lang="fr-BE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renforcement de la réglementation</a:t>
            </a:r>
            <a:r>
              <a:rPr lang="fr-BE" kern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	environnementale </a:t>
            </a:r>
          </a:p>
          <a:p>
            <a:pPr marL="1701800"/>
            <a:r>
              <a:rPr lang="fr-BE" kern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fr-BE" kern="0" dirty="0">
                <a:solidFill>
                  <a:schemeClr val="bg2">
                    <a:lumMod val="25000"/>
                  </a:schemeClr>
                </a:solidFill>
                <a:latin typeface="Verdana"/>
              </a:rPr>
              <a:t>Stratégie</a:t>
            </a:r>
            <a:r>
              <a:rPr lang="fr-BE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Nationale de Développement </a:t>
            </a:r>
            <a:r>
              <a:rPr lang="fr-BE" kern="0" dirty="0">
                <a:solidFill>
                  <a:schemeClr val="bg2">
                    <a:lumMod val="25000"/>
                  </a:schemeClr>
                </a:solidFill>
                <a:latin typeface="Verdana"/>
              </a:rPr>
              <a:t>Durable</a:t>
            </a:r>
            <a:r>
              <a:rPr lang="fr-BE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2016-2030</a:t>
            </a:r>
            <a:r>
              <a:rPr lang="fr-BE" kern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            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519" y="2370138"/>
            <a:ext cx="1625551" cy="91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20" y="4106787"/>
            <a:ext cx="1581150" cy="1114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s://europa.eu/european-union/sites/europaeu/files/docs/body/flag_yellow_lo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79006"/>
            <a:ext cx="1008112" cy="67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919" y="179614"/>
            <a:ext cx="1011561" cy="67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9241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90688" y="1816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alt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en-GB" alt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2133" y="794076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lvl="0" indent="-358775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2400" b="1" kern="0" dirty="0" smtClean="0">
                <a:solidFill>
                  <a:srgbClr val="FF0000"/>
                </a:solidFill>
                <a:latin typeface="Verdana"/>
              </a:rPr>
              <a:t>Principaux Résultats 2016- 2017</a:t>
            </a:r>
            <a:endParaRPr lang="fr-BE" sz="2400" b="1" kern="0" dirty="0">
              <a:solidFill>
                <a:schemeClr val="tx2"/>
              </a:solidFill>
              <a:latin typeface="Verdana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82055701"/>
              </p:ext>
            </p:extLst>
          </p:nvPr>
        </p:nvGraphicFramePr>
        <p:xfrm>
          <a:off x="351334" y="1484784"/>
          <a:ext cx="856895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 descr="https://europa.eu/european-union/sites/europaeu/files/docs/body/flag_yellow_low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79006"/>
            <a:ext cx="1008112" cy="67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919" y="179614"/>
            <a:ext cx="1011561" cy="67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4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27585" y="1922913"/>
            <a:ext cx="7560839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01800"/>
            <a:r>
              <a:rPr lang="fr-B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Accompagnement </a:t>
            </a:r>
            <a:r>
              <a:rPr lang="fr-B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la Stratégie </a:t>
            </a:r>
            <a:r>
              <a:rPr lang="fr-B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Nationale d'Inclusion Financière dont le </a:t>
            </a:r>
            <a:r>
              <a:rPr lang="fr-B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Programme </a:t>
            </a:r>
            <a:r>
              <a:rPr lang="fr-B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Innov'Invest</a:t>
            </a:r>
            <a:r>
              <a:rPr lang="fr-B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 </a:t>
            </a:r>
            <a:r>
              <a:rPr lang="fr-BE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 Millions €</a:t>
            </a:r>
            <a:r>
              <a:rPr lang="fr-B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alloués</a:t>
            </a:r>
            <a:endParaRPr lang="fr-B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47" y="2204864"/>
            <a:ext cx="1286500" cy="914845"/>
          </a:xfrm>
          <a:prstGeom prst="rect">
            <a:avLst/>
          </a:prstGeom>
          <a:ln w="15875" cmpd="dbl">
            <a:solidFill>
              <a:schemeClr val="bg1"/>
            </a:solidFill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767183" y="766171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lvl="0" indent="-358775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2800" b="1" kern="0" dirty="0" smtClean="0">
                <a:solidFill>
                  <a:srgbClr val="FF0000"/>
                </a:solidFill>
                <a:latin typeface="Verdana"/>
              </a:rPr>
              <a:t>Perspectives </a:t>
            </a:r>
            <a:endParaRPr lang="fr-BE" sz="2800" b="1" kern="0" dirty="0">
              <a:solidFill>
                <a:srgbClr val="ACCBF9">
                  <a:lumMod val="25000"/>
                </a:srgbClr>
              </a:solidFill>
              <a:latin typeface="Verdana"/>
            </a:endParaRPr>
          </a:p>
        </p:txBody>
      </p:sp>
      <p:pic>
        <p:nvPicPr>
          <p:cNvPr id="8" name="Picture 2" descr="https://europa.eu/european-union/sites/europaeu/files/docs/body/flag_yellow_lo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79006"/>
            <a:ext cx="1008112" cy="67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827585" y="3651105"/>
            <a:ext cx="7560839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04975"/>
            <a:r>
              <a:rPr lang="fr-BE" kern="0" dirty="0" smtClean="0">
                <a:solidFill>
                  <a:schemeClr val="bg1"/>
                </a:solidFill>
                <a:latin typeface="Verdana"/>
              </a:rPr>
              <a:t>Pour fin 2018: </a:t>
            </a:r>
            <a:r>
              <a:rPr lang="fr-BE" kern="0" dirty="0" smtClean="0">
                <a:solidFill>
                  <a:srgbClr val="FFFF00"/>
                </a:solidFill>
                <a:latin typeface="Verdana"/>
              </a:rPr>
              <a:t>6 indicateurs </a:t>
            </a:r>
            <a:r>
              <a:rPr lang="fr-BE" kern="0" dirty="0">
                <a:solidFill>
                  <a:schemeClr val="bg1"/>
                </a:solidFill>
                <a:latin typeface="Verdana"/>
              </a:rPr>
              <a:t>de résultats </a:t>
            </a:r>
            <a:r>
              <a:rPr lang="fr-BE" kern="0" dirty="0" smtClean="0">
                <a:solidFill>
                  <a:schemeClr val="bg1"/>
                </a:solidFill>
                <a:latin typeface="Verdana"/>
              </a:rPr>
              <a:t>à atteindre  soit 155 </a:t>
            </a:r>
            <a:r>
              <a:rPr lang="fr-BE" kern="0" dirty="0">
                <a:solidFill>
                  <a:schemeClr val="bg1"/>
                </a:solidFill>
                <a:latin typeface="Verdana"/>
              </a:rPr>
              <a:t>millions dirhams (</a:t>
            </a:r>
            <a:r>
              <a:rPr lang="fr-BE" kern="0" dirty="0" smtClean="0">
                <a:solidFill>
                  <a:srgbClr val="FFFF00"/>
                </a:solidFill>
                <a:latin typeface="Verdana"/>
              </a:rPr>
              <a:t>14.4 M€</a:t>
            </a:r>
            <a:r>
              <a:rPr lang="fr-BE" kern="0" dirty="0" smtClean="0">
                <a:solidFill>
                  <a:schemeClr val="bg1"/>
                </a:solidFill>
                <a:latin typeface="Verdana"/>
              </a:rPr>
              <a:t>) de décaissement potentiel.</a:t>
            </a:r>
            <a:endParaRPr lang="fr-BE" kern="0" dirty="0" smtClean="0">
              <a:solidFill>
                <a:schemeClr val="bg2">
                  <a:lumMod val="25000"/>
                </a:schemeClr>
              </a:solidFill>
              <a:latin typeface="Verdana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71600" y="3809627"/>
            <a:ext cx="1324947" cy="1051107"/>
          </a:xfrm>
          <a:prstGeom prst="roundRect">
            <a:avLst>
              <a:gd name="adj" fmla="val 10000"/>
            </a:avLst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919" y="179614"/>
            <a:ext cx="1011561" cy="67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5548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pectrum">
  <a:themeElements>
    <a:clrScheme name="PPUE2">
      <a:dk1>
        <a:srgbClr val="CACACA"/>
      </a:dk1>
      <a:lt1>
        <a:sysClr val="window" lastClr="FFFFFF"/>
      </a:lt1>
      <a:dk2>
        <a:srgbClr val="242852"/>
      </a:dk2>
      <a:lt2>
        <a:srgbClr val="91D6E4"/>
      </a:lt2>
      <a:accent1>
        <a:srgbClr val="2381B0"/>
      </a:accent1>
      <a:accent2>
        <a:srgbClr val="3572BB"/>
      </a:accent2>
      <a:accent3>
        <a:srgbClr val="7F8FA9"/>
      </a:accent3>
      <a:accent4>
        <a:srgbClr val="2B47AC"/>
      </a:accent4>
      <a:accent5>
        <a:srgbClr val="CEFB08"/>
      </a:accent5>
      <a:accent6>
        <a:srgbClr val="9D90A0"/>
      </a:accent6>
      <a:hlink>
        <a:srgbClr val="9454C3"/>
      </a:hlink>
      <a:folHlink>
        <a:srgbClr val="26789B"/>
      </a:folHlink>
    </a:clrScheme>
    <a:fontScheme name="Spectrum">
      <a:majorFont>
        <a:latin typeface="Corbel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ours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pectrum">
  <a:themeElements>
    <a:clrScheme name="PPUE2">
      <a:dk1>
        <a:srgbClr val="CACACA"/>
      </a:dk1>
      <a:lt1>
        <a:sysClr val="window" lastClr="FFFFFF"/>
      </a:lt1>
      <a:dk2>
        <a:srgbClr val="242852"/>
      </a:dk2>
      <a:lt2>
        <a:srgbClr val="91D6E4"/>
      </a:lt2>
      <a:accent1>
        <a:srgbClr val="2381B0"/>
      </a:accent1>
      <a:accent2>
        <a:srgbClr val="3572BB"/>
      </a:accent2>
      <a:accent3>
        <a:srgbClr val="7F8FA9"/>
      </a:accent3>
      <a:accent4>
        <a:srgbClr val="2B47AC"/>
      </a:accent4>
      <a:accent5>
        <a:srgbClr val="CEFB08"/>
      </a:accent5>
      <a:accent6>
        <a:srgbClr val="9D90A0"/>
      </a:accent6>
      <a:hlink>
        <a:srgbClr val="9454C3"/>
      </a:hlink>
      <a:folHlink>
        <a:srgbClr val="26789B"/>
      </a:folHlink>
    </a:clrScheme>
    <a:fontScheme name="Spectrum">
      <a:majorFont>
        <a:latin typeface="Corbel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7011</TotalTime>
  <Words>486</Words>
  <Application>Microsoft Office PowerPoint</Application>
  <PresentationFormat>On-screen Show (4:3)</PresentationFormat>
  <Paragraphs>101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Spectrum</vt:lpstr>
      <vt:lpstr>Concourse</vt:lpstr>
      <vt:lpstr>1_Spectrum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Ateliers de réflexion et de concertation sur le RDC des OSC</dc:title>
  <dc:creator>ECEP YOUSSEF</dc:creator>
  <cp:lastModifiedBy>BEAUCHAMP Sandrine (EEAS-RABAT)</cp:lastModifiedBy>
  <cp:revision>304</cp:revision>
  <cp:lastPrinted>2018-06-18T15:58:32Z</cp:lastPrinted>
  <dcterms:created xsi:type="dcterms:W3CDTF">2015-09-30T20:28:59Z</dcterms:created>
  <dcterms:modified xsi:type="dcterms:W3CDTF">2018-09-07T17:02:32Z</dcterms:modified>
</cp:coreProperties>
</file>