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76" r:id="rId5"/>
    <p:sldMasterId id="2147483688" r:id="rId6"/>
    <p:sldMasterId id="2147483700" r:id="rId7"/>
    <p:sldMasterId id="2147483712" r:id="rId8"/>
  </p:sldMasterIdLst>
  <p:notesMasterIdLst>
    <p:notesMasterId r:id="rId16"/>
  </p:notesMasterIdLst>
  <p:handoutMasterIdLst>
    <p:handoutMasterId r:id="rId17"/>
  </p:handoutMasterIdLst>
  <p:sldIdLst>
    <p:sldId id="605" r:id="rId9"/>
    <p:sldId id="606" r:id="rId10"/>
    <p:sldId id="607" r:id="rId11"/>
    <p:sldId id="572" r:id="rId12"/>
    <p:sldId id="548" r:id="rId13"/>
    <p:sldId id="551" r:id="rId14"/>
    <p:sldId id="55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resentation" id="{EB8E02D5-1E81-EA47-A563-5FFE11174D09}">
          <p14:sldIdLst/>
        </p14:section>
        <p14:section name="Presentation" id="{3914B6C7-11AD-A947-B8D6-C6967B002765}">
          <p14:sldIdLst>
            <p14:sldId id="605"/>
            <p14:sldId id="606"/>
            <p14:sldId id="607"/>
            <p14:sldId id="572"/>
            <p14:sldId id="548"/>
            <p14:sldId id="551"/>
            <p14:sldId id="5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11" userDrawn="1">
          <p15:clr>
            <a:srgbClr val="A4A3A4"/>
          </p15:clr>
        </p15:guide>
        <p15:guide id="2" pos="4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000000"/>
    <a:srgbClr val="9E1F62"/>
    <a:srgbClr val="0EB1C6"/>
    <a:srgbClr val="FFFF66"/>
    <a:srgbClr val="654391"/>
    <a:srgbClr val="EBA1C9"/>
    <a:srgbClr val="10B4C6"/>
    <a:srgbClr val="FFFFFF"/>
    <a:srgbClr val="7FC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189" autoAdjust="0"/>
    <p:restoredTop sz="93867" autoAdjust="0"/>
  </p:normalViewPr>
  <p:slideViewPr>
    <p:cSldViewPr snapToGrid="0" snapToObjects="1">
      <p:cViewPr varScale="1">
        <p:scale>
          <a:sx n="74" d="100"/>
          <a:sy n="74" d="100"/>
        </p:scale>
        <p:origin x="101" y="274"/>
      </p:cViewPr>
      <p:guideLst>
        <p:guide orient="horz" pos="1911"/>
        <p:guide pos="4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87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0A571-7737-47C5-A655-E6FCDC34FE6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3A2769-3D79-41DF-990E-6D27A170A5D5}">
      <dgm:prSet phldrT="[Text]" custT="1"/>
      <dgm:spPr>
        <a:solidFill>
          <a:srgbClr val="10B4C6"/>
        </a:solidFill>
      </dgm:spPr>
      <dgm:t>
        <a:bodyPr/>
        <a:lstStyle/>
        <a:p>
          <a:pPr algn="ctr"/>
          <a:r>
            <a:rPr lang="en-US" sz="2000" b="1" dirty="0"/>
            <a:t>1. Assess current situation</a:t>
          </a:r>
        </a:p>
        <a:p>
          <a:pPr algn="ctr"/>
          <a:endParaRPr lang="en-US" sz="2400" b="1" dirty="0"/>
        </a:p>
        <a:p>
          <a:pPr algn="ctr"/>
          <a:endParaRPr lang="fr-FR" sz="2400" b="1" dirty="0"/>
        </a:p>
        <a:p>
          <a:pPr algn="ctr"/>
          <a:endParaRPr lang="fr-FR" sz="2400" b="1" dirty="0"/>
        </a:p>
        <a:p>
          <a:pPr algn="ctr"/>
          <a:endParaRPr lang="en-US" sz="2400" dirty="0"/>
        </a:p>
      </dgm:t>
    </dgm:pt>
    <dgm:pt modelId="{781B9A85-0B49-48E7-879F-BBAF676FA711}" type="parTrans" cxnId="{507F104F-66B1-4859-ADB0-AC9CD61A4D13}">
      <dgm:prSet/>
      <dgm:spPr/>
      <dgm:t>
        <a:bodyPr/>
        <a:lstStyle/>
        <a:p>
          <a:endParaRPr lang="en-US"/>
        </a:p>
      </dgm:t>
    </dgm:pt>
    <dgm:pt modelId="{3F5A2A3E-02DB-4CC2-B3C0-7C76469238BB}" type="sibTrans" cxnId="{507F104F-66B1-4859-ADB0-AC9CD61A4D13}">
      <dgm:prSet/>
      <dgm:spPr>
        <a:ln w="38100">
          <a:solidFill>
            <a:srgbClr val="002060"/>
          </a:solidFill>
          <a:tailEnd type="triangle" w="lg" len="med"/>
        </a:ln>
      </dgm:spPr>
      <dgm:t>
        <a:bodyPr/>
        <a:lstStyle/>
        <a:p>
          <a:endParaRPr lang="en-US" dirty="0"/>
        </a:p>
      </dgm:t>
    </dgm:pt>
    <dgm:pt modelId="{4776C35D-5A4B-4FF3-95D6-4823D43E4B34}">
      <dgm:prSet phldrT="[Text]" custT="1"/>
      <dgm:spPr>
        <a:solidFill>
          <a:srgbClr val="10B4C6"/>
        </a:solidFill>
      </dgm:spPr>
      <dgm:t>
        <a:bodyPr/>
        <a:lstStyle/>
        <a:p>
          <a:pPr algn="ctr"/>
          <a:r>
            <a:rPr lang="en-US" sz="2000" b="1" dirty="0"/>
            <a:t>2. </a:t>
          </a:r>
          <a:r>
            <a:rPr lang="en-US" sz="2000" b="1" dirty="0" err="1"/>
            <a:t>Conceptualise</a:t>
          </a:r>
          <a:endParaRPr lang="en-US" sz="2000" b="1" dirty="0"/>
        </a:p>
        <a:p>
          <a:pPr algn="ctr"/>
          <a:endParaRPr lang="en-US" sz="2400" b="1" dirty="0"/>
        </a:p>
        <a:p>
          <a:pPr algn="ctr"/>
          <a:endParaRPr lang="fr-FR" sz="2400" b="1" dirty="0"/>
        </a:p>
        <a:p>
          <a:pPr algn="ctr"/>
          <a:endParaRPr lang="fr-FR" sz="2400" b="1" dirty="0"/>
        </a:p>
        <a:p>
          <a:pPr algn="ctr"/>
          <a:endParaRPr lang="en-US" sz="2000" dirty="0"/>
        </a:p>
      </dgm:t>
    </dgm:pt>
    <dgm:pt modelId="{09EAD339-4472-4C2A-84B1-B7C35B5B760C}" type="parTrans" cxnId="{6CD1A850-D0C6-47D5-860A-BAB92F428C46}">
      <dgm:prSet/>
      <dgm:spPr/>
      <dgm:t>
        <a:bodyPr/>
        <a:lstStyle/>
        <a:p>
          <a:endParaRPr lang="en-US"/>
        </a:p>
      </dgm:t>
    </dgm:pt>
    <dgm:pt modelId="{8A67B8BA-9145-40C4-ABC6-D655C5179F0F}" type="sibTrans" cxnId="{6CD1A850-D0C6-47D5-860A-BAB92F428C46}">
      <dgm:prSet/>
      <dgm:spPr>
        <a:ln w="38100">
          <a:solidFill>
            <a:srgbClr val="002060"/>
          </a:solidFill>
          <a:tailEnd type="triangle" w="lg" len="med"/>
        </a:ln>
      </dgm:spPr>
      <dgm:t>
        <a:bodyPr/>
        <a:lstStyle/>
        <a:p>
          <a:endParaRPr lang="en-US"/>
        </a:p>
      </dgm:t>
    </dgm:pt>
    <dgm:pt modelId="{3A7E1EF9-13EE-4642-95B0-2A02B4E4B2D6}">
      <dgm:prSet phldrT="[Text]" custT="1"/>
      <dgm:spPr>
        <a:solidFill>
          <a:srgbClr val="10B4C6"/>
        </a:solidFill>
      </dgm:spPr>
      <dgm:t>
        <a:bodyPr/>
        <a:lstStyle/>
        <a:p>
          <a:pPr algn="ctr"/>
          <a:r>
            <a:rPr lang="en-US" sz="2000" b="1" dirty="0"/>
            <a:t>3. Define </a:t>
          </a:r>
          <a:r>
            <a:rPr lang="en-US" sz="2000" b="1" dirty="0" err="1"/>
            <a:t>ressources</a:t>
          </a:r>
          <a:endParaRPr lang="en-US" sz="2000" b="1" dirty="0"/>
        </a:p>
        <a:p>
          <a:pPr algn="ctr"/>
          <a:endParaRPr lang="fr-FR" sz="2200" b="1" dirty="0"/>
        </a:p>
        <a:p>
          <a:pPr algn="ctr"/>
          <a:endParaRPr lang="fr-FR" sz="2200" b="1" dirty="0"/>
        </a:p>
        <a:p>
          <a:pPr algn="ctr"/>
          <a:endParaRPr lang="fr-FR" sz="2200" b="1" dirty="0"/>
        </a:p>
        <a:p>
          <a:pPr algn="ctr"/>
          <a:endParaRPr lang="en-US" sz="2200" b="1" dirty="0"/>
        </a:p>
      </dgm:t>
    </dgm:pt>
    <dgm:pt modelId="{615A2509-43A0-4D50-A368-EAE0B043D746}" type="parTrans" cxnId="{C014BDB7-6F9A-4320-99A2-9B824E838198}">
      <dgm:prSet/>
      <dgm:spPr/>
      <dgm:t>
        <a:bodyPr/>
        <a:lstStyle/>
        <a:p>
          <a:endParaRPr lang="en-US"/>
        </a:p>
      </dgm:t>
    </dgm:pt>
    <dgm:pt modelId="{2AB4B1F3-EAB6-4C51-BEAF-8B6ED018E3DA}" type="sibTrans" cxnId="{C014BDB7-6F9A-4320-99A2-9B824E838198}">
      <dgm:prSet/>
      <dgm:spPr>
        <a:ln w="38100">
          <a:solidFill>
            <a:srgbClr val="002060"/>
          </a:solidFill>
          <a:tailEnd type="triangle" w="lg" len="med"/>
        </a:ln>
      </dgm:spPr>
      <dgm:t>
        <a:bodyPr/>
        <a:lstStyle/>
        <a:p>
          <a:endParaRPr lang="en-US"/>
        </a:p>
      </dgm:t>
    </dgm:pt>
    <dgm:pt modelId="{140F5082-1288-4CD8-8667-FF11A0121CD7}">
      <dgm:prSet phldrT="[Text]" custT="1"/>
      <dgm:spPr>
        <a:solidFill>
          <a:srgbClr val="10B4C6"/>
        </a:solidFill>
      </dgm:spPr>
      <dgm:t>
        <a:bodyPr/>
        <a:lstStyle/>
        <a:p>
          <a:pPr algn="ctr"/>
          <a:endParaRPr lang="en-US" sz="2000" b="1" dirty="0">
            <a:solidFill>
              <a:schemeClr val="bg1"/>
            </a:solidFill>
          </a:endParaRPr>
        </a:p>
        <a:p>
          <a:pPr algn="ctr"/>
          <a:r>
            <a:rPr lang="en-US" sz="2000" b="1" dirty="0">
              <a:solidFill>
                <a:schemeClr val="bg1"/>
              </a:solidFill>
            </a:rPr>
            <a:t>4. Door-to-door approach- Build the network</a:t>
          </a:r>
        </a:p>
        <a:p>
          <a:pPr algn="ctr"/>
          <a:endParaRPr lang="en-US" sz="2300" b="1" dirty="0"/>
        </a:p>
        <a:p>
          <a:pPr algn="ctr"/>
          <a:endParaRPr lang="fr-FR" sz="2200" b="1" dirty="0"/>
        </a:p>
        <a:p>
          <a:pPr algn="ctr"/>
          <a:endParaRPr lang="fr-FR" sz="2200" b="1" dirty="0"/>
        </a:p>
        <a:p>
          <a:pPr algn="ctr"/>
          <a:endParaRPr lang="fr-FR" sz="2200" b="1" dirty="0"/>
        </a:p>
        <a:p>
          <a:pPr algn="ctr"/>
          <a:endParaRPr lang="en-US" sz="2200" b="1" dirty="0"/>
        </a:p>
      </dgm:t>
    </dgm:pt>
    <dgm:pt modelId="{9AAF07CB-BAD7-4E3F-B1B9-EE6473DFC268}" type="parTrans" cxnId="{715978BD-5843-4895-98B4-FB9A8671CE6D}">
      <dgm:prSet/>
      <dgm:spPr/>
      <dgm:t>
        <a:bodyPr/>
        <a:lstStyle/>
        <a:p>
          <a:endParaRPr lang="en-US"/>
        </a:p>
      </dgm:t>
    </dgm:pt>
    <dgm:pt modelId="{273FF958-98A8-425C-8B9C-77B9948E59B3}" type="sibTrans" cxnId="{715978BD-5843-4895-98B4-FB9A8671CE6D}">
      <dgm:prSet/>
      <dgm:spPr>
        <a:ln w="38100">
          <a:solidFill>
            <a:srgbClr val="002060"/>
          </a:solidFill>
          <a:tailEnd type="triangle" w="lg" len="med"/>
        </a:ln>
      </dgm:spPr>
      <dgm:t>
        <a:bodyPr/>
        <a:lstStyle/>
        <a:p>
          <a:endParaRPr lang="en-US"/>
        </a:p>
      </dgm:t>
    </dgm:pt>
    <dgm:pt modelId="{CFB5F86E-3E21-4BE5-93CB-FB89FC3CB1C0}">
      <dgm:prSet phldrT="[Text]" custT="1"/>
      <dgm:spPr>
        <a:solidFill>
          <a:srgbClr val="10B4C6"/>
        </a:solidFill>
      </dgm:spPr>
      <dgm:t>
        <a:bodyPr/>
        <a:lstStyle/>
        <a:p>
          <a:pPr algn="ctr"/>
          <a:r>
            <a:rPr lang="en-US" sz="2000" b="1" dirty="0"/>
            <a:t>5. Set-up workshops and events to test</a:t>
          </a:r>
        </a:p>
        <a:p>
          <a:pPr algn="ctr"/>
          <a:endParaRPr lang="fr-FR" sz="2200" b="1" dirty="0"/>
        </a:p>
        <a:p>
          <a:pPr algn="ctr"/>
          <a:endParaRPr lang="fr-FR" sz="2200" b="1" dirty="0"/>
        </a:p>
        <a:p>
          <a:pPr algn="ctr"/>
          <a:endParaRPr lang="fr-FR" sz="2200" b="1" dirty="0"/>
        </a:p>
        <a:p>
          <a:pPr algn="ctr"/>
          <a:endParaRPr lang="en-US" sz="2200" b="1" dirty="0"/>
        </a:p>
      </dgm:t>
    </dgm:pt>
    <dgm:pt modelId="{1C6323EA-AF48-45B6-A7D6-D2E768A987B6}" type="parTrans" cxnId="{E27A30B1-4FCD-4981-9779-A87AB4861ECB}">
      <dgm:prSet/>
      <dgm:spPr/>
      <dgm:t>
        <a:bodyPr/>
        <a:lstStyle/>
        <a:p>
          <a:endParaRPr lang="en-US"/>
        </a:p>
      </dgm:t>
    </dgm:pt>
    <dgm:pt modelId="{D11EFF8F-3102-4008-A321-8FAD1A7AC18A}" type="sibTrans" cxnId="{E27A30B1-4FCD-4981-9779-A87AB4861ECB}">
      <dgm:prSet/>
      <dgm:spPr>
        <a:ln w="38100">
          <a:solidFill>
            <a:srgbClr val="002060"/>
          </a:solidFill>
          <a:tailEnd type="triangle" w="lg" len="med"/>
        </a:ln>
      </dgm:spPr>
      <dgm:t>
        <a:bodyPr/>
        <a:lstStyle/>
        <a:p>
          <a:endParaRPr lang="en-US"/>
        </a:p>
      </dgm:t>
    </dgm:pt>
    <dgm:pt modelId="{6C30DA04-7532-4D8F-9089-3C87FEB9ACF2}">
      <dgm:prSet phldrT="[Text]" custT="1"/>
      <dgm:spPr>
        <a:solidFill>
          <a:srgbClr val="10B4C6"/>
        </a:solidFill>
      </dgm:spPr>
      <dgm:t>
        <a:bodyPr/>
        <a:lstStyle/>
        <a:p>
          <a:pPr algn="ctr"/>
          <a:r>
            <a:rPr lang="en-US" sz="2000" b="1" dirty="0"/>
            <a:t>6. Short to Medium Term strategy</a:t>
          </a:r>
        </a:p>
      </dgm:t>
    </dgm:pt>
    <dgm:pt modelId="{D24EC600-5572-4433-A468-659A8B2CF83C}" type="parTrans" cxnId="{BF012231-D2DB-482D-B413-FD304E3434E1}">
      <dgm:prSet/>
      <dgm:spPr/>
      <dgm:t>
        <a:bodyPr/>
        <a:lstStyle/>
        <a:p>
          <a:endParaRPr lang="en-US"/>
        </a:p>
      </dgm:t>
    </dgm:pt>
    <dgm:pt modelId="{A310CAE6-1F8C-4517-BBD7-D2609765E103}" type="sibTrans" cxnId="{BF012231-D2DB-482D-B413-FD304E3434E1}">
      <dgm:prSet/>
      <dgm:spPr/>
      <dgm:t>
        <a:bodyPr/>
        <a:lstStyle/>
        <a:p>
          <a:endParaRPr lang="en-US"/>
        </a:p>
      </dgm:t>
    </dgm:pt>
    <dgm:pt modelId="{B2E961C0-EDC3-48E5-9A03-04E9E0472319}">
      <dgm:prSet phldrT="[Text]" custT="1"/>
      <dgm:spPr>
        <a:solidFill>
          <a:srgbClr val="10B4C6"/>
        </a:solidFill>
      </dgm:spPr>
      <dgm:t>
        <a:bodyPr/>
        <a:lstStyle/>
        <a:p>
          <a:pPr algn="l"/>
          <a:endParaRPr lang="en-US" sz="1500" dirty="0"/>
        </a:p>
      </dgm:t>
    </dgm:pt>
    <dgm:pt modelId="{0AA675F6-4235-4927-BC9D-C8B1CDCF2B4F}" type="parTrans" cxnId="{13DCDE0C-3EB0-48A3-9403-0601735D006E}">
      <dgm:prSet/>
      <dgm:spPr/>
      <dgm:t>
        <a:bodyPr/>
        <a:lstStyle/>
        <a:p>
          <a:endParaRPr lang="en-US"/>
        </a:p>
      </dgm:t>
    </dgm:pt>
    <dgm:pt modelId="{EA3E0C80-F599-4A10-A426-3332C41F7D5A}" type="sibTrans" cxnId="{13DCDE0C-3EB0-48A3-9403-0601735D006E}">
      <dgm:prSet/>
      <dgm:spPr/>
      <dgm:t>
        <a:bodyPr/>
        <a:lstStyle/>
        <a:p>
          <a:endParaRPr lang="en-US"/>
        </a:p>
      </dgm:t>
    </dgm:pt>
    <dgm:pt modelId="{D362D19F-7F89-4DB1-A099-D55CCBAFADBF}" type="pres">
      <dgm:prSet presAssocID="{B6A0A571-7737-47C5-A655-E6FCDC34FE60}" presName="Name0" presStyleCnt="0">
        <dgm:presLayoutVars>
          <dgm:dir/>
          <dgm:resizeHandles val="exact"/>
        </dgm:presLayoutVars>
      </dgm:prSet>
      <dgm:spPr/>
    </dgm:pt>
    <dgm:pt modelId="{D30879F8-E602-4FFC-9AB5-2163B578EF77}" type="pres">
      <dgm:prSet presAssocID="{203A2769-3D79-41DF-990E-6D27A170A5D5}" presName="node" presStyleLbl="node1" presStyleIdx="0" presStyleCnt="6" custScaleY="106865">
        <dgm:presLayoutVars>
          <dgm:bulletEnabled val="1"/>
        </dgm:presLayoutVars>
      </dgm:prSet>
      <dgm:spPr/>
    </dgm:pt>
    <dgm:pt modelId="{379B0387-8A8D-4684-8952-BB9A3F8D47FD}" type="pres">
      <dgm:prSet presAssocID="{3F5A2A3E-02DB-4CC2-B3C0-7C76469238BB}" presName="sibTrans" presStyleLbl="sibTrans1D1" presStyleIdx="0" presStyleCnt="5"/>
      <dgm:spPr/>
    </dgm:pt>
    <dgm:pt modelId="{50C7FD25-5465-4FB0-9F77-15B8A1FB9387}" type="pres">
      <dgm:prSet presAssocID="{3F5A2A3E-02DB-4CC2-B3C0-7C76469238BB}" presName="connectorText" presStyleLbl="sibTrans1D1" presStyleIdx="0" presStyleCnt="5"/>
      <dgm:spPr/>
    </dgm:pt>
    <dgm:pt modelId="{EA4BF362-4BD6-473A-B1C3-9908682806B0}" type="pres">
      <dgm:prSet presAssocID="{4776C35D-5A4B-4FF3-95D6-4823D43E4B34}" presName="node" presStyleLbl="node1" presStyleIdx="1" presStyleCnt="6" custScaleY="105773">
        <dgm:presLayoutVars>
          <dgm:bulletEnabled val="1"/>
        </dgm:presLayoutVars>
      </dgm:prSet>
      <dgm:spPr/>
    </dgm:pt>
    <dgm:pt modelId="{FF857CD0-C3F3-4DED-9FDA-C019D6EC8948}" type="pres">
      <dgm:prSet presAssocID="{8A67B8BA-9145-40C4-ABC6-D655C5179F0F}" presName="sibTrans" presStyleLbl="sibTrans1D1" presStyleIdx="1" presStyleCnt="5"/>
      <dgm:spPr/>
    </dgm:pt>
    <dgm:pt modelId="{D1FFC687-2AD9-47E7-8A17-24B432E8BF8B}" type="pres">
      <dgm:prSet presAssocID="{8A67B8BA-9145-40C4-ABC6-D655C5179F0F}" presName="connectorText" presStyleLbl="sibTrans1D1" presStyleIdx="1" presStyleCnt="5"/>
      <dgm:spPr/>
    </dgm:pt>
    <dgm:pt modelId="{321DFBB3-14B6-48DE-90D9-804B2F5B2873}" type="pres">
      <dgm:prSet presAssocID="{3A7E1EF9-13EE-4642-95B0-2A02B4E4B2D6}" presName="node" presStyleLbl="node1" presStyleIdx="2" presStyleCnt="6" custScaleY="105773">
        <dgm:presLayoutVars>
          <dgm:bulletEnabled val="1"/>
        </dgm:presLayoutVars>
      </dgm:prSet>
      <dgm:spPr/>
    </dgm:pt>
    <dgm:pt modelId="{69A479AF-CEEB-4C49-A030-6DE994D2D473}" type="pres">
      <dgm:prSet presAssocID="{2AB4B1F3-EAB6-4C51-BEAF-8B6ED018E3DA}" presName="sibTrans" presStyleLbl="sibTrans1D1" presStyleIdx="2" presStyleCnt="5"/>
      <dgm:spPr/>
    </dgm:pt>
    <dgm:pt modelId="{670FB346-ADEC-4DDB-9A4A-F7E21EBD32C4}" type="pres">
      <dgm:prSet presAssocID="{2AB4B1F3-EAB6-4C51-BEAF-8B6ED018E3DA}" presName="connectorText" presStyleLbl="sibTrans1D1" presStyleIdx="2" presStyleCnt="5"/>
      <dgm:spPr/>
    </dgm:pt>
    <dgm:pt modelId="{F9CB3AD7-2922-4D6E-B3A0-AFFBA740B36D}" type="pres">
      <dgm:prSet presAssocID="{140F5082-1288-4CD8-8667-FF11A0121CD7}" presName="node" presStyleLbl="node1" presStyleIdx="3" presStyleCnt="6" custScaleX="116845" custScaleY="116515" custLinFactNeighborX="5471" custLinFactNeighborY="1156">
        <dgm:presLayoutVars>
          <dgm:bulletEnabled val="1"/>
        </dgm:presLayoutVars>
      </dgm:prSet>
      <dgm:spPr/>
    </dgm:pt>
    <dgm:pt modelId="{F8C9DE32-1427-4FCA-9A4D-A6B2B648933F}" type="pres">
      <dgm:prSet presAssocID="{273FF958-98A8-425C-8B9C-77B9948E59B3}" presName="sibTrans" presStyleLbl="sibTrans1D1" presStyleIdx="3" presStyleCnt="5"/>
      <dgm:spPr/>
    </dgm:pt>
    <dgm:pt modelId="{D868839D-E359-46D2-B675-DB9E03B2A593}" type="pres">
      <dgm:prSet presAssocID="{273FF958-98A8-425C-8B9C-77B9948E59B3}" presName="connectorText" presStyleLbl="sibTrans1D1" presStyleIdx="3" presStyleCnt="5"/>
      <dgm:spPr/>
    </dgm:pt>
    <dgm:pt modelId="{A814CAD8-7368-4947-8A30-93CDD08C3E59}" type="pres">
      <dgm:prSet presAssocID="{CFB5F86E-3E21-4BE5-93CB-FB89FC3CB1C0}" presName="node" presStyleLbl="node1" presStyleIdx="4" presStyleCnt="6" custScaleY="117607">
        <dgm:presLayoutVars>
          <dgm:bulletEnabled val="1"/>
        </dgm:presLayoutVars>
      </dgm:prSet>
      <dgm:spPr/>
    </dgm:pt>
    <dgm:pt modelId="{AF17100A-C3C2-49DA-AA77-51E1E415620B}" type="pres">
      <dgm:prSet presAssocID="{D11EFF8F-3102-4008-A321-8FAD1A7AC18A}" presName="sibTrans" presStyleLbl="sibTrans1D1" presStyleIdx="4" presStyleCnt="5"/>
      <dgm:spPr/>
    </dgm:pt>
    <dgm:pt modelId="{F7AB01A2-8C18-42D8-992F-148042275878}" type="pres">
      <dgm:prSet presAssocID="{D11EFF8F-3102-4008-A321-8FAD1A7AC18A}" presName="connectorText" presStyleLbl="sibTrans1D1" presStyleIdx="4" presStyleCnt="5"/>
      <dgm:spPr/>
    </dgm:pt>
    <dgm:pt modelId="{B97FFD8D-FD1D-46D5-B40C-FBFFF3919182}" type="pres">
      <dgm:prSet presAssocID="{6C30DA04-7532-4D8F-9089-3C87FEB9ACF2}" presName="node" presStyleLbl="node1" presStyleIdx="5" presStyleCnt="6" custScaleY="118827">
        <dgm:presLayoutVars>
          <dgm:bulletEnabled val="1"/>
        </dgm:presLayoutVars>
      </dgm:prSet>
      <dgm:spPr/>
    </dgm:pt>
  </dgm:ptLst>
  <dgm:cxnLst>
    <dgm:cxn modelId="{76778F01-20C5-45F6-A80B-789F3C84980C}" type="presOf" srcId="{2AB4B1F3-EAB6-4C51-BEAF-8B6ED018E3DA}" destId="{670FB346-ADEC-4DDB-9A4A-F7E21EBD32C4}" srcOrd="1" destOrd="0" presId="urn:microsoft.com/office/officeart/2005/8/layout/bProcess3"/>
    <dgm:cxn modelId="{1416E005-1343-4096-A582-003A44D882BF}" type="presOf" srcId="{D11EFF8F-3102-4008-A321-8FAD1A7AC18A}" destId="{F7AB01A2-8C18-42D8-992F-148042275878}" srcOrd="1" destOrd="0" presId="urn:microsoft.com/office/officeart/2005/8/layout/bProcess3"/>
    <dgm:cxn modelId="{13DCDE0C-3EB0-48A3-9403-0601735D006E}" srcId="{6C30DA04-7532-4D8F-9089-3C87FEB9ACF2}" destId="{B2E961C0-EDC3-48E5-9A03-04E9E0472319}" srcOrd="0" destOrd="0" parTransId="{0AA675F6-4235-4927-BC9D-C8B1CDCF2B4F}" sibTransId="{EA3E0C80-F599-4A10-A426-3332C41F7D5A}"/>
    <dgm:cxn modelId="{A0DF6212-179D-4341-AF09-89D923F6CB91}" type="presOf" srcId="{2AB4B1F3-EAB6-4C51-BEAF-8B6ED018E3DA}" destId="{69A479AF-CEEB-4C49-A030-6DE994D2D473}" srcOrd="0" destOrd="0" presId="urn:microsoft.com/office/officeart/2005/8/layout/bProcess3"/>
    <dgm:cxn modelId="{5B75902F-DA6B-4684-8CF3-FAC57026E087}" type="presOf" srcId="{6C30DA04-7532-4D8F-9089-3C87FEB9ACF2}" destId="{B97FFD8D-FD1D-46D5-B40C-FBFFF3919182}" srcOrd="0" destOrd="0" presId="urn:microsoft.com/office/officeart/2005/8/layout/bProcess3"/>
    <dgm:cxn modelId="{BF012231-D2DB-482D-B413-FD304E3434E1}" srcId="{B6A0A571-7737-47C5-A655-E6FCDC34FE60}" destId="{6C30DA04-7532-4D8F-9089-3C87FEB9ACF2}" srcOrd="5" destOrd="0" parTransId="{D24EC600-5572-4433-A468-659A8B2CF83C}" sibTransId="{A310CAE6-1F8C-4517-BBD7-D2609765E103}"/>
    <dgm:cxn modelId="{92982B35-B103-4C10-96E2-C19E7F8E5228}" type="presOf" srcId="{4776C35D-5A4B-4FF3-95D6-4823D43E4B34}" destId="{EA4BF362-4BD6-473A-B1C3-9908682806B0}" srcOrd="0" destOrd="0" presId="urn:microsoft.com/office/officeart/2005/8/layout/bProcess3"/>
    <dgm:cxn modelId="{1B20655F-C0E2-43BB-8FAC-885CE6F70926}" type="presOf" srcId="{CFB5F86E-3E21-4BE5-93CB-FB89FC3CB1C0}" destId="{A814CAD8-7368-4947-8A30-93CDD08C3E59}" srcOrd="0" destOrd="0" presId="urn:microsoft.com/office/officeart/2005/8/layout/bProcess3"/>
    <dgm:cxn modelId="{24120C60-9FA3-4978-B358-D1A6154733A0}" type="presOf" srcId="{B6A0A571-7737-47C5-A655-E6FCDC34FE60}" destId="{D362D19F-7F89-4DB1-A099-D55CCBAFADBF}" srcOrd="0" destOrd="0" presId="urn:microsoft.com/office/officeart/2005/8/layout/bProcess3"/>
    <dgm:cxn modelId="{1222E042-08FF-4B64-BD26-AFF692EF47D8}" type="presOf" srcId="{203A2769-3D79-41DF-990E-6D27A170A5D5}" destId="{D30879F8-E602-4FFC-9AB5-2163B578EF77}" srcOrd="0" destOrd="0" presId="urn:microsoft.com/office/officeart/2005/8/layout/bProcess3"/>
    <dgm:cxn modelId="{FC8E456B-DF25-44D1-A16B-F6D0A963EA79}" type="presOf" srcId="{8A67B8BA-9145-40C4-ABC6-D655C5179F0F}" destId="{D1FFC687-2AD9-47E7-8A17-24B432E8BF8B}" srcOrd="1" destOrd="0" presId="urn:microsoft.com/office/officeart/2005/8/layout/bProcess3"/>
    <dgm:cxn modelId="{3C332A6C-625F-4C71-990A-EDE2713AE806}" type="presOf" srcId="{273FF958-98A8-425C-8B9C-77B9948E59B3}" destId="{F8C9DE32-1427-4FCA-9A4D-A6B2B648933F}" srcOrd="0" destOrd="0" presId="urn:microsoft.com/office/officeart/2005/8/layout/bProcess3"/>
    <dgm:cxn modelId="{507F104F-66B1-4859-ADB0-AC9CD61A4D13}" srcId="{B6A0A571-7737-47C5-A655-E6FCDC34FE60}" destId="{203A2769-3D79-41DF-990E-6D27A170A5D5}" srcOrd="0" destOrd="0" parTransId="{781B9A85-0B49-48E7-879F-BBAF676FA711}" sibTransId="{3F5A2A3E-02DB-4CC2-B3C0-7C76469238BB}"/>
    <dgm:cxn modelId="{6CD1A850-D0C6-47D5-860A-BAB92F428C46}" srcId="{B6A0A571-7737-47C5-A655-E6FCDC34FE60}" destId="{4776C35D-5A4B-4FF3-95D6-4823D43E4B34}" srcOrd="1" destOrd="0" parTransId="{09EAD339-4472-4C2A-84B1-B7C35B5B760C}" sibTransId="{8A67B8BA-9145-40C4-ABC6-D655C5179F0F}"/>
    <dgm:cxn modelId="{43E4CD57-7861-461F-A021-85300F9DDEEB}" type="presOf" srcId="{3F5A2A3E-02DB-4CC2-B3C0-7C76469238BB}" destId="{379B0387-8A8D-4684-8952-BB9A3F8D47FD}" srcOrd="0" destOrd="0" presId="urn:microsoft.com/office/officeart/2005/8/layout/bProcess3"/>
    <dgm:cxn modelId="{FB0F2987-0B2D-4C71-A6C0-E3A1150D85D0}" type="presOf" srcId="{D11EFF8F-3102-4008-A321-8FAD1A7AC18A}" destId="{AF17100A-C3C2-49DA-AA77-51E1E415620B}" srcOrd="0" destOrd="0" presId="urn:microsoft.com/office/officeart/2005/8/layout/bProcess3"/>
    <dgm:cxn modelId="{47D4418C-68D6-4A7C-A6F3-7A979D503D86}" type="presOf" srcId="{273FF958-98A8-425C-8B9C-77B9948E59B3}" destId="{D868839D-E359-46D2-B675-DB9E03B2A593}" srcOrd="1" destOrd="0" presId="urn:microsoft.com/office/officeart/2005/8/layout/bProcess3"/>
    <dgm:cxn modelId="{41FB50A7-36EE-4483-97F7-A12FCEF6A4DF}" type="presOf" srcId="{B2E961C0-EDC3-48E5-9A03-04E9E0472319}" destId="{B97FFD8D-FD1D-46D5-B40C-FBFFF3919182}" srcOrd="0" destOrd="1" presId="urn:microsoft.com/office/officeart/2005/8/layout/bProcess3"/>
    <dgm:cxn modelId="{E27A30B1-4FCD-4981-9779-A87AB4861ECB}" srcId="{B6A0A571-7737-47C5-A655-E6FCDC34FE60}" destId="{CFB5F86E-3E21-4BE5-93CB-FB89FC3CB1C0}" srcOrd="4" destOrd="0" parTransId="{1C6323EA-AF48-45B6-A7D6-D2E768A987B6}" sibTransId="{D11EFF8F-3102-4008-A321-8FAD1A7AC18A}"/>
    <dgm:cxn modelId="{B0090AB3-CBBF-42DE-8081-C072E0629F0C}" type="presOf" srcId="{8A67B8BA-9145-40C4-ABC6-D655C5179F0F}" destId="{FF857CD0-C3F3-4DED-9FDA-C019D6EC8948}" srcOrd="0" destOrd="0" presId="urn:microsoft.com/office/officeart/2005/8/layout/bProcess3"/>
    <dgm:cxn modelId="{C014BDB7-6F9A-4320-99A2-9B824E838198}" srcId="{B6A0A571-7737-47C5-A655-E6FCDC34FE60}" destId="{3A7E1EF9-13EE-4642-95B0-2A02B4E4B2D6}" srcOrd="2" destOrd="0" parTransId="{615A2509-43A0-4D50-A368-EAE0B043D746}" sibTransId="{2AB4B1F3-EAB6-4C51-BEAF-8B6ED018E3DA}"/>
    <dgm:cxn modelId="{715978BD-5843-4895-98B4-FB9A8671CE6D}" srcId="{B6A0A571-7737-47C5-A655-E6FCDC34FE60}" destId="{140F5082-1288-4CD8-8667-FF11A0121CD7}" srcOrd="3" destOrd="0" parTransId="{9AAF07CB-BAD7-4E3F-B1B9-EE6473DFC268}" sibTransId="{273FF958-98A8-425C-8B9C-77B9948E59B3}"/>
    <dgm:cxn modelId="{24D9D5C9-863C-406A-AD84-B8D5E3EC877C}" type="presOf" srcId="{3A7E1EF9-13EE-4642-95B0-2A02B4E4B2D6}" destId="{321DFBB3-14B6-48DE-90D9-804B2F5B2873}" srcOrd="0" destOrd="0" presId="urn:microsoft.com/office/officeart/2005/8/layout/bProcess3"/>
    <dgm:cxn modelId="{0D7591D0-21C2-4CCA-A61E-5454ABD59BEE}" type="presOf" srcId="{140F5082-1288-4CD8-8667-FF11A0121CD7}" destId="{F9CB3AD7-2922-4D6E-B3A0-AFFBA740B36D}" srcOrd="0" destOrd="0" presId="urn:microsoft.com/office/officeart/2005/8/layout/bProcess3"/>
    <dgm:cxn modelId="{5AA0C3DE-725A-47B2-8CEC-F04ECF31836D}" type="presOf" srcId="{3F5A2A3E-02DB-4CC2-B3C0-7C76469238BB}" destId="{50C7FD25-5465-4FB0-9F77-15B8A1FB9387}" srcOrd="1" destOrd="0" presId="urn:microsoft.com/office/officeart/2005/8/layout/bProcess3"/>
    <dgm:cxn modelId="{F0C240B9-4E18-4EB1-8475-C32EB143CFB0}" type="presParOf" srcId="{D362D19F-7F89-4DB1-A099-D55CCBAFADBF}" destId="{D30879F8-E602-4FFC-9AB5-2163B578EF77}" srcOrd="0" destOrd="0" presId="urn:microsoft.com/office/officeart/2005/8/layout/bProcess3"/>
    <dgm:cxn modelId="{1AC3BFE8-1D45-4C78-AA80-B819B5358692}" type="presParOf" srcId="{D362D19F-7F89-4DB1-A099-D55CCBAFADBF}" destId="{379B0387-8A8D-4684-8952-BB9A3F8D47FD}" srcOrd="1" destOrd="0" presId="urn:microsoft.com/office/officeart/2005/8/layout/bProcess3"/>
    <dgm:cxn modelId="{A53F3296-495E-4E6D-85D2-E811B56A0964}" type="presParOf" srcId="{379B0387-8A8D-4684-8952-BB9A3F8D47FD}" destId="{50C7FD25-5465-4FB0-9F77-15B8A1FB9387}" srcOrd="0" destOrd="0" presId="urn:microsoft.com/office/officeart/2005/8/layout/bProcess3"/>
    <dgm:cxn modelId="{9BB491D8-45B3-468A-95A9-D4E057DAE787}" type="presParOf" srcId="{D362D19F-7F89-4DB1-A099-D55CCBAFADBF}" destId="{EA4BF362-4BD6-473A-B1C3-9908682806B0}" srcOrd="2" destOrd="0" presId="urn:microsoft.com/office/officeart/2005/8/layout/bProcess3"/>
    <dgm:cxn modelId="{6581EC75-1C6F-4DCD-B902-7B3A430D645E}" type="presParOf" srcId="{D362D19F-7F89-4DB1-A099-D55CCBAFADBF}" destId="{FF857CD0-C3F3-4DED-9FDA-C019D6EC8948}" srcOrd="3" destOrd="0" presId="urn:microsoft.com/office/officeart/2005/8/layout/bProcess3"/>
    <dgm:cxn modelId="{7D684ACC-3964-445F-9442-0745280E59FD}" type="presParOf" srcId="{FF857CD0-C3F3-4DED-9FDA-C019D6EC8948}" destId="{D1FFC687-2AD9-47E7-8A17-24B432E8BF8B}" srcOrd="0" destOrd="0" presId="urn:microsoft.com/office/officeart/2005/8/layout/bProcess3"/>
    <dgm:cxn modelId="{19524E53-0B2F-4926-ACC6-9E45DEA3FBAC}" type="presParOf" srcId="{D362D19F-7F89-4DB1-A099-D55CCBAFADBF}" destId="{321DFBB3-14B6-48DE-90D9-804B2F5B2873}" srcOrd="4" destOrd="0" presId="urn:microsoft.com/office/officeart/2005/8/layout/bProcess3"/>
    <dgm:cxn modelId="{19DEC68B-1523-4E30-A571-8FA6A9151A87}" type="presParOf" srcId="{D362D19F-7F89-4DB1-A099-D55CCBAFADBF}" destId="{69A479AF-CEEB-4C49-A030-6DE994D2D473}" srcOrd="5" destOrd="0" presId="urn:microsoft.com/office/officeart/2005/8/layout/bProcess3"/>
    <dgm:cxn modelId="{6383B96B-2504-4D67-B044-184880181B12}" type="presParOf" srcId="{69A479AF-CEEB-4C49-A030-6DE994D2D473}" destId="{670FB346-ADEC-4DDB-9A4A-F7E21EBD32C4}" srcOrd="0" destOrd="0" presId="urn:microsoft.com/office/officeart/2005/8/layout/bProcess3"/>
    <dgm:cxn modelId="{20F0A334-4FBF-49B4-9CF6-1636F887C683}" type="presParOf" srcId="{D362D19F-7F89-4DB1-A099-D55CCBAFADBF}" destId="{F9CB3AD7-2922-4D6E-B3A0-AFFBA740B36D}" srcOrd="6" destOrd="0" presId="urn:microsoft.com/office/officeart/2005/8/layout/bProcess3"/>
    <dgm:cxn modelId="{EE146701-658E-4655-9E9C-C183C33BF976}" type="presParOf" srcId="{D362D19F-7F89-4DB1-A099-D55CCBAFADBF}" destId="{F8C9DE32-1427-4FCA-9A4D-A6B2B648933F}" srcOrd="7" destOrd="0" presId="urn:microsoft.com/office/officeart/2005/8/layout/bProcess3"/>
    <dgm:cxn modelId="{A24371D1-E34D-409D-9FB4-407414E37B89}" type="presParOf" srcId="{F8C9DE32-1427-4FCA-9A4D-A6B2B648933F}" destId="{D868839D-E359-46D2-B675-DB9E03B2A593}" srcOrd="0" destOrd="0" presId="urn:microsoft.com/office/officeart/2005/8/layout/bProcess3"/>
    <dgm:cxn modelId="{951ABE5A-7D86-4569-9C9D-6636C23D1E6C}" type="presParOf" srcId="{D362D19F-7F89-4DB1-A099-D55CCBAFADBF}" destId="{A814CAD8-7368-4947-8A30-93CDD08C3E59}" srcOrd="8" destOrd="0" presId="urn:microsoft.com/office/officeart/2005/8/layout/bProcess3"/>
    <dgm:cxn modelId="{A216C80A-9C23-44B8-B8FB-902AA5F8C0D7}" type="presParOf" srcId="{D362D19F-7F89-4DB1-A099-D55CCBAFADBF}" destId="{AF17100A-C3C2-49DA-AA77-51E1E415620B}" srcOrd="9" destOrd="0" presId="urn:microsoft.com/office/officeart/2005/8/layout/bProcess3"/>
    <dgm:cxn modelId="{DB1EC23F-22B6-4D01-9022-74C7FE3547CE}" type="presParOf" srcId="{AF17100A-C3C2-49DA-AA77-51E1E415620B}" destId="{F7AB01A2-8C18-42D8-992F-148042275878}" srcOrd="0" destOrd="0" presId="urn:microsoft.com/office/officeart/2005/8/layout/bProcess3"/>
    <dgm:cxn modelId="{E0A77BAA-169A-4EA8-962C-76769F1B2791}" type="presParOf" srcId="{D362D19F-7F89-4DB1-A099-D55CCBAFADBF}" destId="{B97FFD8D-FD1D-46D5-B40C-FBFFF3919182}" srcOrd="10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B0387-8A8D-4684-8952-BB9A3F8D47FD}">
      <dsp:nvSpPr>
        <dsp:cNvPr id="0" name=""/>
        <dsp:cNvSpPr/>
      </dsp:nvSpPr>
      <dsp:spPr>
        <a:xfrm>
          <a:off x="3338245" y="1762427"/>
          <a:ext cx="7351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5196" y="45720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686698" y="1804315"/>
        <a:ext cx="38289" cy="7665"/>
      </dsp:txXfrm>
    </dsp:sp>
    <dsp:sp modelId="{D30879F8-E602-4FFC-9AB5-2163B578EF77}">
      <dsp:nvSpPr>
        <dsp:cNvPr id="0" name=""/>
        <dsp:cNvSpPr/>
      </dsp:nvSpPr>
      <dsp:spPr>
        <a:xfrm>
          <a:off x="10496" y="740711"/>
          <a:ext cx="3329548" cy="2134873"/>
        </a:xfrm>
        <a:prstGeom prst="rect">
          <a:avLst/>
        </a:prstGeom>
        <a:solidFill>
          <a:srgbClr val="10B4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1. Assess current situation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10496" y="740711"/>
        <a:ext cx="3329548" cy="2134873"/>
      </dsp:txXfrm>
    </dsp:sp>
    <dsp:sp modelId="{FF857CD0-C3F3-4DED-9FDA-C019D6EC8948}">
      <dsp:nvSpPr>
        <dsp:cNvPr id="0" name=""/>
        <dsp:cNvSpPr/>
      </dsp:nvSpPr>
      <dsp:spPr>
        <a:xfrm>
          <a:off x="7433589" y="1762427"/>
          <a:ext cx="7351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5196" y="45720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82042" y="1804315"/>
        <a:ext cx="38289" cy="7665"/>
      </dsp:txXfrm>
    </dsp:sp>
    <dsp:sp modelId="{EA4BF362-4BD6-473A-B1C3-9908682806B0}">
      <dsp:nvSpPr>
        <dsp:cNvPr id="0" name=""/>
        <dsp:cNvSpPr/>
      </dsp:nvSpPr>
      <dsp:spPr>
        <a:xfrm>
          <a:off x="4105841" y="751618"/>
          <a:ext cx="3329548" cy="2113057"/>
        </a:xfrm>
        <a:prstGeom prst="rect">
          <a:avLst/>
        </a:prstGeom>
        <a:solidFill>
          <a:srgbClr val="10B4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2. </a:t>
          </a:r>
          <a:r>
            <a:rPr lang="en-US" sz="2000" b="1" kern="1200" dirty="0" err="1"/>
            <a:t>Conceptualise</a:t>
          </a: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105841" y="751618"/>
        <a:ext cx="3329548" cy="2113057"/>
      </dsp:txXfrm>
    </dsp:sp>
    <dsp:sp modelId="{69A479AF-CEEB-4C49-A030-6DE994D2D473}">
      <dsp:nvSpPr>
        <dsp:cNvPr id="0" name=""/>
        <dsp:cNvSpPr/>
      </dsp:nvSpPr>
      <dsp:spPr>
        <a:xfrm>
          <a:off x="2137861" y="2862876"/>
          <a:ext cx="7728097" cy="792291"/>
        </a:xfrm>
        <a:custGeom>
          <a:avLst/>
          <a:gdLst/>
          <a:ahLst/>
          <a:cxnLst/>
          <a:rect l="0" t="0" r="0" b="0"/>
          <a:pathLst>
            <a:path>
              <a:moveTo>
                <a:pt x="7728097" y="0"/>
              </a:moveTo>
              <a:lnTo>
                <a:pt x="7728097" y="413245"/>
              </a:lnTo>
              <a:lnTo>
                <a:pt x="0" y="413245"/>
              </a:lnTo>
              <a:lnTo>
                <a:pt x="0" y="792291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07616" y="3255189"/>
        <a:ext cx="388589" cy="7665"/>
      </dsp:txXfrm>
    </dsp:sp>
    <dsp:sp modelId="{321DFBB3-14B6-48DE-90D9-804B2F5B2873}">
      <dsp:nvSpPr>
        <dsp:cNvPr id="0" name=""/>
        <dsp:cNvSpPr/>
      </dsp:nvSpPr>
      <dsp:spPr>
        <a:xfrm>
          <a:off x="8201185" y="751618"/>
          <a:ext cx="3329548" cy="2113057"/>
        </a:xfrm>
        <a:prstGeom prst="rect">
          <a:avLst/>
        </a:prstGeom>
        <a:solidFill>
          <a:srgbClr val="10B4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3. Define </a:t>
          </a:r>
          <a:r>
            <a:rPr lang="en-US" sz="2000" b="1" kern="1200" dirty="0" err="1"/>
            <a:t>ressources</a:t>
          </a: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 dirty="0"/>
        </a:p>
      </dsp:txBody>
      <dsp:txXfrm>
        <a:off x="8201185" y="751618"/>
        <a:ext cx="3329548" cy="2113057"/>
      </dsp:txXfrm>
    </dsp:sp>
    <dsp:sp modelId="{F8C9DE32-1427-4FCA-9A4D-A6B2B648933F}">
      <dsp:nvSpPr>
        <dsp:cNvPr id="0" name=""/>
        <dsp:cNvSpPr/>
      </dsp:nvSpPr>
      <dsp:spPr>
        <a:xfrm>
          <a:off x="4081267" y="4782581"/>
          <a:ext cx="5530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8813"/>
              </a:moveTo>
              <a:lnTo>
                <a:pt x="293618" y="68813"/>
              </a:lnTo>
              <a:lnTo>
                <a:pt x="293618" y="45720"/>
              </a:lnTo>
              <a:lnTo>
                <a:pt x="553036" y="45720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43182" y="4824468"/>
        <a:ext cx="29204" cy="7665"/>
      </dsp:txXfrm>
    </dsp:sp>
    <dsp:sp modelId="{F9CB3AD7-2922-4D6E-B3A0-AFFBA740B36D}">
      <dsp:nvSpPr>
        <dsp:cNvPr id="0" name=""/>
        <dsp:cNvSpPr/>
      </dsp:nvSpPr>
      <dsp:spPr>
        <a:xfrm>
          <a:off x="192656" y="3687567"/>
          <a:ext cx="3890410" cy="2327653"/>
        </a:xfrm>
        <a:prstGeom prst="rect">
          <a:avLst/>
        </a:prstGeom>
        <a:solidFill>
          <a:srgbClr val="10B4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4. Door-to-door approach- Build the network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 dirty="0"/>
        </a:p>
      </dsp:txBody>
      <dsp:txXfrm>
        <a:off x="192656" y="3687567"/>
        <a:ext cx="3890410" cy="2327653"/>
      </dsp:txXfrm>
    </dsp:sp>
    <dsp:sp modelId="{AF17100A-C3C2-49DA-AA77-51E1E415620B}">
      <dsp:nvSpPr>
        <dsp:cNvPr id="0" name=""/>
        <dsp:cNvSpPr/>
      </dsp:nvSpPr>
      <dsp:spPr>
        <a:xfrm>
          <a:off x="7994451" y="4782581"/>
          <a:ext cx="7351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5196" y="45720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342904" y="4824468"/>
        <a:ext cx="38289" cy="7665"/>
      </dsp:txXfrm>
    </dsp:sp>
    <dsp:sp modelId="{A814CAD8-7368-4947-8A30-93CDD08C3E59}">
      <dsp:nvSpPr>
        <dsp:cNvPr id="0" name=""/>
        <dsp:cNvSpPr/>
      </dsp:nvSpPr>
      <dsp:spPr>
        <a:xfrm>
          <a:off x="4666703" y="3653566"/>
          <a:ext cx="3329548" cy="2349469"/>
        </a:xfrm>
        <a:prstGeom prst="rect">
          <a:avLst/>
        </a:prstGeom>
        <a:solidFill>
          <a:srgbClr val="10B4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5. Set-up workshops and events to test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 dirty="0"/>
        </a:p>
      </dsp:txBody>
      <dsp:txXfrm>
        <a:off x="4666703" y="3653566"/>
        <a:ext cx="3329548" cy="2349469"/>
      </dsp:txXfrm>
    </dsp:sp>
    <dsp:sp modelId="{B97FFD8D-FD1D-46D5-B40C-FBFFF3919182}">
      <dsp:nvSpPr>
        <dsp:cNvPr id="0" name=""/>
        <dsp:cNvSpPr/>
      </dsp:nvSpPr>
      <dsp:spPr>
        <a:xfrm>
          <a:off x="8762047" y="3641380"/>
          <a:ext cx="3329548" cy="2373841"/>
        </a:xfrm>
        <a:prstGeom prst="rect">
          <a:avLst/>
        </a:prstGeom>
        <a:solidFill>
          <a:srgbClr val="10B4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6. Short to Medium Term strategy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8762047" y="3641380"/>
        <a:ext cx="3329548" cy="2373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BCFDE-8CB5-C84A-B8BD-129B0F2788BA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EC82B-7C28-8242-B602-0D01DDC15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631DC-7A9A-4935-92CE-C25B7617AE51}" type="datetimeFigureOut">
              <a:rPr lang="en-GB" smtClean="0"/>
              <a:pPr/>
              <a:t>04/10/2018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6EC1E-77E3-423D-BE6F-73EC0F70EA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8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62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HANDOUT SB4A guidance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1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A reminder of </a:t>
            </a:r>
            <a:r>
              <a:rPr lang="es-ES" dirty="0" err="1"/>
              <a:t>the</a:t>
            </a:r>
            <a:r>
              <a:rPr lang="es-ES" baseline="0" dirty="0"/>
              <a:t> Flow </a:t>
            </a:r>
            <a:r>
              <a:rPr lang="es-ES" baseline="0" dirty="0" err="1"/>
              <a:t>of</a:t>
            </a:r>
            <a:r>
              <a:rPr lang="es-ES" baseline="0" dirty="0"/>
              <a:t> IC 3 </a:t>
            </a:r>
            <a:r>
              <a:rPr lang="es-ES" baseline="0" dirty="0" err="1"/>
              <a:t>building</a:t>
            </a:r>
            <a:r>
              <a:rPr lang="es-ES" baseline="0" dirty="0"/>
              <a:t> blocks (Country </a:t>
            </a:r>
            <a:r>
              <a:rPr lang="es-ES" baseline="0" dirty="0" err="1"/>
              <a:t>Analysis</a:t>
            </a:r>
            <a:r>
              <a:rPr lang="es-ES" baseline="0" dirty="0"/>
              <a:t>, </a:t>
            </a:r>
            <a:r>
              <a:rPr lang="es-ES" baseline="0" dirty="0" err="1"/>
              <a:t>Structured</a:t>
            </a:r>
            <a:r>
              <a:rPr lang="es-ES" baseline="0" dirty="0"/>
              <a:t> Dialogue </a:t>
            </a:r>
            <a:r>
              <a:rPr lang="es-ES" baseline="0" dirty="0" err="1"/>
              <a:t>with</a:t>
            </a:r>
            <a:r>
              <a:rPr lang="es-ES" baseline="0" dirty="0"/>
              <a:t> </a:t>
            </a:r>
            <a:r>
              <a:rPr lang="es-ES" baseline="0" dirty="0" err="1"/>
              <a:t>Private</a:t>
            </a:r>
            <a:r>
              <a:rPr lang="es-ES" baseline="0" dirty="0"/>
              <a:t> Sector, </a:t>
            </a:r>
            <a:r>
              <a:rPr lang="es-ES" baseline="0" dirty="0" err="1"/>
              <a:t>Policy</a:t>
            </a:r>
            <a:r>
              <a:rPr lang="es-ES" baseline="0" dirty="0"/>
              <a:t> and </a:t>
            </a:r>
            <a:r>
              <a:rPr lang="es-ES" baseline="0" dirty="0" err="1"/>
              <a:t>Political</a:t>
            </a:r>
            <a:r>
              <a:rPr lang="es-ES" baseline="0" dirty="0"/>
              <a:t> Dialogue)(</a:t>
            </a:r>
            <a:r>
              <a:rPr lang="es-ES" baseline="0" dirty="0" err="1"/>
              <a:t>slides</a:t>
            </a:r>
            <a:r>
              <a:rPr lang="es-ES" baseline="0" dirty="0"/>
              <a:t> 9 and 10)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05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Identifying the best process for dialogue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1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practical example of a structure created and supported by the EU to feed Structured Dialogue. Process and challenges or the creation of the Tanzania EUBG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355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Findings on fixed structures (EU business groups or Chambers of Commerce) from a Facility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9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2382"/>
            <a:ext cx="10972800" cy="352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8A6-506A-448F-8E6E-3EA1C98D1977}" type="datetimeFigureOut">
              <a:rPr lang="en-GB" smtClean="0"/>
              <a:pPr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0BA2-E4CC-4F89-9FDD-10C4682F4D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42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78411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E1001C72-2E9A-4EB0-802C-F78849D94CB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610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>
                <a:solidFill>
                  <a:srgbClr val="BB0E54"/>
                </a:solidFill>
                <a:latin typeface="Verdana"/>
                <a:cs typeface="Verdana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27041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167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6734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07"/>
            <a:ext cx="6720416" cy="790575"/>
          </a:xfrm>
          <a:prstGeom prst="rect">
            <a:avLst/>
          </a:prstGeom>
        </p:spPr>
        <p:txBody>
          <a:bodyPr/>
          <a:lstStyle>
            <a:lvl1pPr marL="2381">
              <a:defRPr sz="57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44"/>
            <a:ext cx="11377083" cy="17287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 kern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232275" y="6302375"/>
            <a:ext cx="38608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 sz="1350" kern="0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4255440-F447-44DB-8A4C-A2B441EAB6CE}" type="slidenum">
              <a:rPr lang="en-GB" altLang="en-US" sz="1350" kern="0" smtClean="0"/>
              <a:pPr>
                <a:defRPr/>
              </a:pPr>
              <a:t>‹#›</a:t>
            </a:fld>
            <a:endParaRPr lang="en-GB" altLang="en-US" sz="1350" kern="0"/>
          </a:p>
        </p:txBody>
      </p:sp>
    </p:spTree>
    <p:extLst>
      <p:ext uri="{BB962C8B-B14F-4D97-AF65-F5344CB8AC3E}">
        <p14:creationId xmlns:p14="http://schemas.microsoft.com/office/powerpoint/2010/main" val="1998799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90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E1001C72-2E9A-4EB0-802C-F78849D94CB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215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DA6F-1499-46E9-BA88-B5D259AD0755}" type="datetimeFigureOut">
              <a:rPr lang="en-GB" smtClean="0"/>
              <a:pPr/>
              <a:t>04/10/2018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A099-0DA9-4178-A238-8405D6BD87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0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3253" y="6686550"/>
            <a:ext cx="795867" cy="19843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8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3253" y="6686550"/>
            <a:ext cx="795867" cy="19843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32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3253" y="6686550"/>
            <a:ext cx="795867" cy="19843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41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327F74-ECB9-4952-9FE8-ED857A1084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" y="989013"/>
            <a:ext cx="12225131" cy="8150087"/>
          </a:xfrm>
          <a:prstGeom prst="rect">
            <a:avLst/>
          </a:prstGeom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 ker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 ker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70D25D-B8BC-4617-9B28-6DA15E3600EB}" type="slidenum">
              <a:rPr lang="en-GB" altLang="en-US" kern="0" smtClean="0"/>
              <a:pPr>
                <a:defRPr/>
              </a:pPr>
              <a:t>‹#›</a:t>
            </a:fld>
            <a:endParaRPr lang="en-GB" altLang="en-US" kern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5801615" y="6667920"/>
            <a:ext cx="612000" cy="190080"/>
          </a:xfrm>
          <a:prstGeom prst="rect">
            <a:avLst/>
          </a:prstGeom>
          <a:solidFill>
            <a:srgbClr val="9E1F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989013"/>
          </a:xfrm>
          <a:prstGeom prst="rect">
            <a:avLst/>
          </a:prstGeom>
          <a:solidFill>
            <a:srgbClr val="9E1F6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9E1F62"/>
              </a:solidFill>
            </a:endParaRPr>
          </a:p>
        </p:txBody>
      </p:sp>
      <p:pic>
        <p:nvPicPr>
          <p:cNvPr id="12" name="Picture 2" descr="C:\DOCUME~1\lenain\LOCALS~1\Temp\7zEB0.tmp\LOGO-CE for Devco EN Negative.png"/>
          <p:cNvPicPr>
            <a:picLocks noChangeAspect="1" noChangeArrowheads="1"/>
          </p:cNvPicPr>
          <p:nvPr userDrawn="1"/>
        </p:nvPicPr>
        <p:blipFill>
          <a:blip r:embed="rId14" cstate="print"/>
          <a:srcRect b="24780"/>
          <a:stretch>
            <a:fillRect/>
          </a:stretch>
        </p:blipFill>
        <p:spPr bwMode="auto">
          <a:xfrm>
            <a:off x="5301215" y="306000"/>
            <a:ext cx="1620466" cy="93967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5810165" y="1241425"/>
            <a:ext cx="604800" cy="36000"/>
          </a:xfrm>
          <a:prstGeom prst="rect">
            <a:avLst/>
          </a:prstGeom>
          <a:solidFill>
            <a:srgbClr val="9E1F62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358004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5" r:id="rId3"/>
    <p:sldLayoutId id="2147483668" r:id="rId4"/>
    <p:sldLayoutId id="2147483669" r:id="rId5"/>
    <p:sldLayoutId id="2147483670" r:id="rId6"/>
    <p:sldLayoutId id="2147483671" r:id="rId7"/>
    <p:sldLayoutId id="2147483663" r:id="rId8"/>
    <p:sldLayoutId id="2147483662" r:id="rId9"/>
    <p:sldLayoutId id="2147483660" r:id="rId10"/>
    <p:sldLayoutId id="2147483661" r:id="rId11"/>
  </p:sldLayoutIdLst>
  <p:txStyles>
    <p:titleStyle>
      <a:lvl1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+mj-lt"/>
          <a:ea typeface="ＭＳ Ｐゴシック" charset="0"/>
          <a:cs typeface="ＭＳ Ｐゴシック" charset="0"/>
        </a:defRPr>
      </a:lvl1pPr>
      <a:lvl2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6119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6pPr>
      <a:lvl7pPr marL="9548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7pPr>
      <a:lvl8pPr marL="12977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8pPr>
      <a:lvl9pPr marL="16406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800" i="1">
          <a:solidFill>
            <a:srgbClr val="0F5494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1500" b="1">
          <a:solidFill>
            <a:srgbClr val="0F5494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defRPr sz="1050">
          <a:solidFill>
            <a:srgbClr val="0F5494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  <a:ea typeface="ＭＳ Ｐゴシック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5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3200" dirty="0">
                <a:solidFill>
                  <a:srgbClr val="ED2B7B"/>
                </a:solidFill>
                <a:latin typeface="Verdana"/>
                <a:cs typeface="Verdana"/>
              </a:rPr>
              <a:t>Header 1</a:t>
            </a:r>
          </a:p>
          <a:p>
            <a:r>
              <a:rPr lang="en-GB" sz="2200" b="1" dirty="0">
                <a:solidFill>
                  <a:srgbClr val="9E1F7B"/>
                </a:solidFill>
                <a:latin typeface="Verdana"/>
                <a:cs typeface="Verdana"/>
              </a:rPr>
              <a:t>Header 2</a:t>
            </a:r>
          </a:p>
          <a:p>
            <a:r>
              <a:rPr lang="en-GB" sz="2200" b="1" dirty="0">
                <a:solidFill>
                  <a:srgbClr val="9E1F7B"/>
                </a:solidFill>
                <a:latin typeface="Verdana"/>
                <a:cs typeface="Verdana"/>
              </a:rPr>
              <a:t>Header 2</a:t>
            </a:r>
          </a:p>
          <a:p>
            <a:r>
              <a:rPr lang="en-GB" sz="2200" b="1" dirty="0">
                <a:solidFill>
                  <a:srgbClr val="9E1F7B"/>
                </a:solidFill>
                <a:latin typeface="Verdana"/>
                <a:cs typeface="Verdana"/>
              </a:rPr>
              <a:t>Body</a:t>
            </a:r>
          </a:p>
          <a:p>
            <a:pPr lvl="4"/>
            <a:endParaRPr lang="fr-FR" dirty="0"/>
          </a:p>
        </p:txBody>
      </p:sp>
      <p:pic>
        <p:nvPicPr>
          <p:cNvPr id="10" name="Picture 9" descr="LOGO CE_horizontal_EN_quadri_L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40" y="6121400"/>
            <a:ext cx="2128559" cy="5588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7169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6360000" algn="tl" rotWithShape="0">
              <a:schemeClr val="tx1">
                <a:alpha val="1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D2B85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70583" cy="716909"/>
          </a:xfrm>
          <a:prstGeom prst="rect">
            <a:avLst/>
          </a:prstGeom>
          <a:solidFill>
            <a:srgbClr val="9E1F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E1F62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07819" y="0"/>
            <a:ext cx="2138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 err="1">
                <a:solidFill>
                  <a:schemeClr val="bg1"/>
                </a:solidFill>
                <a:latin typeface="Verdana"/>
                <a:cs typeface="Verdana"/>
              </a:rPr>
              <a:t>TPSD</a:t>
            </a:r>
            <a:r>
              <a:rPr lang="en-US" sz="1400" b="1" i="0" dirty="0">
                <a:solidFill>
                  <a:srgbClr val="9E1F62"/>
                </a:solidFill>
                <a:latin typeface="Verdana"/>
                <a:cs typeface="Verdana"/>
              </a:rPr>
              <a:t> </a:t>
            </a:r>
            <a:r>
              <a:rPr lang="en-US" sz="1400" b="1" i="0" dirty="0">
                <a:solidFill>
                  <a:srgbClr val="EBA1C9"/>
                </a:solidFill>
                <a:latin typeface="Verdana"/>
                <a:cs typeface="Verdana"/>
              </a:rPr>
              <a:t>TRAINING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31" r:id="rId12"/>
    <p:sldLayoutId id="214748373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rgbClr val="9E1F62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llar 3: Promoting a conducive investment climate">
            <a:extLst>
              <a:ext uri="{FF2B5EF4-FFF2-40B4-BE49-F238E27FC236}">
                <a16:creationId xmlns:a16="http://schemas.microsoft.com/office/drawing/2014/main" id="{A8310304-B25C-424F-BBD8-1738A11BBEF2}"/>
              </a:ext>
            </a:extLst>
          </p:cNvPr>
          <p:cNvSpPr txBox="1"/>
          <p:nvPr/>
        </p:nvSpPr>
        <p:spPr>
          <a:xfrm>
            <a:off x="877376" y="296949"/>
            <a:ext cx="1039843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Sustainable Business for Africa – </a:t>
            </a:r>
            <a:r>
              <a:rPr lang="en-GB" b="1" dirty="0" err="1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SB4A</a:t>
            </a:r>
            <a:endParaRPr lang="en-GB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9E1F62"/>
              </a:solidFill>
              <a:latin typeface="Verdana"/>
              <a:cs typeface="Verdana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22407" y="1017932"/>
            <a:ext cx="9347186" cy="830997"/>
          </a:xfrm>
          <a:noFill/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F4192"/>
                </a:solidFill>
                <a:latin typeface="Verdana"/>
                <a:ea typeface="+mn-ea"/>
                <a:cs typeface="Verdana"/>
              </a:rPr>
              <a:t>EU Joint Communication to the EP and the Council for a renewed impetus of the Africa-EU Partnership, 4th May 2017,  JOIN(2017) 17 final </a:t>
            </a:r>
            <a:br>
              <a:rPr lang="en-GB" sz="1800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F4192"/>
                </a:solidFill>
                <a:latin typeface="Verdana"/>
                <a:ea typeface="+mn-ea"/>
                <a:cs typeface="Verdana"/>
              </a:rPr>
            </a:br>
            <a:endParaRPr lang="en-GB" sz="1800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EF4192"/>
              </a:solidFill>
              <a:latin typeface="Verdana"/>
              <a:ea typeface="+mn-ea"/>
              <a:cs typeface="Verdana"/>
            </a:endParaRPr>
          </a:p>
        </p:txBody>
      </p:sp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36" y="1896255"/>
            <a:ext cx="8746066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36" y="3364686"/>
            <a:ext cx="8627534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26" y="4680717"/>
            <a:ext cx="8517467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04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\NET1.cec.eu.int\homes\102\garlaef\Desktop\Hash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1" y="6453336"/>
            <a:ext cx="2438335" cy="37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4307" y="848997"/>
            <a:ext cx="10575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spcBef>
                <a:spcPct val="0"/>
              </a:spcBef>
              <a:buNone/>
              <a:defRPr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F4192"/>
                </a:solidFill>
                <a:latin typeface="Verdana"/>
                <a:cs typeface="Verdana"/>
              </a:defRPr>
            </a:lvl1pPr>
          </a:lstStyle>
          <a:p>
            <a:r>
              <a:rPr lang="en-GB" dirty="0">
                <a:sym typeface="Helvetica"/>
              </a:rPr>
              <a:t>6</a:t>
            </a:r>
            <a:r>
              <a:rPr lang="en-GB" baseline="30000" dirty="0">
                <a:sym typeface="Helvetica"/>
              </a:rPr>
              <a:t>th</a:t>
            </a:r>
            <a:r>
              <a:rPr lang="en-GB" dirty="0">
                <a:sym typeface="Helvetica"/>
              </a:rPr>
              <a:t> EU-Africa Business Forum (Abidjan, November 2017) </a:t>
            </a:r>
          </a:p>
          <a:p>
            <a:r>
              <a:rPr lang="en-GB" dirty="0">
                <a:sym typeface="Helvetica"/>
              </a:rPr>
              <a:t>"Investing in Job creation for Youth"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090" y="3896620"/>
            <a:ext cx="11568410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 EU-Africa (political) Summit: "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Mobilizing investments for African structural sustainable transformation".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quality jobs, youth and women entrepreneurship, sustainable energy, agribusiness and digitalisation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-3662811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Right business framework to attract possible and sustainable investments 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Fostering entrepreneurship, SMEs, start-ups, skills and vocational training 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Infrastructure, both hard and soft, including digital economy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EU-Africa Trade relations and promoting intra-African trade (CFTA and Common African market)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Greater efforts towards a sustainable blue economy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599" y="4517670"/>
            <a:ext cx="94403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Right business framework to attract possible and sustainable investments </a:t>
            </a: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Fostering entrepreneurship, SMEs, start-ups, skills and vocational training </a:t>
            </a: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Infrastructure, both hard and soft, including digital economy</a:t>
            </a: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EU-Africa trade relations and promoting intra-African trade (CFTA and Common African market)</a:t>
            </a: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Greater efforts towards a sustainable blue economy</a:t>
            </a:r>
          </a:p>
          <a:p>
            <a:endParaRPr lang="en-GB" sz="1800" b="0" dirty="0" err="1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99" y="1867625"/>
            <a:ext cx="9114035" cy="169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3090" y="1498296"/>
            <a:ext cx="10208518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Declaration</a:t>
            </a:r>
            <a:endParaRPr lang="en-GB" sz="18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73" y="3566091"/>
            <a:ext cx="6255262" cy="23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llar 3: Promoting a conducive investment climate">
            <a:extLst>
              <a:ext uri="{FF2B5EF4-FFF2-40B4-BE49-F238E27FC236}">
                <a16:creationId xmlns:a16="http://schemas.microsoft.com/office/drawing/2014/main" id="{BD50689E-74EF-424D-8608-D8D23BB147BC}"/>
              </a:ext>
            </a:extLst>
          </p:cNvPr>
          <p:cNvSpPr txBox="1"/>
          <p:nvPr/>
        </p:nvSpPr>
        <p:spPr>
          <a:xfrm>
            <a:off x="877376" y="296949"/>
            <a:ext cx="1039843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Sustainable Business for Africa – </a:t>
            </a:r>
            <a:r>
              <a:rPr lang="en-GB" b="1" dirty="0" err="1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SB4A</a:t>
            </a:r>
            <a:endParaRPr lang="en-GB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9E1F6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8795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 Maps AfricaFul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592" y="1237946"/>
            <a:ext cx="11970407" cy="5486400"/>
          </a:xfrm>
          <a:prstGeom prst="rect">
            <a:avLst/>
          </a:prstGeom>
        </p:spPr>
      </p:pic>
      <p:sp>
        <p:nvSpPr>
          <p:cNvPr id="5" name="Pillar 3: Promoting a conducive investment climate"/>
          <p:cNvSpPr txBox="1"/>
          <p:nvPr/>
        </p:nvSpPr>
        <p:spPr>
          <a:xfrm>
            <a:off x="2099695" y="-645465"/>
            <a:ext cx="825498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E1F68"/>
                </a:solidFill>
                <a:latin typeface="Verdana" charset="0"/>
                <a:ea typeface="Verdana" charset="0"/>
                <a:cs typeface="Verdana" charset="0"/>
              </a:rPr>
              <a:t>What is the</a:t>
            </a:r>
          </a:p>
        </p:txBody>
      </p:sp>
      <p:sp>
        <p:nvSpPr>
          <p:cNvPr id="6" name="Rectangle 5"/>
          <p:cNvSpPr/>
          <p:nvPr/>
        </p:nvSpPr>
        <p:spPr>
          <a:xfrm>
            <a:off x="2703051" y="2050864"/>
            <a:ext cx="80919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rgbClr val="001854"/>
                </a:solidFill>
                <a:latin typeface="Verdana"/>
                <a:cs typeface="Verdana"/>
              </a:rPr>
              <a:t>An overarching framework to catalyse more private investment in partner countries to create more decent jobs, sustainable growth, and poverty reduction, with a focus on women and youth.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3051" y="2921927"/>
            <a:ext cx="8955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1854"/>
                </a:solidFill>
                <a:latin typeface="Verdana"/>
                <a:cs typeface="Verdana"/>
              </a:rPr>
              <a:t>- Actions to reinforce existing and create new structured dialogue processes with the private sector. To be included in existing relevant programmes and new. 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001854"/>
                </a:solidFill>
                <a:latin typeface="Verdana"/>
                <a:cs typeface="Verdana"/>
              </a:rPr>
              <a:t>At country, sectoral and strategic level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001854"/>
                </a:solidFill>
                <a:latin typeface="Verdana"/>
                <a:cs typeface="Verdana"/>
              </a:rPr>
              <a:t>Technical assistance to support SB4A implementation: NIPs, RIPs, TPSD Facility, new centralised TA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001854"/>
                </a:solidFill>
                <a:latin typeface="Verdana"/>
                <a:cs typeface="Verdana"/>
              </a:rPr>
              <a:t>SB4A network created and an SB4A Capacity4Dev group: Internal to Commission/Delegation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2287" y="2921927"/>
            <a:ext cx="780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Verdana"/>
                <a:cs typeface="Verdana"/>
              </a:rPr>
              <a:t>How: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0456" y="4685958"/>
            <a:ext cx="778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Verdana"/>
                <a:cs typeface="Verdana"/>
              </a:rPr>
              <a:t>Why: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3044" y="4634851"/>
            <a:ext cx="8362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1854"/>
                </a:solidFill>
                <a:latin typeface="Verdana"/>
                <a:cs typeface="Verdana"/>
              </a:rPr>
              <a:t>Understand and promote priority investment climate reforms to create decent jobs for youth and women -in coherence with Jobs and Growth compact at country level-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1854"/>
                </a:solidFill>
                <a:latin typeface="Verdana"/>
                <a:cs typeface="Verdana"/>
              </a:rPr>
              <a:t>Improve policy and political dialogue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1854"/>
                </a:solidFill>
                <a:latin typeface="Verdana"/>
                <a:cs typeface="Verdana"/>
              </a:rPr>
              <a:t>Design better EU cooperation (for instance, PSD programme, or an investment climate improvement programme)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1854"/>
                </a:solidFill>
                <a:latin typeface="Verdana"/>
                <a:cs typeface="Verdana"/>
              </a:rPr>
              <a:t>Coherence and synergies between the three pillars of the EIP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6125" y="6165438"/>
            <a:ext cx="1019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Verdana"/>
                <a:cs typeface="Verdana"/>
              </a:rPr>
              <a:t>Where: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9250" y="6165438"/>
            <a:ext cx="4917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1854"/>
                </a:solidFill>
                <a:latin typeface="Verdana"/>
                <a:cs typeface="Verdana"/>
              </a:rPr>
              <a:t>Sub Saharan and Northern Africa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69264" y="2008529"/>
            <a:ext cx="966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chemeClr val="tx2"/>
                </a:solidFill>
                <a:latin typeface="Verdana"/>
                <a:cs typeface="Verdana"/>
              </a:rPr>
              <a:t>What:</a:t>
            </a:r>
          </a:p>
        </p:txBody>
      </p:sp>
      <p:sp>
        <p:nvSpPr>
          <p:cNvPr id="15" name="Pillar 3: Promoting a conducive investment climate">
            <a:extLst>
              <a:ext uri="{FF2B5EF4-FFF2-40B4-BE49-F238E27FC236}">
                <a16:creationId xmlns:a16="http://schemas.microsoft.com/office/drawing/2014/main" id="{15106350-B4A7-45F8-8A67-ADA4D09B0750}"/>
              </a:ext>
            </a:extLst>
          </p:cNvPr>
          <p:cNvSpPr txBox="1"/>
          <p:nvPr/>
        </p:nvSpPr>
        <p:spPr>
          <a:xfrm>
            <a:off x="1659545" y="1209450"/>
            <a:ext cx="669727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E1F68"/>
                </a:solidFill>
                <a:latin typeface="Verdana" charset="0"/>
                <a:ea typeface="Verdana" charset="0"/>
                <a:cs typeface="Verdana" charset="0"/>
              </a:rPr>
              <a:t>Sustainable Business for Africa Platform (SB4A) </a:t>
            </a:r>
          </a:p>
        </p:txBody>
      </p:sp>
      <p:sp>
        <p:nvSpPr>
          <p:cNvPr id="18" name="Pillar 3: Promoting a conducive investment climate">
            <a:extLst>
              <a:ext uri="{FF2B5EF4-FFF2-40B4-BE49-F238E27FC236}">
                <a16:creationId xmlns:a16="http://schemas.microsoft.com/office/drawing/2014/main" id="{288E3876-D1BA-4A6C-930D-CE24E0DEFAE6}"/>
              </a:ext>
            </a:extLst>
          </p:cNvPr>
          <p:cNvSpPr txBox="1"/>
          <p:nvPr/>
        </p:nvSpPr>
        <p:spPr>
          <a:xfrm>
            <a:off x="877376" y="296949"/>
            <a:ext cx="1039843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Sustainable Business for Africa – </a:t>
            </a:r>
            <a:r>
              <a:rPr lang="en-GB" b="1" dirty="0" err="1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SB4A</a:t>
            </a:r>
            <a:endParaRPr lang="en-GB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9E1F6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874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75520" y="3027534"/>
            <a:ext cx="1440160" cy="34978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 descr="\\NET1.cec.eu.int\homes\112\garlaef\Desktop\EIP Communication  Outreach\05_30432_ww_farm_065_isounc_20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237" y="800598"/>
            <a:ext cx="5815739" cy="172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0">
            <a:extLst>
              <a:ext uri="{FF2B5EF4-FFF2-40B4-BE49-F238E27FC236}">
                <a16:creationId xmlns:a16="http://schemas.microsoft.com/office/drawing/2014/main" id="{F0AC0EC0-BEB5-4508-B14E-BA070427D0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6" t="15832" r="11851" b="55106"/>
          <a:stretch/>
        </p:blipFill>
        <p:spPr>
          <a:xfrm>
            <a:off x="7699954" y="1005735"/>
            <a:ext cx="1212954" cy="1152969"/>
          </a:xfrm>
          <a:prstGeom prst="ellipse">
            <a:avLst/>
          </a:prstGeom>
          <a:solidFill>
            <a:srgbClr val="FFFFFF"/>
          </a:solidFill>
          <a:ln w="63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TextBox 32"/>
          <p:cNvSpPr txBox="1"/>
          <p:nvPr/>
        </p:nvSpPr>
        <p:spPr>
          <a:xfrm>
            <a:off x="3614113" y="4506016"/>
            <a:ext cx="1440284" cy="646331"/>
          </a:xfrm>
          <a:prstGeom prst="rect">
            <a:avLst/>
          </a:prstGeom>
          <a:solidFill>
            <a:srgbClr val="009FBA"/>
          </a:solidFill>
          <a:ln>
            <a:solidFill>
              <a:srgbClr val="009FB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EU Delegations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92247" y="5422427"/>
            <a:ext cx="1462150" cy="830997"/>
          </a:xfrm>
          <a:prstGeom prst="rect">
            <a:avLst/>
          </a:prstGeom>
          <a:noFill/>
          <a:ln>
            <a:solidFill>
              <a:srgbClr val="009FB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F5494"/>
                </a:solidFill>
                <a:latin typeface="+mj-lt"/>
                <a:cs typeface="Arial" panose="020B0604020202020204" pitchFamily="34" charset="0"/>
              </a:rPr>
              <a:t>Country Government </a:t>
            </a:r>
            <a:endParaRPr lang="en-GB" sz="2000" dirty="0">
              <a:solidFill>
                <a:srgbClr val="0F5494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fi-FI" sz="1200" dirty="0">
                <a:solidFill>
                  <a:srgbClr val="0F5494"/>
                </a:solidFill>
                <a:latin typeface="+mj-lt"/>
                <a:cs typeface="Arial" panose="020B0604020202020204" pitchFamily="34" charset="0"/>
              </a:rPr>
              <a:t>(from the beginning</a:t>
            </a:r>
            <a:r>
              <a:rPr lang="fi-FI" sz="1050" dirty="0">
                <a:solidFill>
                  <a:srgbClr val="0F5494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GB" sz="1000" dirty="0">
              <a:solidFill>
                <a:srgbClr val="0F5494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4210E5-07E9-4840-A9E7-0FA474812309}"/>
              </a:ext>
            </a:extLst>
          </p:cNvPr>
          <p:cNvGrpSpPr/>
          <p:nvPr/>
        </p:nvGrpSpPr>
        <p:grpSpPr>
          <a:xfrm>
            <a:off x="303137" y="2596479"/>
            <a:ext cx="2991653" cy="4015178"/>
            <a:chOff x="303137" y="2596479"/>
            <a:chExt cx="2991653" cy="4015178"/>
          </a:xfrm>
        </p:grpSpPr>
        <p:sp>
          <p:nvSpPr>
            <p:cNvPr id="2" name="TextBox 1"/>
            <p:cNvSpPr txBox="1"/>
            <p:nvPr/>
          </p:nvSpPr>
          <p:spPr>
            <a:xfrm>
              <a:off x="325737" y="2596479"/>
              <a:ext cx="2889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F5494"/>
                  </a:solidFill>
                  <a:latin typeface="+mj-lt"/>
                  <a:cs typeface="Arial" panose="020B0604020202020204" pitchFamily="34" charset="0"/>
                </a:rPr>
                <a:t>Inputs</a:t>
              </a:r>
              <a:endParaRPr lang="en-GB" sz="1600" b="1" dirty="0">
                <a:solidFill>
                  <a:srgbClr val="0F5494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5737" y="3002514"/>
              <a:ext cx="29690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analytical basis</a:t>
              </a:r>
              <a:r>
                <a:rPr lang="en-GB" sz="20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GB" sz="16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Jobs &amp; Growth Compacts, </a:t>
              </a:r>
            </a:p>
            <a:p>
              <a:pPr algn="ctr"/>
              <a:r>
                <a:rPr lang="en-GB" sz="16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 chain mapping, investment climate studies, etc.</a:t>
              </a:r>
            </a:p>
            <a:p>
              <a:pPr algn="ctr"/>
              <a:r>
                <a:rPr lang="fi-FI" sz="12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(SB4A Guidance note:10 key elements)</a:t>
              </a:r>
              <a:endParaRPr lang="en-GB" sz="12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5737" y="4650396"/>
              <a:ext cx="2851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analyses: WBG, UN, ITC, other IOs, IFIs,  WEF, CSOs,…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4847" y="5534439"/>
              <a:ext cx="28899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Country's strategies:</a:t>
              </a:r>
            </a:p>
            <a:p>
              <a:pPr algn="ctr"/>
              <a:r>
                <a:rPr lang="en-GB" sz="16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Development, Investment, Industrialisation, SMEs, Innovation</a:t>
              </a:r>
              <a:r>
                <a:rPr lang="en-GB" sz="14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03137" y="2948462"/>
              <a:ext cx="2889943" cy="3559367"/>
            </a:xfrm>
            <a:prstGeom prst="rect">
              <a:avLst/>
            </a:prstGeom>
            <a:solidFill>
              <a:srgbClr val="0EB1C6">
                <a:alpha val="23000"/>
              </a:srgbClr>
            </a:solidFill>
            <a:ln>
              <a:solidFill>
                <a:srgbClr val="009FB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642735" y="3429000"/>
            <a:ext cx="1440284" cy="646331"/>
          </a:xfrm>
          <a:prstGeom prst="rect">
            <a:avLst/>
          </a:prstGeom>
          <a:noFill/>
          <a:ln>
            <a:solidFill>
              <a:srgbClr val="0EB1C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F5494"/>
                </a:solidFill>
              </a:rPr>
              <a:t>Local and EU </a:t>
            </a:r>
          </a:p>
          <a:p>
            <a:pPr algn="ctr"/>
            <a:r>
              <a:rPr lang="en-GB" dirty="0">
                <a:solidFill>
                  <a:srgbClr val="0F5494"/>
                </a:solidFill>
              </a:rPr>
              <a:t>Business</a:t>
            </a:r>
          </a:p>
        </p:txBody>
      </p:sp>
      <p:cxnSp>
        <p:nvCxnSpPr>
          <p:cNvPr id="45" name="Straight Arrow Connector 44"/>
          <p:cNvCxnSpPr>
            <a:cxnSpLocks/>
            <a:stCxn id="43" idx="3"/>
            <a:endCxn id="9" idx="1"/>
          </p:cNvCxnSpPr>
          <p:nvPr/>
        </p:nvCxnSpPr>
        <p:spPr bwMode="auto">
          <a:xfrm>
            <a:off x="5083019" y="3752166"/>
            <a:ext cx="347945" cy="941621"/>
          </a:xfrm>
          <a:prstGeom prst="straightConnector1">
            <a:avLst/>
          </a:prstGeom>
          <a:noFill/>
          <a:ln w="9525" cap="flat" cmpd="sng" algn="ctr">
            <a:solidFill>
              <a:srgbClr val="0F549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cxnSpLocks/>
            <a:stCxn id="36" idx="3"/>
            <a:endCxn id="9" idx="1"/>
          </p:cNvCxnSpPr>
          <p:nvPr/>
        </p:nvCxnSpPr>
        <p:spPr bwMode="auto">
          <a:xfrm flipV="1">
            <a:off x="5054397" y="4693787"/>
            <a:ext cx="376567" cy="1144139"/>
          </a:xfrm>
          <a:prstGeom prst="straightConnector1">
            <a:avLst/>
          </a:prstGeom>
          <a:noFill/>
          <a:ln w="9525" cap="flat" cmpd="sng" algn="ctr">
            <a:solidFill>
              <a:srgbClr val="0F549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ight Arrow 37"/>
          <p:cNvSpPr/>
          <p:nvPr/>
        </p:nvSpPr>
        <p:spPr>
          <a:xfrm>
            <a:off x="3097365" y="4509120"/>
            <a:ext cx="394848" cy="288032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55" name="Straight Arrow Connector 54"/>
          <p:cNvCxnSpPr>
            <a:cxnSpLocks/>
            <a:stCxn id="33" idx="3"/>
            <a:endCxn id="9" idx="1"/>
          </p:cNvCxnSpPr>
          <p:nvPr/>
        </p:nvCxnSpPr>
        <p:spPr bwMode="auto">
          <a:xfrm flipV="1">
            <a:off x="5054397" y="4693787"/>
            <a:ext cx="376567" cy="135395"/>
          </a:xfrm>
          <a:prstGeom prst="straightConnector1">
            <a:avLst/>
          </a:prstGeom>
          <a:noFill/>
          <a:ln w="9525" cap="flat" cmpd="sng" algn="ctr">
            <a:solidFill>
              <a:srgbClr val="0F549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cxnSpLocks/>
            <a:stCxn id="56" idx="0"/>
            <a:endCxn id="9" idx="2"/>
          </p:cNvCxnSpPr>
          <p:nvPr/>
        </p:nvCxnSpPr>
        <p:spPr bwMode="auto">
          <a:xfrm flipV="1">
            <a:off x="6537937" y="5971059"/>
            <a:ext cx="228247" cy="151580"/>
          </a:xfrm>
          <a:prstGeom prst="straightConnector1">
            <a:avLst/>
          </a:prstGeom>
          <a:noFill/>
          <a:ln w="9525" cap="flat" cmpd="sng" algn="ctr">
            <a:solidFill>
              <a:srgbClr val="0F5494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46221C-874D-48EB-9575-1807A8A6EB06}"/>
              </a:ext>
            </a:extLst>
          </p:cNvPr>
          <p:cNvGrpSpPr/>
          <p:nvPr/>
        </p:nvGrpSpPr>
        <p:grpSpPr>
          <a:xfrm>
            <a:off x="5375920" y="2731965"/>
            <a:ext cx="3155519" cy="3760006"/>
            <a:chOff x="5375920" y="2731965"/>
            <a:chExt cx="3155519" cy="3760006"/>
          </a:xfrm>
        </p:grpSpPr>
        <p:sp>
          <p:nvSpPr>
            <p:cNvPr id="9" name="TextBox 8"/>
            <p:cNvSpPr txBox="1"/>
            <p:nvPr/>
          </p:nvSpPr>
          <p:spPr>
            <a:xfrm>
              <a:off x="5430964" y="3416514"/>
              <a:ext cx="2670439" cy="2554545"/>
            </a:xfrm>
            <a:prstGeom prst="rect">
              <a:avLst/>
            </a:prstGeom>
            <a:solidFill>
              <a:srgbClr val="10B4C6">
                <a:alpha val="12000"/>
              </a:srgbClr>
            </a:solidFill>
            <a:ln>
              <a:solidFill>
                <a:srgbClr val="0EB1C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Sustainable Business for Africa (SB4A)</a:t>
              </a:r>
            </a:p>
            <a:p>
              <a:pPr algn="ctr"/>
              <a:endParaRPr lang="en-GB" sz="1200" u="sng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key investment constraints together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business perspective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 your analyses and proposed solutions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ideas &amp; opportunities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 ownership for action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 partnerships</a:t>
              </a:r>
              <a:endParaRPr lang="en-GB" sz="14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75920" y="6122639"/>
              <a:ext cx="2324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F5494"/>
                  </a:solidFill>
                </a:rPr>
                <a:t>Plug-in other networks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19799" y="2731965"/>
              <a:ext cx="27116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F5494"/>
                  </a:solidFill>
                </a:rPr>
                <a:t>Plug-in: </a:t>
              </a:r>
              <a:r>
                <a:rPr lang="fi-FI" sz="1400" dirty="0">
                  <a:solidFill>
                    <a:srgbClr val="0F5494"/>
                  </a:solidFill>
                </a:rPr>
                <a:t>Member States, CSOs, IOs,</a:t>
              </a:r>
            </a:p>
            <a:p>
              <a:pPr algn="ctr"/>
              <a:r>
                <a:rPr lang="fi-FI" sz="1400" dirty="0">
                  <a:solidFill>
                    <a:srgbClr val="0F5494"/>
                  </a:solidFill>
                </a:rPr>
                <a:t>other actors </a:t>
              </a:r>
              <a:endParaRPr lang="en-GB" sz="1400" dirty="0">
                <a:solidFill>
                  <a:srgbClr val="0F5494"/>
                </a:solidFill>
              </a:endParaRPr>
            </a:p>
          </p:txBody>
        </p:sp>
        <p:cxnSp>
          <p:nvCxnSpPr>
            <p:cNvPr id="60" name="Straight Arrow Connector 59"/>
            <p:cNvCxnSpPr>
              <a:cxnSpLocks/>
              <a:stCxn id="78" idx="2"/>
              <a:endCxn id="9" idx="0"/>
            </p:cNvCxnSpPr>
            <p:nvPr/>
          </p:nvCxnSpPr>
          <p:spPr bwMode="auto">
            <a:xfrm flipH="1">
              <a:off x="6766184" y="3255185"/>
              <a:ext cx="409435" cy="161329"/>
            </a:xfrm>
            <a:prstGeom prst="straightConnector1">
              <a:avLst/>
            </a:prstGeom>
            <a:noFill/>
            <a:ln w="9525" cap="flat" cmpd="sng" algn="ctr">
              <a:solidFill>
                <a:srgbClr val="0F549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7" name="Right Arrow 86"/>
          <p:cNvSpPr/>
          <p:nvPr/>
        </p:nvSpPr>
        <p:spPr>
          <a:xfrm>
            <a:off x="8141275" y="4521697"/>
            <a:ext cx="394848" cy="288032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FDCC95-5503-4310-BA09-641B8D6243F3}"/>
              </a:ext>
            </a:extLst>
          </p:cNvPr>
          <p:cNvGrpSpPr/>
          <p:nvPr/>
        </p:nvGrpSpPr>
        <p:grpSpPr>
          <a:xfrm>
            <a:off x="8508839" y="2559548"/>
            <a:ext cx="3133623" cy="3648312"/>
            <a:chOff x="8508839" y="2559548"/>
            <a:chExt cx="3133623" cy="3648312"/>
          </a:xfrm>
        </p:grpSpPr>
        <p:sp>
          <p:nvSpPr>
            <p:cNvPr id="24" name="TextBox 23"/>
            <p:cNvSpPr txBox="1"/>
            <p:nvPr/>
          </p:nvSpPr>
          <p:spPr>
            <a:xfrm>
              <a:off x="8508840" y="2559548"/>
              <a:ext cx="3133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F5494"/>
                  </a:solidFill>
                  <a:latin typeface="+mj-lt"/>
                  <a:cs typeface="Arial" panose="020B0604020202020204" pitchFamily="34" charset="0"/>
                </a:rPr>
                <a:t>Outputs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508839" y="2914651"/>
              <a:ext cx="3133623" cy="3293209"/>
            </a:xfrm>
            <a:prstGeom prst="rect">
              <a:avLst/>
            </a:prstGeom>
            <a:solidFill>
              <a:srgbClr val="10B4C6">
                <a:alpha val="7000"/>
              </a:srgbClr>
            </a:solidFill>
            <a:ln>
              <a:solidFill>
                <a:srgbClr val="0EB1C6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Better informed Political Dialogue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Prioritised and targeted actions to attract private investment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Improved analysis to support competitiveness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Feedback on reform needs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Possibility to refine strategies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Information on market  and value–chain opportunities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i-FI" sz="1600" dirty="0">
                  <a:solidFill>
                    <a:srgbClr val="0F5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Joined-up approaches</a:t>
              </a:r>
              <a:endParaRPr lang="en-GB" sz="16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Pillar 3: Promoting a conducive investment climate">
            <a:extLst>
              <a:ext uri="{FF2B5EF4-FFF2-40B4-BE49-F238E27FC236}">
                <a16:creationId xmlns:a16="http://schemas.microsoft.com/office/drawing/2014/main" id="{0FDF4CD6-6414-4B4A-A146-05F558DB9F00}"/>
              </a:ext>
            </a:extLst>
          </p:cNvPr>
          <p:cNvSpPr txBox="1"/>
          <p:nvPr/>
        </p:nvSpPr>
        <p:spPr>
          <a:xfrm>
            <a:off x="877376" y="296949"/>
            <a:ext cx="1039843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Sustainable Business for Africa – </a:t>
            </a:r>
            <a:r>
              <a:rPr lang="en-GB" b="1" dirty="0" err="1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SB4A</a:t>
            </a:r>
            <a:endParaRPr lang="en-GB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9E1F6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2212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06374555"/>
              </p:ext>
            </p:extLst>
          </p:nvPr>
        </p:nvGraphicFramePr>
        <p:xfrm>
          <a:off x="89907" y="779510"/>
          <a:ext cx="12102093" cy="675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3FEFAC-D511-4CF0-A1F1-F043CFF31D3B}"/>
              </a:ext>
            </a:extLst>
          </p:cNvPr>
          <p:cNvSpPr txBox="1"/>
          <p:nvPr/>
        </p:nvSpPr>
        <p:spPr>
          <a:xfrm>
            <a:off x="89907" y="2027181"/>
            <a:ext cx="3468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What structures currently exist (EU Business fora, Chambers of Commerce, </a:t>
            </a:r>
            <a:r>
              <a:rPr lang="mr-IN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…</a:t>
            </a: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)?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What are the Gov. strategies?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What  data and analysis exists (J&amp;GC, IOs analysis, etc</a:t>
            </a:r>
            <a:r>
              <a:rPr lang="mr-IN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…</a:t>
            </a: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FEF7C-DBA6-4409-A755-E952EDD03697}"/>
              </a:ext>
            </a:extLst>
          </p:cNvPr>
          <p:cNvSpPr txBox="1"/>
          <p:nvPr/>
        </p:nvSpPr>
        <p:spPr>
          <a:xfrm>
            <a:off x="4292026" y="1879210"/>
            <a:ext cx="33071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How to move to SB4A with sustainable business model?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How and whom to involve in Government? Local Business? EU Business?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List key known business constraints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Are there data gaps?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97274-BC2D-4248-B02D-0DB10E36D68D}"/>
              </a:ext>
            </a:extLst>
          </p:cNvPr>
          <p:cNvSpPr txBox="1"/>
          <p:nvPr/>
        </p:nvSpPr>
        <p:spPr>
          <a:xfrm>
            <a:off x="8319170" y="2150292"/>
            <a:ext cx="346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EUD staff  to facilitate the process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Funding sources for research work, external expertise, </a:t>
            </a:r>
            <a:r>
              <a:rPr lang="mr-IN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…</a:t>
            </a:r>
            <a:endParaRPr lang="en-GB" sz="1600" dirty="0">
              <a:solidFill>
                <a:srgbClr val="FFFFFF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HQ support available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0147E-2D54-4E3B-A552-EB221943DF3A}"/>
              </a:ext>
            </a:extLst>
          </p:cNvPr>
          <p:cNvSpPr txBox="1"/>
          <p:nvPr/>
        </p:nvSpPr>
        <p:spPr>
          <a:xfrm>
            <a:off x="360730" y="5029578"/>
            <a:ext cx="3805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Set up discussion  with the relevant government interlocutors to buy-in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Talk to local and EU business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Identify Champions and get them committed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Involve EUMS diplomatic  missions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6D37D0-1B7B-4073-A33B-C575FAE62787}"/>
              </a:ext>
            </a:extLst>
          </p:cNvPr>
          <p:cNvSpPr txBox="1"/>
          <p:nvPr/>
        </p:nvSpPr>
        <p:spPr>
          <a:xfrm>
            <a:off x="4756999" y="4978850"/>
            <a:ext cx="3435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Build on existing ones to start with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Invite right interlocutors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Ensure early success: build from there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Where can we make a difference?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82DB7-7B0D-43BC-BC2A-C11A558E15E0}"/>
              </a:ext>
            </a:extLst>
          </p:cNvPr>
          <p:cNvSpPr txBox="1"/>
          <p:nvPr/>
        </p:nvSpPr>
        <p:spPr>
          <a:xfrm>
            <a:off x="8833134" y="5125648"/>
            <a:ext cx="3435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Consolidate local ownership and partnerships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Support the set-up of objectives and action plan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Move to key outputs to demonstrate meaningful actions</a:t>
            </a:r>
          </a:p>
        </p:txBody>
      </p:sp>
      <p:sp>
        <p:nvSpPr>
          <p:cNvPr id="13" name="Pillar 3: Promoting a conducive investment climate">
            <a:extLst>
              <a:ext uri="{FF2B5EF4-FFF2-40B4-BE49-F238E27FC236}">
                <a16:creationId xmlns:a16="http://schemas.microsoft.com/office/drawing/2014/main" id="{3537C8CC-386D-4A3A-8619-9BB74D9D32F0}"/>
              </a:ext>
            </a:extLst>
          </p:cNvPr>
          <p:cNvSpPr txBox="1"/>
          <p:nvPr/>
        </p:nvSpPr>
        <p:spPr>
          <a:xfrm>
            <a:off x="877376" y="296949"/>
            <a:ext cx="1039843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Sustainable Business for Africa – </a:t>
            </a:r>
            <a:r>
              <a:rPr lang="en-GB" b="1" dirty="0" err="1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SB4A</a:t>
            </a:r>
            <a:endParaRPr lang="en-GB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9E1F6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2654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C4B74D-5FA7-4651-94FD-2CB0C73A0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t="17575" r="34318" b="9138"/>
          <a:stretch/>
        </p:blipFill>
        <p:spPr>
          <a:xfrm>
            <a:off x="3034257" y="1940958"/>
            <a:ext cx="5765043" cy="3865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illar 3: Promoting a conducive investment climate">
            <a:extLst>
              <a:ext uri="{FF2B5EF4-FFF2-40B4-BE49-F238E27FC236}">
                <a16:creationId xmlns:a16="http://schemas.microsoft.com/office/drawing/2014/main" id="{4011A41D-5D6A-495D-8A3B-01A30BB51B2D}"/>
              </a:ext>
            </a:extLst>
          </p:cNvPr>
          <p:cNvSpPr txBox="1"/>
          <p:nvPr/>
        </p:nvSpPr>
        <p:spPr>
          <a:xfrm>
            <a:off x="877376" y="296949"/>
            <a:ext cx="1039843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Sustainable Business for Africa – </a:t>
            </a:r>
            <a:r>
              <a:rPr lang="en-GB" b="1" dirty="0" err="1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SB4A</a:t>
            </a:r>
            <a:endParaRPr lang="en-GB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9E1F6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7330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0163"/>
            <a:ext cx="10515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53A65"/>
                </a:solidFill>
                <a:latin typeface="+mj-lt"/>
              </a:rPr>
              <a:t>	</a:t>
            </a:r>
          </a:p>
          <a:p>
            <a:pPr marL="0" indent="0">
              <a:buNone/>
            </a:pPr>
            <a:endParaRPr lang="en-IE" dirty="0">
              <a:solidFill>
                <a:srgbClr val="153A65"/>
              </a:solidFill>
              <a:latin typeface="+mj-lt"/>
            </a:endParaRPr>
          </a:p>
          <a:p>
            <a:pPr marL="0" indent="0">
              <a:buNone/>
            </a:pPr>
            <a:endParaRPr lang="en-IE" dirty="0">
              <a:solidFill>
                <a:srgbClr val="153A65"/>
              </a:solidFill>
              <a:latin typeface="+mj-lt"/>
            </a:endParaRPr>
          </a:p>
          <a:p>
            <a:pPr marL="0" indent="0">
              <a:buNone/>
            </a:pPr>
            <a:endParaRPr lang="en-IE" dirty="0">
              <a:solidFill>
                <a:srgbClr val="153A65"/>
              </a:solidFill>
              <a:latin typeface="+mj-lt"/>
            </a:endParaRPr>
          </a:p>
          <a:p>
            <a:pPr marL="0" indent="0">
              <a:buNone/>
            </a:pPr>
            <a:endParaRPr lang="en-IE" dirty="0">
              <a:solidFill>
                <a:srgbClr val="153A65"/>
              </a:solidFill>
              <a:latin typeface="+mj-lt"/>
            </a:endParaRPr>
          </a:p>
          <a:p>
            <a:pPr marL="0" indent="0">
              <a:buNone/>
            </a:pPr>
            <a:endParaRPr lang="en-IE" dirty="0">
              <a:solidFill>
                <a:srgbClr val="153A65"/>
              </a:solidFill>
              <a:latin typeface="+mj-lt"/>
            </a:endParaRPr>
          </a:p>
          <a:p>
            <a:pPr marL="0" indent="0">
              <a:buNone/>
            </a:pPr>
            <a:endParaRPr lang="en-IE" dirty="0">
              <a:solidFill>
                <a:srgbClr val="153A65"/>
              </a:solidFill>
              <a:latin typeface="+mj-lt"/>
            </a:endParaRPr>
          </a:p>
          <a:p>
            <a:pPr marL="0" indent="0">
              <a:buNone/>
            </a:pPr>
            <a:endParaRPr lang="en-IE" dirty="0">
              <a:solidFill>
                <a:srgbClr val="153A65"/>
              </a:solidFill>
              <a:latin typeface="+mj-lt"/>
            </a:endParaRPr>
          </a:p>
          <a:p>
            <a:pPr marL="0" indent="0">
              <a:buNone/>
            </a:pPr>
            <a:endParaRPr lang="en-IE" dirty="0">
              <a:solidFill>
                <a:srgbClr val="153A65"/>
              </a:solidFill>
              <a:latin typeface="+mj-lt"/>
            </a:endParaRPr>
          </a:p>
          <a:p>
            <a:pPr marL="0" indent="0">
              <a:buNone/>
            </a:pPr>
            <a:endParaRPr lang="en-IE" dirty="0">
              <a:solidFill>
                <a:srgbClr val="153A65"/>
              </a:solidFill>
              <a:latin typeface="+mj-lt"/>
            </a:endParaRPr>
          </a:p>
          <a:p>
            <a:pPr marL="0" indent="0">
              <a:buNone/>
            </a:pPr>
            <a:endParaRPr lang="en-IE" dirty="0">
              <a:solidFill>
                <a:srgbClr val="153A65"/>
              </a:solidFill>
              <a:latin typeface="+mj-lt"/>
            </a:endParaRPr>
          </a:p>
          <a:p>
            <a:pPr marL="0" indent="0">
              <a:buNone/>
            </a:pPr>
            <a:endParaRPr lang="en-IE" dirty="0">
              <a:solidFill>
                <a:srgbClr val="153A65"/>
              </a:solidFill>
              <a:latin typeface="+mj-lt"/>
            </a:endParaRPr>
          </a:p>
          <a:p>
            <a:pPr marL="0" indent="0">
              <a:buNone/>
            </a:pPr>
            <a:endParaRPr lang="en-IE" dirty="0">
              <a:solidFill>
                <a:srgbClr val="153A65"/>
              </a:solidFill>
              <a:latin typeface="+mj-lt"/>
            </a:endParaRPr>
          </a:p>
          <a:p>
            <a:pPr marL="0" indent="0">
              <a:buNone/>
            </a:pPr>
            <a:endParaRPr lang="en-IE" dirty="0">
              <a:solidFill>
                <a:srgbClr val="153A65"/>
              </a:solidFill>
              <a:latin typeface="+mj-lt"/>
            </a:endParaRPr>
          </a:p>
          <a:p>
            <a:pPr marL="0" indent="0">
              <a:buNone/>
            </a:pPr>
            <a:endParaRPr lang="en-IE" dirty="0">
              <a:solidFill>
                <a:srgbClr val="153A65"/>
              </a:solidFill>
              <a:latin typeface="+mj-lt"/>
            </a:endParaRPr>
          </a:p>
          <a:p>
            <a:pPr marL="0" indent="0">
              <a:buNone/>
            </a:pPr>
            <a:endParaRPr lang="en-IE" dirty="0">
              <a:solidFill>
                <a:srgbClr val="153A65"/>
              </a:solidFill>
              <a:latin typeface="+mj-lt"/>
            </a:endParaRPr>
          </a:p>
          <a:p>
            <a:pPr marL="0" indent="0">
              <a:buNone/>
            </a:pPr>
            <a:endParaRPr lang="en-IE" dirty="0">
              <a:solidFill>
                <a:srgbClr val="153A65"/>
              </a:solidFill>
            </a:endParaRPr>
          </a:p>
          <a:p>
            <a:endParaRPr lang="en-IE" dirty="0">
              <a:solidFill>
                <a:srgbClr val="153A65"/>
              </a:solidFill>
            </a:endParaRPr>
          </a:p>
          <a:p>
            <a:endParaRPr lang="en-IE" dirty="0">
              <a:solidFill>
                <a:srgbClr val="153A6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D62E8CC5-7DD9-BE43-9A76-E37EF7126B58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87ACB4F-0958-4603-A74D-54DF375E5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25285"/>
              </p:ext>
            </p:extLst>
          </p:nvPr>
        </p:nvGraphicFramePr>
        <p:xfrm>
          <a:off x="877376" y="1781770"/>
          <a:ext cx="3581397" cy="155829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834964">
                  <a:extLst>
                    <a:ext uri="{9D8B030D-6E8A-4147-A177-3AD203B41FA5}">
                      <a16:colId xmlns:a16="http://schemas.microsoft.com/office/drawing/2014/main" val="78872886"/>
                    </a:ext>
                  </a:extLst>
                </a:gridCol>
                <a:gridCol w="746433">
                  <a:extLst>
                    <a:ext uri="{9D8B030D-6E8A-4147-A177-3AD203B41FA5}">
                      <a16:colId xmlns:a16="http://schemas.microsoft.com/office/drawing/2014/main" val="2051985998"/>
                    </a:ext>
                  </a:extLst>
                </a:gridCol>
              </a:tblGrid>
              <a:tr h="25136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EUBGs</a:t>
                      </a:r>
                      <a:endParaRPr lang="en-IE" sz="2000" b="0" dirty="0">
                        <a:solidFill>
                          <a:srgbClr val="153A6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0B4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186838"/>
                  </a:ext>
                </a:extLst>
              </a:tr>
              <a:tr h="251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Registered &amp; in operation</a:t>
                      </a:r>
                      <a:endParaRPr lang="en-IE" sz="2000" b="0" dirty="0">
                        <a:solidFill>
                          <a:srgbClr val="153A6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  8</a:t>
                      </a:r>
                      <a:endParaRPr lang="en-IE" sz="2000" b="0" dirty="0">
                        <a:solidFill>
                          <a:srgbClr val="153A6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089871"/>
                  </a:ext>
                </a:extLst>
              </a:tr>
              <a:tr h="251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In process of registering</a:t>
                      </a:r>
                      <a:endParaRPr lang="en-IE" sz="2000" b="0" dirty="0">
                        <a:solidFill>
                          <a:srgbClr val="153A6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  3</a:t>
                      </a:r>
                      <a:endParaRPr lang="en-IE" sz="2000" b="0" dirty="0">
                        <a:solidFill>
                          <a:srgbClr val="153A6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862744"/>
                  </a:ext>
                </a:extLst>
              </a:tr>
              <a:tr h="251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>
                          <a:effectLst/>
                        </a:rPr>
                        <a:t>Inactive</a:t>
                      </a:r>
                      <a:endParaRPr lang="en-IE" sz="2000" b="0">
                        <a:solidFill>
                          <a:srgbClr val="153A6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  1</a:t>
                      </a:r>
                      <a:endParaRPr lang="en-IE" sz="2000" b="0" dirty="0">
                        <a:solidFill>
                          <a:srgbClr val="153A6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988457"/>
                  </a:ext>
                </a:extLst>
              </a:tr>
              <a:tr h="251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n-IE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0B4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IE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0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49062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F11DD10-FB84-4AC3-A62B-980878DED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389331"/>
              </p:ext>
            </p:extLst>
          </p:nvPr>
        </p:nvGraphicFramePr>
        <p:xfrm>
          <a:off x="4872780" y="1781770"/>
          <a:ext cx="3243264" cy="1615212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567307">
                  <a:extLst>
                    <a:ext uri="{9D8B030D-6E8A-4147-A177-3AD203B41FA5}">
                      <a16:colId xmlns:a16="http://schemas.microsoft.com/office/drawing/2014/main" val="2505573715"/>
                    </a:ext>
                  </a:extLst>
                </a:gridCol>
                <a:gridCol w="675957">
                  <a:extLst>
                    <a:ext uri="{9D8B030D-6E8A-4147-A177-3AD203B41FA5}">
                      <a16:colId xmlns:a16="http://schemas.microsoft.com/office/drawing/2014/main" val="2304253371"/>
                    </a:ext>
                  </a:extLst>
                </a:gridCol>
              </a:tblGrid>
              <a:tr h="39958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EUBGs registered as</a:t>
                      </a:r>
                      <a:endParaRPr lang="en-I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0B4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814233"/>
                  </a:ext>
                </a:extLst>
              </a:tr>
              <a:tr h="399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Associations </a:t>
                      </a:r>
                      <a:endParaRPr lang="en-I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  9</a:t>
                      </a:r>
                      <a:endParaRPr lang="en-I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4072978"/>
                  </a:ext>
                </a:extLst>
              </a:tr>
              <a:tr h="416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Chamber of Commerce </a:t>
                      </a:r>
                      <a:endParaRPr lang="en-I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  3</a:t>
                      </a:r>
                      <a:endParaRPr lang="en-I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7986400"/>
                  </a:ext>
                </a:extLst>
              </a:tr>
              <a:tr h="399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n-IE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0B4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IE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0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23596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06F5A56-CE08-45BF-B704-C94D5867D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31164"/>
              </p:ext>
            </p:extLst>
          </p:nvPr>
        </p:nvGraphicFramePr>
        <p:xfrm>
          <a:off x="8575468" y="1781770"/>
          <a:ext cx="2700339" cy="1615212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137536">
                  <a:extLst>
                    <a:ext uri="{9D8B030D-6E8A-4147-A177-3AD203B41FA5}">
                      <a16:colId xmlns:a16="http://schemas.microsoft.com/office/drawing/2014/main" val="1278038735"/>
                    </a:ext>
                  </a:extLst>
                </a:gridCol>
                <a:gridCol w="562803">
                  <a:extLst>
                    <a:ext uri="{9D8B030D-6E8A-4147-A177-3AD203B41FA5}">
                      <a16:colId xmlns:a16="http://schemas.microsoft.com/office/drawing/2014/main" val="1990689503"/>
                    </a:ext>
                  </a:extLst>
                </a:gridCol>
              </a:tblGrid>
              <a:tr h="3726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EUBGs</a:t>
                      </a:r>
                      <a:endParaRPr lang="en-I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0B4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246144"/>
                  </a:ext>
                </a:extLst>
              </a:tr>
              <a:tr h="414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Existing</a:t>
                      </a:r>
                      <a:endParaRPr lang="en-I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12</a:t>
                      </a:r>
                      <a:endParaRPr lang="en-I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353761"/>
                  </a:ext>
                </a:extLst>
              </a:tr>
              <a:tr h="414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>
                          <a:effectLst/>
                        </a:rPr>
                        <a:t>Planned</a:t>
                      </a:r>
                      <a:endParaRPr lang="en-IE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  7</a:t>
                      </a:r>
                      <a:endParaRPr lang="en-I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5279090"/>
                  </a:ext>
                </a:extLst>
              </a:tr>
              <a:tr h="414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n-IE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0B4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b="0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n-IE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0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959681"/>
                  </a:ext>
                </a:extLst>
              </a:tr>
            </a:tbl>
          </a:graphicData>
        </a:graphic>
      </p:graphicFrame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670" y="3655183"/>
            <a:ext cx="9213665" cy="2543389"/>
          </a:xfrm>
          <a:prstGeom prst="rect">
            <a:avLst/>
          </a:prstGeom>
        </p:spPr>
      </p:pic>
      <p:sp>
        <p:nvSpPr>
          <p:cNvPr id="13" name="Pillar 3: Promoting a conducive investment climate">
            <a:extLst>
              <a:ext uri="{FF2B5EF4-FFF2-40B4-BE49-F238E27FC236}">
                <a16:creationId xmlns:a16="http://schemas.microsoft.com/office/drawing/2014/main" id="{E41BE8EF-1253-4061-9D55-1238087290AE}"/>
              </a:ext>
            </a:extLst>
          </p:cNvPr>
          <p:cNvSpPr txBox="1"/>
          <p:nvPr/>
        </p:nvSpPr>
        <p:spPr>
          <a:xfrm>
            <a:off x="1626125" y="961377"/>
            <a:ext cx="760678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E1F68"/>
                </a:solidFill>
                <a:latin typeface="Verdana" charset="0"/>
                <a:ea typeface="Verdana" charset="0"/>
                <a:cs typeface="Verdana" charset="0"/>
              </a:rPr>
              <a:t>EUCC</a:t>
            </a:r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E1F68"/>
                </a:solidFill>
                <a:latin typeface="Verdana" charset="0"/>
                <a:ea typeface="Verdana" charset="0"/>
                <a:cs typeface="Verdana" charset="0"/>
              </a:rPr>
              <a:t> Situation in SSA by October 2017</a:t>
            </a:r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 </a:t>
            </a:r>
            <a:endParaRPr lang="en-GB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EF4192"/>
              </a:solidFill>
              <a:latin typeface="Verdana"/>
              <a:cs typeface="Verdana"/>
            </a:endParaRPr>
          </a:p>
        </p:txBody>
      </p:sp>
      <p:sp>
        <p:nvSpPr>
          <p:cNvPr id="16" name="Pillar 3: Promoting a conducive investment climate">
            <a:extLst>
              <a:ext uri="{FF2B5EF4-FFF2-40B4-BE49-F238E27FC236}">
                <a16:creationId xmlns:a16="http://schemas.microsoft.com/office/drawing/2014/main" id="{CE533D40-F354-451D-94FE-C1CDF341A599}"/>
              </a:ext>
            </a:extLst>
          </p:cNvPr>
          <p:cNvSpPr txBox="1"/>
          <p:nvPr/>
        </p:nvSpPr>
        <p:spPr>
          <a:xfrm>
            <a:off x="877376" y="296949"/>
            <a:ext cx="1039843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Sustainable Business for Africa – </a:t>
            </a:r>
            <a:r>
              <a:rPr lang="en-GB" b="1" dirty="0" err="1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SB4A</a:t>
            </a:r>
            <a:endParaRPr lang="en-GB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9E1F6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5968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DAI 01">
      <a:dk1>
        <a:srgbClr val="001854"/>
      </a:dk1>
      <a:lt1>
        <a:srgbClr val="FFFFFF"/>
      </a:lt1>
      <a:dk2>
        <a:srgbClr val="ED2B85"/>
      </a:dk2>
      <a:lt2>
        <a:srgbClr val="9E1F6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E1F61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hème Offic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2B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hème Offic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2B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6368DA11B0E74EAC5C67AD7560EA0C" ma:contentTypeVersion="7" ma:contentTypeDescription="Create a new document." ma:contentTypeScope="" ma:versionID="3a1283c4e926baf69831900236feb196">
  <xsd:schema xmlns:xsd="http://www.w3.org/2001/XMLSchema" xmlns:xs="http://www.w3.org/2001/XMLSchema" xmlns:p="http://schemas.microsoft.com/office/2006/metadata/properties" xmlns:ns2="9fd1e2b1-be98-4e81-a70b-14e39be7a5a1" xmlns:ns3="8a635bbb-eaff-4a71-af1b-e62361d4f918" targetNamespace="http://schemas.microsoft.com/office/2006/metadata/properties" ma:root="true" ma:fieldsID="face01eac2e2e5c444f5581d4625c991" ns2:_="" ns3:_="">
    <xsd:import namespace="9fd1e2b1-be98-4e81-a70b-14e39be7a5a1"/>
    <xsd:import namespace="8a635bbb-eaff-4a71-af1b-e62361d4f9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1e2b1-be98-4e81-a70b-14e39be7a5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35bbb-eaff-4a71-af1b-e62361d4f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8D5F5D-145D-4021-9641-886E1D745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d1e2b1-be98-4e81-a70b-14e39be7a5a1"/>
    <ds:schemaRef ds:uri="8a635bbb-eaff-4a71-af1b-e62361d4f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93921C-0038-40AD-813D-C288EABD29FA}">
  <ds:schemaRefs>
    <ds:schemaRef ds:uri="8a635bbb-eaff-4a71-af1b-e62361d4f918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9fd1e2b1-be98-4e81-a70b-14e39be7a5a1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759E69-0FF3-468E-8554-B398670674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40152</TotalTime>
  <Words>891</Words>
  <Application>Microsoft Office PowerPoint</Application>
  <PresentationFormat>Widescreen</PresentationFormat>
  <Paragraphs>166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ＭＳ Ｐゴシック</vt:lpstr>
      <vt:lpstr>ＭＳ Ｐゴシック</vt:lpstr>
      <vt:lpstr>Arial</vt:lpstr>
      <vt:lpstr>Arial Hebrew</vt:lpstr>
      <vt:lpstr>Calibri</vt:lpstr>
      <vt:lpstr>Helvetica</vt:lpstr>
      <vt:lpstr>Times New Roman</vt:lpstr>
      <vt:lpstr>Verdana</vt:lpstr>
      <vt:lpstr>blank</vt:lpstr>
      <vt:lpstr>Thème Office</vt:lpstr>
      <vt:lpstr>Thème Office</vt:lpstr>
      <vt:lpstr>1_Thème Office</vt:lpstr>
      <vt:lpstr>2_Thème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Emmanuel Moyart</dc:creator>
  <cp:lastModifiedBy>Emmanuel Moyart</cp:lastModifiedBy>
  <cp:revision>839</cp:revision>
  <dcterms:created xsi:type="dcterms:W3CDTF">2018-01-29T10:30:37Z</dcterms:created>
  <dcterms:modified xsi:type="dcterms:W3CDTF">2018-10-04T14:55:24Z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0x010100396368DA11B0E74EAC5C67AD7560EA0C</vt:lpwstr>
  </property>
</Properties>
</file>