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6" r:id="rId5"/>
    <p:sldMasterId id="2147483688" r:id="rId6"/>
    <p:sldMasterId id="2147483700" r:id="rId7"/>
    <p:sldMasterId id="2147483712" r:id="rId8"/>
  </p:sldMasterIdLst>
  <p:notesMasterIdLst>
    <p:notesMasterId r:id="rId18"/>
  </p:notesMasterIdLst>
  <p:handoutMasterIdLst>
    <p:handoutMasterId r:id="rId19"/>
  </p:handoutMasterIdLst>
  <p:sldIdLst>
    <p:sldId id="599" r:id="rId9"/>
    <p:sldId id="579" r:id="rId10"/>
    <p:sldId id="1579" r:id="rId11"/>
    <p:sldId id="552" r:id="rId12"/>
    <p:sldId id="586" r:id="rId13"/>
    <p:sldId id="595" r:id="rId14"/>
    <p:sldId id="597" r:id="rId15"/>
    <p:sldId id="1545" r:id="rId16"/>
    <p:sldId id="15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resentation" id="{EB8E02D5-1E81-EA47-A563-5FFE11174D09}">
          <p14:sldIdLst/>
        </p14:section>
        <p14:section name="Presentation" id="{3914B6C7-11AD-A947-B8D6-C6967B002765}">
          <p14:sldIdLst>
            <p14:sldId id="599"/>
            <p14:sldId id="579"/>
            <p14:sldId id="1579"/>
            <p14:sldId id="552"/>
            <p14:sldId id="586"/>
            <p14:sldId id="595"/>
            <p14:sldId id="597"/>
            <p14:sldId id="1545"/>
            <p14:sldId id="1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4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000000"/>
    <a:srgbClr val="9E1F62"/>
    <a:srgbClr val="0EB1C6"/>
    <a:srgbClr val="FFFF66"/>
    <a:srgbClr val="654391"/>
    <a:srgbClr val="EBA1C9"/>
    <a:srgbClr val="10B4C6"/>
    <a:srgbClr val="FFFFFF"/>
    <a:srgbClr val="7FC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189" autoAdjust="0"/>
    <p:restoredTop sz="93867" autoAdjust="0"/>
  </p:normalViewPr>
  <p:slideViewPr>
    <p:cSldViewPr snapToGrid="0" snapToObjects="1">
      <p:cViewPr varScale="1">
        <p:scale>
          <a:sx n="74" d="100"/>
          <a:sy n="74" d="100"/>
        </p:scale>
        <p:origin x="101" y="274"/>
      </p:cViewPr>
      <p:guideLst>
        <p:guide orient="horz" pos="1911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87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D5A1A-4BD3-46B7-A4C0-1553272A33DB}" type="doc">
      <dgm:prSet loTypeId="urn:microsoft.com/office/officeart/2005/8/layout/matrix3" loCatId="matrix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52503D98-5C41-4110-B923-EF12AAB2F1F5}">
      <dgm:prSet phldrT="[Text]"/>
      <dgm:spPr/>
      <dgm:t>
        <a:bodyPr/>
        <a:lstStyle/>
        <a:p>
          <a:r>
            <a:rPr lang="fr-FR" dirty="0"/>
            <a:t>Policy and </a:t>
          </a:r>
          <a:r>
            <a:rPr lang="fr-FR" dirty="0" err="1"/>
            <a:t>regulatory</a:t>
          </a:r>
          <a:r>
            <a:rPr lang="fr-FR" dirty="0"/>
            <a:t> </a:t>
          </a:r>
          <a:r>
            <a:rPr lang="fr-FR" dirty="0" err="1"/>
            <a:t>framework</a:t>
          </a:r>
          <a:r>
            <a:rPr lang="fr-FR" dirty="0"/>
            <a:t> for PSD and Investment</a:t>
          </a:r>
          <a:endParaRPr lang="en-US" dirty="0"/>
        </a:p>
      </dgm:t>
    </dgm:pt>
    <dgm:pt modelId="{F05B9E8F-C0A4-4682-AF4D-CCF976C12F08}" type="parTrans" cxnId="{54409A11-780B-4CEE-A48C-FCDD8387EA2A}">
      <dgm:prSet/>
      <dgm:spPr/>
      <dgm:t>
        <a:bodyPr/>
        <a:lstStyle/>
        <a:p>
          <a:endParaRPr lang="en-US"/>
        </a:p>
      </dgm:t>
    </dgm:pt>
    <dgm:pt modelId="{FDBC34C4-5A14-4035-8ECC-76A17C58CB47}" type="sibTrans" cxnId="{54409A11-780B-4CEE-A48C-FCDD8387EA2A}">
      <dgm:prSet/>
      <dgm:spPr/>
      <dgm:t>
        <a:bodyPr/>
        <a:lstStyle/>
        <a:p>
          <a:endParaRPr lang="en-US"/>
        </a:p>
      </dgm:t>
    </dgm:pt>
    <dgm:pt modelId="{D8FE2CB8-9F11-457B-AE1C-4DC47CE22771}">
      <dgm:prSet phldrT="[Text]"/>
      <dgm:spPr/>
      <dgm:t>
        <a:bodyPr/>
        <a:lstStyle/>
        <a:p>
          <a:r>
            <a:rPr lang="fr-FR" dirty="0"/>
            <a:t>Value </a:t>
          </a:r>
          <a:r>
            <a:rPr lang="fr-FR" dirty="0" err="1"/>
            <a:t>chains</a:t>
          </a:r>
          <a:r>
            <a:rPr lang="fr-FR" dirty="0"/>
            <a:t> and job </a:t>
          </a:r>
          <a:r>
            <a:rPr lang="fr-FR" dirty="0" err="1"/>
            <a:t>creating</a:t>
          </a:r>
          <a:r>
            <a:rPr lang="fr-FR" dirty="0"/>
            <a:t> </a:t>
          </a:r>
          <a:r>
            <a:rPr lang="fr-FR" dirty="0" err="1"/>
            <a:t>sectors</a:t>
          </a:r>
          <a:endParaRPr lang="en-US" dirty="0"/>
        </a:p>
      </dgm:t>
    </dgm:pt>
    <dgm:pt modelId="{C7D4637F-26F2-4590-9FC5-9F7CE15DAD3D}" type="parTrans" cxnId="{F2AAE8EF-AD3D-44BD-A3A6-1FD0152932B5}">
      <dgm:prSet/>
      <dgm:spPr/>
      <dgm:t>
        <a:bodyPr/>
        <a:lstStyle/>
        <a:p>
          <a:endParaRPr lang="en-US"/>
        </a:p>
      </dgm:t>
    </dgm:pt>
    <dgm:pt modelId="{A3E1254C-5B80-4CF9-BEBD-0DBECE08B579}" type="sibTrans" cxnId="{F2AAE8EF-AD3D-44BD-A3A6-1FD0152932B5}">
      <dgm:prSet/>
      <dgm:spPr/>
      <dgm:t>
        <a:bodyPr/>
        <a:lstStyle/>
        <a:p>
          <a:endParaRPr lang="en-US"/>
        </a:p>
      </dgm:t>
    </dgm:pt>
    <dgm:pt modelId="{A650A27F-8981-43F1-BF01-14FE2B7947F0}">
      <dgm:prSet phldrT="[Text]"/>
      <dgm:spPr/>
      <dgm:t>
        <a:bodyPr/>
        <a:lstStyle/>
        <a:p>
          <a:r>
            <a:rPr lang="fr-FR" dirty="0"/>
            <a:t>Dialogue </a:t>
          </a:r>
          <a:r>
            <a:rPr lang="fr-FR" dirty="0" err="1"/>
            <a:t>with</a:t>
          </a:r>
          <a:r>
            <a:rPr lang="fr-FR" dirty="0"/>
            <a:t> </a:t>
          </a:r>
          <a:r>
            <a:rPr lang="fr-FR" dirty="0" err="1"/>
            <a:t>member</a:t>
          </a:r>
          <a:r>
            <a:rPr lang="fr-FR" dirty="0"/>
            <a:t> states, EU business and local PS</a:t>
          </a:r>
          <a:endParaRPr lang="en-US" dirty="0"/>
        </a:p>
      </dgm:t>
    </dgm:pt>
    <dgm:pt modelId="{47979C74-DABA-4149-B0C9-C839A14AD78A}" type="parTrans" cxnId="{1F30D178-C24E-49A7-B3EF-3F0ED7329885}">
      <dgm:prSet/>
      <dgm:spPr/>
      <dgm:t>
        <a:bodyPr/>
        <a:lstStyle/>
        <a:p>
          <a:endParaRPr lang="en-US"/>
        </a:p>
      </dgm:t>
    </dgm:pt>
    <dgm:pt modelId="{7036D16D-7306-422D-9995-D6D66D4DA81E}" type="sibTrans" cxnId="{1F30D178-C24E-49A7-B3EF-3F0ED7329885}">
      <dgm:prSet/>
      <dgm:spPr/>
      <dgm:t>
        <a:bodyPr/>
        <a:lstStyle/>
        <a:p>
          <a:endParaRPr lang="en-US"/>
        </a:p>
      </dgm:t>
    </dgm:pt>
    <dgm:pt modelId="{358AE737-0F9F-4BA1-8F8E-F0D8E411BA84}">
      <dgm:prSet phldrT="[Text]"/>
      <dgm:spPr/>
      <dgm:t>
        <a:bodyPr/>
        <a:lstStyle/>
        <a:p>
          <a:r>
            <a:rPr lang="fr-FR" dirty="0"/>
            <a:t>EU on-</a:t>
          </a:r>
          <a:r>
            <a:rPr lang="fr-FR" dirty="0" err="1"/>
            <a:t>going</a:t>
          </a:r>
          <a:r>
            <a:rPr lang="fr-FR" dirty="0"/>
            <a:t> support to PS and possible future EU </a:t>
          </a:r>
          <a:r>
            <a:rPr lang="fr-FR" dirty="0" err="1"/>
            <a:t>response</a:t>
          </a:r>
          <a:endParaRPr lang="en-US" dirty="0"/>
        </a:p>
      </dgm:t>
    </dgm:pt>
    <dgm:pt modelId="{C5C68841-15D9-4781-8972-2898D6DBA4AB}" type="parTrans" cxnId="{DBB4F918-C273-47B0-B31F-F6AF858DF27A}">
      <dgm:prSet/>
      <dgm:spPr/>
      <dgm:t>
        <a:bodyPr/>
        <a:lstStyle/>
        <a:p>
          <a:endParaRPr lang="en-US"/>
        </a:p>
      </dgm:t>
    </dgm:pt>
    <dgm:pt modelId="{3280E6C1-5115-417F-9770-7DC2F4AF7EDE}" type="sibTrans" cxnId="{DBB4F918-C273-47B0-B31F-F6AF858DF27A}">
      <dgm:prSet/>
      <dgm:spPr/>
      <dgm:t>
        <a:bodyPr/>
        <a:lstStyle/>
        <a:p>
          <a:endParaRPr lang="en-US"/>
        </a:p>
      </dgm:t>
    </dgm:pt>
    <dgm:pt modelId="{F96586B7-2538-437D-B770-302FDD924EF1}" type="pres">
      <dgm:prSet presAssocID="{5A7D5A1A-4BD3-46B7-A4C0-1553272A33DB}" presName="matrix" presStyleCnt="0">
        <dgm:presLayoutVars>
          <dgm:chMax val="1"/>
          <dgm:dir/>
          <dgm:resizeHandles val="exact"/>
        </dgm:presLayoutVars>
      </dgm:prSet>
      <dgm:spPr/>
    </dgm:pt>
    <dgm:pt modelId="{0482E8B7-79D3-4BD8-AA8D-B1FD95623AB2}" type="pres">
      <dgm:prSet presAssocID="{5A7D5A1A-4BD3-46B7-A4C0-1553272A33DB}" presName="diamond" presStyleLbl="bgShp" presStyleIdx="0" presStyleCnt="1"/>
      <dgm:spPr/>
    </dgm:pt>
    <dgm:pt modelId="{0FB6AFE3-3658-4FD6-8B7F-C4655CCEBE82}" type="pres">
      <dgm:prSet presAssocID="{5A7D5A1A-4BD3-46B7-A4C0-1553272A33D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AB6E93-5D87-4E33-BAA0-D843D0C0D670}" type="pres">
      <dgm:prSet presAssocID="{5A7D5A1A-4BD3-46B7-A4C0-1553272A33D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8C43BB9-20AB-4A80-A3F8-BF082B1A22EB}" type="pres">
      <dgm:prSet presAssocID="{5A7D5A1A-4BD3-46B7-A4C0-1553272A33D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BCB7F1D-43B3-45F4-91B9-3CE8B63F7DFA}" type="pres">
      <dgm:prSet presAssocID="{5A7D5A1A-4BD3-46B7-A4C0-1553272A33D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4409A11-780B-4CEE-A48C-FCDD8387EA2A}" srcId="{5A7D5A1A-4BD3-46B7-A4C0-1553272A33DB}" destId="{52503D98-5C41-4110-B923-EF12AAB2F1F5}" srcOrd="0" destOrd="0" parTransId="{F05B9E8F-C0A4-4682-AF4D-CCF976C12F08}" sibTransId="{FDBC34C4-5A14-4035-8ECC-76A17C58CB47}"/>
    <dgm:cxn modelId="{DBB4F918-C273-47B0-B31F-F6AF858DF27A}" srcId="{5A7D5A1A-4BD3-46B7-A4C0-1553272A33DB}" destId="{358AE737-0F9F-4BA1-8F8E-F0D8E411BA84}" srcOrd="3" destOrd="0" parTransId="{C5C68841-15D9-4781-8972-2898D6DBA4AB}" sibTransId="{3280E6C1-5115-417F-9770-7DC2F4AF7EDE}"/>
    <dgm:cxn modelId="{674A761E-6AE3-44A6-824F-57803E26785E}" type="presOf" srcId="{52503D98-5C41-4110-B923-EF12AAB2F1F5}" destId="{0FB6AFE3-3658-4FD6-8B7F-C4655CCEBE82}" srcOrd="0" destOrd="0" presId="urn:microsoft.com/office/officeart/2005/8/layout/matrix3"/>
    <dgm:cxn modelId="{1F30D178-C24E-49A7-B3EF-3F0ED7329885}" srcId="{5A7D5A1A-4BD3-46B7-A4C0-1553272A33DB}" destId="{A650A27F-8981-43F1-BF01-14FE2B7947F0}" srcOrd="2" destOrd="0" parTransId="{47979C74-DABA-4149-B0C9-C839A14AD78A}" sibTransId="{7036D16D-7306-422D-9995-D6D66D4DA81E}"/>
    <dgm:cxn modelId="{D142F1AD-0D8C-4F8A-B44D-7BB4A007C1B4}" type="presOf" srcId="{D8FE2CB8-9F11-457B-AE1C-4DC47CE22771}" destId="{6BAB6E93-5D87-4E33-BAA0-D843D0C0D670}" srcOrd="0" destOrd="0" presId="urn:microsoft.com/office/officeart/2005/8/layout/matrix3"/>
    <dgm:cxn modelId="{F0EB7BDF-AD9B-4DF1-857E-43FC21D88DEF}" type="presOf" srcId="{5A7D5A1A-4BD3-46B7-A4C0-1553272A33DB}" destId="{F96586B7-2538-437D-B770-302FDD924EF1}" srcOrd="0" destOrd="0" presId="urn:microsoft.com/office/officeart/2005/8/layout/matrix3"/>
    <dgm:cxn modelId="{77E319E7-8BA6-4997-B924-0ABF35BA2F6C}" type="presOf" srcId="{A650A27F-8981-43F1-BF01-14FE2B7947F0}" destId="{E8C43BB9-20AB-4A80-A3F8-BF082B1A22EB}" srcOrd="0" destOrd="0" presId="urn:microsoft.com/office/officeart/2005/8/layout/matrix3"/>
    <dgm:cxn modelId="{2204C9E7-1498-419D-A6DD-5DA37B3D4A6C}" type="presOf" srcId="{358AE737-0F9F-4BA1-8F8E-F0D8E411BA84}" destId="{DBCB7F1D-43B3-45F4-91B9-3CE8B63F7DFA}" srcOrd="0" destOrd="0" presId="urn:microsoft.com/office/officeart/2005/8/layout/matrix3"/>
    <dgm:cxn modelId="{F2AAE8EF-AD3D-44BD-A3A6-1FD0152932B5}" srcId="{5A7D5A1A-4BD3-46B7-A4C0-1553272A33DB}" destId="{D8FE2CB8-9F11-457B-AE1C-4DC47CE22771}" srcOrd="1" destOrd="0" parTransId="{C7D4637F-26F2-4590-9FC5-9F7CE15DAD3D}" sibTransId="{A3E1254C-5B80-4CF9-BEBD-0DBECE08B579}"/>
    <dgm:cxn modelId="{80586246-6AAA-4764-8B62-A635217374F4}" type="presParOf" srcId="{F96586B7-2538-437D-B770-302FDD924EF1}" destId="{0482E8B7-79D3-4BD8-AA8D-B1FD95623AB2}" srcOrd="0" destOrd="0" presId="urn:microsoft.com/office/officeart/2005/8/layout/matrix3"/>
    <dgm:cxn modelId="{025C6193-DD37-498D-BE3B-AA4333E3EF9A}" type="presParOf" srcId="{F96586B7-2538-437D-B770-302FDD924EF1}" destId="{0FB6AFE3-3658-4FD6-8B7F-C4655CCEBE82}" srcOrd="1" destOrd="0" presId="urn:microsoft.com/office/officeart/2005/8/layout/matrix3"/>
    <dgm:cxn modelId="{488A69F7-5309-4D53-A628-E1AA363643D2}" type="presParOf" srcId="{F96586B7-2538-437D-B770-302FDD924EF1}" destId="{6BAB6E93-5D87-4E33-BAA0-D843D0C0D670}" srcOrd="2" destOrd="0" presId="urn:microsoft.com/office/officeart/2005/8/layout/matrix3"/>
    <dgm:cxn modelId="{13846A84-2277-4176-9B4F-411625215D0D}" type="presParOf" srcId="{F96586B7-2538-437D-B770-302FDD924EF1}" destId="{E8C43BB9-20AB-4A80-A3F8-BF082B1A22EB}" srcOrd="3" destOrd="0" presId="urn:microsoft.com/office/officeart/2005/8/layout/matrix3"/>
    <dgm:cxn modelId="{68FBD2FB-121C-4C34-8732-8A5DA008F91C}" type="presParOf" srcId="{F96586B7-2538-437D-B770-302FDD924EF1}" destId="{DBCB7F1D-43B3-45F4-91B9-3CE8B63F7DF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5E892-F8DA-4D05-91B2-9BD9B5720E62}" type="doc">
      <dgm:prSet loTypeId="urn:microsoft.com/office/officeart/2005/8/layout/process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B8F315C4-AF8D-41C2-A07B-DB93AE80EF4E}">
      <dgm:prSet phldrT="[Text]" custT="1"/>
      <dgm:spPr/>
      <dgm:t>
        <a:bodyPr/>
        <a:lstStyle/>
        <a:p>
          <a:r>
            <a:rPr lang="en-GB" sz="1400" b="1" baseline="0" dirty="0"/>
            <a:t>Pre-Diagnostic Phase</a:t>
          </a:r>
          <a:r>
            <a:rPr lang="en-GB" sz="1400" baseline="0" dirty="0"/>
            <a:t>: Determine scope of diagnostic</a:t>
          </a:r>
        </a:p>
      </dgm:t>
    </dgm:pt>
    <dgm:pt modelId="{76436E1C-5A08-45D5-ABCB-E622A0DE827E}" type="parTrans" cxnId="{0E81CDD5-7F9E-4708-9980-95253FB0C88E}">
      <dgm:prSet/>
      <dgm:spPr/>
      <dgm:t>
        <a:bodyPr/>
        <a:lstStyle/>
        <a:p>
          <a:endParaRPr lang="en-GB" sz="4400"/>
        </a:p>
      </dgm:t>
    </dgm:pt>
    <dgm:pt modelId="{9301A0B5-ACFB-44CC-B961-48706BC16404}" type="sibTrans" cxnId="{0E81CDD5-7F9E-4708-9980-95253FB0C88E}">
      <dgm:prSet custT="1"/>
      <dgm:spPr/>
      <dgm:t>
        <a:bodyPr/>
        <a:lstStyle/>
        <a:p>
          <a:endParaRPr lang="en-GB" sz="2000"/>
        </a:p>
      </dgm:t>
    </dgm:pt>
    <dgm:pt modelId="{F655D58B-B31C-46C5-87C8-50B5F1B2DA24}">
      <dgm:prSet phldrT="[Text]" custT="1"/>
      <dgm:spPr/>
      <dgm:t>
        <a:bodyPr/>
        <a:lstStyle/>
        <a:p>
          <a:r>
            <a:rPr lang="en-GB" sz="1400"/>
            <a:t>What Level (regional, national,  local, sectoral)?</a:t>
          </a:r>
        </a:p>
      </dgm:t>
    </dgm:pt>
    <dgm:pt modelId="{94D8FB19-9FE9-4DBC-BAFB-FCECF4CC4CC6}" type="parTrans" cxnId="{BF800295-C3BA-443F-9ED5-474258D4F9A7}">
      <dgm:prSet/>
      <dgm:spPr/>
      <dgm:t>
        <a:bodyPr/>
        <a:lstStyle/>
        <a:p>
          <a:endParaRPr lang="en-GB" sz="4400"/>
        </a:p>
      </dgm:t>
    </dgm:pt>
    <dgm:pt modelId="{1605F1A4-958C-4C41-AD22-DA3F6F2F9448}" type="sibTrans" cxnId="{BF800295-C3BA-443F-9ED5-474258D4F9A7}">
      <dgm:prSet/>
      <dgm:spPr/>
      <dgm:t>
        <a:bodyPr/>
        <a:lstStyle/>
        <a:p>
          <a:endParaRPr lang="en-GB" sz="4400"/>
        </a:p>
      </dgm:t>
    </dgm:pt>
    <dgm:pt modelId="{B7201E74-0AC7-442D-AAB3-E193A137F17F}">
      <dgm:prSet phldrT="[Text]" custT="1"/>
      <dgm:spPr/>
      <dgm:t>
        <a:bodyPr/>
        <a:lstStyle/>
        <a:p>
          <a:r>
            <a:rPr lang="en-GB" sz="1400" b="1"/>
            <a:t>Research</a:t>
          </a:r>
          <a:endParaRPr lang="en-GB" sz="1400" b="0"/>
        </a:p>
      </dgm:t>
    </dgm:pt>
    <dgm:pt modelId="{E72CD45A-3908-4237-94C3-2AD4F165BC01}" type="parTrans" cxnId="{CC56A31D-A37A-4B0E-A2D9-BC61A34962D5}">
      <dgm:prSet/>
      <dgm:spPr/>
      <dgm:t>
        <a:bodyPr/>
        <a:lstStyle/>
        <a:p>
          <a:endParaRPr lang="en-GB" sz="4400"/>
        </a:p>
      </dgm:t>
    </dgm:pt>
    <dgm:pt modelId="{9DD7DA4F-2CC0-4B57-BA58-034EE870AA29}" type="sibTrans" cxnId="{CC56A31D-A37A-4B0E-A2D9-BC61A34962D5}">
      <dgm:prSet custT="1"/>
      <dgm:spPr/>
      <dgm:t>
        <a:bodyPr/>
        <a:lstStyle/>
        <a:p>
          <a:endParaRPr lang="en-GB" sz="2000"/>
        </a:p>
      </dgm:t>
    </dgm:pt>
    <dgm:pt modelId="{62FFD88A-7583-4E72-919B-646C9570BD40}">
      <dgm:prSet phldrT="[Text]" custT="1"/>
      <dgm:spPr/>
      <dgm:t>
        <a:bodyPr/>
        <a:lstStyle/>
        <a:p>
          <a:r>
            <a:rPr lang="en-GB" sz="1400"/>
            <a:t>Review available global data, indices and reports</a:t>
          </a:r>
        </a:p>
      </dgm:t>
    </dgm:pt>
    <dgm:pt modelId="{459DC980-1C9C-4BF5-BFC0-BEB3643B3101}" type="parTrans" cxnId="{156AC5E7-0E15-4236-ACD3-E6D5E83D00A6}">
      <dgm:prSet/>
      <dgm:spPr/>
      <dgm:t>
        <a:bodyPr/>
        <a:lstStyle/>
        <a:p>
          <a:endParaRPr lang="en-GB" sz="4400"/>
        </a:p>
      </dgm:t>
    </dgm:pt>
    <dgm:pt modelId="{4D5F5DF3-8E00-46D5-8463-907F7BDF3F21}" type="sibTrans" cxnId="{156AC5E7-0E15-4236-ACD3-E6D5E83D00A6}">
      <dgm:prSet/>
      <dgm:spPr/>
      <dgm:t>
        <a:bodyPr/>
        <a:lstStyle/>
        <a:p>
          <a:endParaRPr lang="en-GB" sz="4400"/>
        </a:p>
      </dgm:t>
    </dgm:pt>
    <dgm:pt modelId="{03B19634-B9DD-4B2F-AFEB-D00EC36CB5F8}">
      <dgm:prSet phldrT="[Text]" custT="1"/>
      <dgm:spPr/>
      <dgm:t>
        <a:bodyPr/>
        <a:lstStyle/>
        <a:p>
          <a:r>
            <a:rPr lang="en-GB" sz="1400" b="1"/>
            <a:t>Stakeholder Consultation</a:t>
          </a:r>
          <a:endParaRPr lang="en-GB" sz="1400"/>
        </a:p>
      </dgm:t>
    </dgm:pt>
    <dgm:pt modelId="{9CE77322-C329-4DB6-BCC4-6501AD671488}" type="parTrans" cxnId="{0B21B3C5-3633-4909-9DB6-4C7BF0F4904E}">
      <dgm:prSet/>
      <dgm:spPr/>
      <dgm:t>
        <a:bodyPr/>
        <a:lstStyle/>
        <a:p>
          <a:endParaRPr lang="en-GB" sz="4400"/>
        </a:p>
      </dgm:t>
    </dgm:pt>
    <dgm:pt modelId="{AF28A66D-0B2D-4B99-BA79-0F453BD78681}" type="sibTrans" cxnId="{0B21B3C5-3633-4909-9DB6-4C7BF0F4904E}">
      <dgm:prSet custT="1"/>
      <dgm:spPr/>
      <dgm:t>
        <a:bodyPr/>
        <a:lstStyle/>
        <a:p>
          <a:endParaRPr lang="en-GB" sz="2000"/>
        </a:p>
      </dgm:t>
    </dgm:pt>
    <dgm:pt modelId="{1435E880-5AD9-460D-B594-3AD431F3D335}">
      <dgm:prSet phldrT="[Text]" custT="1"/>
      <dgm:spPr/>
      <dgm:t>
        <a:bodyPr/>
        <a:lstStyle/>
        <a:p>
          <a:r>
            <a:rPr lang="en-GB" sz="1400" dirty="0"/>
            <a:t>Key informant interviews with public and private sector stakeholders</a:t>
          </a:r>
        </a:p>
      </dgm:t>
    </dgm:pt>
    <dgm:pt modelId="{20759CBB-F087-489D-AAFA-BCA6B064A4B7}" type="parTrans" cxnId="{169A8929-C00B-440A-AA62-609E5C177B9D}">
      <dgm:prSet/>
      <dgm:spPr/>
      <dgm:t>
        <a:bodyPr/>
        <a:lstStyle/>
        <a:p>
          <a:endParaRPr lang="en-GB" sz="4400"/>
        </a:p>
      </dgm:t>
    </dgm:pt>
    <dgm:pt modelId="{AE4454EA-236A-4C0C-A554-46334DBE78AD}" type="sibTrans" cxnId="{169A8929-C00B-440A-AA62-609E5C177B9D}">
      <dgm:prSet/>
      <dgm:spPr/>
      <dgm:t>
        <a:bodyPr/>
        <a:lstStyle/>
        <a:p>
          <a:endParaRPr lang="en-GB" sz="4400"/>
        </a:p>
      </dgm:t>
    </dgm:pt>
    <dgm:pt modelId="{C2B33FE5-F040-42E0-827A-23C5D141B8F2}">
      <dgm:prSet custT="1"/>
      <dgm:spPr/>
      <dgm:t>
        <a:bodyPr/>
        <a:lstStyle/>
        <a:p>
          <a:r>
            <a:rPr lang="en-GB" sz="1400" b="1"/>
            <a:t>Developing Recommendations</a:t>
          </a:r>
        </a:p>
      </dgm:t>
    </dgm:pt>
    <dgm:pt modelId="{A93A5382-24D0-4E95-A388-575618BCD17E}" type="parTrans" cxnId="{9C35992E-9E6B-4115-B2C0-1C0D220ED818}">
      <dgm:prSet/>
      <dgm:spPr/>
      <dgm:t>
        <a:bodyPr/>
        <a:lstStyle/>
        <a:p>
          <a:endParaRPr lang="en-GB" sz="4400"/>
        </a:p>
      </dgm:t>
    </dgm:pt>
    <dgm:pt modelId="{A857749C-6CCC-46A2-873A-B4B84668D806}" type="sibTrans" cxnId="{9C35992E-9E6B-4115-B2C0-1C0D220ED818}">
      <dgm:prSet/>
      <dgm:spPr/>
      <dgm:t>
        <a:bodyPr/>
        <a:lstStyle/>
        <a:p>
          <a:endParaRPr lang="en-GB" sz="4400"/>
        </a:p>
      </dgm:t>
    </dgm:pt>
    <dgm:pt modelId="{74C35E15-D4E4-4708-98EA-CAD5CF674387}">
      <dgm:prSet phldrT="[Text]" custT="1"/>
      <dgm:spPr/>
      <dgm:t>
        <a:bodyPr/>
        <a:lstStyle/>
        <a:p>
          <a:r>
            <a:rPr lang="en-GB" sz="1400"/>
            <a:t>Which functional areas of policy / regulation?</a:t>
          </a:r>
        </a:p>
      </dgm:t>
    </dgm:pt>
    <dgm:pt modelId="{50FD2A30-69FA-425A-9FCF-971CF39FFDCD}" type="parTrans" cxnId="{2A824A92-130A-49E7-9FD6-9A7BFCC22CB2}">
      <dgm:prSet/>
      <dgm:spPr/>
      <dgm:t>
        <a:bodyPr/>
        <a:lstStyle/>
        <a:p>
          <a:endParaRPr lang="en-US" sz="4400"/>
        </a:p>
      </dgm:t>
    </dgm:pt>
    <dgm:pt modelId="{095B7BFC-83BE-49F7-9915-30281298EE47}" type="sibTrans" cxnId="{2A824A92-130A-49E7-9FD6-9A7BFCC22CB2}">
      <dgm:prSet/>
      <dgm:spPr/>
      <dgm:t>
        <a:bodyPr/>
        <a:lstStyle/>
        <a:p>
          <a:endParaRPr lang="en-US" sz="4400"/>
        </a:p>
      </dgm:t>
    </dgm:pt>
    <dgm:pt modelId="{F3C8ED1B-39BC-46C9-94CC-D7AC493CBDDA}">
      <dgm:prSet phldrT="[Text]" custT="1"/>
      <dgm:spPr/>
      <dgm:t>
        <a:bodyPr/>
        <a:lstStyle/>
        <a:p>
          <a:r>
            <a:rPr lang="en-GB" sz="1400"/>
            <a:t>Which Cross-cutting issues?</a:t>
          </a:r>
        </a:p>
      </dgm:t>
    </dgm:pt>
    <dgm:pt modelId="{7083C738-F324-4F9E-B56E-7BBA8FBF2F5B}" type="parTrans" cxnId="{A0FFD3DE-0D01-4563-9703-6DF2646C8A31}">
      <dgm:prSet/>
      <dgm:spPr/>
      <dgm:t>
        <a:bodyPr/>
        <a:lstStyle/>
        <a:p>
          <a:endParaRPr lang="en-US" sz="4400"/>
        </a:p>
      </dgm:t>
    </dgm:pt>
    <dgm:pt modelId="{DE9B9DDF-1BEF-4A23-B0F5-233A670DEDD0}" type="sibTrans" cxnId="{A0FFD3DE-0D01-4563-9703-6DF2646C8A31}">
      <dgm:prSet/>
      <dgm:spPr/>
      <dgm:t>
        <a:bodyPr/>
        <a:lstStyle/>
        <a:p>
          <a:endParaRPr lang="en-US" sz="4400"/>
        </a:p>
      </dgm:t>
    </dgm:pt>
    <dgm:pt modelId="{D282786C-FDCF-4243-BE48-CA75F2A4E3D1}">
      <dgm:prSet phldrT="[Text]" custT="1"/>
      <dgm:spPr/>
      <dgm:t>
        <a:bodyPr/>
        <a:lstStyle/>
        <a:p>
          <a:r>
            <a:rPr lang="en-GB" sz="1400"/>
            <a:t>Conduct  country level research </a:t>
          </a:r>
        </a:p>
      </dgm:t>
    </dgm:pt>
    <dgm:pt modelId="{A24B1F19-00CC-4598-831B-497554943498}" type="parTrans" cxnId="{C77AC97B-5C5F-4F7F-8F3F-AD688175D409}">
      <dgm:prSet/>
      <dgm:spPr/>
      <dgm:t>
        <a:bodyPr/>
        <a:lstStyle/>
        <a:p>
          <a:endParaRPr lang="en-US" sz="4400"/>
        </a:p>
      </dgm:t>
    </dgm:pt>
    <dgm:pt modelId="{F104A518-4878-497A-BDD7-1F9F83B90954}" type="sibTrans" cxnId="{C77AC97B-5C5F-4F7F-8F3F-AD688175D409}">
      <dgm:prSet/>
      <dgm:spPr/>
      <dgm:t>
        <a:bodyPr/>
        <a:lstStyle/>
        <a:p>
          <a:endParaRPr lang="en-US" sz="4400"/>
        </a:p>
      </dgm:t>
    </dgm:pt>
    <dgm:pt modelId="{22247323-B95C-4CA6-805E-0D1CCAC70CEF}">
      <dgm:prSet phldrT="[Text]" custT="1"/>
      <dgm:spPr/>
      <dgm:t>
        <a:bodyPr/>
        <a:lstStyle/>
        <a:p>
          <a:r>
            <a:rPr lang="en-GB" sz="1400"/>
            <a:t>Focus groups</a:t>
          </a:r>
        </a:p>
      </dgm:t>
    </dgm:pt>
    <dgm:pt modelId="{25557629-F180-449A-B1F8-B8BB5ACE972B}" type="parTrans" cxnId="{B7AF837C-EC51-4AD1-9D31-9B36B6D6FA6F}">
      <dgm:prSet/>
      <dgm:spPr/>
      <dgm:t>
        <a:bodyPr/>
        <a:lstStyle/>
        <a:p>
          <a:endParaRPr lang="en-US" sz="4400"/>
        </a:p>
      </dgm:t>
    </dgm:pt>
    <dgm:pt modelId="{89517ABC-D6EE-4906-9B5C-0C1BC3557267}" type="sibTrans" cxnId="{B7AF837C-EC51-4AD1-9D31-9B36B6D6FA6F}">
      <dgm:prSet/>
      <dgm:spPr/>
      <dgm:t>
        <a:bodyPr/>
        <a:lstStyle/>
        <a:p>
          <a:endParaRPr lang="en-US" sz="4400"/>
        </a:p>
      </dgm:t>
    </dgm:pt>
    <dgm:pt modelId="{D3D42AF3-5814-4F6B-8D9B-5F87728C402F}">
      <dgm:prSet phldrT="[Text]" custT="1"/>
      <dgm:spPr/>
      <dgm:t>
        <a:bodyPr/>
        <a:lstStyle/>
        <a:p>
          <a:r>
            <a:rPr lang="en-GB" sz="1400" dirty="0"/>
            <a:t>Meetings with other donor partner programmes</a:t>
          </a:r>
        </a:p>
      </dgm:t>
    </dgm:pt>
    <dgm:pt modelId="{5A6DB022-C43D-473B-9007-0A16CCF6F2E7}" type="parTrans" cxnId="{7E3C0896-61E5-46F9-A25A-9ACFE2DBB591}">
      <dgm:prSet/>
      <dgm:spPr/>
      <dgm:t>
        <a:bodyPr/>
        <a:lstStyle/>
        <a:p>
          <a:endParaRPr lang="en-US" sz="4400"/>
        </a:p>
      </dgm:t>
    </dgm:pt>
    <dgm:pt modelId="{352161AE-BDDC-41D6-85B6-133D830EBB57}" type="sibTrans" cxnId="{7E3C0896-61E5-46F9-A25A-9ACFE2DBB591}">
      <dgm:prSet/>
      <dgm:spPr/>
      <dgm:t>
        <a:bodyPr/>
        <a:lstStyle/>
        <a:p>
          <a:endParaRPr lang="en-US" sz="4400"/>
        </a:p>
      </dgm:t>
    </dgm:pt>
    <dgm:pt modelId="{F666EA53-C962-4F3A-B5F1-BA2A427381A6}">
      <dgm:prSet custT="1"/>
      <dgm:spPr/>
      <dgm:t>
        <a:bodyPr/>
        <a:lstStyle/>
        <a:p>
          <a:r>
            <a:rPr lang="en-US" sz="1400"/>
            <a:t>Analysis of each functional area of policy / regulation</a:t>
          </a:r>
        </a:p>
      </dgm:t>
    </dgm:pt>
    <dgm:pt modelId="{E2DCF2F6-5FEE-49ED-816A-B7E47B05149A}" type="parTrans" cxnId="{AF93F1F4-3B04-4139-99F2-28D4A17373A5}">
      <dgm:prSet/>
      <dgm:spPr/>
      <dgm:t>
        <a:bodyPr/>
        <a:lstStyle/>
        <a:p>
          <a:endParaRPr lang="en-US" sz="4400"/>
        </a:p>
      </dgm:t>
    </dgm:pt>
    <dgm:pt modelId="{8158CA38-0E12-417F-8773-C127B26EF730}" type="sibTrans" cxnId="{AF93F1F4-3B04-4139-99F2-28D4A17373A5}">
      <dgm:prSet/>
      <dgm:spPr/>
      <dgm:t>
        <a:bodyPr/>
        <a:lstStyle/>
        <a:p>
          <a:endParaRPr lang="en-US" sz="4400"/>
        </a:p>
      </dgm:t>
    </dgm:pt>
    <dgm:pt modelId="{1D7EF244-289F-4B1B-B497-64664BFE590A}">
      <dgm:prSet custT="1"/>
      <dgm:spPr/>
      <dgm:t>
        <a:bodyPr/>
        <a:lstStyle/>
        <a:p>
          <a:r>
            <a:rPr lang="en-US" sz="1400" dirty="0"/>
            <a:t>Preliminary recommendations for interventions</a:t>
          </a:r>
        </a:p>
      </dgm:t>
    </dgm:pt>
    <dgm:pt modelId="{60C084E7-4249-48E7-B2AE-3F657E1131D6}" type="parTrans" cxnId="{DEF516F4-5CDA-4AE8-AF82-0BED7D4FE8FE}">
      <dgm:prSet/>
      <dgm:spPr/>
      <dgm:t>
        <a:bodyPr/>
        <a:lstStyle/>
        <a:p>
          <a:endParaRPr lang="en-US" sz="4400"/>
        </a:p>
      </dgm:t>
    </dgm:pt>
    <dgm:pt modelId="{579DBD4F-FAED-43B0-8A65-EC05D3CB3FCC}" type="sibTrans" cxnId="{DEF516F4-5CDA-4AE8-AF82-0BED7D4FE8FE}">
      <dgm:prSet/>
      <dgm:spPr/>
      <dgm:t>
        <a:bodyPr/>
        <a:lstStyle/>
        <a:p>
          <a:endParaRPr lang="en-US" sz="4400"/>
        </a:p>
      </dgm:t>
    </dgm:pt>
    <dgm:pt modelId="{EC096656-5DE8-4085-81F2-D3C054D8392B}">
      <dgm:prSet phldrT="[Text]" custT="1"/>
      <dgm:spPr/>
      <dgm:t>
        <a:bodyPr/>
        <a:lstStyle/>
        <a:p>
          <a:r>
            <a:rPr lang="en-GB" sz="1400"/>
            <a:t>Apply available tools and other resources for functional / technical areas</a:t>
          </a:r>
        </a:p>
      </dgm:t>
    </dgm:pt>
    <dgm:pt modelId="{7732B983-7539-4B79-8DD7-E509C278E09A}" type="parTrans" cxnId="{DC40C027-1CA0-4A82-89A1-C2D7E62EA01B}">
      <dgm:prSet/>
      <dgm:spPr/>
      <dgm:t>
        <a:bodyPr/>
        <a:lstStyle/>
        <a:p>
          <a:endParaRPr lang="en-US" sz="4400"/>
        </a:p>
      </dgm:t>
    </dgm:pt>
    <dgm:pt modelId="{2FF6589B-9B64-4374-BEA9-F85A20058ACE}" type="sibTrans" cxnId="{DC40C027-1CA0-4A82-89A1-C2D7E62EA01B}">
      <dgm:prSet/>
      <dgm:spPr/>
      <dgm:t>
        <a:bodyPr/>
        <a:lstStyle/>
        <a:p>
          <a:endParaRPr lang="en-US" sz="4400"/>
        </a:p>
      </dgm:t>
    </dgm:pt>
    <dgm:pt modelId="{0F8D62DA-1A93-410D-9F08-950BA4CB6B01}" type="pres">
      <dgm:prSet presAssocID="{63D5E892-F8DA-4D05-91B2-9BD9B5720E62}" presName="linearFlow" presStyleCnt="0">
        <dgm:presLayoutVars>
          <dgm:dir/>
          <dgm:animLvl val="lvl"/>
          <dgm:resizeHandles val="exact"/>
        </dgm:presLayoutVars>
      </dgm:prSet>
      <dgm:spPr/>
    </dgm:pt>
    <dgm:pt modelId="{062C81F2-DE87-40B7-A051-1599C34D6E16}" type="pres">
      <dgm:prSet presAssocID="{B8F315C4-AF8D-41C2-A07B-DB93AE80EF4E}" presName="composite" presStyleCnt="0"/>
      <dgm:spPr/>
    </dgm:pt>
    <dgm:pt modelId="{A7FD87C7-EF57-4B4C-AB8B-0811124A00CF}" type="pres">
      <dgm:prSet presAssocID="{B8F315C4-AF8D-41C2-A07B-DB93AE80EF4E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50AA87-2795-4930-B88F-43904CAF8476}" type="pres">
      <dgm:prSet presAssocID="{B8F315C4-AF8D-41C2-A07B-DB93AE80EF4E}" presName="parSh" presStyleLbl="node1" presStyleIdx="0" presStyleCnt="4" custScaleX="110000"/>
      <dgm:spPr/>
    </dgm:pt>
    <dgm:pt modelId="{73A0DA4C-905F-4451-9BB0-0906EF9D2845}" type="pres">
      <dgm:prSet presAssocID="{B8F315C4-AF8D-41C2-A07B-DB93AE80EF4E}" presName="desTx" presStyleLbl="fgAcc1" presStyleIdx="0" presStyleCnt="4" custLinFactNeighborY="5907">
        <dgm:presLayoutVars>
          <dgm:bulletEnabled val="1"/>
        </dgm:presLayoutVars>
      </dgm:prSet>
      <dgm:spPr/>
    </dgm:pt>
    <dgm:pt modelId="{EA5C1CB0-0CF1-497D-AB93-EF22379CB4C9}" type="pres">
      <dgm:prSet presAssocID="{9301A0B5-ACFB-44CC-B961-48706BC16404}" presName="sibTrans" presStyleLbl="sibTrans2D1" presStyleIdx="0" presStyleCnt="3"/>
      <dgm:spPr/>
    </dgm:pt>
    <dgm:pt modelId="{28794519-0110-41F4-92FD-0DAAB2C3B717}" type="pres">
      <dgm:prSet presAssocID="{9301A0B5-ACFB-44CC-B961-48706BC16404}" presName="connTx" presStyleLbl="sibTrans2D1" presStyleIdx="0" presStyleCnt="3"/>
      <dgm:spPr/>
    </dgm:pt>
    <dgm:pt modelId="{676A3A06-B605-4A10-948F-F9D539A30DC6}" type="pres">
      <dgm:prSet presAssocID="{B7201E74-0AC7-442D-AAB3-E193A137F17F}" presName="composite" presStyleCnt="0"/>
      <dgm:spPr/>
    </dgm:pt>
    <dgm:pt modelId="{F1A3CDE1-EE6B-45C0-B024-66A7ABE11399}" type="pres">
      <dgm:prSet presAssocID="{B7201E74-0AC7-442D-AAB3-E193A137F17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BBF3126-FB0A-456E-B8C7-03441564C203}" type="pres">
      <dgm:prSet presAssocID="{B7201E74-0AC7-442D-AAB3-E193A137F17F}" presName="parSh" presStyleLbl="node1" presStyleIdx="1" presStyleCnt="4"/>
      <dgm:spPr/>
    </dgm:pt>
    <dgm:pt modelId="{37FA1158-25FE-4E5C-B924-5B92A3A0D306}" type="pres">
      <dgm:prSet presAssocID="{B7201E74-0AC7-442D-AAB3-E193A137F17F}" presName="desTx" presStyleLbl="fgAcc1" presStyleIdx="1" presStyleCnt="4" custLinFactNeighborX="1148" custLinFactNeighborY="6400">
        <dgm:presLayoutVars>
          <dgm:bulletEnabled val="1"/>
        </dgm:presLayoutVars>
      </dgm:prSet>
      <dgm:spPr/>
    </dgm:pt>
    <dgm:pt modelId="{9AE18AE7-97E9-44D1-B8EC-08A3B091AB21}" type="pres">
      <dgm:prSet presAssocID="{9DD7DA4F-2CC0-4B57-BA58-034EE870AA29}" presName="sibTrans" presStyleLbl="sibTrans2D1" presStyleIdx="1" presStyleCnt="3"/>
      <dgm:spPr/>
    </dgm:pt>
    <dgm:pt modelId="{8870BCC4-D572-42C3-A9F2-A4CABF36ED9A}" type="pres">
      <dgm:prSet presAssocID="{9DD7DA4F-2CC0-4B57-BA58-034EE870AA29}" presName="connTx" presStyleLbl="sibTrans2D1" presStyleIdx="1" presStyleCnt="3"/>
      <dgm:spPr/>
    </dgm:pt>
    <dgm:pt modelId="{F6403929-264D-4EC6-B27D-C04F75575948}" type="pres">
      <dgm:prSet presAssocID="{03B19634-B9DD-4B2F-AFEB-D00EC36CB5F8}" presName="composite" presStyleCnt="0"/>
      <dgm:spPr/>
    </dgm:pt>
    <dgm:pt modelId="{D4F41942-83C7-4306-B31C-EF4A50FE3980}" type="pres">
      <dgm:prSet presAssocID="{03B19634-B9DD-4B2F-AFEB-D00EC36CB5F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F792784-A2CF-4287-962B-2E8D214E7D5B}" type="pres">
      <dgm:prSet presAssocID="{03B19634-B9DD-4B2F-AFEB-D00EC36CB5F8}" presName="parSh" presStyleLbl="node1" presStyleIdx="2" presStyleCnt="4"/>
      <dgm:spPr/>
    </dgm:pt>
    <dgm:pt modelId="{9B5B9D87-0B1C-4D94-A9FB-375EA22A8848}" type="pres">
      <dgm:prSet presAssocID="{03B19634-B9DD-4B2F-AFEB-D00EC36CB5F8}" presName="desTx" presStyleLbl="fgAcc1" presStyleIdx="2" presStyleCnt="4" custLinFactNeighborX="574" custLinFactNeighborY="5415">
        <dgm:presLayoutVars>
          <dgm:bulletEnabled val="1"/>
        </dgm:presLayoutVars>
      </dgm:prSet>
      <dgm:spPr/>
    </dgm:pt>
    <dgm:pt modelId="{07F0DC64-68A1-452B-AA24-6CC9637602A4}" type="pres">
      <dgm:prSet presAssocID="{AF28A66D-0B2D-4B99-BA79-0F453BD78681}" presName="sibTrans" presStyleLbl="sibTrans2D1" presStyleIdx="2" presStyleCnt="3"/>
      <dgm:spPr/>
    </dgm:pt>
    <dgm:pt modelId="{02559B5D-4735-489E-AB14-50E6253CA12E}" type="pres">
      <dgm:prSet presAssocID="{AF28A66D-0B2D-4B99-BA79-0F453BD78681}" presName="connTx" presStyleLbl="sibTrans2D1" presStyleIdx="2" presStyleCnt="3"/>
      <dgm:spPr/>
    </dgm:pt>
    <dgm:pt modelId="{DCEDE479-4D1B-4CD2-9958-57A4B8F4F615}" type="pres">
      <dgm:prSet presAssocID="{C2B33FE5-F040-42E0-827A-23C5D141B8F2}" presName="composite" presStyleCnt="0"/>
      <dgm:spPr/>
    </dgm:pt>
    <dgm:pt modelId="{1F4720B7-0721-4FFA-921B-39153425719C}" type="pres">
      <dgm:prSet presAssocID="{C2B33FE5-F040-42E0-827A-23C5D141B8F2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3DA2855-4F78-4082-B731-A57E9ECB8A10}" type="pres">
      <dgm:prSet presAssocID="{C2B33FE5-F040-42E0-827A-23C5D141B8F2}" presName="parSh" presStyleLbl="node1" presStyleIdx="3" presStyleCnt="4" custLinFactNeighborX="-574"/>
      <dgm:spPr/>
    </dgm:pt>
    <dgm:pt modelId="{C59CC5B0-E3DF-4DCA-ACB5-978E625E974E}" type="pres">
      <dgm:prSet presAssocID="{C2B33FE5-F040-42E0-827A-23C5D141B8F2}" presName="desTx" presStyleLbl="fgAcc1" presStyleIdx="3" presStyleCnt="4" custScaleX="104591" custLinFactNeighborX="12094" custLinFactNeighborY="4151">
        <dgm:presLayoutVars>
          <dgm:bulletEnabled val="1"/>
        </dgm:presLayoutVars>
      </dgm:prSet>
      <dgm:spPr/>
    </dgm:pt>
  </dgm:ptLst>
  <dgm:cxnLst>
    <dgm:cxn modelId="{C8EEB40D-AB42-4328-BA6A-BC5962179BB5}" type="presOf" srcId="{74C35E15-D4E4-4708-98EA-CAD5CF674387}" destId="{73A0DA4C-905F-4451-9BB0-0906EF9D2845}" srcOrd="0" destOrd="1" presId="urn:microsoft.com/office/officeart/2005/8/layout/process3"/>
    <dgm:cxn modelId="{CC56A31D-A37A-4B0E-A2D9-BC61A34962D5}" srcId="{63D5E892-F8DA-4D05-91B2-9BD9B5720E62}" destId="{B7201E74-0AC7-442D-AAB3-E193A137F17F}" srcOrd="1" destOrd="0" parTransId="{E72CD45A-3908-4237-94C3-2AD4F165BC01}" sibTransId="{9DD7DA4F-2CC0-4B57-BA58-034EE870AA29}"/>
    <dgm:cxn modelId="{DC40C027-1CA0-4A82-89A1-C2D7E62EA01B}" srcId="{B7201E74-0AC7-442D-AAB3-E193A137F17F}" destId="{EC096656-5DE8-4085-81F2-D3C054D8392B}" srcOrd="2" destOrd="0" parTransId="{7732B983-7539-4B79-8DD7-E509C278E09A}" sibTransId="{2FF6589B-9B64-4374-BEA9-F85A20058ACE}"/>
    <dgm:cxn modelId="{169A8929-C00B-440A-AA62-609E5C177B9D}" srcId="{03B19634-B9DD-4B2F-AFEB-D00EC36CB5F8}" destId="{1435E880-5AD9-460D-B594-3AD431F3D335}" srcOrd="0" destOrd="0" parTransId="{20759CBB-F087-489D-AAFA-BCA6B064A4B7}" sibTransId="{AE4454EA-236A-4C0C-A554-46334DBE78AD}"/>
    <dgm:cxn modelId="{3E599B2A-FC9A-4DB2-8534-EF688781DEBA}" type="presOf" srcId="{03B19634-B9DD-4B2F-AFEB-D00EC36CB5F8}" destId="{9F792784-A2CF-4287-962B-2E8D214E7D5B}" srcOrd="1" destOrd="0" presId="urn:microsoft.com/office/officeart/2005/8/layout/process3"/>
    <dgm:cxn modelId="{9C35992E-9E6B-4115-B2C0-1C0D220ED818}" srcId="{63D5E892-F8DA-4D05-91B2-9BD9B5720E62}" destId="{C2B33FE5-F040-42E0-827A-23C5D141B8F2}" srcOrd="3" destOrd="0" parTransId="{A93A5382-24D0-4E95-A388-575618BCD17E}" sibTransId="{A857749C-6CCC-46A2-873A-B4B84668D806}"/>
    <dgm:cxn modelId="{35082C3B-42C3-4AFF-B8BF-E8209313FBDF}" type="presOf" srcId="{1435E880-5AD9-460D-B594-3AD431F3D335}" destId="{9B5B9D87-0B1C-4D94-A9FB-375EA22A8848}" srcOrd="0" destOrd="0" presId="urn:microsoft.com/office/officeart/2005/8/layout/process3"/>
    <dgm:cxn modelId="{485E3C5F-3CAE-4C58-8C9F-ABFDB007D887}" type="presOf" srcId="{62FFD88A-7583-4E72-919B-646C9570BD40}" destId="{37FA1158-25FE-4E5C-B924-5B92A3A0D306}" srcOrd="0" destOrd="0" presId="urn:microsoft.com/office/officeart/2005/8/layout/process3"/>
    <dgm:cxn modelId="{A3D4CF66-733F-4A44-A15C-C0355865C965}" type="presOf" srcId="{22247323-B95C-4CA6-805E-0D1CCAC70CEF}" destId="{9B5B9D87-0B1C-4D94-A9FB-375EA22A8848}" srcOrd="0" destOrd="1" presId="urn:microsoft.com/office/officeart/2005/8/layout/process3"/>
    <dgm:cxn modelId="{1836FD50-9174-455A-8266-11EC82B4D74C}" type="presOf" srcId="{9301A0B5-ACFB-44CC-B961-48706BC16404}" destId="{EA5C1CB0-0CF1-497D-AB93-EF22379CB4C9}" srcOrd="0" destOrd="0" presId="urn:microsoft.com/office/officeart/2005/8/layout/process3"/>
    <dgm:cxn modelId="{9A48AC56-C582-404B-8033-C7B3AE8C91FA}" type="presOf" srcId="{B8F315C4-AF8D-41C2-A07B-DB93AE80EF4E}" destId="{A7FD87C7-EF57-4B4C-AB8B-0811124A00CF}" srcOrd="0" destOrd="0" presId="urn:microsoft.com/office/officeart/2005/8/layout/process3"/>
    <dgm:cxn modelId="{92CDCD79-9D7E-4379-BBFC-54CFE3DE4666}" type="presOf" srcId="{EC096656-5DE8-4085-81F2-D3C054D8392B}" destId="{37FA1158-25FE-4E5C-B924-5B92A3A0D306}" srcOrd="0" destOrd="2" presId="urn:microsoft.com/office/officeart/2005/8/layout/process3"/>
    <dgm:cxn modelId="{C77AC97B-5C5F-4F7F-8F3F-AD688175D409}" srcId="{B7201E74-0AC7-442D-AAB3-E193A137F17F}" destId="{D282786C-FDCF-4243-BE48-CA75F2A4E3D1}" srcOrd="1" destOrd="0" parTransId="{A24B1F19-00CC-4598-831B-497554943498}" sibTransId="{F104A518-4878-497A-BDD7-1F9F83B90954}"/>
    <dgm:cxn modelId="{B7AF837C-EC51-4AD1-9D31-9B36B6D6FA6F}" srcId="{03B19634-B9DD-4B2F-AFEB-D00EC36CB5F8}" destId="{22247323-B95C-4CA6-805E-0D1CCAC70CEF}" srcOrd="1" destOrd="0" parTransId="{25557629-F180-449A-B1F8-B8BB5ACE972B}" sibTransId="{89517ABC-D6EE-4906-9B5C-0C1BC3557267}"/>
    <dgm:cxn modelId="{C5D8377D-FEC1-47B8-B9B5-EE36B8F04539}" type="presOf" srcId="{AF28A66D-0B2D-4B99-BA79-0F453BD78681}" destId="{02559B5D-4735-489E-AB14-50E6253CA12E}" srcOrd="1" destOrd="0" presId="urn:microsoft.com/office/officeart/2005/8/layout/process3"/>
    <dgm:cxn modelId="{F717D983-C012-4511-A063-2195B2C23D26}" type="presOf" srcId="{B7201E74-0AC7-442D-AAB3-E193A137F17F}" destId="{5BBF3126-FB0A-456E-B8C7-03441564C203}" srcOrd="1" destOrd="0" presId="urn:microsoft.com/office/officeart/2005/8/layout/process3"/>
    <dgm:cxn modelId="{2A824A92-130A-49E7-9FD6-9A7BFCC22CB2}" srcId="{B8F315C4-AF8D-41C2-A07B-DB93AE80EF4E}" destId="{74C35E15-D4E4-4708-98EA-CAD5CF674387}" srcOrd="1" destOrd="0" parTransId="{50FD2A30-69FA-425A-9FCF-971CF39FFDCD}" sibTransId="{095B7BFC-83BE-49F7-9915-30281298EE47}"/>
    <dgm:cxn modelId="{BF800295-C3BA-443F-9ED5-474258D4F9A7}" srcId="{B8F315C4-AF8D-41C2-A07B-DB93AE80EF4E}" destId="{F655D58B-B31C-46C5-87C8-50B5F1B2DA24}" srcOrd="0" destOrd="0" parTransId="{94D8FB19-9FE9-4DBC-BAFB-FCECF4CC4CC6}" sibTransId="{1605F1A4-958C-4C41-AD22-DA3F6F2F9448}"/>
    <dgm:cxn modelId="{7E3C0896-61E5-46F9-A25A-9ACFE2DBB591}" srcId="{03B19634-B9DD-4B2F-AFEB-D00EC36CB5F8}" destId="{D3D42AF3-5814-4F6B-8D9B-5F87728C402F}" srcOrd="2" destOrd="0" parTransId="{5A6DB022-C43D-473B-9007-0A16CCF6F2E7}" sibTransId="{352161AE-BDDC-41D6-85B6-133D830EBB57}"/>
    <dgm:cxn modelId="{C06F7E97-A385-4D66-82A2-040463C6BF33}" type="presOf" srcId="{AF28A66D-0B2D-4B99-BA79-0F453BD78681}" destId="{07F0DC64-68A1-452B-AA24-6CC9637602A4}" srcOrd="0" destOrd="0" presId="urn:microsoft.com/office/officeart/2005/8/layout/process3"/>
    <dgm:cxn modelId="{114259AA-E26E-4129-9C13-4990253A1671}" type="presOf" srcId="{F655D58B-B31C-46C5-87C8-50B5F1B2DA24}" destId="{73A0DA4C-905F-4451-9BB0-0906EF9D2845}" srcOrd="0" destOrd="0" presId="urn:microsoft.com/office/officeart/2005/8/layout/process3"/>
    <dgm:cxn modelId="{A54079AB-BA67-498E-8281-B87B4C9D7262}" type="presOf" srcId="{03B19634-B9DD-4B2F-AFEB-D00EC36CB5F8}" destId="{D4F41942-83C7-4306-B31C-EF4A50FE3980}" srcOrd="0" destOrd="0" presId="urn:microsoft.com/office/officeart/2005/8/layout/process3"/>
    <dgm:cxn modelId="{4979D7B2-574A-46C3-8809-A64FDA5CEA32}" type="presOf" srcId="{D282786C-FDCF-4243-BE48-CA75F2A4E3D1}" destId="{37FA1158-25FE-4E5C-B924-5B92A3A0D306}" srcOrd="0" destOrd="1" presId="urn:microsoft.com/office/officeart/2005/8/layout/process3"/>
    <dgm:cxn modelId="{0075DEB7-523E-4A57-AF16-83F4A7BC4DC2}" type="presOf" srcId="{9301A0B5-ACFB-44CC-B961-48706BC16404}" destId="{28794519-0110-41F4-92FD-0DAAB2C3B717}" srcOrd="1" destOrd="0" presId="urn:microsoft.com/office/officeart/2005/8/layout/process3"/>
    <dgm:cxn modelId="{453549BC-F3CC-4E54-9952-988190023F98}" type="presOf" srcId="{F666EA53-C962-4F3A-B5F1-BA2A427381A6}" destId="{C59CC5B0-E3DF-4DCA-ACB5-978E625E974E}" srcOrd="0" destOrd="0" presId="urn:microsoft.com/office/officeart/2005/8/layout/process3"/>
    <dgm:cxn modelId="{ED6DBEC2-66BA-4B67-8681-3A2E96D1483E}" type="presOf" srcId="{C2B33FE5-F040-42E0-827A-23C5D141B8F2}" destId="{73DA2855-4F78-4082-B731-A57E9ECB8A10}" srcOrd="1" destOrd="0" presId="urn:microsoft.com/office/officeart/2005/8/layout/process3"/>
    <dgm:cxn modelId="{0B21B3C5-3633-4909-9DB6-4C7BF0F4904E}" srcId="{63D5E892-F8DA-4D05-91B2-9BD9B5720E62}" destId="{03B19634-B9DD-4B2F-AFEB-D00EC36CB5F8}" srcOrd="2" destOrd="0" parTransId="{9CE77322-C329-4DB6-BCC4-6501AD671488}" sibTransId="{AF28A66D-0B2D-4B99-BA79-0F453BD78681}"/>
    <dgm:cxn modelId="{3CF0B5D2-9F04-4FCE-BA02-FAE0B10C4C92}" type="presOf" srcId="{9DD7DA4F-2CC0-4B57-BA58-034EE870AA29}" destId="{8870BCC4-D572-42C3-A9F2-A4CABF36ED9A}" srcOrd="1" destOrd="0" presId="urn:microsoft.com/office/officeart/2005/8/layout/process3"/>
    <dgm:cxn modelId="{480F3ED3-51B5-42AF-9474-C1E2C6CEAE62}" type="presOf" srcId="{F3C8ED1B-39BC-46C9-94CC-D7AC493CBDDA}" destId="{73A0DA4C-905F-4451-9BB0-0906EF9D2845}" srcOrd="0" destOrd="2" presId="urn:microsoft.com/office/officeart/2005/8/layout/process3"/>
    <dgm:cxn modelId="{0E81CDD5-7F9E-4708-9980-95253FB0C88E}" srcId="{63D5E892-F8DA-4D05-91B2-9BD9B5720E62}" destId="{B8F315C4-AF8D-41C2-A07B-DB93AE80EF4E}" srcOrd="0" destOrd="0" parTransId="{76436E1C-5A08-45D5-ABCB-E622A0DE827E}" sibTransId="{9301A0B5-ACFB-44CC-B961-48706BC16404}"/>
    <dgm:cxn modelId="{2AC6B1D6-5ED1-4DB1-A63A-56B463A7558B}" type="presOf" srcId="{B7201E74-0AC7-442D-AAB3-E193A137F17F}" destId="{F1A3CDE1-EE6B-45C0-B024-66A7ABE11399}" srcOrd="0" destOrd="0" presId="urn:microsoft.com/office/officeart/2005/8/layout/process3"/>
    <dgm:cxn modelId="{A0FFD3DE-0D01-4563-9703-6DF2646C8A31}" srcId="{B8F315C4-AF8D-41C2-A07B-DB93AE80EF4E}" destId="{F3C8ED1B-39BC-46C9-94CC-D7AC493CBDDA}" srcOrd="2" destOrd="0" parTransId="{7083C738-F324-4F9E-B56E-7BBA8FBF2F5B}" sibTransId="{DE9B9DDF-1BEF-4A23-B0F5-233A670DEDD0}"/>
    <dgm:cxn modelId="{482F49E5-6246-47C8-A62B-6E440191A30C}" type="presOf" srcId="{63D5E892-F8DA-4D05-91B2-9BD9B5720E62}" destId="{0F8D62DA-1A93-410D-9F08-950BA4CB6B01}" srcOrd="0" destOrd="0" presId="urn:microsoft.com/office/officeart/2005/8/layout/process3"/>
    <dgm:cxn modelId="{156AC5E7-0E15-4236-ACD3-E6D5E83D00A6}" srcId="{B7201E74-0AC7-442D-AAB3-E193A137F17F}" destId="{62FFD88A-7583-4E72-919B-646C9570BD40}" srcOrd="0" destOrd="0" parTransId="{459DC980-1C9C-4BF5-BFC0-BEB3643B3101}" sibTransId="{4D5F5DF3-8E00-46D5-8463-907F7BDF3F21}"/>
    <dgm:cxn modelId="{A96FC8E8-00F9-46CF-A853-F90810A81B2F}" type="presOf" srcId="{C2B33FE5-F040-42E0-827A-23C5D141B8F2}" destId="{1F4720B7-0721-4FFA-921B-39153425719C}" srcOrd="0" destOrd="0" presId="urn:microsoft.com/office/officeart/2005/8/layout/process3"/>
    <dgm:cxn modelId="{0005EBE9-7CDA-4577-AD5D-C2DF3C9B70DD}" type="presOf" srcId="{B8F315C4-AF8D-41C2-A07B-DB93AE80EF4E}" destId="{2550AA87-2795-4930-B88F-43904CAF8476}" srcOrd="1" destOrd="0" presId="urn:microsoft.com/office/officeart/2005/8/layout/process3"/>
    <dgm:cxn modelId="{43F75BEC-31C9-438A-A1E9-00CA1A81E816}" type="presOf" srcId="{9DD7DA4F-2CC0-4B57-BA58-034EE870AA29}" destId="{9AE18AE7-97E9-44D1-B8EC-08A3B091AB21}" srcOrd="0" destOrd="0" presId="urn:microsoft.com/office/officeart/2005/8/layout/process3"/>
    <dgm:cxn modelId="{DEF516F4-5CDA-4AE8-AF82-0BED7D4FE8FE}" srcId="{C2B33FE5-F040-42E0-827A-23C5D141B8F2}" destId="{1D7EF244-289F-4B1B-B497-64664BFE590A}" srcOrd="1" destOrd="0" parTransId="{60C084E7-4249-48E7-B2AE-3F657E1131D6}" sibTransId="{579DBD4F-FAED-43B0-8A65-EC05D3CB3FCC}"/>
    <dgm:cxn modelId="{AF93F1F4-3B04-4139-99F2-28D4A17373A5}" srcId="{C2B33FE5-F040-42E0-827A-23C5D141B8F2}" destId="{F666EA53-C962-4F3A-B5F1-BA2A427381A6}" srcOrd="0" destOrd="0" parTransId="{E2DCF2F6-5FEE-49ED-816A-B7E47B05149A}" sibTransId="{8158CA38-0E12-417F-8773-C127B26EF730}"/>
    <dgm:cxn modelId="{2606C0F7-8A13-48CA-9B05-947AF9BD354E}" type="presOf" srcId="{1D7EF244-289F-4B1B-B497-64664BFE590A}" destId="{C59CC5B0-E3DF-4DCA-ACB5-978E625E974E}" srcOrd="0" destOrd="1" presId="urn:microsoft.com/office/officeart/2005/8/layout/process3"/>
    <dgm:cxn modelId="{62D549FB-730A-43B9-AE2E-E40B9BA45A8B}" type="presOf" srcId="{D3D42AF3-5814-4F6B-8D9B-5F87728C402F}" destId="{9B5B9D87-0B1C-4D94-A9FB-375EA22A8848}" srcOrd="0" destOrd="2" presId="urn:microsoft.com/office/officeart/2005/8/layout/process3"/>
    <dgm:cxn modelId="{CA52F9DA-B79A-482C-A761-4C9974F9C0D6}" type="presParOf" srcId="{0F8D62DA-1A93-410D-9F08-950BA4CB6B01}" destId="{062C81F2-DE87-40B7-A051-1599C34D6E16}" srcOrd="0" destOrd="0" presId="urn:microsoft.com/office/officeart/2005/8/layout/process3"/>
    <dgm:cxn modelId="{8C8FDB2E-DB99-46F4-8178-1C33D77161EC}" type="presParOf" srcId="{062C81F2-DE87-40B7-A051-1599C34D6E16}" destId="{A7FD87C7-EF57-4B4C-AB8B-0811124A00CF}" srcOrd="0" destOrd="0" presId="urn:microsoft.com/office/officeart/2005/8/layout/process3"/>
    <dgm:cxn modelId="{ECDBF74B-8519-4643-ABB3-2A9279E5A831}" type="presParOf" srcId="{062C81F2-DE87-40B7-A051-1599C34D6E16}" destId="{2550AA87-2795-4930-B88F-43904CAF8476}" srcOrd="1" destOrd="0" presId="urn:microsoft.com/office/officeart/2005/8/layout/process3"/>
    <dgm:cxn modelId="{A98195AE-BE1B-4547-8CCB-61C162D2637D}" type="presParOf" srcId="{062C81F2-DE87-40B7-A051-1599C34D6E16}" destId="{73A0DA4C-905F-4451-9BB0-0906EF9D2845}" srcOrd="2" destOrd="0" presId="urn:microsoft.com/office/officeart/2005/8/layout/process3"/>
    <dgm:cxn modelId="{E22AAAB7-5215-4214-8250-B28A7016012C}" type="presParOf" srcId="{0F8D62DA-1A93-410D-9F08-950BA4CB6B01}" destId="{EA5C1CB0-0CF1-497D-AB93-EF22379CB4C9}" srcOrd="1" destOrd="0" presId="urn:microsoft.com/office/officeart/2005/8/layout/process3"/>
    <dgm:cxn modelId="{531E7BA1-48E5-4284-B9D9-12CACFB23491}" type="presParOf" srcId="{EA5C1CB0-0CF1-497D-AB93-EF22379CB4C9}" destId="{28794519-0110-41F4-92FD-0DAAB2C3B717}" srcOrd="0" destOrd="0" presId="urn:microsoft.com/office/officeart/2005/8/layout/process3"/>
    <dgm:cxn modelId="{B66A0FD8-7C1A-4B28-8D6C-9A8B87D3A046}" type="presParOf" srcId="{0F8D62DA-1A93-410D-9F08-950BA4CB6B01}" destId="{676A3A06-B605-4A10-948F-F9D539A30DC6}" srcOrd="2" destOrd="0" presId="urn:microsoft.com/office/officeart/2005/8/layout/process3"/>
    <dgm:cxn modelId="{B27ED036-3CAD-454A-AD43-37242BF33722}" type="presParOf" srcId="{676A3A06-B605-4A10-948F-F9D539A30DC6}" destId="{F1A3CDE1-EE6B-45C0-B024-66A7ABE11399}" srcOrd="0" destOrd="0" presId="urn:microsoft.com/office/officeart/2005/8/layout/process3"/>
    <dgm:cxn modelId="{FFB96DAE-80A3-43EB-86BD-8C050FFD158E}" type="presParOf" srcId="{676A3A06-B605-4A10-948F-F9D539A30DC6}" destId="{5BBF3126-FB0A-456E-B8C7-03441564C203}" srcOrd="1" destOrd="0" presId="urn:microsoft.com/office/officeart/2005/8/layout/process3"/>
    <dgm:cxn modelId="{655B0198-F5F0-4C82-8F29-F4DE4181B525}" type="presParOf" srcId="{676A3A06-B605-4A10-948F-F9D539A30DC6}" destId="{37FA1158-25FE-4E5C-B924-5B92A3A0D306}" srcOrd="2" destOrd="0" presId="urn:microsoft.com/office/officeart/2005/8/layout/process3"/>
    <dgm:cxn modelId="{40A14306-E9C7-4A75-9D63-585BCC02AFCB}" type="presParOf" srcId="{0F8D62DA-1A93-410D-9F08-950BA4CB6B01}" destId="{9AE18AE7-97E9-44D1-B8EC-08A3B091AB21}" srcOrd="3" destOrd="0" presId="urn:microsoft.com/office/officeart/2005/8/layout/process3"/>
    <dgm:cxn modelId="{438E62B1-CBD2-4447-82FA-B65231255C1C}" type="presParOf" srcId="{9AE18AE7-97E9-44D1-B8EC-08A3B091AB21}" destId="{8870BCC4-D572-42C3-A9F2-A4CABF36ED9A}" srcOrd="0" destOrd="0" presId="urn:microsoft.com/office/officeart/2005/8/layout/process3"/>
    <dgm:cxn modelId="{E3A71719-99F1-4FFC-9BB2-5D6523F785A2}" type="presParOf" srcId="{0F8D62DA-1A93-410D-9F08-950BA4CB6B01}" destId="{F6403929-264D-4EC6-B27D-C04F75575948}" srcOrd="4" destOrd="0" presId="urn:microsoft.com/office/officeart/2005/8/layout/process3"/>
    <dgm:cxn modelId="{CC7778B4-4CF5-44D9-A52C-488269EABC74}" type="presParOf" srcId="{F6403929-264D-4EC6-B27D-C04F75575948}" destId="{D4F41942-83C7-4306-B31C-EF4A50FE3980}" srcOrd="0" destOrd="0" presId="urn:microsoft.com/office/officeart/2005/8/layout/process3"/>
    <dgm:cxn modelId="{712CB0C9-CEF3-4F8B-913B-BFF83DFC943F}" type="presParOf" srcId="{F6403929-264D-4EC6-B27D-C04F75575948}" destId="{9F792784-A2CF-4287-962B-2E8D214E7D5B}" srcOrd="1" destOrd="0" presId="urn:microsoft.com/office/officeart/2005/8/layout/process3"/>
    <dgm:cxn modelId="{C2B38F6B-42F3-4DDB-8F4D-025F4C3AA8C7}" type="presParOf" srcId="{F6403929-264D-4EC6-B27D-C04F75575948}" destId="{9B5B9D87-0B1C-4D94-A9FB-375EA22A8848}" srcOrd="2" destOrd="0" presId="urn:microsoft.com/office/officeart/2005/8/layout/process3"/>
    <dgm:cxn modelId="{B7A3FEAF-01B7-40C0-A95F-50A04F9A2F88}" type="presParOf" srcId="{0F8D62DA-1A93-410D-9F08-950BA4CB6B01}" destId="{07F0DC64-68A1-452B-AA24-6CC9637602A4}" srcOrd="5" destOrd="0" presId="urn:microsoft.com/office/officeart/2005/8/layout/process3"/>
    <dgm:cxn modelId="{227B1F25-6058-4271-9445-276DB93692CE}" type="presParOf" srcId="{07F0DC64-68A1-452B-AA24-6CC9637602A4}" destId="{02559B5D-4735-489E-AB14-50E6253CA12E}" srcOrd="0" destOrd="0" presId="urn:microsoft.com/office/officeart/2005/8/layout/process3"/>
    <dgm:cxn modelId="{71D8FF60-2DF0-493E-BBA0-E40ED314CFD6}" type="presParOf" srcId="{0F8D62DA-1A93-410D-9F08-950BA4CB6B01}" destId="{DCEDE479-4D1B-4CD2-9958-57A4B8F4F615}" srcOrd="6" destOrd="0" presId="urn:microsoft.com/office/officeart/2005/8/layout/process3"/>
    <dgm:cxn modelId="{8DD52D8D-C008-48DC-92B1-03C7C2DADDE1}" type="presParOf" srcId="{DCEDE479-4D1B-4CD2-9958-57A4B8F4F615}" destId="{1F4720B7-0721-4FFA-921B-39153425719C}" srcOrd="0" destOrd="0" presId="urn:microsoft.com/office/officeart/2005/8/layout/process3"/>
    <dgm:cxn modelId="{6DB04703-69A3-41EA-AAD3-EE236E618B67}" type="presParOf" srcId="{DCEDE479-4D1B-4CD2-9958-57A4B8F4F615}" destId="{73DA2855-4F78-4082-B731-A57E9ECB8A10}" srcOrd="1" destOrd="0" presId="urn:microsoft.com/office/officeart/2005/8/layout/process3"/>
    <dgm:cxn modelId="{0C8EB25B-DF90-4AFC-9689-3E6FDDCD55E2}" type="presParOf" srcId="{DCEDE479-4D1B-4CD2-9958-57A4B8F4F615}" destId="{C59CC5B0-E3DF-4DCA-ACB5-978E625E974E}" srcOrd="2" destOrd="0" presId="urn:microsoft.com/office/officeart/2005/8/layout/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2E8B7-79D3-4BD8-AA8D-B1FD95623AB2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6AFE3-3658-4FD6-8B7F-C4655CCEBE82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Policy and </a:t>
          </a:r>
          <a:r>
            <a:rPr lang="fr-FR" sz="2400" kern="1200" dirty="0" err="1"/>
            <a:t>regulatory</a:t>
          </a:r>
          <a:r>
            <a:rPr lang="fr-FR" sz="2400" kern="1200" dirty="0"/>
            <a:t> </a:t>
          </a:r>
          <a:r>
            <a:rPr lang="fr-FR" sz="2400" kern="1200" dirty="0" err="1"/>
            <a:t>framework</a:t>
          </a:r>
          <a:r>
            <a:rPr lang="fr-FR" sz="2400" kern="1200" dirty="0"/>
            <a:t> for PSD and Investment</a:t>
          </a:r>
          <a:endParaRPr lang="en-US" sz="2400" kern="1200" dirty="0"/>
        </a:p>
      </dsp:txBody>
      <dsp:txXfrm>
        <a:off x="1972601" y="617935"/>
        <a:ext cx="1906956" cy="1906956"/>
      </dsp:txXfrm>
    </dsp:sp>
    <dsp:sp modelId="{6BAB6E93-5D87-4E33-BAA0-D843D0C0D670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Value </a:t>
          </a:r>
          <a:r>
            <a:rPr lang="fr-FR" sz="2400" kern="1200" dirty="0" err="1"/>
            <a:t>chains</a:t>
          </a:r>
          <a:r>
            <a:rPr lang="fr-FR" sz="2400" kern="1200" dirty="0"/>
            <a:t> and job </a:t>
          </a:r>
          <a:r>
            <a:rPr lang="fr-FR" sz="2400" kern="1200" dirty="0" err="1"/>
            <a:t>creating</a:t>
          </a:r>
          <a:r>
            <a:rPr lang="fr-FR" sz="2400" kern="1200" dirty="0"/>
            <a:t> </a:t>
          </a:r>
          <a:r>
            <a:rPr lang="fr-FR" sz="2400" kern="1200" dirty="0" err="1"/>
            <a:t>sectors</a:t>
          </a:r>
          <a:endParaRPr lang="en-US" sz="2400" kern="1200" dirty="0"/>
        </a:p>
      </dsp:txBody>
      <dsp:txXfrm>
        <a:off x="4248442" y="617935"/>
        <a:ext cx="1906956" cy="1906956"/>
      </dsp:txXfrm>
    </dsp:sp>
    <dsp:sp modelId="{E8C43BB9-20AB-4A80-A3F8-BF082B1A22EB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Dialogue </a:t>
          </a:r>
          <a:r>
            <a:rPr lang="fr-FR" sz="2400" kern="1200" dirty="0" err="1"/>
            <a:t>with</a:t>
          </a:r>
          <a:r>
            <a:rPr lang="fr-FR" sz="2400" kern="1200" dirty="0"/>
            <a:t> </a:t>
          </a:r>
          <a:r>
            <a:rPr lang="fr-FR" sz="2400" kern="1200" dirty="0" err="1"/>
            <a:t>member</a:t>
          </a:r>
          <a:r>
            <a:rPr lang="fr-FR" sz="2400" kern="1200" dirty="0"/>
            <a:t> states, EU business and local PS</a:t>
          </a:r>
          <a:endParaRPr lang="en-US" sz="2400" kern="1200" dirty="0"/>
        </a:p>
      </dsp:txBody>
      <dsp:txXfrm>
        <a:off x="1972601" y="2893775"/>
        <a:ext cx="1906956" cy="1906956"/>
      </dsp:txXfrm>
    </dsp:sp>
    <dsp:sp modelId="{DBCB7F1D-43B3-45F4-91B9-3CE8B63F7DFA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EU on-</a:t>
          </a:r>
          <a:r>
            <a:rPr lang="fr-FR" sz="2400" kern="1200" dirty="0" err="1"/>
            <a:t>going</a:t>
          </a:r>
          <a:r>
            <a:rPr lang="fr-FR" sz="2400" kern="1200" dirty="0"/>
            <a:t> support to PS and possible future EU </a:t>
          </a:r>
          <a:r>
            <a:rPr lang="fr-FR" sz="2400" kern="1200" dirty="0" err="1"/>
            <a:t>response</a:t>
          </a:r>
          <a:endParaRPr lang="en-US" sz="2400" kern="1200" dirty="0"/>
        </a:p>
      </dsp:txBody>
      <dsp:txXfrm>
        <a:off x="4248442" y="2893775"/>
        <a:ext cx="1906956" cy="190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0AA87-2795-4930-B88F-43904CAF8476}">
      <dsp:nvSpPr>
        <dsp:cNvPr id="0" name=""/>
        <dsp:cNvSpPr/>
      </dsp:nvSpPr>
      <dsp:spPr>
        <a:xfrm>
          <a:off x="7796" y="223633"/>
          <a:ext cx="1888820" cy="8304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baseline="0" dirty="0"/>
            <a:t>Pre-Diagnostic Phase</a:t>
          </a:r>
          <a:r>
            <a:rPr lang="en-GB" sz="1400" kern="1200" baseline="0" dirty="0"/>
            <a:t>: Determine scope of diagnostic</a:t>
          </a:r>
        </a:p>
      </dsp:txBody>
      <dsp:txXfrm>
        <a:off x="7796" y="223633"/>
        <a:ext cx="1888820" cy="553610"/>
      </dsp:txXfrm>
    </dsp:sp>
    <dsp:sp modelId="{73A0DA4C-905F-4451-9BB0-0906EF9D2845}">
      <dsp:nvSpPr>
        <dsp:cNvPr id="0" name=""/>
        <dsp:cNvSpPr/>
      </dsp:nvSpPr>
      <dsp:spPr>
        <a:xfrm>
          <a:off x="445349" y="926233"/>
          <a:ext cx="1717109" cy="252225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What Level (regional, national,  local, sectoral)?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Which functional areas of policy / regulation?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Which Cross-cutting issues?</a:t>
          </a:r>
        </a:p>
      </dsp:txBody>
      <dsp:txXfrm>
        <a:off x="495641" y="976525"/>
        <a:ext cx="1616525" cy="2421666"/>
      </dsp:txXfrm>
    </dsp:sp>
    <dsp:sp modelId="{EA5C1CB0-0CF1-497D-AB93-EF22379CB4C9}">
      <dsp:nvSpPr>
        <dsp:cNvPr id="0" name=""/>
        <dsp:cNvSpPr/>
      </dsp:nvSpPr>
      <dsp:spPr>
        <a:xfrm>
          <a:off x="2135460" y="286683"/>
          <a:ext cx="506348" cy="427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135460" y="372185"/>
        <a:ext cx="378095" cy="256506"/>
      </dsp:txXfrm>
    </dsp:sp>
    <dsp:sp modelId="{5BBF3126-FB0A-456E-B8C7-03441564C203}">
      <dsp:nvSpPr>
        <dsp:cNvPr id="0" name=""/>
        <dsp:cNvSpPr/>
      </dsp:nvSpPr>
      <dsp:spPr>
        <a:xfrm>
          <a:off x="2851992" y="223633"/>
          <a:ext cx="1717109" cy="8304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Research</a:t>
          </a:r>
          <a:endParaRPr lang="en-GB" sz="1400" b="0" kern="1200"/>
        </a:p>
      </dsp:txBody>
      <dsp:txXfrm>
        <a:off x="2851992" y="223633"/>
        <a:ext cx="1717109" cy="553610"/>
      </dsp:txXfrm>
    </dsp:sp>
    <dsp:sp modelId="{37FA1158-25FE-4E5C-B924-5B92A3A0D306}">
      <dsp:nvSpPr>
        <dsp:cNvPr id="0" name=""/>
        <dsp:cNvSpPr/>
      </dsp:nvSpPr>
      <dsp:spPr>
        <a:xfrm>
          <a:off x="3223401" y="938668"/>
          <a:ext cx="1717109" cy="252225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Review available global data, indices and reports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Conduct  country level research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Apply available tools and other resources for functional / technical areas</a:t>
          </a:r>
        </a:p>
      </dsp:txBody>
      <dsp:txXfrm>
        <a:off x="3273693" y="988960"/>
        <a:ext cx="1616525" cy="2421666"/>
      </dsp:txXfrm>
    </dsp:sp>
    <dsp:sp modelId="{9AE18AE7-97E9-44D1-B8EC-08A3B091AB21}">
      <dsp:nvSpPr>
        <dsp:cNvPr id="0" name=""/>
        <dsp:cNvSpPr/>
      </dsp:nvSpPr>
      <dsp:spPr>
        <a:xfrm>
          <a:off x="4829409" y="286683"/>
          <a:ext cx="551852" cy="427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4829409" y="372185"/>
        <a:ext cx="423599" cy="256506"/>
      </dsp:txXfrm>
    </dsp:sp>
    <dsp:sp modelId="{9F792784-A2CF-4287-962B-2E8D214E7D5B}">
      <dsp:nvSpPr>
        <dsp:cNvPr id="0" name=""/>
        <dsp:cNvSpPr/>
      </dsp:nvSpPr>
      <dsp:spPr>
        <a:xfrm>
          <a:off x="5610332" y="223633"/>
          <a:ext cx="1717109" cy="8304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Stakeholder Consultation</a:t>
          </a:r>
          <a:endParaRPr lang="en-GB" sz="1400" kern="1200"/>
        </a:p>
      </dsp:txBody>
      <dsp:txXfrm>
        <a:off x="5610332" y="223633"/>
        <a:ext cx="1717109" cy="553610"/>
      </dsp:txXfrm>
    </dsp:sp>
    <dsp:sp modelId="{9B5B9D87-0B1C-4D94-A9FB-375EA22A8848}">
      <dsp:nvSpPr>
        <dsp:cNvPr id="0" name=""/>
        <dsp:cNvSpPr/>
      </dsp:nvSpPr>
      <dsp:spPr>
        <a:xfrm>
          <a:off x="5971885" y="913823"/>
          <a:ext cx="1717109" cy="252225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Key informant interviews with public and private sector stakeholders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Focus groups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Meetings with other donor partner programmes</a:t>
          </a:r>
        </a:p>
      </dsp:txBody>
      <dsp:txXfrm>
        <a:off x="6022177" y="964115"/>
        <a:ext cx="1616525" cy="2421666"/>
      </dsp:txXfrm>
    </dsp:sp>
    <dsp:sp modelId="{07F0DC64-68A1-452B-AA24-6CC9637602A4}">
      <dsp:nvSpPr>
        <dsp:cNvPr id="0" name=""/>
        <dsp:cNvSpPr/>
      </dsp:nvSpPr>
      <dsp:spPr>
        <a:xfrm>
          <a:off x="7585285" y="286683"/>
          <a:ext cx="546628" cy="427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7585285" y="372185"/>
        <a:ext cx="418375" cy="256506"/>
      </dsp:txXfrm>
    </dsp:sp>
    <dsp:sp modelId="{73DA2855-4F78-4082-B731-A57E9ECB8A10}">
      <dsp:nvSpPr>
        <dsp:cNvPr id="0" name=""/>
        <dsp:cNvSpPr/>
      </dsp:nvSpPr>
      <dsp:spPr>
        <a:xfrm>
          <a:off x="8358816" y="223633"/>
          <a:ext cx="1717109" cy="8304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Developing Recommendations</a:t>
          </a:r>
        </a:p>
      </dsp:txBody>
      <dsp:txXfrm>
        <a:off x="8358816" y="223633"/>
        <a:ext cx="1717109" cy="553610"/>
      </dsp:txXfrm>
    </dsp:sp>
    <dsp:sp modelId="{C59CC5B0-E3DF-4DCA-ACB5-978E625E974E}">
      <dsp:nvSpPr>
        <dsp:cNvPr id="0" name=""/>
        <dsp:cNvSpPr/>
      </dsp:nvSpPr>
      <dsp:spPr>
        <a:xfrm>
          <a:off x="8688749" y="881942"/>
          <a:ext cx="1795942" cy="252225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Analysis of each functional area of policy / regulation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Preliminary recommendations for interventions</a:t>
          </a:r>
        </a:p>
      </dsp:txBody>
      <dsp:txXfrm>
        <a:off x="8741350" y="934543"/>
        <a:ext cx="1690740" cy="241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BCFDE-8CB5-C84A-B8BD-129B0F2788BA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C82B-7C28-8242-B602-0D01DDC15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631DC-7A9A-4935-92CE-C25B7617AE51}" type="datetimeFigureOut">
              <a:rPr lang="en-GB" smtClean="0"/>
              <a:pPr/>
              <a:t>04/10/2018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6EC1E-77E3-423D-BE6F-73EC0F70EA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8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dirty="0" err="1"/>
              <a:t>Clarification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terms</a:t>
            </a:r>
            <a:r>
              <a:rPr lang="es-ES" dirty="0"/>
              <a:t>.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help</a:t>
            </a:r>
            <a:r>
              <a:rPr lang="es-ES" baseline="0" dirty="0"/>
              <a:t> </a:t>
            </a:r>
            <a:r>
              <a:rPr lang="es-ES" baseline="0" dirty="0" err="1"/>
              <a:t>understand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diagnostic</a:t>
            </a:r>
            <a:r>
              <a:rPr lang="es-ES" baseline="0" dirty="0"/>
              <a:t> and </a:t>
            </a:r>
            <a:r>
              <a:rPr lang="es-ES" baseline="0" dirty="0" err="1"/>
              <a:t>reform</a:t>
            </a:r>
            <a:r>
              <a:rPr lang="es-ES" baseline="0" dirty="0"/>
              <a:t> </a:t>
            </a:r>
            <a:r>
              <a:rPr lang="es-ES" baseline="0" dirty="0" err="1"/>
              <a:t>tools</a:t>
            </a:r>
            <a:r>
              <a:rPr lang="es-ES" baseline="0" dirty="0"/>
              <a:t> </a:t>
            </a:r>
            <a:r>
              <a:rPr lang="es-ES" baseline="0" dirty="0" err="1"/>
              <a:t>later</a:t>
            </a:r>
            <a:r>
              <a:rPr lang="es-ES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402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Jobs and Growth Compact (exercise required by the Geo Units for each EUD) describe the situation of a country in terms of:</a:t>
            </a:r>
          </a:p>
          <a:p>
            <a:pPr marL="171450" indent="-171450">
              <a:buFontTx/>
              <a:buChar char="-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and regulatory framework</a:t>
            </a:r>
          </a:p>
          <a:p>
            <a:pPr marL="171450" indent="-171450">
              <a:buFontTx/>
              <a:buChar char="-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value chains and job creating sectors</a:t>
            </a:r>
          </a:p>
          <a:p>
            <a:pPr marL="171450" indent="-171450">
              <a:buFontTx/>
              <a:buChar char="-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is the dialogue</a:t>
            </a:r>
          </a:p>
          <a:p>
            <a:pPr marL="171450" indent="-171450">
              <a:buFontTx/>
              <a:buChar char="-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HANDOUT Tanzania J&amp;B Compact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sectors and value chains have the highest potential for job creation and economic growth in the country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key constraints to target and unlock the potential (access to energy, access to markets, value chains development, business enabling environment, regulatory framework)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address these challenges effectively with an integrated multi-sector approach targeting in parallel enabling and backbone sectors, economic capacity and policy constraints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the EU support the development of such integrated approach in 2017-2020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QUESTIONS. Is it useful, what challenges do you have to face to do it, time,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lack of info….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55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Jobs and Growth Compact (exercise required by the Geo Units for each EUD) describe the situation of a country in terms of:</a:t>
            </a:r>
          </a:p>
          <a:p>
            <a:pPr marL="171450" indent="-171450">
              <a:buFontTx/>
              <a:buChar char="-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and regulatory framework</a:t>
            </a:r>
          </a:p>
          <a:p>
            <a:pPr marL="171450" indent="-171450">
              <a:buFontTx/>
              <a:buChar char="-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value chains and job creating sectors</a:t>
            </a:r>
          </a:p>
          <a:p>
            <a:pPr marL="171450" indent="-171450">
              <a:buFontTx/>
              <a:buChar char="-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is the dialogue</a:t>
            </a:r>
          </a:p>
          <a:p>
            <a:pPr marL="171450" indent="-171450">
              <a:buFontTx/>
              <a:buChar char="-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HANDOUT Tanzania J&amp;B Compact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sectors and value chains have the highest potential for job creation and economic growth in the country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key constraints to target and unlock the potential (access to energy, access to markets, value chains development, business enabling environment, regulatory framework)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address these challenges effectively with an integrated multi-sector approach targeting in parallel enabling and backbone sectors, economic capacity and policy constraints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the EU support the development of such integrated approach in 2017-2020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QUESTIONS. Is it useful, what challenges do you have to face to do it, time,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lack of info….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6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new data collection—this is about combining existing data and reports with in-country stakeholder consultation.  BER toolkit is currently being developed.  We will be presenting BER in more detail this afternoon.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2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82"/>
            <a:ext cx="10972800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8A6-506A-448F-8E6E-3EA1C98D1977}" type="datetimeFigureOut">
              <a:rPr lang="en-GB" smtClean="0"/>
              <a:pPr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0BA2-E4CC-4F89-9FDD-10C4682F4D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2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7841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E1001C72-2E9A-4EB0-802C-F78849D94CB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10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>
                <a:solidFill>
                  <a:srgbClr val="BB0E54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27041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40694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16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7"/>
            <a:ext cx="6720416" cy="790575"/>
          </a:xfrm>
          <a:prstGeom prst="rect">
            <a:avLst/>
          </a:prstGeo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44"/>
            <a:ext cx="11377083" cy="17287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2275" y="6302375"/>
            <a:ext cx="3860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sz="1350" kern="0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4255440-F447-44DB-8A4C-A2B441EAB6CE}" type="slidenum">
              <a:rPr lang="en-GB" altLang="en-US" sz="1350" kern="0" smtClean="0"/>
              <a:pPr>
                <a:defRPr/>
              </a:pPr>
              <a:t>‹#›</a:t>
            </a:fld>
            <a:endParaRPr lang="en-GB" altLang="en-US" sz="1350" kern="0"/>
          </a:p>
        </p:txBody>
      </p:sp>
    </p:spTree>
    <p:extLst>
      <p:ext uri="{BB962C8B-B14F-4D97-AF65-F5344CB8AC3E}">
        <p14:creationId xmlns:p14="http://schemas.microsoft.com/office/powerpoint/2010/main" val="1998799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90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E1001C72-2E9A-4EB0-802C-F78849D94CB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15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DA6F-1499-46E9-BA88-B5D259AD0755}" type="datetimeFigureOut">
              <a:rPr lang="en-GB" smtClean="0"/>
              <a:pPr/>
              <a:t>04/10/2018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A099-0DA9-4178-A238-8405D6BD87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0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2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1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27F74-ECB9-4952-9FE8-ED857A1084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" y="989013"/>
            <a:ext cx="12225131" cy="8150087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70D25D-B8BC-4617-9B28-6DA15E3600EB}" type="slidenum">
              <a:rPr lang="en-GB" altLang="en-US" kern="0" smtClean="0"/>
              <a:pPr>
                <a:defRPr/>
              </a:pPr>
              <a:t>‹#›</a:t>
            </a:fld>
            <a:endParaRPr lang="en-GB" altLang="en-US" kern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5801615" y="6667920"/>
            <a:ext cx="612000" cy="190080"/>
          </a:xfrm>
          <a:prstGeom prst="rect">
            <a:avLst/>
          </a:prstGeom>
          <a:solidFill>
            <a:srgbClr val="9E1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989013"/>
          </a:xfrm>
          <a:prstGeom prst="rect">
            <a:avLst/>
          </a:prstGeom>
          <a:solidFill>
            <a:srgbClr val="9E1F6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9E1F62"/>
              </a:solidFill>
            </a:endParaRPr>
          </a:p>
        </p:txBody>
      </p:sp>
      <p:pic>
        <p:nvPicPr>
          <p:cNvPr id="12" name="Picture 2" descr="C:\DOCUME~1\lenain\LOCALS~1\Temp\7zEB0.tmp\LOGO-CE for Devco EN Negative.png"/>
          <p:cNvPicPr>
            <a:picLocks noChangeAspect="1" noChangeArrowheads="1"/>
          </p:cNvPicPr>
          <p:nvPr userDrawn="1"/>
        </p:nvPicPr>
        <p:blipFill>
          <a:blip r:embed="rId14" cstate="print"/>
          <a:srcRect b="24780"/>
          <a:stretch>
            <a:fillRect/>
          </a:stretch>
        </p:blipFill>
        <p:spPr bwMode="auto">
          <a:xfrm>
            <a:off x="5301215" y="306000"/>
            <a:ext cx="1620466" cy="93967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5810165" y="1241425"/>
            <a:ext cx="604800" cy="36000"/>
          </a:xfrm>
          <a:prstGeom prst="rect">
            <a:avLst/>
          </a:prstGeom>
          <a:solidFill>
            <a:srgbClr val="9E1F62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5800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63" r:id="rId8"/>
    <p:sldLayoutId id="2147483662" r:id="rId9"/>
    <p:sldLayoutId id="2147483660" r:id="rId10"/>
    <p:sldLayoutId id="2147483661" r:id="rId11"/>
  </p:sldLayoutIdLst>
  <p:txStyles>
    <p:titleStyle>
      <a:lvl1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ＭＳ Ｐゴシック" charset="0"/>
          <a:cs typeface="ＭＳ Ｐゴシック" charset="0"/>
        </a:defRPr>
      </a:lvl1pPr>
      <a:lvl2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200" dirty="0">
                <a:solidFill>
                  <a:srgbClr val="ED2B7B"/>
                </a:solidFill>
                <a:latin typeface="Verdana"/>
                <a:cs typeface="Verdana"/>
              </a:rPr>
              <a:t>Header 1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Header 2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Header 2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Body</a:t>
            </a:r>
          </a:p>
          <a:p>
            <a:pPr lvl="4"/>
            <a:endParaRPr lang="fr-FR" dirty="0"/>
          </a:p>
        </p:txBody>
      </p:sp>
      <p:pic>
        <p:nvPicPr>
          <p:cNvPr id="10" name="Picture 9" descr="LOGO CE_horizontal_EN_quadri_L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40" y="6121400"/>
            <a:ext cx="2128559" cy="5588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716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6360000" algn="tl" rotWithShape="0">
              <a:schemeClr val="tx1">
                <a:alpha val="1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D2B85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70583" cy="716909"/>
          </a:xfrm>
          <a:prstGeom prst="rect">
            <a:avLst/>
          </a:prstGeom>
          <a:solidFill>
            <a:srgbClr val="9E1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1F6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5651" y="0"/>
            <a:ext cx="1943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err="1">
                <a:solidFill>
                  <a:schemeClr val="bg1"/>
                </a:solidFill>
                <a:latin typeface="Verdana"/>
                <a:cs typeface="Verdana"/>
              </a:rPr>
              <a:t>TPSD</a:t>
            </a:r>
            <a:r>
              <a:rPr lang="en-US" sz="1400" b="1" i="0" dirty="0">
                <a:solidFill>
                  <a:srgbClr val="9E1F62"/>
                </a:solidFill>
                <a:latin typeface="Verdana"/>
                <a:cs typeface="Verdana"/>
              </a:rPr>
              <a:t> </a:t>
            </a:r>
            <a:r>
              <a:rPr lang="en-US" sz="1400" b="1" i="0" dirty="0">
                <a:solidFill>
                  <a:srgbClr val="EBA1C9"/>
                </a:solidFill>
                <a:latin typeface="Verdana"/>
                <a:cs typeface="Verdana"/>
              </a:rPr>
              <a:t>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26" r:id="rId12"/>
    <p:sldLayoutId id="214748373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9E1F62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FA8B669-20E4-4B23-96BD-49F2972BD8CB}"/>
              </a:ext>
            </a:extLst>
          </p:cNvPr>
          <p:cNvSpPr/>
          <p:nvPr/>
        </p:nvSpPr>
        <p:spPr>
          <a:xfrm>
            <a:off x="3235438" y="1362012"/>
            <a:ext cx="5721124" cy="5465135"/>
          </a:xfrm>
          <a:prstGeom prst="ellipse">
            <a:avLst/>
          </a:prstGeom>
          <a:solidFill>
            <a:srgbClr val="0EB1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llar 3: Promoting a conducive investment climate"/>
          <p:cNvSpPr txBox="1"/>
          <p:nvPr/>
        </p:nvSpPr>
        <p:spPr>
          <a:xfrm>
            <a:off x="877233" y="297726"/>
            <a:ext cx="912367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9E1F68"/>
                </a:solidFill>
                <a:latin typeface="Verdana"/>
                <a:cs typeface="Verdana"/>
              </a:rPr>
              <a:t>Business Environment and Investment Climate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142C2-EC4F-4677-90E4-1D976AEE37C8}"/>
              </a:ext>
            </a:extLst>
          </p:cNvPr>
          <p:cNvSpPr txBox="1"/>
          <p:nvPr/>
        </p:nvSpPr>
        <p:spPr>
          <a:xfrm>
            <a:off x="9032192" y="1284339"/>
            <a:ext cx="3159808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Legal, regulatory, policy and institutional frameworks</a:t>
            </a:r>
          </a:p>
          <a:p>
            <a:pPr algn="ctr"/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registration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policies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administration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Investment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Trade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regulation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policies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deepening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Labour Law and Policy/ TVET and training policy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property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rights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Commercial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dispute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Insolvency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regulatory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408142" y="2468024"/>
            <a:ext cx="161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Innovation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5439070" y="5674951"/>
            <a:ext cx="188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Human development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6237320" y="4382289"/>
            <a:ext cx="229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Macroeconomic stability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3440655" y="4863639"/>
            <a:ext cx="280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Governance and rule of law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2758092" y="3430530"/>
            <a:ext cx="301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Political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stability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08A6BC-3680-4ED2-B367-0979995D4DA2}"/>
              </a:ext>
            </a:extLst>
          </p:cNvPr>
          <p:cNvSpPr txBox="1"/>
          <p:nvPr/>
        </p:nvSpPr>
        <p:spPr>
          <a:xfrm flipH="1">
            <a:off x="5714960" y="3125681"/>
            <a:ext cx="33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Verdana" charset="0"/>
                <a:ea typeface="Verdana" charset="0"/>
                <a:cs typeface="Verdana" charset="0"/>
              </a:rPr>
              <a:t>Business </a:t>
            </a:r>
          </a:p>
          <a:p>
            <a:pPr algn="ctr"/>
            <a:r>
              <a:rPr lang="en-GB" b="1" dirty="0">
                <a:latin typeface="Verdana" charset="0"/>
                <a:ea typeface="Verdana" charset="0"/>
                <a:cs typeface="Verdana" charset="0"/>
              </a:rPr>
              <a:t>Environment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00376" y="1404625"/>
            <a:ext cx="4391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2060"/>
                </a:solidFill>
                <a:latin typeface="Verdana" pitchFamily="34" charset="0"/>
              </a:rPr>
              <a:t>INVESTMENT CLIMATE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857CD-5130-4DA1-894C-1046F0D01A89}"/>
              </a:ext>
            </a:extLst>
          </p:cNvPr>
          <p:cNvSpPr txBox="1"/>
          <p:nvPr/>
        </p:nvSpPr>
        <p:spPr>
          <a:xfrm>
            <a:off x="299804" y="1765397"/>
            <a:ext cx="271828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wide range of location-specific factors determining whether domestic and foreign investment happen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763FB2-C153-46CF-BB09-1AA39E88307B}"/>
              </a:ext>
            </a:extLst>
          </p:cNvPr>
          <p:cNvCxnSpPr>
            <a:cxnSpLocks/>
          </p:cNvCxnSpPr>
          <p:nvPr/>
        </p:nvCxnSpPr>
        <p:spPr>
          <a:xfrm flipV="1">
            <a:off x="7513504" y="2003260"/>
            <a:ext cx="1443058" cy="10911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8164A3-FDE3-4F0A-9BC4-6848DD7491EE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2831032" y="1635458"/>
            <a:ext cx="1069344" cy="367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5" grpId="0"/>
      <p:bldP spid="16" grpId="0"/>
      <p:bldP spid="17" grpId="0"/>
      <p:bldP spid="18" grpId="0"/>
      <p:bldP spid="20" grpId="0"/>
      <p:bldP spid="29" grpId="0"/>
      <p:bldP spid="24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llar 3: Promoting a conducive investment climate">
            <a:extLst>
              <a:ext uri="{FF2B5EF4-FFF2-40B4-BE49-F238E27FC236}">
                <a16:creationId xmlns:a16="http://schemas.microsoft.com/office/drawing/2014/main" id="{E7D89C2D-CB5E-4D8B-AC72-4B04A521EA3C}"/>
              </a:ext>
            </a:extLst>
          </p:cNvPr>
          <p:cNvSpPr txBox="1"/>
          <p:nvPr/>
        </p:nvSpPr>
        <p:spPr>
          <a:xfrm>
            <a:off x="877377" y="296949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Tools for analysis and reform</a:t>
            </a:r>
          </a:p>
        </p:txBody>
      </p:sp>
      <p:sp>
        <p:nvSpPr>
          <p:cNvPr id="10" name="Pillar 3: Promoting a conducive investment climate">
            <a:extLst>
              <a:ext uri="{FF2B5EF4-FFF2-40B4-BE49-F238E27FC236}">
                <a16:creationId xmlns:a16="http://schemas.microsoft.com/office/drawing/2014/main" id="{EE558613-4EE9-4B77-89B7-1E0BEFADAE6A}"/>
              </a:ext>
            </a:extLst>
          </p:cNvPr>
          <p:cNvSpPr txBox="1"/>
          <p:nvPr/>
        </p:nvSpPr>
        <p:spPr>
          <a:xfrm>
            <a:off x="1626125" y="971209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4192"/>
                </a:solidFill>
                <a:latin typeface="Verdana"/>
                <a:cs typeface="Verdana"/>
              </a:rPr>
              <a:t>Jobs and Growth Compact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3FA6FEF-C108-41AC-B7F3-C57EDD171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824948"/>
              </p:ext>
            </p:extLst>
          </p:nvPr>
        </p:nvGraphicFramePr>
        <p:xfrm>
          <a:off x="2326199" y="11937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Graphic 15" descr="Magnifying glass">
            <a:extLst>
              <a:ext uri="{FF2B5EF4-FFF2-40B4-BE49-F238E27FC236}">
                <a16:creationId xmlns:a16="http://schemas.microsoft.com/office/drawing/2014/main" id="{25F0A25C-7F5D-4B80-83FB-7E2D159E78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9091" y="3170542"/>
            <a:ext cx="1162216" cy="1162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3121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llar 3: Promoting a conducive investment climate">
            <a:extLst>
              <a:ext uri="{FF2B5EF4-FFF2-40B4-BE49-F238E27FC236}">
                <a16:creationId xmlns:a16="http://schemas.microsoft.com/office/drawing/2014/main" id="{EE558613-4EE9-4B77-89B7-1E0BEFADAE6A}"/>
              </a:ext>
            </a:extLst>
          </p:cNvPr>
          <p:cNvSpPr txBox="1"/>
          <p:nvPr/>
        </p:nvSpPr>
        <p:spPr>
          <a:xfrm>
            <a:off x="1626125" y="971209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4192"/>
                </a:solidFill>
                <a:latin typeface="Verdana"/>
                <a:cs typeface="Verdana"/>
              </a:rPr>
              <a:t>EIP Pillar III Action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013EB-792C-4D8B-AAB9-961DEF21E006}"/>
              </a:ext>
            </a:extLst>
          </p:cNvPr>
          <p:cNvSpPr txBox="1"/>
          <p:nvPr/>
        </p:nvSpPr>
        <p:spPr>
          <a:xfrm flipH="1">
            <a:off x="335279" y="1738569"/>
            <a:ext cx="11079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I - </a:t>
            </a:r>
            <a:r>
              <a:rPr lang="es-ES" sz="2400" dirty="0" err="1"/>
              <a:t>Investment</a:t>
            </a:r>
            <a:r>
              <a:rPr lang="es-ES" sz="2400" dirty="0"/>
              <a:t> </a:t>
            </a:r>
            <a:r>
              <a:rPr lang="es-ES" sz="2400" dirty="0" err="1"/>
              <a:t>Climate</a:t>
            </a:r>
            <a:r>
              <a:rPr lang="es-ES" sz="2400" dirty="0"/>
              <a:t> </a:t>
            </a:r>
            <a:r>
              <a:rPr lang="es-ES" sz="2400" dirty="0" err="1"/>
              <a:t>analysis</a:t>
            </a:r>
            <a:endParaRPr lang="es-ES" sz="2400" dirty="0"/>
          </a:p>
          <a:p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Positive </a:t>
            </a:r>
            <a:r>
              <a:rPr lang="es-ES" sz="2400" dirty="0" err="1"/>
              <a:t>factors</a:t>
            </a:r>
            <a:r>
              <a:rPr lang="es-ES" sz="2400" dirty="0"/>
              <a:t> and </a:t>
            </a:r>
            <a:r>
              <a:rPr lang="es-ES" sz="2400" dirty="0" err="1"/>
              <a:t>opportunities</a:t>
            </a:r>
            <a:r>
              <a:rPr lang="es-ES" sz="2400" dirty="0"/>
              <a:t>  --  </a:t>
            </a:r>
            <a:r>
              <a:rPr lang="es-ES" sz="2400" dirty="0" err="1"/>
              <a:t>Challenges</a:t>
            </a:r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II - </a:t>
            </a:r>
            <a:r>
              <a:rPr lang="es-ES" sz="2400" dirty="0" err="1"/>
              <a:t>Investment</a:t>
            </a:r>
            <a:r>
              <a:rPr lang="es-ES" sz="2400" dirty="0"/>
              <a:t> </a:t>
            </a:r>
            <a:r>
              <a:rPr lang="es-ES" sz="2400" dirty="0" err="1"/>
              <a:t>Climate</a:t>
            </a:r>
            <a:r>
              <a:rPr lang="es-ES" sz="2400" dirty="0"/>
              <a:t> </a:t>
            </a:r>
            <a:r>
              <a:rPr lang="es-ES" sz="2400" dirty="0" err="1"/>
              <a:t>actions</a:t>
            </a:r>
            <a:endParaRPr lang="es-ES" sz="2400" dirty="0"/>
          </a:p>
          <a:p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Challenges</a:t>
            </a:r>
            <a:r>
              <a:rPr lang="es-ES" sz="2400" dirty="0"/>
              <a:t> </a:t>
            </a:r>
            <a:r>
              <a:rPr lang="es-ES" sz="2400" dirty="0" err="1"/>
              <a:t>discussed</a:t>
            </a:r>
            <a:r>
              <a:rPr lang="es-ES" sz="2400" dirty="0"/>
              <a:t> in </a:t>
            </a:r>
            <a:r>
              <a:rPr lang="es-ES" sz="2400" dirty="0" err="1"/>
              <a:t>policy</a:t>
            </a:r>
            <a:r>
              <a:rPr lang="es-ES" sz="2400" dirty="0"/>
              <a:t> dialogue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government</a:t>
            </a:r>
            <a:endParaRPr lang="es-E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State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play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Structured</a:t>
            </a:r>
            <a:r>
              <a:rPr lang="es-ES" sz="2400" dirty="0"/>
              <a:t> Dialogue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business</a:t>
            </a:r>
            <a:endParaRPr lang="es-E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Ongoing</a:t>
            </a:r>
            <a:r>
              <a:rPr lang="es-ES" sz="2400" dirty="0"/>
              <a:t> Pillar III </a:t>
            </a:r>
            <a:r>
              <a:rPr lang="es-ES" sz="2400" dirty="0" err="1"/>
              <a:t>Actions</a:t>
            </a:r>
            <a:endParaRPr lang="es-E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Linking</a:t>
            </a:r>
            <a:r>
              <a:rPr lang="es-ES" sz="2400" dirty="0"/>
              <a:t> IC </a:t>
            </a:r>
            <a:r>
              <a:rPr lang="es-ES" sz="2400" dirty="0" err="1"/>
              <a:t>with</a:t>
            </a:r>
            <a:r>
              <a:rPr lang="es-ES" sz="2400" dirty="0"/>
              <a:t> Pillar III </a:t>
            </a:r>
            <a:r>
              <a:rPr lang="es-ES" sz="2400" dirty="0" err="1"/>
              <a:t>Actions</a:t>
            </a:r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III - </a:t>
            </a:r>
            <a:r>
              <a:rPr lang="es-ES" sz="2400" dirty="0" err="1"/>
              <a:t>Action</a:t>
            </a:r>
            <a:r>
              <a:rPr lang="es-ES" sz="2400" dirty="0"/>
              <a:t> Plan </a:t>
            </a:r>
          </a:p>
          <a:p>
            <a:endParaRPr lang="es-E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IC Driver  --  IC </a:t>
            </a:r>
            <a:r>
              <a:rPr lang="es-ES" sz="2400" dirty="0" err="1"/>
              <a:t>Challenge</a:t>
            </a:r>
            <a:r>
              <a:rPr lang="es-ES" sz="2400" dirty="0"/>
              <a:t> </a:t>
            </a:r>
            <a:r>
              <a:rPr lang="es-ES" sz="2400" dirty="0" err="1"/>
              <a:t>identified</a:t>
            </a:r>
            <a:r>
              <a:rPr lang="es-ES" sz="2400" dirty="0"/>
              <a:t>  --  </a:t>
            </a:r>
            <a:r>
              <a:rPr lang="es-ES" sz="2400" dirty="0" err="1"/>
              <a:t>Description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Priorities</a:t>
            </a:r>
            <a:r>
              <a:rPr lang="es-ES" sz="2400" dirty="0"/>
              <a:t> </a:t>
            </a:r>
            <a:endParaRPr lang="en-US" sz="2400" dirty="0"/>
          </a:p>
        </p:txBody>
      </p:sp>
      <p:sp>
        <p:nvSpPr>
          <p:cNvPr id="6" name="Pillar 3: Promoting a conducive investment climate">
            <a:extLst>
              <a:ext uri="{FF2B5EF4-FFF2-40B4-BE49-F238E27FC236}">
                <a16:creationId xmlns:a16="http://schemas.microsoft.com/office/drawing/2014/main" id="{8B233946-C206-4081-AE35-32F78B343058}"/>
              </a:ext>
            </a:extLst>
          </p:cNvPr>
          <p:cNvSpPr txBox="1"/>
          <p:nvPr/>
        </p:nvSpPr>
        <p:spPr>
          <a:xfrm>
            <a:off x="877377" y="296949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Tools for analysis and reform</a:t>
            </a:r>
          </a:p>
        </p:txBody>
      </p:sp>
    </p:spTree>
    <p:extLst>
      <p:ext uri="{BB962C8B-B14F-4D97-AF65-F5344CB8AC3E}">
        <p14:creationId xmlns:p14="http://schemas.microsoft.com/office/powerpoint/2010/main" val="364607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36B917-2E1B-487A-9C97-3AB1FEECF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931846"/>
              </p:ext>
            </p:extLst>
          </p:nvPr>
        </p:nvGraphicFramePr>
        <p:xfrm>
          <a:off x="1084456" y="2032632"/>
          <a:ext cx="10484692" cy="352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illar 3: Promoting a conducive investment climate">
            <a:extLst>
              <a:ext uri="{FF2B5EF4-FFF2-40B4-BE49-F238E27FC236}">
                <a16:creationId xmlns:a16="http://schemas.microsoft.com/office/drawing/2014/main" id="{83952E9C-426E-471D-861B-50244ABD454D}"/>
              </a:ext>
            </a:extLst>
          </p:cNvPr>
          <p:cNvSpPr txBox="1"/>
          <p:nvPr/>
        </p:nvSpPr>
        <p:spPr>
          <a:xfrm>
            <a:off x="1626125" y="971209"/>
            <a:ext cx="8577748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4192"/>
                </a:solidFill>
                <a:latin typeface="Verdana"/>
                <a:cs typeface="Verdana"/>
              </a:rPr>
              <a:t>Business Environment Reform Toolkit: Leveraging Existing Data</a:t>
            </a:r>
          </a:p>
        </p:txBody>
      </p:sp>
      <p:sp>
        <p:nvSpPr>
          <p:cNvPr id="8" name="Pillar 3: Promoting a conducive investment climate">
            <a:extLst>
              <a:ext uri="{FF2B5EF4-FFF2-40B4-BE49-F238E27FC236}">
                <a16:creationId xmlns:a16="http://schemas.microsoft.com/office/drawing/2014/main" id="{51CA7FA7-53B9-4718-AEAD-99F667524324}"/>
              </a:ext>
            </a:extLst>
          </p:cNvPr>
          <p:cNvSpPr txBox="1"/>
          <p:nvPr/>
        </p:nvSpPr>
        <p:spPr>
          <a:xfrm>
            <a:off x="877377" y="296949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Tools for analysis and reform</a:t>
            </a:r>
          </a:p>
        </p:txBody>
      </p:sp>
    </p:spTree>
    <p:extLst>
      <p:ext uri="{BB962C8B-B14F-4D97-AF65-F5344CB8AC3E}">
        <p14:creationId xmlns:p14="http://schemas.microsoft.com/office/powerpoint/2010/main" val="131961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9C3065-649D-46CE-900D-E7183E42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437"/>
            <a:ext cx="10972800" cy="48425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</a:rPr>
              <a:t>Business Environment</a:t>
            </a:r>
            <a:r>
              <a:rPr lang="en-GB" sz="2000" dirty="0">
                <a:solidFill>
                  <a:srgbClr val="002060"/>
                </a:solidFill>
              </a:rPr>
              <a:t>: 1 of the 6 elements of the broader Investment Climate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</a:rPr>
              <a:t>Business Environment </a:t>
            </a:r>
            <a:r>
              <a:rPr lang="en-GB" sz="2000" b="1" u="sng" dirty="0">
                <a:solidFill>
                  <a:srgbClr val="002060"/>
                </a:solidFill>
              </a:rPr>
              <a:t>Reform</a:t>
            </a:r>
            <a:r>
              <a:rPr lang="en-GB" sz="2000" b="1" dirty="0">
                <a:solidFill>
                  <a:srgbClr val="002060"/>
                </a:solidFill>
              </a:rPr>
              <a:t> (BER)</a:t>
            </a:r>
            <a:r>
              <a:rPr lang="en-GB" sz="2000" dirty="0">
                <a:solidFill>
                  <a:srgbClr val="002060"/>
                </a:solidFill>
              </a:rPr>
              <a:t>: </a:t>
            </a:r>
            <a:r>
              <a:rPr lang="en-GB" sz="2000" i="1" dirty="0">
                <a:solidFill>
                  <a:srgbClr val="002060"/>
                </a:solidFill>
              </a:rPr>
              <a:t>“Policy, legal, regulatory and institutional reforms to improve the functioning of markets and reduce transaction costs and risks associated with starting, investing in, operating and closing a business” (World Bank)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BER can and should take place at </a:t>
            </a:r>
            <a:r>
              <a:rPr lang="en-GB" sz="2000" b="1" dirty="0">
                <a:solidFill>
                  <a:srgbClr val="002060"/>
                </a:solidFill>
              </a:rPr>
              <a:t>multiple levels</a:t>
            </a:r>
            <a:r>
              <a:rPr lang="en-GB" sz="2000" dirty="0">
                <a:solidFill>
                  <a:srgbClr val="002060"/>
                </a:solidFill>
              </a:rPr>
              <a:t>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</a:rPr>
              <a:t>Regional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</a:rPr>
              <a:t>National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</a:rPr>
              <a:t>Sub-National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</a:rPr>
              <a:t>Specific sectors, industries or value-chains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Key Role of World Bank’s annual “</a:t>
            </a:r>
            <a:r>
              <a:rPr lang="en-GB" sz="2000" b="1" dirty="0">
                <a:solidFill>
                  <a:srgbClr val="002060"/>
                </a:solidFill>
              </a:rPr>
              <a:t>Doing Business</a:t>
            </a:r>
            <a:r>
              <a:rPr lang="en-GB" sz="2000" dirty="0">
                <a:solidFill>
                  <a:srgbClr val="002060"/>
                </a:solidFill>
              </a:rPr>
              <a:t>” Report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Pillar 3: Promoting a conducive investment climate">
            <a:extLst>
              <a:ext uri="{FF2B5EF4-FFF2-40B4-BE49-F238E27FC236}">
                <a16:creationId xmlns:a16="http://schemas.microsoft.com/office/drawing/2014/main" id="{5280FA8C-2E51-4D7F-B24E-DA0B52C4D4CA}"/>
              </a:ext>
            </a:extLst>
          </p:cNvPr>
          <p:cNvSpPr txBox="1"/>
          <p:nvPr/>
        </p:nvSpPr>
        <p:spPr>
          <a:xfrm>
            <a:off x="395202" y="961377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4192"/>
                </a:solidFill>
                <a:latin typeface="Verdana"/>
                <a:cs typeface="Verdana"/>
              </a:rPr>
              <a:t>Business environment reform defined</a:t>
            </a:r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 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EF4192"/>
              </a:solidFill>
              <a:latin typeface="Verdana"/>
              <a:cs typeface="Verdana"/>
            </a:endParaRPr>
          </a:p>
        </p:txBody>
      </p:sp>
      <p:sp>
        <p:nvSpPr>
          <p:cNvPr id="5" name="Pillar 3: Promoting a conducive investment climate">
            <a:extLst>
              <a:ext uri="{FF2B5EF4-FFF2-40B4-BE49-F238E27FC236}">
                <a16:creationId xmlns:a16="http://schemas.microsoft.com/office/drawing/2014/main" id="{F9C30382-7885-40D8-B5B6-BCD4980FF9DD}"/>
              </a:ext>
            </a:extLst>
          </p:cNvPr>
          <p:cNvSpPr txBox="1"/>
          <p:nvPr/>
        </p:nvSpPr>
        <p:spPr>
          <a:xfrm>
            <a:off x="877377" y="296949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Tools for analysis and reform</a:t>
            </a:r>
          </a:p>
        </p:txBody>
      </p:sp>
    </p:spTree>
    <p:extLst>
      <p:ext uri="{BB962C8B-B14F-4D97-AF65-F5344CB8AC3E}">
        <p14:creationId xmlns:p14="http://schemas.microsoft.com/office/powerpoint/2010/main" val="146259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llar 3: Promoting a conducive investment climate">
            <a:extLst>
              <a:ext uri="{FF2B5EF4-FFF2-40B4-BE49-F238E27FC236}">
                <a16:creationId xmlns:a16="http://schemas.microsoft.com/office/drawing/2014/main" id="{579B4475-E390-4FC2-B676-275AB941CE37}"/>
              </a:ext>
            </a:extLst>
          </p:cNvPr>
          <p:cNvSpPr txBox="1"/>
          <p:nvPr/>
        </p:nvSpPr>
        <p:spPr>
          <a:xfrm>
            <a:off x="377616" y="980266"/>
            <a:ext cx="1114242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4192"/>
                </a:solidFill>
                <a:latin typeface="Verdana"/>
                <a:cs typeface="Verdana"/>
              </a:rPr>
              <a:t>BER Functional Areas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512FE40-16F7-425A-9387-9C1CCD871ED4}"/>
              </a:ext>
            </a:extLst>
          </p:cNvPr>
          <p:cNvGrpSpPr/>
          <p:nvPr/>
        </p:nvGrpSpPr>
        <p:grpSpPr>
          <a:xfrm>
            <a:off x="20220" y="1768317"/>
            <a:ext cx="6041529" cy="914400"/>
            <a:chOff x="20220" y="1768317"/>
            <a:chExt cx="6041529" cy="914400"/>
          </a:xfrm>
        </p:grpSpPr>
        <p:pic>
          <p:nvPicPr>
            <p:cNvPr id="67" name="Graphic 66" descr="Store">
              <a:extLst>
                <a:ext uri="{FF2B5EF4-FFF2-40B4-BE49-F238E27FC236}">
                  <a16:creationId xmlns:a16="http://schemas.microsoft.com/office/drawing/2014/main" id="{FA699A93-9099-4445-8259-6EA6BDDD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220" y="1768317"/>
              <a:ext cx="914400" cy="914400"/>
            </a:xfrm>
            <a:prstGeom prst="rect">
              <a:avLst/>
            </a:prstGeom>
          </p:spPr>
        </p:pic>
        <p:sp>
          <p:nvSpPr>
            <p:cNvPr id="68" name="Content Placeholder 1">
              <a:extLst>
                <a:ext uri="{FF2B5EF4-FFF2-40B4-BE49-F238E27FC236}">
                  <a16:creationId xmlns:a16="http://schemas.microsoft.com/office/drawing/2014/main" id="{3275E0A4-BEB9-43EB-9CEF-7F1C235FF611}"/>
                </a:ext>
              </a:extLst>
            </p:cNvPr>
            <p:cNvSpPr txBox="1">
              <a:spLocks/>
            </p:cNvSpPr>
            <p:nvPr/>
          </p:nvSpPr>
          <p:spPr>
            <a:xfrm>
              <a:off x="1148511" y="2122740"/>
              <a:ext cx="4913238" cy="5443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b="0" i="0" kern="1200">
                  <a:solidFill>
                    <a:srgbClr val="9E1F62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2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Business Registration, </a:t>
              </a:r>
              <a:r>
                <a:rPr lang="es-ES_tradnl" sz="24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Licensing</a:t>
              </a:r>
              <a:r>
                <a:rPr lang="es-ES_tradnl" sz="2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&amp; </a:t>
              </a:r>
              <a:r>
                <a:rPr lang="es-ES_tradnl" sz="24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Permitting</a:t>
              </a:r>
              <a:endParaRPr lang="en-GB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E6AE0F5-B231-4E2A-B366-075A2F795174}"/>
              </a:ext>
            </a:extLst>
          </p:cNvPr>
          <p:cNvGrpSpPr/>
          <p:nvPr/>
        </p:nvGrpSpPr>
        <p:grpSpPr>
          <a:xfrm>
            <a:off x="20220" y="2931418"/>
            <a:ext cx="6075780" cy="914400"/>
            <a:chOff x="20220" y="2931418"/>
            <a:chExt cx="6075780" cy="914400"/>
          </a:xfrm>
        </p:grpSpPr>
        <p:pic>
          <p:nvPicPr>
            <p:cNvPr id="69" name="Graphic 68" descr="Contract">
              <a:extLst>
                <a:ext uri="{FF2B5EF4-FFF2-40B4-BE49-F238E27FC236}">
                  <a16:creationId xmlns:a16="http://schemas.microsoft.com/office/drawing/2014/main" id="{ADD6B92E-00CE-4025-9941-A5A01B94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220" y="2931418"/>
              <a:ext cx="914400" cy="914400"/>
            </a:xfrm>
            <a:prstGeom prst="rect">
              <a:avLst/>
            </a:prstGeom>
          </p:spPr>
        </p:pic>
        <p:sp>
          <p:nvSpPr>
            <p:cNvPr id="70" name="Content Placeholder 1">
              <a:extLst>
                <a:ext uri="{FF2B5EF4-FFF2-40B4-BE49-F238E27FC236}">
                  <a16:creationId xmlns:a16="http://schemas.microsoft.com/office/drawing/2014/main" id="{7701B959-5FDF-4C48-B263-DBB8B63F260C}"/>
                </a:ext>
              </a:extLst>
            </p:cNvPr>
            <p:cNvSpPr txBox="1">
              <a:spLocks/>
            </p:cNvSpPr>
            <p:nvPr/>
          </p:nvSpPr>
          <p:spPr>
            <a:xfrm>
              <a:off x="1182763" y="3186667"/>
              <a:ext cx="4913237" cy="6498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b="0" i="0" kern="1200">
                  <a:solidFill>
                    <a:srgbClr val="9E1F62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Business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Tax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Policy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and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Administration</a:t>
              </a:r>
              <a:endParaRPr lang="en-GB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50A1112-6F63-4B9E-B4DD-960D34AC14C8}"/>
              </a:ext>
            </a:extLst>
          </p:cNvPr>
          <p:cNvGrpSpPr/>
          <p:nvPr/>
        </p:nvGrpSpPr>
        <p:grpSpPr>
          <a:xfrm>
            <a:off x="20220" y="4953594"/>
            <a:ext cx="6075781" cy="914400"/>
            <a:chOff x="20220" y="4953594"/>
            <a:chExt cx="6075781" cy="914400"/>
          </a:xfrm>
        </p:grpSpPr>
        <p:pic>
          <p:nvPicPr>
            <p:cNvPr id="73" name="Graphic 72" descr="Box trolley">
              <a:extLst>
                <a:ext uri="{FF2B5EF4-FFF2-40B4-BE49-F238E27FC236}">
                  <a16:creationId xmlns:a16="http://schemas.microsoft.com/office/drawing/2014/main" id="{F8B08501-01E5-4E9D-A097-CCA5F4D9C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220" y="4953594"/>
              <a:ext cx="914400" cy="914400"/>
            </a:xfrm>
            <a:prstGeom prst="rect">
              <a:avLst/>
            </a:prstGeom>
          </p:spPr>
        </p:pic>
        <p:sp>
          <p:nvSpPr>
            <p:cNvPr id="75" name="Content Placeholder 1">
              <a:extLst>
                <a:ext uri="{FF2B5EF4-FFF2-40B4-BE49-F238E27FC236}">
                  <a16:creationId xmlns:a16="http://schemas.microsoft.com/office/drawing/2014/main" id="{D9F13713-27A3-418A-B076-380BC0B75632}"/>
                </a:ext>
              </a:extLst>
            </p:cNvPr>
            <p:cNvSpPr txBox="1">
              <a:spLocks/>
            </p:cNvSpPr>
            <p:nvPr/>
          </p:nvSpPr>
          <p:spPr>
            <a:xfrm>
              <a:off x="1182763" y="5241947"/>
              <a:ext cx="4913238" cy="5935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b="0" i="0" kern="1200">
                  <a:solidFill>
                    <a:srgbClr val="9E1F62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Trade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Facilitation</a:t>
              </a:r>
              <a:endParaRPr lang="en-GB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7F61B0B-9AB3-4D2F-8DDC-1D3360ED97C1}"/>
              </a:ext>
            </a:extLst>
          </p:cNvPr>
          <p:cNvGrpSpPr/>
          <p:nvPr/>
        </p:nvGrpSpPr>
        <p:grpSpPr>
          <a:xfrm>
            <a:off x="170461" y="6080384"/>
            <a:ext cx="5925540" cy="706915"/>
            <a:chOff x="170461" y="6080384"/>
            <a:chExt cx="5925540" cy="706915"/>
          </a:xfrm>
        </p:grpSpPr>
        <p:pic>
          <p:nvPicPr>
            <p:cNvPr id="74" name="Graphic 73" descr="Coins">
              <a:extLst>
                <a:ext uri="{FF2B5EF4-FFF2-40B4-BE49-F238E27FC236}">
                  <a16:creationId xmlns:a16="http://schemas.microsoft.com/office/drawing/2014/main" id="{25EE4474-7C10-47FF-AC6B-A5869B01D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0461" y="6080384"/>
              <a:ext cx="706915" cy="706915"/>
            </a:xfrm>
            <a:prstGeom prst="rect">
              <a:avLst/>
            </a:prstGeom>
          </p:spPr>
        </p:pic>
        <p:sp>
          <p:nvSpPr>
            <p:cNvPr id="76" name="Content Placeholder 1">
              <a:extLst>
                <a:ext uri="{FF2B5EF4-FFF2-40B4-BE49-F238E27FC236}">
                  <a16:creationId xmlns:a16="http://schemas.microsoft.com/office/drawing/2014/main" id="{9E4A0869-2B42-4C0E-9DF8-C859D191D285}"/>
                </a:ext>
              </a:extLst>
            </p:cNvPr>
            <p:cNvSpPr txBox="1">
              <a:spLocks/>
            </p:cNvSpPr>
            <p:nvPr/>
          </p:nvSpPr>
          <p:spPr>
            <a:xfrm>
              <a:off x="1163639" y="6187477"/>
              <a:ext cx="4932362" cy="5935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b="0" i="0" kern="1200">
                  <a:solidFill>
                    <a:srgbClr val="9E1F62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Access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Finance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/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Financial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Deepening</a:t>
              </a:r>
              <a:endParaRPr lang="es-ES_tradnl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GB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8EBD157-A0F2-47BF-9E24-5979BC52FF3A}"/>
              </a:ext>
            </a:extLst>
          </p:cNvPr>
          <p:cNvCxnSpPr/>
          <p:nvPr/>
        </p:nvCxnSpPr>
        <p:spPr>
          <a:xfrm>
            <a:off x="6096000" y="1564854"/>
            <a:ext cx="0" cy="5150198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86C81DA-352A-4775-B4F5-EB37898EB30C}"/>
              </a:ext>
            </a:extLst>
          </p:cNvPr>
          <p:cNvGrpSpPr/>
          <p:nvPr/>
        </p:nvGrpSpPr>
        <p:grpSpPr>
          <a:xfrm>
            <a:off x="6268826" y="1735011"/>
            <a:ext cx="5976589" cy="951516"/>
            <a:chOff x="6268826" y="1735011"/>
            <a:chExt cx="5976589" cy="951516"/>
          </a:xfrm>
        </p:grpSpPr>
        <p:pic>
          <p:nvPicPr>
            <p:cNvPr id="78" name="Graphic 77" descr="Scales of Justice">
              <a:extLst>
                <a:ext uri="{FF2B5EF4-FFF2-40B4-BE49-F238E27FC236}">
                  <a16:creationId xmlns:a16="http://schemas.microsoft.com/office/drawing/2014/main" id="{485FDF5E-E878-4901-89D7-19790230F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268826" y="1735011"/>
              <a:ext cx="951516" cy="951516"/>
            </a:xfrm>
            <a:prstGeom prst="rect">
              <a:avLst/>
            </a:prstGeom>
          </p:spPr>
        </p:pic>
        <p:sp>
          <p:nvSpPr>
            <p:cNvPr id="79" name="Content Placeholder 1">
              <a:extLst>
                <a:ext uri="{FF2B5EF4-FFF2-40B4-BE49-F238E27FC236}">
                  <a16:creationId xmlns:a16="http://schemas.microsoft.com/office/drawing/2014/main" id="{28656BDF-532B-4834-8205-81ED488DC782}"/>
                </a:ext>
              </a:extLst>
            </p:cNvPr>
            <p:cNvSpPr txBox="1">
              <a:spLocks/>
            </p:cNvSpPr>
            <p:nvPr/>
          </p:nvSpPr>
          <p:spPr>
            <a:xfrm>
              <a:off x="7411145" y="2032912"/>
              <a:ext cx="4834270" cy="6498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b="0" i="0" kern="1200">
                  <a:solidFill>
                    <a:srgbClr val="9E1F62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Labour Law and Policy/ TVET</a:t>
              </a:r>
            </a:p>
          </p:txBody>
        </p:sp>
      </p:grpSp>
      <p:pic>
        <p:nvPicPr>
          <p:cNvPr id="81" name="Graphic 80" descr="Gavel">
            <a:extLst>
              <a:ext uri="{FF2B5EF4-FFF2-40B4-BE49-F238E27FC236}">
                <a16:creationId xmlns:a16="http://schemas.microsoft.com/office/drawing/2014/main" id="{D96B59EA-235D-4C2E-8F87-AB59D8F688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8826" y="3850184"/>
            <a:ext cx="799431" cy="914400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F30224BB-6A58-4B40-AEE3-C01E9A88C5EE}"/>
              </a:ext>
            </a:extLst>
          </p:cNvPr>
          <p:cNvGrpSpPr/>
          <p:nvPr/>
        </p:nvGrpSpPr>
        <p:grpSpPr>
          <a:xfrm>
            <a:off x="6372304" y="2978553"/>
            <a:ext cx="5799476" cy="848038"/>
            <a:chOff x="6372304" y="2978553"/>
            <a:chExt cx="5799476" cy="848038"/>
          </a:xfrm>
        </p:grpSpPr>
        <p:pic>
          <p:nvPicPr>
            <p:cNvPr id="80" name="Graphic 79" descr="Flag">
              <a:extLst>
                <a:ext uri="{FF2B5EF4-FFF2-40B4-BE49-F238E27FC236}">
                  <a16:creationId xmlns:a16="http://schemas.microsoft.com/office/drawing/2014/main" id="{14F23BBA-A015-4341-8DF7-E409A34E6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72304" y="2978553"/>
              <a:ext cx="848038" cy="848038"/>
            </a:xfrm>
            <a:prstGeom prst="rect">
              <a:avLst/>
            </a:prstGeom>
          </p:spPr>
        </p:pic>
        <p:sp>
          <p:nvSpPr>
            <p:cNvPr id="84" name="Content Placeholder 1">
              <a:extLst>
                <a:ext uri="{FF2B5EF4-FFF2-40B4-BE49-F238E27FC236}">
                  <a16:creationId xmlns:a16="http://schemas.microsoft.com/office/drawing/2014/main" id="{00FF4897-DA1F-4D28-B790-C93B3C5A105A}"/>
                </a:ext>
              </a:extLst>
            </p:cNvPr>
            <p:cNvSpPr txBox="1">
              <a:spLocks/>
            </p:cNvSpPr>
            <p:nvPr/>
          </p:nvSpPr>
          <p:spPr>
            <a:xfrm>
              <a:off x="7391400" y="3185892"/>
              <a:ext cx="4780380" cy="5935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b="0" i="0" kern="1200">
                  <a:solidFill>
                    <a:srgbClr val="9E1F62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Land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and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Property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Rights</a:t>
              </a:r>
              <a:endParaRPr lang="en-GB" sz="17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5" name="Content Placeholder 1">
            <a:extLst>
              <a:ext uri="{FF2B5EF4-FFF2-40B4-BE49-F238E27FC236}">
                <a16:creationId xmlns:a16="http://schemas.microsoft.com/office/drawing/2014/main" id="{02B5ADD2-F226-468E-90DF-E22DE62B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145" y="4304280"/>
            <a:ext cx="4230952" cy="627284"/>
          </a:xfrm>
        </p:spPr>
        <p:txBody>
          <a:bodyPr>
            <a:normAutofit/>
          </a:bodyPr>
          <a:lstStyle/>
          <a:p>
            <a:pPr lvl="0"/>
            <a:r>
              <a:rPr lang="es-ES_tradnl" sz="17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Commercial</a:t>
            </a:r>
            <a:r>
              <a:rPr lang="es-ES_tradnl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Dispute </a:t>
            </a:r>
            <a:r>
              <a:rPr lang="es-ES_tradnl" sz="17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  <a:endParaRPr lang="en-GB" sz="1700" dirty="0">
              <a:solidFill>
                <a:srgbClr val="002060"/>
              </a:solidFill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23747DE-81BD-40B4-B6A8-315D6E5E1091}"/>
              </a:ext>
            </a:extLst>
          </p:cNvPr>
          <p:cNvGrpSpPr/>
          <p:nvPr/>
        </p:nvGrpSpPr>
        <p:grpSpPr>
          <a:xfrm>
            <a:off x="6228660" y="4953594"/>
            <a:ext cx="4423526" cy="934801"/>
            <a:chOff x="6228660" y="4953594"/>
            <a:chExt cx="4423526" cy="934801"/>
          </a:xfrm>
        </p:grpSpPr>
        <p:pic>
          <p:nvPicPr>
            <p:cNvPr id="82" name="Graphic 81" descr="Downward trend">
              <a:extLst>
                <a:ext uri="{FF2B5EF4-FFF2-40B4-BE49-F238E27FC236}">
                  <a16:creationId xmlns:a16="http://schemas.microsoft.com/office/drawing/2014/main" id="{BBDC2FFB-707F-4223-A476-615366C0F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228660" y="4953594"/>
              <a:ext cx="914400" cy="914400"/>
            </a:xfrm>
            <a:prstGeom prst="rect">
              <a:avLst/>
            </a:prstGeom>
          </p:spPr>
        </p:pic>
        <p:sp>
          <p:nvSpPr>
            <p:cNvPr id="86" name="Content Placeholder 1">
              <a:extLst>
                <a:ext uri="{FF2B5EF4-FFF2-40B4-BE49-F238E27FC236}">
                  <a16:creationId xmlns:a16="http://schemas.microsoft.com/office/drawing/2014/main" id="{A08647E0-8A58-4355-85D6-62BA7FB0F301}"/>
                </a:ext>
              </a:extLst>
            </p:cNvPr>
            <p:cNvSpPr txBox="1">
              <a:spLocks/>
            </p:cNvSpPr>
            <p:nvPr/>
          </p:nvSpPr>
          <p:spPr>
            <a:xfrm>
              <a:off x="7411145" y="5241430"/>
              <a:ext cx="3241041" cy="6469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b="0" i="0" kern="1200">
                  <a:solidFill>
                    <a:srgbClr val="9E1F62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Insolvency</a:t>
              </a:r>
              <a:endParaRPr lang="en-GB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71AD2A0-9C0D-449E-A685-C2479333B867}"/>
              </a:ext>
            </a:extLst>
          </p:cNvPr>
          <p:cNvGrpSpPr/>
          <p:nvPr/>
        </p:nvGrpSpPr>
        <p:grpSpPr>
          <a:xfrm>
            <a:off x="6268826" y="5976641"/>
            <a:ext cx="5519092" cy="937609"/>
            <a:chOff x="6268826" y="5976641"/>
            <a:chExt cx="5519092" cy="937609"/>
          </a:xfrm>
        </p:grpSpPr>
        <p:pic>
          <p:nvPicPr>
            <p:cNvPr id="83" name="Graphic 82" descr="Diploma">
              <a:extLst>
                <a:ext uri="{FF2B5EF4-FFF2-40B4-BE49-F238E27FC236}">
                  <a16:creationId xmlns:a16="http://schemas.microsoft.com/office/drawing/2014/main" id="{330F366E-7CB4-4265-8528-0A4A78B6E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268826" y="5976641"/>
              <a:ext cx="914400" cy="914400"/>
            </a:xfrm>
            <a:prstGeom prst="rect">
              <a:avLst/>
            </a:prstGeom>
          </p:spPr>
        </p:pic>
        <p:sp>
          <p:nvSpPr>
            <p:cNvPr id="87" name="Content Placeholder 1">
              <a:extLst>
                <a:ext uri="{FF2B5EF4-FFF2-40B4-BE49-F238E27FC236}">
                  <a16:creationId xmlns:a16="http://schemas.microsoft.com/office/drawing/2014/main" id="{A9442819-D86F-4272-B1C4-EBC3808CE51E}"/>
                </a:ext>
              </a:extLst>
            </p:cNvPr>
            <p:cNvSpPr txBox="1">
              <a:spLocks/>
            </p:cNvSpPr>
            <p:nvPr/>
          </p:nvSpPr>
          <p:spPr>
            <a:xfrm>
              <a:off x="7411145" y="6186305"/>
              <a:ext cx="4376773" cy="7279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b="0" i="0" kern="1200">
                  <a:solidFill>
                    <a:srgbClr val="9E1F62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Overall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Regulatory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Quality</a:t>
              </a:r>
              <a:endParaRPr lang="en-GB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69E6B5-C250-47F0-8192-55A6F8A0A140}"/>
              </a:ext>
            </a:extLst>
          </p:cNvPr>
          <p:cNvGrpSpPr/>
          <p:nvPr/>
        </p:nvGrpSpPr>
        <p:grpSpPr>
          <a:xfrm>
            <a:off x="46639" y="3926964"/>
            <a:ext cx="6049362" cy="926849"/>
            <a:chOff x="46639" y="3926964"/>
            <a:chExt cx="6049362" cy="926849"/>
          </a:xfrm>
        </p:grpSpPr>
        <p:sp>
          <p:nvSpPr>
            <p:cNvPr id="72" name="Content Placeholder 1">
              <a:extLst>
                <a:ext uri="{FF2B5EF4-FFF2-40B4-BE49-F238E27FC236}">
                  <a16:creationId xmlns:a16="http://schemas.microsoft.com/office/drawing/2014/main" id="{0588C8F7-56C6-4B93-AAA1-AE6999101CC3}"/>
                </a:ext>
              </a:extLst>
            </p:cNvPr>
            <p:cNvSpPr txBox="1">
              <a:spLocks/>
            </p:cNvSpPr>
            <p:nvPr/>
          </p:nvSpPr>
          <p:spPr>
            <a:xfrm>
              <a:off x="1182763" y="4260249"/>
              <a:ext cx="4913238" cy="5935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b="0" i="0" kern="1200">
                  <a:solidFill>
                    <a:srgbClr val="9E1F62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Investment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_tradnl" sz="17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Policy</a:t>
              </a:r>
              <a:r>
                <a:rPr lang="es-ES_tradnl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GB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GB" dirty="0">
                <a:solidFill>
                  <a:srgbClr val="002060"/>
                </a:solidFill>
              </a:endParaRPr>
            </a:p>
          </p:txBody>
        </p:sp>
        <p:pic>
          <p:nvPicPr>
            <p:cNvPr id="91" name="Graphic 90" descr="Plant">
              <a:extLst>
                <a:ext uri="{FF2B5EF4-FFF2-40B4-BE49-F238E27FC236}">
                  <a16:creationId xmlns:a16="http://schemas.microsoft.com/office/drawing/2014/main" id="{D2C4C5D9-C423-4B2E-8982-70739E28B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6639" y="3926964"/>
              <a:ext cx="837620" cy="837620"/>
            </a:xfrm>
            <a:prstGeom prst="rect">
              <a:avLst/>
            </a:prstGeom>
          </p:spPr>
        </p:pic>
      </p:grpSp>
      <p:sp>
        <p:nvSpPr>
          <p:cNvPr id="34" name="Pillar 3: Promoting a conducive investment climate">
            <a:extLst>
              <a:ext uri="{FF2B5EF4-FFF2-40B4-BE49-F238E27FC236}">
                <a16:creationId xmlns:a16="http://schemas.microsoft.com/office/drawing/2014/main" id="{ADBDF196-BF1B-44E9-B4FB-CEA2F00EC5DA}"/>
              </a:ext>
            </a:extLst>
          </p:cNvPr>
          <p:cNvSpPr txBox="1"/>
          <p:nvPr/>
        </p:nvSpPr>
        <p:spPr>
          <a:xfrm>
            <a:off x="877377" y="296949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Tools for analysis and reform</a:t>
            </a:r>
          </a:p>
        </p:txBody>
      </p:sp>
    </p:spTree>
    <p:extLst>
      <p:ext uri="{BB962C8B-B14F-4D97-AF65-F5344CB8AC3E}">
        <p14:creationId xmlns:p14="http://schemas.microsoft.com/office/powerpoint/2010/main" val="6238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llar 3: Promoting a conducive investment climate">
            <a:extLst>
              <a:ext uri="{FF2B5EF4-FFF2-40B4-BE49-F238E27FC236}">
                <a16:creationId xmlns:a16="http://schemas.microsoft.com/office/drawing/2014/main" id="{A8310304-B25C-424F-BBD8-1738A11BBEF2}"/>
              </a:ext>
            </a:extLst>
          </p:cNvPr>
          <p:cNvSpPr txBox="1"/>
          <p:nvPr/>
        </p:nvSpPr>
        <p:spPr>
          <a:xfrm>
            <a:off x="3113800" y="-369328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AA54B-69B8-4F3A-82CF-3406256FE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9" t="4335" r="8691" b="-381"/>
          <a:stretch/>
        </p:blipFill>
        <p:spPr>
          <a:xfrm>
            <a:off x="2313542" y="1330705"/>
            <a:ext cx="7469436" cy="5552501"/>
          </a:xfrm>
          <a:prstGeom prst="rect">
            <a:avLst/>
          </a:prstGeom>
        </p:spPr>
      </p:pic>
      <p:sp>
        <p:nvSpPr>
          <p:cNvPr id="4" name="Pillar 3: Promoting a conducive investment climate">
            <a:extLst>
              <a:ext uri="{FF2B5EF4-FFF2-40B4-BE49-F238E27FC236}">
                <a16:creationId xmlns:a16="http://schemas.microsoft.com/office/drawing/2014/main" id="{BE7F0F81-3088-48F7-AA74-9E41808560F2}"/>
              </a:ext>
            </a:extLst>
          </p:cNvPr>
          <p:cNvSpPr txBox="1"/>
          <p:nvPr/>
        </p:nvSpPr>
        <p:spPr>
          <a:xfrm>
            <a:off x="524787" y="824615"/>
            <a:ext cx="1114242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4192"/>
                </a:solidFill>
                <a:latin typeface="Verdana"/>
                <a:cs typeface="Verdana"/>
              </a:rPr>
              <a:t>World Bank “Doing Business” Indicators</a:t>
            </a:r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 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EF4192"/>
              </a:solidFill>
              <a:latin typeface="Verdana"/>
              <a:cs typeface="Verdana"/>
            </a:endParaRPr>
          </a:p>
        </p:txBody>
      </p:sp>
      <p:sp>
        <p:nvSpPr>
          <p:cNvPr id="8" name="Pillar 3: Promoting a conducive investment climate">
            <a:extLst>
              <a:ext uri="{FF2B5EF4-FFF2-40B4-BE49-F238E27FC236}">
                <a16:creationId xmlns:a16="http://schemas.microsoft.com/office/drawing/2014/main" id="{9168E94D-22C4-4BFC-BB84-0B13A512C376}"/>
              </a:ext>
            </a:extLst>
          </p:cNvPr>
          <p:cNvSpPr txBox="1"/>
          <p:nvPr/>
        </p:nvSpPr>
        <p:spPr>
          <a:xfrm>
            <a:off x="877377" y="296949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Tools for analysis and reform</a:t>
            </a:r>
          </a:p>
        </p:txBody>
      </p:sp>
    </p:spTree>
    <p:extLst>
      <p:ext uri="{BB962C8B-B14F-4D97-AF65-F5344CB8AC3E}">
        <p14:creationId xmlns:p14="http://schemas.microsoft.com/office/powerpoint/2010/main" val="13825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12A245-BC24-46C6-AB53-4BBD19F3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58" y="886018"/>
            <a:ext cx="11241998" cy="49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F12EFE-4B35-4241-A567-8D4FBC1A3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1742105"/>
            <a:ext cx="9324594" cy="5014168"/>
          </a:xfrm>
          <a:prstGeom prst="rect">
            <a:avLst/>
          </a:prstGeom>
        </p:spPr>
      </p:pic>
      <p:sp>
        <p:nvSpPr>
          <p:cNvPr id="7" name="Pillar 3: Promoting a conducive investment climate">
            <a:extLst>
              <a:ext uri="{FF2B5EF4-FFF2-40B4-BE49-F238E27FC236}">
                <a16:creationId xmlns:a16="http://schemas.microsoft.com/office/drawing/2014/main" id="{3EB85C6D-4249-465D-B82B-62D3BA0E20F0}"/>
              </a:ext>
            </a:extLst>
          </p:cNvPr>
          <p:cNvSpPr txBox="1"/>
          <p:nvPr/>
        </p:nvSpPr>
        <p:spPr>
          <a:xfrm>
            <a:off x="877377" y="296949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Tools for analysis and reform</a:t>
            </a:r>
          </a:p>
        </p:txBody>
      </p:sp>
    </p:spTree>
    <p:extLst>
      <p:ext uri="{BB962C8B-B14F-4D97-AF65-F5344CB8AC3E}">
        <p14:creationId xmlns:p14="http://schemas.microsoft.com/office/powerpoint/2010/main" val="139275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65461E-0D78-47BD-A4A2-B628F58C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E61527-E5DC-4B68-B920-256E871CDBD2}"/>
              </a:ext>
            </a:extLst>
          </p:cNvPr>
          <p:cNvGrpSpPr/>
          <p:nvPr/>
        </p:nvGrpSpPr>
        <p:grpSpPr>
          <a:xfrm>
            <a:off x="254978" y="870710"/>
            <a:ext cx="11869614" cy="5987289"/>
            <a:chOff x="254978" y="870710"/>
            <a:chExt cx="11869614" cy="5987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4AEDF9-6ED2-482B-A0F3-C79F38755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978" y="870710"/>
              <a:ext cx="11869614" cy="5987289"/>
            </a:xfrm>
            <a:prstGeom prst="rect">
              <a:avLst/>
            </a:prstGeom>
          </p:spPr>
        </p:pic>
        <p:sp>
          <p:nvSpPr>
            <p:cNvPr id="6" name="Pillar 3: Promoting a conducive investment climate">
              <a:extLst>
                <a:ext uri="{FF2B5EF4-FFF2-40B4-BE49-F238E27FC236}">
                  <a16:creationId xmlns:a16="http://schemas.microsoft.com/office/drawing/2014/main" id="{ED53DFE8-54A1-4DBF-8D39-98FBB6E4D85C}"/>
                </a:ext>
              </a:extLst>
            </p:cNvPr>
            <p:cNvSpPr txBox="1"/>
            <p:nvPr/>
          </p:nvSpPr>
          <p:spPr>
            <a:xfrm>
              <a:off x="5745179" y="6184288"/>
              <a:ext cx="2584173" cy="369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n w="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EF4192"/>
                  </a:solidFill>
                  <a:latin typeface="Verdana"/>
                  <a:cs typeface="Verdana"/>
                </a:rPr>
                <a:t>BER Results Chain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416DE47-BE5C-4722-B1F9-FEBE633B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916709"/>
            <a:ext cx="4012276" cy="5643565"/>
          </a:xfrm>
          <a:prstGeom prst="rect">
            <a:avLst/>
          </a:prstGeom>
        </p:spPr>
      </p:pic>
      <p:sp>
        <p:nvSpPr>
          <p:cNvPr id="9" name="Pillar 3: Promoting a conducive investment climate">
            <a:extLst>
              <a:ext uri="{FF2B5EF4-FFF2-40B4-BE49-F238E27FC236}">
                <a16:creationId xmlns:a16="http://schemas.microsoft.com/office/drawing/2014/main" id="{5B7E3BFC-AAFE-4D04-8DAA-877C51533630}"/>
              </a:ext>
            </a:extLst>
          </p:cNvPr>
          <p:cNvSpPr txBox="1"/>
          <p:nvPr/>
        </p:nvSpPr>
        <p:spPr>
          <a:xfrm>
            <a:off x="877377" y="296949"/>
            <a:ext cx="760678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Tools for analysis and reform</a:t>
            </a:r>
          </a:p>
        </p:txBody>
      </p:sp>
    </p:spTree>
    <p:extLst>
      <p:ext uri="{BB962C8B-B14F-4D97-AF65-F5344CB8AC3E}">
        <p14:creationId xmlns:p14="http://schemas.microsoft.com/office/powerpoint/2010/main" val="40001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DAI 01">
      <a:dk1>
        <a:srgbClr val="001854"/>
      </a:dk1>
      <a:lt1>
        <a:srgbClr val="FFFFFF"/>
      </a:lt1>
      <a:dk2>
        <a:srgbClr val="ED2B85"/>
      </a:dk2>
      <a:lt2>
        <a:srgbClr val="9E1F6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E1F61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ème Offic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B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hème Offic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B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368DA11B0E74EAC5C67AD7560EA0C" ma:contentTypeVersion="7" ma:contentTypeDescription="Create a new document." ma:contentTypeScope="" ma:versionID="3a1283c4e926baf69831900236feb196">
  <xsd:schema xmlns:xsd="http://www.w3.org/2001/XMLSchema" xmlns:xs="http://www.w3.org/2001/XMLSchema" xmlns:p="http://schemas.microsoft.com/office/2006/metadata/properties" xmlns:ns2="9fd1e2b1-be98-4e81-a70b-14e39be7a5a1" xmlns:ns3="8a635bbb-eaff-4a71-af1b-e62361d4f918" targetNamespace="http://schemas.microsoft.com/office/2006/metadata/properties" ma:root="true" ma:fieldsID="face01eac2e2e5c444f5581d4625c991" ns2:_="" ns3:_="">
    <xsd:import namespace="9fd1e2b1-be98-4e81-a70b-14e39be7a5a1"/>
    <xsd:import namespace="8a635bbb-eaff-4a71-af1b-e62361d4f9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1e2b1-be98-4e81-a70b-14e39be7a5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35bbb-eaff-4a71-af1b-e62361d4f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8D5F5D-145D-4021-9641-886E1D745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d1e2b1-be98-4e81-a70b-14e39be7a5a1"/>
    <ds:schemaRef ds:uri="8a635bbb-eaff-4a71-af1b-e62361d4f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759E69-0FF3-468E-8554-B398670674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93921C-0038-40AD-813D-C288EABD29FA}">
  <ds:schemaRefs>
    <ds:schemaRef ds:uri="8a635bbb-eaff-4a71-af1b-e62361d4f91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9fd1e2b1-be98-4e81-a70b-14e39be7a5a1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40147</TotalTime>
  <Words>826</Words>
  <Application>Microsoft Office PowerPoint</Application>
  <PresentationFormat>Widescreen</PresentationFormat>
  <Paragraphs>126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Verdana</vt:lpstr>
      <vt:lpstr>blank</vt:lpstr>
      <vt:lpstr>Thème Office</vt:lpstr>
      <vt:lpstr>Thème Office</vt:lpstr>
      <vt:lpstr>1_Thème Office</vt:lpstr>
      <vt:lpstr>2_Thème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Moyart</dc:creator>
  <cp:lastModifiedBy>Emmanuel Moyart</cp:lastModifiedBy>
  <cp:revision>840</cp:revision>
  <dcterms:created xsi:type="dcterms:W3CDTF">2018-01-29T10:30:37Z</dcterms:created>
  <dcterms:modified xsi:type="dcterms:W3CDTF">2018-10-04T14:58:33Z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0x010100396368DA11B0E74EAC5C67AD7560EA0C</vt:lpwstr>
  </property>
</Properties>
</file>