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256" r:id="rId4"/>
    <p:sldId id="258" r:id="rId5"/>
    <p:sldId id="260" r:id="rId6"/>
    <p:sldId id="261" r:id="rId7"/>
    <p:sldId id="262" r:id="rId8"/>
    <p:sldId id="271" r:id="rId9"/>
    <p:sldId id="263" r:id="rId10"/>
    <p:sldId id="266" r:id="rId11"/>
    <p:sldId id="270" r:id="rId12"/>
    <p:sldId id="265" r:id="rId13"/>
    <p:sldId id="267" r:id="rId14"/>
    <p:sldId id="269"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AA4"/>
    <a:srgbClr val="D0D0E8"/>
    <a:srgbClr val="10B4C6"/>
    <a:srgbClr val="EFEFF7"/>
    <a:srgbClr val="EFF0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83" d="100"/>
          <a:sy n="83" d="100"/>
        </p:scale>
        <p:origin x="619"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9CE72-20BB-4274-B6C2-C60678810BFA}"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42E79-6959-49F7-BE2C-26D1DD5C9AA4}" type="slidenum">
              <a:rPr lang="en-US" smtClean="0"/>
              <a:t>‹N°›</a:t>
            </a:fld>
            <a:endParaRPr lang="en-US"/>
          </a:p>
        </p:txBody>
      </p:sp>
    </p:spTree>
    <p:extLst>
      <p:ext uri="{BB962C8B-B14F-4D97-AF65-F5344CB8AC3E}">
        <p14:creationId xmlns:p14="http://schemas.microsoft.com/office/powerpoint/2010/main" val="2961895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0697-90E9-4D57-8D3E-84BDAC08A728}"/>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254AA4"/>
                </a:solidFill>
              </a:defRPr>
            </a:lvl1pPr>
          </a:lstStyle>
          <a:p>
            <a:r>
              <a:rPr lang="en-US" dirty="0"/>
              <a:t>Click to edit Master title style</a:t>
            </a:r>
          </a:p>
        </p:txBody>
      </p:sp>
      <p:sp>
        <p:nvSpPr>
          <p:cNvPr id="3" name="Subtitle 2">
            <a:extLst>
              <a:ext uri="{FF2B5EF4-FFF2-40B4-BE49-F238E27FC236}">
                <a16:creationId xmlns:a16="http://schemas.microsoft.com/office/drawing/2014/main" id="{340A4651-B2E3-497C-9CC1-9B4FF3AFA25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D0D0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AB33FDF-9A50-428C-82B5-656B9BD50512}"/>
              </a:ext>
            </a:extLst>
          </p:cNvPr>
          <p:cNvSpPr>
            <a:spLocks noGrp="1"/>
          </p:cNvSpPr>
          <p:nvPr>
            <p:ph type="dt" sz="half" idx="10"/>
          </p:nvPr>
        </p:nvSpPr>
        <p:spPr/>
        <p:txBody>
          <a:bodyPr/>
          <a:lstStyle/>
          <a:p>
            <a:fld id="{32D4362D-B234-4CB0-AA45-C2C897031083}" type="datetime1">
              <a:rPr lang="en-US" smtClean="0"/>
              <a:t>10/9/2018</a:t>
            </a:fld>
            <a:endParaRPr lang="en-US"/>
          </a:p>
        </p:txBody>
      </p:sp>
      <p:sp>
        <p:nvSpPr>
          <p:cNvPr id="5" name="Footer Placeholder 4">
            <a:extLst>
              <a:ext uri="{FF2B5EF4-FFF2-40B4-BE49-F238E27FC236}">
                <a16:creationId xmlns:a16="http://schemas.microsoft.com/office/drawing/2014/main" id="{4944CD3F-8C52-4CF0-843C-859969849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486BD-8E6A-4E09-8FD6-5BD27601910F}"/>
              </a:ext>
            </a:extLst>
          </p:cNvPr>
          <p:cNvSpPr>
            <a:spLocks noGrp="1"/>
          </p:cNvSpPr>
          <p:nvPr>
            <p:ph type="sldNum" sz="quarter" idx="12"/>
          </p:nvPr>
        </p:nvSpPr>
        <p:spPr/>
        <p:txBody>
          <a:bodyPr/>
          <a:lstStyle/>
          <a:p>
            <a:fld id="{416CF9FB-81E3-4012-808A-74AF0A0D1953}" type="slidenum">
              <a:rPr lang="en-US" smtClean="0"/>
              <a:t>‹N°›</a:t>
            </a:fld>
            <a:endParaRPr lang="en-US"/>
          </a:p>
        </p:txBody>
      </p:sp>
    </p:spTree>
    <p:extLst>
      <p:ext uri="{BB962C8B-B14F-4D97-AF65-F5344CB8AC3E}">
        <p14:creationId xmlns:p14="http://schemas.microsoft.com/office/powerpoint/2010/main" val="11690711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52D5-4D5C-4948-9EE0-8F18115B6B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CC9BEE-E9BA-47CA-9937-EB86AB0D82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A6866-12DC-415B-B6DE-86F06ACDFB5C}"/>
              </a:ext>
            </a:extLst>
          </p:cNvPr>
          <p:cNvSpPr>
            <a:spLocks noGrp="1"/>
          </p:cNvSpPr>
          <p:nvPr>
            <p:ph type="dt" sz="half" idx="10"/>
          </p:nvPr>
        </p:nvSpPr>
        <p:spPr/>
        <p:txBody>
          <a:bodyPr/>
          <a:lstStyle/>
          <a:p>
            <a:fld id="{0B695ED0-2493-45F0-96F8-3E0F1828EAEE}" type="datetime1">
              <a:rPr lang="en-US" smtClean="0"/>
              <a:t>10/9/2018</a:t>
            </a:fld>
            <a:endParaRPr lang="en-US"/>
          </a:p>
        </p:txBody>
      </p:sp>
      <p:sp>
        <p:nvSpPr>
          <p:cNvPr id="5" name="Footer Placeholder 4">
            <a:extLst>
              <a:ext uri="{FF2B5EF4-FFF2-40B4-BE49-F238E27FC236}">
                <a16:creationId xmlns:a16="http://schemas.microsoft.com/office/drawing/2014/main" id="{6BEEAB7C-81D3-46AC-A87E-8E926A6D0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10E53-F685-48C7-9ABD-2D17D80A4B01}"/>
              </a:ext>
            </a:extLst>
          </p:cNvPr>
          <p:cNvSpPr>
            <a:spLocks noGrp="1"/>
          </p:cNvSpPr>
          <p:nvPr>
            <p:ph type="sldNum" sz="quarter" idx="12"/>
          </p:nvPr>
        </p:nvSpPr>
        <p:spPr/>
        <p:txBody>
          <a:bodyPr/>
          <a:lstStyle/>
          <a:p>
            <a:fld id="{416CF9FB-81E3-4012-808A-74AF0A0D1953}" type="slidenum">
              <a:rPr lang="en-US" smtClean="0"/>
              <a:t>‹N°›</a:t>
            </a:fld>
            <a:endParaRPr lang="en-US"/>
          </a:p>
        </p:txBody>
      </p:sp>
    </p:spTree>
    <p:extLst>
      <p:ext uri="{BB962C8B-B14F-4D97-AF65-F5344CB8AC3E}">
        <p14:creationId xmlns:p14="http://schemas.microsoft.com/office/powerpoint/2010/main" val="98105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1D187-F2EF-448B-8193-972A2A41C68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16AFAF-78C7-4B26-A318-A0C6D66469B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EECCD-6769-4F80-B2B8-10942714C174}"/>
              </a:ext>
            </a:extLst>
          </p:cNvPr>
          <p:cNvSpPr>
            <a:spLocks noGrp="1"/>
          </p:cNvSpPr>
          <p:nvPr>
            <p:ph type="dt" sz="half" idx="10"/>
          </p:nvPr>
        </p:nvSpPr>
        <p:spPr/>
        <p:txBody>
          <a:bodyPr/>
          <a:lstStyle/>
          <a:p>
            <a:fld id="{800D5D91-F7D2-4372-85A3-4F819A594A33}" type="datetime1">
              <a:rPr lang="en-US" smtClean="0"/>
              <a:t>10/9/2018</a:t>
            </a:fld>
            <a:endParaRPr lang="en-US"/>
          </a:p>
        </p:txBody>
      </p:sp>
      <p:sp>
        <p:nvSpPr>
          <p:cNvPr id="5" name="Footer Placeholder 4">
            <a:extLst>
              <a:ext uri="{FF2B5EF4-FFF2-40B4-BE49-F238E27FC236}">
                <a16:creationId xmlns:a16="http://schemas.microsoft.com/office/drawing/2014/main" id="{B2E001BB-860B-48FA-B04F-C7F5F7FB9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C2E82-5E4F-453C-ADD5-013753D482B0}"/>
              </a:ext>
            </a:extLst>
          </p:cNvPr>
          <p:cNvSpPr>
            <a:spLocks noGrp="1"/>
          </p:cNvSpPr>
          <p:nvPr>
            <p:ph type="sldNum" sz="quarter" idx="12"/>
          </p:nvPr>
        </p:nvSpPr>
        <p:spPr/>
        <p:txBody>
          <a:bodyPr/>
          <a:lstStyle/>
          <a:p>
            <a:fld id="{416CF9FB-81E3-4012-808A-74AF0A0D1953}" type="slidenum">
              <a:rPr lang="en-US" smtClean="0"/>
              <a:t>‹N°›</a:t>
            </a:fld>
            <a:endParaRPr lang="en-US"/>
          </a:p>
        </p:txBody>
      </p:sp>
    </p:spTree>
    <p:extLst>
      <p:ext uri="{BB962C8B-B14F-4D97-AF65-F5344CB8AC3E}">
        <p14:creationId xmlns:p14="http://schemas.microsoft.com/office/powerpoint/2010/main" val="1804397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09A21-ADD2-491C-98E5-A1E37A65650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D3FA52-B5E6-4C9F-9DB3-8E86F1525C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3E3201-11B7-4D6D-8B85-E0B4F1F17739}"/>
              </a:ext>
            </a:extLst>
          </p:cNvPr>
          <p:cNvSpPr>
            <a:spLocks noGrp="1"/>
          </p:cNvSpPr>
          <p:nvPr>
            <p:ph type="dt" sz="half" idx="10"/>
          </p:nvPr>
        </p:nvSpPr>
        <p:spPr>
          <a:xfrm>
            <a:off x="838200" y="6356350"/>
            <a:ext cx="2743200" cy="365125"/>
          </a:xfrm>
          <a:prstGeom prst="rect">
            <a:avLst/>
          </a:prstGeom>
        </p:spPr>
        <p:txBody>
          <a:bodyPr/>
          <a:lstStyle/>
          <a:p>
            <a:fld id="{32A8F193-8612-4BA6-9CC7-D3EC1E579430}" type="datetime1">
              <a:rPr lang="en-US" smtClean="0"/>
              <a:t>10/9/2018</a:t>
            </a:fld>
            <a:endParaRPr lang="en-US"/>
          </a:p>
        </p:txBody>
      </p:sp>
      <p:sp>
        <p:nvSpPr>
          <p:cNvPr id="5" name="Footer Placeholder 4">
            <a:extLst>
              <a:ext uri="{FF2B5EF4-FFF2-40B4-BE49-F238E27FC236}">
                <a16:creationId xmlns:a16="http://schemas.microsoft.com/office/drawing/2014/main" id="{3199771D-5ECB-4E8B-B61E-774E506884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C6BE58-8D12-45EF-BC4D-35433CA51D2C}"/>
              </a:ext>
            </a:extLst>
          </p:cNvPr>
          <p:cNvSpPr>
            <a:spLocks noGrp="1"/>
          </p:cNvSpPr>
          <p:nvPr>
            <p:ph type="sldNum" sz="quarter" idx="12"/>
          </p:nvPr>
        </p:nvSpPr>
        <p:spPr/>
        <p:txBody>
          <a:bodyPr/>
          <a:lstStyle/>
          <a:p>
            <a:fld id="{22AD838C-5518-49CD-AF87-4D9C8A952905}" type="slidenum">
              <a:rPr lang="en-US" smtClean="0"/>
              <a:t>‹N°›</a:t>
            </a:fld>
            <a:endParaRPr lang="en-US"/>
          </a:p>
        </p:txBody>
      </p:sp>
    </p:spTree>
    <p:extLst>
      <p:ext uri="{BB962C8B-B14F-4D97-AF65-F5344CB8AC3E}">
        <p14:creationId xmlns:p14="http://schemas.microsoft.com/office/powerpoint/2010/main" val="4104202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66FC15-786E-4F91-98DB-85E00CBD45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7A42B-50B5-4653-8B90-00AA59363AAC}"/>
              </a:ext>
            </a:extLst>
          </p:cNvPr>
          <p:cNvSpPr>
            <a:spLocks noGrp="1"/>
          </p:cNvSpPr>
          <p:nvPr>
            <p:ph type="dt" sz="half" idx="10"/>
          </p:nvPr>
        </p:nvSpPr>
        <p:spPr>
          <a:xfrm>
            <a:off x="838200" y="6356350"/>
            <a:ext cx="2743200" cy="365125"/>
          </a:xfrm>
          <a:prstGeom prst="rect">
            <a:avLst/>
          </a:prstGeom>
        </p:spPr>
        <p:txBody>
          <a:bodyPr/>
          <a:lstStyle/>
          <a:p>
            <a:fld id="{8C6973AC-BABB-4E8D-A4E7-D2475C1172C6}" type="datetime1">
              <a:rPr lang="en-US" smtClean="0"/>
              <a:t>10/9/2018</a:t>
            </a:fld>
            <a:endParaRPr lang="en-US"/>
          </a:p>
        </p:txBody>
      </p:sp>
      <p:sp>
        <p:nvSpPr>
          <p:cNvPr id="5" name="Footer Placeholder 4">
            <a:extLst>
              <a:ext uri="{FF2B5EF4-FFF2-40B4-BE49-F238E27FC236}">
                <a16:creationId xmlns:a16="http://schemas.microsoft.com/office/drawing/2014/main" id="{056D5E79-0023-41DB-AA9D-7F8A68CB0D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6FA354-D3F0-4585-BBCD-C64F7ED0FF95}"/>
              </a:ext>
            </a:extLst>
          </p:cNvPr>
          <p:cNvSpPr>
            <a:spLocks noGrp="1"/>
          </p:cNvSpPr>
          <p:nvPr>
            <p:ph type="sldNum" sz="quarter" idx="12"/>
          </p:nvPr>
        </p:nvSpPr>
        <p:spPr/>
        <p:txBody>
          <a:bodyPr/>
          <a:lstStyle/>
          <a:p>
            <a:fld id="{22AD838C-5518-49CD-AF87-4D9C8A952905}" type="slidenum">
              <a:rPr lang="en-US" smtClean="0"/>
              <a:t>‹N°›</a:t>
            </a:fld>
            <a:endParaRPr lang="en-US"/>
          </a:p>
        </p:txBody>
      </p:sp>
      <p:sp>
        <p:nvSpPr>
          <p:cNvPr id="7" name="Title 1">
            <a:extLst>
              <a:ext uri="{FF2B5EF4-FFF2-40B4-BE49-F238E27FC236}">
                <a16:creationId xmlns:a16="http://schemas.microsoft.com/office/drawing/2014/main" id="{EFA7066A-D566-44EF-ADE4-3F66DDA2A8C8}"/>
              </a:ext>
            </a:extLst>
          </p:cNvPr>
          <p:cNvSpPr>
            <a:spLocks noGrp="1"/>
          </p:cNvSpPr>
          <p:nvPr>
            <p:ph type="title"/>
          </p:nvPr>
        </p:nvSpPr>
        <p:spPr>
          <a:xfrm>
            <a:off x="307570" y="0"/>
            <a:ext cx="11046229" cy="989215"/>
          </a:xfrm>
          <a:prstGeom prst="rect">
            <a:avLst/>
          </a:prstGeo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62565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F69A-5EF8-40E4-B755-B73B68068F5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0DC77E-1DA8-4C9D-AB2B-4A34E81C43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AE0776-F326-4BE4-9064-C9BAD2C5E347}"/>
              </a:ext>
            </a:extLst>
          </p:cNvPr>
          <p:cNvSpPr>
            <a:spLocks noGrp="1"/>
          </p:cNvSpPr>
          <p:nvPr>
            <p:ph type="dt" sz="half" idx="10"/>
          </p:nvPr>
        </p:nvSpPr>
        <p:spPr>
          <a:xfrm>
            <a:off x="838200" y="6356350"/>
            <a:ext cx="2743200" cy="365125"/>
          </a:xfrm>
          <a:prstGeom prst="rect">
            <a:avLst/>
          </a:prstGeom>
        </p:spPr>
        <p:txBody>
          <a:bodyPr/>
          <a:lstStyle/>
          <a:p>
            <a:fld id="{E482C5D8-0842-4923-BA35-0886702C60D0}" type="datetime1">
              <a:rPr lang="en-US" smtClean="0"/>
              <a:t>10/9/2018</a:t>
            </a:fld>
            <a:endParaRPr lang="en-US"/>
          </a:p>
        </p:txBody>
      </p:sp>
      <p:sp>
        <p:nvSpPr>
          <p:cNvPr id="5" name="Footer Placeholder 4">
            <a:extLst>
              <a:ext uri="{FF2B5EF4-FFF2-40B4-BE49-F238E27FC236}">
                <a16:creationId xmlns:a16="http://schemas.microsoft.com/office/drawing/2014/main" id="{18351759-7B80-470E-850B-8CE91818CB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EE5FF4C-0715-49BA-9377-C751B9EC6E75}"/>
              </a:ext>
            </a:extLst>
          </p:cNvPr>
          <p:cNvSpPr>
            <a:spLocks noGrp="1"/>
          </p:cNvSpPr>
          <p:nvPr>
            <p:ph type="sldNum" sz="quarter" idx="12"/>
          </p:nvPr>
        </p:nvSpPr>
        <p:spPr/>
        <p:txBody>
          <a:bodyPr/>
          <a:lstStyle/>
          <a:p>
            <a:fld id="{22AD838C-5518-49CD-AF87-4D9C8A952905}" type="slidenum">
              <a:rPr lang="en-US" smtClean="0"/>
              <a:t>‹N°›</a:t>
            </a:fld>
            <a:endParaRPr lang="en-US"/>
          </a:p>
        </p:txBody>
      </p:sp>
    </p:spTree>
    <p:extLst>
      <p:ext uri="{BB962C8B-B14F-4D97-AF65-F5344CB8AC3E}">
        <p14:creationId xmlns:p14="http://schemas.microsoft.com/office/powerpoint/2010/main" val="173048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868E8-E7AE-4A54-ADF7-1B330349ABE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DB10D9-0B1D-4CA6-8654-A4295A0404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CA110D-EB18-435A-BEF9-6EAB5748E142}"/>
              </a:ext>
            </a:extLst>
          </p:cNvPr>
          <p:cNvSpPr>
            <a:spLocks noGrp="1"/>
          </p:cNvSpPr>
          <p:nvPr>
            <p:ph type="dt" sz="half" idx="10"/>
          </p:nvPr>
        </p:nvSpPr>
        <p:spPr>
          <a:xfrm>
            <a:off x="838200" y="6356350"/>
            <a:ext cx="2743200" cy="365125"/>
          </a:xfrm>
          <a:prstGeom prst="rect">
            <a:avLst/>
          </a:prstGeom>
        </p:spPr>
        <p:txBody>
          <a:bodyPr/>
          <a:lstStyle/>
          <a:p>
            <a:fld id="{E2A1F8B8-DE7A-4B77-9D40-444DFCD8B81A}" type="datetime1">
              <a:rPr lang="en-US" smtClean="0"/>
              <a:t>10/9/2018</a:t>
            </a:fld>
            <a:endParaRPr lang="en-US"/>
          </a:p>
        </p:txBody>
      </p:sp>
      <p:sp>
        <p:nvSpPr>
          <p:cNvPr id="6" name="Footer Placeholder 5">
            <a:extLst>
              <a:ext uri="{FF2B5EF4-FFF2-40B4-BE49-F238E27FC236}">
                <a16:creationId xmlns:a16="http://schemas.microsoft.com/office/drawing/2014/main" id="{9DFF4DFB-6BD2-4293-B57F-12A76EE77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66A936C-BBD0-4CF1-8F29-5899EC18ECA2}"/>
              </a:ext>
            </a:extLst>
          </p:cNvPr>
          <p:cNvSpPr>
            <a:spLocks noGrp="1"/>
          </p:cNvSpPr>
          <p:nvPr>
            <p:ph type="sldNum" sz="quarter" idx="12"/>
          </p:nvPr>
        </p:nvSpPr>
        <p:spPr/>
        <p:txBody>
          <a:bodyPr/>
          <a:lstStyle/>
          <a:p>
            <a:fld id="{22AD838C-5518-49CD-AF87-4D9C8A952905}" type="slidenum">
              <a:rPr lang="en-US" smtClean="0"/>
              <a:t>‹N°›</a:t>
            </a:fld>
            <a:endParaRPr lang="en-US"/>
          </a:p>
        </p:txBody>
      </p:sp>
      <p:sp>
        <p:nvSpPr>
          <p:cNvPr id="8" name="Title 1">
            <a:extLst>
              <a:ext uri="{FF2B5EF4-FFF2-40B4-BE49-F238E27FC236}">
                <a16:creationId xmlns:a16="http://schemas.microsoft.com/office/drawing/2014/main" id="{8B1BF81E-1CAF-4635-9912-B366C448769E}"/>
              </a:ext>
            </a:extLst>
          </p:cNvPr>
          <p:cNvSpPr>
            <a:spLocks noGrp="1"/>
          </p:cNvSpPr>
          <p:nvPr>
            <p:ph type="title"/>
          </p:nvPr>
        </p:nvSpPr>
        <p:spPr>
          <a:xfrm>
            <a:off x="307570" y="0"/>
            <a:ext cx="11046229" cy="989215"/>
          </a:xfrm>
          <a:prstGeom prst="rect">
            <a:avLst/>
          </a:prstGeo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4730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186AF1-9E92-4270-B3C5-2F030C600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159510-C777-4ADF-B576-56F7381D95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9F20BE-22D3-42A8-A6A3-858853C758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E173D0-A026-4765-A2FC-F56DA42DC0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B9286D-79A8-4032-A1CD-DB4CFD0DE228}"/>
              </a:ext>
            </a:extLst>
          </p:cNvPr>
          <p:cNvSpPr>
            <a:spLocks noGrp="1"/>
          </p:cNvSpPr>
          <p:nvPr>
            <p:ph type="dt" sz="half" idx="10"/>
          </p:nvPr>
        </p:nvSpPr>
        <p:spPr>
          <a:xfrm>
            <a:off x="838200" y="6356350"/>
            <a:ext cx="2743200" cy="365125"/>
          </a:xfrm>
          <a:prstGeom prst="rect">
            <a:avLst/>
          </a:prstGeom>
        </p:spPr>
        <p:txBody>
          <a:bodyPr/>
          <a:lstStyle/>
          <a:p>
            <a:fld id="{748DC4F5-00D7-4B8B-AC4C-968A4FE08A3E}" type="datetime1">
              <a:rPr lang="en-US" smtClean="0"/>
              <a:t>10/9/2018</a:t>
            </a:fld>
            <a:endParaRPr lang="en-US"/>
          </a:p>
        </p:txBody>
      </p:sp>
      <p:sp>
        <p:nvSpPr>
          <p:cNvPr id="8" name="Footer Placeholder 7">
            <a:extLst>
              <a:ext uri="{FF2B5EF4-FFF2-40B4-BE49-F238E27FC236}">
                <a16:creationId xmlns:a16="http://schemas.microsoft.com/office/drawing/2014/main" id="{64FD6B91-3FCA-46AC-BBCB-42593555EF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5BE398B-525F-4273-BB90-B3F937951418}"/>
              </a:ext>
            </a:extLst>
          </p:cNvPr>
          <p:cNvSpPr>
            <a:spLocks noGrp="1"/>
          </p:cNvSpPr>
          <p:nvPr>
            <p:ph type="sldNum" sz="quarter" idx="12"/>
          </p:nvPr>
        </p:nvSpPr>
        <p:spPr/>
        <p:txBody>
          <a:bodyPr/>
          <a:lstStyle/>
          <a:p>
            <a:fld id="{22AD838C-5518-49CD-AF87-4D9C8A952905}" type="slidenum">
              <a:rPr lang="en-US" smtClean="0"/>
              <a:t>‹N°›</a:t>
            </a:fld>
            <a:endParaRPr lang="en-US"/>
          </a:p>
        </p:txBody>
      </p:sp>
      <p:sp>
        <p:nvSpPr>
          <p:cNvPr id="10" name="Title 1">
            <a:extLst>
              <a:ext uri="{FF2B5EF4-FFF2-40B4-BE49-F238E27FC236}">
                <a16:creationId xmlns:a16="http://schemas.microsoft.com/office/drawing/2014/main" id="{D35DBDF5-3C32-4F3A-A261-6A508FB18774}"/>
              </a:ext>
            </a:extLst>
          </p:cNvPr>
          <p:cNvSpPr>
            <a:spLocks noGrp="1"/>
          </p:cNvSpPr>
          <p:nvPr>
            <p:ph type="title"/>
          </p:nvPr>
        </p:nvSpPr>
        <p:spPr>
          <a:xfrm>
            <a:off x="307570" y="0"/>
            <a:ext cx="11046229" cy="989215"/>
          </a:xfrm>
          <a:prstGeom prst="rect">
            <a:avLst/>
          </a:prstGeo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34257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20A1A-60B0-4A50-B74A-87CF63579D68}"/>
              </a:ext>
            </a:extLst>
          </p:cNvPr>
          <p:cNvSpPr>
            <a:spLocks noGrp="1"/>
          </p:cNvSpPr>
          <p:nvPr>
            <p:ph type="title"/>
          </p:nvPr>
        </p:nvSpPr>
        <p:spPr>
          <a:xfrm>
            <a:off x="307570" y="0"/>
            <a:ext cx="11046229" cy="989215"/>
          </a:xfrm>
          <a:prstGeom prst="rect">
            <a:avLst/>
          </a:prstGeom>
        </p:spPr>
        <p:txBody>
          <a:bodyPr>
            <a:normAutofit/>
          </a:bodyPr>
          <a:lstStyle>
            <a:lvl1pPr>
              <a:defRPr sz="3600">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D2F17745-30B6-467D-9721-27246BAEC922}"/>
              </a:ext>
            </a:extLst>
          </p:cNvPr>
          <p:cNvSpPr>
            <a:spLocks noGrp="1"/>
          </p:cNvSpPr>
          <p:nvPr>
            <p:ph type="dt" sz="half" idx="10"/>
          </p:nvPr>
        </p:nvSpPr>
        <p:spPr>
          <a:xfrm>
            <a:off x="838200" y="6356350"/>
            <a:ext cx="2743200" cy="365125"/>
          </a:xfrm>
          <a:prstGeom prst="rect">
            <a:avLst/>
          </a:prstGeom>
        </p:spPr>
        <p:txBody>
          <a:bodyPr/>
          <a:lstStyle/>
          <a:p>
            <a:fld id="{41F0DD96-7157-43D4-9CAF-927F92CB3240}" type="datetime1">
              <a:rPr lang="en-US" smtClean="0"/>
              <a:t>10/9/2018</a:t>
            </a:fld>
            <a:endParaRPr lang="en-US"/>
          </a:p>
        </p:txBody>
      </p:sp>
      <p:sp>
        <p:nvSpPr>
          <p:cNvPr id="4" name="Footer Placeholder 3">
            <a:extLst>
              <a:ext uri="{FF2B5EF4-FFF2-40B4-BE49-F238E27FC236}">
                <a16:creationId xmlns:a16="http://schemas.microsoft.com/office/drawing/2014/main" id="{8A1F43CC-217A-4931-829C-E826F20B21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1ACF99E-03B1-4786-BBEA-3C5A8DAC5C57}"/>
              </a:ext>
            </a:extLst>
          </p:cNvPr>
          <p:cNvSpPr>
            <a:spLocks noGrp="1"/>
          </p:cNvSpPr>
          <p:nvPr>
            <p:ph type="sldNum" sz="quarter" idx="12"/>
          </p:nvPr>
        </p:nvSpPr>
        <p:spPr/>
        <p:txBody>
          <a:bodyPr/>
          <a:lstStyle/>
          <a:p>
            <a:fld id="{22AD838C-5518-49CD-AF87-4D9C8A952905}" type="slidenum">
              <a:rPr lang="en-US" smtClean="0"/>
              <a:t>‹N°›</a:t>
            </a:fld>
            <a:endParaRPr lang="en-US"/>
          </a:p>
        </p:txBody>
      </p:sp>
    </p:spTree>
    <p:extLst>
      <p:ext uri="{BB962C8B-B14F-4D97-AF65-F5344CB8AC3E}">
        <p14:creationId xmlns:p14="http://schemas.microsoft.com/office/powerpoint/2010/main" val="2260767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6A4F3-AA79-45E2-ADE0-D9D227F8E8E2}"/>
              </a:ext>
            </a:extLst>
          </p:cNvPr>
          <p:cNvSpPr>
            <a:spLocks noGrp="1"/>
          </p:cNvSpPr>
          <p:nvPr>
            <p:ph type="dt" sz="half" idx="10"/>
          </p:nvPr>
        </p:nvSpPr>
        <p:spPr>
          <a:xfrm>
            <a:off x="838200" y="6356350"/>
            <a:ext cx="2743200" cy="365125"/>
          </a:xfrm>
          <a:prstGeom prst="rect">
            <a:avLst/>
          </a:prstGeom>
        </p:spPr>
        <p:txBody>
          <a:bodyPr/>
          <a:lstStyle/>
          <a:p>
            <a:fld id="{5C0DB240-6848-4C2E-888E-0C6DD6BF28F5}" type="datetime1">
              <a:rPr lang="en-US" smtClean="0"/>
              <a:t>10/9/2018</a:t>
            </a:fld>
            <a:endParaRPr lang="en-US"/>
          </a:p>
        </p:txBody>
      </p:sp>
      <p:sp>
        <p:nvSpPr>
          <p:cNvPr id="3" name="Footer Placeholder 2">
            <a:extLst>
              <a:ext uri="{FF2B5EF4-FFF2-40B4-BE49-F238E27FC236}">
                <a16:creationId xmlns:a16="http://schemas.microsoft.com/office/drawing/2014/main" id="{2EB51E8C-8FA2-466F-A3C9-67923EE4FB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C5EE47-9252-4FC5-974D-0850F09C9376}"/>
              </a:ext>
            </a:extLst>
          </p:cNvPr>
          <p:cNvSpPr>
            <a:spLocks noGrp="1"/>
          </p:cNvSpPr>
          <p:nvPr>
            <p:ph type="sldNum" sz="quarter" idx="12"/>
          </p:nvPr>
        </p:nvSpPr>
        <p:spPr/>
        <p:txBody>
          <a:bodyPr/>
          <a:lstStyle/>
          <a:p>
            <a:fld id="{22AD838C-5518-49CD-AF87-4D9C8A952905}" type="slidenum">
              <a:rPr lang="en-US" smtClean="0"/>
              <a:t>‹N°›</a:t>
            </a:fld>
            <a:endParaRPr lang="en-US"/>
          </a:p>
        </p:txBody>
      </p:sp>
    </p:spTree>
    <p:extLst>
      <p:ext uri="{BB962C8B-B14F-4D97-AF65-F5344CB8AC3E}">
        <p14:creationId xmlns:p14="http://schemas.microsoft.com/office/powerpoint/2010/main" val="295421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89C2-C4EF-440A-9301-DC5FBE8F9C3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BE6214-A73C-45BB-BC2C-C1EDA6882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EFE0B4-D0AE-4782-8F03-69718F46F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13CB29-7A72-4447-B678-2DD390DBC834}"/>
              </a:ext>
            </a:extLst>
          </p:cNvPr>
          <p:cNvSpPr>
            <a:spLocks noGrp="1"/>
          </p:cNvSpPr>
          <p:nvPr>
            <p:ph type="dt" sz="half" idx="10"/>
          </p:nvPr>
        </p:nvSpPr>
        <p:spPr>
          <a:xfrm>
            <a:off x="838200" y="6356350"/>
            <a:ext cx="2743200" cy="365125"/>
          </a:xfrm>
          <a:prstGeom prst="rect">
            <a:avLst/>
          </a:prstGeom>
        </p:spPr>
        <p:txBody>
          <a:bodyPr/>
          <a:lstStyle/>
          <a:p>
            <a:fld id="{5E1D3CD4-00EF-4607-BF4B-5A9636C15089}" type="datetime1">
              <a:rPr lang="en-US" smtClean="0"/>
              <a:t>10/9/2018</a:t>
            </a:fld>
            <a:endParaRPr lang="en-US"/>
          </a:p>
        </p:txBody>
      </p:sp>
      <p:sp>
        <p:nvSpPr>
          <p:cNvPr id="6" name="Footer Placeholder 5">
            <a:extLst>
              <a:ext uri="{FF2B5EF4-FFF2-40B4-BE49-F238E27FC236}">
                <a16:creationId xmlns:a16="http://schemas.microsoft.com/office/drawing/2014/main" id="{78413E0E-E8F2-44F7-93EB-45071E37DD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E51738-C016-4F7A-AAB0-02CDF4062D86}"/>
              </a:ext>
            </a:extLst>
          </p:cNvPr>
          <p:cNvSpPr>
            <a:spLocks noGrp="1"/>
          </p:cNvSpPr>
          <p:nvPr>
            <p:ph type="sldNum" sz="quarter" idx="12"/>
          </p:nvPr>
        </p:nvSpPr>
        <p:spPr/>
        <p:txBody>
          <a:bodyPr/>
          <a:lstStyle/>
          <a:p>
            <a:fld id="{22AD838C-5518-49CD-AF87-4D9C8A952905}" type="slidenum">
              <a:rPr lang="en-US" smtClean="0"/>
              <a:t>‹N°›</a:t>
            </a:fld>
            <a:endParaRPr lang="en-US"/>
          </a:p>
        </p:txBody>
      </p:sp>
    </p:spTree>
    <p:extLst>
      <p:ext uri="{BB962C8B-B14F-4D97-AF65-F5344CB8AC3E}">
        <p14:creationId xmlns:p14="http://schemas.microsoft.com/office/powerpoint/2010/main" val="21281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E792-2342-4520-9A04-7DB2A384B1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A616316-3F81-43A7-B945-547B55B4E00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27467-9B84-41BB-8DE9-698AB12122F0}"/>
              </a:ext>
            </a:extLst>
          </p:cNvPr>
          <p:cNvSpPr>
            <a:spLocks noGrp="1"/>
          </p:cNvSpPr>
          <p:nvPr>
            <p:ph type="dt" sz="half" idx="10"/>
          </p:nvPr>
        </p:nvSpPr>
        <p:spPr/>
        <p:txBody>
          <a:bodyPr/>
          <a:lstStyle/>
          <a:p>
            <a:fld id="{3F6D658F-3871-4ABB-8DC0-899D8FD07B6E}" type="datetime1">
              <a:rPr lang="en-US" smtClean="0"/>
              <a:t>10/9/2018</a:t>
            </a:fld>
            <a:endParaRPr lang="en-US"/>
          </a:p>
        </p:txBody>
      </p:sp>
      <p:sp>
        <p:nvSpPr>
          <p:cNvPr id="5" name="Footer Placeholder 4">
            <a:extLst>
              <a:ext uri="{FF2B5EF4-FFF2-40B4-BE49-F238E27FC236}">
                <a16:creationId xmlns:a16="http://schemas.microsoft.com/office/drawing/2014/main" id="{226530A1-34F6-4D6C-A5B4-F7A0D63F7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B8AA9-382C-492F-B0FC-685CA56DD5B8}"/>
              </a:ext>
            </a:extLst>
          </p:cNvPr>
          <p:cNvSpPr>
            <a:spLocks noGrp="1"/>
          </p:cNvSpPr>
          <p:nvPr>
            <p:ph type="sldNum" sz="quarter" idx="12"/>
          </p:nvPr>
        </p:nvSpPr>
        <p:spPr/>
        <p:txBody>
          <a:bodyPr/>
          <a:lstStyle/>
          <a:p>
            <a:fld id="{416CF9FB-81E3-4012-808A-74AF0A0D1953}" type="slidenum">
              <a:rPr lang="en-US" smtClean="0"/>
              <a:t>‹N°›</a:t>
            </a:fld>
            <a:endParaRPr lang="en-US"/>
          </a:p>
        </p:txBody>
      </p:sp>
    </p:spTree>
    <p:extLst>
      <p:ext uri="{BB962C8B-B14F-4D97-AF65-F5344CB8AC3E}">
        <p14:creationId xmlns:p14="http://schemas.microsoft.com/office/powerpoint/2010/main" val="2229923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303D-B664-4FF0-8074-C25DAA0BFD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E64493-8AF1-431E-B581-D046CE386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9CA43A-D55D-4359-8104-2B3933D2E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EB74A0-4BE1-4510-A8E1-8402C146FED7}"/>
              </a:ext>
            </a:extLst>
          </p:cNvPr>
          <p:cNvSpPr>
            <a:spLocks noGrp="1"/>
          </p:cNvSpPr>
          <p:nvPr>
            <p:ph type="dt" sz="half" idx="10"/>
          </p:nvPr>
        </p:nvSpPr>
        <p:spPr>
          <a:xfrm>
            <a:off x="838200" y="6356350"/>
            <a:ext cx="2743200" cy="365125"/>
          </a:xfrm>
          <a:prstGeom prst="rect">
            <a:avLst/>
          </a:prstGeom>
        </p:spPr>
        <p:txBody>
          <a:bodyPr/>
          <a:lstStyle/>
          <a:p>
            <a:fld id="{1B68EF37-5ADB-4878-AE7D-10DB1DCA4C1A}" type="datetime1">
              <a:rPr lang="en-US" smtClean="0"/>
              <a:t>10/9/2018</a:t>
            </a:fld>
            <a:endParaRPr lang="en-US"/>
          </a:p>
        </p:txBody>
      </p:sp>
      <p:sp>
        <p:nvSpPr>
          <p:cNvPr id="6" name="Footer Placeholder 5">
            <a:extLst>
              <a:ext uri="{FF2B5EF4-FFF2-40B4-BE49-F238E27FC236}">
                <a16:creationId xmlns:a16="http://schemas.microsoft.com/office/drawing/2014/main" id="{26D05E03-4036-4FDF-A622-C3AA7A6FDB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894854-1B11-41CD-AE94-113D72471082}"/>
              </a:ext>
            </a:extLst>
          </p:cNvPr>
          <p:cNvSpPr>
            <a:spLocks noGrp="1"/>
          </p:cNvSpPr>
          <p:nvPr>
            <p:ph type="sldNum" sz="quarter" idx="12"/>
          </p:nvPr>
        </p:nvSpPr>
        <p:spPr/>
        <p:txBody>
          <a:bodyPr/>
          <a:lstStyle/>
          <a:p>
            <a:fld id="{22AD838C-5518-49CD-AF87-4D9C8A952905}" type="slidenum">
              <a:rPr lang="en-US" smtClean="0"/>
              <a:t>‹N°›</a:t>
            </a:fld>
            <a:endParaRPr lang="en-US"/>
          </a:p>
        </p:txBody>
      </p:sp>
    </p:spTree>
    <p:extLst>
      <p:ext uri="{BB962C8B-B14F-4D97-AF65-F5344CB8AC3E}">
        <p14:creationId xmlns:p14="http://schemas.microsoft.com/office/powerpoint/2010/main" val="564159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2200-6DBC-4C31-8967-DFD8B6EE5D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22A5AA-08D0-4658-97A3-B7DCBE05F4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27C11-6F07-495D-945B-9B0030A5170C}"/>
              </a:ext>
            </a:extLst>
          </p:cNvPr>
          <p:cNvSpPr>
            <a:spLocks noGrp="1"/>
          </p:cNvSpPr>
          <p:nvPr>
            <p:ph type="dt" sz="half" idx="10"/>
          </p:nvPr>
        </p:nvSpPr>
        <p:spPr>
          <a:xfrm>
            <a:off x="838200" y="6356350"/>
            <a:ext cx="2743200" cy="365125"/>
          </a:xfrm>
          <a:prstGeom prst="rect">
            <a:avLst/>
          </a:prstGeom>
        </p:spPr>
        <p:txBody>
          <a:bodyPr/>
          <a:lstStyle/>
          <a:p>
            <a:fld id="{6E1B25ED-550A-4DD4-8A48-8F232CA2401A}" type="datetime1">
              <a:rPr lang="en-US" smtClean="0"/>
              <a:t>10/9/2018</a:t>
            </a:fld>
            <a:endParaRPr lang="en-US"/>
          </a:p>
        </p:txBody>
      </p:sp>
      <p:sp>
        <p:nvSpPr>
          <p:cNvPr id="5" name="Footer Placeholder 4">
            <a:extLst>
              <a:ext uri="{FF2B5EF4-FFF2-40B4-BE49-F238E27FC236}">
                <a16:creationId xmlns:a16="http://schemas.microsoft.com/office/drawing/2014/main" id="{5302389A-E716-4085-AE04-3493111562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482BBE-B9D2-46EA-80E8-390D2FA9B0FC}"/>
              </a:ext>
            </a:extLst>
          </p:cNvPr>
          <p:cNvSpPr>
            <a:spLocks noGrp="1"/>
          </p:cNvSpPr>
          <p:nvPr>
            <p:ph type="sldNum" sz="quarter" idx="12"/>
          </p:nvPr>
        </p:nvSpPr>
        <p:spPr/>
        <p:txBody>
          <a:bodyPr/>
          <a:lstStyle/>
          <a:p>
            <a:fld id="{22AD838C-5518-49CD-AF87-4D9C8A952905}" type="slidenum">
              <a:rPr lang="en-US" smtClean="0"/>
              <a:t>‹N°›</a:t>
            </a:fld>
            <a:endParaRPr lang="en-US"/>
          </a:p>
        </p:txBody>
      </p:sp>
    </p:spTree>
    <p:extLst>
      <p:ext uri="{BB962C8B-B14F-4D97-AF65-F5344CB8AC3E}">
        <p14:creationId xmlns:p14="http://schemas.microsoft.com/office/powerpoint/2010/main" val="226780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8F2DD7-4964-45C7-8EA8-2AE7B85A0F5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CDC06E-7C13-40A6-B164-FB3D56393E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BF903-28BC-47DE-A7BD-F15ABCC755CD}"/>
              </a:ext>
            </a:extLst>
          </p:cNvPr>
          <p:cNvSpPr>
            <a:spLocks noGrp="1"/>
          </p:cNvSpPr>
          <p:nvPr>
            <p:ph type="dt" sz="half" idx="10"/>
          </p:nvPr>
        </p:nvSpPr>
        <p:spPr>
          <a:xfrm>
            <a:off x="838200" y="6356350"/>
            <a:ext cx="2743200" cy="365125"/>
          </a:xfrm>
          <a:prstGeom prst="rect">
            <a:avLst/>
          </a:prstGeom>
        </p:spPr>
        <p:txBody>
          <a:bodyPr/>
          <a:lstStyle/>
          <a:p>
            <a:fld id="{E232E695-4FCB-4A92-B6A6-C648E04FA982}" type="datetime1">
              <a:rPr lang="en-US" smtClean="0"/>
              <a:t>10/9/2018</a:t>
            </a:fld>
            <a:endParaRPr lang="en-US"/>
          </a:p>
        </p:txBody>
      </p:sp>
      <p:sp>
        <p:nvSpPr>
          <p:cNvPr id="5" name="Footer Placeholder 4">
            <a:extLst>
              <a:ext uri="{FF2B5EF4-FFF2-40B4-BE49-F238E27FC236}">
                <a16:creationId xmlns:a16="http://schemas.microsoft.com/office/drawing/2014/main" id="{4F704AF8-CA17-468A-B368-28C9C132DF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B39D8A-B45C-4D2F-898A-04D5013C98EC}"/>
              </a:ext>
            </a:extLst>
          </p:cNvPr>
          <p:cNvSpPr>
            <a:spLocks noGrp="1"/>
          </p:cNvSpPr>
          <p:nvPr>
            <p:ph type="sldNum" sz="quarter" idx="12"/>
          </p:nvPr>
        </p:nvSpPr>
        <p:spPr/>
        <p:txBody>
          <a:bodyPr/>
          <a:lstStyle/>
          <a:p>
            <a:fld id="{22AD838C-5518-49CD-AF87-4D9C8A952905}" type="slidenum">
              <a:rPr lang="en-US" smtClean="0"/>
              <a:t>‹N°›</a:t>
            </a:fld>
            <a:endParaRPr lang="en-US"/>
          </a:p>
        </p:txBody>
      </p:sp>
    </p:spTree>
    <p:extLst>
      <p:ext uri="{BB962C8B-B14F-4D97-AF65-F5344CB8AC3E}">
        <p14:creationId xmlns:p14="http://schemas.microsoft.com/office/powerpoint/2010/main" val="433123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7785-0FB9-4D13-A886-7F178009D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46FCFE-12AB-44CA-97B9-3C371B9A76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00952A-A424-4DA7-AC9B-F8C9E0E69836}"/>
              </a:ext>
            </a:extLst>
          </p:cNvPr>
          <p:cNvSpPr>
            <a:spLocks noGrp="1"/>
          </p:cNvSpPr>
          <p:nvPr>
            <p:ph type="dt" sz="half" idx="10"/>
          </p:nvPr>
        </p:nvSpPr>
        <p:spPr/>
        <p:txBody>
          <a:bodyPr/>
          <a:lstStyle/>
          <a:p>
            <a:fld id="{093FA5A7-A5C4-4638-AB4B-81F95E465F4D}" type="datetime1">
              <a:rPr lang="en-US" smtClean="0"/>
              <a:t>10/9/2018</a:t>
            </a:fld>
            <a:endParaRPr lang="en-US"/>
          </a:p>
        </p:txBody>
      </p:sp>
      <p:sp>
        <p:nvSpPr>
          <p:cNvPr id="5" name="Footer Placeholder 4">
            <a:extLst>
              <a:ext uri="{FF2B5EF4-FFF2-40B4-BE49-F238E27FC236}">
                <a16:creationId xmlns:a16="http://schemas.microsoft.com/office/drawing/2014/main" id="{0B0884A2-8329-4DDF-90F4-DD21AA49A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26386-7730-4645-BE15-47882717FF69}"/>
              </a:ext>
            </a:extLst>
          </p:cNvPr>
          <p:cNvSpPr>
            <a:spLocks noGrp="1"/>
          </p:cNvSpPr>
          <p:nvPr>
            <p:ph type="sldNum" sz="quarter" idx="12"/>
          </p:nvPr>
        </p:nvSpPr>
        <p:spPr/>
        <p:txBody>
          <a:bodyPr/>
          <a:lstStyle/>
          <a:p>
            <a:fld id="{D07BD77C-F922-473F-924E-6EAAEFD7373B}" type="slidenum">
              <a:rPr lang="en-US" smtClean="0"/>
              <a:t>‹N°›</a:t>
            </a:fld>
            <a:endParaRPr lang="en-US"/>
          </a:p>
        </p:txBody>
      </p:sp>
    </p:spTree>
    <p:extLst>
      <p:ext uri="{BB962C8B-B14F-4D97-AF65-F5344CB8AC3E}">
        <p14:creationId xmlns:p14="http://schemas.microsoft.com/office/powerpoint/2010/main" val="3310867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19F6-79C2-4C79-8399-A93B5E9EF5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9AEC6-F88A-4293-A668-30F9FD5409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3F530-E556-413C-AE9C-06A92C8CA971}"/>
              </a:ext>
            </a:extLst>
          </p:cNvPr>
          <p:cNvSpPr>
            <a:spLocks noGrp="1"/>
          </p:cNvSpPr>
          <p:nvPr>
            <p:ph type="dt" sz="half" idx="10"/>
          </p:nvPr>
        </p:nvSpPr>
        <p:spPr/>
        <p:txBody>
          <a:bodyPr/>
          <a:lstStyle/>
          <a:p>
            <a:fld id="{49E40BAA-8493-4053-9EB0-D0D2D638F05E}" type="datetime1">
              <a:rPr lang="en-US" smtClean="0"/>
              <a:t>10/9/2018</a:t>
            </a:fld>
            <a:endParaRPr lang="en-US"/>
          </a:p>
        </p:txBody>
      </p:sp>
      <p:sp>
        <p:nvSpPr>
          <p:cNvPr id="5" name="Footer Placeholder 4">
            <a:extLst>
              <a:ext uri="{FF2B5EF4-FFF2-40B4-BE49-F238E27FC236}">
                <a16:creationId xmlns:a16="http://schemas.microsoft.com/office/drawing/2014/main" id="{2565792B-756A-4768-9C2B-D10942B2B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FED38-9D34-40F1-9809-7B265AFF877A}"/>
              </a:ext>
            </a:extLst>
          </p:cNvPr>
          <p:cNvSpPr>
            <a:spLocks noGrp="1"/>
          </p:cNvSpPr>
          <p:nvPr>
            <p:ph type="sldNum" sz="quarter" idx="12"/>
          </p:nvPr>
        </p:nvSpPr>
        <p:spPr/>
        <p:txBody>
          <a:bodyPr/>
          <a:lstStyle/>
          <a:p>
            <a:fld id="{D07BD77C-F922-473F-924E-6EAAEFD7373B}" type="slidenum">
              <a:rPr lang="en-US" smtClean="0"/>
              <a:t>‹N°›</a:t>
            </a:fld>
            <a:endParaRPr lang="en-US"/>
          </a:p>
        </p:txBody>
      </p:sp>
    </p:spTree>
    <p:extLst>
      <p:ext uri="{BB962C8B-B14F-4D97-AF65-F5344CB8AC3E}">
        <p14:creationId xmlns:p14="http://schemas.microsoft.com/office/powerpoint/2010/main" val="959814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59EF-D5FF-4FEB-B6E6-3571D9343A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060391-0A15-43B2-BFF9-C98890A592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2C6D14-240D-4B6E-A159-D5191F5AEB26}"/>
              </a:ext>
            </a:extLst>
          </p:cNvPr>
          <p:cNvSpPr>
            <a:spLocks noGrp="1"/>
          </p:cNvSpPr>
          <p:nvPr>
            <p:ph type="dt" sz="half" idx="10"/>
          </p:nvPr>
        </p:nvSpPr>
        <p:spPr/>
        <p:txBody>
          <a:bodyPr/>
          <a:lstStyle/>
          <a:p>
            <a:fld id="{4A49541D-B27B-43B6-96E0-599D4B9B9B2D}" type="datetime1">
              <a:rPr lang="en-US" smtClean="0"/>
              <a:t>10/9/2018</a:t>
            </a:fld>
            <a:endParaRPr lang="en-US"/>
          </a:p>
        </p:txBody>
      </p:sp>
      <p:sp>
        <p:nvSpPr>
          <p:cNvPr id="5" name="Footer Placeholder 4">
            <a:extLst>
              <a:ext uri="{FF2B5EF4-FFF2-40B4-BE49-F238E27FC236}">
                <a16:creationId xmlns:a16="http://schemas.microsoft.com/office/drawing/2014/main" id="{2650E7D5-C3C5-4337-9AE0-916071868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DCCD9-5F09-4EE5-81B3-BDD213F72BB2}"/>
              </a:ext>
            </a:extLst>
          </p:cNvPr>
          <p:cNvSpPr>
            <a:spLocks noGrp="1"/>
          </p:cNvSpPr>
          <p:nvPr>
            <p:ph type="sldNum" sz="quarter" idx="12"/>
          </p:nvPr>
        </p:nvSpPr>
        <p:spPr/>
        <p:txBody>
          <a:bodyPr/>
          <a:lstStyle/>
          <a:p>
            <a:fld id="{D07BD77C-F922-473F-924E-6EAAEFD7373B}" type="slidenum">
              <a:rPr lang="en-US" smtClean="0"/>
              <a:t>‹N°›</a:t>
            </a:fld>
            <a:endParaRPr lang="en-US"/>
          </a:p>
        </p:txBody>
      </p:sp>
    </p:spTree>
    <p:extLst>
      <p:ext uri="{BB962C8B-B14F-4D97-AF65-F5344CB8AC3E}">
        <p14:creationId xmlns:p14="http://schemas.microsoft.com/office/powerpoint/2010/main" val="21263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CB140-0E9F-4EC3-8F61-7EFA2D9D8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E1ECA-0676-425F-B754-0070A88E2C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632E4-72B5-4264-9A3B-A370E1AA6B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CE3E2-5289-4F12-BCA3-78C5C3A43F57}"/>
              </a:ext>
            </a:extLst>
          </p:cNvPr>
          <p:cNvSpPr>
            <a:spLocks noGrp="1"/>
          </p:cNvSpPr>
          <p:nvPr>
            <p:ph type="dt" sz="half" idx="10"/>
          </p:nvPr>
        </p:nvSpPr>
        <p:spPr/>
        <p:txBody>
          <a:bodyPr/>
          <a:lstStyle/>
          <a:p>
            <a:fld id="{DAB0C64C-4521-4DEE-AA2E-6794233BC493}" type="datetime1">
              <a:rPr lang="en-US" smtClean="0"/>
              <a:t>10/9/2018</a:t>
            </a:fld>
            <a:endParaRPr lang="en-US"/>
          </a:p>
        </p:txBody>
      </p:sp>
      <p:sp>
        <p:nvSpPr>
          <p:cNvPr id="6" name="Footer Placeholder 5">
            <a:extLst>
              <a:ext uri="{FF2B5EF4-FFF2-40B4-BE49-F238E27FC236}">
                <a16:creationId xmlns:a16="http://schemas.microsoft.com/office/drawing/2014/main" id="{117BE9B6-7D49-4159-A9AC-0C1E2DE01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58D58-9FF1-42BF-8142-A5BDCD951833}"/>
              </a:ext>
            </a:extLst>
          </p:cNvPr>
          <p:cNvSpPr>
            <a:spLocks noGrp="1"/>
          </p:cNvSpPr>
          <p:nvPr>
            <p:ph type="sldNum" sz="quarter" idx="12"/>
          </p:nvPr>
        </p:nvSpPr>
        <p:spPr/>
        <p:txBody>
          <a:bodyPr/>
          <a:lstStyle/>
          <a:p>
            <a:fld id="{D07BD77C-F922-473F-924E-6EAAEFD7373B}" type="slidenum">
              <a:rPr lang="en-US" smtClean="0"/>
              <a:t>‹N°›</a:t>
            </a:fld>
            <a:endParaRPr lang="en-US"/>
          </a:p>
        </p:txBody>
      </p:sp>
    </p:spTree>
    <p:extLst>
      <p:ext uri="{BB962C8B-B14F-4D97-AF65-F5344CB8AC3E}">
        <p14:creationId xmlns:p14="http://schemas.microsoft.com/office/powerpoint/2010/main" val="355823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AAD35-4276-4D52-85E9-17CF77E516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519C9B-916C-481F-8CA9-0659417E7D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074873-1D07-4E3E-8446-B485B3CDFD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2E779A-6E00-45F1-A7A7-8C13471D9C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094272-F7C3-4BCA-A525-40FD557AA2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BC4120-1BB1-4E8E-8B79-C045D9CDC837}"/>
              </a:ext>
            </a:extLst>
          </p:cNvPr>
          <p:cNvSpPr>
            <a:spLocks noGrp="1"/>
          </p:cNvSpPr>
          <p:nvPr>
            <p:ph type="dt" sz="half" idx="10"/>
          </p:nvPr>
        </p:nvSpPr>
        <p:spPr/>
        <p:txBody>
          <a:bodyPr/>
          <a:lstStyle/>
          <a:p>
            <a:fld id="{EE90CF19-13D1-4301-8380-E9CC60FC3B4C}" type="datetime1">
              <a:rPr lang="en-US" smtClean="0"/>
              <a:t>10/9/2018</a:t>
            </a:fld>
            <a:endParaRPr lang="en-US"/>
          </a:p>
        </p:txBody>
      </p:sp>
      <p:sp>
        <p:nvSpPr>
          <p:cNvPr id="8" name="Footer Placeholder 7">
            <a:extLst>
              <a:ext uri="{FF2B5EF4-FFF2-40B4-BE49-F238E27FC236}">
                <a16:creationId xmlns:a16="http://schemas.microsoft.com/office/drawing/2014/main" id="{EC82F41D-2071-405D-B36C-B7C2377358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1C67A-387E-415A-8ACE-8E7F27CEBD47}"/>
              </a:ext>
            </a:extLst>
          </p:cNvPr>
          <p:cNvSpPr>
            <a:spLocks noGrp="1"/>
          </p:cNvSpPr>
          <p:nvPr>
            <p:ph type="sldNum" sz="quarter" idx="12"/>
          </p:nvPr>
        </p:nvSpPr>
        <p:spPr/>
        <p:txBody>
          <a:bodyPr/>
          <a:lstStyle/>
          <a:p>
            <a:fld id="{D07BD77C-F922-473F-924E-6EAAEFD7373B}" type="slidenum">
              <a:rPr lang="en-US" smtClean="0"/>
              <a:t>‹N°›</a:t>
            </a:fld>
            <a:endParaRPr lang="en-US"/>
          </a:p>
        </p:txBody>
      </p:sp>
    </p:spTree>
    <p:extLst>
      <p:ext uri="{BB962C8B-B14F-4D97-AF65-F5344CB8AC3E}">
        <p14:creationId xmlns:p14="http://schemas.microsoft.com/office/powerpoint/2010/main" val="1753656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A98A-D298-405A-AE3B-3D9F0FA80C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D88B76-A755-4B0D-BC97-3590B6E2C487}"/>
              </a:ext>
            </a:extLst>
          </p:cNvPr>
          <p:cNvSpPr>
            <a:spLocks noGrp="1"/>
          </p:cNvSpPr>
          <p:nvPr>
            <p:ph type="dt" sz="half" idx="10"/>
          </p:nvPr>
        </p:nvSpPr>
        <p:spPr/>
        <p:txBody>
          <a:bodyPr/>
          <a:lstStyle/>
          <a:p>
            <a:fld id="{0B608561-A3F5-48D6-882E-E7712DAB6AB7}" type="datetime1">
              <a:rPr lang="en-US" smtClean="0"/>
              <a:t>10/9/2018</a:t>
            </a:fld>
            <a:endParaRPr lang="en-US"/>
          </a:p>
        </p:txBody>
      </p:sp>
      <p:sp>
        <p:nvSpPr>
          <p:cNvPr id="4" name="Footer Placeholder 3">
            <a:extLst>
              <a:ext uri="{FF2B5EF4-FFF2-40B4-BE49-F238E27FC236}">
                <a16:creationId xmlns:a16="http://schemas.microsoft.com/office/drawing/2014/main" id="{6E72ECCA-4EF8-4A4D-A85E-0FD4FD0073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872001-66D3-4E01-A961-EF3440FA4ABF}"/>
              </a:ext>
            </a:extLst>
          </p:cNvPr>
          <p:cNvSpPr>
            <a:spLocks noGrp="1"/>
          </p:cNvSpPr>
          <p:nvPr>
            <p:ph type="sldNum" sz="quarter" idx="12"/>
          </p:nvPr>
        </p:nvSpPr>
        <p:spPr/>
        <p:txBody>
          <a:bodyPr/>
          <a:lstStyle/>
          <a:p>
            <a:fld id="{D07BD77C-F922-473F-924E-6EAAEFD7373B}" type="slidenum">
              <a:rPr lang="en-US" smtClean="0"/>
              <a:t>‹N°›</a:t>
            </a:fld>
            <a:endParaRPr lang="en-US"/>
          </a:p>
        </p:txBody>
      </p:sp>
    </p:spTree>
    <p:extLst>
      <p:ext uri="{BB962C8B-B14F-4D97-AF65-F5344CB8AC3E}">
        <p14:creationId xmlns:p14="http://schemas.microsoft.com/office/powerpoint/2010/main" val="2373840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5FE56F-EC03-4B0B-B337-20914245EC2E}"/>
              </a:ext>
            </a:extLst>
          </p:cNvPr>
          <p:cNvSpPr>
            <a:spLocks noGrp="1"/>
          </p:cNvSpPr>
          <p:nvPr>
            <p:ph type="dt" sz="half" idx="10"/>
          </p:nvPr>
        </p:nvSpPr>
        <p:spPr/>
        <p:txBody>
          <a:bodyPr/>
          <a:lstStyle/>
          <a:p>
            <a:fld id="{E0A47165-0DEB-4D49-B866-AB9C34EA10F8}" type="datetime1">
              <a:rPr lang="en-US" smtClean="0"/>
              <a:t>10/9/2018</a:t>
            </a:fld>
            <a:endParaRPr lang="en-US"/>
          </a:p>
        </p:txBody>
      </p:sp>
      <p:sp>
        <p:nvSpPr>
          <p:cNvPr id="3" name="Footer Placeholder 2">
            <a:extLst>
              <a:ext uri="{FF2B5EF4-FFF2-40B4-BE49-F238E27FC236}">
                <a16:creationId xmlns:a16="http://schemas.microsoft.com/office/drawing/2014/main" id="{366AC05E-C9E8-4825-9A8F-A8BA39502F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DBB492-66F4-44EA-9485-1FA9661A29CD}"/>
              </a:ext>
            </a:extLst>
          </p:cNvPr>
          <p:cNvSpPr>
            <a:spLocks noGrp="1"/>
          </p:cNvSpPr>
          <p:nvPr>
            <p:ph type="sldNum" sz="quarter" idx="12"/>
          </p:nvPr>
        </p:nvSpPr>
        <p:spPr/>
        <p:txBody>
          <a:bodyPr/>
          <a:lstStyle/>
          <a:p>
            <a:fld id="{D07BD77C-F922-473F-924E-6EAAEFD7373B}" type="slidenum">
              <a:rPr lang="en-US" smtClean="0"/>
              <a:t>‹N°›</a:t>
            </a:fld>
            <a:endParaRPr lang="en-US"/>
          </a:p>
        </p:txBody>
      </p:sp>
    </p:spTree>
    <p:extLst>
      <p:ext uri="{BB962C8B-B14F-4D97-AF65-F5344CB8AC3E}">
        <p14:creationId xmlns:p14="http://schemas.microsoft.com/office/powerpoint/2010/main" val="230273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C41D-E570-4D6D-8E4B-B0B67DE70ED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E1B68A-8C29-44D5-BC57-063C6DCC2EA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E7B0E8-30A8-4A59-A235-C33351B0F487}"/>
              </a:ext>
            </a:extLst>
          </p:cNvPr>
          <p:cNvSpPr>
            <a:spLocks noGrp="1"/>
          </p:cNvSpPr>
          <p:nvPr>
            <p:ph type="dt" sz="half" idx="10"/>
          </p:nvPr>
        </p:nvSpPr>
        <p:spPr/>
        <p:txBody>
          <a:bodyPr/>
          <a:lstStyle/>
          <a:p>
            <a:fld id="{DE77A732-A5B2-416F-BFAF-95F8C9C030DA}" type="datetime1">
              <a:rPr lang="en-US" smtClean="0"/>
              <a:t>10/9/2018</a:t>
            </a:fld>
            <a:endParaRPr lang="en-US"/>
          </a:p>
        </p:txBody>
      </p:sp>
      <p:sp>
        <p:nvSpPr>
          <p:cNvPr id="5" name="Footer Placeholder 4">
            <a:extLst>
              <a:ext uri="{FF2B5EF4-FFF2-40B4-BE49-F238E27FC236}">
                <a16:creationId xmlns:a16="http://schemas.microsoft.com/office/drawing/2014/main" id="{2418C647-EE87-4B4F-A829-044AFC05B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72563-F37F-4361-8481-EC35ED56890D}"/>
              </a:ext>
            </a:extLst>
          </p:cNvPr>
          <p:cNvSpPr>
            <a:spLocks noGrp="1"/>
          </p:cNvSpPr>
          <p:nvPr>
            <p:ph type="sldNum" sz="quarter" idx="12"/>
          </p:nvPr>
        </p:nvSpPr>
        <p:spPr/>
        <p:txBody>
          <a:bodyPr/>
          <a:lstStyle/>
          <a:p>
            <a:fld id="{416CF9FB-81E3-4012-808A-74AF0A0D1953}" type="slidenum">
              <a:rPr lang="en-US" smtClean="0"/>
              <a:t>‹N°›</a:t>
            </a:fld>
            <a:endParaRPr lang="en-US"/>
          </a:p>
        </p:txBody>
      </p:sp>
    </p:spTree>
    <p:extLst>
      <p:ext uri="{BB962C8B-B14F-4D97-AF65-F5344CB8AC3E}">
        <p14:creationId xmlns:p14="http://schemas.microsoft.com/office/powerpoint/2010/main" val="3332796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5539-C448-4BE7-AE2F-C24FAFA29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31575-1978-4768-83AE-D56E702CB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231A9-8A42-4517-A638-235C8B7FF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E839A7-AF27-49A0-BFE0-1FA934117AD4}"/>
              </a:ext>
            </a:extLst>
          </p:cNvPr>
          <p:cNvSpPr>
            <a:spLocks noGrp="1"/>
          </p:cNvSpPr>
          <p:nvPr>
            <p:ph type="dt" sz="half" idx="10"/>
          </p:nvPr>
        </p:nvSpPr>
        <p:spPr/>
        <p:txBody>
          <a:bodyPr/>
          <a:lstStyle/>
          <a:p>
            <a:fld id="{4CDF1A0C-E3B5-4539-8860-252885FFE7E8}" type="datetime1">
              <a:rPr lang="en-US" smtClean="0"/>
              <a:t>10/9/2018</a:t>
            </a:fld>
            <a:endParaRPr lang="en-US"/>
          </a:p>
        </p:txBody>
      </p:sp>
      <p:sp>
        <p:nvSpPr>
          <p:cNvPr id="6" name="Footer Placeholder 5">
            <a:extLst>
              <a:ext uri="{FF2B5EF4-FFF2-40B4-BE49-F238E27FC236}">
                <a16:creationId xmlns:a16="http://schemas.microsoft.com/office/drawing/2014/main" id="{2B89228B-C705-4528-B54C-8F7234A462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5AA35-96B5-4816-A2F6-6580B4F777F4}"/>
              </a:ext>
            </a:extLst>
          </p:cNvPr>
          <p:cNvSpPr>
            <a:spLocks noGrp="1"/>
          </p:cNvSpPr>
          <p:nvPr>
            <p:ph type="sldNum" sz="quarter" idx="12"/>
          </p:nvPr>
        </p:nvSpPr>
        <p:spPr/>
        <p:txBody>
          <a:bodyPr/>
          <a:lstStyle/>
          <a:p>
            <a:fld id="{D07BD77C-F922-473F-924E-6EAAEFD7373B}" type="slidenum">
              <a:rPr lang="en-US" smtClean="0"/>
              <a:t>‹N°›</a:t>
            </a:fld>
            <a:endParaRPr lang="en-US"/>
          </a:p>
        </p:txBody>
      </p:sp>
    </p:spTree>
    <p:extLst>
      <p:ext uri="{BB962C8B-B14F-4D97-AF65-F5344CB8AC3E}">
        <p14:creationId xmlns:p14="http://schemas.microsoft.com/office/powerpoint/2010/main" val="3100243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113B-726F-4803-AAD5-054F3ADDA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20A813-0C0A-438A-94E7-FC8B95B6AB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058A34-38EF-45F6-A427-2F6E8109E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4B8CE3-58E3-4821-8232-843348F535AD}"/>
              </a:ext>
            </a:extLst>
          </p:cNvPr>
          <p:cNvSpPr>
            <a:spLocks noGrp="1"/>
          </p:cNvSpPr>
          <p:nvPr>
            <p:ph type="dt" sz="half" idx="10"/>
          </p:nvPr>
        </p:nvSpPr>
        <p:spPr/>
        <p:txBody>
          <a:bodyPr/>
          <a:lstStyle/>
          <a:p>
            <a:fld id="{58F26B48-369A-4A0D-A659-BAF5211BEBEE}" type="datetime1">
              <a:rPr lang="en-US" smtClean="0"/>
              <a:t>10/9/2018</a:t>
            </a:fld>
            <a:endParaRPr lang="en-US"/>
          </a:p>
        </p:txBody>
      </p:sp>
      <p:sp>
        <p:nvSpPr>
          <p:cNvPr id="6" name="Footer Placeholder 5">
            <a:extLst>
              <a:ext uri="{FF2B5EF4-FFF2-40B4-BE49-F238E27FC236}">
                <a16:creationId xmlns:a16="http://schemas.microsoft.com/office/drawing/2014/main" id="{6B6F2EDB-2C34-4CEF-93A8-7B7D629DF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13A73-E105-44B6-B45C-3DD6DAD3249F}"/>
              </a:ext>
            </a:extLst>
          </p:cNvPr>
          <p:cNvSpPr>
            <a:spLocks noGrp="1"/>
          </p:cNvSpPr>
          <p:nvPr>
            <p:ph type="sldNum" sz="quarter" idx="12"/>
          </p:nvPr>
        </p:nvSpPr>
        <p:spPr/>
        <p:txBody>
          <a:bodyPr/>
          <a:lstStyle/>
          <a:p>
            <a:fld id="{D07BD77C-F922-473F-924E-6EAAEFD7373B}" type="slidenum">
              <a:rPr lang="en-US" smtClean="0"/>
              <a:t>‹N°›</a:t>
            </a:fld>
            <a:endParaRPr lang="en-US"/>
          </a:p>
        </p:txBody>
      </p:sp>
    </p:spTree>
    <p:extLst>
      <p:ext uri="{BB962C8B-B14F-4D97-AF65-F5344CB8AC3E}">
        <p14:creationId xmlns:p14="http://schemas.microsoft.com/office/powerpoint/2010/main" val="155524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4953-4D6C-4C01-B7A3-99071EA489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61B6D9-8F5F-4C95-964F-728C21D95C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361E1-F8AC-4A4E-96AA-26741CB0F15D}"/>
              </a:ext>
            </a:extLst>
          </p:cNvPr>
          <p:cNvSpPr>
            <a:spLocks noGrp="1"/>
          </p:cNvSpPr>
          <p:nvPr>
            <p:ph type="dt" sz="half" idx="10"/>
          </p:nvPr>
        </p:nvSpPr>
        <p:spPr/>
        <p:txBody>
          <a:bodyPr/>
          <a:lstStyle/>
          <a:p>
            <a:fld id="{025F49A4-E6C5-4436-85E6-5D14027A4E79}" type="datetime1">
              <a:rPr lang="en-US" smtClean="0"/>
              <a:t>10/9/2018</a:t>
            </a:fld>
            <a:endParaRPr lang="en-US"/>
          </a:p>
        </p:txBody>
      </p:sp>
      <p:sp>
        <p:nvSpPr>
          <p:cNvPr id="5" name="Footer Placeholder 4">
            <a:extLst>
              <a:ext uri="{FF2B5EF4-FFF2-40B4-BE49-F238E27FC236}">
                <a16:creationId xmlns:a16="http://schemas.microsoft.com/office/drawing/2014/main" id="{365B857C-39F2-4762-8302-C1EBB1B54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21EAD-547C-454B-B27F-09BC3E22FA99}"/>
              </a:ext>
            </a:extLst>
          </p:cNvPr>
          <p:cNvSpPr>
            <a:spLocks noGrp="1"/>
          </p:cNvSpPr>
          <p:nvPr>
            <p:ph type="sldNum" sz="quarter" idx="12"/>
          </p:nvPr>
        </p:nvSpPr>
        <p:spPr/>
        <p:txBody>
          <a:bodyPr/>
          <a:lstStyle/>
          <a:p>
            <a:fld id="{D07BD77C-F922-473F-924E-6EAAEFD7373B}" type="slidenum">
              <a:rPr lang="en-US" smtClean="0"/>
              <a:t>‹N°›</a:t>
            </a:fld>
            <a:endParaRPr lang="en-US"/>
          </a:p>
        </p:txBody>
      </p:sp>
    </p:spTree>
    <p:extLst>
      <p:ext uri="{BB962C8B-B14F-4D97-AF65-F5344CB8AC3E}">
        <p14:creationId xmlns:p14="http://schemas.microsoft.com/office/powerpoint/2010/main" val="2823799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5A3CC-943F-4B57-9307-9501941FBF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C29746-7CB0-433F-B674-F50B598FF1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927AE-8E35-4E6D-A9A4-108DDE70186C}"/>
              </a:ext>
            </a:extLst>
          </p:cNvPr>
          <p:cNvSpPr>
            <a:spLocks noGrp="1"/>
          </p:cNvSpPr>
          <p:nvPr>
            <p:ph type="dt" sz="half" idx="10"/>
          </p:nvPr>
        </p:nvSpPr>
        <p:spPr/>
        <p:txBody>
          <a:bodyPr/>
          <a:lstStyle/>
          <a:p>
            <a:fld id="{BD1E17D1-4727-4632-B2A6-5910E37163B9}" type="datetime1">
              <a:rPr lang="en-US" smtClean="0"/>
              <a:t>10/9/2018</a:t>
            </a:fld>
            <a:endParaRPr lang="en-US"/>
          </a:p>
        </p:txBody>
      </p:sp>
      <p:sp>
        <p:nvSpPr>
          <p:cNvPr id="5" name="Footer Placeholder 4">
            <a:extLst>
              <a:ext uri="{FF2B5EF4-FFF2-40B4-BE49-F238E27FC236}">
                <a16:creationId xmlns:a16="http://schemas.microsoft.com/office/drawing/2014/main" id="{BDAD0484-14DA-4BD8-8830-22C15AD9C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220BC-D57F-4119-B069-6AB7BBA0955F}"/>
              </a:ext>
            </a:extLst>
          </p:cNvPr>
          <p:cNvSpPr>
            <a:spLocks noGrp="1"/>
          </p:cNvSpPr>
          <p:nvPr>
            <p:ph type="sldNum" sz="quarter" idx="12"/>
          </p:nvPr>
        </p:nvSpPr>
        <p:spPr/>
        <p:txBody>
          <a:bodyPr/>
          <a:lstStyle/>
          <a:p>
            <a:fld id="{D07BD77C-F922-473F-924E-6EAAEFD7373B}" type="slidenum">
              <a:rPr lang="en-US" smtClean="0"/>
              <a:t>‹N°›</a:t>
            </a:fld>
            <a:endParaRPr lang="en-US"/>
          </a:p>
        </p:txBody>
      </p:sp>
    </p:spTree>
    <p:extLst>
      <p:ext uri="{BB962C8B-B14F-4D97-AF65-F5344CB8AC3E}">
        <p14:creationId xmlns:p14="http://schemas.microsoft.com/office/powerpoint/2010/main" val="150103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FF97-4983-4DE4-A815-B1247B36B3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D76F43-82BA-4F0A-B9DD-0ABAF61FB2CE}"/>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027B5D-7813-41B1-B27C-AF1D6C01F57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E44636-3DCD-41B1-BD3F-73C9E59CC784}"/>
              </a:ext>
            </a:extLst>
          </p:cNvPr>
          <p:cNvSpPr>
            <a:spLocks noGrp="1"/>
          </p:cNvSpPr>
          <p:nvPr>
            <p:ph type="dt" sz="half" idx="10"/>
          </p:nvPr>
        </p:nvSpPr>
        <p:spPr/>
        <p:txBody>
          <a:bodyPr/>
          <a:lstStyle/>
          <a:p>
            <a:fld id="{C3B60C1C-87FF-45DD-A116-6DE61D7A829D}" type="datetime1">
              <a:rPr lang="en-US" smtClean="0"/>
              <a:t>10/9/2018</a:t>
            </a:fld>
            <a:endParaRPr lang="en-US"/>
          </a:p>
        </p:txBody>
      </p:sp>
      <p:sp>
        <p:nvSpPr>
          <p:cNvPr id="6" name="Footer Placeholder 5">
            <a:extLst>
              <a:ext uri="{FF2B5EF4-FFF2-40B4-BE49-F238E27FC236}">
                <a16:creationId xmlns:a16="http://schemas.microsoft.com/office/drawing/2014/main" id="{46183BF2-2F4E-4EF5-B35B-9DC9449573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50284-085D-4D2F-8BAD-45A7A577DD74}"/>
              </a:ext>
            </a:extLst>
          </p:cNvPr>
          <p:cNvSpPr>
            <a:spLocks noGrp="1"/>
          </p:cNvSpPr>
          <p:nvPr>
            <p:ph type="sldNum" sz="quarter" idx="12"/>
          </p:nvPr>
        </p:nvSpPr>
        <p:spPr/>
        <p:txBody>
          <a:bodyPr/>
          <a:lstStyle/>
          <a:p>
            <a:fld id="{416CF9FB-81E3-4012-808A-74AF0A0D1953}" type="slidenum">
              <a:rPr lang="en-US" smtClean="0"/>
              <a:t>‹N°›</a:t>
            </a:fld>
            <a:endParaRPr lang="en-US"/>
          </a:p>
        </p:txBody>
      </p:sp>
    </p:spTree>
    <p:extLst>
      <p:ext uri="{BB962C8B-B14F-4D97-AF65-F5344CB8AC3E}">
        <p14:creationId xmlns:p14="http://schemas.microsoft.com/office/powerpoint/2010/main" val="325915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E42D-E56A-4340-AD74-F361950D3E8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00A1AAB-90B6-48CA-AA7D-80741B85C0D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D80D17-1162-40C4-A732-89737999A7D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4244BC-92B5-4B83-AA8F-BC45189B9A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510DBB-2375-4B8B-977B-45557B88DA9B}"/>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015CBF-B85E-4DD2-872C-A088F5E992B3}"/>
              </a:ext>
            </a:extLst>
          </p:cNvPr>
          <p:cNvSpPr>
            <a:spLocks noGrp="1"/>
          </p:cNvSpPr>
          <p:nvPr>
            <p:ph type="dt" sz="half" idx="10"/>
          </p:nvPr>
        </p:nvSpPr>
        <p:spPr/>
        <p:txBody>
          <a:bodyPr/>
          <a:lstStyle/>
          <a:p>
            <a:fld id="{560EF9DC-CE52-4713-8D36-649D8CCC816F}" type="datetime1">
              <a:rPr lang="en-US" smtClean="0"/>
              <a:t>10/9/2018</a:t>
            </a:fld>
            <a:endParaRPr lang="en-US"/>
          </a:p>
        </p:txBody>
      </p:sp>
      <p:sp>
        <p:nvSpPr>
          <p:cNvPr id="8" name="Footer Placeholder 7">
            <a:extLst>
              <a:ext uri="{FF2B5EF4-FFF2-40B4-BE49-F238E27FC236}">
                <a16:creationId xmlns:a16="http://schemas.microsoft.com/office/drawing/2014/main" id="{69723EE2-2EC0-4598-9D16-8EF14A197C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B1D2C1-13E3-4003-9A2D-2C33E87A679B}"/>
              </a:ext>
            </a:extLst>
          </p:cNvPr>
          <p:cNvSpPr>
            <a:spLocks noGrp="1"/>
          </p:cNvSpPr>
          <p:nvPr>
            <p:ph type="sldNum" sz="quarter" idx="12"/>
          </p:nvPr>
        </p:nvSpPr>
        <p:spPr/>
        <p:txBody>
          <a:bodyPr/>
          <a:lstStyle/>
          <a:p>
            <a:fld id="{416CF9FB-81E3-4012-808A-74AF0A0D1953}" type="slidenum">
              <a:rPr lang="en-US" smtClean="0"/>
              <a:t>‹N°›</a:t>
            </a:fld>
            <a:endParaRPr lang="en-US"/>
          </a:p>
        </p:txBody>
      </p:sp>
    </p:spTree>
    <p:extLst>
      <p:ext uri="{BB962C8B-B14F-4D97-AF65-F5344CB8AC3E}">
        <p14:creationId xmlns:p14="http://schemas.microsoft.com/office/powerpoint/2010/main" val="387886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5B00-4301-46FB-B405-772AE874C9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5B701F3-9BBE-4BA4-A15B-A76A87FC3508}"/>
              </a:ext>
            </a:extLst>
          </p:cNvPr>
          <p:cNvSpPr>
            <a:spLocks noGrp="1"/>
          </p:cNvSpPr>
          <p:nvPr>
            <p:ph type="dt" sz="half" idx="10"/>
          </p:nvPr>
        </p:nvSpPr>
        <p:spPr/>
        <p:txBody>
          <a:bodyPr/>
          <a:lstStyle/>
          <a:p>
            <a:fld id="{604CBBC6-388D-4EB4-8FDD-35924ACD575A}" type="datetime1">
              <a:rPr lang="en-US" smtClean="0"/>
              <a:t>10/9/2018</a:t>
            </a:fld>
            <a:endParaRPr lang="en-US"/>
          </a:p>
        </p:txBody>
      </p:sp>
      <p:sp>
        <p:nvSpPr>
          <p:cNvPr id="4" name="Footer Placeholder 3">
            <a:extLst>
              <a:ext uri="{FF2B5EF4-FFF2-40B4-BE49-F238E27FC236}">
                <a16:creationId xmlns:a16="http://schemas.microsoft.com/office/drawing/2014/main" id="{B7972F64-49F9-498D-A26D-949587228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C86D82-3151-4757-B229-1A430319C95F}"/>
              </a:ext>
            </a:extLst>
          </p:cNvPr>
          <p:cNvSpPr>
            <a:spLocks noGrp="1"/>
          </p:cNvSpPr>
          <p:nvPr>
            <p:ph type="sldNum" sz="quarter" idx="12"/>
          </p:nvPr>
        </p:nvSpPr>
        <p:spPr/>
        <p:txBody>
          <a:bodyPr/>
          <a:lstStyle/>
          <a:p>
            <a:fld id="{416CF9FB-81E3-4012-808A-74AF0A0D1953}" type="slidenum">
              <a:rPr lang="en-US" smtClean="0"/>
              <a:t>‹N°›</a:t>
            </a:fld>
            <a:endParaRPr lang="en-US"/>
          </a:p>
        </p:txBody>
      </p:sp>
    </p:spTree>
    <p:extLst>
      <p:ext uri="{BB962C8B-B14F-4D97-AF65-F5344CB8AC3E}">
        <p14:creationId xmlns:p14="http://schemas.microsoft.com/office/powerpoint/2010/main" val="427002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A0FA36-A478-4B44-AAC3-72F8001BAFF8}"/>
              </a:ext>
            </a:extLst>
          </p:cNvPr>
          <p:cNvSpPr>
            <a:spLocks noGrp="1"/>
          </p:cNvSpPr>
          <p:nvPr>
            <p:ph type="dt" sz="half" idx="10"/>
          </p:nvPr>
        </p:nvSpPr>
        <p:spPr/>
        <p:txBody>
          <a:bodyPr/>
          <a:lstStyle/>
          <a:p>
            <a:fld id="{3FFFD8A5-39D3-4A63-AE42-4C87A5B538C3}" type="datetime1">
              <a:rPr lang="en-US" smtClean="0"/>
              <a:t>10/9/2018</a:t>
            </a:fld>
            <a:endParaRPr lang="en-US"/>
          </a:p>
        </p:txBody>
      </p:sp>
      <p:sp>
        <p:nvSpPr>
          <p:cNvPr id="3" name="Footer Placeholder 2">
            <a:extLst>
              <a:ext uri="{FF2B5EF4-FFF2-40B4-BE49-F238E27FC236}">
                <a16:creationId xmlns:a16="http://schemas.microsoft.com/office/drawing/2014/main" id="{DDD8F7D5-BBF9-47DB-80A6-9D539E7DAA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F47DC2-4F8A-466E-9FC2-7D819E3C505F}"/>
              </a:ext>
            </a:extLst>
          </p:cNvPr>
          <p:cNvSpPr>
            <a:spLocks noGrp="1"/>
          </p:cNvSpPr>
          <p:nvPr>
            <p:ph type="sldNum" sz="quarter" idx="12"/>
          </p:nvPr>
        </p:nvSpPr>
        <p:spPr/>
        <p:txBody>
          <a:bodyPr/>
          <a:lstStyle/>
          <a:p>
            <a:fld id="{416CF9FB-81E3-4012-808A-74AF0A0D1953}" type="slidenum">
              <a:rPr lang="en-US" smtClean="0"/>
              <a:t>‹N°›</a:t>
            </a:fld>
            <a:endParaRPr lang="en-US"/>
          </a:p>
        </p:txBody>
      </p:sp>
    </p:spTree>
    <p:extLst>
      <p:ext uri="{BB962C8B-B14F-4D97-AF65-F5344CB8AC3E}">
        <p14:creationId xmlns:p14="http://schemas.microsoft.com/office/powerpoint/2010/main" val="8547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6E2F-225B-41BC-B984-019626653D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2DC87E-BA21-4EB6-BAE8-876775505F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436A3E-800C-4D3E-BCB4-78513912C1E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F03414-F176-4294-A991-E0EA7DF82CCE}"/>
              </a:ext>
            </a:extLst>
          </p:cNvPr>
          <p:cNvSpPr>
            <a:spLocks noGrp="1"/>
          </p:cNvSpPr>
          <p:nvPr>
            <p:ph type="dt" sz="half" idx="10"/>
          </p:nvPr>
        </p:nvSpPr>
        <p:spPr/>
        <p:txBody>
          <a:bodyPr/>
          <a:lstStyle/>
          <a:p>
            <a:fld id="{603757CD-0E6A-4065-9431-2921BD3F8364}" type="datetime1">
              <a:rPr lang="en-US" smtClean="0"/>
              <a:t>10/9/2018</a:t>
            </a:fld>
            <a:endParaRPr lang="en-US"/>
          </a:p>
        </p:txBody>
      </p:sp>
      <p:sp>
        <p:nvSpPr>
          <p:cNvPr id="6" name="Footer Placeholder 5">
            <a:extLst>
              <a:ext uri="{FF2B5EF4-FFF2-40B4-BE49-F238E27FC236}">
                <a16:creationId xmlns:a16="http://schemas.microsoft.com/office/drawing/2014/main" id="{DA960D44-41A9-468B-A352-86B25CC6AC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E97C2-CB0A-4EFF-931C-736789E4A303}"/>
              </a:ext>
            </a:extLst>
          </p:cNvPr>
          <p:cNvSpPr>
            <a:spLocks noGrp="1"/>
          </p:cNvSpPr>
          <p:nvPr>
            <p:ph type="sldNum" sz="quarter" idx="12"/>
          </p:nvPr>
        </p:nvSpPr>
        <p:spPr/>
        <p:txBody>
          <a:bodyPr/>
          <a:lstStyle/>
          <a:p>
            <a:fld id="{416CF9FB-81E3-4012-808A-74AF0A0D1953}" type="slidenum">
              <a:rPr lang="en-US" smtClean="0"/>
              <a:t>‹N°›</a:t>
            </a:fld>
            <a:endParaRPr lang="en-US"/>
          </a:p>
        </p:txBody>
      </p:sp>
    </p:spTree>
    <p:extLst>
      <p:ext uri="{BB962C8B-B14F-4D97-AF65-F5344CB8AC3E}">
        <p14:creationId xmlns:p14="http://schemas.microsoft.com/office/powerpoint/2010/main" val="305357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6804-31A2-47C4-8AEA-44F4C25078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C1E441-F0B2-4568-AA79-053D7C302C2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5B83B6-157C-47F4-A291-6CB8C9C4254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75ADC9-6225-4F93-9763-1D56283688EC}"/>
              </a:ext>
            </a:extLst>
          </p:cNvPr>
          <p:cNvSpPr>
            <a:spLocks noGrp="1"/>
          </p:cNvSpPr>
          <p:nvPr>
            <p:ph type="dt" sz="half" idx="10"/>
          </p:nvPr>
        </p:nvSpPr>
        <p:spPr/>
        <p:txBody>
          <a:bodyPr/>
          <a:lstStyle/>
          <a:p>
            <a:fld id="{2DFDF7FD-F2C5-4BDC-9353-EE35AC15976F}" type="datetime1">
              <a:rPr lang="en-US" smtClean="0"/>
              <a:t>10/9/2018</a:t>
            </a:fld>
            <a:endParaRPr lang="en-US"/>
          </a:p>
        </p:txBody>
      </p:sp>
      <p:sp>
        <p:nvSpPr>
          <p:cNvPr id="6" name="Footer Placeholder 5">
            <a:extLst>
              <a:ext uri="{FF2B5EF4-FFF2-40B4-BE49-F238E27FC236}">
                <a16:creationId xmlns:a16="http://schemas.microsoft.com/office/drawing/2014/main" id="{87DC3890-B29D-4E32-B303-E421A266F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73A4CE-994D-442B-97A8-C2E77E9D425F}"/>
              </a:ext>
            </a:extLst>
          </p:cNvPr>
          <p:cNvSpPr>
            <a:spLocks noGrp="1"/>
          </p:cNvSpPr>
          <p:nvPr>
            <p:ph type="sldNum" sz="quarter" idx="12"/>
          </p:nvPr>
        </p:nvSpPr>
        <p:spPr/>
        <p:txBody>
          <a:bodyPr/>
          <a:lstStyle/>
          <a:p>
            <a:fld id="{416CF9FB-81E3-4012-808A-74AF0A0D1953}" type="slidenum">
              <a:rPr lang="en-US" smtClean="0"/>
              <a:t>‹N°›</a:t>
            </a:fld>
            <a:endParaRPr lang="en-US"/>
          </a:p>
        </p:txBody>
      </p:sp>
    </p:spTree>
    <p:extLst>
      <p:ext uri="{BB962C8B-B14F-4D97-AF65-F5344CB8AC3E}">
        <p14:creationId xmlns:p14="http://schemas.microsoft.com/office/powerpoint/2010/main" val="20103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C9C7BA-0096-415D-AD06-D1655015FB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C5A81-F820-4065-9B2D-639ED5FBACE5}" type="datetime1">
              <a:rPr lang="en-US" smtClean="0"/>
              <a:t>10/9/2018</a:t>
            </a:fld>
            <a:endParaRPr lang="en-US"/>
          </a:p>
        </p:txBody>
      </p:sp>
      <p:sp>
        <p:nvSpPr>
          <p:cNvPr id="5" name="Footer Placeholder 4">
            <a:extLst>
              <a:ext uri="{FF2B5EF4-FFF2-40B4-BE49-F238E27FC236}">
                <a16:creationId xmlns:a16="http://schemas.microsoft.com/office/drawing/2014/main" id="{EAE4924C-EEF8-4A1B-8A72-E8E14C191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5B28E2-E6BF-4C91-BB89-8E046CFBC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CF9FB-81E3-4012-808A-74AF0A0D1953}" type="slidenum">
              <a:rPr lang="en-US" smtClean="0"/>
              <a:t>‹N°›</a:t>
            </a:fld>
            <a:endParaRPr lang="en-US"/>
          </a:p>
        </p:txBody>
      </p:sp>
      <p:sp>
        <p:nvSpPr>
          <p:cNvPr id="7" name="Rectangle 6">
            <a:extLst>
              <a:ext uri="{FF2B5EF4-FFF2-40B4-BE49-F238E27FC236}">
                <a16:creationId xmlns:a16="http://schemas.microsoft.com/office/drawing/2014/main" id="{AD9BDE9B-6F43-4E65-8B30-F8CC03E15088}"/>
              </a:ext>
            </a:extLst>
          </p:cNvPr>
          <p:cNvSpPr/>
          <p:nvPr userDrawn="1"/>
        </p:nvSpPr>
        <p:spPr>
          <a:xfrm>
            <a:off x="0" y="2"/>
            <a:ext cx="12192000" cy="989013"/>
          </a:xfrm>
          <a:prstGeom prst="rect">
            <a:avLst/>
          </a:prstGeom>
          <a:solidFill>
            <a:srgbClr val="10B4C6"/>
          </a:solidFill>
          <a:ln>
            <a:solidFill>
              <a:srgbClr val="10B4C6"/>
            </a:solidFill>
          </a:ln>
          <a:effectLst/>
        </p:spPr>
        <p:style>
          <a:lnRef idx="1">
            <a:schemeClr val="accent1"/>
          </a:lnRef>
          <a:fillRef idx="3">
            <a:schemeClr val="accent1"/>
          </a:fillRef>
          <a:effectRef idx="2">
            <a:schemeClr val="accent1"/>
          </a:effectRef>
          <a:fontRef idx="minor">
            <a:schemeClr val="lt1"/>
          </a:fontRef>
        </p:style>
        <p:txBody>
          <a:bodyPr lIns="68555" tIns="34278" rIns="68555" bIns="34278" anchor="ctr"/>
          <a:lstStyle/>
          <a:p>
            <a:pPr algn="ctr" defTabSz="342779" fontAlgn="auto">
              <a:spcBef>
                <a:spcPts val="0"/>
              </a:spcBef>
              <a:spcAft>
                <a:spcPts val="0"/>
              </a:spcAft>
              <a:defRPr/>
            </a:pPr>
            <a:endParaRPr lang="en-US" sz="1350">
              <a:solidFill>
                <a:prstClr val="white"/>
              </a:solidFill>
            </a:endParaRPr>
          </a:p>
        </p:txBody>
      </p:sp>
      <p:sp>
        <p:nvSpPr>
          <p:cNvPr id="8" name="Rectangle 7">
            <a:extLst>
              <a:ext uri="{FF2B5EF4-FFF2-40B4-BE49-F238E27FC236}">
                <a16:creationId xmlns:a16="http://schemas.microsoft.com/office/drawing/2014/main" id="{5C42B6F4-7C3F-4E8A-908B-864BBECB4734}"/>
              </a:ext>
            </a:extLst>
          </p:cNvPr>
          <p:cNvSpPr>
            <a:spLocks noChangeArrowheads="1"/>
          </p:cNvSpPr>
          <p:nvPr userDrawn="1"/>
        </p:nvSpPr>
        <p:spPr bwMode="auto">
          <a:xfrm>
            <a:off x="5683253" y="6686550"/>
            <a:ext cx="795867" cy="198438"/>
          </a:xfrm>
          <a:prstGeom prst="rect">
            <a:avLst/>
          </a:prstGeom>
          <a:solidFill>
            <a:srgbClr val="10B4C6"/>
          </a:solidFill>
          <a:ln w="9525">
            <a:solidFill>
              <a:srgbClr val="10B4C6"/>
            </a:solidFill>
            <a:miter lim="800000"/>
            <a:headEnd/>
            <a:tailEnd/>
          </a:ln>
          <a:effectLst/>
        </p:spPr>
        <p:txBody>
          <a:bodyPr lIns="68555" tIns="34278" rIns="68555" bIns="34278" anchor="ctr"/>
          <a:lstStyle/>
          <a:p>
            <a:pPr algn="ctr" defTabSz="342779" fontAlgn="auto">
              <a:spcBef>
                <a:spcPts val="0"/>
              </a:spcBef>
              <a:spcAft>
                <a:spcPts val="0"/>
              </a:spcAft>
              <a:defRPr/>
            </a:pPr>
            <a:endParaRPr lang="en-US" sz="1350">
              <a:solidFill>
                <a:srgbClr val="FFFFFF"/>
              </a:solidFill>
              <a:latin typeface="Verdana" charset="0"/>
              <a:ea typeface="MS PGothic" charset="0"/>
              <a:cs typeface="MS PGothic" charset="0"/>
            </a:endParaRPr>
          </a:p>
        </p:txBody>
      </p:sp>
      <p:grpSp>
        <p:nvGrpSpPr>
          <p:cNvPr id="9" name="Group 8">
            <a:extLst>
              <a:ext uri="{FF2B5EF4-FFF2-40B4-BE49-F238E27FC236}">
                <a16:creationId xmlns:a16="http://schemas.microsoft.com/office/drawing/2014/main" id="{DBFE6B68-5650-4BE9-80A0-E6DE6E8794EC}"/>
              </a:ext>
            </a:extLst>
          </p:cNvPr>
          <p:cNvGrpSpPr/>
          <p:nvPr userDrawn="1"/>
        </p:nvGrpSpPr>
        <p:grpSpPr>
          <a:xfrm>
            <a:off x="5289221" y="0"/>
            <a:ext cx="1652691" cy="1274443"/>
            <a:chOff x="5169579" y="0"/>
            <a:chExt cx="1652691" cy="1274443"/>
          </a:xfrm>
        </p:grpSpPr>
        <p:sp>
          <p:nvSpPr>
            <p:cNvPr id="10" name="Rectangle 9">
              <a:extLst>
                <a:ext uri="{FF2B5EF4-FFF2-40B4-BE49-F238E27FC236}">
                  <a16:creationId xmlns:a16="http://schemas.microsoft.com/office/drawing/2014/main" id="{5F7F818B-55E5-4A89-B3F0-A168EB8098C4}"/>
                </a:ext>
              </a:extLst>
            </p:cNvPr>
            <p:cNvSpPr>
              <a:spLocks noChangeArrowheads="1"/>
            </p:cNvSpPr>
            <p:nvPr userDrawn="1"/>
          </p:nvSpPr>
          <p:spPr bwMode="auto">
            <a:xfrm>
              <a:off x="5546759" y="1228724"/>
              <a:ext cx="666000" cy="45719"/>
            </a:xfrm>
            <a:prstGeom prst="rect">
              <a:avLst/>
            </a:prstGeom>
            <a:solidFill>
              <a:srgbClr val="10B4C6"/>
            </a:solidFill>
            <a:ln w="9525">
              <a:solidFill>
                <a:srgbClr val="10B4C6"/>
              </a:solidFill>
              <a:miter lim="800000"/>
              <a:headEnd/>
              <a:tailEnd/>
            </a:ln>
            <a:effectLst/>
          </p:spPr>
          <p:txBody>
            <a:bodyPr lIns="68555" tIns="34278" rIns="68555" bIns="34278" anchor="ctr"/>
            <a:lstStyle/>
            <a:p>
              <a:pPr algn="ctr" defTabSz="342779" fontAlgn="auto">
                <a:spcBef>
                  <a:spcPts val="0"/>
                </a:spcBef>
                <a:spcAft>
                  <a:spcPts val="0"/>
                </a:spcAft>
                <a:defRPr/>
              </a:pPr>
              <a:endParaRPr lang="en-US" sz="1350">
                <a:solidFill>
                  <a:srgbClr val="FFFFFF"/>
                </a:solidFill>
                <a:latin typeface="Verdana" charset="0"/>
                <a:ea typeface="MS PGothic" charset="0"/>
                <a:cs typeface="MS PGothic" charset="0"/>
              </a:endParaRPr>
            </a:p>
          </p:txBody>
        </p:sp>
        <p:pic>
          <p:nvPicPr>
            <p:cNvPr id="11" name="Picture 5" descr="LOGO CE-EN-NEG-quadri.ai">
              <a:extLst>
                <a:ext uri="{FF2B5EF4-FFF2-40B4-BE49-F238E27FC236}">
                  <a16:creationId xmlns:a16="http://schemas.microsoft.com/office/drawing/2014/main" id="{A971616A-B950-464C-8448-6ACAC650FDAE}"/>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b="18698"/>
            <a:stretch/>
          </p:blipFill>
          <p:spPr bwMode="auto">
            <a:xfrm>
              <a:off x="5169579" y="0"/>
              <a:ext cx="1652691" cy="122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descr="Griffes Bleu">
            <a:extLst>
              <a:ext uri="{FF2B5EF4-FFF2-40B4-BE49-F238E27FC236}">
                <a16:creationId xmlns:a16="http://schemas.microsoft.com/office/drawing/2014/main" id="{3872D862-CF05-4EC6-9118-84D04A1DEDD6}"/>
              </a:ext>
            </a:extLst>
          </p:cNvPr>
          <p:cNvPicPr/>
          <p:nvPr userDrawn="1"/>
        </p:nvPicPr>
        <p:blipFill>
          <a:blip r:embed="rId14" cstate="print"/>
          <a:srcRect/>
          <a:stretch>
            <a:fillRect/>
          </a:stretch>
        </p:blipFill>
        <p:spPr bwMode="auto">
          <a:xfrm>
            <a:off x="-38287" y="1652529"/>
            <a:ext cx="5606913" cy="5233673"/>
          </a:xfrm>
          <a:prstGeom prst="rect">
            <a:avLst/>
          </a:prstGeom>
          <a:noFill/>
          <a:ln w="9525">
            <a:noFill/>
            <a:miter lim="800000"/>
            <a:headEnd/>
            <a:tailEnd/>
          </a:ln>
        </p:spPr>
      </p:pic>
    </p:spTree>
    <p:extLst>
      <p:ext uri="{BB962C8B-B14F-4D97-AF65-F5344CB8AC3E}">
        <p14:creationId xmlns:p14="http://schemas.microsoft.com/office/powerpoint/2010/main" val="2237203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C7E61E-59E2-4A33-BE4D-AEF80D710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52E5AA1-61D8-4E80-A587-2E0519869CB3}"/>
              </a:ext>
            </a:extLst>
          </p:cNvPr>
          <p:cNvSpPr>
            <a:spLocks noGrp="1"/>
          </p:cNvSpPr>
          <p:nvPr>
            <p:ph type="sldNum" sz="quarter" idx="4"/>
          </p:nvPr>
        </p:nvSpPr>
        <p:spPr>
          <a:xfrm>
            <a:off x="4709447" y="635066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2AD838C-5518-49CD-AF87-4D9C8A952905}" type="slidenum">
              <a:rPr lang="en-US" smtClean="0"/>
              <a:pPr/>
              <a:t>‹N°›</a:t>
            </a:fld>
            <a:endParaRPr lang="en-US" dirty="0"/>
          </a:p>
        </p:txBody>
      </p:sp>
      <p:sp>
        <p:nvSpPr>
          <p:cNvPr id="7" name="Rectangle 6">
            <a:extLst>
              <a:ext uri="{FF2B5EF4-FFF2-40B4-BE49-F238E27FC236}">
                <a16:creationId xmlns:a16="http://schemas.microsoft.com/office/drawing/2014/main" id="{92BEEDCF-5645-4252-9E53-C1BC05A448C0}"/>
              </a:ext>
            </a:extLst>
          </p:cNvPr>
          <p:cNvSpPr/>
          <p:nvPr userDrawn="1"/>
        </p:nvSpPr>
        <p:spPr>
          <a:xfrm>
            <a:off x="0" y="2"/>
            <a:ext cx="12192000" cy="989013"/>
          </a:xfrm>
          <a:prstGeom prst="rect">
            <a:avLst/>
          </a:prstGeom>
          <a:solidFill>
            <a:srgbClr val="10B4C6"/>
          </a:solidFill>
          <a:ln>
            <a:solidFill>
              <a:srgbClr val="10B4C6"/>
            </a:solidFill>
          </a:ln>
          <a:effectLst/>
        </p:spPr>
        <p:style>
          <a:lnRef idx="1">
            <a:schemeClr val="accent1"/>
          </a:lnRef>
          <a:fillRef idx="3">
            <a:schemeClr val="accent1"/>
          </a:fillRef>
          <a:effectRef idx="2">
            <a:schemeClr val="accent1"/>
          </a:effectRef>
          <a:fontRef idx="minor">
            <a:schemeClr val="lt1"/>
          </a:fontRef>
        </p:style>
        <p:txBody>
          <a:bodyPr lIns="68555" tIns="34278" rIns="68555" bIns="34278" anchor="ctr"/>
          <a:lstStyle/>
          <a:p>
            <a:pPr algn="ctr" defTabSz="342779" fontAlgn="auto">
              <a:spcBef>
                <a:spcPts val="0"/>
              </a:spcBef>
              <a:spcAft>
                <a:spcPts val="0"/>
              </a:spcAft>
              <a:defRPr/>
            </a:pPr>
            <a:endParaRPr lang="en-US" sz="1350">
              <a:solidFill>
                <a:prstClr val="white"/>
              </a:solidFill>
            </a:endParaRPr>
          </a:p>
        </p:txBody>
      </p:sp>
      <p:pic>
        <p:nvPicPr>
          <p:cNvPr id="9" name="Picture 8" descr="LOGO CE_horizontal_EN_quadri_LR.png">
            <a:extLst>
              <a:ext uri="{FF2B5EF4-FFF2-40B4-BE49-F238E27FC236}">
                <a16:creationId xmlns:a16="http://schemas.microsoft.com/office/drawing/2014/main" id="{11E40C2C-5FA3-4FFD-A516-9BB4CCE922E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85640" y="6121400"/>
            <a:ext cx="2128559" cy="558800"/>
          </a:xfrm>
          <a:prstGeom prst="rect">
            <a:avLst/>
          </a:prstGeom>
        </p:spPr>
      </p:pic>
      <p:sp>
        <p:nvSpPr>
          <p:cNvPr id="10" name="Rectangle 9">
            <a:extLst>
              <a:ext uri="{FF2B5EF4-FFF2-40B4-BE49-F238E27FC236}">
                <a16:creationId xmlns:a16="http://schemas.microsoft.com/office/drawing/2014/main" id="{74803743-7EC8-4EA9-8943-696D4DE4BB4E}"/>
              </a:ext>
            </a:extLst>
          </p:cNvPr>
          <p:cNvSpPr>
            <a:spLocks noChangeArrowheads="1"/>
          </p:cNvSpPr>
          <p:nvPr userDrawn="1"/>
        </p:nvSpPr>
        <p:spPr bwMode="auto">
          <a:xfrm rot="5400000">
            <a:off x="11837967" y="6495012"/>
            <a:ext cx="334377" cy="36000"/>
          </a:xfrm>
          <a:prstGeom prst="rect">
            <a:avLst/>
          </a:prstGeom>
          <a:solidFill>
            <a:srgbClr val="10B4C6"/>
          </a:solidFill>
          <a:ln w="9525">
            <a:solidFill>
              <a:srgbClr val="10B4C6"/>
            </a:solidFill>
            <a:miter lim="800000"/>
            <a:headEnd/>
            <a:tailEnd/>
          </a:ln>
          <a:effectLst/>
        </p:spPr>
        <p:txBody>
          <a:bodyPr lIns="68555" tIns="34278" rIns="68555" bIns="34278" anchor="ctr"/>
          <a:lstStyle/>
          <a:p>
            <a:pPr algn="ctr" defTabSz="342779" fontAlgn="auto">
              <a:spcBef>
                <a:spcPts val="0"/>
              </a:spcBef>
              <a:spcAft>
                <a:spcPts val="0"/>
              </a:spcAft>
              <a:defRPr/>
            </a:pPr>
            <a:endParaRPr lang="en-US" sz="1350">
              <a:solidFill>
                <a:srgbClr val="FFFFFF"/>
              </a:solidFill>
              <a:latin typeface="Verdana" charset="0"/>
              <a:ea typeface="MS PGothic" charset="0"/>
              <a:cs typeface="MS PGothic" charset="0"/>
            </a:endParaRPr>
          </a:p>
        </p:txBody>
      </p:sp>
    </p:spTree>
    <p:extLst>
      <p:ext uri="{BB962C8B-B14F-4D97-AF65-F5344CB8AC3E}">
        <p14:creationId xmlns:p14="http://schemas.microsoft.com/office/powerpoint/2010/main" val="473017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335FF9-A80B-4443-9902-9DF584A0B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1884DB-012F-4426-B74E-CF500F797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B5326-A226-4662-8B3E-F4D2DEFE7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56C19-8787-466E-B309-F323DE04D9FE}" type="datetime1">
              <a:rPr lang="en-US" smtClean="0"/>
              <a:t>10/9/2018</a:t>
            </a:fld>
            <a:endParaRPr lang="en-US"/>
          </a:p>
        </p:txBody>
      </p:sp>
      <p:sp>
        <p:nvSpPr>
          <p:cNvPr id="5" name="Footer Placeholder 4">
            <a:extLst>
              <a:ext uri="{FF2B5EF4-FFF2-40B4-BE49-F238E27FC236}">
                <a16:creationId xmlns:a16="http://schemas.microsoft.com/office/drawing/2014/main" id="{105BB6E9-94C2-48F3-9711-5612C658B9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15B10E-D00B-4F7B-9152-71F7EF8D5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BD77C-F922-473F-924E-6EAAEFD7373B}" type="slidenum">
              <a:rPr lang="en-US" smtClean="0"/>
              <a:t>‹N°›</a:t>
            </a:fld>
            <a:endParaRPr lang="en-US"/>
          </a:p>
        </p:txBody>
      </p:sp>
      <p:sp>
        <p:nvSpPr>
          <p:cNvPr id="7" name="Rectangle 6">
            <a:extLst>
              <a:ext uri="{FF2B5EF4-FFF2-40B4-BE49-F238E27FC236}">
                <a16:creationId xmlns:a16="http://schemas.microsoft.com/office/drawing/2014/main" id="{E5DC1A0E-B2BB-4CA3-A966-68949549BC3E}"/>
              </a:ext>
            </a:extLst>
          </p:cNvPr>
          <p:cNvSpPr/>
          <p:nvPr userDrawn="1"/>
        </p:nvSpPr>
        <p:spPr>
          <a:xfrm>
            <a:off x="0" y="0"/>
            <a:ext cx="12192000" cy="6858000"/>
          </a:xfrm>
          <a:prstGeom prst="rect">
            <a:avLst/>
          </a:prstGeom>
          <a:solidFill>
            <a:srgbClr val="10B4C6"/>
          </a:solidFill>
          <a:ln>
            <a:solidFill>
              <a:srgbClr val="10B4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iffes Bleu">
            <a:extLst>
              <a:ext uri="{FF2B5EF4-FFF2-40B4-BE49-F238E27FC236}">
                <a16:creationId xmlns:a16="http://schemas.microsoft.com/office/drawing/2014/main" id="{EA82EE08-7157-4485-BB08-CE6EEA3D87B4}"/>
              </a:ext>
            </a:extLst>
          </p:cNvPr>
          <p:cNvPicPr/>
          <p:nvPr userDrawn="1"/>
        </p:nvPicPr>
        <p:blipFill>
          <a:blip r:embed="rId13" cstate="print"/>
          <a:srcRect/>
          <a:stretch>
            <a:fillRect/>
          </a:stretch>
        </p:blipFill>
        <p:spPr bwMode="auto">
          <a:xfrm>
            <a:off x="-38287" y="1652529"/>
            <a:ext cx="5606913" cy="5233673"/>
          </a:xfrm>
          <a:prstGeom prst="rect">
            <a:avLst/>
          </a:prstGeom>
          <a:noFill/>
          <a:ln w="9525">
            <a:noFill/>
            <a:miter lim="800000"/>
            <a:headEnd/>
            <a:tailEnd/>
          </a:ln>
        </p:spPr>
      </p:pic>
      <p:sp>
        <p:nvSpPr>
          <p:cNvPr id="9" name="TextBox 8">
            <a:extLst>
              <a:ext uri="{FF2B5EF4-FFF2-40B4-BE49-F238E27FC236}">
                <a16:creationId xmlns:a16="http://schemas.microsoft.com/office/drawing/2014/main" id="{DDF00D51-C2E7-4F47-A0C0-9527CACED9BF}"/>
              </a:ext>
            </a:extLst>
          </p:cNvPr>
          <p:cNvSpPr txBox="1"/>
          <p:nvPr userDrawn="1"/>
        </p:nvSpPr>
        <p:spPr>
          <a:xfrm>
            <a:off x="8610600" y="5983246"/>
            <a:ext cx="4695305" cy="646331"/>
          </a:xfrm>
          <a:prstGeom prst="rect">
            <a:avLst/>
          </a:prstGeom>
          <a:noFill/>
        </p:spPr>
        <p:txBody>
          <a:bodyPr wrap="square" rtlCol="0">
            <a:spAutoFit/>
          </a:bodyPr>
          <a:lstStyle/>
          <a:p>
            <a:r>
              <a:rPr lang="fr-FR" dirty="0">
                <a:solidFill>
                  <a:schemeClr val="bg1"/>
                </a:solidFill>
              </a:rPr>
              <a:t>TPSD Facility</a:t>
            </a:r>
          </a:p>
          <a:p>
            <a:r>
              <a:rPr lang="fr-FR" dirty="0" err="1">
                <a:solidFill>
                  <a:schemeClr val="bg1"/>
                </a:solidFill>
              </a:rPr>
              <a:t>Devco-tpsde-facility</a:t>
            </a:r>
            <a:r>
              <a:rPr lang="en-GB" dirty="0">
                <a:solidFill>
                  <a:schemeClr val="bg1"/>
                </a:solidFill>
              </a:rPr>
              <a:t>@</a:t>
            </a:r>
            <a:r>
              <a:rPr lang="fr-FR" dirty="0">
                <a:solidFill>
                  <a:schemeClr val="bg1"/>
                </a:solidFill>
              </a:rPr>
              <a:t>ec.europa.eu</a:t>
            </a:r>
            <a:endParaRPr lang="en-US" dirty="0">
              <a:solidFill>
                <a:schemeClr val="bg1"/>
              </a:solidFill>
            </a:endParaRPr>
          </a:p>
        </p:txBody>
      </p:sp>
    </p:spTree>
    <p:extLst>
      <p:ext uri="{BB962C8B-B14F-4D97-AF65-F5344CB8AC3E}">
        <p14:creationId xmlns:p14="http://schemas.microsoft.com/office/powerpoint/2010/main" val="890560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9BFF-1483-4EF5-9D9C-4FA9E1BDE6C3}"/>
              </a:ext>
            </a:extLst>
          </p:cNvPr>
          <p:cNvSpPr>
            <a:spLocks noGrp="1"/>
          </p:cNvSpPr>
          <p:nvPr>
            <p:ph type="ctrTitle"/>
          </p:nvPr>
        </p:nvSpPr>
        <p:spPr>
          <a:xfrm>
            <a:off x="1524000" y="2549237"/>
            <a:ext cx="9144000" cy="2276298"/>
          </a:xfrm>
        </p:spPr>
        <p:txBody>
          <a:bodyPr anchor="ctr"/>
          <a:lstStyle/>
          <a:p>
            <a:r>
              <a:rPr lang="fr-FR" sz="5400" dirty="0"/>
              <a:t>Use of EU EIP in Angola</a:t>
            </a:r>
            <a:br>
              <a:rPr lang="fr-FR" sz="5400" dirty="0"/>
            </a:br>
            <a:r>
              <a:rPr lang="fr-FR" sz="3600" i="1" dirty="0" err="1"/>
              <a:t>Strenghtening</a:t>
            </a:r>
            <a:r>
              <a:rPr lang="fr-FR" sz="3600" i="1" dirty="0"/>
              <a:t> of </a:t>
            </a:r>
            <a:r>
              <a:rPr lang="fr-FR" sz="3600" i="1" dirty="0" err="1"/>
              <a:t>Entrepreneurship</a:t>
            </a:r>
            <a:r>
              <a:rPr lang="fr-FR" sz="3600" i="1" dirty="0"/>
              <a:t> life cycle and </a:t>
            </a:r>
            <a:r>
              <a:rPr lang="fr-FR" sz="3600" i="1" dirty="0" err="1"/>
              <a:t>access</a:t>
            </a:r>
            <a:r>
              <a:rPr lang="fr-FR" sz="3600" i="1" dirty="0"/>
              <a:t> to finance for </a:t>
            </a:r>
            <a:r>
              <a:rPr lang="fr-FR" sz="3600" i="1" dirty="0" err="1"/>
              <a:t>SMEs</a:t>
            </a:r>
            <a:r>
              <a:rPr lang="fr-FR" sz="3600" i="1" dirty="0"/>
              <a:t> in Angola</a:t>
            </a:r>
            <a:br>
              <a:rPr lang="fr-FR" sz="4400" dirty="0"/>
            </a:br>
            <a:endParaRPr lang="en-US" sz="5400" dirty="0"/>
          </a:p>
        </p:txBody>
      </p:sp>
      <p:sp>
        <p:nvSpPr>
          <p:cNvPr id="3" name="Subtitle 2">
            <a:extLst>
              <a:ext uri="{FF2B5EF4-FFF2-40B4-BE49-F238E27FC236}">
                <a16:creationId xmlns:a16="http://schemas.microsoft.com/office/drawing/2014/main" id="{D13B5855-E1C4-41AD-ADEC-AC3D9A295C5A}"/>
              </a:ext>
            </a:extLst>
          </p:cNvPr>
          <p:cNvSpPr>
            <a:spLocks noGrp="1"/>
          </p:cNvSpPr>
          <p:nvPr>
            <p:ph type="subTitle" idx="1"/>
          </p:nvPr>
        </p:nvSpPr>
        <p:spPr>
          <a:xfrm>
            <a:off x="3225338" y="6091148"/>
            <a:ext cx="5741324" cy="469665"/>
          </a:xfrm>
        </p:spPr>
        <p:txBody>
          <a:bodyPr/>
          <a:lstStyle/>
          <a:p>
            <a:r>
              <a:rPr lang="fr-FR" sz="2000" dirty="0"/>
              <a:t>TPSD Facility – </a:t>
            </a:r>
            <a:r>
              <a:rPr lang="fr-FR" sz="2000" dirty="0" err="1"/>
              <a:t>September</a:t>
            </a:r>
            <a:r>
              <a:rPr lang="fr-FR" sz="2000" dirty="0"/>
              <a:t> 15, 2018</a:t>
            </a:r>
          </a:p>
        </p:txBody>
      </p:sp>
      <p:sp>
        <p:nvSpPr>
          <p:cNvPr id="4" name="Slide Number Placeholder 3">
            <a:extLst>
              <a:ext uri="{FF2B5EF4-FFF2-40B4-BE49-F238E27FC236}">
                <a16:creationId xmlns:a16="http://schemas.microsoft.com/office/drawing/2014/main" id="{94D66512-D481-4893-94B1-A0D83509C9AB}"/>
              </a:ext>
            </a:extLst>
          </p:cNvPr>
          <p:cNvSpPr>
            <a:spLocks noGrp="1"/>
          </p:cNvSpPr>
          <p:nvPr>
            <p:ph type="sldNum" sz="quarter" idx="12"/>
          </p:nvPr>
        </p:nvSpPr>
        <p:spPr/>
        <p:txBody>
          <a:bodyPr/>
          <a:lstStyle/>
          <a:p>
            <a:fld id="{416CF9FB-81E3-4012-808A-74AF0A0D1953}" type="slidenum">
              <a:rPr lang="en-US" smtClean="0"/>
              <a:t>1</a:t>
            </a:fld>
            <a:endParaRPr lang="en-US"/>
          </a:p>
        </p:txBody>
      </p:sp>
    </p:spTree>
    <p:extLst>
      <p:ext uri="{BB962C8B-B14F-4D97-AF65-F5344CB8AC3E}">
        <p14:creationId xmlns:p14="http://schemas.microsoft.com/office/powerpoint/2010/main" val="375932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EB726B-AF6A-4100-B204-F04AE45E86A9}"/>
              </a:ext>
            </a:extLst>
          </p:cNvPr>
          <p:cNvSpPr>
            <a:spLocks noGrp="1"/>
          </p:cNvSpPr>
          <p:nvPr>
            <p:ph idx="1"/>
          </p:nvPr>
        </p:nvSpPr>
        <p:spPr>
          <a:xfrm>
            <a:off x="307570" y="1413164"/>
            <a:ext cx="11046230" cy="5087389"/>
          </a:xfrm>
        </p:spPr>
        <p:txBody>
          <a:bodyPr>
            <a:normAutofit fontScale="77500" lnSpcReduction="20000"/>
          </a:bodyPr>
          <a:lstStyle/>
          <a:p>
            <a:pPr marL="0" indent="0">
              <a:lnSpc>
                <a:spcPct val="100000"/>
              </a:lnSpc>
              <a:buNone/>
            </a:pPr>
            <a:r>
              <a:rPr lang="fr-FR" altLang="fr-FR" sz="2500" b="1" dirty="0" err="1"/>
              <a:t>Modality</a:t>
            </a:r>
            <a:r>
              <a:rPr lang="fr-FR" altLang="fr-FR" sz="2500" b="1" dirty="0"/>
              <a:t> of </a:t>
            </a:r>
            <a:r>
              <a:rPr lang="fr-FR" altLang="fr-FR" sz="2500" b="1" dirty="0" err="1"/>
              <a:t>Equity</a:t>
            </a:r>
            <a:r>
              <a:rPr lang="fr-FR" altLang="fr-FR" sz="2500" b="1" dirty="0"/>
              <a:t> participation to a VC or PE </a:t>
            </a:r>
            <a:r>
              <a:rPr lang="fr-FR" altLang="fr-FR" sz="2500" b="1" dirty="0" err="1"/>
              <a:t>Fund</a:t>
            </a:r>
            <a:r>
              <a:rPr lang="fr-FR" altLang="fr-FR" sz="2500" b="1" dirty="0"/>
              <a:t> – Options &amp; </a:t>
            </a:r>
            <a:r>
              <a:rPr lang="fr-FR" altLang="fr-FR" sz="2500" b="1" dirty="0" err="1"/>
              <a:t>Modalities</a:t>
            </a:r>
            <a:r>
              <a:rPr lang="fr-FR" altLang="fr-FR" sz="2500" b="1" dirty="0"/>
              <a:t>:</a:t>
            </a:r>
          </a:p>
          <a:p>
            <a:pPr>
              <a:buFontTx/>
              <a:buNone/>
            </a:pPr>
            <a:endParaRPr lang="hu-HU" altLang="fr-FR" sz="2000" b="1" dirty="0">
              <a:solidFill>
                <a:srgbClr val="254AA4"/>
              </a:solidFill>
              <a:latin typeface="+mj-lt"/>
              <a:cs typeface="Times" panose="02020603050405020304" pitchFamily="18" charset="0"/>
            </a:endParaRPr>
          </a:p>
          <a:p>
            <a:r>
              <a:rPr lang="en-GB" altLang="en-US" sz="2400" dirty="0"/>
              <a:t>In the same schema as EIB “Boost Africa” – one could make a “</a:t>
            </a:r>
            <a:r>
              <a:rPr lang="en-GB" altLang="en-US" sz="2400" b="1" dirty="0"/>
              <a:t>Blending finance”/ EIP </a:t>
            </a:r>
            <a:r>
              <a:rPr lang="en-GB" altLang="en-US" sz="2400" dirty="0"/>
              <a:t>investment into the VC FUND _ as a “Fund of Fund investment with the purpose of strengthening Productive value chain in Angola (from </a:t>
            </a:r>
            <a:r>
              <a:rPr lang="en-GB" altLang="en-US" sz="2400" dirty="0" err="1"/>
              <a:t>AfIF</a:t>
            </a:r>
            <a:r>
              <a:rPr lang="en-GB" altLang="en-US" sz="2400" dirty="0"/>
              <a:t> Blending, other source…) </a:t>
            </a:r>
            <a:endParaRPr lang="fr-BE" altLang="en-US" sz="2400" dirty="0"/>
          </a:p>
          <a:p>
            <a:r>
              <a:rPr lang="en-GB" altLang="en-US" sz="2400" b="1" dirty="0"/>
              <a:t>The investment </a:t>
            </a:r>
            <a:r>
              <a:rPr lang="en-GB" altLang="en-US" sz="2400" dirty="0"/>
              <a:t>would not be more than 5-15% and commensurate to the actual need of specific value chains identified;  Funds from </a:t>
            </a:r>
            <a:r>
              <a:rPr lang="en-GB" altLang="en-US" sz="2400" dirty="0" err="1"/>
              <a:t>AfIF</a:t>
            </a:r>
            <a:r>
              <a:rPr lang="en-GB" altLang="en-US" sz="2400" dirty="0"/>
              <a:t> Blending (Sub-Saharan Africa) source</a:t>
            </a:r>
          </a:p>
          <a:p>
            <a:r>
              <a:rPr lang="en-GB" altLang="en-US" sz="2400" b="1" dirty="0"/>
              <a:t>Investment Modality</a:t>
            </a:r>
            <a:r>
              <a:rPr lang="en-GB" altLang="en-US" sz="2400" dirty="0"/>
              <a:t>: either Investment Grant, Junior share (Equity) or Guarantee;</a:t>
            </a:r>
            <a:endParaRPr lang="fr-BE" altLang="en-US" sz="2400" dirty="0"/>
          </a:p>
          <a:p>
            <a:r>
              <a:rPr lang="en-GB" altLang="en-US" sz="2400" dirty="0"/>
              <a:t>On the </a:t>
            </a:r>
            <a:r>
              <a:rPr lang="en-GB" altLang="en-US" sz="2400" b="1" dirty="0"/>
              <a:t>Fund structure and Governance </a:t>
            </a:r>
            <a:r>
              <a:rPr lang="en-GB" altLang="en-US" sz="2400" dirty="0"/>
              <a:t>– one option  would be to create one or several dedicated “Sub-Funds/ compartments” under the FACRA Master feeder fund;</a:t>
            </a:r>
            <a:endParaRPr lang="fr-BE" altLang="en-US" sz="2400" dirty="0"/>
          </a:p>
          <a:p>
            <a:r>
              <a:rPr lang="en-GB" altLang="en-US" sz="2400" b="1" dirty="0"/>
              <a:t>The Compartment </a:t>
            </a:r>
            <a:r>
              <a:rPr lang="en-GB" altLang="en-US" sz="2400" dirty="0"/>
              <a:t>will be water tight from the other, but run by the </a:t>
            </a:r>
            <a:r>
              <a:rPr lang="en-GB" altLang="en-US" sz="2400" dirty="0" err="1"/>
              <a:t>Facra</a:t>
            </a:r>
            <a:r>
              <a:rPr lang="en-GB" altLang="en-US" sz="2400" dirty="0"/>
              <a:t> Management</a:t>
            </a:r>
            <a:endParaRPr lang="fr-BE" altLang="en-US" sz="2400" dirty="0"/>
          </a:p>
          <a:p>
            <a:r>
              <a:rPr lang="en-GB" altLang="en-US" sz="2400" dirty="0"/>
              <a:t>If Equity, The EU/ EIB would enter into the capital of the FACRA fund and ask for at least one Board seat to monitor/ supervise Governance and use of capital; </a:t>
            </a:r>
            <a:endParaRPr lang="fr-BE" altLang="en-US" sz="2400" dirty="0"/>
          </a:p>
          <a:p>
            <a:r>
              <a:rPr lang="en-GB" altLang="en-US" sz="2400" dirty="0"/>
              <a:t>The EU would suggest </a:t>
            </a:r>
            <a:r>
              <a:rPr lang="en-GB" altLang="en-US" sz="2400" b="1" dirty="0"/>
              <a:t>which value chain </a:t>
            </a:r>
            <a:r>
              <a:rPr lang="en-GB" altLang="en-US" sz="2400" dirty="0"/>
              <a:t>to invest into/ </a:t>
            </a:r>
            <a:r>
              <a:rPr lang="en-GB" altLang="en-US" sz="2400" dirty="0" err="1"/>
              <a:t>facra</a:t>
            </a:r>
            <a:r>
              <a:rPr lang="en-GB" altLang="en-US" sz="2400" dirty="0"/>
              <a:t> team (and other consultant) could bring about several investable companies</a:t>
            </a:r>
            <a:endParaRPr lang="fr-BE" altLang="en-US" sz="2400" dirty="0"/>
          </a:p>
          <a:p>
            <a:r>
              <a:rPr lang="en-GB" altLang="en-US" sz="2400" dirty="0"/>
              <a:t>This would be complemented by a solid </a:t>
            </a:r>
            <a:r>
              <a:rPr lang="en-GB" altLang="en-US" sz="2400" b="1" dirty="0"/>
              <a:t>Technical Assistance programme </a:t>
            </a:r>
            <a:r>
              <a:rPr lang="en-GB" altLang="en-US" sz="2400" dirty="0"/>
              <a:t>to strengthen the Management and governance skills/ capacity of the VC Fund</a:t>
            </a:r>
          </a:p>
          <a:p>
            <a:r>
              <a:rPr lang="en-GB" altLang="en-US" sz="2400" dirty="0"/>
              <a:t>…and be Subject to a solid </a:t>
            </a:r>
            <a:r>
              <a:rPr lang="en-GB" altLang="en-US" sz="2400" b="1" dirty="0"/>
              <a:t>Due Diligence</a:t>
            </a:r>
            <a:r>
              <a:rPr lang="en-GB" altLang="en-US" sz="2400" dirty="0"/>
              <a:t>, led by consultancy or an IFI Team</a:t>
            </a:r>
            <a:endParaRPr lang="en-US" sz="2200" dirty="0"/>
          </a:p>
        </p:txBody>
      </p:sp>
      <p:sp>
        <p:nvSpPr>
          <p:cNvPr id="3" name="Title 2">
            <a:extLst>
              <a:ext uri="{FF2B5EF4-FFF2-40B4-BE49-F238E27FC236}">
                <a16:creationId xmlns:a16="http://schemas.microsoft.com/office/drawing/2014/main" id="{B4AB5CF1-AB6B-465A-B080-A7CCBD1BED77}"/>
              </a:ext>
            </a:extLst>
          </p:cNvPr>
          <p:cNvSpPr>
            <a:spLocks noGrp="1"/>
          </p:cNvSpPr>
          <p:nvPr>
            <p:ph type="title"/>
          </p:nvPr>
        </p:nvSpPr>
        <p:spPr/>
        <p:txBody>
          <a:bodyPr anchor="ctr"/>
          <a:lstStyle/>
          <a:p>
            <a:r>
              <a:rPr lang="fr-FR" dirty="0"/>
              <a:t>CV1: Access to Finance: FACRA VC </a:t>
            </a:r>
            <a:r>
              <a:rPr lang="fr-FR" dirty="0" err="1"/>
              <a:t>Fund</a:t>
            </a:r>
            <a:r>
              <a:rPr lang="fr-FR" dirty="0"/>
              <a:t> profile</a:t>
            </a:r>
            <a:endParaRPr lang="en-US" dirty="0"/>
          </a:p>
        </p:txBody>
      </p:sp>
      <p:sp>
        <p:nvSpPr>
          <p:cNvPr id="5" name="Slide Number Placeholder 4">
            <a:extLst>
              <a:ext uri="{FF2B5EF4-FFF2-40B4-BE49-F238E27FC236}">
                <a16:creationId xmlns:a16="http://schemas.microsoft.com/office/drawing/2014/main" id="{F9A5EBA6-841B-4B33-B09A-3B4B3E0A474F}"/>
              </a:ext>
            </a:extLst>
          </p:cNvPr>
          <p:cNvSpPr>
            <a:spLocks noGrp="1"/>
          </p:cNvSpPr>
          <p:nvPr>
            <p:ph type="sldNum" sz="quarter" idx="12"/>
          </p:nvPr>
        </p:nvSpPr>
        <p:spPr/>
        <p:txBody>
          <a:bodyPr/>
          <a:lstStyle/>
          <a:p>
            <a:fld id="{22AD838C-5518-49CD-AF87-4D9C8A952905}" type="slidenum">
              <a:rPr lang="en-US" smtClean="0"/>
              <a:t>10</a:t>
            </a:fld>
            <a:endParaRPr lang="en-US"/>
          </a:p>
        </p:txBody>
      </p:sp>
    </p:spTree>
    <p:extLst>
      <p:ext uri="{BB962C8B-B14F-4D97-AF65-F5344CB8AC3E}">
        <p14:creationId xmlns:p14="http://schemas.microsoft.com/office/powerpoint/2010/main" val="325594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0265A-3D23-4060-B323-A5352F3CD211}"/>
              </a:ext>
            </a:extLst>
          </p:cNvPr>
          <p:cNvSpPr>
            <a:spLocks noGrp="1"/>
          </p:cNvSpPr>
          <p:nvPr>
            <p:ph idx="1"/>
          </p:nvPr>
        </p:nvSpPr>
        <p:spPr/>
        <p:txBody>
          <a:bodyPr/>
          <a:lstStyle/>
          <a:p>
            <a:pPr marL="571500" indent="-571500" algn="just">
              <a:buFont typeface="+mj-lt"/>
              <a:buAutoNum type="romanUcPeriod"/>
            </a:pPr>
            <a:r>
              <a:rPr lang="fr-FR" altLang="fr-FR" b="1" dirty="0" err="1">
                <a:solidFill>
                  <a:srgbClr val="D0D0E8"/>
                </a:solidFill>
                <a:latin typeface="+mj-lt"/>
                <a:cs typeface="Times" panose="02020603050405020304" pitchFamily="18" charset="0"/>
              </a:rPr>
              <a:t>SMEs</a:t>
            </a:r>
            <a:r>
              <a:rPr lang="fr-FR" altLang="fr-FR" b="1" dirty="0">
                <a:solidFill>
                  <a:srgbClr val="D0D0E8"/>
                </a:solidFill>
                <a:latin typeface="+mj-lt"/>
                <a:cs typeface="Times" panose="02020603050405020304" pitchFamily="18" charset="0"/>
              </a:rPr>
              <a:t> and Start up Access to Finance Value Chain (Innovation </a:t>
            </a:r>
            <a:r>
              <a:rPr lang="fr-FR" altLang="fr-FR" b="1" dirty="0" err="1">
                <a:solidFill>
                  <a:srgbClr val="D0D0E8"/>
                </a:solidFill>
                <a:latin typeface="+mj-lt"/>
                <a:cs typeface="Times" panose="02020603050405020304" pitchFamily="18" charset="0"/>
              </a:rPr>
              <a:t>funding</a:t>
            </a:r>
            <a:r>
              <a:rPr lang="fr-FR" altLang="fr-FR" b="1" dirty="0">
                <a:solidFill>
                  <a:srgbClr val="D0D0E8"/>
                </a:solidFill>
                <a:latin typeface="+mj-lt"/>
                <a:cs typeface="Times" panose="02020603050405020304" pitchFamily="18" charset="0"/>
              </a:rPr>
              <a:t>)</a:t>
            </a:r>
          </a:p>
          <a:p>
            <a:pPr marL="571500" indent="-571500" algn="just">
              <a:buFont typeface="+mj-lt"/>
              <a:buAutoNum type="romanUcPeriod"/>
            </a:pPr>
            <a:r>
              <a:rPr lang="fr-FR" altLang="fr-FR" b="1" dirty="0">
                <a:solidFill>
                  <a:srgbClr val="D0D0E8"/>
                </a:solidFill>
                <a:latin typeface="+mj-lt"/>
                <a:cs typeface="Times" panose="02020603050405020304" pitchFamily="18" charset="0"/>
              </a:rPr>
              <a:t>Points of Entry for EC </a:t>
            </a:r>
            <a:r>
              <a:rPr lang="fr-FR" altLang="fr-FR" b="1" dirty="0" err="1">
                <a:solidFill>
                  <a:srgbClr val="D0D0E8"/>
                </a:solidFill>
                <a:latin typeface="+mj-lt"/>
                <a:cs typeface="Times" panose="02020603050405020304" pitchFamily="18" charset="0"/>
              </a:rPr>
              <a:t>Funding</a:t>
            </a:r>
            <a:r>
              <a:rPr lang="fr-FR" altLang="fr-FR" b="1" dirty="0">
                <a:solidFill>
                  <a:srgbClr val="D0D0E8"/>
                </a:solidFill>
                <a:latin typeface="+mj-lt"/>
                <a:cs typeface="Times" panose="02020603050405020304" pitchFamily="18" charset="0"/>
              </a:rPr>
              <a:t> &amp; Investment </a:t>
            </a:r>
            <a:r>
              <a:rPr lang="fr-FR" altLang="fr-FR" b="1" dirty="0" err="1">
                <a:solidFill>
                  <a:srgbClr val="D0D0E8"/>
                </a:solidFill>
                <a:latin typeface="+mj-lt"/>
                <a:cs typeface="Times" panose="02020603050405020304" pitchFamily="18" charset="0"/>
              </a:rPr>
              <a:t>Modalities</a:t>
            </a:r>
            <a:r>
              <a:rPr lang="fr-FR" altLang="fr-FR" b="1" dirty="0">
                <a:solidFill>
                  <a:srgbClr val="D0D0E8"/>
                </a:solidFill>
                <a:latin typeface="+mj-lt"/>
                <a:cs typeface="Times" panose="02020603050405020304" pitchFamily="18" charset="0"/>
              </a:rPr>
              <a:t>  </a:t>
            </a:r>
          </a:p>
          <a:p>
            <a:pPr marL="571500" indent="-571500" algn="just">
              <a:buFont typeface="+mj-lt"/>
              <a:buAutoNum type="romanUcPeriod"/>
            </a:pPr>
            <a:r>
              <a:rPr lang="fr-FR" altLang="fr-FR" b="1" dirty="0" err="1">
                <a:latin typeface="+mj-lt"/>
                <a:cs typeface="Times" panose="02020603050405020304" pitchFamily="18" charset="0"/>
              </a:rPr>
              <a:t>Implementation</a:t>
            </a:r>
            <a:r>
              <a:rPr lang="fr-FR" altLang="fr-FR" b="1" dirty="0">
                <a:latin typeface="+mj-lt"/>
                <a:cs typeface="Times" panose="02020603050405020304" pitchFamily="18" charset="0"/>
              </a:rPr>
              <a:t> </a:t>
            </a:r>
            <a:r>
              <a:rPr lang="fr-FR" altLang="fr-FR" b="1" dirty="0" err="1">
                <a:latin typeface="+mj-lt"/>
                <a:cs typeface="Times" panose="02020603050405020304" pitchFamily="18" charset="0"/>
              </a:rPr>
              <a:t>steps</a:t>
            </a:r>
            <a:r>
              <a:rPr lang="fr-FR" altLang="fr-FR" b="1" dirty="0">
                <a:latin typeface="+mj-lt"/>
                <a:cs typeface="Times" panose="02020603050405020304" pitchFamily="18" charset="0"/>
              </a:rPr>
              <a:t> (and challenges) </a:t>
            </a:r>
          </a:p>
          <a:p>
            <a:endParaRPr lang="fr-FR" dirty="0"/>
          </a:p>
          <a:p>
            <a:endParaRPr lang="en-US" dirty="0"/>
          </a:p>
        </p:txBody>
      </p:sp>
      <p:sp>
        <p:nvSpPr>
          <p:cNvPr id="3" name="Title 2">
            <a:extLst>
              <a:ext uri="{FF2B5EF4-FFF2-40B4-BE49-F238E27FC236}">
                <a16:creationId xmlns:a16="http://schemas.microsoft.com/office/drawing/2014/main" id="{4B6603A0-3029-4043-A463-07C86415D128}"/>
              </a:ext>
            </a:extLst>
          </p:cNvPr>
          <p:cNvSpPr>
            <a:spLocks noGrp="1"/>
          </p:cNvSpPr>
          <p:nvPr>
            <p:ph type="title"/>
          </p:nvPr>
        </p:nvSpPr>
        <p:spPr/>
        <p:txBody>
          <a:bodyPr anchor="ctr"/>
          <a:lstStyle/>
          <a:p>
            <a:r>
              <a:rPr lang="fr-FR" dirty="0"/>
              <a:t>Table of contents</a:t>
            </a:r>
            <a:endParaRPr lang="en-US" dirty="0"/>
          </a:p>
        </p:txBody>
      </p:sp>
      <p:sp>
        <p:nvSpPr>
          <p:cNvPr id="4" name="Slide Number Placeholder 3">
            <a:extLst>
              <a:ext uri="{FF2B5EF4-FFF2-40B4-BE49-F238E27FC236}">
                <a16:creationId xmlns:a16="http://schemas.microsoft.com/office/drawing/2014/main" id="{C70DCAFE-9DFC-466D-9ACB-DCFF999B5F15}"/>
              </a:ext>
            </a:extLst>
          </p:cNvPr>
          <p:cNvSpPr>
            <a:spLocks noGrp="1"/>
          </p:cNvSpPr>
          <p:nvPr>
            <p:ph type="sldNum" sz="quarter" idx="12"/>
          </p:nvPr>
        </p:nvSpPr>
        <p:spPr/>
        <p:txBody>
          <a:bodyPr/>
          <a:lstStyle/>
          <a:p>
            <a:fld id="{22AD838C-5518-49CD-AF87-4D9C8A952905}" type="slidenum">
              <a:rPr lang="en-US" smtClean="0"/>
              <a:t>11</a:t>
            </a:fld>
            <a:endParaRPr lang="en-US"/>
          </a:p>
        </p:txBody>
      </p:sp>
    </p:spTree>
    <p:extLst>
      <p:ext uri="{BB962C8B-B14F-4D97-AF65-F5344CB8AC3E}">
        <p14:creationId xmlns:p14="http://schemas.microsoft.com/office/powerpoint/2010/main" val="84541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AF5CA7-A872-4EF5-A06D-23BA8BEBFEBC}"/>
              </a:ext>
            </a:extLst>
          </p:cNvPr>
          <p:cNvSpPr>
            <a:spLocks noGrp="1"/>
          </p:cNvSpPr>
          <p:nvPr>
            <p:ph type="body" idx="1"/>
          </p:nvPr>
        </p:nvSpPr>
        <p:spPr>
          <a:xfrm>
            <a:off x="472445" y="1864042"/>
            <a:ext cx="5142747" cy="823912"/>
          </a:xfrm>
        </p:spPr>
        <p:txBody>
          <a:bodyPr>
            <a:normAutofit/>
          </a:bodyPr>
          <a:lstStyle/>
          <a:p>
            <a:r>
              <a:rPr lang="fr-FR" sz="2800" dirty="0" err="1"/>
              <a:t>Modality</a:t>
            </a:r>
            <a:r>
              <a:rPr lang="fr-FR" sz="2800" dirty="0"/>
              <a:t> of participation</a:t>
            </a:r>
            <a:endParaRPr lang="en-US" sz="2800" dirty="0"/>
          </a:p>
        </p:txBody>
      </p:sp>
      <p:sp>
        <p:nvSpPr>
          <p:cNvPr id="3" name="Content Placeholder 2">
            <a:extLst>
              <a:ext uri="{FF2B5EF4-FFF2-40B4-BE49-F238E27FC236}">
                <a16:creationId xmlns:a16="http://schemas.microsoft.com/office/drawing/2014/main" id="{47BF6C35-8CC5-4696-B837-702BF875BD29}"/>
              </a:ext>
            </a:extLst>
          </p:cNvPr>
          <p:cNvSpPr>
            <a:spLocks noGrp="1"/>
          </p:cNvSpPr>
          <p:nvPr>
            <p:ph sz="half" idx="2"/>
          </p:nvPr>
        </p:nvSpPr>
        <p:spPr>
          <a:xfrm>
            <a:off x="457405" y="2945647"/>
            <a:ext cx="5157787" cy="3244015"/>
          </a:xfrm>
        </p:spPr>
        <p:txBody>
          <a:bodyPr>
            <a:normAutofit/>
          </a:bodyPr>
          <a:lstStyle/>
          <a:p>
            <a:pPr>
              <a:spcBef>
                <a:spcPct val="0"/>
              </a:spcBef>
              <a:buSzTx/>
              <a:defRPr/>
            </a:pPr>
            <a:r>
              <a:rPr lang="en-US" altLang="en-US" sz="2400" dirty="0"/>
              <a:t>Equity Investment vs Grant or Guarantee</a:t>
            </a:r>
          </a:p>
          <a:p>
            <a:pPr>
              <a:spcBef>
                <a:spcPct val="0"/>
              </a:spcBef>
              <a:buSzTx/>
              <a:defRPr/>
            </a:pPr>
            <a:r>
              <a:rPr lang="en-US" altLang="en-US" sz="2400" dirty="0"/>
              <a:t>Creation of separate sub-fund</a:t>
            </a:r>
          </a:p>
          <a:p>
            <a:pPr>
              <a:spcBef>
                <a:spcPct val="0"/>
              </a:spcBef>
              <a:buSzTx/>
              <a:defRPr/>
            </a:pPr>
            <a:r>
              <a:rPr lang="en-US" altLang="en-US" sz="2400" dirty="0"/>
              <a:t>Participation to Board</a:t>
            </a:r>
          </a:p>
          <a:p>
            <a:pPr>
              <a:spcBef>
                <a:spcPct val="0"/>
              </a:spcBef>
              <a:buSzTx/>
              <a:defRPr/>
            </a:pPr>
            <a:r>
              <a:rPr lang="en-US" altLang="en-US" sz="2400" dirty="0"/>
              <a:t>Access to all Portfolio and</a:t>
            </a:r>
          </a:p>
          <a:p>
            <a:pPr>
              <a:spcBef>
                <a:spcPct val="0"/>
              </a:spcBef>
              <a:buSzTx/>
              <a:defRPr/>
            </a:pPr>
            <a:r>
              <a:rPr lang="en-US" altLang="en-US" sz="2400" dirty="0"/>
              <a:t>Pipeline of project Info</a:t>
            </a:r>
          </a:p>
          <a:p>
            <a:pPr>
              <a:spcBef>
                <a:spcPct val="0"/>
              </a:spcBef>
              <a:buSzTx/>
              <a:defRPr/>
            </a:pPr>
            <a:r>
              <a:rPr lang="en-US" altLang="en-US" sz="2400" dirty="0"/>
              <a:t>Value Chain driven investments</a:t>
            </a:r>
          </a:p>
          <a:p>
            <a:pPr>
              <a:spcBef>
                <a:spcPct val="0"/>
              </a:spcBef>
              <a:buSzTx/>
              <a:defRPr/>
            </a:pPr>
            <a:r>
              <a:rPr lang="en-US" altLang="en-US" sz="2400" dirty="0"/>
              <a:t>No more than 15% Equity Participation in Fund capital</a:t>
            </a:r>
          </a:p>
        </p:txBody>
      </p:sp>
      <p:sp>
        <p:nvSpPr>
          <p:cNvPr id="4" name="Text Placeholder 3">
            <a:extLst>
              <a:ext uri="{FF2B5EF4-FFF2-40B4-BE49-F238E27FC236}">
                <a16:creationId xmlns:a16="http://schemas.microsoft.com/office/drawing/2014/main" id="{3274EEB4-5387-4614-8021-6B43B3C6565B}"/>
              </a:ext>
            </a:extLst>
          </p:cNvPr>
          <p:cNvSpPr>
            <a:spLocks noGrp="1"/>
          </p:cNvSpPr>
          <p:nvPr>
            <p:ph type="body" sz="quarter" idx="3"/>
          </p:nvPr>
        </p:nvSpPr>
        <p:spPr>
          <a:xfrm>
            <a:off x="6621081" y="2070820"/>
            <a:ext cx="5183188" cy="617133"/>
          </a:xfrm>
        </p:spPr>
        <p:txBody>
          <a:bodyPr>
            <a:normAutofit/>
          </a:bodyPr>
          <a:lstStyle/>
          <a:p>
            <a:r>
              <a:rPr lang="fr-FR" sz="2800" dirty="0"/>
              <a:t>Conditions/IFI partnership</a:t>
            </a:r>
          </a:p>
        </p:txBody>
      </p:sp>
      <p:sp>
        <p:nvSpPr>
          <p:cNvPr id="5" name="Content Placeholder 4">
            <a:extLst>
              <a:ext uri="{FF2B5EF4-FFF2-40B4-BE49-F238E27FC236}">
                <a16:creationId xmlns:a16="http://schemas.microsoft.com/office/drawing/2014/main" id="{03A74035-C1E1-4A4D-BC2F-3A00AEF0DC3C}"/>
              </a:ext>
            </a:extLst>
          </p:cNvPr>
          <p:cNvSpPr>
            <a:spLocks noGrp="1"/>
          </p:cNvSpPr>
          <p:nvPr>
            <p:ph sz="quarter" idx="4"/>
          </p:nvPr>
        </p:nvSpPr>
        <p:spPr>
          <a:xfrm>
            <a:off x="6621081" y="2762769"/>
            <a:ext cx="5183188" cy="3426894"/>
          </a:xfrm>
        </p:spPr>
        <p:txBody>
          <a:bodyPr>
            <a:normAutofit/>
          </a:bodyPr>
          <a:lstStyle/>
          <a:p>
            <a:r>
              <a:rPr lang="en-US" altLang="en-US" sz="2400" dirty="0"/>
              <a:t>Partnership needed with IFI</a:t>
            </a:r>
          </a:p>
          <a:p>
            <a:pPr>
              <a:spcBef>
                <a:spcPct val="0"/>
              </a:spcBef>
              <a:defRPr/>
            </a:pPr>
            <a:r>
              <a:rPr lang="en-US" altLang="en-US" sz="2400" dirty="0"/>
              <a:t>African Development Bank, </a:t>
            </a:r>
            <a:r>
              <a:rPr lang="en-US" altLang="en-US" sz="2400" dirty="0" err="1"/>
              <a:t>Proparco</a:t>
            </a:r>
            <a:r>
              <a:rPr lang="en-US" altLang="en-US" sz="2400" dirty="0"/>
              <a:t>/ EIB, others?</a:t>
            </a:r>
          </a:p>
          <a:p>
            <a:pPr>
              <a:spcBef>
                <a:spcPct val="0"/>
              </a:spcBef>
              <a:defRPr/>
            </a:pPr>
            <a:r>
              <a:rPr lang="en-US" altLang="en-US" sz="2400" dirty="0"/>
              <a:t>Need to go </a:t>
            </a:r>
            <a:r>
              <a:rPr lang="en-US" altLang="en-US" sz="2400" dirty="0" err="1"/>
              <a:t>tru</a:t>
            </a:r>
            <a:r>
              <a:rPr lang="en-US" altLang="en-US" sz="2400" dirty="0"/>
              <a:t> EU EIP Eligibility Crit.</a:t>
            </a:r>
          </a:p>
          <a:p>
            <a:pPr>
              <a:spcBef>
                <a:spcPct val="0"/>
              </a:spcBef>
              <a:defRPr/>
            </a:pPr>
            <a:r>
              <a:rPr lang="en-US" altLang="en-US" sz="2400" dirty="0"/>
              <a:t>Agreed Financial Partners</a:t>
            </a:r>
          </a:p>
          <a:p>
            <a:pPr>
              <a:spcBef>
                <a:spcPct val="0"/>
              </a:spcBef>
              <a:defRPr/>
            </a:pPr>
            <a:r>
              <a:rPr lang="en-US" altLang="en-US" sz="2400" dirty="0"/>
              <a:t>EFSD Guarantee agreement</a:t>
            </a:r>
          </a:p>
          <a:p>
            <a:pPr>
              <a:spcBef>
                <a:spcPct val="0"/>
              </a:spcBef>
              <a:defRPr/>
            </a:pPr>
            <a:r>
              <a:rPr lang="en-US" altLang="en-US" sz="2400" dirty="0"/>
              <a:t>Due diligence led by IFI/ or advisor</a:t>
            </a:r>
          </a:p>
          <a:p>
            <a:pPr>
              <a:spcBef>
                <a:spcPct val="0"/>
              </a:spcBef>
              <a:defRPr/>
            </a:pPr>
            <a:r>
              <a:rPr lang="en-US" altLang="en-US" sz="2400" dirty="0"/>
              <a:t>VC Fund / Equity participation or TA</a:t>
            </a:r>
          </a:p>
          <a:p>
            <a:pPr>
              <a:spcBef>
                <a:spcPct val="0"/>
              </a:spcBef>
              <a:defRPr/>
            </a:pPr>
            <a:r>
              <a:rPr lang="en-US" altLang="en-US" sz="2400" dirty="0"/>
              <a:t>Managed also by IFI partner</a:t>
            </a:r>
          </a:p>
          <a:p>
            <a:pPr>
              <a:spcBef>
                <a:spcPct val="0"/>
              </a:spcBef>
              <a:defRPr/>
            </a:pPr>
            <a:r>
              <a:rPr lang="en-US" altLang="en-US" sz="2400" dirty="0"/>
              <a:t>Fund must be aware of long Process</a:t>
            </a:r>
            <a:endParaRPr lang="en-US" dirty="0"/>
          </a:p>
        </p:txBody>
      </p:sp>
      <p:sp>
        <p:nvSpPr>
          <p:cNvPr id="6" name="Title 5">
            <a:extLst>
              <a:ext uri="{FF2B5EF4-FFF2-40B4-BE49-F238E27FC236}">
                <a16:creationId xmlns:a16="http://schemas.microsoft.com/office/drawing/2014/main" id="{D18D698B-B6B7-4753-B667-BF8343CB2AD9}"/>
              </a:ext>
            </a:extLst>
          </p:cNvPr>
          <p:cNvSpPr>
            <a:spLocks noGrp="1"/>
          </p:cNvSpPr>
          <p:nvPr>
            <p:ph type="title"/>
          </p:nvPr>
        </p:nvSpPr>
        <p:spPr/>
        <p:txBody>
          <a:bodyPr anchor="ctr"/>
          <a:lstStyle/>
          <a:p>
            <a:r>
              <a:rPr lang="fr-FR" dirty="0"/>
              <a:t>CV1: Access to Finance and TA for entrepreneurs</a:t>
            </a:r>
            <a:endParaRPr lang="en-US" dirty="0"/>
          </a:p>
        </p:txBody>
      </p:sp>
      <p:sp>
        <p:nvSpPr>
          <p:cNvPr id="8" name="Rectangle 7">
            <a:extLst>
              <a:ext uri="{FF2B5EF4-FFF2-40B4-BE49-F238E27FC236}">
                <a16:creationId xmlns:a16="http://schemas.microsoft.com/office/drawing/2014/main" id="{B5ED1E4B-C410-4328-A333-348D1E9F5336}"/>
              </a:ext>
            </a:extLst>
          </p:cNvPr>
          <p:cNvSpPr/>
          <p:nvPr/>
        </p:nvSpPr>
        <p:spPr>
          <a:xfrm>
            <a:off x="472445" y="1246909"/>
            <a:ext cx="4997334" cy="49427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B8D50B-9832-4A09-A898-F7C2DF57D962}"/>
              </a:ext>
            </a:extLst>
          </p:cNvPr>
          <p:cNvSpPr/>
          <p:nvPr/>
        </p:nvSpPr>
        <p:spPr>
          <a:xfrm>
            <a:off x="455818" y="1246909"/>
            <a:ext cx="4997334" cy="823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Investment in VC </a:t>
            </a:r>
            <a:r>
              <a:rPr lang="fr-FR" sz="3200" b="1" dirty="0" err="1"/>
              <a:t>Fund</a:t>
            </a:r>
            <a:r>
              <a:rPr lang="fr-FR" sz="3200" b="1" dirty="0"/>
              <a:t> (</a:t>
            </a:r>
            <a:r>
              <a:rPr lang="fr-FR" sz="3200" b="1" dirty="0" err="1"/>
              <a:t>any</a:t>
            </a:r>
            <a:r>
              <a:rPr lang="fr-FR" sz="3200" b="1" dirty="0"/>
              <a:t>)</a:t>
            </a:r>
            <a:endParaRPr lang="en-US" sz="3200" b="1" dirty="0"/>
          </a:p>
        </p:txBody>
      </p:sp>
      <p:sp>
        <p:nvSpPr>
          <p:cNvPr id="10" name="Rectangle 9">
            <a:extLst>
              <a:ext uri="{FF2B5EF4-FFF2-40B4-BE49-F238E27FC236}">
                <a16:creationId xmlns:a16="http://schemas.microsoft.com/office/drawing/2014/main" id="{BA6FAD4E-F52E-4076-8304-C80B2DF12FE2}"/>
              </a:ext>
            </a:extLst>
          </p:cNvPr>
          <p:cNvSpPr/>
          <p:nvPr/>
        </p:nvSpPr>
        <p:spPr>
          <a:xfrm>
            <a:off x="6544881" y="1246909"/>
            <a:ext cx="4997334" cy="49427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63A732-BDBC-4A8A-B136-1CAD0E4396FF}"/>
              </a:ext>
            </a:extLst>
          </p:cNvPr>
          <p:cNvSpPr/>
          <p:nvPr/>
        </p:nvSpPr>
        <p:spPr>
          <a:xfrm>
            <a:off x="6544881" y="1246909"/>
            <a:ext cx="4997334" cy="823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t>EIP PSD Invest conditions</a:t>
            </a:r>
            <a:endParaRPr lang="en-US" sz="3200" b="1" dirty="0"/>
          </a:p>
        </p:txBody>
      </p:sp>
      <p:sp>
        <p:nvSpPr>
          <p:cNvPr id="12" name="Slide Number Placeholder 11">
            <a:extLst>
              <a:ext uri="{FF2B5EF4-FFF2-40B4-BE49-F238E27FC236}">
                <a16:creationId xmlns:a16="http://schemas.microsoft.com/office/drawing/2014/main" id="{4C33460A-332F-435E-8EFA-76F01674CB2F}"/>
              </a:ext>
            </a:extLst>
          </p:cNvPr>
          <p:cNvSpPr>
            <a:spLocks noGrp="1"/>
          </p:cNvSpPr>
          <p:nvPr>
            <p:ph type="sldNum" sz="quarter" idx="12"/>
          </p:nvPr>
        </p:nvSpPr>
        <p:spPr/>
        <p:txBody>
          <a:bodyPr/>
          <a:lstStyle/>
          <a:p>
            <a:fld id="{22AD838C-5518-49CD-AF87-4D9C8A952905}" type="slidenum">
              <a:rPr lang="en-US" smtClean="0"/>
              <a:t>12</a:t>
            </a:fld>
            <a:endParaRPr lang="en-US"/>
          </a:p>
        </p:txBody>
      </p:sp>
    </p:spTree>
    <p:extLst>
      <p:ext uri="{BB962C8B-B14F-4D97-AF65-F5344CB8AC3E}">
        <p14:creationId xmlns:p14="http://schemas.microsoft.com/office/powerpoint/2010/main" val="295610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B36FFD-D567-4760-804D-8662B5A624A7}"/>
              </a:ext>
            </a:extLst>
          </p:cNvPr>
          <p:cNvSpPr>
            <a:spLocks noGrp="1"/>
          </p:cNvSpPr>
          <p:nvPr>
            <p:ph type="sldNum" sz="quarter" idx="12"/>
          </p:nvPr>
        </p:nvSpPr>
        <p:spPr/>
        <p:txBody>
          <a:bodyPr/>
          <a:lstStyle/>
          <a:p>
            <a:fld id="{D07BD77C-F922-473F-924E-6EAAEFD7373B}" type="slidenum">
              <a:rPr lang="en-US" smtClean="0"/>
              <a:t>13</a:t>
            </a:fld>
            <a:endParaRPr lang="en-US"/>
          </a:p>
        </p:txBody>
      </p:sp>
    </p:spTree>
    <p:extLst>
      <p:ext uri="{BB962C8B-B14F-4D97-AF65-F5344CB8AC3E}">
        <p14:creationId xmlns:p14="http://schemas.microsoft.com/office/powerpoint/2010/main" val="91637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BE9E-585A-4A35-A326-6BCF29639286}"/>
              </a:ext>
            </a:extLst>
          </p:cNvPr>
          <p:cNvSpPr>
            <a:spLocks noGrp="1"/>
          </p:cNvSpPr>
          <p:nvPr>
            <p:ph type="title"/>
          </p:nvPr>
        </p:nvSpPr>
        <p:spPr/>
        <p:txBody>
          <a:bodyPr anchor="ctr"/>
          <a:lstStyle/>
          <a:p>
            <a:r>
              <a:rPr lang="fr-FR" dirty="0" err="1"/>
              <a:t>Foreword</a:t>
            </a:r>
            <a:endParaRPr lang="en-US" dirty="0"/>
          </a:p>
        </p:txBody>
      </p:sp>
      <p:sp>
        <p:nvSpPr>
          <p:cNvPr id="3" name="Rectangle 2">
            <a:extLst>
              <a:ext uri="{FF2B5EF4-FFF2-40B4-BE49-F238E27FC236}">
                <a16:creationId xmlns:a16="http://schemas.microsoft.com/office/drawing/2014/main" id="{113C8C81-481A-416B-A998-ED777AB06414}"/>
              </a:ext>
            </a:extLst>
          </p:cNvPr>
          <p:cNvSpPr/>
          <p:nvPr/>
        </p:nvSpPr>
        <p:spPr>
          <a:xfrm>
            <a:off x="307570" y="1743862"/>
            <a:ext cx="11150139" cy="3617850"/>
          </a:xfrm>
          <a:prstGeom prst="rect">
            <a:avLst/>
          </a:prstGeom>
        </p:spPr>
        <p:txBody>
          <a:bodyPr wrap="square">
            <a:spAutoFit/>
          </a:bodyPr>
          <a:lstStyle/>
          <a:p>
            <a:pPr algn="just">
              <a:lnSpc>
                <a:spcPct val="115000"/>
              </a:lnSpc>
              <a:spcAft>
                <a:spcPts val="900"/>
              </a:spcAft>
            </a:pPr>
            <a:r>
              <a:rPr lang="en-GB" sz="1400" b="1"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About the TPSD/E Facility </a:t>
            </a:r>
            <a:endParaRPr lang="en-US" sz="1600" dirty="0">
              <a:solidFill>
                <a:schemeClr val="accent1">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spcAft>
                <a:spcPts val="900"/>
              </a:spcAft>
            </a:pPr>
            <a:r>
              <a:rPr lang="en-GB" sz="1400"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The TPSD/E Facility is an advisory service of the European Commission (EC) managed by the Unit C4 in charge of Trade and Private Sector Development and Engagement within the Directorate General for International Cooperation and Development </a:t>
            </a:r>
            <a:r>
              <a:rPr lang="en-GB" sz="1400" b="1" dirty="0">
                <a:solidFill>
                  <a:srgbClr val="10B4C6"/>
                </a:solidFill>
                <a:latin typeface="Verdana" panose="020B0604030504040204" pitchFamily="34" charset="0"/>
                <a:ea typeface="Times New Roman" panose="02020603050405020304" pitchFamily="18" charset="0"/>
                <a:cs typeface="Times New Roman" panose="02020603050405020304" pitchFamily="18" charset="0"/>
              </a:rPr>
              <a:t>(DEVCO)</a:t>
            </a:r>
            <a:r>
              <a:rPr lang="en-GB" sz="14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a:t>
            </a:r>
            <a:endParaRPr lang="en-US" sz="16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spcAft>
                <a:spcPts val="900"/>
              </a:spcAft>
            </a:pPr>
            <a:r>
              <a:rPr lang="en-GB" sz="1400"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The TPSD Facility is implemented by </a:t>
            </a:r>
            <a:r>
              <a:rPr lang="en-GB" sz="1400" b="1" dirty="0">
                <a:solidFill>
                  <a:srgbClr val="10B4C6"/>
                </a:solidFill>
                <a:latin typeface="Verdana" panose="020B0604030504040204" pitchFamily="34" charset="0"/>
                <a:ea typeface="Times New Roman" panose="02020603050405020304" pitchFamily="18" charset="0"/>
                <a:cs typeface="Times New Roman" panose="02020603050405020304" pitchFamily="18" charset="0"/>
              </a:rPr>
              <a:t>DAI Europe</a:t>
            </a:r>
            <a:r>
              <a:rPr lang="en-GB" sz="14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a:t>
            </a:r>
            <a:endParaRPr lang="en-US" sz="16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spcAft>
                <a:spcPts val="900"/>
              </a:spcAft>
            </a:pPr>
            <a:r>
              <a:rPr lang="en-GB" sz="1400" dirty="0">
                <a:solidFill>
                  <a:srgbClr val="333333"/>
                </a:solidFill>
                <a:latin typeface="Verdana" panose="020B0604030504040204" pitchFamily="34" charset="0"/>
                <a:ea typeface="Times New Roman" panose="02020603050405020304" pitchFamily="18" charset="0"/>
                <a:cs typeface="Arial" panose="020B0604020202020204" pitchFamily="34" charset="0"/>
              </a:rPr>
              <a:t> </a:t>
            </a:r>
            <a:endParaRPr lang="en-US" sz="16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spcAft>
                <a:spcPts val="900"/>
              </a:spcAft>
            </a:pPr>
            <a:r>
              <a:rPr lang="en-GB" sz="1400" b="1"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Disclaimer</a:t>
            </a:r>
            <a:endParaRPr lang="en-US" sz="1600" dirty="0">
              <a:solidFill>
                <a:schemeClr val="accent1">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spcAft>
                <a:spcPts val="900"/>
              </a:spcAft>
            </a:pPr>
            <a:r>
              <a:rPr lang="en-GB" sz="1400"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This report was produced by </a:t>
            </a:r>
            <a:r>
              <a:rPr lang="en-GB" sz="1400" b="1" dirty="0">
                <a:solidFill>
                  <a:srgbClr val="10B4C6"/>
                </a:solidFill>
                <a:latin typeface="Verdana" panose="020B0604030504040204" pitchFamily="34" charset="0"/>
                <a:ea typeface="Times New Roman" panose="02020603050405020304" pitchFamily="18" charset="0"/>
                <a:cs typeface="Times New Roman" panose="02020603050405020304" pitchFamily="18" charset="0"/>
              </a:rPr>
              <a:t>Yves </a:t>
            </a:r>
            <a:r>
              <a:rPr lang="en-GB" sz="1400" b="1" dirty="0" err="1">
                <a:solidFill>
                  <a:srgbClr val="10B4C6"/>
                </a:solidFill>
                <a:latin typeface="Verdana" panose="020B0604030504040204" pitchFamily="34" charset="0"/>
                <a:ea typeface="Times New Roman" panose="02020603050405020304" pitchFamily="18" charset="0"/>
                <a:cs typeface="Times New Roman" panose="02020603050405020304" pitchFamily="18" charset="0"/>
              </a:rPr>
              <a:t>Speeckaert</a:t>
            </a:r>
            <a:r>
              <a:rPr lang="en-GB" sz="1400"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a:t>
            </a:r>
            <a:r>
              <a:rPr lang="en-GB" sz="1400"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an expert mobilised by the TPSD/E Facility at the request of the European Commission Directorate General for International Development Cooperation (DEVCO). The contents of this publication do not necessarily reflect the official position or opinion of the European Commission. Neither the European Commission nor any person acting on behalf of the Commission is responsible for the use that might be made of the following information.</a:t>
            </a:r>
            <a:endParaRPr lang="en-US" sz="1600" dirty="0">
              <a:solidFill>
                <a:schemeClr val="accent1">
                  <a:lumMod val="50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52D4677-EEB6-4B65-9861-5D8CF21BAB78}"/>
              </a:ext>
            </a:extLst>
          </p:cNvPr>
          <p:cNvSpPr>
            <a:spLocks noGrp="1"/>
          </p:cNvSpPr>
          <p:nvPr>
            <p:ph type="sldNum" sz="quarter" idx="12"/>
          </p:nvPr>
        </p:nvSpPr>
        <p:spPr/>
        <p:txBody>
          <a:bodyPr/>
          <a:lstStyle/>
          <a:p>
            <a:fld id="{22AD838C-5518-49CD-AF87-4D9C8A952905}" type="slidenum">
              <a:rPr lang="en-US" smtClean="0"/>
              <a:t>2</a:t>
            </a:fld>
            <a:endParaRPr lang="en-US"/>
          </a:p>
        </p:txBody>
      </p:sp>
    </p:spTree>
    <p:extLst>
      <p:ext uri="{BB962C8B-B14F-4D97-AF65-F5344CB8AC3E}">
        <p14:creationId xmlns:p14="http://schemas.microsoft.com/office/powerpoint/2010/main" val="254410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0265A-3D23-4060-B323-A5352F3CD211}"/>
              </a:ext>
            </a:extLst>
          </p:cNvPr>
          <p:cNvSpPr>
            <a:spLocks noGrp="1"/>
          </p:cNvSpPr>
          <p:nvPr>
            <p:ph idx="1"/>
          </p:nvPr>
        </p:nvSpPr>
        <p:spPr/>
        <p:txBody>
          <a:bodyPr/>
          <a:lstStyle/>
          <a:p>
            <a:pPr marL="571500" indent="-571500" algn="just">
              <a:buFont typeface="+mj-lt"/>
              <a:buAutoNum type="romanUcPeriod"/>
            </a:pPr>
            <a:r>
              <a:rPr lang="fr-FR" altLang="fr-FR" b="1" dirty="0" err="1">
                <a:latin typeface="+mj-lt"/>
                <a:cs typeface="Times" panose="02020603050405020304" pitchFamily="18" charset="0"/>
              </a:rPr>
              <a:t>SMEs</a:t>
            </a:r>
            <a:r>
              <a:rPr lang="fr-FR" altLang="fr-FR" b="1" dirty="0">
                <a:latin typeface="+mj-lt"/>
                <a:cs typeface="Times" panose="02020603050405020304" pitchFamily="18" charset="0"/>
              </a:rPr>
              <a:t> and Start up Access to Finance Value Chain (Innovation </a:t>
            </a:r>
            <a:r>
              <a:rPr lang="fr-FR" altLang="fr-FR" b="1" dirty="0" err="1">
                <a:latin typeface="+mj-lt"/>
                <a:cs typeface="Times" panose="02020603050405020304" pitchFamily="18" charset="0"/>
              </a:rPr>
              <a:t>funding</a:t>
            </a:r>
            <a:r>
              <a:rPr lang="fr-FR" altLang="fr-FR" b="1" dirty="0">
                <a:latin typeface="+mj-lt"/>
                <a:cs typeface="Times" panose="02020603050405020304" pitchFamily="18" charset="0"/>
              </a:rPr>
              <a:t>)</a:t>
            </a:r>
          </a:p>
          <a:p>
            <a:pPr marL="571500" indent="-571500" algn="just">
              <a:buFont typeface="+mj-lt"/>
              <a:buAutoNum type="romanUcPeriod"/>
            </a:pPr>
            <a:r>
              <a:rPr lang="fr-FR" altLang="fr-FR" b="1" dirty="0">
                <a:solidFill>
                  <a:srgbClr val="D0D0E8"/>
                </a:solidFill>
                <a:latin typeface="+mj-lt"/>
                <a:cs typeface="Times" panose="02020603050405020304" pitchFamily="18" charset="0"/>
              </a:rPr>
              <a:t>Points of Entry for EC </a:t>
            </a:r>
            <a:r>
              <a:rPr lang="fr-FR" altLang="fr-FR" b="1" dirty="0" err="1">
                <a:solidFill>
                  <a:srgbClr val="D0D0E8"/>
                </a:solidFill>
                <a:latin typeface="+mj-lt"/>
                <a:cs typeface="Times" panose="02020603050405020304" pitchFamily="18" charset="0"/>
              </a:rPr>
              <a:t>Funding</a:t>
            </a:r>
            <a:r>
              <a:rPr lang="fr-FR" altLang="fr-FR" b="1" dirty="0">
                <a:solidFill>
                  <a:srgbClr val="D0D0E8"/>
                </a:solidFill>
                <a:latin typeface="+mj-lt"/>
                <a:cs typeface="Times" panose="02020603050405020304" pitchFamily="18" charset="0"/>
              </a:rPr>
              <a:t> &amp; Investment </a:t>
            </a:r>
            <a:r>
              <a:rPr lang="fr-FR" altLang="fr-FR" b="1" dirty="0" err="1">
                <a:solidFill>
                  <a:srgbClr val="D0D0E8"/>
                </a:solidFill>
                <a:latin typeface="+mj-lt"/>
                <a:cs typeface="Times" panose="02020603050405020304" pitchFamily="18" charset="0"/>
              </a:rPr>
              <a:t>Modalities</a:t>
            </a:r>
            <a:r>
              <a:rPr lang="fr-FR" altLang="fr-FR" b="1" dirty="0">
                <a:solidFill>
                  <a:srgbClr val="D0D0E8"/>
                </a:solidFill>
                <a:latin typeface="+mj-lt"/>
                <a:cs typeface="Times" panose="02020603050405020304" pitchFamily="18" charset="0"/>
              </a:rPr>
              <a:t>  </a:t>
            </a:r>
          </a:p>
          <a:p>
            <a:pPr marL="571500" indent="-571500" algn="just">
              <a:buFont typeface="+mj-lt"/>
              <a:buAutoNum type="romanUcPeriod"/>
            </a:pPr>
            <a:r>
              <a:rPr lang="fr-FR" altLang="fr-FR" b="1" dirty="0" err="1">
                <a:solidFill>
                  <a:srgbClr val="D0D0E8"/>
                </a:solidFill>
                <a:latin typeface="+mj-lt"/>
                <a:cs typeface="Times" panose="02020603050405020304" pitchFamily="18" charset="0"/>
              </a:rPr>
              <a:t>Implementation</a:t>
            </a:r>
            <a:r>
              <a:rPr lang="fr-FR" altLang="fr-FR" b="1" dirty="0">
                <a:solidFill>
                  <a:srgbClr val="D0D0E8"/>
                </a:solidFill>
                <a:latin typeface="+mj-lt"/>
                <a:cs typeface="Times" panose="02020603050405020304" pitchFamily="18" charset="0"/>
              </a:rPr>
              <a:t> </a:t>
            </a:r>
            <a:r>
              <a:rPr lang="fr-FR" altLang="fr-FR" b="1" dirty="0" err="1">
                <a:solidFill>
                  <a:srgbClr val="D0D0E8"/>
                </a:solidFill>
                <a:latin typeface="+mj-lt"/>
                <a:cs typeface="Times" panose="02020603050405020304" pitchFamily="18" charset="0"/>
              </a:rPr>
              <a:t>steps</a:t>
            </a:r>
            <a:r>
              <a:rPr lang="fr-FR" altLang="fr-FR" b="1" dirty="0">
                <a:solidFill>
                  <a:srgbClr val="D0D0E8"/>
                </a:solidFill>
                <a:latin typeface="+mj-lt"/>
                <a:cs typeface="Times" panose="02020603050405020304" pitchFamily="18" charset="0"/>
              </a:rPr>
              <a:t> (and challenges) </a:t>
            </a:r>
            <a:endParaRPr lang="fr-FR" altLang="fr-FR" dirty="0">
              <a:solidFill>
                <a:srgbClr val="D0D0E8"/>
              </a:solidFill>
              <a:latin typeface="+mj-lt"/>
              <a:cs typeface="Times" panose="02020603050405020304" pitchFamily="18" charset="0"/>
            </a:endParaRPr>
          </a:p>
          <a:p>
            <a:endParaRPr lang="fr-FR" dirty="0"/>
          </a:p>
          <a:p>
            <a:endParaRPr lang="en-US" dirty="0"/>
          </a:p>
        </p:txBody>
      </p:sp>
      <p:sp>
        <p:nvSpPr>
          <p:cNvPr id="3" name="Title 2">
            <a:extLst>
              <a:ext uri="{FF2B5EF4-FFF2-40B4-BE49-F238E27FC236}">
                <a16:creationId xmlns:a16="http://schemas.microsoft.com/office/drawing/2014/main" id="{4B6603A0-3029-4043-A463-07C86415D128}"/>
              </a:ext>
            </a:extLst>
          </p:cNvPr>
          <p:cNvSpPr>
            <a:spLocks noGrp="1"/>
          </p:cNvSpPr>
          <p:nvPr>
            <p:ph type="title"/>
          </p:nvPr>
        </p:nvSpPr>
        <p:spPr/>
        <p:txBody>
          <a:bodyPr anchor="ctr"/>
          <a:lstStyle/>
          <a:p>
            <a:r>
              <a:rPr lang="fr-FR" dirty="0"/>
              <a:t>Table of content</a:t>
            </a:r>
            <a:endParaRPr lang="en-US" dirty="0"/>
          </a:p>
        </p:txBody>
      </p:sp>
      <p:sp>
        <p:nvSpPr>
          <p:cNvPr id="4" name="Slide Number Placeholder 3">
            <a:extLst>
              <a:ext uri="{FF2B5EF4-FFF2-40B4-BE49-F238E27FC236}">
                <a16:creationId xmlns:a16="http://schemas.microsoft.com/office/drawing/2014/main" id="{F7DF480B-6C4F-4818-86EC-6350EDBA51CD}"/>
              </a:ext>
            </a:extLst>
          </p:cNvPr>
          <p:cNvSpPr>
            <a:spLocks noGrp="1"/>
          </p:cNvSpPr>
          <p:nvPr>
            <p:ph type="sldNum" sz="quarter" idx="12"/>
          </p:nvPr>
        </p:nvSpPr>
        <p:spPr/>
        <p:txBody>
          <a:bodyPr/>
          <a:lstStyle/>
          <a:p>
            <a:fld id="{22AD838C-5518-49CD-AF87-4D9C8A952905}" type="slidenum">
              <a:rPr lang="en-US" smtClean="0"/>
              <a:t>3</a:t>
            </a:fld>
            <a:endParaRPr lang="en-US"/>
          </a:p>
        </p:txBody>
      </p:sp>
    </p:spTree>
    <p:extLst>
      <p:ext uri="{BB962C8B-B14F-4D97-AF65-F5344CB8AC3E}">
        <p14:creationId xmlns:p14="http://schemas.microsoft.com/office/powerpoint/2010/main" val="412573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603A0-3029-4043-A463-07C86415D128}"/>
              </a:ext>
            </a:extLst>
          </p:cNvPr>
          <p:cNvSpPr>
            <a:spLocks noGrp="1"/>
          </p:cNvSpPr>
          <p:nvPr>
            <p:ph type="title"/>
          </p:nvPr>
        </p:nvSpPr>
        <p:spPr/>
        <p:txBody>
          <a:bodyPr anchor="ctr"/>
          <a:lstStyle/>
          <a:p>
            <a:r>
              <a:rPr lang="fr-FR" dirty="0"/>
              <a:t>CV1: Access to Finance and TA for entrepreneurs</a:t>
            </a:r>
            <a:endParaRPr lang="en-US" dirty="0"/>
          </a:p>
        </p:txBody>
      </p:sp>
      <p:sp>
        <p:nvSpPr>
          <p:cNvPr id="7" name="Text Placeholder 3">
            <a:extLst>
              <a:ext uri="{FF2B5EF4-FFF2-40B4-BE49-F238E27FC236}">
                <a16:creationId xmlns:a16="http://schemas.microsoft.com/office/drawing/2014/main" id="{D29AA385-7E01-41CF-B70C-F504CD55AAA5}"/>
              </a:ext>
            </a:extLst>
          </p:cNvPr>
          <p:cNvSpPr txBox="1">
            <a:spLocks/>
          </p:cNvSpPr>
          <p:nvPr/>
        </p:nvSpPr>
        <p:spPr>
          <a:xfrm>
            <a:off x="2190223" y="1152637"/>
            <a:ext cx="7772400" cy="5334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fr-FR" altLang="fr-FR" sz="1800" b="1" dirty="0" err="1">
                <a:solidFill>
                  <a:srgbClr val="254AA4"/>
                </a:solidFill>
                <a:latin typeface="+mj-lt"/>
                <a:cs typeface="Times" panose="02020603050405020304" pitchFamily="18" charset="0"/>
              </a:rPr>
              <a:t>SMEs</a:t>
            </a:r>
            <a:r>
              <a:rPr lang="fr-FR" altLang="fr-FR" sz="1800" b="1" dirty="0">
                <a:solidFill>
                  <a:srgbClr val="254AA4"/>
                </a:solidFill>
                <a:latin typeface="+mj-lt"/>
                <a:cs typeface="Times" panose="02020603050405020304" pitchFamily="18" charset="0"/>
              </a:rPr>
              <a:t> and Start-up </a:t>
            </a:r>
            <a:r>
              <a:rPr lang="fr-FR" altLang="fr-FR" sz="1800" b="1" dirty="0" err="1">
                <a:solidFill>
                  <a:srgbClr val="254AA4"/>
                </a:solidFill>
                <a:latin typeface="+mj-lt"/>
                <a:cs typeface="Times" panose="02020603050405020304" pitchFamily="18" charset="0"/>
              </a:rPr>
              <a:t>Financing</a:t>
            </a:r>
            <a:r>
              <a:rPr lang="fr-FR" altLang="fr-FR" sz="1800" b="1" dirty="0">
                <a:solidFill>
                  <a:srgbClr val="254AA4"/>
                </a:solidFill>
                <a:latin typeface="+mj-lt"/>
                <a:cs typeface="Times" panose="02020603050405020304" pitchFamily="18" charset="0"/>
              </a:rPr>
              <a:t> and </a:t>
            </a:r>
            <a:r>
              <a:rPr lang="fr-FR" altLang="fr-FR" sz="1800" b="1" dirty="0" err="1">
                <a:solidFill>
                  <a:srgbClr val="254AA4"/>
                </a:solidFill>
                <a:latin typeface="+mj-lt"/>
                <a:cs typeface="Times" panose="02020603050405020304" pitchFamily="18" charset="0"/>
              </a:rPr>
              <a:t>launching</a:t>
            </a:r>
            <a:r>
              <a:rPr lang="fr-FR" altLang="fr-FR" sz="1800" b="1" dirty="0">
                <a:solidFill>
                  <a:srgbClr val="254AA4"/>
                </a:solidFill>
                <a:latin typeface="+mj-lt"/>
                <a:cs typeface="Times" panose="02020603050405020304" pitchFamily="18" charset="0"/>
              </a:rPr>
              <a:t> Life cycle (*) (Value Chain)</a:t>
            </a:r>
            <a:endParaRPr lang="hu-HU" altLang="fr-FR" sz="1800" b="1" dirty="0">
              <a:solidFill>
                <a:srgbClr val="254AA4"/>
              </a:solidFill>
              <a:latin typeface="+mj-lt"/>
              <a:cs typeface="Times" panose="02020603050405020304" pitchFamily="18" charset="0"/>
            </a:endParaRPr>
          </a:p>
        </p:txBody>
      </p:sp>
      <p:sp>
        <p:nvSpPr>
          <p:cNvPr id="8" name="Slide Number Placeholder 4">
            <a:extLst>
              <a:ext uri="{FF2B5EF4-FFF2-40B4-BE49-F238E27FC236}">
                <a16:creationId xmlns:a16="http://schemas.microsoft.com/office/drawing/2014/main" id="{BC96BEB7-FEF6-426C-B544-DE066B7B036D}"/>
              </a:ext>
            </a:extLst>
          </p:cNvPr>
          <p:cNvSpPr txBox="1">
            <a:spLocks noGrp="1"/>
          </p:cNvSpPr>
          <p:nvPr/>
        </p:nvSpPr>
        <p:spPr bwMode="auto">
          <a:xfrm>
            <a:off x="4660900" y="6784456"/>
            <a:ext cx="21336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Tx/>
              <a:buFontTx/>
              <a:buNone/>
            </a:pPr>
            <a:fld id="{A473F487-0AB5-41B4-956E-696ABA063472}" type="slidenum">
              <a:rPr lang="en-US" altLang="fr-FR" sz="1200">
                <a:solidFill>
                  <a:schemeClr val="bg1"/>
                </a:solidFill>
                <a:latin typeface="Arial" panose="020B0604020202020204" pitchFamily="34" charset="0"/>
              </a:rPr>
              <a:pPr algn="ctr" eaLnBrk="1" hangingPunct="1">
                <a:spcBef>
                  <a:spcPct val="0"/>
                </a:spcBef>
                <a:buSzTx/>
                <a:buFontTx/>
                <a:buNone/>
              </a:pPr>
              <a:t>4</a:t>
            </a:fld>
            <a:endParaRPr lang="en-US" altLang="fr-FR" sz="1200">
              <a:solidFill>
                <a:schemeClr val="bg1"/>
              </a:solidFill>
              <a:latin typeface="Arial" panose="020B0604020202020204" pitchFamily="34" charset="0"/>
            </a:endParaRPr>
          </a:p>
        </p:txBody>
      </p:sp>
      <p:grpSp>
        <p:nvGrpSpPr>
          <p:cNvPr id="39" name="Group 38">
            <a:extLst>
              <a:ext uri="{FF2B5EF4-FFF2-40B4-BE49-F238E27FC236}">
                <a16:creationId xmlns:a16="http://schemas.microsoft.com/office/drawing/2014/main" id="{ECC429A0-7081-460C-B325-7C574B2BE2B1}"/>
              </a:ext>
            </a:extLst>
          </p:cNvPr>
          <p:cNvGrpSpPr/>
          <p:nvPr/>
        </p:nvGrpSpPr>
        <p:grpSpPr>
          <a:xfrm>
            <a:off x="719258" y="1645921"/>
            <a:ext cx="9578651" cy="4945906"/>
            <a:chOff x="1212850" y="1937819"/>
            <a:chExt cx="8934450" cy="4613275"/>
          </a:xfrm>
        </p:grpSpPr>
        <p:grpSp>
          <p:nvGrpSpPr>
            <p:cNvPr id="9" name="Group 30">
              <a:extLst>
                <a:ext uri="{FF2B5EF4-FFF2-40B4-BE49-F238E27FC236}">
                  <a16:creationId xmlns:a16="http://schemas.microsoft.com/office/drawing/2014/main" id="{61CC6B69-F045-45B0-BE0B-74C4BD331292}"/>
                </a:ext>
              </a:extLst>
            </p:cNvPr>
            <p:cNvGrpSpPr>
              <a:grpSpLocks/>
            </p:cNvGrpSpPr>
            <p:nvPr/>
          </p:nvGrpSpPr>
          <p:grpSpPr bwMode="auto">
            <a:xfrm>
              <a:off x="9834563" y="1937819"/>
              <a:ext cx="312737" cy="3590925"/>
              <a:chOff x="5472" y="1460"/>
              <a:chExt cx="197" cy="2082"/>
            </a:xfrm>
          </p:grpSpPr>
          <p:sp>
            <p:nvSpPr>
              <p:cNvPr id="10" name="Rectangle 31">
                <a:extLst>
                  <a:ext uri="{FF2B5EF4-FFF2-40B4-BE49-F238E27FC236}">
                    <a16:creationId xmlns:a16="http://schemas.microsoft.com/office/drawing/2014/main" id="{79965828-F0C6-4432-AC51-A5B5D5E3AD74}"/>
                  </a:ext>
                </a:extLst>
              </p:cNvPr>
              <p:cNvSpPr>
                <a:spLocks noChangeArrowheads="1"/>
              </p:cNvSpPr>
              <p:nvPr/>
            </p:nvSpPr>
            <p:spPr bwMode="auto">
              <a:xfrm>
                <a:off x="5472" y="1536"/>
                <a:ext cx="192" cy="1968"/>
              </a:xfrm>
              <a:prstGeom prst="rect">
                <a:avLst/>
              </a:prstGeom>
              <a:solidFill>
                <a:srgbClr val="008080"/>
              </a:solidFill>
              <a:ln w="9525">
                <a:miter lim="800000"/>
                <a:headEnd/>
                <a:tailEnd/>
              </a:ln>
              <a:scene3d>
                <a:camera prst="legacyObliqueBottomLeft"/>
                <a:lightRig rig="legacyFlat1" dir="t"/>
              </a:scene3d>
              <a:sp3d extrusionH="430200" prstMaterial="legacyMatte">
                <a:bevelT w="13500" h="13500" prst="angle"/>
                <a:bevelB w="13500" h="13500" prst="angle"/>
                <a:extrusionClr>
                  <a:srgbClr val="33CC33"/>
                </a:extrusionClr>
                <a:contourClr>
                  <a:srgbClr val="008080"/>
                </a:contourClr>
              </a:sp3d>
            </p:spPr>
            <p:txBody>
              <a:bodyPr wrap="none" anchor="ctr">
                <a:flatTx/>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SzPct val="90000"/>
                  <a:buFontTx/>
                  <a:buChar char="•"/>
                </a:pPr>
                <a:endParaRPr kumimoji="1" lang="pt-PT" altLang="fr-FR" sz="1200" b="1">
                  <a:solidFill>
                    <a:srgbClr val="000000"/>
                  </a:solidFill>
                  <a:latin typeface="Arial" panose="020B0604020202020204" pitchFamily="34" charset="0"/>
                </a:endParaRPr>
              </a:p>
            </p:txBody>
          </p:sp>
          <p:sp>
            <p:nvSpPr>
              <p:cNvPr id="11" name="Text Box 32">
                <a:extLst>
                  <a:ext uri="{FF2B5EF4-FFF2-40B4-BE49-F238E27FC236}">
                    <a16:creationId xmlns:a16="http://schemas.microsoft.com/office/drawing/2014/main" id="{98D4F1AB-9CD0-44DF-9772-0DD1E5B3AF73}"/>
                  </a:ext>
                </a:extLst>
              </p:cNvPr>
              <p:cNvSpPr txBox="1">
                <a:spLocks noChangeArrowheads="1"/>
              </p:cNvSpPr>
              <p:nvPr/>
            </p:nvSpPr>
            <p:spPr bwMode="auto">
              <a:xfrm rot="-5400000">
                <a:off x="4532" y="2405"/>
                <a:ext cx="2082" cy="192"/>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SzPct val="90000"/>
                  <a:buFontTx/>
                  <a:buNone/>
                </a:pPr>
                <a:r>
                  <a:rPr kumimoji="1" lang="en-US" altLang="fr-FR" sz="1400">
                    <a:solidFill>
                      <a:schemeClr val="bg1"/>
                    </a:solidFill>
                    <a:latin typeface="Arial" panose="020B0604020202020204" pitchFamily="34" charset="0"/>
                    <a:cs typeface="Arial" panose="020B0604020202020204" pitchFamily="34" charset="0"/>
                  </a:rPr>
                  <a:t>Management/ Exit/ IPO / Trade sale</a:t>
                </a:r>
              </a:p>
            </p:txBody>
          </p:sp>
        </p:grpSp>
        <p:sp>
          <p:nvSpPr>
            <p:cNvPr id="12" name="AutoShape 2">
              <a:extLst>
                <a:ext uri="{FF2B5EF4-FFF2-40B4-BE49-F238E27FC236}">
                  <a16:creationId xmlns:a16="http://schemas.microsoft.com/office/drawing/2014/main" id="{EF8D5BEF-6906-47A7-8950-B209A3C50A21}"/>
                </a:ext>
              </a:extLst>
            </p:cNvPr>
            <p:cNvSpPr>
              <a:spLocks noChangeArrowheads="1"/>
            </p:cNvSpPr>
            <p:nvPr/>
          </p:nvSpPr>
          <p:spPr bwMode="auto">
            <a:xfrm>
              <a:off x="8851900" y="2653781"/>
              <a:ext cx="838200" cy="2260600"/>
            </a:xfrm>
            <a:prstGeom prst="notchedRightArrow">
              <a:avLst>
                <a:gd name="adj1" fmla="val 40204"/>
                <a:gd name="adj2" fmla="val 39583"/>
              </a:avLst>
            </a:prstGeom>
            <a:solidFill>
              <a:srgbClr val="008080"/>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00FF"/>
              </a:extrusionClr>
              <a:contourClr>
                <a:srgbClr val="008080"/>
              </a:contourClr>
            </a:sp3d>
          </p:spPr>
          <p:txBody>
            <a:bodyPr wrap="none" anchor="ctr">
              <a:flatTx/>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r>
                <a:rPr kumimoji="1" lang="en-US" altLang="fr-FR" sz="1200" b="1">
                  <a:solidFill>
                    <a:schemeClr val="bg1"/>
                  </a:solidFill>
                  <a:latin typeface="Arial" panose="020B0604020202020204" pitchFamily="34" charset="0"/>
                  <a:cs typeface="Arial" panose="020B0604020202020204" pitchFamily="34" charset="0"/>
                </a:rPr>
                <a:t>SUCCESS</a:t>
              </a:r>
            </a:p>
            <a:p>
              <a:pPr algn="ctr" eaLnBrk="1" hangingPunct="1">
                <a:spcBef>
                  <a:spcPct val="0"/>
                </a:spcBef>
                <a:buSzPct val="90000"/>
                <a:buFontTx/>
                <a:buNone/>
              </a:pPr>
              <a:r>
                <a:rPr kumimoji="1" lang="en-US" altLang="fr-FR" sz="1200" b="1">
                  <a:solidFill>
                    <a:schemeClr val="bg1"/>
                  </a:solidFill>
                  <a:latin typeface="Arial" panose="020B0604020202020204" pitchFamily="34" charset="0"/>
                  <a:cs typeface="Arial" panose="020B0604020202020204" pitchFamily="34" charset="0"/>
                </a:rPr>
                <a:t>IPO/</a:t>
              </a:r>
            </a:p>
            <a:p>
              <a:pPr algn="ctr" eaLnBrk="1" hangingPunct="1">
                <a:spcBef>
                  <a:spcPct val="0"/>
                </a:spcBef>
                <a:buSzPct val="90000"/>
                <a:buFontTx/>
                <a:buNone/>
              </a:pPr>
              <a:r>
                <a:rPr kumimoji="1" lang="en-US" altLang="fr-FR" sz="1200" b="1">
                  <a:solidFill>
                    <a:schemeClr val="bg1"/>
                  </a:solidFill>
                  <a:latin typeface="Arial" panose="020B0604020202020204" pitchFamily="34" charset="0"/>
                  <a:cs typeface="Arial" panose="020B0604020202020204" pitchFamily="34" charset="0"/>
                </a:rPr>
                <a:t>Stock</a:t>
              </a:r>
            </a:p>
            <a:p>
              <a:pPr algn="ctr" eaLnBrk="1" hangingPunct="1">
                <a:spcBef>
                  <a:spcPct val="0"/>
                </a:spcBef>
                <a:buSzPct val="90000"/>
                <a:buFontTx/>
                <a:buNone/>
              </a:pPr>
              <a:r>
                <a:rPr kumimoji="1" lang="en-US" altLang="fr-FR" sz="1200" b="1">
                  <a:solidFill>
                    <a:schemeClr val="bg1"/>
                  </a:solidFill>
                  <a:latin typeface="Arial" panose="020B0604020202020204" pitchFamily="34" charset="0"/>
                  <a:cs typeface="Arial" panose="020B0604020202020204" pitchFamily="34" charset="0"/>
                </a:rPr>
                <a:t>Market</a:t>
              </a:r>
            </a:p>
          </p:txBody>
        </p:sp>
        <p:sp>
          <p:nvSpPr>
            <p:cNvPr id="13" name="AutoShape 4">
              <a:extLst>
                <a:ext uri="{FF2B5EF4-FFF2-40B4-BE49-F238E27FC236}">
                  <a16:creationId xmlns:a16="http://schemas.microsoft.com/office/drawing/2014/main" id="{59F4A72A-E037-489E-B5B3-5DC5943618D1}"/>
                </a:ext>
              </a:extLst>
            </p:cNvPr>
            <p:cNvSpPr>
              <a:spLocks noChangeArrowheads="1"/>
            </p:cNvSpPr>
            <p:nvPr/>
          </p:nvSpPr>
          <p:spPr bwMode="auto">
            <a:xfrm>
              <a:off x="7518400" y="2788719"/>
              <a:ext cx="1409700" cy="1822450"/>
            </a:xfrm>
            <a:prstGeom prst="chevron">
              <a:avLst>
                <a:gd name="adj" fmla="val 14333"/>
              </a:avLst>
            </a:prstGeom>
            <a:solidFill>
              <a:srgbClr val="00808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3366FF"/>
              </a:extrusionClr>
              <a:contourClr>
                <a:srgbClr val="008080"/>
              </a:contourClr>
            </a:sp3d>
          </p:spPr>
          <p:txBody>
            <a:bodyPr wrap="none" anchor="ctr">
              <a:flatTx/>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fr-FR" altLang="fr-FR" sz="2400" b="1">
                <a:solidFill>
                  <a:srgbClr val="000000"/>
                </a:solidFill>
                <a:latin typeface="Arial" panose="020B0604020202020204" pitchFamily="34" charset="0"/>
              </a:endParaRPr>
            </a:p>
          </p:txBody>
        </p:sp>
        <p:sp>
          <p:nvSpPr>
            <p:cNvPr id="14" name="Text Box 5">
              <a:extLst>
                <a:ext uri="{FF2B5EF4-FFF2-40B4-BE49-F238E27FC236}">
                  <a16:creationId xmlns:a16="http://schemas.microsoft.com/office/drawing/2014/main" id="{B3CA1CF0-361C-4F9C-8B6F-22A009E5216E}"/>
                </a:ext>
              </a:extLst>
            </p:cNvPr>
            <p:cNvSpPr txBox="1">
              <a:spLocks noChangeArrowheads="1"/>
            </p:cNvSpPr>
            <p:nvPr/>
          </p:nvSpPr>
          <p:spPr bwMode="auto">
            <a:xfrm>
              <a:off x="7666038" y="2980806"/>
              <a:ext cx="11255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en-US" altLang="fr-FR" sz="1000" b="1">
                <a:solidFill>
                  <a:srgbClr val="000000"/>
                </a:solidFill>
                <a:latin typeface="Arial" panose="020B0604020202020204" pitchFamily="34" charset="0"/>
                <a:cs typeface="Arial" panose="020B0604020202020204" pitchFamily="34" charset="0"/>
              </a:endParaRPr>
            </a:p>
            <a:p>
              <a:pPr algn="ctr" eaLnBrk="1" hangingPunct="1">
                <a:spcBef>
                  <a:spcPct val="0"/>
                </a:spcBef>
                <a:buSzPct val="90000"/>
                <a:buFontTx/>
                <a:buNone/>
              </a:pPr>
              <a:endParaRPr kumimoji="1" lang="en-US" altLang="fr-FR" sz="1400" b="1">
                <a:solidFill>
                  <a:schemeClr val="bg1"/>
                </a:solidFill>
                <a:latin typeface="Arial" panose="020B0604020202020204" pitchFamily="34" charset="0"/>
                <a:cs typeface="Arial" panose="020B0604020202020204" pitchFamily="34" charset="0"/>
              </a:endParaRPr>
            </a:p>
            <a:p>
              <a:pPr algn="ctr" eaLnBrk="1" hangingPunct="1">
                <a:spcBef>
                  <a:spcPct val="0"/>
                </a:spcBef>
                <a:buSzPct val="90000"/>
                <a:buFontTx/>
                <a:buNone/>
              </a:pPr>
              <a:r>
                <a:rPr kumimoji="1" lang="en-US" altLang="fr-FR" sz="1400" b="1">
                  <a:solidFill>
                    <a:schemeClr val="bg1"/>
                  </a:solidFill>
                  <a:latin typeface="Arial" panose="020B0604020202020204" pitchFamily="34" charset="0"/>
                  <a:cs typeface="Arial" panose="020B0604020202020204" pitchFamily="34" charset="0"/>
                </a:rPr>
                <a:t>6</a:t>
              </a:r>
            </a:p>
            <a:p>
              <a:pPr algn="ctr" eaLnBrk="1" hangingPunct="1">
                <a:spcBef>
                  <a:spcPct val="0"/>
                </a:spcBef>
                <a:buSzPct val="90000"/>
                <a:buFontTx/>
                <a:buNone/>
              </a:pPr>
              <a:r>
                <a:rPr kumimoji="1" lang="en-US" altLang="fr-FR" sz="1000" b="1">
                  <a:solidFill>
                    <a:schemeClr val="bg1"/>
                  </a:solidFill>
                  <a:latin typeface="Arial" panose="020B0604020202020204" pitchFamily="34" charset="0"/>
                  <a:cs typeface="Arial" panose="020B0604020202020204" pitchFamily="34" charset="0"/>
                </a:rPr>
                <a:t>MEDIUM SIZE ENTERPRISE</a:t>
              </a:r>
            </a:p>
            <a:p>
              <a:pPr algn="ctr" eaLnBrk="1" hangingPunct="1">
                <a:spcBef>
                  <a:spcPct val="0"/>
                </a:spcBef>
                <a:buSzPct val="90000"/>
                <a:buFontTx/>
                <a:buNone/>
              </a:pPr>
              <a:r>
                <a:rPr kumimoji="1" lang="fr-FR" altLang="fr-FR" sz="1000" b="1">
                  <a:solidFill>
                    <a:schemeClr val="bg1"/>
                  </a:solidFill>
                  <a:latin typeface="Arial" panose="020B0604020202020204" pitchFamily="34" charset="0"/>
                  <a:cs typeface="Arial" panose="020B0604020202020204" pitchFamily="34" charset="0"/>
                </a:rPr>
                <a:t>EBITDA Positive</a:t>
              </a:r>
            </a:p>
            <a:p>
              <a:pPr algn="ctr" eaLnBrk="1" hangingPunct="1">
                <a:spcBef>
                  <a:spcPct val="0"/>
                </a:spcBef>
                <a:buSzPct val="90000"/>
                <a:buFontTx/>
                <a:buNone/>
              </a:pPr>
              <a:r>
                <a:rPr kumimoji="1" lang="en-US" altLang="fr-FR" sz="1000" b="1">
                  <a:solidFill>
                    <a:schemeClr val="bg1"/>
                  </a:solidFill>
                  <a:latin typeface="Arial" panose="020B0604020202020204" pitchFamily="34" charset="0"/>
                  <a:cs typeface="Arial" panose="020B0604020202020204" pitchFamily="34" charset="0"/>
                </a:rPr>
                <a:t>Mature for second wave of financing</a:t>
              </a:r>
            </a:p>
          </p:txBody>
        </p:sp>
        <p:sp>
          <p:nvSpPr>
            <p:cNvPr id="15" name="AutoShape 7">
              <a:extLst>
                <a:ext uri="{FF2B5EF4-FFF2-40B4-BE49-F238E27FC236}">
                  <a16:creationId xmlns:a16="http://schemas.microsoft.com/office/drawing/2014/main" id="{641EE395-42F4-4972-B424-77EF38965945}"/>
                </a:ext>
              </a:extLst>
            </p:cNvPr>
            <p:cNvSpPr>
              <a:spLocks noChangeArrowheads="1"/>
            </p:cNvSpPr>
            <p:nvPr/>
          </p:nvSpPr>
          <p:spPr bwMode="auto">
            <a:xfrm>
              <a:off x="6515100" y="2788719"/>
              <a:ext cx="1143000" cy="1822450"/>
            </a:xfrm>
            <a:prstGeom prst="chevron">
              <a:avLst>
                <a:gd name="adj" fmla="val 25000"/>
              </a:avLst>
            </a:prstGeom>
            <a:solidFill>
              <a:srgbClr val="00808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3366FF"/>
              </a:extrusionClr>
              <a:contourClr>
                <a:srgbClr val="008080"/>
              </a:contourClr>
            </a:sp3d>
          </p:spPr>
          <p:txBody>
            <a:bodyPr wrap="none" anchor="ctr">
              <a:flatTx/>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fr-FR" altLang="fr-FR" sz="2400" b="1">
                <a:solidFill>
                  <a:srgbClr val="000000"/>
                </a:solidFill>
                <a:latin typeface="Arial" panose="020B0604020202020204" pitchFamily="34" charset="0"/>
              </a:endParaRPr>
            </a:p>
          </p:txBody>
        </p:sp>
        <p:sp>
          <p:nvSpPr>
            <p:cNvPr id="16" name="Text Box 8">
              <a:extLst>
                <a:ext uri="{FF2B5EF4-FFF2-40B4-BE49-F238E27FC236}">
                  <a16:creationId xmlns:a16="http://schemas.microsoft.com/office/drawing/2014/main" id="{10D581F0-AE9A-411E-9B20-8DFABCD10356}"/>
                </a:ext>
              </a:extLst>
            </p:cNvPr>
            <p:cNvSpPr txBox="1">
              <a:spLocks noChangeArrowheads="1"/>
            </p:cNvSpPr>
            <p:nvPr/>
          </p:nvSpPr>
          <p:spPr bwMode="auto">
            <a:xfrm>
              <a:off x="6718300" y="2818881"/>
              <a:ext cx="91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en-US" altLang="fr-FR" sz="1000" b="1">
                <a:solidFill>
                  <a:srgbClr val="000000"/>
                </a:solidFill>
                <a:latin typeface="Arial" panose="020B0604020202020204" pitchFamily="34" charset="0"/>
                <a:cs typeface="Arial" panose="020B0604020202020204" pitchFamily="34" charset="0"/>
              </a:endParaRPr>
            </a:p>
            <a:p>
              <a:pPr algn="ctr" eaLnBrk="1" hangingPunct="1">
                <a:spcBef>
                  <a:spcPct val="0"/>
                </a:spcBef>
                <a:buSzPct val="90000"/>
                <a:buFontTx/>
                <a:buNone/>
              </a:pPr>
              <a:endParaRPr kumimoji="1" lang="en-US" altLang="fr-FR" sz="1000" b="1">
                <a:solidFill>
                  <a:srgbClr val="000000"/>
                </a:solidFill>
                <a:latin typeface="Arial" panose="020B0604020202020204" pitchFamily="34" charset="0"/>
                <a:cs typeface="Arial" panose="020B0604020202020204" pitchFamily="34" charset="0"/>
              </a:endParaRPr>
            </a:p>
            <a:p>
              <a:pPr algn="ctr" eaLnBrk="1" hangingPunct="1">
                <a:spcBef>
                  <a:spcPct val="0"/>
                </a:spcBef>
                <a:buSzPct val="90000"/>
                <a:buFontTx/>
                <a:buNone/>
              </a:pPr>
              <a:endParaRPr kumimoji="1" lang="en-US" altLang="fr-FR" sz="1400" b="1">
                <a:solidFill>
                  <a:schemeClr val="bg1"/>
                </a:solidFill>
                <a:latin typeface="Arial" panose="020B0604020202020204" pitchFamily="34" charset="0"/>
                <a:cs typeface="Arial" panose="020B0604020202020204" pitchFamily="34" charset="0"/>
              </a:endParaRPr>
            </a:p>
            <a:p>
              <a:pPr algn="ctr" eaLnBrk="1" hangingPunct="1">
                <a:spcBef>
                  <a:spcPct val="0"/>
                </a:spcBef>
                <a:buSzPct val="90000"/>
                <a:buFontTx/>
                <a:buNone/>
              </a:pPr>
              <a:r>
                <a:rPr kumimoji="1" lang="en-US" altLang="fr-FR" sz="1400" b="1">
                  <a:solidFill>
                    <a:schemeClr val="bg1"/>
                  </a:solidFill>
                  <a:latin typeface="Arial" panose="020B0604020202020204" pitchFamily="34" charset="0"/>
                  <a:cs typeface="Arial" panose="020B0604020202020204" pitchFamily="34" charset="0"/>
                </a:rPr>
                <a:t>5</a:t>
              </a:r>
            </a:p>
            <a:p>
              <a:pPr algn="ctr" eaLnBrk="1" hangingPunct="1">
                <a:spcBef>
                  <a:spcPct val="0"/>
                </a:spcBef>
                <a:buSzPct val="90000"/>
                <a:buFontTx/>
                <a:buNone/>
              </a:pPr>
              <a:r>
                <a:rPr kumimoji="1" lang="fr-FR" altLang="fr-FR" sz="1000" b="1">
                  <a:solidFill>
                    <a:schemeClr val="bg1"/>
                  </a:solidFill>
                  <a:latin typeface="Arial" panose="020B0604020202020204" pitchFamily="34" charset="0"/>
                  <a:cs typeface="Arial" panose="020B0604020202020204" pitchFamily="34" charset="0"/>
                </a:rPr>
                <a:t>BUSINESS GROWTH</a:t>
              </a:r>
            </a:p>
            <a:p>
              <a:pPr algn="ctr" eaLnBrk="1" hangingPunct="1">
                <a:spcBef>
                  <a:spcPct val="0"/>
                </a:spcBef>
                <a:buSzPct val="90000"/>
                <a:buFontTx/>
                <a:buNone/>
              </a:pPr>
              <a:r>
                <a:rPr kumimoji="1" lang="fr-FR" altLang="fr-FR" sz="1000" b="1">
                  <a:solidFill>
                    <a:schemeClr val="bg1"/>
                  </a:solidFill>
                  <a:latin typeface="Arial" panose="020B0604020202020204" pitchFamily="34" charset="0"/>
                  <a:cs typeface="Arial" panose="020B0604020202020204" pitchFamily="34" charset="0"/>
                </a:rPr>
                <a:t>Fin. Accounts/ Going Concern</a:t>
              </a:r>
              <a:r>
                <a:rPr kumimoji="1" lang="en-US" altLang="fr-FR" sz="1000" b="1">
                  <a:solidFill>
                    <a:schemeClr val="bg1"/>
                  </a:solidFill>
                  <a:latin typeface="Arial" panose="020B0604020202020204" pitchFamily="34" charset="0"/>
                  <a:cs typeface="Arial" panose="020B0604020202020204" pitchFamily="34" charset="0"/>
                </a:rPr>
                <a:t>. </a:t>
              </a:r>
            </a:p>
          </p:txBody>
        </p:sp>
        <p:sp>
          <p:nvSpPr>
            <p:cNvPr id="17" name="AutoShape 10">
              <a:extLst>
                <a:ext uri="{FF2B5EF4-FFF2-40B4-BE49-F238E27FC236}">
                  <a16:creationId xmlns:a16="http://schemas.microsoft.com/office/drawing/2014/main" id="{B7461CE4-FE7D-4D33-ADE8-8CF2462038EC}"/>
                </a:ext>
              </a:extLst>
            </p:cNvPr>
            <p:cNvSpPr>
              <a:spLocks noChangeArrowheads="1"/>
            </p:cNvSpPr>
            <p:nvPr/>
          </p:nvSpPr>
          <p:spPr bwMode="auto">
            <a:xfrm>
              <a:off x="5524500" y="2801419"/>
              <a:ext cx="1143000" cy="1822450"/>
            </a:xfrm>
            <a:prstGeom prst="chevron">
              <a:avLst>
                <a:gd name="adj" fmla="val 25000"/>
              </a:avLst>
            </a:prstGeom>
            <a:solidFill>
              <a:srgbClr val="00808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3366FF"/>
              </a:extrusionClr>
              <a:contourClr>
                <a:srgbClr val="008080"/>
              </a:contourClr>
            </a:sp3d>
          </p:spPr>
          <p:txBody>
            <a:bodyPr wrap="none" anchor="ctr">
              <a:flatTx/>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fr-FR" altLang="fr-FR" sz="2400" b="1">
                <a:solidFill>
                  <a:srgbClr val="000000"/>
                </a:solidFill>
                <a:latin typeface="Arial" panose="020B0604020202020204" pitchFamily="34" charset="0"/>
              </a:endParaRPr>
            </a:p>
          </p:txBody>
        </p:sp>
        <p:sp>
          <p:nvSpPr>
            <p:cNvPr id="18" name="Text Box 11">
              <a:extLst>
                <a:ext uri="{FF2B5EF4-FFF2-40B4-BE49-F238E27FC236}">
                  <a16:creationId xmlns:a16="http://schemas.microsoft.com/office/drawing/2014/main" id="{B7AEC811-073D-4478-918C-349501715925}"/>
                </a:ext>
              </a:extLst>
            </p:cNvPr>
            <p:cNvSpPr txBox="1">
              <a:spLocks noChangeArrowheads="1"/>
            </p:cNvSpPr>
            <p:nvPr/>
          </p:nvSpPr>
          <p:spPr bwMode="auto">
            <a:xfrm>
              <a:off x="5715000" y="3115744"/>
              <a:ext cx="914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en-US" altLang="fr-FR" sz="1400" b="1">
                <a:solidFill>
                  <a:schemeClr val="bg1"/>
                </a:solidFill>
                <a:latin typeface="Arial" panose="020B0604020202020204" pitchFamily="34" charset="0"/>
                <a:cs typeface="Arial" panose="020B0604020202020204" pitchFamily="34" charset="0"/>
              </a:endParaRPr>
            </a:p>
            <a:p>
              <a:pPr algn="ctr" eaLnBrk="1" hangingPunct="1">
                <a:spcBef>
                  <a:spcPct val="0"/>
                </a:spcBef>
                <a:buSzPct val="90000"/>
                <a:buFontTx/>
                <a:buNone/>
              </a:pPr>
              <a:r>
                <a:rPr kumimoji="1" lang="en-US" altLang="fr-FR" sz="1400" b="1">
                  <a:solidFill>
                    <a:schemeClr val="bg1"/>
                  </a:solidFill>
                  <a:latin typeface="Arial" panose="020B0604020202020204" pitchFamily="34" charset="0"/>
                  <a:cs typeface="Arial" panose="020B0604020202020204" pitchFamily="34" charset="0"/>
                </a:rPr>
                <a:t>4</a:t>
              </a:r>
            </a:p>
            <a:p>
              <a:pPr algn="ctr" eaLnBrk="1" hangingPunct="1">
                <a:spcBef>
                  <a:spcPct val="0"/>
                </a:spcBef>
                <a:buSzPct val="90000"/>
                <a:buFontTx/>
                <a:buNone/>
              </a:pPr>
              <a:r>
                <a:rPr kumimoji="1" lang="fr-FR" altLang="fr-FR" sz="1000" b="1">
                  <a:solidFill>
                    <a:schemeClr val="bg1"/>
                  </a:solidFill>
                  <a:latin typeface="Arial" panose="020B0604020202020204" pitchFamily="34" charset="0"/>
                  <a:cs typeface="Arial" panose="020B0604020202020204" pitchFamily="34" charset="0"/>
                </a:rPr>
                <a:t>FUNDING</a:t>
              </a:r>
            </a:p>
            <a:p>
              <a:pPr algn="ctr" eaLnBrk="1" hangingPunct="1">
                <a:spcBef>
                  <a:spcPct val="0"/>
                </a:spcBef>
                <a:buSzPct val="90000"/>
                <a:buFontTx/>
                <a:buNone/>
              </a:pPr>
              <a:r>
                <a:rPr kumimoji="1" lang="fr-FR" altLang="fr-FR" sz="1000" b="1">
                  <a:solidFill>
                    <a:schemeClr val="bg1"/>
                  </a:solidFill>
                  <a:latin typeface="Arial" panose="020B0604020202020204" pitchFamily="34" charset="0"/>
                  <a:cs typeface="Arial" panose="020B0604020202020204" pitchFamily="34" charset="0"/>
                </a:rPr>
                <a:t>Business Angel/ initial Equity partner</a:t>
              </a:r>
            </a:p>
          </p:txBody>
        </p:sp>
        <p:sp>
          <p:nvSpPr>
            <p:cNvPr id="19" name="AutoShape 13">
              <a:extLst>
                <a:ext uri="{FF2B5EF4-FFF2-40B4-BE49-F238E27FC236}">
                  <a16:creationId xmlns:a16="http://schemas.microsoft.com/office/drawing/2014/main" id="{8B82E113-E90C-4144-92D1-FED879750273}"/>
                </a:ext>
              </a:extLst>
            </p:cNvPr>
            <p:cNvSpPr>
              <a:spLocks noChangeArrowheads="1"/>
            </p:cNvSpPr>
            <p:nvPr/>
          </p:nvSpPr>
          <p:spPr bwMode="auto">
            <a:xfrm>
              <a:off x="4533900" y="2788719"/>
              <a:ext cx="1143000" cy="1822450"/>
            </a:xfrm>
            <a:prstGeom prst="chevron">
              <a:avLst>
                <a:gd name="adj" fmla="val 25000"/>
              </a:avLst>
            </a:prstGeom>
            <a:solidFill>
              <a:srgbClr val="00808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3366FF"/>
              </a:extrusionClr>
              <a:contourClr>
                <a:srgbClr val="008080"/>
              </a:contourClr>
            </a:sp3d>
          </p:spPr>
          <p:txBody>
            <a:bodyPr wrap="none" anchor="ctr">
              <a:flatTx/>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en-US" altLang="fr-FR" sz="1400" b="1">
                <a:solidFill>
                  <a:srgbClr val="008080"/>
                </a:solidFill>
                <a:latin typeface="Arial" panose="020B0604020202020204" pitchFamily="34" charset="0"/>
                <a:cs typeface="Arial" panose="020B0604020202020204" pitchFamily="34" charset="0"/>
              </a:endParaRPr>
            </a:p>
          </p:txBody>
        </p:sp>
        <p:sp>
          <p:nvSpPr>
            <p:cNvPr id="20" name="AutoShape 16">
              <a:extLst>
                <a:ext uri="{FF2B5EF4-FFF2-40B4-BE49-F238E27FC236}">
                  <a16:creationId xmlns:a16="http://schemas.microsoft.com/office/drawing/2014/main" id="{3D05963C-0527-496C-AD30-DED93A6BCA5F}"/>
                </a:ext>
              </a:extLst>
            </p:cNvPr>
            <p:cNvSpPr>
              <a:spLocks noChangeArrowheads="1"/>
            </p:cNvSpPr>
            <p:nvPr/>
          </p:nvSpPr>
          <p:spPr bwMode="auto">
            <a:xfrm>
              <a:off x="3543300" y="2820469"/>
              <a:ext cx="1143000" cy="1824037"/>
            </a:xfrm>
            <a:prstGeom prst="chevron">
              <a:avLst>
                <a:gd name="adj" fmla="val 25000"/>
              </a:avLst>
            </a:prstGeom>
            <a:solidFill>
              <a:srgbClr val="00808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3366FF"/>
              </a:extrusionClr>
              <a:contourClr>
                <a:srgbClr val="008080"/>
              </a:contourClr>
            </a:sp3d>
          </p:spPr>
          <p:txBody>
            <a:bodyPr wrap="none" anchor="ctr">
              <a:flatTx/>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fr-FR" altLang="fr-FR" sz="2400" b="1">
                <a:solidFill>
                  <a:srgbClr val="000000"/>
                </a:solidFill>
                <a:latin typeface="Arial" panose="020B0604020202020204" pitchFamily="34" charset="0"/>
              </a:endParaRPr>
            </a:p>
          </p:txBody>
        </p:sp>
        <p:sp>
          <p:nvSpPr>
            <p:cNvPr id="21" name="Text Box 17">
              <a:extLst>
                <a:ext uri="{FF2B5EF4-FFF2-40B4-BE49-F238E27FC236}">
                  <a16:creationId xmlns:a16="http://schemas.microsoft.com/office/drawing/2014/main" id="{4141FEDB-1E1A-491A-AAD5-99BC4B374260}"/>
                </a:ext>
              </a:extLst>
            </p:cNvPr>
            <p:cNvSpPr txBox="1">
              <a:spLocks noChangeArrowheads="1"/>
            </p:cNvSpPr>
            <p:nvPr/>
          </p:nvSpPr>
          <p:spPr bwMode="auto">
            <a:xfrm>
              <a:off x="3665538" y="3107806"/>
              <a:ext cx="971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en-US" altLang="fr-FR" sz="1400" b="1">
                <a:solidFill>
                  <a:schemeClr val="bg1"/>
                </a:solidFill>
                <a:latin typeface="Arial" panose="020B0604020202020204" pitchFamily="34" charset="0"/>
                <a:cs typeface="Arial" panose="020B0604020202020204" pitchFamily="34" charset="0"/>
              </a:endParaRPr>
            </a:p>
            <a:p>
              <a:pPr algn="ctr" eaLnBrk="1" hangingPunct="1">
                <a:spcBef>
                  <a:spcPct val="0"/>
                </a:spcBef>
                <a:buSzPct val="90000"/>
                <a:buFontTx/>
                <a:buNone/>
              </a:pPr>
              <a:r>
                <a:rPr kumimoji="1" lang="en-US" altLang="fr-FR" sz="1400" b="1">
                  <a:solidFill>
                    <a:schemeClr val="bg1"/>
                  </a:solidFill>
                  <a:latin typeface="Arial" panose="020B0604020202020204" pitchFamily="34" charset="0"/>
                  <a:cs typeface="Arial" panose="020B0604020202020204" pitchFamily="34" charset="0"/>
                </a:rPr>
                <a:t>2</a:t>
              </a:r>
            </a:p>
            <a:p>
              <a:pPr algn="ctr" eaLnBrk="1" hangingPunct="1">
                <a:spcBef>
                  <a:spcPct val="0"/>
                </a:spcBef>
                <a:buSzPct val="90000"/>
                <a:buFontTx/>
                <a:buNone/>
              </a:pPr>
              <a:r>
                <a:rPr kumimoji="1" lang="en-US" altLang="fr-FR" sz="1000" b="1">
                  <a:solidFill>
                    <a:schemeClr val="bg1"/>
                  </a:solidFill>
                  <a:latin typeface="Arial" panose="020B0604020202020204" pitchFamily="34" charset="0"/>
                  <a:cs typeface="Arial" panose="020B0604020202020204" pitchFamily="34" charset="0"/>
                </a:rPr>
                <a:t>FEASIBILITY</a:t>
              </a:r>
            </a:p>
            <a:p>
              <a:pPr algn="ctr" eaLnBrk="1" hangingPunct="1">
                <a:spcBef>
                  <a:spcPct val="0"/>
                </a:spcBef>
                <a:buSzPct val="90000"/>
                <a:buFontTx/>
                <a:buNone/>
              </a:pPr>
              <a:r>
                <a:rPr kumimoji="1" lang="en-US" altLang="fr-FR" sz="1000" b="1">
                  <a:solidFill>
                    <a:schemeClr val="bg1"/>
                  </a:solidFill>
                  <a:latin typeface="Arial" panose="020B0604020202020204" pitchFamily="34" charset="0"/>
                  <a:cs typeface="Arial" panose="020B0604020202020204" pitchFamily="34" charset="0"/>
                </a:rPr>
                <a:t>Feasibility study/ Market Product Devt</a:t>
              </a:r>
            </a:p>
            <a:p>
              <a:pPr algn="ctr" eaLnBrk="1" hangingPunct="1">
                <a:spcBef>
                  <a:spcPct val="0"/>
                </a:spcBef>
                <a:buSzPct val="90000"/>
                <a:buFontTx/>
                <a:buNone/>
              </a:pPr>
              <a:endParaRPr kumimoji="1" lang="en-US" altLang="fr-FR" sz="1000" b="1">
                <a:solidFill>
                  <a:schemeClr val="bg1"/>
                </a:solidFill>
                <a:latin typeface="Arial" panose="020B0604020202020204" pitchFamily="34" charset="0"/>
                <a:cs typeface="Arial" panose="020B0604020202020204" pitchFamily="34" charset="0"/>
              </a:endParaRPr>
            </a:p>
          </p:txBody>
        </p:sp>
        <p:sp>
          <p:nvSpPr>
            <p:cNvPr id="22" name="Rectangle 28">
              <a:extLst>
                <a:ext uri="{FF2B5EF4-FFF2-40B4-BE49-F238E27FC236}">
                  <a16:creationId xmlns:a16="http://schemas.microsoft.com/office/drawing/2014/main" id="{4F8DCE4B-0CD7-415F-B5C5-7A3719D7C14B}"/>
                </a:ext>
              </a:extLst>
            </p:cNvPr>
            <p:cNvSpPr>
              <a:spLocks noChangeArrowheads="1"/>
            </p:cNvSpPr>
            <p:nvPr/>
          </p:nvSpPr>
          <p:spPr bwMode="auto">
            <a:xfrm>
              <a:off x="8648700" y="2580756"/>
              <a:ext cx="254000" cy="2430463"/>
            </a:xfrm>
            <a:prstGeom prst="rect">
              <a:avLst/>
            </a:prstGeom>
            <a:solidFill>
              <a:srgbClr val="FF9900">
                <a:alpha val="30196"/>
              </a:srgbClr>
            </a:solidFill>
            <a:ln w="9525" cap="rnd" algn="ctr">
              <a:solidFill>
                <a:schemeClr val="tx1"/>
              </a:solidFill>
              <a:prstDash val="sysDot"/>
              <a:miter lim="800000"/>
              <a:headEnd/>
              <a:tailEnd/>
            </a:ln>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SzPct val="90000"/>
                <a:buFontTx/>
                <a:buChar char="•"/>
              </a:pPr>
              <a:endParaRPr kumimoji="1" lang="pt-PT" altLang="fr-FR" sz="1200" b="1">
                <a:solidFill>
                  <a:srgbClr val="000000"/>
                </a:solidFill>
                <a:latin typeface="Arial" panose="020B0604020202020204" pitchFamily="34" charset="0"/>
              </a:endParaRPr>
            </a:p>
          </p:txBody>
        </p:sp>
        <p:sp>
          <p:nvSpPr>
            <p:cNvPr id="23" name="Rectangle 37">
              <a:extLst>
                <a:ext uri="{FF2B5EF4-FFF2-40B4-BE49-F238E27FC236}">
                  <a16:creationId xmlns:a16="http://schemas.microsoft.com/office/drawing/2014/main" id="{64AA61E1-9555-4275-BB3C-212D2DA71BA3}"/>
                </a:ext>
              </a:extLst>
            </p:cNvPr>
            <p:cNvSpPr>
              <a:spLocks noChangeArrowheads="1"/>
            </p:cNvSpPr>
            <p:nvPr/>
          </p:nvSpPr>
          <p:spPr bwMode="auto">
            <a:xfrm>
              <a:off x="7466013" y="2580756"/>
              <a:ext cx="301625" cy="2439988"/>
            </a:xfrm>
            <a:prstGeom prst="rect">
              <a:avLst/>
            </a:prstGeom>
            <a:solidFill>
              <a:srgbClr val="FF9900">
                <a:alpha val="30196"/>
              </a:srgbClr>
            </a:solidFill>
            <a:ln w="9525" cap="rnd" algn="ctr">
              <a:solidFill>
                <a:schemeClr val="tx1"/>
              </a:solidFill>
              <a:prstDash val="sysDot"/>
              <a:miter lim="800000"/>
              <a:headEnd/>
              <a:tailEnd/>
            </a:ln>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SzPct val="90000"/>
                <a:buFontTx/>
                <a:buChar char="•"/>
              </a:pPr>
              <a:endParaRPr kumimoji="1" lang="pt-PT" altLang="fr-FR" sz="1200" b="1">
                <a:solidFill>
                  <a:srgbClr val="000000"/>
                </a:solidFill>
                <a:latin typeface="Arial" panose="020B0604020202020204" pitchFamily="34" charset="0"/>
              </a:endParaRPr>
            </a:p>
          </p:txBody>
        </p:sp>
        <p:sp>
          <p:nvSpPr>
            <p:cNvPr id="24" name="AutoShape 16">
              <a:extLst>
                <a:ext uri="{FF2B5EF4-FFF2-40B4-BE49-F238E27FC236}">
                  <a16:creationId xmlns:a16="http://schemas.microsoft.com/office/drawing/2014/main" id="{BBB207DE-C213-4945-B195-8B3DB92A390A}"/>
                </a:ext>
              </a:extLst>
            </p:cNvPr>
            <p:cNvSpPr>
              <a:spLocks noChangeArrowheads="1"/>
            </p:cNvSpPr>
            <p:nvPr/>
          </p:nvSpPr>
          <p:spPr bwMode="auto">
            <a:xfrm>
              <a:off x="2527300" y="2833169"/>
              <a:ext cx="1143000" cy="1824037"/>
            </a:xfrm>
            <a:prstGeom prst="chevron">
              <a:avLst>
                <a:gd name="adj" fmla="val 25000"/>
              </a:avLst>
            </a:prstGeom>
            <a:solidFill>
              <a:srgbClr val="008080"/>
            </a:soli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3366FF"/>
              </a:extrusionClr>
              <a:contourClr>
                <a:srgbClr val="008080"/>
              </a:contourClr>
            </a:sp3d>
          </p:spPr>
          <p:txBody>
            <a:bodyPr wrap="none" anchor="ctr">
              <a:flatTx/>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fr-FR" altLang="fr-FR" sz="2400" b="1">
                <a:solidFill>
                  <a:srgbClr val="000000"/>
                </a:solidFill>
                <a:latin typeface="Arial" panose="020B0604020202020204" pitchFamily="34" charset="0"/>
              </a:endParaRPr>
            </a:p>
          </p:txBody>
        </p:sp>
        <p:sp>
          <p:nvSpPr>
            <p:cNvPr id="25" name="Text Box 17">
              <a:extLst>
                <a:ext uri="{FF2B5EF4-FFF2-40B4-BE49-F238E27FC236}">
                  <a16:creationId xmlns:a16="http://schemas.microsoft.com/office/drawing/2014/main" id="{8DA4696F-F10A-4B20-9DF9-96DF47B0F9A9}"/>
                </a:ext>
              </a:extLst>
            </p:cNvPr>
            <p:cNvSpPr txBox="1">
              <a:spLocks noChangeArrowheads="1"/>
            </p:cNvSpPr>
            <p:nvPr/>
          </p:nvSpPr>
          <p:spPr bwMode="auto">
            <a:xfrm>
              <a:off x="2606675" y="3128444"/>
              <a:ext cx="990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fr-FR" altLang="fr-FR" sz="1400" b="1">
                <a:solidFill>
                  <a:schemeClr val="bg1"/>
                </a:solidFill>
                <a:latin typeface="Arial" panose="020B0604020202020204" pitchFamily="34" charset="0"/>
                <a:cs typeface="Arial" panose="020B0604020202020204" pitchFamily="34" charset="0"/>
              </a:endParaRPr>
            </a:p>
            <a:p>
              <a:pPr algn="ctr" eaLnBrk="1" hangingPunct="1">
                <a:spcBef>
                  <a:spcPct val="0"/>
                </a:spcBef>
                <a:buSzPct val="90000"/>
                <a:buFontTx/>
                <a:buNone/>
              </a:pPr>
              <a:r>
                <a:rPr kumimoji="1" lang="fr-FR" altLang="fr-FR" sz="1400" b="1">
                  <a:solidFill>
                    <a:schemeClr val="bg1"/>
                  </a:solidFill>
                  <a:latin typeface="Arial" panose="020B0604020202020204" pitchFamily="34" charset="0"/>
                  <a:cs typeface="Arial" panose="020B0604020202020204" pitchFamily="34" charset="0"/>
                </a:rPr>
                <a:t>1</a:t>
              </a:r>
            </a:p>
            <a:p>
              <a:pPr algn="ctr" eaLnBrk="1" hangingPunct="1">
                <a:spcBef>
                  <a:spcPct val="0"/>
                </a:spcBef>
                <a:buSzPct val="90000"/>
                <a:buFontTx/>
                <a:buNone/>
              </a:pPr>
              <a:r>
                <a:rPr kumimoji="1" lang="fr-FR" altLang="fr-FR" sz="1000" b="1">
                  <a:solidFill>
                    <a:schemeClr val="bg1"/>
                  </a:solidFill>
                  <a:latin typeface="Arial" panose="020B0604020202020204" pitchFamily="34" charset="0"/>
                  <a:cs typeface="Arial" panose="020B0604020202020204" pitchFamily="34" charset="0"/>
                </a:rPr>
                <a:t>BUSINESS PLAN</a:t>
              </a:r>
            </a:p>
            <a:p>
              <a:pPr algn="ctr" eaLnBrk="1" hangingPunct="1">
                <a:spcBef>
                  <a:spcPct val="0"/>
                </a:spcBef>
                <a:buSzPct val="90000"/>
                <a:buFontTx/>
                <a:buNone/>
              </a:pPr>
              <a:r>
                <a:rPr kumimoji="1" lang="fr-FR" altLang="fr-FR" sz="1000" b="1">
                  <a:solidFill>
                    <a:schemeClr val="bg1"/>
                  </a:solidFill>
                  <a:latin typeface="Arial" panose="020B0604020202020204" pitchFamily="34" charset="0"/>
                  <a:cs typeface="Arial" panose="020B0604020202020204" pitchFamily="34" charset="0"/>
                </a:rPr>
                <a:t> drafting &amp; Concept Developt.</a:t>
              </a:r>
            </a:p>
          </p:txBody>
        </p:sp>
        <p:sp>
          <p:nvSpPr>
            <p:cNvPr id="26" name="Oval 15">
              <a:extLst>
                <a:ext uri="{FF2B5EF4-FFF2-40B4-BE49-F238E27FC236}">
                  <a16:creationId xmlns:a16="http://schemas.microsoft.com/office/drawing/2014/main" id="{67F44A3E-9744-4E52-A208-9748755AFC54}"/>
                </a:ext>
              </a:extLst>
            </p:cNvPr>
            <p:cNvSpPr>
              <a:spLocks noChangeAspect="1" noChangeArrowheads="1"/>
            </p:cNvSpPr>
            <p:nvPr/>
          </p:nvSpPr>
          <p:spPr bwMode="auto">
            <a:xfrm>
              <a:off x="1239838" y="2690294"/>
              <a:ext cx="1325562" cy="2143125"/>
            </a:xfrm>
            <a:prstGeom prst="ellipse">
              <a:avLst/>
            </a:prstGeom>
            <a:gradFill rotWithShape="0">
              <a:gsLst>
                <a:gs pos="0">
                  <a:srgbClr val="004747"/>
                </a:gs>
                <a:gs pos="50000">
                  <a:srgbClr val="009999"/>
                </a:gs>
                <a:gs pos="100000">
                  <a:srgbClr val="004747"/>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Aft>
                  <a:spcPct val="20000"/>
                </a:spcAft>
                <a:buSzPct val="90000"/>
                <a:buFontTx/>
                <a:buNone/>
              </a:pPr>
              <a:endParaRPr lang="pt-PT" altLang="fr-FR" sz="2000">
                <a:solidFill>
                  <a:schemeClr val="bg2"/>
                </a:solidFill>
                <a:latin typeface="Arial" panose="020B0604020202020204" pitchFamily="34" charset="0"/>
                <a:cs typeface="Arial" panose="020B0604020202020204" pitchFamily="34" charset="0"/>
              </a:endParaRPr>
            </a:p>
          </p:txBody>
        </p:sp>
        <p:sp>
          <p:nvSpPr>
            <p:cNvPr id="27" name="Oval 16">
              <a:extLst>
                <a:ext uri="{FF2B5EF4-FFF2-40B4-BE49-F238E27FC236}">
                  <a16:creationId xmlns:a16="http://schemas.microsoft.com/office/drawing/2014/main" id="{82F61365-A399-4305-BA5B-BEC8CC511216}"/>
                </a:ext>
              </a:extLst>
            </p:cNvPr>
            <p:cNvSpPr>
              <a:spLocks noChangeAspect="1" noChangeArrowheads="1"/>
            </p:cNvSpPr>
            <p:nvPr/>
          </p:nvSpPr>
          <p:spPr bwMode="auto">
            <a:xfrm>
              <a:off x="1212850" y="2766494"/>
              <a:ext cx="1352550" cy="1990725"/>
            </a:xfrm>
            <a:prstGeom prst="ellipse">
              <a:avLst/>
            </a:prstGeom>
            <a:gradFill rotWithShape="0">
              <a:gsLst>
                <a:gs pos="0">
                  <a:srgbClr val="002E2E"/>
                </a:gs>
                <a:gs pos="50000">
                  <a:srgbClr val="009999"/>
                </a:gs>
                <a:gs pos="100000">
                  <a:srgbClr val="002E2E"/>
                </a:gs>
              </a:gsLst>
              <a:lin ang="18900000" scaled="1"/>
            </a:gradFill>
            <a:ln>
              <a:noFill/>
            </a:ln>
            <a:extLst>
              <a:ext uri="{91240B29-F687-4F45-9708-019B960494DF}">
                <a14:hiddenLine xmlns:a14="http://schemas.microsoft.com/office/drawing/2010/main" w="12700">
                  <a:solidFill>
                    <a:srgbClr val="000000"/>
                  </a:solidFill>
                  <a:round/>
                  <a:headEnd/>
                  <a:tailEnd/>
                </a14:hiddenLine>
              </a:ext>
            </a:extLst>
          </p:spPr>
          <p:txBody>
            <a:bodyPr lIns="0" tIns="25400" rIns="0" bIns="25400" anchor="ctr"/>
            <a:lstStyle>
              <a:lvl1pPr marL="233363" indent="-233363" defTabSz="287338">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defTabSz="287338">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defTabSz="287338">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defTabSz="287338">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defTabSz="287338">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287338"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287338"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287338"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287338"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lnSpc>
                  <a:spcPct val="85000"/>
                </a:lnSpc>
                <a:spcAft>
                  <a:spcPct val="20000"/>
                </a:spcAft>
                <a:buSzPct val="90000"/>
                <a:buFontTx/>
                <a:buNone/>
              </a:pPr>
              <a:r>
                <a:rPr lang="fr-BE" altLang="en-US" sz="1100" b="1">
                  <a:solidFill>
                    <a:srgbClr val="FFC000"/>
                  </a:solidFill>
                  <a:latin typeface="Arial" panose="020B0604020202020204" pitchFamily="34" charset="0"/>
                  <a:cs typeface="Arial" panose="020B0604020202020204" pitchFamily="34" charset="0"/>
                </a:rPr>
                <a:t> University Graduate/ or Sponsor has an IDEA Business Project X</a:t>
              </a:r>
              <a:endParaRPr lang="fr-FR" altLang="en-US" sz="1100" b="1">
                <a:solidFill>
                  <a:srgbClr val="FFC000"/>
                </a:solidFill>
                <a:latin typeface="Arial" panose="020B0604020202020204" pitchFamily="34" charset="0"/>
                <a:cs typeface="Arial" panose="020B0604020202020204" pitchFamily="34" charset="0"/>
              </a:endParaRPr>
            </a:p>
          </p:txBody>
        </p:sp>
        <p:sp>
          <p:nvSpPr>
            <p:cNvPr id="28" name="AutoShape 56">
              <a:extLst>
                <a:ext uri="{FF2B5EF4-FFF2-40B4-BE49-F238E27FC236}">
                  <a16:creationId xmlns:a16="http://schemas.microsoft.com/office/drawing/2014/main" id="{20014E41-21C7-428C-A92D-C5FBF09E9263}"/>
                </a:ext>
              </a:extLst>
            </p:cNvPr>
            <p:cNvSpPr>
              <a:spLocks noChangeArrowheads="1"/>
            </p:cNvSpPr>
            <p:nvPr/>
          </p:nvSpPr>
          <p:spPr bwMode="auto">
            <a:xfrm>
              <a:off x="2559050" y="5141394"/>
              <a:ext cx="1028700" cy="798512"/>
            </a:xfrm>
            <a:prstGeom prst="upArrowCallout">
              <a:avLst>
                <a:gd name="adj1" fmla="val 32207"/>
                <a:gd name="adj2" fmla="val 32207"/>
                <a:gd name="adj3" fmla="val 16667"/>
                <a:gd name="adj4" fmla="val 66667"/>
              </a:avLst>
            </a:prstGeom>
            <a:solidFill>
              <a:srgbClr val="FF9900"/>
            </a:solidFill>
            <a:ln w="9525" cap="rnd" algn="ctr">
              <a:solidFill>
                <a:schemeClr val="tx1"/>
              </a:solidFill>
              <a:prstDash val="sysDot"/>
              <a:miter lim="800000"/>
              <a:headEnd/>
              <a:tailEnd/>
            </a:ln>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fr-FR" altLang="fr-FR" sz="1200" b="1">
                <a:solidFill>
                  <a:srgbClr val="000000"/>
                </a:solidFill>
                <a:latin typeface="Arial" panose="020B0604020202020204" pitchFamily="34" charset="0"/>
                <a:cs typeface="Arial" panose="020B0604020202020204" pitchFamily="34" charset="0"/>
              </a:endParaRPr>
            </a:p>
            <a:p>
              <a:pPr algn="ctr" eaLnBrk="1" hangingPunct="1">
                <a:spcBef>
                  <a:spcPct val="0"/>
                </a:spcBef>
                <a:buSzPct val="90000"/>
                <a:buFontTx/>
                <a:buNone/>
              </a:pPr>
              <a:r>
                <a:rPr kumimoji="1" lang="fr-FR" altLang="fr-FR" sz="1000" b="1">
                  <a:solidFill>
                    <a:srgbClr val="000000"/>
                  </a:solidFill>
                  <a:latin typeface="Arial" panose="020B0604020202020204" pitchFamily="34" charset="0"/>
                  <a:cs typeface="Arial" panose="020B0604020202020204" pitchFamily="34" charset="0"/>
                </a:rPr>
                <a:t>INCUBATOR</a:t>
              </a:r>
            </a:p>
            <a:p>
              <a:pPr algn="ctr" eaLnBrk="1" hangingPunct="1">
                <a:spcBef>
                  <a:spcPct val="0"/>
                </a:spcBef>
                <a:buSzPct val="90000"/>
                <a:buFontTx/>
                <a:buNone/>
              </a:pPr>
              <a:r>
                <a:rPr kumimoji="1" lang="fr-FR" altLang="fr-FR" sz="1000" b="1">
                  <a:solidFill>
                    <a:srgbClr val="000000"/>
                  </a:solidFill>
                  <a:latin typeface="Arial" panose="020B0604020202020204" pitchFamily="34" charset="0"/>
                  <a:cs typeface="Arial" panose="020B0604020202020204" pitchFamily="34" charset="0"/>
                </a:rPr>
                <a:t>Coaching/ TA</a:t>
              </a:r>
            </a:p>
            <a:p>
              <a:pPr algn="ctr" eaLnBrk="1" hangingPunct="1">
                <a:spcBef>
                  <a:spcPct val="0"/>
                </a:spcBef>
                <a:buSzPct val="90000"/>
                <a:buFontTx/>
                <a:buNone/>
              </a:pPr>
              <a:endParaRPr kumimoji="1" lang="fr-FR" altLang="fr-FR" sz="1000" b="1">
                <a:solidFill>
                  <a:srgbClr val="000000"/>
                </a:solidFill>
                <a:latin typeface="Arial" panose="020B0604020202020204" pitchFamily="34" charset="0"/>
                <a:cs typeface="Arial" panose="020B0604020202020204" pitchFamily="34" charset="0"/>
              </a:endParaRPr>
            </a:p>
          </p:txBody>
        </p:sp>
        <p:sp>
          <p:nvSpPr>
            <p:cNvPr id="29" name="AutoShape 57">
              <a:extLst>
                <a:ext uri="{FF2B5EF4-FFF2-40B4-BE49-F238E27FC236}">
                  <a16:creationId xmlns:a16="http://schemas.microsoft.com/office/drawing/2014/main" id="{220441FB-30A3-4570-AFBB-FD9D440E7A52}"/>
                </a:ext>
              </a:extLst>
            </p:cNvPr>
            <p:cNvSpPr>
              <a:spLocks noChangeArrowheads="1"/>
            </p:cNvSpPr>
            <p:nvPr/>
          </p:nvSpPr>
          <p:spPr bwMode="auto">
            <a:xfrm>
              <a:off x="8274050" y="5060431"/>
              <a:ext cx="1003300" cy="914400"/>
            </a:xfrm>
            <a:prstGeom prst="upArrowCallout">
              <a:avLst>
                <a:gd name="adj1" fmla="val 27431"/>
                <a:gd name="adj2" fmla="val 27431"/>
                <a:gd name="adj3" fmla="val 16667"/>
                <a:gd name="adj4" fmla="val 66667"/>
              </a:avLst>
            </a:prstGeom>
            <a:solidFill>
              <a:srgbClr val="FF9900"/>
            </a:solidFill>
            <a:ln w="9525" cap="rnd" algn="ctr">
              <a:solidFill>
                <a:schemeClr val="tx1"/>
              </a:solidFill>
              <a:prstDash val="sysDot"/>
              <a:miter lim="800000"/>
              <a:headEnd/>
              <a:tailEnd/>
            </a:ln>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r>
                <a:rPr kumimoji="1" lang="fr-FR" altLang="fr-FR" sz="1000" b="1">
                  <a:solidFill>
                    <a:srgbClr val="000000"/>
                  </a:solidFill>
                  <a:latin typeface="Arial" panose="020B0604020202020204" pitchFamily="34" charset="0"/>
                  <a:cs typeface="Arial" panose="020B0604020202020204" pitchFamily="34" charset="0"/>
                </a:rPr>
                <a:t> PRIVATE EQUITY</a:t>
              </a:r>
            </a:p>
            <a:p>
              <a:pPr algn="ctr" eaLnBrk="1" hangingPunct="1">
                <a:spcBef>
                  <a:spcPct val="0"/>
                </a:spcBef>
                <a:buSzPct val="90000"/>
                <a:buFontTx/>
                <a:buNone/>
              </a:pPr>
              <a:r>
                <a:rPr kumimoji="1" lang="fr-FR" altLang="fr-FR" sz="1000" b="1">
                  <a:solidFill>
                    <a:srgbClr val="000000"/>
                  </a:solidFill>
                  <a:latin typeface="Arial" panose="020B0604020202020204" pitchFamily="34" charset="0"/>
                  <a:cs typeface="Arial" panose="020B0604020202020204" pitchFamily="34" charset="0"/>
                </a:rPr>
                <a:t>FUNDS</a:t>
              </a:r>
            </a:p>
          </p:txBody>
        </p:sp>
        <p:sp>
          <p:nvSpPr>
            <p:cNvPr id="30" name="AutoShape 58">
              <a:extLst>
                <a:ext uri="{FF2B5EF4-FFF2-40B4-BE49-F238E27FC236}">
                  <a16:creationId xmlns:a16="http://schemas.microsoft.com/office/drawing/2014/main" id="{0162324B-E907-4F91-A510-07CC0687D8D3}"/>
                </a:ext>
              </a:extLst>
            </p:cNvPr>
            <p:cNvSpPr>
              <a:spLocks noChangeArrowheads="1"/>
            </p:cNvSpPr>
            <p:nvPr/>
          </p:nvSpPr>
          <p:spPr bwMode="auto">
            <a:xfrm>
              <a:off x="7061200" y="5057256"/>
              <a:ext cx="1079500" cy="914400"/>
            </a:xfrm>
            <a:prstGeom prst="upArrowCallout">
              <a:avLst>
                <a:gd name="adj1" fmla="val 24999"/>
                <a:gd name="adj2" fmla="val 24999"/>
                <a:gd name="adj3" fmla="val 17111"/>
                <a:gd name="adj4" fmla="val 66667"/>
              </a:avLst>
            </a:prstGeom>
            <a:solidFill>
              <a:srgbClr val="FF9900"/>
            </a:solidFill>
            <a:ln w="9525" cap="rnd" algn="ctr">
              <a:solidFill>
                <a:schemeClr val="tx1"/>
              </a:solidFill>
              <a:prstDash val="sysDot"/>
              <a:miter lim="800000"/>
              <a:headEnd/>
              <a:tailEnd/>
            </a:ln>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r>
                <a:rPr kumimoji="1" lang="fr-FR" altLang="fr-FR" sz="1000" b="1">
                  <a:solidFill>
                    <a:srgbClr val="000000"/>
                  </a:solidFill>
                  <a:latin typeface="Arial" panose="020B0604020202020204" pitchFamily="34" charset="0"/>
                  <a:cs typeface="Arial" panose="020B0604020202020204" pitchFamily="34" charset="0"/>
                </a:rPr>
                <a:t>VENTURE </a:t>
              </a:r>
            </a:p>
            <a:p>
              <a:pPr algn="ctr" eaLnBrk="1" hangingPunct="1">
                <a:spcBef>
                  <a:spcPct val="0"/>
                </a:spcBef>
                <a:buSzPct val="90000"/>
                <a:buFontTx/>
                <a:buNone/>
              </a:pPr>
              <a:r>
                <a:rPr kumimoji="1" lang="fr-FR" altLang="fr-FR" sz="1000" b="1">
                  <a:solidFill>
                    <a:srgbClr val="000000"/>
                  </a:solidFill>
                  <a:latin typeface="Arial" panose="020B0604020202020204" pitchFamily="34" charset="0"/>
                  <a:cs typeface="Arial" panose="020B0604020202020204" pitchFamily="34" charset="0"/>
                </a:rPr>
                <a:t>CAPITAL</a:t>
              </a:r>
            </a:p>
          </p:txBody>
        </p:sp>
        <p:sp>
          <p:nvSpPr>
            <p:cNvPr id="31" name="Rectangle 37">
              <a:extLst>
                <a:ext uri="{FF2B5EF4-FFF2-40B4-BE49-F238E27FC236}">
                  <a16:creationId xmlns:a16="http://schemas.microsoft.com/office/drawing/2014/main" id="{0E4FA8E0-F9FE-40C1-92B6-3C180B68979E}"/>
                </a:ext>
              </a:extLst>
            </p:cNvPr>
            <p:cNvSpPr>
              <a:spLocks noChangeArrowheads="1"/>
            </p:cNvSpPr>
            <p:nvPr/>
          </p:nvSpPr>
          <p:spPr bwMode="auto">
            <a:xfrm>
              <a:off x="3482975" y="2549006"/>
              <a:ext cx="301625" cy="2508250"/>
            </a:xfrm>
            <a:prstGeom prst="rect">
              <a:avLst/>
            </a:prstGeom>
            <a:solidFill>
              <a:srgbClr val="FF9900">
                <a:alpha val="30196"/>
              </a:srgbClr>
            </a:solidFill>
            <a:ln w="9525" cap="rnd" algn="ctr">
              <a:solidFill>
                <a:schemeClr val="tx1"/>
              </a:solidFill>
              <a:prstDash val="sysDot"/>
              <a:miter lim="800000"/>
              <a:headEnd/>
              <a:tailEnd/>
            </a:ln>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SzPct val="90000"/>
                <a:buFontTx/>
                <a:buChar char="•"/>
              </a:pPr>
              <a:endParaRPr kumimoji="1" lang="pt-PT" altLang="fr-FR" sz="1200" b="1">
                <a:solidFill>
                  <a:srgbClr val="000000"/>
                </a:solidFill>
                <a:latin typeface="Arial" panose="020B0604020202020204" pitchFamily="34" charset="0"/>
              </a:endParaRPr>
            </a:p>
          </p:txBody>
        </p:sp>
        <p:sp>
          <p:nvSpPr>
            <p:cNvPr id="32" name="Text Box 17">
              <a:extLst>
                <a:ext uri="{FF2B5EF4-FFF2-40B4-BE49-F238E27FC236}">
                  <a16:creationId xmlns:a16="http://schemas.microsoft.com/office/drawing/2014/main" id="{9DFB9DB7-0259-4A01-9D79-17CEB0BD27EE}"/>
                </a:ext>
              </a:extLst>
            </p:cNvPr>
            <p:cNvSpPr txBox="1">
              <a:spLocks noChangeArrowheads="1"/>
            </p:cNvSpPr>
            <p:nvPr/>
          </p:nvSpPr>
          <p:spPr bwMode="auto">
            <a:xfrm>
              <a:off x="4648200" y="3104631"/>
              <a:ext cx="99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fr-FR" altLang="fr-FR" sz="1400" b="1">
                <a:solidFill>
                  <a:schemeClr val="bg1"/>
                </a:solidFill>
                <a:latin typeface="Arial" panose="020B0604020202020204" pitchFamily="34" charset="0"/>
                <a:cs typeface="Arial" panose="020B0604020202020204" pitchFamily="34" charset="0"/>
              </a:endParaRPr>
            </a:p>
            <a:p>
              <a:pPr algn="ctr" eaLnBrk="1" hangingPunct="1">
                <a:spcBef>
                  <a:spcPct val="0"/>
                </a:spcBef>
                <a:buSzPct val="90000"/>
                <a:buFontTx/>
                <a:buNone/>
              </a:pPr>
              <a:r>
                <a:rPr kumimoji="1" lang="fr-FR" altLang="fr-FR" sz="1400" b="1">
                  <a:solidFill>
                    <a:schemeClr val="bg1"/>
                  </a:solidFill>
                  <a:latin typeface="Arial" panose="020B0604020202020204" pitchFamily="34" charset="0"/>
                  <a:cs typeface="Arial" panose="020B0604020202020204" pitchFamily="34" charset="0"/>
                </a:rPr>
                <a:t>3</a:t>
              </a:r>
            </a:p>
            <a:p>
              <a:pPr algn="ctr" eaLnBrk="1" hangingPunct="1">
                <a:spcBef>
                  <a:spcPct val="0"/>
                </a:spcBef>
                <a:buSzPct val="90000"/>
                <a:buFontTx/>
                <a:buNone/>
              </a:pPr>
              <a:r>
                <a:rPr kumimoji="1" lang="fr-FR" altLang="fr-FR" sz="1000" b="1">
                  <a:solidFill>
                    <a:schemeClr val="bg1"/>
                  </a:solidFill>
                  <a:latin typeface="Arial" panose="020B0604020202020204" pitchFamily="34" charset="0"/>
                  <a:cs typeface="Arial" panose="020B0604020202020204" pitchFamily="34" charset="0"/>
                </a:rPr>
                <a:t>PRODUCT</a:t>
              </a:r>
            </a:p>
            <a:p>
              <a:pPr algn="ctr" eaLnBrk="1" hangingPunct="1">
                <a:spcBef>
                  <a:spcPct val="0"/>
                </a:spcBef>
                <a:buSzPct val="90000"/>
                <a:buFontTx/>
                <a:buNone/>
              </a:pPr>
              <a:r>
                <a:rPr kumimoji="1" lang="fr-FR" altLang="fr-FR" sz="1000" b="1">
                  <a:solidFill>
                    <a:schemeClr val="bg1"/>
                  </a:solidFill>
                  <a:latin typeface="Arial" panose="020B0604020202020204" pitchFamily="34" charset="0"/>
                  <a:cs typeface="Arial" panose="020B0604020202020204" pitchFamily="34" charset="0"/>
                </a:rPr>
                <a:t>LAUNCH</a:t>
              </a:r>
            </a:p>
            <a:p>
              <a:pPr algn="ctr" eaLnBrk="1" hangingPunct="1">
                <a:spcBef>
                  <a:spcPct val="0"/>
                </a:spcBef>
                <a:buSzPct val="90000"/>
                <a:buFontTx/>
                <a:buNone/>
              </a:pPr>
              <a:r>
                <a:rPr kumimoji="1" lang="fr-FR" altLang="fr-FR" sz="1000" b="1">
                  <a:solidFill>
                    <a:schemeClr val="bg1"/>
                  </a:solidFill>
                  <a:latin typeface="Arial" panose="020B0604020202020204" pitchFamily="34" charset="0"/>
                  <a:cs typeface="Arial" panose="020B0604020202020204" pitchFamily="34" charset="0"/>
                </a:rPr>
                <a:t>/Service Launch/ test initial cash flows</a:t>
              </a:r>
            </a:p>
            <a:p>
              <a:pPr algn="ctr" eaLnBrk="1" hangingPunct="1">
                <a:spcBef>
                  <a:spcPct val="0"/>
                </a:spcBef>
                <a:buSzPct val="90000"/>
                <a:buFontTx/>
                <a:buNone/>
              </a:pPr>
              <a:endParaRPr kumimoji="1" lang="fr-FR" altLang="fr-FR" sz="1000" b="1">
                <a:solidFill>
                  <a:schemeClr val="bg1"/>
                </a:solidFill>
                <a:latin typeface="Arial" panose="020B0604020202020204" pitchFamily="34" charset="0"/>
                <a:cs typeface="Arial" panose="020B0604020202020204" pitchFamily="34" charset="0"/>
              </a:endParaRPr>
            </a:p>
          </p:txBody>
        </p:sp>
        <p:sp>
          <p:nvSpPr>
            <p:cNvPr id="33" name="AutoShape 56">
              <a:extLst>
                <a:ext uri="{FF2B5EF4-FFF2-40B4-BE49-F238E27FC236}">
                  <a16:creationId xmlns:a16="http://schemas.microsoft.com/office/drawing/2014/main" id="{E2574043-70F8-4274-83F8-D5C621D50882}"/>
                </a:ext>
              </a:extLst>
            </p:cNvPr>
            <p:cNvSpPr>
              <a:spLocks noChangeArrowheads="1"/>
            </p:cNvSpPr>
            <p:nvPr/>
          </p:nvSpPr>
          <p:spPr bwMode="auto">
            <a:xfrm>
              <a:off x="3856038" y="5141394"/>
              <a:ext cx="1028700" cy="798512"/>
            </a:xfrm>
            <a:prstGeom prst="upArrowCallout">
              <a:avLst>
                <a:gd name="adj1" fmla="val 32207"/>
                <a:gd name="adj2" fmla="val 32207"/>
                <a:gd name="adj3" fmla="val 16667"/>
                <a:gd name="adj4" fmla="val 66667"/>
              </a:avLst>
            </a:prstGeom>
            <a:solidFill>
              <a:srgbClr val="FF9900"/>
            </a:solidFill>
            <a:ln w="9525" cap="rnd" algn="ctr">
              <a:solidFill>
                <a:schemeClr val="tx1"/>
              </a:solidFill>
              <a:prstDash val="sysDot"/>
              <a:miter lim="800000"/>
              <a:headEnd/>
              <a:tailEnd/>
            </a:ln>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fr-FR" altLang="fr-FR" sz="1200" b="1">
                <a:solidFill>
                  <a:srgbClr val="000000"/>
                </a:solidFill>
                <a:latin typeface="Arial" panose="020B0604020202020204" pitchFamily="34" charset="0"/>
                <a:cs typeface="Arial" panose="020B0604020202020204" pitchFamily="34" charset="0"/>
              </a:endParaRPr>
            </a:p>
            <a:p>
              <a:pPr algn="ctr" eaLnBrk="1" hangingPunct="1">
                <a:spcBef>
                  <a:spcPct val="0"/>
                </a:spcBef>
                <a:buSzPct val="90000"/>
                <a:buFontTx/>
                <a:buNone/>
              </a:pPr>
              <a:r>
                <a:rPr kumimoji="1" lang="fr-FR" altLang="fr-FR" sz="1000" b="1">
                  <a:solidFill>
                    <a:srgbClr val="000000"/>
                  </a:solidFill>
                  <a:latin typeface="Arial" panose="020B0604020202020204" pitchFamily="34" charset="0"/>
                  <a:cs typeface="Arial" panose="020B0604020202020204" pitchFamily="34" charset="0"/>
                </a:rPr>
                <a:t>ACCELERATOR</a:t>
              </a:r>
            </a:p>
            <a:p>
              <a:pPr algn="ctr" eaLnBrk="1" hangingPunct="1">
                <a:spcBef>
                  <a:spcPct val="0"/>
                </a:spcBef>
                <a:buSzPct val="90000"/>
                <a:buFontTx/>
                <a:buNone/>
              </a:pPr>
              <a:endParaRPr kumimoji="1" lang="fr-FR" altLang="fr-FR" sz="1000" b="1">
                <a:solidFill>
                  <a:srgbClr val="000000"/>
                </a:solidFill>
                <a:latin typeface="Arial" panose="020B0604020202020204" pitchFamily="34" charset="0"/>
                <a:cs typeface="Arial" panose="020B0604020202020204" pitchFamily="34" charset="0"/>
              </a:endParaRPr>
            </a:p>
          </p:txBody>
        </p:sp>
        <p:sp>
          <p:nvSpPr>
            <p:cNvPr id="34" name="AutoShape 56">
              <a:extLst>
                <a:ext uri="{FF2B5EF4-FFF2-40B4-BE49-F238E27FC236}">
                  <a16:creationId xmlns:a16="http://schemas.microsoft.com/office/drawing/2014/main" id="{EF3562E8-F8C0-4486-9E60-C906D5DBD794}"/>
                </a:ext>
              </a:extLst>
            </p:cNvPr>
            <p:cNvSpPr>
              <a:spLocks noChangeArrowheads="1"/>
            </p:cNvSpPr>
            <p:nvPr/>
          </p:nvSpPr>
          <p:spPr bwMode="auto">
            <a:xfrm>
              <a:off x="5151438" y="5141394"/>
              <a:ext cx="1028700" cy="798512"/>
            </a:xfrm>
            <a:prstGeom prst="upArrowCallout">
              <a:avLst>
                <a:gd name="adj1" fmla="val 32207"/>
                <a:gd name="adj2" fmla="val 32207"/>
                <a:gd name="adj3" fmla="val 16667"/>
                <a:gd name="adj4" fmla="val 66667"/>
              </a:avLst>
            </a:prstGeom>
            <a:solidFill>
              <a:srgbClr val="FF9900"/>
            </a:solidFill>
            <a:ln w="9525" cap="rnd" algn="ctr">
              <a:solidFill>
                <a:schemeClr val="tx1"/>
              </a:solidFill>
              <a:prstDash val="sysDot"/>
              <a:miter lim="800000"/>
              <a:headEnd/>
              <a:tailEnd/>
            </a:ln>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Pct val="90000"/>
                <a:buFontTx/>
                <a:buNone/>
              </a:pPr>
              <a:endParaRPr kumimoji="1" lang="fr-FR" altLang="fr-FR" sz="1200" b="1">
                <a:solidFill>
                  <a:srgbClr val="000000"/>
                </a:solidFill>
                <a:latin typeface="Arial" panose="020B0604020202020204" pitchFamily="34" charset="0"/>
                <a:cs typeface="Arial" panose="020B0604020202020204" pitchFamily="34" charset="0"/>
              </a:endParaRPr>
            </a:p>
            <a:p>
              <a:pPr algn="ctr" eaLnBrk="1" hangingPunct="1">
                <a:spcBef>
                  <a:spcPct val="0"/>
                </a:spcBef>
                <a:buSzPct val="90000"/>
                <a:buFontTx/>
                <a:buNone/>
              </a:pPr>
              <a:r>
                <a:rPr kumimoji="1" lang="fr-FR" altLang="fr-FR" sz="1000" b="1">
                  <a:solidFill>
                    <a:srgbClr val="000000"/>
                  </a:solidFill>
                  <a:latin typeface="Arial" panose="020B0604020202020204" pitchFamily="34" charset="0"/>
                  <a:cs typeface="Arial" panose="020B0604020202020204" pitchFamily="34" charset="0"/>
                </a:rPr>
                <a:t>BUSINESS</a:t>
              </a:r>
            </a:p>
            <a:p>
              <a:pPr algn="ctr" eaLnBrk="1" hangingPunct="1">
                <a:spcBef>
                  <a:spcPct val="0"/>
                </a:spcBef>
                <a:buSzPct val="90000"/>
                <a:buFontTx/>
                <a:buNone/>
              </a:pPr>
              <a:r>
                <a:rPr kumimoji="1" lang="fr-FR" altLang="fr-FR" sz="1000" b="1">
                  <a:solidFill>
                    <a:srgbClr val="000000"/>
                  </a:solidFill>
                  <a:latin typeface="Arial" panose="020B0604020202020204" pitchFamily="34" charset="0"/>
                  <a:cs typeface="Arial" panose="020B0604020202020204" pitchFamily="34" charset="0"/>
                </a:rPr>
                <a:t>ANGELS</a:t>
              </a:r>
            </a:p>
            <a:p>
              <a:pPr algn="ctr" eaLnBrk="1" hangingPunct="1">
                <a:spcBef>
                  <a:spcPct val="0"/>
                </a:spcBef>
                <a:buSzPct val="90000"/>
                <a:buFontTx/>
                <a:buNone/>
              </a:pPr>
              <a:endParaRPr kumimoji="1" lang="fr-FR" altLang="fr-FR" sz="1000" b="1">
                <a:solidFill>
                  <a:srgbClr val="000000"/>
                </a:solidFill>
                <a:latin typeface="Arial" panose="020B0604020202020204" pitchFamily="34" charset="0"/>
                <a:cs typeface="Arial" panose="020B0604020202020204" pitchFamily="34" charset="0"/>
              </a:endParaRPr>
            </a:p>
          </p:txBody>
        </p:sp>
        <p:sp>
          <p:nvSpPr>
            <p:cNvPr id="36" name="AutoShape 26">
              <a:extLst>
                <a:ext uri="{FF2B5EF4-FFF2-40B4-BE49-F238E27FC236}">
                  <a16:creationId xmlns:a16="http://schemas.microsoft.com/office/drawing/2014/main" id="{92E34E5B-A2DD-4DD9-8618-36EC591AA246}"/>
                </a:ext>
              </a:extLst>
            </p:cNvPr>
            <p:cNvSpPr>
              <a:spLocks noChangeArrowheads="1"/>
            </p:cNvSpPr>
            <p:nvPr/>
          </p:nvSpPr>
          <p:spPr bwMode="auto">
            <a:xfrm rot="16200000">
              <a:off x="5607844" y="5259662"/>
              <a:ext cx="1843088" cy="739775"/>
            </a:xfrm>
            <a:prstGeom prst="rightArrow">
              <a:avLst>
                <a:gd name="adj1" fmla="val 51426"/>
                <a:gd name="adj2" fmla="val 47175"/>
              </a:avLst>
            </a:prstGeom>
            <a:gradFill rotWithShape="0">
              <a:gsLst>
                <a:gs pos="0">
                  <a:srgbClr val="FFFFFF"/>
                </a:gs>
                <a:gs pos="100000">
                  <a:srgbClr val="000066"/>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endParaRPr lang="fr-FR" altLang="en-US" sz="2400" b="1">
                <a:cs typeface="Arial" panose="020B0604020202020204" pitchFamily="34" charset="0"/>
              </a:endParaRPr>
            </a:p>
          </p:txBody>
        </p:sp>
        <p:sp>
          <p:nvSpPr>
            <p:cNvPr id="37" name="Rectangle 43">
              <a:extLst>
                <a:ext uri="{FF2B5EF4-FFF2-40B4-BE49-F238E27FC236}">
                  <a16:creationId xmlns:a16="http://schemas.microsoft.com/office/drawing/2014/main" id="{0974F1CA-8BE9-4163-A2ED-D26A66F2A62C}"/>
                </a:ext>
              </a:extLst>
            </p:cNvPr>
            <p:cNvSpPr>
              <a:spLocks noChangeArrowheads="1"/>
            </p:cNvSpPr>
            <p:nvPr/>
          </p:nvSpPr>
          <p:spPr bwMode="auto">
            <a:xfrm rot="16200000">
              <a:off x="5886450" y="5504931"/>
              <a:ext cx="1276350" cy="298450"/>
            </a:xfrm>
            <a:prstGeom prst="rect">
              <a:avLst/>
            </a:prstGeom>
            <a:gradFill rotWithShape="0">
              <a:gsLst>
                <a:gs pos="0">
                  <a:srgbClr val="99CCFF"/>
                </a:gs>
                <a:gs pos="100000">
                  <a:srgbClr val="E3F1FF"/>
                </a:gs>
              </a:gsLst>
              <a:lin ang="5400000" scaled="1"/>
            </a:gradFill>
            <a:ln w="12700">
              <a:solidFill>
                <a:srgbClr val="000066"/>
              </a:solidFill>
              <a:miter lim="800000"/>
              <a:headEnd/>
              <a:tailEnd/>
            </a:ln>
            <a:effectLst>
              <a:outerShdw dist="35921" dir="2700000" algn="ctr" rotWithShape="0">
                <a:schemeClr val="bg2"/>
              </a:outerShdw>
            </a:effectLst>
          </p:spPr>
          <p:txBody>
            <a:bodyPr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r>
                <a:rPr lang="en-US" altLang="en-US" sz="1400" b="1" i="1">
                  <a:solidFill>
                    <a:schemeClr val="accent2"/>
                  </a:solidFill>
                  <a:latin typeface="Arial" panose="020B0604020202020204" pitchFamily="34" charset="0"/>
                </a:rPr>
                <a:t>Bank Credit </a:t>
              </a:r>
            </a:p>
          </p:txBody>
        </p:sp>
        <p:sp>
          <p:nvSpPr>
            <p:cNvPr id="38" name="ZoneTexte 1">
              <a:extLst>
                <a:ext uri="{FF2B5EF4-FFF2-40B4-BE49-F238E27FC236}">
                  <a16:creationId xmlns:a16="http://schemas.microsoft.com/office/drawing/2014/main" id="{78402C26-C2CD-4093-9CFF-7E5234E9EB6B}"/>
                </a:ext>
              </a:extLst>
            </p:cNvPr>
            <p:cNvSpPr txBox="1">
              <a:spLocks noChangeArrowheads="1"/>
            </p:cNvSpPr>
            <p:nvPr/>
          </p:nvSpPr>
          <p:spPr bwMode="auto">
            <a:xfrm>
              <a:off x="1436589" y="6084897"/>
              <a:ext cx="33861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900" b="1" i="1" dirty="0"/>
                <a:t>© Developed by Yves Speeckaert, Emergy Capital, 2018</a:t>
              </a:r>
            </a:p>
          </p:txBody>
        </p:sp>
      </p:grpSp>
      <p:sp>
        <p:nvSpPr>
          <p:cNvPr id="40" name="Slide Number Placeholder 39">
            <a:extLst>
              <a:ext uri="{FF2B5EF4-FFF2-40B4-BE49-F238E27FC236}">
                <a16:creationId xmlns:a16="http://schemas.microsoft.com/office/drawing/2014/main" id="{D66C4462-67A4-4D4A-BB8C-24B4DF8D8FB6}"/>
              </a:ext>
            </a:extLst>
          </p:cNvPr>
          <p:cNvSpPr>
            <a:spLocks noGrp="1"/>
          </p:cNvSpPr>
          <p:nvPr>
            <p:ph type="sldNum" sz="quarter" idx="12"/>
          </p:nvPr>
        </p:nvSpPr>
        <p:spPr>
          <a:xfrm>
            <a:off x="4724400" y="6779043"/>
            <a:ext cx="2743200" cy="365125"/>
          </a:xfrm>
        </p:spPr>
        <p:txBody>
          <a:bodyPr/>
          <a:lstStyle/>
          <a:p>
            <a:fld id="{22AD838C-5518-49CD-AF87-4D9C8A952905}" type="slidenum">
              <a:rPr lang="en-US" smtClean="0"/>
              <a:t>4</a:t>
            </a:fld>
            <a:endParaRPr lang="en-US" dirty="0"/>
          </a:p>
        </p:txBody>
      </p:sp>
    </p:spTree>
    <p:extLst>
      <p:ext uri="{BB962C8B-B14F-4D97-AF65-F5344CB8AC3E}">
        <p14:creationId xmlns:p14="http://schemas.microsoft.com/office/powerpoint/2010/main" val="261677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603A0-3029-4043-A463-07C86415D128}"/>
              </a:ext>
            </a:extLst>
          </p:cNvPr>
          <p:cNvSpPr>
            <a:spLocks noGrp="1"/>
          </p:cNvSpPr>
          <p:nvPr>
            <p:ph type="title"/>
          </p:nvPr>
        </p:nvSpPr>
        <p:spPr/>
        <p:txBody>
          <a:bodyPr anchor="ctr"/>
          <a:lstStyle/>
          <a:p>
            <a:r>
              <a:rPr lang="fr-FR" dirty="0"/>
              <a:t>CV1: Access to Finance and TA for entrepreneurs</a:t>
            </a:r>
            <a:endParaRPr lang="en-US" dirty="0"/>
          </a:p>
        </p:txBody>
      </p:sp>
      <p:sp>
        <p:nvSpPr>
          <p:cNvPr id="7" name="Text Placeholder 3">
            <a:extLst>
              <a:ext uri="{FF2B5EF4-FFF2-40B4-BE49-F238E27FC236}">
                <a16:creationId xmlns:a16="http://schemas.microsoft.com/office/drawing/2014/main" id="{D29AA385-7E01-41CF-B70C-F504CD55AAA5}"/>
              </a:ext>
            </a:extLst>
          </p:cNvPr>
          <p:cNvSpPr txBox="1">
            <a:spLocks/>
          </p:cNvSpPr>
          <p:nvPr/>
        </p:nvSpPr>
        <p:spPr>
          <a:xfrm>
            <a:off x="2190223" y="1152637"/>
            <a:ext cx="7772400" cy="5334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fr-FR" altLang="fr-FR" sz="1800" b="1" dirty="0">
                <a:solidFill>
                  <a:srgbClr val="254AA4"/>
                </a:solidFill>
                <a:latin typeface="+mj-lt"/>
                <a:cs typeface="Times" panose="02020603050405020304" pitchFamily="18" charset="0"/>
              </a:rPr>
              <a:t>Options for EU EIP (</a:t>
            </a:r>
            <a:r>
              <a:rPr lang="fr-FR" altLang="fr-FR" sz="1800" b="1" dirty="0" err="1">
                <a:solidFill>
                  <a:srgbClr val="254AA4"/>
                </a:solidFill>
                <a:latin typeface="+mj-lt"/>
                <a:cs typeface="Times" panose="02020603050405020304" pitchFamily="18" charset="0"/>
              </a:rPr>
              <a:t>pillar</a:t>
            </a:r>
            <a:r>
              <a:rPr lang="fr-FR" altLang="fr-FR" sz="1800" b="1" dirty="0">
                <a:solidFill>
                  <a:srgbClr val="254AA4"/>
                </a:solidFill>
                <a:latin typeface="+mj-lt"/>
                <a:cs typeface="Times" panose="02020603050405020304" pitchFamily="18" charset="0"/>
              </a:rPr>
              <a:t> I and II </a:t>
            </a:r>
            <a:r>
              <a:rPr lang="fr-FR" altLang="fr-FR" sz="1800" b="1" dirty="0" err="1">
                <a:solidFill>
                  <a:srgbClr val="254AA4"/>
                </a:solidFill>
                <a:latin typeface="+mj-lt"/>
                <a:cs typeface="Times" panose="02020603050405020304" pitchFamily="18" charset="0"/>
              </a:rPr>
              <a:t>funding</a:t>
            </a:r>
            <a:r>
              <a:rPr lang="fr-FR" altLang="fr-FR" sz="1800" b="1" dirty="0">
                <a:solidFill>
                  <a:srgbClr val="254AA4"/>
                </a:solidFill>
                <a:latin typeface="+mj-lt"/>
                <a:cs typeface="Times" panose="02020603050405020304" pitchFamily="18" charset="0"/>
              </a:rPr>
              <a:t>) interventions</a:t>
            </a:r>
            <a:endParaRPr lang="hu-HU" altLang="fr-FR" sz="1800" b="1" dirty="0">
              <a:solidFill>
                <a:srgbClr val="254AA4"/>
              </a:solidFill>
              <a:latin typeface="+mj-lt"/>
              <a:cs typeface="Times" panose="02020603050405020304" pitchFamily="18" charset="0"/>
            </a:endParaRPr>
          </a:p>
        </p:txBody>
      </p:sp>
      <p:sp>
        <p:nvSpPr>
          <p:cNvPr id="8" name="Slide Number Placeholder 4">
            <a:extLst>
              <a:ext uri="{FF2B5EF4-FFF2-40B4-BE49-F238E27FC236}">
                <a16:creationId xmlns:a16="http://schemas.microsoft.com/office/drawing/2014/main" id="{BC96BEB7-FEF6-426C-B544-DE066B7B036D}"/>
              </a:ext>
            </a:extLst>
          </p:cNvPr>
          <p:cNvSpPr txBox="1">
            <a:spLocks noGrp="1"/>
          </p:cNvSpPr>
          <p:nvPr/>
        </p:nvSpPr>
        <p:spPr bwMode="auto">
          <a:xfrm>
            <a:off x="5462292" y="4676311"/>
            <a:ext cx="21336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Tx/>
              <a:buFontTx/>
              <a:buNone/>
            </a:pPr>
            <a:fld id="{A473F487-0AB5-41B4-956E-696ABA063472}" type="slidenum">
              <a:rPr lang="en-US" altLang="fr-FR" sz="1200">
                <a:solidFill>
                  <a:schemeClr val="bg1"/>
                </a:solidFill>
                <a:latin typeface="Arial" panose="020B0604020202020204" pitchFamily="34" charset="0"/>
              </a:rPr>
              <a:pPr algn="ctr" eaLnBrk="1" hangingPunct="1">
                <a:spcBef>
                  <a:spcPct val="0"/>
                </a:spcBef>
                <a:buSzTx/>
                <a:buFontTx/>
                <a:buNone/>
              </a:pPr>
              <a:t>5</a:t>
            </a:fld>
            <a:endParaRPr lang="en-US" altLang="fr-FR" sz="1200">
              <a:solidFill>
                <a:schemeClr val="bg1"/>
              </a:solidFill>
              <a:latin typeface="Arial" panose="020B0604020202020204" pitchFamily="34" charset="0"/>
            </a:endParaRPr>
          </a:p>
        </p:txBody>
      </p:sp>
      <p:sp>
        <p:nvSpPr>
          <p:cNvPr id="41" name="Slide Number Placeholder 4">
            <a:extLst>
              <a:ext uri="{FF2B5EF4-FFF2-40B4-BE49-F238E27FC236}">
                <a16:creationId xmlns:a16="http://schemas.microsoft.com/office/drawing/2014/main" id="{886D4BE5-E286-4E24-A30B-5A6D9C6C54DD}"/>
              </a:ext>
            </a:extLst>
          </p:cNvPr>
          <p:cNvSpPr txBox="1">
            <a:spLocks noGrp="1"/>
          </p:cNvSpPr>
          <p:nvPr/>
        </p:nvSpPr>
        <p:spPr bwMode="auto">
          <a:xfrm>
            <a:off x="2930640" y="8442325"/>
            <a:ext cx="21336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Tx/>
              <a:buFontTx/>
              <a:buNone/>
            </a:pPr>
            <a:fld id="{1FDA810C-92A1-448B-8AAD-134187427F88}" type="slidenum">
              <a:rPr lang="en-US" altLang="fr-FR" sz="1200">
                <a:solidFill>
                  <a:schemeClr val="bg1"/>
                </a:solidFill>
                <a:latin typeface="Arial" panose="020B0604020202020204" pitchFamily="34" charset="0"/>
              </a:rPr>
              <a:pPr algn="ctr" eaLnBrk="1" hangingPunct="1">
                <a:spcBef>
                  <a:spcPct val="0"/>
                </a:spcBef>
                <a:buSzTx/>
                <a:buFontTx/>
                <a:buNone/>
              </a:pPr>
              <a:t>5</a:t>
            </a:fld>
            <a:endParaRPr lang="en-US" altLang="fr-FR" sz="1200">
              <a:solidFill>
                <a:schemeClr val="bg1"/>
              </a:solidFill>
              <a:latin typeface="Arial" panose="020B0604020202020204" pitchFamily="34" charset="0"/>
            </a:endParaRPr>
          </a:p>
        </p:txBody>
      </p:sp>
      <p:sp>
        <p:nvSpPr>
          <p:cNvPr id="42" name="Slide Number Placeholder 4">
            <a:extLst>
              <a:ext uri="{FF2B5EF4-FFF2-40B4-BE49-F238E27FC236}">
                <a16:creationId xmlns:a16="http://schemas.microsoft.com/office/drawing/2014/main" id="{40E21ADC-FBDA-4DEC-8E26-AA4C0BF42330}"/>
              </a:ext>
            </a:extLst>
          </p:cNvPr>
          <p:cNvSpPr txBox="1">
            <a:spLocks noGrp="1"/>
          </p:cNvSpPr>
          <p:nvPr/>
        </p:nvSpPr>
        <p:spPr bwMode="auto">
          <a:xfrm>
            <a:off x="5738927" y="8431213"/>
            <a:ext cx="21336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Tx/>
              <a:buFontTx/>
              <a:buNone/>
            </a:pPr>
            <a:fld id="{04E2BE07-E7FF-4378-94EC-D50974F46F7C}" type="slidenum">
              <a:rPr lang="en-US" altLang="fr-FR" sz="1200">
                <a:solidFill>
                  <a:schemeClr val="bg1"/>
                </a:solidFill>
                <a:latin typeface="Arial" panose="020B0604020202020204" pitchFamily="34" charset="0"/>
              </a:rPr>
              <a:pPr algn="ctr" eaLnBrk="1" hangingPunct="1">
                <a:spcBef>
                  <a:spcPct val="0"/>
                </a:spcBef>
                <a:buSzTx/>
                <a:buFontTx/>
                <a:buNone/>
              </a:pPr>
              <a:t>5</a:t>
            </a:fld>
            <a:endParaRPr lang="en-US" altLang="fr-FR" sz="1200">
              <a:solidFill>
                <a:schemeClr val="bg1"/>
              </a:solidFill>
              <a:latin typeface="Arial" panose="020B0604020202020204" pitchFamily="34" charset="0"/>
            </a:endParaRPr>
          </a:p>
        </p:txBody>
      </p:sp>
      <p:sp>
        <p:nvSpPr>
          <p:cNvPr id="43" name="Rectangle 16">
            <a:extLst>
              <a:ext uri="{FF2B5EF4-FFF2-40B4-BE49-F238E27FC236}">
                <a16:creationId xmlns:a16="http://schemas.microsoft.com/office/drawing/2014/main" id="{143886CA-6D27-4222-9FAF-2E53ADE24947}"/>
              </a:ext>
            </a:extLst>
          </p:cNvPr>
          <p:cNvSpPr>
            <a:spLocks noChangeArrowheads="1"/>
          </p:cNvSpPr>
          <p:nvPr/>
        </p:nvSpPr>
        <p:spPr bwMode="auto">
          <a:xfrm>
            <a:off x="8688207" y="4546655"/>
            <a:ext cx="1655762" cy="9366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808080"/>
                  </a:outerShdw>
                </a:effectLst>
              </a14:hiddenEffects>
            </a:ext>
          </a:extLst>
        </p:spPr>
        <p:txBody>
          <a:bodyPr wrap="none"/>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spcBef>
                <a:spcPct val="0"/>
              </a:spcBef>
              <a:buSzTx/>
              <a:buFontTx/>
              <a:buNone/>
            </a:pPr>
            <a:r>
              <a:rPr lang="fr-BE" altLang="en-US" sz="1200" b="1" dirty="0">
                <a:latin typeface="Arial" panose="020B0604020202020204" pitchFamily="34" charset="0"/>
                <a:cs typeface="Arial" panose="020B0604020202020204" pitchFamily="34" charset="0"/>
              </a:rPr>
              <a:t>Support </a:t>
            </a:r>
            <a:r>
              <a:rPr lang="fr-BE" altLang="en-US" sz="1200" b="1" dirty="0" err="1">
                <a:latin typeface="Arial" panose="020B0604020202020204" pitchFamily="34" charset="0"/>
                <a:cs typeface="Arial" panose="020B0604020202020204" pitchFamily="34" charset="0"/>
              </a:rPr>
              <a:t>reform</a:t>
            </a:r>
            <a:r>
              <a:rPr lang="fr-BE" altLang="en-US" sz="1200" b="1" dirty="0">
                <a:latin typeface="Arial" panose="020B0604020202020204" pitchFamily="34" charset="0"/>
                <a:cs typeface="Arial" panose="020B0604020202020204" pitchFamily="34" charset="0"/>
              </a:rPr>
              <a:t> of</a:t>
            </a:r>
          </a:p>
          <a:p>
            <a:pPr>
              <a:spcBef>
                <a:spcPct val="0"/>
              </a:spcBef>
              <a:buSzTx/>
              <a:buFontTx/>
              <a:buNone/>
            </a:pPr>
            <a:r>
              <a:rPr lang="fr-BE" altLang="en-US" sz="1200" b="1" dirty="0">
                <a:latin typeface="Arial" panose="020B0604020202020204" pitchFamily="34" charset="0"/>
                <a:cs typeface="Arial" panose="020B0604020202020204" pitchFamily="34" charset="0"/>
              </a:rPr>
              <a:t>Capital </a:t>
            </a:r>
            <a:r>
              <a:rPr lang="fr-BE" altLang="en-US" sz="1200" b="1" dirty="0" err="1">
                <a:latin typeface="Arial" panose="020B0604020202020204" pitchFamily="34" charset="0"/>
                <a:cs typeface="Arial" panose="020B0604020202020204" pitchFamily="34" charset="0"/>
              </a:rPr>
              <a:t>markets</a:t>
            </a:r>
            <a:r>
              <a:rPr lang="fr-BE" altLang="en-US" sz="1200" b="1" dirty="0">
                <a:latin typeface="Arial" panose="020B0604020202020204" pitchFamily="34" charset="0"/>
                <a:cs typeface="Arial" panose="020B0604020202020204" pitchFamily="34" charset="0"/>
              </a:rPr>
              <a:t> and </a:t>
            </a:r>
          </a:p>
          <a:p>
            <a:pPr>
              <a:spcBef>
                <a:spcPct val="0"/>
              </a:spcBef>
              <a:buSzTx/>
              <a:buFontTx/>
              <a:buNone/>
            </a:pPr>
            <a:r>
              <a:rPr lang="fr-BE" altLang="en-US" sz="1200" b="1" dirty="0">
                <a:latin typeface="Arial" panose="020B0604020202020204" pitchFamily="34" charset="0"/>
                <a:cs typeface="Arial" panose="020B0604020202020204" pitchFamily="34" charset="0"/>
              </a:rPr>
              <a:t>Financial </a:t>
            </a:r>
            <a:r>
              <a:rPr lang="fr-BE" altLang="en-US" sz="1200" b="1" dirty="0" err="1">
                <a:latin typeface="Arial" panose="020B0604020202020204" pitchFamily="34" charset="0"/>
                <a:cs typeface="Arial" panose="020B0604020202020204" pitchFamily="34" charset="0"/>
              </a:rPr>
              <a:t>sector</a:t>
            </a:r>
            <a:r>
              <a:rPr lang="fr-BE" altLang="en-US" sz="1200" b="1" dirty="0">
                <a:latin typeface="Arial" panose="020B0604020202020204" pitchFamily="34" charset="0"/>
                <a:cs typeface="Arial" panose="020B0604020202020204" pitchFamily="34" charset="0"/>
              </a:rPr>
              <a:t> </a:t>
            </a:r>
            <a:endParaRPr lang="fr-FR" altLang="en-US" sz="1200" b="1" dirty="0">
              <a:latin typeface="Arial" panose="020B0604020202020204" pitchFamily="34" charset="0"/>
              <a:cs typeface="Arial" panose="020B0604020202020204" pitchFamily="34" charset="0"/>
            </a:endParaRPr>
          </a:p>
        </p:txBody>
      </p:sp>
      <p:grpSp>
        <p:nvGrpSpPr>
          <p:cNvPr id="81" name="Group 80">
            <a:extLst>
              <a:ext uri="{FF2B5EF4-FFF2-40B4-BE49-F238E27FC236}">
                <a16:creationId xmlns:a16="http://schemas.microsoft.com/office/drawing/2014/main" id="{BC6D8D12-3C34-4973-99C1-2A56DFC92AE4}"/>
              </a:ext>
            </a:extLst>
          </p:cNvPr>
          <p:cNvGrpSpPr/>
          <p:nvPr/>
        </p:nvGrpSpPr>
        <p:grpSpPr>
          <a:xfrm>
            <a:off x="4224157" y="3067105"/>
            <a:ext cx="1743075" cy="1239838"/>
            <a:chOff x="4224157" y="3067105"/>
            <a:chExt cx="1743075" cy="1239838"/>
          </a:xfrm>
        </p:grpSpPr>
        <p:sp>
          <p:nvSpPr>
            <p:cNvPr id="45" name="Oval 18">
              <a:extLst>
                <a:ext uri="{FF2B5EF4-FFF2-40B4-BE49-F238E27FC236}">
                  <a16:creationId xmlns:a16="http://schemas.microsoft.com/office/drawing/2014/main" id="{CC793357-CACC-493D-85B4-410DEEE89DFF}"/>
                </a:ext>
              </a:extLst>
            </p:cNvPr>
            <p:cNvSpPr>
              <a:spLocks noChangeArrowheads="1"/>
            </p:cNvSpPr>
            <p:nvPr/>
          </p:nvSpPr>
          <p:spPr bwMode="auto">
            <a:xfrm>
              <a:off x="4224157" y="3067105"/>
              <a:ext cx="1743075" cy="1239838"/>
            </a:xfrm>
            <a:prstGeom prst="ellipse">
              <a:avLst/>
            </a:prstGeom>
            <a:gradFill rotWithShape="0">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1270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fr-FR" altLang="en-US" sz="1200" b="1">
                <a:cs typeface="Arial" panose="020B0604020202020204" pitchFamily="34" charset="0"/>
              </a:endParaRPr>
            </a:p>
          </p:txBody>
        </p:sp>
        <p:sp>
          <p:nvSpPr>
            <p:cNvPr id="46" name="Oval 19">
              <a:extLst>
                <a:ext uri="{FF2B5EF4-FFF2-40B4-BE49-F238E27FC236}">
                  <a16:creationId xmlns:a16="http://schemas.microsoft.com/office/drawing/2014/main" id="{22EC45F9-6691-4236-AB74-6C6BDDB871B0}"/>
                </a:ext>
              </a:extLst>
            </p:cNvPr>
            <p:cNvSpPr>
              <a:spLocks noChangeArrowheads="1"/>
            </p:cNvSpPr>
            <p:nvPr/>
          </p:nvSpPr>
          <p:spPr bwMode="auto">
            <a:xfrm>
              <a:off x="4303858" y="3182322"/>
              <a:ext cx="1547445" cy="1034451"/>
            </a:xfrm>
            <a:prstGeom prst="ellipse">
              <a:avLst/>
            </a:prstGeom>
            <a:gradFill rotWithShape="0">
              <a:gsLst>
                <a:gs pos="0">
                  <a:schemeClr val="accent1"/>
                </a:gs>
                <a:gs pos="100000">
                  <a:schemeClr val="accent1">
                    <a:gamma/>
                    <a:shade val="66275"/>
                    <a:invGamma/>
                  </a:schemeClr>
                </a:gs>
              </a:gsLst>
              <a:lin ang="2700000" scaled="1"/>
            </a:gradFill>
            <a:ln>
              <a:noFill/>
            </a:ln>
            <a:effectLst/>
            <a:extLst>
              <a:ext uri="{91240B29-F687-4F45-9708-019B960494DF}">
                <a14:hiddenLine xmlns:a14="http://schemas.microsoft.com/office/drawing/2010/main" w="1270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60000"/>
                </a:lnSpc>
                <a:spcBef>
                  <a:spcPct val="40000"/>
                </a:spcBef>
                <a:defRPr/>
              </a:pPr>
              <a:r>
                <a:rPr lang="fr-BE" altLang="en-US" sz="1400" b="1" dirty="0" err="1">
                  <a:solidFill>
                    <a:schemeClr val="bg1"/>
                  </a:solidFill>
                  <a:cs typeface="Arial" panose="020B0604020202020204" pitchFamily="34" charset="0"/>
                </a:rPr>
                <a:t>Establish</a:t>
              </a:r>
              <a:r>
                <a:rPr lang="fr-BE" altLang="en-US" sz="1400" b="1" dirty="0">
                  <a:solidFill>
                    <a:schemeClr val="bg1"/>
                  </a:solidFill>
                  <a:cs typeface="Arial" panose="020B0604020202020204" pitchFamily="34" charset="0"/>
                </a:rPr>
                <a:t> </a:t>
              </a:r>
            </a:p>
            <a:p>
              <a:pPr algn="ctr">
                <a:lnSpc>
                  <a:spcPct val="60000"/>
                </a:lnSpc>
                <a:spcBef>
                  <a:spcPct val="40000"/>
                </a:spcBef>
                <a:defRPr/>
              </a:pPr>
              <a:r>
                <a:rPr lang="fr-BE" altLang="en-US" sz="1400" b="1" dirty="0">
                  <a:solidFill>
                    <a:schemeClr val="bg1"/>
                  </a:solidFill>
                  <a:cs typeface="Arial" panose="020B0604020202020204" pitchFamily="34" charset="0"/>
                </a:rPr>
                <a:t>3-4 </a:t>
              </a:r>
              <a:r>
                <a:rPr lang="fr-BE" altLang="en-US" sz="1400" b="1" dirty="0" err="1">
                  <a:solidFill>
                    <a:schemeClr val="bg1"/>
                  </a:solidFill>
                  <a:cs typeface="Arial" panose="020B0604020202020204" pitchFamily="34" charset="0"/>
                </a:rPr>
                <a:t>Incubators</a:t>
              </a:r>
              <a:r>
                <a:rPr lang="fr-BE" altLang="en-US" sz="1400" b="1" dirty="0">
                  <a:solidFill>
                    <a:schemeClr val="bg1"/>
                  </a:solidFill>
                  <a:cs typeface="Arial" panose="020B0604020202020204" pitchFamily="34" charset="0"/>
                </a:rPr>
                <a:t> &amp; </a:t>
              </a:r>
            </a:p>
            <a:p>
              <a:pPr algn="ctr">
                <a:lnSpc>
                  <a:spcPct val="60000"/>
                </a:lnSpc>
                <a:spcBef>
                  <a:spcPct val="40000"/>
                </a:spcBef>
                <a:defRPr/>
              </a:pPr>
              <a:r>
                <a:rPr lang="fr-BE" altLang="en-US" sz="1400" b="1" dirty="0" err="1">
                  <a:solidFill>
                    <a:schemeClr val="bg1"/>
                  </a:solidFill>
                  <a:cs typeface="Arial" panose="020B0604020202020204" pitchFamily="34" charset="0"/>
                </a:rPr>
                <a:t>Accelerators</a:t>
              </a:r>
              <a:endParaRPr lang="fr-FR" altLang="en-US" sz="1200" b="1" dirty="0">
                <a:cs typeface="Arial" panose="020B0604020202020204" pitchFamily="34" charset="0"/>
              </a:endParaRPr>
            </a:p>
          </p:txBody>
        </p:sp>
      </p:grpSp>
      <p:grpSp>
        <p:nvGrpSpPr>
          <p:cNvPr id="80" name="Group 79">
            <a:extLst>
              <a:ext uri="{FF2B5EF4-FFF2-40B4-BE49-F238E27FC236}">
                <a16:creationId xmlns:a16="http://schemas.microsoft.com/office/drawing/2014/main" id="{749B4711-91D5-43C0-8042-CFD139452770}"/>
              </a:ext>
            </a:extLst>
          </p:cNvPr>
          <p:cNvGrpSpPr/>
          <p:nvPr/>
        </p:nvGrpSpPr>
        <p:grpSpPr>
          <a:xfrm>
            <a:off x="6383157" y="3067105"/>
            <a:ext cx="1743075" cy="1252538"/>
            <a:chOff x="6383157" y="3067105"/>
            <a:chExt cx="1743075" cy="1252538"/>
          </a:xfrm>
        </p:grpSpPr>
        <p:sp>
          <p:nvSpPr>
            <p:cNvPr id="48" name="Oval 21">
              <a:extLst>
                <a:ext uri="{FF2B5EF4-FFF2-40B4-BE49-F238E27FC236}">
                  <a16:creationId xmlns:a16="http://schemas.microsoft.com/office/drawing/2014/main" id="{F51EC5F4-3335-4A14-AE4E-002FDC39ED8F}"/>
                </a:ext>
              </a:extLst>
            </p:cNvPr>
            <p:cNvSpPr>
              <a:spLocks noChangeArrowheads="1"/>
            </p:cNvSpPr>
            <p:nvPr/>
          </p:nvSpPr>
          <p:spPr bwMode="auto">
            <a:xfrm>
              <a:off x="6383157" y="3067105"/>
              <a:ext cx="1743075" cy="1252538"/>
            </a:xfrm>
            <a:prstGeom prst="ellipse">
              <a:avLst/>
            </a:prstGeom>
            <a:gradFill rotWithShape="0">
              <a:gsLst>
                <a:gs pos="0">
                  <a:srgbClr val="76765F"/>
                </a:gs>
                <a:gs pos="100000">
                  <a:srgbClr val="FFFFCD"/>
                </a:gs>
              </a:gsLst>
              <a:lin ang="2700000" scaled="1"/>
            </a:gradFill>
            <a:ln>
              <a:noFill/>
            </a:ln>
            <a:effectLst/>
            <a:extLst>
              <a:ext uri="{91240B29-F687-4F45-9708-019B960494DF}">
                <a14:hiddenLine xmlns:a14="http://schemas.microsoft.com/office/drawing/2010/main" w="1270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r>
                <a:rPr lang="fr-FR" altLang="en-US" sz="1200" b="1">
                  <a:latin typeface="Arial" panose="020B0604020202020204" pitchFamily="34" charset="0"/>
                  <a:cs typeface="Arial" panose="020B0604020202020204" pitchFamily="34" charset="0"/>
                </a:rPr>
                <a:t>GTE</a:t>
              </a:r>
            </a:p>
          </p:txBody>
        </p:sp>
        <p:sp>
          <p:nvSpPr>
            <p:cNvPr id="49" name="Oval 22">
              <a:extLst>
                <a:ext uri="{FF2B5EF4-FFF2-40B4-BE49-F238E27FC236}">
                  <a16:creationId xmlns:a16="http://schemas.microsoft.com/office/drawing/2014/main" id="{CEC4182D-DB4A-4465-BF39-36615AFEE6F8}"/>
                </a:ext>
              </a:extLst>
            </p:cNvPr>
            <p:cNvSpPr>
              <a:spLocks noChangeArrowheads="1"/>
            </p:cNvSpPr>
            <p:nvPr/>
          </p:nvSpPr>
          <p:spPr bwMode="auto">
            <a:xfrm>
              <a:off x="6461823" y="3183502"/>
              <a:ext cx="1548480" cy="1045047"/>
            </a:xfrm>
            <a:prstGeom prst="ellipse">
              <a:avLst/>
            </a:prstGeom>
            <a:gradFill rotWithShape="0">
              <a:gsLst>
                <a:gs pos="0">
                  <a:srgbClr val="FFFFCD"/>
                </a:gs>
                <a:gs pos="100000">
                  <a:srgbClr val="C2C29C"/>
                </a:gs>
              </a:gsLst>
              <a:lin ang="2700000" scaled="1"/>
            </a:gradFill>
            <a:ln>
              <a:noFill/>
            </a:ln>
            <a:effectLst/>
            <a:extLst>
              <a:ext uri="{91240B29-F687-4F45-9708-019B960494DF}">
                <a14:hiddenLine xmlns:a14="http://schemas.microsoft.com/office/drawing/2010/main" w="1270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r>
                <a:rPr lang="fr-FR" altLang="en-US" sz="1400" b="1" dirty="0">
                  <a:solidFill>
                    <a:srgbClr val="000066"/>
                  </a:solidFill>
                  <a:latin typeface="Arial" panose="020B0604020202020204" pitchFamily="34" charset="0"/>
                  <a:cs typeface="Arial" panose="020B0604020202020204" pitchFamily="34" charset="0"/>
                </a:rPr>
                <a:t>Invest in Venture </a:t>
              </a:r>
            </a:p>
            <a:p>
              <a:pPr algn="ctr">
                <a:spcBef>
                  <a:spcPct val="0"/>
                </a:spcBef>
                <a:buSzTx/>
                <a:buFontTx/>
                <a:buNone/>
              </a:pPr>
              <a:r>
                <a:rPr lang="fr-FR" altLang="en-US" sz="1400" b="1" dirty="0">
                  <a:solidFill>
                    <a:srgbClr val="000066"/>
                  </a:solidFill>
                  <a:latin typeface="Arial" panose="020B0604020202020204" pitchFamily="34" charset="0"/>
                  <a:cs typeface="Arial" panose="020B0604020202020204" pitchFamily="34" charset="0"/>
                </a:rPr>
                <a:t>Capital </a:t>
              </a:r>
              <a:r>
                <a:rPr lang="fr-FR" altLang="en-US" sz="1400" b="1" dirty="0" err="1">
                  <a:solidFill>
                    <a:srgbClr val="000066"/>
                  </a:solidFill>
                  <a:latin typeface="Arial" panose="020B0604020202020204" pitchFamily="34" charset="0"/>
                  <a:cs typeface="Arial" panose="020B0604020202020204" pitchFamily="34" charset="0"/>
                </a:rPr>
                <a:t>Fund</a:t>
              </a:r>
              <a:r>
                <a:rPr lang="fr-FR" altLang="en-US" sz="1400" b="1" dirty="0">
                  <a:solidFill>
                    <a:srgbClr val="000066"/>
                  </a:solidFill>
                  <a:latin typeface="Arial" panose="020B0604020202020204" pitchFamily="34" charset="0"/>
                  <a:cs typeface="Arial" panose="020B0604020202020204" pitchFamily="34" charset="0"/>
                </a:rPr>
                <a:t>(s)</a:t>
              </a:r>
            </a:p>
            <a:p>
              <a:pPr algn="ctr">
                <a:spcBef>
                  <a:spcPct val="0"/>
                </a:spcBef>
                <a:buSzTx/>
                <a:buFontTx/>
                <a:buNone/>
              </a:pPr>
              <a:r>
                <a:rPr lang="fr-FR" altLang="en-US" sz="1400" b="1" dirty="0" err="1">
                  <a:solidFill>
                    <a:srgbClr val="000066"/>
                  </a:solidFill>
                  <a:latin typeface="Arial" panose="020B0604020202020204" pitchFamily="34" charset="0"/>
                  <a:cs typeface="Arial" panose="020B0604020202020204" pitchFamily="34" charset="0"/>
                </a:rPr>
                <a:t>Pillar</a:t>
              </a:r>
              <a:r>
                <a:rPr lang="fr-FR" altLang="en-US" sz="1400" b="1" dirty="0">
                  <a:solidFill>
                    <a:srgbClr val="000066"/>
                  </a:solidFill>
                  <a:latin typeface="Arial" panose="020B0604020202020204" pitchFamily="34" charset="0"/>
                  <a:cs typeface="Arial" panose="020B0604020202020204" pitchFamily="34" charset="0"/>
                </a:rPr>
                <a:t> I w IFI</a:t>
              </a:r>
            </a:p>
          </p:txBody>
        </p:sp>
      </p:grpSp>
      <p:grpSp>
        <p:nvGrpSpPr>
          <p:cNvPr id="79" name="Group 78">
            <a:extLst>
              <a:ext uri="{FF2B5EF4-FFF2-40B4-BE49-F238E27FC236}">
                <a16:creationId xmlns:a16="http://schemas.microsoft.com/office/drawing/2014/main" id="{20894A12-5B43-4CF9-987D-A2336B9ABE71}"/>
              </a:ext>
            </a:extLst>
          </p:cNvPr>
          <p:cNvGrpSpPr/>
          <p:nvPr/>
        </p:nvGrpSpPr>
        <p:grpSpPr>
          <a:xfrm>
            <a:off x="8529457" y="3067105"/>
            <a:ext cx="1743075" cy="1239838"/>
            <a:chOff x="8529457" y="3067105"/>
            <a:chExt cx="1743075" cy="1239838"/>
          </a:xfrm>
        </p:grpSpPr>
        <p:sp>
          <p:nvSpPr>
            <p:cNvPr id="51" name="Oval 24">
              <a:extLst>
                <a:ext uri="{FF2B5EF4-FFF2-40B4-BE49-F238E27FC236}">
                  <a16:creationId xmlns:a16="http://schemas.microsoft.com/office/drawing/2014/main" id="{DF568DEC-D565-40C3-A7F7-40912FD54B11}"/>
                </a:ext>
              </a:extLst>
            </p:cNvPr>
            <p:cNvSpPr>
              <a:spLocks noChangeArrowheads="1"/>
            </p:cNvSpPr>
            <p:nvPr/>
          </p:nvSpPr>
          <p:spPr bwMode="auto">
            <a:xfrm>
              <a:off x="8529457" y="3067105"/>
              <a:ext cx="1743075" cy="1239838"/>
            </a:xfrm>
            <a:prstGeom prst="ellipse">
              <a:avLst/>
            </a:prstGeom>
            <a:gradFill rotWithShape="0">
              <a:gsLst>
                <a:gs pos="0">
                  <a:srgbClr val="5E765E"/>
                </a:gs>
                <a:gs pos="100000">
                  <a:srgbClr val="CCFFCC"/>
                </a:gs>
              </a:gsLst>
              <a:lin ang="2700000" scaled="1"/>
            </a:gradFill>
            <a:ln>
              <a:noFill/>
            </a:ln>
            <a:effectLst/>
            <a:extLst>
              <a:ext uri="{91240B29-F687-4F45-9708-019B960494DF}">
                <a14:hiddenLine xmlns:a14="http://schemas.microsoft.com/office/drawing/2010/main" w="1270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r>
                <a:rPr lang="fr-FR" altLang="en-US" sz="1200" b="1">
                  <a:latin typeface="Arial" panose="020B0604020202020204" pitchFamily="34" charset="0"/>
                  <a:cs typeface="Arial" panose="020B0604020202020204" pitchFamily="34" charset="0"/>
                </a:rPr>
                <a:t>Williams, Qwest</a:t>
              </a:r>
            </a:p>
          </p:txBody>
        </p:sp>
        <p:sp>
          <p:nvSpPr>
            <p:cNvPr id="52" name="Oval 25">
              <a:extLst>
                <a:ext uri="{FF2B5EF4-FFF2-40B4-BE49-F238E27FC236}">
                  <a16:creationId xmlns:a16="http://schemas.microsoft.com/office/drawing/2014/main" id="{D7DBEECE-0901-4B66-821A-33495690DCD4}"/>
                </a:ext>
              </a:extLst>
            </p:cNvPr>
            <p:cNvSpPr>
              <a:spLocks noChangeArrowheads="1"/>
            </p:cNvSpPr>
            <p:nvPr/>
          </p:nvSpPr>
          <p:spPr bwMode="auto">
            <a:xfrm>
              <a:off x="8612263" y="3154770"/>
              <a:ext cx="1548480" cy="1034451"/>
            </a:xfrm>
            <a:prstGeom prst="ellipse">
              <a:avLst/>
            </a:prstGeom>
            <a:gradFill rotWithShape="0">
              <a:gsLst>
                <a:gs pos="0">
                  <a:srgbClr val="CCFFCC"/>
                </a:gs>
                <a:gs pos="100000">
                  <a:srgbClr val="87A987"/>
                </a:gs>
              </a:gsLst>
              <a:lin ang="2700000" scaled="1"/>
            </a:gradFill>
            <a:ln>
              <a:noFill/>
            </a:ln>
            <a:effectLst/>
            <a:extLst>
              <a:ext uri="{91240B29-F687-4F45-9708-019B960494DF}">
                <a14:hiddenLine xmlns:a14="http://schemas.microsoft.com/office/drawing/2010/main" w="1270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r>
                <a:rPr lang="fr-FR" altLang="en-US" sz="1400" b="1" dirty="0" err="1">
                  <a:solidFill>
                    <a:srgbClr val="000066"/>
                  </a:solidFill>
                  <a:latin typeface="Arial" panose="020B0604020202020204" pitchFamily="34" charset="0"/>
                  <a:cs typeface="Arial" panose="020B0604020202020204" pitchFamily="34" charset="0"/>
                </a:rPr>
                <a:t>Develop</a:t>
              </a:r>
              <a:r>
                <a:rPr lang="fr-FR" altLang="en-US" sz="1400" b="1" dirty="0">
                  <a:solidFill>
                    <a:srgbClr val="000066"/>
                  </a:solidFill>
                  <a:latin typeface="Arial" panose="020B0604020202020204" pitchFamily="34" charset="0"/>
                  <a:cs typeface="Arial" panose="020B0604020202020204" pitchFamily="34" charset="0"/>
                </a:rPr>
                <a:t> the </a:t>
              </a:r>
            </a:p>
            <a:p>
              <a:pPr algn="ctr">
                <a:spcBef>
                  <a:spcPct val="0"/>
                </a:spcBef>
                <a:buSzTx/>
                <a:buFontTx/>
                <a:buNone/>
              </a:pPr>
              <a:r>
                <a:rPr lang="fr-FR" altLang="en-US" sz="1400" b="1" dirty="0" err="1">
                  <a:solidFill>
                    <a:srgbClr val="000066"/>
                  </a:solidFill>
                  <a:latin typeface="Arial" panose="020B0604020202020204" pitchFamily="34" charset="0"/>
                  <a:cs typeface="Arial" panose="020B0604020202020204" pitchFamily="34" charset="0"/>
                </a:rPr>
                <a:t>Angolan</a:t>
              </a:r>
              <a:r>
                <a:rPr lang="fr-FR" altLang="en-US" sz="1400" b="1" dirty="0">
                  <a:solidFill>
                    <a:srgbClr val="000066"/>
                  </a:solidFill>
                  <a:latin typeface="Arial" panose="020B0604020202020204" pitchFamily="34" charset="0"/>
                  <a:cs typeface="Arial" panose="020B0604020202020204" pitchFamily="34" charset="0"/>
                </a:rPr>
                <a:t> Stock</a:t>
              </a:r>
            </a:p>
            <a:p>
              <a:pPr algn="ctr">
                <a:spcBef>
                  <a:spcPct val="0"/>
                </a:spcBef>
                <a:buSzTx/>
                <a:buFontTx/>
                <a:buNone/>
              </a:pPr>
              <a:r>
                <a:rPr lang="fr-FR" altLang="en-US" sz="1400" b="1" dirty="0">
                  <a:solidFill>
                    <a:srgbClr val="000066"/>
                  </a:solidFill>
                  <a:latin typeface="Arial" panose="020B0604020202020204" pitchFamily="34" charset="0"/>
                  <a:cs typeface="Arial" panose="020B0604020202020204" pitchFamily="34" charset="0"/>
                </a:rPr>
                <a:t>Exchange</a:t>
              </a:r>
              <a:endParaRPr lang="fr-FR" altLang="en-US" sz="1200" b="1" dirty="0">
                <a:latin typeface="Arial" panose="020B0604020202020204" pitchFamily="34" charset="0"/>
                <a:cs typeface="Arial" panose="020B0604020202020204" pitchFamily="34" charset="0"/>
              </a:endParaRPr>
            </a:p>
          </p:txBody>
        </p:sp>
      </p:grpSp>
      <p:sp>
        <p:nvSpPr>
          <p:cNvPr id="53" name="AutoShape 26">
            <a:extLst>
              <a:ext uri="{FF2B5EF4-FFF2-40B4-BE49-F238E27FC236}">
                <a16:creationId xmlns:a16="http://schemas.microsoft.com/office/drawing/2014/main" id="{3AFA1B66-48EF-4CE7-A986-C50130CB7000}"/>
              </a:ext>
            </a:extLst>
          </p:cNvPr>
          <p:cNvSpPr>
            <a:spLocks noChangeArrowheads="1"/>
          </p:cNvSpPr>
          <p:nvPr/>
        </p:nvSpPr>
        <p:spPr bwMode="auto">
          <a:xfrm>
            <a:off x="7392807" y="1938393"/>
            <a:ext cx="2887662" cy="1000125"/>
          </a:xfrm>
          <a:prstGeom prst="rightArrow">
            <a:avLst>
              <a:gd name="adj1" fmla="val 51426"/>
              <a:gd name="adj2" fmla="val 47159"/>
            </a:avLst>
          </a:prstGeom>
          <a:gradFill rotWithShape="0">
            <a:gsLst>
              <a:gs pos="0">
                <a:srgbClr val="FFFFFF"/>
              </a:gs>
              <a:gs pos="100000">
                <a:srgbClr val="000066"/>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endParaRPr lang="fr-FR" altLang="en-US" sz="2400" b="1">
              <a:cs typeface="Arial" panose="020B0604020202020204" pitchFamily="34" charset="0"/>
            </a:endParaRPr>
          </a:p>
        </p:txBody>
      </p:sp>
      <p:sp>
        <p:nvSpPr>
          <p:cNvPr id="54" name="AutoShape 27">
            <a:extLst>
              <a:ext uri="{FF2B5EF4-FFF2-40B4-BE49-F238E27FC236}">
                <a16:creationId xmlns:a16="http://schemas.microsoft.com/office/drawing/2014/main" id="{615181ED-9649-426C-9066-81CEA782047C}"/>
              </a:ext>
            </a:extLst>
          </p:cNvPr>
          <p:cNvSpPr>
            <a:spLocks noChangeArrowheads="1"/>
          </p:cNvSpPr>
          <p:nvPr/>
        </p:nvSpPr>
        <p:spPr bwMode="auto">
          <a:xfrm flipH="1">
            <a:off x="2071507" y="1938393"/>
            <a:ext cx="2924175" cy="1000125"/>
          </a:xfrm>
          <a:prstGeom prst="rightArrow">
            <a:avLst>
              <a:gd name="adj1" fmla="val 51426"/>
              <a:gd name="adj2" fmla="val 47756"/>
            </a:avLst>
          </a:prstGeom>
          <a:gradFill rotWithShape="0">
            <a:gsLst>
              <a:gs pos="0">
                <a:srgbClr val="000066"/>
              </a:gs>
              <a:gs pos="100000">
                <a:srgbClr val="FFFFFF"/>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endParaRPr lang="fr-FR" altLang="en-US" sz="2400" b="1">
              <a:cs typeface="Arial" panose="020B0604020202020204" pitchFamily="34" charset="0"/>
            </a:endParaRPr>
          </a:p>
        </p:txBody>
      </p:sp>
      <p:grpSp>
        <p:nvGrpSpPr>
          <p:cNvPr id="78" name="Group 77">
            <a:extLst>
              <a:ext uri="{FF2B5EF4-FFF2-40B4-BE49-F238E27FC236}">
                <a16:creationId xmlns:a16="http://schemas.microsoft.com/office/drawing/2014/main" id="{DCC51828-1864-472B-9DC9-A82D6E8D2609}"/>
              </a:ext>
            </a:extLst>
          </p:cNvPr>
          <p:cNvGrpSpPr/>
          <p:nvPr/>
        </p:nvGrpSpPr>
        <p:grpSpPr>
          <a:xfrm>
            <a:off x="2057219" y="2938518"/>
            <a:ext cx="1743075" cy="1381125"/>
            <a:chOff x="2057219" y="2938518"/>
            <a:chExt cx="1743075" cy="1381125"/>
          </a:xfrm>
        </p:grpSpPr>
        <p:sp>
          <p:nvSpPr>
            <p:cNvPr id="56" name="Oval 29">
              <a:extLst>
                <a:ext uri="{FF2B5EF4-FFF2-40B4-BE49-F238E27FC236}">
                  <a16:creationId xmlns:a16="http://schemas.microsoft.com/office/drawing/2014/main" id="{B05FD925-B9F5-403F-A4A3-FCF349C0E314}"/>
                </a:ext>
              </a:extLst>
            </p:cNvPr>
            <p:cNvSpPr>
              <a:spLocks noChangeArrowheads="1"/>
            </p:cNvSpPr>
            <p:nvPr/>
          </p:nvSpPr>
          <p:spPr bwMode="auto">
            <a:xfrm>
              <a:off x="2057219" y="2938518"/>
              <a:ext cx="1743075" cy="1381125"/>
            </a:xfrm>
            <a:prstGeom prst="ellipse">
              <a:avLst/>
            </a:prstGeom>
            <a:gradFill rotWithShape="0">
              <a:gsLst>
                <a:gs pos="0">
                  <a:srgbClr val="475E76"/>
                </a:gs>
                <a:gs pos="100000">
                  <a:srgbClr val="99CCFF"/>
                </a:gs>
              </a:gsLst>
              <a:lin ang="2700000" scaled="1"/>
            </a:gradFill>
            <a:ln>
              <a:noFill/>
            </a:ln>
            <a:effectLst/>
            <a:extLst>
              <a:ext uri="{91240B29-F687-4F45-9708-019B960494DF}">
                <a14:hiddenLine xmlns:a14="http://schemas.microsoft.com/office/drawing/2010/main" w="1270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50000"/>
                </a:spcBef>
                <a:buSzTx/>
                <a:buFontTx/>
                <a:buNone/>
              </a:pPr>
              <a:r>
                <a:rPr lang="fr-FR" altLang="en-US" sz="1200" b="1">
                  <a:latin typeface="Arial" panose="020B0604020202020204" pitchFamily="34" charset="0"/>
                  <a:cs typeface="Arial" panose="020B0604020202020204" pitchFamily="34" charset="0"/>
                </a:rPr>
                <a:t>Radio Shack</a:t>
              </a:r>
            </a:p>
          </p:txBody>
        </p:sp>
        <p:sp>
          <p:nvSpPr>
            <p:cNvPr id="57" name="Oval 30">
              <a:extLst>
                <a:ext uri="{FF2B5EF4-FFF2-40B4-BE49-F238E27FC236}">
                  <a16:creationId xmlns:a16="http://schemas.microsoft.com/office/drawing/2014/main" id="{213994B5-4913-406C-8079-952CB6017234}"/>
                </a:ext>
              </a:extLst>
            </p:cNvPr>
            <p:cNvSpPr>
              <a:spLocks noChangeArrowheads="1"/>
            </p:cNvSpPr>
            <p:nvPr/>
          </p:nvSpPr>
          <p:spPr bwMode="auto">
            <a:xfrm>
              <a:off x="2135885" y="3066865"/>
              <a:ext cx="1548480" cy="1152333"/>
            </a:xfrm>
            <a:prstGeom prst="ellipse">
              <a:avLst/>
            </a:prstGeom>
            <a:gradFill rotWithShape="0">
              <a:gsLst>
                <a:gs pos="0">
                  <a:srgbClr val="99CCFF"/>
                </a:gs>
                <a:gs pos="100000">
                  <a:srgbClr val="6587A9"/>
                </a:gs>
              </a:gsLst>
              <a:lin ang="2700000" scaled="1"/>
            </a:gradFill>
            <a:ln>
              <a:noFill/>
            </a:ln>
            <a:effectLst/>
            <a:extLst>
              <a:ext uri="{91240B29-F687-4F45-9708-019B960494DF}">
                <a14:hiddenLine xmlns:a14="http://schemas.microsoft.com/office/drawing/2010/main" w="12700">
                  <a:solidFill>
                    <a:srgbClr val="0000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lnSpc>
                  <a:spcPct val="60000"/>
                </a:lnSpc>
                <a:spcBef>
                  <a:spcPct val="40000"/>
                </a:spcBef>
                <a:buSzTx/>
                <a:buFontTx/>
                <a:buNone/>
              </a:pPr>
              <a:r>
                <a:rPr lang="en-US" altLang="en-US" sz="1400" b="1">
                  <a:solidFill>
                    <a:srgbClr val="000066"/>
                  </a:solidFill>
                  <a:latin typeface="Arial" panose="020B0604020202020204" pitchFamily="34" charset="0"/>
                  <a:cs typeface="Arial" panose="020B0604020202020204" pitchFamily="34" charset="0"/>
                </a:rPr>
                <a:t>Joint Program:</a:t>
              </a:r>
            </a:p>
            <a:p>
              <a:pPr algn="ctr">
                <a:lnSpc>
                  <a:spcPct val="60000"/>
                </a:lnSpc>
                <a:spcBef>
                  <a:spcPct val="40000"/>
                </a:spcBef>
                <a:buSzTx/>
                <a:buFontTx/>
                <a:buNone/>
              </a:pPr>
              <a:r>
                <a:rPr lang="en-US" altLang="en-US" sz="1400" b="1">
                  <a:solidFill>
                    <a:srgbClr val="000066"/>
                  </a:solidFill>
                  <a:latin typeface="Arial" panose="020B0604020202020204" pitchFamily="34" charset="0"/>
                  <a:cs typeface="Arial" panose="020B0604020202020204" pitchFamily="34" charset="0"/>
                </a:rPr>
                <a:t>Universities/</a:t>
              </a:r>
            </a:p>
            <a:p>
              <a:pPr algn="ctr">
                <a:lnSpc>
                  <a:spcPct val="60000"/>
                </a:lnSpc>
                <a:spcBef>
                  <a:spcPct val="40000"/>
                </a:spcBef>
                <a:buSzTx/>
                <a:buFontTx/>
                <a:buNone/>
              </a:pPr>
              <a:r>
                <a:rPr lang="en-US" altLang="en-US" sz="1400" b="1">
                  <a:solidFill>
                    <a:srgbClr val="000066"/>
                  </a:solidFill>
                  <a:latin typeface="Arial" panose="020B0604020202020204" pitchFamily="34" charset="0"/>
                  <a:cs typeface="Arial" panose="020B0604020202020204" pitchFamily="34" charset="0"/>
                </a:rPr>
                <a:t>Technical Institutes</a:t>
              </a:r>
              <a:endParaRPr lang="fr-FR" altLang="en-US" sz="1200" b="1">
                <a:latin typeface="Arial" panose="020B0604020202020204" pitchFamily="34" charset="0"/>
                <a:cs typeface="Arial" panose="020B0604020202020204" pitchFamily="34" charset="0"/>
              </a:endParaRPr>
            </a:p>
          </p:txBody>
        </p:sp>
      </p:grpSp>
      <p:sp>
        <p:nvSpPr>
          <p:cNvPr id="58" name="Line 31">
            <a:extLst>
              <a:ext uri="{FF2B5EF4-FFF2-40B4-BE49-F238E27FC236}">
                <a16:creationId xmlns:a16="http://schemas.microsoft.com/office/drawing/2014/main" id="{FCBC1134-A316-4E7E-B966-8A69C8744DD7}"/>
              </a:ext>
            </a:extLst>
          </p:cNvPr>
          <p:cNvSpPr>
            <a:spLocks noChangeShapeType="1"/>
          </p:cNvSpPr>
          <p:nvPr/>
        </p:nvSpPr>
        <p:spPr bwMode="auto">
          <a:xfrm>
            <a:off x="6095819" y="2146355"/>
            <a:ext cx="0" cy="7207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32">
            <a:extLst>
              <a:ext uri="{FF2B5EF4-FFF2-40B4-BE49-F238E27FC236}">
                <a16:creationId xmlns:a16="http://schemas.microsoft.com/office/drawing/2014/main" id="{E707D9C7-68C4-45C5-9965-C002DA1437CE}"/>
              </a:ext>
            </a:extLst>
          </p:cNvPr>
          <p:cNvSpPr>
            <a:spLocks noChangeShapeType="1"/>
          </p:cNvSpPr>
          <p:nvPr/>
        </p:nvSpPr>
        <p:spPr bwMode="auto">
          <a:xfrm>
            <a:off x="2855732" y="2867080"/>
            <a:ext cx="64801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Rectangle 33">
            <a:extLst>
              <a:ext uri="{FF2B5EF4-FFF2-40B4-BE49-F238E27FC236}">
                <a16:creationId xmlns:a16="http://schemas.microsoft.com/office/drawing/2014/main" id="{9ED62011-8BD1-41E6-9FC7-E3F5F055CC76}"/>
              </a:ext>
            </a:extLst>
          </p:cNvPr>
          <p:cNvSpPr>
            <a:spLocks noChangeArrowheads="1"/>
          </p:cNvSpPr>
          <p:nvPr/>
        </p:nvSpPr>
        <p:spPr bwMode="auto">
          <a:xfrm>
            <a:off x="5230632" y="2122543"/>
            <a:ext cx="1728787" cy="623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SzTx/>
              <a:buFontTx/>
              <a:buNone/>
            </a:pPr>
            <a:endParaRPr lang="en-GB" altLang="fr-FR" sz="2400">
              <a:latin typeface="Arial" panose="020B0604020202020204" pitchFamily="34" charset="0"/>
            </a:endParaRPr>
          </a:p>
        </p:txBody>
      </p:sp>
      <p:sp>
        <p:nvSpPr>
          <p:cNvPr id="61" name="Rectangle 34">
            <a:extLst>
              <a:ext uri="{FF2B5EF4-FFF2-40B4-BE49-F238E27FC236}">
                <a16:creationId xmlns:a16="http://schemas.microsoft.com/office/drawing/2014/main" id="{2F791950-E03D-4285-A686-668646936FB9}"/>
              </a:ext>
            </a:extLst>
          </p:cNvPr>
          <p:cNvSpPr>
            <a:spLocks noChangeArrowheads="1"/>
          </p:cNvSpPr>
          <p:nvPr/>
        </p:nvSpPr>
        <p:spPr bwMode="auto">
          <a:xfrm>
            <a:off x="5375094" y="2170168"/>
            <a:ext cx="1428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defTabSz="762000">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571500" indent="-285750" defTabSz="7620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defTabSz="7620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714500" indent="-228600" defTabSz="7620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286000" indent="-228600" defTabSz="7620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743200" indent="-228600" defTabSz="7620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3200400" indent="-228600" defTabSz="7620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657600" indent="-228600" defTabSz="7620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4114800" indent="-228600" defTabSz="7620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r>
              <a:rPr lang="fr-FR" altLang="fr-FR" b="1" dirty="0" err="1">
                <a:solidFill>
                  <a:srgbClr val="000000"/>
                </a:solidFill>
                <a:latin typeface="Arial" panose="020B0604020202020204" pitchFamily="34" charset="0"/>
                <a:cs typeface="Arial" panose="020B0604020202020204" pitchFamily="34" charset="0"/>
              </a:rPr>
              <a:t>SMEs</a:t>
            </a:r>
            <a:r>
              <a:rPr lang="fr-FR" altLang="fr-FR" b="1" dirty="0">
                <a:solidFill>
                  <a:srgbClr val="000000"/>
                </a:solidFill>
                <a:latin typeface="Arial" panose="020B0604020202020204" pitchFamily="34" charset="0"/>
                <a:cs typeface="Arial" panose="020B0604020202020204" pitchFamily="34" charset="0"/>
              </a:rPr>
              <a:t> Access</a:t>
            </a:r>
          </a:p>
          <a:p>
            <a:pPr algn="ctr">
              <a:spcBef>
                <a:spcPct val="0"/>
              </a:spcBef>
              <a:buSzTx/>
              <a:buFontTx/>
              <a:buNone/>
            </a:pPr>
            <a:r>
              <a:rPr lang="fr-FR" altLang="fr-FR" b="1" dirty="0">
                <a:solidFill>
                  <a:srgbClr val="000000"/>
                </a:solidFill>
                <a:latin typeface="Arial" panose="020B0604020202020204" pitchFamily="34" charset="0"/>
                <a:cs typeface="Arial" panose="020B0604020202020204" pitchFamily="34" charset="0"/>
              </a:rPr>
              <a:t>To Finance</a:t>
            </a:r>
          </a:p>
          <a:p>
            <a:pPr algn="ctr">
              <a:spcBef>
                <a:spcPct val="0"/>
              </a:spcBef>
              <a:buSzTx/>
              <a:buFontTx/>
              <a:buNone/>
            </a:pPr>
            <a:endParaRPr lang="fr-FR" altLang="fr-FR" b="1" baseline="30000" dirty="0">
              <a:latin typeface="Arial" panose="020B0604020202020204" pitchFamily="34" charset="0"/>
              <a:cs typeface="Arial" panose="020B0604020202020204" pitchFamily="34" charset="0"/>
            </a:endParaRPr>
          </a:p>
        </p:txBody>
      </p:sp>
      <p:sp>
        <p:nvSpPr>
          <p:cNvPr id="62" name="Rectangle 35">
            <a:extLst>
              <a:ext uri="{FF2B5EF4-FFF2-40B4-BE49-F238E27FC236}">
                <a16:creationId xmlns:a16="http://schemas.microsoft.com/office/drawing/2014/main" id="{ACE336D8-A10D-48AD-BDA6-BEFB2F4B7E75}"/>
              </a:ext>
            </a:extLst>
          </p:cNvPr>
          <p:cNvSpPr>
            <a:spLocks noChangeArrowheads="1"/>
          </p:cNvSpPr>
          <p:nvPr/>
        </p:nvSpPr>
        <p:spPr bwMode="auto">
          <a:xfrm>
            <a:off x="5230632" y="2122543"/>
            <a:ext cx="1728787" cy="623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SzTx/>
              <a:buFontTx/>
              <a:buNone/>
            </a:pPr>
            <a:endParaRPr lang="en-GB" altLang="fr-FR" sz="2400">
              <a:latin typeface="Arial" panose="020B0604020202020204" pitchFamily="34" charset="0"/>
            </a:endParaRPr>
          </a:p>
        </p:txBody>
      </p:sp>
      <p:sp>
        <p:nvSpPr>
          <p:cNvPr id="63" name="Line 39">
            <a:extLst>
              <a:ext uri="{FF2B5EF4-FFF2-40B4-BE49-F238E27FC236}">
                <a16:creationId xmlns:a16="http://schemas.microsoft.com/office/drawing/2014/main" id="{196EB936-D2CD-47A4-B195-CAC329E2E8A4}"/>
              </a:ext>
            </a:extLst>
          </p:cNvPr>
          <p:cNvSpPr>
            <a:spLocks noChangeShapeType="1"/>
          </p:cNvSpPr>
          <p:nvPr/>
        </p:nvSpPr>
        <p:spPr bwMode="auto">
          <a:xfrm>
            <a:off x="9335907" y="2867080"/>
            <a:ext cx="0" cy="288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40">
            <a:extLst>
              <a:ext uri="{FF2B5EF4-FFF2-40B4-BE49-F238E27FC236}">
                <a16:creationId xmlns:a16="http://schemas.microsoft.com/office/drawing/2014/main" id="{0234D766-A128-4685-8D12-362A94C2ADBA}"/>
              </a:ext>
            </a:extLst>
          </p:cNvPr>
          <p:cNvSpPr>
            <a:spLocks noChangeShapeType="1"/>
          </p:cNvSpPr>
          <p:nvPr/>
        </p:nvSpPr>
        <p:spPr bwMode="auto">
          <a:xfrm>
            <a:off x="7248344" y="2867080"/>
            <a:ext cx="0" cy="288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41">
            <a:extLst>
              <a:ext uri="{FF2B5EF4-FFF2-40B4-BE49-F238E27FC236}">
                <a16:creationId xmlns:a16="http://schemas.microsoft.com/office/drawing/2014/main" id="{9BA16CF2-667C-4471-AB7E-674E303497E2}"/>
              </a:ext>
            </a:extLst>
          </p:cNvPr>
          <p:cNvSpPr>
            <a:spLocks noChangeShapeType="1"/>
          </p:cNvSpPr>
          <p:nvPr/>
        </p:nvSpPr>
        <p:spPr bwMode="auto">
          <a:xfrm>
            <a:off x="5087757" y="2867080"/>
            <a:ext cx="0" cy="288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42">
            <a:extLst>
              <a:ext uri="{FF2B5EF4-FFF2-40B4-BE49-F238E27FC236}">
                <a16:creationId xmlns:a16="http://schemas.microsoft.com/office/drawing/2014/main" id="{87D59713-9DC0-48F4-AE83-2E3BB0F2D4BC}"/>
              </a:ext>
            </a:extLst>
          </p:cNvPr>
          <p:cNvSpPr>
            <a:spLocks noChangeShapeType="1"/>
          </p:cNvSpPr>
          <p:nvPr/>
        </p:nvSpPr>
        <p:spPr bwMode="auto">
          <a:xfrm>
            <a:off x="2855732" y="2867080"/>
            <a:ext cx="0" cy="288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Rectangle 43">
            <a:extLst>
              <a:ext uri="{FF2B5EF4-FFF2-40B4-BE49-F238E27FC236}">
                <a16:creationId xmlns:a16="http://schemas.microsoft.com/office/drawing/2014/main" id="{9F95F14D-8E54-49E3-B22E-5483A35F75A1}"/>
              </a:ext>
            </a:extLst>
          </p:cNvPr>
          <p:cNvSpPr>
            <a:spLocks noChangeArrowheads="1"/>
          </p:cNvSpPr>
          <p:nvPr/>
        </p:nvSpPr>
        <p:spPr bwMode="auto">
          <a:xfrm>
            <a:off x="7680144" y="2243193"/>
            <a:ext cx="2120900" cy="363537"/>
          </a:xfrm>
          <a:prstGeom prst="rect">
            <a:avLst/>
          </a:prstGeom>
          <a:gradFill rotWithShape="0">
            <a:gsLst>
              <a:gs pos="0">
                <a:srgbClr val="99CCFF"/>
              </a:gs>
              <a:gs pos="100000">
                <a:srgbClr val="E3F1FF"/>
              </a:gs>
            </a:gsLst>
            <a:lin ang="5400000" scaled="1"/>
          </a:gradFill>
          <a:ln w="12700">
            <a:solidFill>
              <a:srgbClr val="000066"/>
            </a:solidFill>
            <a:miter lim="800000"/>
            <a:headEnd/>
            <a:tailEnd/>
          </a:ln>
          <a:effectLst>
            <a:outerShdw dist="35921" dir="2700000" algn="ctr" rotWithShape="0">
              <a:schemeClr val="bg2"/>
            </a:outerShdw>
          </a:effectLst>
        </p:spPr>
        <p:txBody>
          <a:bodyPr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r>
              <a:rPr lang="en-US" altLang="en-US" sz="1400" b="1" i="1">
                <a:solidFill>
                  <a:schemeClr val="accent2"/>
                </a:solidFill>
                <a:latin typeface="Arial" panose="020B0604020202020204" pitchFamily="34" charset="0"/>
              </a:rPr>
              <a:t>PSD/ SMEs funding</a:t>
            </a:r>
          </a:p>
        </p:txBody>
      </p:sp>
      <p:sp>
        <p:nvSpPr>
          <p:cNvPr id="68" name="Rectangle 44">
            <a:extLst>
              <a:ext uri="{FF2B5EF4-FFF2-40B4-BE49-F238E27FC236}">
                <a16:creationId xmlns:a16="http://schemas.microsoft.com/office/drawing/2014/main" id="{43F0D8A3-B666-4964-B6F5-182A5409DCB5}"/>
              </a:ext>
            </a:extLst>
          </p:cNvPr>
          <p:cNvSpPr>
            <a:spLocks noChangeArrowheads="1"/>
          </p:cNvSpPr>
          <p:nvPr/>
        </p:nvSpPr>
        <p:spPr bwMode="auto">
          <a:xfrm>
            <a:off x="2566807" y="2243193"/>
            <a:ext cx="2120900" cy="363537"/>
          </a:xfrm>
          <a:prstGeom prst="rect">
            <a:avLst/>
          </a:prstGeom>
          <a:gradFill rotWithShape="0">
            <a:gsLst>
              <a:gs pos="0">
                <a:srgbClr val="99CCFF"/>
              </a:gs>
              <a:gs pos="100000">
                <a:srgbClr val="E3F1FF"/>
              </a:gs>
            </a:gsLst>
            <a:lin ang="5400000" scaled="1"/>
          </a:gradFill>
          <a:ln w="12700">
            <a:solidFill>
              <a:srgbClr val="000066"/>
            </a:solidFill>
            <a:miter lim="800000"/>
            <a:headEnd/>
            <a:tailEnd/>
          </a:ln>
          <a:effectLst>
            <a:outerShdw dist="35921" dir="2700000" algn="ctr" rotWithShape="0">
              <a:schemeClr val="bg2"/>
            </a:outerShdw>
          </a:effectLst>
        </p:spPr>
        <p:txBody>
          <a:bodyPr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r>
              <a:rPr lang="en-US" altLang="en-US" sz="1400" b="1" i="1">
                <a:solidFill>
                  <a:schemeClr val="accent2"/>
                </a:solidFill>
                <a:latin typeface="Arial" panose="020B0604020202020204" pitchFamily="34" charset="0"/>
              </a:rPr>
              <a:t>Entrepreneur Capacity</a:t>
            </a:r>
          </a:p>
        </p:txBody>
      </p:sp>
      <p:sp>
        <p:nvSpPr>
          <p:cNvPr id="69" name="Rectangle 45">
            <a:extLst>
              <a:ext uri="{FF2B5EF4-FFF2-40B4-BE49-F238E27FC236}">
                <a16:creationId xmlns:a16="http://schemas.microsoft.com/office/drawing/2014/main" id="{EF8AB47D-D788-412E-B50F-EA7803B36059}"/>
              </a:ext>
            </a:extLst>
          </p:cNvPr>
          <p:cNvSpPr>
            <a:spLocks noChangeArrowheads="1"/>
          </p:cNvSpPr>
          <p:nvPr/>
        </p:nvSpPr>
        <p:spPr bwMode="auto">
          <a:xfrm>
            <a:off x="6456182" y="4546655"/>
            <a:ext cx="1655762" cy="9366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808080"/>
                  </a:outerShdw>
                </a:effectLst>
              </a14:hiddenEffects>
            </a:ext>
          </a:extLst>
        </p:spPr>
        <p:txBody>
          <a:bodyPr wrap="none"/>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spcBef>
                <a:spcPct val="0"/>
              </a:spcBef>
              <a:buSzTx/>
              <a:buFontTx/>
              <a:buNone/>
            </a:pPr>
            <a:r>
              <a:rPr lang="fr-BE" altLang="en-US" sz="1200" b="1" dirty="0">
                <a:latin typeface="Arial" panose="020B0604020202020204" pitchFamily="34" charset="0"/>
                <a:cs typeface="Arial" panose="020B0604020202020204" pitchFamily="34" charset="0"/>
              </a:rPr>
              <a:t>FACRA/ FIPA</a:t>
            </a:r>
          </a:p>
          <a:p>
            <a:pPr>
              <a:spcBef>
                <a:spcPct val="0"/>
              </a:spcBef>
              <a:buSzTx/>
              <a:buFontTx/>
              <a:buNone/>
            </a:pPr>
            <a:r>
              <a:rPr lang="fr-BE" altLang="en-US" sz="1200" b="1" dirty="0">
                <a:latin typeface="Arial" panose="020B0604020202020204" pitchFamily="34" charset="0"/>
                <a:cs typeface="Arial" panose="020B0604020202020204" pitchFamily="34" charset="0"/>
              </a:rPr>
              <a:t>Due diligence on VC</a:t>
            </a:r>
          </a:p>
          <a:p>
            <a:pPr>
              <a:spcBef>
                <a:spcPct val="0"/>
              </a:spcBef>
              <a:buSzTx/>
              <a:buFontTx/>
              <a:buNone/>
            </a:pPr>
            <a:r>
              <a:rPr lang="fr-BE" altLang="en-US" sz="1200" b="1" dirty="0" err="1">
                <a:latin typeface="Arial" panose="020B0604020202020204" pitchFamily="34" charset="0"/>
                <a:cs typeface="Arial" panose="020B0604020202020204" pitchFamily="34" charset="0"/>
              </a:rPr>
              <a:t>Establish</a:t>
            </a:r>
            <a:r>
              <a:rPr lang="fr-BE" altLang="en-US" sz="1200" b="1" dirty="0">
                <a:latin typeface="Arial" panose="020B0604020202020204" pitchFamily="34" charset="0"/>
                <a:cs typeface="Arial" panose="020B0604020202020204" pitchFamily="34" charset="0"/>
              </a:rPr>
              <a:t> </a:t>
            </a:r>
            <a:r>
              <a:rPr lang="fr-BE" altLang="en-US" sz="1200" b="1" dirty="0" err="1">
                <a:latin typeface="Arial" panose="020B0604020202020204" pitchFamily="34" charset="0"/>
                <a:cs typeface="Arial" panose="020B0604020202020204" pitchFamily="34" charset="0"/>
              </a:rPr>
              <a:t>dedicated</a:t>
            </a:r>
            <a:endParaRPr lang="fr-BE" altLang="en-US" sz="1200" b="1" dirty="0">
              <a:latin typeface="Arial" panose="020B0604020202020204" pitchFamily="34" charset="0"/>
              <a:cs typeface="Arial" panose="020B0604020202020204" pitchFamily="34" charset="0"/>
            </a:endParaRPr>
          </a:p>
          <a:p>
            <a:pPr>
              <a:spcBef>
                <a:spcPct val="0"/>
              </a:spcBef>
              <a:buSzTx/>
              <a:buFontTx/>
              <a:buNone/>
            </a:pPr>
            <a:r>
              <a:rPr lang="fr-BE" altLang="en-US" sz="1200" b="1" dirty="0" err="1">
                <a:latin typeface="Arial" panose="020B0604020202020204" pitchFamily="34" charset="0"/>
                <a:cs typeface="Arial" panose="020B0604020202020204" pitchFamily="34" charset="0"/>
              </a:rPr>
              <a:t>Sub-Fund</a:t>
            </a:r>
            <a:r>
              <a:rPr lang="fr-BE" altLang="en-US" sz="1200" b="1" dirty="0">
                <a:latin typeface="Arial" panose="020B0604020202020204" pitchFamily="34" charset="0"/>
                <a:cs typeface="Arial" panose="020B0604020202020204" pitchFamily="34" charset="0"/>
              </a:rPr>
              <a:t> &gt; </a:t>
            </a:r>
            <a:r>
              <a:rPr lang="fr-BE" altLang="en-US" sz="1200" b="1" dirty="0" err="1">
                <a:latin typeface="Arial" panose="020B0604020202020204" pitchFamily="34" charset="0"/>
                <a:cs typeface="Arial" panose="020B0604020202020204" pitchFamily="34" charset="0"/>
              </a:rPr>
              <a:t>invest</a:t>
            </a:r>
            <a:endParaRPr lang="fr-BE" altLang="en-US" sz="1200" b="1" dirty="0">
              <a:latin typeface="Arial" panose="020B0604020202020204" pitchFamily="34" charset="0"/>
              <a:cs typeface="Arial" panose="020B0604020202020204" pitchFamily="34" charset="0"/>
            </a:endParaRPr>
          </a:p>
          <a:p>
            <a:pPr>
              <a:spcBef>
                <a:spcPct val="0"/>
              </a:spcBef>
              <a:buSzTx/>
              <a:buFontTx/>
              <a:buNone/>
            </a:pPr>
            <a:r>
              <a:rPr lang="fr-BE" altLang="en-US" sz="1200" b="1" dirty="0">
                <a:latin typeface="Arial" panose="020B0604020202020204" pitchFamily="34" charset="0"/>
                <a:cs typeface="Arial" panose="020B0604020202020204" pitchFamily="34" charset="0"/>
              </a:rPr>
              <a:t>In Value </a:t>
            </a:r>
            <a:r>
              <a:rPr lang="fr-BE" altLang="en-US" sz="1200" b="1" dirty="0" err="1">
                <a:latin typeface="Arial" panose="020B0604020202020204" pitchFamily="34" charset="0"/>
                <a:cs typeface="Arial" panose="020B0604020202020204" pitchFamily="34" charset="0"/>
              </a:rPr>
              <a:t>chains</a:t>
            </a:r>
            <a:endParaRPr lang="fr-FR" altLang="en-US" sz="1200" b="1" dirty="0">
              <a:latin typeface="Arial" panose="020B0604020202020204" pitchFamily="34" charset="0"/>
              <a:cs typeface="Arial" panose="020B0604020202020204" pitchFamily="34" charset="0"/>
            </a:endParaRPr>
          </a:p>
        </p:txBody>
      </p:sp>
      <p:sp>
        <p:nvSpPr>
          <p:cNvPr id="70" name="Rectangle 46">
            <a:extLst>
              <a:ext uri="{FF2B5EF4-FFF2-40B4-BE49-F238E27FC236}">
                <a16:creationId xmlns:a16="http://schemas.microsoft.com/office/drawing/2014/main" id="{E28D4961-4002-485C-A65B-55DF86F7D361}"/>
              </a:ext>
            </a:extLst>
          </p:cNvPr>
          <p:cNvSpPr>
            <a:spLocks noChangeArrowheads="1"/>
          </p:cNvSpPr>
          <p:nvPr/>
        </p:nvSpPr>
        <p:spPr bwMode="auto">
          <a:xfrm>
            <a:off x="2063569" y="4546655"/>
            <a:ext cx="1655763" cy="9366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808080"/>
                  </a:outerShdw>
                </a:effectLst>
              </a14:hiddenEffects>
            </a:ext>
          </a:extLst>
        </p:spPr>
        <p:txBody>
          <a:bodyPr wrap="none"/>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spcBef>
                <a:spcPct val="0"/>
              </a:spcBef>
              <a:buSzTx/>
              <a:buFontTx/>
              <a:buNone/>
            </a:pPr>
            <a:r>
              <a:rPr lang="fr-BE" altLang="en-US" sz="1200" b="1" dirty="0" err="1">
                <a:latin typeface="Arial" panose="020B0604020202020204" pitchFamily="34" charset="0"/>
                <a:cs typeface="Arial" panose="020B0604020202020204" pitchFamily="34" charset="0"/>
              </a:rPr>
              <a:t>Identify</a:t>
            </a:r>
            <a:r>
              <a:rPr lang="fr-BE" altLang="en-US" sz="1200" b="1" dirty="0">
                <a:latin typeface="Arial" panose="020B0604020202020204" pitchFamily="34" charset="0"/>
                <a:cs typeface="Arial" panose="020B0604020202020204" pitchFamily="34" charset="0"/>
              </a:rPr>
              <a:t> top 5 </a:t>
            </a:r>
          </a:p>
          <a:p>
            <a:pPr>
              <a:spcBef>
                <a:spcPct val="0"/>
              </a:spcBef>
              <a:buSzTx/>
              <a:buFontTx/>
              <a:buNone/>
            </a:pPr>
            <a:r>
              <a:rPr lang="fr-BE" altLang="en-US" sz="1200" b="1" dirty="0" err="1">
                <a:latin typeface="Arial" panose="020B0604020202020204" pitchFamily="34" charset="0"/>
                <a:cs typeface="Arial" panose="020B0604020202020204" pitchFamily="34" charset="0"/>
              </a:rPr>
              <a:t>Universities</a:t>
            </a:r>
            <a:endParaRPr lang="fr-BE" altLang="en-US" sz="1200" b="1" dirty="0">
              <a:latin typeface="Arial" panose="020B0604020202020204" pitchFamily="34" charset="0"/>
              <a:cs typeface="Arial" panose="020B0604020202020204" pitchFamily="34" charset="0"/>
            </a:endParaRPr>
          </a:p>
          <a:p>
            <a:pPr>
              <a:spcBef>
                <a:spcPct val="0"/>
              </a:spcBef>
              <a:buSzTx/>
              <a:buFontTx/>
              <a:buNone/>
            </a:pPr>
            <a:r>
              <a:rPr lang="fr-BE" altLang="en-US" sz="1200" b="1" dirty="0">
                <a:latin typeface="Arial" panose="020B0604020202020204" pitchFamily="34" charset="0"/>
                <a:cs typeface="Arial" panose="020B0604020202020204" pitchFamily="34" charset="0"/>
              </a:rPr>
              <a:t>Partner </a:t>
            </a:r>
            <a:r>
              <a:rPr lang="fr-BE" altLang="en-US" sz="1200" b="1" dirty="0" err="1">
                <a:latin typeface="Arial" panose="020B0604020202020204" pitchFamily="34" charset="0"/>
                <a:cs typeface="Arial" panose="020B0604020202020204" pitchFamily="34" charset="0"/>
              </a:rPr>
              <a:t>with</a:t>
            </a:r>
            <a:r>
              <a:rPr lang="fr-BE" altLang="en-US" sz="1200" b="1" dirty="0">
                <a:latin typeface="Arial" panose="020B0604020202020204" pitchFamily="34" charset="0"/>
                <a:cs typeface="Arial" panose="020B0604020202020204" pitchFamily="34" charset="0"/>
              </a:rPr>
              <a:t> to </a:t>
            </a:r>
          </a:p>
          <a:p>
            <a:pPr>
              <a:spcBef>
                <a:spcPct val="0"/>
              </a:spcBef>
              <a:buSzTx/>
              <a:buFontTx/>
              <a:buNone/>
            </a:pPr>
            <a:r>
              <a:rPr lang="fr-BE" altLang="en-US" sz="1200" b="1" dirty="0">
                <a:latin typeface="Arial" panose="020B0604020202020204" pitchFamily="34" charset="0"/>
                <a:cs typeface="Arial" panose="020B0604020202020204" pitchFamily="34" charset="0"/>
              </a:rPr>
              <a:t>Set up Innovation/ </a:t>
            </a:r>
          </a:p>
          <a:p>
            <a:pPr>
              <a:spcBef>
                <a:spcPct val="0"/>
              </a:spcBef>
              <a:buSzTx/>
              <a:buFontTx/>
              <a:buNone/>
            </a:pPr>
            <a:r>
              <a:rPr lang="fr-BE" altLang="en-US" sz="1200" b="1" dirty="0">
                <a:latin typeface="Arial" panose="020B0604020202020204" pitchFamily="34" charset="0"/>
                <a:cs typeface="Arial" panose="020B0604020202020204" pitchFamily="34" charset="0"/>
              </a:rPr>
              <a:t>Start up Programs</a:t>
            </a:r>
            <a:endParaRPr lang="fr-FR" altLang="en-US" sz="1200" b="1" dirty="0">
              <a:latin typeface="Arial" panose="020B0604020202020204" pitchFamily="34" charset="0"/>
              <a:cs typeface="Arial" panose="020B0604020202020204" pitchFamily="34" charset="0"/>
            </a:endParaRPr>
          </a:p>
        </p:txBody>
      </p:sp>
      <p:sp>
        <p:nvSpPr>
          <p:cNvPr id="71" name="Rectangle 47">
            <a:extLst>
              <a:ext uri="{FF2B5EF4-FFF2-40B4-BE49-F238E27FC236}">
                <a16:creationId xmlns:a16="http://schemas.microsoft.com/office/drawing/2014/main" id="{0994F0A7-7642-43DE-B593-59D69D6E7982}"/>
              </a:ext>
            </a:extLst>
          </p:cNvPr>
          <p:cNvSpPr>
            <a:spLocks noChangeArrowheads="1"/>
          </p:cNvSpPr>
          <p:nvPr/>
        </p:nvSpPr>
        <p:spPr bwMode="auto">
          <a:xfrm>
            <a:off x="4224157" y="4546655"/>
            <a:ext cx="1655762" cy="9366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808080"/>
                  </a:outerShdw>
                </a:effectLst>
              </a14:hiddenEffects>
            </a:ext>
          </a:extLst>
        </p:spPr>
        <p:txBody>
          <a:bodyPr wrap="none"/>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spcBef>
                <a:spcPct val="0"/>
              </a:spcBef>
              <a:buSzTx/>
              <a:buFontTx/>
              <a:buNone/>
            </a:pPr>
            <a:r>
              <a:rPr lang="fr-FR" altLang="en-US" sz="1200" b="1" dirty="0" err="1">
                <a:latin typeface="Arial" panose="020B0604020202020204" pitchFamily="34" charset="0"/>
                <a:cs typeface="Arial" panose="020B0604020202020204" pitchFamily="34" charset="0"/>
              </a:rPr>
              <a:t>Identify</a:t>
            </a:r>
            <a:r>
              <a:rPr lang="fr-FR" altLang="en-US" sz="1200" b="1" dirty="0">
                <a:latin typeface="Arial" panose="020B0604020202020204" pitchFamily="34" charset="0"/>
                <a:cs typeface="Arial" panose="020B0604020202020204" pitchFamily="34" charset="0"/>
              </a:rPr>
              <a:t> </a:t>
            </a:r>
            <a:r>
              <a:rPr lang="fr-FR" altLang="en-US" sz="1200" b="1" dirty="0" err="1">
                <a:latin typeface="Arial" panose="020B0604020202020204" pitchFamily="34" charset="0"/>
                <a:cs typeface="Arial" panose="020B0604020202020204" pitchFamily="34" charset="0"/>
              </a:rPr>
              <a:t>Private</a:t>
            </a:r>
            <a:r>
              <a:rPr lang="fr-FR" altLang="en-US" sz="1200" b="1" dirty="0">
                <a:latin typeface="Arial" panose="020B0604020202020204" pitchFamily="34" charset="0"/>
                <a:cs typeface="Arial" panose="020B0604020202020204" pitchFamily="34" charset="0"/>
              </a:rPr>
              <a:t> / or </a:t>
            </a:r>
          </a:p>
          <a:p>
            <a:pPr>
              <a:spcBef>
                <a:spcPct val="0"/>
              </a:spcBef>
              <a:buSzTx/>
              <a:buFontTx/>
              <a:buNone/>
            </a:pPr>
            <a:r>
              <a:rPr lang="fr-FR" altLang="en-US" sz="1200" b="1" dirty="0">
                <a:latin typeface="Arial" panose="020B0604020202020204" pitchFamily="34" charset="0"/>
                <a:cs typeface="Arial" panose="020B0604020202020204" pitchFamily="34" charset="0"/>
              </a:rPr>
              <a:t>Public partners &amp;</a:t>
            </a:r>
          </a:p>
          <a:p>
            <a:pPr>
              <a:spcBef>
                <a:spcPct val="0"/>
              </a:spcBef>
              <a:buSzTx/>
              <a:buFontTx/>
              <a:buNone/>
            </a:pPr>
            <a:r>
              <a:rPr lang="fr-FR" altLang="en-US" sz="1200" b="1" dirty="0">
                <a:latin typeface="Arial" panose="020B0604020202020204" pitchFamily="34" charset="0"/>
                <a:cs typeface="Arial" panose="020B0604020202020204" pitchFamily="34" charset="0"/>
              </a:rPr>
              <a:t>Co-finance 3-4 </a:t>
            </a:r>
          </a:p>
          <a:p>
            <a:pPr>
              <a:spcBef>
                <a:spcPct val="0"/>
              </a:spcBef>
              <a:buSzTx/>
              <a:buFontTx/>
              <a:buNone/>
            </a:pPr>
            <a:r>
              <a:rPr lang="fr-FR" altLang="en-US" sz="1200" b="1" dirty="0" err="1">
                <a:latin typeface="Arial" panose="020B0604020202020204" pitchFamily="34" charset="0"/>
                <a:cs typeface="Arial" panose="020B0604020202020204" pitchFamily="34" charset="0"/>
              </a:rPr>
              <a:t>Incubator</a:t>
            </a:r>
            <a:r>
              <a:rPr lang="fr-FR" altLang="en-US" sz="1200" b="1" dirty="0">
                <a:latin typeface="Arial" panose="020B0604020202020204" pitchFamily="34" charset="0"/>
                <a:cs typeface="Arial" panose="020B0604020202020204" pitchFamily="34" charset="0"/>
              </a:rPr>
              <a:t> programs</a:t>
            </a:r>
          </a:p>
        </p:txBody>
      </p:sp>
      <p:sp>
        <p:nvSpPr>
          <p:cNvPr id="72" name="Rectangle 48">
            <a:extLst>
              <a:ext uri="{FF2B5EF4-FFF2-40B4-BE49-F238E27FC236}">
                <a16:creationId xmlns:a16="http://schemas.microsoft.com/office/drawing/2014/main" id="{EEC40794-4A5D-4D33-9512-287B54DDE8AC}"/>
              </a:ext>
            </a:extLst>
          </p:cNvPr>
          <p:cNvSpPr>
            <a:spLocks noChangeArrowheads="1"/>
          </p:cNvSpPr>
          <p:nvPr/>
        </p:nvSpPr>
        <p:spPr bwMode="auto">
          <a:xfrm>
            <a:off x="2063569" y="5821567"/>
            <a:ext cx="5616575" cy="46166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eaLnBrk="0" hangingPunct="0">
              <a:tabLst>
                <a:tab pos="228600" algn="l"/>
              </a:tabLst>
              <a:defRPr sz="2400">
                <a:solidFill>
                  <a:schemeClr val="tx1"/>
                </a:solidFill>
                <a:latin typeface="Arial" panose="020B0604020202020204" pitchFamily="34" charset="0"/>
                <a:ea typeface="MS PGothic" panose="020B0600070205080204" pitchFamily="34" charset="-128"/>
              </a:defRPr>
            </a:lvl1pPr>
            <a:lvl2pPr eaLnBrk="0" hangingPunct="0">
              <a:tabLst>
                <a:tab pos="228600" algn="l"/>
              </a:tabLst>
              <a:defRPr sz="2400">
                <a:solidFill>
                  <a:schemeClr val="tx1"/>
                </a:solidFill>
                <a:latin typeface="Arial" panose="020B0604020202020204" pitchFamily="34" charset="0"/>
                <a:ea typeface="MS PGothic" panose="020B0600070205080204" pitchFamily="34" charset="-128"/>
              </a:defRPr>
            </a:lvl2pPr>
            <a:lvl3pPr eaLnBrk="0" hangingPunct="0">
              <a:tabLst>
                <a:tab pos="228600" algn="l"/>
              </a:tabLst>
              <a:defRPr sz="2400">
                <a:solidFill>
                  <a:schemeClr val="tx1"/>
                </a:solidFill>
                <a:latin typeface="Arial" panose="020B0604020202020204" pitchFamily="34" charset="0"/>
                <a:ea typeface="MS PGothic" panose="020B0600070205080204" pitchFamily="34" charset="-128"/>
              </a:defRPr>
            </a:lvl3pPr>
            <a:lvl4pPr eaLnBrk="0" hangingPunct="0">
              <a:tabLst>
                <a:tab pos="228600" algn="l"/>
              </a:tabLst>
              <a:defRPr sz="2400">
                <a:solidFill>
                  <a:schemeClr val="tx1"/>
                </a:solidFill>
                <a:latin typeface="Arial" panose="020B0604020202020204" pitchFamily="34" charset="0"/>
                <a:ea typeface="MS PGothic" panose="020B0600070205080204" pitchFamily="34" charset="-128"/>
              </a:defRPr>
            </a:lvl4pPr>
            <a:lvl5pPr eaLnBrk="0" hangingPunct="0">
              <a:tabLst>
                <a:tab pos="228600" algn="l"/>
              </a:tabLst>
              <a:defRPr sz="2400">
                <a:solidFill>
                  <a:schemeClr val="tx1"/>
                </a:solidFill>
                <a:latin typeface="Arial" panose="020B0604020202020204" pitchFamily="34" charset="0"/>
                <a:ea typeface="MS PGothic" panose="020B0600070205080204" pitchFamily="34" charset="-128"/>
              </a:defRPr>
            </a:lvl5pPr>
            <a:lvl6pPr defTabSz="457200" eaLnBrk="0" fontAlgn="base" hangingPunct="0">
              <a:spcBef>
                <a:spcPct val="0"/>
              </a:spcBef>
              <a:spcAft>
                <a:spcPct val="0"/>
              </a:spcAft>
              <a:tabLst>
                <a:tab pos="228600" algn="l"/>
              </a:tabLst>
              <a:defRPr sz="2400">
                <a:solidFill>
                  <a:schemeClr val="tx1"/>
                </a:solidFill>
                <a:latin typeface="Arial" panose="020B0604020202020204" pitchFamily="34" charset="0"/>
                <a:ea typeface="MS PGothic" panose="020B0600070205080204" pitchFamily="34" charset="-128"/>
              </a:defRPr>
            </a:lvl6pPr>
            <a:lvl7pPr defTabSz="457200" eaLnBrk="0" fontAlgn="base" hangingPunct="0">
              <a:spcBef>
                <a:spcPct val="0"/>
              </a:spcBef>
              <a:spcAft>
                <a:spcPct val="0"/>
              </a:spcAft>
              <a:tabLst>
                <a:tab pos="228600" algn="l"/>
              </a:tabLst>
              <a:defRPr sz="2400">
                <a:solidFill>
                  <a:schemeClr val="tx1"/>
                </a:solidFill>
                <a:latin typeface="Arial" panose="020B0604020202020204" pitchFamily="34" charset="0"/>
                <a:ea typeface="MS PGothic" panose="020B0600070205080204" pitchFamily="34" charset="-128"/>
              </a:defRPr>
            </a:lvl7pPr>
            <a:lvl8pPr defTabSz="457200" eaLnBrk="0" fontAlgn="base" hangingPunct="0">
              <a:spcBef>
                <a:spcPct val="0"/>
              </a:spcBef>
              <a:spcAft>
                <a:spcPct val="0"/>
              </a:spcAft>
              <a:tabLst>
                <a:tab pos="228600" algn="l"/>
              </a:tabLst>
              <a:defRPr sz="2400">
                <a:solidFill>
                  <a:schemeClr val="tx1"/>
                </a:solidFill>
                <a:latin typeface="Arial" panose="020B0604020202020204" pitchFamily="34" charset="0"/>
                <a:ea typeface="MS PGothic" panose="020B0600070205080204" pitchFamily="34" charset="-128"/>
              </a:defRPr>
            </a:lvl8pPr>
            <a:lvl9pPr defTabSz="457200" eaLnBrk="0" fontAlgn="base" hangingPunct="0">
              <a:spcBef>
                <a:spcPct val="0"/>
              </a:spcBef>
              <a:spcAft>
                <a:spcPct val="0"/>
              </a:spcAft>
              <a:tabLst>
                <a:tab pos="228600" algn="l"/>
              </a:tabLst>
              <a:defRPr sz="2400">
                <a:solidFill>
                  <a:schemeClr val="tx1"/>
                </a:solidFill>
                <a:latin typeface="Arial" panose="020B0604020202020204" pitchFamily="34" charset="0"/>
                <a:ea typeface="MS PGothic" panose="020B0600070205080204" pitchFamily="34" charset="-128"/>
              </a:defRPr>
            </a:lvl9pPr>
          </a:lstStyle>
          <a:p>
            <a:pPr>
              <a:defRPr/>
            </a:pPr>
            <a:r>
              <a:rPr lang="en-US" altLang="fr-FR" sz="1200" i="1" dirty="0">
                <a:cs typeface="Times New Roman" panose="02020603050405020304" pitchFamily="18" charset="0"/>
              </a:rPr>
              <a:t>	</a:t>
            </a:r>
            <a:r>
              <a:rPr lang="en-GB" altLang="en-US" sz="1200" b="1" i="1" dirty="0"/>
              <a:t>© Developed by Yves Speeckaert, Emergy Capital Markets, 2018</a:t>
            </a:r>
          </a:p>
          <a:p>
            <a:pPr>
              <a:defRPr/>
            </a:pPr>
            <a:endParaRPr lang="en-US" altLang="fr-FR" sz="1200" dirty="0"/>
          </a:p>
        </p:txBody>
      </p:sp>
      <p:sp>
        <p:nvSpPr>
          <p:cNvPr id="74" name="AutoShape 26">
            <a:extLst>
              <a:ext uri="{FF2B5EF4-FFF2-40B4-BE49-F238E27FC236}">
                <a16:creationId xmlns:a16="http://schemas.microsoft.com/office/drawing/2014/main" id="{64789E56-0C7C-4EAB-ADBD-DF75E0C548A0}"/>
              </a:ext>
            </a:extLst>
          </p:cNvPr>
          <p:cNvSpPr>
            <a:spLocks noChangeArrowheads="1"/>
          </p:cNvSpPr>
          <p:nvPr/>
        </p:nvSpPr>
        <p:spPr bwMode="auto">
          <a:xfrm rot="1186265">
            <a:off x="6948307" y="2846443"/>
            <a:ext cx="1952625" cy="309562"/>
          </a:xfrm>
          <a:prstGeom prst="rightArrow">
            <a:avLst>
              <a:gd name="adj1" fmla="val 51426"/>
              <a:gd name="adj2" fmla="val 46957"/>
            </a:avLst>
          </a:prstGeom>
          <a:gradFill rotWithShape="0">
            <a:gsLst>
              <a:gs pos="0">
                <a:srgbClr val="FFFFFF"/>
              </a:gs>
              <a:gs pos="100000">
                <a:srgbClr val="000066"/>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endParaRPr lang="fr-FR" altLang="en-US" sz="2400" b="1">
              <a:cs typeface="Arial" panose="020B0604020202020204" pitchFamily="34" charset="0"/>
            </a:endParaRPr>
          </a:p>
        </p:txBody>
      </p:sp>
      <p:sp>
        <p:nvSpPr>
          <p:cNvPr id="75" name="AutoShape 26">
            <a:extLst>
              <a:ext uri="{FF2B5EF4-FFF2-40B4-BE49-F238E27FC236}">
                <a16:creationId xmlns:a16="http://schemas.microsoft.com/office/drawing/2014/main" id="{26B49BDC-6407-4855-8982-2334AA95CBD1}"/>
              </a:ext>
            </a:extLst>
          </p:cNvPr>
          <p:cNvSpPr>
            <a:spLocks noChangeArrowheads="1"/>
          </p:cNvSpPr>
          <p:nvPr/>
        </p:nvSpPr>
        <p:spPr bwMode="auto">
          <a:xfrm rot="9768841">
            <a:off x="3352619" y="2763893"/>
            <a:ext cx="1841500" cy="307975"/>
          </a:xfrm>
          <a:prstGeom prst="rightArrow">
            <a:avLst>
              <a:gd name="adj1" fmla="val 51426"/>
              <a:gd name="adj2" fmla="val 47143"/>
            </a:avLst>
          </a:prstGeom>
          <a:gradFill rotWithShape="0">
            <a:gsLst>
              <a:gs pos="0">
                <a:srgbClr val="FFFFFF"/>
              </a:gs>
              <a:gs pos="100000">
                <a:srgbClr val="000066"/>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endParaRPr lang="fr-FR" altLang="en-US" sz="2400" b="1">
              <a:cs typeface="Arial" panose="020B0604020202020204" pitchFamily="34" charset="0"/>
            </a:endParaRPr>
          </a:p>
        </p:txBody>
      </p:sp>
      <p:sp>
        <p:nvSpPr>
          <p:cNvPr id="76" name="AutoShape 26">
            <a:extLst>
              <a:ext uri="{FF2B5EF4-FFF2-40B4-BE49-F238E27FC236}">
                <a16:creationId xmlns:a16="http://schemas.microsoft.com/office/drawing/2014/main" id="{160C6DF0-BB3E-4EE2-93B7-8D3DF0E25F85}"/>
              </a:ext>
            </a:extLst>
          </p:cNvPr>
          <p:cNvSpPr>
            <a:spLocks noChangeArrowheads="1"/>
          </p:cNvSpPr>
          <p:nvPr/>
        </p:nvSpPr>
        <p:spPr bwMode="auto">
          <a:xfrm rot="8065997">
            <a:off x="5160782" y="2852793"/>
            <a:ext cx="720725" cy="307975"/>
          </a:xfrm>
          <a:prstGeom prst="rightArrow">
            <a:avLst>
              <a:gd name="adj1" fmla="val 51426"/>
              <a:gd name="adj2" fmla="val 47216"/>
            </a:avLst>
          </a:prstGeom>
          <a:gradFill rotWithShape="0">
            <a:gsLst>
              <a:gs pos="0">
                <a:srgbClr val="FFFFFF"/>
              </a:gs>
              <a:gs pos="100000">
                <a:srgbClr val="000066"/>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endParaRPr lang="fr-FR" altLang="en-US" sz="2400" b="1">
              <a:cs typeface="Arial" panose="020B0604020202020204" pitchFamily="34" charset="0"/>
            </a:endParaRPr>
          </a:p>
        </p:txBody>
      </p:sp>
      <p:sp>
        <p:nvSpPr>
          <p:cNvPr id="77" name="AutoShape 26">
            <a:extLst>
              <a:ext uri="{FF2B5EF4-FFF2-40B4-BE49-F238E27FC236}">
                <a16:creationId xmlns:a16="http://schemas.microsoft.com/office/drawing/2014/main" id="{9759DF0F-E8C8-4DFB-8D07-AB68CE9A73CD}"/>
              </a:ext>
            </a:extLst>
          </p:cNvPr>
          <p:cNvSpPr>
            <a:spLocks noChangeArrowheads="1"/>
          </p:cNvSpPr>
          <p:nvPr/>
        </p:nvSpPr>
        <p:spPr bwMode="auto">
          <a:xfrm rot="2776323">
            <a:off x="6383157" y="2814693"/>
            <a:ext cx="720725" cy="307975"/>
          </a:xfrm>
          <a:prstGeom prst="rightArrow">
            <a:avLst>
              <a:gd name="adj1" fmla="val 51426"/>
              <a:gd name="adj2" fmla="val 47216"/>
            </a:avLst>
          </a:prstGeom>
          <a:gradFill rotWithShape="0">
            <a:gsLst>
              <a:gs pos="0">
                <a:srgbClr val="FFFFFF"/>
              </a:gs>
              <a:gs pos="100000">
                <a:srgbClr val="000066"/>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wrap="none"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a:spcBef>
                <a:spcPct val="0"/>
              </a:spcBef>
              <a:buSzTx/>
              <a:buFontTx/>
              <a:buNone/>
            </a:pPr>
            <a:endParaRPr lang="fr-FR" altLang="en-US" sz="2400" b="1">
              <a:cs typeface="Arial" panose="020B0604020202020204" pitchFamily="34" charset="0"/>
            </a:endParaRPr>
          </a:p>
        </p:txBody>
      </p:sp>
      <p:sp>
        <p:nvSpPr>
          <p:cNvPr id="83" name="Slide Number Placeholder 82">
            <a:extLst>
              <a:ext uri="{FF2B5EF4-FFF2-40B4-BE49-F238E27FC236}">
                <a16:creationId xmlns:a16="http://schemas.microsoft.com/office/drawing/2014/main" id="{35D6B6F1-648C-48EB-A910-0CDB53E1CDFB}"/>
              </a:ext>
            </a:extLst>
          </p:cNvPr>
          <p:cNvSpPr>
            <a:spLocks noGrp="1"/>
          </p:cNvSpPr>
          <p:nvPr>
            <p:ph type="sldNum" sz="quarter" idx="12"/>
          </p:nvPr>
        </p:nvSpPr>
        <p:spPr/>
        <p:txBody>
          <a:bodyPr/>
          <a:lstStyle/>
          <a:p>
            <a:fld id="{22AD838C-5518-49CD-AF87-4D9C8A952905}" type="slidenum">
              <a:rPr lang="en-US" smtClean="0"/>
              <a:t>5</a:t>
            </a:fld>
            <a:endParaRPr lang="en-US"/>
          </a:p>
        </p:txBody>
      </p:sp>
    </p:spTree>
    <p:extLst>
      <p:ext uri="{BB962C8B-B14F-4D97-AF65-F5344CB8AC3E}">
        <p14:creationId xmlns:p14="http://schemas.microsoft.com/office/powerpoint/2010/main" val="11097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603A0-3029-4043-A463-07C86415D128}"/>
              </a:ext>
            </a:extLst>
          </p:cNvPr>
          <p:cNvSpPr>
            <a:spLocks noGrp="1"/>
          </p:cNvSpPr>
          <p:nvPr>
            <p:ph type="title"/>
          </p:nvPr>
        </p:nvSpPr>
        <p:spPr/>
        <p:txBody>
          <a:bodyPr anchor="ctr"/>
          <a:lstStyle/>
          <a:p>
            <a:r>
              <a:rPr lang="fr-FR" dirty="0"/>
              <a:t>CV1: Access to Finance : </a:t>
            </a:r>
            <a:r>
              <a:rPr lang="fr-FR" dirty="0" err="1"/>
              <a:t>Pillar</a:t>
            </a:r>
            <a:r>
              <a:rPr lang="fr-FR" dirty="0"/>
              <a:t> III: </a:t>
            </a:r>
            <a:r>
              <a:rPr lang="fr-FR" dirty="0" err="1"/>
              <a:t>Regulatory</a:t>
            </a:r>
            <a:r>
              <a:rPr lang="fr-FR" dirty="0"/>
              <a:t> </a:t>
            </a:r>
            <a:r>
              <a:rPr lang="fr-FR" dirty="0" err="1"/>
              <a:t>framework</a:t>
            </a:r>
            <a:endParaRPr lang="en-US" dirty="0"/>
          </a:p>
        </p:txBody>
      </p:sp>
      <p:sp>
        <p:nvSpPr>
          <p:cNvPr id="7" name="Text Placeholder 3">
            <a:extLst>
              <a:ext uri="{FF2B5EF4-FFF2-40B4-BE49-F238E27FC236}">
                <a16:creationId xmlns:a16="http://schemas.microsoft.com/office/drawing/2014/main" id="{D29AA385-7E01-41CF-B70C-F504CD55AAA5}"/>
              </a:ext>
            </a:extLst>
          </p:cNvPr>
          <p:cNvSpPr txBox="1">
            <a:spLocks/>
          </p:cNvSpPr>
          <p:nvPr/>
        </p:nvSpPr>
        <p:spPr>
          <a:xfrm>
            <a:off x="1654514" y="846121"/>
            <a:ext cx="7748104" cy="5334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fr-FR" altLang="fr-FR" sz="1800" b="1" dirty="0">
                <a:solidFill>
                  <a:srgbClr val="254AA4"/>
                </a:solidFill>
                <a:latin typeface="+mj-lt"/>
                <a:cs typeface="Times" panose="02020603050405020304" pitchFamily="18" charset="0"/>
              </a:rPr>
              <a:t>Options for EU EIP (</a:t>
            </a:r>
            <a:r>
              <a:rPr lang="fr-FR" altLang="fr-FR" sz="1800" b="1" dirty="0" err="1">
                <a:solidFill>
                  <a:srgbClr val="254AA4"/>
                </a:solidFill>
                <a:latin typeface="+mj-lt"/>
                <a:cs typeface="Times" panose="02020603050405020304" pitchFamily="18" charset="0"/>
              </a:rPr>
              <a:t>pillar</a:t>
            </a:r>
            <a:r>
              <a:rPr lang="fr-FR" altLang="fr-FR" sz="1800" b="1" dirty="0">
                <a:solidFill>
                  <a:srgbClr val="254AA4"/>
                </a:solidFill>
                <a:latin typeface="+mj-lt"/>
                <a:cs typeface="Times" panose="02020603050405020304" pitchFamily="18" charset="0"/>
              </a:rPr>
              <a:t> </a:t>
            </a:r>
            <a:r>
              <a:rPr lang="fr-FR" altLang="fr-FR" sz="1800" b="1" dirty="0" err="1">
                <a:solidFill>
                  <a:srgbClr val="254AA4"/>
                </a:solidFill>
                <a:latin typeface="+mj-lt"/>
                <a:cs typeface="Times" panose="02020603050405020304" pitchFamily="18" charset="0"/>
              </a:rPr>
              <a:t>IIi</a:t>
            </a:r>
            <a:r>
              <a:rPr lang="fr-FR" altLang="fr-FR" sz="1800" b="1" dirty="0">
                <a:solidFill>
                  <a:srgbClr val="254AA4"/>
                </a:solidFill>
                <a:latin typeface="+mj-lt"/>
                <a:cs typeface="Times" panose="02020603050405020304" pitchFamily="18" charset="0"/>
              </a:rPr>
              <a:t> </a:t>
            </a:r>
            <a:r>
              <a:rPr lang="fr-FR" altLang="fr-FR" sz="1800" b="1" dirty="0" err="1">
                <a:solidFill>
                  <a:srgbClr val="254AA4"/>
                </a:solidFill>
                <a:latin typeface="+mj-lt"/>
                <a:cs typeface="Times" panose="02020603050405020304" pitchFamily="18" charset="0"/>
              </a:rPr>
              <a:t>funding</a:t>
            </a:r>
            <a:r>
              <a:rPr lang="fr-FR" altLang="fr-FR" sz="1800" b="1" dirty="0">
                <a:solidFill>
                  <a:srgbClr val="254AA4"/>
                </a:solidFill>
                <a:latin typeface="+mj-lt"/>
                <a:cs typeface="Times" panose="02020603050405020304" pitchFamily="18" charset="0"/>
              </a:rPr>
              <a:t>) interventions</a:t>
            </a:r>
            <a:endParaRPr lang="hu-HU" altLang="fr-FR" sz="1800" b="1" dirty="0">
              <a:solidFill>
                <a:srgbClr val="254AA4"/>
              </a:solidFill>
              <a:latin typeface="+mj-lt"/>
              <a:cs typeface="Times" panose="02020603050405020304" pitchFamily="18" charset="0"/>
            </a:endParaRPr>
          </a:p>
        </p:txBody>
      </p:sp>
      <p:sp>
        <p:nvSpPr>
          <p:cNvPr id="41" name="Slide Number Placeholder 4">
            <a:extLst>
              <a:ext uri="{FF2B5EF4-FFF2-40B4-BE49-F238E27FC236}">
                <a16:creationId xmlns:a16="http://schemas.microsoft.com/office/drawing/2014/main" id="{886D4BE5-E286-4E24-A30B-5A6D9C6C54DD}"/>
              </a:ext>
            </a:extLst>
          </p:cNvPr>
          <p:cNvSpPr txBox="1">
            <a:spLocks noGrp="1"/>
          </p:cNvSpPr>
          <p:nvPr/>
        </p:nvSpPr>
        <p:spPr bwMode="auto">
          <a:xfrm>
            <a:off x="2930640" y="8442325"/>
            <a:ext cx="21336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Tx/>
              <a:buFontTx/>
              <a:buNone/>
            </a:pPr>
            <a:fld id="{1FDA810C-92A1-448B-8AAD-134187427F88}" type="slidenum">
              <a:rPr lang="en-US" altLang="fr-FR" sz="1200">
                <a:solidFill>
                  <a:schemeClr val="bg1"/>
                </a:solidFill>
                <a:latin typeface="Arial" panose="020B0604020202020204" pitchFamily="34" charset="0"/>
              </a:rPr>
              <a:pPr algn="ctr" eaLnBrk="1" hangingPunct="1">
                <a:spcBef>
                  <a:spcPct val="0"/>
                </a:spcBef>
                <a:buSzTx/>
                <a:buFontTx/>
                <a:buNone/>
              </a:pPr>
              <a:t>6</a:t>
            </a:fld>
            <a:endParaRPr lang="en-US" altLang="fr-FR" sz="1200">
              <a:solidFill>
                <a:schemeClr val="bg1"/>
              </a:solidFill>
              <a:latin typeface="Arial" panose="020B0604020202020204" pitchFamily="34" charset="0"/>
            </a:endParaRPr>
          </a:p>
        </p:txBody>
      </p:sp>
      <p:sp>
        <p:nvSpPr>
          <p:cNvPr id="42" name="Slide Number Placeholder 4">
            <a:extLst>
              <a:ext uri="{FF2B5EF4-FFF2-40B4-BE49-F238E27FC236}">
                <a16:creationId xmlns:a16="http://schemas.microsoft.com/office/drawing/2014/main" id="{40E21ADC-FBDA-4DEC-8E26-AA4C0BF42330}"/>
              </a:ext>
            </a:extLst>
          </p:cNvPr>
          <p:cNvSpPr txBox="1">
            <a:spLocks noGrp="1"/>
          </p:cNvSpPr>
          <p:nvPr/>
        </p:nvSpPr>
        <p:spPr bwMode="auto">
          <a:xfrm>
            <a:off x="5738927" y="8431213"/>
            <a:ext cx="21336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Blip>
                <a:blip r:embed="rId2"/>
              </a:buBlip>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Clr>
                <a:srgbClr val="941A21"/>
              </a:buClr>
              <a:buFont typeface="Arial" panose="020B0604020202020204" pitchFamily="34" charset="0"/>
              <a:buChar char="–"/>
              <a:defRPr sz="16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Clr>
                <a:srgbClr val="941A21"/>
              </a:buClr>
              <a:buFont typeface="Arial" panose="020B0604020202020204" pitchFamily="34" charset="0"/>
              <a:buChar char="»"/>
              <a:defRPr sz="1600" i="1">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SzTx/>
              <a:buFontTx/>
              <a:buNone/>
            </a:pPr>
            <a:fld id="{04E2BE07-E7FF-4378-94EC-D50974F46F7C}" type="slidenum">
              <a:rPr lang="en-US" altLang="fr-FR" sz="1200">
                <a:solidFill>
                  <a:schemeClr val="bg1"/>
                </a:solidFill>
                <a:latin typeface="Arial" panose="020B0604020202020204" pitchFamily="34" charset="0"/>
              </a:rPr>
              <a:pPr algn="ctr" eaLnBrk="1" hangingPunct="1">
                <a:spcBef>
                  <a:spcPct val="0"/>
                </a:spcBef>
                <a:buSzTx/>
                <a:buFontTx/>
                <a:buNone/>
              </a:pPr>
              <a:t>6</a:t>
            </a:fld>
            <a:endParaRPr lang="en-US" altLang="fr-FR" sz="1200">
              <a:solidFill>
                <a:schemeClr val="bg1"/>
              </a:solidFill>
              <a:latin typeface="Arial" panose="020B0604020202020204" pitchFamily="34" charset="0"/>
            </a:endParaRPr>
          </a:p>
        </p:txBody>
      </p:sp>
      <p:sp>
        <p:nvSpPr>
          <p:cNvPr id="83" name="Slide Number Placeholder 82">
            <a:extLst>
              <a:ext uri="{FF2B5EF4-FFF2-40B4-BE49-F238E27FC236}">
                <a16:creationId xmlns:a16="http://schemas.microsoft.com/office/drawing/2014/main" id="{35D6B6F1-648C-48EB-A910-0CDB53E1CDFB}"/>
              </a:ext>
            </a:extLst>
          </p:cNvPr>
          <p:cNvSpPr>
            <a:spLocks noGrp="1"/>
          </p:cNvSpPr>
          <p:nvPr>
            <p:ph type="sldNum" sz="quarter" idx="12"/>
          </p:nvPr>
        </p:nvSpPr>
        <p:spPr/>
        <p:txBody>
          <a:bodyPr/>
          <a:lstStyle/>
          <a:p>
            <a:fld id="{22AD838C-5518-49CD-AF87-4D9C8A952905}" type="slidenum">
              <a:rPr lang="en-US" smtClean="0"/>
              <a:t>6</a:t>
            </a:fld>
            <a:endParaRPr lang="en-US"/>
          </a:p>
        </p:txBody>
      </p:sp>
      <p:pic>
        <p:nvPicPr>
          <p:cNvPr id="2" name="Image 1">
            <a:extLst>
              <a:ext uri="{FF2B5EF4-FFF2-40B4-BE49-F238E27FC236}">
                <a16:creationId xmlns:a16="http://schemas.microsoft.com/office/drawing/2014/main" id="{8CA5138B-C18B-4F6B-A1A7-9E7CDAC8232E}"/>
              </a:ext>
            </a:extLst>
          </p:cNvPr>
          <p:cNvPicPr>
            <a:picLocks noChangeAspect="1"/>
          </p:cNvPicPr>
          <p:nvPr/>
        </p:nvPicPr>
        <p:blipFill>
          <a:blip r:embed="rId3"/>
          <a:stretch>
            <a:fillRect/>
          </a:stretch>
        </p:blipFill>
        <p:spPr>
          <a:xfrm>
            <a:off x="1231630" y="1545593"/>
            <a:ext cx="9198108" cy="4987636"/>
          </a:xfrm>
          <a:prstGeom prst="rect">
            <a:avLst/>
          </a:prstGeom>
        </p:spPr>
      </p:pic>
    </p:spTree>
    <p:extLst>
      <p:ext uri="{BB962C8B-B14F-4D97-AF65-F5344CB8AC3E}">
        <p14:creationId xmlns:p14="http://schemas.microsoft.com/office/powerpoint/2010/main" val="159687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0265A-3D23-4060-B323-A5352F3CD211}"/>
              </a:ext>
            </a:extLst>
          </p:cNvPr>
          <p:cNvSpPr>
            <a:spLocks noGrp="1"/>
          </p:cNvSpPr>
          <p:nvPr>
            <p:ph idx="1"/>
          </p:nvPr>
        </p:nvSpPr>
        <p:spPr/>
        <p:txBody>
          <a:bodyPr/>
          <a:lstStyle/>
          <a:p>
            <a:pPr marL="571500" indent="-571500" algn="just">
              <a:buFont typeface="+mj-lt"/>
              <a:buAutoNum type="romanUcPeriod"/>
            </a:pPr>
            <a:r>
              <a:rPr lang="fr-FR" altLang="fr-FR" b="1" dirty="0" err="1">
                <a:solidFill>
                  <a:srgbClr val="D0D0E8"/>
                </a:solidFill>
                <a:latin typeface="+mj-lt"/>
                <a:cs typeface="Times" panose="02020603050405020304" pitchFamily="18" charset="0"/>
              </a:rPr>
              <a:t>SMEs</a:t>
            </a:r>
            <a:r>
              <a:rPr lang="fr-FR" altLang="fr-FR" b="1" dirty="0">
                <a:solidFill>
                  <a:srgbClr val="D0D0E8"/>
                </a:solidFill>
                <a:latin typeface="+mj-lt"/>
                <a:cs typeface="Times" panose="02020603050405020304" pitchFamily="18" charset="0"/>
              </a:rPr>
              <a:t> and Start up Access to Finance Value Chain (Innovation </a:t>
            </a:r>
            <a:r>
              <a:rPr lang="fr-FR" altLang="fr-FR" b="1" dirty="0" err="1">
                <a:solidFill>
                  <a:srgbClr val="D0D0E8"/>
                </a:solidFill>
                <a:latin typeface="+mj-lt"/>
                <a:cs typeface="Times" panose="02020603050405020304" pitchFamily="18" charset="0"/>
              </a:rPr>
              <a:t>funding</a:t>
            </a:r>
            <a:r>
              <a:rPr lang="fr-FR" altLang="fr-FR" b="1" dirty="0">
                <a:solidFill>
                  <a:srgbClr val="D0D0E8"/>
                </a:solidFill>
                <a:latin typeface="+mj-lt"/>
                <a:cs typeface="Times" panose="02020603050405020304" pitchFamily="18" charset="0"/>
              </a:rPr>
              <a:t>)</a:t>
            </a:r>
          </a:p>
          <a:p>
            <a:pPr marL="571500" indent="-571500" algn="just">
              <a:buFont typeface="+mj-lt"/>
              <a:buAutoNum type="romanUcPeriod"/>
            </a:pPr>
            <a:r>
              <a:rPr lang="fr-FR" altLang="fr-FR" b="1" dirty="0">
                <a:latin typeface="+mj-lt"/>
                <a:cs typeface="Times" panose="02020603050405020304" pitchFamily="18" charset="0"/>
              </a:rPr>
              <a:t>Points of Entry for EC </a:t>
            </a:r>
            <a:r>
              <a:rPr lang="fr-FR" altLang="fr-FR" b="1" dirty="0" err="1">
                <a:latin typeface="+mj-lt"/>
                <a:cs typeface="Times" panose="02020603050405020304" pitchFamily="18" charset="0"/>
              </a:rPr>
              <a:t>Funding</a:t>
            </a:r>
            <a:r>
              <a:rPr lang="fr-FR" altLang="fr-FR" b="1" dirty="0">
                <a:latin typeface="+mj-lt"/>
                <a:cs typeface="Times" panose="02020603050405020304" pitchFamily="18" charset="0"/>
              </a:rPr>
              <a:t> &amp; Investment </a:t>
            </a:r>
            <a:r>
              <a:rPr lang="fr-FR" altLang="fr-FR" b="1" dirty="0" err="1">
                <a:latin typeface="+mj-lt"/>
                <a:cs typeface="Times" panose="02020603050405020304" pitchFamily="18" charset="0"/>
              </a:rPr>
              <a:t>Modalities</a:t>
            </a:r>
            <a:r>
              <a:rPr lang="fr-FR" altLang="fr-FR" b="1" dirty="0">
                <a:latin typeface="+mj-lt"/>
                <a:cs typeface="Times" panose="02020603050405020304" pitchFamily="18" charset="0"/>
              </a:rPr>
              <a:t>  </a:t>
            </a:r>
          </a:p>
          <a:p>
            <a:pPr marL="571500" indent="-571500" algn="just">
              <a:buFont typeface="+mj-lt"/>
              <a:buAutoNum type="romanUcPeriod"/>
            </a:pPr>
            <a:r>
              <a:rPr lang="fr-FR" altLang="fr-FR" b="1" dirty="0" err="1">
                <a:solidFill>
                  <a:srgbClr val="D0D0E8"/>
                </a:solidFill>
                <a:latin typeface="+mj-lt"/>
                <a:cs typeface="Times" panose="02020603050405020304" pitchFamily="18" charset="0"/>
              </a:rPr>
              <a:t>Implementation</a:t>
            </a:r>
            <a:r>
              <a:rPr lang="fr-FR" altLang="fr-FR" b="1" dirty="0">
                <a:solidFill>
                  <a:srgbClr val="D0D0E8"/>
                </a:solidFill>
                <a:latin typeface="+mj-lt"/>
                <a:cs typeface="Times" panose="02020603050405020304" pitchFamily="18" charset="0"/>
              </a:rPr>
              <a:t> </a:t>
            </a:r>
            <a:r>
              <a:rPr lang="fr-FR" altLang="fr-FR" b="1" dirty="0" err="1">
                <a:solidFill>
                  <a:srgbClr val="D0D0E8"/>
                </a:solidFill>
                <a:latin typeface="+mj-lt"/>
                <a:cs typeface="Times" panose="02020603050405020304" pitchFamily="18" charset="0"/>
              </a:rPr>
              <a:t>steps</a:t>
            </a:r>
            <a:r>
              <a:rPr lang="fr-FR" altLang="fr-FR" b="1" dirty="0">
                <a:solidFill>
                  <a:srgbClr val="D0D0E8"/>
                </a:solidFill>
                <a:latin typeface="+mj-lt"/>
                <a:cs typeface="Times" panose="02020603050405020304" pitchFamily="18" charset="0"/>
              </a:rPr>
              <a:t> (and challenges) </a:t>
            </a:r>
            <a:endParaRPr lang="fr-FR" altLang="fr-FR" dirty="0">
              <a:solidFill>
                <a:srgbClr val="D0D0E8"/>
              </a:solidFill>
              <a:latin typeface="+mj-lt"/>
              <a:cs typeface="Times" panose="02020603050405020304" pitchFamily="18" charset="0"/>
            </a:endParaRPr>
          </a:p>
          <a:p>
            <a:endParaRPr lang="fr-FR" dirty="0"/>
          </a:p>
          <a:p>
            <a:endParaRPr lang="en-US" dirty="0"/>
          </a:p>
        </p:txBody>
      </p:sp>
      <p:sp>
        <p:nvSpPr>
          <p:cNvPr id="3" name="Title 2">
            <a:extLst>
              <a:ext uri="{FF2B5EF4-FFF2-40B4-BE49-F238E27FC236}">
                <a16:creationId xmlns:a16="http://schemas.microsoft.com/office/drawing/2014/main" id="{4B6603A0-3029-4043-A463-07C86415D128}"/>
              </a:ext>
            </a:extLst>
          </p:cNvPr>
          <p:cNvSpPr>
            <a:spLocks noGrp="1"/>
          </p:cNvSpPr>
          <p:nvPr>
            <p:ph type="title"/>
          </p:nvPr>
        </p:nvSpPr>
        <p:spPr/>
        <p:txBody>
          <a:bodyPr anchor="ctr"/>
          <a:lstStyle/>
          <a:p>
            <a:r>
              <a:rPr lang="fr-FR" dirty="0"/>
              <a:t>Table of content</a:t>
            </a:r>
            <a:endParaRPr lang="en-US" dirty="0"/>
          </a:p>
        </p:txBody>
      </p:sp>
      <p:sp>
        <p:nvSpPr>
          <p:cNvPr id="4" name="Slide Number Placeholder 3">
            <a:extLst>
              <a:ext uri="{FF2B5EF4-FFF2-40B4-BE49-F238E27FC236}">
                <a16:creationId xmlns:a16="http://schemas.microsoft.com/office/drawing/2014/main" id="{2CD75D85-A53F-4DC5-96F1-28F21F2D8D52}"/>
              </a:ext>
            </a:extLst>
          </p:cNvPr>
          <p:cNvSpPr>
            <a:spLocks noGrp="1"/>
          </p:cNvSpPr>
          <p:nvPr>
            <p:ph type="sldNum" sz="quarter" idx="12"/>
          </p:nvPr>
        </p:nvSpPr>
        <p:spPr/>
        <p:txBody>
          <a:bodyPr/>
          <a:lstStyle/>
          <a:p>
            <a:fld id="{22AD838C-5518-49CD-AF87-4D9C8A952905}" type="slidenum">
              <a:rPr lang="en-US" smtClean="0"/>
              <a:t>7</a:t>
            </a:fld>
            <a:endParaRPr lang="en-US"/>
          </a:p>
        </p:txBody>
      </p:sp>
    </p:spTree>
    <p:extLst>
      <p:ext uri="{BB962C8B-B14F-4D97-AF65-F5344CB8AC3E}">
        <p14:creationId xmlns:p14="http://schemas.microsoft.com/office/powerpoint/2010/main" val="324019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EB726B-AF6A-4100-B204-F04AE45E86A9}"/>
              </a:ext>
            </a:extLst>
          </p:cNvPr>
          <p:cNvSpPr>
            <a:spLocks noGrp="1"/>
          </p:cNvSpPr>
          <p:nvPr>
            <p:ph idx="1"/>
          </p:nvPr>
        </p:nvSpPr>
        <p:spPr>
          <a:xfrm>
            <a:off x="307570" y="1413164"/>
            <a:ext cx="11046230" cy="5087389"/>
          </a:xfrm>
        </p:spPr>
        <p:txBody>
          <a:bodyPr>
            <a:normAutofit fontScale="92500" lnSpcReduction="10000"/>
          </a:bodyPr>
          <a:lstStyle/>
          <a:p>
            <a:r>
              <a:rPr lang="fr-FR" altLang="fr-FR" sz="2000" b="1" dirty="0"/>
              <a:t>First </a:t>
            </a:r>
            <a:r>
              <a:rPr lang="fr-FR" altLang="fr-FR" sz="2200" b="1" dirty="0" err="1"/>
              <a:t>publicly</a:t>
            </a:r>
            <a:r>
              <a:rPr lang="fr-FR" altLang="fr-FR" sz="2200" b="1" dirty="0"/>
              <a:t> </a:t>
            </a:r>
            <a:r>
              <a:rPr lang="fr-FR" altLang="fr-FR" sz="2200" b="1" dirty="0" err="1"/>
              <a:t>financed</a:t>
            </a:r>
            <a:r>
              <a:rPr lang="fr-FR" altLang="fr-FR" sz="2200" b="1" dirty="0"/>
              <a:t> Venture Capital </a:t>
            </a:r>
            <a:r>
              <a:rPr lang="fr-FR" altLang="fr-FR" sz="2200" b="1" dirty="0" err="1"/>
              <a:t>Fund</a:t>
            </a:r>
            <a:r>
              <a:rPr lang="fr-FR" altLang="fr-FR" sz="2200" b="1" dirty="0"/>
              <a:t> – USD100M</a:t>
            </a:r>
            <a:endParaRPr lang="hu-HU" altLang="fr-FR" sz="2200" b="1" dirty="0"/>
          </a:p>
          <a:p>
            <a:r>
              <a:rPr lang="en-US" altLang="fr-FR" sz="2200" dirty="0"/>
              <a:t>FACRA </a:t>
            </a:r>
            <a:r>
              <a:rPr lang="en-GB" altLang="en-US" sz="2200" dirty="0"/>
              <a:t>Fund size: USD250M</a:t>
            </a:r>
            <a:endParaRPr lang="fr-BE" altLang="en-US" sz="2200" dirty="0"/>
          </a:p>
          <a:p>
            <a:r>
              <a:rPr lang="en-GB" altLang="en-US" sz="2200" dirty="0"/>
              <a:t>Capital Drawdown by Public treasury: USD100M</a:t>
            </a:r>
            <a:endParaRPr lang="fr-BE" altLang="en-US" sz="2200" dirty="0"/>
          </a:p>
          <a:p>
            <a:r>
              <a:rPr lang="en-GB" altLang="en-US" sz="2200" dirty="0"/>
              <a:t>Capital invested in 5 companies/ business: $60% (60%) </a:t>
            </a:r>
            <a:endParaRPr lang="fr-BE" altLang="en-US" sz="2200" dirty="0"/>
          </a:p>
          <a:p>
            <a:r>
              <a:rPr lang="en-GB" altLang="en-US" sz="2200" dirty="0"/>
              <a:t>Diversified (but small/ embryonic) portfolio of investment in companies such as Mobile financial transfer, Bakeries, Call centre (great job creator – 89 so far); Fertilizer production company, Moringa transformation plant, </a:t>
            </a:r>
            <a:endParaRPr lang="fr-BE" altLang="en-US" sz="2200" dirty="0"/>
          </a:p>
          <a:p>
            <a:r>
              <a:rPr lang="en-GB" altLang="en-US" sz="2200" dirty="0"/>
              <a:t>They did a national roadshow and received &gt; 670 application and business plan</a:t>
            </a:r>
            <a:endParaRPr lang="fr-BE" altLang="en-US" sz="2200" dirty="0"/>
          </a:p>
          <a:p>
            <a:r>
              <a:rPr lang="en-GB" altLang="en-US" sz="2200" dirty="0"/>
              <a:t>They invested in 5 and have a further pipeline of 4 other companies already due </a:t>
            </a:r>
            <a:r>
              <a:rPr lang="en-GB" altLang="en-US" sz="2200" dirty="0" err="1"/>
              <a:t>diligenced</a:t>
            </a:r>
            <a:r>
              <a:rPr lang="en-GB" altLang="en-US" sz="2200" dirty="0"/>
              <a:t> (and another 12 in DD stage) </a:t>
            </a:r>
            <a:endParaRPr lang="fr-BE" altLang="en-US" sz="2200" dirty="0"/>
          </a:p>
          <a:p>
            <a:r>
              <a:rPr lang="en-GB" altLang="en-US" sz="2200" dirty="0"/>
              <a:t>They have a team of 23 dedicated employees/ analyst/ legal counsel – and hence have a credible operations</a:t>
            </a:r>
            <a:endParaRPr lang="fr-BE" altLang="en-US" sz="2200" dirty="0"/>
          </a:p>
          <a:p>
            <a:r>
              <a:rPr lang="en-GB" altLang="en-US" sz="2200" dirty="0"/>
              <a:t>They are still young and a bit inexperienced– so some Portfolio selection and due diligence processes need to be reinforced (TA opportunity);</a:t>
            </a:r>
          </a:p>
          <a:p>
            <a:r>
              <a:rPr lang="en-GB" altLang="en-US" sz="2200" dirty="0"/>
              <a:t>They are  not totally clear on Exit strategy – as the Capital market of Angola is not clear…</a:t>
            </a:r>
            <a:endParaRPr lang="en-US" sz="2200" dirty="0"/>
          </a:p>
        </p:txBody>
      </p:sp>
      <p:sp>
        <p:nvSpPr>
          <p:cNvPr id="3" name="Title 2">
            <a:extLst>
              <a:ext uri="{FF2B5EF4-FFF2-40B4-BE49-F238E27FC236}">
                <a16:creationId xmlns:a16="http://schemas.microsoft.com/office/drawing/2014/main" id="{B4AB5CF1-AB6B-465A-B080-A7CCBD1BED77}"/>
              </a:ext>
            </a:extLst>
          </p:cNvPr>
          <p:cNvSpPr>
            <a:spLocks noGrp="1"/>
          </p:cNvSpPr>
          <p:nvPr>
            <p:ph type="title"/>
          </p:nvPr>
        </p:nvSpPr>
        <p:spPr/>
        <p:txBody>
          <a:bodyPr anchor="ctr"/>
          <a:lstStyle/>
          <a:p>
            <a:r>
              <a:rPr lang="fr-FR" dirty="0"/>
              <a:t>CV1: Access to Finance: FACRA VC </a:t>
            </a:r>
            <a:r>
              <a:rPr lang="fr-FR" dirty="0" err="1"/>
              <a:t>Fund</a:t>
            </a:r>
            <a:r>
              <a:rPr lang="fr-FR" dirty="0"/>
              <a:t> profile</a:t>
            </a:r>
            <a:endParaRPr lang="en-US" dirty="0"/>
          </a:p>
        </p:txBody>
      </p:sp>
      <p:sp>
        <p:nvSpPr>
          <p:cNvPr id="4" name="Slide Number Placeholder 3">
            <a:extLst>
              <a:ext uri="{FF2B5EF4-FFF2-40B4-BE49-F238E27FC236}">
                <a16:creationId xmlns:a16="http://schemas.microsoft.com/office/drawing/2014/main" id="{78AF0A47-B0BE-4FC2-A812-CEDA265681E5}"/>
              </a:ext>
            </a:extLst>
          </p:cNvPr>
          <p:cNvSpPr>
            <a:spLocks noGrp="1"/>
          </p:cNvSpPr>
          <p:nvPr>
            <p:ph type="sldNum" sz="quarter" idx="12"/>
          </p:nvPr>
        </p:nvSpPr>
        <p:spPr/>
        <p:txBody>
          <a:bodyPr/>
          <a:lstStyle/>
          <a:p>
            <a:fld id="{22AD838C-5518-49CD-AF87-4D9C8A952905}" type="slidenum">
              <a:rPr lang="en-US" smtClean="0"/>
              <a:t>8</a:t>
            </a:fld>
            <a:endParaRPr lang="en-US"/>
          </a:p>
        </p:txBody>
      </p:sp>
    </p:spTree>
    <p:extLst>
      <p:ext uri="{BB962C8B-B14F-4D97-AF65-F5344CB8AC3E}">
        <p14:creationId xmlns:p14="http://schemas.microsoft.com/office/powerpoint/2010/main" val="188392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EB726B-AF6A-4100-B204-F04AE45E86A9}"/>
              </a:ext>
            </a:extLst>
          </p:cNvPr>
          <p:cNvSpPr>
            <a:spLocks noGrp="1"/>
          </p:cNvSpPr>
          <p:nvPr>
            <p:ph idx="1"/>
          </p:nvPr>
        </p:nvSpPr>
        <p:spPr>
          <a:xfrm>
            <a:off x="307570" y="1413164"/>
            <a:ext cx="11046230" cy="5087389"/>
          </a:xfrm>
        </p:spPr>
        <p:txBody>
          <a:bodyPr>
            <a:normAutofit/>
          </a:bodyPr>
          <a:lstStyle/>
          <a:p>
            <a:r>
              <a:rPr lang="fr-BE" altLang="fr-FR" sz="2000" b="1" dirty="0"/>
              <a:t>EIP (</a:t>
            </a:r>
            <a:r>
              <a:rPr lang="fr-BE" altLang="fr-FR" sz="2000" b="1" dirty="0" err="1"/>
              <a:t>Pillar</a:t>
            </a:r>
            <a:r>
              <a:rPr lang="fr-BE" altLang="fr-FR" sz="2000" b="1" dirty="0"/>
              <a:t> 1) Investment </a:t>
            </a:r>
            <a:r>
              <a:rPr lang="fr-BE" altLang="fr-FR" sz="2000" b="1" dirty="0" err="1"/>
              <a:t>into</a:t>
            </a:r>
            <a:r>
              <a:rPr lang="fr-BE" altLang="fr-FR" sz="2000" b="1" dirty="0"/>
              <a:t> the FIPA </a:t>
            </a:r>
            <a:r>
              <a:rPr lang="fr-BE" altLang="fr-FR" sz="2000" b="1" dirty="0" err="1"/>
              <a:t>Fund</a:t>
            </a:r>
            <a:r>
              <a:rPr lang="fr-BE" altLang="fr-FR" sz="2000" b="1" dirty="0"/>
              <a:t> II Venture Capital </a:t>
            </a:r>
            <a:r>
              <a:rPr lang="fr-BE" altLang="fr-FR" sz="2000" b="1" dirty="0" err="1"/>
              <a:t>Fund</a:t>
            </a:r>
            <a:endParaRPr lang="hu-HU" altLang="fr-FR" sz="2200" b="1" dirty="0"/>
          </a:p>
          <a:p>
            <a:pPr lvl="0"/>
            <a:r>
              <a:rPr lang="en-GB" dirty="0"/>
              <a:t>Established as SICAV SIF entity with General Partner and Limited Partners </a:t>
            </a:r>
            <a:endParaRPr lang="fr-BE" dirty="0"/>
          </a:p>
          <a:p>
            <a:pPr lvl="0"/>
            <a:r>
              <a:rPr lang="en-GB" dirty="0"/>
              <a:t>Fully regulated by Luxembourgish Capital Market Commission (CSSF) </a:t>
            </a:r>
            <a:endParaRPr lang="fr-BE" dirty="0"/>
          </a:p>
          <a:p>
            <a:pPr lvl="0"/>
            <a:r>
              <a:rPr lang="en-GB" dirty="0"/>
              <a:t>Tracking and reporting on development impact ; Diversified industry focus</a:t>
            </a:r>
            <a:endParaRPr lang="fr-BE" dirty="0"/>
          </a:p>
          <a:p>
            <a:pPr lvl="0"/>
            <a:r>
              <a:rPr lang="en-GB" dirty="0"/>
              <a:t>US$ 87 M raised for L-T financing of Angolan companies</a:t>
            </a:r>
            <a:endParaRPr lang="fr-BE" dirty="0"/>
          </a:p>
          <a:p>
            <a:pPr lvl="0"/>
            <a:r>
              <a:rPr lang="en-GB" dirty="0"/>
              <a:t>Growth capital, management buy-out or buy-in, privatisations</a:t>
            </a:r>
            <a:endParaRPr lang="fr-BE" dirty="0"/>
          </a:p>
          <a:p>
            <a:pPr lvl="0"/>
            <a:r>
              <a:rPr lang="en-GB" dirty="0"/>
              <a:t>US$ 2 to 12 M per transaction</a:t>
            </a:r>
            <a:endParaRPr lang="fr-BE" dirty="0"/>
          </a:p>
          <a:p>
            <a:pPr lvl="0"/>
            <a:r>
              <a:rPr lang="en-GB" dirty="0"/>
              <a:t>Equity (up to 49% plus minority protections), mezzanine and / or debt</a:t>
            </a:r>
            <a:endParaRPr lang="fr-BE" dirty="0"/>
          </a:p>
          <a:p>
            <a:pPr lvl="0"/>
            <a:r>
              <a:rPr lang="en-GB" dirty="0"/>
              <a:t>Target 5 years tenor</a:t>
            </a:r>
            <a:endParaRPr lang="fr-BE" dirty="0"/>
          </a:p>
        </p:txBody>
      </p:sp>
      <p:sp>
        <p:nvSpPr>
          <p:cNvPr id="3" name="Title 2">
            <a:extLst>
              <a:ext uri="{FF2B5EF4-FFF2-40B4-BE49-F238E27FC236}">
                <a16:creationId xmlns:a16="http://schemas.microsoft.com/office/drawing/2014/main" id="{B4AB5CF1-AB6B-465A-B080-A7CCBD1BED77}"/>
              </a:ext>
            </a:extLst>
          </p:cNvPr>
          <p:cNvSpPr>
            <a:spLocks noGrp="1"/>
          </p:cNvSpPr>
          <p:nvPr>
            <p:ph type="title"/>
          </p:nvPr>
        </p:nvSpPr>
        <p:spPr/>
        <p:txBody>
          <a:bodyPr anchor="ctr"/>
          <a:lstStyle/>
          <a:p>
            <a:r>
              <a:rPr lang="fr-FR" dirty="0"/>
              <a:t>CV1: Access to Finance (2): FIPA II VC </a:t>
            </a:r>
            <a:r>
              <a:rPr lang="fr-FR" dirty="0" err="1"/>
              <a:t>Fund</a:t>
            </a:r>
            <a:r>
              <a:rPr lang="fr-FR" dirty="0"/>
              <a:t> profile</a:t>
            </a:r>
            <a:endParaRPr lang="en-US" dirty="0"/>
          </a:p>
        </p:txBody>
      </p:sp>
      <p:sp>
        <p:nvSpPr>
          <p:cNvPr id="4" name="Slide Number Placeholder 3">
            <a:extLst>
              <a:ext uri="{FF2B5EF4-FFF2-40B4-BE49-F238E27FC236}">
                <a16:creationId xmlns:a16="http://schemas.microsoft.com/office/drawing/2014/main" id="{78AF0A47-B0BE-4FC2-A812-CEDA265681E5}"/>
              </a:ext>
            </a:extLst>
          </p:cNvPr>
          <p:cNvSpPr>
            <a:spLocks noGrp="1"/>
          </p:cNvSpPr>
          <p:nvPr>
            <p:ph type="sldNum" sz="quarter" idx="12"/>
          </p:nvPr>
        </p:nvSpPr>
        <p:spPr/>
        <p:txBody>
          <a:bodyPr/>
          <a:lstStyle/>
          <a:p>
            <a:fld id="{22AD838C-5518-49CD-AF87-4D9C8A952905}" type="slidenum">
              <a:rPr lang="en-US" smtClean="0"/>
              <a:t>9</a:t>
            </a:fld>
            <a:endParaRPr lang="en-US"/>
          </a:p>
        </p:txBody>
      </p:sp>
    </p:spTree>
    <p:extLst>
      <p:ext uri="{BB962C8B-B14F-4D97-AF65-F5344CB8AC3E}">
        <p14:creationId xmlns:p14="http://schemas.microsoft.com/office/powerpoint/2010/main" val="2041173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1121</Words>
  <Application>Microsoft Office PowerPoint</Application>
  <PresentationFormat>Grand écran</PresentationFormat>
  <Paragraphs>186</Paragraphs>
  <Slides>13</Slides>
  <Notes>0</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13</vt:i4>
      </vt:variant>
    </vt:vector>
  </HeadingPairs>
  <TitlesOfParts>
    <vt:vector size="23" baseType="lpstr">
      <vt:lpstr>MS PGothic</vt:lpstr>
      <vt:lpstr>Arial</vt:lpstr>
      <vt:lpstr>Calibri</vt:lpstr>
      <vt:lpstr>Calibri Light</vt:lpstr>
      <vt:lpstr>Times</vt:lpstr>
      <vt:lpstr>Times New Roman</vt:lpstr>
      <vt:lpstr>Verdana</vt:lpstr>
      <vt:lpstr>Office Theme</vt:lpstr>
      <vt:lpstr>Custom Design</vt:lpstr>
      <vt:lpstr>1_Custom Design</vt:lpstr>
      <vt:lpstr>Use of EU EIP in Angola Strenghtening of Entrepreneurship life cycle and access to finance for SMEs in Angola </vt:lpstr>
      <vt:lpstr>Foreword</vt:lpstr>
      <vt:lpstr>Table of content</vt:lpstr>
      <vt:lpstr>CV1: Access to Finance and TA for entrepreneurs</vt:lpstr>
      <vt:lpstr>CV1: Access to Finance and TA for entrepreneurs</vt:lpstr>
      <vt:lpstr>CV1: Access to Finance : Pillar III: Regulatory framework</vt:lpstr>
      <vt:lpstr>Table of content</vt:lpstr>
      <vt:lpstr>CV1: Access to Finance: FACRA VC Fund profile</vt:lpstr>
      <vt:lpstr>CV1: Access to Finance (2): FIPA II VC Fund profile</vt:lpstr>
      <vt:lpstr>CV1: Access to Finance: FACRA VC Fund profile</vt:lpstr>
      <vt:lpstr>Table of contents</vt:lpstr>
      <vt:lpstr>CV1: Access to Finance and TA for entrepreneurs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Mathilde Gaston-Mathe</dc:creator>
  <cp:lastModifiedBy>Yves Speeckaert</cp:lastModifiedBy>
  <cp:revision>21</cp:revision>
  <dcterms:created xsi:type="dcterms:W3CDTF">2018-09-18T09:02:56Z</dcterms:created>
  <dcterms:modified xsi:type="dcterms:W3CDTF">2018-10-09T08:12:34Z</dcterms:modified>
</cp:coreProperties>
</file>