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ms-office.legacyDiagramTex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legacyDocTextInfo.bin" ContentType="application/vnd.ms-office.legacyDocTextInfo"/>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2" r:id="rId1"/>
  </p:sldMasterIdLst>
  <p:notesMasterIdLst>
    <p:notesMasterId r:id="rId52"/>
  </p:notesMasterIdLst>
  <p:handoutMasterIdLst>
    <p:handoutMasterId r:id="rId53"/>
  </p:handoutMasterIdLst>
  <p:sldIdLst>
    <p:sldId id="256" r:id="rId2"/>
    <p:sldId id="385" r:id="rId3"/>
    <p:sldId id="327" r:id="rId4"/>
    <p:sldId id="387" r:id="rId5"/>
    <p:sldId id="416" r:id="rId6"/>
    <p:sldId id="400" r:id="rId7"/>
    <p:sldId id="417" r:id="rId8"/>
    <p:sldId id="445" r:id="rId9"/>
    <p:sldId id="389" r:id="rId10"/>
    <p:sldId id="390" r:id="rId11"/>
    <p:sldId id="391" r:id="rId12"/>
    <p:sldId id="396" r:id="rId13"/>
    <p:sldId id="398" r:id="rId14"/>
    <p:sldId id="395" r:id="rId15"/>
    <p:sldId id="418" r:id="rId16"/>
    <p:sldId id="402" r:id="rId17"/>
    <p:sldId id="403" r:id="rId18"/>
    <p:sldId id="435" r:id="rId19"/>
    <p:sldId id="436" r:id="rId20"/>
    <p:sldId id="437" r:id="rId21"/>
    <p:sldId id="438" r:id="rId22"/>
    <p:sldId id="439" r:id="rId23"/>
    <p:sldId id="444" r:id="rId24"/>
    <p:sldId id="411" r:id="rId25"/>
    <p:sldId id="409" r:id="rId26"/>
    <p:sldId id="419" r:id="rId27"/>
    <p:sldId id="414" r:id="rId28"/>
    <p:sldId id="422" r:id="rId29"/>
    <p:sldId id="423" r:id="rId30"/>
    <p:sldId id="420" r:id="rId31"/>
    <p:sldId id="429" r:id="rId32"/>
    <p:sldId id="430" r:id="rId33"/>
    <p:sldId id="432" r:id="rId34"/>
    <p:sldId id="443" r:id="rId35"/>
    <p:sldId id="421" r:id="rId36"/>
    <p:sldId id="383" r:id="rId37"/>
    <p:sldId id="424" r:id="rId38"/>
    <p:sldId id="425" r:id="rId39"/>
    <p:sldId id="376" r:id="rId40"/>
    <p:sldId id="377" r:id="rId41"/>
    <p:sldId id="454" r:id="rId42"/>
    <p:sldId id="401" r:id="rId43"/>
    <p:sldId id="428" r:id="rId44"/>
    <p:sldId id="431" r:id="rId45"/>
    <p:sldId id="447" r:id="rId46"/>
    <p:sldId id="448" r:id="rId47"/>
    <p:sldId id="449" r:id="rId48"/>
    <p:sldId id="451" r:id="rId49"/>
    <p:sldId id="452" r:id="rId50"/>
    <p:sldId id="388" r:id="rId51"/>
  </p:sldIdLst>
  <p:sldSz cx="9144000" cy="6858000" type="screen4x3"/>
  <p:notesSz cx="6797675" cy="9926638"/>
  <p:defaultTextStyle>
    <a:defPPr>
      <a:defRPr lang="fr-FR"/>
    </a:defPPr>
    <a:lvl1pPr algn="l" rtl="0" fontAlgn="base">
      <a:spcBef>
        <a:spcPct val="0"/>
      </a:spcBef>
      <a:spcAft>
        <a:spcPct val="0"/>
      </a:spcAft>
      <a:defRPr sz="2400" kern="1200">
        <a:solidFill>
          <a:schemeClr val="bg2"/>
        </a:solidFill>
        <a:latin typeface="Arial" charset="0"/>
        <a:ea typeface="+mn-ea"/>
        <a:cs typeface="+mn-cs"/>
      </a:defRPr>
    </a:lvl1pPr>
    <a:lvl2pPr marL="457200" algn="l" rtl="0" fontAlgn="base">
      <a:spcBef>
        <a:spcPct val="0"/>
      </a:spcBef>
      <a:spcAft>
        <a:spcPct val="0"/>
      </a:spcAft>
      <a:defRPr sz="2400" kern="1200">
        <a:solidFill>
          <a:schemeClr val="bg2"/>
        </a:solidFill>
        <a:latin typeface="Arial" charset="0"/>
        <a:ea typeface="+mn-ea"/>
        <a:cs typeface="+mn-cs"/>
      </a:defRPr>
    </a:lvl2pPr>
    <a:lvl3pPr marL="914400" algn="l" rtl="0" fontAlgn="base">
      <a:spcBef>
        <a:spcPct val="0"/>
      </a:spcBef>
      <a:spcAft>
        <a:spcPct val="0"/>
      </a:spcAft>
      <a:defRPr sz="2400" kern="1200">
        <a:solidFill>
          <a:schemeClr val="bg2"/>
        </a:solidFill>
        <a:latin typeface="Arial" charset="0"/>
        <a:ea typeface="+mn-ea"/>
        <a:cs typeface="+mn-cs"/>
      </a:defRPr>
    </a:lvl3pPr>
    <a:lvl4pPr marL="1371600" algn="l" rtl="0" fontAlgn="base">
      <a:spcBef>
        <a:spcPct val="0"/>
      </a:spcBef>
      <a:spcAft>
        <a:spcPct val="0"/>
      </a:spcAft>
      <a:defRPr sz="2400" kern="1200">
        <a:solidFill>
          <a:schemeClr val="bg2"/>
        </a:solidFill>
        <a:latin typeface="Arial" charset="0"/>
        <a:ea typeface="+mn-ea"/>
        <a:cs typeface="+mn-cs"/>
      </a:defRPr>
    </a:lvl4pPr>
    <a:lvl5pPr marL="1828800" algn="l" rtl="0" fontAlgn="base">
      <a:spcBef>
        <a:spcPct val="0"/>
      </a:spcBef>
      <a:spcAft>
        <a:spcPct val="0"/>
      </a:spcAft>
      <a:defRPr sz="2400" kern="1200">
        <a:solidFill>
          <a:schemeClr val="bg2"/>
        </a:solidFill>
        <a:latin typeface="Arial" charset="0"/>
        <a:ea typeface="+mn-ea"/>
        <a:cs typeface="+mn-cs"/>
      </a:defRPr>
    </a:lvl5pPr>
    <a:lvl6pPr marL="2286000" algn="l" defTabSz="914400" rtl="0" eaLnBrk="1" latinLnBrk="0" hangingPunct="1">
      <a:defRPr sz="2400" kern="1200">
        <a:solidFill>
          <a:schemeClr val="bg2"/>
        </a:solidFill>
        <a:latin typeface="Arial" charset="0"/>
        <a:ea typeface="+mn-ea"/>
        <a:cs typeface="+mn-cs"/>
      </a:defRPr>
    </a:lvl6pPr>
    <a:lvl7pPr marL="2743200" algn="l" defTabSz="914400" rtl="0" eaLnBrk="1" latinLnBrk="0" hangingPunct="1">
      <a:defRPr sz="2400" kern="1200">
        <a:solidFill>
          <a:schemeClr val="bg2"/>
        </a:solidFill>
        <a:latin typeface="Arial" charset="0"/>
        <a:ea typeface="+mn-ea"/>
        <a:cs typeface="+mn-cs"/>
      </a:defRPr>
    </a:lvl7pPr>
    <a:lvl8pPr marL="3200400" algn="l" defTabSz="914400" rtl="0" eaLnBrk="1" latinLnBrk="0" hangingPunct="1">
      <a:defRPr sz="2400" kern="1200">
        <a:solidFill>
          <a:schemeClr val="bg2"/>
        </a:solidFill>
        <a:latin typeface="Arial" charset="0"/>
        <a:ea typeface="+mn-ea"/>
        <a:cs typeface="+mn-cs"/>
      </a:defRPr>
    </a:lvl8pPr>
    <a:lvl9pPr marL="3657600" algn="l" defTabSz="914400" rtl="0" eaLnBrk="1" latinLnBrk="0" hangingPunct="1">
      <a:defRPr sz="2400" kern="1200">
        <a:solidFill>
          <a:schemeClr val="bg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7587"/>
    <a:srgbClr val="ECF66A"/>
    <a:srgbClr val="797C04"/>
    <a:srgbClr val="656E12"/>
    <a:srgbClr val="5B1A66"/>
    <a:srgbClr val="FF0000"/>
    <a:srgbClr val="000099"/>
    <a:srgbClr val="41EDD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03" autoAdjust="0"/>
    <p:restoredTop sz="94718" autoAdjust="0"/>
  </p:normalViewPr>
  <p:slideViewPr>
    <p:cSldViewPr>
      <p:cViewPr varScale="1">
        <p:scale>
          <a:sx n="106" d="100"/>
          <a:sy n="106" d="100"/>
        </p:scale>
        <p:origin x="-84"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1296" y="-108"/>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microsoft.com/office/2006/relationships/legacyDocTextInfo" Target="legacyDocTextInfo.bin"/><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7" Type="http://schemas.microsoft.com/office/2006/relationships/legacyDiagramText" Target="legacyDiagramText7.bin"/><Relationship Id="rId2" Type="http://schemas.microsoft.com/office/2006/relationships/legacyDiagramText" Target="legacyDiagramText2.bin"/><Relationship Id="rId1" Type="http://schemas.microsoft.com/office/2006/relationships/legacyDiagramText" Target="legacyDiagramText1.bin"/><Relationship Id="rId6" Type="http://schemas.microsoft.com/office/2006/relationships/legacyDiagramText" Target="legacyDiagramText6.bin"/><Relationship Id="rId5" Type="http://schemas.microsoft.com/office/2006/relationships/legacyDiagramText" Target="legacyDiagramText5.bin"/><Relationship Id="rId4" Type="http://schemas.microsoft.com/office/2006/relationships/legacyDiagramText" Target="legacyDiagramText4.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3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solidFill>
                  <a:schemeClr val="tx1"/>
                </a:solidFill>
                <a:latin typeface="Times" pitchFamily="18" charset="0"/>
              </a:defRPr>
            </a:lvl1pPr>
          </a:lstStyle>
          <a:p>
            <a:pPr>
              <a:defRPr/>
            </a:pPr>
            <a:endParaRPr lang="en-GB"/>
          </a:p>
        </p:txBody>
      </p:sp>
      <p:sp>
        <p:nvSpPr>
          <p:cNvPr id="393219"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latin typeface="Times" pitchFamily="18" charset="0"/>
              </a:defRPr>
            </a:lvl1pPr>
          </a:lstStyle>
          <a:p>
            <a:pPr>
              <a:defRPr/>
            </a:pPr>
            <a:endParaRPr lang="en-GB"/>
          </a:p>
        </p:txBody>
      </p:sp>
      <p:sp>
        <p:nvSpPr>
          <p:cNvPr id="393220"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solidFill>
                  <a:schemeClr val="tx1"/>
                </a:solidFill>
                <a:latin typeface="Times" pitchFamily="18" charset="0"/>
              </a:defRPr>
            </a:lvl1pPr>
          </a:lstStyle>
          <a:p>
            <a:pPr>
              <a:defRPr/>
            </a:pPr>
            <a:endParaRPr lang="en-GB"/>
          </a:p>
        </p:txBody>
      </p:sp>
      <p:sp>
        <p:nvSpPr>
          <p:cNvPr id="393221"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latin typeface="Times" pitchFamily="18" charset="0"/>
              </a:defRPr>
            </a:lvl1pPr>
          </a:lstStyle>
          <a:p>
            <a:pPr>
              <a:defRPr/>
            </a:pPr>
            <a:fld id="{3FE1A479-CA9A-4AAE-BE05-D62C3CADF4A7}"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solidFill>
                  <a:schemeClr val="tx1"/>
                </a:solidFill>
                <a:latin typeface="Times" pitchFamily="18" charset="0"/>
              </a:defRPr>
            </a:lvl1pPr>
          </a:lstStyle>
          <a:p>
            <a:pPr>
              <a:defRPr/>
            </a:pPr>
            <a:endParaRPr lang="fr-FR"/>
          </a:p>
        </p:txBody>
      </p:sp>
      <p:sp>
        <p:nvSpPr>
          <p:cNvPr id="7171"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latin typeface="Times" pitchFamily="18" charset="0"/>
              </a:defRPr>
            </a:lvl1pPr>
          </a:lstStyle>
          <a:p>
            <a:pPr>
              <a:defRPr/>
            </a:pPr>
            <a:endParaRPr lang="fr-FR"/>
          </a:p>
        </p:txBody>
      </p:sp>
      <p:sp>
        <p:nvSpPr>
          <p:cNvPr id="13316" name="Rectangle 4"/>
          <p:cNvSpPr>
            <a:spLocks noGrp="1" noRot="1" noChangeArrowheads="1" noTextEdit="1"/>
          </p:cNvSpPr>
          <p:nvPr>
            <p:ph type="sldImg" idx="2"/>
          </p:nvPr>
        </p:nvSpPr>
        <p:spPr bwMode="auto">
          <a:xfrm>
            <a:off x="917575" y="744538"/>
            <a:ext cx="4962525" cy="37211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06463" y="4716463"/>
            <a:ext cx="4984750" cy="44656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7174"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solidFill>
                  <a:schemeClr val="tx1"/>
                </a:solidFill>
                <a:latin typeface="Times" pitchFamily="18" charset="0"/>
              </a:defRPr>
            </a:lvl1pPr>
          </a:lstStyle>
          <a:p>
            <a:pPr>
              <a:defRPr/>
            </a:pPr>
            <a:endParaRPr lang="fr-FR"/>
          </a:p>
        </p:txBody>
      </p:sp>
      <p:sp>
        <p:nvSpPr>
          <p:cNvPr id="7175"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latin typeface="Times" pitchFamily="18" charset="0"/>
              </a:defRPr>
            </a:lvl1pPr>
          </a:lstStyle>
          <a:p>
            <a:pPr>
              <a:defRPr/>
            </a:pPr>
            <a:fld id="{5545A4D3-7C93-4E86-99DF-DB614DF6EB31}" type="slidenum">
              <a:rPr lang="fr-FR"/>
              <a:pPr>
                <a:defRPr/>
              </a:pPr>
              <a:t>‹#›</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AF94D8C0-85AC-408F-967C-5782B179ED4A}" type="slidenum">
              <a:rPr lang="fr-FR" smtClean="0"/>
              <a:pPr/>
              <a:t>1</a:t>
            </a:fld>
            <a:endParaRPr lang="fr-FR" smtClean="0"/>
          </a:p>
        </p:txBody>
      </p:sp>
      <p:sp>
        <p:nvSpPr>
          <p:cNvPr id="16386" name="Rectangle 2"/>
          <p:cNvSpPr>
            <a:spLocks noGrp="1" noRo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1" name="Rectangle 7"/>
          <p:cNvSpPr>
            <a:spLocks noGrp="1" noChangeArrowheads="1"/>
          </p:cNvSpPr>
          <p:nvPr>
            <p:ph type="sldNum" sz="quarter" idx="5"/>
          </p:nvPr>
        </p:nvSpPr>
        <p:spPr>
          <a:noFill/>
        </p:spPr>
        <p:txBody>
          <a:bodyPr/>
          <a:lstStyle/>
          <a:p>
            <a:fld id="{B79F228E-469A-4453-805B-55D26A7AE2EE}" type="slidenum">
              <a:rPr lang="fr-FR" smtClean="0"/>
              <a:pPr/>
              <a:t>16</a:t>
            </a:fld>
            <a:endParaRPr lang="fr-FR" smtClean="0"/>
          </a:p>
        </p:txBody>
      </p:sp>
      <p:sp>
        <p:nvSpPr>
          <p:cNvPr id="450562"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lIns="91495" tIns="45747" rIns="91495" bIns="45747" anchor="b"/>
          <a:lstStyle/>
          <a:p>
            <a:pPr algn="r"/>
            <a:fld id="{DD3D73EC-45E3-4CEC-82D9-B2C2E2CC2F25}" type="slidenum">
              <a:rPr lang="en-US" sz="1200">
                <a:solidFill>
                  <a:schemeClr val="tx1"/>
                </a:solidFill>
                <a:cs typeface="Arial" charset="0"/>
              </a:rPr>
              <a:pPr algn="r"/>
              <a:t>16</a:t>
            </a:fld>
            <a:endParaRPr lang="en-US" sz="1200">
              <a:solidFill>
                <a:schemeClr val="tx1"/>
              </a:solidFill>
              <a:cs typeface="Arial" charset="0"/>
            </a:endParaRPr>
          </a:p>
        </p:txBody>
      </p:sp>
      <p:sp>
        <p:nvSpPr>
          <p:cNvPr id="450563" name="Rectangle 2"/>
          <p:cNvSpPr>
            <a:spLocks noGrp="1" noRot="1" noChangeAspect="1" noChangeArrowheads="1" noTextEdit="1"/>
          </p:cNvSpPr>
          <p:nvPr>
            <p:ph type="sldImg"/>
          </p:nvPr>
        </p:nvSpPr>
        <p:spPr>
          <a:xfrm>
            <a:off x="917575" y="744538"/>
            <a:ext cx="4960938" cy="3721100"/>
          </a:xfrm>
          <a:ln/>
        </p:spPr>
      </p:sp>
      <p:sp>
        <p:nvSpPr>
          <p:cNvPr id="450564" name="Rectangle 3"/>
          <p:cNvSpPr>
            <a:spLocks noGrp="1" noChangeArrowheads="1"/>
          </p:cNvSpPr>
          <p:nvPr>
            <p:ph type="body" idx="1"/>
          </p:nvPr>
        </p:nvSpPr>
        <p:spPr>
          <a:xfrm>
            <a:off x="681038" y="4714875"/>
            <a:ext cx="5435600" cy="4467225"/>
          </a:xfrm>
          <a:noFill/>
          <a:ln/>
        </p:spPr>
        <p:txBody>
          <a:bodyPr lIns="91495" tIns="45747" rIns="91495" bIns="45747"/>
          <a:lstStyle/>
          <a:p>
            <a:pPr eaLnBrk="1" hangingPunct="1"/>
            <a:r>
              <a:rPr lang="en-US" smtClean="0"/>
              <a:t>Hot spots identified by the UNEP MAP and WHO study</a:t>
            </a:r>
            <a:endParaRPr lang="el-G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09" name="Rectangle 7"/>
          <p:cNvSpPr>
            <a:spLocks noGrp="1" noChangeArrowheads="1"/>
          </p:cNvSpPr>
          <p:nvPr>
            <p:ph type="sldNum" sz="quarter" idx="5"/>
          </p:nvPr>
        </p:nvSpPr>
        <p:spPr>
          <a:noFill/>
        </p:spPr>
        <p:txBody>
          <a:bodyPr/>
          <a:lstStyle/>
          <a:p>
            <a:fld id="{85CD7FD2-44D9-4CCE-9E8E-0F07CD72E525}" type="slidenum">
              <a:rPr lang="fr-FR" smtClean="0"/>
              <a:pPr/>
              <a:t>17</a:t>
            </a:fld>
            <a:endParaRPr lang="fr-FR" smtClean="0"/>
          </a:p>
        </p:txBody>
      </p:sp>
      <p:sp>
        <p:nvSpPr>
          <p:cNvPr id="452610"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lIns="91495" tIns="45747" rIns="91495" bIns="45747" anchor="b"/>
          <a:lstStyle/>
          <a:p>
            <a:pPr algn="r"/>
            <a:fld id="{DF871957-A05A-4441-8B6C-2C5508243995}" type="slidenum">
              <a:rPr lang="en-US" sz="1200">
                <a:solidFill>
                  <a:schemeClr val="tx1"/>
                </a:solidFill>
                <a:cs typeface="Arial" charset="0"/>
              </a:rPr>
              <a:pPr algn="r"/>
              <a:t>17</a:t>
            </a:fld>
            <a:endParaRPr lang="en-US" sz="1200">
              <a:solidFill>
                <a:schemeClr val="tx1"/>
              </a:solidFill>
              <a:cs typeface="Arial" charset="0"/>
            </a:endParaRPr>
          </a:p>
        </p:txBody>
      </p:sp>
      <p:sp>
        <p:nvSpPr>
          <p:cNvPr id="452611" name="Rectangle 2"/>
          <p:cNvSpPr>
            <a:spLocks noGrp="1" noRot="1" noChangeAspect="1" noChangeArrowheads="1" noTextEdit="1"/>
          </p:cNvSpPr>
          <p:nvPr>
            <p:ph type="sldImg"/>
          </p:nvPr>
        </p:nvSpPr>
        <p:spPr>
          <a:xfrm>
            <a:off x="917575" y="744538"/>
            <a:ext cx="4960938" cy="3721100"/>
          </a:xfrm>
          <a:ln/>
        </p:spPr>
      </p:sp>
      <p:sp>
        <p:nvSpPr>
          <p:cNvPr id="452612" name="Rectangle 3"/>
          <p:cNvSpPr>
            <a:spLocks noGrp="1" noChangeArrowheads="1"/>
          </p:cNvSpPr>
          <p:nvPr>
            <p:ph type="body" idx="1"/>
          </p:nvPr>
        </p:nvSpPr>
        <p:spPr>
          <a:xfrm>
            <a:off x="681038" y="4714875"/>
            <a:ext cx="5435600" cy="4467225"/>
          </a:xfrm>
          <a:noFill/>
          <a:ln/>
        </p:spPr>
        <p:txBody>
          <a:bodyPr lIns="91495" tIns="45747" rIns="91495" bIns="45747"/>
          <a:lstStyle/>
          <a:p>
            <a:pPr eaLnBrk="1" hangingPunct="1"/>
            <a:r>
              <a:rPr lang="en-US" smtClean="0"/>
              <a:t>Satellite Map developed through Remote Sensing technology aiming to identify Pollution Concentration Loads in the Mediterranean Sea </a:t>
            </a:r>
          </a:p>
          <a:p>
            <a:pPr eaLnBrk="1" hangingPunct="1"/>
            <a:r>
              <a:rPr lang="en-US" smtClean="0"/>
              <a:t>Shows nutrients’ enrichment which indicates chlorophyll production (cannot be used as a proof of pollution loads) and as you can see from the map, the east part does not benefit from circulation as the western part</a:t>
            </a:r>
          </a:p>
          <a:p>
            <a:pPr eaLnBrk="1" hangingPunct="1"/>
            <a:r>
              <a:rPr lang="en-US" smtClean="0">
                <a:solidFill>
                  <a:srgbClr val="FF0000"/>
                </a:solidFill>
              </a:rPr>
              <a:t>(</a:t>
            </a:r>
            <a:r>
              <a:rPr lang="en-US" b="1" i="1" smtClean="0">
                <a:solidFill>
                  <a:srgbClr val="FF0000"/>
                </a:solidFill>
              </a:rPr>
              <a:t>Chromophoric Dissolved Organic Matters Index)</a:t>
            </a:r>
          </a:p>
          <a:p>
            <a:pPr eaLnBrk="1" hangingPunct="1"/>
            <a:r>
              <a:rPr lang="en-US" sz="1100" b="1" i="1" smtClean="0">
                <a:solidFill>
                  <a:srgbClr val="FF0000"/>
                </a:solidFill>
              </a:rPr>
              <a:t>Source: MODIS Aqua Satellite Centre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7" name="Rectangle 7"/>
          <p:cNvSpPr>
            <a:spLocks noGrp="1" noChangeArrowheads="1"/>
          </p:cNvSpPr>
          <p:nvPr>
            <p:ph type="sldNum" sz="quarter" idx="5"/>
          </p:nvPr>
        </p:nvSpPr>
        <p:spPr>
          <a:noFill/>
        </p:spPr>
        <p:txBody>
          <a:bodyPr/>
          <a:lstStyle/>
          <a:p>
            <a:fld id="{E6B4E0E1-0B1E-47B2-97BF-28D99E67F565}" type="slidenum">
              <a:rPr lang="fr-FR" smtClean="0"/>
              <a:pPr/>
              <a:t>18</a:t>
            </a:fld>
            <a:endParaRPr lang="fr-FR" smtClean="0"/>
          </a:p>
        </p:txBody>
      </p:sp>
      <p:sp>
        <p:nvSpPr>
          <p:cNvPr id="454658" name="Rectangle 2"/>
          <p:cNvSpPr>
            <a:spLocks noGrp="1" noRot="1" noChangeAspect="1" noChangeArrowheads="1" noTextEdit="1"/>
          </p:cNvSpPr>
          <p:nvPr>
            <p:ph type="sldImg"/>
          </p:nvPr>
        </p:nvSpPr>
        <p:spPr>
          <a:xfrm>
            <a:off x="914400" y="744538"/>
            <a:ext cx="4964113" cy="3722687"/>
          </a:xfrm>
          <a:ln/>
        </p:spPr>
      </p:sp>
      <p:sp>
        <p:nvSpPr>
          <p:cNvPr id="454659" name="Rectangle 3"/>
          <p:cNvSpPr>
            <a:spLocks noGrp="1" noChangeArrowheads="1"/>
          </p:cNvSpPr>
          <p:nvPr>
            <p:ph type="body" idx="1"/>
          </p:nvPr>
        </p:nvSpPr>
        <p:spPr>
          <a:xfrm>
            <a:off x="679450" y="4716463"/>
            <a:ext cx="5438775" cy="4465637"/>
          </a:xfrm>
          <a:noFill/>
          <a:ln/>
        </p:spPr>
        <p:txBody>
          <a:bodyPr/>
          <a:lstStyle/>
          <a:p>
            <a:pPr eaLnBrk="1" hangingPunct="1"/>
            <a:endParaRPr lang="el-G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5" name="Rectangle 7"/>
          <p:cNvSpPr>
            <a:spLocks noGrp="1" noChangeArrowheads="1"/>
          </p:cNvSpPr>
          <p:nvPr>
            <p:ph type="sldNum" sz="quarter" idx="5"/>
          </p:nvPr>
        </p:nvSpPr>
        <p:spPr>
          <a:noFill/>
        </p:spPr>
        <p:txBody>
          <a:bodyPr/>
          <a:lstStyle/>
          <a:p>
            <a:fld id="{257071E1-FFD4-473A-B166-401D303E1C68}" type="slidenum">
              <a:rPr lang="fr-FR" smtClean="0"/>
              <a:pPr/>
              <a:t>19</a:t>
            </a:fld>
            <a:endParaRPr lang="fr-FR" smtClean="0"/>
          </a:p>
        </p:txBody>
      </p:sp>
      <p:sp>
        <p:nvSpPr>
          <p:cNvPr id="456706" name="Slide Image Placeholder 1"/>
          <p:cNvSpPr>
            <a:spLocks noGrp="1" noRot="1" noChangeAspect="1" noTextEdit="1"/>
          </p:cNvSpPr>
          <p:nvPr>
            <p:ph type="sldImg"/>
          </p:nvPr>
        </p:nvSpPr>
        <p:spPr>
          <a:xfrm>
            <a:off x="914400" y="744538"/>
            <a:ext cx="4964113" cy="3722687"/>
          </a:xfrm>
          <a:ln/>
        </p:spPr>
      </p:sp>
      <p:sp>
        <p:nvSpPr>
          <p:cNvPr id="456707" name="Notes Placeholder 2"/>
          <p:cNvSpPr>
            <a:spLocks noGrp="1"/>
          </p:cNvSpPr>
          <p:nvPr>
            <p:ph type="body" idx="1"/>
          </p:nvPr>
        </p:nvSpPr>
        <p:spPr>
          <a:xfrm>
            <a:off x="679450" y="4716463"/>
            <a:ext cx="5438775" cy="4465637"/>
          </a:xfrm>
          <a:noFill/>
          <a:ln/>
        </p:spPr>
        <p:txBody>
          <a:bodyPr/>
          <a:lstStyle/>
          <a:p>
            <a:pPr eaLnBrk="1" hangingPunct="1"/>
            <a:endParaRPr lang="el-GR" smtClean="0"/>
          </a:p>
        </p:txBody>
      </p:sp>
      <p:sp>
        <p:nvSpPr>
          <p:cNvPr id="456708" name="Slide Number Placeholder 3"/>
          <p:cNvSpPr txBox="1">
            <a:spLocks noGrp="1"/>
          </p:cNvSpPr>
          <p:nvPr/>
        </p:nvSpPr>
        <p:spPr bwMode="auto">
          <a:xfrm>
            <a:off x="3851275" y="9428163"/>
            <a:ext cx="2944813" cy="496887"/>
          </a:xfrm>
          <a:prstGeom prst="rect">
            <a:avLst/>
          </a:prstGeom>
          <a:noFill/>
          <a:ln w="9525">
            <a:noFill/>
            <a:miter lim="800000"/>
            <a:headEnd/>
            <a:tailEnd/>
          </a:ln>
        </p:spPr>
        <p:txBody>
          <a:bodyPr anchor="b"/>
          <a:lstStyle/>
          <a:p>
            <a:pPr algn="r"/>
            <a:fld id="{5A3B876A-58A7-42DF-9C22-6EAF4AC0DA65}" type="slidenum">
              <a:rPr lang="en-US" sz="1200">
                <a:solidFill>
                  <a:schemeClr val="tx1"/>
                </a:solidFill>
              </a:rPr>
              <a:pPr algn="r"/>
              <a:t>19</a:t>
            </a:fld>
            <a:endParaRPr lang="en-US" sz="1200">
              <a:solidFill>
                <a:schemeClr val="tx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3" name="Rectangle 7"/>
          <p:cNvSpPr>
            <a:spLocks noGrp="1" noChangeArrowheads="1"/>
          </p:cNvSpPr>
          <p:nvPr>
            <p:ph type="sldNum" sz="quarter" idx="5"/>
          </p:nvPr>
        </p:nvSpPr>
        <p:spPr>
          <a:noFill/>
        </p:spPr>
        <p:txBody>
          <a:bodyPr/>
          <a:lstStyle/>
          <a:p>
            <a:fld id="{D439948C-155C-4725-B438-54209D7A6287}" type="slidenum">
              <a:rPr lang="fr-FR" smtClean="0"/>
              <a:pPr/>
              <a:t>20</a:t>
            </a:fld>
            <a:endParaRPr lang="fr-FR" smtClean="0"/>
          </a:p>
        </p:txBody>
      </p:sp>
      <p:sp>
        <p:nvSpPr>
          <p:cNvPr id="458754" name="Rectangle 2"/>
          <p:cNvSpPr>
            <a:spLocks noGrp="1" noRot="1" noChangeAspect="1" noChangeArrowheads="1" noTextEdit="1"/>
          </p:cNvSpPr>
          <p:nvPr>
            <p:ph type="sldImg"/>
          </p:nvPr>
        </p:nvSpPr>
        <p:spPr>
          <a:xfrm>
            <a:off x="914400" y="744538"/>
            <a:ext cx="4964113" cy="3722687"/>
          </a:xfrm>
          <a:ln/>
        </p:spPr>
      </p:sp>
      <p:sp>
        <p:nvSpPr>
          <p:cNvPr id="458755" name="Rectangle 3"/>
          <p:cNvSpPr>
            <a:spLocks noGrp="1" noChangeArrowheads="1"/>
          </p:cNvSpPr>
          <p:nvPr>
            <p:ph type="body" idx="1"/>
          </p:nvPr>
        </p:nvSpPr>
        <p:spPr>
          <a:xfrm>
            <a:off x="679450" y="4716463"/>
            <a:ext cx="5438775" cy="4465637"/>
          </a:xfrm>
          <a:noFill/>
          <a:ln/>
        </p:spPr>
        <p:txBody>
          <a:bodyPr/>
          <a:lstStyle/>
          <a:p>
            <a:pPr eaLnBrk="1" hangingPunct="1"/>
            <a:endParaRPr lang="el-G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1" name="Rectangle 7"/>
          <p:cNvSpPr>
            <a:spLocks noGrp="1" noChangeArrowheads="1"/>
          </p:cNvSpPr>
          <p:nvPr>
            <p:ph type="sldNum" sz="quarter" idx="5"/>
          </p:nvPr>
        </p:nvSpPr>
        <p:spPr>
          <a:noFill/>
        </p:spPr>
        <p:txBody>
          <a:bodyPr/>
          <a:lstStyle/>
          <a:p>
            <a:fld id="{A067AFF0-6189-4323-B013-E7F7A91BC058}" type="slidenum">
              <a:rPr lang="fr-FR" smtClean="0"/>
              <a:pPr/>
              <a:t>21</a:t>
            </a:fld>
            <a:endParaRPr lang="fr-FR" smtClean="0"/>
          </a:p>
        </p:txBody>
      </p:sp>
      <p:sp>
        <p:nvSpPr>
          <p:cNvPr id="460802" name="Rectangle 2"/>
          <p:cNvSpPr>
            <a:spLocks noGrp="1" noRot="1" noChangeAspect="1" noChangeArrowheads="1" noTextEdit="1"/>
          </p:cNvSpPr>
          <p:nvPr>
            <p:ph type="sldImg"/>
          </p:nvPr>
        </p:nvSpPr>
        <p:spPr>
          <a:xfrm>
            <a:off x="914400" y="744538"/>
            <a:ext cx="4964113" cy="3722687"/>
          </a:xfrm>
          <a:ln/>
        </p:spPr>
      </p:sp>
      <p:sp>
        <p:nvSpPr>
          <p:cNvPr id="460803" name="Rectangle 3"/>
          <p:cNvSpPr>
            <a:spLocks noGrp="1" noChangeArrowheads="1"/>
          </p:cNvSpPr>
          <p:nvPr>
            <p:ph type="body" idx="1"/>
          </p:nvPr>
        </p:nvSpPr>
        <p:spPr>
          <a:xfrm>
            <a:off x="679450" y="4716463"/>
            <a:ext cx="5438775" cy="4465637"/>
          </a:xfrm>
          <a:noFill/>
          <a:ln/>
        </p:spPr>
        <p:txBody>
          <a:bodyPr/>
          <a:lstStyle/>
          <a:p>
            <a:pPr eaLnBrk="1" hangingPunct="1"/>
            <a:endParaRPr lang="el-G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49" name="Rectangle 7"/>
          <p:cNvSpPr>
            <a:spLocks noGrp="1" noChangeArrowheads="1"/>
          </p:cNvSpPr>
          <p:nvPr>
            <p:ph type="sldNum" sz="quarter" idx="5"/>
          </p:nvPr>
        </p:nvSpPr>
        <p:spPr>
          <a:noFill/>
        </p:spPr>
        <p:txBody>
          <a:bodyPr/>
          <a:lstStyle/>
          <a:p>
            <a:fld id="{8790BB82-D02E-4A42-A029-9D63B9D043F2}" type="slidenum">
              <a:rPr lang="fr-FR" smtClean="0"/>
              <a:pPr/>
              <a:t>22</a:t>
            </a:fld>
            <a:endParaRPr lang="fr-FR" smtClean="0"/>
          </a:p>
        </p:txBody>
      </p:sp>
      <p:sp>
        <p:nvSpPr>
          <p:cNvPr id="462850" name="Rectangle 2"/>
          <p:cNvSpPr>
            <a:spLocks noGrp="1" noRot="1" noChangeAspect="1" noChangeArrowheads="1" noTextEdit="1"/>
          </p:cNvSpPr>
          <p:nvPr>
            <p:ph type="sldImg"/>
          </p:nvPr>
        </p:nvSpPr>
        <p:spPr>
          <a:xfrm>
            <a:off x="914400" y="744538"/>
            <a:ext cx="4964113" cy="3722687"/>
          </a:xfrm>
          <a:ln/>
        </p:spPr>
      </p:sp>
      <p:sp>
        <p:nvSpPr>
          <p:cNvPr id="462851" name="Rectangle 3"/>
          <p:cNvSpPr>
            <a:spLocks noGrp="1" noChangeArrowheads="1"/>
          </p:cNvSpPr>
          <p:nvPr>
            <p:ph type="body" idx="1"/>
          </p:nvPr>
        </p:nvSpPr>
        <p:spPr>
          <a:xfrm>
            <a:off x="679450" y="4716463"/>
            <a:ext cx="5438775" cy="4465637"/>
          </a:xfrm>
          <a:noFill/>
          <a:ln/>
        </p:spPr>
        <p:txBody>
          <a:bodyPr/>
          <a:lstStyle/>
          <a:p>
            <a:pPr eaLnBrk="1" hangingPunct="1"/>
            <a:r>
              <a:rPr lang="en-US" smtClean="0"/>
              <a:t>- NAPs did not include Jordan (as it does not border directly with Med)</a:t>
            </a:r>
            <a:endParaRPr lang="el-G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7" name="Rectangle 7"/>
          <p:cNvSpPr>
            <a:spLocks noGrp="1" noChangeArrowheads="1"/>
          </p:cNvSpPr>
          <p:nvPr>
            <p:ph type="sldNum" sz="quarter" idx="5"/>
          </p:nvPr>
        </p:nvSpPr>
        <p:spPr>
          <a:noFill/>
        </p:spPr>
        <p:txBody>
          <a:bodyPr/>
          <a:lstStyle/>
          <a:p>
            <a:fld id="{27F873F3-174D-4548-84F0-9EAF120A2243}" type="slidenum">
              <a:rPr lang="fr-FR" smtClean="0"/>
              <a:pPr/>
              <a:t>23</a:t>
            </a:fld>
            <a:endParaRPr lang="fr-FR" smtClean="0"/>
          </a:p>
        </p:txBody>
      </p:sp>
      <p:sp>
        <p:nvSpPr>
          <p:cNvPr id="464898" name="Rectangle 7"/>
          <p:cNvSpPr txBox="1">
            <a:spLocks noGrp="1" noChangeArrowheads="1"/>
          </p:cNvSpPr>
          <p:nvPr/>
        </p:nvSpPr>
        <p:spPr bwMode="auto">
          <a:xfrm>
            <a:off x="3851275" y="9428163"/>
            <a:ext cx="2944813" cy="496887"/>
          </a:xfrm>
          <a:prstGeom prst="rect">
            <a:avLst/>
          </a:prstGeom>
          <a:noFill/>
          <a:ln w="9525">
            <a:noFill/>
            <a:miter lim="800000"/>
            <a:headEnd/>
            <a:tailEnd/>
          </a:ln>
        </p:spPr>
        <p:txBody>
          <a:bodyPr anchor="b"/>
          <a:lstStyle/>
          <a:p>
            <a:pPr algn="r"/>
            <a:fld id="{5434BE20-82C3-4E91-9A0B-FFFFDA65EAE0}" type="slidenum">
              <a:rPr lang="en-US" sz="1200">
                <a:solidFill>
                  <a:schemeClr val="tx1"/>
                </a:solidFill>
                <a:cs typeface="Arial" charset="0"/>
              </a:rPr>
              <a:pPr algn="r"/>
              <a:t>23</a:t>
            </a:fld>
            <a:endParaRPr lang="en-US" sz="1200">
              <a:solidFill>
                <a:schemeClr val="tx1"/>
              </a:solidFill>
              <a:cs typeface="Arial" charset="0"/>
            </a:endParaRPr>
          </a:p>
        </p:txBody>
      </p:sp>
      <p:sp>
        <p:nvSpPr>
          <p:cNvPr id="464899" name="Rectangle 2"/>
          <p:cNvSpPr>
            <a:spLocks noGrp="1" noRot="1" noChangeAspect="1" noChangeArrowheads="1" noTextEdit="1"/>
          </p:cNvSpPr>
          <p:nvPr>
            <p:ph type="sldImg"/>
          </p:nvPr>
        </p:nvSpPr>
        <p:spPr>
          <a:xfrm>
            <a:off x="914400" y="744538"/>
            <a:ext cx="4964113" cy="3722687"/>
          </a:xfrm>
          <a:ln/>
        </p:spPr>
      </p:sp>
      <p:sp>
        <p:nvSpPr>
          <p:cNvPr id="464900" name="Rectangle 3"/>
          <p:cNvSpPr>
            <a:spLocks noGrp="1" noChangeArrowheads="1"/>
          </p:cNvSpPr>
          <p:nvPr>
            <p:ph type="body" idx="1"/>
          </p:nvPr>
        </p:nvSpPr>
        <p:spPr>
          <a:xfrm>
            <a:off x="679450" y="4716463"/>
            <a:ext cx="5438775" cy="4465637"/>
          </a:xfrm>
          <a:noFill/>
          <a:ln/>
        </p:spPr>
        <p:txBody>
          <a:bodyPr/>
          <a:lstStyle/>
          <a:p>
            <a:pPr eaLnBrk="1" hangingPunct="1"/>
            <a:endParaRPr lang="el-G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5" name="Rectangle 7"/>
          <p:cNvSpPr>
            <a:spLocks noGrp="1" noChangeArrowheads="1"/>
          </p:cNvSpPr>
          <p:nvPr>
            <p:ph type="sldNum" sz="quarter" idx="5"/>
          </p:nvPr>
        </p:nvSpPr>
        <p:spPr>
          <a:noFill/>
        </p:spPr>
        <p:txBody>
          <a:bodyPr/>
          <a:lstStyle/>
          <a:p>
            <a:fld id="{78FF3BFD-E751-45F6-9B45-D544CF3308C9}" type="slidenum">
              <a:rPr lang="fr-FR" smtClean="0"/>
              <a:pPr/>
              <a:t>24</a:t>
            </a:fld>
            <a:endParaRPr lang="fr-FR" smtClean="0"/>
          </a:p>
        </p:txBody>
      </p:sp>
      <p:sp>
        <p:nvSpPr>
          <p:cNvPr id="466946"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lIns="91495" tIns="45747" rIns="91495" bIns="45747" anchor="b"/>
          <a:lstStyle/>
          <a:p>
            <a:pPr algn="r"/>
            <a:fld id="{16CAEF8C-39F4-40F2-AA1F-A6BAAAF8FDA6}" type="slidenum">
              <a:rPr lang="en-US" sz="1200">
                <a:solidFill>
                  <a:schemeClr val="tx1"/>
                </a:solidFill>
                <a:cs typeface="Arial" charset="0"/>
              </a:rPr>
              <a:pPr algn="r"/>
              <a:t>24</a:t>
            </a:fld>
            <a:endParaRPr lang="en-US" sz="1200">
              <a:solidFill>
                <a:schemeClr val="tx1"/>
              </a:solidFill>
              <a:cs typeface="Arial" charset="0"/>
            </a:endParaRPr>
          </a:p>
        </p:txBody>
      </p:sp>
      <p:sp>
        <p:nvSpPr>
          <p:cNvPr id="466947" name="Rectangle 2"/>
          <p:cNvSpPr>
            <a:spLocks noGrp="1" noRot="1" noChangeAspect="1" noChangeArrowheads="1" noTextEdit="1"/>
          </p:cNvSpPr>
          <p:nvPr>
            <p:ph type="sldImg"/>
          </p:nvPr>
        </p:nvSpPr>
        <p:spPr>
          <a:xfrm>
            <a:off x="917575" y="744538"/>
            <a:ext cx="4960938" cy="3721100"/>
          </a:xfrm>
          <a:ln/>
        </p:spPr>
      </p:sp>
      <p:sp>
        <p:nvSpPr>
          <p:cNvPr id="466948" name="Rectangle 3"/>
          <p:cNvSpPr>
            <a:spLocks noGrp="1" noChangeArrowheads="1"/>
          </p:cNvSpPr>
          <p:nvPr>
            <p:ph type="body" idx="1"/>
          </p:nvPr>
        </p:nvSpPr>
        <p:spPr>
          <a:xfrm>
            <a:off x="681038" y="4714875"/>
            <a:ext cx="5435600" cy="4467225"/>
          </a:xfrm>
          <a:noFill/>
          <a:ln/>
        </p:spPr>
        <p:txBody>
          <a:bodyPr lIns="91495" tIns="45747" rIns="91495" bIns="45747"/>
          <a:lstStyle/>
          <a:p>
            <a:pPr eaLnBrk="1" hangingPunct="1"/>
            <a:endParaRPr lang="el-G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3" name="Rectangle 7"/>
          <p:cNvSpPr>
            <a:spLocks noGrp="1" noChangeArrowheads="1"/>
          </p:cNvSpPr>
          <p:nvPr>
            <p:ph type="sldNum" sz="quarter" idx="5"/>
          </p:nvPr>
        </p:nvSpPr>
        <p:spPr>
          <a:noFill/>
        </p:spPr>
        <p:txBody>
          <a:bodyPr/>
          <a:lstStyle/>
          <a:p>
            <a:fld id="{0504732A-A043-41D9-8828-3D6DB435E085}" type="slidenum">
              <a:rPr lang="fr-FR" smtClean="0"/>
              <a:pPr/>
              <a:t>25</a:t>
            </a:fld>
            <a:endParaRPr lang="fr-FR" smtClean="0"/>
          </a:p>
        </p:txBody>
      </p:sp>
      <p:sp>
        <p:nvSpPr>
          <p:cNvPr id="468994"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lIns="91495" tIns="45747" rIns="91495" bIns="45747" anchor="b"/>
          <a:lstStyle/>
          <a:p>
            <a:pPr algn="r"/>
            <a:fld id="{DBB88812-FDD6-46E6-A858-25C6F67E6DC9}" type="slidenum">
              <a:rPr lang="en-US" sz="1200">
                <a:solidFill>
                  <a:schemeClr val="tx1"/>
                </a:solidFill>
                <a:cs typeface="Arial" charset="0"/>
              </a:rPr>
              <a:pPr algn="r"/>
              <a:t>25</a:t>
            </a:fld>
            <a:endParaRPr lang="en-US" sz="1200">
              <a:solidFill>
                <a:schemeClr val="tx1"/>
              </a:solidFill>
              <a:cs typeface="Arial" charset="0"/>
            </a:endParaRPr>
          </a:p>
        </p:txBody>
      </p:sp>
      <p:sp>
        <p:nvSpPr>
          <p:cNvPr id="468995" name="Rectangle 2"/>
          <p:cNvSpPr>
            <a:spLocks noGrp="1" noRot="1" noChangeAspect="1" noChangeArrowheads="1" noTextEdit="1"/>
          </p:cNvSpPr>
          <p:nvPr>
            <p:ph type="sldImg"/>
          </p:nvPr>
        </p:nvSpPr>
        <p:spPr>
          <a:xfrm>
            <a:off x="917575" y="744538"/>
            <a:ext cx="4960938" cy="3721100"/>
          </a:xfrm>
          <a:ln/>
        </p:spPr>
      </p:sp>
      <p:sp>
        <p:nvSpPr>
          <p:cNvPr id="468996" name="Rectangle 3"/>
          <p:cNvSpPr>
            <a:spLocks noGrp="1" noChangeArrowheads="1"/>
          </p:cNvSpPr>
          <p:nvPr>
            <p:ph type="body" idx="1"/>
          </p:nvPr>
        </p:nvSpPr>
        <p:spPr>
          <a:xfrm>
            <a:off x="681038" y="4714875"/>
            <a:ext cx="5435600" cy="4467225"/>
          </a:xfrm>
          <a:noFill/>
          <a:ln/>
        </p:spPr>
        <p:txBody>
          <a:bodyPr lIns="91495" tIns="45747" rIns="91495" bIns="45747"/>
          <a:lstStyle/>
          <a:p>
            <a:pPr marL="228600" indent="-228600" eaLnBrk="1" hangingPunct="1"/>
            <a:r>
              <a:rPr lang="en-US" smtClean="0"/>
              <a:t>Reconciliation of Lake Bizerte to the Mediterranean</a:t>
            </a:r>
          </a:p>
          <a:p>
            <a:pPr marL="228600" indent="-228600" eaLnBrk="1" hangingPunct="1"/>
            <a:r>
              <a:rPr lang="en-US" smtClean="0"/>
              <a:t>Adjacent to Bizerte the lake and wetlands of Ichkeul National Park are an important stopping-over point for hundreds of thousands of migrating birds each year. Among the lake's visitors are ducks, geese, storks, and pink flamingoes. The park has been on the UNESCO list of World Heritage Sites since 1980, and between 1996 and 2006 the park has also been on the group's list of World Heritage Sites in danger. Dam construction on the lake's feeder rivers has produced major changes to the ecological balance of the lake and wetlands.</a:t>
            </a:r>
          </a:p>
          <a:p>
            <a:pPr marL="228600" indent="-228600" eaLnBrk="1" hangingPunct="1"/>
            <a:r>
              <a:rPr lang="en-US" smtClean="0"/>
              <a:t>Project has four components</a:t>
            </a:r>
          </a:p>
          <a:p>
            <a:pPr marL="228600" indent="-228600" eaLnBrk="1" hangingPunct="1">
              <a:buFontTx/>
              <a:buAutoNum type="arabicPeriod"/>
            </a:pPr>
            <a:r>
              <a:rPr lang="en-GB" smtClean="0"/>
              <a:t>Rehabilitation and upgrading of sanitation networks and extension of collective treatment system (WWTP)</a:t>
            </a:r>
            <a:endParaRPr lang="en-US" smtClean="0"/>
          </a:p>
          <a:p>
            <a:pPr marL="228600" indent="-228600" eaLnBrk="1" hangingPunct="1">
              <a:buFontTx/>
              <a:buAutoNum type="arabicPeriod"/>
            </a:pPr>
            <a:r>
              <a:rPr lang="en-GB" smtClean="0"/>
              <a:t>Sustainable management of Solid waste in rural areas</a:t>
            </a:r>
            <a:endParaRPr lang="en-US" smtClean="0"/>
          </a:p>
          <a:p>
            <a:pPr marL="228600" indent="-228600" eaLnBrk="1" hangingPunct="1">
              <a:buFontTx/>
              <a:buAutoNum type="arabicPeriod"/>
            </a:pPr>
            <a:r>
              <a:rPr lang="en-GB" smtClean="0"/>
              <a:t>Improvement and monitoring of the Lake ecosystem</a:t>
            </a:r>
            <a:endParaRPr lang="en-US" smtClean="0"/>
          </a:p>
          <a:p>
            <a:pPr marL="228600" indent="-228600" eaLnBrk="1" hangingPunct="1">
              <a:buFontTx/>
              <a:buAutoNum type="arabicPeriod"/>
            </a:pPr>
            <a:r>
              <a:rPr lang="en-GB" smtClean="0"/>
              <a:t>Environmental upgrading of El Fouladh industrial plant</a:t>
            </a:r>
            <a:r>
              <a:rPr lang="el-GR" smtClean="0"/>
              <a:t> </a:t>
            </a: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A67832EF-1486-40D1-8209-C6FCE3292FC6}" type="slidenum">
              <a:rPr lang="fr-FR" smtClean="0"/>
              <a:pPr/>
              <a:t>2</a:t>
            </a:fld>
            <a:endParaRPr lang="fr-FR" smtClean="0"/>
          </a:p>
        </p:txBody>
      </p:sp>
      <p:sp>
        <p:nvSpPr>
          <p:cNvPr id="18434" name="Rectangle 2"/>
          <p:cNvSpPr>
            <a:spLocks noGrp="1" noRo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1" name="Rectangle 7"/>
          <p:cNvSpPr>
            <a:spLocks noGrp="1" noChangeArrowheads="1"/>
          </p:cNvSpPr>
          <p:nvPr>
            <p:ph type="sldNum" sz="quarter" idx="5"/>
          </p:nvPr>
        </p:nvSpPr>
        <p:spPr>
          <a:noFill/>
        </p:spPr>
        <p:txBody>
          <a:bodyPr/>
          <a:lstStyle/>
          <a:p>
            <a:fld id="{840F890F-B01C-49BF-98DD-0A0A3363E205}" type="slidenum">
              <a:rPr lang="fr-FR" smtClean="0"/>
              <a:pPr/>
              <a:t>26</a:t>
            </a:fld>
            <a:endParaRPr lang="fr-FR" smtClean="0"/>
          </a:p>
        </p:txBody>
      </p:sp>
      <p:sp>
        <p:nvSpPr>
          <p:cNvPr id="471042" name="Rectangle 2"/>
          <p:cNvSpPr>
            <a:spLocks noGrp="1" noRot="1" noChangeArrowheads="1" noTextEdit="1"/>
          </p:cNvSpPr>
          <p:nvPr>
            <p:ph type="sldImg"/>
          </p:nvPr>
        </p:nvSpPr>
        <p:spPr>
          <a:ln/>
        </p:spPr>
      </p:sp>
      <p:sp>
        <p:nvSpPr>
          <p:cNvPr id="471043"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1" name="Rectangle 7"/>
          <p:cNvSpPr>
            <a:spLocks noGrp="1" noChangeArrowheads="1"/>
          </p:cNvSpPr>
          <p:nvPr>
            <p:ph type="sldNum" sz="quarter" idx="5"/>
          </p:nvPr>
        </p:nvSpPr>
        <p:spPr>
          <a:noFill/>
        </p:spPr>
        <p:txBody>
          <a:bodyPr/>
          <a:lstStyle/>
          <a:p>
            <a:fld id="{D5F060FE-0AFF-4831-A384-9639683F328A}" type="slidenum">
              <a:rPr lang="fr-FR" smtClean="0"/>
              <a:pPr/>
              <a:t>30</a:t>
            </a:fld>
            <a:endParaRPr lang="fr-FR" smtClean="0"/>
          </a:p>
        </p:txBody>
      </p:sp>
      <p:sp>
        <p:nvSpPr>
          <p:cNvPr id="476162" name="Rectangle 2"/>
          <p:cNvSpPr>
            <a:spLocks noGrp="1" noRot="1" noChangeArrowheads="1" noTextEdit="1"/>
          </p:cNvSpPr>
          <p:nvPr>
            <p:ph type="sldImg"/>
          </p:nvPr>
        </p:nvSpPr>
        <p:spPr>
          <a:ln/>
        </p:spPr>
      </p:sp>
      <p:sp>
        <p:nvSpPr>
          <p:cNvPr id="476163"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09" name="Rectangle 7"/>
          <p:cNvSpPr>
            <a:spLocks noGrp="1" noChangeArrowheads="1"/>
          </p:cNvSpPr>
          <p:nvPr>
            <p:ph type="sldNum" sz="quarter" idx="5"/>
          </p:nvPr>
        </p:nvSpPr>
        <p:spPr>
          <a:noFill/>
        </p:spPr>
        <p:txBody>
          <a:bodyPr/>
          <a:lstStyle/>
          <a:p>
            <a:fld id="{D1A8AA2E-79BC-4FCC-B3CD-FBAFC6875953}" type="slidenum">
              <a:rPr lang="fr-FR" smtClean="0"/>
              <a:pPr/>
              <a:t>31</a:t>
            </a:fld>
            <a:endParaRPr lang="fr-FR" smtClean="0"/>
          </a:p>
        </p:txBody>
      </p:sp>
      <p:sp>
        <p:nvSpPr>
          <p:cNvPr id="478210" name="Rectangle 2"/>
          <p:cNvSpPr>
            <a:spLocks noGrp="1" noRot="1" noChangeArrowheads="1" noTextEdit="1"/>
          </p:cNvSpPr>
          <p:nvPr>
            <p:ph type="sldImg"/>
          </p:nvPr>
        </p:nvSpPr>
        <p:spPr>
          <a:xfrm>
            <a:off x="920750" y="746125"/>
            <a:ext cx="4964113" cy="3722688"/>
          </a:xfrm>
          <a:ln/>
        </p:spPr>
      </p:sp>
      <p:sp>
        <p:nvSpPr>
          <p:cNvPr id="478211" name="Rectangle 3"/>
          <p:cNvSpPr>
            <a:spLocks noGrp="1" noChangeArrowheads="1"/>
          </p:cNvSpPr>
          <p:nvPr>
            <p:ph type="body" idx="1"/>
          </p:nvPr>
        </p:nvSpPr>
        <p:spPr>
          <a:xfrm>
            <a:off x="906463" y="4716463"/>
            <a:ext cx="4984750" cy="4464050"/>
          </a:xfrm>
          <a:noFill/>
          <a:ln/>
        </p:spPr>
        <p:txBody>
          <a:bodyPr/>
          <a:lstStyle/>
          <a:p>
            <a:pPr eaLnBrk="1" hangingPunct="1">
              <a:lnSpc>
                <a:spcPct val="90000"/>
              </a:lnSpc>
            </a:pPr>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1" name="Rectangle 7"/>
          <p:cNvSpPr>
            <a:spLocks noGrp="1" noChangeArrowheads="1"/>
          </p:cNvSpPr>
          <p:nvPr>
            <p:ph type="sldNum" sz="quarter" idx="5"/>
          </p:nvPr>
        </p:nvSpPr>
        <p:spPr>
          <a:noFill/>
        </p:spPr>
        <p:txBody>
          <a:bodyPr/>
          <a:lstStyle/>
          <a:p>
            <a:fld id="{E0043441-BF9B-4EE8-A784-7FA7D258D856}" type="slidenum">
              <a:rPr lang="fr-FR" smtClean="0"/>
              <a:pPr/>
              <a:t>33</a:t>
            </a:fld>
            <a:endParaRPr lang="fr-FR" smtClean="0"/>
          </a:p>
        </p:txBody>
      </p:sp>
      <p:sp>
        <p:nvSpPr>
          <p:cNvPr id="481282" name="Segnaposto immagine diapositiva 1"/>
          <p:cNvSpPr>
            <a:spLocks noGrp="1" noRot="1" noChangeAspect="1" noTextEdit="1"/>
          </p:cNvSpPr>
          <p:nvPr>
            <p:ph type="sldImg"/>
          </p:nvPr>
        </p:nvSpPr>
        <p:spPr>
          <a:xfrm>
            <a:off x="917575" y="744538"/>
            <a:ext cx="4962525" cy="3722687"/>
          </a:xfrm>
          <a:ln/>
        </p:spPr>
      </p:sp>
      <p:sp>
        <p:nvSpPr>
          <p:cNvPr id="481283" name="Segnaposto note 2"/>
          <p:cNvSpPr>
            <a:spLocks noGrp="1"/>
          </p:cNvSpPr>
          <p:nvPr>
            <p:ph type="body" idx="1"/>
          </p:nvPr>
        </p:nvSpPr>
        <p:spPr>
          <a:xfrm>
            <a:off x="679450" y="4716463"/>
            <a:ext cx="5438775" cy="4465637"/>
          </a:xfrm>
          <a:noFill/>
          <a:ln/>
        </p:spPr>
        <p:txBody>
          <a:bodyPr/>
          <a:lstStyle/>
          <a:p>
            <a:pPr eaLnBrk="1" hangingPunct="1"/>
            <a:endParaRPr lang="it-IT" smtClean="0"/>
          </a:p>
        </p:txBody>
      </p:sp>
      <p:sp>
        <p:nvSpPr>
          <p:cNvPr id="481284" name="Segnaposto numero diapositiva 3"/>
          <p:cNvSpPr txBox="1">
            <a:spLocks noGrp="1"/>
          </p:cNvSpPr>
          <p:nvPr/>
        </p:nvSpPr>
        <p:spPr bwMode="auto">
          <a:xfrm>
            <a:off x="3849688" y="9428163"/>
            <a:ext cx="2946400" cy="496887"/>
          </a:xfrm>
          <a:prstGeom prst="rect">
            <a:avLst/>
          </a:prstGeom>
          <a:noFill/>
          <a:ln w="9525">
            <a:noFill/>
            <a:miter lim="800000"/>
            <a:headEnd/>
            <a:tailEnd/>
          </a:ln>
        </p:spPr>
        <p:txBody>
          <a:bodyPr anchor="b"/>
          <a:lstStyle/>
          <a:p>
            <a:pPr algn="r"/>
            <a:fld id="{78949E0B-9583-4F03-91F8-F11892FDAB36}" type="slidenum">
              <a:rPr lang="en-GB" sz="1200">
                <a:solidFill>
                  <a:schemeClr val="tx1"/>
                </a:solidFill>
              </a:rPr>
              <a:pPr algn="r"/>
              <a:t>33</a:t>
            </a:fld>
            <a:endParaRPr lang="en-GB" sz="1200">
              <a:solidFill>
                <a:schemeClr val="tx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29" name="Rectangle 7"/>
          <p:cNvSpPr>
            <a:spLocks noGrp="1" noChangeArrowheads="1"/>
          </p:cNvSpPr>
          <p:nvPr>
            <p:ph type="sldNum" sz="quarter" idx="5"/>
          </p:nvPr>
        </p:nvSpPr>
        <p:spPr>
          <a:noFill/>
        </p:spPr>
        <p:txBody>
          <a:bodyPr/>
          <a:lstStyle/>
          <a:p>
            <a:fld id="{E7CA6833-4D3D-4804-B571-726F1C45CCEA}" type="slidenum">
              <a:rPr lang="fr-FR" smtClean="0"/>
              <a:pPr/>
              <a:t>34</a:t>
            </a:fld>
            <a:endParaRPr lang="fr-FR" smtClean="0"/>
          </a:p>
        </p:txBody>
      </p:sp>
      <p:sp>
        <p:nvSpPr>
          <p:cNvPr id="483330" name="Rectangle 2"/>
          <p:cNvSpPr>
            <a:spLocks noGrp="1" noRot="1" noChangeArrowheads="1" noTextEdit="1"/>
          </p:cNvSpPr>
          <p:nvPr>
            <p:ph type="sldImg"/>
          </p:nvPr>
        </p:nvSpPr>
        <p:spPr>
          <a:ln/>
        </p:spPr>
      </p:sp>
      <p:sp>
        <p:nvSpPr>
          <p:cNvPr id="483331"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7" name="Rectangle 7"/>
          <p:cNvSpPr>
            <a:spLocks noGrp="1" noChangeArrowheads="1"/>
          </p:cNvSpPr>
          <p:nvPr>
            <p:ph type="sldNum" sz="quarter" idx="5"/>
          </p:nvPr>
        </p:nvSpPr>
        <p:spPr>
          <a:noFill/>
        </p:spPr>
        <p:txBody>
          <a:bodyPr/>
          <a:lstStyle/>
          <a:p>
            <a:fld id="{CD3DF0C4-1092-4C12-ACC6-DF2193F72FE8}" type="slidenum">
              <a:rPr lang="fr-FR" smtClean="0"/>
              <a:pPr/>
              <a:t>35</a:t>
            </a:fld>
            <a:endParaRPr lang="fr-FR" smtClean="0"/>
          </a:p>
        </p:txBody>
      </p:sp>
      <p:sp>
        <p:nvSpPr>
          <p:cNvPr id="485378" name="Rectangle 2"/>
          <p:cNvSpPr>
            <a:spLocks noGrp="1" noRot="1" noChangeArrowheads="1" noTextEdit="1"/>
          </p:cNvSpPr>
          <p:nvPr>
            <p:ph type="sldImg"/>
          </p:nvPr>
        </p:nvSpPr>
        <p:spPr>
          <a:ln/>
        </p:spPr>
      </p:sp>
      <p:sp>
        <p:nvSpPr>
          <p:cNvPr id="485379"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5" name="Rectangle 7"/>
          <p:cNvSpPr>
            <a:spLocks noGrp="1" noChangeArrowheads="1"/>
          </p:cNvSpPr>
          <p:nvPr>
            <p:ph type="sldNum" sz="quarter" idx="5"/>
          </p:nvPr>
        </p:nvSpPr>
        <p:spPr>
          <a:noFill/>
        </p:spPr>
        <p:txBody>
          <a:bodyPr/>
          <a:lstStyle/>
          <a:p>
            <a:fld id="{1795BFC9-77CC-49B4-8CD7-D47F7B532887}" type="slidenum">
              <a:rPr lang="fr-FR" smtClean="0"/>
              <a:pPr/>
              <a:t>36</a:t>
            </a:fld>
            <a:endParaRPr lang="fr-FR" smtClean="0"/>
          </a:p>
        </p:txBody>
      </p:sp>
      <p:sp>
        <p:nvSpPr>
          <p:cNvPr id="487426" name="Rectangle 2"/>
          <p:cNvSpPr>
            <a:spLocks noGrp="1" noRot="1" noChangeArrowheads="1" noTextEdit="1"/>
          </p:cNvSpPr>
          <p:nvPr>
            <p:ph type="sldImg"/>
          </p:nvPr>
        </p:nvSpPr>
        <p:spPr>
          <a:ln/>
        </p:spPr>
      </p:sp>
      <p:sp>
        <p:nvSpPr>
          <p:cNvPr id="487427"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1" name="Rectangle 7"/>
          <p:cNvSpPr>
            <a:spLocks noGrp="1" noChangeArrowheads="1"/>
          </p:cNvSpPr>
          <p:nvPr>
            <p:ph type="sldNum" sz="quarter" idx="5"/>
          </p:nvPr>
        </p:nvSpPr>
        <p:spPr>
          <a:noFill/>
        </p:spPr>
        <p:txBody>
          <a:bodyPr/>
          <a:lstStyle/>
          <a:p>
            <a:fld id="{449746A0-A992-4CBD-A0A9-E3CE91D0FC5E}" type="slidenum">
              <a:rPr lang="fr-FR" smtClean="0"/>
              <a:pPr/>
              <a:t>39</a:t>
            </a:fld>
            <a:endParaRPr lang="fr-FR" smtClean="0"/>
          </a:p>
        </p:txBody>
      </p:sp>
      <p:sp>
        <p:nvSpPr>
          <p:cNvPr id="491522" name="Rectangle 2"/>
          <p:cNvSpPr>
            <a:spLocks noGrp="1" noRot="1" noChangeArrowheads="1" noTextEdit="1"/>
          </p:cNvSpPr>
          <p:nvPr>
            <p:ph type="sldImg"/>
          </p:nvPr>
        </p:nvSpPr>
        <p:spPr>
          <a:ln/>
        </p:spPr>
      </p:sp>
      <p:sp>
        <p:nvSpPr>
          <p:cNvPr id="491523"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69" name="Rectangle 7"/>
          <p:cNvSpPr>
            <a:spLocks noGrp="1" noChangeArrowheads="1"/>
          </p:cNvSpPr>
          <p:nvPr>
            <p:ph type="sldNum" sz="quarter" idx="5"/>
          </p:nvPr>
        </p:nvSpPr>
        <p:spPr>
          <a:noFill/>
        </p:spPr>
        <p:txBody>
          <a:bodyPr/>
          <a:lstStyle/>
          <a:p>
            <a:fld id="{33EF261D-2A85-4ADA-9F99-351BC23CF00B}" type="slidenum">
              <a:rPr lang="fr-FR" smtClean="0"/>
              <a:pPr/>
              <a:t>40</a:t>
            </a:fld>
            <a:endParaRPr lang="fr-FR" smtClean="0"/>
          </a:p>
        </p:txBody>
      </p:sp>
      <p:sp>
        <p:nvSpPr>
          <p:cNvPr id="493570" name="Rectangle 2"/>
          <p:cNvSpPr>
            <a:spLocks noGrp="1" noRot="1" noChangeArrowheads="1" noTextEdit="1"/>
          </p:cNvSpPr>
          <p:nvPr>
            <p:ph type="sldImg"/>
          </p:nvPr>
        </p:nvSpPr>
        <p:spPr>
          <a:ln/>
        </p:spPr>
      </p:sp>
      <p:sp>
        <p:nvSpPr>
          <p:cNvPr id="493571"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7" name="Rectangle 7"/>
          <p:cNvSpPr>
            <a:spLocks noGrp="1" noChangeArrowheads="1"/>
          </p:cNvSpPr>
          <p:nvPr>
            <p:ph type="sldNum" sz="quarter" idx="5"/>
          </p:nvPr>
        </p:nvSpPr>
        <p:spPr>
          <a:noFill/>
        </p:spPr>
        <p:txBody>
          <a:bodyPr/>
          <a:lstStyle/>
          <a:p>
            <a:fld id="{7976A444-F9AB-4401-A579-FBE20FA5A5DA}" type="slidenum">
              <a:rPr lang="fr-FR" smtClean="0"/>
              <a:pPr/>
              <a:t>41</a:t>
            </a:fld>
            <a:endParaRPr lang="fr-FR" smtClean="0"/>
          </a:p>
        </p:txBody>
      </p:sp>
      <p:sp>
        <p:nvSpPr>
          <p:cNvPr id="495618" name="Rectangle 2"/>
          <p:cNvSpPr>
            <a:spLocks noGrp="1" noRot="1" noChangeArrowheads="1" noTextEdit="1"/>
          </p:cNvSpPr>
          <p:nvPr>
            <p:ph type="sldImg"/>
          </p:nvPr>
        </p:nvSpPr>
        <p:spPr>
          <a:ln/>
        </p:spPr>
      </p:sp>
      <p:sp>
        <p:nvSpPr>
          <p:cNvPr id="495619"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0ED5C792-9B6F-4E3A-A60C-F04659604C69}" type="slidenum">
              <a:rPr lang="fr-FR" smtClean="0"/>
              <a:pPr/>
              <a:t>3</a:t>
            </a:fld>
            <a:endParaRPr lang="fr-FR" smtClean="0"/>
          </a:p>
        </p:txBody>
      </p:sp>
      <p:sp>
        <p:nvSpPr>
          <p:cNvPr id="20482" name="Rectangle 2"/>
          <p:cNvSpPr>
            <a:spLocks noGrp="1" noRo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5" name="Rectangle 7"/>
          <p:cNvSpPr>
            <a:spLocks noGrp="1" noChangeArrowheads="1"/>
          </p:cNvSpPr>
          <p:nvPr>
            <p:ph type="sldNum" sz="quarter" idx="5"/>
          </p:nvPr>
        </p:nvSpPr>
        <p:spPr>
          <a:noFill/>
        </p:spPr>
        <p:txBody>
          <a:bodyPr/>
          <a:lstStyle/>
          <a:p>
            <a:fld id="{CA629ADA-C8F1-42D3-A2C1-DFA4CC0623F0}" type="slidenum">
              <a:rPr lang="fr-FR" smtClean="0"/>
              <a:pPr/>
              <a:t>42</a:t>
            </a:fld>
            <a:endParaRPr lang="fr-FR" smtClean="0"/>
          </a:p>
        </p:txBody>
      </p:sp>
      <p:sp>
        <p:nvSpPr>
          <p:cNvPr id="497666" name="Rectangle 2"/>
          <p:cNvSpPr>
            <a:spLocks noGrp="1" noRot="1" noChangeArrowheads="1" noTextEdit="1"/>
          </p:cNvSpPr>
          <p:nvPr>
            <p:ph type="sldImg"/>
          </p:nvPr>
        </p:nvSpPr>
        <p:spPr>
          <a:ln/>
        </p:spPr>
      </p:sp>
      <p:sp>
        <p:nvSpPr>
          <p:cNvPr id="497667"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3" name="Rectangle 7"/>
          <p:cNvSpPr>
            <a:spLocks noGrp="1" noChangeArrowheads="1"/>
          </p:cNvSpPr>
          <p:nvPr>
            <p:ph type="sldNum" sz="quarter" idx="5"/>
          </p:nvPr>
        </p:nvSpPr>
        <p:spPr>
          <a:noFill/>
        </p:spPr>
        <p:txBody>
          <a:bodyPr/>
          <a:lstStyle/>
          <a:p>
            <a:fld id="{50F9F6CE-ACCE-4011-981A-B83C2D3B85AE}" type="slidenum">
              <a:rPr lang="fr-FR" smtClean="0"/>
              <a:pPr/>
              <a:t>43</a:t>
            </a:fld>
            <a:endParaRPr lang="fr-FR" smtClean="0"/>
          </a:p>
        </p:txBody>
      </p:sp>
      <p:sp>
        <p:nvSpPr>
          <p:cNvPr id="499714" name="Rectangle 2"/>
          <p:cNvSpPr>
            <a:spLocks noGrp="1" noRot="1" noChangeArrowheads="1" noTextEdit="1"/>
          </p:cNvSpPr>
          <p:nvPr>
            <p:ph type="sldImg"/>
          </p:nvPr>
        </p:nvSpPr>
        <p:spPr>
          <a:ln/>
        </p:spPr>
      </p:sp>
      <p:sp>
        <p:nvSpPr>
          <p:cNvPr id="499715"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1" name="Rectangle 7"/>
          <p:cNvSpPr>
            <a:spLocks noGrp="1" noChangeArrowheads="1"/>
          </p:cNvSpPr>
          <p:nvPr>
            <p:ph type="sldNum" sz="quarter" idx="5"/>
          </p:nvPr>
        </p:nvSpPr>
        <p:spPr>
          <a:noFill/>
        </p:spPr>
        <p:txBody>
          <a:bodyPr/>
          <a:lstStyle/>
          <a:p>
            <a:fld id="{A811AFA9-5668-4E41-8E54-99D631085110}" type="slidenum">
              <a:rPr lang="fr-FR" smtClean="0"/>
              <a:pPr/>
              <a:t>44</a:t>
            </a:fld>
            <a:endParaRPr lang="fr-FR" smtClean="0"/>
          </a:p>
        </p:txBody>
      </p:sp>
      <p:sp>
        <p:nvSpPr>
          <p:cNvPr id="501762" name="Rectangle 2"/>
          <p:cNvSpPr>
            <a:spLocks noGrp="1" noRot="1" noChangeArrowheads="1" noTextEdit="1"/>
          </p:cNvSpPr>
          <p:nvPr>
            <p:ph type="sldImg"/>
          </p:nvPr>
        </p:nvSpPr>
        <p:spPr>
          <a:ln/>
        </p:spPr>
      </p:sp>
      <p:sp>
        <p:nvSpPr>
          <p:cNvPr id="501763"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29" name="Rectangle 7"/>
          <p:cNvSpPr>
            <a:spLocks noGrp="1" noChangeArrowheads="1"/>
          </p:cNvSpPr>
          <p:nvPr>
            <p:ph type="sldNum" sz="quarter" idx="5"/>
          </p:nvPr>
        </p:nvSpPr>
        <p:spPr>
          <a:noFill/>
        </p:spPr>
        <p:txBody>
          <a:bodyPr/>
          <a:lstStyle/>
          <a:p>
            <a:fld id="{B6DD6F6B-7B7E-4013-AEBC-70157C22630D}" type="slidenum">
              <a:rPr lang="fr-FR" smtClean="0"/>
              <a:pPr/>
              <a:t>50</a:t>
            </a:fld>
            <a:endParaRPr lang="fr-FR" smtClean="0"/>
          </a:p>
        </p:txBody>
      </p:sp>
      <p:sp>
        <p:nvSpPr>
          <p:cNvPr id="508930" name="Rectangle 2"/>
          <p:cNvSpPr>
            <a:spLocks noGrp="1" noRot="1" noChangeArrowheads="1" noTextEdit="1"/>
          </p:cNvSpPr>
          <p:nvPr>
            <p:ph type="sldImg"/>
          </p:nvPr>
        </p:nvSpPr>
        <p:spPr>
          <a:ln/>
        </p:spPr>
      </p:sp>
      <p:sp>
        <p:nvSpPr>
          <p:cNvPr id="508931"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29" name="Rectangle 7"/>
          <p:cNvSpPr>
            <a:spLocks noGrp="1" noChangeArrowheads="1"/>
          </p:cNvSpPr>
          <p:nvPr>
            <p:ph type="sldNum" sz="quarter" idx="5"/>
          </p:nvPr>
        </p:nvSpPr>
        <p:spPr>
          <a:noFill/>
        </p:spPr>
        <p:txBody>
          <a:bodyPr/>
          <a:lstStyle/>
          <a:p>
            <a:fld id="{FC5F6C88-4152-4116-809D-BC0BC75FEF61}" type="slidenum">
              <a:rPr lang="fr-FR" smtClean="0"/>
              <a:pPr/>
              <a:t>4</a:t>
            </a:fld>
            <a:endParaRPr lang="fr-FR" smtClean="0"/>
          </a:p>
        </p:txBody>
      </p:sp>
      <p:sp>
        <p:nvSpPr>
          <p:cNvPr id="432130" name="Rectangle 2"/>
          <p:cNvSpPr>
            <a:spLocks noGrp="1" noRot="1" noChangeArrowheads="1" noTextEdit="1"/>
          </p:cNvSpPr>
          <p:nvPr>
            <p:ph type="sldImg"/>
          </p:nvPr>
        </p:nvSpPr>
        <p:spPr>
          <a:xfrm>
            <a:off x="917575" y="744538"/>
            <a:ext cx="4964113" cy="3722687"/>
          </a:xfrm>
          <a:ln/>
        </p:spPr>
      </p:sp>
      <p:sp>
        <p:nvSpPr>
          <p:cNvPr id="432131" name="Rectangle 3"/>
          <p:cNvSpPr>
            <a:spLocks noGrp="1" noChangeArrowheads="1"/>
          </p:cNvSpPr>
          <p:nvPr>
            <p:ph type="body" idx="1"/>
          </p:nvPr>
        </p:nvSpPr>
        <p:spPr>
          <a:xfrm>
            <a:off x="679450" y="4716463"/>
            <a:ext cx="5438775" cy="4467225"/>
          </a:xfrm>
          <a:noFill/>
          <a:ln/>
        </p:spPr>
        <p:txBody>
          <a:bodyPr/>
          <a:lstStyle/>
          <a:p>
            <a:pPr eaLnBrk="1" hangingPunct="1">
              <a:buFont typeface="Wingdings" pitchFamily="2" charset="2"/>
              <a:buNone/>
            </a:pPr>
            <a:r>
              <a:rPr lang="en-GB" i="1" smtClean="0"/>
              <a:t>Neighbourhood Investment Facility: </a:t>
            </a:r>
            <a:r>
              <a:rPr lang="fr-FR" i="1" smtClean="0"/>
              <a:t>€ </a:t>
            </a:r>
            <a:r>
              <a:rPr lang="en-GB" i="1" smtClean="0"/>
              <a:t>700 m (2007-2013)</a:t>
            </a:r>
            <a:r>
              <a:rPr lang="en-US" i="1" smtClean="0"/>
              <a:t>+ EU Member State contributions</a:t>
            </a:r>
            <a:endParaRPr lang="en-GB" i="1"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7" name="Rectangle 7"/>
          <p:cNvSpPr>
            <a:spLocks noGrp="1" noChangeArrowheads="1"/>
          </p:cNvSpPr>
          <p:nvPr>
            <p:ph type="sldNum" sz="quarter" idx="5"/>
          </p:nvPr>
        </p:nvSpPr>
        <p:spPr>
          <a:noFill/>
        </p:spPr>
        <p:txBody>
          <a:bodyPr/>
          <a:lstStyle/>
          <a:p>
            <a:fld id="{54260536-FEB8-4CD6-8323-668BADDD5FAE}" type="slidenum">
              <a:rPr lang="fr-FR" smtClean="0"/>
              <a:pPr/>
              <a:t>5</a:t>
            </a:fld>
            <a:endParaRPr lang="fr-FR" smtClean="0"/>
          </a:p>
        </p:txBody>
      </p:sp>
      <p:sp>
        <p:nvSpPr>
          <p:cNvPr id="434178" name="Rectangle 2"/>
          <p:cNvSpPr>
            <a:spLocks noGrp="1" noRot="1" noChangeArrowheads="1" noTextEdit="1"/>
          </p:cNvSpPr>
          <p:nvPr>
            <p:ph type="sldImg"/>
          </p:nvPr>
        </p:nvSpPr>
        <p:spPr>
          <a:ln/>
        </p:spPr>
      </p:sp>
      <p:sp>
        <p:nvSpPr>
          <p:cNvPr id="434179"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5" name="Rectangle 7"/>
          <p:cNvSpPr>
            <a:spLocks noGrp="1" noChangeArrowheads="1"/>
          </p:cNvSpPr>
          <p:nvPr>
            <p:ph type="sldNum" sz="quarter" idx="5"/>
          </p:nvPr>
        </p:nvSpPr>
        <p:spPr>
          <a:noFill/>
        </p:spPr>
        <p:txBody>
          <a:bodyPr/>
          <a:lstStyle/>
          <a:p>
            <a:fld id="{961E0118-B6C2-467A-98CF-BA97BBB4B73A}" type="slidenum">
              <a:rPr lang="fr-FR" smtClean="0"/>
              <a:pPr/>
              <a:t>6</a:t>
            </a:fld>
            <a:endParaRPr lang="fr-FR" smtClean="0"/>
          </a:p>
        </p:txBody>
      </p:sp>
      <p:sp>
        <p:nvSpPr>
          <p:cNvPr id="436226" name="Rectangle 2"/>
          <p:cNvSpPr>
            <a:spLocks noGrp="1" noRot="1" noChangeArrowheads="1" noTextEdit="1"/>
          </p:cNvSpPr>
          <p:nvPr>
            <p:ph type="sldImg"/>
          </p:nvPr>
        </p:nvSpPr>
        <p:spPr>
          <a:ln/>
        </p:spPr>
      </p:sp>
      <p:sp>
        <p:nvSpPr>
          <p:cNvPr id="436227"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3" name="Rectangle 7"/>
          <p:cNvSpPr>
            <a:spLocks noGrp="1" noChangeArrowheads="1"/>
          </p:cNvSpPr>
          <p:nvPr>
            <p:ph type="sldNum" sz="quarter" idx="5"/>
          </p:nvPr>
        </p:nvSpPr>
        <p:spPr>
          <a:noFill/>
        </p:spPr>
        <p:txBody>
          <a:bodyPr/>
          <a:lstStyle/>
          <a:p>
            <a:fld id="{BACE67E2-DB0E-4B69-A86F-34EEDD466EC9}" type="slidenum">
              <a:rPr lang="fr-FR" smtClean="0"/>
              <a:pPr/>
              <a:t>7</a:t>
            </a:fld>
            <a:endParaRPr lang="fr-FR" smtClean="0"/>
          </a:p>
        </p:txBody>
      </p:sp>
      <p:sp>
        <p:nvSpPr>
          <p:cNvPr id="438274" name="Rectangle 2"/>
          <p:cNvSpPr>
            <a:spLocks noGrp="1" noRot="1" noChangeArrowheads="1" noTextEdit="1"/>
          </p:cNvSpPr>
          <p:nvPr>
            <p:ph type="sldImg"/>
          </p:nvPr>
        </p:nvSpPr>
        <p:spPr>
          <a:ln/>
        </p:spPr>
      </p:sp>
      <p:sp>
        <p:nvSpPr>
          <p:cNvPr id="438275"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1" name="Rectangle 7"/>
          <p:cNvSpPr>
            <a:spLocks noGrp="1" noChangeArrowheads="1"/>
          </p:cNvSpPr>
          <p:nvPr>
            <p:ph type="sldNum" sz="quarter" idx="5"/>
          </p:nvPr>
        </p:nvSpPr>
        <p:spPr>
          <a:noFill/>
        </p:spPr>
        <p:txBody>
          <a:bodyPr/>
          <a:lstStyle/>
          <a:p>
            <a:fld id="{1CA1D014-72A0-4AFC-8C14-F40D3E86E8AC}" type="slidenum">
              <a:rPr lang="fr-FR" smtClean="0"/>
              <a:pPr/>
              <a:t>8</a:t>
            </a:fld>
            <a:endParaRPr lang="fr-FR" smtClean="0"/>
          </a:p>
        </p:txBody>
      </p:sp>
      <p:sp>
        <p:nvSpPr>
          <p:cNvPr id="440322" name="Rectangle 2"/>
          <p:cNvSpPr>
            <a:spLocks noGrp="1" noRot="1" noChangeArrowheads="1" noTextEdit="1"/>
          </p:cNvSpPr>
          <p:nvPr>
            <p:ph type="sldImg"/>
          </p:nvPr>
        </p:nvSpPr>
        <p:spPr>
          <a:ln/>
        </p:spPr>
      </p:sp>
      <p:sp>
        <p:nvSpPr>
          <p:cNvPr id="440323"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3" name="Rectangle 7"/>
          <p:cNvSpPr>
            <a:spLocks noGrp="1" noChangeArrowheads="1"/>
          </p:cNvSpPr>
          <p:nvPr>
            <p:ph type="sldNum" sz="quarter" idx="5"/>
          </p:nvPr>
        </p:nvSpPr>
        <p:spPr>
          <a:noFill/>
        </p:spPr>
        <p:txBody>
          <a:bodyPr/>
          <a:lstStyle/>
          <a:p>
            <a:fld id="{15741A67-1789-4A11-9C49-6B78151E71E4}" type="slidenum">
              <a:rPr lang="fr-FR" smtClean="0"/>
              <a:pPr/>
              <a:t>15</a:t>
            </a:fld>
            <a:endParaRPr lang="fr-FR" smtClean="0"/>
          </a:p>
        </p:txBody>
      </p:sp>
      <p:sp>
        <p:nvSpPr>
          <p:cNvPr id="448514" name="Rectangle 2"/>
          <p:cNvSpPr>
            <a:spLocks noGrp="1" noRot="1" noChangeArrowheads="1" noTextEdit="1"/>
          </p:cNvSpPr>
          <p:nvPr>
            <p:ph type="sldImg"/>
          </p:nvPr>
        </p:nvSpPr>
        <p:spPr>
          <a:ln/>
        </p:spPr>
      </p:sp>
      <p:sp>
        <p:nvSpPr>
          <p:cNvPr id="448515"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a:srcRect/>
          <a:stretch>
            <a:fillRect/>
          </a:stretch>
        </p:blipFill>
        <p:spPr bwMode="auto">
          <a:xfrm>
            <a:off x="7258050" y="5397500"/>
            <a:ext cx="1066800" cy="1279525"/>
          </a:xfrm>
          <a:prstGeom prst="rect">
            <a:avLst/>
          </a:prstGeom>
          <a:noFill/>
          <a:ln w="9525">
            <a:noFill/>
            <a:miter lim="800000"/>
            <a:headEnd/>
            <a:tailEnd/>
          </a:ln>
        </p:spPr>
      </p:pic>
      <p:pic>
        <p:nvPicPr>
          <p:cNvPr id="5" name="Picture 8"/>
          <p:cNvPicPr>
            <a:picLocks noChangeAspect="1" noChangeArrowheads="1"/>
          </p:cNvPicPr>
          <p:nvPr/>
        </p:nvPicPr>
        <p:blipFill>
          <a:blip r:embed="rId3"/>
          <a:srcRect/>
          <a:stretch>
            <a:fillRect/>
          </a:stretch>
        </p:blipFill>
        <p:spPr bwMode="auto">
          <a:xfrm>
            <a:off x="7235825" y="5373688"/>
            <a:ext cx="1066800" cy="1279525"/>
          </a:xfrm>
          <a:prstGeom prst="rect">
            <a:avLst/>
          </a:prstGeom>
          <a:noFill/>
          <a:ln w="9525">
            <a:noFill/>
            <a:miter lim="800000"/>
            <a:headEnd/>
            <a:tailEnd/>
          </a:ln>
        </p:spPr>
      </p:pic>
      <p:grpSp>
        <p:nvGrpSpPr>
          <p:cNvPr id="6" name="Group 9"/>
          <p:cNvGrpSpPr>
            <a:grpSpLocks/>
          </p:cNvGrpSpPr>
          <p:nvPr/>
        </p:nvGrpSpPr>
        <p:grpSpPr bwMode="auto">
          <a:xfrm>
            <a:off x="8316913" y="0"/>
            <a:ext cx="863600" cy="6858000"/>
            <a:chOff x="5225" y="0"/>
            <a:chExt cx="544" cy="4320"/>
          </a:xfrm>
        </p:grpSpPr>
        <p:sp>
          <p:nvSpPr>
            <p:cNvPr id="7" name="Rectangle 10"/>
            <p:cNvSpPr>
              <a:spLocks noChangeArrowheads="1"/>
            </p:cNvSpPr>
            <p:nvPr/>
          </p:nvSpPr>
          <p:spPr bwMode="auto">
            <a:xfrm>
              <a:off x="5533" y="0"/>
              <a:ext cx="227" cy="4320"/>
            </a:xfrm>
            <a:prstGeom prst="rect">
              <a:avLst/>
            </a:prstGeom>
            <a:solidFill>
              <a:srgbClr val="103C72"/>
            </a:solidFill>
            <a:ln w="9525">
              <a:noFill/>
              <a:miter lim="800000"/>
              <a:headEnd/>
              <a:tailEnd/>
            </a:ln>
            <a:effectLst/>
          </p:spPr>
          <p:txBody>
            <a:bodyPr wrap="none" anchor="ctr"/>
            <a:lstStyle/>
            <a:p>
              <a:pPr algn="ctr">
                <a:defRPr/>
              </a:pPr>
              <a:endParaRPr lang="fr-FR" sz="1800"/>
            </a:p>
          </p:txBody>
        </p:sp>
        <p:grpSp>
          <p:nvGrpSpPr>
            <p:cNvPr id="8" name="Group 11"/>
            <p:cNvGrpSpPr>
              <a:grpSpLocks/>
            </p:cNvGrpSpPr>
            <p:nvPr/>
          </p:nvGrpSpPr>
          <p:grpSpPr bwMode="auto">
            <a:xfrm>
              <a:off x="5225" y="430"/>
              <a:ext cx="544" cy="771"/>
              <a:chOff x="5225" y="430"/>
              <a:chExt cx="544" cy="771"/>
            </a:xfrm>
          </p:grpSpPr>
          <p:sp>
            <p:nvSpPr>
              <p:cNvPr id="9" name="Rectangle 12"/>
              <p:cNvSpPr>
                <a:spLocks noChangeArrowheads="1"/>
              </p:cNvSpPr>
              <p:nvPr/>
            </p:nvSpPr>
            <p:spPr bwMode="auto">
              <a:xfrm>
                <a:off x="5225" y="1020"/>
                <a:ext cx="544" cy="181"/>
              </a:xfrm>
              <a:prstGeom prst="rect">
                <a:avLst/>
              </a:prstGeom>
              <a:solidFill>
                <a:srgbClr val="F3D200"/>
              </a:solidFill>
              <a:ln w="9525">
                <a:noFill/>
                <a:miter lim="800000"/>
                <a:headEnd/>
                <a:tailEnd/>
              </a:ln>
              <a:effectLst/>
            </p:spPr>
            <p:txBody>
              <a:bodyPr wrap="none" anchor="ctr"/>
              <a:lstStyle/>
              <a:p>
                <a:pPr algn="ctr">
                  <a:defRPr/>
                </a:pPr>
                <a:endParaRPr lang="fr-FR" sz="1800"/>
              </a:p>
            </p:txBody>
          </p:sp>
          <p:sp>
            <p:nvSpPr>
              <p:cNvPr id="10" name="Rectangle 13"/>
              <p:cNvSpPr>
                <a:spLocks noChangeArrowheads="1"/>
              </p:cNvSpPr>
              <p:nvPr/>
            </p:nvSpPr>
            <p:spPr bwMode="auto">
              <a:xfrm>
                <a:off x="5225" y="725"/>
                <a:ext cx="544" cy="181"/>
              </a:xfrm>
              <a:prstGeom prst="rect">
                <a:avLst/>
              </a:prstGeom>
              <a:solidFill>
                <a:srgbClr val="F3D200"/>
              </a:solidFill>
              <a:ln w="9525">
                <a:noFill/>
                <a:miter lim="800000"/>
                <a:headEnd/>
                <a:tailEnd/>
              </a:ln>
              <a:effectLst/>
            </p:spPr>
            <p:txBody>
              <a:bodyPr wrap="none" anchor="ctr"/>
              <a:lstStyle/>
              <a:p>
                <a:pPr algn="ctr">
                  <a:defRPr/>
                </a:pPr>
                <a:endParaRPr lang="fr-FR" sz="1800"/>
              </a:p>
            </p:txBody>
          </p:sp>
          <p:sp>
            <p:nvSpPr>
              <p:cNvPr id="11" name="Rectangle 14"/>
              <p:cNvSpPr>
                <a:spLocks noChangeArrowheads="1"/>
              </p:cNvSpPr>
              <p:nvPr/>
            </p:nvSpPr>
            <p:spPr bwMode="auto">
              <a:xfrm>
                <a:off x="5225" y="430"/>
                <a:ext cx="544" cy="181"/>
              </a:xfrm>
              <a:prstGeom prst="rect">
                <a:avLst/>
              </a:prstGeom>
              <a:solidFill>
                <a:srgbClr val="F3D200"/>
              </a:solidFill>
              <a:ln w="9525">
                <a:noFill/>
                <a:miter lim="800000"/>
                <a:headEnd/>
                <a:tailEnd/>
              </a:ln>
              <a:effectLst/>
            </p:spPr>
            <p:txBody>
              <a:bodyPr wrap="none" anchor="ctr"/>
              <a:lstStyle/>
              <a:p>
                <a:pPr algn="ctr">
                  <a:defRPr/>
                </a:pPr>
                <a:r>
                  <a:rPr lang="fr-FR" sz="1300" b="1">
                    <a:solidFill>
                      <a:srgbClr val="103C72"/>
                    </a:solidFill>
                    <a:latin typeface="Century Gothic" pitchFamily="34" charset="0"/>
                  </a:rPr>
                  <a:t>EuropeAid</a:t>
                </a:r>
                <a:endParaRPr lang="en-GB" sz="1800"/>
              </a:p>
            </p:txBody>
          </p:sp>
        </p:grpSp>
      </p:grpSp>
      <p:sp>
        <p:nvSpPr>
          <p:cNvPr id="398338" name="Rectangle 2"/>
          <p:cNvSpPr>
            <a:spLocks noGrp="1" noChangeArrowheads="1"/>
          </p:cNvSpPr>
          <p:nvPr>
            <p:ph type="ctrTitle"/>
          </p:nvPr>
        </p:nvSpPr>
        <p:spPr>
          <a:xfrm>
            <a:off x="685800" y="2130425"/>
            <a:ext cx="7772400" cy="938213"/>
          </a:xfrm>
          <a:ln algn="ctr"/>
        </p:spPr>
        <p:txBody>
          <a:bodyPr/>
          <a:lstStyle>
            <a:lvl1pPr>
              <a:defRPr>
                <a:solidFill>
                  <a:srgbClr val="103C72"/>
                </a:solidFill>
              </a:defRPr>
            </a:lvl1pPr>
          </a:lstStyle>
          <a:p>
            <a:r>
              <a:rPr lang="en-GB"/>
              <a:t>Click to edit Master title style</a:t>
            </a:r>
          </a:p>
        </p:txBody>
      </p:sp>
      <p:sp>
        <p:nvSpPr>
          <p:cNvPr id="398339" name="Rectangle 3"/>
          <p:cNvSpPr>
            <a:spLocks noGrp="1" noChangeArrowheads="1"/>
          </p:cNvSpPr>
          <p:nvPr>
            <p:ph type="subTitle" idx="1"/>
          </p:nvPr>
        </p:nvSpPr>
        <p:spPr>
          <a:xfrm>
            <a:off x="684213" y="3284538"/>
            <a:ext cx="7088187" cy="865187"/>
          </a:xfrm>
        </p:spPr>
        <p:txBody>
          <a:bodyPr/>
          <a:lstStyle>
            <a:lvl1pPr marL="0" indent="0">
              <a:buFont typeface="Times" pitchFamily="18" charset="0"/>
              <a:buNone/>
              <a:defRPr/>
            </a:lvl1pPr>
          </a:lstStyle>
          <a:p>
            <a:r>
              <a:rPr lang="en-GB"/>
              <a:t>Click to edit Master subtitle style</a:t>
            </a:r>
          </a:p>
        </p:txBody>
      </p:sp>
      <p:sp>
        <p:nvSpPr>
          <p:cNvPr id="12" name="Rectangle 4"/>
          <p:cNvSpPr>
            <a:spLocks noGrp="1" noChangeArrowheads="1"/>
          </p:cNvSpPr>
          <p:nvPr>
            <p:ph type="dt" sz="half" idx="10"/>
          </p:nvPr>
        </p:nvSpPr>
        <p:spPr>
          <a:xfrm>
            <a:off x="4284663" y="6237288"/>
            <a:ext cx="2133600" cy="476250"/>
          </a:xfrm>
          <a:ln algn="ctr"/>
        </p:spPr>
        <p:txBody>
          <a:bodyPr/>
          <a:lstStyle>
            <a:lvl1pPr>
              <a:defRPr>
                <a:solidFill>
                  <a:srgbClr val="103C72"/>
                </a:solidFill>
              </a:defRPr>
            </a:lvl1pPr>
          </a:lstStyle>
          <a:p>
            <a:pPr>
              <a:defRPr/>
            </a:pPr>
            <a:endParaRPr lang="en-GB"/>
          </a:p>
        </p:txBody>
      </p:sp>
      <p:sp>
        <p:nvSpPr>
          <p:cNvPr id="13" name="Rectangle 5"/>
          <p:cNvSpPr>
            <a:spLocks noGrp="1" noChangeArrowheads="1"/>
          </p:cNvSpPr>
          <p:nvPr>
            <p:ph type="ftr" sz="quarter" idx="11"/>
          </p:nvPr>
        </p:nvSpPr>
        <p:spPr>
          <a:xfrm>
            <a:off x="755650" y="6237288"/>
            <a:ext cx="2895600" cy="476250"/>
          </a:xfrm>
        </p:spPr>
        <p:txBody>
          <a:bodyPr/>
          <a:lstStyle>
            <a:lvl1pPr>
              <a:defRPr>
                <a:solidFill>
                  <a:srgbClr val="103C72"/>
                </a:solidFill>
              </a:defRPr>
            </a:lvl1pPr>
          </a:lstStyle>
          <a:p>
            <a:pPr>
              <a:defRPr/>
            </a:pPr>
            <a:endParaRPr lang="en-GB"/>
          </a:p>
        </p:txBody>
      </p:sp>
      <p:sp>
        <p:nvSpPr>
          <p:cNvPr id="14" name="Rectangle 6"/>
          <p:cNvSpPr>
            <a:spLocks noGrp="1" noChangeArrowheads="1"/>
          </p:cNvSpPr>
          <p:nvPr>
            <p:ph type="sldNum" sz="quarter" idx="12"/>
          </p:nvPr>
        </p:nvSpPr>
        <p:spPr>
          <a:ln algn="ctr"/>
        </p:spPr>
        <p:txBody>
          <a:bodyPr/>
          <a:lstStyle>
            <a:lvl1pPr eaLnBrk="0" hangingPunct="0">
              <a:lnSpc>
                <a:spcPts val="1400"/>
              </a:lnSpc>
              <a:defRPr>
                <a:solidFill>
                  <a:srgbClr val="103C72"/>
                </a:solidFill>
              </a:defRPr>
            </a:lvl1pPr>
          </a:lstStyle>
          <a:p>
            <a:pPr>
              <a:defRPr/>
            </a:pPr>
            <a:fld id="{1665DCED-C292-472F-9CA9-EA33026F681C}"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5C98052-F516-474D-A370-F3A4583B5E39}"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02287"/>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602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6686310-7780-407A-B435-BDF94EB59DBE}"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58775DA-1A7D-4E96-8E33-E88E0460A9FB}"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11C3FCD-7FF2-4D43-A52D-FE9429ED5A6E}"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87CB733-20E7-4948-B8EE-A2D4FAA92756}"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AF9C5C6F-6E8B-44FA-B6B3-81281656545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50689AB4-4197-4235-9DFB-7BC2515DC8F3}"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6EA51267-E4CE-42F6-96C1-DBD2B85F8003}"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737A82A-801C-4F7E-93F6-6D350823B05D}"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1CA5EDC-D05C-4C00-856B-4EA7F0952D54}"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778668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276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973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lnSpc>
                <a:spcPts val="1400"/>
              </a:lnSpc>
              <a:defRPr sz="1000">
                <a:solidFill>
                  <a:srgbClr val="00A6C8"/>
                </a:solidFill>
                <a:latin typeface="+mn-lt"/>
              </a:defRPr>
            </a:lvl1pPr>
          </a:lstStyle>
          <a:p>
            <a:pPr>
              <a:defRPr/>
            </a:pPr>
            <a:endParaRPr lang="en-GB"/>
          </a:p>
        </p:txBody>
      </p:sp>
      <p:sp>
        <p:nvSpPr>
          <p:cNvPr id="397317" name="Rectangle 5"/>
          <p:cNvSpPr>
            <a:spLocks noGrp="1" noChangeArrowheads="1"/>
          </p:cNvSpPr>
          <p:nvPr>
            <p:ph type="ftr" sz="quarter" idx="3"/>
          </p:nvPr>
        </p:nvSpPr>
        <p:spPr bwMode="auto">
          <a:xfrm>
            <a:off x="468313" y="6237288"/>
            <a:ext cx="2895600" cy="476250"/>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lnSpc>
                <a:spcPts val="1400"/>
              </a:lnSpc>
              <a:defRPr sz="1000">
                <a:solidFill>
                  <a:srgbClr val="00A6C8"/>
                </a:solidFill>
                <a:latin typeface="+mn-lt"/>
              </a:defRPr>
            </a:lvl1pPr>
          </a:lstStyle>
          <a:p>
            <a:pPr>
              <a:defRPr/>
            </a:pPr>
            <a:endParaRPr lang="en-GB"/>
          </a:p>
        </p:txBody>
      </p:sp>
      <p:sp>
        <p:nvSpPr>
          <p:cNvPr id="3973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00A6C8"/>
                </a:solidFill>
                <a:latin typeface="+mn-lt"/>
              </a:defRPr>
            </a:lvl1pPr>
          </a:lstStyle>
          <a:p>
            <a:pPr>
              <a:defRPr/>
            </a:pPr>
            <a:fld id="{4B5BE136-6D17-43F5-B412-D9AAA4137B92}" type="slidenum">
              <a:rPr lang="en-GB"/>
              <a:pPr>
                <a:defRPr/>
              </a:pPr>
              <a:t>‹#›</a:t>
            </a:fld>
            <a:endParaRPr lang="en-GB"/>
          </a:p>
        </p:txBody>
      </p:sp>
      <p:grpSp>
        <p:nvGrpSpPr>
          <p:cNvPr id="1031" name="Group 7"/>
          <p:cNvGrpSpPr>
            <a:grpSpLocks/>
          </p:cNvGrpSpPr>
          <p:nvPr/>
        </p:nvGrpSpPr>
        <p:grpSpPr bwMode="auto">
          <a:xfrm>
            <a:off x="8316913" y="0"/>
            <a:ext cx="863600" cy="6858000"/>
            <a:chOff x="5225" y="0"/>
            <a:chExt cx="544" cy="4320"/>
          </a:xfrm>
        </p:grpSpPr>
        <p:sp>
          <p:nvSpPr>
            <p:cNvPr id="397320" name="Rectangle 8"/>
            <p:cNvSpPr>
              <a:spLocks noChangeArrowheads="1"/>
            </p:cNvSpPr>
            <p:nvPr/>
          </p:nvSpPr>
          <p:spPr bwMode="auto">
            <a:xfrm>
              <a:off x="5533" y="0"/>
              <a:ext cx="227" cy="4320"/>
            </a:xfrm>
            <a:prstGeom prst="rect">
              <a:avLst/>
            </a:prstGeom>
            <a:solidFill>
              <a:srgbClr val="103C72"/>
            </a:solidFill>
            <a:ln w="9525">
              <a:noFill/>
              <a:miter lim="800000"/>
              <a:headEnd/>
              <a:tailEnd/>
            </a:ln>
            <a:effectLst/>
          </p:spPr>
          <p:txBody>
            <a:bodyPr wrap="none" anchor="ctr"/>
            <a:lstStyle/>
            <a:p>
              <a:pPr algn="ctr">
                <a:defRPr/>
              </a:pPr>
              <a:endParaRPr lang="fr-FR" sz="1800"/>
            </a:p>
          </p:txBody>
        </p:sp>
        <p:grpSp>
          <p:nvGrpSpPr>
            <p:cNvPr id="1033" name="Group 9"/>
            <p:cNvGrpSpPr>
              <a:grpSpLocks/>
            </p:cNvGrpSpPr>
            <p:nvPr/>
          </p:nvGrpSpPr>
          <p:grpSpPr bwMode="auto">
            <a:xfrm>
              <a:off x="5225" y="430"/>
              <a:ext cx="544" cy="771"/>
              <a:chOff x="5225" y="430"/>
              <a:chExt cx="544" cy="771"/>
            </a:xfrm>
          </p:grpSpPr>
          <p:sp>
            <p:nvSpPr>
              <p:cNvPr id="397322" name="Rectangle 10"/>
              <p:cNvSpPr>
                <a:spLocks noChangeArrowheads="1"/>
              </p:cNvSpPr>
              <p:nvPr/>
            </p:nvSpPr>
            <p:spPr bwMode="auto">
              <a:xfrm>
                <a:off x="5225" y="1020"/>
                <a:ext cx="544" cy="181"/>
              </a:xfrm>
              <a:prstGeom prst="rect">
                <a:avLst/>
              </a:prstGeom>
              <a:solidFill>
                <a:srgbClr val="F3D200"/>
              </a:solidFill>
              <a:ln w="9525">
                <a:noFill/>
                <a:miter lim="800000"/>
                <a:headEnd/>
                <a:tailEnd/>
              </a:ln>
              <a:effectLst/>
            </p:spPr>
            <p:txBody>
              <a:bodyPr wrap="none" anchor="ctr"/>
              <a:lstStyle/>
              <a:p>
                <a:pPr algn="ctr">
                  <a:defRPr/>
                </a:pPr>
                <a:endParaRPr lang="fr-FR" sz="1800"/>
              </a:p>
            </p:txBody>
          </p:sp>
          <p:sp>
            <p:nvSpPr>
              <p:cNvPr id="397323" name="Rectangle 11"/>
              <p:cNvSpPr>
                <a:spLocks noChangeArrowheads="1"/>
              </p:cNvSpPr>
              <p:nvPr/>
            </p:nvSpPr>
            <p:spPr bwMode="auto">
              <a:xfrm>
                <a:off x="5225" y="725"/>
                <a:ext cx="544" cy="181"/>
              </a:xfrm>
              <a:prstGeom prst="rect">
                <a:avLst/>
              </a:prstGeom>
              <a:solidFill>
                <a:srgbClr val="F3D200"/>
              </a:solidFill>
              <a:ln w="9525">
                <a:noFill/>
                <a:miter lim="800000"/>
                <a:headEnd/>
                <a:tailEnd/>
              </a:ln>
              <a:effectLst/>
            </p:spPr>
            <p:txBody>
              <a:bodyPr wrap="none" anchor="ctr"/>
              <a:lstStyle/>
              <a:p>
                <a:pPr algn="ctr">
                  <a:defRPr/>
                </a:pPr>
                <a:endParaRPr lang="fr-FR" sz="1800"/>
              </a:p>
            </p:txBody>
          </p:sp>
          <p:sp>
            <p:nvSpPr>
              <p:cNvPr id="397324" name="Rectangle 12"/>
              <p:cNvSpPr>
                <a:spLocks noChangeArrowheads="1"/>
              </p:cNvSpPr>
              <p:nvPr/>
            </p:nvSpPr>
            <p:spPr bwMode="auto">
              <a:xfrm>
                <a:off x="5225" y="430"/>
                <a:ext cx="544" cy="181"/>
              </a:xfrm>
              <a:prstGeom prst="rect">
                <a:avLst/>
              </a:prstGeom>
              <a:solidFill>
                <a:srgbClr val="F3D200"/>
              </a:solidFill>
              <a:ln w="9525">
                <a:noFill/>
                <a:miter lim="800000"/>
                <a:headEnd/>
                <a:tailEnd/>
              </a:ln>
              <a:effectLst/>
            </p:spPr>
            <p:txBody>
              <a:bodyPr wrap="none" anchor="ctr"/>
              <a:lstStyle/>
              <a:p>
                <a:pPr algn="ctr">
                  <a:defRPr/>
                </a:pPr>
                <a:r>
                  <a:rPr lang="fr-FR" sz="1300" b="1">
                    <a:solidFill>
                      <a:srgbClr val="103C72"/>
                    </a:solidFill>
                    <a:latin typeface="Century Gothic" pitchFamily="34" charset="0"/>
                  </a:rPr>
                  <a:t>EuropeAid</a:t>
                </a:r>
                <a:endParaRPr lang="en-GB" sz="1800"/>
              </a:p>
            </p:txBody>
          </p:sp>
        </p:grpSp>
      </p:grpSp>
    </p:spTree>
  </p:cSld>
  <p:clrMap bg1="lt1" tx1="dk1" bg2="lt2" tx2="dk2" accent1="accent1" accent2="accent2" accent3="accent3" accent4="accent4" accent5="accent5" accent6="accent6" hlink="hlink" folHlink="folHlink"/>
  <p:sldLayoutIdLst>
    <p:sldLayoutId id="2147483694" r:id="rId1"/>
    <p:sldLayoutId id="2147483693" r:id="rId2"/>
    <p:sldLayoutId id="2147483692" r:id="rId3"/>
    <p:sldLayoutId id="2147483691" r:id="rId4"/>
    <p:sldLayoutId id="2147483690" r:id="rId5"/>
    <p:sldLayoutId id="2147483689" r:id="rId6"/>
    <p:sldLayoutId id="2147483688" r:id="rId7"/>
    <p:sldLayoutId id="2147483687" r:id="rId8"/>
    <p:sldLayoutId id="2147483686" r:id="rId9"/>
    <p:sldLayoutId id="2147483685" r:id="rId10"/>
    <p:sldLayoutId id="2147483684" r:id="rId11"/>
  </p:sldLayoutIdLst>
  <p:timing>
    <p:tnLst>
      <p:par>
        <p:cTn id="1" dur="indefinite" restart="never" nodeType="tmRoot"/>
      </p:par>
    </p:tnLst>
  </p:timing>
  <p:txStyles>
    <p:titleStyle>
      <a:lvl1pPr marL="1588" indent="-1588" algn="l" rtl="0" eaLnBrk="0" fontAlgn="base" hangingPunct="0">
        <a:spcBef>
          <a:spcPct val="0"/>
        </a:spcBef>
        <a:spcAft>
          <a:spcPct val="0"/>
        </a:spcAft>
        <a:defRPr sz="2400" b="1">
          <a:solidFill>
            <a:srgbClr val="F3D200"/>
          </a:solidFill>
          <a:latin typeface="+mj-lt"/>
          <a:ea typeface="+mj-ea"/>
          <a:cs typeface="+mj-cs"/>
        </a:defRPr>
      </a:lvl1pPr>
      <a:lvl2pPr marL="1588" indent="-1588" algn="l" rtl="0" eaLnBrk="0" fontAlgn="base" hangingPunct="0">
        <a:spcBef>
          <a:spcPct val="0"/>
        </a:spcBef>
        <a:spcAft>
          <a:spcPct val="0"/>
        </a:spcAft>
        <a:defRPr sz="2400" b="1">
          <a:solidFill>
            <a:srgbClr val="F3D200"/>
          </a:solidFill>
          <a:latin typeface="Verdana" pitchFamily="34" charset="0"/>
        </a:defRPr>
      </a:lvl2pPr>
      <a:lvl3pPr marL="1588" indent="-1588" algn="l" rtl="0" eaLnBrk="0" fontAlgn="base" hangingPunct="0">
        <a:spcBef>
          <a:spcPct val="0"/>
        </a:spcBef>
        <a:spcAft>
          <a:spcPct val="0"/>
        </a:spcAft>
        <a:defRPr sz="2400" b="1">
          <a:solidFill>
            <a:srgbClr val="F3D200"/>
          </a:solidFill>
          <a:latin typeface="Verdana" pitchFamily="34" charset="0"/>
        </a:defRPr>
      </a:lvl3pPr>
      <a:lvl4pPr marL="1588" indent="-1588" algn="l" rtl="0" eaLnBrk="0" fontAlgn="base" hangingPunct="0">
        <a:spcBef>
          <a:spcPct val="0"/>
        </a:spcBef>
        <a:spcAft>
          <a:spcPct val="0"/>
        </a:spcAft>
        <a:defRPr sz="2400" b="1">
          <a:solidFill>
            <a:srgbClr val="F3D200"/>
          </a:solidFill>
          <a:latin typeface="Verdana" pitchFamily="34" charset="0"/>
        </a:defRPr>
      </a:lvl4pPr>
      <a:lvl5pPr marL="1588" indent="-1588" algn="l" rtl="0" eaLnBrk="0" fontAlgn="base" hangingPunct="0">
        <a:spcBef>
          <a:spcPct val="0"/>
        </a:spcBef>
        <a:spcAft>
          <a:spcPct val="0"/>
        </a:spcAft>
        <a:defRPr sz="2400" b="1">
          <a:solidFill>
            <a:srgbClr val="F3D200"/>
          </a:solidFill>
          <a:latin typeface="Verdana" pitchFamily="34" charset="0"/>
        </a:defRPr>
      </a:lvl5pPr>
      <a:lvl6pPr marL="458788" algn="l" rtl="0" fontAlgn="base">
        <a:spcBef>
          <a:spcPct val="0"/>
        </a:spcBef>
        <a:spcAft>
          <a:spcPct val="0"/>
        </a:spcAft>
        <a:defRPr sz="2400" b="1">
          <a:solidFill>
            <a:srgbClr val="F3D200"/>
          </a:solidFill>
          <a:latin typeface="Verdana" pitchFamily="34" charset="0"/>
        </a:defRPr>
      </a:lvl6pPr>
      <a:lvl7pPr marL="915988" algn="l" rtl="0" fontAlgn="base">
        <a:spcBef>
          <a:spcPct val="0"/>
        </a:spcBef>
        <a:spcAft>
          <a:spcPct val="0"/>
        </a:spcAft>
        <a:defRPr sz="2400" b="1">
          <a:solidFill>
            <a:srgbClr val="F3D200"/>
          </a:solidFill>
          <a:latin typeface="Verdana" pitchFamily="34" charset="0"/>
        </a:defRPr>
      </a:lvl7pPr>
      <a:lvl8pPr marL="1373188" algn="l" rtl="0" fontAlgn="base">
        <a:spcBef>
          <a:spcPct val="0"/>
        </a:spcBef>
        <a:spcAft>
          <a:spcPct val="0"/>
        </a:spcAft>
        <a:defRPr sz="2400" b="1">
          <a:solidFill>
            <a:srgbClr val="F3D200"/>
          </a:solidFill>
          <a:latin typeface="Verdana" pitchFamily="34" charset="0"/>
        </a:defRPr>
      </a:lvl8pPr>
      <a:lvl9pPr marL="1830388" algn="l" rtl="0" fontAlgn="base">
        <a:spcBef>
          <a:spcPct val="0"/>
        </a:spcBef>
        <a:spcAft>
          <a:spcPct val="0"/>
        </a:spcAft>
        <a:defRPr sz="2400" b="1">
          <a:solidFill>
            <a:srgbClr val="F3D200"/>
          </a:solidFill>
          <a:latin typeface="Verdana" pitchFamily="34" charset="0"/>
        </a:defRPr>
      </a:lvl9pPr>
    </p:titleStyle>
    <p:bodyStyle>
      <a:lvl1pPr marL="180975" indent="-180975" algn="l" rtl="0" eaLnBrk="0" fontAlgn="base" hangingPunct="0">
        <a:lnSpc>
          <a:spcPts val="2800"/>
        </a:lnSpc>
        <a:spcBef>
          <a:spcPct val="0"/>
        </a:spcBef>
        <a:spcAft>
          <a:spcPct val="0"/>
        </a:spcAft>
        <a:buFont typeface="Times" pitchFamily="18" charset="0"/>
        <a:buChar char="•"/>
        <a:defRPr sz="2000">
          <a:solidFill>
            <a:srgbClr val="103C72"/>
          </a:solidFill>
          <a:latin typeface="+mn-lt"/>
          <a:ea typeface="+mn-ea"/>
          <a:cs typeface="+mn-cs"/>
        </a:defRPr>
      </a:lvl1pPr>
      <a:lvl2pPr marL="742950" indent="-285750" algn="l" rtl="0" eaLnBrk="0" fontAlgn="base" hangingPunct="0">
        <a:lnSpc>
          <a:spcPts val="2800"/>
        </a:lnSpc>
        <a:spcBef>
          <a:spcPct val="0"/>
        </a:spcBef>
        <a:spcAft>
          <a:spcPct val="0"/>
        </a:spcAft>
        <a:buSzPct val="60000"/>
        <a:buChar char="o"/>
        <a:defRPr sz="2000">
          <a:solidFill>
            <a:srgbClr val="103C72"/>
          </a:solidFill>
          <a:latin typeface="+mn-lt"/>
        </a:defRPr>
      </a:lvl2pPr>
      <a:lvl3pPr marL="1144588" indent="-228600" algn="l" rtl="0" eaLnBrk="0" fontAlgn="base" hangingPunct="0">
        <a:lnSpc>
          <a:spcPts val="2800"/>
        </a:lnSpc>
        <a:spcBef>
          <a:spcPct val="0"/>
        </a:spcBef>
        <a:spcAft>
          <a:spcPct val="0"/>
        </a:spcAft>
        <a:buChar char="•"/>
        <a:defRPr sz="2000">
          <a:solidFill>
            <a:srgbClr val="103C72"/>
          </a:solidFill>
          <a:latin typeface="+mn-lt"/>
        </a:defRPr>
      </a:lvl3pPr>
      <a:lvl4pPr marL="1600200" indent="-228600" algn="l" rtl="0" eaLnBrk="0" fontAlgn="base" hangingPunct="0">
        <a:lnSpc>
          <a:spcPts val="2800"/>
        </a:lnSpc>
        <a:spcBef>
          <a:spcPct val="0"/>
        </a:spcBef>
        <a:spcAft>
          <a:spcPct val="0"/>
        </a:spcAft>
        <a:buSzPct val="65000"/>
        <a:buChar char="o"/>
        <a:defRPr sz="2000">
          <a:solidFill>
            <a:srgbClr val="103C72"/>
          </a:solidFill>
          <a:latin typeface="+mn-lt"/>
        </a:defRPr>
      </a:lvl4pPr>
      <a:lvl5pPr marL="2057400" indent="-228600" algn="l" rtl="0" eaLnBrk="0" fontAlgn="base" hangingPunct="0">
        <a:lnSpc>
          <a:spcPts val="2800"/>
        </a:lnSpc>
        <a:spcBef>
          <a:spcPct val="0"/>
        </a:spcBef>
        <a:spcAft>
          <a:spcPct val="0"/>
        </a:spcAft>
        <a:buChar char="•"/>
        <a:defRPr sz="2000">
          <a:solidFill>
            <a:srgbClr val="103C72"/>
          </a:solidFill>
          <a:latin typeface="+mn-lt"/>
        </a:defRPr>
      </a:lvl5pPr>
      <a:lvl6pPr marL="2514600" indent="-228600" algn="l" rtl="0" eaLnBrk="0" fontAlgn="base" hangingPunct="0">
        <a:lnSpc>
          <a:spcPts val="2800"/>
        </a:lnSpc>
        <a:spcBef>
          <a:spcPct val="0"/>
        </a:spcBef>
        <a:spcAft>
          <a:spcPct val="0"/>
        </a:spcAft>
        <a:buChar char="•"/>
        <a:defRPr sz="2000">
          <a:solidFill>
            <a:srgbClr val="103C72"/>
          </a:solidFill>
          <a:latin typeface="+mn-lt"/>
        </a:defRPr>
      </a:lvl6pPr>
      <a:lvl7pPr marL="2971800" indent="-228600" algn="l" rtl="0" eaLnBrk="0" fontAlgn="base" hangingPunct="0">
        <a:lnSpc>
          <a:spcPts val="2800"/>
        </a:lnSpc>
        <a:spcBef>
          <a:spcPct val="0"/>
        </a:spcBef>
        <a:spcAft>
          <a:spcPct val="0"/>
        </a:spcAft>
        <a:buChar char="•"/>
        <a:defRPr sz="2000">
          <a:solidFill>
            <a:srgbClr val="103C72"/>
          </a:solidFill>
          <a:latin typeface="+mn-lt"/>
        </a:defRPr>
      </a:lvl7pPr>
      <a:lvl8pPr marL="3429000" indent="-228600" algn="l" rtl="0" eaLnBrk="0" fontAlgn="base" hangingPunct="0">
        <a:lnSpc>
          <a:spcPts val="2800"/>
        </a:lnSpc>
        <a:spcBef>
          <a:spcPct val="0"/>
        </a:spcBef>
        <a:spcAft>
          <a:spcPct val="0"/>
        </a:spcAft>
        <a:buChar char="•"/>
        <a:defRPr sz="2000">
          <a:solidFill>
            <a:srgbClr val="103C72"/>
          </a:solidFill>
          <a:latin typeface="+mn-lt"/>
        </a:defRPr>
      </a:lvl8pPr>
      <a:lvl9pPr marL="3886200" indent="-228600" algn="l" rtl="0" eaLnBrk="0" fontAlgn="base" hangingPunct="0">
        <a:lnSpc>
          <a:spcPts val="2800"/>
        </a:lnSpc>
        <a:spcBef>
          <a:spcPct val="0"/>
        </a:spcBef>
        <a:spcAft>
          <a:spcPct val="0"/>
        </a:spcAft>
        <a:buChar char="•"/>
        <a:defRPr sz="2000">
          <a:solidFill>
            <a:srgbClr val="103C7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h2020.net/en/library/videos.html"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116013" y="2060575"/>
            <a:ext cx="6858000" cy="1392238"/>
          </a:xfrm>
          <a:ln/>
        </p:spPr>
        <p:txBody>
          <a:bodyPr/>
          <a:lstStyle/>
          <a:p>
            <a:pPr marL="0" indent="1588" eaLnBrk="1" hangingPunct="1"/>
            <a:r>
              <a:rPr lang="en-GB" sz="3000" smtClean="0">
                <a:solidFill>
                  <a:schemeClr val="bg1"/>
                </a:solidFill>
              </a:rPr>
              <a:t>Environment Aspects of the  European Neighbourhood Policy (ENP): Water Focus</a:t>
            </a:r>
          </a:p>
        </p:txBody>
      </p:sp>
      <p:sp>
        <p:nvSpPr>
          <p:cNvPr id="15363" name="Rectangle 3"/>
          <p:cNvSpPr>
            <a:spLocks noGrp="1" noChangeArrowheads="1"/>
          </p:cNvSpPr>
          <p:nvPr>
            <p:ph type="subTitle" idx="1"/>
          </p:nvPr>
        </p:nvSpPr>
        <p:spPr>
          <a:xfrm>
            <a:off x="0" y="3357563"/>
            <a:ext cx="5688013" cy="3141662"/>
          </a:xfrm>
        </p:spPr>
        <p:txBody>
          <a:bodyPr/>
          <a:lstStyle/>
          <a:p>
            <a:pPr algn="r"/>
            <a:r>
              <a:rPr lang="fr-BE" i="1" smtClean="0">
                <a:solidFill>
                  <a:schemeClr val="bg1"/>
                </a:solidFill>
              </a:rPr>
              <a:t> </a:t>
            </a:r>
          </a:p>
        </p:txBody>
      </p:sp>
      <p:sp>
        <p:nvSpPr>
          <p:cNvPr id="15364" name="Rectangle 12"/>
          <p:cNvSpPr>
            <a:spLocks noChangeArrowheads="1"/>
          </p:cNvSpPr>
          <p:nvPr/>
        </p:nvSpPr>
        <p:spPr bwMode="auto">
          <a:xfrm>
            <a:off x="215900" y="3573463"/>
            <a:ext cx="5364163" cy="3141662"/>
          </a:xfrm>
          <a:prstGeom prst="rect">
            <a:avLst/>
          </a:prstGeom>
          <a:noFill/>
          <a:ln w="9525">
            <a:noFill/>
            <a:miter lim="800000"/>
            <a:headEnd/>
            <a:tailEnd/>
          </a:ln>
        </p:spPr>
        <p:txBody>
          <a:bodyPr/>
          <a:lstStyle/>
          <a:p>
            <a:pPr algn="r" eaLnBrk="0" hangingPunct="0"/>
            <a:endParaRPr lang="fr-BE" sz="1600" i="1">
              <a:solidFill>
                <a:schemeClr val="bg1"/>
              </a:solidFill>
              <a:latin typeface="Times" pitchFamily="18" charset="0"/>
            </a:endParaRPr>
          </a:p>
          <a:p>
            <a:pPr algn="r" eaLnBrk="0" hangingPunct="0"/>
            <a:endParaRPr lang="fr-BE" sz="1600" i="1">
              <a:solidFill>
                <a:schemeClr val="bg1"/>
              </a:solidFill>
              <a:latin typeface="Times" pitchFamily="18" charset="0"/>
            </a:endParaRPr>
          </a:p>
          <a:p>
            <a:pPr algn="r" eaLnBrk="0" hangingPunct="0"/>
            <a:r>
              <a:rPr lang="fr-BE" sz="1800" i="1">
                <a:solidFill>
                  <a:schemeClr val="bg1"/>
                </a:solidFill>
                <a:latin typeface="Times" pitchFamily="18" charset="0"/>
              </a:rPr>
              <a:t>Alessandra Sensi</a:t>
            </a:r>
          </a:p>
          <a:p>
            <a:pPr algn="r" eaLnBrk="0" hangingPunct="0"/>
            <a:r>
              <a:rPr lang="fr-BE" sz="1800" i="1">
                <a:solidFill>
                  <a:schemeClr val="bg1"/>
                </a:solidFill>
                <a:latin typeface="Times" pitchFamily="18" charset="0"/>
              </a:rPr>
              <a:t>EuropeAid Co-operation Office</a:t>
            </a:r>
          </a:p>
          <a:p>
            <a:pPr algn="r" eaLnBrk="0" hangingPunct="0"/>
            <a:r>
              <a:rPr lang="fr-BE" sz="1800" i="1">
                <a:solidFill>
                  <a:schemeClr val="bg1"/>
                </a:solidFill>
                <a:latin typeface="Times" pitchFamily="18" charset="0"/>
              </a:rPr>
              <a:t>Centralised Operations for Europe, the Middle East and the Mediterranean</a:t>
            </a:r>
          </a:p>
          <a:p>
            <a:pPr algn="r" eaLnBrk="0" hangingPunct="0"/>
            <a:endParaRPr lang="fr-BE" sz="1800" i="1">
              <a:solidFill>
                <a:schemeClr val="bg1"/>
              </a:solidFill>
              <a:latin typeface="Times"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69" name="Title 1"/>
          <p:cNvSpPr>
            <a:spLocks noGrp="1"/>
          </p:cNvSpPr>
          <p:nvPr>
            <p:ph type="title" idx="4294967295"/>
          </p:nvPr>
        </p:nvSpPr>
        <p:spPr>
          <a:xfrm>
            <a:off x="457200" y="381000"/>
            <a:ext cx="8229600" cy="1066800"/>
          </a:xfrm>
        </p:spPr>
        <p:txBody>
          <a:bodyPr/>
          <a:lstStyle/>
          <a:p>
            <a:pPr indent="0" eaLnBrk="1" hangingPunct="1"/>
            <a:r>
              <a:rPr lang="en-GB" b="0" smtClean="0">
                <a:solidFill>
                  <a:schemeClr val="tx1"/>
                </a:solidFill>
              </a:rPr>
              <a:t>Recap on Horizon 2020 Background (2)</a:t>
            </a:r>
          </a:p>
        </p:txBody>
      </p:sp>
      <p:sp>
        <p:nvSpPr>
          <p:cNvPr id="442370" name="Rectangle 3"/>
          <p:cNvSpPr>
            <a:spLocks noGrp="1" noRot="1" noChangeArrowheads="1"/>
          </p:cNvSpPr>
          <p:nvPr>
            <p:ph idx="4294967295"/>
          </p:nvPr>
        </p:nvSpPr>
        <p:spPr>
          <a:xfrm>
            <a:off x="407988" y="1471613"/>
            <a:ext cx="8397875" cy="4799012"/>
          </a:xfrm>
        </p:spPr>
        <p:txBody>
          <a:bodyPr/>
          <a:lstStyle/>
          <a:p>
            <a:pPr marL="365125" indent="-255588" eaLnBrk="1" hangingPunct="1">
              <a:buFont typeface="Arial" charset="0"/>
              <a:buNone/>
            </a:pPr>
            <a:r>
              <a:rPr lang="en-US" sz="1800" smtClean="0">
                <a:latin typeface="Trebuchet MS" pitchFamily="34" charset="0"/>
              </a:rPr>
              <a:t>Top sources of Mediterranean pollution :</a:t>
            </a:r>
          </a:p>
          <a:p>
            <a:pPr marL="365125" indent="-255588" eaLnBrk="1" hangingPunct="1">
              <a:buFont typeface="Arial" charset="0"/>
              <a:buNone/>
            </a:pPr>
            <a:endParaRPr lang="en-US" sz="1400" smtClean="0">
              <a:latin typeface="Trebuchet MS" pitchFamily="34" charset="0"/>
            </a:endParaRPr>
          </a:p>
          <a:p>
            <a:pPr marL="365125" indent="-255588" eaLnBrk="1" hangingPunct="1">
              <a:buFont typeface="Arial" charset="0"/>
              <a:buNone/>
            </a:pPr>
            <a:endParaRPr lang="en-US" sz="1400" smtClean="0">
              <a:latin typeface="Trebuchet MS" pitchFamily="34" charset="0"/>
            </a:endParaRPr>
          </a:p>
          <a:p>
            <a:pPr marL="365125" indent="-255588" eaLnBrk="1" hangingPunct="1">
              <a:buFont typeface="Arial" charset="0"/>
              <a:buNone/>
            </a:pPr>
            <a:endParaRPr lang="en-US" sz="1400" smtClean="0">
              <a:latin typeface="Trebuchet MS" pitchFamily="34" charset="0"/>
            </a:endParaRPr>
          </a:p>
          <a:p>
            <a:pPr marL="365125" indent="-255588" eaLnBrk="1" hangingPunct="1">
              <a:buFont typeface="Arial" charset="0"/>
              <a:buNone/>
            </a:pPr>
            <a:endParaRPr lang="en-US" sz="1400" smtClean="0">
              <a:latin typeface="Trebuchet MS" pitchFamily="34" charset="0"/>
            </a:endParaRPr>
          </a:p>
          <a:p>
            <a:pPr marL="365125" indent="-255588" eaLnBrk="1" hangingPunct="1">
              <a:buFont typeface="Arial" charset="0"/>
              <a:buNone/>
            </a:pPr>
            <a:endParaRPr lang="en-US" sz="1400" smtClean="0">
              <a:latin typeface="Trebuchet MS" pitchFamily="34" charset="0"/>
            </a:endParaRPr>
          </a:p>
          <a:p>
            <a:pPr marL="365125" indent="-255588" eaLnBrk="1" hangingPunct="1">
              <a:buFont typeface="Arial" charset="0"/>
              <a:buNone/>
            </a:pPr>
            <a:endParaRPr lang="en-US" sz="1400" smtClean="0">
              <a:latin typeface="Trebuchet MS" pitchFamily="34" charset="0"/>
            </a:endParaRPr>
          </a:p>
          <a:p>
            <a:pPr marL="365125" indent="-255588" eaLnBrk="1" hangingPunct="1">
              <a:buFont typeface="Arial" charset="0"/>
              <a:buNone/>
            </a:pPr>
            <a:endParaRPr lang="en-US" sz="1400" smtClean="0">
              <a:latin typeface="Trebuchet MS" pitchFamily="34" charset="0"/>
            </a:endParaRPr>
          </a:p>
          <a:p>
            <a:pPr marL="365125" indent="-255588" eaLnBrk="1" hangingPunct="1">
              <a:buFont typeface="Arial" charset="0"/>
              <a:buNone/>
            </a:pPr>
            <a:r>
              <a:rPr lang="en-US" sz="1800" smtClean="0">
                <a:latin typeface="Trebuchet MS" pitchFamily="34" charset="0"/>
              </a:rPr>
              <a:t>responsible for up to </a:t>
            </a:r>
            <a:r>
              <a:rPr lang="en-US" sz="1800" b="1" smtClean="0">
                <a:solidFill>
                  <a:schemeClr val="accent2"/>
                </a:solidFill>
                <a:latin typeface="Trebuchet MS" pitchFamily="34" charset="0"/>
              </a:rPr>
              <a:t>80%</a:t>
            </a:r>
            <a:r>
              <a:rPr lang="en-US" sz="1800" smtClean="0">
                <a:solidFill>
                  <a:srgbClr val="92D050"/>
                </a:solidFill>
                <a:latin typeface="Trebuchet MS" pitchFamily="34" charset="0"/>
              </a:rPr>
              <a:t> </a:t>
            </a:r>
            <a:r>
              <a:rPr lang="en-US" sz="1800" smtClean="0">
                <a:latin typeface="Trebuchet MS" pitchFamily="34" charset="0"/>
              </a:rPr>
              <a:t>of pollution</a:t>
            </a:r>
          </a:p>
          <a:p>
            <a:pPr marL="365125" indent="-255588" eaLnBrk="1" hangingPunct="1">
              <a:buFont typeface="Arial" charset="0"/>
              <a:buNone/>
            </a:pPr>
            <a:r>
              <a:rPr lang="en-US" sz="1800" smtClean="0">
                <a:latin typeface="Trebuchet MS" pitchFamily="34" charset="0"/>
              </a:rPr>
              <a:t>in the Mediterranean Sea</a:t>
            </a:r>
            <a:endParaRPr lang="el-GR" sz="1800" smtClean="0">
              <a:latin typeface="Trebuchet MS" pitchFamily="34" charset="0"/>
            </a:endParaRPr>
          </a:p>
          <a:p>
            <a:pPr marL="365125" indent="-255588" eaLnBrk="1" hangingPunct="1">
              <a:buFont typeface="Arial" charset="0"/>
              <a:buNone/>
            </a:pPr>
            <a:endParaRPr lang="el-GR" sz="1400" smtClean="0">
              <a:latin typeface="Trebuchet MS" pitchFamily="34" charset="0"/>
            </a:endParaRPr>
          </a:p>
        </p:txBody>
      </p:sp>
      <p:sp>
        <p:nvSpPr>
          <p:cNvPr id="5" name="Rounded Rectangle 4"/>
          <p:cNvSpPr/>
          <p:nvPr/>
        </p:nvSpPr>
        <p:spPr bwMode="auto">
          <a:xfrm>
            <a:off x="457200" y="2362200"/>
            <a:ext cx="3581400" cy="1371600"/>
          </a:xfrm>
          <a:prstGeom prst="roundRect">
            <a:avLst/>
          </a:prstGeom>
          <a:solidFill>
            <a:srgbClr val="92D050">
              <a:alpha val="62000"/>
            </a:srgbClr>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a:lstStyle/>
          <a:p>
            <a:pPr fontAlgn="auto">
              <a:spcBef>
                <a:spcPts val="0"/>
              </a:spcBef>
              <a:spcAft>
                <a:spcPts val="0"/>
              </a:spcAft>
              <a:defRPr/>
            </a:pPr>
            <a:r>
              <a:rPr lang="en-US" dirty="0">
                <a:solidFill>
                  <a:schemeClr val="accent2"/>
                </a:solidFill>
                <a:latin typeface="Trebuchet MS" pitchFamily="34" charset="0"/>
              </a:rPr>
              <a:t>• municipal waste</a:t>
            </a:r>
            <a:endParaRPr lang="el-GR" dirty="0">
              <a:solidFill>
                <a:schemeClr val="accent2"/>
              </a:solidFill>
              <a:latin typeface="Trebuchet MS" pitchFamily="34" charset="0"/>
            </a:endParaRPr>
          </a:p>
          <a:p>
            <a:pPr fontAlgn="auto">
              <a:spcBef>
                <a:spcPts val="0"/>
              </a:spcBef>
              <a:spcAft>
                <a:spcPts val="0"/>
              </a:spcAft>
              <a:defRPr/>
            </a:pPr>
            <a:r>
              <a:rPr lang="en-US" dirty="0">
                <a:solidFill>
                  <a:schemeClr val="accent2"/>
                </a:solidFill>
                <a:latin typeface="Trebuchet MS" pitchFamily="34" charset="0"/>
              </a:rPr>
              <a:t>• urban waste water</a:t>
            </a:r>
            <a:endParaRPr lang="el-GR" dirty="0">
              <a:solidFill>
                <a:schemeClr val="accent2"/>
              </a:solidFill>
              <a:latin typeface="Trebuchet MS" pitchFamily="34" charset="0"/>
            </a:endParaRPr>
          </a:p>
          <a:p>
            <a:pPr fontAlgn="auto">
              <a:spcBef>
                <a:spcPts val="0"/>
              </a:spcBef>
              <a:spcAft>
                <a:spcPts val="0"/>
              </a:spcAft>
              <a:defRPr/>
            </a:pPr>
            <a:r>
              <a:rPr lang="en-US" dirty="0">
                <a:solidFill>
                  <a:schemeClr val="accent2"/>
                </a:solidFill>
                <a:latin typeface="Trebuchet MS" pitchFamily="34" charset="0"/>
              </a:rPr>
              <a:t>• industrial emissions</a:t>
            </a:r>
            <a:endParaRPr lang="el-GR" dirty="0">
              <a:solidFill>
                <a:schemeClr val="accent2"/>
              </a:solidFill>
              <a:latin typeface="Trebuchet MS" pitchFamily="34" charset="0"/>
            </a:endParaRPr>
          </a:p>
          <a:p>
            <a:pPr algn="ctr" fontAlgn="auto">
              <a:spcBef>
                <a:spcPts val="0"/>
              </a:spcBef>
              <a:spcAft>
                <a:spcPts val="0"/>
              </a:spcAft>
              <a:defRPr/>
            </a:pPr>
            <a:endParaRPr lang="el-GR" sz="1800" dirty="0">
              <a:solidFill>
                <a:srgbClr val="660033"/>
              </a:solidFill>
            </a:endParaRPr>
          </a:p>
        </p:txBody>
      </p:sp>
      <p:pic>
        <p:nvPicPr>
          <p:cNvPr id="6" name="Picture 11" descr="dechets"/>
          <p:cNvPicPr>
            <a:picLocks noChangeAspect="1" noChangeArrowheads="1"/>
          </p:cNvPicPr>
          <p:nvPr/>
        </p:nvPicPr>
        <p:blipFill>
          <a:blip r:embed="rId2"/>
          <a:srcRect/>
          <a:stretch>
            <a:fillRect/>
          </a:stretch>
        </p:blipFill>
        <p:spPr bwMode="auto">
          <a:xfrm>
            <a:off x="6705600" y="1524000"/>
            <a:ext cx="2047875" cy="1395413"/>
          </a:xfrm>
          <a:prstGeom prst="rect">
            <a:avLst/>
          </a:prstGeom>
          <a:ln>
            <a:noFill/>
          </a:ln>
          <a:effectLst>
            <a:outerShdw blurRad="190500" algn="tl" rotWithShape="0">
              <a:srgbClr val="000000">
                <a:alpha val="70000"/>
              </a:srgbClr>
            </a:outerShdw>
          </a:effectLst>
        </p:spPr>
      </p:pic>
      <p:pic>
        <p:nvPicPr>
          <p:cNvPr id="7" name="Picture 6" descr="E820182-Industrial_pollution-SPL.jpg"/>
          <p:cNvPicPr>
            <a:picLocks noChangeAspect="1"/>
          </p:cNvPicPr>
          <p:nvPr/>
        </p:nvPicPr>
        <p:blipFill>
          <a:blip r:embed="rId3"/>
          <a:srcRect t="-1649"/>
          <a:stretch>
            <a:fillRect/>
          </a:stretch>
        </p:blipFill>
        <p:spPr>
          <a:xfrm>
            <a:off x="6705600" y="5029200"/>
            <a:ext cx="2057400" cy="1371600"/>
          </a:xfrm>
          <a:prstGeom prst="rect">
            <a:avLst/>
          </a:prstGeom>
          <a:ln>
            <a:noFill/>
          </a:ln>
          <a:effectLst>
            <a:outerShdw blurRad="190500" algn="tl" rotWithShape="0">
              <a:srgbClr val="000000">
                <a:alpha val="70000"/>
              </a:srgbClr>
            </a:outerShdw>
          </a:effectLst>
        </p:spPr>
      </p:pic>
      <p:pic>
        <p:nvPicPr>
          <p:cNvPr id="8" name="Picture 7" descr="E820289-Industrial_pollution-SPL.jpg"/>
          <p:cNvPicPr>
            <a:picLocks noChangeAspect="1"/>
          </p:cNvPicPr>
          <p:nvPr/>
        </p:nvPicPr>
        <p:blipFill>
          <a:blip r:embed="rId4"/>
          <a:srcRect/>
          <a:stretch>
            <a:fillRect/>
          </a:stretch>
        </p:blipFill>
        <p:spPr>
          <a:xfrm>
            <a:off x="7010400" y="3352800"/>
            <a:ext cx="1484313" cy="1371600"/>
          </a:xfrm>
          <a:prstGeom prst="rect">
            <a:avLst/>
          </a:prstGeom>
          <a:ln>
            <a:noFill/>
          </a:ln>
          <a:effectLst>
            <a:outerShdw blurRad="190500" algn="tl" rotWithShape="0">
              <a:srgbClr val="000000">
                <a:alpha val="70000"/>
              </a:srgbClr>
            </a:outerShdw>
          </a:effectLst>
        </p:spPr>
      </p:pic>
      <p:pic>
        <p:nvPicPr>
          <p:cNvPr id="442377" name="Picture 9" descr="europeanflag.png"/>
          <p:cNvPicPr>
            <a:picLocks noChangeAspect="1"/>
          </p:cNvPicPr>
          <p:nvPr/>
        </p:nvPicPr>
        <p:blipFill>
          <a:blip r:embed="rId5"/>
          <a:srcRect/>
          <a:stretch>
            <a:fillRect/>
          </a:stretch>
        </p:blipFill>
        <p:spPr bwMode="auto">
          <a:xfrm>
            <a:off x="685800" y="152400"/>
            <a:ext cx="571500" cy="381000"/>
          </a:xfrm>
          <a:prstGeom prst="rect">
            <a:avLst/>
          </a:prstGeom>
          <a:noFill/>
          <a:ln w="9525">
            <a:noFill/>
            <a:miter lim="800000"/>
            <a:headEnd/>
            <a:tailEnd/>
          </a:ln>
        </p:spPr>
      </p:pic>
      <p:pic>
        <p:nvPicPr>
          <p:cNvPr id="442378" name="Picture 10" descr="Euro Med Medium.jpg"/>
          <p:cNvPicPr>
            <a:picLocks noChangeAspect="1"/>
          </p:cNvPicPr>
          <p:nvPr/>
        </p:nvPicPr>
        <p:blipFill>
          <a:blip r:embed="rId6"/>
          <a:srcRect/>
          <a:stretch>
            <a:fillRect/>
          </a:stretch>
        </p:blipFill>
        <p:spPr bwMode="auto">
          <a:xfrm>
            <a:off x="152400" y="152400"/>
            <a:ext cx="400050" cy="381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3" name="Title 1"/>
          <p:cNvSpPr>
            <a:spLocks noGrp="1"/>
          </p:cNvSpPr>
          <p:nvPr>
            <p:ph type="title" idx="4294967295"/>
          </p:nvPr>
        </p:nvSpPr>
        <p:spPr>
          <a:xfrm>
            <a:off x="468313" y="549275"/>
            <a:ext cx="8229600" cy="1066800"/>
          </a:xfrm>
        </p:spPr>
        <p:txBody>
          <a:bodyPr/>
          <a:lstStyle/>
          <a:p>
            <a:pPr indent="0" eaLnBrk="1" hangingPunct="1"/>
            <a:r>
              <a:rPr lang="en-GB" b="0" smtClean="0">
                <a:solidFill>
                  <a:schemeClr val="tx1"/>
                </a:solidFill>
              </a:rPr>
              <a:t>Recap on Horizon 2020 Background (3)</a:t>
            </a:r>
          </a:p>
        </p:txBody>
      </p:sp>
      <p:sp>
        <p:nvSpPr>
          <p:cNvPr id="4" name="Rounded Rectangle 3"/>
          <p:cNvSpPr/>
          <p:nvPr/>
        </p:nvSpPr>
        <p:spPr bwMode="auto">
          <a:xfrm>
            <a:off x="815975" y="3175000"/>
            <a:ext cx="7467600" cy="2590800"/>
          </a:xfrm>
          <a:prstGeom prst="roundRect">
            <a:avLst/>
          </a:prstGeom>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a:lstStyle/>
          <a:p>
            <a:pPr algn="ctr">
              <a:buFont typeface="Arial" charset="0"/>
              <a:buChar char="•"/>
              <a:defRPr/>
            </a:pPr>
            <a:r>
              <a:rPr lang="en-US" sz="2000" b="1">
                <a:solidFill>
                  <a:srgbClr val="660033"/>
                </a:solidFill>
                <a:latin typeface="Trebuchet MS" pitchFamily="34" charset="0"/>
              </a:rPr>
              <a:t>MAP’s Strategic Action Programme (SAP) to address pollution from land-based activities (SAP MED)</a:t>
            </a:r>
          </a:p>
          <a:p>
            <a:pPr algn="ctr">
              <a:defRPr/>
            </a:pPr>
            <a:endParaRPr lang="en-US" sz="2000" b="1">
              <a:solidFill>
                <a:srgbClr val="660033"/>
              </a:solidFill>
              <a:latin typeface="Trebuchet MS" pitchFamily="34" charset="0"/>
            </a:endParaRPr>
          </a:p>
          <a:p>
            <a:pPr algn="ctr">
              <a:buFont typeface="Arial" charset="0"/>
              <a:buChar char="•"/>
              <a:defRPr/>
            </a:pPr>
            <a:r>
              <a:rPr lang="en-US" sz="2000" b="1">
                <a:solidFill>
                  <a:srgbClr val="660033"/>
                </a:solidFill>
                <a:latin typeface="Trebuchet MS" pitchFamily="34" charset="0"/>
              </a:rPr>
              <a:t>the </a:t>
            </a:r>
            <a:r>
              <a:rPr lang="en-GB" sz="2000" b="1">
                <a:solidFill>
                  <a:srgbClr val="660033"/>
                </a:solidFill>
                <a:latin typeface="Trebuchet MS" pitchFamily="34" charset="0"/>
              </a:rPr>
              <a:t>Mediterranean Strategy for Sustainable Development (MSSD), launched by the Mediterranean Commission for Sustainable Development (MCSD) established under the United Nations Environment Programme Mediterranean Action Plan</a:t>
            </a:r>
            <a:r>
              <a:rPr lang="en-GB" sz="1800" b="1">
                <a:solidFill>
                  <a:srgbClr val="660033"/>
                </a:solidFill>
                <a:latin typeface="Trebuchet MS" pitchFamily="34" charset="0"/>
              </a:rPr>
              <a:t> (</a:t>
            </a:r>
            <a:r>
              <a:rPr lang="en-GB" sz="1800" b="1">
                <a:solidFill>
                  <a:srgbClr val="ECF66A"/>
                </a:solidFill>
                <a:latin typeface="Trebuchet MS" pitchFamily="34" charset="0"/>
              </a:rPr>
              <a:t>UNEP/MAP</a:t>
            </a:r>
            <a:r>
              <a:rPr lang="en-GB" sz="1800" b="1">
                <a:solidFill>
                  <a:srgbClr val="660033"/>
                </a:solidFill>
                <a:latin typeface="Trebuchet MS" pitchFamily="34" charset="0"/>
              </a:rPr>
              <a:t>) </a:t>
            </a:r>
            <a:endParaRPr lang="el-GR" sz="1800" b="1">
              <a:solidFill>
                <a:srgbClr val="660033"/>
              </a:solidFill>
              <a:latin typeface="Trebuchet MS" pitchFamily="34" charset="0"/>
            </a:endParaRPr>
          </a:p>
          <a:p>
            <a:pPr algn="ctr">
              <a:defRPr/>
            </a:pPr>
            <a:endParaRPr lang="el-GR" sz="1800" b="1">
              <a:solidFill>
                <a:srgbClr val="73264D"/>
              </a:solidFill>
              <a:latin typeface="Georgia" pitchFamily="18" charset="0"/>
            </a:endParaRPr>
          </a:p>
        </p:txBody>
      </p:sp>
      <p:sp>
        <p:nvSpPr>
          <p:cNvPr id="443397" name="Content Placeholder 2"/>
          <p:cNvSpPr>
            <a:spLocks noGrp="1"/>
          </p:cNvSpPr>
          <p:nvPr>
            <p:ph idx="4294967295"/>
          </p:nvPr>
        </p:nvSpPr>
        <p:spPr>
          <a:xfrm>
            <a:off x="250825" y="1557338"/>
            <a:ext cx="8228013" cy="1828800"/>
          </a:xfrm>
        </p:spPr>
        <p:txBody>
          <a:bodyPr/>
          <a:lstStyle/>
          <a:p>
            <a:pPr marL="365125" indent="-255588" algn="just" eaLnBrk="1" hangingPunct="1">
              <a:lnSpc>
                <a:spcPct val="80000"/>
              </a:lnSpc>
              <a:buFont typeface="Wingdings" pitchFamily="2" charset="2"/>
              <a:buNone/>
            </a:pPr>
            <a:r>
              <a:rPr lang="en-US" sz="1600" smtClean="0">
                <a:latin typeface="Trebuchet MS" pitchFamily="34" charset="0"/>
              </a:rPr>
              <a:t>    Horizon 2020, which is part of the Euro Mediterranean Partnership (EU) Barcelona Process, known also now as UfM, would build on existing institutions and results, filling gaps where it could bring added value. It operates within the framework of existing and developing policy instruments. </a:t>
            </a:r>
          </a:p>
          <a:p>
            <a:pPr marL="365125" indent="-255588" algn="just" eaLnBrk="1" hangingPunct="1">
              <a:lnSpc>
                <a:spcPct val="80000"/>
              </a:lnSpc>
              <a:buFont typeface="Wingdings" pitchFamily="2" charset="2"/>
              <a:buNone/>
            </a:pPr>
            <a:endParaRPr lang="en-US" sz="1600" smtClean="0">
              <a:latin typeface="Trebuchet MS" pitchFamily="34" charset="0"/>
            </a:endParaRPr>
          </a:p>
          <a:p>
            <a:pPr marL="365125" indent="-255588" algn="just" eaLnBrk="1" hangingPunct="1">
              <a:lnSpc>
                <a:spcPct val="80000"/>
              </a:lnSpc>
              <a:buFont typeface="Wingdings" pitchFamily="2" charset="2"/>
              <a:buNone/>
            </a:pPr>
            <a:r>
              <a:rPr lang="en-US" sz="1600" smtClean="0">
                <a:latin typeface="Trebuchet MS" pitchFamily="34" charset="0"/>
              </a:rPr>
              <a:t>    This process supports the implementation of the commitments undertaken in the framework of the </a:t>
            </a:r>
            <a:r>
              <a:rPr lang="en-US" sz="1600" i="1" smtClean="0">
                <a:latin typeface="Trebuchet MS" pitchFamily="34" charset="0"/>
              </a:rPr>
              <a:t>Barcelona Convention (UN)</a:t>
            </a:r>
            <a:r>
              <a:rPr lang="en-US" sz="1600" smtClean="0">
                <a:latin typeface="Trebuchet MS" pitchFamily="34" charset="0"/>
              </a:rPr>
              <a:t>:</a:t>
            </a:r>
            <a:r>
              <a:rPr lang="en-US" sz="1600" i="1" smtClean="0">
                <a:latin typeface="Trebuchet MS" pitchFamily="34" charset="0"/>
              </a:rPr>
              <a:t> </a:t>
            </a:r>
          </a:p>
          <a:p>
            <a:pPr marL="365125" indent="-255588" eaLnBrk="1" hangingPunct="1">
              <a:lnSpc>
                <a:spcPct val="80000"/>
              </a:lnSpc>
              <a:buFont typeface="Arial" charset="0"/>
              <a:buNone/>
            </a:pPr>
            <a:endParaRPr lang="en-US" sz="1600" i="1" smtClean="0">
              <a:latin typeface="Trebuchet MS" pitchFamily="34" charset="0"/>
            </a:endParaRPr>
          </a:p>
          <a:p>
            <a:pPr marL="365125" indent="-255588" eaLnBrk="1" hangingPunct="1">
              <a:lnSpc>
                <a:spcPct val="80000"/>
              </a:lnSpc>
              <a:buFont typeface="Arial" charset="0"/>
              <a:buNone/>
            </a:pPr>
            <a:endParaRPr lang="el-GR" sz="1600" smtClean="0">
              <a:latin typeface="Trebuchet MS" pitchFamily="34" charset="0"/>
            </a:endParaRPr>
          </a:p>
        </p:txBody>
      </p:sp>
      <p:pic>
        <p:nvPicPr>
          <p:cNvPr id="443398" name="Picture 5" descr="europeanflag.png"/>
          <p:cNvPicPr>
            <a:picLocks noChangeAspect="1"/>
          </p:cNvPicPr>
          <p:nvPr/>
        </p:nvPicPr>
        <p:blipFill>
          <a:blip r:embed="rId2"/>
          <a:srcRect/>
          <a:stretch>
            <a:fillRect/>
          </a:stretch>
        </p:blipFill>
        <p:spPr bwMode="auto">
          <a:xfrm>
            <a:off x="685800" y="152400"/>
            <a:ext cx="571500" cy="381000"/>
          </a:xfrm>
          <a:prstGeom prst="rect">
            <a:avLst/>
          </a:prstGeom>
          <a:noFill/>
          <a:ln w="9525">
            <a:noFill/>
            <a:miter lim="800000"/>
            <a:headEnd/>
            <a:tailEnd/>
          </a:ln>
        </p:spPr>
      </p:pic>
      <p:pic>
        <p:nvPicPr>
          <p:cNvPr id="443399" name="Picture 6" descr="Euro Med Medium.jpg"/>
          <p:cNvPicPr>
            <a:picLocks noChangeAspect="1"/>
          </p:cNvPicPr>
          <p:nvPr/>
        </p:nvPicPr>
        <p:blipFill>
          <a:blip r:embed="rId3"/>
          <a:srcRect/>
          <a:stretch>
            <a:fillRect/>
          </a:stretch>
        </p:blipFill>
        <p:spPr bwMode="auto">
          <a:xfrm>
            <a:off x="152400" y="152400"/>
            <a:ext cx="400050" cy="381000"/>
          </a:xfrm>
          <a:prstGeom prst="rect">
            <a:avLst/>
          </a:prstGeom>
          <a:noFill/>
          <a:ln w="9525">
            <a:noFill/>
            <a:miter lim="800000"/>
            <a:headEnd/>
            <a:tailEnd/>
          </a:ln>
        </p:spPr>
      </p:pic>
      <p:sp>
        <p:nvSpPr>
          <p:cNvPr id="440330" name="AutoShape 10"/>
          <p:cNvSpPr>
            <a:spLocks noChangeArrowheads="1"/>
          </p:cNvSpPr>
          <p:nvPr/>
        </p:nvSpPr>
        <p:spPr bwMode="auto">
          <a:xfrm>
            <a:off x="6011863" y="5516563"/>
            <a:ext cx="576262" cy="433387"/>
          </a:xfrm>
          <a:prstGeom prst="star5">
            <a:avLst/>
          </a:prstGeom>
          <a:solidFill>
            <a:srgbClr val="FFFF00"/>
          </a:solidFill>
          <a:ln w="9525" algn="ctr">
            <a:solidFill>
              <a:schemeClr val="tx1"/>
            </a:solidFill>
            <a:miter lim="800000"/>
            <a:headEnd/>
            <a:tailEnd/>
          </a:ln>
          <a:effectLst/>
        </p:spPr>
        <p:txBody>
          <a:bodyPr lIns="90000" tIns="46800" rIns="90000" bIns="46800" anchor="ctr">
            <a:spAutoFit/>
          </a:bodyPr>
          <a:lstStyle/>
          <a:p>
            <a:pPr algn="ctr">
              <a:defRPr/>
            </a:pPr>
            <a:endParaRPr lang="fr-FR" sz="180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7" name="Title 1"/>
          <p:cNvSpPr>
            <a:spLocks noGrp="1"/>
          </p:cNvSpPr>
          <p:nvPr>
            <p:ph type="title" idx="4294967295"/>
          </p:nvPr>
        </p:nvSpPr>
        <p:spPr>
          <a:xfrm>
            <a:off x="611188" y="908050"/>
            <a:ext cx="8229600" cy="1368425"/>
          </a:xfrm>
        </p:spPr>
        <p:txBody>
          <a:bodyPr/>
          <a:lstStyle/>
          <a:p>
            <a:pPr marL="268288" indent="-266700" algn="ctr" eaLnBrk="1" hangingPunct="1"/>
            <a:r>
              <a:rPr lang="en-GB" b="0" smtClean="0">
                <a:solidFill>
                  <a:schemeClr val="tx1"/>
                </a:solidFill>
              </a:rPr>
              <a:t>Relation with UNEP/MAP: privileged partnership</a:t>
            </a:r>
            <a:br>
              <a:rPr lang="en-GB" b="0" smtClean="0">
                <a:solidFill>
                  <a:schemeClr val="tx1"/>
                </a:solidFill>
              </a:rPr>
            </a:br>
            <a:endParaRPr lang="en-GB" b="0" smtClean="0">
              <a:solidFill>
                <a:schemeClr val="tx1"/>
              </a:solidFill>
            </a:endParaRPr>
          </a:p>
        </p:txBody>
      </p:sp>
      <p:pic>
        <p:nvPicPr>
          <p:cNvPr id="444418" name="Picture 5" descr="europeanflag.png"/>
          <p:cNvPicPr>
            <a:picLocks noChangeAspect="1"/>
          </p:cNvPicPr>
          <p:nvPr/>
        </p:nvPicPr>
        <p:blipFill>
          <a:blip r:embed="rId2"/>
          <a:srcRect/>
          <a:stretch>
            <a:fillRect/>
          </a:stretch>
        </p:blipFill>
        <p:spPr bwMode="auto">
          <a:xfrm>
            <a:off x="685800" y="152400"/>
            <a:ext cx="571500" cy="381000"/>
          </a:xfrm>
          <a:prstGeom prst="rect">
            <a:avLst/>
          </a:prstGeom>
          <a:noFill/>
          <a:ln w="9525">
            <a:noFill/>
            <a:miter lim="800000"/>
            <a:headEnd/>
            <a:tailEnd/>
          </a:ln>
        </p:spPr>
      </p:pic>
      <p:pic>
        <p:nvPicPr>
          <p:cNvPr id="444419" name="Picture 6" descr="Euro Med Medium.jpg"/>
          <p:cNvPicPr>
            <a:picLocks noChangeAspect="1"/>
          </p:cNvPicPr>
          <p:nvPr/>
        </p:nvPicPr>
        <p:blipFill>
          <a:blip r:embed="rId3"/>
          <a:srcRect/>
          <a:stretch>
            <a:fillRect/>
          </a:stretch>
        </p:blipFill>
        <p:spPr bwMode="auto">
          <a:xfrm>
            <a:off x="152400" y="152400"/>
            <a:ext cx="400050" cy="381000"/>
          </a:xfrm>
          <a:prstGeom prst="rect">
            <a:avLst/>
          </a:prstGeom>
          <a:noFill/>
          <a:ln w="9525">
            <a:noFill/>
            <a:miter lim="800000"/>
            <a:headEnd/>
            <a:tailEnd/>
          </a:ln>
        </p:spPr>
      </p:pic>
      <p:sp>
        <p:nvSpPr>
          <p:cNvPr id="445449" name="AutoShape 9"/>
          <p:cNvSpPr>
            <a:spLocks noChangeArrowheads="1"/>
          </p:cNvSpPr>
          <p:nvPr/>
        </p:nvSpPr>
        <p:spPr bwMode="auto">
          <a:xfrm>
            <a:off x="250825" y="1125538"/>
            <a:ext cx="649288" cy="574675"/>
          </a:xfrm>
          <a:prstGeom prst="star5">
            <a:avLst/>
          </a:prstGeom>
          <a:solidFill>
            <a:srgbClr val="FFFF00"/>
          </a:solidFill>
          <a:ln w="9525" algn="ctr">
            <a:solidFill>
              <a:schemeClr val="tx1"/>
            </a:solidFill>
            <a:miter lim="800000"/>
            <a:headEnd/>
            <a:tailEnd/>
          </a:ln>
          <a:effectLst/>
        </p:spPr>
        <p:txBody>
          <a:bodyPr lIns="90000" tIns="46800" rIns="90000" bIns="46800" anchor="ctr">
            <a:spAutoFit/>
          </a:bodyPr>
          <a:lstStyle/>
          <a:p>
            <a:pPr algn="ctr">
              <a:defRPr/>
            </a:pPr>
            <a:endParaRPr lang="fr-FR" sz="1800"/>
          </a:p>
        </p:txBody>
      </p:sp>
      <p:sp>
        <p:nvSpPr>
          <p:cNvPr id="444421" name="Title 1"/>
          <p:cNvSpPr>
            <a:spLocks/>
          </p:cNvSpPr>
          <p:nvPr/>
        </p:nvSpPr>
        <p:spPr bwMode="auto">
          <a:xfrm>
            <a:off x="611188" y="2060575"/>
            <a:ext cx="8229600" cy="3240088"/>
          </a:xfrm>
          <a:prstGeom prst="rect">
            <a:avLst/>
          </a:prstGeom>
          <a:noFill/>
          <a:ln w="9525">
            <a:noFill/>
            <a:miter lim="800000"/>
            <a:headEnd/>
            <a:tailEnd/>
          </a:ln>
        </p:spPr>
        <p:txBody>
          <a:bodyPr anchor="ctr"/>
          <a:lstStyle/>
          <a:p>
            <a:pPr marL="268288" indent="-92075">
              <a:buFontTx/>
              <a:buChar char="-"/>
            </a:pPr>
            <a:r>
              <a:rPr lang="en-GB" sz="2000">
                <a:solidFill>
                  <a:schemeClr val="accent2"/>
                </a:solidFill>
                <a:latin typeface="Verdana" pitchFamily="34" charset="0"/>
              </a:rPr>
              <a:t> last update on the collaboration within H2020 and the     Med Partnership (GEF sponsored)</a:t>
            </a:r>
            <a:br>
              <a:rPr lang="en-GB" sz="2000">
                <a:solidFill>
                  <a:schemeClr val="accent2"/>
                </a:solidFill>
                <a:latin typeface="Verdana" pitchFamily="34" charset="0"/>
              </a:rPr>
            </a:br>
            <a:r>
              <a:rPr lang="en-GB" sz="2000">
                <a:solidFill>
                  <a:schemeClr val="accent2"/>
                </a:solidFill>
                <a:latin typeface="Verdana" pitchFamily="34" charset="0"/>
              </a:rPr>
              <a:t/>
            </a:r>
            <a:br>
              <a:rPr lang="en-GB" sz="2000">
                <a:solidFill>
                  <a:schemeClr val="accent2"/>
                </a:solidFill>
                <a:latin typeface="Verdana" pitchFamily="34" charset="0"/>
              </a:rPr>
            </a:br>
            <a:r>
              <a:rPr lang="en-GB" sz="2000">
                <a:solidFill>
                  <a:schemeClr val="accent2"/>
                </a:solidFill>
                <a:latin typeface="Verdana" pitchFamily="34" charset="0"/>
              </a:rPr>
              <a:t>- Joint work programme </a:t>
            </a:r>
            <a:br>
              <a:rPr lang="en-GB" sz="2000">
                <a:solidFill>
                  <a:schemeClr val="accent2"/>
                </a:solidFill>
                <a:latin typeface="Verdana" pitchFamily="34" charset="0"/>
              </a:rPr>
            </a:br>
            <a:r>
              <a:rPr lang="en-GB" sz="2000">
                <a:solidFill>
                  <a:schemeClr val="accent2"/>
                </a:solidFill>
                <a:latin typeface="Verdana" pitchFamily="34" charset="0"/>
              </a:rPr>
              <a:t/>
            </a:r>
            <a:br>
              <a:rPr lang="en-GB" sz="2000">
                <a:solidFill>
                  <a:schemeClr val="accent2"/>
                </a:solidFill>
                <a:latin typeface="Verdana" pitchFamily="34" charset="0"/>
              </a:rPr>
            </a:br>
            <a:r>
              <a:rPr lang="en-GB" sz="2000">
                <a:solidFill>
                  <a:schemeClr val="accent2"/>
                </a:solidFill>
                <a:latin typeface="Verdana" pitchFamily="34" charset="0"/>
              </a:rPr>
              <a:t>- Strategic Cooperation Agreement  (under approval)</a:t>
            </a:r>
            <a:r>
              <a:rPr lang="en-GB" sz="2000">
                <a:solidFill>
                  <a:schemeClr val="tx1"/>
                </a:solidFill>
                <a:latin typeface="Verdana" pitchFamily="34" charset="0"/>
              </a:rPr>
              <a:t/>
            </a:r>
            <a:br>
              <a:rPr lang="en-GB" sz="2000">
                <a:solidFill>
                  <a:schemeClr val="tx1"/>
                </a:solidFill>
                <a:latin typeface="Verdana" pitchFamily="34" charset="0"/>
              </a:rPr>
            </a:br>
            <a:r>
              <a:rPr lang="en-GB" sz="2000">
                <a:solidFill>
                  <a:schemeClr val="tx1"/>
                </a:solidFill>
                <a:latin typeface="Verdana" pitchFamily="34" charset="0"/>
              </a:rPr>
              <a:t/>
            </a:r>
            <a:br>
              <a:rPr lang="en-GB" sz="2000">
                <a:solidFill>
                  <a:schemeClr val="tx1"/>
                </a:solidFill>
                <a:latin typeface="Verdana" pitchFamily="34" charset="0"/>
              </a:rPr>
            </a:br>
            <a:r>
              <a:rPr lang="en-GB" sz="2000">
                <a:solidFill>
                  <a:schemeClr val="accent2"/>
                </a:solidFill>
                <a:latin typeface="Verdana" pitchFamily="34" charset="0"/>
              </a:rPr>
              <a:t>- Ecosystem based approach and Climate Change</a:t>
            </a:r>
            <a:r>
              <a:rPr lang="en-GB" sz="2000">
                <a:solidFill>
                  <a:schemeClr val="tx1"/>
                </a:solidFill>
                <a:latin typeface="Verdana" pitchFamily="34" charset="0"/>
              </a:rPr>
              <a:t/>
            </a:r>
            <a:br>
              <a:rPr lang="en-GB" sz="2000">
                <a:solidFill>
                  <a:schemeClr val="tx1"/>
                </a:solidFill>
                <a:latin typeface="Verdana" pitchFamily="34" charset="0"/>
              </a:rPr>
            </a:br>
            <a:endParaRPr lang="en-GB" sz="2000">
              <a:solidFill>
                <a:schemeClr val="tx1"/>
              </a:solidFill>
              <a:latin typeface="Verdana"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 y="2895600"/>
            <a:ext cx="8153400" cy="16002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sz="1800"/>
          </a:p>
        </p:txBody>
      </p:sp>
      <p:sp>
        <p:nvSpPr>
          <p:cNvPr id="10" name="Rectangle 9"/>
          <p:cNvSpPr/>
          <p:nvPr/>
        </p:nvSpPr>
        <p:spPr>
          <a:xfrm>
            <a:off x="228600" y="4495800"/>
            <a:ext cx="8153400" cy="18288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sz="1800"/>
          </a:p>
        </p:txBody>
      </p:sp>
      <p:sp>
        <p:nvSpPr>
          <p:cNvPr id="8" name="Rectangle 7"/>
          <p:cNvSpPr/>
          <p:nvPr/>
        </p:nvSpPr>
        <p:spPr>
          <a:xfrm>
            <a:off x="228600" y="1981200"/>
            <a:ext cx="8153400" cy="838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sz="1800"/>
          </a:p>
        </p:txBody>
      </p:sp>
      <p:sp>
        <p:nvSpPr>
          <p:cNvPr id="445444" name="Title 1"/>
          <p:cNvSpPr>
            <a:spLocks noGrp="1"/>
          </p:cNvSpPr>
          <p:nvPr>
            <p:ph type="title" idx="4294967295"/>
          </p:nvPr>
        </p:nvSpPr>
        <p:spPr>
          <a:xfrm>
            <a:off x="457200" y="304800"/>
            <a:ext cx="8229600" cy="1066800"/>
          </a:xfrm>
        </p:spPr>
        <p:txBody>
          <a:bodyPr/>
          <a:lstStyle/>
          <a:p>
            <a:pPr indent="0" eaLnBrk="1" hangingPunct="1"/>
            <a:r>
              <a:rPr lang="en-GB" b="0" smtClean="0">
                <a:solidFill>
                  <a:schemeClr val="tx1"/>
                </a:solidFill>
              </a:rPr>
              <a:t>Recap on Horizon 2020 Initiative (5)</a:t>
            </a:r>
          </a:p>
        </p:txBody>
      </p:sp>
      <p:sp>
        <p:nvSpPr>
          <p:cNvPr id="445445" name="Content Placeholder 2"/>
          <p:cNvSpPr>
            <a:spLocks noGrp="1"/>
          </p:cNvSpPr>
          <p:nvPr>
            <p:ph idx="4294967295"/>
          </p:nvPr>
        </p:nvSpPr>
        <p:spPr>
          <a:xfrm>
            <a:off x="107950" y="1125538"/>
            <a:ext cx="8208963" cy="4324350"/>
          </a:xfrm>
        </p:spPr>
        <p:txBody>
          <a:bodyPr/>
          <a:lstStyle/>
          <a:p>
            <a:pPr marL="365125" indent="-255588" eaLnBrk="1" hangingPunct="1">
              <a:lnSpc>
                <a:spcPct val="110000"/>
              </a:lnSpc>
              <a:buFont typeface="Times" pitchFamily="18" charset="0"/>
              <a:buNone/>
            </a:pPr>
            <a:r>
              <a:rPr lang="en-GB" sz="1800" smtClean="0">
                <a:latin typeface="Trebuchet MS" pitchFamily="34" charset="0"/>
              </a:rPr>
              <a:t>A  2007-2013 Road-Map, adopted in 2006, focuses on the following four pillars: </a:t>
            </a:r>
          </a:p>
          <a:p>
            <a:pPr marL="365125" indent="-255588" eaLnBrk="1" hangingPunct="1">
              <a:lnSpc>
                <a:spcPct val="110000"/>
              </a:lnSpc>
              <a:buFont typeface="Times" pitchFamily="18" charset="0"/>
              <a:buNone/>
            </a:pPr>
            <a:endParaRPr lang="en-GB" sz="1800" smtClean="0">
              <a:latin typeface="Trebuchet MS" pitchFamily="34" charset="0"/>
            </a:endParaRPr>
          </a:p>
          <a:p>
            <a:pPr marL="365125" indent="-255588" eaLnBrk="1" hangingPunct="1">
              <a:lnSpc>
                <a:spcPct val="110000"/>
              </a:lnSpc>
            </a:pPr>
            <a:r>
              <a:rPr lang="en-GB" sz="1800" smtClean="0">
                <a:latin typeface="Trebuchet MS" pitchFamily="34" charset="0"/>
              </a:rPr>
              <a:t>Identification of </a:t>
            </a:r>
            <a:r>
              <a:rPr lang="en-GB" sz="1800" b="1" smtClean="0">
                <a:solidFill>
                  <a:srgbClr val="000080"/>
                </a:solidFill>
                <a:latin typeface="Trebuchet MS" pitchFamily="34" charset="0"/>
              </a:rPr>
              <a:t>investment projects</a:t>
            </a:r>
            <a:r>
              <a:rPr lang="en-GB" sz="1800" smtClean="0">
                <a:latin typeface="Trebuchet MS" pitchFamily="34" charset="0"/>
              </a:rPr>
              <a:t> to reduce the most significant sources of pollution. </a:t>
            </a:r>
          </a:p>
          <a:p>
            <a:pPr marL="365125" indent="-255588" eaLnBrk="1" hangingPunct="1">
              <a:lnSpc>
                <a:spcPct val="110000"/>
              </a:lnSpc>
            </a:pPr>
            <a:endParaRPr lang="en-GB" sz="1800" smtClean="0">
              <a:latin typeface="Trebuchet MS" pitchFamily="34" charset="0"/>
            </a:endParaRPr>
          </a:p>
          <a:p>
            <a:pPr marL="365125" indent="-255588" eaLnBrk="1" hangingPunct="1">
              <a:lnSpc>
                <a:spcPct val="110000"/>
              </a:lnSpc>
              <a:buFont typeface="Times" pitchFamily="18" charset="0"/>
              <a:buNone/>
            </a:pPr>
            <a:endParaRPr lang="en-GB" sz="1800" smtClean="0">
              <a:latin typeface="Trebuchet MS" pitchFamily="34" charset="0"/>
            </a:endParaRPr>
          </a:p>
          <a:p>
            <a:pPr marL="365125" indent="-255588" eaLnBrk="1" hangingPunct="1">
              <a:lnSpc>
                <a:spcPct val="110000"/>
              </a:lnSpc>
            </a:pPr>
            <a:r>
              <a:rPr lang="en-GB" sz="1800" smtClean="0">
                <a:latin typeface="Trebuchet MS" pitchFamily="34" charset="0"/>
              </a:rPr>
              <a:t>Identification of</a:t>
            </a:r>
            <a:r>
              <a:rPr lang="en-GB" sz="1800" b="1" smtClean="0">
                <a:solidFill>
                  <a:srgbClr val="000080"/>
                </a:solidFill>
                <a:latin typeface="Trebuchet MS" pitchFamily="34" charset="0"/>
              </a:rPr>
              <a:t> capacity-building </a:t>
            </a:r>
            <a:r>
              <a:rPr lang="en-GB" sz="1800" smtClean="0">
                <a:latin typeface="Trebuchet MS" pitchFamily="34" charset="0"/>
              </a:rPr>
              <a:t>measures to help neighbouring countries create national environmental administrations that are able to develop and police environmental laws. </a:t>
            </a:r>
          </a:p>
          <a:p>
            <a:pPr marL="365125" indent="-255588" eaLnBrk="1" hangingPunct="1">
              <a:lnSpc>
                <a:spcPct val="110000"/>
              </a:lnSpc>
            </a:pPr>
            <a:endParaRPr lang="en-GB" sz="1800" smtClean="0">
              <a:latin typeface="Trebuchet MS" pitchFamily="34" charset="0"/>
            </a:endParaRPr>
          </a:p>
          <a:p>
            <a:pPr marL="365125" indent="-255588" eaLnBrk="1" hangingPunct="1">
              <a:lnSpc>
                <a:spcPct val="110000"/>
              </a:lnSpc>
              <a:buFont typeface="Times" pitchFamily="18" charset="0"/>
              <a:buNone/>
            </a:pPr>
            <a:endParaRPr lang="en-GB" sz="1800" smtClean="0">
              <a:latin typeface="Trebuchet MS" pitchFamily="34" charset="0"/>
            </a:endParaRPr>
          </a:p>
          <a:p>
            <a:pPr marL="365125" indent="-255588" eaLnBrk="1" hangingPunct="1">
              <a:lnSpc>
                <a:spcPct val="110000"/>
              </a:lnSpc>
            </a:pPr>
            <a:r>
              <a:rPr lang="en-GB" sz="1800" smtClean="0">
                <a:latin typeface="Trebuchet MS" pitchFamily="34" charset="0"/>
              </a:rPr>
              <a:t>Use of the EC’s research budget to develop greater knowledge of environmental issues relevant to the Mediterranean and ensure this is shared.</a:t>
            </a:r>
          </a:p>
          <a:p>
            <a:pPr marL="365125" indent="-255588" eaLnBrk="1" hangingPunct="1">
              <a:lnSpc>
                <a:spcPct val="110000"/>
              </a:lnSpc>
            </a:pPr>
            <a:r>
              <a:rPr lang="en-GB" sz="1800" smtClean="0">
                <a:latin typeface="Trebuchet MS" pitchFamily="34" charset="0"/>
              </a:rPr>
              <a:t>Develop </a:t>
            </a:r>
            <a:r>
              <a:rPr lang="en-GB" sz="1800" b="1" smtClean="0">
                <a:solidFill>
                  <a:srgbClr val="000080"/>
                </a:solidFill>
                <a:latin typeface="Trebuchet MS" pitchFamily="34" charset="0"/>
              </a:rPr>
              <a:t>indicators</a:t>
            </a:r>
            <a:r>
              <a:rPr lang="en-GB" sz="1800" smtClean="0">
                <a:solidFill>
                  <a:srgbClr val="000080"/>
                </a:solidFill>
                <a:latin typeface="Trebuchet MS" pitchFamily="34" charset="0"/>
              </a:rPr>
              <a:t> </a:t>
            </a:r>
            <a:r>
              <a:rPr lang="en-GB" sz="1800" smtClean="0">
                <a:latin typeface="Trebuchet MS" pitchFamily="34" charset="0"/>
              </a:rPr>
              <a:t>to monitor the progress/success of Horizon 2020.</a:t>
            </a:r>
            <a:endParaRPr lang="el-GR" sz="1800" smtClean="0">
              <a:latin typeface="Trebuchet MS" pitchFamily="34" charset="0"/>
            </a:endParaRPr>
          </a:p>
          <a:p>
            <a:pPr marL="365125" indent="-255588" eaLnBrk="1" hangingPunct="1"/>
            <a:endParaRPr lang="en-GB" sz="1800" smtClean="0"/>
          </a:p>
        </p:txBody>
      </p:sp>
      <p:pic>
        <p:nvPicPr>
          <p:cNvPr id="445446" name="Picture 4" descr="europeanflag.png"/>
          <p:cNvPicPr>
            <a:picLocks noChangeAspect="1"/>
          </p:cNvPicPr>
          <p:nvPr/>
        </p:nvPicPr>
        <p:blipFill>
          <a:blip r:embed="rId2"/>
          <a:srcRect/>
          <a:stretch>
            <a:fillRect/>
          </a:stretch>
        </p:blipFill>
        <p:spPr bwMode="auto">
          <a:xfrm>
            <a:off x="685800" y="152400"/>
            <a:ext cx="571500" cy="381000"/>
          </a:xfrm>
          <a:prstGeom prst="rect">
            <a:avLst/>
          </a:prstGeom>
          <a:noFill/>
          <a:ln w="9525">
            <a:noFill/>
            <a:miter lim="800000"/>
            <a:headEnd/>
            <a:tailEnd/>
          </a:ln>
        </p:spPr>
      </p:pic>
      <p:pic>
        <p:nvPicPr>
          <p:cNvPr id="445447" name="Picture 5" descr="Euro Med Medium.jpg"/>
          <p:cNvPicPr>
            <a:picLocks noChangeAspect="1"/>
          </p:cNvPicPr>
          <p:nvPr/>
        </p:nvPicPr>
        <p:blipFill>
          <a:blip r:embed="rId3"/>
          <a:srcRect/>
          <a:stretch>
            <a:fillRect/>
          </a:stretch>
        </p:blipFill>
        <p:spPr bwMode="auto">
          <a:xfrm>
            <a:off x="152400" y="152400"/>
            <a:ext cx="400050" cy="381000"/>
          </a:xfrm>
          <a:prstGeom prst="rect">
            <a:avLst/>
          </a:prstGeom>
          <a:noFill/>
          <a:ln w="9525">
            <a:noFill/>
            <a:miter lim="800000"/>
            <a:headEnd/>
            <a:tailEnd/>
          </a:ln>
        </p:spPr>
      </p:pic>
      <p:sp>
        <p:nvSpPr>
          <p:cNvPr id="11" name="TextBox 10"/>
          <p:cNvSpPr txBox="1"/>
          <p:nvPr/>
        </p:nvSpPr>
        <p:spPr>
          <a:xfrm>
            <a:off x="7391400" y="2438400"/>
            <a:ext cx="957263" cy="400050"/>
          </a:xfrm>
          <a:prstGeom prst="rect">
            <a:avLst/>
          </a:prstGeom>
          <a:noFill/>
        </p:spPr>
        <p:txBody>
          <a:bodyPr wrap="none">
            <a:spAutoFit/>
          </a:bodyPr>
          <a:lstStyle/>
          <a:p>
            <a:pPr fontAlgn="auto">
              <a:spcBef>
                <a:spcPts val="0"/>
              </a:spcBef>
              <a:spcAft>
                <a:spcPts val="0"/>
              </a:spcAft>
              <a:defRPr/>
            </a:pPr>
            <a:r>
              <a:rPr lang="en-GB" sz="2000" b="1" dirty="0">
                <a:solidFill>
                  <a:schemeClr val="accent2">
                    <a:lumMod val="75000"/>
                  </a:schemeClr>
                </a:solidFill>
                <a:latin typeface="Trebuchet MS" pitchFamily="34" charset="0"/>
              </a:rPr>
              <a:t>EIB/EC</a:t>
            </a:r>
            <a:endParaRPr lang="el-GR" sz="2000" b="1" dirty="0">
              <a:solidFill>
                <a:schemeClr val="accent2">
                  <a:lumMod val="75000"/>
                </a:schemeClr>
              </a:solidFill>
              <a:latin typeface="+mn-lt"/>
            </a:endParaRPr>
          </a:p>
        </p:txBody>
      </p:sp>
      <p:sp>
        <p:nvSpPr>
          <p:cNvPr id="12" name="TextBox 11"/>
          <p:cNvSpPr txBox="1"/>
          <p:nvPr/>
        </p:nvSpPr>
        <p:spPr>
          <a:xfrm>
            <a:off x="6477000" y="4114800"/>
            <a:ext cx="1871663" cy="400050"/>
          </a:xfrm>
          <a:prstGeom prst="rect">
            <a:avLst/>
          </a:prstGeom>
          <a:noFill/>
        </p:spPr>
        <p:txBody>
          <a:bodyPr wrap="none">
            <a:spAutoFit/>
          </a:bodyPr>
          <a:lstStyle/>
          <a:p>
            <a:pPr fontAlgn="auto">
              <a:spcBef>
                <a:spcPts val="0"/>
              </a:spcBef>
              <a:spcAft>
                <a:spcPts val="0"/>
              </a:spcAft>
              <a:defRPr/>
            </a:pPr>
            <a:r>
              <a:rPr lang="en-GB" sz="2000" b="1" dirty="0">
                <a:solidFill>
                  <a:schemeClr val="accent2">
                    <a:lumMod val="75000"/>
                  </a:schemeClr>
                </a:solidFill>
                <a:latin typeface="Trebuchet MS" pitchFamily="34" charset="0"/>
              </a:rPr>
              <a:t>MIO-ECSDE/EC</a:t>
            </a:r>
            <a:endParaRPr lang="el-GR" sz="2000" b="1" dirty="0">
              <a:solidFill>
                <a:schemeClr val="accent2">
                  <a:lumMod val="75000"/>
                </a:schemeClr>
              </a:solidFill>
              <a:latin typeface="+mn-lt"/>
            </a:endParaRPr>
          </a:p>
        </p:txBody>
      </p:sp>
      <p:sp>
        <p:nvSpPr>
          <p:cNvPr id="13" name="TextBox 12"/>
          <p:cNvSpPr txBox="1"/>
          <p:nvPr/>
        </p:nvSpPr>
        <p:spPr>
          <a:xfrm>
            <a:off x="7315200" y="5943600"/>
            <a:ext cx="1041400" cy="400050"/>
          </a:xfrm>
          <a:prstGeom prst="rect">
            <a:avLst/>
          </a:prstGeom>
          <a:noFill/>
        </p:spPr>
        <p:txBody>
          <a:bodyPr wrap="none">
            <a:spAutoFit/>
          </a:bodyPr>
          <a:lstStyle/>
          <a:p>
            <a:pPr fontAlgn="auto">
              <a:spcBef>
                <a:spcPts val="0"/>
              </a:spcBef>
              <a:spcAft>
                <a:spcPts val="0"/>
              </a:spcAft>
              <a:defRPr/>
            </a:pPr>
            <a:r>
              <a:rPr lang="en-GB" sz="2000" b="1" dirty="0">
                <a:solidFill>
                  <a:schemeClr val="accent2">
                    <a:lumMod val="75000"/>
                  </a:schemeClr>
                </a:solidFill>
                <a:latin typeface="Trebuchet MS" pitchFamily="34" charset="0"/>
              </a:rPr>
              <a:t>EEA/EC</a:t>
            </a:r>
            <a:endParaRPr lang="el-GR" sz="2000" b="1" dirty="0">
              <a:solidFill>
                <a:schemeClr val="accent2">
                  <a:lumMod val="75000"/>
                </a:schemeClr>
              </a:solidFill>
              <a:latin typeface="+mn-lt"/>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5" name="Title 1"/>
          <p:cNvSpPr>
            <a:spLocks noGrp="1"/>
          </p:cNvSpPr>
          <p:nvPr>
            <p:ph type="title" idx="4294967295"/>
          </p:nvPr>
        </p:nvSpPr>
        <p:spPr>
          <a:xfrm>
            <a:off x="304800" y="533400"/>
            <a:ext cx="8229600" cy="1066800"/>
          </a:xfrm>
        </p:spPr>
        <p:txBody>
          <a:bodyPr/>
          <a:lstStyle/>
          <a:p>
            <a:pPr indent="0" eaLnBrk="1" hangingPunct="1"/>
            <a:r>
              <a:rPr lang="en-US" sz="1800" b="0" smtClean="0"/>
              <a:t>H2020 Components and corresponding  projects</a:t>
            </a:r>
            <a:endParaRPr lang="en-GB" sz="1800" b="0" smtClean="0"/>
          </a:p>
        </p:txBody>
      </p:sp>
      <p:sp>
        <p:nvSpPr>
          <p:cNvPr id="1026" name="AutoShape 2"/>
          <p:cNvSpPr>
            <a:spLocks noChangeArrowheads="1"/>
          </p:cNvSpPr>
          <p:nvPr/>
        </p:nvSpPr>
        <p:spPr bwMode="auto">
          <a:xfrm>
            <a:off x="533400" y="1981200"/>
            <a:ext cx="2371361" cy="983134"/>
          </a:xfrm>
          <a:prstGeom prst="roundRect">
            <a:avLst>
              <a:gd name="adj" fmla="val 16667"/>
            </a:avLst>
          </a:prstGeom>
          <a:solidFill>
            <a:srgbClr val="FFFF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en-US" sz="1600" b="1">
                <a:solidFill>
                  <a:srgbClr val="000000"/>
                </a:solidFill>
                <a:latin typeface="Trebuchet MS" pitchFamily="34" charset="0"/>
              </a:rPr>
              <a:t>Pollution Reduction Investments </a:t>
            </a:r>
            <a:endParaRPr lang="en-GB" sz="1600" b="1">
              <a:solidFill>
                <a:srgbClr val="000000"/>
              </a:solidFill>
              <a:latin typeface="Trebuchet MS" pitchFamily="34" charset="0"/>
            </a:endParaRPr>
          </a:p>
        </p:txBody>
      </p:sp>
      <p:sp>
        <p:nvSpPr>
          <p:cNvPr id="1027" name="AutoShape 3"/>
          <p:cNvSpPr>
            <a:spLocks noChangeArrowheads="1"/>
          </p:cNvSpPr>
          <p:nvPr/>
        </p:nvSpPr>
        <p:spPr bwMode="auto">
          <a:xfrm>
            <a:off x="3352800" y="1981200"/>
            <a:ext cx="2371361" cy="983134"/>
          </a:xfrm>
          <a:prstGeom prst="roundRect">
            <a:avLst>
              <a:gd name="adj" fmla="val 16667"/>
            </a:avLst>
          </a:prstGeom>
          <a:solidFill>
            <a:srgbClr val="92D05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en-US" sz="1600" b="1" dirty="0">
                <a:solidFill>
                  <a:schemeClr val="tx1"/>
                </a:solidFill>
                <a:latin typeface="+mj-lt"/>
              </a:rPr>
              <a:t>Capacity Building</a:t>
            </a:r>
          </a:p>
        </p:txBody>
      </p:sp>
      <p:sp>
        <p:nvSpPr>
          <p:cNvPr id="1028" name="AutoShape 4"/>
          <p:cNvSpPr>
            <a:spLocks noChangeArrowheads="1"/>
          </p:cNvSpPr>
          <p:nvPr/>
        </p:nvSpPr>
        <p:spPr bwMode="auto">
          <a:xfrm>
            <a:off x="6239239" y="1988666"/>
            <a:ext cx="2371361" cy="983134"/>
          </a:xfrm>
          <a:prstGeom prst="roundRect">
            <a:avLst>
              <a:gd name="adj" fmla="val 16667"/>
            </a:avLst>
          </a:prstGeom>
          <a:solidFill>
            <a:srgbClr val="00B0F0">
              <a:alpha val="99001"/>
            </a:srgb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en-US" sz="1600" b="1">
                <a:solidFill>
                  <a:srgbClr val="352100"/>
                </a:solidFill>
                <a:latin typeface="Trebuchet MS" pitchFamily="34" charset="0"/>
              </a:rPr>
              <a:t>Review, Monitoring</a:t>
            </a:r>
            <a:endParaRPr lang="en-GB" sz="1600" b="1">
              <a:solidFill>
                <a:srgbClr val="000000"/>
              </a:solidFill>
              <a:latin typeface="Trebuchet MS" pitchFamily="34" charset="0"/>
            </a:endParaRPr>
          </a:p>
        </p:txBody>
      </p:sp>
      <p:sp>
        <p:nvSpPr>
          <p:cNvPr id="1029" name="Oval 5"/>
          <p:cNvSpPr>
            <a:spLocks noChangeArrowheads="1"/>
          </p:cNvSpPr>
          <p:nvPr/>
        </p:nvSpPr>
        <p:spPr bwMode="auto">
          <a:xfrm>
            <a:off x="413771" y="3882824"/>
            <a:ext cx="2701935" cy="1883077"/>
          </a:xfrm>
          <a:prstGeom prst="ellipse">
            <a:avLst/>
          </a:prstGeom>
          <a:gradFill rotWithShape="0">
            <a:gsLst>
              <a:gs pos="0">
                <a:srgbClr val="666666"/>
              </a:gs>
              <a:gs pos="50000">
                <a:srgbClr val="CCCCCC"/>
              </a:gs>
              <a:gs pos="100000">
                <a:srgbClr val="666666"/>
              </a:gs>
            </a:gsLst>
            <a:lin ang="18900000" scaled="1"/>
          </a:gradFill>
          <a:ln w="12700">
            <a:noFill/>
            <a:round/>
            <a:headEnd/>
            <a:tailEnd/>
          </a:ln>
          <a:effectLst/>
          <a:scene3d>
            <a:camera prst="orthographicFront">
              <a:rot lat="0" lon="0" rev="0"/>
            </a:camera>
            <a:lightRig rig="contrasting" dir="t">
              <a:rot lat="0" lon="0" rev="7800000"/>
            </a:lightRig>
          </a:scene3d>
          <a:sp3d>
            <a:bevelT w="139700" h="139700"/>
          </a:sp3d>
        </p:spPr>
        <p:txBody>
          <a:bodyPr anchor="ctr"/>
          <a:lstStyle/>
          <a:p>
            <a:pPr algn="ctr">
              <a:defRPr/>
            </a:pPr>
            <a:r>
              <a:rPr lang="en-GB" sz="1600" b="1">
                <a:solidFill>
                  <a:schemeClr val="tx1"/>
                </a:solidFill>
                <a:latin typeface="Arial Narrow" pitchFamily="34" charset="0"/>
              </a:rPr>
              <a:t>Mediterranean Hot Spot Investment Programme – Project Preparation and Implementation Facility</a:t>
            </a:r>
          </a:p>
          <a:p>
            <a:pPr algn="ctr">
              <a:defRPr/>
            </a:pPr>
            <a:r>
              <a:rPr lang="en-GB" sz="1600" b="1">
                <a:solidFill>
                  <a:schemeClr val="tx1"/>
                </a:solidFill>
                <a:latin typeface="Arial Narrow" pitchFamily="34" charset="0"/>
              </a:rPr>
              <a:t>(</a:t>
            </a:r>
            <a:r>
              <a:rPr lang="en-US" sz="1600" b="1">
                <a:solidFill>
                  <a:schemeClr val="tx1"/>
                </a:solidFill>
                <a:latin typeface="Arial Narrow" pitchFamily="34" charset="0"/>
              </a:rPr>
              <a:t>MeHSIP</a:t>
            </a:r>
            <a:r>
              <a:rPr lang="en-US" sz="1600" b="1">
                <a:solidFill>
                  <a:schemeClr val="tx1"/>
                </a:solidFill>
                <a:latin typeface="Calibri" pitchFamily="34" charset="0"/>
              </a:rPr>
              <a:t>)</a:t>
            </a:r>
            <a:endParaRPr lang="en-US" sz="1600" b="1">
              <a:solidFill>
                <a:schemeClr val="tx1"/>
              </a:solidFill>
            </a:endParaRPr>
          </a:p>
        </p:txBody>
      </p:sp>
      <p:sp>
        <p:nvSpPr>
          <p:cNvPr id="1030" name="Oval 6"/>
          <p:cNvSpPr>
            <a:spLocks noChangeArrowheads="1"/>
          </p:cNvSpPr>
          <p:nvPr/>
        </p:nvSpPr>
        <p:spPr bwMode="auto">
          <a:xfrm>
            <a:off x="3429000" y="4038600"/>
            <a:ext cx="2552700" cy="1628775"/>
          </a:xfrm>
          <a:prstGeom prst="ellipse">
            <a:avLst/>
          </a:prstGeom>
          <a:gradFill rotWithShape="0">
            <a:gsLst>
              <a:gs pos="0">
                <a:srgbClr val="666666"/>
              </a:gs>
              <a:gs pos="50000">
                <a:srgbClr val="CCCCCC"/>
              </a:gs>
              <a:gs pos="100000">
                <a:srgbClr val="666666"/>
              </a:gs>
            </a:gsLst>
            <a:lin ang="18900000" scaled="1"/>
          </a:gradFill>
          <a:ln w="12700">
            <a:noFill/>
            <a:round/>
            <a:headEnd/>
            <a:tailEnd/>
          </a:ln>
          <a:effectLst/>
          <a:scene3d>
            <a:camera prst="orthographicFront">
              <a:rot lat="0" lon="0" rev="0"/>
            </a:camera>
            <a:lightRig rig="contrasting" dir="t">
              <a:rot lat="0" lon="0" rev="7800000"/>
            </a:lightRig>
          </a:scene3d>
          <a:sp3d>
            <a:bevelT w="139700" h="139700"/>
          </a:sp3d>
        </p:spPr>
        <p:txBody>
          <a:bodyPr anchor="ctr"/>
          <a:lstStyle/>
          <a:p>
            <a:pPr algn="ctr">
              <a:defRPr/>
            </a:pPr>
            <a:r>
              <a:rPr lang="en-US" sz="1800" b="1">
                <a:solidFill>
                  <a:schemeClr val="tx1"/>
                </a:solidFill>
                <a:latin typeface="Arial Narrow" pitchFamily="34" charset="0"/>
              </a:rPr>
              <a:t>Mediterranean</a:t>
            </a:r>
            <a:r>
              <a:rPr lang="en-GB" sz="1800" b="1">
                <a:solidFill>
                  <a:schemeClr val="tx1"/>
                </a:solidFill>
                <a:latin typeface="Arial Narrow" pitchFamily="34" charset="0"/>
              </a:rPr>
              <a:t> </a:t>
            </a:r>
            <a:r>
              <a:rPr lang="en-US" sz="1800" b="1">
                <a:solidFill>
                  <a:schemeClr val="tx1"/>
                </a:solidFill>
                <a:latin typeface="Arial Narrow" pitchFamily="34" charset="0"/>
              </a:rPr>
              <a:t>Environment</a:t>
            </a:r>
            <a:r>
              <a:rPr lang="en-GB" sz="1800" b="1">
                <a:solidFill>
                  <a:schemeClr val="tx1"/>
                </a:solidFill>
                <a:latin typeface="Arial Narrow" pitchFamily="34" charset="0"/>
              </a:rPr>
              <a:t> </a:t>
            </a:r>
            <a:r>
              <a:rPr lang="en-US" sz="1800" b="1">
                <a:solidFill>
                  <a:schemeClr val="tx1"/>
                </a:solidFill>
                <a:latin typeface="Arial Narrow" pitchFamily="34" charset="0"/>
              </a:rPr>
              <a:t>Programme</a:t>
            </a:r>
            <a:r>
              <a:rPr lang="en-GB" sz="1800" b="1">
                <a:solidFill>
                  <a:schemeClr val="tx1"/>
                </a:solidFill>
                <a:latin typeface="Arial Narrow" pitchFamily="34" charset="0"/>
              </a:rPr>
              <a:t> </a:t>
            </a:r>
          </a:p>
        </p:txBody>
      </p:sp>
      <p:sp>
        <p:nvSpPr>
          <p:cNvPr id="1031" name="Oval 7"/>
          <p:cNvSpPr>
            <a:spLocks noChangeArrowheads="1"/>
          </p:cNvSpPr>
          <p:nvPr/>
        </p:nvSpPr>
        <p:spPr bwMode="auto">
          <a:xfrm>
            <a:off x="6286500" y="4038600"/>
            <a:ext cx="2552700" cy="1628775"/>
          </a:xfrm>
          <a:prstGeom prst="ellipse">
            <a:avLst/>
          </a:prstGeom>
          <a:gradFill rotWithShape="0">
            <a:gsLst>
              <a:gs pos="0">
                <a:srgbClr val="666666"/>
              </a:gs>
              <a:gs pos="50000">
                <a:srgbClr val="CCCCCC"/>
              </a:gs>
              <a:gs pos="100000">
                <a:srgbClr val="666666"/>
              </a:gs>
            </a:gsLst>
            <a:lin ang="18900000" scaled="1"/>
          </a:gradFill>
          <a:ln w="12700">
            <a:noFill/>
            <a:round/>
            <a:headEnd/>
            <a:tailEnd/>
          </a:ln>
          <a:effectLst/>
          <a:scene3d>
            <a:camera prst="orthographicFront">
              <a:rot lat="0" lon="0" rev="0"/>
            </a:camera>
            <a:lightRig rig="contrasting" dir="t">
              <a:rot lat="0" lon="0" rev="7800000"/>
            </a:lightRig>
          </a:scene3d>
          <a:sp3d>
            <a:bevelT w="139700" h="139700"/>
          </a:sp3d>
        </p:spPr>
        <p:txBody>
          <a:bodyPr anchor="ctr"/>
          <a:lstStyle/>
          <a:p>
            <a:pPr algn="ctr">
              <a:defRPr/>
            </a:pPr>
            <a:r>
              <a:rPr lang="en-GB" sz="1800" b="1">
                <a:solidFill>
                  <a:schemeClr val="tx1"/>
                </a:solidFill>
                <a:latin typeface="Arial Narrow" pitchFamily="34" charset="0"/>
              </a:rPr>
              <a:t>Shared Environmental Information System</a:t>
            </a:r>
          </a:p>
          <a:p>
            <a:pPr algn="ctr">
              <a:defRPr/>
            </a:pPr>
            <a:r>
              <a:rPr lang="en-GB" sz="1800" b="1">
                <a:solidFill>
                  <a:schemeClr val="tx1"/>
                </a:solidFill>
                <a:latin typeface="Arial Narrow" pitchFamily="34" charset="0"/>
              </a:rPr>
              <a:t>(SEIS</a:t>
            </a:r>
            <a:r>
              <a:rPr lang="en-GB" sz="1600" b="1">
                <a:solidFill>
                  <a:schemeClr val="tx1"/>
                </a:solidFill>
                <a:latin typeface="Arial Narrow" pitchFamily="34" charset="0"/>
              </a:rPr>
              <a:t>)</a:t>
            </a:r>
          </a:p>
        </p:txBody>
      </p:sp>
      <p:sp>
        <p:nvSpPr>
          <p:cNvPr id="1032" name="AutoShape 8"/>
          <p:cNvSpPr>
            <a:spLocks noChangeArrowheads="1"/>
          </p:cNvSpPr>
          <p:nvPr/>
        </p:nvSpPr>
        <p:spPr bwMode="auto">
          <a:xfrm>
            <a:off x="1600200" y="3276600"/>
            <a:ext cx="390525" cy="557213"/>
          </a:xfrm>
          <a:prstGeom prst="downArrow">
            <a:avLst>
              <a:gd name="adj1" fmla="val 50000"/>
              <a:gd name="adj2" fmla="val 33929"/>
            </a:avLst>
          </a:prstGeom>
          <a:solidFill>
            <a:schemeClr val="accent2">
              <a:lumMod val="75000"/>
            </a:schemeClr>
          </a:solidFill>
          <a:ln w="9525">
            <a:solidFill>
              <a:srgbClr val="000000"/>
            </a:solidFill>
            <a:miter lim="800000"/>
            <a:headEnd/>
            <a:tailEnd/>
          </a:ln>
        </p:spPr>
        <p:txBody>
          <a:bodyPr/>
          <a:lstStyle/>
          <a:p>
            <a:pPr fontAlgn="auto">
              <a:spcBef>
                <a:spcPts val="0"/>
              </a:spcBef>
              <a:spcAft>
                <a:spcPts val="0"/>
              </a:spcAft>
              <a:defRPr/>
            </a:pPr>
            <a:endParaRPr lang="en-GB" sz="1800">
              <a:solidFill>
                <a:schemeClr val="tx1"/>
              </a:solidFill>
              <a:latin typeface="+mn-lt"/>
            </a:endParaRPr>
          </a:p>
        </p:txBody>
      </p:sp>
      <p:sp>
        <p:nvSpPr>
          <p:cNvPr id="1033" name="AutoShape 9"/>
          <p:cNvSpPr>
            <a:spLocks noChangeArrowheads="1"/>
          </p:cNvSpPr>
          <p:nvPr/>
        </p:nvSpPr>
        <p:spPr bwMode="auto">
          <a:xfrm>
            <a:off x="4343400" y="3276600"/>
            <a:ext cx="390525" cy="557213"/>
          </a:xfrm>
          <a:prstGeom prst="downArrow">
            <a:avLst>
              <a:gd name="adj1" fmla="val 50000"/>
              <a:gd name="adj2" fmla="val 33929"/>
            </a:avLst>
          </a:prstGeom>
          <a:solidFill>
            <a:schemeClr val="accent2">
              <a:lumMod val="75000"/>
            </a:schemeClr>
          </a:solidFill>
          <a:ln w="9525">
            <a:solidFill>
              <a:srgbClr val="000000"/>
            </a:solidFill>
            <a:miter lim="800000"/>
            <a:headEnd/>
            <a:tailEnd/>
          </a:ln>
        </p:spPr>
        <p:txBody>
          <a:bodyPr/>
          <a:lstStyle/>
          <a:p>
            <a:pPr fontAlgn="auto">
              <a:spcBef>
                <a:spcPts val="0"/>
              </a:spcBef>
              <a:spcAft>
                <a:spcPts val="0"/>
              </a:spcAft>
              <a:defRPr/>
            </a:pPr>
            <a:endParaRPr lang="en-GB" sz="1800">
              <a:solidFill>
                <a:schemeClr val="tx1"/>
              </a:solidFill>
              <a:latin typeface="+mn-lt"/>
            </a:endParaRPr>
          </a:p>
        </p:txBody>
      </p:sp>
      <p:sp>
        <p:nvSpPr>
          <p:cNvPr id="1034" name="AutoShape 10"/>
          <p:cNvSpPr>
            <a:spLocks noChangeArrowheads="1"/>
          </p:cNvSpPr>
          <p:nvPr/>
        </p:nvSpPr>
        <p:spPr bwMode="auto">
          <a:xfrm>
            <a:off x="7162800" y="3276600"/>
            <a:ext cx="390525" cy="557213"/>
          </a:xfrm>
          <a:prstGeom prst="downArrow">
            <a:avLst>
              <a:gd name="adj1" fmla="val 50000"/>
              <a:gd name="adj2" fmla="val 33929"/>
            </a:avLst>
          </a:prstGeom>
          <a:solidFill>
            <a:schemeClr val="accent2">
              <a:lumMod val="75000"/>
            </a:schemeClr>
          </a:solidFill>
          <a:ln w="9525">
            <a:solidFill>
              <a:srgbClr val="000000"/>
            </a:solidFill>
            <a:miter lim="800000"/>
            <a:headEnd/>
            <a:tailEnd/>
          </a:ln>
        </p:spPr>
        <p:txBody>
          <a:bodyPr/>
          <a:lstStyle/>
          <a:p>
            <a:pPr fontAlgn="auto">
              <a:spcBef>
                <a:spcPts val="0"/>
              </a:spcBef>
              <a:spcAft>
                <a:spcPts val="0"/>
              </a:spcAft>
              <a:defRPr/>
            </a:pPr>
            <a:endParaRPr lang="en-GB" sz="1800">
              <a:solidFill>
                <a:schemeClr val="tx1"/>
              </a:solidFill>
              <a:latin typeface="+mn-lt"/>
            </a:endParaRPr>
          </a:p>
        </p:txBody>
      </p:sp>
      <p:pic>
        <p:nvPicPr>
          <p:cNvPr id="446487" name="Picture 12" descr="europeanflag.png"/>
          <p:cNvPicPr>
            <a:picLocks noChangeAspect="1"/>
          </p:cNvPicPr>
          <p:nvPr/>
        </p:nvPicPr>
        <p:blipFill>
          <a:blip r:embed="rId2"/>
          <a:srcRect/>
          <a:stretch>
            <a:fillRect/>
          </a:stretch>
        </p:blipFill>
        <p:spPr bwMode="auto">
          <a:xfrm>
            <a:off x="685800" y="152400"/>
            <a:ext cx="571500" cy="381000"/>
          </a:xfrm>
          <a:prstGeom prst="rect">
            <a:avLst/>
          </a:prstGeom>
          <a:noFill/>
          <a:ln w="9525">
            <a:noFill/>
            <a:miter lim="800000"/>
            <a:headEnd/>
            <a:tailEnd/>
          </a:ln>
        </p:spPr>
      </p:pic>
      <p:pic>
        <p:nvPicPr>
          <p:cNvPr id="446488" name="Picture 13" descr="Euro Med Medium.jpg"/>
          <p:cNvPicPr>
            <a:picLocks noChangeAspect="1"/>
          </p:cNvPicPr>
          <p:nvPr/>
        </p:nvPicPr>
        <p:blipFill>
          <a:blip r:embed="rId3"/>
          <a:srcRect/>
          <a:stretch>
            <a:fillRect/>
          </a:stretch>
        </p:blipFill>
        <p:spPr bwMode="auto">
          <a:xfrm>
            <a:off x="152400" y="152400"/>
            <a:ext cx="400050" cy="381000"/>
          </a:xfrm>
          <a:prstGeom prst="rect">
            <a:avLst/>
          </a:prstGeom>
          <a:noFill/>
          <a:ln w="9525">
            <a:noFill/>
            <a:miter lim="800000"/>
            <a:headEnd/>
            <a:tailEnd/>
          </a:ln>
        </p:spPr>
      </p:pic>
      <p:sp>
        <p:nvSpPr>
          <p:cNvPr id="16" name="Oval 7"/>
          <p:cNvSpPr>
            <a:spLocks noChangeArrowheads="1"/>
          </p:cNvSpPr>
          <p:nvPr/>
        </p:nvSpPr>
        <p:spPr bwMode="auto">
          <a:xfrm>
            <a:off x="2057400" y="5181600"/>
            <a:ext cx="2247900" cy="1447800"/>
          </a:xfrm>
          <a:prstGeom prst="ellipse">
            <a:avLst/>
          </a:prstGeom>
          <a:gradFill rotWithShape="0">
            <a:gsLst>
              <a:gs pos="0">
                <a:srgbClr val="666666"/>
              </a:gs>
              <a:gs pos="50000">
                <a:srgbClr val="CCCCCC"/>
              </a:gs>
              <a:gs pos="100000">
                <a:srgbClr val="666666"/>
              </a:gs>
            </a:gsLst>
            <a:lin ang="18900000" scaled="1"/>
          </a:gradFill>
          <a:ln w="12700">
            <a:noFill/>
            <a:round/>
            <a:headEnd/>
            <a:tailEnd/>
          </a:ln>
          <a:effectLst/>
          <a:scene3d>
            <a:camera prst="orthographicFront">
              <a:rot lat="0" lon="0" rev="0"/>
            </a:camera>
            <a:lightRig rig="contrasting" dir="t">
              <a:rot lat="0" lon="0" rev="7800000"/>
            </a:lightRig>
          </a:scene3d>
          <a:sp3d>
            <a:bevelT w="139700" h="139700"/>
          </a:sp3d>
        </p:spPr>
        <p:txBody>
          <a:bodyPr anchor="ctr"/>
          <a:lstStyle/>
          <a:p>
            <a:pPr algn="ctr">
              <a:defRPr/>
            </a:pPr>
            <a:r>
              <a:rPr lang="en-US" sz="1400" b="1">
                <a:solidFill>
                  <a:schemeClr val="tx1"/>
                </a:solidFill>
                <a:latin typeface="Arial Narrow" pitchFamily="34" charset="0"/>
              </a:rPr>
              <a:t>Hot Spot inventory for the W. Balkans and Turkey as complementary to the MeHSIP</a:t>
            </a:r>
          </a:p>
        </p:txBody>
      </p:sp>
      <p:sp>
        <p:nvSpPr>
          <p:cNvPr id="446492" name="Text Box 29"/>
          <p:cNvSpPr txBox="1">
            <a:spLocks noChangeArrowheads="1"/>
          </p:cNvSpPr>
          <p:nvPr/>
        </p:nvSpPr>
        <p:spPr bwMode="auto">
          <a:xfrm>
            <a:off x="250825" y="3933825"/>
            <a:ext cx="217488" cy="366713"/>
          </a:xfrm>
          <a:prstGeom prst="rect">
            <a:avLst/>
          </a:prstGeom>
          <a:noFill/>
          <a:ln w="9525" algn="ctr">
            <a:noFill/>
            <a:miter lim="800000"/>
            <a:headEnd/>
            <a:tailEnd/>
          </a:ln>
        </p:spPr>
        <p:txBody>
          <a:bodyPr lIns="90000" tIns="46800" rIns="90000" bIns="46800">
            <a:spAutoFit/>
          </a:bodyPr>
          <a:lstStyle/>
          <a:p>
            <a:pPr algn="ctr">
              <a:spcBef>
                <a:spcPct val="50000"/>
              </a:spcBef>
            </a:pPr>
            <a:endParaRPr lang="en-GB" sz="1800"/>
          </a:p>
        </p:txBody>
      </p:sp>
      <p:sp>
        <p:nvSpPr>
          <p:cNvPr id="446493" name="Text Box 30"/>
          <p:cNvSpPr txBox="1">
            <a:spLocks noChangeArrowheads="1"/>
          </p:cNvSpPr>
          <p:nvPr/>
        </p:nvSpPr>
        <p:spPr bwMode="auto">
          <a:xfrm rot="-5400000">
            <a:off x="-1273175" y="4630738"/>
            <a:ext cx="3003550" cy="457200"/>
          </a:xfrm>
          <a:prstGeom prst="rect">
            <a:avLst/>
          </a:prstGeom>
          <a:noFill/>
          <a:ln w="9525" algn="ctr">
            <a:noFill/>
            <a:miter lim="800000"/>
            <a:headEnd/>
            <a:tailEnd/>
          </a:ln>
        </p:spPr>
        <p:txBody>
          <a:bodyPr lIns="90000" tIns="46800" rIns="90000" bIns="46800">
            <a:spAutoFit/>
          </a:bodyPr>
          <a:lstStyle/>
          <a:p>
            <a:pPr algn="ctr">
              <a:spcBef>
                <a:spcPct val="50000"/>
              </a:spcBef>
            </a:pPr>
            <a:r>
              <a:rPr lang="en-GB" b="1">
                <a:solidFill>
                  <a:srgbClr val="5B1A66"/>
                </a:solidFill>
              </a:rPr>
              <a:t>ENPI  Regional</a:t>
            </a:r>
            <a:r>
              <a:rPr lang="en-GB" sz="1800"/>
              <a:t> </a:t>
            </a:r>
          </a:p>
        </p:txBody>
      </p:sp>
      <p:sp>
        <p:nvSpPr>
          <p:cNvPr id="446494" name="Text Box 35"/>
          <p:cNvSpPr txBox="1">
            <a:spLocks noChangeArrowheads="1"/>
          </p:cNvSpPr>
          <p:nvPr/>
        </p:nvSpPr>
        <p:spPr bwMode="auto">
          <a:xfrm>
            <a:off x="7164388" y="692150"/>
            <a:ext cx="1223962" cy="366713"/>
          </a:xfrm>
          <a:prstGeom prst="rect">
            <a:avLst/>
          </a:prstGeom>
          <a:noFill/>
          <a:ln w="9525" algn="ctr">
            <a:noFill/>
            <a:miter lim="800000"/>
            <a:headEnd/>
            <a:tailEnd/>
          </a:ln>
        </p:spPr>
        <p:txBody>
          <a:bodyPr lIns="90000" tIns="46800" rIns="90000" bIns="46800">
            <a:spAutoFit/>
          </a:bodyPr>
          <a:lstStyle/>
          <a:p>
            <a:pPr algn="ctr">
              <a:spcBef>
                <a:spcPct val="50000"/>
              </a:spcBef>
            </a:pPr>
            <a:endParaRPr lang="en-GB" sz="1800"/>
          </a:p>
        </p:txBody>
      </p:sp>
      <p:sp>
        <p:nvSpPr>
          <p:cNvPr id="446495" name="Text Box 36"/>
          <p:cNvSpPr txBox="1">
            <a:spLocks noChangeArrowheads="1"/>
          </p:cNvSpPr>
          <p:nvPr/>
        </p:nvSpPr>
        <p:spPr bwMode="auto">
          <a:xfrm>
            <a:off x="7524750" y="2781300"/>
            <a:ext cx="1368425" cy="396875"/>
          </a:xfrm>
          <a:prstGeom prst="rect">
            <a:avLst/>
          </a:prstGeom>
          <a:noFill/>
          <a:ln w="9525" algn="ctr">
            <a:noFill/>
            <a:miter lim="800000"/>
            <a:headEnd/>
            <a:tailEnd/>
          </a:ln>
        </p:spPr>
        <p:txBody>
          <a:bodyPr lIns="90000" tIns="46800" rIns="90000" bIns="46800">
            <a:spAutoFit/>
          </a:bodyPr>
          <a:lstStyle/>
          <a:p>
            <a:pPr algn="ctr"/>
            <a:r>
              <a:rPr lang="en-GB" sz="2000" b="1">
                <a:solidFill>
                  <a:schemeClr val="tx1"/>
                </a:solidFill>
              </a:rPr>
              <a:t>Research</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89" name="Rectangle 2"/>
          <p:cNvSpPr>
            <a:spLocks noGrp="1" noChangeArrowheads="1"/>
          </p:cNvSpPr>
          <p:nvPr>
            <p:ph type="body" idx="1"/>
          </p:nvPr>
        </p:nvSpPr>
        <p:spPr>
          <a:xfrm>
            <a:off x="900113" y="1125538"/>
            <a:ext cx="7488237" cy="4025900"/>
          </a:xfrm>
        </p:spPr>
        <p:txBody>
          <a:bodyPr/>
          <a:lstStyle/>
          <a:p>
            <a:pPr marL="2913063" lvl="2" indent="-381000">
              <a:lnSpc>
                <a:spcPct val="80000"/>
              </a:lnSpc>
              <a:buFontTx/>
              <a:buNone/>
              <a:tabLst>
                <a:tab pos="1082675" algn="l"/>
              </a:tabLst>
            </a:pPr>
            <a:endParaRPr lang="en-GB" b="1" smtClean="0">
              <a:solidFill>
                <a:srgbClr val="FF0000"/>
              </a:solidFill>
            </a:endParaRPr>
          </a:p>
          <a:p>
            <a:pPr marL="268288" indent="-268288">
              <a:lnSpc>
                <a:spcPct val="80000"/>
              </a:lnSpc>
              <a:buFont typeface="Wingdings" pitchFamily="2" charset="2"/>
              <a:buNone/>
              <a:tabLst>
                <a:tab pos="1082675" algn="l"/>
              </a:tabLst>
            </a:pPr>
            <a:endParaRPr lang="en-GB" b="1" smtClean="0">
              <a:solidFill>
                <a:schemeClr val="accent2"/>
              </a:solidFill>
            </a:endParaRPr>
          </a:p>
          <a:p>
            <a:pPr marL="268288" indent="-268288">
              <a:lnSpc>
                <a:spcPct val="80000"/>
              </a:lnSpc>
              <a:buFont typeface="Wingdings" pitchFamily="2" charset="2"/>
              <a:buNone/>
              <a:tabLst>
                <a:tab pos="1082675" algn="l"/>
              </a:tabLst>
            </a:pPr>
            <a:r>
              <a:rPr lang="en-GB" b="1" smtClean="0">
                <a:solidFill>
                  <a:schemeClr val="accent2"/>
                </a:solidFill>
              </a:rPr>
              <a:t>		</a:t>
            </a:r>
            <a:r>
              <a:rPr lang="en-GB" sz="3200" b="1" smtClean="0">
                <a:solidFill>
                  <a:schemeClr val="accent2"/>
                </a:solidFill>
              </a:rPr>
              <a:t>	</a:t>
            </a:r>
            <a:r>
              <a:rPr lang="en-GB" sz="3200" b="1" i="1" u="sng" smtClean="0">
                <a:solidFill>
                  <a:srgbClr val="000080"/>
                </a:solidFill>
              </a:rPr>
              <a:t>Horizon 2020</a:t>
            </a:r>
          </a:p>
          <a:p>
            <a:pPr marL="268288" indent="-268288">
              <a:lnSpc>
                <a:spcPct val="80000"/>
              </a:lnSpc>
              <a:buFont typeface="Wingdings" pitchFamily="2" charset="2"/>
              <a:buNone/>
              <a:tabLst>
                <a:tab pos="1082675" algn="l"/>
              </a:tabLst>
            </a:pPr>
            <a:endParaRPr lang="en-GB" sz="3200" b="1" smtClean="0">
              <a:solidFill>
                <a:schemeClr val="accent2"/>
              </a:solidFill>
            </a:endParaRPr>
          </a:p>
          <a:p>
            <a:pPr marL="268288" indent="-268288">
              <a:lnSpc>
                <a:spcPct val="80000"/>
              </a:lnSpc>
              <a:buFont typeface="Wingdings" pitchFamily="2" charset="2"/>
              <a:buNone/>
              <a:tabLst>
                <a:tab pos="1082675" algn="l"/>
              </a:tabLst>
            </a:pPr>
            <a:endParaRPr lang="fr-BE" smtClean="0">
              <a:solidFill>
                <a:schemeClr val="accent2"/>
              </a:solidFill>
            </a:endParaRPr>
          </a:p>
          <a:p>
            <a:pPr marL="268288" indent="-268288">
              <a:lnSpc>
                <a:spcPct val="80000"/>
              </a:lnSpc>
              <a:buFont typeface="Wingdings" pitchFamily="2" charset="2"/>
              <a:buNone/>
              <a:tabLst>
                <a:tab pos="1082675" algn="l"/>
              </a:tabLst>
            </a:pPr>
            <a:r>
              <a:rPr lang="en-GB" smtClean="0">
                <a:solidFill>
                  <a:srgbClr val="000080"/>
                </a:solidFill>
              </a:rPr>
              <a:t>   </a:t>
            </a:r>
            <a:r>
              <a:rPr lang="en-GB" b="1" smtClean="0">
                <a:solidFill>
                  <a:srgbClr val="000080"/>
                </a:solidFill>
              </a:rPr>
              <a:t>Investment</a:t>
            </a:r>
            <a:r>
              <a:rPr lang="en-GB" smtClean="0">
                <a:solidFill>
                  <a:srgbClr val="000080"/>
                </a:solidFill>
              </a:rPr>
              <a:t> component implemented by the EIB with other IFIs support </a:t>
            </a:r>
          </a:p>
          <a:p>
            <a:pPr marL="268288" indent="-268288">
              <a:lnSpc>
                <a:spcPct val="80000"/>
              </a:lnSpc>
              <a:buFont typeface="Wingdings" pitchFamily="2" charset="2"/>
              <a:buNone/>
              <a:tabLst>
                <a:tab pos="1082675" algn="l"/>
              </a:tabLst>
            </a:pPr>
            <a:endParaRPr lang="en-GB" smtClean="0">
              <a:solidFill>
                <a:srgbClr val="000080"/>
              </a:solidFill>
            </a:endParaRPr>
          </a:p>
          <a:p>
            <a:pPr marL="268288" indent="-268288" algn="ctr">
              <a:lnSpc>
                <a:spcPct val="80000"/>
              </a:lnSpc>
              <a:buFont typeface="Wingdings" pitchFamily="2" charset="2"/>
              <a:buNone/>
              <a:tabLst>
                <a:tab pos="1082675" algn="l"/>
              </a:tabLst>
            </a:pPr>
            <a:endParaRPr lang="en-GB" smtClean="0">
              <a:solidFill>
                <a:schemeClr val="accent2"/>
              </a:solidFill>
            </a:endParaRPr>
          </a:p>
          <a:p>
            <a:pPr marL="268288" indent="-268288">
              <a:lnSpc>
                <a:spcPct val="80000"/>
              </a:lnSpc>
              <a:buFont typeface="Wingdings" pitchFamily="2" charset="2"/>
              <a:buNone/>
              <a:tabLst>
                <a:tab pos="1082675" algn="l"/>
              </a:tabLst>
            </a:pPr>
            <a:endParaRPr lang="en-GB" sz="800" smtClean="0">
              <a:solidFill>
                <a:schemeClr val="accent2"/>
              </a:solidFill>
            </a:endParaRPr>
          </a:p>
          <a:p>
            <a:pPr marL="268288" indent="-268288">
              <a:lnSpc>
                <a:spcPct val="80000"/>
              </a:lnSpc>
              <a:buFont typeface="Wingdings" pitchFamily="2" charset="2"/>
              <a:buChar char="ü"/>
              <a:tabLst>
                <a:tab pos="1082675" algn="l"/>
              </a:tabLst>
            </a:pPr>
            <a:endParaRPr lang="en-GB" sz="400" smtClean="0"/>
          </a:p>
          <a:p>
            <a:pPr marL="268288" indent="-268288">
              <a:lnSpc>
                <a:spcPct val="80000"/>
              </a:lnSpc>
              <a:buFont typeface="Wingdings" pitchFamily="2" charset="2"/>
              <a:buNone/>
              <a:tabLst>
                <a:tab pos="1082675" algn="l"/>
              </a:tabLst>
            </a:pPr>
            <a:endParaRPr lang="en-GB" sz="800" smtClean="0"/>
          </a:p>
        </p:txBody>
      </p:sp>
      <p:pic>
        <p:nvPicPr>
          <p:cNvPr id="447490" name="Picture 3"/>
          <p:cNvPicPr>
            <a:picLocks noChangeAspect="1" noChangeArrowheads="1"/>
          </p:cNvPicPr>
          <p:nvPr/>
        </p:nvPicPr>
        <p:blipFill>
          <a:blip r:embed="rId3"/>
          <a:srcRect/>
          <a:stretch>
            <a:fillRect/>
          </a:stretch>
        </p:blipFill>
        <p:spPr bwMode="auto">
          <a:xfrm>
            <a:off x="7235825" y="5373688"/>
            <a:ext cx="1066800" cy="1279525"/>
          </a:xfrm>
          <a:prstGeom prst="rect">
            <a:avLst/>
          </a:prstGeom>
          <a:noFill/>
          <a:ln w="9525">
            <a:noFill/>
            <a:miter lim="800000"/>
            <a:headEnd/>
            <a:tailEnd/>
          </a:ln>
        </p:spPr>
      </p:pic>
      <p:sp>
        <p:nvSpPr>
          <p:cNvPr id="447491" name="Rectangle 4"/>
          <p:cNvSpPr>
            <a:spLocks noChangeArrowheads="1"/>
          </p:cNvSpPr>
          <p:nvPr/>
        </p:nvSpPr>
        <p:spPr bwMode="auto">
          <a:xfrm>
            <a:off x="468313" y="260350"/>
            <a:ext cx="8675687" cy="908050"/>
          </a:xfrm>
          <a:prstGeom prst="rect">
            <a:avLst/>
          </a:prstGeom>
          <a:noFill/>
          <a:ln w="9525">
            <a:noFill/>
            <a:miter lim="800000"/>
            <a:headEnd/>
            <a:tailEnd/>
          </a:ln>
        </p:spPr>
        <p:txBody>
          <a:bodyPr anchor="ctr"/>
          <a:lstStyle/>
          <a:p>
            <a:pPr marL="1588" algn="ctr"/>
            <a:r>
              <a:rPr lang="en-GB" b="1">
                <a:solidFill>
                  <a:schemeClr val="tx1"/>
                </a:solidFill>
                <a:latin typeface="Verdana" pitchFamily="34" charset="0"/>
              </a:rPr>
              <a:t>ENPI Funding for Environment</a:t>
            </a:r>
            <a:br>
              <a:rPr lang="en-GB" b="1">
                <a:solidFill>
                  <a:schemeClr val="tx1"/>
                </a:solidFill>
                <a:latin typeface="Verdana" pitchFamily="34" charset="0"/>
              </a:rPr>
            </a:br>
            <a:r>
              <a:rPr lang="en-GB" b="1">
                <a:solidFill>
                  <a:schemeClr val="tx1"/>
                </a:solidFill>
                <a:latin typeface="Verdana" pitchFamily="34" charset="0"/>
              </a:rPr>
              <a:t>water focus (2)</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9537" name="Picture 4"/>
          <p:cNvPicPr>
            <a:picLocks noChangeAspect="1" noChangeArrowheads="1"/>
          </p:cNvPicPr>
          <p:nvPr/>
        </p:nvPicPr>
        <p:blipFill>
          <a:blip r:embed="rId3"/>
          <a:srcRect/>
          <a:stretch>
            <a:fillRect/>
          </a:stretch>
        </p:blipFill>
        <p:spPr bwMode="auto">
          <a:xfrm>
            <a:off x="49213" y="228600"/>
            <a:ext cx="9028112" cy="647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1585" name="Picture 3"/>
          <p:cNvPicPr>
            <a:picLocks noGrp="1" noChangeAspect="1" noChangeArrowheads="1"/>
          </p:cNvPicPr>
          <p:nvPr>
            <p:ph type="subTitle" idx="4294967295"/>
          </p:nvPr>
        </p:nvPicPr>
        <p:blipFill>
          <a:blip r:embed="rId3"/>
          <a:srcRect/>
          <a:stretch>
            <a:fillRect/>
          </a:stretch>
        </p:blipFill>
        <p:spPr>
          <a:xfrm>
            <a:off x="76200" y="0"/>
            <a:ext cx="8967788" cy="68580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3" name="Footer Placeholder 2"/>
          <p:cNvSpPr txBox="1">
            <a:spLocks noGrp="1"/>
          </p:cNvSpPr>
          <p:nvPr/>
        </p:nvSpPr>
        <p:spPr bwMode="auto">
          <a:xfrm>
            <a:off x="2514600" y="6248400"/>
            <a:ext cx="4572000" cy="457200"/>
          </a:xfrm>
          <a:prstGeom prst="rect">
            <a:avLst/>
          </a:prstGeom>
          <a:noFill/>
          <a:ln w="9525">
            <a:noFill/>
            <a:miter lim="800000"/>
            <a:headEnd/>
            <a:tailEnd/>
          </a:ln>
        </p:spPr>
        <p:txBody>
          <a:bodyPr/>
          <a:lstStyle/>
          <a:p>
            <a:pPr algn="ctr"/>
            <a:r>
              <a:rPr lang="en-US" sz="1200" b="1">
                <a:solidFill>
                  <a:schemeClr val="tx1"/>
                </a:solidFill>
                <a:latin typeface="Verdana" pitchFamily="34" charset="0"/>
                <a:cs typeface="Arial" charset="0"/>
              </a:rPr>
              <a:t>MeHSIP-PPIF</a:t>
            </a:r>
          </a:p>
          <a:p>
            <a:pPr algn="ctr"/>
            <a:endParaRPr lang="el-GR" sz="1200" b="1">
              <a:solidFill>
                <a:schemeClr val="tx1"/>
              </a:solidFill>
              <a:latin typeface="Verdana" pitchFamily="34" charset="0"/>
              <a:cs typeface="Arial" charset="0"/>
            </a:endParaRPr>
          </a:p>
        </p:txBody>
      </p:sp>
      <p:graphicFrame>
        <p:nvGraphicFramePr>
          <p:cNvPr id="518194" name="Group 50"/>
          <p:cNvGraphicFramePr>
            <a:graphicFrameLocks noGrp="1"/>
          </p:cNvGraphicFramePr>
          <p:nvPr/>
        </p:nvGraphicFramePr>
        <p:xfrm>
          <a:off x="609600" y="1676400"/>
          <a:ext cx="8066088" cy="5065713"/>
        </p:xfrm>
        <a:graphic>
          <a:graphicData uri="http://schemas.openxmlformats.org/drawingml/2006/table">
            <a:tbl>
              <a:tblPr/>
              <a:tblGrid>
                <a:gridCol w="798513"/>
                <a:gridCol w="1189037"/>
                <a:gridCol w="1476375"/>
                <a:gridCol w="3289300"/>
                <a:gridCol w="1312863"/>
              </a:tblGrid>
              <a:tr h="490538">
                <a:tc>
                  <a:txBody>
                    <a:bodyPr/>
                    <a:lstStyle/>
                    <a:p>
                      <a:pPr marL="0" marR="0" lvl="0" indent="0" algn="ctr" defTabSz="914400" rtl="0" eaLnBrk="1" fontAlgn="base" latinLnBrk="0" hangingPunct="1">
                        <a:lnSpc>
                          <a:spcPts val="2800"/>
                        </a:lnSpc>
                        <a:spcBef>
                          <a:spcPct val="0"/>
                        </a:spcBef>
                        <a:spcAft>
                          <a:spcPct val="0"/>
                        </a:spcAft>
                        <a:buClrTx/>
                        <a:buSzTx/>
                        <a:buFont typeface="Times" pitchFamily="18" charset="0"/>
                        <a:buNone/>
                        <a:tabLst>
                          <a:tab pos="5835650" algn="r"/>
                        </a:tabLst>
                      </a:pPr>
                      <a:r>
                        <a:rPr kumimoji="0" lang="en-GB" sz="900" b="1" i="0" u="none" strike="noStrike" cap="none" normalizeH="0" baseline="0" smtClean="0">
                          <a:ln>
                            <a:noFill/>
                          </a:ln>
                          <a:solidFill>
                            <a:srgbClr val="103C72"/>
                          </a:solidFill>
                          <a:effectLst/>
                          <a:latin typeface="Verdana" pitchFamily="34" charset="0"/>
                          <a:cs typeface="Times New Roman" pitchFamily="18" charset="0"/>
                        </a:rPr>
                        <a:t>Nr.</a:t>
                      </a:r>
                      <a:endParaRPr kumimoji="0" lang="en-GB" sz="900" b="0" i="0" u="none" strike="noStrike" cap="none" normalizeH="0" baseline="0" smtClean="0">
                        <a:ln>
                          <a:noFill/>
                        </a:ln>
                        <a:solidFill>
                          <a:srgbClr val="103C72"/>
                        </a:solidFill>
                        <a:effectLst/>
                        <a:latin typeface="Verdana" pitchFamily="34" charset="0"/>
                        <a:cs typeface="Times New Roman" pitchFamily="18" charset="0"/>
                      </a:endParaRPr>
                    </a:p>
                  </a:txBody>
                  <a:tcPr marL="68580" marR="68580" marT="0" marB="0" anchor="ctr" horzOverflow="overflow">
                    <a:lnL>
                      <a:noFill/>
                    </a:lnL>
                    <a:lnR w="12700" cap="flat" cmpd="sng" algn="ctr">
                      <a:solidFill>
                        <a:srgbClr val="618DC9"/>
                      </a:solidFill>
                      <a:prstDash val="solid"/>
                      <a:round/>
                      <a:headEnd type="none" w="med" len="med"/>
                      <a:tailEnd type="none" w="med" len="med"/>
                    </a:lnR>
                    <a:lnT w="12700" cap="flat" cmpd="sng" algn="ctr">
                      <a:solidFill>
                        <a:srgbClr val="618DC9"/>
                      </a:solidFill>
                      <a:prstDash val="solid"/>
                      <a:round/>
                      <a:headEnd type="none" w="med" len="med"/>
                      <a:tailEnd type="none" w="med" len="med"/>
                    </a:lnT>
                    <a:lnB w="12700" cap="flat" cmpd="sng" algn="ctr">
                      <a:solidFill>
                        <a:srgbClr val="618DC9"/>
                      </a:solidFill>
                      <a:prstDash val="solid"/>
                      <a:round/>
                      <a:headEnd type="none" w="med" len="med"/>
                      <a:tailEnd type="none" w="med" len="med"/>
                    </a:lnB>
                    <a:lnTlToBr>
                      <a:noFill/>
                    </a:lnTlToBr>
                    <a:lnBlToTr>
                      <a:noFill/>
                    </a:lnBlToTr>
                    <a:solidFill>
                      <a:srgbClr val="DAEEF3"/>
                    </a:solidFill>
                  </a:tcPr>
                </a:tc>
                <a:tc>
                  <a:txBody>
                    <a:bodyPr/>
                    <a:lstStyle/>
                    <a:p>
                      <a:pPr marL="0" marR="0" lvl="0" indent="0" algn="ctr" defTabSz="914400" rtl="0" eaLnBrk="1" fontAlgn="base" latinLnBrk="0" hangingPunct="1">
                        <a:lnSpc>
                          <a:spcPts val="2800"/>
                        </a:lnSpc>
                        <a:spcBef>
                          <a:spcPct val="0"/>
                        </a:spcBef>
                        <a:spcAft>
                          <a:spcPct val="0"/>
                        </a:spcAft>
                        <a:buClrTx/>
                        <a:buSzTx/>
                        <a:buFont typeface="Times" pitchFamily="18" charset="0"/>
                        <a:buNone/>
                        <a:tabLst>
                          <a:tab pos="5835650" algn="r"/>
                        </a:tabLst>
                      </a:pPr>
                      <a:r>
                        <a:rPr kumimoji="0" lang="en-GB" sz="900" b="1" i="0" u="none" strike="noStrike" cap="none" normalizeH="0" baseline="0" smtClean="0">
                          <a:ln>
                            <a:noFill/>
                          </a:ln>
                          <a:solidFill>
                            <a:srgbClr val="103C72"/>
                          </a:solidFill>
                          <a:effectLst/>
                          <a:latin typeface="Verdana" pitchFamily="34" charset="0"/>
                          <a:cs typeface="Times New Roman" pitchFamily="18" charset="0"/>
                        </a:rPr>
                        <a:t>Country</a:t>
                      </a:r>
                      <a:endParaRPr kumimoji="0" lang="en-GB" sz="900" b="0" i="0" u="none" strike="noStrike" cap="none" normalizeH="0" baseline="0" smtClean="0">
                        <a:ln>
                          <a:noFill/>
                        </a:ln>
                        <a:solidFill>
                          <a:srgbClr val="103C72"/>
                        </a:solidFill>
                        <a:effectLst/>
                        <a:latin typeface="Verdana" pitchFamily="34" charset="0"/>
                        <a:cs typeface="Times New Roman" pitchFamily="18" charset="0"/>
                      </a:endParaRPr>
                    </a:p>
                  </a:txBody>
                  <a:tcPr marL="68580" marR="68580" marT="0" marB="0" anchor="ctr" horzOverflow="overflow">
                    <a:lnL w="12700" cap="flat" cmpd="sng" algn="ctr">
                      <a:solidFill>
                        <a:srgbClr val="618DC9"/>
                      </a:solidFill>
                      <a:prstDash val="solid"/>
                      <a:round/>
                      <a:headEnd type="none" w="med" len="med"/>
                      <a:tailEnd type="none" w="med" len="med"/>
                    </a:lnL>
                    <a:lnR w="12700" cap="flat" cmpd="sng" algn="ctr">
                      <a:solidFill>
                        <a:srgbClr val="618DC9"/>
                      </a:solidFill>
                      <a:prstDash val="solid"/>
                      <a:round/>
                      <a:headEnd type="none" w="med" len="med"/>
                      <a:tailEnd type="none" w="med" len="med"/>
                    </a:lnR>
                    <a:lnT w="12700" cap="flat" cmpd="sng" algn="ctr">
                      <a:solidFill>
                        <a:srgbClr val="618DC9"/>
                      </a:solidFill>
                      <a:prstDash val="solid"/>
                      <a:round/>
                      <a:headEnd type="none" w="med" len="med"/>
                      <a:tailEnd type="none" w="med" len="med"/>
                    </a:lnT>
                    <a:lnB w="12700" cap="flat" cmpd="sng" algn="ctr">
                      <a:solidFill>
                        <a:srgbClr val="618DC9"/>
                      </a:solidFill>
                      <a:prstDash val="solid"/>
                      <a:round/>
                      <a:headEnd type="none" w="med" len="med"/>
                      <a:tailEnd type="none" w="med" len="med"/>
                    </a:lnB>
                    <a:lnTlToBr>
                      <a:noFill/>
                    </a:lnTlToBr>
                    <a:lnBlToTr>
                      <a:noFill/>
                    </a:lnBlToTr>
                    <a:solidFill>
                      <a:srgbClr val="DAEEF3"/>
                    </a:solidFill>
                  </a:tcPr>
                </a:tc>
                <a:tc>
                  <a:txBody>
                    <a:bodyPr/>
                    <a:lstStyle/>
                    <a:p>
                      <a:pPr marL="0" marR="0" lvl="0" indent="0" algn="ctr" defTabSz="914400" rtl="0" eaLnBrk="1" fontAlgn="base" latinLnBrk="0" hangingPunct="1">
                        <a:lnSpc>
                          <a:spcPts val="2800"/>
                        </a:lnSpc>
                        <a:spcBef>
                          <a:spcPct val="0"/>
                        </a:spcBef>
                        <a:spcAft>
                          <a:spcPct val="0"/>
                        </a:spcAft>
                        <a:buClrTx/>
                        <a:buSzTx/>
                        <a:buFont typeface="Times" pitchFamily="18" charset="0"/>
                        <a:buNone/>
                        <a:tabLst>
                          <a:tab pos="5835650" algn="r"/>
                        </a:tabLst>
                      </a:pPr>
                      <a:r>
                        <a:rPr kumimoji="0" lang="en-GB" sz="900" b="1" i="0" u="none" strike="noStrike" cap="none" normalizeH="0" baseline="0" smtClean="0">
                          <a:ln>
                            <a:noFill/>
                          </a:ln>
                          <a:solidFill>
                            <a:srgbClr val="103C72"/>
                          </a:solidFill>
                          <a:effectLst/>
                          <a:latin typeface="Verdana" pitchFamily="34" charset="0"/>
                          <a:cs typeface="Times New Roman" pitchFamily="18" charset="0"/>
                        </a:rPr>
                        <a:t>Sector</a:t>
                      </a:r>
                      <a:endParaRPr kumimoji="0" lang="en-GB" sz="900" b="0" i="0" u="none" strike="noStrike" cap="none" normalizeH="0" baseline="0" smtClean="0">
                        <a:ln>
                          <a:noFill/>
                        </a:ln>
                        <a:solidFill>
                          <a:srgbClr val="103C72"/>
                        </a:solidFill>
                        <a:effectLst/>
                        <a:latin typeface="Verdana" pitchFamily="34" charset="0"/>
                        <a:cs typeface="Times New Roman" pitchFamily="18" charset="0"/>
                      </a:endParaRPr>
                    </a:p>
                  </a:txBody>
                  <a:tcPr marL="68580" marR="68580" marT="0" marB="0" anchor="ctr" horzOverflow="overflow">
                    <a:lnL w="12700" cap="flat" cmpd="sng" algn="ctr">
                      <a:solidFill>
                        <a:srgbClr val="618DC9"/>
                      </a:solidFill>
                      <a:prstDash val="solid"/>
                      <a:round/>
                      <a:headEnd type="none" w="med" len="med"/>
                      <a:tailEnd type="none" w="med" len="med"/>
                    </a:lnL>
                    <a:lnR w="12700" cap="flat" cmpd="sng" algn="ctr">
                      <a:solidFill>
                        <a:srgbClr val="618DC9"/>
                      </a:solidFill>
                      <a:prstDash val="solid"/>
                      <a:round/>
                      <a:headEnd type="none" w="med" len="med"/>
                      <a:tailEnd type="none" w="med" len="med"/>
                    </a:lnR>
                    <a:lnT w="12700" cap="flat" cmpd="sng" algn="ctr">
                      <a:solidFill>
                        <a:srgbClr val="618DC9"/>
                      </a:solidFill>
                      <a:prstDash val="solid"/>
                      <a:round/>
                      <a:headEnd type="none" w="med" len="med"/>
                      <a:tailEnd type="none" w="med" len="med"/>
                    </a:lnT>
                    <a:lnB w="12700" cap="flat" cmpd="sng" algn="ctr">
                      <a:solidFill>
                        <a:srgbClr val="618DC9"/>
                      </a:solidFill>
                      <a:prstDash val="solid"/>
                      <a:round/>
                      <a:headEnd type="none" w="med" len="med"/>
                      <a:tailEnd type="none" w="med" len="med"/>
                    </a:lnB>
                    <a:lnTlToBr>
                      <a:noFill/>
                    </a:lnTlToBr>
                    <a:lnBlToTr>
                      <a:noFill/>
                    </a:lnBlToTr>
                    <a:solidFill>
                      <a:srgbClr val="DAEEF3"/>
                    </a:solidFill>
                  </a:tcPr>
                </a:tc>
                <a:tc>
                  <a:txBody>
                    <a:bodyPr/>
                    <a:lstStyle/>
                    <a:p>
                      <a:pPr marL="0" marR="0" lvl="0" indent="0" algn="ctr" defTabSz="914400" rtl="0" eaLnBrk="1" fontAlgn="base" latinLnBrk="0" hangingPunct="1">
                        <a:lnSpc>
                          <a:spcPts val="2800"/>
                        </a:lnSpc>
                        <a:spcBef>
                          <a:spcPct val="0"/>
                        </a:spcBef>
                        <a:spcAft>
                          <a:spcPct val="0"/>
                        </a:spcAft>
                        <a:buClrTx/>
                        <a:buSzTx/>
                        <a:buFont typeface="Times" pitchFamily="18" charset="0"/>
                        <a:buNone/>
                        <a:tabLst>
                          <a:tab pos="5835650" algn="r"/>
                        </a:tabLst>
                      </a:pPr>
                      <a:r>
                        <a:rPr kumimoji="0" lang="en-GB" sz="900" b="1" i="0" u="none" strike="noStrike" cap="none" normalizeH="0" baseline="0" smtClean="0">
                          <a:ln>
                            <a:noFill/>
                          </a:ln>
                          <a:solidFill>
                            <a:srgbClr val="103C72"/>
                          </a:solidFill>
                          <a:effectLst/>
                          <a:latin typeface="Verdana" pitchFamily="34" charset="0"/>
                          <a:cs typeface="Times New Roman" pitchFamily="18" charset="0"/>
                        </a:rPr>
                        <a:t>Project</a:t>
                      </a:r>
                      <a:endParaRPr kumimoji="0" lang="en-GB" sz="900" b="0" i="0" u="none" strike="noStrike" cap="none" normalizeH="0" baseline="0" smtClean="0">
                        <a:ln>
                          <a:noFill/>
                        </a:ln>
                        <a:solidFill>
                          <a:srgbClr val="103C72"/>
                        </a:solidFill>
                        <a:effectLst/>
                        <a:latin typeface="Verdana" pitchFamily="34" charset="0"/>
                        <a:cs typeface="Times New Roman" pitchFamily="18" charset="0"/>
                      </a:endParaRPr>
                    </a:p>
                  </a:txBody>
                  <a:tcPr marL="68580" marR="68580" marT="0" marB="0" anchor="ctr" horzOverflow="overflow">
                    <a:lnL w="12700" cap="flat" cmpd="sng" algn="ctr">
                      <a:solidFill>
                        <a:srgbClr val="618DC9"/>
                      </a:solidFill>
                      <a:prstDash val="solid"/>
                      <a:round/>
                      <a:headEnd type="none" w="med" len="med"/>
                      <a:tailEnd type="none" w="med" len="med"/>
                    </a:lnL>
                    <a:lnR w="12700" cap="flat" cmpd="sng" algn="ctr">
                      <a:solidFill>
                        <a:srgbClr val="618DC9"/>
                      </a:solidFill>
                      <a:prstDash val="solid"/>
                      <a:round/>
                      <a:headEnd type="none" w="med" len="med"/>
                      <a:tailEnd type="none" w="med" len="med"/>
                    </a:lnR>
                    <a:lnT w="12700" cap="flat" cmpd="sng" algn="ctr">
                      <a:solidFill>
                        <a:srgbClr val="618DC9"/>
                      </a:solidFill>
                      <a:prstDash val="solid"/>
                      <a:round/>
                      <a:headEnd type="none" w="med" len="med"/>
                      <a:tailEnd type="none" w="med" len="med"/>
                    </a:lnT>
                    <a:lnB w="12700" cap="flat" cmpd="sng" algn="ctr">
                      <a:solidFill>
                        <a:srgbClr val="618DC9"/>
                      </a:solidFill>
                      <a:prstDash val="solid"/>
                      <a:round/>
                      <a:headEnd type="none" w="med" len="med"/>
                      <a:tailEnd type="none" w="med" len="med"/>
                    </a:lnB>
                    <a:lnTlToBr>
                      <a:noFill/>
                    </a:lnTlToBr>
                    <a:lnBlToTr>
                      <a:noFill/>
                    </a:lnBlToTr>
                    <a:solidFill>
                      <a:srgbClr val="DAEEF3"/>
                    </a:solidFill>
                  </a:tcPr>
                </a:tc>
                <a:tc>
                  <a:txBody>
                    <a:bodyPr/>
                    <a:lstStyle/>
                    <a:p>
                      <a:pPr marL="0" marR="0" lvl="0" indent="0" algn="ctr" defTabSz="914400" rtl="0" eaLnBrk="1" fontAlgn="base" latinLnBrk="0" hangingPunct="1">
                        <a:lnSpc>
                          <a:spcPts val="2800"/>
                        </a:lnSpc>
                        <a:spcBef>
                          <a:spcPct val="0"/>
                        </a:spcBef>
                        <a:spcAft>
                          <a:spcPct val="0"/>
                        </a:spcAft>
                        <a:buClrTx/>
                        <a:buSzTx/>
                        <a:buFont typeface="Times" pitchFamily="18" charset="0"/>
                        <a:buNone/>
                        <a:tabLst>
                          <a:tab pos="5835650" algn="r"/>
                        </a:tabLst>
                      </a:pPr>
                      <a:r>
                        <a:rPr kumimoji="0" lang="en-GB" sz="900" b="1" i="0" u="none" strike="noStrike" cap="none" normalizeH="0" baseline="0" smtClean="0">
                          <a:ln>
                            <a:noFill/>
                          </a:ln>
                          <a:solidFill>
                            <a:srgbClr val="103C72"/>
                          </a:solidFill>
                          <a:effectLst/>
                          <a:latin typeface="Verdana" pitchFamily="34" charset="0"/>
                          <a:cs typeface="Times New Roman" pitchFamily="18" charset="0"/>
                        </a:rPr>
                        <a:t>Cost M Eur</a:t>
                      </a:r>
                      <a:endParaRPr kumimoji="0" lang="en-GB" sz="900" b="0" i="0" u="none" strike="noStrike" cap="none" normalizeH="0" baseline="0" smtClean="0">
                        <a:ln>
                          <a:noFill/>
                        </a:ln>
                        <a:solidFill>
                          <a:srgbClr val="103C72"/>
                        </a:solidFill>
                        <a:effectLst/>
                        <a:latin typeface="Verdana" pitchFamily="34" charset="0"/>
                        <a:cs typeface="Times New Roman" pitchFamily="18" charset="0"/>
                      </a:endParaRPr>
                    </a:p>
                  </a:txBody>
                  <a:tcPr marL="68580" marR="68580" marT="0" marB="0" anchor="ctr" horzOverflow="overflow">
                    <a:lnL w="12700" cap="flat" cmpd="sng" algn="ctr">
                      <a:solidFill>
                        <a:srgbClr val="618DC9"/>
                      </a:solidFill>
                      <a:prstDash val="solid"/>
                      <a:round/>
                      <a:headEnd type="none" w="med" len="med"/>
                      <a:tailEnd type="none" w="med" len="med"/>
                    </a:lnL>
                    <a:lnR>
                      <a:noFill/>
                    </a:lnR>
                    <a:lnT w="12700" cap="flat" cmpd="sng" algn="ctr">
                      <a:solidFill>
                        <a:srgbClr val="618DC9"/>
                      </a:solidFill>
                      <a:prstDash val="solid"/>
                      <a:round/>
                      <a:headEnd type="none" w="med" len="med"/>
                      <a:tailEnd type="none" w="med" len="med"/>
                    </a:lnT>
                    <a:lnB w="12700" cap="flat" cmpd="sng" algn="ctr">
                      <a:solidFill>
                        <a:srgbClr val="618DC9"/>
                      </a:solidFill>
                      <a:prstDash val="solid"/>
                      <a:round/>
                      <a:headEnd type="none" w="med" len="med"/>
                      <a:tailEnd type="none" w="med" len="med"/>
                    </a:lnB>
                    <a:lnTlToBr>
                      <a:noFill/>
                    </a:lnTlToBr>
                    <a:lnBlToTr>
                      <a:noFill/>
                    </a:lnBlToTr>
                    <a:solidFill>
                      <a:srgbClr val="DAEEF3"/>
                    </a:solidFill>
                  </a:tcPr>
                </a:tc>
              </a:tr>
              <a:tr h="893763">
                <a:tc>
                  <a:txBody>
                    <a:bodyPr/>
                    <a:lstStyle/>
                    <a:p>
                      <a:pPr marL="0" marR="0" lvl="0" indent="0" algn="ctr" defTabSz="914400" rtl="0" eaLnBrk="1" fontAlgn="base" latinLnBrk="0" hangingPunct="1">
                        <a:lnSpc>
                          <a:spcPts val="2800"/>
                        </a:lnSpc>
                        <a:spcBef>
                          <a:spcPct val="0"/>
                        </a:spcBef>
                        <a:spcAft>
                          <a:spcPct val="0"/>
                        </a:spcAft>
                        <a:buClrTx/>
                        <a:buSzTx/>
                        <a:buFont typeface="Times" pitchFamily="18" charset="0"/>
                        <a:buNone/>
                        <a:tabLst>
                          <a:tab pos="5835650" algn="r"/>
                        </a:tabLst>
                      </a:pPr>
                      <a:r>
                        <a:rPr kumimoji="0" lang="en-GB" sz="1400" b="0" i="0" u="none" strike="noStrike" cap="none" normalizeH="0" baseline="0" smtClean="0">
                          <a:ln>
                            <a:noFill/>
                          </a:ln>
                          <a:solidFill>
                            <a:srgbClr val="103C72"/>
                          </a:solidFill>
                          <a:effectLst/>
                          <a:latin typeface="Verdana" pitchFamily="34" charset="0"/>
                          <a:cs typeface="Times New Roman" pitchFamily="18" charset="0"/>
                        </a:rPr>
                        <a:t>15</a:t>
                      </a:r>
                    </a:p>
                  </a:txBody>
                  <a:tcPr marL="68580" marR="68580" marT="0" marB="0" anchor="ctr" horzOverflow="overflow">
                    <a:lnL>
                      <a:noFill/>
                    </a:lnL>
                    <a:lnR w="12700" cap="flat" cmpd="sng" algn="ctr">
                      <a:solidFill>
                        <a:srgbClr val="618DC9"/>
                      </a:solidFill>
                      <a:prstDash val="solid"/>
                      <a:round/>
                      <a:headEnd type="none" w="med" len="med"/>
                      <a:tailEnd type="none" w="med" len="med"/>
                    </a:lnR>
                    <a:lnT w="12700" cap="flat" cmpd="sng" algn="ctr">
                      <a:solidFill>
                        <a:srgbClr val="618DC9"/>
                      </a:solidFill>
                      <a:prstDash val="solid"/>
                      <a:round/>
                      <a:headEnd type="none" w="med" len="med"/>
                      <a:tailEnd type="none" w="med" len="med"/>
                    </a:lnT>
                    <a:lnB w="12700" cap="flat" cmpd="sng" algn="ctr">
                      <a:solidFill>
                        <a:srgbClr val="618DC9"/>
                      </a:solidFill>
                      <a:prstDash val="solid"/>
                      <a:round/>
                      <a:headEnd type="none" w="med" len="med"/>
                      <a:tailEnd type="none" w="med" len="med"/>
                    </a:lnB>
                    <a:lnTlToBr>
                      <a:noFill/>
                    </a:lnTlToBr>
                    <a:lnBlToTr>
                      <a:noFill/>
                    </a:lnBlToTr>
                    <a:solidFill>
                      <a:srgbClr val="EAF1DD"/>
                    </a:solidFill>
                  </a:tcPr>
                </a:tc>
                <a:tc>
                  <a:txBody>
                    <a:bodyPr/>
                    <a:lstStyle/>
                    <a:p>
                      <a:pPr marL="0" marR="0" lvl="0" indent="0" algn="ctr" defTabSz="914400" rtl="0" eaLnBrk="1" fontAlgn="base" latinLnBrk="0" hangingPunct="1">
                        <a:lnSpc>
                          <a:spcPts val="2800"/>
                        </a:lnSpc>
                        <a:spcBef>
                          <a:spcPct val="0"/>
                        </a:spcBef>
                        <a:spcAft>
                          <a:spcPct val="0"/>
                        </a:spcAft>
                        <a:buClrTx/>
                        <a:buSzTx/>
                        <a:buFont typeface="Times" pitchFamily="18" charset="0"/>
                        <a:buNone/>
                        <a:tabLst>
                          <a:tab pos="5835650" algn="r"/>
                        </a:tabLst>
                      </a:pPr>
                      <a:r>
                        <a:rPr kumimoji="0" lang="en-GB" sz="1400" b="0" i="0" u="none" strike="noStrike" cap="none" normalizeH="0" baseline="0" smtClean="0">
                          <a:ln>
                            <a:noFill/>
                          </a:ln>
                          <a:solidFill>
                            <a:srgbClr val="103C72"/>
                          </a:solidFill>
                          <a:effectLst/>
                          <a:latin typeface="Verdana" pitchFamily="34" charset="0"/>
                          <a:cs typeface="Times New Roman" pitchFamily="18" charset="0"/>
                        </a:rPr>
                        <a:t>Israel</a:t>
                      </a:r>
                    </a:p>
                  </a:txBody>
                  <a:tcPr marL="68580" marR="68580" marT="0" marB="0" anchor="ctr" horzOverflow="overflow">
                    <a:lnL w="12700" cap="flat" cmpd="sng" algn="ctr">
                      <a:solidFill>
                        <a:srgbClr val="618DC9"/>
                      </a:solidFill>
                      <a:prstDash val="solid"/>
                      <a:round/>
                      <a:headEnd type="none" w="med" len="med"/>
                      <a:tailEnd type="none" w="med" len="med"/>
                    </a:lnL>
                    <a:lnR w="12700" cap="flat" cmpd="sng" algn="ctr">
                      <a:solidFill>
                        <a:srgbClr val="618DC9"/>
                      </a:solidFill>
                      <a:prstDash val="solid"/>
                      <a:round/>
                      <a:headEnd type="none" w="med" len="med"/>
                      <a:tailEnd type="none" w="med" len="med"/>
                    </a:lnR>
                    <a:lnT w="12700" cap="flat" cmpd="sng" algn="ctr">
                      <a:solidFill>
                        <a:srgbClr val="618DC9"/>
                      </a:solidFill>
                      <a:prstDash val="solid"/>
                      <a:round/>
                      <a:headEnd type="none" w="med" len="med"/>
                      <a:tailEnd type="none" w="med" len="med"/>
                    </a:lnT>
                    <a:lnB w="12700" cap="flat" cmpd="sng" algn="ctr">
                      <a:solidFill>
                        <a:srgbClr val="618DC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800"/>
                        </a:lnSpc>
                        <a:spcBef>
                          <a:spcPct val="0"/>
                        </a:spcBef>
                        <a:spcAft>
                          <a:spcPct val="0"/>
                        </a:spcAft>
                        <a:buClrTx/>
                        <a:buSzTx/>
                        <a:buFont typeface="Times" pitchFamily="18" charset="0"/>
                        <a:buNone/>
                        <a:tabLst>
                          <a:tab pos="5835650" algn="r"/>
                        </a:tabLst>
                      </a:pPr>
                      <a:r>
                        <a:rPr kumimoji="0" lang="en-GB" sz="1400" b="0" i="0" u="none" strike="noStrike" cap="none" normalizeH="0" baseline="0" smtClean="0">
                          <a:ln>
                            <a:noFill/>
                          </a:ln>
                          <a:solidFill>
                            <a:srgbClr val="103C72"/>
                          </a:solidFill>
                          <a:effectLst/>
                          <a:latin typeface="Verdana" pitchFamily="34" charset="0"/>
                          <a:cs typeface="Times New Roman" pitchFamily="18" charset="0"/>
                        </a:rPr>
                        <a:t>SW</a:t>
                      </a:r>
                    </a:p>
                  </a:txBody>
                  <a:tcPr marL="68580" marR="68580" marT="0" marB="0" anchor="ctr" horzOverflow="overflow">
                    <a:lnL w="12700" cap="flat" cmpd="sng" algn="ctr">
                      <a:solidFill>
                        <a:srgbClr val="618DC9"/>
                      </a:solidFill>
                      <a:prstDash val="solid"/>
                      <a:round/>
                      <a:headEnd type="none" w="med" len="med"/>
                      <a:tailEnd type="none" w="med" len="med"/>
                    </a:lnL>
                    <a:lnR w="12700" cap="flat" cmpd="sng" algn="ctr">
                      <a:solidFill>
                        <a:srgbClr val="618DC9"/>
                      </a:solidFill>
                      <a:prstDash val="solid"/>
                      <a:round/>
                      <a:headEnd type="none" w="med" len="med"/>
                      <a:tailEnd type="none" w="med" len="med"/>
                    </a:lnR>
                    <a:lnT w="12700" cap="flat" cmpd="sng" algn="ctr">
                      <a:solidFill>
                        <a:srgbClr val="618DC9"/>
                      </a:solidFill>
                      <a:prstDash val="solid"/>
                      <a:round/>
                      <a:headEnd type="none" w="med" len="med"/>
                      <a:tailEnd type="none" w="med" len="med"/>
                    </a:lnT>
                    <a:lnB w="12700" cap="flat" cmpd="sng" algn="ctr">
                      <a:solidFill>
                        <a:srgbClr val="618DC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2800"/>
                        </a:lnSpc>
                        <a:spcBef>
                          <a:spcPct val="0"/>
                        </a:spcBef>
                        <a:spcAft>
                          <a:spcPct val="0"/>
                        </a:spcAft>
                        <a:buClrTx/>
                        <a:buSzTx/>
                        <a:buFont typeface="Times" pitchFamily="18" charset="0"/>
                        <a:buNone/>
                        <a:tabLst>
                          <a:tab pos="5835650" algn="r"/>
                        </a:tabLst>
                      </a:pPr>
                      <a:r>
                        <a:rPr kumimoji="0" lang="en-GB" sz="1400" b="0" i="0" u="none" strike="noStrike" cap="none" normalizeH="0" baseline="0" smtClean="0">
                          <a:ln>
                            <a:noFill/>
                          </a:ln>
                          <a:solidFill>
                            <a:srgbClr val="103C72"/>
                          </a:solidFill>
                          <a:effectLst/>
                          <a:latin typeface="Verdana" pitchFamily="34" charset="0"/>
                          <a:cs typeface="Times New Roman" pitchFamily="18" charset="0"/>
                        </a:rPr>
                        <a:t>Netanya Landfill Mining and Reclamation</a:t>
                      </a:r>
                    </a:p>
                  </a:txBody>
                  <a:tcPr marL="68580" marR="68580" marT="0" marB="0" anchor="ctr" horzOverflow="overflow">
                    <a:lnL w="12700" cap="flat" cmpd="sng" algn="ctr">
                      <a:solidFill>
                        <a:srgbClr val="618DC9"/>
                      </a:solidFill>
                      <a:prstDash val="solid"/>
                      <a:round/>
                      <a:headEnd type="none" w="med" len="med"/>
                      <a:tailEnd type="none" w="med" len="med"/>
                    </a:lnL>
                    <a:lnR w="12700" cap="flat" cmpd="sng" algn="ctr">
                      <a:solidFill>
                        <a:srgbClr val="618DC9"/>
                      </a:solidFill>
                      <a:prstDash val="solid"/>
                      <a:round/>
                      <a:headEnd type="none" w="med" len="med"/>
                      <a:tailEnd type="none" w="med" len="med"/>
                    </a:lnR>
                    <a:lnT w="12700" cap="flat" cmpd="sng" algn="ctr">
                      <a:solidFill>
                        <a:srgbClr val="618DC9"/>
                      </a:solidFill>
                      <a:prstDash val="solid"/>
                      <a:round/>
                      <a:headEnd type="none" w="med" len="med"/>
                      <a:tailEnd type="none" w="med" len="med"/>
                    </a:lnT>
                    <a:lnB w="12700" cap="flat" cmpd="sng" algn="ctr">
                      <a:solidFill>
                        <a:srgbClr val="618DC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800"/>
                        </a:lnSpc>
                        <a:spcBef>
                          <a:spcPct val="0"/>
                        </a:spcBef>
                        <a:spcAft>
                          <a:spcPct val="0"/>
                        </a:spcAft>
                        <a:buClrTx/>
                        <a:buSzTx/>
                        <a:buFont typeface="Times" pitchFamily="18" charset="0"/>
                        <a:buNone/>
                        <a:tabLst>
                          <a:tab pos="5835650" algn="r"/>
                        </a:tabLst>
                      </a:pPr>
                      <a:r>
                        <a:rPr kumimoji="0" lang="en-GB" sz="1400" b="0" i="0" u="none" strike="noStrike" cap="none" normalizeH="0" baseline="0" smtClean="0">
                          <a:ln>
                            <a:noFill/>
                          </a:ln>
                          <a:solidFill>
                            <a:srgbClr val="103C72"/>
                          </a:solidFill>
                          <a:effectLst/>
                          <a:latin typeface="Verdana" pitchFamily="34" charset="0"/>
                          <a:cs typeface="Times New Roman" pitchFamily="18" charset="0"/>
                        </a:rPr>
                        <a:t>50</a:t>
                      </a:r>
                    </a:p>
                  </a:txBody>
                  <a:tcPr marL="68580" marR="68580" marT="0" marB="0" anchor="ctr" horzOverflow="overflow">
                    <a:lnL w="12700" cap="flat" cmpd="sng" algn="ctr">
                      <a:solidFill>
                        <a:srgbClr val="618DC9"/>
                      </a:solidFill>
                      <a:prstDash val="solid"/>
                      <a:round/>
                      <a:headEnd type="none" w="med" len="med"/>
                      <a:tailEnd type="none" w="med" len="med"/>
                    </a:lnL>
                    <a:lnR>
                      <a:noFill/>
                    </a:lnR>
                    <a:lnT w="12700" cap="flat" cmpd="sng" algn="ctr">
                      <a:solidFill>
                        <a:srgbClr val="618DC9"/>
                      </a:solidFill>
                      <a:prstDash val="solid"/>
                      <a:round/>
                      <a:headEnd type="none" w="med" len="med"/>
                      <a:tailEnd type="none" w="med" len="med"/>
                    </a:lnT>
                    <a:lnB w="12700" cap="flat" cmpd="sng" algn="ctr">
                      <a:solidFill>
                        <a:srgbClr val="618DC9"/>
                      </a:solidFill>
                      <a:prstDash val="solid"/>
                      <a:round/>
                      <a:headEnd type="none" w="med" len="med"/>
                      <a:tailEnd type="none" w="med" len="med"/>
                    </a:lnB>
                    <a:lnTlToBr>
                      <a:noFill/>
                    </a:lnTlToBr>
                    <a:lnBlToTr>
                      <a:noFill/>
                    </a:lnBlToTr>
                    <a:noFill/>
                  </a:tcPr>
                </a:tc>
              </a:tr>
              <a:tr h="1146175">
                <a:tc>
                  <a:txBody>
                    <a:bodyPr/>
                    <a:lstStyle/>
                    <a:p>
                      <a:pPr marL="0" marR="0" lvl="0" indent="0" algn="ctr" defTabSz="914400" rtl="0" eaLnBrk="1" fontAlgn="base" latinLnBrk="0" hangingPunct="1">
                        <a:lnSpc>
                          <a:spcPts val="2800"/>
                        </a:lnSpc>
                        <a:spcBef>
                          <a:spcPct val="0"/>
                        </a:spcBef>
                        <a:spcAft>
                          <a:spcPct val="0"/>
                        </a:spcAft>
                        <a:buClrTx/>
                        <a:buSzTx/>
                        <a:buFont typeface="Times" pitchFamily="18" charset="0"/>
                        <a:buNone/>
                        <a:tabLst>
                          <a:tab pos="5835650" algn="r"/>
                        </a:tabLst>
                      </a:pPr>
                      <a:r>
                        <a:rPr kumimoji="0" lang="en-GB" sz="1400" b="0" i="0" u="none" strike="noStrike" cap="none" normalizeH="0" baseline="0" smtClean="0">
                          <a:ln>
                            <a:noFill/>
                          </a:ln>
                          <a:solidFill>
                            <a:srgbClr val="103C72"/>
                          </a:solidFill>
                          <a:effectLst/>
                          <a:latin typeface="Verdana" pitchFamily="34" charset="0"/>
                          <a:cs typeface="Times New Roman" pitchFamily="18" charset="0"/>
                        </a:rPr>
                        <a:t>38</a:t>
                      </a:r>
                    </a:p>
                  </a:txBody>
                  <a:tcPr marL="68580" marR="68580" marT="0" marB="0" anchor="ctr" horzOverflow="overflow">
                    <a:lnL>
                      <a:noFill/>
                    </a:lnL>
                    <a:lnR w="12700" cap="flat" cmpd="sng" algn="ctr">
                      <a:solidFill>
                        <a:srgbClr val="618DC9"/>
                      </a:solidFill>
                      <a:prstDash val="solid"/>
                      <a:round/>
                      <a:headEnd type="none" w="med" len="med"/>
                      <a:tailEnd type="none" w="med" len="med"/>
                    </a:lnR>
                    <a:lnT w="12700" cap="flat" cmpd="sng" algn="ctr">
                      <a:solidFill>
                        <a:srgbClr val="618DC9"/>
                      </a:solidFill>
                      <a:prstDash val="solid"/>
                      <a:round/>
                      <a:headEnd type="none" w="med" len="med"/>
                      <a:tailEnd type="none" w="med" len="med"/>
                    </a:lnT>
                    <a:lnB w="12700" cap="flat" cmpd="sng" algn="ctr">
                      <a:solidFill>
                        <a:srgbClr val="618DC9"/>
                      </a:solidFill>
                      <a:prstDash val="solid"/>
                      <a:round/>
                      <a:headEnd type="none" w="med" len="med"/>
                      <a:tailEnd type="none" w="med" len="med"/>
                    </a:lnB>
                    <a:lnTlToBr>
                      <a:noFill/>
                    </a:lnTlToBr>
                    <a:lnBlToTr>
                      <a:noFill/>
                    </a:lnBlToTr>
                    <a:solidFill>
                      <a:srgbClr val="EAF1DD"/>
                    </a:solidFill>
                  </a:tcPr>
                </a:tc>
                <a:tc>
                  <a:txBody>
                    <a:bodyPr/>
                    <a:lstStyle/>
                    <a:p>
                      <a:pPr marL="0" marR="0" lvl="0" indent="0" algn="ctr" defTabSz="914400" rtl="0" eaLnBrk="1" fontAlgn="base" latinLnBrk="0" hangingPunct="1">
                        <a:lnSpc>
                          <a:spcPts val="2800"/>
                        </a:lnSpc>
                        <a:spcBef>
                          <a:spcPct val="0"/>
                        </a:spcBef>
                        <a:spcAft>
                          <a:spcPct val="0"/>
                        </a:spcAft>
                        <a:buClrTx/>
                        <a:buSzTx/>
                        <a:buFont typeface="Times" pitchFamily="18" charset="0"/>
                        <a:buNone/>
                        <a:tabLst>
                          <a:tab pos="5835650" algn="r"/>
                        </a:tabLst>
                      </a:pPr>
                      <a:r>
                        <a:rPr kumimoji="0" lang="en-GB" sz="1400" b="0" i="0" u="none" strike="noStrike" cap="none" normalizeH="0" baseline="0" smtClean="0">
                          <a:ln>
                            <a:noFill/>
                          </a:ln>
                          <a:solidFill>
                            <a:srgbClr val="103C72"/>
                          </a:solidFill>
                          <a:effectLst/>
                          <a:latin typeface="Verdana" pitchFamily="34" charset="0"/>
                          <a:cs typeface="Times New Roman" pitchFamily="18" charset="0"/>
                        </a:rPr>
                        <a:t>Jordan</a:t>
                      </a:r>
                    </a:p>
                  </a:txBody>
                  <a:tcPr marL="68580" marR="68580" marT="0" marB="0" anchor="ctr" horzOverflow="overflow">
                    <a:lnL w="12700" cap="flat" cmpd="sng" algn="ctr">
                      <a:solidFill>
                        <a:srgbClr val="618DC9"/>
                      </a:solidFill>
                      <a:prstDash val="solid"/>
                      <a:round/>
                      <a:headEnd type="none" w="med" len="med"/>
                      <a:tailEnd type="none" w="med" len="med"/>
                    </a:lnL>
                    <a:lnR w="12700" cap="flat" cmpd="sng" algn="ctr">
                      <a:solidFill>
                        <a:srgbClr val="618DC9"/>
                      </a:solidFill>
                      <a:prstDash val="solid"/>
                      <a:round/>
                      <a:headEnd type="none" w="med" len="med"/>
                      <a:tailEnd type="none" w="med" len="med"/>
                    </a:lnR>
                    <a:lnT w="12700" cap="flat" cmpd="sng" algn="ctr">
                      <a:solidFill>
                        <a:srgbClr val="618DC9"/>
                      </a:solidFill>
                      <a:prstDash val="solid"/>
                      <a:round/>
                      <a:headEnd type="none" w="med" len="med"/>
                      <a:tailEnd type="none" w="med" len="med"/>
                    </a:lnT>
                    <a:lnB w="12700" cap="flat" cmpd="sng" algn="ctr">
                      <a:solidFill>
                        <a:srgbClr val="618DC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800"/>
                        </a:lnSpc>
                        <a:spcBef>
                          <a:spcPct val="0"/>
                        </a:spcBef>
                        <a:spcAft>
                          <a:spcPct val="0"/>
                        </a:spcAft>
                        <a:buClrTx/>
                        <a:buSzTx/>
                        <a:buFont typeface="Times" pitchFamily="18" charset="0"/>
                        <a:buNone/>
                        <a:tabLst>
                          <a:tab pos="5835650" algn="r"/>
                        </a:tabLst>
                      </a:pPr>
                      <a:r>
                        <a:rPr kumimoji="0" lang="en-GB" sz="1400" b="0" i="0" u="none" strike="noStrike" cap="none" normalizeH="0" baseline="0" smtClean="0">
                          <a:ln>
                            <a:noFill/>
                          </a:ln>
                          <a:solidFill>
                            <a:srgbClr val="103C72"/>
                          </a:solidFill>
                          <a:effectLst/>
                          <a:latin typeface="Verdana" pitchFamily="34" charset="0"/>
                          <a:cs typeface="Times New Roman" pitchFamily="18" charset="0"/>
                        </a:rPr>
                        <a:t>SW</a:t>
                      </a:r>
                    </a:p>
                  </a:txBody>
                  <a:tcPr marL="68580" marR="68580" marT="0" marB="0" anchor="ctr" horzOverflow="overflow">
                    <a:lnL w="12700" cap="flat" cmpd="sng" algn="ctr">
                      <a:solidFill>
                        <a:srgbClr val="618DC9"/>
                      </a:solidFill>
                      <a:prstDash val="solid"/>
                      <a:round/>
                      <a:headEnd type="none" w="med" len="med"/>
                      <a:tailEnd type="none" w="med" len="med"/>
                    </a:lnL>
                    <a:lnR w="12700" cap="flat" cmpd="sng" algn="ctr">
                      <a:solidFill>
                        <a:srgbClr val="618DC9"/>
                      </a:solidFill>
                      <a:prstDash val="solid"/>
                      <a:round/>
                      <a:headEnd type="none" w="med" len="med"/>
                      <a:tailEnd type="none" w="med" len="med"/>
                    </a:lnR>
                    <a:lnT w="12700" cap="flat" cmpd="sng" algn="ctr">
                      <a:solidFill>
                        <a:srgbClr val="618DC9"/>
                      </a:solidFill>
                      <a:prstDash val="solid"/>
                      <a:round/>
                      <a:headEnd type="none" w="med" len="med"/>
                      <a:tailEnd type="none" w="med" len="med"/>
                    </a:lnT>
                    <a:lnB w="12700" cap="flat" cmpd="sng" algn="ctr">
                      <a:solidFill>
                        <a:srgbClr val="618DC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2800"/>
                        </a:lnSpc>
                        <a:spcBef>
                          <a:spcPct val="0"/>
                        </a:spcBef>
                        <a:spcAft>
                          <a:spcPct val="0"/>
                        </a:spcAft>
                        <a:buClrTx/>
                        <a:buSzTx/>
                        <a:buFont typeface="Times" pitchFamily="18" charset="0"/>
                        <a:buNone/>
                        <a:tabLst>
                          <a:tab pos="5835650" algn="r"/>
                        </a:tabLst>
                      </a:pPr>
                      <a:r>
                        <a:rPr kumimoji="0" lang="en-GB" sz="1400" b="0" i="0" u="none" strike="noStrike" cap="none" normalizeH="0" baseline="0" smtClean="0">
                          <a:ln>
                            <a:noFill/>
                          </a:ln>
                          <a:solidFill>
                            <a:srgbClr val="103C72"/>
                          </a:solidFill>
                          <a:effectLst/>
                          <a:latin typeface="Verdana" pitchFamily="34" charset="0"/>
                          <a:cs typeface="Times New Roman" pitchFamily="18" charset="0"/>
                        </a:rPr>
                        <a:t>Integrated Solid Waste  management Project  (Al-Ekaider)</a:t>
                      </a:r>
                    </a:p>
                  </a:txBody>
                  <a:tcPr marL="68580" marR="68580" marT="0" marB="0" anchor="ctr" horzOverflow="overflow">
                    <a:lnL w="12700" cap="flat" cmpd="sng" algn="ctr">
                      <a:solidFill>
                        <a:srgbClr val="618DC9"/>
                      </a:solidFill>
                      <a:prstDash val="solid"/>
                      <a:round/>
                      <a:headEnd type="none" w="med" len="med"/>
                      <a:tailEnd type="none" w="med" len="med"/>
                    </a:lnL>
                    <a:lnR w="12700" cap="flat" cmpd="sng" algn="ctr">
                      <a:solidFill>
                        <a:srgbClr val="618DC9"/>
                      </a:solidFill>
                      <a:prstDash val="solid"/>
                      <a:round/>
                      <a:headEnd type="none" w="med" len="med"/>
                      <a:tailEnd type="none" w="med" len="med"/>
                    </a:lnR>
                    <a:lnT w="12700" cap="flat" cmpd="sng" algn="ctr">
                      <a:solidFill>
                        <a:srgbClr val="618DC9"/>
                      </a:solidFill>
                      <a:prstDash val="solid"/>
                      <a:round/>
                      <a:headEnd type="none" w="med" len="med"/>
                      <a:tailEnd type="none" w="med" len="med"/>
                    </a:lnT>
                    <a:lnB w="12700" cap="flat" cmpd="sng" algn="ctr">
                      <a:solidFill>
                        <a:srgbClr val="618DC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800"/>
                        </a:lnSpc>
                        <a:spcBef>
                          <a:spcPct val="0"/>
                        </a:spcBef>
                        <a:spcAft>
                          <a:spcPct val="0"/>
                        </a:spcAft>
                        <a:buClrTx/>
                        <a:buSzTx/>
                        <a:buFont typeface="Times" pitchFamily="18" charset="0"/>
                        <a:buNone/>
                        <a:tabLst>
                          <a:tab pos="5835650" algn="r"/>
                        </a:tabLst>
                      </a:pPr>
                      <a:r>
                        <a:rPr kumimoji="0" lang="en-GB" sz="1400" b="0" i="0" u="none" strike="noStrike" cap="none" normalizeH="0" baseline="0" smtClean="0">
                          <a:ln>
                            <a:noFill/>
                          </a:ln>
                          <a:solidFill>
                            <a:srgbClr val="103C72"/>
                          </a:solidFill>
                          <a:effectLst/>
                          <a:latin typeface="Verdana" pitchFamily="34" charset="0"/>
                          <a:cs typeface="Times New Roman" pitchFamily="18" charset="0"/>
                        </a:rPr>
                        <a:t>35</a:t>
                      </a:r>
                    </a:p>
                  </a:txBody>
                  <a:tcPr marL="68580" marR="68580" marT="0" marB="0" anchor="ctr" horzOverflow="overflow">
                    <a:lnL w="12700" cap="flat" cmpd="sng" algn="ctr">
                      <a:solidFill>
                        <a:srgbClr val="618DC9"/>
                      </a:solidFill>
                      <a:prstDash val="solid"/>
                      <a:round/>
                      <a:headEnd type="none" w="med" len="med"/>
                      <a:tailEnd type="none" w="med" len="med"/>
                    </a:lnL>
                    <a:lnR>
                      <a:noFill/>
                    </a:lnR>
                    <a:lnT w="12700" cap="flat" cmpd="sng" algn="ctr">
                      <a:solidFill>
                        <a:srgbClr val="618DC9"/>
                      </a:solidFill>
                      <a:prstDash val="solid"/>
                      <a:round/>
                      <a:headEnd type="none" w="med" len="med"/>
                      <a:tailEnd type="none" w="med" len="med"/>
                    </a:lnT>
                    <a:lnB w="12700" cap="flat" cmpd="sng" algn="ctr">
                      <a:solidFill>
                        <a:srgbClr val="618DC9"/>
                      </a:solidFill>
                      <a:prstDash val="solid"/>
                      <a:round/>
                      <a:headEnd type="none" w="med" len="med"/>
                      <a:tailEnd type="none" w="med" len="med"/>
                    </a:lnB>
                    <a:lnTlToBr>
                      <a:noFill/>
                    </a:lnTlToBr>
                    <a:lnBlToTr>
                      <a:noFill/>
                    </a:lnBlToTr>
                    <a:noFill/>
                  </a:tcPr>
                </a:tc>
              </a:tr>
              <a:tr h="625475">
                <a:tc>
                  <a:txBody>
                    <a:bodyPr/>
                    <a:lstStyle/>
                    <a:p>
                      <a:pPr marL="0" marR="0" lvl="0" indent="0" algn="ctr" defTabSz="914400" rtl="0" eaLnBrk="1" fontAlgn="base" latinLnBrk="0" hangingPunct="1">
                        <a:lnSpc>
                          <a:spcPts val="2800"/>
                        </a:lnSpc>
                        <a:spcBef>
                          <a:spcPct val="0"/>
                        </a:spcBef>
                        <a:spcAft>
                          <a:spcPct val="0"/>
                        </a:spcAft>
                        <a:buClrTx/>
                        <a:buSzTx/>
                        <a:buFont typeface="Times" pitchFamily="18" charset="0"/>
                        <a:buNone/>
                        <a:tabLst>
                          <a:tab pos="5835650" algn="r"/>
                        </a:tabLst>
                      </a:pPr>
                      <a:r>
                        <a:rPr kumimoji="0" lang="en-GB" sz="1400" b="0" i="0" u="none" strike="noStrike" cap="none" normalizeH="0" baseline="0" smtClean="0">
                          <a:ln>
                            <a:noFill/>
                          </a:ln>
                          <a:solidFill>
                            <a:srgbClr val="103C72"/>
                          </a:solidFill>
                          <a:effectLst/>
                          <a:latin typeface="Verdana" pitchFamily="34" charset="0"/>
                          <a:cs typeface="Times New Roman" pitchFamily="18" charset="0"/>
                        </a:rPr>
                        <a:t>46</a:t>
                      </a:r>
                    </a:p>
                  </a:txBody>
                  <a:tcPr marL="68580" marR="68580" marT="0" marB="0" anchor="ctr" horzOverflow="overflow">
                    <a:lnL>
                      <a:noFill/>
                    </a:lnL>
                    <a:lnR w="12700" cap="flat" cmpd="sng" algn="ctr">
                      <a:solidFill>
                        <a:srgbClr val="618DC9"/>
                      </a:solidFill>
                      <a:prstDash val="solid"/>
                      <a:round/>
                      <a:headEnd type="none" w="med" len="med"/>
                      <a:tailEnd type="none" w="med" len="med"/>
                    </a:lnR>
                    <a:lnT w="12700" cap="flat" cmpd="sng" algn="ctr">
                      <a:solidFill>
                        <a:srgbClr val="618DC9"/>
                      </a:solidFill>
                      <a:prstDash val="solid"/>
                      <a:round/>
                      <a:headEnd type="none" w="med" len="med"/>
                      <a:tailEnd type="none" w="med" len="med"/>
                    </a:lnT>
                    <a:lnB w="12700" cap="flat" cmpd="sng" algn="ctr">
                      <a:solidFill>
                        <a:srgbClr val="618DC9"/>
                      </a:solidFill>
                      <a:prstDash val="solid"/>
                      <a:round/>
                      <a:headEnd type="none" w="med" len="med"/>
                      <a:tailEnd type="none" w="med" len="med"/>
                    </a:lnB>
                    <a:lnTlToBr>
                      <a:noFill/>
                    </a:lnTlToBr>
                    <a:lnBlToTr>
                      <a:noFill/>
                    </a:lnBlToTr>
                    <a:solidFill>
                      <a:srgbClr val="EAF1DD"/>
                    </a:solidFill>
                  </a:tcPr>
                </a:tc>
                <a:tc>
                  <a:txBody>
                    <a:bodyPr/>
                    <a:lstStyle/>
                    <a:p>
                      <a:pPr marL="0" marR="0" lvl="0" indent="0" algn="ctr" defTabSz="914400" rtl="0" eaLnBrk="1" fontAlgn="base" latinLnBrk="0" hangingPunct="1">
                        <a:lnSpc>
                          <a:spcPts val="2800"/>
                        </a:lnSpc>
                        <a:spcBef>
                          <a:spcPct val="0"/>
                        </a:spcBef>
                        <a:spcAft>
                          <a:spcPct val="0"/>
                        </a:spcAft>
                        <a:buClrTx/>
                        <a:buSzTx/>
                        <a:buFont typeface="Times" pitchFamily="18" charset="0"/>
                        <a:buNone/>
                        <a:tabLst>
                          <a:tab pos="5835650" algn="r"/>
                        </a:tabLst>
                      </a:pPr>
                      <a:r>
                        <a:rPr kumimoji="0" lang="en-GB" sz="1400" b="0" i="0" u="none" strike="noStrike" cap="none" normalizeH="0" baseline="0" smtClean="0">
                          <a:ln>
                            <a:noFill/>
                          </a:ln>
                          <a:solidFill>
                            <a:srgbClr val="103C72"/>
                          </a:solidFill>
                          <a:effectLst/>
                          <a:latin typeface="Verdana" pitchFamily="34" charset="0"/>
                          <a:cs typeface="Times New Roman" pitchFamily="18" charset="0"/>
                        </a:rPr>
                        <a:t>Lebanon</a:t>
                      </a:r>
                    </a:p>
                  </a:txBody>
                  <a:tcPr marL="68580" marR="68580" marT="0" marB="0" anchor="ctr" horzOverflow="overflow">
                    <a:lnL w="12700" cap="flat" cmpd="sng" algn="ctr">
                      <a:solidFill>
                        <a:srgbClr val="618DC9"/>
                      </a:solidFill>
                      <a:prstDash val="solid"/>
                      <a:round/>
                      <a:headEnd type="none" w="med" len="med"/>
                      <a:tailEnd type="none" w="med" len="med"/>
                    </a:lnL>
                    <a:lnR w="12700" cap="flat" cmpd="sng" algn="ctr">
                      <a:solidFill>
                        <a:srgbClr val="618DC9"/>
                      </a:solidFill>
                      <a:prstDash val="solid"/>
                      <a:round/>
                      <a:headEnd type="none" w="med" len="med"/>
                      <a:tailEnd type="none" w="med" len="med"/>
                    </a:lnR>
                    <a:lnT w="12700" cap="flat" cmpd="sng" algn="ctr">
                      <a:solidFill>
                        <a:srgbClr val="618DC9"/>
                      </a:solidFill>
                      <a:prstDash val="solid"/>
                      <a:round/>
                      <a:headEnd type="none" w="med" len="med"/>
                      <a:tailEnd type="none" w="med" len="med"/>
                    </a:lnT>
                    <a:lnB w="12700" cap="flat" cmpd="sng" algn="ctr">
                      <a:solidFill>
                        <a:srgbClr val="618DC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800"/>
                        </a:lnSpc>
                        <a:spcBef>
                          <a:spcPct val="0"/>
                        </a:spcBef>
                        <a:spcAft>
                          <a:spcPct val="0"/>
                        </a:spcAft>
                        <a:buClrTx/>
                        <a:buSzTx/>
                        <a:buFont typeface="Times" pitchFamily="18" charset="0"/>
                        <a:buNone/>
                        <a:tabLst>
                          <a:tab pos="5835650" algn="r"/>
                        </a:tabLst>
                      </a:pPr>
                      <a:r>
                        <a:rPr kumimoji="0" lang="en-GB" sz="1400" b="0" i="0" u="none" strike="noStrike" cap="none" normalizeH="0" baseline="0" smtClean="0">
                          <a:ln>
                            <a:noFill/>
                          </a:ln>
                          <a:solidFill>
                            <a:srgbClr val="103C72"/>
                          </a:solidFill>
                          <a:effectLst/>
                          <a:latin typeface="Verdana" pitchFamily="34" charset="0"/>
                          <a:cs typeface="Times New Roman" pitchFamily="18" charset="0"/>
                        </a:rPr>
                        <a:t>WW</a:t>
                      </a:r>
                    </a:p>
                  </a:txBody>
                  <a:tcPr marL="68580" marR="68580" marT="0" marB="0" anchor="ctr" horzOverflow="overflow">
                    <a:lnL w="12700" cap="flat" cmpd="sng" algn="ctr">
                      <a:solidFill>
                        <a:srgbClr val="618DC9"/>
                      </a:solidFill>
                      <a:prstDash val="solid"/>
                      <a:round/>
                      <a:headEnd type="none" w="med" len="med"/>
                      <a:tailEnd type="none" w="med" len="med"/>
                    </a:lnL>
                    <a:lnR w="12700" cap="flat" cmpd="sng" algn="ctr">
                      <a:solidFill>
                        <a:srgbClr val="618DC9"/>
                      </a:solidFill>
                      <a:prstDash val="solid"/>
                      <a:round/>
                      <a:headEnd type="none" w="med" len="med"/>
                      <a:tailEnd type="none" w="med" len="med"/>
                    </a:lnR>
                    <a:lnT w="12700" cap="flat" cmpd="sng" algn="ctr">
                      <a:solidFill>
                        <a:srgbClr val="618DC9"/>
                      </a:solidFill>
                      <a:prstDash val="solid"/>
                      <a:round/>
                      <a:headEnd type="none" w="med" len="med"/>
                      <a:tailEnd type="none" w="med" len="med"/>
                    </a:lnT>
                    <a:lnB w="12700" cap="flat" cmpd="sng" algn="ctr">
                      <a:solidFill>
                        <a:srgbClr val="618DC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2800"/>
                        </a:lnSpc>
                        <a:spcBef>
                          <a:spcPct val="0"/>
                        </a:spcBef>
                        <a:spcAft>
                          <a:spcPct val="0"/>
                        </a:spcAft>
                        <a:buClrTx/>
                        <a:buSzTx/>
                        <a:buFont typeface="Times" pitchFamily="18" charset="0"/>
                        <a:buNone/>
                        <a:tabLst>
                          <a:tab pos="5835650" algn="r"/>
                        </a:tabLst>
                      </a:pPr>
                      <a:r>
                        <a:rPr kumimoji="0" lang="en-GB" sz="1400" b="0" i="0" u="none" strike="noStrike" cap="none" normalizeH="0" baseline="0" smtClean="0">
                          <a:ln>
                            <a:noFill/>
                          </a:ln>
                          <a:solidFill>
                            <a:srgbClr val="103C72"/>
                          </a:solidFill>
                          <a:effectLst/>
                          <a:latin typeface="Verdana" pitchFamily="34" charset="0"/>
                          <a:cs typeface="Times New Roman" pitchFamily="18" charset="0"/>
                        </a:rPr>
                        <a:t>Al Ghadir Water &amp; Wastewater</a:t>
                      </a:r>
                    </a:p>
                  </a:txBody>
                  <a:tcPr marL="68580" marR="68580" marT="0" marB="0" anchor="ctr" horzOverflow="overflow">
                    <a:lnL w="12700" cap="flat" cmpd="sng" algn="ctr">
                      <a:solidFill>
                        <a:srgbClr val="618DC9"/>
                      </a:solidFill>
                      <a:prstDash val="solid"/>
                      <a:round/>
                      <a:headEnd type="none" w="med" len="med"/>
                      <a:tailEnd type="none" w="med" len="med"/>
                    </a:lnL>
                    <a:lnR w="12700" cap="flat" cmpd="sng" algn="ctr">
                      <a:solidFill>
                        <a:srgbClr val="618DC9"/>
                      </a:solidFill>
                      <a:prstDash val="solid"/>
                      <a:round/>
                      <a:headEnd type="none" w="med" len="med"/>
                      <a:tailEnd type="none" w="med" len="med"/>
                    </a:lnR>
                    <a:lnT w="12700" cap="flat" cmpd="sng" algn="ctr">
                      <a:solidFill>
                        <a:srgbClr val="618DC9"/>
                      </a:solidFill>
                      <a:prstDash val="solid"/>
                      <a:round/>
                      <a:headEnd type="none" w="med" len="med"/>
                      <a:tailEnd type="none" w="med" len="med"/>
                    </a:lnT>
                    <a:lnB w="12700" cap="flat" cmpd="sng" algn="ctr">
                      <a:solidFill>
                        <a:srgbClr val="618DC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800"/>
                        </a:lnSpc>
                        <a:spcBef>
                          <a:spcPct val="0"/>
                        </a:spcBef>
                        <a:spcAft>
                          <a:spcPct val="0"/>
                        </a:spcAft>
                        <a:buClrTx/>
                        <a:buSzTx/>
                        <a:buFont typeface="Times" pitchFamily="18" charset="0"/>
                        <a:buNone/>
                        <a:tabLst>
                          <a:tab pos="5835650" algn="r"/>
                        </a:tabLst>
                      </a:pPr>
                      <a:r>
                        <a:rPr kumimoji="0" lang="en-GB" sz="1400" b="0" i="0" u="none" strike="noStrike" cap="none" normalizeH="0" baseline="0" smtClean="0">
                          <a:ln>
                            <a:noFill/>
                          </a:ln>
                          <a:solidFill>
                            <a:srgbClr val="103C72"/>
                          </a:solidFill>
                          <a:effectLst/>
                          <a:latin typeface="Verdana" pitchFamily="34" charset="0"/>
                          <a:cs typeface="Times New Roman" pitchFamily="18" charset="0"/>
                        </a:rPr>
                        <a:t>59</a:t>
                      </a:r>
                    </a:p>
                  </a:txBody>
                  <a:tcPr marL="68580" marR="68580" marT="0" marB="0" anchor="ctr" horzOverflow="overflow">
                    <a:lnL w="12700" cap="flat" cmpd="sng" algn="ctr">
                      <a:solidFill>
                        <a:srgbClr val="618DC9"/>
                      </a:solidFill>
                      <a:prstDash val="solid"/>
                      <a:round/>
                      <a:headEnd type="none" w="med" len="med"/>
                      <a:tailEnd type="none" w="med" len="med"/>
                    </a:lnL>
                    <a:lnR>
                      <a:noFill/>
                    </a:lnR>
                    <a:lnT w="12700" cap="flat" cmpd="sng" algn="ctr">
                      <a:solidFill>
                        <a:srgbClr val="618DC9"/>
                      </a:solidFill>
                      <a:prstDash val="solid"/>
                      <a:round/>
                      <a:headEnd type="none" w="med" len="med"/>
                      <a:tailEnd type="none" w="med" len="med"/>
                    </a:lnT>
                    <a:lnB w="12700" cap="flat" cmpd="sng" algn="ctr">
                      <a:solidFill>
                        <a:srgbClr val="618DC9"/>
                      </a:solidFill>
                      <a:prstDash val="solid"/>
                      <a:round/>
                      <a:headEnd type="none" w="med" len="med"/>
                      <a:tailEnd type="none" w="med" len="med"/>
                    </a:lnB>
                    <a:lnTlToBr>
                      <a:noFill/>
                    </a:lnTlToBr>
                    <a:lnBlToTr>
                      <a:noFill/>
                    </a:lnBlToTr>
                    <a:noFill/>
                  </a:tcPr>
                </a:tc>
              </a:tr>
              <a:tr h="1146175">
                <a:tc>
                  <a:txBody>
                    <a:bodyPr/>
                    <a:lstStyle/>
                    <a:p>
                      <a:pPr marL="0" marR="0" lvl="0" indent="0" algn="ctr" defTabSz="914400" rtl="0" eaLnBrk="1" fontAlgn="base" latinLnBrk="0" hangingPunct="1">
                        <a:lnSpc>
                          <a:spcPts val="2800"/>
                        </a:lnSpc>
                        <a:spcBef>
                          <a:spcPct val="0"/>
                        </a:spcBef>
                        <a:spcAft>
                          <a:spcPct val="0"/>
                        </a:spcAft>
                        <a:buClrTx/>
                        <a:buSzTx/>
                        <a:buFont typeface="Times" pitchFamily="18" charset="0"/>
                        <a:buNone/>
                        <a:tabLst>
                          <a:tab pos="5835650" algn="r"/>
                        </a:tabLst>
                      </a:pPr>
                      <a:r>
                        <a:rPr kumimoji="0" lang="en-GB" sz="1400" b="0" i="0" u="none" strike="noStrike" cap="none" normalizeH="0" baseline="0" smtClean="0">
                          <a:ln>
                            <a:noFill/>
                          </a:ln>
                          <a:solidFill>
                            <a:srgbClr val="103C72"/>
                          </a:solidFill>
                          <a:effectLst/>
                          <a:latin typeface="Verdana" pitchFamily="34" charset="0"/>
                          <a:cs typeface="Times New Roman" pitchFamily="18" charset="0"/>
                        </a:rPr>
                        <a:t>53</a:t>
                      </a:r>
                    </a:p>
                  </a:txBody>
                  <a:tcPr marL="68580" marR="68580" marT="0" marB="0" anchor="ctr" horzOverflow="overflow">
                    <a:lnL>
                      <a:noFill/>
                    </a:lnL>
                    <a:lnR w="12700" cap="flat" cmpd="sng" algn="ctr">
                      <a:solidFill>
                        <a:srgbClr val="618DC9"/>
                      </a:solidFill>
                      <a:prstDash val="solid"/>
                      <a:round/>
                      <a:headEnd type="none" w="med" len="med"/>
                      <a:tailEnd type="none" w="med" len="med"/>
                    </a:lnR>
                    <a:lnT w="12700" cap="flat" cmpd="sng" algn="ctr">
                      <a:solidFill>
                        <a:srgbClr val="618DC9"/>
                      </a:solidFill>
                      <a:prstDash val="solid"/>
                      <a:round/>
                      <a:headEnd type="none" w="med" len="med"/>
                      <a:tailEnd type="none" w="med" len="med"/>
                    </a:lnT>
                    <a:lnB w="12700" cap="flat" cmpd="sng" algn="ctr">
                      <a:solidFill>
                        <a:srgbClr val="618DC9"/>
                      </a:solidFill>
                      <a:prstDash val="solid"/>
                      <a:round/>
                      <a:headEnd type="none" w="med" len="med"/>
                      <a:tailEnd type="none" w="med" len="med"/>
                    </a:lnB>
                    <a:lnTlToBr>
                      <a:noFill/>
                    </a:lnTlToBr>
                    <a:lnBlToTr>
                      <a:noFill/>
                    </a:lnBlToTr>
                    <a:solidFill>
                      <a:srgbClr val="EAF1DD"/>
                    </a:solidFill>
                  </a:tcPr>
                </a:tc>
                <a:tc>
                  <a:txBody>
                    <a:bodyPr/>
                    <a:lstStyle/>
                    <a:p>
                      <a:pPr marL="0" marR="0" lvl="0" indent="0" algn="ctr" defTabSz="914400" rtl="0" eaLnBrk="1" fontAlgn="base" latinLnBrk="0" hangingPunct="1">
                        <a:lnSpc>
                          <a:spcPts val="2800"/>
                        </a:lnSpc>
                        <a:spcBef>
                          <a:spcPct val="0"/>
                        </a:spcBef>
                        <a:spcAft>
                          <a:spcPct val="0"/>
                        </a:spcAft>
                        <a:buClrTx/>
                        <a:buSzTx/>
                        <a:buFont typeface="Times" pitchFamily="18" charset="0"/>
                        <a:buNone/>
                        <a:tabLst>
                          <a:tab pos="5835650" algn="r"/>
                        </a:tabLst>
                      </a:pPr>
                      <a:r>
                        <a:rPr kumimoji="0" lang="en-GB" sz="1400" b="0" i="0" u="none" strike="noStrike" cap="none" normalizeH="0" baseline="0" smtClean="0">
                          <a:ln>
                            <a:noFill/>
                          </a:ln>
                          <a:solidFill>
                            <a:srgbClr val="103C72"/>
                          </a:solidFill>
                          <a:effectLst/>
                          <a:latin typeface="Verdana" pitchFamily="34" charset="0"/>
                          <a:cs typeface="Times New Roman" pitchFamily="18" charset="0"/>
                        </a:rPr>
                        <a:t>Morocco</a:t>
                      </a:r>
                    </a:p>
                  </a:txBody>
                  <a:tcPr marL="68580" marR="68580" marT="0" marB="0" anchor="ctr" horzOverflow="overflow">
                    <a:lnL w="12700" cap="flat" cmpd="sng" algn="ctr">
                      <a:solidFill>
                        <a:srgbClr val="618DC9"/>
                      </a:solidFill>
                      <a:prstDash val="solid"/>
                      <a:round/>
                      <a:headEnd type="none" w="med" len="med"/>
                      <a:tailEnd type="none" w="med" len="med"/>
                    </a:lnL>
                    <a:lnR w="12700" cap="flat" cmpd="sng" algn="ctr">
                      <a:solidFill>
                        <a:srgbClr val="618DC9"/>
                      </a:solidFill>
                      <a:prstDash val="solid"/>
                      <a:round/>
                      <a:headEnd type="none" w="med" len="med"/>
                      <a:tailEnd type="none" w="med" len="med"/>
                    </a:lnR>
                    <a:lnT w="12700" cap="flat" cmpd="sng" algn="ctr">
                      <a:solidFill>
                        <a:srgbClr val="618DC9"/>
                      </a:solidFill>
                      <a:prstDash val="solid"/>
                      <a:round/>
                      <a:headEnd type="none" w="med" len="med"/>
                      <a:tailEnd type="none" w="med" len="med"/>
                    </a:lnT>
                    <a:lnB w="12700" cap="flat" cmpd="sng" algn="ctr">
                      <a:solidFill>
                        <a:srgbClr val="618DC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800"/>
                        </a:lnSpc>
                        <a:spcBef>
                          <a:spcPct val="0"/>
                        </a:spcBef>
                        <a:spcAft>
                          <a:spcPct val="0"/>
                        </a:spcAft>
                        <a:buClrTx/>
                        <a:buSzTx/>
                        <a:buFont typeface="Times" pitchFamily="18" charset="0"/>
                        <a:buNone/>
                        <a:tabLst>
                          <a:tab pos="5835650" algn="r"/>
                        </a:tabLst>
                      </a:pPr>
                      <a:r>
                        <a:rPr kumimoji="0" lang="en-US" sz="1400" b="0" i="0" u="none" strike="noStrike" cap="none" normalizeH="0" baseline="0" smtClean="0">
                          <a:ln>
                            <a:noFill/>
                          </a:ln>
                          <a:solidFill>
                            <a:srgbClr val="103C72"/>
                          </a:solidFill>
                          <a:effectLst/>
                          <a:latin typeface="Verdana" pitchFamily="34" charset="0"/>
                          <a:cs typeface="Times New Roman" pitchFamily="18" charset="0"/>
                        </a:rPr>
                        <a:t>SW</a:t>
                      </a:r>
                    </a:p>
                  </a:txBody>
                  <a:tcPr marL="68580" marR="68580" marT="0" marB="0" anchor="ctr" horzOverflow="overflow">
                    <a:lnL w="12700" cap="flat" cmpd="sng" algn="ctr">
                      <a:solidFill>
                        <a:srgbClr val="618DC9"/>
                      </a:solidFill>
                      <a:prstDash val="solid"/>
                      <a:round/>
                      <a:headEnd type="none" w="med" len="med"/>
                      <a:tailEnd type="none" w="med" len="med"/>
                    </a:lnL>
                    <a:lnR w="12700" cap="flat" cmpd="sng" algn="ctr">
                      <a:solidFill>
                        <a:srgbClr val="618DC9"/>
                      </a:solidFill>
                      <a:prstDash val="solid"/>
                      <a:round/>
                      <a:headEnd type="none" w="med" len="med"/>
                      <a:tailEnd type="none" w="med" len="med"/>
                    </a:lnR>
                    <a:lnT w="12700" cap="flat" cmpd="sng" algn="ctr">
                      <a:solidFill>
                        <a:srgbClr val="618DC9"/>
                      </a:solidFill>
                      <a:prstDash val="solid"/>
                      <a:round/>
                      <a:headEnd type="none" w="med" len="med"/>
                      <a:tailEnd type="none" w="med" len="med"/>
                    </a:lnT>
                    <a:lnB w="12700" cap="flat" cmpd="sng" algn="ctr">
                      <a:solidFill>
                        <a:srgbClr val="618DC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2800"/>
                        </a:lnSpc>
                        <a:spcBef>
                          <a:spcPct val="0"/>
                        </a:spcBef>
                        <a:spcAft>
                          <a:spcPct val="0"/>
                        </a:spcAft>
                        <a:buClrTx/>
                        <a:buSzTx/>
                        <a:buFont typeface="Times" pitchFamily="18" charset="0"/>
                        <a:buNone/>
                        <a:tabLst>
                          <a:tab pos="5835650" algn="r"/>
                        </a:tabLst>
                      </a:pPr>
                      <a:endParaRPr kumimoji="0" lang="en-US" sz="1400" b="0" i="0" u="none" strike="noStrike" cap="none" normalizeH="0" baseline="0" smtClean="0">
                        <a:ln>
                          <a:noFill/>
                        </a:ln>
                        <a:solidFill>
                          <a:srgbClr val="103C72"/>
                        </a:solidFill>
                        <a:effectLst/>
                        <a:latin typeface="Verdana" pitchFamily="34" charset="0"/>
                        <a:cs typeface="Times New Roman" pitchFamily="18" charset="0"/>
                      </a:endParaRPr>
                    </a:p>
                    <a:p>
                      <a:pPr marL="0" marR="0" lvl="0" indent="0" algn="l" defTabSz="914400" rtl="0" eaLnBrk="1" fontAlgn="base" latinLnBrk="0" hangingPunct="1">
                        <a:lnSpc>
                          <a:spcPts val="2800"/>
                        </a:lnSpc>
                        <a:spcBef>
                          <a:spcPct val="0"/>
                        </a:spcBef>
                        <a:spcAft>
                          <a:spcPct val="0"/>
                        </a:spcAft>
                        <a:buClrTx/>
                        <a:buSzTx/>
                        <a:buFont typeface="Times" pitchFamily="18" charset="0"/>
                        <a:buNone/>
                        <a:tabLst>
                          <a:tab pos="5835650" algn="r"/>
                        </a:tabLst>
                      </a:pPr>
                      <a:r>
                        <a:rPr kumimoji="0" lang="en-US" sz="1400" b="0" i="0" u="none" strike="noStrike" cap="none" normalizeH="0" baseline="0" smtClean="0">
                          <a:ln>
                            <a:noFill/>
                          </a:ln>
                          <a:solidFill>
                            <a:srgbClr val="103C72"/>
                          </a:solidFill>
                          <a:effectLst/>
                          <a:latin typeface="Verdana" pitchFamily="34" charset="0"/>
                          <a:cs typeface="Times New Roman" pitchFamily="18" charset="0"/>
                        </a:rPr>
                        <a:t>Integrated Solid Waste management  - Tangier</a:t>
                      </a:r>
                    </a:p>
                  </a:txBody>
                  <a:tcPr marL="68580" marR="68580" marT="0" marB="0" horzOverflow="overflow">
                    <a:lnL w="12700" cap="flat" cmpd="sng" algn="ctr">
                      <a:solidFill>
                        <a:srgbClr val="618DC9"/>
                      </a:solidFill>
                      <a:prstDash val="solid"/>
                      <a:round/>
                      <a:headEnd type="none" w="med" len="med"/>
                      <a:tailEnd type="none" w="med" len="med"/>
                    </a:lnL>
                    <a:lnR w="12700" cap="flat" cmpd="sng" algn="ctr">
                      <a:solidFill>
                        <a:srgbClr val="618DC9"/>
                      </a:solidFill>
                      <a:prstDash val="solid"/>
                      <a:round/>
                      <a:headEnd type="none" w="med" len="med"/>
                      <a:tailEnd type="none" w="med" len="med"/>
                    </a:lnR>
                    <a:lnT w="12700" cap="flat" cmpd="sng" algn="ctr">
                      <a:solidFill>
                        <a:srgbClr val="618DC9"/>
                      </a:solidFill>
                      <a:prstDash val="solid"/>
                      <a:round/>
                      <a:headEnd type="none" w="med" len="med"/>
                      <a:tailEnd type="none" w="med" len="med"/>
                    </a:lnT>
                    <a:lnB w="12700" cap="flat" cmpd="sng" algn="ctr">
                      <a:solidFill>
                        <a:srgbClr val="618DC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800"/>
                        </a:lnSpc>
                        <a:spcBef>
                          <a:spcPct val="0"/>
                        </a:spcBef>
                        <a:spcAft>
                          <a:spcPct val="0"/>
                        </a:spcAft>
                        <a:buClrTx/>
                        <a:buSzTx/>
                        <a:buFont typeface="Times" pitchFamily="18" charset="0"/>
                        <a:buNone/>
                        <a:tabLst>
                          <a:tab pos="5835650" algn="r"/>
                        </a:tabLst>
                      </a:pPr>
                      <a:r>
                        <a:rPr kumimoji="0" lang="en-GB" sz="1400" b="0" i="0" u="none" strike="noStrike" cap="none" normalizeH="0" baseline="0" smtClean="0">
                          <a:ln>
                            <a:noFill/>
                          </a:ln>
                          <a:solidFill>
                            <a:srgbClr val="103C72"/>
                          </a:solidFill>
                          <a:effectLst/>
                          <a:latin typeface="Verdana" pitchFamily="34" charset="0"/>
                          <a:cs typeface="Times New Roman" pitchFamily="18" charset="0"/>
                        </a:rPr>
                        <a:t>30</a:t>
                      </a:r>
                    </a:p>
                  </a:txBody>
                  <a:tcPr marL="68580" marR="68580" marT="0" marB="0" anchor="ctr" horzOverflow="overflow">
                    <a:lnL w="12700" cap="flat" cmpd="sng" algn="ctr">
                      <a:solidFill>
                        <a:srgbClr val="618DC9"/>
                      </a:solidFill>
                      <a:prstDash val="solid"/>
                      <a:round/>
                      <a:headEnd type="none" w="med" len="med"/>
                      <a:tailEnd type="none" w="med" len="med"/>
                    </a:lnL>
                    <a:lnR>
                      <a:noFill/>
                    </a:lnR>
                    <a:lnT w="12700" cap="flat" cmpd="sng" algn="ctr">
                      <a:solidFill>
                        <a:srgbClr val="618DC9"/>
                      </a:solidFill>
                      <a:prstDash val="solid"/>
                      <a:round/>
                      <a:headEnd type="none" w="med" len="med"/>
                      <a:tailEnd type="none" w="med" len="med"/>
                    </a:lnT>
                    <a:lnB w="12700" cap="flat" cmpd="sng" algn="ctr">
                      <a:solidFill>
                        <a:srgbClr val="618DC9"/>
                      </a:solidFill>
                      <a:prstDash val="solid"/>
                      <a:round/>
                      <a:headEnd type="none" w="med" len="med"/>
                      <a:tailEnd type="none" w="med" len="med"/>
                    </a:lnB>
                    <a:lnTlToBr>
                      <a:noFill/>
                    </a:lnTlToBr>
                    <a:lnBlToTr>
                      <a:noFill/>
                    </a:lnBlToTr>
                    <a:noFill/>
                  </a:tcPr>
                </a:tc>
              </a:tr>
              <a:tr h="763588">
                <a:tc>
                  <a:txBody>
                    <a:bodyPr/>
                    <a:lstStyle/>
                    <a:p>
                      <a:pPr marL="0" marR="0" lvl="0" indent="0" algn="ctr" defTabSz="914400" rtl="0" eaLnBrk="1" fontAlgn="base" latinLnBrk="0" hangingPunct="1">
                        <a:lnSpc>
                          <a:spcPts val="2800"/>
                        </a:lnSpc>
                        <a:spcBef>
                          <a:spcPct val="0"/>
                        </a:spcBef>
                        <a:spcAft>
                          <a:spcPct val="0"/>
                        </a:spcAft>
                        <a:buClrTx/>
                        <a:buSzTx/>
                        <a:buFont typeface="Times" pitchFamily="18" charset="0"/>
                        <a:buNone/>
                        <a:tabLst>
                          <a:tab pos="5835650" algn="r"/>
                        </a:tabLst>
                      </a:pPr>
                      <a:r>
                        <a:rPr kumimoji="0" lang="en-GB" sz="1400" b="0" i="0" u="none" strike="noStrike" cap="none" normalizeH="0" baseline="0" smtClean="0">
                          <a:ln>
                            <a:noFill/>
                          </a:ln>
                          <a:solidFill>
                            <a:srgbClr val="103C72"/>
                          </a:solidFill>
                          <a:effectLst/>
                          <a:latin typeface="Verdana" pitchFamily="34" charset="0"/>
                          <a:cs typeface="Times New Roman" pitchFamily="18" charset="0"/>
                        </a:rPr>
                        <a:t>72</a:t>
                      </a:r>
                    </a:p>
                  </a:txBody>
                  <a:tcPr marL="68580" marR="68580" marT="0" marB="0" anchor="ctr" horzOverflow="overflow">
                    <a:lnL>
                      <a:noFill/>
                    </a:lnL>
                    <a:lnR w="12700" cap="flat" cmpd="sng" algn="ctr">
                      <a:solidFill>
                        <a:srgbClr val="618DC9"/>
                      </a:solidFill>
                      <a:prstDash val="solid"/>
                      <a:round/>
                      <a:headEnd type="none" w="med" len="med"/>
                      <a:tailEnd type="none" w="med" len="med"/>
                    </a:lnR>
                    <a:lnT w="12700" cap="flat" cmpd="sng" algn="ctr">
                      <a:solidFill>
                        <a:srgbClr val="618DC9"/>
                      </a:solidFill>
                      <a:prstDash val="solid"/>
                      <a:round/>
                      <a:headEnd type="none" w="med" len="med"/>
                      <a:tailEnd type="none" w="med" len="med"/>
                    </a:lnT>
                    <a:lnB w="12700" cap="flat" cmpd="sng" algn="ctr">
                      <a:solidFill>
                        <a:srgbClr val="618DC9"/>
                      </a:solidFill>
                      <a:prstDash val="solid"/>
                      <a:round/>
                      <a:headEnd type="none" w="med" len="med"/>
                      <a:tailEnd type="none" w="med" len="med"/>
                    </a:lnB>
                    <a:lnTlToBr>
                      <a:noFill/>
                    </a:lnTlToBr>
                    <a:lnBlToTr>
                      <a:noFill/>
                    </a:lnBlToTr>
                    <a:solidFill>
                      <a:srgbClr val="EAF1DD"/>
                    </a:solidFill>
                  </a:tcPr>
                </a:tc>
                <a:tc>
                  <a:txBody>
                    <a:bodyPr/>
                    <a:lstStyle/>
                    <a:p>
                      <a:pPr marL="0" marR="0" lvl="0" indent="0" algn="ctr" defTabSz="914400" rtl="0" eaLnBrk="1" fontAlgn="base" latinLnBrk="0" hangingPunct="1">
                        <a:lnSpc>
                          <a:spcPts val="2800"/>
                        </a:lnSpc>
                        <a:spcBef>
                          <a:spcPct val="0"/>
                        </a:spcBef>
                        <a:spcAft>
                          <a:spcPct val="0"/>
                        </a:spcAft>
                        <a:buClrTx/>
                        <a:buSzTx/>
                        <a:buFont typeface="Times" pitchFamily="18" charset="0"/>
                        <a:buNone/>
                        <a:tabLst>
                          <a:tab pos="5835650" algn="r"/>
                        </a:tabLst>
                      </a:pPr>
                      <a:r>
                        <a:rPr kumimoji="0" lang="en-GB" sz="1400" b="0" i="0" u="none" strike="noStrike" cap="none" normalizeH="0" baseline="0" smtClean="0">
                          <a:ln>
                            <a:noFill/>
                          </a:ln>
                          <a:solidFill>
                            <a:srgbClr val="103C72"/>
                          </a:solidFill>
                          <a:effectLst/>
                          <a:latin typeface="Verdana" pitchFamily="34" charset="0"/>
                          <a:cs typeface="Times New Roman" pitchFamily="18" charset="0"/>
                        </a:rPr>
                        <a:t>Tunisia</a:t>
                      </a:r>
                    </a:p>
                  </a:txBody>
                  <a:tcPr marL="68580" marR="68580" marT="0" marB="0" anchor="ctr" horzOverflow="overflow">
                    <a:lnL w="12700" cap="flat" cmpd="sng" algn="ctr">
                      <a:solidFill>
                        <a:srgbClr val="618DC9"/>
                      </a:solidFill>
                      <a:prstDash val="solid"/>
                      <a:round/>
                      <a:headEnd type="none" w="med" len="med"/>
                      <a:tailEnd type="none" w="med" len="med"/>
                    </a:lnL>
                    <a:lnR w="12700" cap="flat" cmpd="sng" algn="ctr">
                      <a:solidFill>
                        <a:srgbClr val="618DC9"/>
                      </a:solidFill>
                      <a:prstDash val="solid"/>
                      <a:round/>
                      <a:headEnd type="none" w="med" len="med"/>
                      <a:tailEnd type="none" w="med" len="med"/>
                    </a:lnR>
                    <a:lnT w="12700" cap="flat" cmpd="sng" algn="ctr">
                      <a:solidFill>
                        <a:srgbClr val="618DC9"/>
                      </a:solidFill>
                      <a:prstDash val="solid"/>
                      <a:round/>
                      <a:headEnd type="none" w="med" len="med"/>
                      <a:tailEnd type="none" w="med" len="med"/>
                    </a:lnT>
                    <a:lnB w="12700" cap="flat" cmpd="sng" algn="ctr">
                      <a:solidFill>
                        <a:srgbClr val="618DC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800"/>
                        </a:lnSpc>
                        <a:spcBef>
                          <a:spcPct val="0"/>
                        </a:spcBef>
                        <a:spcAft>
                          <a:spcPct val="0"/>
                        </a:spcAft>
                        <a:buClrTx/>
                        <a:buSzTx/>
                        <a:buFont typeface="Times" pitchFamily="18" charset="0"/>
                        <a:buNone/>
                        <a:tabLst>
                          <a:tab pos="5835650" algn="r"/>
                        </a:tabLst>
                      </a:pPr>
                      <a:r>
                        <a:rPr kumimoji="0" lang="en-GB" sz="1400" b="0" i="0" u="none" strike="noStrike" cap="none" normalizeH="0" baseline="0" smtClean="0">
                          <a:ln>
                            <a:noFill/>
                          </a:ln>
                          <a:solidFill>
                            <a:srgbClr val="103C72"/>
                          </a:solidFill>
                          <a:effectLst/>
                          <a:latin typeface="Verdana" pitchFamily="34" charset="0"/>
                          <a:cs typeface="Times New Roman" pitchFamily="18" charset="0"/>
                        </a:rPr>
                        <a:t>Integrated</a:t>
                      </a:r>
                    </a:p>
                    <a:p>
                      <a:pPr marL="0" marR="0" lvl="0" indent="0" algn="ctr" defTabSz="914400" rtl="0" eaLnBrk="1" fontAlgn="base" latinLnBrk="0" hangingPunct="1">
                        <a:lnSpc>
                          <a:spcPts val="2800"/>
                        </a:lnSpc>
                        <a:spcBef>
                          <a:spcPct val="0"/>
                        </a:spcBef>
                        <a:spcAft>
                          <a:spcPct val="0"/>
                        </a:spcAft>
                        <a:buClrTx/>
                        <a:buSzTx/>
                        <a:buFont typeface="Times" pitchFamily="18" charset="0"/>
                        <a:buNone/>
                        <a:tabLst>
                          <a:tab pos="5835650" algn="r"/>
                        </a:tabLst>
                      </a:pPr>
                      <a:r>
                        <a:rPr kumimoji="0" lang="en-US" sz="1400" b="0" i="0" u="none" strike="noStrike" cap="none" normalizeH="0" baseline="0" smtClean="0">
                          <a:ln>
                            <a:noFill/>
                          </a:ln>
                          <a:solidFill>
                            <a:srgbClr val="103C72"/>
                          </a:solidFill>
                          <a:effectLst/>
                          <a:latin typeface="Verdana" pitchFamily="34" charset="0"/>
                          <a:cs typeface="Times New Roman" pitchFamily="18" charset="0"/>
                        </a:rPr>
                        <a:t>(IE/SW/WW)</a:t>
                      </a:r>
                      <a:endParaRPr kumimoji="0" lang="en-GB" sz="1400" b="0" i="0" u="none" strike="noStrike" cap="none" normalizeH="0" baseline="0" smtClean="0">
                        <a:ln>
                          <a:noFill/>
                        </a:ln>
                        <a:solidFill>
                          <a:srgbClr val="103C72"/>
                        </a:solidFill>
                        <a:effectLst/>
                        <a:latin typeface="Verdana" pitchFamily="34" charset="0"/>
                        <a:cs typeface="Times New Roman" pitchFamily="18" charset="0"/>
                      </a:endParaRPr>
                    </a:p>
                  </a:txBody>
                  <a:tcPr marL="68580" marR="68580" marT="0" marB="0" anchor="ctr" horzOverflow="overflow">
                    <a:lnL w="12700" cap="flat" cmpd="sng" algn="ctr">
                      <a:solidFill>
                        <a:srgbClr val="618DC9"/>
                      </a:solidFill>
                      <a:prstDash val="solid"/>
                      <a:round/>
                      <a:headEnd type="none" w="med" len="med"/>
                      <a:tailEnd type="none" w="med" len="med"/>
                    </a:lnL>
                    <a:lnR w="12700" cap="flat" cmpd="sng" algn="ctr">
                      <a:solidFill>
                        <a:srgbClr val="618DC9"/>
                      </a:solidFill>
                      <a:prstDash val="solid"/>
                      <a:round/>
                      <a:headEnd type="none" w="med" len="med"/>
                      <a:tailEnd type="none" w="med" len="med"/>
                    </a:lnR>
                    <a:lnT w="12700" cap="flat" cmpd="sng" algn="ctr">
                      <a:solidFill>
                        <a:srgbClr val="618DC9"/>
                      </a:solidFill>
                      <a:prstDash val="solid"/>
                      <a:round/>
                      <a:headEnd type="none" w="med" len="med"/>
                      <a:tailEnd type="none" w="med" len="med"/>
                    </a:lnT>
                    <a:lnB w="12700" cap="flat" cmpd="sng" algn="ctr">
                      <a:solidFill>
                        <a:srgbClr val="618DC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2800"/>
                        </a:lnSpc>
                        <a:spcBef>
                          <a:spcPct val="0"/>
                        </a:spcBef>
                        <a:spcAft>
                          <a:spcPct val="0"/>
                        </a:spcAft>
                        <a:buClrTx/>
                        <a:buSzTx/>
                        <a:buFont typeface="Times" pitchFamily="18" charset="0"/>
                        <a:buNone/>
                        <a:tabLst>
                          <a:tab pos="5835650" algn="r"/>
                        </a:tabLst>
                      </a:pPr>
                      <a:r>
                        <a:rPr kumimoji="0" lang="en-GB" sz="1400" b="0" i="0" u="none" strike="noStrike" cap="none" normalizeH="0" baseline="0" smtClean="0">
                          <a:ln>
                            <a:noFill/>
                          </a:ln>
                          <a:solidFill>
                            <a:srgbClr val="103C72"/>
                          </a:solidFill>
                          <a:effectLst/>
                          <a:latin typeface="Verdana" pitchFamily="34" charset="0"/>
                          <a:cs typeface="Times New Roman" pitchFamily="18" charset="0"/>
                        </a:rPr>
                        <a:t>Integrated intervention program for de-pollution of Lake Bizerte</a:t>
                      </a:r>
                    </a:p>
                  </a:txBody>
                  <a:tcPr marL="68580" marR="68580" marT="0" marB="0" anchor="ctr" horzOverflow="overflow">
                    <a:lnL w="12700" cap="flat" cmpd="sng" algn="ctr">
                      <a:solidFill>
                        <a:srgbClr val="618DC9"/>
                      </a:solidFill>
                      <a:prstDash val="solid"/>
                      <a:round/>
                      <a:headEnd type="none" w="med" len="med"/>
                      <a:tailEnd type="none" w="med" len="med"/>
                    </a:lnL>
                    <a:lnR w="12700" cap="flat" cmpd="sng" algn="ctr">
                      <a:solidFill>
                        <a:srgbClr val="618DC9"/>
                      </a:solidFill>
                      <a:prstDash val="solid"/>
                      <a:round/>
                      <a:headEnd type="none" w="med" len="med"/>
                      <a:tailEnd type="none" w="med" len="med"/>
                    </a:lnR>
                    <a:lnT w="12700" cap="flat" cmpd="sng" algn="ctr">
                      <a:solidFill>
                        <a:srgbClr val="618DC9"/>
                      </a:solidFill>
                      <a:prstDash val="solid"/>
                      <a:round/>
                      <a:headEnd type="none" w="med" len="med"/>
                      <a:tailEnd type="none" w="med" len="med"/>
                    </a:lnT>
                    <a:lnB w="12700" cap="flat" cmpd="sng" algn="ctr">
                      <a:solidFill>
                        <a:srgbClr val="618DC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800"/>
                        </a:lnSpc>
                        <a:spcBef>
                          <a:spcPct val="0"/>
                        </a:spcBef>
                        <a:spcAft>
                          <a:spcPct val="0"/>
                        </a:spcAft>
                        <a:buClrTx/>
                        <a:buSzTx/>
                        <a:buFont typeface="Times" pitchFamily="18" charset="0"/>
                        <a:buNone/>
                        <a:tabLst>
                          <a:tab pos="5835650" algn="r"/>
                        </a:tabLst>
                      </a:pPr>
                      <a:r>
                        <a:rPr kumimoji="0" lang="en-GB" sz="1400" b="0" i="0" u="none" strike="noStrike" cap="none" normalizeH="0" baseline="0" smtClean="0">
                          <a:ln>
                            <a:noFill/>
                          </a:ln>
                          <a:solidFill>
                            <a:srgbClr val="103C72"/>
                          </a:solidFill>
                          <a:effectLst/>
                          <a:latin typeface="Verdana" pitchFamily="34" charset="0"/>
                          <a:cs typeface="Times New Roman" pitchFamily="18" charset="0"/>
                        </a:rPr>
                        <a:t>61</a:t>
                      </a:r>
                    </a:p>
                  </a:txBody>
                  <a:tcPr marL="68580" marR="68580" marT="0" marB="0" anchor="ctr" horzOverflow="overflow">
                    <a:lnL w="12700" cap="flat" cmpd="sng" algn="ctr">
                      <a:solidFill>
                        <a:srgbClr val="618DC9"/>
                      </a:solidFill>
                      <a:prstDash val="solid"/>
                      <a:round/>
                      <a:headEnd type="none" w="med" len="med"/>
                      <a:tailEnd type="none" w="med" len="med"/>
                    </a:lnL>
                    <a:lnR>
                      <a:noFill/>
                    </a:lnR>
                    <a:lnT w="12700" cap="flat" cmpd="sng" algn="ctr">
                      <a:solidFill>
                        <a:srgbClr val="618DC9"/>
                      </a:solidFill>
                      <a:prstDash val="solid"/>
                      <a:round/>
                      <a:headEnd type="none" w="med" len="med"/>
                      <a:tailEnd type="none" w="med" len="med"/>
                    </a:lnT>
                    <a:lnB w="12700" cap="flat" cmpd="sng" algn="ctr">
                      <a:solidFill>
                        <a:srgbClr val="618DC9"/>
                      </a:solidFill>
                      <a:prstDash val="solid"/>
                      <a:round/>
                      <a:headEnd type="none" w="med" len="med"/>
                      <a:tailEnd type="none" w="med" len="med"/>
                    </a:lnB>
                    <a:lnTlToBr>
                      <a:noFill/>
                    </a:lnTlToBr>
                    <a:lnBlToTr>
                      <a:noFill/>
                    </a:lnBlToTr>
                    <a:noFill/>
                  </a:tcPr>
                </a:tc>
              </a:tr>
            </a:tbl>
          </a:graphicData>
        </a:graphic>
      </p:graphicFrame>
      <p:sp>
        <p:nvSpPr>
          <p:cNvPr id="453676" name="Rectangle 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r>
              <a:rPr lang="en-GB" sz="1800">
                <a:solidFill>
                  <a:schemeClr val="tx1"/>
                </a:solidFill>
                <a:cs typeface="Arial" charset="0"/>
              </a:rPr>
              <a:t/>
            </a:r>
            <a:br>
              <a:rPr lang="en-GB" sz="1800">
                <a:solidFill>
                  <a:schemeClr val="tx1"/>
                </a:solidFill>
                <a:cs typeface="Arial" charset="0"/>
              </a:rPr>
            </a:br>
            <a:endParaRPr lang="en-GB" sz="1800">
              <a:solidFill>
                <a:schemeClr val="tx1"/>
              </a:solidFill>
              <a:cs typeface="Arial" charset="0"/>
            </a:endParaRPr>
          </a:p>
        </p:txBody>
      </p:sp>
      <p:sp>
        <p:nvSpPr>
          <p:cNvPr id="453677" name="Rectangle 2"/>
          <p:cNvSpPr>
            <a:spLocks noChangeArrowheads="1"/>
          </p:cNvSpPr>
          <p:nvPr/>
        </p:nvSpPr>
        <p:spPr bwMode="auto">
          <a:xfrm>
            <a:off x="0" y="0"/>
            <a:ext cx="3017838" cy="7938"/>
          </a:xfrm>
          <a:prstGeom prst="rect">
            <a:avLst/>
          </a:prstGeom>
          <a:solidFill>
            <a:srgbClr val="000000"/>
          </a:solidFill>
          <a:ln w="9525">
            <a:solidFill>
              <a:schemeClr val="tx1"/>
            </a:solidFill>
            <a:miter lim="800000"/>
            <a:headEnd/>
            <a:tailEnd/>
          </a:ln>
        </p:spPr>
        <p:txBody>
          <a:bodyPr wrap="none" anchor="ctr">
            <a:spAutoFit/>
          </a:bodyPr>
          <a:lstStyle/>
          <a:p>
            <a:endParaRPr lang="en-GB" sz="1800">
              <a:solidFill>
                <a:schemeClr val="tx1"/>
              </a:solidFill>
              <a:latin typeface="Verdana" pitchFamily="34" charset="0"/>
              <a:cs typeface="Arial" charset="0"/>
            </a:endParaRPr>
          </a:p>
        </p:txBody>
      </p:sp>
      <p:sp>
        <p:nvSpPr>
          <p:cNvPr id="453678" name="Rectangle 3"/>
          <p:cNvSpPr>
            <a:spLocks noChangeArrowheads="1"/>
          </p:cNvSpPr>
          <p:nvPr/>
        </p:nvSpPr>
        <p:spPr bwMode="auto">
          <a:xfrm>
            <a:off x="0" y="7938"/>
            <a:ext cx="9144000" cy="457200"/>
          </a:xfrm>
          <a:prstGeom prst="rect">
            <a:avLst/>
          </a:prstGeom>
          <a:noFill/>
          <a:ln w="9525">
            <a:noFill/>
            <a:miter lim="800000"/>
            <a:headEnd/>
            <a:tailEnd/>
          </a:ln>
        </p:spPr>
        <p:txBody>
          <a:bodyPr wrap="none" anchor="ctr">
            <a:spAutoFit/>
          </a:bodyPr>
          <a:lstStyle/>
          <a:p>
            <a:r>
              <a:rPr lang="en-GB" sz="1000" baseline="30000">
                <a:solidFill>
                  <a:schemeClr val="tx1"/>
                </a:solidFill>
                <a:cs typeface="Times New Roman" pitchFamily="18" charset="0"/>
              </a:rPr>
              <a:t>[1]</a:t>
            </a:r>
            <a:r>
              <a:rPr lang="en-GB" sz="1000">
                <a:solidFill>
                  <a:schemeClr val="tx1"/>
                </a:solidFill>
                <a:cs typeface="Times New Roman" pitchFamily="18" charset="0"/>
              </a:rPr>
              <a:t> </a:t>
            </a:r>
            <a:r>
              <a:rPr lang="en-GB" sz="800">
                <a:solidFill>
                  <a:schemeClr val="tx1"/>
                </a:solidFill>
                <a:cs typeface="Times New Roman" pitchFamily="18" charset="0"/>
              </a:rPr>
              <a:t>Inclusion to 1</a:t>
            </a:r>
            <a:r>
              <a:rPr lang="en-GB" sz="800" baseline="30000">
                <a:solidFill>
                  <a:schemeClr val="tx1"/>
                </a:solidFill>
                <a:cs typeface="Times New Roman" pitchFamily="18" charset="0"/>
              </a:rPr>
              <a:t>st</a:t>
            </a:r>
            <a:r>
              <a:rPr lang="en-GB" sz="800">
                <a:solidFill>
                  <a:schemeClr val="tx1"/>
                </a:solidFill>
                <a:cs typeface="Times New Roman" pitchFamily="18" charset="0"/>
              </a:rPr>
              <a:t> Wave is subject to further investigations during first half of 2010.</a:t>
            </a:r>
            <a:endParaRPr lang="en-GB" sz="1800">
              <a:solidFill>
                <a:schemeClr val="tx1"/>
              </a:solidFill>
              <a:cs typeface="Arial" charset="0"/>
            </a:endParaRPr>
          </a:p>
        </p:txBody>
      </p:sp>
      <p:sp>
        <p:nvSpPr>
          <p:cNvPr id="57392" name="Rectangle 7"/>
          <p:cNvSpPr>
            <a:spLocks noChangeArrowheads="1"/>
          </p:cNvSpPr>
          <p:nvPr/>
        </p:nvSpPr>
        <p:spPr bwMode="auto">
          <a:xfrm>
            <a:off x="1143000" y="1066800"/>
            <a:ext cx="6553200" cy="579438"/>
          </a:xfrm>
          <a:prstGeom prst="rect">
            <a:avLst/>
          </a:prstGeom>
          <a:noFill/>
          <a:ln w="9525">
            <a:noFill/>
            <a:miter lim="800000"/>
            <a:headEnd/>
            <a:tailEnd/>
          </a:ln>
        </p:spPr>
        <p:txBody>
          <a:bodyPr>
            <a:spAutoFit/>
          </a:bodyPr>
          <a:lstStyle/>
          <a:p>
            <a:pPr algn="ctr">
              <a:defRPr/>
            </a:pPr>
            <a:r>
              <a:rPr lang="en-GB" sz="3200">
                <a:solidFill>
                  <a:schemeClr val="tx2"/>
                </a:solidFill>
                <a:effectLst>
                  <a:outerShdw blurRad="38100" dist="38100" dir="2700000" algn="tl">
                    <a:srgbClr val="C0C0C0"/>
                  </a:outerShdw>
                </a:effectLst>
                <a:latin typeface="Verdana" pitchFamily="34" charset="0"/>
                <a:cs typeface="Arial" charset="0"/>
              </a:rPr>
              <a:t>Wave 1 Projects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86200" y="304800"/>
            <a:ext cx="5181600" cy="735013"/>
          </a:xfrm>
        </p:spPr>
        <p:txBody>
          <a:bodyPr anchor="b"/>
          <a:lstStyle/>
          <a:p>
            <a:pPr indent="0" eaLnBrk="1" hangingPunct="1">
              <a:defRPr/>
            </a:pPr>
            <a:r>
              <a:rPr lang="en-US" sz="1200">
                <a:effectLst>
                  <a:outerShdw blurRad="38100" dist="38100" dir="2700000" algn="tl">
                    <a:srgbClr val="C0C0C0"/>
                  </a:outerShdw>
                </a:effectLst>
              </a:rPr>
              <a:t>Progress on WAVE 1 Projects</a:t>
            </a:r>
          </a:p>
        </p:txBody>
      </p:sp>
      <p:sp>
        <p:nvSpPr>
          <p:cNvPr id="455682" name="Date Placeholder 2"/>
          <p:cNvSpPr txBox="1">
            <a:spLocks noGrp="1"/>
          </p:cNvSpPr>
          <p:nvPr/>
        </p:nvSpPr>
        <p:spPr bwMode="auto">
          <a:xfrm>
            <a:off x="457200" y="6243638"/>
            <a:ext cx="1676400" cy="457200"/>
          </a:xfrm>
          <a:prstGeom prst="rect">
            <a:avLst/>
          </a:prstGeom>
          <a:noFill/>
          <a:ln w="9525">
            <a:noFill/>
            <a:miter lim="800000"/>
            <a:headEnd/>
            <a:tailEnd/>
          </a:ln>
        </p:spPr>
        <p:txBody>
          <a:bodyPr/>
          <a:lstStyle/>
          <a:p>
            <a:endParaRPr lang="el-GR" sz="1200">
              <a:solidFill>
                <a:schemeClr val="tx1"/>
              </a:solidFill>
              <a:latin typeface="Verdana" pitchFamily="34" charset="0"/>
            </a:endParaRPr>
          </a:p>
        </p:txBody>
      </p:sp>
      <p:sp>
        <p:nvSpPr>
          <p:cNvPr id="455683" name="Footer Placeholder 3"/>
          <p:cNvSpPr txBox="1">
            <a:spLocks noGrp="1"/>
          </p:cNvSpPr>
          <p:nvPr/>
        </p:nvSpPr>
        <p:spPr bwMode="auto">
          <a:xfrm>
            <a:off x="2514600" y="6248400"/>
            <a:ext cx="4572000" cy="457200"/>
          </a:xfrm>
          <a:prstGeom prst="rect">
            <a:avLst/>
          </a:prstGeom>
          <a:noFill/>
          <a:ln w="9525">
            <a:noFill/>
            <a:miter lim="800000"/>
            <a:headEnd/>
            <a:tailEnd/>
          </a:ln>
        </p:spPr>
        <p:txBody>
          <a:bodyPr/>
          <a:lstStyle/>
          <a:p>
            <a:pPr algn="ctr"/>
            <a:r>
              <a:rPr lang="en-US" sz="1200" b="1">
                <a:solidFill>
                  <a:schemeClr val="tx1"/>
                </a:solidFill>
                <a:latin typeface="Verdana" pitchFamily="34" charset="0"/>
              </a:rPr>
              <a:t>MeHSIP-PPIF</a:t>
            </a:r>
          </a:p>
          <a:p>
            <a:pPr algn="ctr"/>
            <a:endParaRPr lang="el-GR" sz="1200" b="1">
              <a:solidFill>
                <a:schemeClr val="tx1"/>
              </a:solidFill>
              <a:latin typeface="Verdana" pitchFamily="34" charset="0"/>
            </a:endParaRPr>
          </a:p>
        </p:txBody>
      </p:sp>
      <p:sp>
        <p:nvSpPr>
          <p:cNvPr id="6" name="Rectangle 5"/>
          <p:cNvSpPr/>
          <p:nvPr/>
        </p:nvSpPr>
        <p:spPr>
          <a:xfrm>
            <a:off x="381000" y="2667000"/>
            <a:ext cx="1524000" cy="12954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t>Project Identification and pipeline Analysis</a:t>
            </a:r>
          </a:p>
        </p:txBody>
      </p:sp>
      <p:sp>
        <p:nvSpPr>
          <p:cNvPr id="7" name="Rectangle 6"/>
          <p:cNvSpPr/>
          <p:nvPr/>
        </p:nvSpPr>
        <p:spPr>
          <a:xfrm>
            <a:off x="381000" y="1676400"/>
            <a:ext cx="1447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FF0000"/>
                </a:solidFill>
              </a:rPr>
              <a:t>Phase I</a:t>
            </a:r>
          </a:p>
        </p:txBody>
      </p:sp>
      <p:sp>
        <p:nvSpPr>
          <p:cNvPr id="8" name="Rectangle 7"/>
          <p:cNvSpPr/>
          <p:nvPr/>
        </p:nvSpPr>
        <p:spPr>
          <a:xfrm>
            <a:off x="2133600" y="1676400"/>
            <a:ext cx="5486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FF0000"/>
                </a:solidFill>
              </a:rPr>
              <a:t>Phase II</a:t>
            </a:r>
          </a:p>
        </p:txBody>
      </p:sp>
      <p:sp>
        <p:nvSpPr>
          <p:cNvPr id="9" name="Rectangle 8"/>
          <p:cNvSpPr/>
          <p:nvPr/>
        </p:nvSpPr>
        <p:spPr>
          <a:xfrm>
            <a:off x="2135188" y="2667000"/>
            <a:ext cx="1219200" cy="12954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t>Define Scope for Wave 1 Projects</a:t>
            </a:r>
          </a:p>
        </p:txBody>
      </p:sp>
      <p:sp>
        <p:nvSpPr>
          <p:cNvPr id="11" name="Rectangle 10"/>
          <p:cNvSpPr/>
          <p:nvPr/>
        </p:nvSpPr>
        <p:spPr>
          <a:xfrm>
            <a:off x="6858000" y="2667000"/>
            <a:ext cx="1981200" cy="1295400"/>
          </a:xfrm>
          <a:prstGeom prst="rect">
            <a:avLst/>
          </a:prstGeom>
          <a:solidFill>
            <a:srgbClr val="66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dirty="0"/>
          </a:p>
        </p:txBody>
      </p:sp>
      <p:cxnSp>
        <p:nvCxnSpPr>
          <p:cNvPr id="13" name="Straight Arrow Connector 12"/>
          <p:cNvCxnSpPr/>
          <p:nvPr/>
        </p:nvCxnSpPr>
        <p:spPr>
          <a:xfrm>
            <a:off x="381000" y="5029200"/>
            <a:ext cx="1447800" cy="1588"/>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85800" y="4724400"/>
            <a:ext cx="9144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2"/>
                </a:solidFill>
              </a:rPr>
              <a:t>10 months</a:t>
            </a:r>
          </a:p>
        </p:txBody>
      </p:sp>
      <p:cxnSp>
        <p:nvCxnSpPr>
          <p:cNvPr id="15" name="Straight Arrow Connector 14"/>
          <p:cNvCxnSpPr/>
          <p:nvPr/>
        </p:nvCxnSpPr>
        <p:spPr>
          <a:xfrm>
            <a:off x="2133600" y="5029200"/>
            <a:ext cx="6781800" cy="1588"/>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276600" y="4724400"/>
            <a:ext cx="12954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2"/>
                </a:solidFill>
              </a:rPr>
              <a:t>18 - 24 months</a:t>
            </a:r>
          </a:p>
        </p:txBody>
      </p:sp>
      <p:sp>
        <p:nvSpPr>
          <p:cNvPr id="18" name="Rectangle 17"/>
          <p:cNvSpPr/>
          <p:nvPr/>
        </p:nvSpPr>
        <p:spPr>
          <a:xfrm>
            <a:off x="3733800" y="2667000"/>
            <a:ext cx="1219200" cy="1295400"/>
          </a:xfrm>
          <a:prstGeom prst="rect">
            <a:avLst/>
          </a:prstGeom>
          <a:solidFill>
            <a:srgbClr val="66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dirty="0"/>
          </a:p>
        </p:txBody>
      </p:sp>
      <p:sp>
        <p:nvSpPr>
          <p:cNvPr id="19" name="Rectangle 18"/>
          <p:cNvSpPr/>
          <p:nvPr/>
        </p:nvSpPr>
        <p:spPr>
          <a:xfrm>
            <a:off x="5257800" y="2667000"/>
            <a:ext cx="1219200" cy="1295400"/>
          </a:xfrm>
          <a:prstGeom prst="rect">
            <a:avLst/>
          </a:prstGeom>
          <a:solidFill>
            <a:srgbClr val="66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t>Prepare Tender Documents for Implementation</a:t>
            </a:r>
          </a:p>
        </p:txBody>
      </p:sp>
      <p:cxnSp>
        <p:nvCxnSpPr>
          <p:cNvPr id="23" name="Straight Connector 22"/>
          <p:cNvCxnSpPr/>
          <p:nvPr/>
        </p:nvCxnSpPr>
        <p:spPr>
          <a:xfrm rot="5400000">
            <a:off x="1600994" y="4495006"/>
            <a:ext cx="1066800" cy="1588"/>
          </a:xfrm>
          <a:prstGeom prst="line">
            <a:avLst/>
          </a:prstGeom>
          <a:ln w="38100">
            <a:solidFill>
              <a:srgbClr val="92D050"/>
            </a:solidFill>
            <a:prstDash val="dash"/>
          </a:ln>
        </p:spPr>
        <p:style>
          <a:lnRef idx="1">
            <a:schemeClr val="accent1"/>
          </a:lnRef>
          <a:fillRef idx="0">
            <a:schemeClr val="accent1"/>
          </a:fillRef>
          <a:effectRef idx="0">
            <a:schemeClr val="accent1"/>
          </a:effectRef>
          <a:fontRef idx="minor">
            <a:schemeClr val="tx1"/>
          </a:fontRef>
        </p:style>
      </p:cxnSp>
      <p:sp>
        <p:nvSpPr>
          <p:cNvPr id="25" name="Flowchart: Merge 24"/>
          <p:cNvSpPr/>
          <p:nvPr/>
        </p:nvSpPr>
        <p:spPr>
          <a:xfrm>
            <a:off x="3962400" y="1295400"/>
            <a:ext cx="228600" cy="228600"/>
          </a:xfrm>
          <a:prstGeom prst="flowChartMerg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8" name="Rectangle 27"/>
          <p:cNvSpPr/>
          <p:nvPr/>
        </p:nvSpPr>
        <p:spPr>
          <a:xfrm>
            <a:off x="3657600" y="990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rgbClr val="FFC000"/>
                </a:solidFill>
              </a:rPr>
              <a:t>Today</a:t>
            </a:r>
          </a:p>
        </p:txBody>
      </p:sp>
      <p:sp>
        <p:nvSpPr>
          <p:cNvPr id="29" name="Rectangle 28"/>
          <p:cNvSpPr/>
          <p:nvPr/>
        </p:nvSpPr>
        <p:spPr>
          <a:xfrm>
            <a:off x="3733800" y="2667000"/>
            <a:ext cx="304800" cy="12954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0" name="Rectangle 29"/>
          <p:cNvSpPr/>
          <p:nvPr/>
        </p:nvSpPr>
        <p:spPr>
          <a:xfrm>
            <a:off x="3657600" y="2971800"/>
            <a:ext cx="13716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t>Conduct Feasibility Studies</a:t>
            </a:r>
          </a:p>
          <a:p>
            <a:pPr algn="ctr">
              <a:defRPr/>
            </a:pPr>
            <a:endParaRPr lang="en-US" sz="1200" dirty="0"/>
          </a:p>
        </p:txBody>
      </p:sp>
      <p:sp>
        <p:nvSpPr>
          <p:cNvPr id="31" name="Rectangle 30"/>
          <p:cNvSpPr/>
          <p:nvPr/>
        </p:nvSpPr>
        <p:spPr>
          <a:xfrm>
            <a:off x="76200" y="5105400"/>
            <a:ext cx="17526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rgbClr val="FF0000"/>
                </a:solidFill>
              </a:rPr>
              <a:t>Consultations with:</a:t>
            </a:r>
          </a:p>
          <a:p>
            <a:pPr marL="228600" indent="-228600">
              <a:buFont typeface="Arial" pitchFamily="34" charset="0"/>
              <a:buChar char="•"/>
              <a:defRPr/>
            </a:pPr>
            <a:r>
              <a:rPr lang="en-US" sz="1000" dirty="0">
                <a:solidFill>
                  <a:schemeClr val="tx2"/>
                </a:solidFill>
              </a:rPr>
              <a:t>Gov Counterpart</a:t>
            </a:r>
          </a:p>
          <a:p>
            <a:pPr marL="228600" indent="-228600">
              <a:buFont typeface="Arial" pitchFamily="34" charset="0"/>
              <a:buChar char="•"/>
              <a:defRPr/>
            </a:pPr>
            <a:r>
              <a:rPr lang="en-US" sz="1000" dirty="0">
                <a:solidFill>
                  <a:schemeClr val="tx2"/>
                </a:solidFill>
              </a:rPr>
              <a:t>IFIs</a:t>
            </a:r>
          </a:p>
          <a:p>
            <a:pPr marL="228600" indent="-228600">
              <a:buFont typeface="Arial" pitchFamily="34" charset="0"/>
              <a:buChar char="•"/>
              <a:defRPr/>
            </a:pPr>
            <a:r>
              <a:rPr lang="en-US" sz="1000" dirty="0">
                <a:solidFill>
                  <a:schemeClr val="tx2"/>
                </a:solidFill>
              </a:rPr>
              <a:t>EIB</a:t>
            </a:r>
          </a:p>
          <a:p>
            <a:pPr marL="228600" indent="-228600">
              <a:buFont typeface="Arial" pitchFamily="34" charset="0"/>
              <a:buChar char="•"/>
              <a:defRPr/>
            </a:pPr>
            <a:r>
              <a:rPr lang="en-US" sz="1000" dirty="0">
                <a:solidFill>
                  <a:schemeClr val="tx2"/>
                </a:solidFill>
              </a:rPr>
              <a:t>EU</a:t>
            </a:r>
          </a:p>
          <a:p>
            <a:pPr algn="ctr">
              <a:defRPr/>
            </a:pPr>
            <a:endParaRPr lang="en-US" sz="1000" dirty="0">
              <a:solidFill>
                <a:schemeClr val="tx2"/>
              </a:solidFill>
            </a:endParaRPr>
          </a:p>
        </p:txBody>
      </p:sp>
      <p:sp>
        <p:nvSpPr>
          <p:cNvPr id="32" name="Isosceles Triangle 31"/>
          <p:cNvSpPr/>
          <p:nvPr/>
        </p:nvSpPr>
        <p:spPr>
          <a:xfrm>
            <a:off x="4876800" y="5029200"/>
            <a:ext cx="152400" cy="228600"/>
          </a:xfrm>
          <a:prstGeom prst="triangl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3" name="Rectangle 32"/>
          <p:cNvSpPr/>
          <p:nvPr/>
        </p:nvSpPr>
        <p:spPr>
          <a:xfrm>
            <a:off x="3962400" y="5257800"/>
            <a:ext cx="1981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pitchFamily="34" charset="0"/>
              <a:buChar char="•"/>
              <a:defRPr/>
            </a:pPr>
            <a:r>
              <a:rPr lang="en-US" sz="1000" dirty="0">
                <a:solidFill>
                  <a:srgbClr val="FF0000"/>
                </a:solidFill>
              </a:rPr>
              <a:t>Approval of Feasibility Study</a:t>
            </a:r>
          </a:p>
          <a:p>
            <a:pPr>
              <a:buFont typeface="Arial" pitchFamily="34" charset="0"/>
              <a:buChar char="•"/>
              <a:defRPr/>
            </a:pPr>
            <a:r>
              <a:rPr lang="en-US" sz="1000" dirty="0">
                <a:solidFill>
                  <a:srgbClr val="FF0000"/>
                </a:solidFill>
              </a:rPr>
              <a:t>Appraisal</a:t>
            </a:r>
          </a:p>
          <a:p>
            <a:pPr>
              <a:buFont typeface="Arial" pitchFamily="34" charset="0"/>
              <a:buChar char="•"/>
              <a:defRPr/>
            </a:pPr>
            <a:r>
              <a:rPr lang="en-US" sz="1000" dirty="0">
                <a:solidFill>
                  <a:srgbClr val="FF0000"/>
                </a:solidFill>
              </a:rPr>
              <a:t>Loan Ratification</a:t>
            </a:r>
            <a:endParaRPr lang="en-US" sz="1000" dirty="0">
              <a:solidFill>
                <a:schemeClr val="tx2"/>
              </a:solidFill>
            </a:endParaRPr>
          </a:p>
          <a:p>
            <a:pPr>
              <a:defRPr/>
            </a:pPr>
            <a:endParaRPr lang="en-US" sz="1000" dirty="0">
              <a:solidFill>
                <a:schemeClr val="tx2"/>
              </a:solidFill>
            </a:endParaRPr>
          </a:p>
        </p:txBody>
      </p:sp>
      <p:cxnSp>
        <p:nvCxnSpPr>
          <p:cNvPr id="34" name="Straight Connector 33"/>
          <p:cNvCxnSpPr/>
          <p:nvPr/>
        </p:nvCxnSpPr>
        <p:spPr>
          <a:xfrm rot="5400000">
            <a:off x="1372394" y="4495006"/>
            <a:ext cx="1066800" cy="1588"/>
          </a:xfrm>
          <a:prstGeom prst="line">
            <a:avLst/>
          </a:prstGeom>
          <a:ln w="38100">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151606" y="4495006"/>
            <a:ext cx="1066800" cy="1588"/>
          </a:xfrm>
          <a:prstGeom prst="line">
            <a:avLst/>
          </a:prstGeom>
          <a:ln w="38100">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8307388" y="4495800"/>
            <a:ext cx="1065212" cy="1588"/>
          </a:xfrm>
          <a:prstGeom prst="line">
            <a:avLst/>
          </a:prstGeom>
          <a:ln w="38100">
            <a:solidFill>
              <a:srgbClr val="92D050"/>
            </a:solidFill>
            <a:prstDash val="dash"/>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6858000" y="4724400"/>
            <a:ext cx="12954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2"/>
                </a:solidFill>
              </a:rPr>
              <a:t>36 - 48 months</a:t>
            </a:r>
          </a:p>
        </p:txBody>
      </p:sp>
      <p:cxnSp>
        <p:nvCxnSpPr>
          <p:cNvPr id="27" name="Straight Connector 26"/>
          <p:cNvCxnSpPr/>
          <p:nvPr/>
        </p:nvCxnSpPr>
        <p:spPr>
          <a:xfrm rot="5400000">
            <a:off x="2286001" y="3276600"/>
            <a:ext cx="3505200" cy="3175"/>
          </a:xfrm>
          <a:prstGeom prst="line">
            <a:avLst/>
          </a:prstGeom>
          <a:ln w="3810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endCxn id="32" idx="0"/>
          </p:cNvCxnSpPr>
          <p:nvPr/>
        </p:nvCxnSpPr>
        <p:spPr>
          <a:xfrm rot="5400000">
            <a:off x="4458494" y="4533106"/>
            <a:ext cx="990600" cy="1588"/>
          </a:xfrm>
          <a:prstGeom prst="line">
            <a:avLst/>
          </a:prstGeom>
          <a:ln w="38100">
            <a:solidFill>
              <a:srgbClr val="92D050"/>
            </a:solidFill>
            <a:prstDash val="dash"/>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7620000" y="2667000"/>
            <a:ext cx="1219200" cy="1295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7" name="Rectangle 56"/>
          <p:cNvSpPr/>
          <p:nvPr/>
        </p:nvSpPr>
        <p:spPr>
          <a:xfrm>
            <a:off x="6934200" y="3048000"/>
            <a:ext cx="1676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t>Project Implementation</a:t>
            </a:r>
          </a:p>
        </p:txBody>
      </p:sp>
      <p:cxnSp>
        <p:nvCxnSpPr>
          <p:cNvPr id="58" name="Straight Connector 57"/>
          <p:cNvCxnSpPr>
            <a:endCxn id="61" idx="0"/>
          </p:cNvCxnSpPr>
          <p:nvPr/>
        </p:nvCxnSpPr>
        <p:spPr>
          <a:xfrm rot="5400000">
            <a:off x="6135688" y="3543300"/>
            <a:ext cx="2970212" cy="1588"/>
          </a:xfrm>
          <a:prstGeom prst="line">
            <a:avLst/>
          </a:prstGeom>
          <a:ln w="38100">
            <a:solidFill>
              <a:srgbClr val="0000FF"/>
            </a:solidFill>
            <a:prstDash val="dash"/>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6553200" y="5334000"/>
            <a:ext cx="19812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000" dirty="0">
                <a:solidFill>
                  <a:srgbClr val="0000FF"/>
                </a:solidFill>
              </a:rPr>
              <a:t>END of </a:t>
            </a:r>
            <a:r>
              <a:rPr lang="en-US" sz="1000" dirty="0" err="1">
                <a:solidFill>
                  <a:srgbClr val="0000FF"/>
                </a:solidFill>
              </a:rPr>
              <a:t>MeHSIP</a:t>
            </a:r>
            <a:r>
              <a:rPr lang="en-US" sz="1000" dirty="0">
                <a:solidFill>
                  <a:srgbClr val="0000FF"/>
                </a:solidFill>
              </a:rPr>
              <a:t>-PPIF</a:t>
            </a:r>
          </a:p>
          <a:p>
            <a:pPr>
              <a:defRPr/>
            </a:pPr>
            <a:endParaRPr lang="en-US" sz="1000" dirty="0">
              <a:solidFill>
                <a:schemeClr val="tx2"/>
              </a:solidFill>
            </a:endParaRPr>
          </a:p>
        </p:txBody>
      </p:sp>
      <p:sp>
        <p:nvSpPr>
          <p:cNvPr id="61" name="Isosceles Triangle 60"/>
          <p:cNvSpPr/>
          <p:nvPr/>
        </p:nvSpPr>
        <p:spPr>
          <a:xfrm>
            <a:off x="7543800" y="5029200"/>
            <a:ext cx="152400" cy="228600"/>
          </a:xfrm>
          <a:prstGeom prst="triangle">
            <a:avLst/>
          </a:prstGeom>
          <a:solidFill>
            <a:srgbClr val="0070C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0" name="Octagon 49"/>
          <p:cNvSpPr/>
          <p:nvPr/>
        </p:nvSpPr>
        <p:spPr>
          <a:xfrm>
            <a:off x="304800" y="2590800"/>
            <a:ext cx="228600" cy="228600"/>
          </a:xfrm>
          <a:prstGeom prst="octagon">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0000FF"/>
                </a:solidFill>
              </a:rPr>
              <a:t>A</a:t>
            </a:r>
          </a:p>
        </p:txBody>
      </p:sp>
      <p:sp>
        <p:nvSpPr>
          <p:cNvPr id="51" name="Octagon 50"/>
          <p:cNvSpPr/>
          <p:nvPr/>
        </p:nvSpPr>
        <p:spPr>
          <a:xfrm>
            <a:off x="2057400" y="2590800"/>
            <a:ext cx="228600" cy="228600"/>
          </a:xfrm>
          <a:prstGeom prst="octagon">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0000FF"/>
                </a:solidFill>
              </a:rPr>
              <a:t>B</a:t>
            </a:r>
          </a:p>
        </p:txBody>
      </p:sp>
      <p:sp>
        <p:nvSpPr>
          <p:cNvPr id="54" name="Octagon 53"/>
          <p:cNvSpPr/>
          <p:nvPr/>
        </p:nvSpPr>
        <p:spPr>
          <a:xfrm>
            <a:off x="3657600" y="2590800"/>
            <a:ext cx="228600" cy="228600"/>
          </a:xfrm>
          <a:prstGeom prst="octagon">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0000FF"/>
                </a:solidFill>
              </a:rPr>
              <a:t>C</a:t>
            </a:r>
          </a:p>
        </p:txBody>
      </p:sp>
      <p:sp>
        <p:nvSpPr>
          <p:cNvPr id="55" name="Octagon 54"/>
          <p:cNvSpPr/>
          <p:nvPr/>
        </p:nvSpPr>
        <p:spPr>
          <a:xfrm>
            <a:off x="5257800" y="2590800"/>
            <a:ext cx="228600" cy="228600"/>
          </a:xfrm>
          <a:prstGeom prst="octagon">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0000FF"/>
                </a:solidFill>
              </a:rPr>
              <a:t>D</a:t>
            </a:r>
          </a:p>
        </p:txBody>
      </p:sp>
      <p:sp>
        <p:nvSpPr>
          <p:cNvPr id="59" name="Octagon 58"/>
          <p:cNvSpPr/>
          <p:nvPr/>
        </p:nvSpPr>
        <p:spPr>
          <a:xfrm>
            <a:off x="6781800" y="2590800"/>
            <a:ext cx="228600" cy="228600"/>
          </a:xfrm>
          <a:prstGeom prst="octagon">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0000FF"/>
                </a:solidFill>
              </a:rPr>
              <a:t>E</a:t>
            </a:r>
          </a:p>
        </p:txBody>
      </p:sp>
      <p:sp>
        <p:nvSpPr>
          <p:cNvPr id="455719" name="Rectangle 40"/>
          <p:cNvSpPr>
            <a:spLocks noChangeArrowheads="1"/>
          </p:cNvSpPr>
          <p:nvPr/>
        </p:nvSpPr>
        <p:spPr bwMode="auto">
          <a:xfrm>
            <a:off x="228600" y="6324600"/>
            <a:ext cx="1098550" cy="274638"/>
          </a:xfrm>
          <a:prstGeom prst="rect">
            <a:avLst/>
          </a:prstGeom>
          <a:noFill/>
          <a:ln w="9525">
            <a:noFill/>
            <a:miter lim="800000"/>
            <a:headEnd/>
            <a:tailEnd/>
          </a:ln>
        </p:spPr>
        <p:txBody>
          <a:bodyPr wrap="none">
            <a:spAutoFit/>
          </a:bodyPr>
          <a:lstStyle/>
          <a:p>
            <a:r>
              <a:rPr lang="en-US" sz="1200">
                <a:solidFill>
                  <a:schemeClr val="tx1"/>
                </a:solidFill>
                <a:latin typeface="Verdana" pitchFamily="34" charset="0"/>
              </a:rPr>
              <a:t>16/12/2010</a:t>
            </a:r>
            <a:endParaRPr lang="el-GR" sz="1200">
              <a:solidFill>
                <a:schemeClr val="tx1"/>
              </a:solidFill>
              <a:latin typeface="Verdana" pitchFamily="34" charset="0"/>
            </a:endParaRPr>
          </a:p>
        </p:txBody>
      </p:sp>
      <p:sp>
        <p:nvSpPr>
          <p:cNvPr id="455720" name="Text Box 41"/>
          <p:cNvSpPr txBox="1">
            <a:spLocks noChangeArrowheads="1"/>
          </p:cNvSpPr>
          <p:nvPr/>
        </p:nvSpPr>
        <p:spPr bwMode="auto">
          <a:xfrm>
            <a:off x="8458200" y="304800"/>
            <a:ext cx="330200" cy="366713"/>
          </a:xfrm>
          <a:prstGeom prst="rect">
            <a:avLst/>
          </a:prstGeom>
          <a:noFill/>
          <a:ln w="9525">
            <a:noFill/>
            <a:miter lim="800000"/>
            <a:headEnd/>
            <a:tailEnd/>
          </a:ln>
        </p:spPr>
        <p:txBody>
          <a:bodyPr wrap="none">
            <a:spAutoFit/>
          </a:bodyPr>
          <a:lstStyle/>
          <a:p>
            <a:r>
              <a:rPr lang="en-GB" sz="1800">
                <a:solidFill>
                  <a:schemeClr val="tx1"/>
                </a:solidFill>
                <a:latin typeface="Verdana" pitchFamily="34" charset="0"/>
              </a:rPr>
              <a:t>8</a:t>
            </a:r>
            <a:endParaRPr lang="en-US" sz="1800">
              <a:solidFill>
                <a:schemeClr val="tx1"/>
              </a:solidFill>
              <a:latin typeface="Verdan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539750" y="0"/>
            <a:ext cx="7786688" cy="1143000"/>
          </a:xfrm>
        </p:spPr>
        <p:txBody>
          <a:bodyPr/>
          <a:lstStyle/>
          <a:p>
            <a:pPr indent="0" algn="ctr" eaLnBrk="1" hangingPunct="1"/>
            <a:r>
              <a:rPr lang="fr-BE" smtClean="0"/>
              <a:t>Reminder: The ENPI region</a:t>
            </a:r>
            <a:endParaRPr lang="en-GB" smtClean="0"/>
          </a:p>
        </p:txBody>
      </p:sp>
      <p:pic>
        <p:nvPicPr>
          <p:cNvPr id="17410" name="Picture 3" descr="mapa"/>
          <p:cNvPicPr>
            <a:picLocks noChangeAspect="1" noChangeArrowheads="1"/>
          </p:cNvPicPr>
          <p:nvPr>
            <p:ph idx="1"/>
          </p:nvPr>
        </p:nvPicPr>
        <p:blipFill>
          <a:blip r:embed="rId3"/>
          <a:srcRect/>
          <a:stretch>
            <a:fillRect/>
          </a:stretch>
        </p:blipFill>
        <p:spPr>
          <a:xfrm>
            <a:off x="468313" y="836613"/>
            <a:ext cx="7920037" cy="5883275"/>
          </a:xfrm>
        </p:spPr>
      </p:pic>
      <p:sp>
        <p:nvSpPr>
          <p:cNvPr id="17411" name="Oval 4"/>
          <p:cNvSpPr>
            <a:spLocks noChangeArrowheads="1"/>
          </p:cNvSpPr>
          <p:nvPr/>
        </p:nvSpPr>
        <p:spPr bwMode="auto">
          <a:xfrm>
            <a:off x="4643438" y="2997200"/>
            <a:ext cx="1512887" cy="1512888"/>
          </a:xfrm>
          <a:prstGeom prst="ellipse">
            <a:avLst/>
          </a:prstGeom>
          <a:noFill/>
          <a:ln w="28575">
            <a:solidFill>
              <a:srgbClr val="FF6600"/>
            </a:solidFill>
            <a:round/>
            <a:headEnd/>
            <a:tailEnd/>
          </a:ln>
        </p:spPr>
        <p:txBody>
          <a:bodyPr wrap="none" anchor="ctr"/>
          <a:lstStyle/>
          <a:p>
            <a:pPr algn="ctr"/>
            <a:endParaRPr lang="en-GB" sz="1800"/>
          </a:p>
        </p:txBody>
      </p:sp>
      <p:sp>
        <p:nvSpPr>
          <p:cNvPr id="17412" name="Oval 5"/>
          <p:cNvSpPr>
            <a:spLocks noChangeArrowheads="1"/>
          </p:cNvSpPr>
          <p:nvPr/>
        </p:nvSpPr>
        <p:spPr bwMode="auto">
          <a:xfrm>
            <a:off x="6732588" y="4797425"/>
            <a:ext cx="792162" cy="865188"/>
          </a:xfrm>
          <a:prstGeom prst="ellipse">
            <a:avLst/>
          </a:prstGeom>
          <a:noFill/>
          <a:ln w="28575">
            <a:solidFill>
              <a:srgbClr val="FF6600"/>
            </a:solidFill>
            <a:round/>
            <a:headEnd/>
            <a:tailEnd/>
          </a:ln>
        </p:spPr>
        <p:txBody>
          <a:bodyPr wrap="none" anchor="ctr"/>
          <a:lstStyle/>
          <a:p>
            <a:pPr algn="ctr"/>
            <a:endParaRPr lang="en-GB" sz="1800"/>
          </a:p>
        </p:txBody>
      </p:sp>
      <p:sp>
        <p:nvSpPr>
          <p:cNvPr id="17413" name="Oval 6"/>
          <p:cNvSpPr>
            <a:spLocks noChangeArrowheads="1"/>
          </p:cNvSpPr>
          <p:nvPr/>
        </p:nvSpPr>
        <p:spPr bwMode="auto">
          <a:xfrm>
            <a:off x="1042988" y="5805488"/>
            <a:ext cx="6192837" cy="792162"/>
          </a:xfrm>
          <a:prstGeom prst="ellipse">
            <a:avLst/>
          </a:prstGeom>
          <a:noFill/>
          <a:ln w="28575">
            <a:solidFill>
              <a:srgbClr val="FF6600"/>
            </a:solidFill>
            <a:round/>
            <a:headEnd/>
            <a:tailEnd/>
          </a:ln>
        </p:spPr>
        <p:txBody>
          <a:bodyPr wrap="none" anchor="ctr"/>
          <a:lstStyle/>
          <a:p>
            <a:pPr algn="ctr"/>
            <a:endParaRPr lang="en-GB" sz="18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29" name="Footer Placeholder 2"/>
          <p:cNvSpPr txBox="1">
            <a:spLocks noGrp="1"/>
          </p:cNvSpPr>
          <p:nvPr/>
        </p:nvSpPr>
        <p:spPr bwMode="auto">
          <a:xfrm>
            <a:off x="2514600" y="6248400"/>
            <a:ext cx="4572000" cy="457200"/>
          </a:xfrm>
          <a:prstGeom prst="rect">
            <a:avLst/>
          </a:prstGeom>
          <a:noFill/>
          <a:ln w="9525">
            <a:noFill/>
            <a:miter lim="800000"/>
            <a:headEnd/>
            <a:tailEnd/>
          </a:ln>
        </p:spPr>
        <p:txBody>
          <a:bodyPr/>
          <a:lstStyle/>
          <a:p>
            <a:pPr algn="ctr"/>
            <a:r>
              <a:rPr lang="en-US" sz="1200" b="1">
                <a:solidFill>
                  <a:schemeClr val="tx1"/>
                </a:solidFill>
                <a:latin typeface="Verdana" pitchFamily="34" charset="0"/>
                <a:cs typeface="Arial" charset="0"/>
              </a:rPr>
              <a:t>MeHSIP-PPIF</a:t>
            </a:r>
          </a:p>
          <a:p>
            <a:pPr algn="ctr"/>
            <a:endParaRPr lang="el-GR" sz="1200" b="1">
              <a:solidFill>
                <a:schemeClr val="tx1"/>
              </a:solidFill>
              <a:latin typeface="Verdana" pitchFamily="34" charset="0"/>
              <a:cs typeface="Arial" charset="0"/>
            </a:endParaRPr>
          </a:p>
        </p:txBody>
      </p:sp>
      <p:sp>
        <p:nvSpPr>
          <p:cNvPr id="457730" name="Rectangle 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r>
              <a:rPr lang="en-GB" sz="1800">
                <a:solidFill>
                  <a:schemeClr val="tx1"/>
                </a:solidFill>
                <a:cs typeface="Arial" charset="0"/>
              </a:rPr>
              <a:t/>
            </a:r>
            <a:br>
              <a:rPr lang="en-GB" sz="1800">
                <a:solidFill>
                  <a:schemeClr val="tx1"/>
                </a:solidFill>
                <a:cs typeface="Arial" charset="0"/>
              </a:rPr>
            </a:br>
            <a:endParaRPr lang="en-GB" sz="1800">
              <a:solidFill>
                <a:schemeClr val="tx1"/>
              </a:solidFill>
              <a:cs typeface="Arial" charset="0"/>
            </a:endParaRPr>
          </a:p>
        </p:txBody>
      </p:sp>
      <p:sp>
        <p:nvSpPr>
          <p:cNvPr id="457731" name="Rectangle 2"/>
          <p:cNvSpPr>
            <a:spLocks noChangeArrowheads="1"/>
          </p:cNvSpPr>
          <p:nvPr/>
        </p:nvSpPr>
        <p:spPr bwMode="auto">
          <a:xfrm>
            <a:off x="0" y="0"/>
            <a:ext cx="3017838" cy="7938"/>
          </a:xfrm>
          <a:prstGeom prst="rect">
            <a:avLst/>
          </a:prstGeom>
          <a:solidFill>
            <a:srgbClr val="000000"/>
          </a:solidFill>
          <a:ln w="9525">
            <a:solidFill>
              <a:schemeClr val="tx1"/>
            </a:solidFill>
            <a:miter lim="800000"/>
            <a:headEnd/>
            <a:tailEnd/>
          </a:ln>
        </p:spPr>
        <p:txBody>
          <a:bodyPr wrap="none" anchor="ctr">
            <a:spAutoFit/>
          </a:bodyPr>
          <a:lstStyle/>
          <a:p>
            <a:endParaRPr lang="en-GB" sz="1800">
              <a:solidFill>
                <a:schemeClr val="tx1"/>
              </a:solidFill>
              <a:latin typeface="Verdana" pitchFamily="34" charset="0"/>
              <a:cs typeface="Arial" charset="0"/>
            </a:endParaRPr>
          </a:p>
        </p:txBody>
      </p:sp>
      <p:sp>
        <p:nvSpPr>
          <p:cNvPr id="457732" name="Rectangle 3"/>
          <p:cNvSpPr>
            <a:spLocks noChangeArrowheads="1"/>
          </p:cNvSpPr>
          <p:nvPr/>
        </p:nvSpPr>
        <p:spPr bwMode="auto">
          <a:xfrm>
            <a:off x="0" y="7938"/>
            <a:ext cx="9144000" cy="457200"/>
          </a:xfrm>
          <a:prstGeom prst="rect">
            <a:avLst/>
          </a:prstGeom>
          <a:noFill/>
          <a:ln w="9525">
            <a:noFill/>
            <a:miter lim="800000"/>
            <a:headEnd/>
            <a:tailEnd/>
          </a:ln>
        </p:spPr>
        <p:txBody>
          <a:bodyPr wrap="none" anchor="ctr">
            <a:spAutoFit/>
          </a:bodyPr>
          <a:lstStyle/>
          <a:p>
            <a:r>
              <a:rPr lang="en-GB" sz="1000" baseline="30000">
                <a:solidFill>
                  <a:schemeClr val="tx1"/>
                </a:solidFill>
                <a:cs typeface="Times New Roman" pitchFamily="18" charset="0"/>
              </a:rPr>
              <a:t>[1]</a:t>
            </a:r>
            <a:r>
              <a:rPr lang="en-GB" sz="1000">
                <a:solidFill>
                  <a:schemeClr val="tx1"/>
                </a:solidFill>
                <a:cs typeface="Times New Roman" pitchFamily="18" charset="0"/>
              </a:rPr>
              <a:t> </a:t>
            </a:r>
            <a:r>
              <a:rPr lang="en-GB" sz="800">
                <a:solidFill>
                  <a:schemeClr val="tx1"/>
                </a:solidFill>
                <a:cs typeface="Times New Roman" pitchFamily="18" charset="0"/>
              </a:rPr>
              <a:t>Inclusion to 1</a:t>
            </a:r>
            <a:r>
              <a:rPr lang="en-GB" sz="800" baseline="30000">
                <a:solidFill>
                  <a:schemeClr val="tx1"/>
                </a:solidFill>
                <a:cs typeface="Times New Roman" pitchFamily="18" charset="0"/>
              </a:rPr>
              <a:t>st</a:t>
            </a:r>
            <a:r>
              <a:rPr lang="en-GB" sz="800">
                <a:solidFill>
                  <a:schemeClr val="tx1"/>
                </a:solidFill>
                <a:cs typeface="Times New Roman" pitchFamily="18" charset="0"/>
              </a:rPr>
              <a:t> Wave is subject to further investigations during first half of 2010.</a:t>
            </a:r>
            <a:endParaRPr lang="en-GB" sz="1800">
              <a:solidFill>
                <a:schemeClr val="tx1"/>
              </a:solidFill>
              <a:cs typeface="Arial" charset="0"/>
            </a:endParaRPr>
          </a:p>
        </p:txBody>
      </p:sp>
      <p:sp>
        <p:nvSpPr>
          <p:cNvPr id="457733" name="Rectangle 7"/>
          <p:cNvSpPr>
            <a:spLocks noChangeArrowheads="1"/>
          </p:cNvSpPr>
          <p:nvPr/>
        </p:nvSpPr>
        <p:spPr bwMode="auto">
          <a:xfrm>
            <a:off x="3059113" y="404813"/>
            <a:ext cx="2349500" cy="366712"/>
          </a:xfrm>
          <a:prstGeom prst="rect">
            <a:avLst/>
          </a:prstGeom>
          <a:noFill/>
          <a:ln w="9525">
            <a:noFill/>
            <a:miter lim="800000"/>
            <a:headEnd/>
            <a:tailEnd/>
          </a:ln>
        </p:spPr>
        <p:txBody>
          <a:bodyPr wrap="none">
            <a:spAutoFit/>
          </a:bodyPr>
          <a:lstStyle/>
          <a:p>
            <a:r>
              <a:rPr lang="en-GB" sz="1800" b="1">
                <a:solidFill>
                  <a:schemeClr val="tx1"/>
                </a:solidFill>
                <a:latin typeface="Verdana" pitchFamily="34" charset="0"/>
                <a:cs typeface="Arial" charset="0"/>
              </a:rPr>
              <a:t> Wave 2 Projects</a:t>
            </a:r>
            <a:endParaRPr lang="en-GB" sz="1800">
              <a:solidFill>
                <a:schemeClr val="tx1"/>
              </a:solidFill>
              <a:latin typeface="Verdana" pitchFamily="34" charset="0"/>
              <a:cs typeface="Arial" charset="0"/>
            </a:endParaRPr>
          </a:p>
        </p:txBody>
      </p:sp>
      <p:sp>
        <p:nvSpPr>
          <p:cNvPr id="457734" name="Date Placeholder 3"/>
          <p:cNvSpPr txBox="1">
            <a:spLocks noGrp="1"/>
          </p:cNvSpPr>
          <p:nvPr/>
        </p:nvSpPr>
        <p:spPr bwMode="auto">
          <a:xfrm>
            <a:off x="457200" y="6248400"/>
            <a:ext cx="1676400" cy="457200"/>
          </a:xfrm>
          <a:prstGeom prst="rect">
            <a:avLst/>
          </a:prstGeom>
          <a:noFill/>
          <a:ln w="9525">
            <a:noFill/>
            <a:miter lim="800000"/>
            <a:headEnd/>
            <a:tailEnd/>
          </a:ln>
        </p:spPr>
        <p:txBody>
          <a:bodyPr/>
          <a:lstStyle/>
          <a:p>
            <a:r>
              <a:rPr lang="en-US" sz="1200">
                <a:solidFill>
                  <a:schemeClr val="tx1"/>
                </a:solidFill>
                <a:latin typeface="Verdana" pitchFamily="34" charset="0"/>
                <a:cs typeface="Arial" charset="0"/>
              </a:rPr>
              <a:t>22/01/2011</a:t>
            </a:r>
            <a:endParaRPr lang="el-GR" sz="1200">
              <a:solidFill>
                <a:schemeClr val="tx1"/>
              </a:solidFill>
              <a:latin typeface="Verdana" pitchFamily="34" charset="0"/>
              <a:cs typeface="Arial" charset="0"/>
            </a:endParaRPr>
          </a:p>
        </p:txBody>
      </p:sp>
      <p:sp>
        <p:nvSpPr>
          <p:cNvPr id="457735" name="Rectangle 64"/>
          <p:cNvSpPr>
            <a:spLocks noChangeArrowheads="1"/>
          </p:cNvSpPr>
          <p:nvPr/>
        </p:nvSpPr>
        <p:spPr bwMode="auto">
          <a:xfrm>
            <a:off x="0" y="628650"/>
            <a:ext cx="9144000" cy="0"/>
          </a:xfrm>
          <a:prstGeom prst="rect">
            <a:avLst/>
          </a:prstGeom>
          <a:noFill/>
          <a:ln w="9525">
            <a:noFill/>
            <a:miter lim="800000"/>
            <a:headEnd/>
            <a:tailEnd/>
          </a:ln>
        </p:spPr>
        <p:txBody>
          <a:bodyPr wrap="none" anchor="ctr">
            <a:spAutoFit/>
          </a:bodyPr>
          <a:lstStyle/>
          <a:p>
            <a:pPr eaLnBrk="0" hangingPunct="0"/>
            <a:endParaRPr lang="en-GB" sz="1800">
              <a:solidFill>
                <a:schemeClr val="tx1"/>
              </a:solidFill>
              <a:latin typeface="Verdana" pitchFamily="34" charset="0"/>
            </a:endParaRPr>
          </a:p>
        </p:txBody>
      </p:sp>
      <p:graphicFrame>
        <p:nvGraphicFramePr>
          <p:cNvPr id="522310" name="Group 70"/>
          <p:cNvGraphicFramePr>
            <a:graphicFrameLocks noGrp="1"/>
          </p:cNvGraphicFramePr>
          <p:nvPr/>
        </p:nvGraphicFramePr>
        <p:xfrm>
          <a:off x="250825" y="836613"/>
          <a:ext cx="8229600" cy="5262562"/>
        </p:xfrm>
        <a:graphic>
          <a:graphicData uri="http://schemas.openxmlformats.org/drawingml/2006/table">
            <a:tbl>
              <a:tblPr/>
              <a:tblGrid>
                <a:gridCol w="728663"/>
                <a:gridCol w="1238250"/>
                <a:gridCol w="1455737"/>
                <a:gridCol w="3260725"/>
                <a:gridCol w="1546225"/>
              </a:tblGrid>
              <a:tr h="280988">
                <a:tc>
                  <a:txBody>
                    <a:bodyPr/>
                    <a:lstStyle/>
                    <a:p>
                      <a:pPr marL="0" marR="0" lvl="0" indent="0" algn="l" defTabSz="914400" rtl="0" eaLnBrk="0" fontAlgn="base" latinLnBrk="0" hangingPunct="0">
                        <a:lnSpc>
                          <a:spcPts val="2000"/>
                        </a:lnSpc>
                        <a:spcBef>
                          <a:spcPct val="0"/>
                        </a:spcBef>
                        <a:spcAft>
                          <a:spcPct val="0"/>
                        </a:spcAft>
                        <a:buClrTx/>
                        <a:buSzTx/>
                        <a:buFont typeface="Times" pitchFamily="18" charset="0"/>
                        <a:buNone/>
                        <a:tabLst/>
                      </a:pPr>
                      <a:r>
                        <a:rPr kumimoji="0" lang="en-GB" sz="1200" b="1" i="0" u="none" strike="noStrike" cap="none" normalizeH="0" baseline="0" smtClean="0">
                          <a:ln>
                            <a:noFill/>
                          </a:ln>
                          <a:solidFill>
                            <a:srgbClr val="0000FF"/>
                          </a:solidFill>
                          <a:effectLst/>
                          <a:latin typeface="Verdana" pitchFamily="34" charset="0"/>
                          <a:ea typeface="Times New Roman" pitchFamily="18" charset="0"/>
                          <a:cs typeface="Arial" charset="0"/>
                        </a:rPr>
                        <a:t>Nr.</a:t>
                      </a:r>
                      <a:endParaRPr kumimoji="0" lang="en-GB" sz="1200" b="0" i="0" u="none" strike="noStrike" cap="none" normalizeH="0" baseline="0" smtClean="0">
                        <a:ln>
                          <a:noFill/>
                        </a:ln>
                        <a:solidFill>
                          <a:srgbClr val="103C72"/>
                        </a:solidFill>
                        <a:effectLst/>
                        <a:latin typeface="Verdana" pitchFamily="34" charset="0"/>
                        <a:ea typeface="Times New Roman" pitchFamily="18" charset="0"/>
                        <a:cs typeface="Arial" charset="0"/>
                      </a:endParaRPr>
                    </a:p>
                  </a:txBody>
                  <a:tcPr anchor="ctr" horzOverflow="overflow">
                    <a:lnL w="25400" cap="flat" cmpd="sng" algn="ctr">
                      <a:solidFill>
                        <a:srgbClr val="006699"/>
                      </a:solidFill>
                      <a:prstDash val="solid"/>
                      <a:round/>
                      <a:headEnd type="none" w="med" len="med"/>
                      <a:tailEnd type="none" w="med" len="med"/>
                    </a:lnL>
                    <a:lnR w="12700" cap="flat" cmpd="sng" algn="ctr">
                      <a:solidFill>
                        <a:srgbClr val="618DC9"/>
                      </a:solidFill>
                      <a:prstDash val="solid"/>
                      <a:round/>
                      <a:headEnd type="none" w="med" len="med"/>
                      <a:tailEnd type="none" w="med" len="med"/>
                    </a:lnR>
                    <a:lnT w="12700" cap="flat" cmpd="sng" algn="ctr">
                      <a:solidFill>
                        <a:srgbClr val="618DC9"/>
                      </a:solidFill>
                      <a:prstDash val="solid"/>
                      <a:round/>
                      <a:headEnd type="none" w="med" len="med"/>
                      <a:tailEnd type="none" w="med" len="med"/>
                    </a:lnT>
                    <a:lnB w="12700" cap="flat" cmpd="sng" algn="ctr">
                      <a:solidFill>
                        <a:srgbClr val="618DC9"/>
                      </a:solidFill>
                      <a:prstDash val="solid"/>
                      <a:round/>
                      <a:headEnd type="none" w="med" len="med"/>
                      <a:tailEnd type="none" w="med" len="med"/>
                    </a:lnB>
                    <a:lnTlToBr>
                      <a:noFill/>
                    </a:lnTlToBr>
                    <a:lnBlToTr>
                      <a:noFill/>
                    </a:lnBlToTr>
                    <a:solidFill>
                      <a:srgbClr val="DAEEF3"/>
                    </a:solidFill>
                  </a:tcPr>
                </a:tc>
                <a:tc>
                  <a:txBody>
                    <a:bodyPr/>
                    <a:lstStyle/>
                    <a:p>
                      <a:pPr marL="0" marR="0" lvl="0" indent="0" algn="l" defTabSz="914400" rtl="0" eaLnBrk="0" fontAlgn="base" latinLnBrk="0" hangingPunct="0">
                        <a:lnSpc>
                          <a:spcPts val="2000"/>
                        </a:lnSpc>
                        <a:spcBef>
                          <a:spcPct val="0"/>
                        </a:spcBef>
                        <a:spcAft>
                          <a:spcPct val="0"/>
                        </a:spcAft>
                        <a:buClrTx/>
                        <a:buSzTx/>
                        <a:buFont typeface="Times" pitchFamily="18" charset="0"/>
                        <a:buNone/>
                        <a:tabLst/>
                      </a:pPr>
                      <a:r>
                        <a:rPr kumimoji="0" lang="en-GB" sz="1200" b="1" i="0" u="none" strike="noStrike" cap="none" normalizeH="0" baseline="0" smtClean="0">
                          <a:ln>
                            <a:noFill/>
                          </a:ln>
                          <a:solidFill>
                            <a:srgbClr val="0000FF"/>
                          </a:solidFill>
                          <a:effectLst/>
                          <a:latin typeface="Verdana" pitchFamily="34" charset="0"/>
                          <a:ea typeface="Times New Roman" pitchFamily="18" charset="0"/>
                          <a:cs typeface="Arial" charset="0"/>
                        </a:rPr>
                        <a:t>Country</a:t>
                      </a:r>
                      <a:endParaRPr kumimoji="0" lang="en-GB" sz="1200" b="0" i="0" u="none" strike="noStrike" cap="none" normalizeH="0" baseline="0" smtClean="0">
                        <a:ln>
                          <a:noFill/>
                        </a:ln>
                        <a:solidFill>
                          <a:srgbClr val="103C72"/>
                        </a:solidFill>
                        <a:effectLst/>
                        <a:latin typeface="Verdana" pitchFamily="34" charset="0"/>
                        <a:ea typeface="Times New Roman" pitchFamily="18" charset="0"/>
                        <a:cs typeface="Arial" charset="0"/>
                      </a:endParaRPr>
                    </a:p>
                  </a:txBody>
                  <a:tcPr anchor="ctr" horzOverflow="overflow">
                    <a:lnL w="12700" cap="flat" cmpd="sng" algn="ctr">
                      <a:solidFill>
                        <a:srgbClr val="618DC9"/>
                      </a:solidFill>
                      <a:prstDash val="solid"/>
                      <a:round/>
                      <a:headEnd type="none" w="med" len="med"/>
                      <a:tailEnd type="none" w="med" len="med"/>
                    </a:lnL>
                    <a:lnR w="12700" cap="flat" cmpd="sng" algn="ctr">
                      <a:solidFill>
                        <a:srgbClr val="618DC9"/>
                      </a:solidFill>
                      <a:prstDash val="solid"/>
                      <a:round/>
                      <a:headEnd type="none" w="med" len="med"/>
                      <a:tailEnd type="none" w="med" len="med"/>
                    </a:lnR>
                    <a:lnT w="12700" cap="flat" cmpd="sng" algn="ctr">
                      <a:solidFill>
                        <a:srgbClr val="618DC9"/>
                      </a:solidFill>
                      <a:prstDash val="solid"/>
                      <a:round/>
                      <a:headEnd type="none" w="med" len="med"/>
                      <a:tailEnd type="none" w="med" len="med"/>
                    </a:lnT>
                    <a:lnB w="12700" cap="flat" cmpd="sng" algn="ctr">
                      <a:solidFill>
                        <a:srgbClr val="618DC9"/>
                      </a:solidFill>
                      <a:prstDash val="solid"/>
                      <a:round/>
                      <a:headEnd type="none" w="med" len="med"/>
                      <a:tailEnd type="none" w="med" len="med"/>
                    </a:lnB>
                    <a:lnTlToBr>
                      <a:noFill/>
                    </a:lnTlToBr>
                    <a:lnBlToTr>
                      <a:noFill/>
                    </a:lnBlToTr>
                    <a:solidFill>
                      <a:srgbClr val="DAEEF3"/>
                    </a:solidFill>
                  </a:tcPr>
                </a:tc>
                <a:tc>
                  <a:txBody>
                    <a:bodyPr/>
                    <a:lstStyle/>
                    <a:p>
                      <a:pPr marL="0" marR="0" lvl="0" indent="0" algn="l" defTabSz="914400" rtl="0" eaLnBrk="0" fontAlgn="base" latinLnBrk="0" hangingPunct="0">
                        <a:lnSpc>
                          <a:spcPts val="2000"/>
                        </a:lnSpc>
                        <a:spcBef>
                          <a:spcPct val="0"/>
                        </a:spcBef>
                        <a:spcAft>
                          <a:spcPct val="0"/>
                        </a:spcAft>
                        <a:buClrTx/>
                        <a:buSzTx/>
                        <a:buFont typeface="Times" pitchFamily="18" charset="0"/>
                        <a:buNone/>
                        <a:tabLst/>
                      </a:pPr>
                      <a:r>
                        <a:rPr kumimoji="0" lang="en-GB" sz="1200" b="1" i="0" u="none" strike="noStrike" cap="none" normalizeH="0" baseline="0" smtClean="0">
                          <a:ln>
                            <a:noFill/>
                          </a:ln>
                          <a:solidFill>
                            <a:srgbClr val="0000FF"/>
                          </a:solidFill>
                          <a:effectLst/>
                          <a:latin typeface="Verdana" pitchFamily="34" charset="0"/>
                          <a:ea typeface="Times New Roman" pitchFamily="18" charset="0"/>
                          <a:cs typeface="Arial" charset="0"/>
                        </a:rPr>
                        <a:t>Sector</a:t>
                      </a:r>
                      <a:endParaRPr kumimoji="0" lang="en-GB" sz="1200" b="0" i="0" u="none" strike="noStrike" cap="none" normalizeH="0" baseline="0" smtClean="0">
                        <a:ln>
                          <a:noFill/>
                        </a:ln>
                        <a:solidFill>
                          <a:srgbClr val="103C72"/>
                        </a:solidFill>
                        <a:effectLst/>
                        <a:latin typeface="Verdana" pitchFamily="34" charset="0"/>
                        <a:ea typeface="Times New Roman" pitchFamily="18" charset="0"/>
                        <a:cs typeface="Arial" charset="0"/>
                      </a:endParaRPr>
                    </a:p>
                  </a:txBody>
                  <a:tcPr anchor="ctr" horzOverflow="overflow">
                    <a:lnL w="12700" cap="flat" cmpd="sng" algn="ctr">
                      <a:solidFill>
                        <a:srgbClr val="618DC9"/>
                      </a:solidFill>
                      <a:prstDash val="solid"/>
                      <a:round/>
                      <a:headEnd type="none" w="med" len="med"/>
                      <a:tailEnd type="none" w="med" len="med"/>
                    </a:lnL>
                    <a:lnR w="12700" cap="flat" cmpd="sng" algn="ctr">
                      <a:solidFill>
                        <a:srgbClr val="618DC9"/>
                      </a:solidFill>
                      <a:prstDash val="solid"/>
                      <a:round/>
                      <a:headEnd type="none" w="med" len="med"/>
                      <a:tailEnd type="none" w="med" len="med"/>
                    </a:lnR>
                    <a:lnT w="12700" cap="flat" cmpd="sng" algn="ctr">
                      <a:solidFill>
                        <a:srgbClr val="618DC9"/>
                      </a:solidFill>
                      <a:prstDash val="solid"/>
                      <a:round/>
                      <a:headEnd type="none" w="med" len="med"/>
                      <a:tailEnd type="none" w="med" len="med"/>
                    </a:lnT>
                    <a:lnB w="12700" cap="flat" cmpd="sng" algn="ctr">
                      <a:solidFill>
                        <a:srgbClr val="618DC9"/>
                      </a:solidFill>
                      <a:prstDash val="solid"/>
                      <a:round/>
                      <a:headEnd type="none" w="med" len="med"/>
                      <a:tailEnd type="none" w="med" len="med"/>
                    </a:lnB>
                    <a:lnTlToBr>
                      <a:noFill/>
                    </a:lnTlToBr>
                    <a:lnBlToTr>
                      <a:noFill/>
                    </a:lnBlToTr>
                    <a:solidFill>
                      <a:srgbClr val="DAEEF3"/>
                    </a:solidFill>
                  </a:tcPr>
                </a:tc>
                <a:tc>
                  <a:txBody>
                    <a:bodyPr/>
                    <a:lstStyle/>
                    <a:p>
                      <a:pPr marL="0" marR="0" lvl="0" indent="0" algn="l" defTabSz="914400" rtl="0" eaLnBrk="0" fontAlgn="base" latinLnBrk="0" hangingPunct="0">
                        <a:lnSpc>
                          <a:spcPts val="2000"/>
                        </a:lnSpc>
                        <a:spcBef>
                          <a:spcPct val="0"/>
                        </a:spcBef>
                        <a:spcAft>
                          <a:spcPct val="0"/>
                        </a:spcAft>
                        <a:buClrTx/>
                        <a:buSzTx/>
                        <a:buFont typeface="Times" pitchFamily="18" charset="0"/>
                        <a:buNone/>
                        <a:tabLst/>
                      </a:pPr>
                      <a:r>
                        <a:rPr kumimoji="0" lang="en-GB" sz="1200" b="1" i="0" u="none" strike="noStrike" cap="none" normalizeH="0" baseline="0" smtClean="0">
                          <a:ln>
                            <a:noFill/>
                          </a:ln>
                          <a:solidFill>
                            <a:srgbClr val="0000FF"/>
                          </a:solidFill>
                          <a:effectLst/>
                          <a:latin typeface="Verdana" pitchFamily="34" charset="0"/>
                          <a:ea typeface="Times New Roman" pitchFamily="18" charset="0"/>
                          <a:cs typeface="Arial" charset="0"/>
                        </a:rPr>
                        <a:t>Project</a:t>
                      </a:r>
                      <a:endParaRPr kumimoji="0" lang="en-GB" sz="1200" b="0" i="0" u="none" strike="noStrike" cap="none" normalizeH="0" baseline="0" smtClean="0">
                        <a:ln>
                          <a:noFill/>
                        </a:ln>
                        <a:solidFill>
                          <a:srgbClr val="103C72"/>
                        </a:solidFill>
                        <a:effectLst/>
                        <a:latin typeface="Verdana" pitchFamily="34" charset="0"/>
                        <a:ea typeface="Times New Roman" pitchFamily="18" charset="0"/>
                        <a:cs typeface="Arial" charset="0"/>
                      </a:endParaRPr>
                    </a:p>
                  </a:txBody>
                  <a:tcPr anchor="ctr" horzOverflow="overflow">
                    <a:lnL w="12700" cap="flat" cmpd="sng" algn="ctr">
                      <a:solidFill>
                        <a:srgbClr val="618DC9"/>
                      </a:solidFill>
                      <a:prstDash val="solid"/>
                      <a:round/>
                      <a:headEnd type="none" w="med" len="med"/>
                      <a:tailEnd type="none" w="med" len="med"/>
                    </a:lnL>
                    <a:lnR w="12700" cap="flat" cmpd="sng" algn="ctr">
                      <a:solidFill>
                        <a:srgbClr val="618DC9"/>
                      </a:solidFill>
                      <a:prstDash val="solid"/>
                      <a:round/>
                      <a:headEnd type="none" w="med" len="med"/>
                      <a:tailEnd type="none" w="med" len="med"/>
                    </a:lnR>
                    <a:lnT w="12700" cap="flat" cmpd="sng" algn="ctr">
                      <a:solidFill>
                        <a:srgbClr val="618DC9"/>
                      </a:solidFill>
                      <a:prstDash val="solid"/>
                      <a:round/>
                      <a:headEnd type="none" w="med" len="med"/>
                      <a:tailEnd type="none" w="med" len="med"/>
                    </a:lnT>
                    <a:lnB w="12700" cap="flat" cmpd="sng" algn="ctr">
                      <a:solidFill>
                        <a:srgbClr val="618DC9"/>
                      </a:solidFill>
                      <a:prstDash val="solid"/>
                      <a:round/>
                      <a:headEnd type="none" w="med" len="med"/>
                      <a:tailEnd type="none" w="med" len="med"/>
                    </a:lnB>
                    <a:lnTlToBr>
                      <a:noFill/>
                    </a:lnTlToBr>
                    <a:lnBlToTr>
                      <a:noFill/>
                    </a:lnBlToTr>
                    <a:solidFill>
                      <a:srgbClr val="DAEEF3"/>
                    </a:solidFill>
                  </a:tcPr>
                </a:tc>
                <a:tc>
                  <a:txBody>
                    <a:bodyPr/>
                    <a:lstStyle/>
                    <a:p>
                      <a:pPr marL="0" marR="0" lvl="0" indent="0" algn="l" defTabSz="914400" rtl="0" eaLnBrk="0" fontAlgn="base" latinLnBrk="0" hangingPunct="0">
                        <a:lnSpc>
                          <a:spcPts val="2000"/>
                        </a:lnSpc>
                        <a:spcBef>
                          <a:spcPct val="0"/>
                        </a:spcBef>
                        <a:spcAft>
                          <a:spcPct val="0"/>
                        </a:spcAft>
                        <a:buClrTx/>
                        <a:buSzTx/>
                        <a:buFont typeface="Times" pitchFamily="18" charset="0"/>
                        <a:buNone/>
                        <a:tabLst/>
                      </a:pPr>
                      <a:r>
                        <a:rPr kumimoji="0" lang="en-GB" sz="1200" b="1" i="0" u="none" strike="noStrike" cap="none" normalizeH="0" baseline="0" smtClean="0">
                          <a:ln>
                            <a:noFill/>
                          </a:ln>
                          <a:solidFill>
                            <a:srgbClr val="0000FF"/>
                          </a:solidFill>
                          <a:effectLst/>
                          <a:latin typeface="Verdana" pitchFamily="34" charset="0"/>
                          <a:ea typeface="Times New Roman" pitchFamily="18" charset="0"/>
                          <a:cs typeface="Arial" charset="0"/>
                        </a:rPr>
                        <a:t>Cost M Eur</a:t>
                      </a:r>
                      <a:endParaRPr kumimoji="0" lang="en-GB" sz="1200" b="0" i="0" u="none" strike="noStrike" cap="none" normalizeH="0" baseline="0" smtClean="0">
                        <a:ln>
                          <a:noFill/>
                        </a:ln>
                        <a:solidFill>
                          <a:srgbClr val="103C72"/>
                        </a:solidFill>
                        <a:effectLst/>
                        <a:latin typeface="Verdana" pitchFamily="34" charset="0"/>
                        <a:ea typeface="Times New Roman" pitchFamily="18" charset="0"/>
                        <a:cs typeface="Arial" charset="0"/>
                      </a:endParaRPr>
                    </a:p>
                  </a:txBody>
                  <a:tcPr anchor="ctr" horzOverflow="overflow">
                    <a:lnL w="12700" cap="flat" cmpd="sng" algn="ctr">
                      <a:solidFill>
                        <a:srgbClr val="618DC9"/>
                      </a:solidFill>
                      <a:prstDash val="solid"/>
                      <a:round/>
                      <a:headEnd type="none" w="med" len="med"/>
                      <a:tailEnd type="none" w="med" len="med"/>
                    </a:lnL>
                    <a:lnR w="12700" cap="flat" cmpd="sng" algn="ctr">
                      <a:solidFill>
                        <a:srgbClr val="618DC9"/>
                      </a:solidFill>
                      <a:prstDash val="solid"/>
                      <a:round/>
                      <a:headEnd type="none" w="med" len="med"/>
                      <a:tailEnd type="none" w="med" len="med"/>
                    </a:lnR>
                    <a:lnT w="12700" cap="flat" cmpd="sng" algn="ctr">
                      <a:solidFill>
                        <a:srgbClr val="618DC9"/>
                      </a:solidFill>
                      <a:prstDash val="solid"/>
                      <a:round/>
                      <a:headEnd type="none" w="med" len="med"/>
                      <a:tailEnd type="none" w="med" len="med"/>
                    </a:lnT>
                    <a:lnB w="12700" cap="flat" cmpd="sng" algn="ctr">
                      <a:solidFill>
                        <a:srgbClr val="618DC9"/>
                      </a:solidFill>
                      <a:prstDash val="solid"/>
                      <a:round/>
                      <a:headEnd type="none" w="med" len="med"/>
                      <a:tailEnd type="none" w="med" len="med"/>
                    </a:lnB>
                    <a:lnTlToBr>
                      <a:noFill/>
                    </a:lnTlToBr>
                    <a:lnBlToTr>
                      <a:noFill/>
                    </a:lnBlToTr>
                    <a:solidFill>
                      <a:srgbClr val="DAEEF3"/>
                    </a:solidFill>
                  </a:tcPr>
                </a:tc>
              </a:tr>
              <a:tr h="460375">
                <a:tc>
                  <a:txBody>
                    <a:bodyPr/>
                    <a:lstStyle/>
                    <a:p>
                      <a:pPr marL="0" marR="0" lvl="0" indent="0" algn="l" defTabSz="914400" rtl="0" eaLnBrk="0" fontAlgn="base" latinLnBrk="0" hangingPunct="0">
                        <a:lnSpc>
                          <a:spcPts val="2000"/>
                        </a:lnSpc>
                        <a:spcBef>
                          <a:spcPct val="0"/>
                        </a:spcBef>
                        <a:spcAft>
                          <a:spcPct val="0"/>
                        </a:spcAft>
                        <a:buClrTx/>
                        <a:buSzTx/>
                        <a:buFont typeface="Times" pitchFamily="18" charset="0"/>
                        <a:buNone/>
                        <a:tabLst/>
                      </a:pPr>
                      <a:r>
                        <a:rPr kumimoji="0" lang="en-GB" sz="1200" b="0" i="0" u="none" strike="noStrike" cap="none" normalizeH="0" baseline="0" smtClean="0">
                          <a:ln>
                            <a:noFill/>
                          </a:ln>
                          <a:solidFill>
                            <a:srgbClr val="0000FF"/>
                          </a:solidFill>
                          <a:effectLst/>
                          <a:latin typeface="Verdana" pitchFamily="34" charset="0"/>
                          <a:ea typeface="Times New Roman" pitchFamily="18" charset="0"/>
                          <a:cs typeface="Arial" charset="0"/>
                        </a:rPr>
                        <a:t>6</a:t>
                      </a:r>
                      <a:endParaRPr kumimoji="0" lang="en-GB" sz="1200" b="0" i="0" u="none" strike="noStrike" cap="none" normalizeH="0" baseline="0" smtClean="0">
                        <a:ln>
                          <a:noFill/>
                        </a:ln>
                        <a:solidFill>
                          <a:srgbClr val="103C72"/>
                        </a:solidFill>
                        <a:effectLst/>
                        <a:latin typeface="Verdana" pitchFamily="34" charset="0"/>
                        <a:ea typeface="Times New Roman" pitchFamily="18" charset="0"/>
                        <a:cs typeface="Arial" charset="0"/>
                      </a:endParaRPr>
                    </a:p>
                  </a:txBody>
                  <a:tcPr anchor="ctr" horzOverflow="overflow">
                    <a:lnL w="25400" cap="flat" cmpd="sng" algn="ctr">
                      <a:solidFill>
                        <a:srgbClr val="006699"/>
                      </a:solidFill>
                      <a:prstDash val="solid"/>
                      <a:round/>
                      <a:headEnd type="none" w="med" len="med"/>
                      <a:tailEnd type="none" w="med" len="med"/>
                    </a:lnL>
                    <a:lnR w="12700" cap="flat" cmpd="sng" algn="ctr">
                      <a:solidFill>
                        <a:srgbClr val="618DC9"/>
                      </a:solidFill>
                      <a:prstDash val="solid"/>
                      <a:round/>
                      <a:headEnd type="none" w="med" len="med"/>
                      <a:tailEnd type="none" w="med" len="med"/>
                    </a:lnR>
                    <a:lnT w="12700" cap="flat" cmpd="sng" algn="ctr">
                      <a:solidFill>
                        <a:srgbClr val="618DC9"/>
                      </a:solidFill>
                      <a:prstDash val="solid"/>
                      <a:round/>
                      <a:headEnd type="none" w="med" len="med"/>
                      <a:tailEnd type="none" w="med" len="med"/>
                    </a:lnT>
                    <a:lnB w="12700" cap="flat" cmpd="sng" algn="ctr">
                      <a:solidFill>
                        <a:srgbClr val="618DC9"/>
                      </a:solidFill>
                      <a:prstDash val="solid"/>
                      <a:round/>
                      <a:headEnd type="none" w="med" len="med"/>
                      <a:tailEnd type="none" w="med" len="med"/>
                    </a:lnB>
                    <a:lnTlToBr>
                      <a:noFill/>
                    </a:lnTlToBr>
                    <a:lnBlToTr>
                      <a:noFill/>
                    </a:lnBlToTr>
                    <a:solidFill>
                      <a:srgbClr val="EAF1DD"/>
                    </a:solidFill>
                  </a:tcPr>
                </a:tc>
                <a:tc>
                  <a:txBody>
                    <a:bodyPr/>
                    <a:lstStyle/>
                    <a:p>
                      <a:pPr marL="0" marR="0" lvl="0" indent="0" algn="l" defTabSz="914400" rtl="0" eaLnBrk="0" fontAlgn="base" latinLnBrk="0" hangingPunct="0">
                        <a:lnSpc>
                          <a:spcPts val="2000"/>
                        </a:lnSpc>
                        <a:spcBef>
                          <a:spcPct val="0"/>
                        </a:spcBef>
                        <a:spcAft>
                          <a:spcPct val="0"/>
                        </a:spcAft>
                        <a:buClrTx/>
                        <a:buSzTx/>
                        <a:buFont typeface="Times" pitchFamily="18" charset="0"/>
                        <a:buNone/>
                        <a:tabLst/>
                      </a:pPr>
                      <a:r>
                        <a:rPr kumimoji="0" lang="en-GB" sz="1200" b="0" i="0" u="none" strike="noStrike" cap="none" normalizeH="0" baseline="0" smtClean="0">
                          <a:ln>
                            <a:noFill/>
                          </a:ln>
                          <a:solidFill>
                            <a:srgbClr val="0000FF"/>
                          </a:solidFill>
                          <a:effectLst/>
                          <a:latin typeface="Verdana" pitchFamily="34" charset="0"/>
                          <a:ea typeface="Times New Roman" pitchFamily="18" charset="0"/>
                          <a:cs typeface="Arial" charset="0"/>
                        </a:rPr>
                        <a:t>Egypt</a:t>
                      </a:r>
                      <a:endParaRPr kumimoji="0" lang="en-GB" sz="1200" b="0" i="0" u="none" strike="noStrike" cap="none" normalizeH="0" baseline="0" smtClean="0">
                        <a:ln>
                          <a:noFill/>
                        </a:ln>
                        <a:solidFill>
                          <a:srgbClr val="103C72"/>
                        </a:solidFill>
                        <a:effectLst/>
                        <a:latin typeface="Verdana" pitchFamily="34" charset="0"/>
                        <a:ea typeface="Times New Roman" pitchFamily="18" charset="0"/>
                        <a:cs typeface="Arial" charset="0"/>
                      </a:endParaRPr>
                    </a:p>
                  </a:txBody>
                  <a:tcPr anchor="ctr" horzOverflow="overflow">
                    <a:lnL w="12700" cap="flat" cmpd="sng" algn="ctr">
                      <a:solidFill>
                        <a:srgbClr val="618DC9"/>
                      </a:solidFill>
                      <a:prstDash val="solid"/>
                      <a:round/>
                      <a:headEnd type="none" w="med" len="med"/>
                      <a:tailEnd type="none" w="med" len="med"/>
                    </a:lnL>
                    <a:lnR w="12700" cap="flat" cmpd="sng" algn="ctr">
                      <a:solidFill>
                        <a:srgbClr val="618DC9"/>
                      </a:solidFill>
                      <a:prstDash val="solid"/>
                      <a:round/>
                      <a:headEnd type="none" w="med" len="med"/>
                      <a:tailEnd type="none" w="med" len="med"/>
                    </a:lnR>
                    <a:lnT w="12700" cap="flat" cmpd="sng" algn="ctr">
                      <a:solidFill>
                        <a:srgbClr val="618DC9"/>
                      </a:solidFill>
                      <a:prstDash val="solid"/>
                      <a:round/>
                      <a:headEnd type="none" w="med" len="med"/>
                      <a:tailEnd type="none" w="med" len="med"/>
                    </a:lnT>
                    <a:lnB w="12700" cap="flat" cmpd="sng" algn="ctr">
                      <a:solidFill>
                        <a:srgbClr val="618DC9"/>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2000"/>
                        </a:lnSpc>
                        <a:spcBef>
                          <a:spcPct val="0"/>
                        </a:spcBef>
                        <a:spcAft>
                          <a:spcPct val="0"/>
                        </a:spcAft>
                        <a:buClrTx/>
                        <a:buSzTx/>
                        <a:buFont typeface="Times" pitchFamily="18" charset="0"/>
                        <a:buNone/>
                        <a:tabLst/>
                      </a:pPr>
                      <a:r>
                        <a:rPr kumimoji="0" lang="en-GB" sz="1200" b="0" i="0" u="none" strike="noStrike" cap="none" normalizeH="0" baseline="0" smtClean="0">
                          <a:ln>
                            <a:noFill/>
                          </a:ln>
                          <a:solidFill>
                            <a:srgbClr val="0000FF"/>
                          </a:solidFill>
                          <a:effectLst/>
                          <a:latin typeface="Verdana" pitchFamily="34" charset="0"/>
                          <a:ea typeface="Times New Roman" pitchFamily="18" charset="0"/>
                          <a:cs typeface="Arial" charset="0"/>
                        </a:rPr>
                        <a:t>WW</a:t>
                      </a:r>
                      <a:endParaRPr kumimoji="0" lang="en-GB" sz="1200" b="0" i="0" u="none" strike="noStrike" cap="none" normalizeH="0" baseline="0" smtClean="0">
                        <a:ln>
                          <a:noFill/>
                        </a:ln>
                        <a:solidFill>
                          <a:srgbClr val="103C72"/>
                        </a:solidFill>
                        <a:effectLst/>
                        <a:latin typeface="Verdana" pitchFamily="34" charset="0"/>
                        <a:ea typeface="Times New Roman" pitchFamily="18" charset="0"/>
                        <a:cs typeface="Arial" charset="0"/>
                      </a:endParaRPr>
                    </a:p>
                  </a:txBody>
                  <a:tcPr anchor="ctr" horzOverflow="overflow">
                    <a:lnL w="12700" cap="flat" cmpd="sng" algn="ctr">
                      <a:solidFill>
                        <a:srgbClr val="618DC9"/>
                      </a:solidFill>
                      <a:prstDash val="solid"/>
                      <a:round/>
                      <a:headEnd type="none" w="med" len="med"/>
                      <a:tailEnd type="none" w="med" len="med"/>
                    </a:lnL>
                    <a:lnR w="12700" cap="flat" cmpd="sng" algn="ctr">
                      <a:solidFill>
                        <a:srgbClr val="618DC9"/>
                      </a:solidFill>
                      <a:prstDash val="solid"/>
                      <a:round/>
                      <a:headEnd type="none" w="med" len="med"/>
                      <a:tailEnd type="none" w="med" len="med"/>
                    </a:lnR>
                    <a:lnT w="12700" cap="flat" cmpd="sng" algn="ctr">
                      <a:solidFill>
                        <a:srgbClr val="618DC9"/>
                      </a:solidFill>
                      <a:prstDash val="solid"/>
                      <a:round/>
                      <a:headEnd type="none" w="med" len="med"/>
                      <a:tailEnd type="none" w="med" len="med"/>
                    </a:lnT>
                    <a:lnB w="12700" cap="flat" cmpd="sng" algn="ctr">
                      <a:solidFill>
                        <a:srgbClr val="618DC9"/>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2000"/>
                        </a:lnSpc>
                        <a:spcBef>
                          <a:spcPct val="0"/>
                        </a:spcBef>
                        <a:spcAft>
                          <a:spcPct val="0"/>
                        </a:spcAft>
                        <a:buClrTx/>
                        <a:buSzTx/>
                        <a:buFont typeface="Times" pitchFamily="18" charset="0"/>
                        <a:buNone/>
                        <a:tabLst/>
                      </a:pPr>
                      <a:r>
                        <a:rPr kumimoji="0" lang="en-GB" sz="1200" b="0" i="0" u="none" strike="noStrike" cap="none" normalizeH="0" baseline="0" smtClean="0">
                          <a:ln>
                            <a:noFill/>
                          </a:ln>
                          <a:solidFill>
                            <a:srgbClr val="0000FF"/>
                          </a:solidFill>
                          <a:effectLst/>
                          <a:latin typeface="Verdana" pitchFamily="34" charset="0"/>
                          <a:ea typeface="Times New Roman" pitchFamily="18" charset="0"/>
                          <a:cs typeface="Arial" charset="0"/>
                        </a:rPr>
                        <a:t>Wastewater Treatment (15 villages in Kafr El-Sheikh)</a:t>
                      </a:r>
                      <a:endParaRPr kumimoji="0" lang="en-GB" sz="1200" b="0" i="0" u="none" strike="noStrike" cap="none" normalizeH="0" baseline="0" smtClean="0">
                        <a:ln>
                          <a:noFill/>
                        </a:ln>
                        <a:solidFill>
                          <a:srgbClr val="103C72"/>
                        </a:solidFill>
                        <a:effectLst/>
                        <a:latin typeface="Verdana" pitchFamily="34" charset="0"/>
                        <a:ea typeface="Times New Roman" pitchFamily="18" charset="0"/>
                        <a:cs typeface="Arial" charset="0"/>
                      </a:endParaRPr>
                    </a:p>
                  </a:txBody>
                  <a:tcPr anchor="ctr" horzOverflow="overflow">
                    <a:lnL w="12700" cap="flat" cmpd="sng" algn="ctr">
                      <a:solidFill>
                        <a:srgbClr val="618DC9"/>
                      </a:solidFill>
                      <a:prstDash val="solid"/>
                      <a:round/>
                      <a:headEnd type="none" w="med" len="med"/>
                      <a:tailEnd type="none" w="med" len="med"/>
                    </a:lnL>
                    <a:lnR w="12700" cap="flat" cmpd="sng" algn="ctr">
                      <a:solidFill>
                        <a:srgbClr val="618DC9"/>
                      </a:solidFill>
                      <a:prstDash val="solid"/>
                      <a:round/>
                      <a:headEnd type="none" w="med" len="med"/>
                      <a:tailEnd type="none" w="med" len="med"/>
                    </a:lnR>
                    <a:lnT w="12700" cap="flat" cmpd="sng" algn="ctr">
                      <a:solidFill>
                        <a:srgbClr val="618DC9"/>
                      </a:solidFill>
                      <a:prstDash val="solid"/>
                      <a:round/>
                      <a:headEnd type="none" w="med" len="med"/>
                      <a:tailEnd type="none" w="med" len="med"/>
                    </a:lnT>
                    <a:lnB w="12700" cap="flat" cmpd="sng" algn="ctr">
                      <a:solidFill>
                        <a:srgbClr val="618DC9"/>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2000"/>
                        </a:lnSpc>
                        <a:spcBef>
                          <a:spcPct val="0"/>
                        </a:spcBef>
                        <a:spcAft>
                          <a:spcPct val="0"/>
                        </a:spcAft>
                        <a:buClrTx/>
                        <a:buSzTx/>
                        <a:buFont typeface="Times" pitchFamily="18" charset="0"/>
                        <a:buNone/>
                        <a:tabLst/>
                      </a:pPr>
                      <a:r>
                        <a:rPr kumimoji="0" lang="en-GB" sz="1200" b="0" i="0" u="none" strike="noStrike" cap="none" normalizeH="0" baseline="0" smtClean="0">
                          <a:ln>
                            <a:noFill/>
                          </a:ln>
                          <a:solidFill>
                            <a:srgbClr val="0000FF"/>
                          </a:solidFill>
                          <a:effectLst/>
                          <a:latin typeface="Verdana" pitchFamily="34" charset="0"/>
                          <a:ea typeface="Times New Roman" pitchFamily="18" charset="0"/>
                          <a:cs typeface="Arial" charset="0"/>
                        </a:rPr>
                        <a:t>80</a:t>
                      </a:r>
                      <a:endParaRPr kumimoji="0" lang="en-GB" sz="1200" b="0" i="0" u="none" strike="noStrike" cap="none" normalizeH="0" baseline="0" smtClean="0">
                        <a:ln>
                          <a:noFill/>
                        </a:ln>
                        <a:solidFill>
                          <a:srgbClr val="103C72"/>
                        </a:solidFill>
                        <a:effectLst/>
                        <a:latin typeface="Verdana" pitchFamily="34" charset="0"/>
                        <a:ea typeface="Times New Roman" pitchFamily="18" charset="0"/>
                        <a:cs typeface="Arial" charset="0"/>
                      </a:endParaRPr>
                    </a:p>
                  </a:txBody>
                  <a:tcPr anchor="ctr" horzOverflow="overflow">
                    <a:lnL w="12700" cap="flat" cmpd="sng" algn="ctr">
                      <a:solidFill>
                        <a:srgbClr val="618DC9"/>
                      </a:solidFill>
                      <a:prstDash val="solid"/>
                      <a:round/>
                      <a:headEnd type="none" w="med" len="med"/>
                      <a:tailEnd type="none" w="med" len="med"/>
                    </a:lnL>
                    <a:lnR w="12700" cap="flat" cmpd="sng" algn="ctr">
                      <a:solidFill>
                        <a:srgbClr val="618DC9"/>
                      </a:solidFill>
                      <a:prstDash val="solid"/>
                      <a:round/>
                      <a:headEnd type="none" w="med" len="med"/>
                      <a:tailEnd type="none" w="med" len="med"/>
                    </a:lnR>
                    <a:lnT w="12700" cap="flat" cmpd="sng" algn="ctr">
                      <a:solidFill>
                        <a:srgbClr val="618DC9"/>
                      </a:solidFill>
                      <a:prstDash val="solid"/>
                      <a:round/>
                      <a:headEnd type="none" w="med" len="med"/>
                      <a:tailEnd type="none" w="med" len="med"/>
                    </a:lnT>
                    <a:lnB w="12700" cap="flat" cmpd="sng" algn="ctr">
                      <a:solidFill>
                        <a:srgbClr val="618DC9"/>
                      </a:solidFill>
                      <a:prstDash val="solid"/>
                      <a:round/>
                      <a:headEnd type="none" w="med" len="med"/>
                      <a:tailEnd type="none" w="med" len="med"/>
                    </a:lnB>
                    <a:lnTlToBr>
                      <a:noFill/>
                    </a:lnTlToBr>
                    <a:lnBlToTr>
                      <a:noFill/>
                    </a:lnBlToTr>
                    <a:noFill/>
                  </a:tcPr>
                </a:tc>
              </a:tr>
              <a:tr h="458788">
                <a:tc>
                  <a:txBody>
                    <a:bodyPr/>
                    <a:lstStyle/>
                    <a:p>
                      <a:pPr marL="0" marR="0" lvl="0" indent="0" algn="l" defTabSz="914400" rtl="0" eaLnBrk="0" fontAlgn="base" latinLnBrk="0" hangingPunct="0">
                        <a:lnSpc>
                          <a:spcPts val="2000"/>
                        </a:lnSpc>
                        <a:spcBef>
                          <a:spcPct val="0"/>
                        </a:spcBef>
                        <a:spcAft>
                          <a:spcPct val="0"/>
                        </a:spcAft>
                        <a:buClrTx/>
                        <a:buSzTx/>
                        <a:buFont typeface="Times" pitchFamily="18" charset="0"/>
                        <a:buNone/>
                        <a:tabLst/>
                      </a:pPr>
                      <a:r>
                        <a:rPr kumimoji="0" lang="en-GB" sz="1200" b="0" i="0" u="none" strike="noStrike" cap="none" normalizeH="0" baseline="0" smtClean="0">
                          <a:ln>
                            <a:noFill/>
                          </a:ln>
                          <a:solidFill>
                            <a:srgbClr val="0000FF"/>
                          </a:solidFill>
                          <a:effectLst/>
                          <a:latin typeface="Verdana" pitchFamily="34" charset="0"/>
                          <a:ea typeface="Times New Roman" pitchFamily="18" charset="0"/>
                          <a:cs typeface="Arial" charset="0"/>
                        </a:rPr>
                        <a:t>7</a:t>
                      </a:r>
                      <a:endParaRPr kumimoji="0" lang="en-GB" sz="1200" b="0" i="0" u="none" strike="noStrike" cap="none" normalizeH="0" baseline="0" smtClean="0">
                        <a:ln>
                          <a:noFill/>
                        </a:ln>
                        <a:solidFill>
                          <a:srgbClr val="103C72"/>
                        </a:solidFill>
                        <a:effectLst/>
                        <a:latin typeface="Verdana" pitchFamily="34" charset="0"/>
                        <a:ea typeface="Times New Roman" pitchFamily="18" charset="0"/>
                        <a:cs typeface="Arial" charset="0"/>
                      </a:endParaRPr>
                    </a:p>
                  </a:txBody>
                  <a:tcPr anchor="ctr" horzOverflow="overflow">
                    <a:lnL w="12700" cap="flat" cmpd="sng" algn="ctr">
                      <a:solidFill>
                        <a:srgbClr val="618DC9"/>
                      </a:solidFill>
                      <a:prstDash val="solid"/>
                      <a:round/>
                      <a:headEnd type="none" w="med" len="med"/>
                      <a:tailEnd type="none" w="med" len="med"/>
                    </a:lnL>
                    <a:lnR w="12700" cap="flat" cmpd="sng" algn="ctr">
                      <a:solidFill>
                        <a:srgbClr val="618DC9"/>
                      </a:solidFill>
                      <a:prstDash val="solid"/>
                      <a:round/>
                      <a:headEnd type="none" w="med" len="med"/>
                      <a:tailEnd type="none" w="med" len="med"/>
                    </a:lnR>
                    <a:lnT w="12700" cap="flat" cmpd="sng" algn="ctr">
                      <a:solidFill>
                        <a:srgbClr val="618DC9"/>
                      </a:solidFill>
                      <a:prstDash val="solid"/>
                      <a:round/>
                      <a:headEnd type="none" w="med" len="med"/>
                      <a:tailEnd type="none" w="med" len="med"/>
                    </a:lnT>
                    <a:lnB w="12700" cap="flat" cmpd="sng" algn="ctr">
                      <a:solidFill>
                        <a:srgbClr val="618DC9"/>
                      </a:solidFill>
                      <a:prstDash val="solid"/>
                      <a:round/>
                      <a:headEnd type="none" w="med" len="med"/>
                      <a:tailEnd type="none" w="med" len="med"/>
                    </a:lnB>
                    <a:lnTlToBr>
                      <a:noFill/>
                    </a:lnTlToBr>
                    <a:lnBlToTr>
                      <a:noFill/>
                    </a:lnBlToTr>
                    <a:solidFill>
                      <a:srgbClr val="EAF1DD"/>
                    </a:solidFill>
                  </a:tcPr>
                </a:tc>
                <a:tc>
                  <a:txBody>
                    <a:bodyPr/>
                    <a:lstStyle/>
                    <a:p>
                      <a:pPr marL="0" marR="0" lvl="0" indent="0" algn="l" defTabSz="914400" rtl="0" eaLnBrk="0" fontAlgn="base" latinLnBrk="0" hangingPunct="0">
                        <a:lnSpc>
                          <a:spcPts val="2000"/>
                        </a:lnSpc>
                        <a:spcBef>
                          <a:spcPct val="0"/>
                        </a:spcBef>
                        <a:spcAft>
                          <a:spcPct val="0"/>
                        </a:spcAft>
                        <a:buClrTx/>
                        <a:buSzTx/>
                        <a:buFont typeface="Times" pitchFamily="18" charset="0"/>
                        <a:buNone/>
                        <a:tabLst/>
                      </a:pPr>
                      <a:r>
                        <a:rPr kumimoji="0" lang="en-GB" sz="1200" b="0" i="0" u="none" strike="noStrike" cap="none" normalizeH="0" baseline="0" smtClean="0">
                          <a:ln>
                            <a:noFill/>
                          </a:ln>
                          <a:solidFill>
                            <a:srgbClr val="0000FF"/>
                          </a:solidFill>
                          <a:effectLst/>
                          <a:latin typeface="Verdana" pitchFamily="34" charset="0"/>
                          <a:ea typeface="Times New Roman" pitchFamily="18" charset="0"/>
                          <a:cs typeface="Arial" charset="0"/>
                        </a:rPr>
                        <a:t>Egypt</a:t>
                      </a:r>
                      <a:endParaRPr kumimoji="0" lang="en-GB" sz="1200" b="0" i="0" u="none" strike="noStrike" cap="none" normalizeH="0" baseline="0" smtClean="0">
                        <a:ln>
                          <a:noFill/>
                        </a:ln>
                        <a:solidFill>
                          <a:srgbClr val="103C72"/>
                        </a:solidFill>
                        <a:effectLst/>
                        <a:latin typeface="Verdana" pitchFamily="34" charset="0"/>
                        <a:ea typeface="Times New Roman" pitchFamily="18" charset="0"/>
                        <a:cs typeface="Arial" charset="0"/>
                      </a:endParaRPr>
                    </a:p>
                  </a:txBody>
                  <a:tcPr anchor="ctr" horzOverflow="overflow">
                    <a:lnL w="12700" cap="flat" cmpd="sng" algn="ctr">
                      <a:solidFill>
                        <a:srgbClr val="618DC9"/>
                      </a:solidFill>
                      <a:prstDash val="solid"/>
                      <a:round/>
                      <a:headEnd type="none" w="med" len="med"/>
                      <a:tailEnd type="none" w="med" len="med"/>
                    </a:lnL>
                    <a:lnR w="12700" cap="flat" cmpd="sng" algn="ctr">
                      <a:solidFill>
                        <a:srgbClr val="618DC9"/>
                      </a:solidFill>
                      <a:prstDash val="solid"/>
                      <a:round/>
                      <a:headEnd type="none" w="med" len="med"/>
                      <a:tailEnd type="none" w="med" len="med"/>
                    </a:lnR>
                    <a:lnT w="12700" cap="flat" cmpd="sng" algn="ctr">
                      <a:solidFill>
                        <a:srgbClr val="618DC9"/>
                      </a:solidFill>
                      <a:prstDash val="solid"/>
                      <a:round/>
                      <a:headEnd type="none" w="med" len="med"/>
                      <a:tailEnd type="none" w="med" len="med"/>
                    </a:lnT>
                    <a:lnB w="12700" cap="flat" cmpd="sng" algn="ctr">
                      <a:solidFill>
                        <a:srgbClr val="618DC9"/>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2000"/>
                        </a:lnSpc>
                        <a:spcBef>
                          <a:spcPct val="0"/>
                        </a:spcBef>
                        <a:spcAft>
                          <a:spcPct val="0"/>
                        </a:spcAft>
                        <a:buClrTx/>
                        <a:buSzTx/>
                        <a:buFont typeface="Times" pitchFamily="18" charset="0"/>
                        <a:buNone/>
                        <a:tabLst/>
                      </a:pPr>
                      <a:r>
                        <a:rPr kumimoji="0" lang="en-GB" sz="1200" b="0" i="0" u="none" strike="noStrike" cap="none" normalizeH="0" baseline="0" smtClean="0">
                          <a:ln>
                            <a:noFill/>
                          </a:ln>
                          <a:solidFill>
                            <a:srgbClr val="0000FF"/>
                          </a:solidFill>
                          <a:effectLst/>
                          <a:latin typeface="Verdana" pitchFamily="34" charset="0"/>
                          <a:ea typeface="Times New Roman" pitchFamily="18" charset="0"/>
                          <a:cs typeface="Arial" charset="0"/>
                        </a:rPr>
                        <a:t>WW</a:t>
                      </a:r>
                      <a:endParaRPr kumimoji="0" lang="en-GB" sz="1200" b="0" i="0" u="none" strike="noStrike" cap="none" normalizeH="0" baseline="0" smtClean="0">
                        <a:ln>
                          <a:noFill/>
                        </a:ln>
                        <a:solidFill>
                          <a:srgbClr val="103C72"/>
                        </a:solidFill>
                        <a:effectLst/>
                        <a:latin typeface="Verdana" pitchFamily="34" charset="0"/>
                        <a:ea typeface="Times New Roman" pitchFamily="18" charset="0"/>
                        <a:cs typeface="Arial" charset="0"/>
                      </a:endParaRPr>
                    </a:p>
                  </a:txBody>
                  <a:tcPr anchor="ctr" horzOverflow="overflow">
                    <a:lnL w="12700" cap="flat" cmpd="sng" algn="ctr">
                      <a:solidFill>
                        <a:srgbClr val="618DC9"/>
                      </a:solidFill>
                      <a:prstDash val="solid"/>
                      <a:round/>
                      <a:headEnd type="none" w="med" len="med"/>
                      <a:tailEnd type="none" w="med" len="med"/>
                    </a:lnL>
                    <a:lnR w="12700" cap="flat" cmpd="sng" algn="ctr">
                      <a:solidFill>
                        <a:srgbClr val="618DC9"/>
                      </a:solidFill>
                      <a:prstDash val="solid"/>
                      <a:round/>
                      <a:headEnd type="none" w="med" len="med"/>
                      <a:tailEnd type="none" w="med" len="med"/>
                    </a:lnR>
                    <a:lnT w="12700" cap="flat" cmpd="sng" algn="ctr">
                      <a:solidFill>
                        <a:srgbClr val="618DC9"/>
                      </a:solidFill>
                      <a:prstDash val="solid"/>
                      <a:round/>
                      <a:headEnd type="none" w="med" len="med"/>
                      <a:tailEnd type="none" w="med" len="med"/>
                    </a:lnT>
                    <a:lnB w="12700" cap="flat" cmpd="sng" algn="ctr">
                      <a:solidFill>
                        <a:srgbClr val="618DC9"/>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2000"/>
                        </a:lnSpc>
                        <a:spcBef>
                          <a:spcPct val="0"/>
                        </a:spcBef>
                        <a:spcAft>
                          <a:spcPct val="0"/>
                        </a:spcAft>
                        <a:buClrTx/>
                        <a:buSzTx/>
                        <a:buFont typeface="Times" pitchFamily="18" charset="0"/>
                        <a:buNone/>
                        <a:tabLst/>
                      </a:pPr>
                      <a:r>
                        <a:rPr kumimoji="0" lang="en-GB" sz="1200" b="0" i="0" u="none" strike="noStrike" cap="none" normalizeH="0" baseline="0" smtClean="0">
                          <a:ln>
                            <a:noFill/>
                          </a:ln>
                          <a:solidFill>
                            <a:srgbClr val="0000FF"/>
                          </a:solidFill>
                          <a:effectLst/>
                          <a:latin typeface="Verdana" pitchFamily="34" charset="0"/>
                          <a:ea typeface="Times New Roman" pitchFamily="18" charset="0"/>
                          <a:cs typeface="Arial" charset="0"/>
                        </a:rPr>
                        <a:t>Water and wastewater expansion (Marsa Matrouh)</a:t>
                      </a:r>
                      <a:endParaRPr kumimoji="0" lang="en-GB" sz="1200" b="0" i="0" u="none" strike="noStrike" cap="none" normalizeH="0" baseline="0" smtClean="0">
                        <a:ln>
                          <a:noFill/>
                        </a:ln>
                        <a:solidFill>
                          <a:srgbClr val="103C72"/>
                        </a:solidFill>
                        <a:effectLst/>
                        <a:latin typeface="Verdana" pitchFamily="34" charset="0"/>
                        <a:ea typeface="Times New Roman" pitchFamily="18" charset="0"/>
                        <a:cs typeface="Arial" charset="0"/>
                      </a:endParaRPr>
                    </a:p>
                  </a:txBody>
                  <a:tcPr anchor="ctr" horzOverflow="overflow">
                    <a:lnL w="12700" cap="flat" cmpd="sng" algn="ctr">
                      <a:solidFill>
                        <a:srgbClr val="618DC9"/>
                      </a:solidFill>
                      <a:prstDash val="solid"/>
                      <a:round/>
                      <a:headEnd type="none" w="med" len="med"/>
                      <a:tailEnd type="none" w="med" len="med"/>
                    </a:lnL>
                    <a:lnR w="12700" cap="flat" cmpd="sng" algn="ctr">
                      <a:solidFill>
                        <a:srgbClr val="618DC9"/>
                      </a:solidFill>
                      <a:prstDash val="solid"/>
                      <a:round/>
                      <a:headEnd type="none" w="med" len="med"/>
                      <a:tailEnd type="none" w="med" len="med"/>
                    </a:lnR>
                    <a:lnT w="12700" cap="flat" cmpd="sng" algn="ctr">
                      <a:solidFill>
                        <a:srgbClr val="618DC9"/>
                      </a:solidFill>
                      <a:prstDash val="solid"/>
                      <a:round/>
                      <a:headEnd type="none" w="med" len="med"/>
                      <a:tailEnd type="none" w="med" len="med"/>
                    </a:lnT>
                    <a:lnB w="12700" cap="flat" cmpd="sng" algn="ctr">
                      <a:solidFill>
                        <a:srgbClr val="618DC9"/>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2000"/>
                        </a:lnSpc>
                        <a:spcBef>
                          <a:spcPct val="0"/>
                        </a:spcBef>
                        <a:spcAft>
                          <a:spcPct val="0"/>
                        </a:spcAft>
                        <a:buClrTx/>
                        <a:buSzTx/>
                        <a:buFont typeface="Times" pitchFamily="18" charset="0"/>
                        <a:buNone/>
                        <a:tabLst/>
                      </a:pPr>
                      <a:r>
                        <a:rPr kumimoji="0" lang="en-GB" sz="1200" b="0" i="0" u="none" strike="noStrike" cap="none" normalizeH="0" baseline="0" smtClean="0">
                          <a:ln>
                            <a:noFill/>
                          </a:ln>
                          <a:solidFill>
                            <a:srgbClr val="0000FF"/>
                          </a:solidFill>
                          <a:effectLst/>
                          <a:latin typeface="Verdana" pitchFamily="34" charset="0"/>
                          <a:ea typeface="Times New Roman" pitchFamily="18" charset="0"/>
                          <a:cs typeface="Arial" charset="0"/>
                        </a:rPr>
                        <a:t>87</a:t>
                      </a:r>
                      <a:endParaRPr kumimoji="0" lang="en-GB" sz="1200" b="0" i="0" u="none" strike="noStrike" cap="none" normalizeH="0" baseline="0" smtClean="0">
                        <a:ln>
                          <a:noFill/>
                        </a:ln>
                        <a:solidFill>
                          <a:srgbClr val="103C72"/>
                        </a:solidFill>
                        <a:effectLst/>
                        <a:latin typeface="Verdana" pitchFamily="34" charset="0"/>
                        <a:ea typeface="Times New Roman" pitchFamily="18" charset="0"/>
                        <a:cs typeface="Arial" charset="0"/>
                      </a:endParaRPr>
                    </a:p>
                  </a:txBody>
                  <a:tcPr anchor="ctr" horzOverflow="overflow">
                    <a:lnL w="12700" cap="flat" cmpd="sng" algn="ctr">
                      <a:solidFill>
                        <a:srgbClr val="618DC9"/>
                      </a:solidFill>
                      <a:prstDash val="solid"/>
                      <a:round/>
                      <a:headEnd type="none" w="med" len="med"/>
                      <a:tailEnd type="none" w="med" len="med"/>
                    </a:lnL>
                    <a:lnR w="12700" cap="flat" cmpd="sng" algn="ctr">
                      <a:solidFill>
                        <a:srgbClr val="618DC9"/>
                      </a:solidFill>
                      <a:prstDash val="solid"/>
                      <a:round/>
                      <a:headEnd type="none" w="med" len="med"/>
                      <a:tailEnd type="none" w="med" len="med"/>
                    </a:lnR>
                    <a:lnT w="12700" cap="flat" cmpd="sng" algn="ctr">
                      <a:solidFill>
                        <a:srgbClr val="618DC9"/>
                      </a:solidFill>
                      <a:prstDash val="solid"/>
                      <a:round/>
                      <a:headEnd type="none" w="med" len="med"/>
                      <a:tailEnd type="none" w="med" len="med"/>
                    </a:lnT>
                    <a:lnB w="12700" cap="flat" cmpd="sng" algn="ctr">
                      <a:solidFill>
                        <a:srgbClr val="618DC9"/>
                      </a:solidFill>
                      <a:prstDash val="solid"/>
                      <a:round/>
                      <a:headEnd type="none" w="med" len="med"/>
                      <a:tailEnd type="none" w="med" len="med"/>
                    </a:lnB>
                    <a:lnTlToBr>
                      <a:noFill/>
                    </a:lnTlToBr>
                    <a:lnBlToTr>
                      <a:noFill/>
                    </a:lnBlToTr>
                    <a:noFill/>
                  </a:tcPr>
                </a:tc>
              </a:tr>
              <a:tr h="344488">
                <a:tc>
                  <a:txBody>
                    <a:bodyPr/>
                    <a:lstStyle/>
                    <a:p>
                      <a:pPr marL="0" marR="0" lvl="0" indent="0" algn="l" defTabSz="914400" rtl="0" eaLnBrk="0" fontAlgn="base" latinLnBrk="0" hangingPunct="0">
                        <a:lnSpc>
                          <a:spcPts val="2000"/>
                        </a:lnSpc>
                        <a:spcBef>
                          <a:spcPct val="0"/>
                        </a:spcBef>
                        <a:spcAft>
                          <a:spcPct val="0"/>
                        </a:spcAft>
                        <a:buClrTx/>
                        <a:buSzTx/>
                        <a:buFont typeface="Times" pitchFamily="18" charset="0"/>
                        <a:buNone/>
                        <a:tabLst/>
                      </a:pPr>
                      <a:r>
                        <a:rPr kumimoji="0" lang="en-GB" sz="1200" b="0" i="0" u="none" strike="noStrike" cap="none" normalizeH="0" baseline="0" smtClean="0">
                          <a:ln>
                            <a:noFill/>
                          </a:ln>
                          <a:solidFill>
                            <a:srgbClr val="0000FF"/>
                          </a:solidFill>
                          <a:effectLst/>
                          <a:latin typeface="Verdana" pitchFamily="34" charset="0"/>
                          <a:ea typeface="Times New Roman" pitchFamily="18" charset="0"/>
                          <a:cs typeface="Arial" charset="0"/>
                        </a:rPr>
                        <a:t>10</a:t>
                      </a:r>
                      <a:endParaRPr kumimoji="0" lang="en-GB" sz="1200" b="0" i="0" u="none" strike="noStrike" cap="none" normalizeH="0" baseline="0" smtClean="0">
                        <a:ln>
                          <a:noFill/>
                        </a:ln>
                        <a:solidFill>
                          <a:srgbClr val="103C72"/>
                        </a:solidFill>
                        <a:effectLst/>
                        <a:latin typeface="Verdana" pitchFamily="34" charset="0"/>
                        <a:ea typeface="Times New Roman" pitchFamily="18" charset="0"/>
                        <a:cs typeface="Arial" charset="0"/>
                      </a:endParaRPr>
                    </a:p>
                  </a:txBody>
                  <a:tcPr anchor="ctr" horzOverflow="overflow">
                    <a:lnL w="12700" cap="flat" cmpd="sng" algn="ctr">
                      <a:solidFill>
                        <a:srgbClr val="618DC9"/>
                      </a:solidFill>
                      <a:prstDash val="solid"/>
                      <a:round/>
                      <a:headEnd type="none" w="med" len="med"/>
                      <a:tailEnd type="none" w="med" len="med"/>
                    </a:lnL>
                    <a:lnR w="12700" cap="flat" cmpd="sng" algn="ctr">
                      <a:solidFill>
                        <a:srgbClr val="618DC9"/>
                      </a:solidFill>
                      <a:prstDash val="solid"/>
                      <a:round/>
                      <a:headEnd type="none" w="med" len="med"/>
                      <a:tailEnd type="none" w="med" len="med"/>
                    </a:lnR>
                    <a:lnT w="12700" cap="flat" cmpd="sng" algn="ctr">
                      <a:solidFill>
                        <a:srgbClr val="618DC9"/>
                      </a:solidFill>
                      <a:prstDash val="solid"/>
                      <a:round/>
                      <a:headEnd type="none" w="med" len="med"/>
                      <a:tailEnd type="none" w="med" len="med"/>
                    </a:lnT>
                    <a:lnB w="12700" cap="flat" cmpd="sng" algn="ctr">
                      <a:solidFill>
                        <a:srgbClr val="618DC9"/>
                      </a:solidFill>
                      <a:prstDash val="solid"/>
                      <a:round/>
                      <a:headEnd type="none" w="med" len="med"/>
                      <a:tailEnd type="none" w="med" len="med"/>
                    </a:lnB>
                    <a:lnTlToBr>
                      <a:noFill/>
                    </a:lnTlToBr>
                    <a:lnBlToTr>
                      <a:noFill/>
                    </a:lnBlToTr>
                    <a:solidFill>
                      <a:srgbClr val="EAF1DD"/>
                    </a:solidFill>
                  </a:tcPr>
                </a:tc>
                <a:tc>
                  <a:txBody>
                    <a:bodyPr/>
                    <a:lstStyle/>
                    <a:p>
                      <a:pPr marL="0" marR="0" lvl="0" indent="0" algn="l" defTabSz="914400" rtl="0" eaLnBrk="0" fontAlgn="base" latinLnBrk="0" hangingPunct="0">
                        <a:lnSpc>
                          <a:spcPts val="2000"/>
                        </a:lnSpc>
                        <a:spcBef>
                          <a:spcPct val="0"/>
                        </a:spcBef>
                        <a:spcAft>
                          <a:spcPct val="0"/>
                        </a:spcAft>
                        <a:buClrTx/>
                        <a:buSzTx/>
                        <a:buFont typeface="Times" pitchFamily="18" charset="0"/>
                        <a:buNone/>
                        <a:tabLst/>
                      </a:pPr>
                      <a:r>
                        <a:rPr kumimoji="0" lang="en-GB" sz="1200" b="0" i="0" u="none" strike="noStrike" cap="none" normalizeH="0" baseline="0" smtClean="0">
                          <a:ln>
                            <a:noFill/>
                          </a:ln>
                          <a:solidFill>
                            <a:srgbClr val="0000FF"/>
                          </a:solidFill>
                          <a:effectLst/>
                          <a:latin typeface="Verdana" pitchFamily="34" charset="0"/>
                          <a:ea typeface="Times New Roman" pitchFamily="18" charset="0"/>
                          <a:cs typeface="Arial" charset="0"/>
                        </a:rPr>
                        <a:t>Egypt</a:t>
                      </a:r>
                      <a:endParaRPr kumimoji="0" lang="en-GB" sz="1200" b="0" i="0" u="none" strike="noStrike" cap="none" normalizeH="0" baseline="0" smtClean="0">
                        <a:ln>
                          <a:noFill/>
                        </a:ln>
                        <a:solidFill>
                          <a:srgbClr val="103C72"/>
                        </a:solidFill>
                        <a:effectLst/>
                        <a:latin typeface="Verdana" pitchFamily="34" charset="0"/>
                        <a:ea typeface="Times New Roman" pitchFamily="18" charset="0"/>
                        <a:cs typeface="Arial" charset="0"/>
                      </a:endParaRPr>
                    </a:p>
                  </a:txBody>
                  <a:tcPr anchor="ctr" horzOverflow="overflow">
                    <a:lnL w="12700" cap="flat" cmpd="sng" algn="ctr">
                      <a:solidFill>
                        <a:srgbClr val="618DC9"/>
                      </a:solidFill>
                      <a:prstDash val="solid"/>
                      <a:round/>
                      <a:headEnd type="none" w="med" len="med"/>
                      <a:tailEnd type="none" w="med" len="med"/>
                    </a:lnL>
                    <a:lnR w="12700" cap="flat" cmpd="sng" algn="ctr">
                      <a:solidFill>
                        <a:srgbClr val="618DC9"/>
                      </a:solidFill>
                      <a:prstDash val="solid"/>
                      <a:round/>
                      <a:headEnd type="none" w="med" len="med"/>
                      <a:tailEnd type="none" w="med" len="med"/>
                    </a:lnR>
                    <a:lnT w="12700" cap="flat" cmpd="sng" algn="ctr">
                      <a:solidFill>
                        <a:srgbClr val="618DC9"/>
                      </a:solidFill>
                      <a:prstDash val="solid"/>
                      <a:round/>
                      <a:headEnd type="none" w="med" len="med"/>
                      <a:tailEnd type="none" w="med" len="med"/>
                    </a:lnT>
                    <a:lnB w="12700" cap="flat" cmpd="sng" algn="ctr">
                      <a:solidFill>
                        <a:srgbClr val="618DC9"/>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2000"/>
                        </a:lnSpc>
                        <a:spcBef>
                          <a:spcPct val="0"/>
                        </a:spcBef>
                        <a:spcAft>
                          <a:spcPct val="0"/>
                        </a:spcAft>
                        <a:buClrTx/>
                        <a:buSzTx/>
                        <a:buFont typeface="Times" pitchFamily="18" charset="0"/>
                        <a:buNone/>
                        <a:tabLst/>
                      </a:pPr>
                      <a:r>
                        <a:rPr kumimoji="0" lang="en-GB" sz="1200" b="0" i="0" u="none" strike="noStrike" cap="none" normalizeH="0" baseline="0" smtClean="0">
                          <a:ln>
                            <a:noFill/>
                          </a:ln>
                          <a:solidFill>
                            <a:srgbClr val="0000FF"/>
                          </a:solidFill>
                          <a:effectLst/>
                          <a:latin typeface="Verdana" pitchFamily="34" charset="0"/>
                          <a:ea typeface="Times New Roman" pitchFamily="18" charset="0"/>
                          <a:cs typeface="Arial" charset="0"/>
                        </a:rPr>
                        <a:t>IE</a:t>
                      </a:r>
                    </a:p>
                  </a:txBody>
                  <a:tcPr anchor="ctr" horzOverflow="overflow">
                    <a:lnL w="12700" cap="flat" cmpd="sng" algn="ctr">
                      <a:solidFill>
                        <a:srgbClr val="618DC9"/>
                      </a:solidFill>
                      <a:prstDash val="solid"/>
                      <a:round/>
                      <a:headEnd type="none" w="med" len="med"/>
                      <a:tailEnd type="none" w="med" len="med"/>
                    </a:lnL>
                    <a:lnR w="12700" cap="flat" cmpd="sng" algn="ctr">
                      <a:solidFill>
                        <a:srgbClr val="618DC9"/>
                      </a:solidFill>
                      <a:prstDash val="solid"/>
                      <a:round/>
                      <a:headEnd type="none" w="med" len="med"/>
                      <a:tailEnd type="none" w="med" len="med"/>
                    </a:lnR>
                    <a:lnT w="12700" cap="flat" cmpd="sng" algn="ctr">
                      <a:solidFill>
                        <a:srgbClr val="618DC9"/>
                      </a:solidFill>
                      <a:prstDash val="solid"/>
                      <a:round/>
                      <a:headEnd type="none" w="med" len="med"/>
                      <a:tailEnd type="none" w="med" len="med"/>
                    </a:lnT>
                    <a:lnB w="12700" cap="flat" cmpd="sng" algn="ctr">
                      <a:solidFill>
                        <a:srgbClr val="618DC9"/>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2000"/>
                        </a:lnSpc>
                        <a:spcBef>
                          <a:spcPct val="0"/>
                        </a:spcBef>
                        <a:spcAft>
                          <a:spcPct val="0"/>
                        </a:spcAft>
                        <a:buClrTx/>
                        <a:buSzTx/>
                        <a:buFont typeface="Times" pitchFamily="18" charset="0"/>
                        <a:buNone/>
                        <a:tabLst/>
                      </a:pPr>
                      <a:r>
                        <a:rPr kumimoji="0" lang="en-GB" sz="1200" b="0" i="0" u="none" strike="noStrike" cap="none" normalizeH="0" baseline="0" smtClean="0">
                          <a:ln>
                            <a:noFill/>
                          </a:ln>
                          <a:solidFill>
                            <a:srgbClr val="0000FF"/>
                          </a:solidFill>
                          <a:effectLst/>
                          <a:latin typeface="Verdana" pitchFamily="34" charset="0"/>
                          <a:ea typeface="Times New Roman" pitchFamily="18" charset="0"/>
                          <a:cs typeface="Arial" charset="0"/>
                        </a:rPr>
                        <a:t>Hazardous waste treatment facility</a:t>
                      </a:r>
                      <a:endParaRPr kumimoji="0" lang="en-GB" sz="1200" b="0" i="0" u="none" strike="noStrike" cap="none" normalizeH="0" baseline="0" smtClean="0">
                        <a:ln>
                          <a:noFill/>
                        </a:ln>
                        <a:solidFill>
                          <a:srgbClr val="103C72"/>
                        </a:solidFill>
                        <a:effectLst/>
                        <a:latin typeface="Verdana" pitchFamily="34" charset="0"/>
                        <a:ea typeface="Times New Roman" pitchFamily="18" charset="0"/>
                        <a:cs typeface="Arial" charset="0"/>
                      </a:endParaRPr>
                    </a:p>
                  </a:txBody>
                  <a:tcPr anchor="ctr" horzOverflow="overflow">
                    <a:lnL w="12700" cap="flat" cmpd="sng" algn="ctr">
                      <a:solidFill>
                        <a:srgbClr val="618DC9"/>
                      </a:solidFill>
                      <a:prstDash val="solid"/>
                      <a:round/>
                      <a:headEnd type="none" w="med" len="med"/>
                      <a:tailEnd type="none" w="med" len="med"/>
                    </a:lnL>
                    <a:lnR w="12700" cap="flat" cmpd="sng" algn="ctr">
                      <a:solidFill>
                        <a:srgbClr val="618DC9"/>
                      </a:solidFill>
                      <a:prstDash val="solid"/>
                      <a:round/>
                      <a:headEnd type="none" w="med" len="med"/>
                      <a:tailEnd type="none" w="med" len="med"/>
                    </a:lnR>
                    <a:lnT w="12700" cap="flat" cmpd="sng" algn="ctr">
                      <a:solidFill>
                        <a:srgbClr val="618DC9"/>
                      </a:solidFill>
                      <a:prstDash val="solid"/>
                      <a:round/>
                      <a:headEnd type="none" w="med" len="med"/>
                      <a:tailEnd type="none" w="med" len="med"/>
                    </a:lnT>
                    <a:lnB w="12700" cap="flat" cmpd="sng" algn="ctr">
                      <a:solidFill>
                        <a:srgbClr val="618DC9"/>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2000"/>
                        </a:lnSpc>
                        <a:spcBef>
                          <a:spcPct val="0"/>
                        </a:spcBef>
                        <a:spcAft>
                          <a:spcPct val="0"/>
                        </a:spcAft>
                        <a:buClrTx/>
                        <a:buSzTx/>
                        <a:buFont typeface="Times" pitchFamily="18" charset="0"/>
                        <a:buNone/>
                        <a:tabLst/>
                      </a:pPr>
                      <a:r>
                        <a:rPr kumimoji="0" lang="en-GB" sz="1200" b="0" i="0" u="none" strike="noStrike" cap="none" normalizeH="0" baseline="0" smtClean="0">
                          <a:ln>
                            <a:noFill/>
                          </a:ln>
                          <a:solidFill>
                            <a:srgbClr val="0000FF"/>
                          </a:solidFill>
                          <a:effectLst/>
                          <a:latin typeface="Verdana" pitchFamily="34" charset="0"/>
                          <a:ea typeface="Times New Roman" pitchFamily="18" charset="0"/>
                          <a:cs typeface="Arial" charset="0"/>
                        </a:rPr>
                        <a:t>25</a:t>
                      </a:r>
                      <a:endParaRPr kumimoji="0" lang="en-GB" sz="1200" b="0" i="0" u="none" strike="noStrike" cap="none" normalizeH="0" baseline="0" smtClean="0">
                        <a:ln>
                          <a:noFill/>
                        </a:ln>
                        <a:solidFill>
                          <a:srgbClr val="103C72"/>
                        </a:solidFill>
                        <a:effectLst/>
                        <a:latin typeface="Verdana" pitchFamily="34" charset="0"/>
                        <a:ea typeface="Times New Roman" pitchFamily="18" charset="0"/>
                        <a:cs typeface="Arial" charset="0"/>
                      </a:endParaRPr>
                    </a:p>
                  </a:txBody>
                  <a:tcPr anchor="ctr" horzOverflow="overflow">
                    <a:lnL w="12700" cap="flat" cmpd="sng" algn="ctr">
                      <a:solidFill>
                        <a:srgbClr val="618DC9"/>
                      </a:solidFill>
                      <a:prstDash val="solid"/>
                      <a:round/>
                      <a:headEnd type="none" w="med" len="med"/>
                      <a:tailEnd type="none" w="med" len="med"/>
                    </a:lnL>
                    <a:lnR w="12700" cap="flat" cmpd="sng" algn="ctr">
                      <a:solidFill>
                        <a:srgbClr val="618DC9"/>
                      </a:solidFill>
                      <a:prstDash val="solid"/>
                      <a:round/>
                      <a:headEnd type="none" w="med" len="med"/>
                      <a:tailEnd type="none" w="med" len="med"/>
                    </a:lnR>
                    <a:lnT w="12700" cap="flat" cmpd="sng" algn="ctr">
                      <a:solidFill>
                        <a:srgbClr val="618DC9"/>
                      </a:solidFill>
                      <a:prstDash val="solid"/>
                      <a:round/>
                      <a:headEnd type="none" w="med" len="med"/>
                      <a:tailEnd type="none" w="med" len="med"/>
                    </a:lnT>
                    <a:lnB w="12700" cap="flat" cmpd="sng" algn="ctr">
                      <a:solidFill>
                        <a:srgbClr val="618DC9"/>
                      </a:solidFill>
                      <a:prstDash val="solid"/>
                      <a:round/>
                      <a:headEnd type="none" w="med" len="med"/>
                      <a:tailEnd type="none" w="med" len="med"/>
                    </a:lnB>
                    <a:lnTlToBr>
                      <a:noFill/>
                    </a:lnTlToBr>
                    <a:lnBlToTr>
                      <a:noFill/>
                    </a:lnBlToTr>
                    <a:noFill/>
                  </a:tcPr>
                </a:tc>
              </a:tr>
              <a:tr h="460375">
                <a:tc>
                  <a:txBody>
                    <a:bodyPr/>
                    <a:lstStyle/>
                    <a:p>
                      <a:pPr marL="0" marR="0" lvl="0" indent="0" algn="l" defTabSz="914400" rtl="0" eaLnBrk="0" fontAlgn="base" latinLnBrk="0" hangingPunct="0">
                        <a:lnSpc>
                          <a:spcPts val="2000"/>
                        </a:lnSpc>
                        <a:spcBef>
                          <a:spcPct val="0"/>
                        </a:spcBef>
                        <a:spcAft>
                          <a:spcPct val="0"/>
                        </a:spcAft>
                        <a:buClrTx/>
                        <a:buSzTx/>
                        <a:buFont typeface="Times" pitchFamily="18" charset="0"/>
                        <a:buNone/>
                        <a:tabLst/>
                      </a:pPr>
                      <a:r>
                        <a:rPr kumimoji="0" lang="en-GB" sz="1200" b="0" i="0" u="none" strike="noStrike" cap="none" normalizeH="0" baseline="0" smtClean="0">
                          <a:ln>
                            <a:noFill/>
                          </a:ln>
                          <a:solidFill>
                            <a:srgbClr val="0000FF"/>
                          </a:solidFill>
                          <a:effectLst/>
                          <a:latin typeface="Verdana" pitchFamily="34" charset="0"/>
                          <a:ea typeface="Times New Roman" pitchFamily="18" charset="0"/>
                          <a:cs typeface="Arial" charset="0"/>
                        </a:rPr>
                        <a:t>28</a:t>
                      </a:r>
                      <a:endParaRPr kumimoji="0" lang="en-GB" sz="1200" b="0" i="0" u="none" strike="noStrike" cap="none" normalizeH="0" baseline="0" smtClean="0">
                        <a:ln>
                          <a:noFill/>
                        </a:ln>
                        <a:solidFill>
                          <a:srgbClr val="103C72"/>
                        </a:solidFill>
                        <a:effectLst/>
                        <a:latin typeface="Verdana" pitchFamily="34" charset="0"/>
                        <a:ea typeface="Times New Roman" pitchFamily="18" charset="0"/>
                        <a:cs typeface="Arial" charset="0"/>
                      </a:endParaRPr>
                    </a:p>
                  </a:txBody>
                  <a:tcPr anchor="ctr" horzOverflow="overflow">
                    <a:lnL w="12700" cap="flat" cmpd="sng" algn="ctr">
                      <a:solidFill>
                        <a:srgbClr val="618DC9"/>
                      </a:solidFill>
                      <a:prstDash val="solid"/>
                      <a:round/>
                      <a:headEnd type="none" w="med" len="med"/>
                      <a:tailEnd type="none" w="med" len="med"/>
                    </a:lnL>
                    <a:lnR w="12700" cap="flat" cmpd="sng" algn="ctr">
                      <a:solidFill>
                        <a:srgbClr val="618DC9"/>
                      </a:solidFill>
                      <a:prstDash val="solid"/>
                      <a:round/>
                      <a:headEnd type="none" w="med" len="med"/>
                      <a:tailEnd type="none" w="med" len="med"/>
                    </a:lnR>
                    <a:lnT w="12700" cap="flat" cmpd="sng" algn="ctr">
                      <a:solidFill>
                        <a:srgbClr val="618DC9"/>
                      </a:solidFill>
                      <a:prstDash val="solid"/>
                      <a:round/>
                      <a:headEnd type="none" w="med" len="med"/>
                      <a:tailEnd type="none" w="med" len="med"/>
                    </a:lnT>
                    <a:lnB w="12700" cap="flat" cmpd="sng" algn="ctr">
                      <a:solidFill>
                        <a:srgbClr val="618DC9"/>
                      </a:solidFill>
                      <a:prstDash val="solid"/>
                      <a:round/>
                      <a:headEnd type="none" w="med" len="med"/>
                      <a:tailEnd type="none" w="med" len="med"/>
                    </a:lnB>
                    <a:lnTlToBr>
                      <a:noFill/>
                    </a:lnTlToBr>
                    <a:lnBlToTr>
                      <a:noFill/>
                    </a:lnBlToTr>
                    <a:solidFill>
                      <a:srgbClr val="EAF1DD"/>
                    </a:solidFill>
                  </a:tcPr>
                </a:tc>
                <a:tc>
                  <a:txBody>
                    <a:bodyPr/>
                    <a:lstStyle/>
                    <a:p>
                      <a:pPr marL="0" marR="0" lvl="0" indent="0" algn="l" defTabSz="914400" rtl="0" eaLnBrk="0" fontAlgn="base" latinLnBrk="0" hangingPunct="0">
                        <a:lnSpc>
                          <a:spcPts val="2000"/>
                        </a:lnSpc>
                        <a:spcBef>
                          <a:spcPct val="0"/>
                        </a:spcBef>
                        <a:spcAft>
                          <a:spcPct val="0"/>
                        </a:spcAft>
                        <a:buClrTx/>
                        <a:buSzTx/>
                        <a:buFont typeface="Times" pitchFamily="18" charset="0"/>
                        <a:buNone/>
                        <a:tabLst/>
                      </a:pPr>
                      <a:r>
                        <a:rPr kumimoji="0" lang="en-GB" sz="1200" b="0" i="0" u="none" strike="noStrike" cap="none" normalizeH="0" baseline="0" smtClean="0">
                          <a:ln>
                            <a:noFill/>
                          </a:ln>
                          <a:solidFill>
                            <a:srgbClr val="0000FF"/>
                          </a:solidFill>
                          <a:effectLst/>
                          <a:latin typeface="Verdana" pitchFamily="34" charset="0"/>
                          <a:ea typeface="Times New Roman" pitchFamily="18" charset="0"/>
                          <a:cs typeface="Arial" charset="0"/>
                        </a:rPr>
                        <a:t>Jordan</a:t>
                      </a:r>
                      <a:endParaRPr kumimoji="0" lang="en-GB" sz="1200" b="0" i="0" u="none" strike="noStrike" cap="none" normalizeH="0" baseline="0" smtClean="0">
                        <a:ln>
                          <a:noFill/>
                        </a:ln>
                        <a:solidFill>
                          <a:srgbClr val="103C72"/>
                        </a:solidFill>
                        <a:effectLst/>
                        <a:latin typeface="Verdana" pitchFamily="34" charset="0"/>
                        <a:ea typeface="Times New Roman" pitchFamily="18" charset="0"/>
                        <a:cs typeface="Arial" charset="0"/>
                      </a:endParaRPr>
                    </a:p>
                  </a:txBody>
                  <a:tcPr anchor="ctr" horzOverflow="overflow">
                    <a:lnL w="12700" cap="flat" cmpd="sng" algn="ctr">
                      <a:solidFill>
                        <a:srgbClr val="618DC9"/>
                      </a:solidFill>
                      <a:prstDash val="solid"/>
                      <a:round/>
                      <a:headEnd type="none" w="med" len="med"/>
                      <a:tailEnd type="none" w="med" len="med"/>
                    </a:lnL>
                    <a:lnR w="12700" cap="flat" cmpd="sng" algn="ctr">
                      <a:solidFill>
                        <a:srgbClr val="618DC9"/>
                      </a:solidFill>
                      <a:prstDash val="solid"/>
                      <a:round/>
                      <a:headEnd type="none" w="med" len="med"/>
                      <a:tailEnd type="none" w="med" len="med"/>
                    </a:lnR>
                    <a:lnT w="12700" cap="flat" cmpd="sng" algn="ctr">
                      <a:solidFill>
                        <a:srgbClr val="618DC9"/>
                      </a:solidFill>
                      <a:prstDash val="solid"/>
                      <a:round/>
                      <a:headEnd type="none" w="med" len="med"/>
                      <a:tailEnd type="none" w="med" len="med"/>
                    </a:lnT>
                    <a:lnB w="12700" cap="flat" cmpd="sng" algn="ctr">
                      <a:solidFill>
                        <a:srgbClr val="618DC9"/>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2000"/>
                        </a:lnSpc>
                        <a:spcBef>
                          <a:spcPct val="0"/>
                        </a:spcBef>
                        <a:spcAft>
                          <a:spcPct val="0"/>
                        </a:spcAft>
                        <a:buClrTx/>
                        <a:buSzTx/>
                        <a:buFont typeface="Times" pitchFamily="18" charset="0"/>
                        <a:buNone/>
                        <a:tabLst/>
                      </a:pPr>
                      <a:r>
                        <a:rPr kumimoji="0" lang="en-GB" sz="1200" b="0" i="0" u="none" strike="noStrike" cap="none" normalizeH="0" baseline="0" smtClean="0">
                          <a:ln>
                            <a:noFill/>
                          </a:ln>
                          <a:solidFill>
                            <a:srgbClr val="0000FF"/>
                          </a:solidFill>
                          <a:effectLst/>
                          <a:latin typeface="Verdana" pitchFamily="34" charset="0"/>
                          <a:ea typeface="Times New Roman" pitchFamily="18" charset="0"/>
                          <a:cs typeface="Arial" charset="0"/>
                        </a:rPr>
                        <a:t>WW</a:t>
                      </a:r>
                      <a:endParaRPr kumimoji="0" lang="en-GB" sz="1200" b="0" i="0" u="none" strike="noStrike" cap="none" normalizeH="0" baseline="0" smtClean="0">
                        <a:ln>
                          <a:noFill/>
                        </a:ln>
                        <a:solidFill>
                          <a:srgbClr val="103C72"/>
                        </a:solidFill>
                        <a:effectLst/>
                        <a:latin typeface="Verdana" pitchFamily="34" charset="0"/>
                        <a:ea typeface="Times New Roman" pitchFamily="18" charset="0"/>
                        <a:cs typeface="Arial" charset="0"/>
                      </a:endParaRPr>
                    </a:p>
                  </a:txBody>
                  <a:tcPr anchor="ctr" horzOverflow="overflow">
                    <a:lnL w="12700" cap="flat" cmpd="sng" algn="ctr">
                      <a:solidFill>
                        <a:srgbClr val="618DC9"/>
                      </a:solidFill>
                      <a:prstDash val="solid"/>
                      <a:round/>
                      <a:headEnd type="none" w="med" len="med"/>
                      <a:tailEnd type="none" w="med" len="med"/>
                    </a:lnL>
                    <a:lnR w="12700" cap="flat" cmpd="sng" algn="ctr">
                      <a:solidFill>
                        <a:srgbClr val="618DC9"/>
                      </a:solidFill>
                      <a:prstDash val="solid"/>
                      <a:round/>
                      <a:headEnd type="none" w="med" len="med"/>
                      <a:tailEnd type="none" w="med" len="med"/>
                    </a:lnR>
                    <a:lnT w="12700" cap="flat" cmpd="sng" algn="ctr">
                      <a:solidFill>
                        <a:srgbClr val="618DC9"/>
                      </a:solidFill>
                      <a:prstDash val="solid"/>
                      <a:round/>
                      <a:headEnd type="none" w="med" len="med"/>
                      <a:tailEnd type="none" w="med" len="med"/>
                    </a:lnT>
                    <a:lnB w="12700" cap="flat" cmpd="sng" algn="ctr">
                      <a:solidFill>
                        <a:srgbClr val="618DC9"/>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2000"/>
                        </a:lnSpc>
                        <a:spcBef>
                          <a:spcPct val="0"/>
                        </a:spcBef>
                        <a:spcAft>
                          <a:spcPct val="0"/>
                        </a:spcAft>
                        <a:buClrTx/>
                        <a:buSzTx/>
                        <a:buFont typeface="Times" pitchFamily="18" charset="0"/>
                        <a:buNone/>
                        <a:tabLst/>
                      </a:pPr>
                      <a:r>
                        <a:rPr kumimoji="0" lang="en-GB" sz="1200" b="0" i="0" u="none" strike="noStrike" cap="none" normalizeH="0" baseline="0" smtClean="0">
                          <a:ln>
                            <a:noFill/>
                          </a:ln>
                          <a:solidFill>
                            <a:srgbClr val="0000FF"/>
                          </a:solidFill>
                          <a:effectLst/>
                          <a:latin typeface="Verdana" pitchFamily="34" charset="0"/>
                          <a:ea typeface="Times New Roman" pitchFamily="18" charset="0"/>
                          <a:cs typeface="Arial" charset="0"/>
                        </a:rPr>
                        <a:t>Box culvert (40km) for wastewater conveyance (Zarqa/Amman)</a:t>
                      </a:r>
                      <a:endParaRPr kumimoji="0" lang="en-GB" sz="1200" b="0" i="0" u="none" strike="noStrike" cap="none" normalizeH="0" baseline="0" smtClean="0">
                        <a:ln>
                          <a:noFill/>
                        </a:ln>
                        <a:solidFill>
                          <a:srgbClr val="103C72"/>
                        </a:solidFill>
                        <a:effectLst/>
                        <a:latin typeface="Verdana" pitchFamily="34" charset="0"/>
                        <a:ea typeface="Times New Roman" pitchFamily="18" charset="0"/>
                        <a:cs typeface="Arial" charset="0"/>
                      </a:endParaRPr>
                    </a:p>
                  </a:txBody>
                  <a:tcPr anchor="ctr" horzOverflow="overflow">
                    <a:lnL w="12700" cap="flat" cmpd="sng" algn="ctr">
                      <a:solidFill>
                        <a:srgbClr val="618DC9"/>
                      </a:solidFill>
                      <a:prstDash val="solid"/>
                      <a:round/>
                      <a:headEnd type="none" w="med" len="med"/>
                      <a:tailEnd type="none" w="med" len="med"/>
                    </a:lnL>
                    <a:lnR w="12700" cap="flat" cmpd="sng" algn="ctr">
                      <a:solidFill>
                        <a:srgbClr val="618DC9"/>
                      </a:solidFill>
                      <a:prstDash val="solid"/>
                      <a:round/>
                      <a:headEnd type="none" w="med" len="med"/>
                      <a:tailEnd type="none" w="med" len="med"/>
                    </a:lnR>
                    <a:lnT w="12700" cap="flat" cmpd="sng" algn="ctr">
                      <a:solidFill>
                        <a:srgbClr val="618DC9"/>
                      </a:solidFill>
                      <a:prstDash val="solid"/>
                      <a:round/>
                      <a:headEnd type="none" w="med" len="med"/>
                      <a:tailEnd type="none" w="med" len="med"/>
                    </a:lnT>
                    <a:lnB w="12700" cap="flat" cmpd="sng" algn="ctr">
                      <a:solidFill>
                        <a:srgbClr val="618DC9"/>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2000"/>
                        </a:lnSpc>
                        <a:spcBef>
                          <a:spcPct val="0"/>
                        </a:spcBef>
                        <a:spcAft>
                          <a:spcPct val="0"/>
                        </a:spcAft>
                        <a:buClrTx/>
                        <a:buSzTx/>
                        <a:buFont typeface="Times" pitchFamily="18" charset="0"/>
                        <a:buNone/>
                        <a:tabLst/>
                      </a:pPr>
                      <a:r>
                        <a:rPr kumimoji="0" lang="en-GB" sz="1200" b="0" i="0" u="none" strike="noStrike" cap="none" normalizeH="0" baseline="0" smtClean="0">
                          <a:ln>
                            <a:noFill/>
                          </a:ln>
                          <a:solidFill>
                            <a:srgbClr val="0000FF"/>
                          </a:solidFill>
                          <a:effectLst/>
                          <a:latin typeface="Verdana" pitchFamily="34" charset="0"/>
                          <a:ea typeface="Times New Roman" pitchFamily="18" charset="0"/>
                          <a:cs typeface="Arial" charset="0"/>
                        </a:rPr>
                        <a:t>50</a:t>
                      </a:r>
                      <a:endParaRPr kumimoji="0" lang="en-GB" sz="1200" b="0" i="0" u="none" strike="noStrike" cap="none" normalizeH="0" baseline="0" smtClean="0">
                        <a:ln>
                          <a:noFill/>
                        </a:ln>
                        <a:solidFill>
                          <a:srgbClr val="103C72"/>
                        </a:solidFill>
                        <a:effectLst/>
                        <a:latin typeface="Verdana" pitchFamily="34" charset="0"/>
                        <a:ea typeface="Times New Roman" pitchFamily="18" charset="0"/>
                        <a:cs typeface="Arial" charset="0"/>
                      </a:endParaRPr>
                    </a:p>
                  </a:txBody>
                  <a:tcPr anchor="ctr" horzOverflow="overflow">
                    <a:lnL w="12700" cap="flat" cmpd="sng" algn="ctr">
                      <a:solidFill>
                        <a:srgbClr val="618DC9"/>
                      </a:solidFill>
                      <a:prstDash val="solid"/>
                      <a:round/>
                      <a:headEnd type="none" w="med" len="med"/>
                      <a:tailEnd type="none" w="med" len="med"/>
                    </a:lnL>
                    <a:lnR w="12700" cap="flat" cmpd="sng" algn="ctr">
                      <a:solidFill>
                        <a:srgbClr val="618DC9"/>
                      </a:solidFill>
                      <a:prstDash val="solid"/>
                      <a:round/>
                      <a:headEnd type="none" w="med" len="med"/>
                      <a:tailEnd type="none" w="med" len="med"/>
                    </a:lnR>
                    <a:lnT w="12700" cap="flat" cmpd="sng" algn="ctr">
                      <a:solidFill>
                        <a:srgbClr val="618DC9"/>
                      </a:solidFill>
                      <a:prstDash val="solid"/>
                      <a:round/>
                      <a:headEnd type="none" w="med" len="med"/>
                      <a:tailEnd type="none" w="med" len="med"/>
                    </a:lnT>
                    <a:lnB w="12700" cap="flat" cmpd="sng" algn="ctr">
                      <a:solidFill>
                        <a:srgbClr val="618DC9"/>
                      </a:solidFill>
                      <a:prstDash val="solid"/>
                      <a:round/>
                      <a:headEnd type="none" w="med" len="med"/>
                      <a:tailEnd type="none" w="med" len="med"/>
                    </a:lnB>
                    <a:lnTlToBr>
                      <a:noFill/>
                    </a:lnTlToBr>
                    <a:lnBlToTr>
                      <a:noFill/>
                    </a:lnBlToTr>
                    <a:noFill/>
                  </a:tcPr>
                </a:tc>
              </a:tr>
              <a:tr h="635000">
                <a:tc>
                  <a:txBody>
                    <a:bodyPr/>
                    <a:lstStyle/>
                    <a:p>
                      <a:pPr marL="0" marR="0" lvl="0" indent="0" algn="l" defTabSz="914400" rtl="0" eaLnBrk="0" fontAlgn="base" latinLnBrk="0" hangingPunct="0">
                        <a:lnSpc>
                          <a:spcPts val="2000"/>
                        </a:lnSpc>
                        <a:spcBef>
                          <a:spcPct val="0"/>
                        </a:spcBef>
                        <a:spcAft>
                          <a:spcPct val="0"/>
                        </a:spcAft>
                        <a:buClrTx/>
                        <a:buSzTx/>
                        <a:buFont typeface="Times" pitchFamily="18" charset="0"/>
                        <a:buNone/>
                        <a:tabLst/>
                      </a:pPr>
                      <a:r>
                        <a:rPr kumimoji="0" lang="en-GB" sz="1200" b="0" i="0" u="none" strike="noStrike" cap="none" normalizeH="0" baseline="0" smtClean="0">
                          <a:ln>
                            <a:noFill/>
                          </a:ln>
                          <a:solidFill>
                            <a:srgbClr val="0000FF"/>
                          </a:solidFill>
                          <a:effectLst/>
                          <a:latin typeface="Verdana" pitchFamily="34" charset="0"/>
                          <a:ea typeface="Times New Roman" pitchFamily="18" charset="0"/>
                          <a:cs typeface="Arial" charset="0"/>
                        </a:rPr>
                        <a:t>29</a:t>
                      </a:r>
                      <a:endParaRPr kumimoji="0" lang="en-GB" sz="1200" b="0" i="0" u="none" strike="noStrike" cap="none" normalizeH="0" baseline="0" smtClean="0">
                        <a:ln>
                          <a:noFill/>
                        </a:ln>
                        <a:solidFill>
                          <a:srgbClr val="103C72"/>
                        </a:solidFill>
                        <a:effectLst/>
                        <a:latin typeface="Verdana" pitchFamily="34" charset="0"/>
                        <a:ea typeface="Times New Roman" pitchFamily="18" charset="0"/>
                        <a:cs typeface="Arial" charset="0"/>
                      </a:endParaRPr>
                    </a:p>
                  </a:txBody>
                  <a:tcPr anchor="ctr" horzOverflow="overflow">
                    <a:lnL w="12700" cap="flat" cmpd="sng" algn="ctr">
                      <a:solidFill>
                        <a:srgbClr val="618DC9"/>
                      </a:solidFill>
                      <a:prstDash val="solid"/>
                      <a:round/>
                      <a:headEnd type="none" w="med" len="med"/>
                      <a:tailEnd type="none" w="med" len="med"/>
                    </a:lnL>
                    <a:lnR w="12700" cap="flat" cmpd="sng" algn="ctr">
                      <a:solidFill>
                        <a:srgbClr val="618DC9"/>
                      </a:solidFill>
                      <a:prstDash val="solid"/>
                      <a:round/>
                      <a:headEnd type="none" w="med" len="med"/>
                      <a:tailEnd type="none" w="med" len="med"/>
                    </a:lnR>
                    <a:lnT w="12700" cap="flat" cmpd="sng" algn="ctr">
                      <a:solidFill>
                        <a:srgbClr val="618DC9"/>
                      </a:solidFill>
                      <a:prstDash val="solid"/>
                      <a:round/>
                      <a:headEnd type="none" w="med" len="med"/>
                      <a:tailEnd type="none" w="med" len="med"/>
                    </a:lnT>
                    <a:lnB w="12700" cap="flat" cmpd="sng" algn="ctr">
                      <a:solidFill>
                        <a:srgbClr val="618DC9"/>
                      </a:solidFill>
                      <a:prstDash val="solid"/>
                      <a:round/>
                      <a:headEnd type="none" w="med" len="med"/>
                      <a:tailEnd type="none" w="med" len="med"/>
                    </a:lnB>
                    <a:lnTlToBr>
                      <a:noFill/>
                    </a:lnTlToBr>
                    <a:lnBlToTr>
                      <a:noFill/>
                    </a:lnBlToTr>
                    <a:solidFill>
                      <a:srgbClr val="EAF1DD"/>
                    </a:solidFill>
                  </a:tcPr>
                </a:tc>
                <a:tc>
                  <a:txBody>
                    <a:bodyPr/>
                    <a:lstStyle/>
                    <a:p>
                      <a:pPr marL="0" marR="0" lvl="0" indent="0" algn="l" defTabSz="914400" rtl="0" eaLnBrk="0" fontAlgn="base" latinLnBrk="0" hangingPunct="0">
                        <a:lnSpc>
                          <a:spcPts val="2000"/>
                        </a:lnSpc>
                        <a:spcBef>
                          <a:spcPct val="0"/>
                        </a:spcBef>
                        <a:spcAft>
                          <a:spcPct val="0"/>
                        </a:spcAft>
                        <a:buClrTx/>
                        <a:buSzTx/>
                        <a:buFont typeface="Times" pitchFamily="18" charset="0"/>
                        <a:buNone/>
                        <a:tabLst/>
                      </a:pPr>
                      <a:r>
                        <a:rPr kumimoji="0" lang="en-GB" sz="1200" b="0" i="0" u="none" strike="noStrike" cap="none" normalizeH="0" baseline="0" smtClean="0">
                          <a:ln>
                            <a:noFill/>
                          </a:ln>
                          <a:solidFill>
                            <a:srgbClr val="0000FF"/>
                          </a:solidFill>
                          <a:effectLst/>
                          <a:latin typeface="Verdana" pitchFamily="34" charset="0"/>
                          <a:ea typeface="Times New Roman" pitchFamily="18" charset="0"/>
                          <a:cs typeface="Arial" charset="0"/>
                        </a:rPr>
                        <a:t>Jordan</a:t>
                      </a:r>
                      <a:endParaRPr kumimoji="0" lang="en-GB" sz="1200" b="0" i="0" u="none" strike="noStrike" cap="none" normalizeH="0" baseline="0" smtClean="0">
                        <a:ln>
                          <a:noFill/>
                        </a:ln>
                        <a:solidFill>
                          <a:srgbClr val="103C72"/>
                        </a:solidFill>
                        <a:effectLst/>
                        <a:latin typeface="Verdana" pitchFamily="34" charset="0"/>
                        <a:ea typeface="Times New Roman" pitchFamily="18" charset="0"/>
                        <a:cs typeface="Arial" charset="0"/>
                      </a:endParaRPr>
                    </a:p>
                  </a:txBody>
                  <a:tcPr anchor="ctr" horzOverflow="overflow">
                    <a:lnL w="12700" cap="flat" cmpd="sng" algn="ctr">
                      <a:solidFill>
                        <a:srgbClr val="618DC9"/>
                      </a:solidFill>
                      <a:prstDash val="solid"/>
                      <a:round/>
                      <a:headEnd type="none" w="med" len="med"/>
                      <a:tailEnd type="none" w="med" len="med"/>
                    </a:lnL>
                    <a:lnR w="12700" cap="flat" cmpd="sng" algn="ctr">
                      <a:solidFill>
                        <a:srgbClr val="618DC9"/>
                      </a:solidFill>
                      <a:prstDash val="solid"/>
                      <a:round/>
                      <a:headEnd type="none" w="med" len="med"/>
                      <a:tailEnd type="none" w="med" len="med"/>
                    </a:lnR>
                    <a:lnT w="12700" cap="flat" cmpd="sng" algn="ctr">
                      <a:solidFill>
                        <a:srgbClr val="618DC9"/>
                      </a:solidFill>
                      <a:prstDash val="solid"/>
                      <a:round/>
                      <a:headEnd type="none" w="med" len="med"/>
                      <a:tailEnd type="none" w="med" len="med"/>
                    </a:lnT>
                    <a:lnB w="12700" cap="flat" cmpd="sng" algn="ctr">
                      <a:solidFill>
                        <a:srgbClr val="618DC9"/>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2000"/>
                        </a:lnSpc>
                        <a:spcBef>
                          <a:spcPct val="0"/>
                        </a:spcBef>
                        <a:spcAft>
                          <a:spcPct val="0"/>
                        </a:spcAft>
                        <a:buClrTx/>
                        <a:buSzTx/>
                        <a:buFont typeface="Times" pitchFamily="18" charset="0"/>
                        <a:buNone/>
                        <a:tabLst/>
                      </a:pPr>
                      <a:r>
                        <a:rPr kumimoji="0" lang="en-GB" sz="1200" b="0" i="0" u="none" strike="noStrike" cap="none" normalizeH="0" baseline="0" smtClean="0">
                          <a:ln>
                            <a:noFill/>
                          </a:ln>
                          <a:solidFill>
                            <a:srgbClr val="0000FF"/>
                          </a:solidFill>
                          <a:effectLst/>
                          <a:latin typeface="Verdana" pitchFamily="34" charset="0"/>
                          <a:ea typeface="Times New Roman" pitchFamily="18" charset="0"/>
                          <a:cs typeface="Arial" charset="0"/>
                        </a:rPr>
                        <a:t>WW</a:t>
                      </a:r>
                      <a:endParaRPr kumimoji="0" lang="en-GB" sz="1200" b="0" i="0" u="none" strike="noStrike" cap="none" normalizeH="0" baseline="0" smtClean="0">
                        <a:ln>
                          <a:noFill/>
                        </a:ln>
                        <a:solidFill>
                          <a:srgbClr val="103C72"/>
                        </a:solidFill>
                        <a:effectLst/>
                        <a:latin typeface="Verdana" pitchFamily="34" charset="0"/>
                        <a:ea typeface="Times New Roman" pitchFamily="18" charset="0"/>
                        <a:cs typeface="Arial" charset="0"/>
                      </a:endParaRPr>
                    </a:p>
                  </a:txBody>
                  <a:tcPr anchor="ctr" horzOverflow="overflow">
                    <a:lnL w="12700" cap="flat" cmpd="sng" algn="ctr">
                      <a:solidFill>
                        <a:srgbClr val="618DC9"/>
                      </a:solidFill>
                      <a:prstDash val="solid"/>
                      <a:round/>
                      <a:headEnd type="none" w="med" len="med"/>
                      <a:tailEnd type="none" w="med" len="med"/>
                    </a:lnL>
                    <a:lnR w="12700" cap="flat" cmpd="sng" algn="ctr">
                      <a:solidFill>
                        <a:srgbClr val="618DC9"/>
                      </a:solidFill>
                      <a:prstDash val="solid"/>
                      <a:round/>
                      <a:headEnd type="none" w="med" len="med"/>
                      <a:tailEnd type="none" w="med" len="med"/>
                    </a:lnR>
                    <a:lnT w="12700" cap="flat" cmpd="sng" algn="ctr">
                      <a:solidFill>
                        <a:srgbClr val="618DC9"/>
                      </a:solidFill>
                      <a:prstDash val="solid"/>
                      <a:round/>
                      <a:headEnd type="none" w="med" len="med"/>
                      <a:tailEnd type="none" w="med" len="med"/>
                    </a:lnT>
                    <a:lnB w="12700" cap="flat" cmpd="sng" algn="ctr">
                      <a:solidFill>
                        <a:srgbClr val="618DC9"/>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2000"/>
                        </a:lnSpc>
                        <a:spcBef>
                          <a:spcPct val="0"/>
                        </a:spcBef>
                        <a:spcAft>
                          <a:spcPct val="0"/>
                        </a:spcAft>
                        <a:buClrTx/>
                        <a:buSzTx/>
                        <a:buFont typeface="Times" pitchFamily="18" charset="0"/>
                        <a:buNone/>
                        <a:tabLst/>
                      </a:pPr>
                      <a:r>
                        <a:rPr kumimoji="0" lang="en-GB" sz="1200" b="0" i="0" u="none" strike="noStrike" cap="none" normalizeH="0" baseline="0" smtClean="0">
                          <a:ln>
                            <a:noFill/>
                          </a:ln>
                          <a:solidFill>
                            <a:srgbClr val="0000FF"/>
                          </a:solidFill>
                          <a:effectLst/>
                          <a:latin typeface="Verdana" pitchFamily="34" charset="0"/>
                          <a:ea typeface="Times New Roman" pitchFamily="18" charset="0"/>
                          <a:cs typeface="Arial" charset="0"/>
                        </a:rPr>
                        <a:t>Construction of WWTP (4000 m³/day),  sewer pipelines (80km) and pump stations (Azraq)</a:t>
                      </a:r>
                      <a:endParaRPr kumimoji="0" lang="en-GB" sz="1200" b="0" i="0" u="none" strike="noStrike" cap="none" normalizeH="0" baseline="0" smtClean="0">
                        <a:ln>
                          <a:noFill/>
                        </a:ln>
                        <a:solidFill>
                          <a:srgbClr val="103C72"/>
                        </a:solidFill>
                        <a:effectLst/>
                        <a:latin typeface="Verdana" pitchFamily="34" charset="0"/>
                        <a:ea typeface="Times New Roman" pitchFamily="18" charset="0"/>
                        <a:cs typeface="Arial" charset="0"/>
                      </a:endParaRPr>
                    </a:p>
                  </a:txBody>
                  <a:tcPr anchor="ctr" horzOverflow="overflow">
                    <a:lnL w="12700" cap="flat" cmpd="sng" algn="ctr">
                      <a:solidFill>
                        <a:srgbClr val="618DC9"/>
                      </a:solidFill>
                      <a:prstDash val="solid"/>
                      <a:round/>
                      <a:headEnd type="none" w="med" len="med"/>
                      <a:tailEnd type="none" w="med" len="med"/>
                    </a:lnL>
                    <a:lnR w="12700" cap="flat" cmpd="sng" algn="ctr">
                      <a:solidFill>
                        <a:srgbClr val="618DC9"/>
                      </a:solidFill>
                      <a:prstDash val="solid"/>
                      <a:round/>
                      <a:headEnd type="none" w="med" len="med"/>
                      <a:tailEnd type="none" w="med" len="med"/>
                    </a:lnR>
                    <a:lnT w="12700" cap="flat" cmpd="sng" algn="ctr">
                      <a:solidFill>
                        <a:srgbClr val="618DC9"/>
                      </a:solidFill>
                      <a:prstDash val="solid"/>
                      <a:round/>
                      <a:headEnd type="none" w="med" len="med"/>
                      <a:tailEnd type="none" w="med" len="med"/>
                    </a:lnT>
                    <a:lnB w="12700" cap="flat" cmpd="sng" algn="ctr">
                      <a:solidFill>
                        <a:srgbClr val="618DC9"/>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2000"/>
                        </a:lnSpc>
                        <a:spcBef>
                          <a:spcPct val="0"/>
                        </a:spcBef>
                        <a:spcAft>
                          <a:spcPct val="0"/>
                        </a:spcAft>
                        <a:buClrTx/>
                        <a:buSzTx/>
                        <a:buFont typeface="Times" pitchFamily="18" charset="0"/>
                        <a:buNone/>
                        <a:tabLst/>
                      </a:pPr>
                      <a:r>
                        <a:rPr kumimoji="0" lang="en-GB" sz="1200" b="0" i="0" u="none" strike="noStrike" cap="none" normalizeH="0" baseline="0" smtClean="0">
                          <a:ln>
                            <a:noFill/>
                          </a:ln>
                          <a:solidFill>
                            <a:srgbClr val="0000FF"/>
                          </a:solidFill>
                          <a:effectLst/>
                          <a:latin typeface="Verdana" pitchFamily="34" charset="0"/>
                          <a:ea typeface="Times New Roman" pitchFamily="18" charset="0"/>
                          <a:cs typeface="Arial" charset="0"/>
                        </a:rPr>
                        <a:t>70</a:t>
                      </a:r>
                      <a:endParaRPr kumimoji="0" lang="en-GB" sz="1200" b="0" i="0" u="none" strike="noStrike" cap="none" normalizeH="0" baseline="0" smtClean="0">
                        <a:ln>
                          <a:noFill/>
                        </a:ln>
                        <a:solidFill>
                          <a:srgbClr val="103C72"/>
                        </a:solidFill>
                        <a:effectLst/>
                        <a:latin typeface="Verdana" pitchFamily="34" charset="0"/>
                        <a:ea typeface="Times New Roman" pitchFamily="18" charset="0"/>
                        <a:cs typeface="Arial" charset="0"/>
                      </a:endParaRPr>
                    </a:p>
                  </a:txBody>
                  <a:tcPr anchor="ctr" horzOverflow="overflow">
                    <a:lnL w="12700" cap="flat" cmpd="sng" algn="ctr">
                      <a:solidFill>
                        <a:srgbClr val="618DC9"/>
                      </a:solidFill>
                      <a:prstDash val="solid"/>
                      <a:round/>
                      <a:headEnd type="none" w="med" len="med"/>
                      <a:tailEnd type="none" w="med" len="med"/>
                    </a:lnL>
                    <a:lnR w="12700" cap="flat" cmpd="sng" algn="ctr">
                      <a:solidFill>
                        <a:srgbClr val="618DC9"/>
                      </a:solidFill>
                      <a:prstDash val="solid"/>
                      <a:round/>
                      <a:headEnd type="none" w="med" len="med"/>
                      <a:tailEnd type="none" w="med" len="med"/>
                    </a:lnR>
                    <a:lnT w="12700" cap="flat" cmpd="sng" algn="ctr">
                      <a:solidFill>
                        <a:srgbClr val="618DC9"/>
                      </a:solidFill>
                      <a:prstDash val="solid"/>
                      <a:round/>
                      <a:headEnd type="none" w="med" len="med"/>
                      <a:tailEnd type="none" w="med" len="med"/>
                    </a:lnT>
                    <a:lnB w="12700" cap="flat" cmpd="sng" algn="ctr">
                      <a:solidFill>
                        <a:srgbClr val="618DC9"/>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0" fontAlgn="base" latinLnBrk="0" hangingPunct="0">
                        <a:lnSpc>
                          <a:spcPts val="2000"/>
                        </a:lnSpc>
                        <a:spcBef>
                          <a:spcPct val="0"/>
                        </a:spcBef>
                        <a:spcAft>
                          <a:spcPct val="0"/>
                        </a:spcAft>
                        <a:buClrTx/>
                        <a:buSzTx/>
                        <a:buFont typeface="Times" pitchFamily="18" charset="0"/>
                        <a:buNone/>
                        <a:tabLst/>
                      </a:pPr>
                      <a:r>
                        <a:rPr kumimoji="0" lang="en-GB" sz="1200" b="0" i="0" u="none" strike="noStrike" cap="none" normalizeH="0" baseline="0" smtClean="0">
                          <a:ln>
                            <a:noFill/>
                          </a:ln>
                          <a:solidFill>
                            <a:srgbClr val="0000FF"/>
                          </a:solidFill>
                          <a:effectLst/>
                          <a:latin typeface="Verdana" pitchFamily="34" charset="0"/>
                          <a:ea typeface="Times New Roman" pitchFamily="18" charset="0"/>
                          <a:cs typeface="Arial" charset="0"/>
                        </a:rPr>
                        <a:t>New</a:t>
                      </a:r>
                      <a:endParaRPr kumimoji="0" lang="en-GB" sz="1200" b="0" i="0" u="none" strike="noStrike" cap="none" normalizeH="0" baseline="0" smtClean="0">
                        <a:ln>
                          <a:noFill/>
                        </a:ln>
                        <a:solidFill>
                          <a:srgbClr val="103C72"/>
                        </a:solidFill>
                        <a:effectLst/>
                        <a:latin typeface="Verdana" pitchFamily="34" charset="0"/>
                        <a:ea typeface="Times New Roman" pitchFamily="18" charset="0"/>
                        <a:cs typeface="Arial" charset="0"/>
                      </a:endParaRPr>
                    </a:p>
                  </a:txBody>
                  <a:tcPr anchor="ctr" horzOverflow="overflow">
                    <a:lnL w="12700" cap="flat" cmpd="sng" algn="ctr">
                      <a:solidFill>
                        <a:srgbClr val="618DC9"/>
                      </a:solidFill>
                      <a:prstDash val="solid"/>
                      <a:round/>
                      <a:headEnd type="none" w="med" len="med"/>
                      <a:tailEnd type="none" w="med" len="med"/>
                    </a:lnL>
                    <a:lnR w="12700" cap="flat" cmpd="sng" algn="ctr">
                      <a:solidFill>
                        <a:srgbClr val="618DC9"/>
                      </a:solidFill>
                      <a:prstDash val="solid"/>
                      <a:round/>
                      <a:headEnd type="none" w="med" len="med"/>
                      <a:tailEnd type="none" w="med" len="med"/>
                    </a:lnR>
                    <a:lnT w="12700" cap="flat" cmpd="sng" algn="ctr">
                      <a:solidFill>
                        <a:srgbClr val="618DC9"/>
                      </a:solidFill>
                      <a:prstDash val="solid"/>
                      <a:round/>
                      <a:headEnd type="none" w="med" len="med"/>
                      <a:tailEnd type="none" w="med" len="med"/>
                    </a:lnT>
                    <a:lnB w="12700" cap="flat" cmpd="sng" algn="ctr">
                      <a:solidFill>
                        <a:srgbClr val="618DC9"/>
                      </a:solidFill>
                      <a:prstDash val="solid"/>
                      <a:round/>
                      <a:headEnd type="none" w="med" len="med"/>
                      <a:tailEnd type="none" w="med" len="med"/>
                    </a:lnB>
                    <a:lnTlToBr>
                      <a:noFill/>
                    </a:lnTlToBr>
                    <a:lnBlToTr>
                      <a:noFill/>
                    </a:lnBlToTr>
                    <a:solidFill>
                      <a:srgbClr val="EAF1DD"/>
                    </a:solidFill>
                  </a:tcPr>
                </a:tc>
                <a:tc>
                  <a:txBody>
                    <a:bodyPr/>
                    <a:lstStyle/>
                    <a:p>
                      <a:pPr marL="0" marR="0" lvl="0" indent="0" algn="l" defTabSz="914400" rtl="0" eaLnBrk="0" fontAlgn="base" latinLnBrk="0" hangingPunct="0">
                        <a:lnSpc>
                          <a:spcPts val="2000"/>
                        </a:lnSpc>
                        <a:spcBef>
                          <a:spcPct val="0"/>
                        </a:spcBef>
                        <a:spcAft>
                          <a:spcPct val="0"/>
                        </a:spcAft>
                        <a:buClrTx/>
                        <a:buSzTx/>
                        <a:buFont typeface="Times" pitchFamily="18" charset="0"/>
                        <a:buNone/>
                        <a:tabLst/>
                      </a:pPr>
                      <a:r>
                        <a:rPr kumimoji="0" lang="en-GB" sz="1200" b="0" i="0" u="none" strike="noStrike" cap="none" normalizeH="0" baseline="0" smtClean="0">
                          <a:ln>
                            <a:noFill/>
                          </a:ln>
                          <a:solidFill>
                            <a:srgbClr val="0000FF"/>
                          </a:solidFill>
                          <a:effectLst/>
                          <a:latin typeface="Verdana" pitchFamily="34" charset="0"/>
                          <a:ea typeface="Times New Roman" pitchFamily="18" charset="0"/>
                          <a:cs typeface="Arial" charset="0"/>
                        </a:rPr>
                        <a:t>Syria</a:t>
                      </a:r>
                      <a:endParaRPr kumimoji="0" lang="en-GB" sz="1200" b="0" i="0" u="none" strike="noStrike" cap="none" normalizeH="0" baseline="0" smtClean="0">
                        <a:ln>
                          <a:noFill/>
                        </a:ln>
                        <a:solidFill>
                          <a:srgbClr val="103C72"/>
                        </a:solidFill>
                        <a:effectLst/>
                        <a:latin typeface="Verdana" pitchFamily="34" charset="0"/>
                        <a:ea typeface="Times New Roman" pitchFamily="18" charset="0"/>
                        <a:cs typeface="Arial" charset="0"/>
                      </a:endParaRPr>
                    </a:p>
                  </a:txBody>
                  <a:tcPr anchor="ctr" horzOverflow="overflow">
                    <a:lnL w="12700" cap="flat" cmpd="sng" algn="ctr">
                      <a:solidFill>
                        <a:srgbClr val="618DC9"/>
                      </a:solidFill>
                      <a:prstDash val="solid"/>
                      <a:round/>
                      <a:headEnd type="none" w="med" len="med"/>
                      <a:tailEnd type="none" w="med" len="med"/>
                    </a:lnL>
                    <a:lnR w="12700" cap="flat" cmpd="sng" algn="ctr">
                      <a:solidFill>
                        <a:srgbClr val="618DC9"/>
                      </a:solidFill>
                      <a:prstDash val="solid"/>
                      <a:round/>
                      <a:headEnd type="none" w="med" len="med"/>
                      <a:tailEnd type="none" w="med" len="med"/>
                    </a:lnR>
                    <a:lnT w="12700" cap="flat" cmpd="sng" algn="ctr">
                      <a:solidFill>
                        <a:srgbClr val="618DC9"/>
                      </a:solidFill>
                      <a:prstDash val="solid"/>
                      <a:round/>
                      <a:headEnd type="none" w="med" len="med"/>
                      <a:tailEnd type="none" w="med" len="med"/>
                    </a:lnT>
                    <a:lnB w="12700" cap="flat" cmpd="sng" algn="ctr">
                      <a:solidFill>
                        <a:srgbClr val="618DC9"/>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2000"/>
                        </a:lnSpc>
                        <a:spcBef>
                          <a:spcPct val="0"/>
                        </a:spcBef>
                        <a:spcAft>
                          <a:spcPct val="0"/>
                        </a:spcAft>
                        <a:buClrTx/>
                        <a:buSzTx/>
                        <a:buFont typeface="Times" pitchFamily="18" charset="0"/>
                        <a:buNone/>
                        <a:tabLst/>
                      </a:pPr>
                      <a:r>
                        <a:rPr kumimoji="0" lang="en-GB" sz="1200" b="0" i="0" u="none" strike="noStrike" cap="none" normalizeH="0" baseline="0" smtClean="0">
                          <a:ln>
                            <a:noFill/>
                          </a:ln>
                          <a:solidFill>
                            <a:srgbClr val="0000FF"/>
                          </a:solidFill>
                          <a:effectLst/>
                          <a:latin typeface="Verdana" pitchFamily="34" charset="0"/>
                          <a:ea typeface="Times New Roman" pitchFamily="18" charset="0"/>
                          <a:cs typeface="Arial" charset="0"/>
                        </a:rPr>
                        <a:t>SW</a:t>
                      </a:r>
                      <a:endParaRPr kumimoji="0" lang="en-GB" sz="1200" b="0" i="0" u="none" strike="noStrike" cap="none" normalizeH="0" baseline="0" smtClean="0">
                        <a:ln>
                          <a:noFill/>
                        </a:ln>
                        <a:solidFill>
                          <a:srgbClr val="103C72"/>
                        </a:solidFill>
                        <a:effectLst/>
                        <a:latin typeface="Verdana" pitchFamily="34" charset="0"/>
                        <a:ea typeface="Times New Roman" pitchFamily="18" charset="0"/>
                        <a:cs typeface="Arial" charset="0"/>
                      </a:endParaRPr>
                    </a:p>
                  </a:txBody>
                  <a:tcPr anchor="ctr" horzOverflow="overflow">
                    <a:lnL w="12700" cap="flat" cmpd="sng" algn="ctr">
                      <a:solidFill>
                        <a:srgbClr val="618DC9"/>
                      </a:solidFill>
                      <a:prstDash val="solid"/>
                      <a:round/>
                      <a:headEnd type="none" w="med" len="med"/>
                      <a:tailEnd type="none" w="med" len="med"/>
                    </a:lnL>
                    <a:lnR w="12700" cap="flat" cmpd="sng" algn="ctr">
                      <a:solidFill>
                        <a:srgbClr val="618DC9"/>
                      </a:solidFill>
                      <a:prstDash val="solid"/>
                      <a:round/>
                      <a:headEnd type="none" w="med" len="med"/>
                      <a:tailEnd type="none" w="med" len="med"/>
                    </a:lnR>
                    <a:lnT w="12700" cap="flat" cmpd="sng" algn="ctr">
                      <a:solidFill>
                        <a:srgbClr val="618DC9"/>
                      </a:solidFill>
                      <a:prstDash val="solid"/>
                      <a:round/>
                      <a:headEnd type="none" w="med" len="med"/>
                      <a:tailEnd type="none" w="med" len="med"/>
                    </a:lnT>
                    <a:lnB w="12700" cap="flat" cmpd="sng" algn="ctr">
                      <a:solidFill>
                        <a:srgbClr val="618DC9"/>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2000"/>
                        </a:lnSpc>
                        <a:spcBef>
                          <a:spcPct val="0"/>
                        </a:spcBef>
                        <a:spcAft>
                          <a:spcPct val="0"/>
                        </a:spcAft>
                        <a:buClrTx/>
                        <a:buSzTx/>
                        <a:buFont typeface="Times" pitchFamily="18" charset="0"/>
                        <a:buNone/>
                        <a:tabLst/>
                      </a:pPr>
                      <a:r>
                        <a:rPr kumimoji="0" lang="en-US" sz="1200" b="0" i="0" u="none" strike="noStrike" cap="none" normalizeH="0" baseline="0" smtClean="0">
                          <a:ln>
                            <a:noFill/>
                          </a:ln>
                          <a:solidFill>
                            <a:srgbClr val="0000FF"/>
                          </a:solidFill>
                          <a:effectLst/>
                          <a:latin typeface="Verdana" pitchFamily="34" charset="0"/>
                          <a:ea typeface="Times New Roman" pitchFamily="18" charset="0"/>
                          <a:cs typeface="Arial" charset="0"/>
                        </a:rPr>
                        <a:t>Integrated Solid Waste Solutions for the Coastal Cities </a:t>
                      </a:r>
                      <a:endParaRPr kumimoji="0" lang="en-US" sz="1200" b="0" i="0" u="none" strike="noStrike" cap="none" normalizeH="0" baseline="0" smtClean="0">
                        <a:ln>
                          <a:noFill/>
                        </a:ln>
                        <a:solidFill>
                          <a:srgbClr val="103C72"/>
                        </a:solidFill>
                        <a:effectLst/>
                        <a:latin typeface="Times New Roman" pitchFamily="18" charset="0"/>
                        <a:ea typeface="Times New Roman" pitchFamily="18" charset="0"/>
                        <a:cs typeface="Arial" charset="0"/>
                      </a:endParaRPr>
                    </a:p>
                  </a:txBody>
                  <a:tcPr anchor="ctr" horzOverflow="overflow">
                    <a:lnL w="12700" cap="flat" cmpd="sng" algn="ctr">
                      <a:solidFill>
                        <a:srgbClr val="618DC9"/>
                      </a:solidFill>
                      <a:prstDash val="solid"/>
                      <a:round/>
                      <a:headEnd type="none" w="med" len="med"/>
                      <a:tailEnd type="none" w="med" len="med"/>
                    </a:lnL>
                    <a:lnR w="12700" cap="flat" cmpd="sng" algn="ctr">
                      <a:solidFill>
                        <a:srgbClr val="618DC9"/>
                      </a:solidFill>
                      <a:prstDash val="solid"/>
                      <a:round/>
                      <a:headEnd type="none" w="med" len="med"/>
                      <a:tailEnd type="none" w="med" len="med"/>
                    </a:lnR>
                    <a:lnT w="12700" cap="flat" cmpd="sng" algn="ctr">
                      <a:solidFill>
                        <a:srgbClr val="618DC9"/>
                      </a:solidFill>
                      <a:prstDash val="solid"/>
                      <a:round/>
                      <a:headEnd type="none" w="med" len="med"/>
                      <a:tailEnd type="none" w="med" len="med"/>
                    </a:lnT>
                    <a:lnB w="12700" cap="flat" cmpd="sng" algn="ctr">
                      <a:solidFill>
                        <a:srgbClr val="618DC9"/>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2000"/>
                        </a:lnSpc>
                        <a:spcBef>
                          <a:spcPct val="0"/>
                        </a:spcBef>
                        <a:spcAft>
                          <a:spcPct val="0"/>
                        </a:spcAft>
                        <a:buClrTx/>
                        <a:buSzTx/>
                        <a:buFont typeface="Times" pitchFamily="18" charset="0"/>
                        <a:buNone/>
                        <a:tabLst/>
                      </a:pPr>
                      <a:r>
                        <a:rPr kumimoji="0" lang="en-GB" sz="1200" b="0" i="0" u="none" strike="noStrike" cap="none" normalizeH="0" baseline="0" smtClean="0">
                          <a:ln>
                            <a:noFill/>
                          </a:ln>
                          <a:solidFill>
                            <a:srgbClr val="0000FF"/>
                          </a:solidFill>
                          <a:effectLst/>
                          <a:latin typeface="Verdana" pitchFamily="34" charset="0"/>
                          <a:ea typeface="Times New Roman" pitchFamily="18" charset="0"/>
                          <a:cs typeface="Arial" charset="0"/>
                        </a:rPr>
                        <a:t>tbc</a:t>
                      </a:r>
                      <a:endParaRPr kumimoji="0" lang="en-GB" sz="1200" b="0" i="0" u="none" strike="noStrike" cap="none" normalizeH="0" baseline="0" smtClean="0">
                        <a:ln>
                          <a:noFill/>
                        </a:ln>
                        <a:solidFill>
                          <a:srgbClr val="103C72"/>
                        </a:solidFill>
                        <a:effectLst/>
                        <a:latin typeface="Verdana" pitchFamily="34" charset="0"/>
                        <a:ea typeface="Times New Roman" pitchFamily="18" charset="0"/>
                        <a:cs typeface="Arial" charset="0"/>
                      </a:endParaRPr>
                    </a:p>
                  </a:txBody>
                  <a:tcPr anchor="ctr" horzOverflow="overflow">
                    <a:lnL w="12700" cap="flat" cmpd="sng" algn="ctr">
                      <a:solidFill>
                        <a:srgbClr val="618DC9"/>
                      </a:solidFill>
                      <a:prstDash val="solid"/>
                      <a:round/>
                      <a:headEnd type="none" w="med" len="med"/>
                      <a:tailEnd type="none" w="med" len="med"/>
                    </a:lnL>
                    <a:lnR w="12700" cap="flat" cmpd="sng" algn="ctr">
                      <a:solidFill>
                        <a:srgbClr val="618DC9"/>
                      </a:solidFill>
                      <a:prstDash val="solid"/>
                      <a:round/>
                      <a:headEnd type="none" w="med" len="med"/>
                      <a:tailEnd type="none" w="med" len="med"/>
                    </a:lnR>
                    <a:lnT w="12700" cap="flat" cmpd="sng" algn="ctr">
                      <a:solidFill>
                        <a:srgbClr val="618DC9"/>
                      </a:solidFill>
                      <a:prstDash val="solid"/>
                      <a:round/>
                      <a:headEnd type="none" w="med" len="med"/>
                      <a:tailEnd type="none" w="med" len="med"/>
                    </a:lnT>
                    <a:lnB w="12700" cap="flat" cmpd="sng" algn="ctr">
                      <a:solidFill>
                        <a:srgbClr val="618DC9"/>
                      </a:solidFill>
                      <a:prstDash val="solid"/>
                      <a:round/>
                      <a:headEnd type="none" w="med" len="med"/>
                      <a:tailEnd type="none" w="med" len="med"/>
                    </a:lnB>
                    <a:lnTlToBr>
                      <a:noFill/>
                    </a:lnTlToBr>
                    <a:lnBlToTr>
                      <a:noFill/>
                    </a:lnBlToTr>
                    <a:noFill/>
                  </a:tcPr>
                </a:tc>
              </a:tr>
              <a:tr h="814388">
                <a:tc>
                  <a:txBody>
                    <a:bodyPr/>
                    <a:lstStyle/>
                    <a:p>
                      <a:pPr marL="0" marR="0" lvl="0" indent="0" algn="l" defTabSz="914400" rtl="0" eaLnBrk="0" fontAlgn="base" latinLnBrk="0" hangingPunct="0">
                        <a:lnSpc>
                          <a:spcPts val="2000"/>
                        </a:lnSpc>
                        <a:spcBef>
                          <a:spcPct val="0"/>
                        </a:spcBef>
                        <a:spcAft>
                          <a:spcPct val="0"/>
                        </a:spcAft>
                        <a:buClrTx/>
                        <a:buSzTx/>
                        <a:buFont typeface="Times" pitchFamily="18" charset="0"/>
                        <a:buNone/>
                        <a:tabLst/>
                      </a:pPr>
                      <a:endParaRPr kumimoji="0" lang="en-GB" sz="1200" b="0" i="0" u="none" strike="noStrike" cap="none" normalizeH="0" baseline="0" smtClean="0">
                        <a:ln>
                          <a:noFill/>
                        </a:ln>
                        <a:solidFill>
                          <a:srgbClr val="103C72"/>
                        </a:solidFill>
                        <a:effectLst/>
                        <a:latin typeface="Verdana" pitchFamily="34" charset="0"/>
                        <a:ea typeface="Times New Roman" pitchFamily="18" charset="0"/>
                        <a:cs typeface="Arial" charset="0"/>
                      </a:endParaRPr>
                    </a:p>
                  </a:txBody>
                  <a:tcPr anchor="ctr" horzOverflow="overflow">
                    <a:lnL w="12700" cap="flat" cmpd="sng" algn="ctr">
                      <a:solidFill>
                        <a:srgbClr val="618DC9"/>
                      </a:solidFill>
                      <a:prstDash val="solid"/>
                      <a:round/>
                      <a:headEnd type="none" w="med" len="med"/>
                      <a:tailEnd type="none" w="med" len="med"/>
                    </a:lnL>
                    <a:lnR w="12700" cap="flat" cmpd="sng" algn="ctr">
                      <a:solidFill>
                        <a:srgbClr val="618DC9"/>
                      </a:solidFill>
                      <a:prstDash val="solid"/>
                      <a:round/>
                      <a:headEnd type="none" w="med" len="med"/>
                      <a:tailEnd type="none" w="med" len="med"/>
                    </a:lnR>
                    <a:lnT w="12700" cap="flat" cmpd="sng" algn="ctr">
                      <a:solidFill>
                        <a:srgbClr val="618DC9"/>
                      </a:solidFill>
                      <a:prstDash val="solid"/>
                      <a:round/>
                      <a:headEnd type="none" w="med" len="med"/>
                      <a:tailEnd type="none" w="med" len="med"/>
                    </a:lnT>
                    <a:lnB w="12700" cap="flat" cmpd="sng" algn="ctr">
                      <a:solidFill>
                        <a:srgbClr val="618DC9"/>
                      </a:solidFill>
                      <a:prstDash val="solid"/>
                      <a:round/>
                      <a:headEnd type="none" w="med" len="med"/>
                      <a:tailEnd type="none" w="med" len="med"/>
                    </a:lnB>
                    <a:lnTlToBr>
                      <a:noFill/>
                    </a:lnTlToBr>
                    <a:lnBlToTr>
                      <a:noFill/>
                    </a:lnBlToTr>
                    <a:solidFill>
                      <a:srgbClr val="EAF1DD"/>
                    </a:solidFill>
                  </a:tcPr>
                </a:tc>
                <a:tc>
                  <a:txBody>
                    <a:bodyPr/>
                    <a:lstStyle/>
                    <a:p>
                      <a:pPr marL="0" marR="0" lvl="0" indent="0" algn="l" defTabSz="914400" rtl="0" eaLnBrk="0" fontAlgn="base" latinLnBrk="0" hangingPunct="0">
                        <a:lnSpc>
                          <a:spcPts val="2000"/>
                        </a:lnSpc>
                        <a:spcBef>
                          <a:spcPct val="0"/>
                        </a:spcBef>
                        <a:spcAft>
                          <a:spcPct val="0"/>
                        </a:spcAft>
                        <a:buClrTx/>
                        <a:buSzTx/>
                        <a:buFont typeface="Times" pitchFamily="18" charset="0"/>
                        <a:buNone/>
                        <a:tabLst/>
                      </a:pPr>
                      <a:r>
                        <a:rPr kumimoji="0" lang="en-GB" sz="1200" b="0" i="0" u="none" strike="noStrike" cap="none" normalizeH="0" baseline="0" smtClean="0">
                          <a:ln>
                            <a:noFill/>
                          </a:ln>
                          <a:solidFill>
                            <a:srgbClr val="0000FF"/>
                          </a:solidFill>
                          <a:effectLst/>
                          <a:latin typeface="Verdana" pitchFamily="34" charset="0"/>
                          <a:ea typeface="Times New Roman" pitchFamily="18" charset="0"/>
                          <a:cs typeface="Arial" charset="0"/>
                        </a:rPr>
                        <a:t>Tunisia</a:t>
                      </a:r>
                      <a:endParaRPr kumimoji="0" lang="en-GB" sz="1200" b="0" i="0" u="none" strike="noStrike" cap="none" normalizeH="0" baseline="0" smtClean="0">
                        <a:ln>
                          <a:noFill/>
                        </a:ln>
                        <a:solidFill>
                          <a:srgbClr val="103C72"/>
                        </a:solidFill>
                        <a:effectLst/>
                        <a:latin typeface="Verdana" pitchFamily="34" charset="0"/>
                        <a:ea typeface="Times New Roman" pitchFamily="18" charset="0"/>
                        <a:cs typeface="Arial" charset="0"/>
                      </a:endParaRPr>
                    </a:p>
                  </a:txBody>
                  <a:tcPr anchor="ctr" horzOverflow="overflow">
                    <a:lnL w="12700" cap="flat" cmpd="sng" algn="ctr">
                      <a:solidFill>
                        <a:srgbClr val="618DC9"/>
                      </a:solidFill>
                      <a:prstDash val="solid"/>
                      <a:round/>
                      <a:headEnd type="none" w="med" len="med"/>
                      <a:tailEnd type="none" w="med" len="med"/>
                    </a:lnL>
                    <a:lnR w="12700" cap="flat" cmpd="sng" algn="ctr">
                      <a:solidFill>
                        <a:srgbClr val="618DC9"/>
                      </a:solidFill>
                      <a:prstDash val="solid"/>
                      <a:round/>
                      <a:headEnd type="none" w="med" len="med"/>
                      <a:tailEnd type="none" w="med" len="med"/>
                    </a:lnR>
                    <a:lnT w="12700" cap="flat" cmpd="sng" algn="ctr">
                      <a:solidFill>
                        <a:srgbClr val="618DC9"/>
                      </a:solidFill>
                      <a:prstDash val="solid"/>
                      <a:round/>
                      <a:headEnd type="none" w="med" len="med"/>
                      <a:tailEnd type="none" w="med" len="med"/>
                    </a:lnT>
                    <a:lnB w="12700" cap="flat" cmpd="sng" algn="ctr">
                      <a:solidFill>
                        <a:srgbClr val="618DC9"/>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2000"/>
                        </a:lnSpc>
                        <a:spcBef>
                          <a:spcPct val="0"/>
                        </a:spcBef>
                        <a:spcAft>
                          <a:spcPct val="0"/>
                        </a:spcAft>
                        <a:buClrTx/>
                        <a:buSzTx/>
                        <a:buFont typeface="Times" pitchFamily="18" charset="0"/>
                        <a:buNone/>
                        <a:tabLst/>
                      </a:pPr>
                      <a:r>
                        <a:rPr kumimoji="0" lang="en-GB" sz="1200" b="0" i="0" u="none" strike="noStrike" cap="none" normalizeH="0" baseline="0" smtClean="0">
                          <a:ln>
                            <a:noFill/>
                          </a:ln>
                          <a:solidFill>
                            <a:srgbClr val="0000FF"/>
                          </a:solidFill>
                          <a:effectLst/>
                          <a:latin typeface="Verdana" pitchFamily="34" charset="0"/>
                          <a:ea typeface="Times New Roman" pitchFamily="18" charset="0"/>
                          <a:cs typeface="Arial" charset="0"/>
                        </a:rPr>
                        <a:t>IE</a:t>
                      </a:r>
                      <a:endParaRPr kumimoji="0" lang="en-GB" sz="1200" b="0" i="0" u="none" strike="noStrike" cap="none" normalizeH="0" baseline="0" smtClean="0">
                        <a:ln>
                          <a:noFill/>
                        </a:ln>
                        <a:solidFill>
                          <a:srgbClr val="103C72"/>
                        </a:solidFill>
                        <a:effectLst/>
                        <a:latin typeface="Verdana" pitchFamily="34" charset="0"/>
                        <a:ea typeface="Times New Roman" pitchFamily="18" charset="0"/>
                        <a:cs typeface="Arial" charset="0"/>
                      </a:endParaRPr>
                    </a:p>
                  </a:txBody>
                  <a:tcPr anchor="ctr" horzOverflow="overflow">
                    <a:lnL w="12700" cap="flat" cmpd="sng" algn="ctr">
                      <a:solidFill>
                        <a:srgbClr val="618DC9"/>
                      </a:solidFill>
                      <a:prstDash val="solid"/>
                      <a:round/>
                      <a:headEnd type="none" w="med" len="med"/>
                      <a:tailEnd type="none" w="med" len="med"/>
                    </a:lnL>
                    <a:lnR w="12700" cap="flat" cmpd="sng" algn="ctr">
                      <a:solidFill>
                        <a:srgbClr val="618DC9"/>
                      </a:solidFill>
                      <a:prstDash val="solid"/>
                      <a:round/>
                      <a:headEnd type="none" w="med" len="med"/>
                      <a:tailEnd type="none" w="med" len="med"/>
                    </a:lnR>
                    <a:lnT w="12700" cap="flat" cmpd="sng" algn="ctr">
                      <a:solidFill>
                        <a:srgbClr val="618DC9"/>
                      </a:solidFill>
                      <a:prstDash val="solid"/>
                      <a:round/>
                      <a:headEnd type="none" w="med" len="med"/>
                      <a:tailEnd type="none" w="med" len="med"/>
                    </a:lnT>
                    <a:lnB w="12700" cap="flat" cmpd="sng" algn="ctr">
                      <a:solidFill>
                        <a:srgbClr val="618DC9"/>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2000"/>
                        </a:lnSpc>
                        <a:spcBef>
                          <a:spcPct val="0"/>
                        </a:spcBef>
                        <a:spcAft>
                          <a:spcPct val="0"/>
                        </a:spcAft>
                        <a:buClrTx/>
                        <a:buSzTx/>
                        <a:buFont typeface="Times" pitchFamily="18" charset="0"/>
                        <a:buNone/>
                        <a:tabLst/>
                      </a:pPr>
                      <a:r>
                        <a:rPr kumimoji="0" lang="en-US" sz="1200" b="0" i="0" u="none" strike="noStrike" cap="none" normalizeH="0" baseline="0" smtClean="0">
                          <a:ln>
                            <a:noFill/>
                          </a:ln>
                          <a:solidFill>
                            <a:srgbClr val="103C72"/>
                          </a:solidFill>
                          <a:effectLst/>
                          <a:latin typeface="Verdana" pitchFamily="34" charset="0"/>
                        </a:rPr>
                        <a:t>Stop all discharges of phosphogypsum in the Mediterranean Sea and Rehabilitation of the Industrial Site (Gabes)</a:t>
                      </a:r>
                    </a:p>
                  </a:txBody>
                  <a:tcPr anchor="ctr" horzOverflow="overflow">
                    <a:lnL w="12700" cap="flat" cmpd="sng" algn="ctr">
                      <a:solidFill>
                        <a:srgbClr val="618DC9"/>
                      </a:solidFill>
                      <a:prstDash val="solid"/>
                      <a:round/>
                      <a:headEnd type="none" w="med" len="med"/>
                      <a:tailEnd type="none" w="med" len="med"/>
                    </a:lnL>
                    <a:lnR w="12700" cap="flat" cmpd="sng" algn="ctr">
                      <a:solidFill>
                        <a:srgbClr val="618DC9"/>
                      </a:solidFill>
                      <a:prstDash val="solid"/>
                      <a:round/>
                      <a:headEnd type="none" w="med" len="med"/>
                      <a:tailEnd type="none" w="med" len="med"/>
                    </a:lnR>
                    <a:lnT w="12700" cap="flat" cmpd="sng" algn="ctr">
                      <a:solidFill>
                        <a:srgbClr val="618DC9"/>
                      </a:solidFill>
                      <a:prstDash val="solid"/>
                      <a:round/>
                      <a:headEnd type="none" w="med" len="med"/>
                      <a:tailEnd type="none" w="med" len="med"/>
                    </a:lnT>
                    <a:lnB w="12700" cap="flat" cmpd="sng" algn="ctr">
                      <a:solidFill>
                        <a:srgbClr val="618DC9"/>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2000"/>
                        </a:lnSpc>
                        <a:spcBef>
                          <a:spcPct val="0"/>
                        </a:spcBef>
                        <a:spcAft>
                          <a:spcPct val="0"/>
                        </a:spcAft>
                        <a:buClrTx/>
                        <a:buSzTx/>
                        <a:buFont typeface="Times" pitchFamily="18" charset="0"/>
                        <a:buNone/>
                        <a:tabLst/>
                      </a:pPr>
                      <a:r>
                        <a:rPr kumimoji="0" lang="en-GB" sz="1200" b="0" i="0" u="none" strike="noStrike" cap="none" normalizeH="0" baseline="0" smtClean="0">
                          <a:ln>
                            <a:noFill/>
                          </a:ln>
                          <a:solidFill>
                            <a:srgbClr val="103C72"/>
                          </a:solidFill>
                          <a:effectLst/>
                          <a:latin typeface="Verdana" pitchFamily="34" charset="0"/>
                          <a:ea typeface="Times New Roman" pitchFamily="18" charset="0"/>
                          <a:cs typeface="Arial" charset="0"/>
                        </a:rPr>
                        <a:t>200</a:t>
                      </a:r>
                    </a:p>
                  </a:txBody>
                  <a:tcPr anchor="ctr" horzOverflow="overflow">
                    <a:lnL w="12700" cap="flat" cmpd="sng" algn="ctr">
                      <a:solidFill>
                        <a:srgbClr val="618DC9"/>
                      </a:solidFill>
                      <a:prstDash val="solid"/>
                      <a:round/>
                      <a:headEnd type="none" w="med" len="med"/>
                      <a:tailEnd type="none" w="med" len="med"/>
                    </a:lnL>
                    <a:lnR w="12700" cap="flat" cmpd="sng" algn="ctr">
                      <a:solidFill>
                        <a:srgbClr val="618DC9"/>
                      </a:solidFill>
                      <a:prstDash val="solid"/>
                      <a:round/>
                      <a:headEnd type="none" w="med" len="med"/>
                      <a:tailEnd type="none" w="med" len="med"/>
                    </a:lnR>
                    <a:lnT w="12700" cap="flat" cmpd="sng" algn="ctr">
                      <a:solidFill>
                        <a:srgbClr val="618DC9"/>
                      </a:solidFill>
                      <a:prstDash val="solid"/>
                      <a:round/>
                      <a:headEnd type="none" w="med" len="med"/>
                      <a:tailEnd type="none" w="med" len="med"/>
                    </a:lnT>
                    <a:lnB w="12700" cap="flat" cmpd="sng" algn="ctr">
                      <a:solidFill>
                        <a:srgbClr val="618DC9"/>
                      </a:solidFill>
                      <a:prstDash val="solid"/>
                      <a:round/>
                      <a:headEnd type="none" w="med" len="med"/>
                      <a:tailEnd type="none" w="med" len="med"/>
                    </a:lnB>
                    <a:lnTlToBr>
                      <a:noFill/>
                    </a:lnTlToBr>
                    <a:lnBlToTr>
                      <a:noFill/>
                    </a:lnBlToTr>
                    <a:noFill/>
                  </a:tcPr>
                </a:tc>
              </a:tr>
            </a:tbl>
          </a:graphicData>
        </a:graphic>
      </p:graphicFrame>
      <p:sp>
        <p:nvSpPr>
          <p:cNvPr id="457793" name="Rectangle 359"/>
          <p:cNvSpPr>
            <a:spLocks noChangeArrowheads="1"/>
          </p:cNvSpPr>
          <p:nvPr/>
        </p:nvSpPr>
        <p:spPr bwMode="auto">
          <a:xfrm>
            <a:off x="0" y="5710238"/>
            <a:ext cx="184150" cy="519112"/>
          </a:xfrm>
          <a:prstGeom prst="rect">
            <a:avLst/>
          </a:prstGeom>
          <a:noFill/>
          <a:ln w="9525">
            <a:noFill/>
            <a:miter lim="800000"/>
            <a:headEnd/>
            <a:tailEnd/>
          </a:ln>
        </p:spPr>
        <p:txBody>
          <a:bodyPr wrap="none" anchor="ctr">
            <a:spAutoFit/>
          </a:bodyPr>
          <a:lstStyle/>
          <a:p>
            <a:pPr eaLnBrk="0" hangingPunct="0"/>
            <a:r>
              <a:rPr lang="en-GB" sz="1000">
                <a:solidFill>
                  <a:srgbClr val="0000FF"/>
                </a:solidFill>
                <a:ea typeface="Times New Roman" pitchFamily="18" charset="0"/>
                <a:cs typeface="Arial" charset="0"/>
              </a:rPr>
              <a:t/>
            </a:r>
            <a:br>
              <a:rPr lang="en-GB" sz="1000">
                <a:solidFill>
                  <a:srgbClr val="0000FF"/>
                </a:solidFill>
                <a:ea typeface="Times New Roman" pitchFamily="18" charset="0"/>
                <a:cs typeface="Arial" charset="0"/>
              </a:rPr>
            </a:br>
            <a:endParaRPr lang="en-GB" sz="1800">
              <a:solidFill>
                <a:schemeClr val="tx1"/>
              </a:solidFill>
              <a:latin typeface="Verdana" pitchFamily="34" charset="0"/>
              <a:ea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86200" y="1017588"/>
            <a:ext cx="5105400" cy="430212"/>
          </a:xfrm>
        </p:spPr>
        <p:txBody>
          <a:bodyPr anchor="b"/>
          <a:lstStyle/>
          <a:p>
            <a:pPr indent="0" eaLnBrk="1" hangingPunct="1">
              <a:defRPr/>
            </a:pPr>
            <a:r>
              <a:rPr lang="en-US" sz="1200">
                <a:effectLst>
                  <a:outerShdw blurRad="38100" dist="38100" dir="2700000" algn="tl">
                    <a:srgbClr val="C0C0C0"/>
                  </a:outerShdw>
                </a:effectLst>
              </a:rPr>
              <a:t>Progress on WAVE 2 Projects</a:t>
            </a:r>
          </a:p>
        </p:txBody>
      </p:sp>
      <p:sp>
        <p:nvSpPr>
          <p:cNvPr id="459778" name="Date Placeholder 2"/>
          <p:cNvSpPr txBox="1">
            <a:spLocks noGrp="1"/>
          </p:cNvSpPr>
          <p:nvPr/>
        </p:nvSpPr>
        <p:spPr bwMode="auto">
          <a:xfrm>
            <a:off x="457200" y="6243638"/>
            <a:ext cx="1676400" cy="457200"/>
          </a:xfrm>
          <a:prstGeom prst="rect">
            <a:avLst/>
          </a:prstGeom>
          <a:noFill/>
          <a:ln w="9525">
            <a:noFill/>
            <a:miter lim="800000"/>
            <a:headEnd/>
            <a:tailEnd/>
          </a:ln>
        </p:spPr>
        <p:txBody>
          <a:bodyPr/>
          <a:lstStyle/>
          <a:p>
            <a:endParaRPr lang="el-GR" sz="1200">
              <a:solidFill>
                <a:schemeClr val="tx1"/>
              </a:solidFill>
              <a:latin typeface="Verdana" pitchFamily="34" charset="0"/>
            </a:endParaRPr>
          </a:p>
        </p:txBody>
      </p:sp>
      <p:sp>
        <p:nvSpPr>
          <p:cNvPr id="459779" name="Footer Placeholder 3"/>
          <p:cNvSpPr txBox="1">
            <a:spLocks noGrp="1"/>
          </p:cNvSpPr>
          <p:nvPr/>
        </p:nvSpPr>
        <p:spPr bwMode="auto">
          <a:xfrm>
            <a:off x="2514600" y="6248400"/>
            <a:ext cx="4572000" cy="457200"/>
          </a:xfrm>
          <a:prstGeom prst="rect">
            <a:avLst/>
          </a:prstGeom>
          <a:noFill/>
          <a:ln w="9525">
            <a:noFill/>
            <a:miter lim="800000"/>
            <a:headEnd/>
            <a:tailEnd/>
          </a:ln>
        </p:spPr>
        <p:txBody>
          <a:bodyPr/>
          <a:lstStyle/>
          <a:p>
            <a:pPr algn="ctr"/>
            <a:r>
              <a:rPr lang="en-US" sz="1200" b="1">
                <a:solidFill>
                  <a:schemeClr val="tx1"/>
                </a:solidFill>
                <a:latin typeface="Verdana" pitchFamily="34" charset="0"/>
              </a:rPr>
              <a:t>MeHSIP-PPIF</a:t>
            </a:r>
          </a:p>
          <a:p>
            <a:pPr algn="ctr"/>
            <a:endParaRPr lang="el-GR" sz="1200" b="1">
              <a:solidFill>
                <a:schemeClr val="tx1"/>
              </a:solidFill>
              <a:latin typeface="Verdana" pitchFamily="34" charset="0"/>
            </a:endParaRPr>
          </a:p>
        </p:txBody>
      </p:sp>
      <p:sp>
        <p:nvSpPr>
          <p:cNvPr id="5" name="Rectangle 4"/>
          <p:cNvSpPr/>
          <p:nvPr/>
        </p:nvSpPr>
        <p:spPr>
          <a:xfrm>
            <a:off x="1981200" y="2667000"/>
            <a:ext cx="1219200" cy="1295400"/>
          </a:xfrm>
          <a:prstGeom prst="rect">
            <a:avLst/>
          </a:prstGeom>
          <a:solidFill>
            <a:srgbClr val="66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dirty="0"/>
          </a:p>
        </p:txBody>
      </p:sp>
      <p:sp>
        <p:nvSpPr>
          <p:cNvPr id="6" name="Rectangle 5"/>
          <p:cNvSpPr/>
          <p:nvPr/>
        </p:nvSpPr>
        <p:spPr>
          <a:xfrm>
            <a:off x="4953000" y="2667000"/>
            <a:ext cx="1219200" cy="1295400"/>
          </a:xfrm>
          <a:prstGeom prst="rect">
            <a:avLst/>
          </a:prstGeom>
          <a:solidFill>
            <a:srgbClr val="66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dirty="0"/>
          </a:p>
        </p:txBody>
      </p:sp>
      <p:sp>
        <p:nvSpPr>
          <p:cNvPr id="7" name="Rectangle 6"/>
          <p:cNvSpPr/>
          <p:nvPr/>
        </p:nvSpPr>
        <p:spPr>
          <a:xfrm>
            <a:off x="4876800" y="2971800"/>
            <a:ext cx="13716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t>Conduct Feasibility Studies</a:t>
            </a:r>
          </a:p>
          <a:p>
            <a:pPr algn="ctr">
              <a:defRPr/>
            </a:pPr>
            <a:endParaRPr lang="en-US" sz="1200" dirty="0"/>
          </a:p>
        </p:txBody>
      </p:sp>
      <p:sp>
        <p:nvSpPr>
          <p:cNvPr id="8" name="Rectangle 7"/>
          <p:cNvSpPr/>
          <p:nvPr/>
        </p:nvSpPr>
        <p:spPr>
          <a:xfrm>
            <a:off x="6400800" y="2667000"/>
            <a:ext cx="1371600" cy="1295400"/>
          </a:xfrm>
          <a:prstGeom prst="rect">
            <a:avLst/>
          </a:prstGeom>
          <a:solidFill>
            <a:srgbClr val="66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dirty="0"/>
          </a:p>
        </p:txBody>
      </p:sp>
      <p:sp>
        <p:nvSpPr>
          <p:cNvPr id="9" name="Rectangle 8"/>
          <p:cNvSpPr/>
          <p:nvPr/>
        </p:nvSpPr>
        <p:spPr>
          <a:xfrm>
            <a:off x="1981200" y="2667000"/>
            <a:ext cx="304800" cy="12954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0" name="Rectangle 9"/>
          <p:cNvSpPr/>
          <p:nvPr/>
        </p:nvSpPr>
        <p:spPr>
          <a:xfrm>
            <a:off x="1905000" y="2971800"/>
            <a:ext cx="13716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t>Follow up on Wave 2 Projects</a:t>
            </a:r>
          </a:p>
          <a:p>
            <a:pPr algn="ctr">
              <a:defRPr/>
            </a:pPr>
            <a:endParaRPr lang="en-US" sz="1200" dirty="0"/>
          </a:p>
        </p:txBody>
      </p:sp>
      <p:sp>
        <p:nvSpPr>
          <p:cNvPr id="11" name="Rectangle 10"/>
          <p:cNvSpPr/>
          <p:nvPr/>
        </p:nvSpPr>
        <p:spPr>
          <a:xfrm>
            <a:off x="381000" y="2057400"/>
            <a:ext cx="1447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FF0000"/>
                </a:solidFill>
              </a:rPr>
              <a:t>Phase I</a:t>
            </a:r>
          </a:p>
        </p:txBody>
      </p:sp>
      <p:sp>
        <p:nvSpPr>
          <p:cNvPr id="12" name="Rectangle 11"/>
          <p:cNvSpPr/>
          <p:nvPr/>
        </p:nvSpPr>
        <p:spPr>
          <a:xfrm>
            <a:off x="1981200" y="2057400"/>
            <a:ext cx="5181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FF0000"/>
                </a:solidFill>
              </a:rPr>
              <a:t>Phase II</a:t>
            </a:r>
          </a:p>
        </p:txBody>
      </p:sp>
      <p:sp>
        <p:nvSpPr>
          <p:cNvPr id="13" name="Rectangle 12"/>
          <p:cNvSpPr/>
          <p:nvPr/>
        </p:nvSpPr>
        <p:spPr>
          <a:xfrm>
            <a:off x="228600" y="2667000"/>
            <a:ext cx="1524000" cy="12954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a:solidFill>
                  <a:srgbClr val="FFFFFF"/>
                </a:solidFill>
              </a:rPr>
              <a:t>Project Identification and Pipeline Analysis</a:t>
            </a:r>
          </a:p>
        </p:txBody>
      </p:sp>
      <p:sp>
        <p:nvSpPr>
          <p:cNvPr id="14" name="Rectangle 13"/>
          <p:cNvSpPr/>
          <p:nvPr/>
        </p:nvSpPr>
        <p:spPr>
          <a:xfrm>
            <a:off x="3429000" y="2667000"/>
            <a:ext cx="1219200" cy="1295400"/>
          </a:xfrm>
          <a:prstGeom prst="rect">
            <a:avLst/>
          </a:prstGeom>
          <a:solidFill>
            <a:srgbClr val="66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t>Define Scope for Wave 2 Projects</a:t>
            </a:r>
          </a:p>
        </p:txBody>
      </p:sp>
      <p:cxnSp>
        <p:nvCxnSpPr>
          <p:cNvPr id="15" name="Straight Arrow Connector 14"/>
          <p:cNvCxnSpPr/>
          <p:nvPr/>
        </p:nvCxnSpPr>
        <p:spPr>
          <a:xfrm>
            <a:off x="280988" y="5029200"/>
            <a:ext cx="1447800" cy="1588"/>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85800" y="4724400"/>
            <a:ext cx="9144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2"/>
                </a:solidFill>
              </a:rPr>
              <a:t>10 months</a:t>
            </a:r>
          </a:p>
        </p:txBody>
      </p:sp>
      <p:cxnSp>
        <p:nvCxnSpPr>
          <p:cNvPr id="17" name="Straight Arrow Connector 16"/>
          <p:cNvCxnSpPr/>
          <p:nvPr/>
        </p:nvCxnSpPr>
        <p:spPr>
          <a:xfrm>
            <a:off x="2133600" y="5029200"/>
            <a:ext cx="6781800" cy="1588"/>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819400" y="4724400"/>
            <a:ext cx="12954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2"/>
                </a:solidFill>
              </a:rPr>
              <a:t>12 - 15 months</a:t>
            </a:r>
          </a:p>
        </p:txBody>
      </p:sp>
      <p:cxnSp>
        <p:nvCxnSpPr>
          <p:cNvPr id="19" name="Straight Connector 18"/>
          <p:cNvCxnSpPr/>
          <p:nvPr/>
        </p:nvCxnSpPr>
        <p:spPr>
          <a:xfrm rot="5400000">
            <a:off x="1448594" y="4495006"/>
            <a:ext cx="1066800" cy="1588"/>
          </a:xfrm>
          <a:prstGeom prst="line">
            <a:avLst/>
          </a:prstGeom>
          <a:ln w="38100">
            <a:solidFill>
              <a:srgbClr val="92D050"/>
            </a:solidFill>
            <a:prstDash val="dash"/>
          </a:ln>
        </p:spPr>
        <p:style>
          <a:lnRef idx="1">
            <a:schemeClr val="accent1"/>
          </a:lnRef>
          <a:fillRef idx="0">
            <a:schemeClr val="accent1"/>
          </a:fillRef>
          <a:effectRef idx="0">
            <a:schemeClr val="accent1"/>
          </a:effectRef>
          <a:fontRef idx="minor">
            <a:schemeClr val="tx1"/>
          </a:fontRef>
        </p:style>
      </p:cxnSp>
      <p:sp>
        <p:nvSpPr>
          <p:cNvPr id="20" name="Flowchart: Merge 19"/>
          <p:cNvSpPr/>
          <p:nvPr/>
        </p:nvSpPr>
        <p:spPr>
          <a:xfrm>
            <a:off x="2209800" y="1447800"/>
            <a:ext cx="228600" cy="228600"/>
          </a:xfrm>
          <a:prstGeom prst="flowChartMerg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1" name="Rectangle 20"/>
          <p:cNvSpPr/>
          <p:nvPr/>
        </p:nvSpPr>
        <p:spPr>
          <a:xfrm>
            <a:off x="1905000" y="11430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rgbClr val="FFC000"/>
                </a:solidFill>
              </a:rPr>
              <a:t>Today</a:t>
            </a:r>
          </a:p>
        </p:txBody>
      </p:sp>
      <p:sp>
        <p:nvSpPr>
          <p:cNvPr id="22" name="Rectangle 21"/>
          <p:cNvSpPr/>
          <p:nvPr/>
        </p:nvSpPr>
        <p:spPr>
          <a:xfrm>
            <a:off x="76200" y="5105400"/>
            <a:ext cx="17526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rgbClr val="FF0000"/>
                </a:solidFill>
              </a:rPr>
              <a:t>Consultations with:</a:t>
            </a:r>
          </a:p>
          <a:p>
            <a:pPr marL="228600" indent="-228600">
              <a:buFont typeface="Arial" pitchFamily="34" charset="0"/>
              <a:buChar char="•"/>
              <a:defRPr/>
            </a:pPr>
            <a:r>
              <a:rPr lang="en-US" sz="1000" dirty="0">
                <a:solidFill>
                  <a:schemeClr val="tx2"/>
                </a:solidFill>
              </a:rPr>
              <a:t>Gov Counterpart</a:t>
            </a:r>
          </a:p>
          <a:p>
            <a:pPr marL="228600" indent="-228600">
              <a:buFont typeface="Arial" pitchFamily="34" charset="0"/>
              <a:buChar char="•"/>
              <a:defRPr/>
            </a:pPr>
            <a:r>
              <a:rPr lang="en-US" sz="1000" dirty="0">
                <a:solidFill>
                  <a:schemeClr val="tx2"/>
                </a:solidFill>
              </a:rPr>
              <a:t>IFIs</a:t>
            </a:r>
          </a:p>
          <a:p>
            <a:pPr marL="228600" indent="-228600">
              <a:buFont typeface="Arial" pitchFamily="34" charset="0"/>
              <a:buChar char="•"/>
              <a:defRPr/>
            </a:pPr>
            <a:r>
              <a:rPr lang="en-US" sz="1000" dirty="0">
                <a:solidFill>
                  <a:schemeClr val="tx2"/>
                </a:solidFill>
              </a:rPr>
              <a:t>EIB</a:t>
            </a:r>
          </a:p>
          <a:p>
            <a:pPr marL="228600" indent="-228600">
              <a:buFont typeface="Arial" pitchFamily="34" charset="0"/>
              <a:buChar char="•"/>
              <a:defRPr/>
            </a:pPr>
            <a:r>
              <a:rPr lang="en-US" sz="1000" dirty="0">
                <a:solidFill>
                  <a:schemeClr val="tx2"/>
                </a:solidFill>
              </a:rPr>
              <a:t>EU</a:t>
            </a:r>
          </a:p>
          <a:p>
            <a:pPr algn="ctr">
              <a:defRPr/>
            </a:pPr>
            <a:endParaRPr lang="en-US" sz="1000" dirty="0">
              <a:solidFill>
                <a:schemeClr val="tx2"/>
              </a:solidFill>
            </a:endParaRPr>
          </a:p>
        </p:txBody>
      </p:sp>
      <p:sp>
        <p:nvSpPr>
          <p:cNvPr id="23" name="Isosceles Triangle 22"/>
          <p:cNvSpPr/>
          <p:nvPr/>
        </p:nvSpPr>
        <p:spPr>
          <a:xfrm>
            <a:off x="4572000" y="5029200"/>
            <a:ext cx="152400" cy="228600"/>
          </a:xfrm>
          <a:prstGeom prst="triangl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4" name="Rectangle 23"/>
          <p:cNvSpPr/>
          <p:nvPr/>
        </p:nvSpPr>
        <p:spPr>
          <a:xfrm>
            <a:off x="3810000" y="5257800"/>
            <a:ext cx="175260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pitchFamily="34" charset="0"/>
              <a:buChar char="•"/>
              <a:defRPr/>
            </a:pPr>
            <a:r>
              <a:rPr lang="en-US" sz="1000" dirty="0">
                <a:solidFill>
                  <a:srgbClr val="FF0000"/>
                </a:solidFill>
              </a:rPr>
              <a:t>Move to D Depending on Availability of FUNDS</a:t>
            </a:r>
            <a:endParaRPr lang="en-US" sz="1000" dirty="0">
              <a:solidFill>
                <a:schemeClr val="tx2"/>
              </a:solidFill>
            </a:endParaRPr>
          </a:p>
          <a:p>
            <a:pPr>
              <a:defRPr/>
            </a:pPr>
            <a:endParaRPr lang="en-US" sz="1000" dirty="0">
              <a:solidFill>
                <a:schemeClr val="tx2"/>
              </a:solidFill>
            </a:endParaRPr>
          </a:p>
        </p:txBody>
      </p:sp>
      <p:cxnSp>
        <p:nvCxnSpPr>
          <p:cNvPr id="25" name="Straight Connector 24"/>
          <p:cNvCxnSpPr/>
          <p:nvPr/>
        </p:nvCxnSpPr>
        <p:spPr>
          <a:xfrm rot="5400000">
            <a:off x="1218407" y="4495006"/>
            <a:ext cx="1066800" cy="1587"/>
          </a:xfrm>
          <a:prstGeom prst="line">
            <a:avLst/>
          </a:prstGeom>
          <a:ln w="38100">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04006" y="4495006"/>
            <a:ext cx="1066800" cy="1588"/>
          </a:xfrm>
          <a:prstGeom prst="line">
            <a:avLst/>
          </a:prstGeom>
          <a:ln w="38100">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646113" y="3390900"/>
            <a:ext cx="3278188" cy="1587"/>
          </a:xfrm>
          <a:prstGeom prst="line">
            <a:avLst/>
          </a:prstGeom>
          <a:ln w="3810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4152107" y="4456906"/>
            <a:ext cx="990600" cy="1587"/>
          </a:xfrm>
          <a:prstGeom prst="line">
            <a:avLst/>
          </a:prstGeom>
          <a:ln w="38100">
            <a:solidFill>
              <a:srgbClr val="92D050"/>
            </a:solidFill>
            <a:prstDash val="dash"/>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5257800" y="4724400"/>
            <a:ext cx="12954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2"/>
                </a:solidFill>
              </a:rPr>
              <a:t>18 – 20 months</a:t>
            </a:r>
          </a:p>
        </p:txBody>
      </p:sp>
      <p:sp>
        <p:nvSpPr>
          <p:cNvPr id="31" name="Rectangle 30"/>
          <p:cNvSpPr/>
          <p:nvPr/>
        </p:nvSpPr>
        <p:spPr>
          <a:xfrm>
            <a:off x="7162800" y="2667000"/>
            <a:ext cx="609600" cy="1295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3" name="Rectangle 32"/>
          <p:cNvSpPr/>
          <p:nvPr/>
        </p:nvSpPr>
        <p:spPr>
          <a:xfrm>
            <a:off x="6324600" y="2819400"/>
            <a:ext cx="16002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t>Prepare Tender Documents for Implementation</a:t>
            </a:r>
          </a:p>
        </p:txBody>
      </p:sp>
      <p:cxnSp>
        <p:nvCxnSpPr>
          <p:cNvPr id="34" name="Straight Connector 33"/>
          <p:cNvCxnSpPr>
            <a:endCxn id="36" idx="0"/>
          </p:cNvCxnSpPr>
          <p:nvPr/>
        </p:nvCxnSpPr>
        <p:spPr>
          <a:xfrm rot="5400000">
            <a:off x="5678488" y="3543300"/>
            <a:ext cx="2970212" cy="1588"/>
          </a:xfrm>
          <a:prstGeom prst="line">
            <a:avLst/>
          </a:prstGeom>
          <a:ln w="38100">
            <a:solidFill>
              <a:srgbClr val="0000FF"/>
            </a:solidFill>
            <a:prstDash val="dash"/>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6400800" y="5334000"/>
            <a:ext cx="16002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000" dirty="0">
                <a:solidFill>
                  <a:srgbClr val="0000FF"/>
                </a:solidFill>
              </a:rPr>
              <a:t>END of </a:t>
            </a:r>
            <a:r>
              <a:rPr lang="en-US" sz="1000" dirty="0" err="1">
                <a:solidFill>
                  <a:srgbClr val="0000FF"/>
                </a:solidFill>
              </a:rPr>
              <a:t>MeHSIP</a:t>
            </a:r>
            <a:r>
              <a:rPr lang="en-US" sz="1000" dirty="0">
                <a:solidFill>
                  <a:srgbClr val="0000FF"/>
                </a:solidFill>
              </a:rPr>
              <a:t>-PPIF</a:t>
            </a:r>
          </a:p>
          <a:p>
            <a:pPr>
              <a:defRPr/>
            </a:pPr>
            <a:endParaRPr lang="en-US" sz="1000" dirty="0">
              <a:solidFill>
                <a:schemeClr val="tx2"/>
              </a:solidFill>
            </a:endParaRPr>
          </a:p>
        </p:txBody>
      </p:sp>
      <p:sp>
        <p:nvSpPr>
          <p:cNvPr id="36" name="Isosceles Triangle 35"/>
          <p:cNvSpPr/>
          <p:nvPr/>
        </p:nvSpPr>
        <p:spPr>
          <a:xfrm>
            <a:off x="7086600" y="5029200"/>
            <a:ext cx="152400" cy="228600"/>
          </a:xfrm>
          <a:prstGeom prst="triangle">
            <a:avLst/>
          </a:prstGeom>
          <a:solidFill>
            <a:srgbClr val="0070C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7" name="Octagon 36"/>
          <p:cNvSpPr/>
          <p:nvPr/>
        </p:nvSpPr>
        <p:spPr>
          <a:xfrm>
            <a:off x="233363" y="2590800"/>
            <a:ext cx="228600" cy="228600"/>
          </a:xfrm>
          <a:prstGeom prst="octagon">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0000FF"/>
                </a:solidFill>
              </a:rPr>
              <a:t>A</a:t>
            </a:r>
          </a:p>
        </p:txBody>
      </p:sp>
      <p:sp>
        <p:nvSpPr>
          <p:cNvPr id="38" name="Octagon 37"/>
          <p:cNvSpPr/>
          <p:nvPr/>
        </p:nvSpPr>
        <p:spPr>
          <a:xfrm>
            <a:off x="1905000" y="2590800"/>
            <a:ext cx="228600" cy="228600"/>
          </a:xfrm>
          <a:prstGeom prst="octagon">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0000FF"/>
                </a:solidFill>
              </a:rPr>
              <a:t>B</a:t>
            </a:r>
          </a:p>
        </p:txBody>
      </p:sp>
      <p:sp>
        <p:nvSpPr>
          <p:cNvPr id="39" name="Octagon 38"/>
          <p:cNvSpPr/>
          <p:nvPr/>
        </p:nvSpPr>
        <p:spPr>
          <a:xfrm>
            <a:off x="3352800" y="2590800"/>
            <a:ext cx="228600" cy="228600"/>
          </a:xfrm>
          <a:prstGeom prst="octagon">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0000FF"/>
                </a:solidFill>
              </a:rPr>
              <a:t>C</a:t>
            </a:r>
          </a:p>
        </p:txBody>
      </p:sp>
      <p:sp>
        <p:nvSpPr>
          <p:cNvPr id="40" name="Octagon 39"/>
          <p:cNvSpPr/>
          <p:nvPr/>
        </p:nvSpPr>
        <p:spPr>
          <a:xfrm>
            <a:off x="4876800" y="2590800"/>
            <a:ext cx="228600" cy="228600"/>
          </a:xfrm>
          <a:prstGeom prst="octagon">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0000FF"/>
                </a:solidFill>
              </a:rPr>
              <a:t>D</a:t>
            </a:r>
          </a:p>
        </p:txBody>
      </p:sp>
      <p:sp>
        <p:nvSpPr>
          <p:cNvPr id="41" name="Octagon 40"/>
          <p:cNvSpPr/>
          <p:nvPr/>
        </p:nvSpPr>
        <p:spPr>
          <a:xfrm>
            <a:off x="6324600" y="2590800"/>
            <a:ext cx="228600" cy="228600"/>
          </a:xfrm>
          <a:prstGeom prst="octagon">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0000FF"/>
                </a:solidFill>
              </a:rPr>
              <a:t>E</a:t>
            </a:r>
          </a:p>
        </p:txBody>
      </p:sp>
      <p:sp>
        <p:nvSpPr>
          <p:cNvPr id="42" name="Rectangle 41"/>
          <p:cNvSpPr/>
          <p:nvPr/>
        </p:nvSpPr>
        <p:spPr>
          <a:xfrm>
            <a:off x="7924800" y="2667000"/>
            <a:ext cx="1066800" cy="1295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3" name="Rectangle 42"/>
          <p:cNvSpPr/>
          <p:nvPr/>
        </p:nvSpPr>
        <p:spPr>
          <a:xfrm>
            <a:off x="8077200" y="2667000"/>
            <a:ext cx="762000"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sz="1200" b="1" dirty="0"/>
              <a:t>Project Implementation</a:t>
            </a:r>
          </a:p>
        </p:txBody>
      </p:sp>
      <p:sp>
        <p:nvSpPr>
          <p:cNvPr id="44" name="Octagon 43"/>
          <p:cNvSpPr/>
          <p:nvPr/>
        </p:nvSpPr>
        <p:spPr>
          <a:xfrm>
            <a:off x="7848600" y="2590800"/>
            <a:ext cx="228600" cy="228600"/>
          </a:xfrm>
          <a:prstGeom prst="octagon">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0000FF"/>
                </a:solidFill>
              </a:rPr>
              <a:t>F</a:t>
            </a:r>
          </a:p>
        </p:txBody>
      </p:sp>
      <p:cxnSp>
        <p:nvCxnSpPr>
          <p:cNvPr id="45" name="Straight Connector 44"/>
          <p:cNvCxnSpPr/>
          <p:nvPr/>
        </p:nvCxnSpPr>
        <p:spPr>
          <a:xfrm rot="5400000">
            <a:off x="7277894" y="4456906"/>
            <a:ext cx="990600" cy="1588"/>
          </a:xfrm>
          <a:prstGeom prst="line">
            <a:avLst/>
          </a:prstGeom>
          <a:ln w="38100">
            <a:solidFill>
              <a:srgbClr val="92D050"/>
            </a:solidFill>
            <a:prstDash val="dash"/>
          </a:ln>
        </p:spPr>
        <p:style>
          <a:lnRef idx="1">
            <a:schemeClr val="accent1"/>
          </a:lnRef>
          <a:fillRef idx="0">
            <a:schemeClr val="accent1"/>
          </a:fillRef>
          <a:effectRef idx="0">
            <a:schemeClr val="accent1"/>
          </a:effectRef>
          <a:fontRef idx="minor">
            <a:schemeClr val="tx1"/>
          </a:fontRef>
        </p:style>
      </p:cxnSp>
      <p:sp>
        <p:nvSpPr>
          <p:cNvPr id="459819" name="Rectangle 44"/>
          <p:cNvSpPr>
            <a:spLocks noChangeArrowheads="1"/>
          </p:cNvSpPr>
          <p:nvPr/>
        </p:nvSpPr>
        <p:spPr bwMode="auto">
          <a:xfrm>
            <a:off x="228600" y="6324600"/>
            <a:ext cx="1098550" cy="274638"/>
          </a:xfrm>
          <a:prstGeom prst="rect">
            <a:avLst/>
          </a:prstGeom>
          <a:noFill/>
          <a:ln w="9525">
            <a:noFill/>
            <a:miter lim="800000"/>
            <a:headEnd/>
            <a:tailEnd/>
          </a:ln>
        </p:spPr>
        <p:txBody>
          <a:bodyPr wrap="none">
            <a:spAutoFit/>
          </a:bodyPr>
          <a:lstStyle/>
          <a:p>
            <a:r>
              <a:rPr lang="en-US" sz="1200">
                <a:solidFill>
                  <a:schemeClr val="tx1"/>
                </a:solidFill>
                <a:latin typeface="Verdana" pitchFamily="34" charset="0"/>
              </a:rPr>
              <a:t>16/12/2010</a:t>
            </a:r>
            <a:endParaRPr lang="el-GR" sz="1200">
              <a:solidFill>
                <a:schemeClr val="tx1"/>
              </a:solidFill>
              <a:latin typeface="Verdana" pitchFamily="34" charset="0"/>
            </a:endParaRPr>
          </a:p>
        </p:txBody>
      </p:sp>
      <p:sp>
        <p:nvSpPr>
          <p:cNvPr id="459820" name="Text Box 45"/>
          <p:cNvSpPr txBox="1">
            <a:spLocks noChangeArrowheads="1"/>
          </p:cNvSpPr>
          <p:nvPr/>
        </p:nvSpPr>
        <p:spPr bwMode="auto">
          <a:xfrm>
            <a:off x="8458200" y="304800"/>
            <a:ext cx="476250" cy="366713"/>
          </a:xfrm>
          <a:prstGeom prst="rect">
            <a:avLst/>
          </a:prstGeom>
          <a:noFill/>
          <a:ln w="9525">
            <a:noFill/>
            <a:miter lim="800000"/>
            <a:headEnd/>
            <a:tailEnd/>
          </a:ln>
        </p:spPr>
        <p:txBody>
          <a:bodyPr wrap="none">
            <a:spAutoFit/>
          </a:bodyPr>
          <a:lstStyle/>
          <a:p>
            <a:r>
              <a:rPr lang="en-GB" sz="1800">
                <a:solidFill>
                  <a:schemeClr val="tx1"/>
                </a:solidFill>
                <a:latin typeface="Verdana" pitchFamily="34" charset="0"/>
              </a:rPr>
              <a:t>10</a:t>
            </a:r>
            <a:endParaRPr lang="en-US" sz="1800">
              <a:solidFill>
                <a:schemeClr val="tx1"/>
              </a:solidFill>
              <a:latin typeface="Verdana"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5" name="Rectangle 3"/>
          <p:cNvSpPr>
            <a:spLocks noChangeArrowheads="1"/>
          </p:cNvSpPr>
          <p:nvPr/>
        </p:nvSpPr>
        <p:spPr bwMode="auto">
          <a:xfrm>
            <a:off x="228600" y="990600"/>
            <a:ext cx="8915400" cy="1905000"/>
          </a:xfrm>
          <a:prstGeom prst="rect">
            <a:avLst/>
          </a:prstGeom>
          <a:noFill/>
          <a:ln w="9525">
            <a:noFill/>
            <a:miter lim="800000"/>
            <a:headEnd/>
            <a:tailEnd/>
          </a:ln>
        </p:spPr>
        <p:txBody>
          <a:bodyPr/>
          <a:lstStyle/>
          <a:p>
            <a:pPr marL="342900" indent="-342900" algn="ctr" eaLnBrk="0" hangingPunct="0">
              <a:lnSpc>
                <a:spcPct val="90000"/>
              </a:lnSpc>
            </a:pPr>
            <a:r>
              <a:rPr lang="en-GB" b="1">
                <a:solidFill>
                  <a:schemeClr val="tx1"/>
                </a:solidFill>
                <a:latin typeface="Verdana" pitchFamily="34" charset="0"/>
              </a:rPr>
              <a:t>MeHSIP-PPIF Pipeline: </a:t>
            </a:r>
            <a:r>
              <a:rPr lang="en-US" sz="1800" b="1">
                <a:solidFill>
                  <a:schemeClr val="tx1"/>
                </a:solidFill>
                <a:latin typeface="Verdana" pitchFamily="34" charset="0"/>
              </a:rPr>
              <a:t>estimated project values</a:t>
            </a:r>
          </a:p>
          <a:p>
            <a:pPr marL="742950" lvl="1" indent="-285750">
              <a:spcBef>
                <a:spcPct val="20000"/>
              </a:spcBef>
              <a:buFont typeface="Wingdings" pitchFamily="2" charset="2"/>
              <a:buNone/>
            </a:pPr>
            <a:endParaRPr lang="en-GB" sz="1800" b="1">
              <a:solidFill>
                <a:schemeClr val="tx1"/>
              </a:solidFill>
              <a:latin typeface="Verdana" pitchFamily="34" charset="0"/>
            </a:endParaRPr>
          </a:p>
          <a:p>
            <a:pPr marL="742950" lvl="1" indent="-285750">
              <a:spcBef>
                <a:spcPct val="20000"/>
              </a:spcBef>
              <a:buFont typeface="Wingdings" pitchFamily="2" charset="2"/>
              <a:buNone/>
            </a:pPr>
            <a:endParaRPr lang="en-US" sz="2000" b="1">
              <a:solidFill>
                <a:schemeClr val="tx1"/>
              </a:solidFill>
              <a:latin typeface="Verdana" pitchFamily="34" charset="0"/>
            </a:endParaRPr>
          </a:p>
          <a:p>
            <a:pPr marL="742950" lvl="1" indent="-285750">
              <a:spcBef>
                <a:spcPct val="20000"/>
              </a:spcBef>
              <a:buFont typeface="Wingdings" pitchFamily="2" charset="2"/>
              <a:buNone/>
            </a:pPr>
            <a:endParaRPr lang="en-GB" sz="2000" b="1">
              <a:solidFill>
                <a:schemeClr val="tx1"/>
              </a:solidFill>
              <a:latin typeface="Verdana" pitchFamily="34" charset="0"/>
            </a:endParaRPr>
          </a:p>
          <a:p>
            <a:pPr marL="742950" lvl="1" indent="-285750">
              <a:spcBef>
                <a:spcPct val="20000"/>
              </a:spcBef>
              <a:buFont typeface="Wingdings" pitchFamily="2" charset="2"/>
              <a:buChar char="Ø"/>
            </a:pPr>
            <a:endParaRPr lang="en-GB" sz="2000">
              <a:solidFill>
                <a:schemeClr val="tx1"/>
              </a:solidFill>
              <a:latin typeface="Verdana" pitchFamily="34" charset="0"/>
            </a:endParaRPr>
          </a:p>
          <a:p>
            <a:pPr marL="342900" indent="-342900">
              <a:spcBef>
                <a:spcPct val="20000"/>
              </a:spcBef>
              <a:buFont typeface="Wingdings" pitchFamily="2" charset="2"/>
              <a:buChar char="Ø"/>
            </a:pPr>
            <a:endParaRPr lang="en-GB" sz="2000">
              <a:solidFill>
                <a:schemeClr val="tx1"/>
              </a:solidFill>
              <a:latin typeface="Verdana" pitchFamily="34" charset="0"/>
            </a:endParaRPr>
          </a:p>
        </p:txBody>
      </p:sp>
      <p:sp>
        <p:nvSpPr>
          <p:cNvPr id="461826" name="Date Placeholder 3"/>
          <p:cNvSpPr txBox="1">
            <a:spLocks noGrp="1"/>
          </p:cNvSpPr>
          <p:nvPr/>
        </p:nvSpPr>
        <p:spPr bwMode="auto">
          <a:xfrm>
            <a:off x="457200" y="6248400"/>
            <a:ext cx="1676400" cy="457200"/>
          </a:xfrm>
          <a:prstGeom prst="rect">
            <a:avLst/>
          </a:prstGeom>
          <a:noFill/>
          <a:ln w="9525">
            <a:noFill/>
            <a:miter lim="800000"/>
            <a:headEnd/>
            <a:tailEnd/>
          </a:ln>
        </p:spPr>
        <p:txBody>
          <a:bodyPr/>
          <a:lstStyle/>
          <a:p>
            <a:endParaRPr lang="el-GR" sz="1200">
              <a:solidFill>
                <a:schemeClr val="tx1"/>
              </a:solidFill>
              <a:latin typeface="Verdana" pitchFamily="34" charset="0"/>
            </a:endParaRPr>
          </a:p>
        </p:txBody>
      </p:sp>
      <p:pic>
        <p:nvPicPr>
          <p:cNvPr id="461827" name="Picture 4"/>
          <p:cNvPicPr>
            <a:picLocks noChangeAspect="1" noChangeArrowheads="1"/>
          </p:cNvPicPr>
          <p:nvPr/>
        </p:nvPicPr>
        <p:blipFill>
          <a:blip r:embed="rId3"/>
          <a:srcRect/>
          <a:stretch>
            <a:fillRect/>
          </a:stretch>
        </p:blipFill>
        <p:spPr bwMode="auto">
          <a:xfrm>
            <a:off x="1371600" y="1371600"/>
            <a:ext cx="6019800" cy="4902200"/>
          </a:xfrm>
          <a:prstGeom prst="rect">
            <a:avLst/>
          </a:prstGeom>
          <a:noFill/>
          <a:ln w="9525">
            <a:noFill/>
            <a:miter lim="800000"/>
            <a:headEnd/>
            <a:tailEnd/>
          </a:ln>
        </p:spPr>
      </p:pic>
      <p:sp>
        <p:nvSpPr>
          <p:cNvPr id="461828" name="Text Box 5"/>
          <p:cNvSpPr txBox="1">
            <a:spLocks noChangeArrowheads="1"/>
          </p:cNvSpPr>
          <p:nvPr/>
        </p:nvSpPr>
        <p:spPr bwMode="auto">
          <a:xfrm>
            <a:off x="611188" y="6381750"/>
            <a:ext cx="5184775" cy="366713"/>
          </a:xfrm>
          <a:prstGeom prst="rect">
            <a:avLst/>
          </a:prstGeom>
          <a:noFill/>
          <a:ln w="9525" algn="ctr">
            <a:noFill/>
            <a:miter lim="800000"/>
            <a:headEnd/>
            <a:tailEnd/>
          </a:ln>
        </p:spPr>
        <p:txBody>
          <a:bodyPr lIns="90000" tIns="46800" rIns="90000" bIns="46800">
            <a:spAutoFit/>
          </a:bodyPr>
          <a:lstStyle/>
          <a:p>
            <a:pPr>
              <a:spcBef>
                <a:spcPct val="50000"/>
              </a:spcBef>
            </a:pPr>
            <a:r>
              <a:rPr lang="en-GB" sz="1800" b="1">
                <a:solidFill>
                  <a:srgbClr val="FF0000"/>
                </a:solidFill>
              </a:rPr>
              <a:t>Investment projects &gt; 25mill</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4191000"/>
            <a:ext cx="8534400" cy="2058988"/>
          </a:xfrm>
          <a:prstGeom prst="rect">
            <a:avLst/>
          </a:prstGeom>
          <a:ln>
            <a:noFill/>
          </a:ln>
        </p:spPr>
        <p:style>
          <a:lnRef idx="1">
            <a:schemeClr val="accent4"/>
          </a:lnRef>
          <a:fillRef idx="2">
            <a:schemeClr val="accent4"/>
          </a:fillRef>
          <a:effectRef idx="1">
            <a:schemeClr val="accent4"/>
          </a:effectRef>
          <a:fontRef idx="minor">
            <a:schemeClr val="dk1"/>
          </a:fontRef>
        </p:style>
        <p:txBody>
          <a:bodyPr>
            <a:spAutoFit/>
          </a:bodyPr>
          <a:lstStyle/>
          <a:p>
            <a:pPr marL="228600" indent="-228600">
              <a:spcAft>
                <a:spcPts val="1200"/>
              </a:spcAft>
              <a:buFont typeface="Wingdings" pitchFamily="2" charset="2"/>
              <a:buChar char="Ø"/>
              <a:defRPr/>
            </a:pPr>
            <a:r>
              <a:rPr lang="en-GB" sz="1400">
                <a:solidFill>
                  <a:srgbClr val="C00000"/>
                </a:solidFill>
                <a:cs typeface="Arial" charset="0"/>
              </a:rPr>
              <a:t>To introduce proper</a:t>
            </a:r>
            <a:r>
              <a:rPr lang="en-GB" sz="1400" b="1">
                <a:solidFill>
                  <a:srgbClr val="C00000"/>
                </a:solidFill>
                <a:cs typeface="Arial" charset="0"/>
              </a:rPr>
              <a:t> Solid Waste Management </a:t>
            </a:r>
            <a:r>
              <a:rPr lang="en-GB" sz="1400">
                <a:solidFill>
                  <a:srgbClr val="C00000"/>
                </a:solidFill>
                <a:cs typeface="Arial" charset="0"/>
              </a:rPr>
              <a:t>practices through</a:t>
            </a:r>
            <a:r>
              <a:rPr lang="en-GB" sz="1400" b="1">
                <a:solidFill>
                  <a:srgbClr val="C00000"/>
                </a:solidFill>
                <a:cs typeface="Arial" charset="0"/>
              </a:rPr>
              <a:t>: </a:t>
            </a:r>
          </a:p>
          <a:p>
            <a:pPr marL="685800" lvl="1" indent="-228600">
              <a:spcAft>
                <a:spcPts val="1200"/>
              </a:spcAft>
              <a:buFont typeface="Verdana" pitchFamily="34" charset="0"/>
              <a:buAutoNum type="arabicPeriod"/>
              <a:defRPr/>
            </a:pPr>
            <a:r>
              <a:rPr lang="en-US" sz="1300">
                <a:solidFill>
                  <a:srgbClr val="006699"/>
                </a:solidFill>
                <a:cs typeface="Arial" charset="0"/>
              </a:rPr>
              <a:t>propose a technical solution for closing and rehabilitating the uncontrolled dumpsite </a:t>
            </a:r>
          </a:p>
          <a:p>
            <a:pPr marL="685800" lvl="1" indent="-228600">
              <a:spcAft>
                <a:spcPts val="1200"/>
              </a:spcAft>
              <a:buFont typeface="Verdana" pitchFamily="34" charset="0"/>
              <a:buAutoNum type="arabicPeriod"/>
              <a:defRPr/>
            </a:pPr>
            <a:r>
              <a:rPr lang="en-US" sz="1300">
                <a:solidFill>
                  <a:srgbClr val="006699"/>
                </a:solidFill>
                <a:cs typeface="Arial" charset="0"/>
              </a:rPr>
              <a:t>investigate alternative solutions for discharge of different wastewater streams</a:t>
            </a:r>
          </a:p>
          <a:p>
            <a:pPr marL="685800" lvl="1" indent="-228600">
              <a:spcAft>
                <a:spcPts val="1200"/>
              </a:spcAft>
              <a:buFont typeface="Verdana" pitchFamily="34" charset="0"/>
              <a:buAutoNum type="arabicPeriod"/>
              <a:defRPr/>
            </a:pPr>
            <a:r>
              <a:rPr lang="en-US" sz="1300">
                <a:solidFill>
                  <a:srgbClr val="006699"/>
                </a:solidFill>
                <a:cs typeface="Arial" charset="0"/>
              </a:rPr>
              <a:t>propose Environmentally sound practices concerning disposal of olive oil mill wastewater</a:t>
            </a:r>
          </a:p>
          <a:p>
            <a:pPr marL="685800" lvl="1" indent="-228600">
              <a:spcAft>
                <a:spcPts val="1200"/>
              </a:spcAft>
              <a:buFont typeface="Verdana" pitchFamily="34" charset="0"/>
              <a:buAutoNum type="arabicPeriod"/>
              <a:defRPr/>
            </a:pPr>
            <a:r>
              <a:rPr lang="en-US" sz="1300">
                <a:solidFill>
                  <a:srgbClr val="006699"/>
                </a:solidFill>
                <a:cs typeface="Arial" charset="0"/>
              </a:rPr>
              <a:t>propose necessary infrastructure separation of waste streams, recycling/recovery options</a:t>
            </a:r>
          </a:p>
          <a:p>
            <a:pPr marL="685800" lvl="1" indent="-228600">
              <a:spcAft>
                <a:spcPts val="1200"/>
              </a:spcAft>
              <a:buFont typeface="Verdana" pitchFamily="34" charset="0"/>
              <a:buAutoNum type="arabicPeriod"/>
              <a:defRPr/>
            </a:pPr>
            <a:r>
              <a:rPr lang="en-US" sz="1300">
                <a:solidFill>
                  <a:srgbClr val="006699"/>
                </a:solidFill>
                <a:cs typeface="Arial" charset="0"/>
              </a:rPr>
              <a:t>conduct Financial and institutional analysis for the feasibility of the project including EIA</a:t>
            </a:r>
          </a:p>
        </p:txBody>
      </p:sp>
      <p:sp>
        <p:nvSpPr>
          <p:cNvPr id="463874" name="TextBox 6"/>
          <p:cNvSpPr txBox="1">
            <a:spLocks noChangeArrowheads="1"/>
          </p:cNvSpPr>
          <p:nvPr/>
        </p:nvSpPr>
        <p:spPr bwMode="auto">
          <a:xfrm>
            <a:off x="5105400" y="685800"/>
            <a:ext cx="4038600" cy="579438"/>
          </a:xfrm>
          <a:prstGeom prst="rect">
            <a:avLst/>
          </a:prstGeom>
          <a:noFill/>
          <a:ln w="9525">
            <a:noFill/>
            <a:miter lim="800000"/>
            <a:headEnd/>
            <a:tailEnd/>
          </a:ln>
        </p:spPr>
        <p:txBody>
          <a:bodyPr>
            <a:spAutoFit/>
          </a:bodyPr>
          <a:lstStyle/>
          <a:p>
            <a:r>
              <a:rPr lang="en-GB" sz="1800" b="1" u="sng">
                <a:solidFill>
                  <a:srgbClr val="C00000"/>
                </a:solidFill>
                <a:latin typeface="Verdana" pitchFamily="34" charset="0"/>
                <a:cs typeface="Arial" charset="0"/>
              </a:rPr>
              <a:t>JORDAN</a:t>
            </a:r>
            <a:r>
              <a:rPr lang="en-GB" sz="1800" u="sng">
                <a:solidFill>
                  <a:srgbClr val="C00000"/>
                </a:solidFill>
                <a:latin typeface="Verdana" pitchFamily="34" charset="0"/>
                <a:cs typeface="Arial" charset="0"/>
              </a:rPr>
              <a:t>:</a:t>
            </a:r>
          </a:p>
          <a:p>
            <a:r>
              <a:rPr lang="en-GB" sz="1400">
                <a:solidFill>
                  <a:schemeClr val="tx1"/>
                </a:solidFill>
                <a:latin typeface="Verdana" pitchFamily="34" charset="0"/>
                <a:cs typeface="Arial" charset="0"/>
              </a:rPr>
              <a:t>AL-Ekaider Integrated SW Management -</a:t>
            </a:r>
          </a:p>
        </p:txBody>
      </p:sp>
      <p:pic>
        <p:nvPicPr>
          <p:cNvPr id="463875" name="Picture 2" descr="Picture 051"/>
          <p:cNvPicPr>
            <a:picLocks noChangeAspect="1" noChangeArrowheads="1"/>
          </p:cNvPicPr>
          <p:nvPr/>
        </p:nvPicPr>
        <p:blipFill>
          <a:blip r:embed="rId3"/>
          <a:srcRect/>
          <a:stretch>
            <a:fillRect/>
          </a:stretch>
        </p:blipFill>
        <p:spPr bwMode="auto">
          <a:xfrm>
            <a:off x="152400" y="1019175"/>
            <a:ext cx="4953000" cy="2924175"/>
          </a:xfrm>
          <a:prstGeom prst="rect">
            <a:avLst/>
          </a:prstGeom>
          <a:noFill/>
          <a:ln w="9525">
            <a:noFill/>
            <a:miter lim="800000"/>
            <a:headEnd/>
            <a:tailEnd/>
          </a:ln>
        </p:spPr>
      </p:pic>
      <p:sp>
        <p:nvSpPr>
          <p:cNvPr id="463876" name="Text Box 3"/>
          <p:cNvSpPr txBox="1">
            <a:spLocks noChangeArrowheads="1"/>
          </p:cNvSpPr>
          <p:nvPr/>
        </p:nvSpPr>
        <p:spPr bwMode="auto">
          <a:xfrm>
            <a:off x="1219200" y="1676400"/>
            <a:ext cx="1143000" cy="304800"/>
          </a:xfrm>
          <a:prstGeom prst="rect">
            <a:avLst/>
          </a:prstGeom>
          <a:solidFill>
            <a:srgbClr val="FFFFFF"/>
          </a:solidFill>
          <a:ln w="9525">
            <a:solidFill>
              <a:srgbClr val="000000"/>
            </a:solidFill>
            <a:miter lim="800000"/>
            <a:headEnd/>
            <a:tailEnd/>
          </a:ln>
        </p:spPr>
        <p:txBody>
          <a:bodyPr/>
          <a:lstStyle/>
          <a:p>
            <a:pPr>
              <a:spcAft>
                <a:spcPts val="1000"/>
              </a:spcAft>
            </a:pPr>
            <a:r>
              <a:rPr lang="en-US" sz="1100">
                <a:solidFill>
                  <a:schemeClr val="tx1"/>
                </a:solidFill>
                <a:latin typeface="Calibri" pitchFamily="34" charset="0"/>
                <a:cs typeface="Arial" charset="0"/>
              </a:rPr>
              <a:t>Open dumping</a:t>
            </a:r>
            <a:endParaRPr lang="en-US" sz="1100">
              <a:solidFill>
                <a:schemeClr val="tx1"/>
              </a:solidFill>
              <a:cs typeface="Arial" charset="0"/>
            </a:endParaRPr>
          </a:p>
        </p:txBody>
      </p:sp>
      <p:sp>
        <p:nvSpPr>
          <p:cNvPr id="463877" name="Line 4"/>
          <p:cNvSpPr>
            <a:spLocks noChangeShapeType="1"/>
          </p:cNvSpPr>
          <p:nvPr/>
        </p:nvSpPr>
        <p:spPr bwMode="auto">
          <a:xfrm>
            <a:off x="1749425" y="1943100"/>
            <a:ext cx="152400" cy="457200"/>
          </a:xfrm>
          <a:prstGeom prst="line">
            <a:avLst/>
          </a:prstGeom>
          <a:noFill/>
          <a:ln w="9525">
            <a:solidFill>
              <a:srgbClr val="000000"/>
            </a:solidFill>
            <a:round/>
            <a:headEnd/>
            <a:tailEnd type="triangle" w="med" len="med"/>
          </a:ln>
        </p:spPr>
        <p:txBody>
          <a:bodyPr/>
          <a:lstStyle/>
          <a:p>
            <a:endParaRPr lang="fr-FR"/>
          </a:p>
        </p:txBody>
      </p:sp>
      <p:pic>
        <p:nvPicPr>
          <p:cNvPr id="463878" name="Picture 5" descr="صورة7"/>
          <p:cNvPicPr>
            <a:picLocks noChangeAspect="1" noChangeArrowheads="1"/>
          </p:cNvPicPr>
          <p:nvPr/>
        </p:nvPicPr>
        <p:blipFill>
          <a:blip r:embed="rId4"/>
          <a:srcRect/>
          <a:stretch>
            <a:fillRect/>
          </a:stretch>
        </p:blipFill>
        <p:spPr bwMode="auto">
          <a:xfrm>
            <a:off x="5181600" y="1552575"/>
            <a:ext cx="3457575" cy="2562225"/>
          </a:xfrm>
          <a:prstGeom prst="rect">
            <a:avLst/>
          </a:prstGeom>
          <a:noFill/>
          <a:ln w="9525">
            <a:noFill/>
            <a:miter lim="800000"/>
            <a:headEnd/>
            <a:tailEnd/>
          </a:ln>
        </p:spPr>
      </p:pic>
      <p:sp>
        <p:nvSpPr>
          <p:cNvPr id="463879" name="Text Box 10"/>
          <p:cNvSpPr txBox="1">
            <a:spLocks noChangeArrowheads="1"/>
          </p:cNvSpPr>
          <p:nvPr/>
        </p:nvSpPr>
        <p:spPr bwMode="auto">
          <a:xfrm>
            <a:off x="107950" y="115888"/>
            <a:ext cx="5040313" cy="808037"/>
          </a:xfrm>
          <a:prstGeom prst="rect">
            <a:avLst/>
          </a:prstGeom>
          <a:noFill/>
          <a:ln w="28575" algn="ctr">
            <a:solidFill>
              <a:srgbClr val="0000FF"/>
            </a:solidFill>
            <a:miter lim="800000"/>
            <a:headEnd/>
            <a:tailEnd/>
          </a:ln>
        </p:spPr>
        <p:txBody>
          <a:bodyPr lIns="90000" tIns="46800" rIns="90000" bIns="46800">
            <a:spAutoFit/>
          </a:bodyPr>
          <a:lstStyle/>
          <a:p>
            <a:pPr algn="ctr">
              <a:spcBef>
                <a:spcPct val="50000"/>
              </a:spcBef>
            </a:pPr>
            <a:r>
              <a:rPr lang="en-GB" sz="1800" b="1">
                <a:solidFill>
                  <a:srgbClr val="FF0000"/>
                </a:solidFill>
              </a:rPr>
              <a:t>Case of transboundary impact to deal with: </a:t>
            </a:r>
          </a:p>
          <a:p>
            <a:pPr algn="ctr">
              <a:spcBef>
                <a:spcPct val="50000"/>
              </a:spcBef>
            </a:pPr>
            <a:r>
              <a:rPr lang="en-GB" sz="1800" b="1">
                <a:solidFill>
                  <a:srgbClr val="FF0000"/>
                </a:solidFill>
              </a:rPr>
              <a:t>wastewater into the Nar al Yarmuk River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1" name="Footer Placeholder 4"/>
          <p:cNvSpPr txBox="1">
            <a:spLocks noGrp="1"/>
          </p:cNvSpPr>
          <p:nvPr/>
        </p:nvSpPr>
        <p:spPr bwMode="auto">
          <a:xfrm>
            <a:off x="2514600" y="6248400"/>
            <a:ext cx="4572000" cy="457200"/>
          </a:xfrm>
          <a:prstGeom prst="rect">
            <a:avLst/>
          </a:prstGeom>
          <a:noFill/>
          <a:ln w="9525">
            <a:noFill/>
            <a:miter lim="800000"/>
            <a:headEnd/>
            <a:tailEnd/>
          </a:ln>
        </p:spPr>
        <p:txBody>
          <a:bodyPr/>
          <a:lstStyle/>
          <a:p>
            <a:pPr algn="ctr"/>
            <a:r>
              <a:rPr lang="en-US" sz="1200" b="1">
                <a:solidFill>
                  <a:schemeClr val="tx1"/>
                </a:solidFill>
                <a:latin typeface="Verdana" pitchFamily="34" charset="0"/>
                <a:cs typeface="Arial" charset="0"/>
              </a:rPr>
              <a:t>MeHSIP-PPIF</a:t>
            </a:r>
          </a:p>
          <a:p>
            <a:pPr algn="ctr"/>
            <a:endParaRPr lang="el-GR" sz="1200" b="1">
              <a:solidFill>
                <a:schemeClr val="tx1"/>
              </a:solidFill>
              <a:latin typeface="Verdana" pitchFamily="34" charset="0"/>
              <a:cs typeface="Arial" charset="0"/>
            </a:endParaRPr>
          </a:p>
        </p:txBody>
      </p:sp>
      <p:sp>
        <p:nvSpPr>
          <p:cNvPr id="465922" name="Date Placeholder 3"/>
          <p:cNvSpPr txBox="1">
            <a:spLocks noGrp="1"/>
          </p:cNvSpPr>
          <p:nvPr/>
        </p:nvSpPr>
        <p:spPr bwMode="auto">
          <a:xfrm>
            <a:off x="457200" y="6248400"/>
            <a:ext cx="1676400" cy="457200"/>
          </a:xfrm>
          <a:prstGeom prst="rect">
            <a:avLst/>
          </a:prstGeom>
          <a:noFill/>
          <a:ln w="9525">
            <a:noFill/>
            <a:miter lim="800000"/>
            <a:headEnd/>
            <a:tailEnd/>
          </a:ln>
        </p:spPr>
        <p:txBody>
          <a:bodyPr/>
          <a:lstStyle/>
          <a:p>
            <a:r>
              <a:rPr lang="en-US" sz="1200">
                <a:solidFill>
                  <a:schemeClr val="tx1"/>
                </a:solidFill>
                <a:latin typeface="Verdana" pitchFamily="34" charset="0"/>
                <a:cs typeface="Arial" charset="0"/>
              </a:rPr>
              <a:t>25/06/2010</a:t>
            </a:r>
            <a:endParaRPr lang="el-GR" sz="1200">
              <a:solidFill>
                <a:schemeClr val="tx1"/>
              </a:solidFill>
              <a:latin typeface="Verdana" pitchFamily="34" charset="0"/>
              <a:cs typeface="Arial" charset="0"/>
            </a:endParaRPr>
          </a:p>
        </p:txBody>
      </p:sp>
      <p:sp>
        <p:nvSpPr>
          <p:cNvPr id="6" name="TextBox 5"/>
          <p:cNvSpPr txBox="1"/>
          <p:nvPr/>
        </p:nvSpPr>
        <p:spPr>
          <a:xfrm>
            <a:off x="4343400" y="1379538"/>
            <a:ext cx="4476750" cy="2743200"/>
          </a:xfrm>
          <a:prstGeom prst="rect">
            <a:avLst/>
          </a:prstGeom>
          <a:ln>
            <a:noFill/>
          </a:ln>
        </p:spPr>
        <p:style>
          <a:lnRef idx="1">
            <a:schemeClr val="accent4"/>
          </a:lnRef>
          <a:fillRef idx="2">
            <a:schemeClr val="accent4"/>
          </a:fillRef>
          <a:effectRef idx="1">
            <a:schemeClr val="accent4"/>
          </a:effectRef>
          <a:fontRef idx="minor">
            <a:schemeClr val="dk1"/>
          </a:fontRef>
        </p:style>
        <p:txBody>
          <a:bodyPr>
            <a:spAutoFit/>
          </a:bodyPr>
          <a:lstStyle/>
          <a:p>
            <a:pPr marL="228600" indent="-228600">
              <a:spcAft>
                <a:spcPts val="1200"/>
              </a:spcAft>
              <a:buFont typeface="Wingdings" pitchFamily="2" charset="2"/>
              <a:buChar char="Ø"/>
              <a:defRPr/>
            </a:pPr>
            <a:r>
              <a:rPr lang="en-GB" sz="1400" b="1" dirty="0">
                <a:solidFill>
                  <a:srgbClr val="C00000"/>
                </a:solidFill>
              </a:rPr>
              <a:t>Component 1: Preparation of a revised Feasibility Study</a:t>
            </a:r>
          </a:p>
          <a:p>
            <a:pPr marL="342900" indent="-342900">
              <a:spcAft>
                <a:spcPts val="600"/>
              </a:spcAft>
              <a:buFont typeface="+mj-lt"/>
              <a:buAutoNum type="arabicPeriod"/>
              <a:defRPr/>
            </a:pPr>
            <a:r>
              <a:rPr lang="en-GB" sz="1300" dirty="0"/>
              <a:t>Revisions of Legal and Institutional framework</a:t>
            </a:r>
          </a:p>
          <a:p>
            <a:pPr marL="342900" indent="-342900">
              <a:spcAft>
                <a:spcPts val="600"/>
              </a:spcAft>
              <a:buFont typeface="+mj-lt"/>
              <a:buAutoNum type="arabicPeriod"/>
              <a:defRPr/>
            </a:pPr>
            <a:r>
              <a:rPr lang="en-GB" sz="1300" dirty="0"/>
              <a:t>Assessment of the Existing situation of Water supply and Sanitation in the project area</a:t>
            </a:r>
          </a:p>
          <a:p>
            <a:pPr marL="342900" indent="-342900">
              <a:spcAft>
                <a:spcPts val="600"/>
              </a:spcAft>
              <a:buFont typeface="+mj-lt"/>
              <a:buAutoNum type="arabicPeriod"/>
              <a:defRPr/>
            </a:pPr>
            <a:r>
              <a:rPr lang="en-GB" sz="1300" dirty="0"/>
              <a:t>Analysis of Demand (future projections)</a:t>
            </a:r>
          </a:p>
          <a:p>
            <a:pPr marL="342900" indent="-342900">
              <a:spcAft>
                <a:spcPts val="600"/>
              </a:spcAft>
              <a:buFont typeface="+mj-lt"/>
              <a:buAutoNum type="arabicPeriod"/>
              <a:defRPr/>
            </a:pPr>
            <a:r>
              <a:rPr lang="en-GB" sz="1300" dirty="0"/>
              <a:t>Definition of design criteria</a:t>
            </a:r>
          </a:p>
          <a:p>
            <a:pPr marL="342900" indent="-342900">
              <a:spcAft>
                <a:spcPts val="600"/>
              </a:spcAft>
              <a:buFont typeface="+mj-lt"/>
              <a:buAutoNum type="arabicPeriod"/>
              <a:defRPr/>
            </a:pPr>
            <a:r>
              <a:rPr lang="en-GB" sz="1300" dirty="0"/>
              <a:t>Identification of possible technical options</a:t>
            </a:r>
          </a:p>
          <a:p>
            <a:pPr marL="342900" indent="-342900">
              <a:spcAft>
                <a:spcPts val="600"/>
              </a:spcAft>
              <a:buFont typeface="+mj-lt"/>
              <a:buAutoNum type="arabicPeriod"/>
              <a:defRPr/>
            </a:pPr>
            <a:r>
              <a:rPr lang="en-GB" sz="1400" dirty="0"/>
              <a:t>Economic and financial analysis </a:t>
            </a:r>
          </a:p>
          <a:p>
            <a:pPr marL="342900" indent="-342900">
              <a:spcAft>
                <a:spcPts val="600"/>
              </a:spcAft>
              <a:buFont typeface="+mj-lt"/>
              <a:buAutoNum type="arabicPeriod"/>
              <a:defRPr/>
            </a:pPr>
            <a:r>
              <a:rPr lang="en-GB" sz="1400" dirty="0"/>
              <a:t>Environmental Impact Assessment</a:t>
            </a:r>
            <a:endParaRPr lang="en-GB" sz="1300" i="1" dirty="0">
              <a:solidFill>
                <a:srgbClr val="C00000"/>
              </a:solidFill>
            </a:endParaRPr>
          </a:p>
        </p:txBody>
      </p:sp>
      <p:sp>
        <p:nvSpPr>
          <p:cNvPr id="465924" name="TextBox 6"/>
          <p:cNvSpPr txBox="1">
            <a:spLocks noChangeArrowheads="1"/>
          </p:cNvSpPr>
          <p:nvPr/>
        </p:nvSpPr>
        <p:spPr bwMode="auto">
          <a:xfrm>
            <a:off x="4419600" y="533400"/>
            <a:ext cx="3657600" cy="800100"/>
          </a:xfrm>
          <a:prstGeom prst="rect">
            <a:avLst/>
          </a:prstGeom>
          <a:noFill/>
          <a:ln w="9525">
            <a:noFill/>
            <a:miter lim="800000"/>
            <a:headEnd/>
            <a:tailEnd/>
          </a:ln>
        </p:spPr>
        <p:txBody>
          <a:bodyPr>
            <a:spAutoFit/>
          </a:bodyPr>
          <a:lstStyle/>
          <a:p>
            <a:r>
              <a:rPr lang="en-GB" sz="1800" b="1" u="sng">
                <a:solidFill>
                  <a:srgbClr val="C00000"/>
                </a:solidFill>
                <a:latin typeface="Verdana" pitchFamily="34" charset="0"/>
                <a:cs typeface="Arial" charset="0"/>
              </a:rPr>
              <a:t>LEBANON</a:t>
            </a:r>
            <a:r>
              <a:rPr lang="en-GB" sz="1800" u="sng">
                <a:solidFill>
                  <a:srgbClr val="C00000"/>
                </a:solidFill>
                <a:latin typeface="Verdana" pitchFamily="34" charset="0"/>
                <a:cs typeface="Arial" charset="0"/>
              </a:rPr>
              <a:t>:</a:t>
            </a:r>
          </a:p>
          <a:p>
            <a:r>
              <a:rPr lang="en-GB" sz="1400">
                <a:solidFill>
                  <a:schemeClr val="tx1"/>
                </a:solidFill>
                <a:latin typeface="Verdana" pitchFamily="34" charset="0"/>
                <a:cs typeface="Arial" charset="0"/>
              </a:rPr>
              <a:t>2010 0281 - Lebanon - Al Ghadir Water &amp; Wastewater</a:t>
            </a:r>
          </a:p>
        </p:txBody>
      </p:sp>
      <p:pic>
        <p:nvPicPr>
          <p:cNvPr id="465925" name="Picture 13" descr="Ghadir WWTP.jpg"/>
          <p:cNvPicPr>
            <a:picLocks noChangeAspect="1"/>
          </p:cNvPicPr>
          <p:nvPr/>
        </p:nvPicPr>
        <p:blipFill>
          <a:blip r:embed="rId3"/>
          <a:srcRect/>
          <a:stretch>
            <a:fillRect/>
          </a:stretch>
        </p:blipFill>
        <p:spPr bwMode="auto">
          <a:xfrm>
            <a:off x="152400" y="1200150"/>
            <a:ext cx="4038600" cy="3067050"/>
          </a:xfrm>
          <a:prstGeom prst="rect">
            <a:avLst/>
          </a:prstGeom>
          <a:noFill/>
          <a:ln w="9525">
            <a:noFill/>
            <a:miter lim="800000"/>
            <a:headEnd/>
            <a:tailEnd/>
          </a:ln>
        </p:spPr>
      </p:pic>
      <p:sp>
        <p:nvSpPr>
          <p:cNvPr id="17" name="TextBox 16"/>
          <p:cNvSpPr txBox="1"/>
          <p:nvPr/>
        </p:nvSpPr>
        <p:spPr>
          <a:xfrm>
            <a:off x="228600" y="4398963"/>
            <a:ext cx="8534400" cy="1095375"/>
          </a:xfrm>
          <a:prstGeom prst="rect">
            <a:avLst/>
          </a:prstGeom>
          <a:ln>
            <a:noFill/>
          </a:ln>
        </p:spPr>
        <p:style>
          <a:lnRef idx="1">
            <a:schemeClr val="accent4"/>
          </a:lnRef>
          <a:fillRef idx="2">
            <a:schemeClr val="accent4"/>
          </a:fillRef>
          <a:effectRef idx="1">
            <a:schemeClr val="accent4"/>
          </a:effectRef>
          <a:fontRef idx="minor">
            <a:schemeClr val="dk1"/>
          </a:fontRef>
        </p:style>
        <p:txBody>
          <a:bodyPr>
            <a:spAutoFit/>
          </a:bodyPr>
          <a:lstStyle/>
          <a:p>
            <a:pPr marL="228600" indent="-228600">
              <a:spcAft>
                <a:spcPts val="1200"/>
              </a:spcAft>
              <a:buFont typeface="Wingdings" pitchFamily="2" charset="2"/>
              <a:buChar char="Ø"/>
              <a:defRPr/>
            </a:pPr>
            <a:r>
              <a:rPr lang="en-GB" sz="1400" b="1" dirty="0">
                <a:solidFill>
                  <a:srgbClr val="C00000"/>
                </a:solidFill>
              </a:rPr>
              <a:t>Component 2: Horizontal support to improve Water Supply services provided in the Al-</a:t>
            </a:r>
            <a:r>
              <a:rPr lang="en-GB" sz="1400" b="1" dirty="0" err="1">
                <a:solidFill>
                  <a:srgbClr val="C00000"/>
                </a:solidFill>
              </a:rPr>
              <a:t>Ghadir</a:t>
            </a:r>
            <a:r>
              <a:rPr lang="en-GB" sz="1400" b="1" dirty="0">
                <a:solidFill>
                  <a:srgbClr val="C00000"/>
                </a:solidFill>
              </a:rPr>
              <a:t> Drainage Area </a:t>
            </a:r>
          </a:p>
          <a:p>
            <a:pPr marL="685800" lvl="1" indent="-228600">
              <a:spcAft>
                <a:spcPts val="1200"/>
              </a:spcAft>
              <a:buFont typeface="+mj-lt"/>
              <a:buAutoNum type="arabicPeriod"/>
              <a:defRPr/>
            </a:pPr>
            <a:r>
              <a:rPr lang="en-GB" sz="1400" dirty="0"/>
              <a:t>integrate provision of improved water supply services to the population (no-regret Investment through better willingness to pay)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69" name="Footer Placeholder 4"/>
          <p:cNvSpPr txBox="1">
            <a:spLocks noGrp="1"/>
          </p:cNvSpPr>
          <p:nvPr/>
        </p:nvSpPr>
        <p:spPr bwMode="auto">
          <a:xfrm>
            <a:off x="2514600" y="6248400"/>
            <a:ext cx="4572000" cy="457200"/>
          </a:xfrm>
          <a:prstGeom prst="rect">
            <a:avLst/>
          </a:prstGeom>
          <a:noFill/>
          <a:ln w="9525">
            <a:noFill/>
            <a:miter lim="800000"/>
            <a:headEnd/>
            <a:tailEnd/>
          </a:ln>
        </p:spPr>
        <p:txBody>
          <a:bodyPr/>
          <a:lstStyle/>
          <a:p>
            <a:pPr algn="ctr"/>
            <a:r>
              <a:rPr lang="en-US" sz="1200" b="1">
                <a:solidFill>
                  <a:schemeClr val="tx1"/>
                </a:solidFill>
                <a:latin typeface="Verdana" pitchFamily="34" charset="0"/>
                <a:cs typeface="Arial" charset="0"/>
              </a:rPr>
              <a:t>MeHSIP-PPIF</a:t>
            </a:r>
          </a:p>
          <a:p>
            <a:pPr algn="ctr"/>
            <a:endParaRPr lang="el-GR" sz="1200" b="1">
              <a:solidFill>
                <a:schemeClr val="tx1"/>
              </a:solidFill>
              <a:latin typeface="Verdana" pitchFamily="34" charset="0"/>
              <a:cs typeface="Arial" charset="0"/>
            </a:endParaRPr>
          </a:p>
        </p:txBody>
      </p:sp>
      <p:pic>
        <p:nvPicPr>
          <p:cNvPr id="467970" name="Picture 6"/>
          <p:cNvPicPr>
            <a:picLocks noGrp="1" noChangeAspect="1" noChangeArrowheads="1"/>
          </p:cNvPicPr>
          <p:nvPr>
            <p:ph type="body" idx="4294967295"/>
          </p:nvPr>
        </p:nvPicPr>
        <p:blipFill>
          <a:blip r:embed="rId3"/>
          <a:srcRect/>
          <a:stretch>
            <a:fillRect/>
          </a:stretch>
        </p:blipFill>
        <p:spPr>
          <a:xfrm>
            <a:off x="304800" y="1066800"/>
            <a:ext cx="5029200" cy="3273425"/>
          </a:xfrm>
        </p:spPr>
      </p:pic>
      <p:sp>
        <p:nvSpPr>
          <p:cNvPr id="467971" name="Date Placeholder 3"/>
          <p:cNvSpPr txBox="1">
            <a:spLocks noGrp="1"/>
          </p:cNvSpPr>
          <p:nvPr/>
        </p:nvSpPr>
        <p:spPr bwMode="auto">
          <a:xfrm>
            <a:off x="457200" y="6248400"/>
            <a:ext cx="1676400" cy="457200"/>
          </a:xfrm>
          <a:prstGeom prst="rect">
            <a:avLst/>
          </a:prstGeom>
          <a:noFill/>
          <a:ln w="9525">
            <a:noFill/>
            <a:miter lim="800000"/>
            <a:headEnd/>
            <a:tailEnd/>
          </a:ln>
        </p:spPr>
        <p:txBody>
          <a:bodyPr/>
          <a:lstStyle/>
          <a:p>
            <a:r>
              <a:rPr lang="en-US" sz="1200">
                <a:solidFill>
                  <a:schemeClr val="tx1"/>
                </a:solidFill>
                <a:latin typeface="Verdana" pitchFamily="34" charset="0"/>
                <a:cs typeface="Arial" charset="0"/>
              </a:rPr>
              <a:t>25/06/2010</a:t>
            </a:r>
            <a:endParaRPr lang="el-GR" sz="1200">
              <a:solidFill>
                <a:schemeClr val="tx1"/>
              </a:solidFill>
              <a:latin typeface="Verdana" pitchFamily="34" charset="0"/>
              <a:cs typeface="Arial" charset="0"/>
            </a:endParaRPr>
          </a:p>
        </p:txBody>
      </p:sp>
      <p:sp>
        <p:nvSpPr>
          <p:cNvPr id="6" name="TextBox 5"/>
          <p:cNvSpPr txBox="1"/>
          <p:nvPr/>
        </p:nvSpPr>
        <p:spPr>
          <a:xfrm>
            <a:off x="304800" y="4387850"/>
            <a:ext cx="8534400" cy="1631950"/>
          </a:xfrm>
          <a:prstGeom prst="rect">
            <a:avLst/>
          </a:prstGeom>
          <a:ln>
            <a:noFill/>
          </a:ln>
        </p:spPr>
        <p:style>
          <a:lnRef idx="1">
            <a:schemeClr val="accent4"/>
          </a:lnRef>
          <a:fillRef idx="2">
            <a:schemeClr val="accent4"/>
          </a:fillRef>
          <a:effectRef idx="1">
            <a:schemeClr val="accent4"/>
          </a:effectRef>
          <a:fontRef idx="minor">
            <a:schemeClr val="dk1"/>
          </a:fontRef>
        </p:style>
        <p:txBody>
          <a:bodyPr>
            <a:spAutoFit/>
          </a:bodyPr>
          <a:lstStyle/>
          <a:p>
            <a:pPr marL="228600" indent="-228600">
              <a:spcAft>
                <a:spcPts val="1200"/>
              </a:spcAft>
              <a:buFont typeface="+mj-lt"/>
              <a:buAutoNum type="arabicPeriod"/>
              <a:defRPr/>
            </a:pPr>
            <a:r>
              <a:rPr lang="en-GB" sz="1400" dirty="0"/>
              <a:t>Rehabilitation and upgrading of sanitation networks and extension of collective treatment system </a:t>
            </a:r>
            <a:r>
              <a:rPr lang="en-GB" sz="1400" i="1" dirty="0">
                <a:solidFill>
                  <a:srgbClr val="C00000"/>
                </a:solidFill>
              </a:rPr>
              <a:t>(Wastewater Treatment Plant)</a:t>
            </a:r>
          </a:p>
          <a:p>
            <a:pPr marL="228600" indent="-228600">
              <a:spcAft>
                <a:spcPts val="1200"/>
              </a:spcAft>
              <a:buFont typeface="+mj-lt"/>
              <a:buAutoNum type="arabicPeriod"/>
              <a:defRPr/>
            </a:pPr>
            <a:r>
              <a:rPr lang="en-GB" sz="1400" dirty="0"/>
              <a:t>Sustainable management of Solid waste in rural areas </a:t>
            </a:r>
            <a:r>
              <a:rPr lang="en-GB" sz="1400" i="1" dirty="0">
                <a:solidFill>
                  <a:srgbClr val="C00000"/>
                </a:solidFill>
              </a:rPr>
              <a:t>(Solid Waste)</a:t>
            </a:r>
          </a:p>
          <a:p>
            <a:pPr marL="228600" indent="-228600">
              <a:spcAft>
                <a:spcPts val="1200"/>
              </a:spcAft>
              <a:buFont typeface="+mj-lt"/>
              <a:buAutoNum type="arabicPeriod"/>
              <a:defRPr/>
            </a:pPr>
            <a:r>
              <a:rPr lang="en-GB" sz="1400" dirty="0"/>
              <a:t>Improvement and monitoring of the Lake ecosystem </a:t>
            </a:r>
            <a:r>
              <a:rPr lang="en-GB" sz="1400" i="1" dirty="0">
                <a:solidFill>
                  <a:srgbClr val="C00000"/>
                </a:solidFill>
              </a:rPr>
              <a:t>(Nature conservation)</a:t>
            </a:r>
          </a:p>
          <a:p>
            <a:pPr marL="228600" indent="-228600">
              <a:spcAft>
                <a:spcPts val="1200"/>
              </a:spcAft>
              <a:buFont typeface="+mj-lt"/>
              <a:buAutoNum type="arabicPeriod"/>
              <a:defRPr/>
            </a:pPr>
            <a:r>
              <a:rPr lang="en-GB" sz="1400" dirty="0"/>
              <a:t>Environmental upgrading of El </a:t>
            </a:r>
            <a:r>
              <a:rPr lang="en-GB" sz="1400" dirty="0" err="1"/>
              <a:t>Fouladh</a:t>
            </a:r>
            <a:r>
              <a:rPr lang="en-GB" sz="1400" dirty="0"/>
              <a:t> industrial plant </a:t>
            </a:r>
            <a:r>
              <a:rPr lang="en-GB" sz="1400" i="1" dirty="0">
                <a:solidFill>
                  <a:srgbClr val="C00000"/>
                </a:solidFill>
              </a:rPr>
              <a:t>(Industrial Emissions)</a:t>
            </a:r>
          </a:p>
        </p:txBody>
      </p:sp>
      <p:sp>
        <p:nvSpPr>
          <p:cNvPr id="467973" name="TextBox 6"/>
          <p:cNvSpPr txBox="1">
            <a:spLocks noChangeArrowheads="1"/>
          </p:cNvSpPr>
          <p:nvPr/>
        </p:nvSpPr>
        <p:spPr bwMode="auto">
          <a:xfrm>
            <a:off x="5334000" y="1295400"/>
            <a:ext cx="3657600" cy="1066800"/>
          </a:xfrm>
          <a:prstGeom prst="rect">
            <a:avLst/>
          </a:prstGeom>
          <a:noFill/>
          <a:ln w="9525">
            <a:noFill/>
            <a:miter lim="800000"/>
            <a:headEnd/>
            <a:tailEnd/>
          </a:ln>
        </p:spPr>
        <p:txBody>
          <a:bodyPr>
            <a:spAutoFit/>
          </a:bodyPr>
          <a:lstStyle/>
          <a:p>
            <a:r>
              <a:rPr lang="en-GB" sz="1800" b="1" u="sng">
                <a:solidFill>
                  <a:srgbClr val="C00000"/>
                </a:solidFill>
                <a:latin typeface="Verdana" pitchFamily="34" charset="0"/>
                <a:cs typeface="Arial" charset="0"/>
              </a:rPr>
              <a:t>TUNISIA</a:t>
            </a:r>
            <a:r>
              <a:rPr lang="en-GB" sz="1800" u="sng">
                <a:solidFill>
                  <a:srgbClr val="C00000"/>
                </a:solidFill>
                <a:latin typeface="Verdana" pitchFamily="34" charset="0"/>
                <a:cs typeface="Arial" charset="0"/>
              </a:rPr>
              <a:t>:</a:t>
            </a:r>
          </a:p>
          <a:p>
            <a:endParaRPr lang="en-GB" sz="1800">
              <a:solidFill>
                <a:schemeClr val="tx1"/>
              </a:solidFill>
              <a:latin typeface="Verdana" pitchFamily="34" charset="0"/>
              <a:cs typeface="Arial" charset="0"/>
            </a:endParaRPr>
          </a:p>
          <a:p>
            <a:r>
              <a:rPr lang="fr-FR" sz="1400">
                <a:solidFill>
                  <a:schemeClr val="tx1"/>
                </a:solidFill>
                <a:latin typeface="Verdana" pitchFamily="34" charset="0"/>
                <a:cs typeface="Arial" charset="0"/>
              </a:rPr>
              <a:t>2010 0217 - Tunisie - Depollution Int. Bizerte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7" name="Rectangle 2"/>
          <p:cNvSpPr>
            <a:spLocks noGrp="1" noChangeArrowheads="1"/>
          </p:cNvSpPr>
          <p:nvPr>
            <p:ph type="body" idx="1"/>
          </p:nvPr>
        </p:nvSpPr>
        <p:spPr>
          <a:xfrm>
            <a:off x="900113" y="1125538"/>
            <a:ext cx="7488237" cy="4025900"/>
          </a:xfrm>
        </p:spPr>
        <p:txBody>
          <a:bodyPr/>
          <a:lstStyle/>
          <a:p>
            <a:pPr marL="2913063" lvl="2" indent="-381000">
              <a:lnSpc>
                <a:spcPct val="80000"/>
              </a:lnSpc>
              <a:buFontTx/>
              <a:buNone/>
              <a:tabLst>
                <a:tab pos="1082675" algn="l"/>
              </a:tabLst>
            </a:pPr>
            <a:endParaRPr lang="en-GB" b="1" smtClean="0">
              <a:solidFill>
                <a:srgbClr val="FF0000"/>
              </a:solidFill>
            </a:endParaRPr>
          </a:p>
          <a:p>
            <a:pPr marL="442913" indent="-442913">
              <a:lnSpc>
                <a:spcPct val="80000"/>
              </a:lnSpc>
              <a:buFont typeface="Wingdings" pitchFamily="2" charset="2"/>
              <a:buNone/>
              <a:tabLst>
                <a:tab pos="1082675" algn="l"/>
              </a:tabLst>
            </a:pPr>
            <a:endParaRPr lang="en-GB" b="1" smtClean="0">
              <a:solidFill>
                <a:schemeClr val="accent2"/>
              </a:solidFill>
            </a:endParaRPr>
          </a:p>
          <a:p>
            <a:pPr marL="442913" indent="-442913">
              <a:lnSpc>
                <a:spcPct val="80000"/>
              </a:lnSpc>
              <a:buFont typeface="Wingdings" pitchFamily="2" charset="2"/>
              <a:buNone/>
              <a:tabLst>
                <a:tab pos="1082675" algn="l"/>
              </a:tabLst>
            </a:pPr>
            <a:r>
              <a:rPr lang="en-GB" b="1" smtClean="0">
                <a:solidFill>
                  <a:schemeClr val="accent2"/>
                </a:solidFill>
              </a:rPr>
              <a:t>		</a:t>
            </a:r>
            <a:r>
              <a:rPr lang="en-GB" sz="3200" b="1" smtClean="0">
                <a:solidFill>
                  <a:schemeClr val="accent2"/>
                </a:solidFill>
              </a:rPr>
              <a:t>	</a:t>
            </a:r>
            <a:r>
              <a:rPr lang="en-GB" sz="3200" b="1" i="1" u="sng" smtClean="0">
                <a:solidFill>
                  <a:srgbClr val="000080"/>
                </a:solidFill>
              </a:rPr>
              <a:t>Horizon 2020</a:t>
            </a:r>
          </a:p>
          <a:p>
            <a:pPr marL="442913" indent="-442913">
              <a:lnSpc>
                <a:spcPct val="80000"/>
              </a:lnSpc>
              <a:buFont typeface="Wingdings" pitchFamily="2" charset="2"/>
              <a:buNone/>
              <a:tabLst>
                <a:tab pos="1082675" algn="l"/>
              </a:tabLst>
            </a:pPr>
            <a:endParaRPr lang="en-GB" sz="3200" b="1" smtClean="0">
              <a:solidFill>
                <a:schemeClr val="accent2"/>
              </a:solidFill>
            </a:endParaRPr>
          </a:p>
          <a:p>
            <a:pPr marL="442913" indent="-442913">
              <a:lnSpc>
                <a:spcPct val="80000"/>
              </a:lnSpc>
              <a:buFont typeface="Wingdings" pitchFamily="2" charset="2"/>
              <a:buNone/>
              <a:tabLst>
                <a:tab pos="1082675" algn="l"/>
              </a:tabLst>
            </a:pPr>
            <a:endParaRPr lang="fr-BE" smtClean="0">
              <a:solidFill>
                <a:schemeClr val="accent2"/>
              </a:solidFill>
            </a:endParaRPr>
          </a:p>
          <a:p>
            <a:pPr marL="442913" indent="-442913">
              <a:lnSpc>
                <a:spcPct val="80000"/>
              </a:lnSpc>
              <a:buFont typeface="Wingdings" pitchFamily="2" charset="2"/>
              <a:buNone/>
              <a:tabLst>
                <a:tab pos="1082675" algn="l"/>
              </a:tabLst>
            </a:pPr>
            <a:r>
              <a:rPr lang="fr-BE" b="1" smtClean="0">
                <a:solidFill>
                  <a:srgbClr val="000080"/>
                </a:solidFill>
              </a:rPr>
              <a:t>     MEP- Mediterranean Environment Programme</a:t>
            </a:r>
            <a:r>
              <a:rPr lang="fr-BE" smtClean="0">
                <a:solidFill>
                  <a:srgbClr val="000080"/>
                </a:solidFill>
              </a:rPr>
              <a:t> </a:t>
            </a:r>
          </a:p>
          <a:p>
            <a:pPr marL="442913" indent="-442913">
              <a:lnSpc>
                <a:spcPct val="80000"/>
              </a:lnSpc>
              <a:buFont typeface="Wingdings" pitchFamily="2" charset="2"/>
              <a:buNone/>
              <a:tabLst>
                <a:tab pos="1082675" algn="l"/>
              </a:tabLst>
            </a:pPr>
            <a:r>
              <a:rPr lang="en-GB" smtClean="0">
                <a:solidFill>
                  <a:srgbClr val="000080"/>
                </a:solidFill>
              </a:rPr>
              <a:t>     </a:t>
            </a:r>
          </a:p>
          <a:p>
            <a:pPr marL="442913" indent="-442913">
              <a:lnSpc>
                <a:spcPct val="80000"/>
              </a:lnSpc>
              <a:buFont typeface="Wingdings" pitchFamily="2" charset="2"/>
              <a:buNone/>
              <a:tabLst>
                <a:tab pos="1082675" algn="l"/>
              </a:tabLst>
            </a:pPr>
            <a:r>
              <a:rPr lang="en-GB" smtClean="0">
                <a:solidFill>
                  <a:srgbClr val="000080"/>
                </a:solidFill>
              </a:rPr>
              <a:t>     </a:t>
            </a:r>
            <a:r>
              <a:rPr lang="en-GB" i="1" smtClean="0">
                <a:solidFill>
                  <a:srgbClr val="000080"/>
                </a:solidFill>
              </a:rPr>
              <a:t>Capacity Building (5 m - 4m for the South and 1m for WB+Turkey)</a:t>
            </a:r>
          </a:p>
          <a:p>
            <a:pPr marL="442913" indent="-442913">
              <a:lnSpc>
                <a:spcPct val="80000"/>
              </a:lnSpc>
              <a:buFont typeface="Wingdings" pitchFamily="2" charset="2"/>
              <a:buNone/>
              <a:tabLst>
                <a:tab pos="1082675" algn="l"/>
              </a:tabLst>
            </a:pPr>
            <a:endParaRPr lang="fr-BE" i="1" smtClean="0">
              <a:solidFill>
                <a:srgbClr val="000080"/>
              </a:solidFill>
            </a:endParaRPr>
          </a:p>
          <a:p>
            <a:pPr marL="442913" indent="-442913" algn="just">
              <a:lnSpc>
                <a:spcPct val="80000"/>
              </a:lnSpc>
              <a:buFont typeface="Wingdings" pitchFamily="2" charset="2"/>
              <a:buNone/>
              <a:tabLst>
                <a:tab pos="1082675" algn="l"/>
              </a:tabLst>
            </a:pPr>
            <a:endParaRPr lang="en-GB" smtClean="0">
              <a:solidFill>
                <a:srgbClr val="000080"/>
              </a:solidFill>
            </a:endParaRPr>
          </a:p>
          <a:p>
            <a:pPr marL="442913" indent="-442913">
              <a:lnSpc>
                <a:spcPct val="80000"/>
              </a:lnSpc>
              <a:buFont typeface="Wingdings" pitchFamily="2" charset="2"/>
              <a:buNone/>
              <a:tabLst>
                <a:tab pos="1082675" algn="l"/>
              </a:tabLst>
            </a:pPr>
            <a:endParaRPr lang="en-GB" smtClean="0">
              <a:solidFill>
                <a:srgbClr val="000080"/>
              </a:solidFill>
            </a:endParaRPr>
          </a:p>
          <a:p>
            <a:pPr marL="442913" indent="-442913" algn="ctr">
              <a:lnSpc>
                <a:spcPct val="80000"/>
              </a:lnSpc>
              <a:buFont typeface="Wingdings" pitchFamily="2" charset="2"/>
              <a:buNone/>
              <a:tabLst>
                <a:tab pos="1082675" algn="l"/>
              </a:tabLst>
            </a:pPr>
            <a:endParaRPr lang="en-GB" smtClean="0">
              <a:solidFill>
                <a:schemeClr val="accent2"/>
              </a:solidFill>
            </a:endParaRPr>
          </a:p>
          <a:p>
            <a:pPr marL="442913" indent="-442913">
              <a:lnSpc>
                <a:spcPct val="80000"/>
              </a:lnSpc>
              <a:buFont typeface="Wingdings" pitchFamily="2" charset="2"/>
              <a:buNone/>
              <a:tabLst>
                <a:tab pos="1082675" algn="l"/>
              </a:tabLst>
            </a:pPr>
            <a:endParaRPr lang="en-GB" sz="800" smtClean="0">
              <a:solidFill>
                <a:schemeClr val="accent2"/>
              </a:solidFill>
            </a:endParaRPr>
          </a:p>
          <a:p>
            <a:pPr marL="442913" indent="-442913">
              <a:lnSpc>
                <a:spcPct val="80000"/>
              </a:lnSpc>
              <a:buFont typeface="Wingdings" pitchFamily="2" charset="2"/>
              <a:buChar char="ü"/>
              <a:tabLst>
                <a:tab pos="1082675" algn="l"/>
              </a:tabLst>
            </a:pPr>
            <a:endParaRPr lang="en-GB" sz="400" smtClean="0"/>
          </a:p>
          <a:p>
            <a:pPr marL="442913" indent="-442913">
              <a:lnSpc>
                <a:spcPct val="80000"/>
              </a:lnSpc>
              <a:buFont typeface="Wingdings" pitchFamily="2" charset="2"/>
              <a:buNone/>
              <a:tabLst>
                <a:tab pos="1082675" algn="l"/>
              </a:tabLst>
            </a:pPr>
            <a:endParaRPr lang="en-GB" sz="800" smtClean="0"/>
          </a:p>
        </p:txBody>
      </p:sp>
      <p:pic>
        <p:nvPicPr>
          <p:cNvPr id="470018" name="Picture 3"/>
          <p:cNvPicPr>
            <a:picLocks noChangeAspect="1" noChangeArrowheads="1"/>
          </p:cNvPicPr>
          <p:nvPr/>
        </p:nvPicPr>
        <p:blipFill>
          <a:blip r:embed="rId3"/>
          <a:srcRect/>
          <a:stretch>
            <a:fillRect/>
          </a:stretch>
        </p:blipFill>
        <p:spPr bwMode="auto">
          <a:xfrm>
            <a:off x="7235825" y="5373688"/>
            <a:ext cx="1066800" cy="12795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5" name="Title 1"/>
          <p:cNvSpPr>
            <a:spLocks noGrp="1"/>
          </p:cNvSpPr>
          <p:nvPr>
            <p:ph type="title" idx="4294967295"/>
          </p:nvPr>
        </p:nvSpPr>
        <p:spPr>
          <a:xfrm>
            <a:off x="457200" y="685800"/>
            <a:ext cx="8229600" cy="895350"/>
          </a:xfrm>
        </p:spPr>
        <p:txBody>
          <a:bodyPr lIns="0" rIns="0" bIns="0" anchor="b"/>
          <a:lstStyle/>
          <a:p>
            <a:pPr indent="0" algn="ctr" eaLnBrk="1" hangingPunct="1"/>
            <a:r>
              <a:rPr lang="en-US" b="0" smtClean="0">
                <a:solidFill>
                  <a:srgbClr val="000080"/>
                </a:solidFill>
              </a:rPr>
              <a:t>Summary</a:t>
            </a:r>
            <a:r>
              <a:rPr lang="en-US" sz="1200" b="0" smtClean="0">
                <a:solidFill>
                  <a:srgbClr val="000080"/>
                </a:solidFill>
              </a:rPr>
              <a:t> </a:t>
            </a:r>
            <a:r>
              <a:rPr lang="en-US" b="0" smtClean="0">
                <a:solidFill>
                  <a:srgbClr val="000080"/>
                </a:solidFill>
              </a:rPr>
              <a:t>of the capacity building activities that have taken place since the inception phase</a:t>
            </a:r>
            <a:r>
              <a:rPr lang="en-US" sz="1200" b="0" smtClean="0"/>
              <a:t> </a:t>
            </a:r>
            <a:endParaRPr lang="el-GR" sz="1200" b="0" smtClean="0"/>
          </a:p>
        </p:txBody>
      </p:sp>
      <p:sp>
        <p:nvSpPr>
          <p:cNvPr id="6" name="AutoShape 3"/>
          <p:cNvSpPr>
            <a:spLocks noChangeArrowheads="1"/>
          </p:cNvSpPr>
          <p:nvPr/>
        </p:nvSpPr>
        <p:spPr bwMode="auto">
          <a:xfrm>
            <a:off x="146050" y="1752600"/>
            <a:ext cx="2139950" cy="4419600"/>
          </a:xfrm>
          <a:prstGeom prst="roundRect">
            <a:avLst>
              <a:gd name="adj" fmla="val 16667"/>
            </a:avLst>
          </a:prstGeom>
          <a:ln>
            <a:headEnd/>
            <a:tailEnd/>
          </a:ln>
        </p:spPr>
        <p:style>
          <a:lnRef idx="1">
            <a:schemeClr val="dk1"/>
          </a:lnRef>
          <a:fillRef idx="2">
            <a:schemeClr val="dk1"/>
          </a:fillRef>
          <a:effectRef idx="1">
            <a:schemeClr val="dk1"/>
          </a:effectRef>
          <a:fontRef idx="minor">
            <a:schemeClr val="dk1"/>
          </a:fontRef>
        </p:style>
        <p:txBody>
          <a:bodyPr/>
          <a:lstStyle/>
          <a:p>
            <a:pPr>
              <a:defRPr/>
            </a:pPr>
            <a:endParaRPr lang="en-US" sz="1800">
              <a:solidFill>
                <a:schemeClr val="tx1"/>
              </a:solidFill>
              <a:latin typeface="+mj-lt"/>
            </a:endParaRPr>
          </a:p>
        </p:txBody>
      </p:sp>
      <p:sp>
        <p:nvSpPr>
          <p:cNvPr id="7" name="AutoShape 5"/>
          <p:cNvSpPr>
            <a:spLocks noChangeArrowheads="1"/>
          </p:cNvSpPr>
          <p:nvPr/>
        </p:nvSpPr>
        <p:spPr bwMode="auto">
          <a:xfrm>
            <a:off x="228600" y="1928813"/>
            <a:ext cx="2012950" cy="661987"/>
          </a:xfrm>
          <a:prstGeom prst="roundRect">
            <a:avLst>
              <a:gd name="adj" fmla="val 16667"/>
            </a:avLst>
          </a:prstGeom>
          <a:ln>
            <a:headEnd/>
            <a:tailEnd/>
          </a:ln>
        </p:spPr>
        <p:style>
          <a:lnRef idx="1">
            <a:schemeClr val="accent3"/>
          </a:lnRef>
          <a:fillRef idx="3">
            <a:schemeClr val="accent3"/>
          </a:fillRef>
          <a:effectRef idx="2">
            <a:schemeClr val="accent3"/>
          </a:effectRef>
          <a:fontRef idx="minor">
            <a:schemeClr val="lt1"/>
          </a:fontRef>
        </p:style>
        <p:txBody>
          <a:bodyPr/>
          <a:lstStyle/>
          <a:p>
            <a:pPr algn="ctr">
              <a:spcAft>
                <a:spcPts val="1000"/>
              </a:spcAft>
              <a:defRPr/>
            </a:pPr>
            <a:r>
              <a:rPr lang="en-US" sz="2000" b="1" dirty="0">
                <a:solidFill>
                  <a:schemeClr val="tx1"/>
                </a:solidFill>
                <a:latin typeface="+mj-lt"/>
              </a:rPr>
              <a:t>Urban Waste Water</a:t>
            </a:r>
            <a:endParaRPr lang="en-US" sz="2000" dirty="0">
              <a:solidFill>
                <a:schemeClr val="tx1"/>
              </a:solidFill>
              <a:latin typeface="+mj-lt"/>
            </a:endParaRPr>
          </a:p>
        </p:txBody>
      </p:sp>
      <p:sp>
        <p:nvSpPr>
          <p:cNvPr id="8" name="AutoShape 6"/>
          <p:cNvSpPr>
            <a:spLocks noChangeArrowheads="1"/>
          </p:cNvSpPr>
          <p:nvPr/>
        </p:nvSpPr>
        <p:spPr bwMode="auto">
          <a:xfrm>
            <a:off x="228600" y="3048000"/>
            <a:ext cx="2012950" cy="661988"/>
          </a:xfrm>
          <a:prstGeom prst="roundRect">
            <a:avLst>
              <a:gd name="adj" fmla="val 16667"/>
            </a:avLst>
          </a:prstGeom>
          <a:ln>
            <a:headEnd/>
            <a:tailEnd/>
          </a:ln>
        </p:spPr>
        <p:style>
          <a:lnRef idx="1">
            <a:schemeClr val="accent3"/>
          </a:lnRef>
          <a:fillRef idx="3">
            <a:schemeClr val="accent3"/>
          </a:fillRef>
          <a:effectRef idx="2">
            <a:schemeClr val="accent3"/>
          </a:effectRef>
          <a:fontRef idx="minor">
            <a:schemeClr val="lt1"/>
          </a:fontRef>
        </p:style>
        <p:txBody>
          <a:bodyPr/>
          <a:lstStyle/>
          <a:p>
            <a:pPr algn="ctr">
              <a:spcAft>
                <a:spcPts val="1000"/>
              </a:spcAft>
              <a:defRPr/>
            </a:pPr>
            <a:r>
              <a:rPr lang="en-US" sz="2000" b="1" dirty="0">
                <a:solidFill>
                  <a:schemeClr val="tx1"/>
                </a:solidFill>
                <a:latin typeface="+mj-lt"/>
              </a:rPr>
              <a:t>Municipal Solid Waste</a:t>
            </a:r>
            <a:endParaRPr lang="en-US" sz="2000" dirty="0">
              <a:solidFill>
                <a:schemeClr val="tx1"/>
              </a:solidFill>
              <a:latin typeface="+mj-lt"/>
            </a:endParaRPr>
          </a:p>
        </p:txBody>
      </p:sp>
      <p:sp>
        <p:nvSpPr>
          <p:cNvPr id="9" name="AutoShape 7"/>
          <p:cNvSpPr>
            <a:spLocks noChangeArrowheads="1"/>
          </p:cNvSpPr>
          <p:nvPr/>
        </p:nvSpPr>
        <p:spPr bwMode="auto">
          <a:xfrm>
            <a:off x="228600" y="4038600"/>
            <a:ext cx="2012950" cy="661988"/>
          </a:xfrm>
          <a:prstGeom prst="roundRect">
            <a:avLst>
              <a:gd name="adj" fmla="val 16667"/>
            </a:avLst>
          </a:prstGeom>
          <a:ln>
            <a:headEnd/>
            <a:tailEnd/>
          </a:ln>
        </p:spPr>
        <p:style>
          <a:lnRef idx="1">
            <a:schemeClr val="accent3"/>
          </a:lnRef>
          <a:fillRef idx="3">
            <a:schemeClr val="accent3"/>
          </a:fillRef>
          <a:effectRef idx="2">
            <a:schemeClr val="accent3"/>
          </a:effectRef>
          <a:fontRef idx="minor">
            <a:schemeClr val="lt1"/>
          </a:fontRef>
        </p:style>
        <p:txBody>
          <a:bodyPr/>
          <a:lstStyle/>
          <a:p>
            <a:pPr algn="ctr">
              <a:spcAft>
                <a:spcPts val="1000"/>
              </a:spcAft>
              <a:defRPr/>
            </a:pPr>
            <a:r>
              <a:rPr lang="en-US" sz="2000" b="1" dirty="0">
                <a:solidFill>
                  <a:schemeClr val="tx1"/>
                </a:solidFill>
                <a:latin typeface="+mj-lt"/>
              </a:rPr>
              <a:t>Industrial Emissions</a:t>
            </a:r>
            <a:endParaRPr lang="en-US" sz="2000" dirty="0">
              <a:solidFill>
                <a:schemeClr val="tx1"/>
              </a:solidFill>
              <a:latin typeface="+mj-lt"/>
            </a:endParaRPr>
          </a:p>
        </p:txBody>
      </p:sp>
      <p:sp>
        <p:nvSpPr>
          <p:cNvPr id="12" name="AutoShape 7"/>
          <p:cNvSpPr>
            <a:spLocks noChangeArrowheads="1"/>
          </p:cNvSpPr>
          <p:nvPr/>
        </p:nvSpPr>
        <p:spPr bwMode="auto">
          <a:xfrm>
            <a:off x="228600" y="5029200"/>
            <a:ext cx="2012950" cy="762000"/>
          </a:xfrm>
          <a:prstGeom prst="roundRect">
            <a:avLst>
              <a:gd name="adj" fmla="val 16667"/>
            </a:avLst>
          </a:prstGeom>
          <a:ln>
            <a:noFill/>
            <a:headEnd/>
            <a:tailEnd/>
          </a:ln>
        </p:spPr>
        <p:style>
          <a:lnRef idx="1">
            <a:schemeClr val="dk1"/>
          </a:lnRef>
          <a:fillRef idx="2">
            <a:schemeClr val="dk1"/>
          </a:fillRef>
          <a:effectRef idx="1">
            <a:schemeClr val="dk1"/>
          </a:effectRef>
          <a:fontRef idx="minor">
            <a:schemeClr val="dk1"/>
          </a:fontRef>
        </p:style>
        <p:txBody>
          <a:bodyPr/>
          <a:lstStyle/>
          <a:p>
            <a:pPr algn="ctr">
              <a:spcAft>
                <a:spcPts val="0"/>
              </a:spcAft>
              <a:defRPr/>
            </a:pPr>
            <a:r>
              <a:rPr lang="en-US" sz="2000" b="1" dirty="0">
                <a:solidFill>
                  <a:schemeClr val="tx1"/>
                </a:solidFill>
                <a:latin typeface="+mj-lt"/>
              </a:rPr>
              <a:t>Environmental</a:t>
            </a:r>
          </a:p>
          <a:p>
            <a:pPr algn="ctr">
              <a:spcAft>
                <a:spcPts val="0"/>
              </a:spcAft>
              <a:defRPr/>
            </a:pPr>
            <a:r>
              <a:rPr lang="en-US" sz="2000" b="1" dirty="0">
                <a:solidFill>
                  <a:schemeClr val="tx1"/>
                </a:solidFill>
                <a:latin typeface="+mj-lt"/>
              </a:rPr>
              <a:t>Mainstreaming</a:t>
            </a:r>
            <a:endParaRPr lang="en-US" sz="2000" dirty="0">
              <a:solidFill>
                <a:schemeClr val="tx1"/>
              </a:solidFill>
              <a:latin typeface="+mj-lt"/>
            </a:endParaRPr>
          </a:p>
        </p:txBody>
      </p:sp>
      <p:sp>
        <p:nvSpPr>
          <p:cNvPr id="472071" name="Content Placeholder 2"/>
          <p:cNvSpPr>
            <a:spLocks noGrp="1"/>
          </p:cNvSpPr>
          <p:nvPr>
            <p:ph idx="4294967295"/>
          </p:nvPr>
        </p:nvSpPr>
        <p:spPr>
          <a:xfrm>
            <a:off x="2362200" y="1828800"/>
            <a:ext cx="6629400" cy="4724400"/>
          </a:xfrm>
        </p:spPr>
        <p:txBody>
          <a:bodyPr/>
          <a:lstStyle/>
          <a:p>
            <a:pPr marL="623888" indent="-514350" eaLnBrk="1" hangingPunct="1"/>
            <a:r>
              <a:rPr lang="en-GB" sz="1700" b="1" smtClean="0">
                <a:latin typeface="Calibri" pitchFamily="34" charset="0"/>
              </a:rPr>
              <a:t>3 sub-regional  trainings</a:t>
            </a:r>
            <a:r>
              <a:rPr lang="en-GB" sz="1700" smtClean="0">
                <a:latin typeface="Calibri" pitchFamily="34" charset="0"/>
              </a:rPr>
              <a:t>: “Advances in Urban Waste Water Management in Coastal Areas (Sep-Oct 2010, Delft, Netherlands) [</a:t>
            </a:r>
            <a:r>
              <a:rPr lang="en-GB" sz="1700" smtClean="0">
                <a:latin typeface="Calibri" pitchFamily="34" charset="0"/>
                <a:hlinkClick r:id="rId2"/>
              </a:rPr>
              <a:t>Promo Video</a:t>
            </a:r>
            <a:r>
              <a:rPr lang="en-GB" sz="1700" smtClean="0">
                <a:latin typeface="Calibri" pitchFamily="34" charset="0"/>
              </a:rPr>
              <a:t>] (</a:t>
            </a:r>
            <a:r>
              <a:rPr lang="en-GB" sz="1700" i="1" smtClean="0">
                <a:latin typeface="Calibri" pitchFamily="34" charset="0"/>
              </a:rPr>
              <a:t>80 participants from 14 countries</a:t>
            </a:r>
            <a:r>
              <a:rPr lang="en-GB" sz="1700" smtClean="0">
                <a:latin typeface="Calibri" pitchFamily="34" charset="0"/>
              </a:rPr>
              <a:t>)</a:t>
            </a:r>
          </a:p>
          <a:p>
            <a:pPr marL="623888" indent="-514350" eaLnBrk="1" hangingPunct="1"/>
            <a:r>
              <a:rPr lang="en-GB" sz="1700" b="1" smtClean="0">
                <a:latin typeface="Calibri" pitchFamily="34" charset="0"/>
              </a:rPr>
              <a:t>1 sub-regional training</a:t>
            </a:r>
            <a:r>
              <a:rPr lang="en-GB" sz="1700" smtClean="0">
                <a:latin typeface="Calibri" pitchFamily="34" charset="0"/>
              </a:rPr>
              <a:t>: “The organic waste cycle - a resource efficient model” (Dec 2010, Cairo, Egypt) (</a:t>
            </a:r>
            <a:r>
              <a:rPr lang="en-GB" sz="1700" i="1" smtClean="0">
                <a:latin typeface="Calibri" pitchFamily="34" charset="0"/>
              </a:rPr>
              <a:t>34 participants from 9 countries</a:t>
            </a:r>
            <a:r>
              <a:rPr lang="en-GB" sz="1700" smtClean="0">
                <a:latin typeface="Calibri" pitchFamily="34" charset="0"/>
              </a:rPr>
              <a:t>)</a:t>
            </a:r>
          </a:p>
          <a:p>
            <a:pPr marL="623888" indent="-514350" eaLnBrk="1" hangingPunct="1"/>
            <a:r>
              <a:rPr lang="en-GB" sz="1700" b="1" smtClean="0">
                <a:latin typeface="Calibri" pitchFamily="34" charset="0"/>
              </a:rPr>
              <a:t>1 sub-regional workshop: “</a:t>
            </a:r>
            <a:r>
              <a:rPr lang="en-GB" sz="1700" smtClean="0">
                <a:latin typeface="Calibri" pitchFamily="34" charset="0"/>
              </a:rPr>
              <a:t>Effective involvement of civil society in H2020 implementation”  (</a:t>
            </a:r>
            <a:r>
              <a:rPr lang="en-GB" sz="1700" i="1" smtClean="0">
                <a:latin typeface="Calibri" pitchFamily="34" charset="0"/>
              </a:rPr>
              <a:t>Dec 2010, Cairo, Egypt) (82 participants from 21 countries</a:t>
            </a:r>
            <a:r>
              <a:rPr lang="en-GB" sz="1700" smtClean="0">
                <a:latin typeface="Calibri" pitchFamily="34" charset="0"/>
              </a:rPr>
              <a:t>)</a:t>
            </a:r>
          </a:p>
          <a:p>
            <a:pPr marL="623888" indent="-514350" eaLnBrk="1" hangingPunct="1"/>
            <a:r>
              <a:rPr lang="en-GB" sz="1700" b="1" smtClean="0">
                <a:latin typeface="Calibri" pitchFamily="34" charset="0"/>
              </a:rPr>
              <a:t>1 regional  &amp;  1 </a:t>
            </a:r>
            <a:r>
              <a:rPr lang="en-GB" sz="1700" b="1" smtClean="0">
                <a:solidFill>
                  <a:srgbClr val="FF0000"/>
                </a:solidFill>
                <a:latin typeface="Calibri" pitchFamily="34" charset="0"/>
              </a:rPr>
              <a:t>national</a:t>
            </a:r>
            <a:r>
              <a:rPr lang="en-GB" sz="1700" b="1" smtClean="0">
                <a:latin typeface="Calibri" pitchFamily="34" charset="0"/>
              </a:rPr>
              <a:t> training: </a:t>
            </a:r>
            <a:r>
              <a:rPr lang="en-GB" sz="1700" smtClean="0">
                <a:latin typeface="Calibri" pitchFamily="34" charset="0"/>
              </a:rPr>
              <a:t>“Desalination and Environment” (Nov 2010, Barcelona, Spain) &amp; (Feb 2011, Tel Aviv, Israel)</a:t>
            </a:r>
          </a:p>
        </p:txBody>
      </p:sp>
      <p:sp>
        <p:nvSpPr>
          <p:cNvPr id="472072" name="AutoShape 19"/>
          <p:cNvSpPr>
            <a:spLocks noChangeArrowheads="1"/>
          </p:cNvSpPr>
          <p:nvPr/>
        </p:nvSpPr>
        <p:spPr bwMode="auto">
          <a:xfrm flipH="1" flipV="1">
            <a:off x="2771775" y="5876925"/>
            <a:ext cx="5832475" cy="981075"/>
          </a:xfrm>
          <a:prstGeom prst="wedgeEllipseCallout">
            <a:avLst>
              <a:gd name="adj1" fmla="val 13551"/>
              <a:gd name="adj2" fmla="val 99190"/>
            </a:avLst>
          </a:prstGeom>
          <a:solidFill>
            <a:srgbClr val="103C72"/>
          </a:solidFill>
          <a:ln w="9525" algn="ctr">
            <a:noFill/>
            <a:miter lim="800000"/>
            <a:headEnd/>
            <a:tailEnd/>
          </a:ln>
        </p:spPr>
        <p:txBody>
          <a:bodyPr rot="10800000" lIns="90000" tIns="46800" rIns="90000" bIns="46800" anchor="ctr"/>
          <a:lstStyle/>
          <a:p>
            <a:pPr algn="ctr"/>
            <a:endParaRPr lang="en-GB" sz="1800"/>
          </a:p>
        </p:txBody>
      </p:sp>
      <p:sp>
        <p:nvSpPr>
          <p:cNvPr id="472073" name="Text Box 20"/>
          <p:cNvSpPr txBox="1">
            <a:spLocks noChangeArrowheads="1"/>
          </p:cNvSpPr>
          <p:nvPr/>
        </p:nvSpPr>
        <p:spPr bwMode="auto">
          <a:xfrm>
            <a:off x="4643438" y="6165850"/>
            <a:ext cx="1368425" cy="366713"/>
          </a:xfrm>
          <a:prstGeom prst="rect">
            <a:avLst/>
          </a:prstGeom>
          <a:noFill/>
          <a:ln w="9525" algn="ctr">
            <a:noFill/>
            <a:miter lim="800000"/>
            <a:headEnd/>
            <a:tailEnd/>
          </a:ln>
        </p:spPr>
        <p:txBody>
          <a:bodyPr lIns="90000" tIns="46800" rIns="90000" bIns="46800">
            <a:spAutoFit/>
          </a:bodyPr>
          <a:lstStyle/>
          <a:p>
            <a:pPr algn="ctr">
              <a:spcBef>
                <a:spcPct val="50000"/>
              </a:spcBef>
            </a:pPr>
            <a:endParaRPr lang="en-GB" sz="1800"/>
          </a:p>
        </p:txBody>
      </p:sp>
      <p:sp>
        <p:nvSpPr>
          <p:cNvPr id="472074" name="Text Box 21"/>
          <p:cNvSpPr txBox="1">
            <a:spLocks noChangeArrowheads="1"/>
          </p:cNvSpPr>
          <p:nvPr/>
        </p:nvSpPr>
        <p:spPr bwMode="auto">
          <a:xfrm>
            <a:off x="2987675" y="6154738"/>
            <a:ext cx="5545138" cy="703262"/>
          </a:xfrm>
          <a:prstGeom prst="rect">
            <a:avLst/>
          </a:prstGeom>
          <a:noFill/>
          <a:ln w="9525" algn="ctr">
            <a:noFill/>
            <a:miter lim="800000"/>
            <a:headEnd/>
            <a:tailEnd/>
          </a:ln>
        </p:spPr>
        <p:txBody>
          <a:bodyPr lIns="90000" tIns="46800" rIns="90000" bIns="46800">
            <a:spAutoFit/>
          </a:bodyPr>
          <a:lstStyle/>
          <a:p>
            <a:pPr algn="ctr">
              <a:spcBef>
                <a:spcPct val="50000"/>
              </a:spcBef>
            </a:pPr>
            <a:r>
              <a:rPr lang="en-GB" sz="1600" b="1">
                <a:solidFill>
                  <a:srgbClr val="ECF66A"/>
                </a:solidFill>
              </a:rPr>
              <a:t>Sub-regional with a transboundary cooperation accent: </a:t>
            </a:r>
          </a:p>
          <a:p>
            <a:pPr algn="ctr">
              <a:spcBef>
                <a:spcPct val="50000"/>
              </a:spcBef>
            </a:pPr>
            <a:r>
              <a:rPr lang="en-GB" sz="1600" b="1">
                <a:solidFill>
                  <a:srgbClr val="ECF66A"/>
                </a:solidFill>
              </a:rPr>
              <a:t>Israel, Palestine, Jordan</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89" name="Title 1"/>
          <p:cNvSpPr>
            <a:spLocks noGrp="1"/>
          </p:cNvSpPr>
          <p:nvPr>
            <p:ph type="title" idx="4294967295"/>
          </p:nvPr>
        </p:nvSpPr>
        <p:spPr>
          <a:xfrm>
            <a:off x="457200" y="685800"/>
            <a:ext cx="8229600" cy="742950"/>
          </a:xfrm>
        </p:spPr>
        <p:txBody>
          <a:bodyPr lIns="0" rIns="0" bIns="0" anchor="b"/>
          <a:lstStyle/>
          <a:p>
            <a:pPr indent="0" algn="ctr" eaLnBrk="1" hangingPunct="1"/>
            <a:r>
              <a:rPr lang="en-US" b="0" smtClean="0">
                <a:solidFill>
                  <a:srgbClr val="000080"/>
                </a:solidFill>
              </a:rPr>
              <a:t>Capacity building activities  that will take place until July 2011</a:t>
            </a:r>
            <a:endParaRPr lang="el-GR" b="0" smtClean="0">
              <a:solidFill>
                <a:srgbClr val="000080"/>
              </a:solidFill>
            </a:endParaRPr>
          </a:p>
        </p:txBody>
      </p:sp>
      <p:sp>
        <p:nvSpPr>
          <p:cNvPr id="6" name="AutoShape 3"/>
          <p:cNvSpPr>
            <a:spLocks noChangeArrowheads="1"/>
          </p:cNvSpPr>
          <p:nvPr/>
        </p:nvSpPr>
        <p:spPr bwMode="auto">
          <a:xfrm>
            <a:off x="152400" y="1447800"/>
            <a:ext cx="8769350" cy="990600"/>
          </a:xfrm>
          <a:prstGeom prst="roundRect">
            <a:avLst>
              <a:gd name="adj" fmla="val 16667"/>
            </a:avLst>
          </a:prstGeom>
          <a:ln>
            <a:headEnd/>
            <a:tailEnd/>
          </a:ln>
        </p:spPr>
        <p:style>
          <a:lnRef idx="1">
            <a:schemeClr val="dk1"/>
          </a:lnRef>
          <a:fillRef idx="2">
            <a:schemeClr val="dk1"/>
          </a:fillRef>
          <a:effectRef idx="1">
            <a:schemeClr val="dk1"/>
          </a:effectRef>
          <a:fontRef idx="minor">
            <a:schemeClr val="dk1"/>
          </a:fontRef>
        </p:style>
        <p:txBody>
          <a:bodyPr/>
          <a:lstStyle/>
          <a:p>
            <a:pPr>
              <a:defRPr/>
            </a:pPr>
            <a:endParaRPr lang="en-US" sz="1800">
              <a:solidFill>
                <a:schemeClr val="tx1"/>
              </a:solidFill>
              <a:latin typeface="+mj-lt"/>
            </a:endParaRPr>
          </a:p>
        </p:txBody>
      </p:sp>
      <p:sp>
        <p:nvSpPr>
          <p:cNvPr id="7" name="AutoShape 5"/>
          <p:cNvSpPr>
            <a:spLocks noChangeArrowheads="1"/>
          </p:cNvSpPr>
          <p:nvPr/>
        </p:nvSpPr>
        <p:spPr bwMode="auto">
          <a:xfrm>
            <a:off x="228600" y="1676400"/>
            <a:ext cx="2012950" cy="661988"/>
          </a:xfrm>
          <a:prstGeom prst="roundRect">
            <a:avLst>
              <a:gd name="adj" fmla="val 16667"/>
            </a:avLst>
          </a:prstGeom>
          <a:ln>
            <a:headEnd/>
            <a:tailEnd/>
          </a:ln>
        </p:spPr>
        <p:style>
          <a:lnRef idx="1">
            <a:schemeClr val="accent3"/>
          </a:lnRef>
          <a:fillRef idx="3">
            <a:schemeClr val="accent3"/>
          </a:fillRef>
          <a:effectRef idx="2">
            <a:schemeClr val="accent3"/>
          </a:effectRef>
          <a:fontRef idx="minor">
            <a:schemeClr val="lt1"/>
          </a:fontRef>
        </p:style>
        <p:txBody>
          <a:bodyPr/>
          <a:lstStyle/>
          <a:p>
            <a:pPr algn="ctr">
              <a:spcAft>
                <a:spcPts val="1000"/>
              </a:spcAft>
              <a:defRPr/>
            </a:pPr>
            <a:r>
              <a:rPr lang="en-US" sz="2000" b="1" dirty="0">
                <a:solidFill>
                  <a:schemeClr val="tx1"/>
                </a:solidFill>
                <a:latin typeface="+mj-lt"/>
              </a:rPr>
              <a:t>Urban Waste Water</a:t>
            </a:r>
            <a:endParaRPr lang="en-US" sz="2000" dirty="0">
              <a:solidFill>
                <a:schemeClr val="tx1"/>
              </a:solidFill>
              <a:latin typeface="+mj-lt"/>
            </a:endParaRPr>
          </a:p>
        </p:txBody>
      </p:sp>
      <p:sp>
        <p:nvSpPr>
          <p:cNvPr id="8" name="AutoShape 6"/>
          <p:cNvSpPr>
            <a:spLocks noChangeArrowheads="1"/>
          </p:cNvSpPr>
          <p:nvPr/>
        </p:nvSpPr>
        <p:spPr bwMode="auto">
          <a:xfrm>
            <a:off x="2438400" y="1676400"/>
            <a:ext cx="2012950" cy="661988"/>
          </a:xfrm>
          <a:prstGeom prst="roundRect">
            <a:avLst>
              <a:gd name="adj" fmla="val 16667"/>
            </a:avLst>
          </a:prstGeom>
          <a:ln>
            <a:headEnd/>
            <a:tailEnd/>
          </a:ln>
        </p:spPr>
        <p:style>
          <a:lnRef idx="1">
            <a:schemeClr val="accent3"/>
          </a:lnRef>
          <a:fillRef idx="3">
            <a:schemeClr val="accent3"/>
          </a:fillRef>
          <a:effectRef idx="2">
            <a:schemeClr val="accent3"/>
          </a:effectRef>
          <a:fontRef idx="minor">
            <a:schemeClr val="lt1"/>
          </a:fontRef>
        </p:style>
        <p:txBody>
          <a:bodyPr/>
          <a:lstStyle/>
          <a:p>
            <a:pPr algn="ctr">
              <a:spcAft>
                <a:spcPts val="1000"/>
              </a:spcAft>
              <a:defRPr/>
            </a:pPr>
            <a:r>
              <a:rPr lang="en-US" sz="2000" b="1" dirty="0">
                <a:solidFill>
                  <a:schemeClr val="tx1"/>
                </a:solidFill>
                <a:latin typeface="+mj-lt"/>
              </a:rPr>
              <a:t>Municipal Solid Waste</a:t>
            </a:r>
            <a:endParaRPr lang="en-US" sz="2000" dirty="0">
              <a:solidFill>
                <a:schemeClr val="tx1"/>
              </a:solidFill>
              <a:latin typeface="+mj-lt"/>
            </a:endParaRPr>
          </a:p>
        </p:txBody>
      </p:sp>
      <p:sp>
        <p:nvSpPr>
          <p:cNvPr id="9" name="AutoShape 7"/>
          <p:cNvSpPr>
            <a:spLocks noChangeArrowheads="1"/>
          </p:cNvSpPr>
          <p:nvPr/>
        </p:nvSpPr>
        <p:spPr bwMode="auto">
          <a:xfrm>
            <a:off x="4648200" y="1676400"/>
            <a:ext cx="2012950" cy="661988"/>
          </a:xfrm>
          <a:prstGeom prst="roundRect">
            <a:avLst>
              <a:gd name="adj" fmla="val 16667"/>
            </a:avLst>
          </a:prstGeom>
          <a:ln>
            <a:headEnd/>
            <a:tailEnd/>
          </a:ln>
        </p:spPr>
        <p:style>
          <a:lnRef idx="1">
            <a:schemeClr val="accent3"/>
          </a:lnRef>
          <a:fillRef idx="3">
            <a:schemeClr val="accent3"/>
          </a:fillRef>
          <a:effectRef idx="2">
            <a:schemeClr val="accent3"/>
          </a:effectRef>
          <a:fontRef idx="minor">
            <a:schemeClr val="lt1"/>
          </a:fontRef>
        </p:style>
        <p:txBody>
          <a:bodyPr/>
          <a:lstStyle/>
          <a:p>
            <a:pPr algn="ctr">
              <a:spcAft>
                <a:spcPts val="1000"/>
              </a:spcAft>
              <a:defRPr/>
            </a:pPr>
            <a:r>
              <a:rPr lang="en-US" sz="2000" b="1" dirty="0">
                <a:solidFill>
                  <a:schemeClr val="tx1"/>
                </a:solidFill>
                <a:latin typeface="+mj-lt"/>
              </a:rPr>
              <a:t>Industrial Emissions</a:t>
            </a:r>
            <a:endParaRPr lang="en-US" sz="2000" dirty="0">
              <a:solidFill>
                <a:schemeClr val="tx1"/>
              </a:solidFill>
              <a:latin typeface="+mj-lt"/>
            </a:endParaRPr>
          </a:p>
        </p:txBody>
      </p:sp>
      <p:sp>
        <p:nvSpPr>
          <p:cNvPr id="12" name="AutoShape 7"/>
          <p:cNvSpPr>
            <a:spLocks noChangeArrowheads="1"/>
          </p:cNvSpPr>
          <p:nvPr/>
        </p:nvSpPr>
        <p:spPr bwMode="auto">
          <a:xfrm>
            <a:off x="6858000" y="1676400"/>
            <a:ext cx="2012950" cy="685800"/>
          </a:xfrm>
          <a:prstGeom prst="roundRect">
            <a:avLst>
              <a:gd name="adj" fmla="val 16667"/>
            </a:avLst>
          </a:prstGeom>
          <a:ln>
            <a:noFill/>
            <a:headEnd/>
            <a:tailEnd/>
          </a:ln>
        </p:spPr>
        <p:style>
          <a:lnRef idx="1">
            <a:schemeClr val="dk1"/>
          </a:lnRef>
          <a:fillRef idx="2">
            <a:schemeClr val="dk1"/>
          </a:fillRef>
          <a:effectRef idx="1">
            <a:schemeClr val="dk1"/>
          </a:effectRef>
          <a:fontRef idx="minor">
            <a:schemeClr val="dk1"/>
          </a:fontRef>
        </p:style>
        <p:txBody>
          <a:bodyPr/>
          <a:lstStyle/>
          <a:p>
            <a:pPr algn="ctr">
              <a:spcAft>
                <a:spcPts val="0"/>
              </a:spcAft>
              <a:defRPr/>
            </a:pPr>
            <a:r>
              <a:rPr lang="en-US" sz="2000" b="1" dirty="0">
                <a:solidFill>
                  <a:schemeClr val="tx1"/>
                </a:solidFill>
                <a:latin typeface="+mj-lt"/>
              </a:rPr>
              <a:t>Environmental</a:t>
            </a:r>
          </a:p>
          <a:p>
            <a:pPr algn="ctr">
              <a:spcAft>
                <a:spcPts val="0"/>
              </a:spcAft>
              <a:defRPr/>
            </a:pPr>
            <a:r>
              <a:rPr lang="en-US" sz="2000" b="1" dirty="0">
                <a:solidFill>
                  <a:schemeClr val="tx1"/>
                </a:solidFill>
                <a:latin typeface="+mj-lt"/>
              </a:rPr>
              <a:t>Mainstreaming</a:t>
            </a:r>
            <a:endParaRPr lang="en-US" sz="2000" dirty="0">
              <a:solidFill>
                <a:schemeClr val="tx1"/>
              </a:solidFill>
              <a:latin typeface="+mj-lt"/>
            </a:endParaRPr>
          </a:p>
        </p:txBody>
      </p:sp>
      <p:sp>
        <p:nvSpPr>
          <p:cNvPr id="14" name="AutoShape 5"/>
          <p:cNvSpPr>
            <a:spLocks noChangeArrowheads="1"/>
          </p:cNvSpPr>
          <p:nvPr/>
        </p:nvSpPr>
        <p:spPr bwMode="auto">
          <a:xfrm>
            <a:off x="228600" y="2590800"/>
            <a:ext cx="2012950" cy="3581400"/>
          </a:xfrm>
          <a:prstGeom prst="roundRect">
            <a:avLst>
              <a:gd name="adj" fmla="val 16667"/>
            </a:avLst>
          </a:prstGeom>
          <a:ln>
            <a:headEnd/>
            <a:tailEnd/>
          </a:ln>
        </p:spPr>
        <p:style>
          <a:lnRef idx="2">
            <a:schemeClr val="accent3"/>
          </a:lnRef>
          <a:fillRef idx="1">
            <a:schemeClr val="lt1"/>
          </a:fillRef>
          <a:effectRef idx="0">
            <a:schemeClr val="accent3"/>
          </a:effectRef>
          <a:fontRef idx="minor">
            <a:schemeClr val="dk1"/>
          </a:fontRef>
        </p:style>
        <p:txBody>
          <a:bodyPr/>
          <a:lstStyle/>
          <a:p>
            <a:pPr algn="ctr">
              <a:spcAft>
                <a:spcPts val="0"/>
              </a:spcAft>
              <a:defRPr/>
            </a:pPr>
            <a:r>
              <a:rPr lang="en-US" sz="2000" b="1" dirty="0">
                <a:solidFill>
                  <a:schemeClr val="tx1"/>
                </a:solidFill>
                <a:latin typeface="+mj-lt"/>
              </a:rPr>
              <a:t>10 national:</a:t>
            </a:r>
          </a:p>
          <a:p>
            <a:pPr algn="ctr">
              <a:spcAft>
                <a:spcPts val="0"/>
              </a:spcAft>
              <a:defRPr/>
            </a:pPr>
            <a:r>
              <a:rPr lang="en-US" sz="1800" dirty="0">
                <a:solidFill>
                  <a:schemeClr val="tx1"/>
                </a:solidFill>
                <a:latin typeface="+mj-lt"/>
              </a:rPr>
              <a:t>Jordan, Lebanon, Albania, Montenegro,  Morocco, Algeria, Tunisia(2) ,</a:t>
            </a:r>
          </a:p>
          <a:p>
            <a:pPr algn="ctr">
              <a:spcAft>
                <a:spcPts val="0"/>
              </a:spcAft>
              <a:defRPr/>
            </a:pPr>
            <a:r>
              <a:rPr lang="en-US" sz="1800" dirty="0">
                <a:solidFill>
                  <a:schemeClr val="tx1"/>
                </a:solidFill>
                <a:latin typeface="+mj-lt"/>
              </a:rPr>
              <a:t> </a:t>
            </a:r>
            <a:r>
              <a:rPr lang="en-US" sz="1800" dirty="0" err="1">
                <a:solidFill>
                  <a:schemeClr val="tx1"/>
                </a:solidFill>
                <a:latin typeface="+mj-lt"/>
              </a:rPr>
              <a:t>oPt</a:t>
            </a:r>
            <a:r>
              <a:rPr lang="en-US" sz="1800" dirty="0">
                <a:solidFill>
                  <a:schemeClr val="tx1"/>
                </a:solidFill>
                <a:latin typeface="+mj-lt"/>
              </a:rPr>
              <a:t>, Syria</a:t>
            </a:r>
          </a:p>
          <a:p>
            <a:pPr algn="ctr">
              <a:spcAft>
                <a:spcPts val="0"/>
              </a:spcAft>
              <a:defRPr/>
            </a:pPr>
            <a:endParaRPr lang="en-US" sz="2000" dirty="0">
              <a:solidFill>
                <a:schemeClr val="tx1"/>
              </a:solidFill>
              <a:latin typeface="+mj-lt"/>
            </a:endParaRPr>
          </a:p>
          <a:p>
            <a:pPr algn="ctr">
              <a:spcAft>
                <a:spcPts val="0"/>
              </a:spcAft>
              <a:defRPr/>
            </a:pPr>
            <a:r>
              <a:rPr lang="en-US" sz="2000" b="1" dirty="0">
                <a:solidFill>
                  <a:schemeClr val="tx1"/>
                </a:solidFill>
                <a:latin typeface="+mj-lt"/>
              </a:rPr>
              <a:t>1 regional:</a:t>
            </a:r>
          </a:p>
          <a:p>
            <a:pPr algn="ctr">
              <a:spcAft>
                <a:spcPts val="0"/>
              </a:spcAft>
              <a:defRPr/>
            </a:pPr>
            <a:r>
              <a:rPr lang="en-US" sz="1800" dirty="0">
                <a:solidFill>
                  <a:schemeClr val="tx1"/>
                </a:solidFill>
                <a:latin typeface="+mj-lt"/>
              </a:rPr>
              <a:t>Lebanon  </a:t>
            </a:r>
          </a:p>
        </p:txBody>
      </p:sp>
      <p:sp>
        <p:nvSpPr>
          <p:cNvPr id="15" name="AutoShape 5"/>
          <p:cNvSpPr>
            <a:spLocks noChangeArrowheads="1"/>
          </p:cNvSpPr>
          <p:nvPr/>
        </p:nvSpPr>
        <p:spPr bwMode="auto">
          <a:xfrm>
            <a:off x="2482850" y="2590800"/>
            <a:ext cx="2012950" cy="3657600"/>
          </a:xfrm>
          <a:prstGeom prst="roundRect">
            <a:avLst>
              <a:gd name="adj" fmla="val 16667"/>
            </a:avLst>
          </a:prstGeom>
          <a:ln>
            <a:headEnd/>
            <a:tailEnd/>
          </a:ln>
        </p:spPr>
        <p:style>
          <a:lnRef idx="2">
            <a:schemeClr val="accent3"/>
          </a:lnRef>
          <a:fillRef idx="1">
            <a:schemeClr val="lt1"/>
          </a:fillRef>
          <a:effectRef idx="0">
            <a:schemeClr val="accent3"/>
          </a:effectRef>
          <a:fontRef idx="minor">
            <a:schemeClr val="dk1"/>
          </a:fontRef>
        </p:style>
        <p:txBody>
          <a:bodyPr/>
          <a:lstStyle/>
          <a:p>
            <a:pPr algn="ctr">
              <a:spcAft>
                <a:spcPts val="0"/>
              </a:spcAft>
              <a:defRPr/>
            </a:pPr>
            <a:r>
              <a:rPr lang="en-US" sz="2000" b="1" dirty="0">
                <a:solidFill>
                  <a:schemeClr val="tx1"/>
                </a:solidFill>
                <a:latin typeface="+mj-lt"/>
              </a:rPr>
              <a:t>1 national:</a:t>
            </a:r>
          </a:p>
          <a:p>
            <a:pPr algn="ctr">
              <a:spcAft>
                <a:spcPts val="0"/>
              </a:spcAft>
              <a:defRPr/>
            </a:pPr>
            <a:r>
              <a:rPr lang="en-US" sz="1800" dirty="0">
                <a:solidFill>
                  <a:schemeClr val="tx1"/>
                </a:solidFill>
                <a:latin typeface="+mj-lt"/>
              </a:rPr>
              <a:t>Turkey</a:t>
            </a:r>
          </a:p>
          <a:p>
            <a:pPr algn="ctr">
              <a:spcAft>
                <a:spcPts val="0"/>
              </a:spcAft>
              <a:defRPr/>
            </a:pPr>
            <a:endParaRPr lang="en-US" sz="1800" dirty="0">
              <a:solidFill>
                <a:schemeClr val="tx1"/>
              </a:solidFill>
              <a:latin typeface="+mj-lt"/>
            </a:endParaRPr>
          </a:p>
          <a:p>
            <a:pPr algn="ctr">
              <a:spcAft>
                <a:spcPts val="0"/>
              </a:spcAft>
              <a:defRPr/>
            </a:pPr>
            <a:r>
              <a:rPr lang="en-US" sz="2000" b="1" dirty="0">
                <a:solidFill>
                  <a:schemeClr val="tx1"/>
                </a:solidFill>
                <a:latin typeface="+mj-lt"/>
              </a:rPr>
              <a:t>2 study visits to EU countries</a:t>
            </a:r>
          </a:p>
          <a:p>
            <a:pPr algn="ctr">
              <a:spcAft>
                <a:spcPts val="0"/>
              </a:spcAft>
              <a:defRPr/>
            </a:pPr>
            <a:endParaRPr lang="en-US" sz="2000" b="1" dirty="0">
              <a:solidFill>
                <a:schemeClr val="tx1"/>
              </a:solidFill>
              <a:latin typeface="+mj-lt"/>
            </a:endParaRPr>
          </a:p>
          <a:p>
            <a:pPr algn="ctr">
              <a:spcAft>
                <a:spcPts val="0"/>
              </a:spcAft>
              <a:defRPr/>
            </a:pPr>
            <a:r>
              <a:rPr lang="en-US" sz="2000" b="1" dirty="0">
                <a:solidFill>
                  <a:schemeClr val="tx1"/>
                </a:solidFill>
                <a:latin typeface="+mj-lt"/>
              </a:rPr>
              <a:t>2 regional:</a:t>
            </a:r>
          </a:p>
          <a:p>
            <a:pPr algn="ctr">
              <a:spcAft>
                <a:spcPts val="0"/>
              </a:spcAft>
              <a:defRPr/>
            </a:pPr>
            <a:r>
              <a:rPr lang="en-US" sz="1800" dirty="0">
                <a:solidFill>
                  <a:schemeClr val="tx1"/>
                </a:solidFill>
                <a:latin typeface="+mj-lt"/>
              </a:rPr>
              <a:t>Cyprus</a:t>
            </a:r>
          </a:p>
          <a:p>
            <a:pPr algn="ctr">
              <a:spcAft>
                <a:spcPts val="0"/>
              </a:spcAft>
              <a:defRPr/>
            </a:pPr>
            <a:r>
              <a:rPr lang="en-US" sz="1800" dirty="0">
                <a:solidFill>
                  <a:schemeClr val="tx1"/>
                </a:solidFill>
                <a:latin typeface="+mj-lt"/>
              </a:rPr>
              <a:t>Morocco</a:t>
            </a:r>
          </a:p>
          <a:p>
            <a:pPr algn="ctr">
              <a:spcAft>
                <a:spcPts val="0"/>
              </a:spcAft>
              <a:defRPr/>
            </a:pPr>
            <a:endParaRPr lang="en-US" sz="1800" dirty="0">
              <a:solidFill>
                <a:schemeClr val="tx1"/>
              </a:solidFill>
              <a:latin typeface="+mj-lt"/>
            </a:endParaRPr>
          </a:p>
        </p:txBody>
      </p:sp>
      <p:sp>
        <p:nvSpPr>
          <p:cNvPr id="16" name="AutoShape 5"/>
          <p:cNvSpPr>
            <a:spLocks noChangeArrowheads="1"/>
          </p:cNvSpPr>
          <p:nvPr/>
        </p:nvSpPr>
        <p:spPr bwMode="auto">
          <a:xfrm>
            <a:off x="4692650" y="2590800"/>
            <a:ext cx="2012950" cy="3657600"/>
          </a:xfrm>
          <a:prstGeom prst="roundRect">
            <a:avLst>
              <a:gd name="adj" fmla="val 16667"/>
            </a:avLst>
          </a:prstGeom>
          <a:ln>
            <a:headEnd/>
            <a:tailEnd/>
          </a:ln>
        </p:spPr>
        <p:style>
          <a:lnRef idx="2">
            <a:schemeClr val="accent3"/>
          </a:lnRef>
          <a:fillRef idx="1">
            <a:schemeClr val="lt1"/>
          </a:fillRef>
          <a:effectRef idx="0">
            <a:schemeClr val="accent3"/>
          </a:effectRef>
          <a:fontRef idx="minor">
            <a:schemeClr val="dk1"/>
          </a:fontRef>
        </p:style>
        <p:txBody>
          <a:bodyPr/>
          <a:lstStyle/>
          <a:p>
            <a:pPr algn="ctr">
              <a:spcAft>
                <a:spcPts val="0"/>
              </a:spcAft>
              <a:defRPr/>
            </a:pPr>
            <a:r>
              <a:rPr lang="en-US" sz="2000" b="1" dirty="0">
                <a:solidFill>
                  <a:schemeClr val="tx1"/>
                </a:solidFill>
                <a:latin typeface="+mj-lt"/>
              </a:rPr>
              <a:t>6 national:</a:t>
            </a:r>
          </a:p>
          <a:p>
            <a:pPr algn="ctr">
              <a:spcAft>
                <a:spcPts val="0"/>
              </a:spcAft>
              <a:defRPr/>
            </a:pPr>
            <a:endParaRPr lang="en-US" sz="1800" dirty="0">
              <a:solidFill>
                <a:schemeClr val="tx1"/>
              </a:solidFill>
              <a:latin typeface="+mj-lt"/>
            </a:endParaRPr>
          </a:p>
          <a:p>
            <a:pPr algn="ctr">
              <a:spcAft>
                <a:spcPts val="0"/>
              </a:spcAft>
              <a:defRPr/>
            </a:pPr>
            <a:r>
              <a:rPr lang="en-US" sz="1800" dirty="0">
                <a:solidFill>
                  <a:schemeClr val="tx1"/>
                </a:solidFill>
                <a:latin typeface="+mj-lt"/>
              </a:rPr>
              <a:t>Morocco, Croatia, Montenegro, Albania, </a:t>
            </a:r>
          </a:p>
          <a:p>
            <a:pPr algn="ctr">
              <a:spcAft>
                <a:spcPts val="0"/>
              </a:spcAft>
              <a:defRPr/>
            </a:pPr>
            <a:r>
              <a:rPr lang="en-US" sz="1800" dirty="0" err="1">
                <a:solidFill>
                  <a:schemeClr val="tx1"/>
                </a:solidFill>
                <a:latin typeface="+mj-lt"/>
              </a:rPr>
              <a:t>oPt</a:t>
            </a:r>
            <a:r>
              <a:rPr lang="en-US" sz="1800" dirty="0">
                <a:solidFill>
                  <a:schemeClr val="tx1"/>
                </a:solidFill>
                <a:latin typeface="+mj-lt"/>
              </a:rPr>
              <a:t>, </a:t>
            </a:r>
          </a:p>
          <a:p>
            <a:pPr algn="ctr">
              <a:spcAft>
                <a:spcPts val="0"/>
              </a:spcAft>
              <a:defRPr/>
            </a:pPr>
            <a:r>
              <a:rPr lang="en-US" sz="1800" dirty="0">
                <a:solidFill>
                  <a:schemeClr val="tx1"/>
                </a:solidFill>
                <a:latin typeface="+mj-lt"/>
              </a:rPr>
              <a:t>Lebanon  </a:t>
            </a:r>
          </a:p>
          <a:p>
            <a:pPr algn="ctr">
              <a:spcAft>
                <a:spcPts val="0"/>
              </a:spcAft>
              <a:defRPr/>
            </a:pPr>
            <a:endParaRPr lang="en-US" sz="2000" dirty="0">
              <a:solidFill>
                <a:schemeClr val="tx1"/>
              </a:solidFill>
              <a:latin typeface="+mj-lt"/>
            </a:endParaRPr>
          </a:p>
          <a:p>
            <a:pPr algn="ctr">
              <a:spcAft>
                <a:spcPts val="0"/>
              </a:spcAft>
              <a:defRPr/>
            </a:pPr>
            <a:endParaRPr lang="en-US" sz="1800" dirty="0">
              <a:solidFill>
                <a:schemeClr val="tx1"/>
              </a:solidFill>
              <a:latin typeface="+mj-lt"/>
            </a:endParaRPr>
          </a:p>
        </p:txBody>
      </p:sp>
      <p:sp>
        <p:nvSpPr>
          <p:cNvPr id="17" name="AutoShape 5"/>
          <p:cNvSpPr>
            <a:spLocks noChangeArrowheads="1"/>
          </p:cNvSpPr>
          <p:nvPr/>
        </p:nvSpPr>
        <p:spPr bwMode="auto">
          <a:xfrm>
            <a:off x="6858000" y="2590800"/>
            <a:ext cx="2012950" cy="3657600"/>
          </a:xfrm>
          <a:prstGeom prst="roundRect">
            <a:avLst>
              <a:gd name="adj" fmla="val 16667"/>
            </a:avLst>
          </a:prstGeom>
          <a:noFill/>
          <a:ln>
            <a:solidFill>
              <a:schemeClr val="bg1">
                <a:lumMod val="75000"/>
              </a:schemeClr>
            </a:solidFill>
            <a:headEnd/>
            <a:tailEnd/>
          </a:ln>
        </p:spPr>
        <p:style>
          <a:lnRef idx="2">
            <a:schemeClr val="dk1"/>
          </a:lnRef>
          <a:fillRef idx="1">
            <a:schemeClr val="lt1"/>
          </a:fillRef>
          <a:effectRef idx="0">
            <a:schemeClr val="dk1"/>
          </a:effectRef>
          <a:fontRef idx="minor">
            <a:schemeClr val="dk1"/>
          </a:fontRef>
        </p:style>
        <p:txBody>
          <a:bodyPr/>
          <a:lstStyle/>
          <a:p>
            <a:pPr algn="ctr">
              <a:spcAft>
                <a:spcPts val="0"/>
              </a:spcAft>
              <a:defRPr/>
            </a:pPr>
            <a:r>
              <a:rPr lang="en-US" sz="2000" b="1" dirty="0">
                <a:solidFill>
                  <a:schemeClr val="tx1"/>
                </a:solidFill>
                <a:latin typeface="+mj-lt"/>
              </a:rPr>
              <a:t>4 national:</a:t>
            </a:r>
          </a:p>
          <a:p>
            <a:pPr algn="ctr">
              <a:spcAft>
                <a:spcPts val="0"/>
              </a:spcAft>
              <a:defRPr/>
            </a:pPr>
            <a:r>
              <a:rPr lang="en-US" sz="1800" dirty="0">
                <a:solidFill>
                  <a:schemeClr val="tx1"/>
                </a:solidFill>
                <a:latin typeface="+mj-lt"/>
              </a:rPr>
              <a:t>Albania, Morocco, </a:t>
            </a:r>
          </a:p>
          <a:p>
            <a:pPr algn="ctr">
              <a:spcAft>
                <a:spcPts val="0"/>
              </a:spcAft>
              <a:defRPr/>
            </a:pPr>
            <a:r>
              <a:rPr lang="en-US" sz="1800" dirty="0">
                <a:solidFill>
                  <a:schemeClr val="tx1"/>
                </a:solidFill>
                <a:latin typeface="+mj-lt"/>
              </a:rPr>
              <a:t>Tunisia, Lebanon</a:t>
            </a:r>
          </a:p>
          <a:p>
            <a:pPr algn="ctr">
              <a:spcAft>
                <a:spcPts val="0"/>
              </a:spcAft>
              <a:defRPr/>
            </a:pPr>
            <a:endParaRPr lang="en-US" sz="2000" dirty="0">
              <a:solidFill>
                <a:schemeClr val="tx1"/>
              </a:solidFill>
              <a:latin typeface="+mj-lt"/>
            </a:endParaRPr>
          </a:p>
          <a:p>
            <a:pPr algn="ctr">
              <a:spcAft>
                <a:spcPts val="0"/>
              </a:spcAft>
              <a:defRPr/>
            </a:pPr>
            <a:r>
              <a:rPr lang="en-US" sz="2000" b="1" dirty="0">
                <a:solidFill>
                  <a:schemeClr val="tx1"/>
                </a:solidFill>
                <a:latin typeface="+mj-lt"/>
              </a:rPr>
              <a:t>1 sub-regional:</a:t>
            </a:r>
          </a:p>
          <a:p>
            <a:pPr algn="ctr">
              <a:spcAft>
                <a:spcPts val="0"/>
              </a:spcAft>
              <a:defRPr/>
            </a:pPr>
            <a:r>
              <a:rPr lang="en-US" sz="1800" dirty="0">
                <a:solidFill>
                  <a:schemeClr val="tx1"/>
                </a:solidFill>
                <a:latin typeface="+mj-lt"/>
              </a:rPr>
              <a:t>Bosnia &amp; Herzegovina</a:t>
            </a:r>
          </a:p>
          <a:p>
            <a:pPr algn="ctr">
              <a:spcAft>
                <a:spcPts val="0"/>
              </a:spcAft>
              <a:defRPr/>
            </a:pPr>
            <a:endParaRPr lang="en-US" sz="1800" dirty="0">
              <a:solidFill>
                <a:schemeClr val="tx1"/>
              </a:solidFill>
              <a:latin typeface="+mj-lt"/>
            </a:endParaRPr>
          </a:p>
          <a:p>
            <a:pPr algn="ctr">
              <a:spcAft>
                <a:spcPts val="0"/>
              </a:spcAft>
              <a:defRPr/>
            </a:pPr>
            <a:r>
              <a:rPr lang="en-US" sz="2000" b="1" dirty="0">
                <a:solidFill>
                  <a:schemeClr val="tx1"/>
                </a:solidFill>
                <a:latin typeface="+mj-lt"/>
              </a:rPr>
              <a:t>2 regional:</a:t>
            </a:r>
          </a:p>
          <a:p>
            <a:pPr algn="ctr">
              <a:spcAft>
                <a:spcPts val="0"/>
              </a:spcAft>
              <a:defRPr/>
            </a:pPr>
            <a:r>
              <a:rPr lang="en-US" sz="1800" dirty="0">
                <a:solidFill>
                  <a:schemeClr val="tx1"/>
                </a:solidFill>
                <a:latin typeface="+mj-lt"/>
              </a:rPr>
              <a:t>Jordan or Cyprus, Croatia</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3" name="Title 1"/>
          <p:cNvSpPr>
            <a:spLocks noGrp="1"/>
          </p:cNvSpPr>
          <p:nvPr>
            <p:ph type="title" idx="4294967295"/>
          </p:nvPr>
        </p:nvSpPr>
        <p:spPr>
          <a:xfrm>
            <a:off x="395288" y="765175"/>
            <a:ext cx="8382000" cy="762000"/>
          </a:xfrm>
        </p:spPr>
        <p:txBody>
          <a:bodyPr lIns="0" rIns="0" bIns="0" anchor="b"/>
          <a:lstStyle/>
          <a:p>
            <a:pPr indent="0" eaLnBrk="1" hangingPunct="1"/>
            <a:r>
              <a:rPr lang="en-US" b="0" smtClean="0">
                <a:solidFill>
                  <a:srgbClr val="000080"/>
                </a:solidFill>
              </a:rPr>
              <a:t>Planned study visits till July 2011</a:t>
            </a:r>
            <a:endParaRPr lang="en-GB" b="0" i="1" smtClean="0">
              <a:solidFill>
                <a:srgbClr val="000080"/>
              </a:solidFill>
            </a:endParaRPr>
          </a:p>
        </p:txBody>
      </p:sp>
      <p:sp>
        <p:nvSpPr>
          <p:cNvPr id="474114" name="Content Placeholder 4"/>
          <p:cNvSpPr>
            <a:spLocks noGrp="1"/>
          </p:cNvSpPr>
          <p:nvPr>
            <p:ph idx="4294967295"/>
          </p:nvPr>
        </p:nvSpPr>
        <p:spPr/>
        <p:txBody>
          <a:bodyPr/>
          <a:lstStyle/>
          <a:p>
            <a:pPr marL="273050" indent="-273050" eaLnBrk="1" hangingPunct="1">
              <a:lnSpc>
                <a:spcPct val="90000"/>
              </a:lnSpc>
            </a:pPr>
            <a:r>
              <a:rPr lang="en-GB" smtClean="0">
                <a:latin typeface="Calibri" pitchFamily="34" charset="0"/>
              </a:rPr>
              <a:t>Study visit (3 days) on Integrated Solid Waste Management integrating  Waste to Energy (WtE) &amp; anaerobic digestion options, to </a:t>
            </a:r>
            <a:r>
              <a:rPr lang="en-US" smtClean="0">
                <a:latin typeface="Calibri" pitchFamily="34" charset="0"/>
              </a:rPr>
              <a:t>state of the art facilities in Europe (Holland, Belgium, etc.)</a:t>
            </a:r>
            <a:r>
              <a:rPr lang="en-GB" smtClean="0">
                <a:latin typeface="Calibri" pitchFamily="34" charset="0"/>
              </a:rPr>
              <a:t> (</a:t>
            </a:r>
            <a:r>
              <a:rPr lang="en-GB" i="1" smtClean="0">
                <a:latin typeface="Calibri" pitchFamily="34" charset="0"/>
              </a:rPr>
              <a:t>3 days - 10 Lebanese officials</a:t>
            </a:r>
            <a:r>
              <a:rPr lang="en-GB" smtClean="0">
                <a:latin typeface="Calibri" pitchFamily="34" charset="0"/>
              </a:rPr>
              <a:t>).</a:t>
            </a:r>
          </a:p>
          <a:p>
            <a:pPr marL="273050" indent="-273050" eaLnBrk="1" hangingPunct="1">
              <a:lnSpc>
                <a:spcPct val="90000"/>
              </a:lnSpc>
              <a:buFont typeface="Times" pitchFamily="18" charset="0"/>
              <a:buNone/>
            </a:pPr>
            <a:endParaRPr lang="en-GB" smtClean="0">
              <a:latin typeface="Calibri" pitchFamily="34" charset="0"/>
            </a:endParaRPr>
          </a:p>
          <a:p>
            <a:pPr marL="273050" indent="-273050" eaLnBrk="1" hangingPunct="1">
              <a:lnSpc>
                <a:spcPct val="90000"/>
              </a:lnSpc>
            </a:pPr>
            <a:r>
              <a:rPr lang="en-GB" smtClean="0">
                <a:latin typeface="Calibri" pitchFamily="34" charset="0"/>
              </a:rPr>
              <a:t>Study visit to Belgium on Management of waste from electronic and electrical equipment. Participants will be from Albania, Algeria, Egypt and Montenegro.</a:t>
            </a:r>
          </a:p>
          <a:p>
            <a:pPr marL="273050" indent="-273050" eaLnBrk="1" hangingPunct="1">
              <a:lnSpc>
                <a:spcPct val="90000"/>
              </a:lnSpc>
            </a:pPr>
            <a:endParaRPr lang="en-GB" smtClean="0">
              <a:latin typeface="Calibri" pitchFamily="34" charset="0"/>
            </a:endParaRPr>
          </a:p>
          <a:p>
            <a:pPr marL="273050" indent="-273050" eaLnBrk="1" hangingPunct="1">
              <a:lnSpc>
                <a:spcPct val="90000"/>
              </a:lnSpc>
              <a:buFont typeface="Times" pitchFamily="18" charset="0"/>
              <a:buNone/>
            </a:pPr>
            <a:r>
              <a:rPr lang="en-GB" smtClean="0">
                <a:latin typeface="Calibri" pitchFamily="34" charset="0"/>
              </a:rPr>
              <a:t> </a:t>
            </a:r>
            <a:endParaRPr lang="el-GR" smtClean="0">
              <a:latin typeface="Calibri"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indent="0" eaLnBrk="1" hangingPunct="1"/>
            <a:r>
              <a:rPr lang="en-GB" smtClean="0">
                <a:solidFill>
                  <a:schemeClr val="tx1"/>
                </a:solidFill>
              </a:rPr>
              <a:t>EC financial support</a:t>
            </a:r>
          </a:p>
        </p:txBody>
      </p:sp>
      <p:sp>
        <p:nvSpPr>
          <p:cNvPr id="19459" name="Rectangle 3"/>
          <p:cNvSpPr>
            <a:spLocks noGrp="1" noChangeArrowheads="1"/>
          </p:cNvSpPr>
          <p:nvPr>
            <p:ph type="body" idx="1"/>
          </p:nvPr>
        </p:nvSpPr>
        <p:spPr>
          <a:xfrm>
            <a:off x="539750" y="1341438"/>
            <a:ext cx="7848600" cy="4648200"/>
          </a:xfrm>
        </p:spPr>
        <p:txBody>
          <a:bodyPr/>
          <a:lstStyle/>
          <a:p>
            <a:pPr marL="0" indent="0" algn="ctr">
              <a:lnSpc>
                <a:spcPct val="80000"/>
              </a:lnSpc>
              <a:buFont typeface="Times" pitchFamily="18" charset="0"/>
              <a:buNone/>
            </a:pPr>
            <a:r>
              <a:rPr lang="en-GB" b="1" smtClean="0"/>
              <a:t>2007-2013</a:t>
            </a:r>
          </a:p>
          <a:p>
            <a:pPr marL="0" indent="0">
              <a:lnSpc>
                <a:spcPct val="80000"/>
              </a:lnSpc>
              <a:buFont typeface="Times" pitchFamily="18" charset="0"/>
              <a:buNone/>
            </a:pPr>
            <a:endParaRPr lang="en-GB" b="1" smtClean="0"/>
          </a:p>
          <a:p>
            <a:pPr marL="0" indent="0">
              <a:lnSpc>
                <a:spcPct val="80000"/>
              </a:lnSpc>
              <a:buFont typeface="Times" pitchFamily="18" charset="0"/>
              <a:buNone/>
            </a:pPr>
            <a:r>
              <a:rPr lang="en-GB" smtClean="0"/>
              <a:t>European Neighbourhood &amp; Partnership Instrument (ENPI):</a:t>
            </a:r>
          </a:p>
          <a:p>
            <a:pPr marL="0" indent="0">
              <a:lnSpc>
                <a:spcPct val="80000"/>
              </a:lnSpc>
              <a:buFont typeface="Times" pitchFamily="18" charset="0"/>
              <a:buNone/>
            </a:pPr>
            <a:endParaRPr lang="en-GB" smtClean="0"/>
          </a:p>
          <a:p>
            <a:pPr marL="0" indent="0">
              <a:lnSpc>
                <a:spcPct val="80000"/>
              </a:lnSpc>
              <a:buFont typeface="Wingdings" pitchFamily="2" charset="2"/>
              <a:buChar char="ü"/>
            </a:pPr>
            <a:r>
              <a:rPr lang="en-GB" smtClean="0"/>
              <a:t>Almost €12bn </a:t>
            </a:r>
          </a:p>
          <a:p>
            <a:pPr marL="0" indent="0">
              <a:lnSpc>
                <a:spcPct val="80000"/>
              </a:lnSpc>
              <a:buFont typeface="Wingdings" pitchFamily="2" charset="2"/>
              <a:buNone/>
            </a:pPr>
            <a:endParaRPr lang="en-GB" smtClean="0"/>
          </a:p>
          <a:p>
            <a:pPr marL="0" indent="0">
              <a:lnSpc>
                <a:spcPct val="80000"/>
              </a:lnSpc>
              <a:buFont typeface="Wingdings" pitchFamily="2" charset="2"/>
              <a:buChar char="ü"/>
            </a:pPr>
            <a:r>
              <a:rPr lang="en-GB" smtClean="0"/>
              <a:t>More flexible, policy-driven instrument </a:t>
            </a:r>
          </a:p>
          <a:p>
            <a:pPr marL="0" indent="0">
              <a:lnSpc>
                <a:spcPct val="80000"/>
              </a:lnSpc>
              <a:buFont typeface="Wingdings" pitchFamily="2" charset="2"/>
              <a:buChar char="ü"/>
            </a:pPr>
            <a:endParaRPr lang="en-GB" smtClean="0"/>
          </a:p>
          <a:p>
            <a:pPr marL="0" indent="0">
              <a:lnSpc>
                <a:spcPct val="80000"/>
              </a:lnSpc>
              <a:buFont typeface="Wingdings" pitchFamily="2" charset="2"/>
              <a:buChar char="ü"/>
            </a:pPr>
            <a:r>
              <a:rPr lang="en-GB" smtClean="0"/>
              <a:t>Supporting priorities agreed in the ENP Action Plans</a:t>
            </a:r>
          </a:p>
          <a:p>
            <a:pPr marL="0" indent="0">
              <a:lnSpc>
                <a:spcPct val="80000"/>
              </a:lnSpc>
              <a:buFont typeface="Wingdings" pitchFamily="2" charset="2"/>
              <a:buChar char="ü"/>
            </a:pPr>
            <a:endParaRPr lang="en-GB" smtClean="0"/>
          </a:p>
          <a:p>
            <a:pPr marL="0" indent="0">
              <a:lnSpc>
                <a:spcPct val="80000"/>
              </a:lnSpc>
              <a:buFont typeface="Wingdings" pitchFamily="2" charset="2"/>
              <a:buChar char="ü"/>
            </a:pPr>
            <a:r>
              <a:rPr lang="en-GB" smtClean="0"/>
              <a:t>Simplified approach for cross-border co-operation</a:t>
            </a:r>
          </a:p>
          <a:p>
            <a:pPr marL="0" indent="0">
              <a:lnSpc>
                <a:spcPct val="80000"/>
              </a:lnSpc>
              <a:buFont typeface="Wingdings" pitchFamily="2" charset="2"/>
              <a:buChar char="ü"/>
            </a:pPr>
            <a:endParaRPr lang="en-GB" smtClean="0"/>
          </a:p>
          <a:p>
            <a:pPr marL="0" indent="0">
              <a:lnSpc>
                <a:spcPct val="80000"/>
              </a:lnSpc>
              <a:buFont typeface="Wingdings" pitchFamily="2" charset="2"/>
              <a:buChar char="ü"/>
            </a:pPr>
            <a:r>
              <a:rPr lang="en-GB" smtClean="0"/>
              <a:t>Technical assistance: institutional capacity-building</a:t>
            </a:r>
          </a:p>
          <a:p>
            <a:pPr marL="0" indent="0">
              <a:lnSpc>
                <a:spcPct val="80000"/>
              </a:lnSpc>
              <a:buFont typeface="Wingdings" pitchFamily="2" charset="2"/>
              <a:buChar char="ü"/>
            </a:pPr>
            <a:endParaRPr lang="en-GB" smtClean="0"/>
          </a:p>
          <a:p>
            <a:pPr marL="0" indent="0">
              <a:lnSpc>
                <a:spcPct val="80000"/>
              </a:lnSpc>
              <a:buFont typeface="Wingdings" pitchFamily="2" charset="2"/>
              <a:buNone/>
            </a:pPr>
            <a:r>
              <a:rPr lang="en-GB" u="sng" smtClean="0"/>
              <a:t>Plus</a:t>
            </a:r>
            <a:r>
              <a:rPr lang="en-GB" smtClean="0"/>
              <a:t> increased EIB lending mandate: €12.4 bn </a:t>
            </a:r>
            <a:r>
              <a:rPr lang="en-IE" smtClean="0"/>
              <a:t>(€8.7 bn for Mediterranean &amp; €3.7 billion for Eastern Europe / Southern Caucasus / Russia)</a:t>
            </a:r>
          </a:p>
          <a:p>
            <a:pPr marL="0" indent="0">
              <a:lnSpc>
                <a:spcPct val="80000"/>
              </a:lnSpc>
              <a:buFont typeface="Wingdings" pitchFamily="2" charset="2"/>
              <a:buNone/>
            </a:pPr>
            <a:endParaRPr lang="en-IE" smtClean="0"/>
          </a:p>
          <a:p>
            <a:pPr marL="0" indent="0">
              <a:lnSpc>
                <a:spcPct val="80000"/>
              </a:lnSpc>
              <a:buFont typeface="Wingdings" pitchFamily="2" charset="2"/>
              <a:buNone/>
            </a:pPr>
            <a:endParaRPr lang="en-IE" smtClean="0"/>
          </a:p>
          <a:p>
            <a:pPr marL="0" indent="0">
              <a:lnSpc>
                <a:spcPct val="80000"/>
              </a:lnSpc>
              <a:buFont typeface="Wingdings" pitchFamily="2" charset="2"/>
              <a:buNone/>
            </a:pPr>
            <a:r>
              <a:rPr lang="en-IE" smtClean="0">
                <a:solidFill>
                  <a:srgbClr val="FF0000"/>
                </a:solidFill>
              </a:rPr>
              <a:t>ENP currently under revision and new financial perspectives  under discussion</a:t>
            </a:r>
            <a:r>
              <a:rPr lang="en-US" smtClean="0">
                <a:solidFill>
                  <a:srgbClr val="FF0000"/>
                </a:solidFill>
              </a:rPr>
              <a:t> </a:t>
            </a:r>
            <a:endParaRPr lang="en-GB" smtClean="0">
              <a:solidFill>
                <a:srgbClr val="FF0000"/>
              </a:solidFill>
            </a:endParaRPr>
          </a:p>
        </p:txBody>
      </p:sp>
      <p:pic>
        <p:nvPicPr>
          <p:cNvPr id="19460" name="Picture 4"/>
          <p:cNvPicPr>
            <a:picLocks noChangeAspect="1" noChangeArrowheads="1"/>
          </p:cNvPicPr>
          <p:nvPr/>
        </p:nvPicPr>
        <p:blipFill>
          <a:blip r:embed="rId4"/>
          <a:srcRect/>
          <a:stretch>
            <a:fillRect/>
          </a:stretch>
        </p:blipFill>
        <p:spPr bwMode="auto">
          <a:xfrm>
            <a:off x="6948488" y="0"/>
            <a:ext cx="1066800" cy="12795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7" name="Rectangle 2"/>
          <p:cNvSpPr>
            <a:spLocks noGrp="1" noChangeArrowheads="1"/>
          </p:cNvSpPr>
          <p:nvPr>
            <p:ph type="body" idx="1"/>
          </p:nvPr>
        </p:nvSpPr>
        <p:spPr>
          <a:xfrm>
            <a:off x="900113" y="1125538"/>
            <a:ext cx="7488237" cy="4025900"/>
          </a:xfrm>
        </p:spPr>
        <p:txBody>
          <a:bodyPr/>
          <a:lstStyle/>
          <a:p>
            <a:pPr marL="2913063" lvl="2" indent="-381000">
              <a:lnSpc>
                <a:spcPct val="80000"/>
              </a:lnSpc>
              <a:buFontTx/>
              <a:buNone/>
              <a:tabLst>
                <a:tab pos="1082675" algn="l"/>
              </a:tabLst>
            </a:pPr>
            <a:endParaRPr lang="en-GB" b="1" smtClean="0">
              <a:solidFill>
                <a:srgbClr val="FF0000"/>
              </a:solidFill>
            </a:endParaRPr>
          </a:p>
          <a:p>
            <a:pPr marL="442913" indent="-442913">
              <a:lnSpc>
                <a:spcPct val="80000"/>
              </a:lnSpc>
              <a:buFont typeface="Wingdings" pitchFamily="2" charset="2"/>
              <a:buNone/>
              <a:tabLst>
                <a:tab pos="1082675" algn="l"/>
              </a:tabLst>
            </a:pPr>
            <a:endParaRPr lang="en-GB" b="1" smtClean="0">
              <a:solidFill>
                <a:schemeClr val="accent2"/>
              </a:solidFill>
            </a:endParaRPr>
          </a:p>
          <a:p>
            <a:pPr marL="442913" indent="-442913">
              <a:lnSpc>
                <a:spcPct val="80000"/>
              </a:lnSpc>
              <a:buFont typeface="Wingdings" pitchFamily="2" charset="2"/>
              <a:buNone/>
              <a:tabLst>
                <a:tab pos="1082675" algn="l"/>
              </a:tabLst>
            </a:pPr>
            <a:r>
              <a:rPr lang="en-GB" b="1" smtClean="0">
                <a:solidFill>
                  <a:schemeClr val="accent2"/>
                </a:solidFill>
              </a:rPr>
              <a:t>		</a:t>
            </a:r>
            <a:r>
              <a:rPr lang="en-GB" sz="3200" b="1" smtClean="0">
                <a:solidFill>
                  <a:schemeClr val="accent2"/>
                </a:solidFill>
              </a:rPr>
              <a:t>	</a:t>
            </a:r>
            <a:r>
              <a:rPr lang="en-GB" sz="3200" b="1" i="1" u="sng" smtClean="0">
                <a:solidFill>
                  <a:srgbClr val="000080"/>
                </a:solidFill>
              </a:rPr>
              <a:t>Horizon 2020</a:t>
            </a:r>
          </a:p>
          <a:p>
            <a:pPr marL="442913" indent="-442913">
              <a:lnSpc>
                <a:spcPct val="80000"/>
              </a:lnSpc>
              <a:buFont typeface="Wingdings" pitchFamily="2" charset="2"/>
              <a:buNone/>
              <a:tabLst>
                <a:tab pos="1082675" algn="l"/>
              </a:tabLst>
            </a:pPr>
            <a:endParaRPr lang="en-GB" sz="3200" b="1" smtClean="0">
              <a:solidFill>
                <a:schemeClr val="accent2"/>
              </a:solidFill>
            </a:endParaRPr>
          </a:p>
          <a:p>
            <a:pPr marL="442913" indent="-442913">
              <a:lnSpc>
                <a:spcPct val="80000"/>
              </a:lnSpc>
              <a:buFont typeface="Wingdings" pitchFamily="2" charset="2"/>
              <a:buNone/>
              <a:tabLst>
                <a:tab pos="1082675" algn="l"/>
              </a:tabLst>
            </a:pPr>
            <a:endParaRPr lang="fr-BE" smtClean="0">
              <a:solidFill>
                <a:schemeClr val="accent2"/>
              </a:solidFill>
            </a:endParaRPr>
          </a:p>
          <a:p>
            <a:pPr marL="442913" indent="-442913" algn="just">
              <a:lnSpc>
                <a:spcPct val="80000"/>
              </a:lnSpc>
              <a:buFont typeface="Wingdings" pitchFamily="2" charset="2"/>
              <a:buNone/>
              <a:tabLst>
                <a:tab pos="1082675" algn="l"/>
              </a:tabLst>
            </a:pPr>
            <a:r>
              <a:rPr lang="fr-BE" b="1" smtClean="0">
                <a:solidFill>
                  <a:srgbClr val="000080"/>
                </a:solidFill>
              </a:rPr>
              <a:t>c) SEIS-Shared Environmental Information System</a:t>
            </a:r>
            <a:r>
              <a:rPr lang="fr-BE" smtClean="0">
                <a:solidFill>
                  <a:srgbClr val="000080"/>
                </a:solidFill>
              </a:rPr>
              <a:t> </a:t>
            </a:r>
            <a:r>
              <a:rPr lang="en-GB" smtClean="0">
                <a:solidFill>
                  <a:srgbClr val="000080"/>
                </a:solidFill>
              </a:rPr>
              <a:t>(EEA, </a:t>
            </a:r>
            <a:r>
              <a:rPr lang="fr-FR" smtClean="0">
                <a:solidFill>
                  <a:srgbClr val="000080"/>
                </a:solidFill>
              </a:rPr>
              <a:t>€ 5.7</a:t>
            </a:r>
            <a:r>
              <a:rPr lang="en-GB" smtClean="0">
                <a:solidFill>
                  <a:srgbClr val="000080"/>
                </a:solidFill>
              </a:rPr>
              <a:t> m for the South and the East; also interregional)</a:t>
            </a:r>
          </a:p>
          <a:p>
            <a:pPr marL="442913" indent="-442913">
              <a:lnSpc>
                <a:spcPct val="80000"/>
              </a:lnSpc>
              <a:buFont typeface="Wingdings" pitchFamily="2" charset="2"/>
              <a:buNone/>
              <a:tabLst>
                <a:tab pos="1082675" algn="l"/>
              </a:tabLst>
            </a:pPr>
            <a:endParaRPr lang="en-GB" smtClean="0">
              <a:solidFill>
                <a:srgbClr val="000080"/>
              </a:solidFill>
            </a:endParaRPr>
          </a:p>
          <a:p>
            <a:pPr marL="442913" indent="-442913">
              <a:lnSpc>
                <a:spcPct val="80000"/>
              </a:lnSpc>
              <a:buFont typeface="Wingdings" pitchFamily="2" charset="2"/>
              <a:buNone/>
              <a:tabLst>
                <a:tab pos="1082675" algn="l"/>
              </a:tabLst>
            </a:pPr>
            <a:endParaRPr lang="en-GB" smtClean="0">
              <a:solidFill>
                <a:srgbClr val="000080"/>
              </a:solidFill>
            </a:endParaRPr>
          </a:p>
          <a:p>
            <a:pPr marL="442913" indent="-442913">
              <a:lnSpc>
                <a:spcPct val="80000"/>
              </a:lnSpc>
              <a:buFont typeface="Wingdings" pitchFamily="2" charset="2"/>
              <a:buNone/>
              <a:tabLst>
                <a:tab pos="1082675" algn="l"/>
              </a:tabLst>
            </a:pPr>
            <a:endParaRPr lang="en-GB" smtClean="0">
              <a:solidFill>
                <a:srgbClr val="000080"/>
              </a:solidFill>
            </a:endParaRPr>
          </a:p>
          <a:p>
            <a:pPr marL="442913" indent="-442913">
              <a:lnSpc>
                <a:spcPct val="80000"/>
              </a:lnSpc>
              <a:buFont typeface="Wingdings" pitchFamily="2" charset="2"/>
              <a:buNone/>
              <a:tabLst>
                <a:tab pos="1082675" algn="l"/>
              </a:tabLst>
            </a:pPr>
            <a:endParaRPr lang="en-GB" smtClean="0">
              <a:solidFill>
                <a:srgbClr val="000080"/>
              </a:solidFill>
            </a:endParaRPr>
          </a:p>
          <a:p>
            <a:pPr marL="442913" indent="-442913">
              <a:lnSpc>
                <a:spcPct val="80000"/>
              </a:lnSpc>
              <a:buFont typeface="Wingdings" pitchFamily="2" charset="2"/>
              <a:buNone/>
              <a:tabLst>
                <a:tab pos="1082675" algn="l"/>
              </a:tabLst>
            </a:pPr>
            <a:r>
              <a:rPr lang="en-GB" smtClean="0">
                <a:solidFill>
                  <a:srgbClr val="FF0000"/>
                </a:solidFill>
              </a:rPr>
              <a:t>     SEIS covers South and East, as well as West Balkans and Turkey, and EU 27</a:t>
            </a:r>
          </a:p>
          <a:p>
            <a:pPr marL="442913" indent="-442913">
              <a:lnSpc>
                <a:spcPct val="80000"/>
              </a:lnSpc>
              <a:buFont typeface="Wingdings" pitchFamily="2" charset="2"/>
              <a:buNone/>
              <a:tabLst>
                <a:tab pos="1082675" algn="l"/>
              </a:tabLst>
            </a:pPr>
            <a:endParaRPr lang="en-GB" smtClean="0">
              <a:solidFill>
                <a:srgbClr val="FF0000"/>
              </a:solidFill>
            </a:endParaRPr>
          </a:p>
          <a:p>
            <a:pPr marL="442913" indent="-442913">
              <a:lnSpc>
                <a:spcPct val="80000"/>
              </a:lnSpc>
              <a:buFont typeface="Wingdings" pitchFamily="2" charset="2"/>
              <a:buChar char="ü"/>
              <a:tabLst>
                <a:tab pos="1082675" algn="l"/>
              </a:tabLst>
            </a:pPr>
            <a:endParaRPr lang="en-GB" smtClean="0">
              <a:solidFill>
                <a:srgbClr val="FF0000"/>
              </a:solidFill>
            </a:endParaRPr>
          </a:p>
          <a:p>
            <a:pPr marL="442913" indent="-442913">
              <a:lnSpc>
                <a:spcPct val="80000"/>
              </a:lnSpc>
              <a:buFont typeface="Wingdings" pitchFamily="2" charset="2"/>
              <a:buChar char="ü"/>
              <a:tabLst>
                <a:tab pos="1082675" algn="l"/>
              </a:tabLst>
            </a:pPr>
            <a:endParaRPr lang="fr-BE" smtClean="0">
              <a:solidFill>
                <a:srgbClr val="000080"/>
              </a:solidFill>
            </a:endParaRPr>
          </a:p>
          <a:p>
            <a:pPr marL="442913" indent="-442913">
              <a:lnSpc>
                <a:spcPct val="80000"/>
              </a:lnSpc>
              <a:buFont typeface="Wingdings" pitchFamily="2" charset="2"/>
              <a:buNone/>
              <a:tabLst>
                <a:tab pos="1082675" algn="l"/>
              </a:tabLst>
            </a:pPr>
            <a:endParaRPr lang="en-GB" smtClean="0">
              <a:solidFill>
                <a:srgbClr val="000080"/>
              </a:solidFill>
            </a:endParaRPr>
          </a:p>
          <a:p>
            <a:pPr marL="442913" indent="-442913">
              <a:lnSpc>
                <a:spcPct val="80000"/>
              </a:lnSpc>
              <a:buFont typeface="Wingdings" pitchFamily="2" charset="2"/>
              <a:buNone/>
              <a:tabLst>
                <a:tab pos="1082675" algn="l"/>
              </a:tabLst>
            </a:pPr>
            <a:endParaRPr lang="en-GB" smtClean="0">
              <a:solidFill>
                <a:srgbClr val="000080"/>
              </a:solidFill>
            </a:endParaRPr>
          </a:p>
          <a:p>
            <a:pPr marL="442913" indent="-442913" algn="ctr">
              <a:lnSpc>
                <a:spcPct val="80000"/>
              </a:lnSpc>
              <a:buFont typeface="Wingdings" pitchFamily="2" charset="2"/>
              <a:buNone/>
              <a:tabLst>
                <a:tab pos="1082675" algn="l"/>
              </a:tabLst>
            </a:pPr>
            <a:endParaRPr lang="en-GB" smtClean="0">
              <a:solidFill>
                <a:schemeClr val="accent2"/>
              </a:solidFill>
            </a:endParaRPr>
          </a:p>
          <a:p>
            <a:pPr marL="442913" indent="-442913">
              <a:lnSpc>
                <a:spcPct val="80000"/>
              </a:lnSpc>
              <a:buFont typeface="Wingdings" pitchFamily="2" charset="2"/>
              <a:buNone/>
              <a:tabLst>
                <a:tab pos="1082675" algn="l"/>
              </a:tabLst>
            </a:pPr>
            <a:endParaRPr lang="en-GB" sz="800" smtClean="0">
              <a:solidFill>
                <a:schemeClr val="accent2"/>
              </a:solidFill>
            </a:endParaRPr>
          </a:p>
          <a:p>
            <a:pPr marL="442913" indent="-442913">
              <a:lnSpc>
                <a:spcPct val="80000"/>
              </a:lnSpc>
              <a:buFont typeface="Wingdings" pitchFamily="2" charset="2"/>
              <a:buChar char="ü"/>
              <a:tabLst>
                <a:tab pos="1082675" algn="l"/>
              </a:tabLst>
            </a:pPr>
            <a:endParaRPr lang="en-GB" sz="400" smtClean="0"/>
          </a:p>
          <a:p>
            <a:pPr marL="442913" indent="-442913">
              <a:lnSpc>
                <a:spcPct val="80000"/>
              </a:lnSpc>
              <a:buFont typeface="Wingdings" pitchFamily="2" charset="2"/>
              <a:buNone/>
              <a:tabLst>
                <a:tab pos="1082675" algn="l"/>
              </a:tabLst>
            </a:pPr>
            <a:endParaRPr lang="en-GB" sz="800" smtClean="0"/>
          </a:p>
        </p:txBody>
      </p:sp>
      <p:pic>
        <p:nvPicPr>
          <p:cNvPr id="475138" name="Picture 3"/>
          <p:cNvPicPr>
            <a:picLocks noChangeAspect="1" noChangeArrowheads="1"/>
          </p:cNvPicPr>
          <p:nvPr/>
        </p:nvPicPr>
        <p:blipFill>
          <a:blip r:embed="rId3"/>
          <a:srcRect/>
          <a:stretch>
            <a:fillRect/>
          </a:stretch>
        </p:blipFill>
        <p:spPr bwMode="auto">
          <a:xfrm>
            <a:off x="7235825" y="5373688"/>
            <a:ext cx="1066800" cy="12795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5" name="Rectangle 3"/>
          <p:cNvSpPr>
            <a:spLocks noGrp="1" noChangeArrowheads="1"/>
          </p:cNvSpPr>
          <p:nvPr>
            <p:ph type="body" sz="half" idx="4294967295"/>
          </p:nvPr>
        </p:nvSpPr>
        <p:spPr>
          <a:xfrm>
            <a:off x="142875" y="1100138"/>
            <a:ext cx="4044950" cy="4525962"/>
          </a:xfrm>
        </p:spPr>
        <p:txBody>
          <a:bodyPr/>
          <a:lstStyle/>
          <a:p>
            <a:pPr marL="342900" indent="-342900">
              <a:lnSpc>
                <a:spcPct val="80000"/>
              </a:lnSpc>
            </a:pPr>
            <a:endParaRPr lang="fr-FR" sz="1000" smtClean="0">
              <a:solidFill>
                <a:schemeClr val="bg2"/>
              </a:solidFill>
            </a:endParaRPr>
          </a:p>
          <a:p>
            <a:pPr marL="342900" indent="-342900">
              <a:lnSpc>
                <a:spcPct val="80000"/>
              </a:lnSpc>
            </a:pPr>
            <a:endParaRPr lang="en-GB" sz="1000" smtClean="0">
              <a:solidFill>
                <a:schemeClr val="bg2"/>
              </a:solidFill>
            </a:endParaRPr>
          </a:p>
          <a:p>
            <a:pPr marL="342900" indent="-342900">
              <a:lnSpc>
                <a:spcPct val="80000"/>
              </a:lnSpc>
            </a:pPr>
            <a:endParaRPr lang="en-US" sz="1000" smtClean="0"/>
          </a:p>
        </p:txBody>
      </p:sp>
      <p:pic>
        <p:nvPicPr>
          <p:cNvPr id="506884" name="Picture 4" descr="turner"/>
          <p:cNvPicPr>
            <a:picLocks noChangeAspect="1" noChangeArrowheads="1"/>
          </p:cNvPicPr>
          <p:nvPr/>
        </p:nvPicPr>
        <p:blipFill>
          <a:blip r:embed="rId3"/>
          <a:srcRect/>
          <a:stretch>
            <a:fillRect/>
          </a:stretch>
        </p:blipFill>
        <p:spPr bwMode="auto">
          <a:xfrm>
            <a:off x="2268538" y="1550988"/>
            <a:ext cx="4822825" cy="4535487"/>
          </a:xfrm>
          <a:prstGeom prst="rect">
            <a:avLst/>
          </a:prstGeom>
          <a:noFill/>
          <a:ln w="9525">
            <a:noFill/>
            <a:miter lim="800000"/>
            <a:headEnd/>
            <a:tailEnd/>
          </a:ln>
        </p:spPr>
      </p:pic>
      <p:sp>
        <p:nvSpPr>
          <p:cNvPr id="506885" name="Text Box 5"/>
          <p:cNvSpPr txBox="1">
            <a:spLocks noChangeArrowheads="1"/>
          </p:cNvSpPr>
          <p:nvPr/>
        </p:nvSpPr>
        <p:spPr bwMode="auto">
          <a:xfrm>
            <a:off x="1150938" y="696913"/>
            <a:ext cx="6897687" cy="1006475"/>
          </a:xfrm>
          <a:prstGeom prst="rect">
            <a:avLst/>
          </a:prstGeom>
          <a:noFill/>
          <a:ln w="9525">
            <a:noFill/>
            <a:miter lim="800000"/>
            <a:headEnd/>
            <a:tailEnd/>
          </a:ln>
          <a:effectLst/>
        </p:spPr>
        <p:txBody>
          <a:bodyPr wrap="none">
            <a:spAutoFit/>
          </a:bodyPr>
          <a:lstStyle/>
          <a:p>
            <a:pPr algn="ctr">
              <a:defRPr/>
            </a:pPr>
            <a:r>
              <a:rPr lang="en-GB" sz="2000" b="1" i="1">
                <a:solidFill>
                  <a:schemeClr val="tx1"/>
                </a:solidFill>
                <a:effectLst>
                  <a:outerShdw blurRad="38100" dist="38100" dir="2700000" algn="tl">
                    <a:srgbClr val="C0C0C0"/>
                  </a:outerShdw>
                </a:effectLst>
              </a:rPr>
              <a:t>“Towards a Shared Environmental Information System”</a:t>
            </a:r>
          </a:p>
          <a:p>
            <a:pPr algn="ctr">
              <a:defRPr/>
            </a:pPr>
            <a:r>
              <a:rPr lang="en-GB" sz="2000" b="1" i="1">
                <a:solidFill>
                  <a:schemeClr val="tx1"/>
                </a:solidFill>
                <a:effectLst>
                  <a:outerShdw blurRad="38100" dist="38100" dir="2700000" algn="tl">
                    <a:srgbClr val="C0C0C0"/>
                  </a:outerShdw>
                </a:effectLst>
              </a:rPr>
              <a:t>Commission Communication COM(2008)46</a:t>
            </a:r>
          </a:p>
          <a:p>
            <a:pPr algn="ctr">
              <a:defRPr/>
            </a:pPr>
            <a:endParaRPr lang="en-US" sz="2000" b="1" i="1">
              <a:solidFill>
                <a:schemeClr val="tx1"/>
              </a:solidFill>
              <a:effectLst>
                <a:outerShdw blurRad="38100" dist="38100" dir="2700000" algn="tl">
                  <a:srgbClr val="C0C0C0"/>
                </a:outerShdw>
              </a:effectLst>
            </a:endParaRPr>
          </a:p>
        </p:txBody>
      </p:sp>
      <p:sp>
        <p:nvSpPr>
          <p:cNvPr id="506886" name="Text Box 6"/>
          <p:cNvSpPr txBox="1">
            <a:spLocks noChangeArrowheads="1"/>
          </p:cNvSpPr>
          <p:nvPr/>
        </p:nvSpPr>
        <p:spPr bwMode="auto">
          <a:xfrm>
            <a:off x="1401763" y="1547813"/>
            <a:ext cx="6384925" cy="517525"/>
          </a:xfrm>
          <a:prstGeom prst="rect">
            <a:avLst/>
          </a:prstGeom>
          <a:noFill/>
          <a:ln w="9525">
            <a:noFill/>
            <a:miter lim="800000"/>
            <a:headEnd/>
            <a:tailEnd/>
          </a:ln>
        </p:spPr>
        <p:txBody>
          <a:bodyPr wrap="none">
            <a:spAutoFit/>
          </a:bodyPr>
          <a:lstStyle/>
          <a:p>
            <a:pPr algn="ctr"/>
            <a:r>
              <a:rPr lang="en-GB" sz="1400" b="1" i="1">
                <a:solidFill>
                  <a:schemeClr val="tx1"/>
                </a:solidFill>
              </a:rPr>
              <a:t>“[…] efforts will be made to ensure that SEIS will be open to participation </a:t>
            </a:r>
          </a:p>
          <a:p>
            <a:pPr algn="ctr"/>
            <a:r>
              <a:rPr lang="en-GB" sz="1400" b="1" i="1">
                <a:solidFill>
                  <a:schemeClr val="tx1"/>
                </a:solidFill>
              </a:rPr>
              <a:t>from accession candidate and neighbouring countries.”</a:t>
            </a:r>
          </a:p>
        </p:txBody>
      </p:sp>
      <p:grpSp>
        <p:nvGrpSpPr>
          <p:cNvPr id="477189" name="Group 7"/>
          <p:cNvGrpSpPr>
            <a:grpSpLocks/>
          </p:cNvGrpSpPr>
          <p:nvPr/>
        </p:nvGrpSpPr>
        <p:grpSpPr bwMode="auto">
          <a:xfrm>
            <a:off x="2265363" y="1795463"/>
            <a:ext cx="4321175" cy="4032250"/>
            <a:chOff x="250" y="708"/>
            <a:chExt cx="2722" cy="2540"/>
          </a:xfrm>
        </p:grpSpPr>
        <p:sp>
          <p:nvSpPr>
            <p:cNvPr id="477192" name="Oval 8"/>
            <p:cNvSpPr>
              <a:spLocks noChangeArrowheads="1"/>
            </p:cNvSpPr>
            <p:nvPr/>
          </p:nvSpPr>
          <p:spPr bwMode="auto">
            <a:xfrm>
              <a:off x="250" y="708"/>
              <a:ext cx="2722" cy="2540"/>
            </a:xfrm>
            <a:prstGeom prst="ellipse">
              <a:avLst/>
            </a:prstGeom>
            <a:gradFill rotWithShape="1">
              <a:gsLst>
                <a:gs pos="0">
                  <a:srgbClr val="0066FF">
                    <a:alpha val="70000"/>
                  </a:srgbClr>
                </a:gs>
                <a:gs pos="100000">
                  <a:schemeClr val="bg1">
                    <a:alpha val="0"/>
                  </a:schemeClr>
                </a:gs>
              </a:gsLst>
              <a:path path="shape">
                <a:fillToRect l="50000" t="50000" r="50000" b="50000"/>
              </a:path>
            </a:gradFill>
            <a:ln w="9525">
              <a:noFill/>
              <a:prstDash val="dash"/>
              <a:round/>
              <a:headEnd/>
              <a:tailEnd/>
            </a:ln>
          </p:spPr>
          <p:txBody>
            <a:bodyPr wrap="none" anchor="ctr"/>
            <a:lstStyle/>
            <a:p>
              <a:pPr algn="ctr"/>
              <a:endParaRPr lang="en-GB" sz="1800"/>
            </a:p>
          </p:txBody>
        </p:sp>
        <p:grpSp>
          <p:nvGrpSpPr>
            <p:cNvPr id="477193" name="Group 9"/>
            <p:cNvGrpSpPr>
              <a:grpSpLocks/>
            </p:cNvGrpSpPr>
            <p:nvPr/>
          </p:nvGrpSpPr>
          <p:grpSpPr bwMode="auto">
            <a:xfrm>
              <a:off x="1066" y="1162"/>
              <a:ext cx="1861" cy="1452"/>
              <a:chOff x="1066" y="1162"/>
              <a:chExt cx="1861" cy="1452"/>
            </a:xfrm>
          </p:grpSpPr>
          <p:pic>
            <p:nvPicPr>
              <p:cNvPr id="477194" name="Picture 7" descr="Map-3_East"/>
              <p:cNvPicPr>
                <a:picLocks noChangeAspect="1" noChangeArrowheads="1"/>
              </p:cNvPicPr>
              <p:nvPr/>
            </p:nvPicPr>
            <p:blipFill>
              <a:blip r:embed="rId4">
                <a:clrChange>
                  <a:clrFrom>
                    <a:srgbClr val="FFFFFF"/>
                  </a:clrFrom>
                  <a:clrTo>
                    <a:srgbClr val="FFFFFF">
                      <a:alpha val="0"/>
                    </a:srgbClr>
                  </a:clrTo>
                </a:clrChange>
              </a:blip>
              <a:srcRect l="2255" t="8813" r="15932" b="2982"/>
              <a:stretch>
                <a:fillRect/>
              </a:stretch>
            </p:blipFill>
            <p:spPr bwMode="auto">
              <a:xfrm>
                <a:off x="1066" y="1253"/>
                <a:ext cx="1633" cy="1361"/>
              </a:xfrm>
              <a:prstGeom prst="rect">
                <a:avLst/>
              </a:prstGeom>
              <a:noFill/>
              <a:ln w="9525">
                <a:noFill/>
                <a:miter lim="800000"/>
                <a:headEnd/>
                <a:tailEnd/>
              </a:ln>
            </p:spPr>
          </p:pic>
          <p:pic>
            <p:nvPicPr>
              <p:cNvPr id="477195" name="Picture 5" descr="Map-6_EEA"/>
              <p:cNvPicPr>
                <a:picLocks noChangeAspect="1" noChangeArrowheads="1"/>
              </p:cNvPicPr>
              <p:nvPr/>
            </p:nvPicPr>
            <p:blipFill>
              <a:blip r:embed="rId5">
                <a:clrChange>
                  <a:clrFrom>
                    <a:srgbClr val="FFFFFF"/>
                  </a:clrFrom>
                  <a:clrTo>
                    <a:srgbClr val="FFFFFF">
                      <a:alpha val="0"/>
                    </a:srgbClr>
                  </a:clrTo>
                </a:clrChange>
              </a:blip>
              <a:srcRect l="4559" t="2916" r="15932" b="2982"/>
              <a:stretch>
                <a:fillRect/>
              </a:stretch>
            </p:blipFill>
            <p:spPr bwMode="auto">
              <a:xfrm>
                <a:off x="1112" y="1162"/>
                <a:ext cx="1587" cy="1452"/>
              </a:xfrm>
              <a:prstGeom prst="rect">
                <a:avLst/>
              </a:prstGeom>
              <a:noFill/>
              <a:ln w="9525">
                <a:noFill/>
                <a:miter lim="800000"/>
                <a:headEnd/>
                <a:tailEnd/>
              </a:ln>
            </p:spPr>
          </p:pic>
          <p:pic>
            <p:nvPicPr>
              <p:cNvPr id="477196" name="Picture 4" descr="Map-2_south"/>
              <p:cNvPicPr>
                <a:picLocks noChangeAspect="1" noChangeArrowheads="1"/>
              </p:cNvPicPr>
              <p:nvPr/>
            </p:nvPicPr>
            <p:blipFill>
              <a:blip r:embed="rId6">
                <a:clrChange>
                  <a:clrFrom>
                    <a:srgbClr val="FFFFFF"/>
                  </a:clrFrom>
                  <a:clrTo>
                    <a:srgbClr val="FFFFFF">
                      <a:alpha val="0"/>
                    </a:srgbClr>
                  </a:clrTo>
                </a:clrChange>
              </a:blip>
              <a:srcRect l="4509" t="2916" r="4559" b="2982"/>
              <a:stretch>
                <a:fillRect/>
              </a:stretch>
            </p:blipFill>
            <p:spPr bwMode="auto">
              <a:xfrm>
                <a:off x="1112" y="1162"/>
                <a:ext cx="1815" cy="1452"/>
              </a:xfrm>
              <a:prstGeom prst="rect">
                <a:avLst/>
              </a:prstGeom>
              <a:noFill/>
              <a:ln w="9525">
                <a:noFill/>
                <a:miter lim="800000"/>
                <a:headEnd/>
                <a:tailEnd/>
              </a:ln>
            </p:spPr>
          </p:pic>
        </p:grpSp>
      </p:grpSp>
      <p:pic>
        <p:nvPicPr>
          <p:cNvPr id="477190" name="Picture 13"/>
          <p:cNvPicPr>
            <a:picLocks noChangeAspect="1" noChangeArrowheads="1"/>
          </p:cNvPicPr>
          <p:nvPr/>
        </p:nvPicPr>
        <p:blipFill>
          <a:blip r:embed="rId7"/>
          <a:srcRect/>
          <a:stretch>
            <a:fillRect/>
          </a:stretch>
        </p:blipFill>
        <p:spPr bwMode="auto">
          <a:xfrm>
            <a:off x="2554288" y="2152650"/>
            <a:ext cx="4105275" cy="3367088"/>
          </a:xfrm>
          <a:prstGeom prst="rect">
            <a:avLst/>
          </a:prstGeom>
          <a:noFill/>
          <a:ln w="9525">
            <a:noFill/>
            <a:miter lim="800000"/>
            <a:headEnd/>
            <a:tailEnd/>
          </a:ln>
        </p:spPr>
      </p:pic>
      <p:sp>
        <p:nvSpPr>
          <p:cNvPr id="477191" name="Text Box 14"/>
          <p:cNvSpPr txBox="1">
            <a:spLocks noChangeArrowheads="1"/>
          </p:cNvSpPr>
          <p:nvPr/>
        </p:nvSpPr>
        <p:spPr bwMode="auto">
          <a:xfrm>
            <a:off x="827088" y="188913"/>
            <a:ext cx="7272337" cy="395287"/>
          </a:xfrm>
          <a:prstGeom prst="rect">
            <a:avLst/>
          </a:prstGeom>
          <a:noFill/>
          <a:ln w="28575" algn="ctr">
            <a:solidFill>
              <a:srgbClr val="0000FF"/>
            </a:solidFill>
            <a:miter lim="800000"/>
            <a:headEnd/>
            <a:tailEnd/>
          </a:ln>
        </p:spPr>
        <p:txBody>
          <a:bodyPr lIns="90000" tIns="46800" rIns="90000" bIns="46800">
            <a:spAutoFit/>
          </a:bodyPr>
          <a:lstStyle/>
          <a:p>
            <a:pPr>
              <a:spcBef>
                <a:spcPct val="50000"/>
              </a:spcBef>
            </a:pPr>
            <a:r>
              <a:rPr lang="en-GB" sz="1800" b="1">
                <a:solidFill>
                  <a:srgbClr val="FF0000"/>
                </a:solidFill>
              </a:rPr>
              <a:t>Transboundary cooperation needed for SEIS to be operational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6886"/>
                                        </p:tgtEl>
                                        <p:attrNameLst>
                                          <p:attrName>style.visibility</p:attrName>
                                        </p:attrNameLst>
                                      </p:cBhvr>
                                      <p:to>
                                        <p:strVal val="visible"/>
                                      </p:to>
                                    </p:set>
                                    <p:animEffect transition="in" filter="fade">
                                      <p:cBhvr>
                                        <p:cTn id="7" dur="2000"/>
                                        <p:tgtEl>
                                          <p:spTgt spid="506886"/>
                                        </p:tgtEl>
                                      </p:cBhvr>
                                    </p:animEffect>
                                  </p:childTnLst>
                                </p:cTn>
                              </p:par>
                            </p:childTnLst>
                          </p:cTn>
                        </p:par>
                        <p:par>
                          <p:cTn id="8" fill="hold">
                            <p:stCondLst>
                              <p:cond delay="2000"/>
                            </p:stCondLst>
                            <p:childTnLst>
                              <p:par>
                                <p:cTn id="9" presetID="9" presetClass="entr" presetSubtype="0" fill="hold" nodeType="afterEffect">
                                  <p:stCondLst>
                                    <p:cond delay="1000"/>
                                  </p:stCondLst>
                                  <p:childTnLst>
                                    <p:set>
                                      <p:cBhvr>
                                        <p:cTn id="10" dur="1" fill="hold">
                                          <p:stCondLst>
                                            <p:cond delay="0"/>
                                          </p:stCondLst>
                                        </p:cTn>
                                        <p:tgtEl>
                                          <p:spTgt spid="506884"/>
                                        </p:tgtEl>
                                        <p:attrNameLst>
                                          <p:attrName>style.visibility</p:attrName>
                                        </p:attrNameLst>
                                      </p:cBhvr>
                                      <p:to>
                                        <p:strVal val="visible"/>
                                      </p:to>
                                    </p:set>
                                    <p:animEffect transition="in" filter="dissolve">
                                      <p:cBhvr>
                                        <p:cTn id="11" dur="3000"/>
                                        <p:tgtEl>
                                          <p:spTgt spid="5068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688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3" name="Line 2"/>
          <p:cNvSpPr>
            <a:spLocks noChangeShapeType="1"/>
          </p:cNvSpPr>
          <p:nvPr/>
        </p:nvSpPr>
        <p:spPr bwMode="auto">
          <a:xfrm>
            <a:off x="0" y="1196975"/>
            <a:ext cx="9144000" cy="0"/>
          </a:xfrm>
          <a:prstGeom prst="line">
            <a:avLst/>
          </a:prstGeom>
          <a:noFill/>
          <a:ln w="9525">
            <a:solidFill>
              <a:schemeClr val="tx1"/>
            </a:solidFill>
            <a:round/>
            <a:headEnd/>
            <a:tailEnd/>
          </a:ln>
        </p:spPr>
        <p:txBody>
          <a:bodyPr/>
          <a:lstStyle/>
          <a:p>
            <a:endParaRPr lang="fr-FR"/>
          </a:p>
        </p:txBody>
      </p:sp>
      <p:pic>
        <p:nvPicPr>
          <p:cNvPr id="479234" name="Picture 3"/>
          <p:cNvPicPr>
            <a:picLocks noChangeAspect="1" noChangeArrowheads="1"/>
          </p:cNvPicPr>
          <p:nvPr/>
        </p:nvPicPr>
        <p:blipFill>
          <a:blip r:embed="rId2"/>
          <a:srcRect l="627" t="25546" r="25774" b="7530"/>
          <a:stretch>
            <a:fillRect/>
          </a:stretch>
        </p:blipFill>
        <p:spPr bwMode="auto">
          <a:xfrm>
            <a:off x="323850" y="1196975"/>
            <a:ext cx="8580438" cy="4895850"/>
          </a:xfrm>
          <a:prstGeom prst="rect">
            <a:avLst/>
          </a:prstGeom>
          <a:solidFill>
            <a:schemeClr val="bg1"/>
          </a:solidFill>
          <a:ln w="9525">
            <a:noFill/>
            <a:miter lim="800000"/>
            <a:headEnd/>
            <a:tailEnd/>
          </a:ln>
        </p:spPr>
      </p:pic>
      <p:sp>
        <p:nvSpPr>
          <p:cNvPr id="479235" name="Rectangle 4"/>
          <p:cNvSpPr>
            <a:spLocks noChangeArrowheads="1"/>
          </p:cNvSpPr>
          <p:nvPr/>
        </p:nvSpPr>
        <p:spPr bwMode="auto">
          <a:xfrm>
            <a:off x="550863" y="2565400"/>
            <a:ext cx="8353425" cy="3384550"/>
          </a:xfrm>
          <a:prstGeom prst="rect">
            <a:avLst/>
          </a:prstGeom>
          <a:solidFill>
            <a:schemeClr val="bg1"/>
          </a:solidFill>
          <a:ln w="9525">
            <a:noFill/>
            <a:miter lim="800000"/>
            <a:headEnd/>
            <a:tailEnd/>
          </a:ln>
        </p:spPr>
        <p:txBody>
          <a:bodyPr wrap="none" anchor="ctr"/>
          <a:lstStyle/>
          <a:p>
            <a:endParaRPr lang="de-DE" sz="1800">
              <a:solidFill>
                <a:schemeClr val="tx1"/>
              </a:solidFill>
            </a:endParaRPr>
          </a:p>
        </p:txBody>
      </p:sp>
      <p:sp>
        <p:nvSpPr>
          <p:cNvPr id="479236" name="Rectangle 5"/>
          <p:cNvSpPr>
            <a:spLocks noChangeArrowheads="1"/>
          </p:cNvSpPr>
          <p:nvPr/>
        </p:nvSpPr>
        <p:spPr bwMode="auto">
          <a:xfrm>
            <a:off x="2195513" y="3644900"/>
            <a:ext cx="2592387" cy="603250"/>
          </a:xfrm>
          <a:prstGeom prst="rect">
            <a:avLst/>
          </a:prstGeom>
          <a:solidFill>
            <a:schemeClr val="bg1"/>
          </a:solidFill>
          <a:ln w="9525" algn="ctr">
            <a:noFill/>
            <a:miter lim="800000"/>
            <a:headEnd/>
            <a:tailEnd/>
          </a:ln>
        </p:spPr>
        <p:txBody>
          <a:bodyPr>
            <a:spAutoFit/>
          </a:bodyPr>
          <a:lstStyle/>
          <a:p>
            <a:pPr marL="533400" indent="-533400">
              <a:lnSpc>
                <a:spcPct val="140000"/>
              </a:lnSpc>
              <a:spcBef>
                <a:spcPct val="20000"/>
              </a:spcBef>
              <a:spcAft>
                <a:spcPct val="20000"/>
              </a:spcAft>
              <a:buClr>
                <a:srgbClr val="00007E"/>
              </a:buClr>
              <a:tabLst>
                <a:tab pos="893763" algn="l"/>
              </a:tabLst>
            </a:pPr>
            <a:r>
              <a:rPr lang="en-GB" b="1">
                <a:solidFill>
                  <a:schemeClr val="accent2"/>
                </a:solidFill>
                <a:latin typeface="Verdana" pitchFamily="34" charset="0"/>
                <a:cs typeface="Arial" charset="0"/>
              </a:rPr>
              <a:t>EEA 32+6 CSI</a:t>
            </a:r>
          </a:p>
        </p:txBody>
      </p:sp>
      <p:sp>
        <p:nvSpPr>
          <p:cNvPr id="479237" name="Rectangle 6"/>
          <p:cNvSpPr>
            <a:spLocks noChangeArrowheads="1"/>
          </p:cNvSpPr>
          <p:nvPr/>
        </p:nvSpPr>
        <p:spPr bwMode="auto">
          <a:xfrm>
            <a:off x="4859338" y="3789363"/>
            <a:ext cx="3816350" cy="1800225"/>
          </a:xfrm>
          <a:prstGeom prst="rect">
            <a:avLst/>
          </a:prstGeom>
          <a:noFill/>
          <a:ln w="9525" algn="ctr">
            <a:noFill/>
            <a:miter lim="800000"/>
            <a:headEnd/>
            <a:tailEnd/>
          </a:ln>
        </p:spPr>
        <p:txBody>
          <a:bodyPr>
            <a:spAutoFit/>
          </a:bodyPr>
          <a:lstStyle/>
          <a:p>
            <a:pPr marL="533400" indent="-533400">
              <a:lnSpc>
                <a:spcPct val="120000"/>
              </a:lnSpc>
              <a:spcBef>
                <a:spcPct val="20000"/>
              </a:spcBef>
              <a:spcAft>
                <a:spcPct val="20000"/>
              </a:spcAft>
              <a:buClr>
                <a:srgbClr val="00007E"/>
              </a:buClr>
              <a:buFontTx/>
              <a:buChar char="•"/>
              <a:tabLst>
                <a:tab pos="893763" algn="l"/>
              </a:tabLst>
            </a:pPr>
            <a:r>
              <a:rPr lang="en-GB" sz="1800">
                <a:solidFill>
                  <a:schemeClr val="tx1"/>
                </a:solidFill>
                <a:latin typeface="Comic Sans MS" pitchFamily="66" charset="0"/>
                <a:cs typeface="Arial" charset="0"/>
              </a:rPr>
              <a:t>EU Mediterranean Countries</a:t>
            </a:r>
          </a:p>
          <a:p>
            <a:pPr marL="533400" indent="-533400">
              <a:lnSpc>
                <a:spcPct val="120000"/>
              </a:lnSpc>
              <a:spcBef>
                <a:spcPct val="20000"/>
              </a:spcBef>
              <a:spcAft>
                <a:spcPct val="20000"/>
              </a:spcAft>
              <a:buClr>
                <a:srgbClr val="00007E"/>
              </a:buClr>
              <a:buFontTx/>
              <a:buChar char="•"/>
              <a:tabLst>
                <a:tab pos="893763" algn="l"/>
              </a:tabLst>
            </a:pPr>
            <a:r>
              <a:rPr lang="en-GB" sz="1800">
                <a:solidFill>
                  <a:schemeClr val="tx1"/>
                </a:solidFill>
                <a:latin typeface="Comic Sans MS" pitchFamily="66" charset="0"/>
                <a:cs typeface="Arial" charset="0"/>
              </a:rPr>
              <a:t>ENP South</a:t>
            </a:r>
          </a:p>
          <a:p>
            <a:pPr marL="533400" indent="-533400">
              <a:lnSpc>
                <a:spcPct val="120000"/>
              </a:lnSpc>
              <a:spcBef>
                <a:spcPct val="20000"/>
              </a:spcBef>
              <a:spcAft>
                <a:spcPct val="20000"/>
              </a:spcAft>
              <a:buClr>
                <a:srgbClr val="00007E"/>
              </a:buClr>
              <a:buFontTx/>
              <a:buChar char="•"/>
              <a:tabLst>
                <a:tab pos="893763" algn="l"/>
              </a:tabLst>
            </a:pPr>
            <a:r>
              <a:rPr lang="en-GB" sz="1800">
                <a:solidFill>
                  <a:schemeClr val="tx1"/>
                </a:solidFill>
                <a:latin typeface="Comic Sans MS" pitchFamily="66" charset="0"/>
                <a:cs typeface="Arial" charset="0"/>
              </a:rPr>
              <a:t>West Balkans</a:t>
            </a:r>
          </a:p>
          <a:p>
            <a:pPr marL="533400" indent="-533400">
              <a:lnSpc>
                <a:spcPct val="140000"/>
              </a:lnSpc>
              <a:spcBef>
                <a:spcPct val="20000"/>
              </a:spcBef>
              <a:spcAft>
                <a:spcPct val="20000"/>
              </a:spcAft>
              <a:buClr>
                <a:srgbClr val="00007E"/>
              </a:buClr>
              <a:buFontTx/>
              <a:buChar char="•"/>
              <a:tabLst>
                <a:tab pos="893763" algn="l"/>
              </a:tabLst>
            </a:pPr>
            <a:r>
              <a:rPr lang="en-GB" sz="1800">
                <a:solidFill>
                  <a:schemeClr val="tx1"/>
                </a:solidFill>
                <a:latin typeface="Comic Sans MS" pitchFamily="66" charset="0"/>
                <a:cs typeface="Arial" charset="0"/>
              </a:rPr>
              <a:t>ENP East + Russia</a:t>
            </a:r>
            <a:endParaRPr lang="fr-FR" sz="1800">
              <a:solidFill>
                <a:schemeClr val="tx1"/>
              </a:solidFill>
              <a:latin typeface="Comic Sans MS" pitchFamily="66" charset="0"/>
              <a:cs typeface="Arial" charset="0"/>
            </a:endParaRPr>
          </a:p>
        </p:txBody>
      </p:sp>
      <p:sp>
        <p:nvSpPr>
          <p:cNvPr id="479238" name="Rectangle 7"/>
          <p:cNvSpPr>
            <a:spLocks noChangeArrowheads="1"/>
          </p:cNvSpPr>
          <p:nvPr/>
        </p:nvSpPr>
        <p:spPr bwMode="auto">
          <a:xfrm>
            <a:off x="2268538" y="5156200"/>
            <a:ext cx="2232025" cy="603250"/>
          </a:xfrm>
          <a:prstGeom prst="rect">
            <a:avLst/>
          </a:prstGeom>
          <a:solidFill>
            <a:schemeClr val="bg1"/>
          </a:solidFill>
          <a:ln w="9525" algn="ctr">
            <a:noFill/>
            <a:miter lim="800000"/>
            <a:headEnd/>
            <a:tailEnd/>
          </a:ln>
        </p:spPr>
        <p:txBody>
          <a:bodyPr>
            <a:spAutoFit/>
          </a:bodyPr>
          <a:lstStyle/>
          <a:p>
            <a:pPr marL="533400" indent="-533400">
              <a:lnSpc>
                <a:spcPct val="140000"/>
              </a:lnSpc>
              <a:spcBef>
                <a:spcPct val="20000"/>
              </a:spcBef>
              <a:spcAft>
                <a:spcPct val="20000"/>
              </a:spcAft>
              <a:buClr>
                <a:srgbClr val="00007E"/>
              </a:buClr>
              <a:tabLst>
                <a:tab pos="893763" algn="l"/>
              </a:tabLst>
            </a:pPr>
            <a:r>
              <a:rPr lang="en-GB" b="1">
                <a:solidFill>
                  <a:srgbClr val="CC3300"/>
                </a:solidFill>
                <a:latin typeface="Verdana" pitchFamily="34" charset="0"/>
                <a:cs typeface="Arial" charset="0"/>
              </a:rPr>
              <a:t>EEC/CA CSI</a:t>
            </a:r>
          </a:p>
        </p:txBody>
      </p:sp>
      <p:sp>
        <p:nvSpPr>
          <p:cNvPr id="479239" name="Rectangle 8"/>
          <p:cNvSpPr>
            <a:spLocks noChangeArrowheads="1"/>
          </p:cNvSpPr>
          <p:nvPr/>
        </p:nvSpPr>
        <p:spPr bwMode="auto">
          <a:xfrm>
            <a:off x="2195513" y="4384675"/>
            <a:ext cx="2305050" cy="603250"/>
          </a:xfrm>
          <a:prstGeom prst="rect">
            <a:avLst/>
          </a:prstGeom>
          <a:solidFill>
            <a:schemeClr val="bg1"/>
          </a:solidFill>
          <a:ln w="9525" algn="ctr">
            <a:noFill/>
            <a:miter lim="800000"/>
            <a:headEnd/>
            <a:tailEnd/>
          </a:ln>
        </p:spPr>
        <p:txBody>
          <a:bodyPr>
            <a:spAutoFit/>
          </a:bodyPr>
          <a:lstStyle/>
          <a:p>
            <a:pPr marL="533400" indent="-533400">
              <a:lnSpc>
                <a:spcPct val="140000"/>
              </a:lnSpc>
              <a:spcBef>
                <a:spcPct val="20000"/>
              </a:spcBef>
              <a:spcAft>
                <a:spcPct val="20000"/>
              </a:spcAft>
              <a:buClr>
                <a:srgbClr val="00007E"/>
              </a:buClr>
              <a:tabLst>
                <a:tab pos="893763" algn="l"/>
              </a:tabLst>
            </a:pPr>
            <a:r>
              <a:rPr lang="en-GB" b="1">
                <a:solidFill>
                  <a:srgbClr val="006600"/>
                </a:solidFill>
                <a:latin typeface="Verdana" pitchFamily="34" charset="0"/>
                <a:cs typeface="Arial" charset="0"/>
              </a:rPr>
              <a:t>H2020 CSI</a:t>
            </a:r>
          </a:p>
        </p:txBody>
      </p:sp>
      <p:cxnSp>
        <p:nvCxnSpPr>
          <p:cNvPr id="479240" name="AutoShape 10"/>
          <p:cNvCxnSpPr>
            <a:cxnSpLocks noChangeShapeType="1"/>
            <a:endCxn id="479236" idx="1"/>
          </p:cNvCxnSpPr>
          <p:nvPr/>
        </p:nvCxnSpPr>
        <p:spPr bwMode="auto">
          <a:xfrm flipV="1">
            <a:off x="795338" y="3946525"/>
            <a:ext cx="1400175" cy="774700"/>
          </a:xfrm>
          <a:prstGeom prst="straightConnector1">
            <a:avLst/>
          </a:prstGeom>
          <a:noFill/>
          <a:ln w="9525">
            <a:solidFill>
              <a:schemeClr val="tx1"/>
            </a:solidFill>
            <a:round/>
            <a:headEnd/>
            <a:tailEnd type="triangle" w="med" len="med"/>
          </a:ln>
        </p:spPr>
      </p:cxnSp>
      <p:cxnSp>
        <p:nvCxnSpPr>
          <p:cNvPr id="479241" name="AutoShape 11"/>
          <p:cNvCxnSpPr>
            <a:cxnSpLocks noChangeShapeType="1"/>
            <a:endCxn id="479238" idx="1"/>
          </p:cNvCxnSpPr>
          <p:nvPr/>
        </p:nvCxnSpPr>
        <p:spPr bwMode="auto">
          <a:xfrm>
            <a:off x="795338" y="4721225"/>
            <a:ext cx="1473200" cy="736600"/>
          </a:xfrm>
          <a:prstGeom prst="straightConnector1">
            <a:avLst/>
          </a:prstGeom>
          <a:noFill/>
          <a:ln w="9525">
            <a:solidFill>
              <a:schemeClr val="tx1"/>
            </a:solidFill>
            <a:round/>
            <a:headEnd/>
            <a:tailEnd type="triangle" w="med" len="med"/>
          </a:ln>
        </p:spPr>
      </p:cxnSp>
      <p:cxnSp>
        <p:nvCxnSpPr>
          <p:cNvPr id="479242" name="AutoShape 12"/>
          <p:cNvCxnSpPr>
            <a:cxnSpLocks noChangeShapeType="1"/>
            <a:endCxn id="479239" idx="1"/>
          </p:cNvCxnSpPr>
          <p:nvPr/>
        </p:nvCxnSpPr>
        <p:spPr bwMode="auto">
          <a:xfrm flipV="1">
            <a:off x="795338" y="4686300"/>
            <a:ext cx="1400175" cy="34925"/>
          </a:xfrm>
          <a:prstGeom prst="straightConnector1">
            <a:avLst/>
          </a:prstGeom>
          <a:noFill/>
          <a:ln w="9525">
            <a:solidFill>
              <a:schemeClr val="tx1"/>
            </a:solidFill>
            <a:round/>
            <a:headEnd/>
            <a:tailEnd type="triangle" w="med" len="med"/>
          </a:ln>
        </p:spPr>
      </p:cxnSp>
      <p:sp>
        <p:nvSpPr>
          <p:cNvPr id="479243" name="AutoShape 13"/>
          <p:cNvSpPr>
            <a:spLocks noChangeArrowheads="1"/>
          </p:cNvSpPr>
          <p:nvPr/>
        </p:nvSpPr>
        <p:spPr bwMode="auto">
          <a:xfrm>
            <a:off x="5148263" y="3644900"/>
            <a:ext cx="3527425" cy="1511300"/>
          </a:xfrm>
          <a:prstGeom prst="roundRect">
            <a:avLst>
              <a:gd name="adj" fmla="val 16667"/>
            </a:avLst>
          </a:prstGeom>
          <a:noFill/>
          <a:ln w="28575">
            <a:solidFill>
              <a:schemeClr val="accent2"/>
            </a:solidFill>
            <a:round/>
            <a:headEnd/>
            <a:tailEnd/>
          </a:ln>
        </p:spPr>
        <p:txBody>
          <a:bodyPr wrap="none" anchor="ctr"/>
          <a:lstStyle/>
          <a:p>
            <a:endParaRPr lang="de-DE" sz="1800">
              <a:solidFill>
                <a:schemeClr val="tx1"/>
              </a:solidFill>
            </a:endParaRPr>
          </a:p>
        </p:txBody>
      </p:sp>
      <p:sp>
        <p:nvSpPr>
          <p:cNvPr id="479244" name="AutoShape 14"/>
          <p:cNvSpPr>
            <a:spLocks noChangeArrowheads="1"/>
          </p:cNvSpPr>
          <p:nvPr/>
        </p:nvSpPr>
        <p:spPr bwMode="auto">
          <a:xfrm>
            <a:off x="5292725" y="3789363"/>
            <a:ext cx="3240088" cy="1295400"/>
          </a:xfrm>
          <a:prstGeom prst="roundRect">
            <a:avLst>
              <a:gd name="adj" fmla="val 16667"/>
            </a:avLst>
          </a:prstGeom>
          <a:noFill/>
          <a:ln w="28575">
            <a:solidFill>
              <a:srgbClr val="006600"/>
            </a:solidFill>
            <a:round/>
            <a:headEnd/>
            <a:tailEnd/>
          </a:ln>
        </p:spPr>
        <p:txBody>
          <a:bodyPr wrap="none" anchor="ctr"/>
          <a:lstStyle/>
          <a:p>
            <a:endParaRPr lang="de-DE" sz="1800">
              <a:solidFill>
                <a:schemeClr val="tx1"/>
              </a:solidFill>
            </a:endParaRPr>
          </a:p>
        </p:txBody>
      </p:sp>
      <p:sp>
        <p:nvSpPr>
          <p:cNvPr id="479245" name="AutoShape 15"/>
          <p:cNvSpPr>
            <a:spLocks noChangeArrowheads="1"/>
          </p:cNvSpPr>
          <p:nvPr/>
        </p:nvSpPr>
        <p:spPr bwMode="auto">
          <a:xfrm>
            <a:off x="5148263" y="4724400"/>
            <a:ext cx="3527425" cy="936625"/>
          </a:xfrm>
          <a:prstGeom prst="roundRect">
            <a:avLst>
              <a:gd name="adj" fmla="val 16667"/>
            </a:avLst>
          </a:prstGeom>
          <a:noFill/>
          <a:ln w="28575">
            <a:solidFill>
              <a:srgbClr val="CC3300"/>
            </a:solidFill>
            <a:round/>
            <a:headEnd/>
            <a:tailEnd/>
          </a:ln>
        </p:spPr>
        <p:txBody>
          <a:bodyPr wrap="none" anchor="ctr"/>
          <a:lstStyle/>
          <a:p>
            <a:endParaRPr lang="de-DE" sz="1800">
              <a:solidFill>
                <a:schemeClr val="tx1"/>
              </a:solidFill>
            </a:endParaRPr>
          </a:p>
        </p:txBody>
      </p:sp>
      <p:sp>
        <p:nvSpPr>
          <p:cNvPr id="479246" name="Rectangle 16"/>
          <p:cNvSpPr>
            <a:spLocks noChangeArrowheads="1"/>
          </p:cNvSpPr>
          <p:nvPr/>
        </p:nvSpPr>
        <p:spPr bwMode="auto">
          <a:xfrm>
            <a:off x="2208213" y="2695575"/>
            <a:ext cx="3803650" cy="457200"/>
          </a:xfrm>
          <a:prstGeom prst="rect">
            <a:avLst/>
          </a:prstGeom>
          <a:noFill/>
          <a:ln w="9525">
            <a:noFill/>
            <a:miter lim="800000"/>
            <a:headEnd/>
            <a:tailEnd/>
          </a:ln>
        </p:spPr>
        <p:txBody>
          <a:bodyPr wrap="none">
            <a:spAutoFit/>
          </a:bodyPr>
          <a:lstStyle/>
          <a:p>
            <a:pPr eaLnBrk="0" hangingPunct="0"/>
            <a:r>
              <a:rPr lang="en-US" b="1">
                <a:solidFill>
                  <a:schemeClr val="tx1"/>
                </a:solidFill>
                <a:latin typeface="Verdana" pitchFamily="34" charset="0"/>
                <a:cs typeface="Arial" charset="0"/>
              </a:rPr>
              <a:t>core set of indicators</a:t>
            </a:r>
            <a:endParaRPr lang="en-US">
              <a:solidFill>
                <a:schemeClr val="tx1"/>
              </a:solidFill>
              <a:latin typeface="Verdana" pitchFamily="34" charset="0"/>
              <a:cs typeface="Arial" charset="0"/>
            </a:endParaRPr>
          </a:p>
        </p:txBody>
      </p:sp>
      <p:sp>
        <p:nvSpPr>
          <p:cNvPr id="508944" name="Rectangle 17"/>
          <p:cNvSpPr>
            <a:spLocks noGrp="1" noChangeArrowheads="1"/>
          </p:cNvSpPr>
          <p:nvPr>
            <p:ph type="title" idx="4294967295"/>
          </p:nvPr>
        </p:nvSpPr>
        <p:spPr>
          <a:xfrm>
            <a:off x="0" y="0"/>
            <a:ext cx="9144000" cy="850900"/>
          </a:xfrm>
        </p:spPr>
        <p:txBody>
          <a:bodyPr/>
          <a:lstStyle/>
          <a:p>
            <a:pPr indent="0" algn="ctr" eaLnBrk="1" hangingPunct="1">
              <a:defRPr/>
            </a:pPr>
            <a:r>
              <a:rPr lang="sv-SE" b="0">
                <a:solidFill>
                  <a:srgbClr val="0000FF"/>
                </a:solidFill>
                <a:effectLst>
                  <a:outerShdw blurRad="38100" dist="38100" dir="2700000" algn="tl">
                    <a:srgbClr val="C0C0C0"/>
                  </a:outerShdw>
                </a:effectLst>
                <a:latin typeface="Trebuchet MS" pitchFamily="34" charset="0"/>
              </a:rPr>
              <a:t>Example Content</a:t>
            </a:r>
            <a:br>
              <a:rPr lang="sv-SE" b="0">
                <a:solidFill>
                  <a:srgbClr val="0000FF"/>
                </a:solidFill>
                <a:effectLst>
                  <a:outerShdw blurRad="38100" dist="38100" dir="2700000" algn="tl">
                    <a:srgbClr val="C0C0C0"/>
                  </a:outerShdw>
                </a:effectLst>
                <a:latin typeface="Trebuchet MS" pitchFamily="34" charset="0"/>
              </a:rPr>
            </a:br>
            <a:r>
              <a:rPr lang="sv-SE" b="0">
                <a:solidFill>
                  <a:srgbClr val="0000FF"/>
                </a:solidFill>
                <a:effectLst>
                  <a:outerShdw blurRad="38100" dist="38100" dir="2700000" algn="tl">
                    <a:srgbClr val="C0C0C0"/>
                  </a:outerShdw>
                </a:effectLst>
                <a:latin typeface="Trebuchet MS" pitchFamily="34" charset="0"/>
              </a:rPr>
              <a:t>Streamlining indicators</a:t>
            </a:r>
            <a:endParaRPr lang="en-GB" b="0">
              <a:solidFill>
                <a:srgbClr val="0000FF"/>
              </a:solidFill>
              <a:effectLst>
                <a:outerShdw blurRad="38100" dist="38100" dir="2700000" algn="tl">
                  <a:srgbClr val="C0C0C0"/>
                </a:outerShdw>
              </a:effectLst>
              <a:latin typeface="Trebuchet MS" pitchFamily="34" charset="0"/>
            </a:endParaRPr>
          </a:p>
        </p:txBody>
      </p:sp>
      <p:sp>
        <p:nvSpPr>
          <p:cNvPr id="479248" name="Segnaposto numero diapositiva 3"/>
          <p:cNvSpPr txBox="1">
            <a:spLocks noGrp="1"/>
          </p:cNvSpPr>
          <p:nvPr/>
        </p:nvSpPr>
        <p:spPr bwMode="auto">
          <a:xfrm>
            <a:off x="-228600" y="6400800"/>
            <a:ext cx="685800" cy="457200"/>
          </a:xfrm>
          <a:prstGeom prst="rect">
            <a:avLst/>
          </a:prstGeom>
          <a:noFill/>
          <a:ln w="9525">
            <a:noFill/>
            <a:miter lim="800000"/>
            <a:headEnd/>
            <a:tailEnd/>
          </a:ln>
        </p:spPr>
        <p:txBody>
          <a:bodyPr/>
          <a:lstStyle/>
          <a:p>
            <a:pPr algn="r"/>
            <a:fld id="{C0F34F0C-16E9-4496-B70F-CE2BF7901949}" type="slidenum">
              <a:rPr lang="en-GB" sz="1000" b="1">
                <a:solidFill>
                  <a:schemeClr val="tx2"/>
                </a:solidFill>
                <a:latin typeface="Verdana" pitchFamily="34" charset="0"/>
                <a:cs typeface="Arial" charset="0"/>
              </a:rPr>
              <a:pPr algn="r"/>
              <a:t>32</a:t>
            </a:fld>
            <a:endParaRPr lang="en-GB" sz="1000" b="1">
              <a:solidFill>
                <a:schemeClr val="tx2"/>
              </a:solidFill>
              <a:latin typeface="Verdana" pitchFamily="34" charset="0"/>
              <a:cs typeface="Arial" charset="0"/>
            </a:endParaRPr>
          </a:p>
        </p:txBody>
      </p:sp>
      <p:pic>
        <p:nvPicPr>
          <p:cNvPr id="186388" name="Picture 20" descr="term02_2009_assessmentv3_figure1"/>
          <p:cNvPicPr>
            <a:picLocks noChangeAspect="1" noChangeArrowheads="1"/>
          </p:cNvPicPr>
          <p:nvPr/>
        </p:nvPicPr>
        <p:blipFill>
          <a:blip r:embed="rId3"/>
          <a:srcRect/>
          <a:stretch>
            <a:fillRect/>
          </a:stretch>
        </p:blipFill>
        <p:spPr bwMode="auto">
          <a:xfrm>
            <a:off x="6300788" y="1628775"/>
            <a:ext cx="2638425" cy="1620838"/>
          </a:xfrm>
          <a:prstGeom prst="rect">
            <a:avLst/>
          </a:prstGeom>
          <a:noFill/>
          <a:ln w="9525">
            <a:solidFill>
              <a:schemeClr val="bg2"/>
            </a:solidFill>
            <a:miter lim="800000"/>
            <a:headEnd/>
            <a:tailEnd/>
          </a:ln>
          <a:effectLst>
            <a:outerShdw dist="107763" dir="2700000" algn="ctr" rotWithShape="0">
              <a:srgbClr val="808080">
                <a:alpha val="50000"/>
              </a:srgbClr>
            </a:outerShdw>
          </a:effectLst>
        </p:spPr>
      </p:pic>
      <p:pic>
        <p:nvPicPr>
          <p:cNvPr id="479250" name="Picture 19" descr="logo_seis_blanc"/>
          <p:cNvPicPr>
            <a:picLocks noChangeAspect="1" noChangeArrowheads="1"/>
          </p:cNvPicPr>
          <p:nvPr/>
        </p:nvPicPr>
        <p:blipFill>
          <a:blip r:embed="rId4"/>
          <a:srcRect/>
          <a:stretch>
            <a:fillRect/>
          </a:stretch>
        </p:blipFill>
        <p:spPr bwMode="auto">
          <a:xfrm>
            <a:off x="7613650" y="0"/>
            <a:ext cx="1530350" cy="9191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7" name="Slide Number Placeholder 1"/>
          <p:cNvSpPr txBox="1">
            <a:spLocks noGrp="1"/>
          </p:cNvSpPr>
          <p:nvPr/>
        </p:nvSpPr>
        <p:spPr bwMode="auto">
          <a:xfrm>
            <a:off x="-228600" y="6400800"/>
            <a:ext cx="685800" cy="457200"/>
          </a:xfrm>
          <a:prstGeom prst="rect">
            <a:avLst/>
          </a:prstGeom>
          <a:noFill/>
          <a:ln w="9525">
            <a:noFill/>
            <a:miter lim="800000"/>
            <a:headEnd/>
            <a:tailEnd/>
          </a:ln>
        </p:spPr>
        <p:txBody>
          <a:bodyPr/>
          <a:lstStyle/>
          <a:p>
            <a:pPr algn="r"/>
            <a:fld id="{26A925B2-56E5-45D2-A28B-23C1A5ADC7F6}" type="slidenum">
              <a:rPr lang="en-GB" sz="1000" b="1">
                <a:solidFill>
                  <a:schemeClr val="tx2"/>
                </a:solidFill>
                <a:latin typeface="Verdana" pitchFamily="34" charset="0"/>
              </a:rPr>
              <a:pPr algn="r"/>
              <a:t>33</a:t>
            </a:fld>
            <a:endParaRPr lang="en-GB" sz="1000" b="1">
              <a:solidFill>
                <a:schemeClr val="tx2"/>
              </a:solidFill>
              <a:latin typeface="Verdana" pitchFamily="34" charset="0"/>
            </a:endParaRPr>
          </a:p>
        </p:txBody>
      </p:sp>
      <p:sp>
        <p:nvSpPr>
          <p:cNvPr id="480258" name="Rectangle 40"/>
          <p:cNvSpPr>
            <a:spLocks noChangeArrowheads="1"/>
          </p:cNvSpPr>
          <p:nvPr/>
        </p:nvSpPr>
        <p:spPr bwMode="auto">
          <a:xfrm>
            <a:off x="0" y="6092825"/>
            <a:ext cx="9144000" cy="765175"/>
          </a:xfrm>
          <a:prstGeom prst="rect">
            <a:avLst/>
          </a:prstGeom>
          <a:solidFill>
            <a:schemeClr val="bg1"/>
          </a:solidFill>
          <a:ln w="9525">
            <a:noFill/>
            <a:miter lim="800000"/>
            <a:headEnd/>
            <a:tailEnd/>
          </a:ln>
        </p:spPr>
        <p:txBody>
          <a:bodyPr wrap="none" anchor="ctr"/>
          <a:lstStyle/>
          <a:p>
            <a:endParaRPr lang="it-IT" sz="1800">
              <a:solidFill>
                <a:schemeClr val="tx1"/>
              </a:solidFill>
            </a:endParaRPr>
          </a:p>
        </p:txBody>
      </p:sp>
      <p:sp>
        <p:nvSpPr>
          <p:cNvPr id="35" name="Rectangle 34"/>
          <p:cNvSpPr/>
          <p:nvPr/>
        </p:nvSpPr>
        <p:spPr>
          <a:xfrm>
            <a:off x="0" y="-20638"/>
            <a:ext cx="9144000" cy="1285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1800"/>
          </a:p>
        </p:txBody>
      </p:sp>
      <p:pic>
        <p:nvPicPr>
          <p:cNvPr id="480260" name="Picture 2" descr="Logo_EEA"/>
          <p:cNvPicPr>
            <a:picLocks noChangeAspect="1" noChangeArrowheads="1"/>
          </p:cNvPicPr>
          <p:nvPr/>
        </p:nvPicPr>
        <p:blipFill>
          <a:blip r:embed="rId3">
            <a:lum bright="62000" contrast="-30000"/>
            <a:grayscl/>
          </a:blip>
          <a:srcRect/>
          <a:stretch>
            <a:fillRect/>
          </a:stretch>
        </p:blipFill>
        <p:spPr bwMode="auto">
          <a:xfrm>
            <a:off x="4903788" y="1773238"/>
            <a:ext cx="4240212" cy="4257675"/>
          </a:xfrm>
          <a:prstGeom prst="rect">
            <a:avLst/>
          </a:prstGeom>
          <a:noFill/>
          <a:ln w="9525">
            <a:noFill/>
            <a:miter lim="800000"/>
            <a:headEnd/>
            <a:tailEnd/>
          </a:ln>
        </p:spPr>
      </p:pic>
      <p:sp>
        <p:nvSpPr>
          <p:cNvPr id="480261" name="Line 3"/>
          <p:cNvSpPr>
            <a:spLocks noChangeShapeType="1"/>
          </p:cNvSpPr>
          <p:nvPr/>
        </p:nvSpPr>
        <p:spPr bwMode="auto">
          <a:xfrm flipV="1">
            <a:off x="0" y="6092825"/>
            <a:ext cx="9144000" cy="0"/>
          </a:xfrm>
          <a:prstGeom prst="line">
            <a:avLst/>
          </a:prstGeom>
          <a:noFill/>
          <a:ln w="28575">
            <a:solidFill>
              <a:srgbClr val="0000FF"/>
            </a:solidFill>
            <a:prstDash val="dashDot"/>
            <a:round/>
            <a:headEnd/>
            <a:tailEnd type="triangle" w="med" len="med"/>
          </a:ln>
        </p:spPr>
        <p:txBody>
          <a:bodyPr/>
          <a:lstStyle/>
          <a:p>
            <a:endParaRPr lang="fr-FR"/>
          </a:p>
        </p:txBody>
      </p:sp>
      <p:sp>
        <p:nvSpPr>
          <p:cNvPr id="480262" name="Text Box 4"/>
          <p:cNvSpPr txBox="1">
            <a:spLocks noChangeArrowheads="1"/>
          </p:cNvSpPr>
          <p:nvPr/>
        </p:nvSpPr>
        <p:spPr bwMode="auto">
          <a:xfrm>
            <a:off x="0" y="6165850"/>
            <a:ext cx="1187450" cy="366713"/>
          </a:xfrm>
          <a:prstGeom prst="rect">
            <a:avLst/>
          </a:prstGeom>
          <a:noFill/>
          <a:ln w="9525" algn="ctr">
            <a:noFill/>
            <a:miter lim="800000"/>
            <a:headEnd/>
            <a:tailEnd/>
          </a:ln>
        </p:spPr>
        <p:txBody>
          <a:bodyPr anchor="ctr"/>
          <a:lstStyle/>
          <a:p>
            <a:pPr algn="ctr"/>
            <a:r>
              <a:rPr lang="fr-FR" sz="1800" b="1">
                <a:solidFill>
                  <a:srgbClr val="0000FF"/>
                </a:solidFill>
                <a:latin typeface="Trebuchet MS" pitchFamily="34" charset="0"/>
              </a:rPr>
              <a:t>Timeline</a:t>
            </a:r>
          </a:p>
        </p:txBody>
      </p:sp>
      <p:sp>
        <p:nvSpPr>
          <p:cNvPr id="480263" name="Text Box 5"/>
          <p:cNvSpPr txBox="1">
            <a:spLocks noChangeArrowheads="1"/>
          </p:cNvSpPr>
          <p:nvPr/>
        </p:nvSpPr>
        <p:spPr bwMode="auto">
          <a:xfrm>
            <a:off x="1770063" y="6219825"/>
            <a:ext cx="1150937" cy="304800"/>
          </a:xfrm>
          <a:prstGeom prst="rect">
            <a:avLst/>
          </a:prstGeom>
          <a:noFill/>
          <a:ln w="9525">
            <a:noFill/>
            <a:miter lim="800000"/>
            <a:headEnd/>
            <a:tailEnd/>
          </a:ln>
        </p:spPr>
        <p:txBody>
          <a:bodyPr>
            <a:spAutoFit/>
          </a:bodyPr>
          <a:lstStyle/>
          <a:p>
            <a:pPr algn="ctr"/>
            <a:r>
              <a:rPr lang="fr-FR" sz="1400" b="1" i="1">
                <a:solidFill>
                  <a:schemeClr val="tx1"/>
                </a:solidFill>
              </a:rPr>
              <a:t>1 January</a:t>
            </a:r>
          </a:p>
        </p:txBody>
      </p:sp>
      <p:sp>
        <p:nvSpPr>
          <p:cNvPr id="480264" name="Line 10"/>
          <p:cNvSpPr>
            <a:spLocks noChangeShapeType="1"/>
          </p:cNvSpPr>
          <p:nvPr/>
        </p:nvSpPr>
        <p:spPr bwMode="auto">
          <a:xfrm>
            <a:off x="7643813" y="1916113"/>
            <a:ext cx="23812" cy="4392612"/>
          </a:xfrm>
          <a:prstGeom prst="line">
            <a:avLst/>
          </a:prstGeom>
          <a:noFill/>
          <a:ln w="9525">
            <a:solidFill>
              <a:schemeClr val="tx1"/>
            </a:solidFill>
            <a:prstDash val="dash"/>
            <a:round/>
            <a:headEnd/>
            <a:tailEnd type="triangle" w="med" len="med"/>
          </a:ln>
        </p:spPr>
        <p:txBody>
          <a:bodyPr/>
          <a:lstStyle/>
          <a:p>
            <a:endParaRPr lang="fr-FR"/>
          </a:p>
        </p:txBody>
      </p:sp>
      <p:sp>
        <p:nvSpPr>
          <p:cNvPr id="480265" name="Text Box 11"/>
          <p:cNvSpPr txBox="1">
            <a:spLocks noChangeArrowheads="1"/>
          </p:cNvSpPr>
          <p:nvPr/>
        </p:nvSpPr>
        <p:spPr bwMode="auto">
          <a:xfrm>
            <a:off x="6083300" y="1206500"/>
            <a:ext cx="2036763" cy="641350"/>
          </a:xfrm>
          <a:prstGeom prst="rect">
            <a:avLst/>
          </a:prstGeom>
          <a:noFill/>
          <a:ln w="9525">
            <a:noFill/>
            <a:miter lim="800000"/>
            <a:headEnd/>
            <a:tailEnd/>
          </a:ln>
        </p:spPr>
        <p:txBody>
          <a:bodyPr>
            <a:spAutoFit/>
          </a:bodyPr>
          <a:lstStyle/>
          <a:p>
            <a:pPr algn="ctr"/>
            <a:r>
              <a:rPr lang="en-GB" sz="1800" b="1" i="1">
                <a:solidFill>
                  <a:schemeClr val="tx1"/>
                </a:solidFill>
              </a:rPr>
              <a:t>Consultation</a:t>
            </a:r>
          </a:p>
          <a:p>
            <a:pPr algn="ctr"/>
            <a:r>
              <a:rPr lang="en-GB" sz="1800" b="1" i="1">
                <a:solidFill>
                  <a:schemeClr val="tx1"/>
                </a:solidFill>
              </a:rPr>
              <a:t> ENP countries</a:t>
            </a:r>
          </a:p>
        </p:txBody>
      </p:sp>
      <p:sp>
        <p:nvSpPr>
          <p:cNvPr id="480266" name="Rectangle 12"/>
          <p:cNvSpPr>
            <a:spLocks noChangeArrowheads="1"/>
          </p:cNvSpPr>
          <p:nvPr/>
        </p:nvSpPr>
        <p:spPr bwMode="auto">
          <a:xfrm>
            <a:off x="6516688" y="4581525"/>
            <a:ext cx="2016125" cy="719138"/>
          </a:xfrm>
          <a:prstGeom prst="rect">
            <a:avLst/>
          </a:prstGeom>
          <a:gradFill rotWithShape="1">
            <a:gsLst>
              <a:gs pos="0">
                <a:schemeClr val="bg1">
                  <a:alpha val="0"/>
                </a:schemeClr>
              </a:gs>
              <a:gs pos="100000">
                <a:srgbClr val="000099">
                  <a:alpha val="79999"/>
                </a:srgbClr>
              </a:gs>
            </a:gsLst>
            <a:lin ang="0" scaled="1"/>
          </a:gradFill>
          <a:ln w="9525">
            <a:noFill/>
            <a:miter lim="800000"/>
            <a:headEnd/>
            <a:tailEnd/>
          </a:ln>
        </p:spPr>
        <p:txBody>
          <a:bodyPr wrap="none" anchor="ctr"/>
          <a:lstStyle/>
          <a:p>
            <a:pPr algn="ctr"/>
            <a:endParaRPr lang="en-GB" sz="1800" b="1">
              <a:solidFill>
                <a:schemeClr val="tx1"/>
              </a:solidFill>
            </a:endParaRPr>
          </a:p>
        </p:txBody>
      </p:sp>
      <p:sp>
        <p:nvSpPr>
          <p:cNvPr id="512012" name="Rectangle 2"/>
          <p:cNvSpPr>
            <a:spLocks noChangeArrowheads="1"/>
          </p:cNvSpPr>
          <p:nvPr/>
        </p:nvSpPr>
        <p:spPr bwMode="auto">
          <a:xfrm>
            <a:off x="0" y="0"/>
            <a:ext cx="9144000" cy="831850"/>
          </a:xfrm>
          <a:prstGeom prst="rect">
            <a:avLst/>
          </a:prstGeom>
          <a:noFill/>
          <a:ln w="9525" algn="ctr">
            <a:noFill/>
            <a:miter lim="800000"/>
            <a:headEnd/>
            <a:tailEnd/>
          </a:ln>
          <a:effectLst/>
        </p:spPr>
        <p:txBody>
          <a:bodyPr anchor="ctr"/>
          <a:lstStyle/>
          <a:p>
            <a:pPr algn="ctr">
              <a:defRPr/>
            </a:pPr>
            <a:r>
              <a:rPr lang="en-GB" sz="3200" b="1">
                <a:solidFill>
                  <a:srgbClr val="0000FF"/>
                </a:solidFill>
                <a:effectLst>
                  <a:outerShdw blurRad="38100" dist="38100" dir="2700000" algn="tl">
                    <a:srgbClr val="C0C0C0"/>
                  </a:outerShdw>
                </a:effectLst>
                <a:latin typeface="Trebuchet MS" pitchFamily="34" charset="0"/>
              </a:rPr>
              <a:t>Activities 2010</a:t>
            </a:r>
            <a:endParaRPr lang="en-US" sz="3200" b="1">
              <a:solidFill>
                <a:srgbClr val="0000FF"/>
              </a:solidFill>
              <a:effectLst>
                <a:outerShdw blurRad="38100" dist="38100" dir="2700000" algn="tl">
                  <a:srgbClr val="C0C0C0"/>
                </a:outerShdw>
              </a:effectLst>
              <a:latin typeface="Trebuchet MS" pitchFamily="34" charset="0"/>
            </a:endParaRPr>
          </a:p>
        </p:txBody>
      </p:sp>
      <p:sp>
        <p:nvSpPr>
          <p:cNvPr id="480268" name="Line 18"/>
          <p:cNvSpPr>
            <a:spLocks noChangeShapeType="1"/>
          </p:cNvSpPr>
          <p:nvPr/>
        </p:nvSpPr>
        <p:spPr bwMode="auto">
          <a:xfrm>
            <a:off x="755650" y="4508500"/>
            <a:ext cx="7848600" cy="0"/>
          </a:xfrm>
          <a:prstGeom prst="line">
            <a:avLst/>
          </a:prstGeom>
          <a:noFill/>
          <a:ln w="9525">
            <a:solidFill>
              <a:schemeClr val="tx1"/>
            </a:solidFill>
            <a:prstDash val="dash"/>
            <a:round/>
            <a:headEnd/>
            <a:tailEnd/>
          </a:ln>
        </p:spPr>
        <p:txBody>
          <a:bodyPr/>
          <a:lstStyle/>
          <a:p>
            <a:endParaRPr lang="fr-FR"/>
          </a:p>
        </p:txBody>
      </p:sp>
      <p:sp>
        <p:nvSpPr>
          <p:cNvPr id="480269" name="Line 19"/>
          <p:cNvSpPr>
            <a:spLocks noChangeShapeType="1"/>
          </p:cNvSpPr>
          <p:nvPr/>
        </p:nvSpPr>
        <p:spPr bwMode="auto">
          <a:xfrm>
            <a:off x="0" y="5373688"/>
            <a:ext cx="8604250" cy="0"/>
          </a:xfrm>
          <a:prstGeom prst="line">
            <a:avLst/>
          </a:prstGeom>
          <a:noFill/>
          <a:ln w="19050">
            <a:solidFill>
              <a:srgbClr val="0000FF"/>
            </a:solidFill>
            <a:round/>
            <a:headEnd/>
            <a:tailEnd/>
          </a:ln>
        </p:spPr>
        <p:txBody>
          <a:bodyPr/>
          <a:lstStyle/>
          <a:p>
            <a:endParaRPr lang="fr-FR"/>
          </a:p>
        </p:txBody>
      </p:sp>
      <p:sp>
        <p:nvSpPr>
          <p:cNvPr id="480270" name="Line 20"/>
          <p:cNvSpPr>
            <a:spLocks noChangeShapeType="1"/>
          </p:cNvSpPr>
          <p:nvPr/>
        </p:nvSpPr>
        <p:spPr bwMode="auto">
          <a:xfrm flipH="1">
            <a:off x="2339975" y="1906588"/>
            <a:ext cx="0" cy="4365625"/>
          </a:xfrm>
          <a:prstGeom prst="line">
            <a:avLst/>
          </a:prstGeom>
          <a:noFill/>
          <a:ln w="9525">
            <a:solidFill>
              <a:schemeClr val="tx1"/>
            </a:solidFill>
            <a:prstDash val="dash"/>
            <a:round/>
            <a:headEnd/>
            <a:tailEnd type="triangle" w="med" len="med"/>
          </a:ln>
        </p:spPr>
        <p:txBody>
          <a:bodyPr/>
          <a:lstStyle/>
          <a:p>
            <a:endParaRPr lang="fr-FR"/>
          </a:p>
        </p:txBody>
      </p:sp>
      <p:sp>
        <p:nvSpPr>
          <p:cNvPr id="480271" name="Line 24"/>
          <p:cNvSpPr>
            <a:spLocks noChangeShapeType="1"/>
          </p:cNvSpPr>
          <p:nvPr/>
        </p:nvSpPr>
        <p:spPr bwMode="auto">
          <a:xfrm flipV="1">
            <a:off x="0" y="1900238"/>
            <a:ext cx="9144000" cy="15875"/>
          </a:xfrm>
          <a:prstGeom prst="line">
            <a:avLst/>
          </a:prstGeom>
          <a:noFill/>
          <a:ln w="25400">
            <a:solidFill>
              <a:srgbClr val="0000FF"/>
            </a:solidFill>
            <a:prstDash val="lgDashDotDot"/>
            <a:round/>
            <a:headEnd/>
            <a:tailEnd type="stealth" w="med" len="med"/>
          </a:ln>
        </p:spPr>
        <p:txBody>
          <a:bodyPr/>
          <a:lstStyle/>
          <a:p>
            <a:endParaRPr lang="fr-FR"/>
          </a:p>
        </p:txBody>
      </p:sp>
      <p:sp>
        <p:nvSpPr>
          <p:cNvPr id="480272" name="Text Box 25"/>
          <p:cNvSpPr txBox="1">
            <a:spLocks noChangeArrowheads="1"/>
          </p:cNvSpPr>
          <p:nvPr/>
        </p:nvSpPr>
        <p:spPr bwMode="auto">
          <a:xfrm>
            <a:off x="3211513" y="1252538"/>
            <a:ext cx="2036762" cy="366712"/>
          </a:xfrm>
          <a:prstGeom prst="rect">
            <a:avLst/>
          </a:prstGeom>
          <a:noFill/>
          <a:ln w="9525">
            <a:noFill/>
            <a:miter lim="800000"/>
            <a:headEnd/>
            <a:tailEnd/>
          </a:ln>
        </p:spPr>
        <p:txBody>
          <a:bodyPr>
            <a:spAutoFit/>
          </a:bodyPr>
          <a:lstStyle/>
          <a:p>
            <a:pPr algn="ctr"/>
            <a:r>
              <a:rPr lang="fr-FR" sz="1800" b="1" i="1">
                <a:solidFill>
                  <a:schemeClr val="tx1"/>
                </a:solidFill>
              </a:rPr>
              <a:t>Inception period</a:t>
            </a:r>
          </a:p>
        </p:txBody>
      </p:sp>
      <p:sp>
        <p:nvSpPr>
          <p:cNvPr id="480273" name="Line 26"/>
          <p:cNvSpPr>
            <a:spLocks noChangeShapeType="1"/>
          </p:cNvSpPr>
          <p:nvPr/>
        </p:nvSpPr>
        <p:spPr bwMode="auto">
          <a:xfrm flipV="1">
            <a:off x="755650" y="3716338"/>
            <a:ext cx="7848600" cy="4762"/>
          </a:xfrm>
          <a:prstGeom prst="line">
            <a:avLst/>
          </a:prstGeom>
          <a:noFill/>
          <a:ln w="9525">
            <a:solidFill>
              <a:schemeClr val="tx1"/>
            </a:solidFill>
            <a:prstDash val="dash"/>
            <a:round/>
            <a:headEnd/>
            <a:tailEnd/>
          </a:ln>
        </p:spPr>
        <p:txBody>
          <a:bodyPr/>
          <a:lstStyle/>
          <a:p>
            <a:endParaRPr lang="fr-FR"/>
          </a:p>
        </p:txBody>
      </p:sp>
      <p:sp>
        <p:nvSpPr>
          <p:cNvPr id="480274" name="Line 27"/>
          <p:cNvSpPr>
            <a:spLocks noChangeShapeType="1"/>
          </p:cNvSpPr>
          <p:nvPr/>
        </p:nvSpPr>
        <p:spPr bwMode="auto">
          <a:xfrm>
            <a:off x="0" y="2852738"/>
            <a:ext cx="8604250" cy="0"/>
          </a:xfrm>
          <a:prstGeom prst="line">
            <a:avLst/>
          </a:prstGeom>
          <a:noFill/>
          <a:ln w="19050">
            <a:solidFill>
              <a:srgbClr val="0000FF"/>
            </a:solidFill>
            <a:round/>
            <a:headEnd/>
            <a:tailEnd/>
          </a:ln>
        </p:spPr>
        <p:txBody>
          <a:bodyPr/>
          <a:lstStyle/>
          <a:p>
            <a:endParaRPr lang="fr-FR"/>
          </a:p>
        </p:txBody>
      </p:sp>
      <p:sp>
        <p:nvSpPr>
          <p:cNvPr id="480275" name="Rectangle 28"/>
          <p:cNvSpPr>
            <a:spLocks noChangeArrowheads="1"/>
          </p:cNvSpPr>
          <p:nvPr/>
        </p:nvSpPr>
        <p:spPr bwMode="auto">
          <a:xfrm>
            <a:off x="0" y="2924175"/>
            <a:ext cx="6732588" cy="719138"/>
          </a:xfrm>
          <a:prstGeom prst="rect">
            <a:avLst/>
          </a:prstGeom>
          <a:gradFill rotWithShape="1">
            <a:gsLst>
              <a:gs pos="0">
                <a:schemeClr val="bg1">
                  <a:alpha val="0"/>
                </a:schemeClr>
              </a:gs>
              <a:gs pos="100000">
                <a:srgbClr val="000099">
                  <a:alpha val="49001"/>
                </a:srgbClr>
              </a:gs>
            </a:gsLst>
            <a:lin ang="0" scaled="1"/>
          </a:gradFill>
          <a:ln w="9525">
            <a:noFill/>
            <a:miter lim="800000"/>
            <a:headEnd/>
            <a:tailEnd/>
          </a:ln>
        </p:spPr>
        <p:txBody>
          <a:bodyPr wrap="none" anchor="ctr"/>
          <a:lstStyle/>
          <a:p>
            <a:pPr algn="ctr"/>
            <a:endParaRPr lang="en-GB" sz="1800" b="1">
              <a:solidFill>
                <a:schemeClr val="tx1"/>
              </a:solidFill>
            </a:endParaRPr>
          </a:p>
        </p:txBody>
      </p:sp>
      <p:sp>
        <p:nvSpPr>
          <p:cNvPr id="480276" name="Text Box 29"/>
          <p:cNvSpPr txBox="1">
            <a:spLocks noChangeArrowheads="1"/>
          </p:cNvSpPr>
          <p:nvPr/>
        </p:nvSpPr>
        <p:spPr bwMode="auto">
          <a:xfrm>
            <a:off x="2411413" y="3068638"/>
            <a:ext cx="3311525" cy="366712"/>
          </a:xfrm>
          <a:prstGeom prst="rect">
            <a:avLst/>
          </a:prstGeom>
          <a:noFill/>
          <a:ln w="9525">
            <a:noFill/>
            <a:miter lim="800000"/>
            <a:headEnd/>
            <a:tailEnd/>
          </a:ln>
        </p:spPr>
        <p:txBody>
          <a:bodyPr>
            <a:spAutoFit/>
          </a:bodyPr>
          <a:lstStyle/>
          <a:p>
            <a:r>
              <a:rPr lang="fr-FR" sz="1800">
                <a:solidFill>
                  <a:schemeClr val="tx1"/>
                </a:solidFill>
              </a:rPr>
              <a:t>SEIS State of play Project</a:t>
            </a:r>
          </a:p>
        </p:txBody>
      </p:sp>
      <p:sp>
        <p:nvSpPr>
          <p:cNvPr id="480277" name="Text Box 31"/>
          <p:cNvSpPr txBox="1">
            <a:spLocks noChangeArrowheads="1"/>
          </p:cNvSpPr>
          <p:nvPr/>
        </p:nvSpPr>
        <p:spPr bwMode="auto">
          <a:xfrm>
            <a:off x="7075488" y="6219825"/>
            <a:ext cx="1150937" cy="304800"/>
          </a:xfrm>
          <a:prstGeom prst="rect">
            <a:avLst/>
          </a:prstGeom>
          <a:noFill/>
          <a:ln w="9525">
            <a:noFill/>
            <a:miter lim="800000"/>
            <a:headEnd/>
            <a:tailEnd/>
          </a:ln>
        </p:spPr>
        <p:txBody>
          <a:bodyPr>
            <a:spAutoFit/>
          </a:bodyPr>
          <a:lstStyle/>
          <a:p>
            <a:pPr algn="ctr"/>
            <a:r>
              <a:rPr lang="fr-FR" sz="1400" b="1">
                <a:solidFill>
                  <a:schemeClr val="tx1"/>
                </a:solidFill>
              </a:rPr>
              <a:t>November</a:t>
            </a:r>
          </a:p>
        </p:txBody>
      </p:sp>
      <p:sp>
        <p:nvSpPr>
          <p:cNvPr id="480278" name="Rectangle 33"/>
          <p:cNvSpPr>
            <a:spLocks noChangeArrowheads="1"/>
          </p:cNvSpPr>
          <p:nvPr/>
        </p:nvSpPr>
        <p:spPr bwMode="auto">
          <a:xfrm rot="5400000">
            <a:off x="5468937" y="3190876"/>
            <a:ext cx="3457575" cy="908050"/>
          </a:xfrm>
          <a:prstGeom prst="rect">
            <a:avLst/>
          </a:prstGeom>
          <a:solidFill>
            <a:srgbClr val="99CCFF">
              <a:alpha val="30196"/>
            </a:srgbClr>
          </a:solidFill>
          <a:ln w="9525">
            <a:solidFill>
              <a:schemeClr val="accent2"/>
            </a:solidFill>
            <a:miter lim="800000"/>
            <a:headEnd/>
            <a:tailEnd/>
          </a:ln>
        </p:spPr>
        <p:txBody>
          <a:bodyPr wrap="none" anchor="ctr"/>
          <a:lstStyle/>
          <a:p>
            <a:pPr algn="ctr"/>
            <a:r>
              <a:rPr lang="fr-FR" sz="1600" b="1">
                <a:solidFill>
                  <a:schemeClr val="tx1"/>
                </a:solidFill>
              </a:rPr>
              <a:t>Agreement on priorities</a:t>
            </a:r>
          </a:p>
        </p:txBody>
      </p:sp>
      <p:sp>
        <p:nvSpPr>
          <p:cNvPr id="480279" name="Text Box 34"/>
          <p:cNvSpPr txBox="1">
            <a:spLocks noChangeArrowheads="1"/>
          </p:cNvSpPr>
          <p:nvPr/>
        </p:nvSpPr>
        <p:spPr bwMode="auto">
          <a:xfrm>
            <a:off x="2411413" y="2205038"/>
            <a:ext cx="4679950" cy="366712"/>
          </a:xfrm>
          <a:prstGeom prst="rect">
            <a:avLst/>
          </a:prstGeom>
          <a:noFill/>
          <a:ln w="9525">
            <a:noFill/>
            <a:miter lim="800000"/>
            <a:headEnd/>
            <a:tailEnd/>
          </a:ln>
        </p:spPr>
        <p:txBody>
          <a:bodyPr>
            <a:spAutoFit/>
          </a:bodyPr>
          <a:lstStyle/>
          <a:p>
            <a:r>
              <a:rPr lang="fr-FR" sz="1800">
                <a:solidFill>
                  <a:schemeClr val="tx1"/>
                </a:solidFill>
              </a:rPr>
              <a:t>Review indicator work (EEA CSI,  WB CSI) </a:t>
            </a:r>
          </a:p>
        </p:txBody>
      </p:sp>
      <p:sp>
        <p:nvSpPr>
          <p:cNvPr id="480280" name="Rectangle 35"/>
          <p:cNvSpPr>
            <a:spLocks noChangeArrowheads="1"/>
          </p:cNvSpPr>
          <p:nvPr/>
        </p:nvSpPr>
        <p:spPr bwMode="auto">
          <a:xfrm>
            <a:off x="0" y="3789363"/>
            <a:ext cx="6732588" cy="719137"/>
          </a:xfrm>
          <a:prstGeom prst="rect">
            <a:avLst/>
          </a:prstGeom>
          <a:gradFill rotWithShape="1">
            <a:gsLst>
              <a:gs pos="0">
                <a:schemeClr val="bg1">
                  <a:alpha val="0"/>
                </a:schemeClr>
              </a:gs>
              <a:gs pos="100000">
                <a:srgbClr val="000099">
                  <a:alpha val="49001"/>
                </a:srgbClr>
              </a:gs>
            </a:gsLst>
            <a:lin ang="0" scaled="1"/>
          </a:gradFill>
          <a:ln w="9525">
            <a:noFill/>
            <a:miter lim="800000"/>
            <a:headEnd/>
            <a:tailEnd/>
          </a:ln>
        </p:spPr>
        <p:txBody>
          <a:bodyPr wrap="none" anchor="ctr"/>
          <a:lstStyle/>
          <a:p>
            <a:pPr algn="ctr"/>
            <a:endParaRPr lang="en-GB" sz="1800" b="1">
              <a:solidFill>
                <a:schemeClr val="tx1"/>
              </a:solidFill>
            </a:endParaRPr>
          </a:p>
        </p:txBody>
      </p:sp>
      <p:sp>
        <p:nvSpPr>
          <p:cNvPr id="480281" name="Text Box 38"/>
          <p:cNvSpPr txBox="1">
            <a:spLocks noChangeArrowheads="1"/>
          </p:cNvSpPr>
          <p:nvPr/>
        </p:nvSpPr>
        <p:spPr bwMode="auto">
          <a:xfrm>
            <a:off x="5930900" y="3127375"/>
            <a:ext cx="792163" cy="284163"/>
          </a:xfrm>
          <a:prstGeom prst="rect">
            <a:avLst/>
          </a:prstGeom>
          <a:noFill/>
          <a:ln w="9525">
            <a:noFill/>
            <a:miter lim="800000"/>
            <a:headEnd/>
            <a:tailEnd/>
          </a:ln>
        </p:spPr>
        <p:txBody>
          <a:bodyPr>
            <a:spAutoFit/>
          </a:bodyPr>
          <a:lstStyle/>
          <a:p>
            <a:pPr algn="ctr">
              <a:lnSpc>
                <a:spcPct val="90000"/>
              </a:lnSpc>
            </a:pPr>
            <a:r>
              <a:rPr lang="fr-FR" sz="1400" b="1" i="1">
                <a:solidFill>
                  <a:schemeClr val="tx1"/>
                </a:solidFill>
              </a:rPr>
              <a:t>Report</a:t>
            </a:r>
          </a:p>
        </p:txBody>
      </p:sp>
      <p:sp>
        <p:nvSpPr>
          <p:cNvPr id="480282" name="Text Box 39"/>
          <p:cNvSpPr txBox="1">
            <a:spLocks noChangeArrowheads="1"/>
          </p:cNvSpPr>
          <p:nvPr/>
        </p:nvSpPr>
        <p:spPr bwMode="auto">
          <a:xfrm>
            <a:off x="5945188" y="3933825"/>
            <a:ext cx="792162" cy="284163"/>
          </a:xfrm>
          <a:prstGeom prst="rect">
            <a:avLst/>
          </a:prstGeom>
          <a:noFill/>
          <a:ln w="9525">
            <a:noFill/>
            <a:miter lim="800000"/>
            <a:headEnd/>
            <a:tailEnd/>
          </a:ln>
        </p:spPr>
        <p:txBody>
          <a:bodyPr>
            <a:spAutoFit/>
          </a:bodyPr>
          <a:lstStyle/>
          <a:p>
            <a:pPr algn="ctr">
              <a:lnSpc>
                <a:spcPct val="90000"/>
              </a:lnSpc>
            </a:pPr>
            <a:r>
              <a:rPr lang="fr-FR" sz="1400" b="1" i="1">
                <a:solidFill>
                  <a:schemeClr val="tx1"/>
                </a:solidFill>
              </a:rPr>
              <a:t>Report</a:t>
            </a:r>
          </a:p>
        </p:txBody>
      </p:sp>
      <p:sp>
        <p:nvSpPr>
          <p:cNvPr id="480283" name="Text Box 40"/>
          <p:cNvSpPr txBox="1">
            <a:spLocks noChangeArrowheads="1"/>
          </p:cNvSpPr>
          <p:nvPr/>
        </p:nvSpPr>
        <p:spPr bwMode="auto">
          <a:xfrm>
            <a:off x="2411413" y="3860800"/>
            <a:ext cx="3311525" cy="366713"/>
          </a:xfrm>
          <a:prstGeom prst="rect">
            <a:avLst/>
          </a:prstGeom>
          <a:noFill/>
          <a:ln w="9525">
            <a:noFill/>
            <a:miter lim="800000"/>
            <a:headEnd/>
            <a:tailEnd/>
          </a:ln>
        </p:spPr>
        <p:txBody>
          <a:bodyPr>
            <a:spAutoFit/>
          </a:bodyPr>
          <a:lstStyle/>
          <a:p>
            <a:r>
              <a:rPr lang="fr-FR" sz="1800">
                <a:solidFill>
                  <a:schemeClr val="tx1"/>
                </a:solidFill>
              </a:rPr>
              <a:t>SEIS State of play Project</a:t>
            </a:r>
          </a:p>
        </p:txBody>
      </p:sp>
      <p:sp>
        <p:nvSpPr>
          <p:cNvPr id="480284" name="Text Box 41"/>
          <p:cNvSpPr txBox="1">
            <a:spLocks noChangeArrowheads="1"/>
          </p:cNvSpPr>
          <p:nvPr/>
        </p:nvSpPr>
        <p:spPr bwMode="auto">
          <a:xfrm>
            <a:off x="2411413" y="4724400"/>
            <a:ext cx="5184775" cy="366713"/>
          </a:xfrm>
          <a:prstGeom prst="rect">
            <a:avLst/>
          </a:prstGeom>
          <a:noFill/>
          <a:ln w="9525">
            <a:noFill/>
            <a:miter lim="800000"/>
            <a:headEnd/>
            <a:tailEnd/>
          </a:ln>
        </p:spPr>
        <p:txBody>
          <a:bodyPr>
            <a:spAutoFit/>
          </a:bodyPr>
          <a:lstStyle/>
          <a:p>
            <a:r>
              <a:rPr lang="fr-FR" sz="1800">
                <a:solidFill>
                  <a:schemeClr val="tx1"/>
                </a:solidFill>
              </a:rPr>
              <a:t>Identify relevant networks (NFPs)</a:t>
            </a:r>
          </a:p>
        </p:txBody>
      </p:sp>
      <p:sp>
        <p:nvSpPr>
          <p:cNvPr id="480285" name="AutoShape 42"/>
          <p:cNvSpPr>
            <a:spLocks noChangeArrowheads="1"/>
          </p:cNvSpPr>
          <p:nvPr/>
        </p:nvSpPr>
        <p:spPr bwMode="auto">
          <a:xfrm>
            <a:off x="687388" y="5481638"/>
            <a:ext cx="1584325" cy="503237"/>
          </a:xfrm>
          <a:prstGeom prst="homePlate">
            <a:avLst>
              <a:gd name="adj" fmla="val 78707"/>
            </a:avLst>
          </a:prstGeom>
          <a:noFill/>
          <a:ln w="9525">
            <a:solidFill>
              <a:schemeClr val="tx1"/>
            </a:solidFill>
            <a:miter lim="800000"/>
            <a:headEnd/>
            <a:tailEnd/>
          </a:ln>
        </p:spPr>
        <p:txBody>
          <a:bodyPr wrap="none" anchor="ctr"/>
          <a:lstStyle/>
          <a:p>
            <a:pPr algn="ctr"/>
            <a:r>
              <a:rPr lang="fr-FR" sz="1800" b="1">
                <a:solidFill>
                  <a:schemeClr val="tx1"/>
                </a:solidFill>
              </a:rPr>
              <a:t>Other projects</a:t>
            </a:r>
          </a:p>
        </p:txBody>
      </p:sp>
      <p:sp>
        <p:nvSpPr>
          <p:cNvPr id="480286" name="Text Box 43"/>
          <p:cNvSpPr txBox="1">
            <a:spLocks noChangeArrowheads="1"/>
          </p:cNvSpPr>
          <p:nvPr/>
        </p:nvSpPr>
        <p:spPr bwMode="auto">
          <a:xfrm>
            <a:off x="2484438" y="5510213"/>
            <a:ext cx="5184775" cy="366712"/>
          </a:xfrm>
          <a:prstGeom prst="rect">
            <a:avLst/>
          </a:prstGeom>
          <a:noFill/>
          <a:ln w="9525">
            <a:noFill/>
            <a:miter lim="800000"/>
            <a:headEnd/>
            <a:tailEnd/>
          </a:ln>
        </p:spPr>
        <p:txBody>
          <a:bodyPr>
            <a:spAutoFit/>
          </a:bodyPr>
          <a:lstStyle/>
          <a:p>
            <a:r>
              <a:rPr lang="fr-FR" sz="1800">
                <a:solidFill>
                  <a:schemeClr val="tx1"/>
                </a:solidFill>
              </a:rPr>
              <a:t>Map relevant projets and identify synergies</a:t>
            </a:r>
          </a:p>
        </p:txBody>
      </p:sp>
      <p:sp>
        <p:nvSpPr>
          <p:cNvPr id="480287" name="AutoShape 44"/>
          <p:cNvSpPr>
            <a:spLocks noChangeArrowheads="1"/>
          </p:cNvSpPr>
          <p:nvPr/>
        </p:nvSpPr>
        <p:spPr bwMode="auto">
          <a:xfrm>
            <a:off x="723900" y="4652963"/>
            <a:ext cx="1593850" cy="503237"/>
          </a:xfrm>
          <a:prstGeom prst="homePlate">
            <a:avLst>
              <a:gd name="adj" fmla="val 79180"/>
            </a:avLst>
          </a:prstGeom>
          <a:noFill/>
          <a:ln w="9525">
            <a:solidFill>
              <a:schemeClr val="tx1"/>
            </a:solidFill>
            <a:miter lim="800000"/>
            <a:headEnd/>
            <a:tailEnd/>
          </a:ln>
        </p:spPr>
        <p:txBody>
          <a:bodyPr wrap="none" anchor="ctr"/>
          <a:lstStyle/>
          <a:p>
            <a:r>
              <a:rPr lang="fr-FR" sz="1800" b="1">
                <a:solidFill>
                  <a:schemeClr val="tx1"/>
                </a:solidFill>
              </a:rPr>
              <a:t>COUNTRIES</a:t>
            </a:r>
          </a:p>
        </p:txBody>
      </p:sp>
      <p:sp>
        <p:nvSpPr>
          <p:cNvPr id="480288" name="AutoShape 45"/>
          <p:cNvSpPr>
            <a:spLocks noChangeArrowheads="1"/>
          </p:cNvSpPr>
          <p:nvPr/>
        </p:nvSpPr>
        <p:spPr bwMode="auto">
          <a:xfrm>
            <a:off x="723900" y="3860800"/>
            <a:ext cx="1403350" cy="503238"/>
          </a:xfrm>
          <a:prstGeom prst="homePlate">
            <a:avLst>
              <a:gd name="adj" fmla="val 69716"/>
            </a:avLst>
          </a:prstGeom>
          <a:noFill/>
          <a:ln w="9525">
            <a:solidFill>
              <a:schemeClr val="tx1"/>
            </a:solidFill>
            <a:miter lim="800000"/>
            <a:headEnd/>
            <a:tailEnd/>
          </a:ln>
        </p:spPr>
        <p:txBody>
          <a:bodyPr wrap="none" anchor="ctr"/>
          <a:lstStyle/>
          <a:p>
            <a:r>
              <a:rPr lang="fr-FR" sz="1800" b="1">
                <a:solidFill>
                  <a:schemeClr val="tx1"/>
                </a:solidFill>
              </a:rPr>
              <a:t>UNECE</a:t>
            </a:r>
          </a:p>
        </p:txBody>
      </p:sp>
      <p:sp>
        <p:nvSpPr>
          <p:cNvPr id="480289" name="AutoShape 46"/>
          <p:cNvSpPr>
            <a:spLocks noChangeArrowheads="1"/>
          </p:cNvSpPr>
          <p:nvPr/>
        </p:nvSpPr>
        <p:spPr bwMode="auto">
          <a:xfrm>
            <a:off x="723900" y="2997200"/>
            <a:ext cx="1403350" cy="503238"/>
          </a:xfrm>
          <a:prstGeom prst="homePlate">
            <a:avLst>
              <a:gd name="adj" fmla="val 69716"/>
            </a:avLst>
          </a:prstGeom>
          <a:noFill/>
          <a:ln w="9525">
            <a:solidFill>
              <a:schemeClr val="tx1"/>
            </a:solidFill>
            <a:miter lim="800000"/>
            <a:headEnd/>
            <a:tailEnd/>
          </a:ln>
        </p:spPr>
        <p:txBody>
          <a:bodyPr wrap="none" anchor="ctr"/>
          <a:lstStyle/>
          <a:p>
            <a:r>
              <a:rPr lang="fr-FR" sz="1800" b="1">
                <a:solidFill>
                  <a:schemeClr val="tx1"/>
                </a:solidFill>
              </a:rPr>
              <a:t>UNEP/MAP</a:t>
            </a:r>
          </a:p>
        </p:txBody>
      </p:sp>
      <p:sp>
        <p:nvSpPr>
          <p:cNvPr id="480290" name="AutoShape 47"/>
          <p:cNvSpPr>
            <a:spLocks noChangeArrowheads="1"/>
          </p:cNvSpPr>
          <p:nvPr/>
        </p:nvSpPr>
        <p:spPr bwMode="auto">
          <a:xfrm>
            <a:off x="723900" y="2133600"/>
            <a:ext cx="1403350" cy="503238"/>
          </a:xfrm>
          <a:prstGeom prst="homePlate">
            <a:avLst>
              <a:gd name="adj" fmla="val 69716"/>
            </a:avLst>
          </a:prstGeom>
          <a:noFill/>
          <a:ln w="9525">
            <a:solidFill>
              <a:schemeClr val="tx1"/>
            </a:solidFill>
            <a:miter lim="800000"/>
            <a:headEnd/>
            <a:tailEnd/>
          </a:ln>
        </p:spPr>
        <p:txBody>
          <a:bodyPr wrap="none" anchor="ctr"/>
          <a:lstStyle/>
          <a:p>
            <a:r>
              <a:rPr lang="fr-FR" sz="1800" b="1">
                <a:solidFill>
                  <a:schemeClr val="tx1"/>
                </a:solidFill>
              </a:rPr>
              <a:t>EEA</a:t>
            </a:r>
          </a:p>
        </p:txBody>
      </p:sp>
      <p:sp>
        <p:nvSpPr>
          <p:cNvPr id="480291" name="Text Box 25"/>
          <p:cNvSpPr txBox="1">
            <a:spLocks noChangeArrowheads="1"/>
          </p:cNvSpPr>
          <p:nvPr/>
        </p:nvSpPr>
        <p:spPr bwMode="auto">
          <a:xfrm>
            <a:off x="7832725" y="1233488"/>
            <a:ext cx="1563688" cy="366712"/>
          </a:xfrm>
          <a:prstGeom prst="rect">
            <a:avLst/>
          </a:prstGeom>
          <a:noFill/>
          <a:ln w="9525">
            <a:noFill/>
            <a:miter lim="800000"/>
            <a:headEnd/>
            <a:tailEnd/>
          </a:ln>
        </p:spPr>
        <p:txBody>
          <a:bodyPr>
            <a:spAutoFit/>
          </a:bodyPr>
          <a:lstStyle/>
          <a:p>
            <a:pPr algn="ctr"/>
            <a:r>
              <a:rPr lang="fr-FR" sz="1800" b="1" i="1">
                <a:solidFill>
                  <a:schemeClr val="tx1"/>
                </a:solidFill>
              </a:rPr>
              <a:t>Implem.</a:t>
            </a:r>
          </a:p>
        </p:txBody>
      </p:sp>
      <p:sp>
        <p:nvSpPr>
          <p:cNvPr id="480292" name="Text Box 25"/>
          <p:cNvSpPr txBox="1">
            <a:spLocks noChangeArrowheads="1"/>
          </p:cNvSpPr>
          <p:nvPr/>
        </p:nvSpPr>
        <p:spPr bwMode="auto">
          <a:xfrm rot="-5400000">
            <a:off x="-357981" y="2209006"/>
            <a:ext cx="1152525" cy="366713"/>
          </a:xfrm>
          <a:prstGeom prst="rect">
            <a:avLst/>
          </a:prstGeom>
          <a:noFill/>
          <a:ln w="9525" algn="ctr">
            <a:noFill/>
            <a:miter lim="800000"/>
            <a:headEnd/>
            <a:tailEnd/>
          </a:ln>
        </p:spPr>
        <p:txBody>
          <a:bodyPr anchor="ctr"/>
          <a:lstStyle/>
          <a:p>
            <a:pPr algn="ctr"/>
            <a:r>
              <a:rPr lang="fr-FR" sz="1800" b="1">
                <a:solidFill>
                  <a:srgbClr val="0000FF"/>
                </a:solidFill>
                <a:latin typeface="Trebuchet MS" pitchFamily="34" charset="0"/>
              </a:rPr>
              <a:t>EEA-IPA</a:t>
            </a:r>
          </a:p>
        </p:txBody>
      </p:sp>
      <p:sp>
        <p:nvSpPr>
          <p:cNvPr id="480293" name="Text Box 25"/>
          <p:cNvSpPr txBox="1">
            <a:spLocks noChangeArrowheads="1"/>
          </p:cNvSpPr>
          <p:nvPr/>
        </p:nvSpPr>
        <p:spPr bwMode="auto">
          <a:xfrm rot="-5400000">
            <a:off x="-478632" y="3736182"/>
            <a:ext cx="1368425" cy="611188"/>
          </a:xfrm>
          <a:prstGeom prst="rect">
            <a:avLst/>
          </a:prstGeom>
          <a:noFill/>
          <a:ln w="9525" algn="ctr">
            <a:noFill/>
            <a:miter lim="800000"/>
            <a:headEnd/>
            <a:tailEnd/>
          </a:ln>
        </p:spPr>
        <p:txBody>
          <a:bodyPr anchor="ctr"/>
          <a:lstStyle/>
          <a:p>
            <a:pPr algn="ctr"/>
            <a:r>
              <a:rPr lang="fr-FR" sz="1800" b="1">
                <a:solidFill>
                  <a:srgbClr val="0000FF"/>
                </a:solidFill>
                <a:latin typeface="Trebuchet MS" pitchFamily="34" charset="0"/>
              </a:rPr>
              <a:t>ENPI-SEIS</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5" name="Rectangle 2"/>
          <p:cNvSpPr>
            <a:spLocks noGrp="1" noChangeArrowheads="1"/>
          </p:cNvSpPr>
          <p:nvPr>
            <p:ph type="title"/>
          </p:nvPr>
        </p:nvSpPr>
        <p:spPr>
          <a:xfrm>
            <a:off x="395288" y="487363"/>
            <a:ext cx="8062912" cy="884237"/>
          </a:xfrm>
        </p:spPr>
        <p:txBody>
          <a:bodyPr/>
          <a:lstStyle/>
          <a:p>
            <a:pPr indent="0" eaLnBrk="1" hangingPunct="1"/>
            <a:r>
              <a:rPr lang="en-GB" smtClean="0">
                <a:solidFill>
                  <a:schemeClr val="tx1"/>
                </a:solidFill>
              </a:rPr>
              <a:t/>
            </a:r>
            <a:br>
              <a:rPr lang="en-GB" smtClean="0">
                <a:solidFill>
                  <a:schemeClr val="tx1"/>
                </a:solidFill>
              </a:rPr>
            </a:br>
            <a:endParaRPr lang="en-GB" smtClean="0">
              <a:solidFill>
                <a:schemeClr val="tx1"/>
              </a:solidFill>
            </a:endParaRPr>
          </a:p>
        </p:txBody>
      </p:sp>
      <p:sp>
        <p:nvSpPr>
          <p:cNvPr id="482306" name="Rectangle 3"/>
          <p:cNvSpPr>
            <a:spLocks noGrp="1" noChangeArrowheads="1"/>
          </p:cNvSpPr>
          <p:nvPr>
            <p:ph type="body" idx="1"/>
          </p:nvPr>
        </p:nvSpPr>
        <p:spPr>
          <a:xfrm>
            <a:off x="323850" y="620713"/>
            <a:ext cx="8229600" cy="4073525"/>
          </a:xfrm>
        </p:spPr>
        <p:txBody>
          <a:bodyPr/>
          <a:lstStyle/>
          <a:p>
            <a:pPr>
              <a:lnSpc>
                <a:spcPct val="15000"/>
              </a:lnSpc>
            </a:pPr>
            <a:endParaRPr lang="en-GB" sz="2400" smtClean="0"/>
          </a:p>
          <a:p>
            <a:pPr>
              <a:lnSpc>
                <a:spcPct val="80000"/>
              </a:lnSpc>
              <a:spcAft>
                <a:spcPct val="100000"/>
              </a:spcAft>
              <a:buFont typeface="Wingdings" pitchFamily="2" charset="2"/>
              <a:buNone/>
            </a:pPr>
            <a:r>
              <a:rPr lang="en-GB" sz="2400" b="1" smtClean="0"/>
              <a:t>RESEARCH component</a:t>
            </a:r>
          </a:p>
          <a:p>
            <a:pPr>
              <a:lnSpc>
                <a:spcPct val="80000"/>
              </a:lnSpc>
              <a:spcAft>
                <a:spcPct val="100000"/>
              </a:spcAft>
              <a:buFont typeface="Wingdings" pitchFamily="2" charset="2"/>
              <a:buNone/>
            </a:pPr>
            <a:r>
              <a:rPr lang="en-GB" sz="2400" smtClean="0">
                <a:solidFill>
                  <a:srgbClr val="FF0000"/>
                </a:solidFill>
              </a:rPr>
              <a:t>7th Research Framework Programme</a:t>
            </a:r>
          </a:p>
          <a:p>
            <a:pPr>
              <a:lnSpc>
                <a:spcPct val="80000"/>
              </a:lnSpc>
              <a:spcAft>
                <a:spcPct val="100000"/>
              </a:spcAft>
              <a:buFont typeface="Wingdings" pitchFamily="2" charset="2"/>
              <a:buChar char="ü"/>
            </a:pPr>
            <a:r>
              <a:rPr lang="en-GB" sz="2400" smtClean="0">
                <a:solidFill>
                  <a:srgbClr val="000080"/>
                </a:solidFill>
              </a:rPr>
              <a:t> to mobilse results of the 6th and 7th FP</a:t>
            </a:r>
          </a:p>
          <a:p>
            <a:pPr>
              <a:lnSpc>
                <a:spcPct val="80000"/>
              </a:lnSpc>
              <a:spcAft>
                <a:spcPct val="100000"/>
              </a:spcAft>
              <a:buFont typeface="Wingdings" pitchFamily="2" charset="2"/>
              <a:buChar char="ü"/>
            </a:pPr>
            <a:r>
              <a:rPr lang="en-GB" sz="2400" smtClean="0">
                <a:solidFill>
                  <a:srgbClr val="000080"/>
                </a:solidFill>
              </a:rPr>
              <a:t>Identify the research gaps/needs</a:t>
            </a:r>
          </a:p>
          <a:p>
            <a:pPr>
              <a:lnSpc>
                <a:spcPct val="80000"/>
              </a:lnSpc>
              <a:spcAft>
                <a:spcPct val="100000"/>
              </a:spcAft>
              <a:buFont typeface="Wingdings" pitchFamily="2" charset="2"/>
              <a:buNone/>
            </a:pPr>
            <a:endParaRPr lang="en-GB" sz="2400" smtClean="0">
              <a:solidFill>
                <a:srgbClr val="000080"/>
              </a:solidFill>
            </a:endParaRPr>
          </a:p>
          <a:p>
            <a:pPr>
              <a:lnSpc>
                <a:spcPct val="80000"/>
              </a:lnSpc>
              <a:spcAft>
                <a:spcPct val="100000"/>
              </a:spcAft>
              <a:buFont typeface="Wingdings" pitchFamily="2" charset="2"/>
              <a:buNone/>
            </a:pPr>
            <a:r>
              <a:rPr lang="en-GB" sz="2400" smtClean="0">
                <a:solidFill>
                  <a:srgbClr val="000080"/>
                </a:solidFill>
              </a:rPr>
              <a:t>MIRA (</a:t>
            </a:r>
            <a:r>
              <a:rPr lang="en-GB" smtClean="0"/>
              <a:t>http://www.miraproject.eu)</a:t>
            </a:r>
            <a:endParaRPr lang="en-GB" sz="2400" smtClean="0">
              <a:solidFill>
                <a:srgbClr val="000080"/>
              </a:solidFill>
            </a:endParaRPr>
          </a:p>
          <a:p>
            <a:pPr>
              <a:lnSpc>
                <a:spcPct val="80000"/>
              </a:lnSpc>
              <a:spcAft>
                <a:spcPct val="100000"/>
              </a:spcAft>
              <a:buFont typeface="Wingdings" pitchFamily="2" charset="2"/>
              <a:buNone/>
            </a:pPr>
            <a:r>
              <a:rPr lang="en-GB" sz="2400" smtClean="0">
                <a:solidFill>
                  <a:srgbClr val="000080"/>
                </a:solidFill>
              </a:rPr>
              <a:t>MELIA (</a:t>
            </a:r>
            <a:r>
              <a:rPr lang="en-GB" smtClean="0"/>
              <a:t>http://www.meliaproject.eu/</a:t>
            </a:r>
          </a:p>
        </p:txBody>
      </p:sp>
      <p:pic>
        <p:nvPicPr>
          <p:cNvPr id="482307" name="Picture 4"/>
          <p:cNvPicPr>
            <a:picLocks noChangeAspect="1" noChangeArrowheads="1"/>
          </p:cNvPicPr>
          <p:nvPr/>
        </p:nvPicPr>
        <p:blipFill>
          <a:blip r:embed="rId3"/>
          <a:srcRect/>
          <a:stretch>
            <a:fillRect/>
          </a:stretch>
        </p:blipFill>
        <p:spPr bwMode="auto">
          <a:xfrm>
            <a:off x="7235825" y="5373688"/>
            <a:ext cx="1066800" cy="12795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3" name="Rectangle 2"/>
          <p:cNvSpPr>
            <a:spLocks noGrp="1" noChangeArrowheads="1"/>
          </p:cNvSpPr>
          <p:nvPr>
            <p:ph type="body" idx="1"/>
          </p:nvPr>
        </p:nvSpPr>
        <p:spPr>
          <a:xfrm>
            <a:off x="395288" y="549275"/>
            <a:ext cx="8280400" cy="4602163"/>
          </a:xfrm>
        </p:spPr>
        <p:txBody>
          <a:bodyPr/>
          <a:lstStyle/>
          <a:p>
            <a:pPr marL="2913063" lvl="2" indent="-381000">
              <a:lnSpc>
                <a:spcPct val="80000"/>
              </a:lnSpc>
              <a:buFontTx/>
              <a:buNone/>
              <a:tabLst>
                <a:tab pos="1082675" algn="l"/>
              </a:tabLst>
            </a:pPr>
            <a:endParaRPr lang="en-GB" b="1" smtClean="0">
              <a:solidFill>
                <a:srgbClr val="FF0000"/>
              </a:solidFill>
            </a:endParaRPr>
          </a:p>
          <a:p>
            <a:pPr marL="442913" indent="-442913">
              <a:lnSpc>
                <a:spcPct val="80000"/>
              </a:lnSpc>
              <a:buFont typeface="Wingdings" pitchFamily="2" charset="2"/>
              <a:buNone/>
              <a:tabLst>
                <a:tab pos="1082675" algn="l"/>
              </a:tabLst>
            </a:pPr>
            <a:r>
              <a:rPr lang="en-GB" b="1" smtClean="0">
                <a:solidFill>
                  <a:srgbClr val="000080"/>
                </a:solidFill>
              </a:rPr>
              <a:t>Regional Environment Programme - ENPI South</a:t>
            </a:r>
          </a:p>
          <a:p>
            <a:pPr marL="442913" indent="-442913">
              <a:lnSpc>
                <a:spcPct val="80000"/>
              </a:lnSpc>
              <a:buFont typeface="Wingdings" pitchFamily="2" charset="2"/>
              <a:buNone/>
              <a:tabLst>
                <a:tab pos="1082675" algn="l"/>
              </a:tabLst>
            </a:pPr>
            <a:endParaRPr lang="fr-BE" smtClean="0">
              <a:solidFill>
                <a:schemeClr val="accent2"/>
              </a:solidFill>
            </a:endParaRPr>
          </a:p>
          <a:p>
            <a:pPr marL="442913" indent="-442913">
              <a:lnSpc>
                <a:spcPct val="80000"/>
              </a:lnSpc>
              <a:buFont typeface="Wingdings" pitchFamily="2" charset="2"/>
              <a:buNone/>
              <a:tabLst>
                <a:tab pos="1082675" algn="l"/>
              </a:tabLst>
            </a:pPr>
            <a:endParaRPr lang="fr-BE" smtClean="0">
              <a:solidFill>
                <a:srgbClr val="FF0000"/>
              </a:solidFill>
            </a:endParaRPr>
          </a:p>
          <a:p>
            <a:pPr marL="442913" indent="-442913">
              <a:lnSpc>
                <a:spcPct val="80000"/>
              </a:lnSpc>
              <a:buFont typeface="Wingdings" pitchFamily="2" charset="2"/>
              <a:buNone/>
              <a:tabLst>
                <a:tab pos="1082675" algn="l"/>
              </a:tabLst>
            </a:pPr>
            <a:endParaRPr lang="fr-BE" smtClean="0">
              <a:solidFill>
                <a:srgbClr val="FF0000"/>
              </a:solidFill>
            </a:endParaRPr>
          </a:p>
          <a:p>
            <a:pPr marL="442913" indent="-442913">
              <a:lnSpc>
                <a:spcPct val="80000"/>
              </a:lnSpc>
              <a:buFont typeface="Wingdings" pitchFamily="2" charset="2"/>
              <a:buChar char="ü"/>
              <a:tabLst>
                <a:tab pos="1082675" algn="l"/>
              </a:tabLst>
            </a:pPr>
            <a:r>
              <a:rPr lang="en-US" smtClean="0">
                <a:solidFill>
                  <a:srgbClr val="FF0000"/>
                </a:solidFill>
              </a:rPr>
              <a:t>Policy</a:t>
            </a:r>
            <a:r>
              <a:rPr lang="fr-BE" smtClean="0">
                <a:solidFill>
                  <a:srgbClr val="FF0000"/>
                </a:solidFill>
              </a:rPr>
              <a:t> driver</a:t>
            </a:r>
            <a:r>
              <a:rPr lang="fr-BE" smtClean="0">
                <a:solidFill>
                  <a:schemeClr val="tx1"/>
                </a:solidFill>
              </a:rPr>
              <a:t>:</a:t>
            </a:r>
          </a:p>
          <a:p>
            <a:pPr marL="442913" indent="-442913">
              <a:lnSpc>
                <a:spcPct val="80000"/>
              </a:lnSpc>
              <a:buFont typeface="Wingdings" pitchFamily="2" charset="2"/>
              <a:buNone/>
              <a:tabLst>
                <a:tab pos="1082675" algn="l"/>
              </a:tabLst>
            </a:pPr>
            <a:endParaRPr lang="en-GB" b="1" smtClean="0">
              <a:solidFill>
                <a:schemeClr val="accent2"/>
              </a:solidFill>
            </a:endParaRPr>
          </a:p>
          <a:p>
            <a:pPr marL="442913" indent="-442913">
              <a:lnSpc>
                <a:spcPct val="80000"/>
              </a:lnSpc>
              <a:buFont typeface="Wingdings" pitchFamily="2" charset="2"/>
              <a:buNone/>
              <a:tabLst>
                <a:tab pos="1082675" algn="l"/>
              </a:tabLst>
            </a:pPr>
            <a:endParaRPr lang="en-GB" b="1" smtClean="0">
              <a:solidFill>
                <a:schemeClr val="accent2"/>
              </a:solidFill>
            </a:endParaRPr>
          </a:p>
          <a:p>
            <a:pPr marL="442913" indent="-442913">
              <a:lnSpc>
                <a:spcPct val="80000"/>
              </a:lnSpc>
              <a:buFont typeface="Wingdings" pitchFamily="2" charset="2"/>
              <a:buNone/>
              <a:tabLst>
                <a:tab pos="1082675" algn="l"/>
              </a:tabLst>
            </a:pPr>
            <a:r>
              <a:rPr lang="en-GB" b="1" smtClean="0">
                <a:solidFill>
                  <a:schemeClr val="accent2"/>
                </a:solidFill>
              </a:rPr>
              <a:t>	</a:t>
            </a:r>
          </a:p>
          <a:p>
            <a:pPr marL="442913" indent="-442913">
              <a:lnSpc>
                <a:spcPct val="80000"/>
              </a:lnSpc>
              <a:buFont typeface="Wingdings" pitchFamily="2" charset="2"/>
              <a:buNone/>
              <a:tabLst>
                <a:tab pos="1082675" algn="l"/>
              </a:tabLst>
            </a:pPr>
            <a:r>
              <a:rPr lang="en-GB" b="1" smtClean="0">
                <a:solidFill>
                  <a:schemeClr val="accent2"/>
                </a:solidFill>
              </a:rPr>
              <a:t>		</a:t>
            </a:r>
            <a:r>
              <a:rPr lang="en-GB" b="1" smtClean="0">
                <a:solidFill>
                  <a:srgbClr val="000080"/>
                </a:solidFill>
              </a:rPr>
              <a:t>- </a:t>
            </a:r>
            <a:r>
              <a:rPr lang="en-GB" b="1" i="1" smtClean="0">
                <a:solidFill>
                  <a:srgbClr val="000080"/>
                </a:solidFill>
              </a:rPr>
              <a:t>draft</a:t>
            </a:r>
            <a:r>
              <a:rPr lang="en-GB" b="1" smtClean="0">
                <a:solidFill>
                  <a:srgbClr val="000080"/>
                </a:solidFill>
              </a:rPr>
              <a:t> Strategy for Water in the Mediterranean 	(http://www.ufm-water.net)</a:t>
            </a:r>
          </a:p>
          <a:p>
            <a:pPr marL="442913" indent="-442913">
              <a:lnSpc>
                <a:spcPct val="80000"/>
              </a:lnSpc>
              <a:buFont typeface="Wingdings" pitchFamily="2" charset="2"/>
              <a:buNone/>
              <a:tabLst>
                <a:tab pos="1082675" algn="l"/>
              </a:tabLst>
            </a:pPr>
            <a:endParaRPr lang="en-GB" b="1" smtClean="0">
              <a:solidFill>
                <a:srgbClr val="000080"/>
              </a:solidFill>
            </a:endParaRPr>
          </a:p>
          <a:p>
            <a:pPr marL="442913" indent="-442913">
              <a:lnSpc>
                <a:spcPct val="80000"/>
              </a:lnSpc>
              <a:buFont typeface="Wingdings" pitchFamily="2" charset="2"/>
              <a:buNone/>
              <a:tabLst>
                <a:tab pos="1082675" algn="l"/>
              </a:tabLst>
            </a:pPr>
            <a:endParaRPr lang="en-GB" b="1" smtClean="0">
              <a:solidFill>
                <a:schemeClr val="accent2"/>
              </a:solidFill>
            </a:endParaRPr>
          </a:p>
          <a:p>
            <a:pPr marL="442913" indent="-442913">
              <a:lnSpc>
                <a:spcPct val="80000"/>
              </a:lnSpc>
              <a:buFont typeface="Wingdings" pitchFamily="2" charset="2"/>
              <a:buNone/>
              <a:tabLst>
                <a:tab pos="1082675" algn="l"/>
              </a:tabLst>
            </a:pPr>
            <a:endParaRPr lang="en-GB" b="1" smtClean="0">
              <a:solidFill>
                <a:schemeClr val="accent2"/>
              </a:solidFill>
            </a:endParaRPr>
          </a:p>
          <a:p>
            <a:pPr marL="442913" indent="-442913">
              <a:lnSpc>
                <a:spcPct val="80000"/>
              </a:lnSpc>
              <a:buFont typeface="Wingdings" pitchFamily="2" charset="2"/>
              <a:buNone/>
              <a:tabLst>
                <a:tab pos="1082675" algn="l"/>
              </a:tabLst>
            </a:pPr>
            <a:endParaRPr lang="en-GB" b="1" smtClean="0">
              <a:solidFill>
                <a:schemeClr val="accent2"/>
              </a:solidFill>
            </a:endParaRPr>
          </a:p>
          <a:p>
            <a:pPr marL="442913" indent="-442913">
              <a:lnSpc>
                <a:spcPct val="80000"/>
              </a:lnSpc>
              <a:buFont typeface="Wingdings" pitchFamily="2" charset="2"/>
              <a:buNone/>
              <a:tabLst>
                <a:tab pos="1082675" algn="l"/>
              </a:tabLst>
            </a:pPr>
            <a:endParaRPr lang="en-GB" b="1" smtClean="0">
              <a:solidFill>
                <a:schemeClr val="accent2"/>
              </a:solidFill>
            </a:endParaRPr>
          </a:p>
          <a:p>
            <a:pPr marL="442913" indent="-442913">
              <a:lnSpc>
                <a:spcPct val="80000"/>
              </a:lnSpc>
              <a:buFont typeface="Wingdings" pitchFamily="2" charset="2"/>
              <a:buNone/>
              <a:tabLst>
                <a:tab pos="1082675" algn="l"/>
              </a:tabLst>
            </a:pPr>
            <a:endParaRPr lang="en-GB" b="1" smtClean="0">
              <a:solidFill>
                <a:schemeClr val="accent2"/>
              </a:solidFill>
            </a:endParaRPr>
          </a:p>
          <a:p>
            <a:pPr marL="442913" indent="-442913">
              <a:lnSpc>
                <a:spcPct val="80000"/>
              </a:lnSpc>
              <a:buFont typeface="Wingdings" pitchFamily="2" charset="2"/>
              <a:buNone/>
              <a:tabLst>
                <a:tab pos="1082675" algn="l"/>
              </a:tabLst>
            </a:pPr>
            <a:endParaRPr lang="en-GB" b="1" smtClean="0">
              <a:solidFill>
                <a:schemeClr val="accent2"/>
              </a:solidFill>
            </a:endParaRPr>
          </a:p>
          <a:p>
            <a:pPr marL="442913" indent="-442913">
              <a:lnSpc>
                <a:spcPct val="80000"/>
              </a:lnSpc>
              <a:buFont typeface="Wingdings" pitchFamily="2" charset="2"/>
              <a:buNone/>
              <a:tabLst>
                <a:tab pos="1082675" algn="l"/>
              </a:tabLst>
            </a:pPr>
            <a:endParaRPr lang="en-GB" b="1" smtClean="0">
              <a:solidFill>
                <a:schemeClr val="accent2"/>
              </a:solidFill>
            </a:endParaRPr>
          </a:p>
          <a:p>
            <a:pPr marL="442913" indent="-442913">
              <a:lnSpc>
                <a:spcPct val="80000"/>
              </a:lnSpc>
              <a:buFont typeface="Wingdings" pitchFamily="2" charset="2"/>
              <a:buNone/>
              <a:tabLst>
                <a:tab pos="1082675" algn="l"/>
              </a:tabLst>
            </a:pPr>
            <a:endParaRPr lang="fr-BE" smtClean="0">
              <a:solidFill>
                <a:schemeClr val="accent2"/>
              </a:solidFill>
            </a:endParaRPr>
          </a:p>
          <a:p>
            <a:pPr marL="442913" indent="-442913">
              <a:lnSpc>
                <a:spcPct val="80000"/>
              </a:lnSpc>
              <a:buFont typeface="Wingdings" pitchFamily="2" charset="2"/>
              <a:buNone/>
              <a:tabLst>
                <a:tab pos="1082675" algn="l"/>
              </a:tabLst>
            </a:pPr>
            <a:endParaRPr lang="en-GB" smtClean="0">
              <a:solidFill>
                <a:srgbClr val="000080"/>
              </a:solidFill>
            </a:endParaRPr>
          </a:p>
          <a:p>
            <a:pPr marL="442913" indent="-442913" algn="ctr">
              <a:lnSpc>
                <a:spcPct val="80000"/>
              </a:lnSpc>
              <a:buFont typeface="Wingdings" pitchFamily="2" charset="2"/>
              <a:buNone/>
              <a:tabLst>
                <a:tab pos="1082675" algn="l"/>
              </a:tabLst>
            </a:pPr>
            <a:endParaRPr lang="en-GB" smtClean="0">
              <a:solidFill>
                <a:schemeClr val="accent2"/>
              </a:solidFill>
            </a:endParaRPr>
          </a:p>
          <a:p>
            <a:pPr marL="442913" indent="-442913">
              <a:lnSpc>
                <a:spcPct val="80000"/>
              </a:lnSpc>
              <a:buFont typeface="Wingdings" pitchFamily="2" charset="2"/>
              <a:buNone/>
              <a:tabLst>
                <a:tab pos="1082675" algn="l"/>
              </a:tabLst>
            </a:pPr>
            <a:endParaRPr lang="en-GB" sz="800" smtClean="0">
              <a:solidFill>
                <a:schemeClr val="accent2"/>
              </a:solidFill>
            </a:endParaRPr>
          </a:p>
          <a:p>
            <a:pPr marL="442913" indent="-442913">
              <a:lnSpc>
                <a:spcPct val="80000"/>
              </a:lnSpc>
              <a:buFont typeface="Wingdings" pitchFamily="2" charset="2"/>
              <a:buChar char="ü"/>
              <a:tabLst>
                <a:tab pos="1082675" algn="l"/>
              </a:tabLst>
            </a:pPr>
            <a:endParaRPr lang="en-GB" sz="400" smtClean="0"/>
          </a:p>
          <a:p>
            <a:pPr marL="442913" indent="-442913">
              <a:lnSpc>
                <a:spcPct val="80000"/>
              </a:lnSpc>
              <a:buFont typeface="Wingdings" pitchFamily="2" charset="2"/>
              <a:buNone/>
              <a:tabLst>
                <a:tab pos="1082675" algn="l"/>
              </a:tabLst>
            </a:pPr>
            <a:endParaRPr lang="en-GB" sz="800" smtClean="0"/>
          </a:p>
        </p:txBody>
      </p:sp>
      <p:pic>
        <p:nvPicPr>
          <p:cNvPr id="484354" name="Picture 3"/>
          <p:cNvPicPr>
            <a:picLocks noChangeAspect="1" noChangeArrowheads="1"/>
          </p:cNvPicPr>
          <p:nvPr/>
        </p:nvPicPr>
        <p:blipFill>
          <a:blip r:embed="rId3"/>
          <a:srcRect/>
          <a:stretch>
            <a:fillRect/>
          </a:stretch>
        </p:blipFill>
        <p:spPr bwMode="auto">
          <a:xfrm>
            <a:off x="7235825" y="5373688"/>
            <a:ext cx="1066800" cy="12795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1" name="Rectangle 2"/>
          <p:cNvSpPr>
            <a:spLocks noGrp="1" noChangeArrowheads="1"/>
          </p:cNvSpPr>
          <p:nvPr>
            <p:ph type="body" idx="1"/>
          </p:nvPr>
        </p:nvSpPr>
        <p:spPr>
          <a:xfrm>
            <a:off x="468313" y="692150"/>
            <a:ext cx="7920037" cy="4025900"/>
          </a:xfrm>
        </p:spPr>
        <p:txBody>
          <a:bodyPr/>
          <a:lstStyle/>
          <a:p>
            <a:pPr marL="2201863" lvl="2" indent="-381000">
              <a:lnSpc>
                <a:spcPct val="80000"/>
              </a:lnSpc>
              <a:buFontTx/>
              <a:buNone/>
              <a:tabLst>
                <a:tab pos="0" algn="l"/>
              </a:tabLst>
            </a:pPr>
            <a:endParaRPr lang="en-GB" b="1" smtClean="0">
              <a:solidFill>
                <a:srgbClr val="FF0000"/>
              </a:solidFill>
            </a:endParaRPr>
          </a:p>
          <a:p>
            <a:pPr marL="1081088" indent="-1081088">
              <a:lnSpc>
                <a:spcPct val="80000"/>
              </a:lnSpc>
              <a:buFont typeface="Wingdings" pitchFamily="2" charset="2"/>
              <a:buNone/>
              <a:tabLst>
                <a:tab pos="0" algn="l"/>
              </a:tabLst>
            </a:pPr>
            <a:r>
              <a:rPr lang="fr-BE" b="1" smtClean="0">
                <a:solidFill>
                  <a:srgbClr val="000080"/>
                </a:solidFill>
              </a:rPr>
              <a:t>SWIM – Sustainable Water Integrated Management</a:t>
            </a:r>
          </a:p>
          <a:p>
            <a:pPr marL="1081088" indent="-1081088">
              <a:lnSpc>
                <a:spcPct val="80000"/>
              </a:lnSpc>
              <a:buFont typeface="Wingdings" pitchFamily="2" charset="2"/>
              <a:buNone/>
              <a:tabLst>
                <a:tab pos="0" algn="l"/>
              </a:tabLst>
            </a:pPr>
            <a:endParaRPr lang="fr-BE" b="1" smtClean="0">
              <a:solidFill>
                <a:srgbClr val="000080"/>
              </a:solidFill>
            </a:endParaRPr>
          </a:p>
          <a:p>
            <a:pPr marL="1081088" indent="-1081088">
              <a:lnSpc>
                <a:spcPct val="80000"/>
              </a:lnSpc>
              <a:buFont typeface="Wingdings" pitchFamily="2" charset="2"/>
              <a:buNone/>
              <a:tabLst>
                <a:tab pos="0" algn="l"/>
              </a:tabLst>
            </a:pPr>
            <a:endParaRPr lang="fr-BE" smtClean="0">
              <a:solidFill>
                <a:schemeClr val="accent2"/>
              </a:solidFill>
            </a:endParaRPr>
          </a:p>
          <a:p>
            <a:pPr marL="1081088" indent="-1081088">
              <a:lnSpc>
                <a:spcPct val="80000"/>
              </a:lnSpc>
              <a:buFont typeface="Wingdings" pitchFamily="2" charset="2"/>
              <a:buAutoNum type="alphaUcParenR"/>
              <a:tabLst>
                <a:tab pos="0" algn="l"/>
              </a:tabLst>
            </a:pPr>
            <a:r>
              <a:rPr lang="en-GB" smtClean="0">
                <a:solidFill>
                  <a:srgbClr val="FF0000"/>
                </a:solidFill>
              </a:rPr>
              <a:t>Support Mechanism</a:t>
            </a:r>
            <a:r>
              <a:rPr lang="en-GB" smtClean="0">
                <a:solidFill>
                  <a:srgbClr val="000080"/>
                </a:solidFill>
              </a:rPr>
              <a:t> (</a:t>
            </a:r>
            <a:r>
              <a:rPr lang="fr-FR" smtClean="0">
                <a:solidFill>
                  <a:srgbClr val="000080"/>
                </a:solidFill>
              </a:rPr>
              <a:t>€ 6.8</a:t>
            </a:r>
            <a:r>
              <a:rPr lang="en-GB" smtClean="0">
                <a:solidFill>
                  <a:srgbClr val="000080"/>
                </a:solidFill>
              </a:rPr>
              <a:t>m, launched in 2010)</a:t>
            </a:r>
          </a:p>
          <a:p>
            <a:pPr marL="1081088" indent="-1081088">
              <a:lnSpc>
                <a:spcPct val="80000"/>
              </a:lnSpc>
              <a:buFont typeface="Wingdings" pitchFamily="2" charset="2"/>
              <a:buNone/>
              <a:tabLst>
                <a:tab pos="0" algn="l"/>
              </a:tabLst>
            </a:pPr>
            <a:endParaRPr lang="en-GB" smtClean="0">
              <a:solidFill>
                <a:srgbClr val="000080"/>
              </a:solidFill>
            </a:endParaRPr>
          </a:p>
          <a:p>
            <a:pPr marL="1081088" indent="-1081088" algn="just">
              <a:lnSpc>
                <a:spcPct val="80000"/>
              </a:lnSpc>
              <a:buFont typeface="Wingdings" pitchFamily="2" charset="2"/>
              <a:buAutoNum type="alphaUcParenR" startAt="2"/>
              <a:tabLst>
                <a:tab pos="0" algn="l"/>
              </a:tabLst>
            </a:pPr>
            <a:r>
              <a:rPr lang="fr-BE" smtClean="0">
                <a:solidFill>
                  <a:srgbClr val="FF0000"/>
                </a:solidFill>
              </a:rPr>
              <a:t>Demonstration projects </a:t>
            </a:r>
            <a:r>
              <a:rPr lang="fr-BE" smtClean="0">
                <a:solidFill>
                  <a:srgbClr val="000080"/>
                </a:solidFill>
              </a:rPr>
              <a:t>to promote integrated approaches in the fields of IWRM, and in relevant sectors of the H2020, and ICZM (15 m, call for proposals – just launched).</a:t>
            </a:r>
          </a:p>
          <a:p>
            <a:pPr marL="1081088" indent="-1081088" algn="just">
              <a:lnSpc>
                <a:spcPct val="80000"/>
              </a:lnSpc>
              <a:buFont typeface="Wingdings" pitchFamily="2" charset="2"/>
              <a:buAutoNum type="alphaUcParenR" startAt="2"/>
              <a:tabLst>
                <a:tab pos="0" algn="l"/>
              </a:tabLst>
            </a:pPr>
            <a:endParaRPr lang="en-GB" smtClean="0">
              <a:solidFill>
                <a:srgbClr val="000080"/>
              </a:solidFill>
            </a:endParaRPr>
          </a:p>
          <a:p>
            <a:pPr marL="1081088" indent="-1081088" algn="just">
              <a:lnSpc>
                <a:spcPct val="80000"/>
              </a:lnSpc>
              <a:buFont typeface="Wingdings" pitchFamily="2" charset="2"/>
              <a:buNone/>
              <a:tabLst>
                <a:tab pos="0" algn="l"/>
              </a:tabLst>
            </a:pPr>
            <a:endParaRPr lang="en-GB" smtClean="0">
              <a:solidFill>
                <a:srgbClr val="000080"/>
              </a:solidFill>
            </a:endParaRPr>
          </a:p>
          <a:p>
            <a:pPr marL="1081088" indent="-1081088" algn="just">
              <a:lnSpc>
                <a:spcPct val="80000"/>
              </a:lnSpc>
              <a:buFont typeface="Wingdings" pitchFamily="2" charset="2"/>
              <a:buNone/>
              <a:tabLst>
                <a:tab pos="0" algn="l"/>
              </a:tabLst>
            </a:pPr>
            <a:r>
              <a:rPr lang="en-GB" smtClean="0">
                <a:solidFill>
                  <a:srgbClr val="000080"/>
                </a:solidFill>
              </a:rPr>
              <a:t>Priority areas</a:t>
            </a:r>
          </a:p>
          <a:p>
            <a:pPr marL="1081088" indent="-1081088" algn="just">
              <a:lnSpc>
                <a:spcPct val="80000"/>
              </a:lnSpc>
              <a:buFont typeface="Wingdings" pitchFamily="2" charset="2"/>
              <a:buNone/>
              <a:tabLst>
                <a:tab pos="0" algn="l"/>
              </a:tabLst>
            </a:pPr>
            <a:endParaRPr lang="en-GB" smtClean="0">
              <a:solidFill>
                <a:srgbClr val="000080"/>
              </a:solidFill>
            </a:endParaRPr>
          </a:p>
          <a:p>
            <a:pPr marL="1081088" indent="-1081088" algn="just">
              <a:lnSpc>
                <a:spcPct val="80000"/>
              </a:lnSpc>
              <a:buFontTx/>
              <a:buNone/>
              <a:tabLst>
                <a:tab pos="0" algn="l"/>
              </a:tabLst>
            </a:pPr>
            <a:r>
              <a:rPr lang="en-US" smtClean="0">
                <a:solidFill>
                  <a:srgbClr val="000080"/>
                </a:solidFill>
              </a:rPr>
              <a:t>- Effective water governance for IWRM</a:t>
            </a:r>
            <a:endParaRPr lang="en-GB" smtClean="0">
              <a:solidFill>
                <a:srgbClr val="000080"/>
              </a:solidFill>
            </a:endParaRPr>
          </a:p>
          <a:p>
            <a:pPr marL="1081088" indent="-1081088" algn="just">
              <a:lnSpc>
                <a:spcPct val="80000"/>
              </a:lnSpc>
              <a:buFontTx/>
              <a:buNone/>
              <a:tabLst>
                <a:tab pos="0" algn="l"/>
              </a:tabLst>
            </a:pPr>
            <a:r>
              <a:rPr lang="en-GB" smtClean="0">
                <a:solidFill>
                  <a:srgbClr val="000080"/>
                </a:solidFill>
              </a:rPr>
              <a:t>- Water and climate change</a:t>
            </a:r>
          </a:p>
          <a:p>
            <a:pPr marL="1081088" indent="-1081088" algn="just">
              <a:lnSpc>
                <a:spcPct val="80000"/>
              </a:lnSpc>
              <a:buFontTx/>
              <a:buNone/>
              <a:tabLst>
                <a:tab pos="0" algn="l"/>
              </a:tabLst>
            </a:pPr>
            <a:r>
              <a:rPr lang="en-GB" smtClean="0">
                <a:solidFill>
                  <a:srgbClr val="000080"/>
                </a:solidFill>
              </a:rPr>
              <a:t>- Water Demand Management and Efficiency</a:t>
            </a:r>
          </a:p>
          <a:p>
            <a:pPr marL="1081088" indent="-1081088" algn="just">
              <a:lnSpc>
                <a:spcPct val="80000"/>
              </a:lnSpc>
              <a:buFontTx/>
              <a:buNone/>
              <a:tabLst>
                <a:tab pos="0" algn="l"/>
              </a:tabLst>
            </a:pPr>
            <a:r>
              <a:rPr lang="en-US" smtClean="0">
                <a:solidFill>
                  <a:srgbClr val="000080"/>
                </a:solidFill>
              </a:rPr>
              <a:t>- Water financing</a:t>
            </a:r>
          </a:p>
          <a:p>
            <a:pPr marL="1081088" indent="-1081088" algn="just">
              <a:lnSpc>
                <a:spcPct val="80000"/>
              </a:lnSpc>
              <a:buFontTx/>
              <a:buNone/>
              <a:tabLst>
                <a:tab pos="0" algn="l"/>
              </a:tabLst>
            </a:pPr>
            <a:r>
              <a:rPr lang="en-GB" smtClean="0">
                <a:solidFill>
                  <a:srgbClr val="000080"/>
                </a:solidFill>
              </a:rPr>
              <a:t>- H2020 priorities</a:t>
            </a:r>
            <a:r>
              <a:rPr lang="en-GB" smtClean="0"/>
              <a:t> </a:t>
            </a:r>
            <a:endParaRPr lang="en-GB" smtClean="0">
              <a:solidFill>
                <a:srgbClr val="000080"/>
              </a:solidFill>
            </a:endParaRPr>
          </a:p>
          <a:p>
            <a:pPr marL="1081088" indent="-1081088" algn="just">
              <a:lnSpc>
                <a:spcPct val="80000"/>
              </a:lnSpc>
              <a:buFont typeface="Wingdings" pitchFamily="2" charset="2"/>
              <a:buNone/>
              <a:tabLst>
                <a:tab pos="0" algn="l"/>
              </a:tabLst>
            </a:pPr>
            <a:endParaRPr lang="en-GB" smtClean="0">
              <a:solidFill>
                <a:srgbClr val="000080"/>
              </a:solidFill>
            </a:endParaRPr>
          </a:p>
          <a:p>
            <a:pPr marL="1081088" indent="-1081088" algn="just">
              <a:lnSpc>
                <a:spcPct val="80000"/>
              </a:lnSpc>
              <a:buFont typeface="Wingdings" pitchFamily="2" charset="2"/>
              <a:buChar char="ü"/>
              <a:tabLst>
                <a:tab pos="0" algn="l"/>
              </a:tabLst>
            </a:pPr>
            <a:endParaRPr lang="en-GB" smtClean="0">
              <a:solidFill>
                <a:schemeClr val="tx1"/>
              </a:solidFill>
            </a:endParaRPr>
          </a:p>
          <a:p>
            <a:pPr marL="1081088" indent="-1081088" algn="just">
              <a:lnSpc>
                <a:spcPct val="80000"/>
              </a:lnSpc>
              <a:buFont typeface="Wingdings" pitchFamily="2" charset="2"/>
              <a:buNone/>
              <a:tabLst>
                <a:tab pos="0" algn="l"/>
              </a:tabLst>
            </a:pPr>
            <a:endParaRPr lang="en-GB" smtClean="0">
              <a:solidFill>
                <a:srgbClr val="000080"/>
              </a:solidFill>
            </a:endParaRPr>
          </a:p>
          <a:p>
            <a:pPr marL="1081088" indent="-1081088">
              <a:lnSpc>
                <a:spcPct val="80000"/>
              </a:lnSpc>
              <a:buFont typeface="Wingdings" pitchFamily="2" charset="2"/>
              <a:buNone/>
              <a:tabLst>
                <a:tab pos="0" algn="l"/>
              </a:tabLst>
            </a:pPr>
            <a:endParaRPr lang="en-GB" sz="800" smtClean="0">
              <a:solidFill>
                <a:schemeClr val="accent2"/>
              </a:solidFill>
            </a:endParaRPr>
          </a:p>
          <a:p>
            <a:pPr marL="1081088" indent="-1081088">
              <a:lnSpc>
                <a:spcPct val="80000"/>
              </a:lnSpc>
              <a:buFont typeface="Wingdings" pitchFamily="2" charset="2"/>
              <a:buChar char="ü"/>
              <a:tabLst>
                <a:tab pos="0" algn="l"/>
              </a:tabLst>
            </a:pPr>
            <a:endParaRPr lang="en-GB" sz="400" smtClean="0"/>
          </a:p>
          <a:p>
            <a:pPr marL="1081088" indent="-1081088">
              <a:lnSpc>
                <a:spcPct val="80000"/>
              </a:lnSpc>
              <a:buFont typeface="Wingdings" pitchFamily="2" charset="2"/>
              <a:buNone/>
              <a:tabLst>
                <a:tab pos="0" algn="l"/>
              </a:tabLst>
            </a:pPr>
            <a:endParaRPr lang="en-GB" sz="800" smtClean="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49" name="AutoShape 23"/>
          <p:cNvSpPr>
            <a:spLocks noChangeArrowheads="1"/>
          </p:cNvSpPr>
          <p:nvPr/>
        </p:nvSpPr>
        <p:spPr bwMode="auto">
          <a:xfrm>
            <a:off x="5029200" y="1968500"/>
            <a:ext cx="3744913" cy="1657350"/>
          </a:xfrm>
          <a:prstGeom prst="roundRect">
            <a:avLst>
              <a:gd name="adj" fmla="val 16667"/>
            </a:avLst>
          </a:prstGeom>
          <a:solidFill>
            <a:srgbClr val="00CCFF"/>
          </a:solidFill>
          <a:ln w="50800">
            <a:solidFill>
              <a:srgbClr val="00CCFF"/>
            </a:solidFill>
            <a:round/>
            <a:headEnd/>
            <a:tailEnd/>
          </a:ln>
        </p:spPr>
        <p:txBody>
          <a:bodyPr wrap="none" anchor="ctr"/>
          <a:lstStyle/>
          <a:p>
            <a:endParaRPr lang="el-GR" sz="2000" b="1">
              <a:solidFill>
                <a:srgbClr val="0000FF"/>
              </a:solidFill>
              <a:latin typeface="Trebuchet MS" pitchFamily="34" charset="0"/>
              <a:cs typeface="Arial" charset="0"/>
            </a:endParaRPr>
          </a:p>
        </p:txBody>
      </p:sp>
      <p:sp>
        <p:nvSpPr>
          <p:cNvPr id="488450" name="AutoShape 22"/>
          <p:cNvSpPr>
            <a:spLocks noChangeArrowheads="1"/>
          </p:cNvSpPr>
          <p:nvPr/>
        </p:nvSpPr>
        <p:spPr bwMode="auto">
          <a:xfrm>
            <a:off x="457200" y="1968500"/>
            <a:ext cx="3311525" cy="1657350"/>
          </a:xfrm>
          <a:prstGeom prst="roundRect">
            <a:avLst>
              <a:gd name="adj" fmla="val 16667"/>
            </a:avLst>
          </a:prstGeom>
          <a:solidFill>
            <a:srgbClr val="00CCFF"/>
          </a:solidFill>
          <a:ln w="50800">
            <a:solidFill>
              <a:srgbClr val="00CCFF"/>
            </a:solidFill>
            <a:round/>
            <a:headEnd/>
            <a:tailEnd/>
          </a:ln>
        </p:spPr>
        <p:txBody>
          <a:bodyPr wrap="none" anchor="ctr"/>
          <a:lstStyle/>
          <a:p>
            <a:endParaRPr lang="el-GR" sz="2000" b="1">
              <a:solidFill>
                <a:srgbClr val="0000FF"/>
              </a:solidFill>
              <a:latin typeface="Trebuchet MS" pitchFamily="34" charset="0"/>
              <a:cs typeface="Arial" charset="0"/>
            </a:endParaRPr>
          </a:p>
        </p:txBody>
      </p:sp>
      <p:pic>
        <p:nvPicPr>
          <p:cNvPr id="488451" name="Picture 4" descr="fasa-2"/>
          <p:cNvPicPr>
            <a:picLocks noChangeAspect="1" noChangeArrowheads="1"/>
          </p:cNvPicPr>
          <p:nvPr/>
        </p:nvPicPr>
        <p:blipFill>
          <a:blip r:embed="rId2"/>
          <a:srcRect l="1724" r="1611"/>
          <a:stretch>
            <a:fillRect/>
          </a:stretch>
        </p:blipFill>
        <p:spPr bwMode="auto">
          <a:xfrm>
            <a:off x="0" y="0"/>
            <a:ext cx="9144000" cy="1600200"/>
          </a:xfrm>
          <a:prstGeom prst="rect">
            <a:avLst/>
          </a:prstGeom>
          <a:noFill/>
          <a:ln w="9525">
            <a:noFill/>
            <a:miter lim="800000"/>
            <a:headEnd/>
            <a:tailEnd/>
          </a:ln>
        </p:spPr>
      </p:pic>
      <p:sp>
        <p:nvSpPr>
          <p:cNvPr id="488452" name="Text Box 3"/>
          <p:cNvSpPr txBox="1">
            <a:spLocks noChangeArrowheads="1"/>
          </p:cNvSpPr>
          <p:nvPr/>
        </p:nvSpPr>
        <p:spPr bwMode="auto">
          <a:xfrm>
            <a:off x="684213" y="333375"/>
            <a:ext cx="7559675" cy="366713"/>
          </a:xfrm>
          <a:prstGeom prst="rect">
            <a:avLst/>
          </a:prstGeom>
          <a:noFill/>
          <a:ln w="9525">
            <a:noFill/>
            <a:miter lim="800000"/>
            <a:headEnd/>
            <a:tailEnd/>
          </a:ln>
        </p:spPr>
        <p:txBody>
          <a:bodyPr>
            <a:spAutoFit/>
          </a:bodyPr>
          <a:lstStyle/>
          <a:p>
            <a:pPr>
              <a:spcBef>
                <a:spcPct val="50000"/>
              </a:spcBef>
            </a:pPr>
            <a:endParaRPr lang="en-US" sz="1800">
              <a:solidFill>
                <a:schemeClr val="tx1"/>
              </a:solidFill>
              <a:cs typeface="Arial" charset="0"/>
            </a:endParaRPr>
          </a:p>
        </p:txBody>
      </p:sp>
      <p:sp>
        <p:nvSpPr>
          <p:cNvPr id="41988" name="Text Box 4"/>
          <p:cNvSpPr txBox="1">
            <a:spLocks noChangeArrowheads="1"/>
          </p:cNvSpPr>
          <p:nvPr/>
        </p:nvSpPr>
        <p:spPr bwMode="auto">
          <a:xfrm>
            <a:off x="179388" y="0"/>
            <a:ext cx="8713787" cy="641350"/>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a:spcBef>
                <a:spcPct val="50000"/>
              </a:spcBef>
              <a:defRPr/>
            </a:pPr>
            <a:endParaRPr lang="en-US" sz="3600">
              <a:solidFill>
                <a:srgbClr val="0000FF"/>
              </a:solidFill>
              <a:effectLst>
                <a:outerShdw blurRad="38100" dist="38100" dir="2700000" algn="tl">
                  <a:srgbClr val="000000"/>
                </a:outerShdw>
              </a:effectLst>
              <a:latin typeface="Verdana" pitchFamily="34" charset="0"/>
              <a:cs typeface="Arial" charset="0"/>
            </a:endParaRPr>
          </a:p>
        </p:txBody>
      </p:sp>
      <p:sp>
        <p:nvSpPr>
          <p:cNvPr id="488454" name="Text Box 10"/>
          <p:cNvSpPr txBox="1">
            <a:spLocks noChangeArrowheads="1"/>
          </p:cNvSpPr>
          <p:nvPr/>
        </p:nvSpPr>
        <p:spPr bwMode="auto">
          <a:xfrm>
            <a:off x="301625" y="76200"/>
            <a:ext cx="7775575" cy="854075"/>
          </a:xfrm>
          <a:prstGeom prst="rect">
            <a:avLst/>
          </a:prstGeom>
          <a:noFill/>
          <a:ln w="9525">
            <a:noFill/>
            <a:miter lim="800000"/>
            <a:headEnd/>
            <a:tailEnd/>
          </a:ln>
        </p:spPr>
        <p:txBody>
          <a:bodyPr>
            <a:spAutoFit/>
          </a:bodyPr>
          <a:lstStyle/>
          <a:p>
            <a:r>
              <a:rPr lang="en-US" sz="2500" b="1">
                <a:solidFill>
                  <a:schemeClr val="bg1"/>
                </a:solidFill>
                <a:latin typeface="Trebuchet MS" pitchFamily="34" charset="0"/>
                <a:cs typeface="Arial" charset="0"/>
              </a:rPr>
              <a:t>The EC-Funded Sustainable Water Integrated Management (SWIM) Project</a:t>
            </a:r>
          </a:p>
        </p:txBody>
      </p:sp>
      <p:sp>
        <p:nvSpPr>
          <p:cNvPr id="488455" name="Text Box 11"/>
          <p:cNvSpPr txBox="1">
            <a:spLocks noChangeArrowheads="1"/>
          </p:cNvSpPr>
          <p:nvPr/>
        </p:nvSpPr>
        <p:spPr bwMode="auto">
          <a:xfrm>
            <a:off x="422275" y="4267200"/>
            <a:ext cx="8569325" cy="2332038"/>
          </a:xfrm>
          <a:prstGeom prst="rect">
            <a:avLst/>
          </a:prstGeom>
          <a:noFill/>
          <a:ln w="9525">
            <a:noFill/>
            <a:miter lim="800000"/>
            <a:headEnd/>
            <a:tailEnd/>
          </a:ln>
        </p:spPr>
        <p:txBody>
          <a:bodyPr>
            <a:spAutoFit/>
          </a:bodyPr>
          <a:lstStyle/>
          <a:p>
            <a:pPr>
              <a:spcBef>
                <a:spcPct val="50000"/>
              </a:spcBef>
            </a:pPr>
            <a:r>
              <a:rPr lang="en-US" b="1">
                <a:solidFill>
                  <a:schemeClr val="accent2"/>
                </a:solidFill>
                <a:latin typeface="Trebuchet MS" pitchFamily="34" charset="0"/>
                <a:cs typeface="Arial" charset="0"/>
              </a:rPr>
              <a:t>Overall objective:</a:t>
            </a:r>
          </a:p>
          <a:p>
            <a:pPr>
              <a:lnSpc>
                <a:spcPct val="120000"/>
              </a:lnSpc>
              <a:spcBef>
                <a:spcPct val="50000"/>
              </a:spcBef>
            </a:pPr>
            <a:r>
              <a:rPr lang="en-US" sz="1900">
                <a:solidFill>
                  <a:schemeClr val="accent2"/>
                </a:solidFill>
                <a:latin typeface="Trebuchet MS" pitchFamily="34" charset="0"/>
                <a:cs typeface="Arial" charset="0"/>
              </a:rPr>
              <a:t>To promote actively the extensive </a:t>
            </a:r>
            <a:r>
              <a:rPr lang="en-US" sz="1900" b="1">
                <a:solidFill>
                  <a:schemeClr val="accent2"/>
                </a:solidFill>
                <a:latin typeface="Trebuchet MS" pitchFamily="34" charset="0"/>
                <a:cs typeface="Arial" charset="0"/>
              </a:rPr>
              <a:t>dissemination</a:t>
            </a:r>
            <a:r>
              <a:rPr lang="en-US" sz="1900">
                <a:solidFill>
                  <a:schemeClr val="accent2"/>
                </a:solidFill>
                <a:latin typeface="Trebuchet MS" pitchFamily="34" charset="0"/>
                <a:cs typeface="Arial" charset="0"/>
              </a:rPr>
              <a:t> of sustainable water management policies and practices in the region given the context of increasing water </a:t>
            </a:r>
            <a:r>
              <a:rPr lang="en-US" sz="1900" b="1">
                <a:solidFill>
                  <a:schemeClr val="accent2"/>
                </a:solidFill>
                <a:latin typeface="Trebuchet MS" pitchFamily="34" charset="0"/>
                <a:cs typeface="Arial" charset="0"/>
              </a:rPr>
              <a:t>scarcity</a:t>
            </a:r>
            <a:r>
              <a:rPr lang="en-US" sz="1900">
                <a:solidFill>
                  <a:schemeClr val="accent2"/>
                </a:solidFill>
                <a:latin typeface="Trebuchet MS" pitchFamily="34" charset="0"/>
                <a:cs typeface="Arial" charset="0"/>
              </a:rPr>
              <a:t>, combined pressure on water resources from a wide range of users and </a:t>
            </a:r>
            <a:r>
              <a:rPr lang="en-US" sz="1900" b="1">
                <a:solidFill>
                  <a:schemeClr val="accent2"/>
                </a:solidFill>
                <a:latin typeface="Trebuchet MS" pitchFamily="34" charset="0"/>
                <a:cs typeface="Arial" charset="0"/>
              </a:rPr>
              <a:t>desertification</a:t>
            </a:r>
            <a:r>
              <a:rPr lang="en-US" sz="1900">
                <a:solidFill>
                  <a:schemeClr val="accent2"/>
                </a:solidFill>
                <a:latin typeface="Trebuchet MS" pitchFamily="34" charset="0"/>
                <a:cs typeface="Arial" charset="0"/>
              </a:rPr>
              <a:t> processes, in connection with </a:t>
            </a:r>
            <a:r>
              <a:rPr lang="en-US" sz="1900" b="1">
                <a:solidFill>
                  <a:schemeClr val="accent2"/>
                </a:solidFill>
                <a:latin typeface="Trebuchet MS" pitchFamily="34" charset="0"/>
                <a:cs typeface="Arial" charset="0"/>
              </a:rPr>
              <a:t>climate change. </a:t>
            </a:r>
          </a:p>
        </p:txBody>
      </p:sp>
      <p:sp>
        <p:nvSpPr>
          <p:cNvPr id="488456" name="Text Box 17"/>
          <p:cNvSpPr txBox="1">
            <a:spLocks noChangeArrowheads="1"/>
          </p:cNvSpPr>
          <p:nvPr/>
        </p:nvSpPr>
        <p:spPr bwMode="auto">
          <a:xfrm>
            <a:off x="4716463" y="2128838"/>
            <a:ext cx="4284662" cy="1354137"/>
          </a:xfrm>
          <a:prstGeom prst="rect">
            <a:avLst/>
          </a:prstGeom>
          <a:noFill/>
          <a:ln w="9525">
            <a:noFill/>
            <a:miter lim="800000"/>
            <a:headEnd/>
            <a:tailEnd/>
          </a:ln>
        </p:spPr>
        <p:txBody>
          <a:bodyPr>
            <a:spAutoFit/>
          </a:bodyPr>
          <a:lstStyle/>
          <a:p>
            <a:pPr algn="ctr">
              <a:spcBef>
                <a:spcPct val="30000"/>
              </a:spcBef>
            </a:pPr>
            <a:r>
              <a:rPr lang="en-US" sz="2300" b="1">
                <a:solidFill>
                  <a:schemeClr val="bg1"/>
                </a:solidFill>
                <a:latin typeface="Trebuchet MS" pitchFamily="34" charset="0"/>
                <a:cs typeface="Arial" charset="0"/>
              </a:rPr>
              <a:t>Demonstration Projects</a:t>
            </a:r>
          </a:p>
          <a:p>
            <a:pPr algn="ctr">
              <a:spcBef>
                <a:spcPct val="30000"/>
              </a:spcBef>
            </a:pPr>
            <a:r>
              <a:rPr lang="en-US" sz="2300" b="1">
                <a:solidFill>
                  <a:schemeClr val="bg1"/>
                </a:solidFill>
                <a:latin typeface="Trebuchet MS" pitchFamily="34" charset="0"/>
                <a:cs typeface="Arial" charset="0"/>
              </a:rPr>
              <a:t>15 Mi Euro, Call in 2011</a:t>
            </a:r>
          </a:p>
          <a:p>
            <a:pPr algn="ctr">
              <a:spcBef>
                <a:spcPct val="30000"/>
              </a:spcBef>
            </a:pPr>
            <a:r>
              <a:rPr lang="en-US" sz="2300" b="1">
                <a:solidFill>
                  <a:schemeClr val="bg1"/>
                </a:solidFill>
                <a:latin typeface="Trebuchet MS" pitchFamily="34" charset="0"/>
                <a:cs typeface="Arial" charset="0"/>
              </a:rPr>
              <a:t>SWIM-DM</a:t>
            </a:r>
          </a:p>
        </p:txBody>
      </p:sp>
      <p:sp>
        <p:nvSpPr>
          <p:cNvPr id="488457" name="Text Box 20"/>
          <p:cNvSpPr txBox="1">
            <a:spLocks noChangeArrowheads="1"/>
          </p:cNvSpPr>
          <p:nvPr/>
        </p:nvSpPr>
        <p:spPr bwMode="auto">
          <a:xfrm>
            <a:off x="250825" y="2128838"/>
            <a:ext cx="3600450" cy="1354137"/>
          </a:xfrm>
          <a:prstGeom prst="rect">
            <a:avLst/>
          </a:prstGeom>
          <a:noFill/>
          <a:ln w="9525">
            <a:noFill/>
            <a:miter lim="800000"/>
            <a:headEnd/>
            <a:tailEnd/>
          </a:ln>
        </p:spPr>
        <p:txBody>
          <a:bodyPr>
            <a:spAutoFit/>
          </a:bodyPr>
          <a:lstStyle/>
          <a:p>
            <a:pPr algn="ctr">
              <a:spcBef>
                <a:spcPct val="30000"/>
              </a:spcBef>
            </a:pPr>
            <a:r>
              <a:rPr lang="en-US" sz="2300" b="1">
                <a:solidFill>
                  <a:schemeClr val="bg1"/>
                </a:solidFill>
                <a:latin typeface="Trebuchet MS" pitchFamily="34" charset="0"/>
                <a:cs typeface="Arial" charset="0"/>
              </a:rPr>
              <a:t>Support Mechanism</a:t>
            </a:r>
          </a:p>
          <a:p>
            <a:pPr algn="ctr">
              <a:spcBef>
                <a:spcPct val="30000"/>
              </a:spcBef>
            </a:pPr>
            <a:r>
              <a:rPr lang="en-US" sz="2300" b="1">
                <a:solidFill>
                  <a:schemeClr val="bg1"/>
                </a:solidFill>
                <a:latin typeface="Trebuchet MS" pitchFamily="34" charset="0"/>
                <a:cs typeface="Arial" charset="0"/>
              </a:rPr>
              <a:t>7 Mi Euro, 2011-2014</a:t>
            </a:r>
          </a:p>
          <a:p>
            <a:pPr algn="ctr">
              <a:spcBef>
                <a:spcPct val="30000"/>
              </a:spcBef>
            </a:pPr>
            <a:r>
              <a:rPr lang="en-US" sz="2300" b="1">
                <a:solidFill>
                  <a:schemeClr val="bg1"/>
                </a:solidFill>
                <a:latin typeface="Trebuchet MS" pitchFamily="34" charset="0"/>
                <a:cs typeface="Arial" charset="0"/>
              </a:rPr>
              <a:t>SWIM-SM</a:t>
            </a:r>
          </a:p>
        </p:txBody>
      </p:sp>
      <p:sp>
        <p:nvSpPr>
          <p:cNvPr id="488458" name="AutoShape 24"/>
          <p:cNvSpPr>
            <a:spLocks noChangeArrowheads="1"/>
          </p:cNvSpPr>
          <p:nvPr/>
        </p:nvSpPr>
        <p:spPr bwMode="auto">
          <a:xfrm>
            <a:off x="2195513" y="6453188"/>
            <a:ext cx="1214437" cy="485775"/>
          </a:xfrm>
          <a:prstGeom prst="leftRightArrow">
            <a:avLst>
              <a:gd name="adj1" fmla="val 50000"/>
              <a:gd name="adj2" fmla="val 50000"/>
            </a:avLst>
          </a:prstGeom>
          <a:noFill/>
          <a:ln w="9525" algn="ctr">
            <a:noFill/>
            <a:miter lim="800000"/>
            <a:headEnd/>
            <a:tailEnd/>
          </a:ln>
        </p:spPr>
        <p:txBody>
          <a:bodyPr wrap="none" anchor="ctr">
            <a:spAutoFit/>
          </a:bodyPr>
          <a:lstStyle/>
          <a:p>
            <a:pPr>
              <a:spcBef>
                <a:spcPct val="50000"/>
              </a:spcBef>
            </a:pPr>
            <a:endParaRPr lang="en-US" sz="2000" b="1">
              <a:solidFill>
                <a:srgbClr val="0000FF"/>
              </a:solidFill>
              <a:latin typeface="Trebuchet MS" pitchFamily="34" charset="0"/>
              <a:cs typeface="Arial" charset="0"/>
            </a:endParaRPr>
          </a:p>
        </p:txBody>
      </p:sp>
      <p:sp>
        <p:nvSpPr>
          <p:cNvPr id="488459" name="AutoShape 27"/>
          <p:cNvSpPr>
            <a:spLocks noChangeArrowheads="1"/>
          </p:cNvSpPr>
          <p:nvPr/>
        </p:nvSpPr>
        <p:spPr bwMode="auto">
          <a:xfrm>
            <a:off x="4208463" y="2967038"/>
            <a:ext cx="184150" cy="701675"/>
          </a:xfrm>
          <a:prstGeom prst="leftRightArrow">
            <a:avLst>
              <a:gd name="adj1" fmla="val 50000"/>
              <a:gd name="adj2" fmla="val 20000"/>
            </a:avLst>
          </a:prstGeom>
          <a:noFill/>
          <a:ln w="9525" algn="ctr">
            <a:noFill/>
            <a:miter lim="800000"/>
            <a:headEnd/>
            <a:tailEnd/>
          </a:ln>
        </p:spPr>
        <p:txBody>
          <a:bodyPr wrap="none" anchor="ctr">
            <a:spAutoFit/>
          </a:bodyPr>
          <a:lstStyle/>
          <a:p>
            <a:pPr>
              <a:spcBef>
                <a:spcPct val="50000"/>
              </a:spcBef>
            </a:pPr>
            <a:endParaRPr lang="en-US" sz="2000" b="1">
              <a:solidFill>
                <a:srgbClr val="0000FF"/>
              </a:solidFill>
              <a:latin typeface="Trebuchet MS" pitchFamily="34" charset="0"/>
              <a:cs typeface="Arial" charset="0"/>
            </a:endParaRPr>
          </a:p>
        </p:txBody>
      </p:sp>
      <p:sp>
        <p:nvSpPr>
          <p:cNvPr id="488460" name="AutoShape 24"/>
          <p:cNvSpPr>
            <a:spLocks noChangeArrowheads="1"/>
          </p:cNvSpPr>
          <p:nvPr/>
        </p:nvSpPr>
        <p:spPr bwMode="auto">
          <a:xfrm>
            <a:off x="3922713" y="2776538"/>
            <a:ext cx="936625" cy="287337"/>
          </a:xfrm>
          <a:prstGeom prst="leftRightArrow">
            <a:avLst>
              <a:gd name="adj1" fmla="val 50000"/>
              <a:gd name="adj2" fmla="val 65193"/>
            </a:avLst>
          </a:prstGeom>
          <a:solidFill>
            <a:srgbClr val="00CCFF"/>
          </a:solidFill>
          <a:ln w="25400">
            <a:noFill/>
            <a:miter lim="800000"/>
            <a:headEnd/>
            <a:tailEnd/>
          </a:ln>
        </p:spPr>
        <p:txBody>
          <a:bodyPr wrap="none" anchor="ctr"/>
          <a:lstStyle/>
          <a:p>
            <a:endParaRPr lang="el-GR" sz="2000" b="1">
              <a:solidFill>
                <a:srgbClr val="0000FF"/>
              </a:solidFill>
              <a:latin typeface="Trebuchet MS" pitchFamily="34" charset="0"/>
              <a:cs typeface="Arial" charset="0"/>
            </a:endParaRPr>
          </a:p>
        </p:txBody>
      </p:sp>
      <p:sp>
        <p:nvSpPr>
          <p:cNvPr id="488461" name="AutoShape 25"/>
          <p:cNvSpPr>
            <a:spLocks noChangeArrowheads="1"/>
          </p:cNvSpPr>
          <p:nvPr/>
        </p:nvSpPr>
        <p:spPr bwMode="auto">
          <a:xfrm>
            <a:off x="4211638" y="3568700"/>
            <a:ext cx="358775" cy="720725"/>
          </a:xfrm>
          <a:prstGeom prst="downArrow">
            <a:avLst>
              <a:gd name="adj1" fmla="val 50000"/>
              <a:gd name="adj2" fmla="val 50221"/>
            </a:avLst>
          </a:prstGeom>
          <a:solidFill>
            <a:srgbClr val="00CCFF"/>
          </a:solidFill>
          <a:ln w="25400">
            <a:noFill/>
            <a:miter lim="800000"/>
            <a:headEnd/>
            <a:tailEnd/>
          </a:ln>
        </p:spPr>
        <p:txBody>
          <a:bodyPr wrap="none" anchor="ctr"/>
          <a:lstStyle/>
          <a:p>
            <a:endParaRPr lang="el-GR" sz="2000" b="1">
              <a:solidFill>
                <a:srgbClr val="0000FF"/>
              </a:solidFill>
              <a:latin typeface="Trebuchet MS" pitchFamily="34" charset="0"/>
              <a:cs typeface="Arial"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3" name="AutoShape 20"/>
          <p:cNvSpPr>
            <a:spLocks noChangeArrowheads="1"/>
          </p:cNvSpPr>
          <p:nvPr/>
        </p:nvSpPr>
        <p:spPr bwMode="auto">
          <a:xfrm>
            <a:off x="8054975" y="3368675"/>
            <a:ext cx="936625" cy="2879725"/>
          </a:xfrm>
          <a:prstGeom prst="upDownArrow">
            <a:avLst>
              <a:gd name="adj1" fmla="val 50000"/>
              <a:gd name="adj2" fmla="val 61492"/>
            </a:avLst>
          </a:prstGeom>
          <a:solidFill>
            <a:srgbClr val="EAEAEA"/>
          </a:solidFill>
          <a:ln w="25400">
            <a:noFill/>
            <a:miter lim="800000"/>
            <a:headEnd/>
            <a:tailEnd/>
          </a:ln>
        </p:spPr>
        <p:txBody>
          <a:bodyPr wrap="none" anchor="ctr"/>
          <a:lstStyle/>
          <a:p>
            <a:endParaRPr lang="el-GR" sz="2000" b="1">
              <a:solidFill>
                <a:srgbClr val="0000FF"/>
              </a:solidFill>
              <a:latin typeface="Trebuchet MS" pitchFamily="34" charset="0"/>
              <a:cs typeface="Arial" charset="0"/>
            </a:endParaRPr>
          </a:p>
        </p:txBody>
      </p:sp>
      <p:pic>
        <p:nvPicPr>
          <p:cNvPr id="489474" name="Picture 3" descr="fasa-2"/>
          <p:cNvPicPr>
            <a:picLocks noChangeAspect="1" noChangeArrowheads="1"/>
          </p:cNvPicPr>
          <p:nvPr/>
        </p:nvPicPr>
        <p:blipFill>
          <a:blip r:embed="rId2"/>
          <a:srcRect l="1724" r="1611"/>
          <a:stretch>
            <a:fillRect/>
          </a:stretch>
        </p:blipFill>
        <p:spPr bwMode="auto">
          <a:xfrm>
            <a:off x="0" y="0"/>
            <a:ext cx="9144000" cy="1600200"/>
          </a:xfrm>
          <a:prstGeom prst="rect">
            <a:avLst/>
          </a:prstGeom>
          <a:noFill/>
          <a:ln w="9525">
            <a:noFill/>
            <a:miter lim="800000"/>
            <a:headEnd/>
            <a:tailEnd/>
          </a:ln>
        </p:spPr>
      </p:pic>
      <p:sp>
        <p:nvSpPr>
          <p:cNvPr id="489475" name="Text Box 3"/>
          <p:cNvSpPr txBox="1">
            <a:spLocks noChangeArrowheads="1"/>
          </p:cNvSpPr>
          <p:nvPr/>
        </p:nvSpPr>
        <p:spPr bwMode="auto">
          <a:xfrm>
            <a:off x="684213" y="333375"/>
            <a:ext cx="7559675" cy="366713"/>
          </a:xfrm>
          <a:prstGeom prst="rect">
            <a:avLst/>
          </a:prstGeom>
          <a:noFill/>
          <a:ln w="9525">
            <a:noFill/>
            <a:miter lim="800000"/>
            <a:headEnd/>
            <a:tailEnd/>
          </a:ln>
        </p:spPr>
        <p:txBody>
          <a:bodyPr>
            <a:spAutoFit/>
          </a:bodyPr>
          <a:lstStyle/>
          <a:p>
            <a:pPr>
              <a:spcBef>
                <a:spcPct val="50000"/>
              </a:spcBef>
            </a:pPr>
            <a:endParaRPr lang="en-US" sz="1800">
              <a:solidFill>
                <a:schemeClr val="tx1"/>
              </a:solidFill>
              <a:cs typeface="Arial" charset="0"/>
            </a:endParaRPr>
          </a:p>
        </p:txBody>
      </p:sp>
      <p:sp>
        <p:nvSpPr>
          <p:cNvPr id="489476" name="Text Box 10"/>
          <p:cNvSpPr txBox="1">
            <a:spLocks noChangeArrowheads="1"/>
          </p:cNvSpPr>
          <p:nvPr/>
        </p:nvSpPr>
        <p:spPr bwMode="auto">
          <a:xfrm>
            <a:off x="228600" y="76200"/>
            <a:ext cx="8281988" cy="1235075"/>
          </a:xfrm>
          <a:prstGeom prst="rect">
            <a:avLst/>
          </a:prstGeom>
          <a:noFill/>
          <a:ln w="9525">
            <a:noFill/>
            <a:miter lim="800000"/>
            <a:headEnd/>
            <a:tailEnd/>
          </a:ln>
        </p:spPr>
        <p:txBody>
          <a:bodyPr>
            <a:spAutoFit/>
          </a:bodyPr>
          <a:lstStyle/>
          <a:p>
            <a:r>
              <a:rPr lang="en-US" sz="2500" b="1">
                <a:solidFill>
                  <a:schemeClr val="bg1"/>
                </a:solidFill>
                <a:latin typeface="Trebuchet MS" pitchFamily="34" charset="0"/>
                <a:cs typeface="Arial" charset="0"/>
              </a:rPr>
              <a:t>The SWIM Program Bridges </a:t>
            </a:r>
          </a:p>
          <a:p>
            <a:r>
              <a:rPr lang="en-US" sz="2500" b="1">
                <a:solidFill>
                  <a:schemeClr val="bg1"/>
                </a:solidFill>
                <a:latin typeface="Trebuchet MS" pitchFamily="34" charset="0"/>
                <a:cs typeface="Arial" charset="0"/>
              </a:rPr>
              <a:t>Partners Countries &amp; EC Initiatives </a:t>
            </a:r>
          </a:p>
          <a:p>
            <a:r>
              <a:rPr lang="en-US" sz="2500" b="1">
                <a:solidFill>
                  <a:schemeClr val="bg1"/>
                </a:solidFill>
                <a:latin typeface="Trebuchet MS" pitchFamily="34" charset="0"/>
                <a:cs typeface="Arial" charset="0"/>
              </a:rPr>
              <a:t>Related to Water &amp; Pollution</a:t>
            </a:r>
          </a:p>
        </p:txBody>
      </p:sp>
      <p:sp>
        <p:nvSpPr>
          <p:cNvPr id="489477" name="Text Box 11"/>
          <p:cNvSpPr txBox="1">
            <a:spLocks noChangeArrowheads="1"/>
          </p:cNvSpPr>
          <p:nvPr/>
        </p:nvSpPr>
        <p:spPr bwMode="auto">
          <a:xfrm>
            <a:off x="349250" y="1981200"/>
            <a:ext cx="8642350" cy="1130300"/>
          </a:xfrm>
          <a:prstGeom prst="rect">
            <a:avLst/>
          </a:prstGeom>
          <a:noFill/>
          <a:ln w="9525">
            <a:noFill/>
            <a:miter lim="800000"/>
            <a:headEnd/>
            <a:tailEnd/>
          </a:ln>
        </p:spPr>
        <p:txBody>
          <a:bodyPr>
            <a:spAutoFit/>
          </a:bodyPr>
          <a:lstStyle/>
          <a:p>
            <a:pPr>
              <a:lnSpc>
                <a:spcPct val="80000"/>
              </a:lnSpc>
              <a:spcBef>
                <a:spcPct val="30000"/>
              </a:spcBef>
            </a:pPr>
            <a:r>
              <a:rPr lang="en-US" sz="2200" b="1">
                <a:solidFill>
                  <a:schemeClr val="accent2"/>
                </a:solidFill>
                <a:latin typeface="Trebuchet MS" pitchFamily="34" charset="0"/>
                <a:cs typeface="Arial" charset="0"/>
              </a:rPr>
              <a:t>SWIM Partner Countries:</a:t>
            </a:r>
          </a:p>
          <a:p>
            <a:pPr>
              <a:spcBef>
                <a:spcPct val="30000"/>
              </a:spcBef>
            </a:pPr>
            <a:r>
              <a:rPr lang="en-US" sz="2200">
                <a:solidFill>
                  <a:schemeClr val="accent2"/>
                </a:solidFill>
                <a:latin typeface="Trebuchet MS" pitchFamily="34" charset="0"/>
                <a:cs typeface="Arial" charset="0"/>
              </a:rPr>
              <a:t>Algeria, Egypt, Israel, Jordan, Lebanon, Morocco, the occupied Palestinian territory, Syria and Tunisia</a:t>
            </a:r>
          </a:p>
        </p:txBody>
      </p:sp>
      <p:sp>
        <p:nvSpPr>
          <p:cNvPr id="489478" name="AutoShape 12"/>
          <p:cNvSpPr>
            <a:spLocks noChangeArrowheads="1"/>
          </p:cNvSpPr>
          <p:nvPr/>
        </p:nvSpPr>
        <p:spPr bwMode="auto">
          <a:xfrm>
            <a:off x="3419475" y="3933825"/>
            <a:ext cx="1873250" cy="503238"/>
          </a:xfrm>
          <a:prstGeom prst="roundRect">
            <a:avLst>
              <a:gd name="adj" fmla="val 16667"/>
            </a:avLst>
          </a:prstGeom>
          <a:noFill/>
          <a:ln w="9525" algn="ctr">
            <a:noFill/>
            <a:round/>
            <a:headEnd/>
            <a:tailEnd/>
          </a:ln>
        </p:spPr>
        <p:txBody>
          <a:bodyPr wrap="none" anchor="ctr">
            <a:spAutoFit/>
          </a:bodyPr>
          <a:lstStyle/>
          <a:p>
            <a:pPr>
              <a:spcBef>
                <a:spcPct val="50000"/>
              </a:spcBef>
            </a:pPr>
            <a:endParaRPr lang="en-US" sz="2000" b="1">
              <a:solidFill>
                <a:srgbClr val="0000FF"/>
              </a:solidFill>
              <a:latin typeface="Trebuchet MS" pitchFamily="34" charset="0"/>
              <a:cs typeface="Arial" charset="0"/>
            </a:endParaRPr>
          </a:p>
        </p:txBody>
      </p:sp>
      <p:sp>
        <p:nvSpPr>
          <p:cNvPr id="489479" name="AutoShape 13"/>
          <p:cNvSpPr>
            <a:spLocks noChangeArrowheads="1"/>
          </p:cNvSpPr>
          <p:nvPr/>
        </p:nvSpPr>
        <p:spPr bwMode="auto">
          <a:xfrm>
            <a:off x="395288" y="3644900"/>
            <a:ext cx="7467600" cy="431800"/>
          </a:xfrm>
          <a:prstGeom prst="roundRect">
            <a:avLst>
              <a:gd name="adj" fmla="val 16667"/>
            </a:avLst>
          </a:prstGeom>
          <a:solidFill>
            <a:srgbClr val="EAEAEA"/>
          </a:solidFill>
          <a:ln w="50800" algn="ctr">
            <a:noFill/>
            <a:round/>
            <a:headEnd/>
            <a:tailEnd/>
          </a:ln>
        </p:spPr>
        <p:txBody>
          <a:bodyPr anchor="ctr">
            <a:spAutoFit/>
          </a:bodyPr>
          <a:lstStyle/>
          <a:p>
            <a:pPr>
              <a:spcBef>
                <a:spcPct val="50000"/>
              </a:spcBef>
            </a:pPr>
            <a:endParaRPr lang="en-US" sz="2000" b="1">
              <a:solidFill>
                <a:srgbClr val="0000FF"/>
              </a:solidFill>
              <a:latin typeface="Trebuchet MS" pitchFamily="34" charset="0"/>
              <a:cs typeface="Arial" charset="0"/>
            </a:endParaRPr>
          </a:p>
        </p:txBody>
      </p:sp>
      <p:sp>
        <p:nvSpPr>
          <p:cNvPr id="489480" name="AutoShape 14"/>
          <p:cNvSpPr>
            <a:spLocks noChangeArrowheads="1"/>
          </p:cNvSpPr>
          <p:nvPr/>
        </p:nvSpPr>
        <p:spPr bwMode="auto">
          <a:xfrm>
            <a:off x="419100" y="4284663"/>
            <a:ext cx="7467600" cy="431800"/>
          </a:xfrm>
          <a:prstGeom prst="roundRect">
            <a:avLst>
              <a:gd name="adj" fmla="val 16667"/>
            </a:avLst>
          </a:prstGeom>
          <a:solidFill>
            <a:srgbClr val="EAEAEA"/>
          </a:solidFill>
          <a:ln w="50800" algn="ctr">
            <a:noFill/>
            <a:round/>
            <a:headEnd/>
            <a:tailEnd/>
          </a:ln>
        </p:spPr>
        <p:txBody>
          <a:bodyPr anchor="ctr">
            <a:spAutoFit/>
          </a:bodyPr>
          <a:lstStyle/>
          <a:p>
            <a:pPr>
              <a:spcBef>
                <a:spcPct val="50000"/>
              </a:spcBef>
            </a:pPr>
            <a:endParaRPr lang="en-US" sz="2000" b="1">
              <a:solidFill>
                <a:srgbClr val="0000FF"/>
              </a:solidFill>
              <a:latin typeface="Trebuchet MS" pitchFamily="34" charset="0"/>
              <a:cs typeface="Arial" charset="0"/>
            </a:endParaRPr>
          </a:p>
        </p:txBody>
      </p:sp>
      <p:sp>
        <p:nvSpPr>
          <p:cNvPr id="489481" name="AutoShape 15"/>
          <p:cNvSpPr>
            <a:spLocks noChangeArrowheads="1"/>
          </p:cNvSpPr>
          <p:nvPr/>
        </p:nvSpPr>
        <p:spPr bwMode="auto">
          <a:xfrm>
            <a:off x="419100" y="4933950"/>
            <a:ext cx="7467600" cy="431800"/>
          </a:xfrm>
          <a:prstGeom prst="roundRect">
            <a:avLst>
              <a:gd name="adj" fmla="val 16667"/>
            </a:avLst>
          </a:prstGeom>
          <a:solidFill>
            <a:srgbClr val="EAEAEA"/>
          </a:solidFill>
          <a:ln w="50800" algn="ctr">
            <a:noFill/>
            <a:round/>
            <a:headEnd/>
            <a:tailEnd/>
          </a:ln>
        </p:spPr>
        <p:txBody>
          <a:bodyPr anchor="ctr">
            <a:spAutoFit/>
          </a:bodyPr>
          <a:lstStyle/>
          <a:p>
            <a:pPr>
              <a:spcBef>
                <a:spcPct val="50000"/>
              </a:spcBef>
            </a:pPr>
            <a:endParaRPr lang="en-US" sz="2000" b="1">
              <a:solidFill>
                <a:srgbClr val="0000FF"/>
              </a:solidFill>
              <a:latin typeface="Trebuchet MS" pitchFamily="34" charset="0"/>
              <a:cs typeface="Arial" charset="0"/>
            </a:endParaRPr>
          </a:p>
        </p:txBody>
      </p:sp>
      <p:sp>
        <p:nvSpPr>
          <p:cNvPr id="489482" name="AutoShape 16"/>
          <p:cNvSpPr>
            <a:spLocks noChangeArrowheads="1"/>
          </p:cNvSpPr>
          <p:nvPr/>
        </p:nvSpPr>
        <p:spPr bwMode="auto">
          <a:xfrm>
            <a:off x="395288" y="5613400"/>
            <a:ext cx="7489825" cy="431800"/>
          </a:xfrm>
          <a:prstGeom prst="roundRect">
            <a:avLst>
              <a:gd name="adj" fmla="val 16667"/>
            </a:avLst>
          </a:prstGeom>
          <a:solidFill>
            <a:srgbClr val="EAEAEA"/>
          </a:solidFill>
          <a:ln w="50800" algn="ctr">
            <a:noFill/>
            <a:round/>
            <a:headEnd/>
            <a:tailEnd/>
          </a:ln>
        </p:spPr>
        <p:txBody>
          <a:bodyPr anchor="ctr">
            <a:spAutoFit/>
          </a:bodyPr>
          <a:lstStyle/>
          <a:p>
            <a:pPr>
              <a:spcBef>
                <a:spcPct val="50000"/>
              </a:spcBef>
            </a:pPr>
            <a:endParaRPr lang="en-US" sz="2000" b="1">
              <a:solidFill>
                <a:srgbClr val="0000FF"/>
              </a:solidFill>
              <a:latin typeface="Trebuchet MS" pitchFamily="34" charset="0"/>
              <a:cs typeface="Arial" charset="0"/>
            </a:endParaRPr>
          </a:p>
        </p:txBody>
      </p:sp>
      <p:sp>
        <p:nvSpPr>
          <p:cNvPr id="489483" name="Text Box 17"/>
          <p:cNvSpPr txBox="1">
            <a:spLocks noChangeArrowheads="1"/>
          </p:cNvSpPr>
          <p:nvPr/>
        </p:nvSpPr>
        <p:spPr bwMode="auto">
          <a:xfrm>
            <a:off x="457200" y="3679825"/>
            <a:ext cx="7489825" cy="396875"/>
          </a:xfrm>
          <a:prstGeom prst="rect">
            <a:avLst/>
          </a:prstGeom>
          <a:noFill/>
          <a:ln w="9525">
            <a:noFill/>
            <a:miter lim="800000"/>
            <a:headEnd/>
            <a:tailEnd/>
          </a:ln>
        </p:spPr>
        <p:txBody>
          <a:bodyPr>
            <a:spAutoFit/>
          </a:bodyPr>
          <a:lstStyle/>
          <a:p>
            <a:pPr>
              <a:spcBef>
                <a:spcPct val="50000"/>
              </a:spcBef>
            </a:pPr>
            <a:r>
              <a:rPr lang="en-US" sz="2000" b="1">
                <a:solidFill>
                  <a:schemeClr val="accent2"/>
                </a:solidFill>
                <a:latin typeface="Trebuchet MS" pitchFamily="34" charset="0"/>
                <a:cs typeface="Arial" charset="0"/>
              </a:rPr>
              <a:t>Sustainable Water Integrated Management (SWIM)</a:t>
            </a:r>
          </a:p>
        </p:txBody>
      </p:sp>
      <p:sp>
        <p:nvSpPr>
          <p:cNvPr id="489484" name="Text Box 18"/>
          <p:cNvSpPr txBox="1">
            <a:spLocks noChangeArrowheads="1"/>
          </p:cNvSpPr>
          <p:nvPr/>
        </p:nvSpPr>
        <p:spPr bwMode="auto">
          <a:xfrm>
            <a:off x="468313" y="4327525"/>
            <a:ext cx="7489825" cy="396875"/>
          </a:xfrm>
          <a:prstGeom prst="rect">
            <a:avLst/>
          </a:prstGeom>
          <a:noFill/>
          <a:ln w="9525">
            <a:noFill/>
            <a:miter lim="800000"/>
            <a:headEnd/>
            <a:tailEnd/>
          </a:ln>
        </p:spPr>
        <p:txBody>
          <a:bodyPr>
            <a:spAutoFit/>
          </a:bodyPr>
          <a:lstStyle/>
          <a:p>
            <a:pPr>
              <a:spcBef>
                <a:spcPct val="50000"/>
              </a:spcBef>
            </a:pPr>
            <a:r>
              <a:rPr lang="en-US" sz="2000" b="1">
                <a:solidFill>
                  <a:schemeClr val="accent2"/>
                </a:solidFill>
                <a:latin typeface="Trebuchet MS" pitchFamily="34" charset="0"/>
                <a:cs typeface="Arial" charset="0"/>
              </a:rPr>
              <a:t>Mediterranean Component of EU Water Initiative (MED EUWI)</a:t>
            </a:r>
          </a:p>
        </p:txBody>
      </p:sp>
      <p:sp>
        <p:nvSpPr>
          <p:cNvPr id="489485" name="Text Box 20"/>
          <p:cNvSpPr txBox="1">
            <a:spLocks noChangeArrowheads="1"/>
          </p:cNvSpPr>
          <p:nvPr/>
        </p:nvSpPr>
        <p:spPr bwMode="auto">
          <a:xfrm>
            <a:off x="457200" y="5622925"/>
            <a:ext cx="7489825" cy="396875"/>
          </a:xfrm>
          <a:prstGeom prst="rect">
            <a:avLst/>
          </a:prstGeom>
          <a:noFill/>
          <a:ln w="9525">
            <a:noFill/>
            <a:miter lim="800000"/>
            <a:headEnd/>
            <a:tailEnd/>
          </a:ln>
        </p:spPr>
        <p:txBody>
          <a:bodyPr>
            <a:spAutoFit/>
          </a:bodyPr>
          <a:lstStyle/>
          <a:p>
            <a:pPr>
              <a:spcBef>
                <a:spcPct val="50000"/>
              </a:spcBef>
            </a:pPr>
            <a:r>
              <a:rPr lang="en-US" sz="2000" b="1">
                <a:solidFill>
                  <a:schemeClr val="accent2"/>
                </a:solidFill>
                <a:latin typeface="Trebuchet MS" pitchFamily="34" charset="0"/>
                <a:cs typeface="Arial" charset="0"/>
              </a:rPr>
              <a:t>Horizon 2020 Initiative to de-pollute the Mediterranean Sea</a:t>
            </a:r>
          </a:p>
        </p:txBody>
      </p:sp>
      <p:sp>
        <p:nvSpPr>
          <p:cNvPr id="489486" name="Text Box 22"/>
          <p:cNvSpPr txBox="1">
            <a:spLocks noChangeArrowheads="1"/>
          </p:cNvSpPr>
          <p:nvPr/>
        </p:nvSpPr>
        <p:spPr bwMode="auto">
          <a:xfrm>
            <a:off x="8305800" y="3733800"/>
            <a:ext cx="458788" cy="2663825"/>
          </a:xfrm>
          <a:prstGeom prst="rect">
            <a:avLst/>
          </a:prstGeom>
          <a:noFill/>
          <a:ln w="9525">
            <a:noFill/>
            <a:miter lim="800000"/>
            <a:headEnd/>
            <a:tailEnd/>
          </a:ln>
        </p:spPr>
        <p:txBody>
          <a:bodyPr vert="eaVert">
            <a:spAutoFit/>
          </a:bodyPr>
          <a:lstStyle/>
          <a:p>
            <a:pPr>
              <a:spcBef>
                <a:spcPct val="50000"/>
              </a:spcBef>
            </a:pPr>
            <a:r>
              <a:rPr lang="en-US" sz="1800">
                <a:solidFill>
                  <a:srgbClr val="777777"/>
                </a:solidFill>
                <a:latin typeface="Trebuchet MS" pitchFamily="34" charset="0"/>
                <a:cs typeface="Arial" charset="0"/>
              </a:rPr>
              <a:t>Dynamic  interaction</a:t>
            </a:r>
          </a:p>
        </p:txBody>
      </p:sp>
      <p:sp>
        <p:nvSpPr>
          <p:cNvPr id="489487" name="Rectangle 16"/>
          <p:cNvSpPr>
            <a:spLocks noChangeArrowheads="1"/>
          </p:cNvSpPr>
          <p:nvPr/>
        </p:nvSpPr>
        <p:spPr bwMode="auto">
          <a:xfrm>
            <a:off x="457200" y="4953000"/>
            <a:ext cx="6975475" cy="396875"/>
          </a:xfrm>
          <a:prstGeom prst="rect">
            <a:avLst/>
          </a:prstGeom>
          <a:noFill/>
          <a:ln w="9525">
            <a:noFill/>
            <a:miter lim="800000"/>
            <a:headEnd/>
            <a:tailEnd/>
          </a:ln>
        </p:spPr>
        <p:txBody>
          <a:bodyPr wrap="none">
            <a:spAutoFit/>
          </a:bodyPr>
          <a:lstStyle/>
          <a:p>
            <a:pPr>
              <a:spcBef>
                <a:spcPct val="50000"/>
              </a:spcBef>
            </a:pPr>
            <a:r>
              <a:rPr lang="en-US" sz="2000" b="1">
                <a:solidFill>
                  <a:schemeClr val="accent2"/>
                </a:solidFill>
                <a:latin typeface="Trebuchet MS" pitchFamily="34" charset="0"/>
                <a:cs typeface="Arial" charset="0"/>
              </a:rPr>
              <a:t>UfM Draft Strategy for Water in the Mediterranean (SWM)</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7" name="Rectangle 2"/>
          <p:cNvSpPr>
            <a:spLocks noGrp="1" noChangeArrowheads="1"/>
          </p:cNvSpPr>
          <p:nvPr>
            <p:ph type="body" idx="1"/>
          </p:nvPr>
        </p:nvSpPr>
        <p:spPr>
          <a:xfrm>
            <a:off x="539750" y="1557338"/>
            <a:ext cx="7345363" cy="3594100"/>
          </a:xfrm>
        </p:spPr>
        <p:txBody>
          <a:bodyPr/>
          <a:lstStyle/>
          <a:p>
            <a:pPr lvl="2">
              <a:lnSpc>
                <a:spcPct val="80000"/>
              </a:lnSpc>
              <a:buFontTx/>
              <a:buNone/>
              <a:tabLst>
                <a:tab pos="1082675" algn="l"/>
              </a:tabLst>
            </a:pPr>
            <a:endParaRPr lang="en-GB" b="1" smtClean="0">
              <a:solidFill>
                <a:srgbClr val="FF0000"/>
              </a:solidFill>
            </a:endParaRPr>
          </a:p>
          <a:p>
            <a:pPr>
              <a:lnSpc>
                <a:spcPct val="80000"/>
              </a:lnSpc>
              <a:buFont typeface="Wingdings" pitchFamily="2" charset="2"/>
              <a:buNone/>
              <a:tabLst>
                <a:tab pos="1082675" algn="l"/>
              </a:tabLst>
            </a:pPr>
            <a:endParaRPr lang="en-GB" smtClean="0">
              <a:solidFill>
                <a:schemeClr val="accent2"/>
              </a:solidFill>
            </a:endParaRPr>
          </a:p>
          <a:p>
            <a:pPr>
              <a:lnSpc>
                <a:spcPct val="80000"/>
              </a:lnSpc>
              <a:buFont typeface="Wingdings" pitchFamily="2" charset="2"/>
              <a:buNone/>
              <a:tabLst>
                <a:tab pos="1082675" algn="l"/>
              </a:tabLst>
            </a:pPr>
            <a:endParaRPr lang="en-GB" sz="3200" smtClean="0">
              <a:solidFill>
                <a:schemeClr val="accent2"/>
              </a:solidFill>
            </a:endParaRPr>
          </a:p>
          <a:p>
            <a:pPr>
              <a:lnSpc>
                <a:spcPct val="80000"/>
              </a:lnSpc>
              <a:buFont typeface="Wingdings" pitchFamily="2" charset="2"/>
              <a:buNone/>
              <a:tabLst>
                <a:tab pos="1082675" algn="l"/>
              </a:tabLst>
            </a:pPr>
            <a:endParaRPr lang="en-GB" sz="800" smtClean="0">
              <a:solidFill>
                <a:schemeClr val="accent2"/>
              </a:solidFill>
            </a:endParaRPr>
          </a:p>
          <a:p>
            <a:pPr>
              <a:lnSpc>
                <a:spcPct val="80000"/>
              </a:lnSpc>
              <a:buFont typeface="Wingdings" pitchFamily="2" charset="2"/>
              <a:buChar char="ü"/>
              <a:tabLst>
                <a:tab pos="1082675" algn="l"/>
              </a:tabLst>
            </a:pPr>
            <a:endParaRPr lang="en-GB" sz="400" smtClean="0"/>
          </a:p>
          <a:p>
            <a:pPr>
              <a:lnSpc>
                <a:spcPct val="80000"/>
              </a:lnSpc>
              <a:buFont typeface="Wingdings" pitchFamily="2" charset="2"/>
              <a:buNone/>
              <a:tabLst>
                <a:tab pos="1082675" algn="l"/>
              </a:tabLst>
            </a:pPr>
            <a:endParaRPr lang="en-GB" sz="800" smtClean="0"/>
          </a:p>
        </p:txBody>
      </p:sp>
      <p:pic>
        <p:nvPicPr>
          <p:cNvPr id="490498" name="Picture 3"/>
          <p:cNvPicPr>
            <a:picLocks noChangeAspect="1" noChangeArrowheads="1"/>
          </p:cNvPicPr>
          <p:nvPr/>
        </p:nvPicPr>
        <p:blipFill>
          <a:blip r:embed="rId3"/>
          <a:srcRect/>
          <a:stretch>
            <a:fillRect/>
          </a:stretch>
        </p:blipFill>
        <p:spPr bwMode="auto">
          <a:xfrm>
            <a:off x="7740650" y="5578475"/>
            <a:ext cx="1066800" cy="1279525"/>
          </a:xfrm>
          <a:prstGeom prst="rect">
            <a:avLst/>
          </a:prstGeom>
          <a:noFill/>
          <a:ln w="9525">
            <a:noFill/>
            <a:miter lim="800000"/>
            <a:headEnd/>
            <a:tailEnd/>
          </a:ln>
        </p:spPr>
      </p:pic>
      <p:sp>
        <p:nvSpPr>
          <p:cNvPr id="490499" name="Rectangle 6"/>
          <p:cNvSpPr>
            <a:spLocks noChangeArrowheads="1"/>
          </p:cNvSpPr>
          <p:nvPr/>
        </p:nvSpPr>
        <p:spPr bwMode="auto">
          <a:xfrm>
            <a:off x="468313" y="476250"/>
            <a:ext cx="7704137" cy="3883025"/>
          </a:xfrm>
          <a:prstGeom prst="rect">
            <a:avLst/>
          </a:prstGeom>
          <a:noFill/>
          <a:ln w="9525">
            <a:noFill/>
            <a:miter lim="800000"/>
            <a:headEnd/>
            <a:tailEnd/>
          </a:ln>
        </p:spPr>
        <p:txBody>
          <a:bodyPr/>
          <a:lstStyle/>
          <a:p>
            <a:pPr marL="381000" indent="-381000" algn="just" eaLnBrk="0" hangingPunct="0">
              <a:lnSpc>
                <a:spcPct val="80000"/>
              </a:lnSpc>
              <a:buFont typeface="Wingdings" pitchFamily="2" charset="2"/>
              <a:buChar char="ü"/>
              <a:tabLst>
                <a:tab pos="900113" algn="l"/>
                <a:tab pos="1431925" algn="l"/>
              </a:tabLst>
            </a:pPr>
            <a:r>
              <a:rPr lang="en-GB" sz="2000" b="1">
                <a:solidFill>
                  <a:srgbClr val="000080"/>
                </a:solidFill>
                <a:latin typeface="Verdana" pitchFamily="34" charset="0"/>
              </a:rPr>
              <a:t>Interregional programme- CIUDAD: “Cooperation in Urban Development and Dialogue”</a:t>
            </a:r>
          </a:p>
          <a:p>
            <a:pPr marL="381000" indent="-381000" algn="just" eaLnBrk="0" hangingPunct="0">
              <a:lnSpc>
                <a:spcPct val="80000"/>
              </a:lnSpc>
              <a:buFont typeface="Wingdings" pitchFamily="2" charset="2"/>
              <a:buNone/>
              <a:tabLst>
                <a:tab pos="900113" algn="l"/>
                <a:tab pos="1431925" algn="l"/>
              </a:tabLst>
            </a:pPr>
            <a:endParaRPr lang="en-GB" sz="2000" b="1">
              <a:solidFill>
                <a:srgbClr val="000080"/>
              </a:solidFill>
              <a:latin typeface="Verdana" pitchFamily="34" charset="0"/>
            </a:endParaRPr>
          </a:p>
          <a:p>
            <a:pPr marL="381000" indent="-381000" algn="just" eaLnBrk="0" hangingPunct="0">
              <a:lnSpc>
                <a:spcPct val="80000"/>
              </a:lnSpc>
              <a:buFont typeface="Wingdings" pitchFamily="2" charset="2"/>
              <a:buNone/>
              <a:tabLst>
                <a:tab pos="900113" algn="l"/>
                <a:tab pos="1431925" algn="l"/>
              </a:tabLst>
            </a:pPr>
            <a:r>
              <a:rPr lang="fr-BE" sz="2000" b="1">
                <a:solidFill>
                  <a:srgbClr val="000080"/>
                </a:solidFill>
                <a:latin typeface="Verdana" pitchFamily="34" charset="0"/>
              </a:rPr>
              <a:t>	 </a:t>
            </a:r>
            <a:r>
              <a:rPr lang="fr-BE" sz="2000">
                <a:solidFill>
                  <a:srgbClr val="FF0000"/>
                </a:solidFill>
                <a:latin typeface="Verdana" pitchFamily="34" charset="0"/>
              </a:rPr>
              <a:t>Policy Drivers</a:t>
            </a:r>
            <a:r>
              <a:rPr lang="fr-BE" sz="2000">
                <a:solidFill>
                  <a:schemeClr val="tx1"/>
                </a:solidFill>
                <a:latin typeface="Verdana" pitchFamily="34" charset="0"/>
              </a:rPr>
              <a:t>: </a:t>
            </a:r>
          </a:p>
          <a:p>
            <a:pPr marL="381000" indent="-381000" algn="just" eaLnBrk="0" hangingPunct="0">
              <a:lnSpc>
                <a:spcPct val="80000"/>
              </a:lnSpc>
              <a:buFont typeface="Wingdings" pitchFamily="2" charset="2"/>
              <a:buNone/>
              <a:tabLst>
                <a:tab pos="900113" algn="l"/>
                <a:tab pos="1431925" algn="l"/>
              </a:tabLst>
            </a:pPr>
            <a:r>
              <a:rPr lang="fr-BE" sz="2000">
                <a:solidFill>
                  <a:schemeClr val="tx1"/>
                </a:solidFill>
                <a:latin typeface="Verdana" pitchFamily="34" charset="0"/>
              </a:rPr>
              <a:t>    </a:t>
            </a:r>
          </a:p>
          <a:p>
            <a:pPr marL="381000" indent="-381000" algn="just" eaLnBrk="0" hangingPunct="0">
              <a:lnSpc>
                <a:spcPct val="80000"/>
              </a:lnSpc>
              <a:buFont typeface="Wingdings" pitchFamily="2" charset="2"/>
              <a:buNone/>
              <a:tabLst>
                <a:tab pos="900113" algn="l"/>
                <a:tab pos="1431925" algn="l"/>
              </a:tabLst>
            </a:pPr>
            <a:r>
              <a:rPr lang="fr-BE" sz="2000">
                <a:solidFill>
                  <a:schemeClr val="tx1"/>
                </a:solidFill>
                <a:latin typeface="Verdana" pitchFamily="34" charset="0"/>
              </a:rPr>
              <a:t>     </a:t>
            </a:r>
            <a:r>
              <a:rPr lang="fr-BE" sz="2000">
                <a:solidFill>
                  <a:srgbClr val="000080"/>
                </a:solidFill>
                <a:latin typeface="Verdana" pitchFamily="34" charset="0"/>
              </a:rPr>
              <a:t>- </a:t>
            </a:r>
            <a:r>
              <a:rPr lang="en-GB" sz="2000">
                <a:solidFill>
                  <a:srgbClr val="000080"/>
                </a:solidFill>
                <a:latin typeface="Verdana" pitchFamily="34" charset="0"/>
              </a:rPr>
              <a:t>2008</a:t>
            </a:r>
            <a:r>
              <a:rPr lang="fr-BE" sz="2000">
                <a:solidFill>
                  <a:srgbClr val="000080"/>
                </a:solidFill>
                <a:latin typeface="Verdana" pitchFamily="34" charset="0"/>
              </a:rPr>
              <a:t> Communication on the </a:t>
            </a:r>
            <a:r>
              <a:rPr lang="en-GB" sz="2000">
                <a:solidFill>
                  <a:srgbClr val="000080"/>
                </a:solidFill>
                <a:latin typeface="Verdana" pitchFamily="34" charset="0"/>
              </a:rPr>
              <a:t>involvement</a:t>
            </a:r>
            <a:r>
              <a:rPr lang="fr-BE" sz="2000">
                <a:solidFill>
                  <a:srgbClr val="000080"/>
                </a:solidFill>
                <a:latin typeface="Verdana" pitchFamily="34" charset="0"/>
              </a:rPr>
              <a:t> of local   </a:t>
            </a:r>
            <a:r>
              <a:rPr lang="en-GB" sz="2000">
                <a:solidFill>
                  <a:srgbClr val="000080"/>
                </a:solidFill>
                <a:latin typeface="Verdana" pitchFamily="34" charset="0"/>
              </a:rPr>
              <a:t>actors</a:t>
            </a:r>
            <a:r>
              <a:rPr lang="fr-BE" sz="2000">
                <a:solidFill>
                  <a:srgbClr val="000080"/>
                </a:solidFill>
                <a:latin typeface="Verdana" pitchFamily="34" charset="0"/>
              </a:rPr>
              <a:t> in </a:t>
            </a:r>
            <a:r>
              <a:rPr lang="en-GB" sz="2000">
                <a:solidFill>
                  <a:srgbClr val="000080"/>
                </a:solidFill>
                <a:latin typeface="Verdana" pitchFamily="34" charset="0"/>
              </a:rPr>
              <a:t>development</a:t>
            </a:r>
            <a:r>
              <a:rPr lang="fr-BE" sz="2000">
                <a:solidFill>
                  <a:srgbClr val="000080"/>
                </a:solidFill>
                <a:latin typeface="Verdana" pitchFamily="34" charset="0"/>
              </a:rPr>
              <a:t> </a:t>
            </a:r>
            <a:r>
              <a:rPr lang="en-GB" sz="2000">
                <a:solidFill>
                  <a:srgbClr val="000080"/>
                </a:solidFill>
                <a:latin typeface="Verdana" pitchFamily="34" charset="0"/>
              </a:rPr>
              <a:t>cooperation</a:t>
            </a:r>
          </a:p>
          <a:p>
            <a:pPr marL="381000" indent="-381000" algn="just" eaLnBrk="0" hangingPunct="0">
              <a:lnSpc>
                <a:spcPct val="80000"/>
              </a:lnSpc>
              <a:buFont typeface="Wingdings" pitchFamily="2" charset="2"/>
              <a:buNone/>
              <a:tabLst>
                <a:tab pos="900113" algn="l"/>
                <a:tab pos="1431925" algn="l"/>
              </a:tabLst>
            </a:pPr>
            <a:endParaRPr lang="en-GB" sz="2000">
              <a:solidFill>
                <a:srgbClr val="000080"/>
              </a:solidFill>
              <a:latin typeface="Verdana" pitchFamily="34" charset="0"/>
            </a:endParaRPr>
          </a:p>
          <a:p>
            <a:pPr marL="381000" indent="-381000" algn="just" eaLnBrk="0" hangingPunct="0">
              <a:lnSpc>
                <a:spcPct val="80000"/>
              </a:lnSpc>
              <a:buFont typeface="Wingdings" pitchFamily="2" charset="2"/>
              <a:buNone/>
              <a:tabLst>
                <a:tab pos="900113" algn="l"/>
                <a:tab pos="1431925" algn="l"/>
              </a:tabLst>
            </a:pPr>
            <a:r>
              <a:rPr lang="en-GB" sz="2000">
                <a:solidFill>
                  <a:srgbClr val="000080"/>
                </a:solidFill>
                <a:latin typeface="Verdana" pitchFamily="34" charset="0"/>
              </a:rPr>
              <a:t>     - </a:t>
            </a:r>
            <a:r>
              <a:rPr lang="fr-FR" sz="2000">
                <a:solidFill>
                  <a:srgbClr val="000080"/>
                </a:solidFill>
                <a:latin typeface="Verdana" pitchFamily="34" charset="0"/>
              </a:rPr>
              <a:t>Based on the results of similar initiatives 	    	   (MED-ACT, MED-PACT)</a:t>
            </a:r>
            <a:endParaRPr lang="en-GB" sz="2000">
              <a:solidFill>
                <a:srgbClr val="000080"/>
              </a:solidFill>
              <a:latin typeface="Verdana" pitchFamily="34" charset="0"/>
            </a:endParaRPr>
          </a:p>
          <a:p>
            <a:pPr marL="381000" indent="-381000" algn="just" eaLnBrk="0" hangingPunct="0">
              <a:lnSpc>
                <a:spcPct val="80000"/>
              </a:lnSpc>
              <a:buFont typeface="Wingdings" pitchFamily="2" charset="2"/>
              <a:buNone/>
              <a:tabLst>
                <a:tab pos="900113" algn="l"/>
                <a:tab pos="1431925" algn="l"/>
              </a:tabLst>
            </a:pPr>
            <a:endParaRPr lang="fr-BE" sz="2000" b="1">
              <a:solidFill>
                <a:srgbClr val="000080"/>
              </a:solidFill>
              <a:latin typeface="Verdana" pitchFamily="34" charset="0"/>
            </a:endParaRPr>
          </a:p>
          <a:p>
            <a:pPr marL="381000" indent="-381000" algn="just" eaLnBrk="0" hangingPunct="0">
              <a:lnSpc>
                <a:spcPct val="80000"/>
              </a:lnSpc>
              <a:buFont typeface="Wingdings" pitchFamily="2" charset="2"/>
              <a:buNone/>
              <a:tabLst>
                <a:tab pos="900113" algn="l"/>
                <a:tab pos="1431925" algn="l"/>
              </a:tabLst>
            </a:pPr>
            <a:endParaRPr lang="fr-BE" sz="2000" b="1">
              <a:solidFill>
                <a:srgbClr val="000080"/>
              </a:solidFill>
              <a:latin typeface="Verdana" pitchFamily="34" charset="0"/>
            </a:endParaRPr>
          </a:p>
          <a:p>
            <a:pPr marL="381000" indent="-381000" algn="just" eaLnBrk="0" hangingPunct="0">
              <a:lnSpc>
                <a:spcPct val="80000"/>
              </a:lnSpc>
              <a:buFont typeface="Wingdings" pitchFamily="2" charset="2"/>
              <a:buNone/>
              <a:tabLst>
                <a:tab pos="900113" algn="l"/>
                <a:tab pos="1431925" algn="l"/>
              </a:tabLst>
            </a:pPr>
            <a:r>
              <a:rPr lang="fr-BE" sz="2000" b="1">
                <a:solidFill>
                  <a:srgbClr val="000080"/>
                </a:solidFill>
                <a:latin typeface="Verdana" pitchFamily="34" charset="0"/>
              </a:rPr>
              <a:t>	Specific objective</a:t>
            </a:r>
            <a:r>
              <a:rPr lang="fr-BE" sz="2000">
                <a:solidFill>
                  <a:srgbClr val="000080"/>
                </a:solidFill>
                <a:latin typeface="Verdana" pitchFamily="34" charset="0"/>
              </a:rPr>
              <a:t>: Improve local and regional government capacities in the fields of:</a:t>
            </a:r>
          </a:p>
          <a:p>
            <a:pPr marL="838200" lvl="1" indent="-381000" algn="just" eaLnBrk="0" hangingPunct="0">
              <a:lnSpc>
                <a:spcPts val="2800"/>
              </a:lnSpc>
              <a:buSzPct val="60000"/>
              <a:buFontTx/>
              <a:buChar char="o"/>
              <a:tabLst>
                <a:tab pos="900113" algn="l"/>
                <a:tab pos="1431925" algn="l"/>
              </a:tabLst>
            </a:pPr>
            <a:r>
              <a:rPr lang="fr-BE" sz="2000">
                <a:solidFill>
                  <a:srgbClr val="000080"/>
                </a:solidFill>
                <a:latin typeface="Verdana" pitchFamily="34" charset="0"/>
              </a:rPr>
              <a:t>Use of </a:t>
            </a:r>
            <a:r>
              <a:rPr lang="fr-BE" sz="2000" b="1">
                <a:solidFill>
                  <a:srgbClr val="000080"/>
                </a:solidFill>
                <a:latin typeface="Verdana" pitchFamily="34" charset="0"/>
              </a:rPr>
              <a:t>good governance</a:t>
            </a:r>
            <a:r>
              <a:rPr lang="fr-BE" sz="2000">
                <a:solidFill>
                  <a:srgbClr val="000080"/>
                </a:solidFill>
                <a:latin typeface="Verdana" pitchFamily="34" charset="0"/>
              </a:rPr>
              <a:t> principles</a:t>
            </a:r>
          </a:p>
          <a:p>
            <a:pPr marL="838200" lvl="1" indent="-381000" algn="just" eaLnBrk="0" hangingPunct="0">
              <a:lnSpc>
                <a:spcPts val="2800"/>
              </a:lnSpc>
              <a:buSzPct val="60000"/>
              <a:buFontTx/>
              <a:buChar char="o"/>
              <a:tabLst>
                <a:tab pos="900113" algn="l"/>
                <a:tab pos="1431925" algn="l"/>
              </a:tabLst>
            </a:pPr>
            <a:r>
              <a:rPr lang="fr-BE" sz="2000" b="1">
                <a:solidFill>
                  <a:srgbClr val="000080"/>
                </a:solidFill>
                <a:latin typeface="Verdana" pitchFamily="34" charset="0"/>
              </a:rPr>
              <a:t>Sustainable</a:t>
            </a:r>
            <a:r>
              <a:rPr lang="fr-BE" sz="2000">
                <a:solidFill>
                  <a:srgbClr val="000080"/>
                </a:solidFill>
                <a:latin typeface="Verdana" pitchFamily="34" charset="0"/>
              </a:rPr>
              <a:t>, integrated and long-term </a:t>
            </a:r>
            <a:r>
              <a:rPr lang="fr-BE" sz="2000" b="1">
                <a:solidFill>
                  <a:srgbClr val="000080"/>
                </a:solidFill>
                <a:latin typeface="Verdana" pitchFamily="34" charset="0"/>
              </a:rPr>
              <a:t>urban development</a:t>
            </a:r>
            <a:r>
              <a:rPr lang="fr-BE" sz="2000">
                <a:solidFill>
                  <a:srgbClr val="000080"/>
                </a:solidFill>
                <a:latin typeface="Verdana" pitchFamily="34" charset="0"/>
              </a:rPr>
              <a:t> planning</a:t>
            </a:r>
            <a:endParaRPr lang="en-GB" sz="2000">
              <a:solidFill>
                <a:srgbClr val="000080"/>
              </a:solidFill>
              <a:latin typeface="Verdana" pitchFamily="34" charset="0"/>
            </a:endParaRPr>
          </a:p>
          <a:p>
            <a:pPr marL="838200" lvl="1" indent="-381000" algn="just" eaLnBrk="0" hangingPunct="0">
              <a:lnSpc>
                <a:spcPts val="2800"/>
              </a:lnSpc>
              <a:buSzPct val="60000"/>
              <a:buFontTx/>
              <a:buChar char="o"/>
              <a:tabLst>
                <a:tab pos="900113" algn="l"/>
                <a:tab pos="1431925" algn="l"/>
              </a:tabLst>
            </a:pPr>
            <a:endParaRPr lang="fr-FR" sz="2000">
              <a:solidFill>
                <a:srgbClr val="000080"/>
              </a:solidFill>
              <a:latin typeface="Verdana" pitchFamily="34" charset="0"/>
            </a:endParaRPr>
          </a:p>
          <a:p>
            <a:pPr marL="381000" indent="-381000" algn="just" eaLnBrk="0" hangingPunct="0">
              <a:lnSpc>
                <a:spcPct val="80000"/>
              </a:lnSpc>
              <a:buFont typeface="Wingdings" pitchFamily="2" charset="2"/>
              <a:buNone/>
              <a:tabLst>
                <a:tab pos="900113" algn="l"/>
                <a:tab pos="1431925" algn="l"/>
              </a:tabLst>
            </a:pPr>
            <a:r>
              <a:rPr lang="fr-FR" sz="2000">
                <a:solidFill>
                  <a:srgbClr val="000080"/>
                </a:solidFill>
                <a:latin typeface="Verdana" pitchFamily="34" charset="0"/>
              </a:rPr>
              <a:t>	€ 11 m. Call for proposals, - € 3 m. Technical Assistance 	</a:t>
            </a:r>
          </a:p>
          <a:p>
            <a:pPr marL="381000" indent="-381000" eaLnBrk="0" hangingPunct="0">
              <a:lnSpc>
                <a:spcPct val="80000"/>
              </a:lnSpc>
              <a:buFont typeface="Wingdings" pitchFamily="2" charset="2"/>
              <a:buNone/>
              <a:tabLst>
                <a:tab pos="900113" algn="l"/>
                <a:tab pos="1431925" algn="l"/>
              </a:tabLst>
            </a:pPr>
            <a:r>
              <a:rPr lang="fr-FR" sz="2000" b="1">
                <a:solidFill>
                  <a:srgbClr val="000080"/>
                </a:solidFill>
                <a:latin typeface="Verdana" pitchFamily="34" charset="0"/>
              </a:rPr>
              <a:t>		</a:t>
            </a:r>
          </a:p>
          <a:p>
            <a:pPr marL="381000" indent="-381000" eaLnBrk="0" hangingPunct="0">
              <a:lnSpc>
                <a:spcPct val="80000"/>
              </a:lnSpc>
              <a:buFont typeface="Wingdings" pitchFamily="2" charset="2"/>
              <a:buNone/>
              <a:tabLst>
                <a:tab pos="900113" algn="l"/>
                <a:tab pos="1431925" algn="l"/>
              </a:tabLst>
            </a:pPr>
            <a:r>
              <a:rPr lang="fr-FR" sz="2000" b="1">
                <a:solidFill>
                  <a:srgbClr val="000080"/>
                </a:solidFill>
                <a:latin typeface="Verdana" pitchFamily="34" charset="0"/>
              </a:rPr>
              <a:t>		</a:t>
            </a:r>
          </a:p>
          <a:p>
            <a:pPr marL="381000" indent="-381000" eaLnBrk="0" hangingPunct="0">
              <a:lnSpc>
                <a:spcPct val="80000"/>
              </a:lnSpc>
              <a:buFont typeface="Wingdings" pitchFamily="2" charset="2"/>
              <a:buNone/>
              <a:tabLst>
                <a:tab pos="900113" algn="l"/>
                <a:tab pos="1431925" algn="l"/>
              </a:tabLst>
            </a:pPr>
            <a:endParaRPr lang="en-GB" sz="2000" b="1">
              <a:solidFill>
                <a:srgbClr val="000080"/>
              </a:solidFill>
              <a:latin typeface="Verdana" pitchFamily="34" charset="0"/>
            </a:endParaRPr>
          </a:p>
          <a:p>
            <a:pPr marL="381000" indent="-381000" eaLnBrk="0" hangingPunct="0">
              <a:lnSpc>
                <a:spcPct val="80000"/>
              </a:lnSpc>
              <a:buFont typeface="Wingdings" pitchFamily="2" charset="2"/>
              <a:buNone/>
              <a:tabLst>
                <a:tab pos="900113" algn="l"/>
                <a:tab pos="1431925" algn="l"/>
              </a:tabLst>
            </a:pPr>
            <a:r>
              <a:rPr lang="en-GB" sz="3200" b="1">
                <a:solidFill>
                  <a:srgbClr val="FF0000"/>
                </a:solidFill>
                <a:latin typeface="Verdana" pitchFamily="34" charset="0"/>
              </a:rPr>
              <a:t>		</a:t>
            </a:r>
            <a:endParaRPr lang="en-GB" sz="3200" b="1" i="1">
              <a:solidFill>
                <a:srgbClr val="FF0000"/>
              </a:solidFill>
              <a:latin typeface="Verdana" pitchFamily="34" charset="0"/>
            </a:endParaRPr>
          </a:p>
          <a:p>
            <a:pPr marL="381000" indent="-381000" eaLnBrk="0" hangingPunct="0">
              <a:lnSpc>
                <a:spcPct val="80000"/>
              </a:lnSpc>
              <a:buFont typeface="Wingdings" pitchFamily="2" charset="2"/>
              <a:buNone/>
              <a:tabLst>
                <a:tab pos="900113" algn="l"/>
                <a:tab pos="1431925" algn="l"/>
              </a:tabLst>
            </a:pPr>
            <a:endParaRPr lang="en-GB" sz="3200" b="1">
              <a:solidFill>
                <a:srgbClr val="FF0000"/>
              </a:solidFill>
              <a:latin typeface="Verdana" pitchFamily="34" charset="0"/>
            </a:endParaRPr>
          </a:p>
          <a:p>
            <a:pPr marL="381000" indent="-381000" eaLnBrk="0" hangingPunct="0">
              <a:lnSpc>
                <a:spcPct val="80000"/>
              </a:lnSpc>
              <a:buFont typeface="Wingdings" pitchFamily="2" charset="2"/>
              <a:buNone/>
              <a:tabLst>
                <a:tab pos="900113" algn="l"/>
                <a:tab pos="1431925" algn="l"/>
              </a:tabLst>
            </a:pPr>
            <a:endParaRPr lang="en-GB" sz="800">
              <a:solidFill>
                <a:srgbClr val="103C72"/>
              </a:solidFill>
              <a:latin typeface="Verdana" pitchFamily="34" charset="0"/>
            </a:endParaRPr>
          </a:p>
          <a:p>
            <a:pPr marL="381000" indent="-381000" eaLnBrk="0" hangingPunct="0">
              <a:lnSpc>
                <a:spcPct val="80000"/>
              </a:lnSpc>
              <a:buFont typeface="Wingdings" pitchFamily="2" charset="2"/>
              <a:buChar char="ü"/>
              <a:tabLst>
                <a:tab pos="900113" algn="l"/>
                <a:tab pos="1431925" algn="l"/>
              </a:tabLst>
            </a:pPr>
            <a:endParaRPr lang="en-GB" sz="400">
              <a:solidFill>
                <a:srgbClr val="103C72"/>
              </a:solidFill>
              <a:latin typeface="Verdana" pitchFamily="34" charset="0"/>
            </a:endParaRPr>
          </a:p>
          <a:p>
            <a:pPr marL="381000" indent="-381000" eaLnBrk="0" hangingPunct="0">
              <a:lnSpc>
                <a:spcPct val="80000"/>
              </a:lnSpc>
              <a:buFont typeface="Wingdings" pitchFamily="2" charset="2"/>
              <a:buNone/>
              <a:tabLst>
                <a:tab pos="900113" algn="l"/>
                <a:tab pos="1431925" algn="l"/>
              </a:tabLst>
            </a:pPr>
            <a:endParaRPr lang="en-GB" sz="800">
              <a:solidFill>
                <a:srgbClr val="103C72"/>
              </a:solidFill>
              <a:latin typeface="Verdana"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29" name="Rectangle 2"/>
          <p:cNvSpPr>
            <a:spLocks noGrp="1" noChangeArrowheads="1"/>
          </p:cNvSpPr>
          <p:nvPr>
            <p:ph type="title"/>
          </p:nvPr>
        </p:nvSpPr>
        <p:spPr/>
        <p:txBody>
          <a:bodyPr/>
          <a:lstStyle/>
          <a:p>
            <a:pPr indent="0" eaLnBrk="1" hangingPunct="1"/>
            <a:r>
              <a:rPr lang="en-GB" smtClean="0">
                <a:solidFill>
                  <a:schemeClr val="tx1"/>
                </a:solidFill>
              </a:rPr>
              <a:t>ENPI financial support</a:t>
            </a:r>
            <a:endParaRPr lang="en-GB" smtClean="0">
              <a:solidFill>
                <a:schemeClr val="hlink"/>
              </a:solidFill>
              <a:latin typeface="Arial" charset="0"/>
            </a:endParaRPr>
          </a:p>
        </p:txBody>
      </p:sp>
      <p:cxnSp>
        <p:nvCxnSpPr>
          <p:cNvPr id="431130" name="AutoShape 3"/>
          <p:cNvCxnSpPr>
            <a:cxnSpLocks noChangeShapeType="1"/>
          </p:cNvCxnSpPr>
          <p:nvPr/>
        </p:nvCxnSpPr>
        <p:spPr bwMode="auto">
          <a:xfrm flipH="1">
            <a:off x="1800225" y="4895850"/>
            <a:ext cx="155575" cy="252413"/>
          </a:xfrm>
          <a:prstGeom prst="straightConnector1">
            <a:avLst/>
          </a:prstGeom>
          <a:noFill/>
          <a:ln w="9525">
            <a:noFill/>
            <a:round/>
            <a:headEnd/>
            <a:tailEnd/>
          </a:ln>
        </p:spPr>
      </p:cxnSp>
      <p:cxnSp>
        <p:nvCxnSpPr>
          <p:cNvPr id="431131" name="AutoShape 4"/>
          <p:cNvCxnSpPr>
            <a:cxnSpLocks noChangeShapeType="1"/>
          </p:cNvCxnSpPr>
          <p:nvPr/>
        </p:nvCxnSpPr>
        <p:spPr bwMode="auto">
          <a:xfrm>
            <a:off x="1955800" y="4895850"/>
            <a:ext cx="1751013" cy="252413"/>
          </a:xfrm>
          <a:prstGeom prst="straightConnector1">
            <a:avLst/>
          </a:prstGeom>
          <a:noFill/>
          <a:ln w="9525">
            <a:noFill/>
            <a:round/>
            <a:headEnd/>
            <a:tailEnd/>
          </a:ln>
        </p:spPr>
      </p:cxnSp>
      <p:sp>
        <p:nvSpPr>
          <p:cNvPr id="431132" name="Rectangle 5"/>
          <p:cNvSpPr>
            <a:spLocks noChangeArrowheads="1"/>
          </p:cNvSpPr>
          <p:nvPr/>
        </p:nvSpPr>
        <p:spPr bwMode="auto">
          <a:xfrm>
            <a:off x="250825" y="3355975"/>
            <a:ext cx="8424863" cy="2520950"/>
          </a:xfrm>
          <a:prstGeom prst="rect">
            <a:avLst/>
          </a:prstGeom>
          <a:noFill/>
          <a:ln w="25400" algn="ctr">
            <a:solidFill>
              <a:srgbClr val="000080"/>
            </a:solidFill>
            <a:prstDash val="sysDot"/>
            <a:miter lim="800000"/>
            <a:headEnd/>
            <a:tailEnd/>
          </a:ln>
        </p:spPr>
        <p:txBody>
          <a:bodyPr lIns="90000" tIns="46800" rIns="90000" bIns="46800" anchor="ctr">
            <a:spAutoFit/>
          </a:bodyPr>
          <a:lstStyle/>
          <a:p>
            <a:pPr algn="ctr"/>
            <a:endParaRPr lang="en-GB" sz="1800"/>
          </a:p>
        </p:txBody>
      </p:sp>
      <p:cxnSp>
        <p:nvCxnSpPr>
          <p:cNvPr id="431133" name="AutoShape 6"/>
          <p:cNvCxnSpPr>
            <a:cxnSpLocks noChangeShapeType="1"/>
            <a:endCxn id="431134" idx="0"/>
          </p:cNvCxnSpPr>
          <p:nvPr/>
        </p:nvCxnSpPr>
        <p:spPr bwMode="auto">
          <a:xfrm flipH="1">
            <a:off x="1800225" y="5148263"/>
            <a:ext cx="823913" cy="0"/>
          </a:xfrm>
          <a:prstGeom prst="straightConnector1">
            <a:avLst/>
          </a:prstGeom>
          <a:noFill/>
          <a:ln w="9525">
            <a:noFill/>
            <a:round/>
            <a:headEnd/>
            <a:tailEnd/>
          </a:ln>
        </p:spPr>
      </p:cxnSp>
      <p:graphicFrame>
        <p:nvGraphicFramePr>
          <p:cNvPr id="431111" name="Organization Chart 7"/>
          <p:cNvGraphicFramePr>
            <a:graphicFrameLocks/>
          </p:cNvGraphicFramePr>
          <p:nvPr/>
        </p:nvGraphicFramePr>
        <p:xfrm>
          <a:off x="250825" y="2060575"/>
          <a:ext cx="8064500" cy="3089275"/>
        </p:xfrm>
        <a:graphic>
          <a:graphicData uri="http://schemas.openxmlformats.org/drawingml/2006/compatibility">
            <com:legacyDrawing xmlns:com="http://schemas.openxmlformats.org/drawingml/2006/compatibility" spid="_x0000_s431111"/>
          </a:graphicData>
        </a:graphic>
      </p:graphicFrame>
      <p:sp>
        <p:nvSpPr>
          <p:cNvPr id="431134" name="AutoShape 25"/>
          <p:cNvSpPr>
            <a:spLocks noChangeArrowheads="1"/>
          </p:cNvSpPr>
          <p:nvPr/>
        </p:nvSpPr>
        <p:spPr bwMode="auto">
          <a:xfrm>
            <a:off x="1116013" y="5156200"/>
            <a:ext cx="1368425" cy="576263"/>
          </a:xfrm>
          <a:prstGeom prst="flowChartAlternateProcess">
            <a:avLst/>
          </a:prstGeom>
          <a:gradFill rotWithShape="1">
            <a:gsLst>
              <a:gs pos="0">
                <a:srgbClr val="99CCFF">
                  <a:alpha val="26999"/>
                </a:srgbClr>
              </a:gs>
              <a:gs pos="100000">
                <a:srgbClr val="99CCFF"/>
              </a:gs>
            </a:gsLst>
            <a:lin ang="5400000" scaled="1"/>
          </a:gradFill>
          <a:ln w="15875" algn="ctr">
            <a:solidFill>
              <a:schemeClr val="tx1"/>
            </a:solidFill>
            <a:miter lim="800000"/>
            <a:headEnd/>
            <a:tailEnd/>
          </a:ln>
        </p:spPr>
        <p:txBody>
          <a:bodyPr wrap="none" lIns="0" tIns="0" rIns="0" bIns="0" anchor="ctr"/>
          <a:lstStyle/>
          <a:p>
            <a:pPr algn="ctr"/>
            <a:r>
              <a:rPr lang="fr-BE" sz="2000" b="1">
                <a:solidFill>
                  <a:srgbClr val="FF6600"/>
                </a:solidFill>
                <a:latin typeface="Corbel" pitchFamily="34" charset="0"/>
              </a:rPr>
              <a:t>ENPI </a:t>
            </a:r>
          </a:p>
          <a:p>
            <a:pPr algn="ctr"/>
            <a:r>
              <a:rPr lang="fr-BE" sz="2000" b="1">
                <a:solidFill>
                  <a:srgbClr val="FF6600"/>
                </a:solidFill>
                <a:latin typeface="Corbel" pitchFamily="34" charset="0"/>
              </a:rPr>
              <a:t>South</a:t>
            </a:r>
            <a:endParaRPr lang="en-GB" sz="1800">
              <a:solidFill>
                <a:srgbClr val="FF6600"/>
              </a:solidFill>
            </a:endParaRPr>
          </a:p>
        </p:txBody>
      </p:sp>
      <p:sp>
        <p:nvSpPr>
          <p:cNvPr id="431135" name="AutoShape 26"/>
          <p:cNvSpPr>
            <a:spLocks noChangeArrowheads="1"/>
          </p:cNvSpPr>
          <p:nvPr/>
        </p:nvSpPr>
        <p:spPr bwMode="auto">
          <a:xfrm>
            <a:off x="3059113" y="5156200"/>
            <a:ext cx="1295400" cy="565150"/>
          </a:xfrm>
          <a:prstGeom prst="flowChartAlternateProcess">
            <a:avLst/>
          </a:prstGeom>
          <a:gradFill rotWithShape="1">
            <a:gsLst>
              <a:gs pos="0">
                <a:srgbClr val="99CCFF">
                  <a:alpha val="26999"/>
                </a:srgbClr>
              </a:gs>
              <a:gs pos="100000">
                <a:srgbClr val="99CCFF"/>
              </a:gs>
            </a:gsLst>
            <a:lin ang="5400000" scaled="1"/>
          </a:gradFill>
          <a:ln w="15875" algn="ctr">
            <a:solidFill>
              <a:schemeClr val="tx1"/>
            </a:solidFill>
            <a:miter lim="800000"/>
            <a:headEnd/>
            <a:tailEnd/>
          </a:ln>
        </p:spPr>
        <p:txBody>
          <a:bodyPr wrap="none" lIns="0" tIns="0" rIns="0" bIns="0" anchor="ctr"/>
          <a:lstStyle/>
          <a:p>
            <a:pPr algn="ctr"/>
            <a:r>
              <a:rPr lang="fr-BE" sz="2000" b="1">
                <a:solidFill>
                  <a:srgbClr val="003366"/>
                </a:solidFill>
                <a:latin typeface="Corbel" pitchFamily="34" charset="0"/>
              </a:rPr>
              <a:t>ENPI </a:t>
            </a:r>
          </a:p>
          <a:p>
            <a:pPr algn="ctr"/>
            <a:r>
              <a:rPr lang="fr-BE" sz="2000" b="1">
                <a:solidFill>
                  <a:srgbClr val="003366"/>
                </a:solidFill>
                <a:latin typeface="Corbel" pitchFamily="34" charset="0"/>
              </a:rPr>
              <a:t>East</a:t>
            </a:r>
            <a:endParaRPr lang="en-GB" sz="1800"/>
          </a:p>
        </p:txBody>
      </p:sp>
      <p:sp>
        <p:nvSpPr>
          <p:cNvPr id="431136" name="Rectangle 27"/>
          <p:cNvSpPr>
            <a:spLocks noChangeArrowheads="1"/>
          </p:cNvSpPr>
          <p:nvPr/>
        </p:nvSpPr>
        <p:spPr bwMode="auto">
          <a:xfrm>
            <a:off x="250825" y="3355975"/>
            <a:ext cx="8424863" cy="2520950"/>
          </a:xfrm>
          <a:prstGeom prst="rect">
            <a:avLst/>
          </a:prstGeom>
          <a:noFill/>
          <a:ln w="25400" algn="ctr">
            <a:solidFill>
              <a:srgbClr val="000080"/>
            </a:solidFill>
            <a:prstDash val="sysDot"/>
            <a:miter lim="800000"/>
            <a:headEnd/>
            <a:tailEnd/>
          </a:ln>
        </p:spPr>
        <p:txBody>
          <a:bodyPr lIns="90000" tIns="46800" rIns="90000" bIns="46800" anchor="ctr">
            <a:spAutoFit/>
          </a:bodyPr>
          <a:lstStyle/>
          <a:p>
            <a:pPr algn="ctr"/>
            <a:endParaRPr lang="en-GB" sz="1800"/>
          </a:p>
        </p:txBody>
      </p:sp>
      <p:sp>
        <p:nvSpPr>
          <p:cNvPr id="431137" name="AutoShape 28"/>
          <p:cNvSpPr>
            <a:spLocks noChangeArrowheads="1"/>
          </p:cNvSpPr>
          <p:nvPr/>
        </p:nvSpPr>
        <p:spPr bwMode="auto">
          <a:xfrm>
            <a:off x="5651500" y="2060575"/>
            <a:ext cx="2168525" cy="1008063"/>
          </a:xfrm>
          <a:prstGeom prst="flowChartAlternateProcess">
            <a:avLst/>
          </a:prstGeom>
          <a:solidFill>
            <a:srgbClr val="99CCFF">
              <a:alpha val="12941"/>
            </a:srgbClr>
          </a:solidFill>
          <a:ln w="15875" algn="ctr">
            <a:solidFill>
              <a:schemeClr val="tx1"/>
            </a:solidFill>
            <a:miter lim="800000"/>
            <a:headEnd/>
            <a:tailEnd/>
          </a:ln>
        </p:spPr>
        <p:txBody>
          <a:bodyPr wrap="none" lIns="0" tIns="0" rIns="0" bIns="0" anchor="ctr"/>
          <a:lstStyle/>
          <a:p>
            <a:pPr algn="ctr"/>
            <a:r>
              <a:rPr lang="en-GB" sz="1600" b="1" u="sng">
                <a:solidFill>
                  <a:srgbClr val="003366"/>
                </a:solidFill>
                <a:latin typeface="Corbel" pitchFamily="34" charset="0"/>
              </a:rPr>
              <a:t>COFINANCING</a:t>
            </a:r>
          </a:p>
          <a:p>
            <a:pPr algn="ctr"/>
            <a:r>
              <a:rPr lang="en-GB" sz="1600" b="1">
                <a:solidFill>
                  <a:srgbClr val="003366"/>
                </a:solidFill>
                <a:latin typeface="Corbel" pitchFamily="34" charset="0"/>
              </a:rPr>
              <a:t>Member States, IFIs, </a:t>
            </a:r>
          </a:p>
          <a:p>
            <a:pPr algn="ctr"/>
            <a:r>
              <a:rPr lang="en-GB" sz="1600" b="1">
                <a:solidFill>
                  <a:srgbClr val="003366"/>
                </a:solidFill>
                <a:latin typeface="Corbel" pitchFamily="34" charset="0"/>
              </a:rPr>
              <a:t>Partner Countries</a:t>
            </a:r>
            <a:endParaRPr lang="en-GB" sz="1600"/>
          </a:p>
        </p:txBody>
      </p:sp>
      <p:pic>
        <p:nvPicPr>
          <p:cNvPr id="431138" name="Picture 29"/>
          <p:cNvPicPr>
            <a:picLocks noChangeAspect="1" noChangeArrowheads="1"/>
          </p:cNvPicPr>
          <p:nvPr/>
        </p:nvPicPr>
        <p:blipFill>
          <a:blip r:embed="rId4"/>
          <a:srcRect/>
          <a:stretch>
            <a:fillRect/>
          </a:stretch>
        </p:blipFill>
        <p:spPr bwMode="auto">
          <a:xfrm>
            <a:off x="7667625" y="5373688"/>
            <a:ext cx="1066800" cy="1279525"/>
          </a:xfrm>
          <a:prstGeom prst="rect">
            <a:avLst/>
          </a:prstGeom>
          <a:noFill/>
          <a:ln w="9525">
            <a:noFill/>
            <a:miter lim="800000"/>
            <a:headEnd/>
            <a:tailEnd/>
          </a:ln>
        </p:spPr>
      </p:pic>
      <p:sp>
        <p:nvSpPr>
          <p:cNvPr id="431139" name="Oval 30"/>
          <p:cNvSpPr>
            <a:spLocks noChangeArrowheads="1"/>
          </p:cNvSpPr>
          <p:nvPr/>
        </p:nvSpPr>
        <p:spPr bwMode="auto">
          <a:xfrm flipV="1">
            <a:off x="2051050" y="3789363"/>
            <a:ext cx="1081088" cy="576262"/>
          </a:xfrm>
          <a:prstGeom prst="ellipse">
            <a:avLst/>
          </a:prstGeom>
          <a:noFill/>
          <a:ln w="57150" algn="ctr">
            <a:solidFill>
              <a:srgbClr val="FF0000"/>
            </a:solidFill>
            <a:round/>
            <a:headEnd/>
            <a:tailEnd/>
          </a:ln>
        </p:spPr>
        <p:txBody>
          <a:bodyPr lIns="90000" tIns="46800" rIns="90000" bIns="46800" anchor="ctr">
            <a:spAutoFit/>
          </a:bodyPr>
          <a:lstStyle/>
          <a:p>
            <a:pPr algn="ctr"/>
            <a:endParaRPr lang="en-GB" sz="1800"/>
          </a:p>
        </p:txBody>
      </p:sp>
      <p:sp>
        <p:nvSpPr>
          <p:cNvPr id="431140" name="Oval 33"/>
          <p:cNvSpPr>
            <a:spLocks noChangeArrowheads="1"/>
          </p:cNvSpPr>
          <p:nvPr/>
        </p:nvSpPr>
        <p:spPr bwMode="auto">
          <a:xfrm flipV="1">
            <a:off x="3708400" y="3860800"/>
            <a:ext cx="1223963" cy="576263"/>
          </a:xfrm>
          <a:prstGeom prst="ellipse">
            <a:avLst/>
          </a:prstGeom>
          <a:noFill/>
          <a:ln w="57150" algn="ctr">
            <a:solidFill>
              <a:srgbClr val="FF0000"/>
            </a:solidFill>
            <a:round/>
            <a:headEnd/>
            <a:tailEnd/>
          </a:ln>
        </p:spPr>
        <p:txBody>
          <a:bodyPr lIns="90000" tIns="46800" rIns="90000" bIns="46800" anchor="ctr">
            <a:spAutoFit/>
          </a:bodyPr>
          <a:lstStyle/>
          <a:p>
            <a:pPr algn="ctr"/>
            <a:endParaRPr lang="en-GB" sz="1800"/>
          </a:p>
        </p:txBody>
      </p:sp>
      <p:sp>
        <p:nvSpPr>
          <p:cNvPr id="431141" name="Oval 34"/>
          <p:cNvSpPr>
            <a:spLocks noChangeArrowheads="1"/>
          </p:cNvSpPr>
          <p:nvPr/>
        </p:nvSpPr>
        <p:spPr bwMode="auto">
          <a:xfrm flipV="1">
            <a:off x="6948488" y="3716338"/>
            <a:ext cx="1295400" cy="649287"/>
          </a:xfrm>
          <a:prstGeom prst="ellipse">
            <a:avLst/>
          </a:prstGeom>
          <a:noFill/>
          <a:ln w="57150" algn="ctr">
            <a:solidFill>
              <a:srgbClr val="FF0000"/>
            </a:solidFill>
            <a:round/>
            <a:headEnd/>
            <a:tailEnd/>
          </a:ln>
        </p:spPr>
        <p:txBody>
          <a:bodyPr lIns="90000" tIns="46800" rIns="90000" bIns="46800" anchor="ctr">
            <a:spAutoFit/>
          </a:bodyPr>
          <a:lstStyle/>
          <a:p>
            <a:pPr algn="ctr"/>
            <a:endParaRPr lang="en-GB" sz="180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5" name="Rectangle 2"/>
          <p:cNvSpPr>
            <a:spLocks noGrp="1" noChangeArrowheads="1"/>
          </p:cNvSpPr>
          <p:nvPr>
            <p:ph type="title"/>
          </p:nvPr>
        </p:nvSpPr>
        <p:spPr>
          <a:xfrm>
            <a:off x="539750" y="404813"/>
            <a:ext cx="9144000" cy="908050"/>
          </a:xfrm>
        </p:spPr>
        <p:txBody>
          <a:bodyPr/>
          <a:lstStyle/>
          <a:p>
            <a:pPr indent="0" eaLnBrk="1" hangingPunct="1"/>
            <a:r>
              <a:rPr lang="en-GB" sz="2000" smtClean="0">
                <a:solidFill>
                  <a:schemeClr val="tx1"/>
                </a:solidFill>
              </a:rPr>
              <a:t>Other projects under the thematic programme (DCI)</a:t>
            </a:r>
            <a:br>
              <a:rPr lang="en-GB" sz="2000" smtClean="0">
                <a:solidFill>
                  <a:schemeClr val="tx1"/>
                </a:solidFill>
              </a:rPr>
            </a:br>
            <a:endParaRPr lang="en-GB" sz="2000" smtClean="0">
              <a:solidFill>
                <a:schemeClr val="tx1"/>
              </a:solidFill>
            </a:endParaRPr>
          </a:p>
        </p:txBody>
      </p:sp>
      <p:sp>
        <p:nvSpPr>
          <p:cNvPr id="492546" name="Rectangle 3"/>
          <p:cNvSpPr>
            <a:spLocks noGrp="1" noChangeArrowheads="1"/>
          </p:cNvSpPr>
          <p:nvPr>
            <p:ph type="body" idx="1"/>
          </p:nvPr>
        </p:nvSpPr>
        <p:spPr>
          <a:xfrm>
            <a:off x="395288" y="1052513"/>
            <a:ext cx="7848600" cy="4386262"/>
          </a:xfrm>
        </p:spPr>
        <p:txBody>
          <a:bodyPr/>
          <a:lstStyle/>
          <a:p>
            <a:pPr marL="538163" algn="ctr">
              <a:lnSpc>
                <a:spcPct val="90000"/>
              </a:lnSpc>
              <a:buFont typeface="Wingdings" pitchFamily="2" charset="2"/>
              <a:buNone/>
              <a:tabLst>
                <a:tab pos="900113" algn="l"/>
              </a:tabLst>
            </a:pPr>
            <a:endParaRPr lang="en-GB" sz="2200" smtClean="0">
              <a:solidFill>
                <a:srgbClr val="000080"/>
              </a:solidFill>
            </a:endParaRPr>
          </a:p>
          <a:p>
            <a:pPr marL="538163">
              <a:lnSpc>
                <a:spcPct val="80000"/>
              </a:lnSpc>
              <a:spcBef>
                <a:spcPct val="70000"/>
              </a:spcBef>
              <a:buFontTx/>
              <a:buChar char="-"/>
              <a:tabLst>
                <a:tab pos="900113" algn="l"/>
              </a:tabLst>
            </a:pPr>
            <a:r>
              <a:rPr lang="en-GB" sz="2200" smtClean="0">
                <a:solidFill>
                  <a:srgbClr val="000080"/>
                </a:solidFill>
              </a:rPr>
              <a:t>Addressing climate change in the Middle East and North-Africa (MEDA) region (implemented by the WB, </a:t>
            </a:r>
            <a:r>
              <a:rPr lang="fr-FR" sz="2200" smtClean="0">
                <a:solidFill>
                  <a:schemeClr val="accent2"/>
                </a:solidFill>
              </a:rPr>
              <a:t>€ </a:t>
            </a:r>
            <a:r>
              <a:rPr lang="en-GB" sz="2200" smtClean="0">
                <a:solidFill>
                  <a:schemeClr val="accent2"/>
                </a:solidFill>
              </a:rPr>
              <a:t>1.5 m </a:t>
            </a:r>
            <a:r>
              <a:rPr lang="en-GB" sz="2200" smtClean="0">
                <a:solidFill>
                  <a:srgbClr val="000080"/>
                </a:solidFill>
              </a:rPr>
              <a:t>)</a:t>
            </a:r>
          </a:p>
          <a:p>
            <a:pPr marL="538163" algn="just">
              <a:lnSpc>
                <a:spcPct val="80000"/>
              </a:lnSpc>
              <a:spcBef>
                <a:spcPct val="70000"/>
              </a:spcBef>
              <a:spcAft>
                <a:spcPts val="1200"/>
              </a:spcAft>
              <a:buFontTx/>
              <a:buChar char="-"/>
              <a:tabLst>
                <a:tab pos="900113" algn="l"/>
              </a:tabLst>
            </a:pPr>
            <a:r>
              <a:rPr lang="en-GB" sz="2200" smtClean="0">
                <a:solidFill>
                  <a:srgbClr val="000080"/>
                </a:solidFill>
              </a:rPr>
              <a:t>Analysis for ENPI countries on social and economic benefits of enhanced environment protection. (</a:t>
            </a:r>
            <a:r>
              <a:rPr lang="fr-FR" sz="2200" smtClean="0">
                <a:solidFill>
                  <a:srgbClr val="000080"/>
                </a:solidFill>
              </a:rPr>
              <a:t>€ </a:t>
            </a:r>
            <a:r>
              <a:rPr lang="en-GB" sz="2200" smtClean="0">
                <a:solidFill>
                  <a:srgbClr val="000080"/>
                </a:solidFill>
              </a:rPr>
              <a:t>1.2m)</a:t>
            </a:r>
          </a:p>
          <a:p>
            <a:pPr marL="538163" algn="just">
              <a:lnSpc>
                <a:spcPct val="80000"/>
              </a:lnSpc>
              <a:spcBef>
                <a:spcPct val="70000"/>
              </a:spcBef>
              <a:spcAft>
                <a:spcPts val="1200"/>
              </a:spcAft>
              <a:buFontTx/>
              <a:buChar char="-"/>
              <a:tabLst>
                <a:tab pos="900113" algn="l"/>
              </a:tabLst>
            </a:pPr>
            <a:r>
              <a:rPr lang="en-GB" sz="2200" smtClean="0">
                <a:solidFill>
                  <a:srgbClr val="000080"/>
                </a:solidFill>
              </a:rPr>
              <a:t>Development of a Mediterranean Marine and Coastal Protected Areas (MPAs) Network (</a:t>
            </a:r>
            <a:r>
              <a:rPr lang="fr-FR" sz="2200" smtClean="0">
                <a:solidFill>
                  <a:srgbClr val="000080"/>
                </a:solidFill>
              </a:rPr>
              <a:t>€ 2</a:t>
            </a:r>
            <a:r>
              <a:rPr lang="en-GB" sz="2200" smtClean="0">
                <a:solidFill>
                  <a:srgbClr val="000080"/>
                </a:solidFill>
              </a:rPr>
              <a:t> m </a:t>
            </a:r>
            <a:r>
              <a:rPr lang="en-GB" sz="2200" i="1" smtClean="0">
                <a:solidFill>
                  <a:srgbClr val="000080"/>
                </a:solidFill>
              </a:rPr>
              <a:t>joint management with UNEP/MAP</a:t>
            </a:r>
            <a:r>
              <a:rPr lang="en-GB" sz="2200" smtClean="0">
                <a:solidFill>
                  <a:srgbClr val="000080"/>
                </a:solidFill>
              </a:rPr>
              <a:t>)</a:t>
            </a:r>
          </a:p>
          <a:p>
            <a:pPr marL="538163" algn="just">
              <a:lnSpc>
                <a:spcPct val="80000"/>
              </a:lnSpc>
              <a:spcBef>
                <a:spcPct val="70000"/>
              </a:spcBef>
              <a:buFontTx/>
              <a:buChar char="-"/>
              <a:tabLst>
                <a:tab pos="900113" algn="l"/>
              </a:tabLst>
            </a:pPr>
            <a:r>
              <a:rPr lang="fr-BE" sz="2200" smtClean="0">
                <a:solidFill>
                  <a:srgbClr val="000080"/>
                </a:solidFill>
              </a:rPr>
              <a:t>EUWI-MED </a:t>
            </a:r>
            <a:r>
              <a:rPr lang="en-GB" sz="2200" smtClean="0">
                <a:solidFill>
                  <a:srgbClr val="000080"/>
                </a:solidFill>
              </a:rPr>
              <a:t>(</a:t>
            </a:r>
            <a:r>
              <a:rPr lang="fr-FR" sz="2200" smtClean="0">
                <a:solidFill>
                  <a:srgbClr val="000080"/>
                </a:solidFill>
              </a:rPr>
              <a:t>€ </a:t>
            </a:r>
            <a:r>
              <a:rPr lang="en-GB" sz="2200" smtClean="0">
                <a:solidFill>
                  <a:srgbClr val="000080"/>
                </a:solidFill>
              </a:rPr>
              <a:t>1m.)</a:t>
            </a:r>
          </a:p>
          <a:p>
            <a:pPr marL="538163" algn="just">
              <a:lnSpc>
                <a:spcPct val="80000"/>
              </a:lnSpc>
              <a:spcBef>
                <a:spcPct val="70000"/>
              </a:spcBef>
              <a:spcAft>
                <a:spcPts val="1200"/>
              </a:spcAft>
              <a:buFontTx/>
              <a:buChar char="-"/>
              <a:tabLst>
                <a:tab pos="900113" algn="l"/>
              </a:tabLst>
            </a:pPr>
            <a:endParaRPr lang="en-GB" sz="1400" smtClean="0">
              <a:solidFill>
                <a:srgbClr val="000080"/>
              </a:solidFill>
            </a:endParaRPr>
          </a:p>
          <a:p>
            <a:pPr marL="538163" algn="just">
              <a:lnSpc>
                <a:spcPct val="80000"/>
              </a:lnSpc>
              <a:spcBef>
                <a:spcPct val="70000"/>
              </a:spcBef>
              <a:spcAft>
                <a:spcPts val="1200"/>
              </a:spcAft>
              <a:buFontTx/>
              <a:buChar char="-"/>
              <a:tabLst>
                <a:tab pos="900113" algn="l"/>
              </a:tabLst>
            </a:pPr>
            <a:endParaRPr lang="en-GB" sz="2200" smtClean="0">
              <a:solidFill>
                <a:schemeClr val="accent2"/>
              </a:solidFill>
            </a:endParaRPr>
          </a:p>
          <a:p>
            <a:pPr marL="538163" algn="just">
              <a:lnSpc>
                <a:spcPct val="80000"/>
              </a:lnSpc>
              <a:spcBef>
                <a:spcPct val="70000"/>
              </a:spcBef>
              <a:spcAft>
                <a:spcPts val="1200"/>
              </a:spcAft>
              <a:buFontTx/>
              <a:buChar char="-"/>
              <a:tabLst>
                <a:tab pos="900113" algn="l"/>
              </a:tabLst>
            </a:pPr>
            <a:endParaRPr lang="en-GB" sz="2200" smtClean="0">
              <a:solidFill>
                <a:srgbClr val="000080"/>
              </a:solidFill>
            </a:endParaRPr>
          </a:p>
          <a:p>
            <a:pPr marL="538163" algn="just">
              <a:lnSpc>
                <a:spcPct val="80000"/>
              </a:lnSpc>
              <a:spcBef>
                <a:spcPct val="70000"/>
              </a:spcBef>
              <a:spcAft>
                <a:spcPts val="1200"/>
              </a:spcAft>
              <a:buFontTx/>
              <a:buChar char="-"/>
              <a:tabLst>
                <a:tab pos="900113" algn="l"/>
              </a:tabLst>
            </a:pPr>
            <a:endParaRPr lang="en-GB" sz="2200" smtClean="0">
              <a:solidFill>
                <a:srgbClr val="000080"/>
              </a:solidFill>
            </a:endParaRPr>
          </a:p>
          <a:p>
            <a:pPr marL="538163">
              <a:lnSpc>
                <a:spcPct val="80000"/>
              </a:lnSpc>
              <a:spcBef>
                <a:spcPct val="70000"/>
              </a:spcBef>
              <a:buFontTx/>
              <a:buChar char="-"/>
              <a:tabLst>
                <a:tab pos="900113" algn="l"/>
              </a:tabLst>
            </a:pPr>
            <a:endParaRPr lang="en-GB" sz="2200" smtClean="0">
              <a:solidFill>
                <a:srgbClr val="000080"/>
              </a:solidFill>
            </a:endParaRPr>
          </a:p>
          <a:p>
            <a:pPr marL="538163">
              <a:lnSpc>
                <a:spcPct val="90000"/>
              </a:lnSpc>
              <a:buFont typeface="Wingdings" pitchFamily="2" charset="2"/>
              <a:buNone/>
              <a:tabLst>
                <a:tab pos="900113" algn="l"/>
              </a:tabLst>
            </a:pPr>
            <a:endParaRPr lang="en-GB" sz="2400" b="1" smtClean="0">
              <a:solidFill>
                <a:srgbClr val="000080"/>
              </a:solidFill>
            </a:endParaRPr>
          </a:p>
          <a:p>
            <a:pPr marL="1411288" lvl="2">
              <a:lnSpc>
                <a:spcPct val="80000"/>
              </a:lnSpc>
              <a:spcBef>
                <a:spcPct val="35000"/>
              </a:spcBef>
              <a:buFont typeface="Wingdings" pitchFamily="2" charset="2"/>
              <a:buNone/>
              <a:tabLst>
                <a:tab pos="900113" algn="l"/>
              </a:tabLst>
            </a:pPr>
            <a:endParaRPr lang="en-GB" sz="2400" smtClean="0">
              <a:solidFill>
                <a:srgbClr val="000080"/>
              </a:solidFill>
            </a:endParaRPr>
          </a:p>
          <a:p>
            <a:pPr marL="538163">
              <a:lnSpc>
                <a:spcPct val="80000"/>
              </a:lnSpc>
              <a:buFont typeface="Wingdings" pitchFamily="2" charset="2"/>
              <a:buNone/>
              <a:tabLst>
                <a:tab pos="900113" algn="l"/>
              </a:tabLst>
            </a:pPr>
            <a:endParaRPr lang="en-GB" sz="2400" b="1" smtClean="0">
              <a:solidFill>
                <a:srgbClr val="000080"/>
              </a:solidFill>
            </a:endParaRPr>
          </a:p>
          <a:p>
            <a:pPr marL="538163">
              <a:lnSpc>
                <a:spcPct val="80000"/>
              </a:lnSpc>
              <a:buFont typeface="Wingdings" pitchFamily="2" charset="2"/>
              <a:buNone/>
              <a:tabLst>
                <a:tab pos="900113" algn="l"/>
              </a:tabLst>
            </a:pPr>
            <a:endParaRPr lang="en-GB" sz="2400" smtClean="0"/>
          </a:p>
          <a:p>
            <a:pPr marL="538163">
              <a:lnSpc>
                <a:spcPct val="80000"/>
              </a:lnSpc>
              <a:buFont typeface="Wingdings" pitchFamily="2" charset="2"/>
              <a:buChar char="ü"/>
              <a:tabLst>
                <a:tab pos="900113" algn="l"/>
              </a:tabLst>
            </a:pPr>
            <a:endParaRPr lang="en-GB" sz="500" smtClean="0"/>
          </a:p>
          <a:p>
            <a:pPr marL="538163">
              <a:lnSpc>
                <a:spcPct val="80000"/>
              </a:lnSpc>
              <a:buFont typeface="Wingdings" pitchFamily="2" charset="2"/>
              <a:buNone/>
              <a:tabLst>
                <a:tab pos="900113" algn="l"/>
              </a:tabLst>
            </a:pPr>
            <a:endParaRPr lang="en-GB" sz="800" smtClean="0"/>
          </a:p>
        </p:txBody>
      </p:sp>
      <p:sp>
        <p:nvSpPr>
          <p:cNvPr id="492547" name="AutoShape 5"/>
          <p:cNvSpPr>
            <a:spLocks/>
          </p:cNvSpPr>
          <p:nvPr/>
        </p:nvSpPr>
        <p:spPr bwMode="auto">
          <a:xfrm>
            <a:off x="3708400" y="4652963"/>
            <a:ext cx="288925" cy="1871662"/>
          </a:xfrm>
          <a:prstGeom prst="rightBrace">
            <a:avLst>
              <a:gd name="adj1" fmla="val 53984"/>
              <a:gd name="adj2" fmla="val 50000"/>
            </a:avLst>
          </a:prstGeom>
          <a:noFill/>
          <a:ln w="19050">
            <a:solidFill>
              <a:srgbClr val="FF0000"/>
            </a:solidFill>
            <a:round/>
            <a:headEnd/>
            <a:tailEnd/>
          </a:ln>
        </p:spPr>
        <p:txBody>
          <a:bodyPr lIns="90000" tIns="46800" rIns="90000" bIns="46800" anchor="ctr">
            <a:spAutoFit/>
          </a:bodyPr>
          <a:lstStyle/>
          <a:p>
            <a:pPr algn="ctr"/>
            <a:endParaRPr lang="en-GB" sz="1800"/>
          </a:p>
        </p:txBody>
      </p:sp>
      <p:sp>
        <p:nvSpPr>
          <p:cNvPr id="492548" name="Text Box 6"/>
          <p:cNvSpPr txBox="1">
            <a:spLocks noChangeArrowheads="1"/>
          </p:cNvSpPr>
          <p:nvPr/>
        </p:nvSpPr>
        <p:spPr bwMode="auto">
          <a:xfrm>
            <a:off x="4643438" y="5373688"/>
            <a:ext cx="2520950" cy="366712"/>
          </a:xfrm>
          <a:prstGeom prst="rect">
            <a:avLst/>
          </a:prstGeom>
          <a:noFill/>
          <a:ln w="9525" algn="ctr">
            <a:noFill/>
            <a:miter lim="800000"/>
            <a:headEnd/>
            <a:tailEnd/>
          </a:ln>
        </p:spPr>
        <p:txBody>
          <a:bodyPr lIns="90000" tIns="46800" rIns="90000" bIns="46800">
            <a:spAutoFit/>
          </a:bodyPr>
          <a:lstStyle/>
          <a:p>
            <a:pPr algn="ctr">
              <a:spcBef>
                <a:spcPct val="50000"/>
              </a:spcBef>
            </a:pPr>
            <a:endParaRPr lang="en-GB" sz="1800"/>
          </a:p>
        </p:txBody>
      </p:sp>
      <p:sp>
        <p:nvSpPr>
          <p:cNvPr id="492549" name="Text Box 8"/>
          <p:cNvSpPr txBox="1">
            <a:spLocks noChangeArrowheads="1"/>
          </p:cNvSpPr>
          <p:nvPr/>
        </p:nvSpPr>
        <p:spPr bwMode="auto">
          <a:xfrm>
            <a:off x="4356100" y="4724400"/>
            <a:ext cx="2808288" cy="366713"/>
          </a:xfrm>
          <a:prstGeom prst="rect">
            <a:avLst/>
          </a:prstGeom>
          <a:noFill/>
          <a:ln w="9525" algn="ctr">
            <a:noFill/>
            <a:miter lim="800000"/>
            <a:headEnd/>
            <a:tailEnd/>
          </a:ln>
        </p:spPr>
        <p:txBody>
          <a:bodyPr lIns="90000" tIns="46800" rIns="90000" bIns="46800">
            <a:spAutoFit/>
          </a:bodyPr>
          <a:lstStyle/>
          <a:p>
            <a:pPr algn="ctr"/>
            <a:endParaRPr lang="en-GB" sz="1800">
              <a:solidFill>
                <a:schemeClr val="hlink"/>
              </a:solidFill>
            </a:endParaRPr>
          </a:p>
        </p:txBody>
      </p:sp>
      <p:sp>
        <p:nvSpPr>
          <p:cNvPr id="492550" name="Text Box 9"/>
          <p:cNvSpPr txBox="1">
            <a:spLocks noChangeArrowheads="1"/>
          </p:cNvSpPr>
          <p:nvPr/>
        </p:nvSpPr>
        <p:spPr bwMode="auto">
          <a:xfrm>
            <a:off x="4211638" y="4797425"/>
            <a:ext cx="4537075" cy="1770063"/>
          </a:xfrm>
          <a:prstGeom prst="rect">
            <a:avLst/>
          </a:prstGeom>
          <a:noFill/>
          <a:ln w="28575" algn="ctr">
            <a:solidFill>
              <a:srgbClr val="FF0000"/>
            </a:solidFill>
            <a:miter lim="800000"/>
            <a:headEnd/>
            <a:tailEnd/>
          </a:ln>
        </p:spPr>
        <p:txBody>
          <a:bodyPr lIns="90000" tIns="46800" rIns="90000" bIns="46800">
            <a:spAutoFit/>
          </a:bodyPr>
          <a:lstStyle/>
          <a:p>
            <a:pPr algn="just">
              <a:spcBef>
                <a:spcPct val="50000"/>
              </a:spcBef>
            </a:pPr>
            <a:r>
              <a:rPr lang="en-GB" sz="1800" b="1">
                <a:solidFill>
                  <a:srgbClr val="FF0000"/>
                </a:solidFill>
              </a:rPr>
              <a:t>Transboundary issues on two pilot projects:</a:t>
            </a:r>
          </a:p>
          <a:p>
            <a:pPr algn="just">
              <a:spcBef>
                <a:spcPct val="50000"/>
              </a:spcBef>
            </a:pPr>
            <a:r>
              <a:rPr lang="en-GB" sz="1800" b="1">
                <a:solidFill>
                  <a:srgbClr val="FF0000"/>
                </a:solidFill>
              </a:rPr>
              <a:t>a) Buna/Bojana coastal area (Albania and Montenegro)</a:t>
            </a:r>
          </a:p>
          <a:p>
            <a:pPr algn="just">
              <a:spcBef>
                <a:spcPct val="50000"/>
              </a:spcBef>
            </a:pPr>
            <a:r>
              <a:rPr lang="en-GB" sz="1800" b="1">
                <a:solidFill>
                  <a:srgbClr val="FF0000"/>
                </a:solidFill>
              </a:rPr>
              <a:t>b) Jordan River</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3" name="Rectangle 2"/>
          <p:cNvSpPr>
            <a:spLocks noGrp="1" noChangeArrowheads="1"/>
          </p:cNvSpPr>
          <p:nvPr>
            <p:ph type="title"/>
          </p:nvPr>
        </p:nvSpPr>
        <p:spPr/>
        <p:txBody>
          <a:bodyPr/>
          <a:lstStyle/>
          <a:p>
            <a:pPr indent="0" eaLnBrk="1" hangingPunct="1"/>
            <a:endParaRPr lang="en-GB" smtClean="0">
              <a:solidFill>
                <a:schemeClr val="tx1"/>
              </a:solidFill>
            </a:endParaRPr>
          </a:p>
        </p:txBody>
      </p:sp>
      <p:sp>
        <p:nvSpPr>
          <p:cNvPr id="494594" name="Rectangle 3"/>
          <p:cNvSpPr>
            <a:spLocks noGrp="1" noChangeArrowheads="1"/>
          </p:cNvSpPr>
          <p:nvPr>
            <p:ph type="body" idx="1"/>
          </p:nvPr>
        </p:nvSpPr>
        <p:spPr>
          <a:xfrm>
            <a:off x="539750" y="1052513"/>
            <a:ext cx="7848600" cy="4648200"/>
          </a:xfrm>
        </p:spPr>
        <p:txBody>
          <a:bodyPr/>
          <a:lstStyle/>
          <a:p>
            <a:pPr marL="0" indent="0" algn="ctr">
              <a:lnSpc>
                <a:spcPct val="80000"/>
              </a:lnSpc>
              <a:buFont typeface="Times" pitchFamily="18" charset="0"/>
              <a:buNone/>
            </a:pPr>
            <a:endParaRPr lang="en-GB" b="1" smtClean="0"/>
          </a:p>
          <a:p>
            <a:pPr marL="0" indent="0">
              <a:lnSpc>
                <a:spcPct val="80000"/>
              </a:lnSpc>
              <a:buFont typeface="Times" pitchFamily="18" charset="0"/>
              <a:buNone/>
            </a:pPr>
            <a:endParaRPr lang="en-GB" b="1" smtClean="0"/>
          </a:p>
        </p:txBody>
      </p:sp>
      <p:pic>
        <p:nvPicPr>
          <p:cNvPr id="494595" name="Picture 4"/>
          <p:cNvPicPr>
            <a:picLocks noChangeAspect="1" noChangeArrowheads="1"/>
          </p:cNvPicPr>
          <p:nvPr/>
        </p:nvPicPr>
        <p:blipFill>
          <a:blip r:embed="rId3"/>
          <a:srcRect/>
          <a:stretch>
            <a:fillRect/>
          </a:stretch>
        </p:blipFill>
        <p:spPr bwMode="auto">
          <a:xfrm>
            <a:off x="7235825" y="5373688"/>
            <a:ext cx="1066800" cy="1279525"/>
          </a:xfrm>
          <a:prstGeom prst="rect">
            <a:avLst/>
          </a:prstGeom>
          <a:noFill/>
          <a:ln w="9525">
            <a:noFill/>
            <a:miter lim="800000"/>
            <a:headEnd/>
            <a:tailEnd/>
          </a:ln>
        </p:spPr>
      </p:pic>
      <p:sp>
        <p:nvSpPr>
          <p:cNvPr id="494596" name="Rectangle 5"/>
          <p:cNvSpPr>
            <a:spLocks noChangeArrowheads="1"/>
          </p:cNvSpPr>
          <p:nvPr/>
        </p:nvSpPr>
        <p:spPr bwMode="auto">
          <a:xfrm>
            <a:off x="755650" y="1268413"/>
            <a:ext cx="7848600" cy="4648200"/>
          </a:xfrm>
          <a:prstGeom prst="rect">
            <a:avLst/>
          </a:prstGeom>
          <a:noFill/>
          <a:ln w="9525">
            <a:noFill/>
            <a:miter lim="800000"/>
            <a:headEnd/>
            <a:tailEnd/>
          </a:ln>
        </p:spPr>
        <p:txBody>
          <a:bodyPr/>
          <a:lstStyle/>
          <a:p>
            <a:pPr algn="ctr" eaLnBrk="0" hangingPunct="0">
              <a:lnSpc>
                <a:spcPct val="80000"/>
              </a:lnSpc>
              <a:buFont typeface="Times" pitchFamily="18" charset="0"/>
              <a:buNone/>
            </a:pPr>
            <a:endParaRPr lang="en-GB" sz="2000">
              <a:solidFill>
                <a:srgbClr val="103C72"/>
              </a:solidFill>
              <a:latin typeface="Verdana" pitchFamily="34" charset="0"/>
            </a:endParaRPr>
          </a:p>
          <a:p>
            <a:pPr algn="ctr" eaLnBrk="0" hangingPunct="0">
              <a:lnSpc>
                <a:spcPct val="80000"/>
              </a:lnSpc>
              <a:buFont typeface="Times" pitchFamily="18" charset="0"/>
              <a:buNone/>
            </a:pPr>
            <a:endParaRPr lang="en-GB" sz="2000">
              <a:solidFill>
                <a:srgbClr val="103C72"/>
              </a:solidFill>
              <a:latin typeface="Verdana" pitchFamily="34" charset="0"/>
            </a:endParaRPr>
          </a:p>
          <a:p>
            <a:pPr algn="ctr" eaLnBrk="0" hangingPunct="0">
              <a:lnSpc>
                <a:spcPct val="80000"/>
              </a:lnSpc>
              <a:buFont typeface="Times" pitchFamily="18" charset="0"/>
              <a:buNone/>
            </a:pPr>
            <a:endParaRPr lang="en-GB" sz="2000">
              <a:solidFill>
                <a:srgbClr val="103C72"/>
              </a:solidFill>
              <a:latin typeface="Verdana" pitchFamily="34" charset="0"/>
            </a:endParaRPr>
          </a:p>
          <a:p>
            <a:pPr algn="ctr" eaLnBrk="0" hangingPunct="0">
              <a:lnSpc>
                <a:spcPct val="80000"/>
              </a:lnSpc>
              <a:buFont typeface="Times" pitchFamily="18" charset="0"/>
              <a:buNone/>
            </a:pPr>
            <a:endParaRPr lang="en-GB" sz="2000">
              <a:solidFill>
                <a:srgbClr val="103C72"/>
              </a:solidFill>
              <a:latin typeface="Verdana" pitchFamily="34" charset="0"/>
            </a:endParaRPr>
          </a:p>
          <a:p>
            <a:pPr algn="ctr" eaLnBrk="0" hangingPunct="0">
              <a:lnSpc>
                <a:spcPct val="80000"/>
              </a:lnSpc>
              <a:buFont typeface="Times" pitchFamily="18" charset="0"/>
              <a:buNone/>
            </a:pPr>
            <a:endParaRPr lang="en-GB" sz="2000">
              <a:solidFill>
                <a:srgbClr val="103C72"/>
              </a:solidFill>
              <a:latin typeface="Verdana" pitchFamily="34" charset="0"/>
            </a:endParaRPr>
          </a:p>
          <a:p>
            <a:pPr algn="ctr" eaLnBrk="0" hangingPunct="0">
              <a:lnSpc>
                <a:spcPct val="80000"/>
              </a:lnSpc>
              <a:buFont typeface="Times" pitchFamily="18" charset="0"/>
              <a:buNone/>
            </a:pPr>
            <a:endParaRPr lang="en-GB" sz="2000">
              <a:solidFill>
                <a:srgbClr val="103C72"/>
              </a:solidFill>
              <a:latin typeface="Verdana" pitchFamily="34" charset="0"/>
            </a:endParaRPr>
          </a:p>
        </p:txBody>
      </p:sp>
      <p:pic>
        <p:nvPicPr>
          <p:cNvPr id="494597" name="Picture 6"/>
          <p:cNvPicPr>
            <a:picLocks noChangeAspect="1" noChangeArrowheads="1"/>
          </p:cNvPicPr>
          <p:nvPr/>
        </p:nvPicPr>
        <p:blipFill>
          <a:blip r:embed="rId4"/>
          <a:srcRect/>
          <a:stretch>
            <a:fillRect/>
          </a:stretch>
        </p:blipFill>
        <p:spPr bwMode="auto">
          <a:xfrm>
            <a:off x="338138" y="720725"/>
            <a:ext cx="7834312" cy="5421313"/>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1" name="Rectangle 2"/>
          <p:cNvSpPr>
            <a:spLocks noGrp="1" noChangeArrowheads="1"/>
          </p:cNvSpPr>
          <p:nvPr>
            <p:ph type="title"/>
          </p:nvPr>
        </p:nvSpPr>
        <p:spPr/>
        <p:txBody>
          <a:bodyPr/>
          <a:lstStyle/>
          <a:p>
            <a:pPr indent="0" eaLnBrk="1" hangingPunct="1"/>
            <a:endParaRPr lang="en-GB" smtClean="0">
              <a:solidFill>
                <a:schemeClr val="tx1"/>
              </a:solidFill>
            </a:endParaRPr>
          </a:p>
        </p:txBody>
      </p:sp>
      <p:sp>
        <p:nvSpPr>
          <p:cNvPr id="496642" name="Rectangle 3"/>
          <p:cNvSpPr>
            <a:spLocks noGrp="1" noChangeArrowheads="1"/>
          </p:cNvSpPr>
          <p:nvPr>
            <p:ph type="body" idx="1"/>
          </p:nvPr>
        </p:nvSpPr>
        <p:spPr>
          <a:xfrm>
            <a:off x="539750" y="1052513"/>
            <a:ext cx="7848600" cy="4648200"/>
          </a:xfrm>
        </p:spPr>
        <p:txBody>
          <a:bodyPr/>
          <a:lstStyle/>
          <a:p>
            <a:pPr marL="0" indent="0" algn="ctr">
              <a:lnSpc>
                <a:spcPct val="80000"/>
              </a:lnSpc>
              <a:buFont typeface="Times" pitchFamily="18" charset="0"/>
              <a:buNone/>
            </a:pPr>
            <a:endParaRPr lang="en-GB" b="1" smtClean="0"/>
          </a:p>
          <a:p>
            <a:pPr marL="0" indent="0">
              <a:lnSpc>
                <a:spcPct val="80000"/>
              </a:lnSpc>
              <a:buFont typeface="Times" pitchFamily="18" charset="0"/>
              <a:buNone/>
            </a:pPr>
            <a:endParaRPr lang="en-GB" b="1" smtClean="0"/>
          </a:p>
        </p:txBody>
      </p:sp>
      <p:pic>
        <p:nvPicPr>
          <p:cNvPr id="496643" name="Picture 4"/>
          <p:cNvPicPr>
            <a:picLocks noChangeAspect="1" noChangeArrowheads="1"/>
          </p:cNvPicPr>
          <p:nvPr/>
        </p:nvPicPr>
        <p:blipFill>
          <a:blip r:embed="rId3"/>
          <a:srcRect/>
          <a:stretch>
            <a:fillRect/>
          </a:stretch>
        </p:blipFill>
        <p:spPr bwMode="auto">
          <a:xfrm>
            <a:off x="7235825" y="5373688"/>
            <a:ext cx="1066800" cy="1279525"/>
          </a:xfrm>
          <a:prstGeom prst="rect">
            <a:avLst/>
          </a:prstGeom>
          <a:noFill/>
          <a:ln w="9525">
            <a:noFill/>
            <a:miter lim="800000"/>
            <a:headEnd/>
            <a:tailEnd/>
          </a:ln>
        </p:spPr>
      </p:pic>
      <p:sp>
        <p:nvSpPr>
          <p:cNvPr id="496644" name="Rectangle 5"/>
          <p:cNvSpPr>
            <a:spLocks noChangeArrowheads="1"/>
          </p:cNvSpPr>
          <p:nvPr/>
        </p:nvSpPr>
        <p:spPr bwMode="auto">
          <a:xfrm>
            <a:off x="755650" y="1268413"/>
            <a:ext cx="7848600" cy="4648200"/>
          </a:xfrm>
          <a:prstGeom prst="rect">
            <a:avLst/>
          </a:prstGeom>
          <a:noFill/>
          <a:ln w="9525">
            <a:noFill/>
            <a:miter lim="800000"/>
            <a:headEnd/>
            <a:tailEnd/>
          </a:ln>
        </p:spPr>
        <p:txBody>
          <a:bodyPr/>
          <a:lstStyle/>
          <a:p>
            <a:pPr algn="ctr" eaLnBrk="0" hangingPunct="0">
              <a:lnSpc>
                <a:spcPct val="80000"/>
              </a:lnSpc>
              <a:buFont typeface="Times" pitchFamily="18" charset="0"/>
              <a:buNone/>
            </a:pPr>
            <a:endParaRPr lang="en-GB" sz="2000">
              <a:solidFill>
                <a:srgbClr val="103C72"/>
              </a:solidFill>
              <a:latin typeface="Verdana" pitchFamily="34" charset="0"/>
            </a:endParaRPr>
          </a:p>
          <a:p>
            <a:pPr algn="ctr" eaLnBrk="0" hangingPunct="0">
              <a:lnSpc>
                <a:spcPct val="80000"/>
              </a:lnSpc>
              <a:buFont typeface="Times" pitchFamily="18" charset="0"/>
              <a:buNone/>
            </a:pPr>
            <a:endParaRPr lang="en-GB" sz="2000">
              <a:solidFill>
                <a:srgbClr val="103C72"/>
              </a:solidFill>
              <a:latin typeface="Verdana" pitchFamily="34" charset="0"/>
            </a:endParaRPr>
          </a:p>
          <a:p>
            <a:pPr algn="ctr" eaLnBrk="0" hangingPunct="0">
              <a:lnSpc>
                <a:spcPct val="80000"/>
              </a:lnSpc>
              <a:buFont typeface="Times" pitchFamily="18" charset="0"/>
              <a:buNone/>
            </a:pPr>
            <a:endParaRPr lang="en-GB" sz="2000">
              <a:solidFill>
                <a:srgbClr val="103C72"/>
              </a:solidFill>
              <a:latin typeface="Verdana" pitchFamily="34" charset="0"/>
            </a:endParaRPr>
          </a:p>
          <a:p>
            <a:pPr algn="ctr" eaLnBrk="0" hangingPunct="0">
              <a:lnSpc>
                <a:spcPct val="80000"/>
              </a:lnSpc>
              <a:buFont typeface="Times" pitchFamily="18" charset="0"/>
              <a:buNone/>
            </a:pPr>
            <a:endParaRPr lang="en-GB" sz="2000">
              <a:solidFill>
                <a:srgbClr val="103C72"/>
              </a:solidFill>
              <a:latin typeface="Verdana" pitchFamily="34" charset="0"/>
            </a:endParaRPr>
          </a:p>
          <a:p>
            <a:pPr algn="ctr" eaLnBrk="0" hangingPunct="0">
              <a:lnSpc>
                <a:spcPct val="80000"/>
              </a:lnSpc>
              <a:buFont typeface="Times" pitchFamily="18" charset="0"/>
              <a:buNone/>
            </a:pPr>
            <a:endParaRPr lang="en-GB" sz="2000">
              <a:solidFill>
                <a:srgbClr val="103C72"/>
              </a:solidFill>
              <a:latin typeface="Verdana" pitchFamily="34" charset="0"/>
            </a:endParaRPr>
          </a:p>
          <a:p>
            <a:pPr algn="ctr" eaLnBrk="0" hangingPunct="0">
              <a:lnSpc>
                <a:spcPct val="80000"/>
              </a:lnSpc>
              <a:buFont typeface="Times" pitchFamily="18" charset="0"/>
              <a:buNone/>
            </a:pPr>
            <a:endParaRPr lang="en-GB" sz="2000">
              <a:solidFill>
                <a:srgbClr val="103C72"/>
              </a:solidFill>
              <a:latin typeface="Verdana" pitchFamily="34" charset="0"/>
            </a:endParaRPr>
          </a:p>
          <a:p>
            <a:pPr algn="ctr" eaLnBrk="0" hangingPunct="0">
              <a:lnSpc>
                <a:spcPct val="80000"/>
              </a:lnSpc>
              <a:buFont typeface="Times" pitchFamily="18" charset="0"/>
              <a:buNone/>
            </a:pPr>
            <a:r>
              <a:rPr lang="en-GB" sz="2800">
                <a:solidFill>
                  <a:srgbClr val="103C72"/>
                </a:solidFill>
                <a:latin typeface="Verdana" pitchFamily="34" charset="0"/>
              </a:rPr>
              <a:t>Activities and policy drivers in the </a:t>
            </a:r>
          </a:p>
          <a:p>
            <a:pPr algn="ctr" eaLnBrk="0" hangingPunct="0">
              <a:lnSpc>
                <a:spcPct val="80000"/>
              </a:lnSpc>
              <a:buFont typeface="Times" pitchFamily="18" charset="0"/>
              <a:buNone/>
            </a:pPr>
            <a:endParaRPr lang="en-GB" sz="2800">
              <a:solidFill>
                <a:srgbClr val="103C72"/>
              </a:solidFill>
              <a:latin typeface="Verdana" pitchFamily="34" charset="0"/>
            </a:endParaRPr>
          </a:p>
          <a:p>
            <a:pPr algn="ctr" eaLnBrk="0" hangingPunct="0">
              <a:lnSpc>
                <a:spcPct val="80000"/>
              </a:lnSpc>
              <a:buFont typeface="Times" pitchFamily="18" charset="0"/>
              <a:buNone/>
            </a:pPr>
            <a:r>
              <a:rPr lang="en-GB" sz="4800" b="1">
                <a:solidFill>
                  <a:srgbClr val="103C72"/>
                </a:solidFill>
                <a:latin typeface="Verdana" pitchFamily="34" charset="0"/>
              </a:rPr>
              <a:t>EAST</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89" name="Rectangle 2"/>
          <p:cNvSpPr>
            <a:spLocks noGrp="1" noChangeArrowheads="1"/>
          </p:cNvSpPr>
          <p:nvPr>
            <p:ph type="body" idx="1"/>
          </p:nvPr>
        </p:nvSpPr>
        <p:spPr>
          <a:xfrm>
            <a:off x="395288" y="549275"/>
            <a:ext cx="8280400" cy="4602163"/>
          </a:xfrm>
        </p:spPr>
        <p:txBody>
          <a:bodyPr/>
          <a:lstStyle/>
          <a:p>
            <a:pPr marL="2913063" lvl="2" indent="-381000">
              <a:lnSpc>
                <a:spcPct val="80000"/>
              </a:lnSpc>
              <a:buFontTx/>
              <a:buNone/>
              <a:tabLst>
                <a:tab pos="1082675" algn="l"/>
              </a:tabLst>
            </a:pPr>
            <a:endParaRPr lang="en-GB" b="1" smtClean="0">
              <a:solidFill>
                <a:srgbClr val="FF0000"/>
              </a:solidFill>
            </a:endParaRPr>
          </a:p>
          <a:p>
            <a:pPr marL="442913" indent="-442913">
              <a:lnSpc>
                <a:spcPct val="80000"/>
              </a:lnSpc>
              <a:buFont typeface="Wingdings" pitchFamily="2" charset="2"/>
              <a:buNone/>
              <a:tabLst>
                <a:tab pos="1082675" algn="l"/>
              </a:tabLst>
            </a:pPr>
            <a:r>
              <a:rPr lang="en-GB" b="1" smtClean="0">
                <a:solidFill>
                  <a:srgbClr val="000080"/>
                </a:solidFill>
              </a:rPr>
              <a:t>Regional Environment Programme - ENPI East</a:t>
            </a:r>
          </a:p>
          <a:p>
            <a:pPr marL="442913" indent="-442913">
              <a:lnSpc>
                <a:spcPct val="80000"/>
              </a:lnSpc>
              <a:buFont typeface="Wingdings" pitchFamily="2" charset="2"/>
              <a:buNone/>
              <a:tabLst>
                <a:tab pos="1082675" algn="l"/>
              </a:tabLst>
            </a:pPr>
            <a:endParaRPr lang="fr-BE" smtClean="0">
              <a:solidFill>
                <a:schemeClr val="accent2"/>
              </a:solidFill>
            </a:endParaRPr>
          </a:p>
          <a:p>
            <a:pPr marL="442913" indent="-442913">
              <a:lnSpc>
                <a:spcPct val="80000"/>
              </a:lnSpc>
              <a:buFont typeface="Wingdings" pitchFamily="2" charset="2"/>
              <a:buNone/>
              <a:tabLst>
                <a:tab pos="1082675" algn="l"/>
              </a:tabLst>
            </a:pPr>
            <a:endParaRPr lang="fr-BE" smtClean="0">
              <a:solidFill>
                <a:srgbClr val="FF0000"/>
              </a:solidFill>
            </a:endParaRPr>
          </a:p>
          <a:p>
            <a:pPr marL="442913" indent="-442913">
              <a:lnSpc>
                <a:spcPct val="80000"/>
              </a:lnSpc>
              <a:buFont typeface="Wingdings" pitchFamily="2" charset="2"/>
              <a:buNone/>
              <a:tabLst>
                <a:tab pos="1082675" algn="l"/>
              </a:tabLst>
            </a:pPr>
            <a:endParaRPr lang="fr-BE" smtClean="0">
              <a:solidFill>
                <a:srgbClr val="FF0000"/>
              </a:solidFill>
            </a:endParaRPr>
          </a:p>
          <a:p>
            <a:pPr marL="442913" indent="-442913">
              <a:lnSpc>
                <a:spcPct val="80000"/>
              </a:lnSpc>
              <a:buFont typeface="Wingdings" pitchFamily="2" charset="2"/>
              <a:buChar char="ü"/>
              <a:tabLst>
                <a:tab pos="1082675" algn="l"/>
              </a:tabLst>
            </a:pPr>
            <a:r>
              <a:rPr lang="en-US" smtClean="0">
                <a:solidFill>
                  <a:srgbClr val="FF0000"/>
                </a:solidFill>
              </a:rPr>
              <a:t>Eastern Partnership and related environmental policy</a:t>
            </a:r>
            <a:r>
              <a:rPr lang="fr-BE" smtClean="0">
                <a:solidFill>
                  <a:srgbClr val="FF0000"/>
                </a:solidFill>
              </a:rPr>
              <a:t> drivers</a:t>
            </a:r>
            <a:r>
              <a:rPr lang="fr-BE" smtClean="0">
                <a:solidFill>
                  <a:schemeClr val="tx1"/>
                </a:solidFill>
              </a:rPr>
              <a:t>:</a:t>
            </a:r>
          </a:p>
          <a:p>
            <a:pPr marL="442913" indent="-442913">
              <a:lnSpc>
                <a:spcPct val="80000"/>
              </a:lnSpc>
              <a:buFont typeface="Wingdings" pitchFamily="2" charset="2"/>
              <a:buNone/>
              <a:tabLst>
                <a:tab pos="1082675" algn="l"/>
              </a:tabLst>
            </a:pPr>
            <a:r>
              <a:rPr lang="fr-BE" smtClean="0">
                <a:solidFill>
                  <a:schemeClr val="tx1"/>
                </a:solidFill>
              </a:rPr>
              <a:t>	</a:t>
            </a:r>
            <a:r>
              <a:rPr lang="fr-BE" smtClean="0">
                <a:solidFill>
                  <a:srgbClr val="000080"/>
                </a:solidFill>
              </a:rPr>
              <a:t>- Governance (environmental information)</a:t>
            </a:r>
          </a:p>
          <a:p>
            <a:pPr marL="442913" indent="-442913">
              <a:lnSpc>
                <a:spcPct val="80000"/>
              </a:lnSpc>
              <a:buFont typeface="Wingdings" pitchFamily="2" charset="2"/>
              <a:buNone/>
              <a:tabLst>
                <a:tab pos="1082675" algn="l"/>
              </a:tabLst>
            </a:pPr>
            <a:endParaRPr lang="en-GB" b="1" smtClean="0">
              <a:solidFill>
                <a:schemeClr val="accent2"/>
              </a:solidFill>
            </a:endParaRPr>
          </a:p>
          <a:p>
            <a:pPr marL="442913" indent="-442913">
              <a:lnSpc>
                <a:spcPct val="80000"/>
              </a:lnSpc>
              <a:buFont typeface="Wingdings" pitchFamily="2" charset="2"/>
              <a:buNone/>
              <a:tabLst>
                <a:tab pos="1082675" algn="l"/>
              </a:tabLst>
            </a:pPr>
            <a:r>
              <a:rPr lang="en-GB" b="1" smtClean="0">
                <a:solidFill>
                  <a:srgbClr val="000080"/>
                </a:solidFill>
              </a:rPr>
              <a:t>	</a:t>
            </a:r>
          </a:p>
          <a:p>
            <a:pPr marL="442913" indent="-442913">
              <a:lnSpc>
                <a:spcPct val="80000"/>
              </a:lnSpc>
              <a:buFont typeface="Wingdings" pitchFamily="2" charset="2"/>
              <a:buNone/>
              <a:tabLst>
                <a:tab pos="1082675" algn="l"/>
              </a:tabLst>
            </a:pPr>
            <a:r>
              <a:rPr lang="en-GB" smtClean="0">
                <a:solidFill>
                  <a:srgbClr val="000080"/>
                </a:solidFill>
              </a:rPr>
              <a:t>	</a:t>
            </a:r>
            <a:endParaRPr lang="en-GB" b="1" smtClean="0">
              <a:solidFill>
                <a:schemeClr val="accent2"/>
              </a:solidFill>
            </a:endParaRPr>
          </a:p>
          <a:p>
            <a:pPr marL="442913" indent="-442913">
              <a:lnSpc>
                <a:spcPct val="80000"/>
              </a:lnSpc>
              <a:buFont typeface="Wingdings" pitchFamily="2" charset="2"/>
              <a:buChar char="ü"/>
              <a:tabLst>
                <a:tab pos="1082675" algn="l"/>
              </a:tabLst>
            </a:pPr>
            <a:r>
              <a:rPr lang="en-GB" smtClean="0">
                <a:solidFill>
                  <a:srgbClr val="FF0000"/>
                </a:solidFill>
              </a:rPr>
              <a:t>Other overall drivers: the Millennium Development Goals</a:t>
            </a:r>
          </a:p>
          <a:p>
            <a:pPr marL="442913" indent="-442913">
              <a:lnSpc>
                <a:spcPct val="80000"/>
              </a:lnSpc>
              <a:buFont typeface="Wingdings" pitchFamily="2" charset="2"/>
              <a:buNone/>
              <a:tabLst>
                <a:tab pos="1082675" algn="l"/>
              </a:tabLst>
            </a:pPr>
            <a:endParaRPr lang="en-GB" b="1" smtClean="0">
              <a:solidFill>
                <a:schemeClr val="accent2"/>
              </a:solidFill>
            </a:endParaRPr>
          </a:p>
          <a:p>
            <a:pPr marL="442913" indent="-442913">
              <a:lnSpc>
                <a:spcPct val="80000"/>
              </a:lnSpc>
              <a:buFont typeface="Wingdings" pitchFamily="2" charset="2"/>
              <a:buNone/>
              <a:tabLst>
                <a:tab pos="1082675" algn="l"/>
              </a:tabLst>
            </a:pPr>
            <a:endParaRPr lang="en-GB" b="1" smtClean="0">
              <a:solidFill>
                <a:schemeClr val="accent2"/>
              </a:solidFill>
            </a:endParaRPr>
          </a:p>
          <a:p>
            <a:pPr marL="442913" indent="-442913">
              <a:lnSpc>
                <a:spcPct val="80000"/>
              </a:lnSpc>
              <a:buFont typeface="Wingdings" pitchFamily="2" charset="2"/>
              <a:buNone/>
              <a:tabLst>
                <a:tab pos="1082675" algn="l"/>
              </a:tabLst>
            </a:pPr>
            <a:endParaRPr lang="en-GB" b="1" smtClean="0">
              <a:solidFill>
                <a:schemeClr val="accent2"/>
              </a:solidFill>
            </a:endParaRPr>
          </a:p>
          <a:p>
            <a:pPr marL="442913" indent="-442913">
              <a:lnSpc>
                <a:spcPct val="80000"/>
              </a:lnSpc>
              <a:buFont typeface="Wingdings" pitchFamily="2" charset="2"/>
              <a:buNone/>
              <a:tabLst>
                <a:tab pos="1082675" algn="l"/>
              </a:tabLst>
            </a:pPr>
            <a:endParaRPr lang="en-GB" b="1" smtClean="0">
              <a:solidFill>
                <a:schemeClr val="accent2"/>
              </a:solidFill>
            </a:endParaRPr>
          </a:p>
          <a:p>
            <a:pPr marL="442913" indent="-442913">
              <a:lnSpc>
                <a:spcPct val="80000"/>
              </a:lnSpc>
              <a:buFont typeface="Wingdings" pitchFamily="2" charset="2"/>
              <a:buNone/>
              <a:tabLst>
                <a:tab pos="1082675" algn="l"/>
              </a:tabLst>
            </a:pPr>
            <a:endParaRPr lang="en-GB" b="1" smtClean="0">
              <a:solidFill>
                <a:schemeClr val="accent2"/>
              </a:solidFill>
            </a:endParaRPr>
          </a:p>
          <a:p>
            <a:pPr marL="442913" indent="-442913">
              <a:lnSpc>
                <a:spcPct val="80000"/>
              </a:lnSpc>
              <a:buFont typeface="Wingdings" pitchFamily="2" charset="2"/>
              <a:buNone/>
              <a:tabLst>
                <a:tab pos="1082675" algn="l"/>
              </a:tabLst>
            </a:pPr>
            <a:endParaRPr lang="fr-BE" smtClean="0">
              <a:solidFill>
                <a:schemeClr val="accent2"/>
              </a:solidFill>
            </a:endParaRPr>
          </a:p>
          <a:p>
            <a:pPr marL="442913" indent="-442913">
              <a:lnSpc>
                <a:spcPct val="80000"/>
              </a:lnSpc>
              <a:buFont typeface="Wingdings" pitchFamily="2" charset="2"/>
              <a:buNone/>
              <a:tabLst>
                <a:tab pos="1082675" algn="l"/>
              </a:tabLst>
            </a:pPr>
            <a:endParaRPr lang="en-GB" smtClean="0">
              <a:solidFill>
                <a:srgbClr val="000080"/>
              </a:solidFill>
            </a:endParaRPr>
          </a:p>
          <a:p>
            <a:pPr marL="442913" indent="-442913" algn="ctr">
              <a:lnSpc>
                <a:spcPct val="80000"/>
              </a:lnSpc>
              <a:buFont typeface="Wingdings" pitchFamily="2" charset="2"/>
              <a:buNone/>
              <a:tabLst>
                <a:tab pos="1082675" algn="l"/>
              </a:tabLst>
            </a:pPr>
            <a:endParaRPr lang="en-GB" smtClean="0">
              <a:solidFill>
                <a:schemeClr val="accent2"/>
              </a:solidFill>
            </a:endParaRPr>
          </a:p>
          <a:p>
            <a:pPr marL="442913" indent="-442913">
              <a:lnSpc>
                <a:spcPct val="80000"/>
              </a:lnSpc>
              <a:buFont typeface="Wingdings" pitchFamily="2" charset="2"/>
              <a:buNone/>
              <a:tabLst>
                <a:tab pos="1082675" algn="l"/>
              </a:tabLst>
            </a:pPr>
            <a:endParaRPr lang="en-GB" sz="800" smtClean="0">
              <a:solidFill>
                <a:schemeClr val="accent2"/>
              </a:solidFill>
            </a:endParaRPr>
          </a:p>
          <a:p>
            <a:pPr marL="442913" indent="-442913">
              <a:lnSpc>
                <a:spcPct val="80000"/>
              </a:lnSpc>
              <a:buFont typeface="Wingdings" pitchFamily="2" charset="2"/>
              <a:buChar char="ü"/>
              <a:tabLst>
                <a:tab pos="1082675" algn="l"/>
              </a:tabLst>
            </a:pPr>
            <a:endParaRPr lang="en-GB" sz="400" smtClean="0"/>
          </a:p>
          <a:p>
            <a:pPr marL="442913" indent="-442913">
              <a:lnSpc>
                <a:spcPct val="80000"/>
              </a:lnSpc>
              <a:buFont typeface="Wingdings" pitchFamily="2" charset="2"/>
              <a:buNone/>
              <a:tabLst>
                <a:tab pos="1082675" algn="l"/>
              </a:tabLst>
            </a:pPr>
            <a:endParaRPr lang="en-GB" sz="800" smtClean="0"/>
          </a:p>
        </p:txBody>
      </p:sp>
      <p:pic>
        <p:nvPicPr>
          <p:cNvPr id="498690" name="Picture 3"/>
          <p:cNvPicPr>
            <a:picLocks noChangeAspect="1" noChangeArrowheads="1"/>
          </p:cNvPicPr>
          <p:nvPr/>
        </p:nvPicPr>
        <p:blipFill>
          <a:blip r:embed="rId3"/>
          <a:srcRect/>
          <a:stretch>
            <a:fillRect/>
          </a:stretch>
        </p:blipFill>
        <p:spPr bwMode="auto">
          <a:xfrm>
            <a:off x="7235825" y="5373688"/>
            <a:ext cx="1066800" cy="12795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7" name="Rectangle 2"/>
          <p:cNvSpPr>
            <a:spLocks noGrp="1" noChangeArrowheads="1"/>
          </p:cNvSpPr>
          <p:nvPr>
            <p:ph type="body" idx="1"/>
          </p:nvPr>
        </p:nvSpPr>
        <p:spPr>
          <a:xfrm>
            <a:off x="395288" y="549275"/>
            <a:ext cx="8280400" cy="4602163"/>
          </a:xfrm>
        </p:spPr>
        <p:txBody>
          <a:bodyPr/>
          <a:lstStyle/>
          <a:p>
            <a:pPr marL="2913063" lvl="2" indent="-381000">
              <a:lnSpc>
                <a:spcPct val="80000"/>
              </a:lnSpc>
              <a:buFontTx/>
              <a:buNone/>
              <a:tabLst>
                <a:tab pos="1082675" algn="l"/>
              </a:tabLst>
            </a:pPr>
            <a:endParaRPr lang="en-GB" b="1" smtClean="0">
              <a:solidFill>
                <a:srgbClr val="FF0000"/>
              </a:solidFill>
            </a:endParaRPr>
          </a:p>
          <a:p>
            <a:pPr marL="442913" indent="-442913">
              <a:lnSpc>
                <a:spcPct val="80000"/>
              </a:lnSpc>
              <a:buFont typeface="Wingdings" pitchFamily="2" charset="2"/>
              <a:buNone/>
              <a:tabLst>
                <a:tab pos="1082675" algn="l"/>
              </a:tabLst>
            </a:pPr>
            <a:r>
              <a:rPr lang="en-GB" b="1" smtClean="0">
                <a:solidFill>
                  <a:srgbClr val="000080"/>
                </a:solidFill>
              </a:rPr>
              <a:t>Regional Environment Programme - ENPI East</a:t>
            </a:r>
          </a:p>
          <a:p>
            <a:pPr marL="442913" indent="-442913">
              <a:lnSpc>
                <a:spcPct val="80000"/>
              </a:lnSpc>
              <a:buFont typeface="Wingdings" pitchFamily="2" charset="2"/>
              <a:buNone/>
              <a:tabLst>
                <a:tab pos="1082675" algn="l"/>
              </a:tabLst>
            </a:pPr>
            <a:endParaRPr lang="en-GB" b="1" smtClean="0">
              <a:solidFill>
                <a:srgbClr val="000080"/>
              </a:solidFill>
            </a:endParaRPr>
          </a:p>
          <a:p>
            <a:pPr marL="442913" indent="-442913">
              <a:lnSpc>
                <a:spcPct val="80000"/>
              </a:lnSpc>
              <a:buFont typeface="Wingdings" pitchFamily="2" charset="2"/>
              <a:buNone/>
              <a:tabLst>
                <a:tab pos="1082675" algn="l"/>
              </a:tabLst>
            </a:pPr>
            <a:r>
              <a:rPr lang="en-GB" b="1" smtClean="0">
                <a:solidFill>
                  <a:srgbClr val="000080"/>
                </a:solidFill>
              </a:rPr>
              <a:t>Water related projects</a:t>
            </a:r>
          </a:p>
          <a:p>
            <a:pPr marL="442913" indent="-442913">
              <a:lnSpc>
                <a:spcPct val="80000"/>
              </a:lnSpc>
              <a:buFont typeface="Wingdings" pitchFamily="2" charset="2"/>
              <a:buNone/>
              <a:tabLst>
                <a:tab pos="1082675" algn="l"/>
              </a:tabLst>
            </a:pPr>
            <a:endParaRPr lang="en-GB" b="1" smtClean="0">
              <a:solidFill>
                <a:srgbClr val="000080"/>
              </a:solidFill>
            </a:endParaRPr>
          </a:p>
          <a:p>
            <a:pPr marL="442913" indent="-442913">
              <a:lnSpc>
                <a:spcPct val="80000"/>
              </a:lnSpc>
              <a:buFont typeface="Wingdings" pitchFamily="2" charset="2"/>
              <a:buNone/>
              <a:tabLst>
                <a:tab pos="1082675" algn="l"/>
              </a:tabLst>
            </a:pPr>
            <a:endParaRPr lang="en-GB" b="1" smtClean="0">
              <a:solidFill>
                <a:srgbClr val="000080"/>
              </a:solidFill>
            </a:endParaRPr>
          </a:p>
          <a:p>
            <a:pPr marL="442913" indent="-442913">
              <a:lnSpc>
                <a:spcPct val="80000"/>
              </a:lnSpc>
              <a:buFont typeface="Wingdings" pitchFamily="2" charset="2"/>
              <a:buNone/>
              <a:tabLst>
                <a:tab pos="1082675" algn="l"/>
              </a:tabLst>
            </a:pPr>
            <a:endParaRPr lang="en-GB" smtClean="0">
              <a:solidFill>
                <a:srgbClr val="000080"/>
              </a:solidFill>
            </a:endParaRPr>
          </a:p>
          <a:p>
            <a:pPr marL="442913" indent="-442913">
              <a:lnSpc>
                <a:spcPct val="80000"/>
              </a:lnSpc>
              <a:buFontTx/>
              <a:buChar char="-"/>
              <a:tabLst>
                <a:tab pos="1082675" algn="l"/>
              </a:tabLst>
            </a:pPr>
            <a:r>
              <a:rPr lang="en-GB" b="1" smtClean="0">
                <a:solidFill>
                  <a:srgbClr val="000080"/>
                </a:solidFill>
              </a:rPr>
              <a:t>Water governance (13 m under preparation, of which 4,5m for the BS; 8,5 international rivers)</a:t>
            </a:r>
          </a:p>
          <a:p>
            <a:pPr marL="442913" indent="-442913">
              <a:lnSpc>
                <a:spcPct val="80000"/>
              </a:lnSpc>
              <a:buFontTx/>
              <a:buChar char="-"/>
              <a:tabLst>
                <a:tab pos="1082675" algn="l"/>
              </a:tabLst>
            </a:pPr>
            <a:endParaRPr lang="en-GB" b="1" smtClean="0">
              <a:solidFill>
                <a:srgbClr val="000080"/>
              </a:solidFill>
            </a:endParaRPr>
          </a:p>
          <a:p>
            <a:pPr marL="442913" indent="-442913">
              <a:lnSpc>
                <a:spcPct val="80000"/>
              </a:lnSpc>
              <a:buFontTx/>
              <a:buChar char="-"/>
              <a:tabLst>
                <a:tab pos="1082675" algn="l"/>
              </a:tabLst>
            </a:pPr>
            <a:r>
              <a:rPr lang="en-GB" b="1" smtClean="0">
                <a:solidFill>
                  <a:srgbClr val="000080"/>
                </a:solidFill>
              </a:rPr>
              <a:t>SEIS, Shared Environmental information System 5 (2.7m)</a:t>
            </a:r>
          </a:p>
          <a:p>
            <a:pPr marL="442913" indent="-442913">
              <a:lnSpc>
                <a:spcPct val="80000"/>
              </a:lnSpc>
              <a:buFontTx/>
              <a:buChar char="-"/>
              <a:tabLst>
                <a:tab pos="1082675" algn="l"/>
              </a:tabLst>
            </a:pPr>
            <a:endParaRPr lang="en-GB" b="1" smtClean="0">
              <a:solidFill>
                <a:srgbClr val="000080"/>
              </a:solidFill>
            </a:endParaRPr>
          </a:p>
          <a:p>
            <a:pPr marL="442913" indent="-442913">
              <a:lnSpc>
                <a:spcPct val="80000"/>
              </a:lnSpc>
              <a:buFontTx/>
              <a:buChar char="-"/>
              <a:tabLst>
                <a:tab pos="1082675" algn="l"/>
              </a:tabLst>
            </a:pPr>
            <a:r>
              <a:rPr lang="en-GB" b="1" smtClean="0">
                <a:solidFill>
                  <a:srgbClr val="000080"/>
                </a:solidFill>
              </a:rPr>
              <a:t>EUWI EECCA Project </a:t>
            </a:r>
            <a:r>
              <a:rPr lang="en-GB" smtClean="0">
                <a:solidFill>
                  <a:srgbClr val="000080"/>
                </a:solidFill>
              </a:rPr>
              <a:t>(</a:t>
            </a:r>
            <a:r>
              <a:rPr lang="fr-FR" smtClean="0">
                <a:solidFill>
                  <a:srgbClr val="000080"/>
                </a:solidFill>
              </a:rPr>
              <a:t>€</a:t>
            </a:r>
            <a:r>
              <a:rPr lang="en-GB" smtClean="0">
                <a:solidFill>
                  <a:srgbClr val="000080"/>
                </a:solidFill>
              </a:rPr>
              <a:t> 4 mill)</a:t>
            </a:r>
          </a:p>
          <a:p>
            <a:pPr marL="442913" indent="-442913">
              <a:lnSpc>
                <a:spcPct val="80000"/>
              </a:lnSpc>
              <a:buFontTx/>
              <a:buChar char="-"/>
              <a:tabLst>
                <a:tab pos="1082675" algn="l"/>
              </a:tabLst>
            </a:pPr>
            <a:endParaRPr lang="en-GB" b="1" smtClean="0">
              <a:solidFill>
                <a:srgbClr val="000080"/>
              </a:solidFill>
            </a:endParaRPr>
          </a:p>
          <a:p>
            <a:pPr marL="442913" indent="-442913">
              <a:lnSpc>
                <a:spcPct val="80000"/>
              </a:lnSpc>
              <a:buFontTx/>
              <a:buNone/>
              <a:tabLst>
                <a:tab pos="1082675" algn="l"/>
              </a:tabLst>
            </a:pPr>
            <a:r>
              <a:rPr lang="en-GB" b="1" smtClean="0">
                <a:solidFill>
                  <a:srgbClr val="000080"/>
                </a:solidFill>
              </a:rPr>
              <a:t>-    Transboundary River management phase II- Kura  river (3.2 m)</a:t>
            </a:r>
          </a:p>
          <a:p>
            <a:pPr marL="442913" indent="-442913">
              <a:lnSpc>
                <a:spcPct val="80000"/>
              </a:lnSpc>
              <a:buFont typeface="Wingdings" pitchFamily="2" charset="2"/>
              <a:buNone/>
              <a:tabLst>
                <a:tab pos="1082675" algn="l"/>
              </a:tabLst>
            </a:pPr>
            <a:endParaRPr lang="en-GB" b="1" smtClean="0">
              <a:solidFill>
                <a:srgbClr val="000080"/>
              </a:solidFill>
            </a:endParaRPr>
          </a:p>
          <a:p>
            <a:pPr marL="442913" indent="-442913">
              <a:lnSpc>
                <a:spcPct val="80000"/>
              </a:lnSpc>
              <a:buFont typeface="Wingdings" pitchFamily="2" charset="2"/>
              <a:buNone/>
              <a:tabLst>
                <a:tab pos="1082675" algn="l"/>
              </a:tabLst>
            </a:pPr>
            <a:endParaRPr lang="en-GB" b="1" smtClean="0">
              <a:solidFill>
                <a:schemeClr val="accent2"/>
              </a:solidFill>
            </a:endParaRPr>
          </a:p>
          <a:p>
            <a:pPr marL="442913" indent="-442913">
              <a:lnSpc>
                <a:spcPct val="80000"/>
              </a:lnSpc>
              <a:buFont typeface="Wingdings" pitchFamily="2" charset="2"/>
              <a:buNone/>
              <a:tabLst>
                <a:tab pos="1082675" algn="l"/>
              </a:tabLst>
            </a:pPr>
            <a:endParaRPr lang="en-GB" b="1" smtClean="0">
              <a:solidFill>
                <a:schemeClr val="accent2"/>
              </a:solidFill>
            </a:endParaRPr>
          </a:p>
          <a:p>
            <a:pPr marL="442913" indent="-442913">
              <a:lnSpc>
                <a:spcPct val="80000"/>
              </a:lnSpc>
              <a:buFont typeface="Wingdings" pitchFamily="2" charset="2"/>
              <a:buNone/>
              <a:tabLst>
                <a:tab pos="1082675" algn="l"/>
              </a:tabLst>
            </a:pPr>
            <a:endParaRPr lang="en-GB" b="1" smtClean="0">
              <a:solidFill>
                <a:schemeClr val="accent2"/>
              </a:solidFill>
            </a:endParaRPr>
          </a:p>
          <a:p>
            <a:pPr marL="442913" indent="-442913">
              <a:lnSpc>
                <a:spcPct val="80000"/>
              </a:lnSpc>
              <a:buFont typeface="Wingdings" pitchFamily="2" charset="2"/>
              <a:buNone/>
              <a:tabLst>
                <a:tab pos="1082675" algn="l"/>
              </a:tabLst>
            </a:pPr>
            <a:endParaRPr lang="fr-BE" smtClean="0">
              <a:solidFill>
                <a:schemeClr val="accent2"/>
              </a:solidFill>
            </a:endParaRPr>
          </a:p>
          <a:p>
            <a:pPr marL="442913" indent="-442913">
              <a:lnSpc>
                <a:spcPct val="80000"/>
              </a:lnSpc>
              <a:buFont typeface="Wingdings" pitchFamily="2" charset="2"/>
              <a:buNone/>
              <a:tabLst>
                <a:tab pos="1082675" algn="l"/>
              </a:tabLst>
            </a:pPr>
            <a:endParaRPr lang="en-GB" smtClean="0">
              <a:solidFill>
                <a:srgbClr val="000080"/>
              </a:solidFill>
            </a:endParaRPr>
          </a:p>
          <a:p>
            <a:pPr marL="442913" indent="-442913" algn="ctr">
              <a:lnSpc>
                <a:spcPct val="80000"/>
              </a:lnSpc>
              <a:buFont typeface="Wingdings" pitchFamily="2" charset="2"/>
              <a:buNone/>
              <a:tabLst>
                <a:tab pos="1082675" algn="l"/>
              </a:tabLst>
            </a:pPr>
            <a:endParaRPr lang="en-GB" smtClean="0">
              <a:solidFill>
                <a:schemeClr val="accent2"/>
              </a:solidFill>
            </a:endParaRPr>
          </a:p>
          <a:p>
            <a:pPr marL="442913" indent="-442913">
              <a:lnSpc>
                <a:spcPct val="80000"/>
              </a:lnSpc>
              <a:buFont typeface="Wingdings" pitchFamily="2" charset="2"/>
              <a:buNone/>
              <a:tabLst>
                <a:tab pos="1082675" algn="l"/>
              </a:tabLst>
            </a:pPr>
            <a:endParaRPr lang="en-GB" sz="800" smtClean="0">
              <a:solidFill>
                <a:schemeClr val="accent2"/>
              </a:solidFill>
            </a:endParaRPr>
          </a:p>
          <a:p>
            <a:pPr marL="442913" indent="-442913">
              <a:lnSpc>
                <a:spcPct val="80000"/>
              </a:lnSpc>
              <a:buFont typeface="Wingdings" pitchFamily="2" charset="2"/>
              <a:buChar char="ü"/>
              <a:tabLst>
                <a:tab pos="1082675" algn="l"/>
              </a:tabLst>
            </a:pPr>
            <a:endParaRPr lang="en-GB" sz="400" smtClean="0"/>
          </a:p>
          <a:p>
            <a:pPr marL="442913" indent="-442913">
              <a:lnSpc>
                <a:spcPct val="80000"/>
              </a:lnSpc>
              <a:buFont typeface="Wingdings" pitchFamily="2" charset="2"/>
              <a:buNone/>
              <a:tabLst>
                <a:tab pos="1082675" algn="l"/>
              </a:tabLst>
            </a:pPr>
            <a:endParaRPr lang="en-GB" sz="800" smtClean="0"/>
          </a:p>
        </p:txBody>
      </p:sp>
      <p:pic>
        <p:nvPicPr>
          <p:cNvPr id="500738" name="Picture 3"/>
          <p:cNvPicPr>
            <a:picLocks noChangeAspect="1" noChangeArrowheads="1"/>
          </p:cNvPicPr>
          <p:nvPr/>
        </p:nvPicPr>
        <p:blipFill>
          <a:blip r:embed="rId3"/>
          <a:srcRect/>
          <a:stretch>
            <a:fillRect/>
          </a:stretch>
        </p:blipFill>
        <p:spPr bwMode="auto">
          <a:xfrm>
            <a:off x="7740650" y="5578475"/>
            <a:ext cx="1066800" cy="1279525"/>
          </a:xfrm>
          <a:prstGeom prst="rect">
            <a:avLst/>
          </a:prstGeom>
          <a:noFill/>
          <a:ln w="9525">
            <a:noFill/>
            <a:miter lim="800000"/>
            <a:headEnd/>
            <a:tailEnd/>
          </a:ln>
        </p:spPr>
      </p:pic>
      <p:sp>
        <p:nvSpPr>
          <p:cNvPr id="500739" name="AutoShape 4"/>
          <p:cNvSpPr>
            <a:spLocks noChangeArrowheads="1"/>
          </p:cNvSpPr>
          <p:nvPr/>
        </p:nvSpPr>
        <p:spPr bwMode="auto">
          <a:xfrm flipH="1" flipV="1">
            <a:off x="2124075" y="5445125"/>
            <a:ext cx="5832475" cy="981075"/>
          </a:xfrm>
          <a:prstGeom prst="wedgeEllipseCallout">
            <a:avLst>
              <a:gd name="adj1" fmla="val -42519"/>
              <a:gd name="adj2" fmla="val 147245"/>
            </a:avLst>
          </a:prstGeom>
          <a:solidFill>
            <a:srgbClr val="103C72"/>
          </a:solidFill>
          <a:ln w="9525" algn="ctr">
            <a:solidFill>
              <a:srgbClr val="FF0000"/>
            </a:solidFill>
            <a:miter lim="800000"/>
            <a:headEnd/>
            <a:tailEnd/>
          </a:ln>
        </p:spPr>
        <p:txBody>
          <a:bodyPr rot="10800000" lIns="90000" tIns="46800" rIns="90000" bIns="46800" anchor="ctr"/>
          <a:lstStyle/>
          <a:p>
            <a:pPr algn="ctr"/>
            <a:endParaRPr lang="en-GB" sz="1800"/>
          </a:p>
        </p:txBody>
      </p:sp>
      <p:sp>
        <p:nvSpPr>
          <p:cNvPr id="500740" name="Text Box 5"/>
          <p:cNvSpPr txBox="1">
            <a:spLocks noChangeArrowheads="1"/>
          </p:cNvSpPr>
          <p:nvPr/>
        </p:nvSpPr>
        <p:spPr bwMode="auto">
          <a:xfrm>
            <a:off x="2987675" y="5661025"/>
            <a:ext cx="4032250" cy="366713"/>
          </a:xfrm>
          <a:prstGeom prst="rect">
            <a:avLst/>
          </a:prstGeom>
          <a:noFill/>
          <a:ln w="9525" algn="ctr">
            <a:noFill/>
            <a:miter lim="800000"/>
            <a:headEnd/>
            <a:tailEnd/>
          </a:ln>
        </p:spPr>
        <p:txBody>
          <a:bodyPr lIns="90000" tIns="46800" rIns="90000" bIns="46800">
            <a:spAutoFit/>
          </a:bodyPr>
          <a:lstStyle/>
          <a:p>
            <a:pPr algn="ctr">
              <a:spcBef>
                <a:spcPct val="50000"/>
              </a:spcBef>
            </a:pPr>
            <a:endParaRPr lang="en-GB" sz="1800"/>
          </a:p>
        </p:txBody>
      </p:sp>
      <p:sp>
        <p:nvSpPr>
          <p:cNvPr id="500741" name="Text Box 6"/>
          <p:cNvSpPr txBox="1">
            <a:spLocks noChangeArrowheads="1"/>
          </p:cNvSpPr>
          <p:nvPr/>
        </p:nvSpPr>
        <p:spPr bwMode="auto">
          <a:xfrm>
            <a:off x="2771775" y="5661025"/>
            <a:ext cx="4321175" cy="457200"/>
          </a:xfrm>
          <a:prstGeom prst="rect">
            <a:avLst/>
          </a:prstGeom>
          <a:noFill/>
          <a:ln w="9525" algn="ctr">
            <a:noFill/>
            <a:miter lim="800000"/>
            <a:headEnd/>
            <a:tailEnd/>
          </a:ln>
        </p:spPr>
        <p:txBody>
          <a:bodyPr lIns="90000" tIns="46800" rIns="90000" bIns="46800">
            <a:spAutoFit/>
          </a:bodyPr>
          <a:lstStyle/>
          <a:p>
            <a:pPr algn="ctr">
              <a:spcBef>
                <a:spcPct val="50000"/>
              </a:spcBef>
            </a:pPr>
            <a:r>
              <a:rPr lang="en-GB">
                <a:solidFill>
                  <a:srgbClr val="ECF66A"/>
                </a:solidFill>
              </a:rPr>
              <a:t>Transboundary cooperation</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5" name="Rectangle 2"/>
          <p:cNvSpPr>
            <a:spLocks noGrp="1" noChangeArrowheads="1"/>
          </p:cNvSpPr>
          <p:nvPr>
            <p:ph type="title"/>
          </p:nvPr>
        </p:nvSpPr>
        <p:spPr>
          <a:xfrm>
            <a:off x="1047750" y="188913"/>
            <a:ext cx="7780338" cy="576262"/>
          </a:xfrm>
        </p:spPr>
        <p:txBody>
          <a:bodyPr/>
          <a:lstStyle/>
          <a:p>
            <a:pPr indent="0" eaLnBrk="1" hangingPunct="1"/>
            <a:r>
              <a:rPr lang="en-GB" sz="800" b="0" smtClean="0">
                <a:solidFill>
                  <a:srgbClr val="006666"/>
                </a:solidFill>
                <a:latin typeface="Arial" charset="0"/>
              </a:rPr>
              <a:t>EU Project: </a:t>
            </a:r>
            <a:r>
              <a:rPr lang="en-US" sz="800" b="0" smtClean="0">
                <a:solidFill>
                  <a:srgbClr val="006666"/>
                </a:solidFill>
                <a:latin typeface="Arial" charset="0"/>
              </a:rPr>
              <a:t>Trans-Boundary River Management Phase II for the Kura River basin – Armenia, Georgia, Azerbaijan</a:t>
            </a:r>
            <a:br>
              <a:rPr lang="en-US" sz="800" b="0" smtClean="0">
                <a:solidFill>
                  <a:srgbClr val="006666"/>
                </a:solidFill>
                <a:latin typeface="Arial" charset="0"/>
              </a:rPr>
            </a:br>
            <a:endParaRPr lang="en-GB" sz="800" b="0" smtClean="0">
              <a:solidFill>
                <a:srgbClr val="006666"/>
              </a:solidFill>
              <a:latin typeface="Arial" charset="0"/>
            </a:endParaRPr>
          </a:p>
        </p:txBody>
      </p:sp>
      <p:sp>
        <p:nvSpPr>
          <p:cNvPr id="502786" name="Rectangle 3"/>
          <p:cNvSpPr>
            <a:spLocks noGrp="1" noChangeArrowheads="1"/>
          </p:cNvSpPr>
          <p:nvPr>
            <p:ph type="body" idx="1"/>
          </p:nvPr>
        </p:nvSpPr>
        <p:spPr>
          <a:xfrm>
            <a:off x="849313" y="981075"/>
            <a:ext cx="7978775" cy="5184775"/>
          </a:xfrm>
        </p:spPr>
        <p:txBody>
          <a:bodyPr/>
          <a:lstStyle/>
          <a:p>
            <a:pPr>
              <a:buFont typeface="Times" pitchFamily="18" charset="0"/>
              <a:buNone/>
            </a:pPr>
            <a:endParaRPr lang="en-GB" sz="1400" b="1" smtClean="0">
              <a:solidFill>
                <a:srgbClr val="006666"/>
              </a:solidFill>
              <a:latin typeface="Arial" charset="0"/>
            </a:endParaRPr>
          </a:p>
          <a:p>
            <a:pPr>
              <a:buFont typeface="Wingdings" pitchFamily="2" charset="2"/>
              <a:buNone/>
            </a:pPr>
            <a:r>
              <a:rPr lang="en-GB" sz="1800" b="1" smtClean="0">
                <a:solidFill>
                  <a:srgbClr val="006666"/>
                </a:solidFill>
                <a:latin typeface="Arial" charset="0"/>
              </a:rPr>
              <a:t>	</a:t>
            </a:r>
            <a:r>
              <a:rPr lang="en-GB" b="1" smtClean="0">
                <a:solidFill>
                  <a:srgbClr val="000099"/>
                </a:solidFill>
              </a:rPr>
              <a:t>Kura River Project</a:t>
            </a:r>
            <a:r>
              <a:rPr lang="en-GB" smtClean="0">
                <a:solidFill>
                  <a:srgbClr val="000099"/>
                </a:solidFill>
              </a:rPr>
              <a:t> (started in 2008 – end 2011)</a:t>
            </a:r>
          </a:p>
          <a:p>
            <a:pPr>
              <a:buFont typeface="Wingdings" pitchFamily="2" charset="2"/>
              <a:buNone/>
            </a:pPr>
            <a:endParaRPr lang="en-GB" sz="1600" smtClean="0">
              <a:solidFill>
                <a:srgbClr val="000099"/>
              </a:solidFill>
            </a:endParaRPr>
          </a:p>
          <a:p>
            <a:pPr>
              <a:buFont typeface="Wingdings" pitchFamily="2" charset="2"/>
              <a:buChar char="Ø"/>
            </a:pPr>
            <a:r>
              <a:rPr lang="en-GB" sz="1800" smtClean="0">
                <a:solidFill>
                  <a:srgbClr val="000099"/>
                </a:solidFill>
              </a:rPr>
              <a:t>To help </a:t>
            </a:r>
            <a:r>
              <a:rPr lang="en-GB" sz="1800" smtClean="0">
                <a:solidFill>
                  <a:srgbClr val="FF0000"/>
                </a:solidFill>
              </a:rPr>
              <a:t>Georgia, Armenia and Azerbaijan</a:t>
            </a:r>
            <a:r>
              <a:rPr lang="en-GB" sz="1800" smtClean="0">
                <a:solidFill>
                  <a:srgbClr val="000099"/>
                </a:solidFill>
              </a:rPr>
              <a:t> to improve river water quality in the Kura River basin through transboundary cooperation and adoption of the river basin management approach</a:t>
            </a:r>
          </a:p>
          <a:p>
            <a:pPr>
              <a:buFont typeface="Wingdings" pitchFamily="2" charset="2"/>
              <a:buChar char="Ø"/>
            </a:pPr>
            <a:endParaRPr lang="en-GB" sz="1800" smtClean="0">
              <a:solidFill>
                <a:srgbClr val="000099"/>
              </a:solidFill>
            </a:endParaRPr>
          </a:p>
          <a:p>
            <a:pPr>
              <a:buFont typeface="Wingdings" pitchFamily="2" charset="2"/>
              <a:buChar char="Ø"/>
            </a:pPr>
            <a:r>
              <a:rPr lang="en-GB" sz="1800" smtClean="0">
                <a:solidFill>
                  <a:srgbClr val="000099"/>
                </a:solidFill>
              </a:rPr>
              <a:t>To improve capabilities of environmental authorities and monitoring establishments in Georgia, Armenia and Azerbaijan in water resources management in the Kura River basin</a:t>
            </a:r>
          </a:p>
          <a:p>
            <a:pPr>
              <a:buFont typeface="Wingdings" pitchFamily="2" charset="2"/>
              <a:buNone/>
            </a:pPr>
            <a:endParaRPr lang="en-GB" sz="1800" smtClean="0">
              <a:solidFill>
                <a:srgbClr val="000099"/>
              </a:solidFill>
            </a:endParaRPr>
          </a:p>
          <a:p>
            <a:pPr>
              <a:buFont typeface="Wingdings" pitchFamily="2" charset="2"/>
              <a:buNone/>
            </a:pPr>
            <a:endParaRPr lang="en-GB" b="1" smtClean="0">
              <a:solidFill>
                <a:srgbClr val="006666"/>
              </a:solidFill>
              <a:latin typeface="Arial" charset="0"/>
            </a:endParaRPr>
          </a:p>
          <a:p>
            <a:pPr>
              <a:buFont typeface="Wingdings" pitchFamily="2" charset="2"/>
              <a:buNone/>
            </a:pPr>
            <a:endParaRPr lang="en-GB" sz="1600" b="1" smtClean="0">
              <a:solidFill>
                <a:srgbClr val="006666"/>
              </a:solidFill>
              <a:latin typeface="Arial" charset="0"/>
            </a:endParaRPr>
          </a:p>
        </p:txBody>
      </p:sp>
      <p:pic>
        <p:nvPicPr>
          <p:cNvPr id="502787" name="Picture 4" descr="up-2-2"/>
          <p:cNvPicPr>
            <a:picLocks noChangeAspect="1" noChangeArrowheads="1"/>
          </p:cNvPicPr>
          <p:nvPr/>
        </p:nvPicPr>
        <p:blipFill>
          <a:blip r:embed="rId2"/>
          <a:srcRect/>
          <a:stretch>
            <a:fillRect/>
          </a:stretch>
        </p:blipFill>
        <p:spPr bwMode="auto">
          <a:xfrm>
            <a:off x="182563" y="188913"/>
            <a:ext cx="731837" cy="506412"/>
          </a:xfrm>
          <a:prstGeom prst="rect">
            <a:avLst/>
          </a:prstGeom>
          <a:noFill/>
          <a:ln w="9525">
            <a:noFill/>
            <a:miter lim="800000"/>
            <a:headEnd/>
            <a:tailEnd/>
          </a:ln>
        </p:spPr>
      </p:pic>
      <p:sp>
        <p:nvSpPr>
          <p:cNvPr id="502788" name="Line 5"/>
          <p:cNvSpPr>
            <a:spLocks noChangeShapeType="1"/>
          </p:cNvSpPr>
          <p:nvPr/>
        </p:nvSpPr>
        <p:spPr bwMode="auto">
          <a:xfrm flipV="1">
            <a:off x="182563" y="836613"/>
            <a:ext cx="8710612" cy="0"/>
          </a:xfrm>
          <a:prstGeom prst="line">
            <a:avLst/>
          </a:prstGeom>
          <a:noFill/>
          <a:ln w="28575">
            <a:solidFill>
              <a:srgbClr val="2A584C"/>
            </a:solidFill>
            <a:round/>
            <a:headEnd/>
            <a:tailEnd/>
          </a:ln>
        </p:spPr>
        <p:txBody>
          <a:bodyPr/>
          <a:lstStyle/>
          <a:p>
            <a:endParaRPr lang="fr-F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09" name="Rectangle 2"/>
          <p:cNvSpPr>
            <a:spLocks noGrp="1" noChangeArrowheads="1"/>
          </p:cNvSpPr>
          <p:nvPr>
            <p:ph type="title"/>
          </p:nvPr>
        </p:nvSpPr>
        <p:spPr>
          <a:xfrm>
            <a:off x="1047750" y="188913"/>
            <a:ext cx="7780338" cy="576262"/>
          </a:xfrm>
        </p:spPr>
        <p:txBody>
          <a:bodyPr/>
          <a:lstStyle/>
          <a:p>
            <a:pPr indent="0" eaLnBrk="1" hangingPunct="1"/>
            <a:r>
              <a:rPr lang="en-GB" sz="800" b="0" smtClean="0">
                <a:solidFill>
                  <a:srgbClr val="006666"/>
                </a:solidFill>
                <a:latin typeface="Arial" charset="0"/>
              </a:rPr>
              <a:t>EU Project: </a:t>
            </a:r>
            <a:r>
              <a:rPr lang="en-US" sz="800" b="0" smtClean="0">
                <a:solidFill>
                  <a:srgbClr val="006666"/>
                </a:solidFill>
                <a:latin typeface="Arial" charset="0"/>
              </a:rPr>
              <a:t>Trans-Boundary River Management Phase II for the Kura River basin – Armenia, Georgia, Azerbaijan</a:t>
            </a:r>
            <a:br>
              <a:rPr lang="en-US" sz="800" b="0" smtClean="0">
                <a:solidFill>
                  <a:srgbClr val="006666"/>
                </a:solidFill>
                <a:latin typeface="Arial" charset="0"/>
              </a:rPr>
            </a:br>
            <a:endParaRPr lang="en-GB" sz="800" b="0" smtClean="0">
              <a:solidFill>
                <a:srgbClr val="006666"/>
              </a:solidFill>
              <a:latin typeface="Arial" charset="0"/>
            </a:endParaRPr>
          </a:p>
        </p:txBody>
      </p:sp>
      <p:sp>
        <p:nvSpPr>
          <p:cNvPr id="503810" name="Rectangle 3"/>
          <p:cNvSpPr>
            <a:spLocks noGrp="1" noChangeArrowheads="1"/>
          </p:cNvSpPr>
          <p:nvPr>
            <p:ph type="body" idx="1"/>
          </p:nvPr>
        </p:nvSpPr>
        <p:spPr>
          <a:xfrm>
            <a:off x="566738" y="981075"/>
            <a:ext cx="8181975" cy="5616575"/>
          </a:xfrm>
        </p:spPr>
        <p:txBody>
          <a:bodyPr/>
          <a:lstStyle/>
          <a:p>
            <a:pPr>
              <a:lnSpc>
                <a:spcPct val="80000"/>
              </a:lnSpc>
              <a:buFont typeface="Wingdings" pitchFamily="2" charset="2"/>
              <a:buNone/>
            </a:pPr>
            <a:r>
              <a:rPr lang="en-GB" b="1" smtClean="0">
                <a:solidFill>
                  <a:srgbClr val="000099"/>
                </a:solidFill>
              </a:rPr>
              <a:t>Key Activities</a:t>
            </a:r>
            <a:r>
              <a:rPr lang="en-GB" smtClean="0">
                <a:solidFill>
                  <a:srgbClr val="000099"/>
                </a:solidFill>
              </a:rPr>
              <a:t>:</a:t>
            </a:r>
          </a:p>
          <a:p>
            <a:pPr>
              <a:lnSpc>
                <a:spcPct val="80000"/>
              </a:lnSpc>
              <a:buFont typeface="Wingdings" pitchFamily="2" charset="2"/>
              <a:buNone/>
            </a:pPr>
            <a:endParaRPr lang="en-GB" smtClean="0">
              <a:solidFill>
                <a:srgbClr val="000099"/>
              </a:solidFill>
            </a:endParaRPr>
          </a:p>
          <a:p>
            <a:pPr>
              <a:lnSpc>
                <a:spcPct val="80000"/>
              </a:lnSpc>
              <a:buFont typeface="Wingdings" pitchFamily="2" charset="2"/>
              <a:buNone/>
            </a:pPr>
            <a:endParaRPr lang="en-GB" smtClean="0">
              <a:solidFill>
                <a:srgbClr val="000099"/>
              </a:solidFill>
            </a:endParaRPr>
          </a:p>
          <a:p>
            <a:pPr>
              <a:lnSpc>
                <a:spcPct val="80000"/>
              </a:lnSpc>
              <a:buFont typeface="Wingdings" pitchFamily="2" charset="2"/>
              <a:buChar char="Ø"/>
            </a:pPr>
            <a:r>
              <a:rPr lang="en-GB" smtClean="0">
                <a:solidFill>
                  <a:srgbClr val="000099"/>
                </a:solidFill>
              </a:rPr>
              <a:t>Pilot projects: Draft river basin management plans (RBMP) for 5 pilot river basins using EU Water Framework Directive methodology</a:t>
            </a:r>
          </a:p>
          <a:p>
            <a:pPr>
              <a:lnSpc>
                <a:spcPct val="80000"/>
              </a:lnSpc>
              <a:buFont typeface="Wingdings" pitchFamily="2" charset="2"/>
              <a:buChar char="Ø"/>
            </a:pPr>
            <a:endParaRPr lang="en-GB" smtClean="0">
              <a:solidFill>
                <a:srgbClr val="000099"/>
              </a:solidFill>
            </a:endParaRPr>
          </a:p>
          <a:p>
            <a:pPr>
              <a:lnSpc>
                <a:spcPct val="80000"/>
              </a:lnSpc>
              <a:buFont typeface="Wingdings" pitchFamily="2" charset="2"/>
              <a:buChar char="Ø"/>
            </a:pPr>
            <a:r>
              <a:rPr lang="en-GB" smtClean="0">
                <a:solidFill>
                  <a:srgbClr val="000099"/>
                </a:solidFill>
              </a:rPr>
              <a:t>Joint Transboundary River Monitoring Programme to harmonise sampling and analysis procedures</a:t>
            </a:r>
          </a:p>
          <a:p>
            <a:pPr>
              <a:lnSpc>
                <a:spcPct val="80000"/>
              </a:lnSpc>
              <a:buFont typeface="Wingdings" pitchFamily="2" charset="2"/>
              <a:buChar char="Ø"/>
            </a:pPr>
            <a:endParaRPr lang="en-GB" smtClean="0">
              <a:solidFill>
                <a:srgbClr val="000099"/>
              </a:solidFill>
            </a:endParaRPr>
          </a:p>
          <a:p>
            <a:pPr>
              <a:lnSpc>
                <a:spcPct val="80000"/>
              </a:lnSpc>
              <a:buFont typeface="Wingdings" pitchFamily="2" charset="2"/>
              <a:buChar char="Ø"/>
            </a:pPr>
            <a:r>
              <a:rPr lang="en-GB" smtClean="0">
                <a:solidFill>
                  <a:srgbClr val="000099"/>
                </a:solidFill>
              </a:rPr>
              <a:t>Proposals for improvements in the data structures and information flows to facilitate decision making</a:t>
            </a:r>
          </a:p>
          <a:p>
            <a:pPr>
              <a:lnSpc>
                <a:spcPct val="80000"/>
              </a:lnSpc>
              <a:buFont typeface="Wingdings" pitchFamily="2" charset="2"/>
              <a:buChar char="Ø"/>
            </a:pPr>
            <a:endParaRPr lang="en-GB" smtClean="0">
              <a:solidFill>
                <a:srgbClr val="000099"/>
              </a:solidFill>
            </a:endParaRPr>
          </a:p>
          <a:p>
            <a:pPr>
              <a:lnSpc>
                <a:spcPct val="80000"/>
              </a:lnSpc>
              <a:buFont typeface="Wingdings" pitchFamily="2" charset="2"/>
              <a:buChar char="Ø"/>
            </a:pPr>
            <a:r>
              <a:rPr lang="en-GB" smtClean="0">
                <a:solidFill>
                  <a:srgbClr val="000099"/>
                </a:solidFill>
              </a:rPr>
              <a:t>Training and technical guidelines incl. EU Study Tour for  the beneficiaries’ staff  from the project countries</a:t>
            </a:r>
          </a:p>
          <a:p>
            <a:pPr>
              <a:lnSpc>
                <a:spcPct val="80000"/>
              </a:lnSpc>
              <a:buFont typeface="Wingdings" pitchFamily="2" charset="2"/>
              <a:buChar char="Ø"/>
            </a:pPr>
            <a:endParaRPr lang="en-GB" smtClean="0">
              <a:solidFill>
                <a:srgbClr val="000099"/>
              </a:solidFill>
            </a:endParaRPr>
          </a:p>
          <a:p>
            <a:pPr>
              <a:lnSpc>
                <a:spcPct val="80000"/>
              </a:lnSpc>
              <a:buFont typeface="Wingdings" pitchFamily="2" charset="2"/>
              <a:buChar char="Ø"/>
            </a:pPr>
            <a:r>
              <a:rPr lang="en-GB" smtClean="0">
                <a:solidFill>
                  <a:srgbClr val="000099"/>
                </a:solidFill>
              </a:rPr>
              <a:t>Public awareness raising of the priority transboundary water issues in the Kura-Aras River basin</a:t>
            </a:r>
          </a:p>
          <a:p>
            <a:pPr>
              <a:lnSpc>
                <a:spcPct val="80000"/>
              </a:lnSpc>
              <a:buFont typeface="Wingdings" pitchFamily="2" charset="2"/>
              <a:buChar char="Ø"/>
            </a:pPr>
            <a:endParaRPr lang="en-GB" smtClean="0">
              <a:solidFill>
                <a:srgbClr val="000099"/>
              </a:solidFill>
            </a:endParaRPr>
          </a:p>
        </p:txBody>
      </p:sp>
      <p:pic>
        <p:nvPicPr>
          <p:cNvPr id="503811" name="Picture 4" descr="up-2-2"/>
          <p:cNvPicPr>
            <a:picLocks noChangeAspect="1" noChangeArrowheads="1"/>
          </p:cNvPicPr>
          <p:nvPr/>
        </p:nvPicPr>
        <p:blipFill>
          <a:blip r:embed="rId2"/>
          <a:srcRect/>
          <a:stretch>
            <a:fillRect/>
          </a:stretch>
        </p:blipFill>
        <p:spPr bwMode="auto">
          <a:xfrm>
            <a:off x="182563" y="188913"/>
            <a:ext cx="731837" cy="506412"/>
          </a:xfrm>
          <a:prstGeom prst="rect">
            <a:avLst/>
          </a:prstGeom>
          <a:noFill/>
          <a:ln w="9525">
            <a:noFill/>
            <a:miter lim="800000"/>
            <a:headEnd/>
            <a:tailEnd/>
          </a:ln>
        </p:spPr>
      </p:pic>
      <p:sp>
        <p:nvSpPr>
          <p:cNvPr id="503812" name="Line 5"/>
          <p:cNvSpPr>
            <a:spLocks noChangeShapeType="1"/>
          </p:cNvSpPr>
          <p:nvPr/>
        </p:nvSpPr>
        <p:spPr bwMode="auto">
          <a:xfrm flipV="1">
            <a:off x="182563" y="836613"/>
            <a:ext cx="8710612" cy="0"/>
          </a:xfrm>
          <a:prstGeom prst="line">
            <a:avLst/>
          </a:prstGeom>
          <a:noFill/>
          <a:ln w="28575">
            <a:solidFill>
              <a:srgbClr val="2A584C"/>
            </a:solidFill>
            <a:round/>
            <a:headEnd/>
            <a:tailEnd/>
          </a:ln>
        </p:spPr>
        <p:txBody>
          <a:bodyPr/>
          <a:lstStyle/>
          <a:p>
            <a:endParaRPr lang="fr-F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3" name="Rectangle 2"/>
          <p:cNvSpPr>
            <a:spLocks noGrp="1" noChangeArrowheads="1"/>
          </p:cNvSpPr>
          <p:nvPr>
            <p:ph type="title"/>
          </p:nvPr>
        </p:nvSpPr>
        <p:spPr>
          <a:xfrm>
            <a:off x="1047750" y="188913"/>
            <a:ext cx="7780338" cy="576262"/>
          </a:xfrm>
        </p:spPr>
        <p:txBody>
          <a:bodyPr/>
          <a:lstStyle/>
          <a:p>
            <a:pPr indent="0" eaLnBrk="1" hangingPunct="1"/>
            <a:r>
              <a:rPr lang="en-GB" sz="800" b="0" smtClean="0">
                <a:solidFill>
                  <a:srgbClr val="006666"/>
                </a:solidFill>
                <a:latin typeface="Arial" charset="0"/>
              </a:rPr>
              <a:t>EU Project: </a:t>
            </a:r>
            <a:r>
              <a:rPr lang="en-US" sz="800" b="0" smtClean="0">
                <a:solidFill>
                  <a:srgbClr val="006666"/>
                </a:solidFill>
                <a:latin typeface="Arial" charset="0"/>
              </a:rPr>
              <a:t>Trans-Boundary River Management Phase II for the Kura River basin – Armenia, Georgia, Azerbaijan</a:t>
            </a:r>
            <a:br>
              <a:rPr lang="en-US" sz="800" b="0" smtClean="0">
                <a:solidFill>
                  <a:srgbClr val="006666"/>
                </a:solidFill>
                <a:latin typeface="Arial" charset="0"/>
              </a:rPr>
            </a:br>
            <a:endParaRPr lang="en-GB" sz="800" b="0" smtClean="0">
              <a:solidFill>
                <a:srgbClr val="006666"/>
              </a:solidFill>
              <a:latin typeface="Arial" charset="0"/>
            </a:endParaRPr>
          </a:p>
        </p:txBody>
      </p:sp>
      <p:sp>
        <p:nvSpPr>
          <p:cNvPr id="504834" name="Rectangle 3"/>
          <p:cNvSpPr>
            <a:spLocks noGrp="1" noChangeArrowheads="1"/>
          </p:cNvSpPr>
          <p:nvPr>
            <p:ph type="body" idx="1"/>
          </p:nvPr>
        </p:nvSpPr>
        <p:spPr>
          <a:xfrm>
            <a:off x="914400" y="1052513"/>
            <a:ext cx="7729538" cy="4464050"/>
          </a:xfrm>
        </p:spPr>
        <p:txBody>
          <a:bodyPr/>
          <a:lstStyle/>
          <a:p>
            <a:pPr marL="0" indent="0" algn="just">
              <a:lnSpc>
                <a:spcPct val="80000"/>
              </a:lnSpc>
              <a:buFont typeface="Wingdings" pitchFamily="2" charset="2"/>
              <a:buNone/>
            </a:pPr>
            <a:r>
              <a:rPr lang="en-US" b="1" smtClean="0">
                <a:solidFill>
                  <a:srgbClr val="000099"/>
                </a:solidFill>
              </a:rPr>
              <a:t>To help Partners understand the project, the EU Water Framework Directive  methodology  the following key documents translated to Georgian, Armenian and Azeri, printed and delivered to the Beneficiaries:</a:t>
            </a:r>
          </a:p>
          <a:p>
            <a:pPr marL="0" indent="0" algn="just">
              <a:lnSpc>
                <a:spcPct val="80000"/>
              </a:lnSpc>
              <a:buFont typeface="Wingdings" pitchFamily="2" charset="2"/>
              <a:buNone/>
            </a:pPr>
            <a:endParaRPr lang="en-US" b="1" smtClean="0">
              <a:solidFill>
                <a:srgbClr val="000099"/>
              </a:solidFill>
            </a:endParaRPr>
          </a:p>
          <a:p>
            <a:pPr marL="0" indent="0">
              <a:lnSpc>
                <a:spcPct val="80000"/>
              </a:lnSpc>
              <a:buFont typeface="Wingdings" pitchFamily="2" charset="2"/>
              <a:buNone/>
            </a:pPr>
            <a:endParaRPr lang="en-US" b="1" smtClean="0">
              <a:solidFill>
                <a:srgbClr val="000099"/>
              </a:solidFill>
            </a:endParaRPr>
          </a:p>
          <a:p>
            <a:pPr marL="0" indent="0">
              <a:lnSpc>
                <a:spcPct val="80000"/>
              </a:lnSpc>
              <a:buFont typeface="Wingdings" pitchFamily="2" charset="2"/>
              <a:buChar char="Ø"/>
            </a:pPr>
            <a:r>
              <a:rPr lang="en-US" b="1" smtClean="0">
                <a:solidFill>
                  <a:srgbClr val="000099"/>
                </a:solidFill>
              </a:rPr>
              <a:t>EU Water Framework Directive</a:t>
            </a:r>
          </a:p>
          <a:p>
            <a:pPr marL="0" indent="0">
              <a:lnSpc>
                <a:spcPct val="80000"/>
              </a:lnSpc>
              <a:buFont typeface="Wingdings" pitchFamily="2" charset="2"/>
              <a:buChar char="Ø"/>
            </a:pPr>
            <a:endParaRPr lang="en-US" b="1" smtClean="0">
              <a:solidFill>
                <a:srgbClr val="000099"/>
              </a:solidFill>
            </a:endParaRPr>
          </a:p>
          <a:p>
            <a:pPr marL="0" indent="0">
              <a:lnSpc>
                <a:spcPct val="80000"/>
              </a:lnSpc>
              <a:buFont typeface="Wingdings" pitchFamily="2" charset="2"/>
              <a:buChar char="Ø"/>
            </a:pPr>
            <a:r>
              <a:rPr lang="en-US" b="1" smtClean="0">
                <a:solidFill>
                  <a:srgbClr val="000099"/>
                </a:solidFill>
              </a:rPr>
              <a:t>EU Floods Directive</a:t>
            </a:r>
          </a:p>
          <a:p>
            <a:pPr marL="0" indent="0">
              <a:lnSpc>
                <a:spcPct val="80000"/>
              </a:lnSpc>
              <a:buFont typeface="Wingdings" pitchFamily="2" charset="2"/>
              <a:buChar char="Ø"/>
            </a:pPr>
            <a:endParaRPr lang="en-US" b="1" smtClean="0">
              <a:solidFill>
                <a:srgbClr val="000099"/>
              </a:solidFill>
            </a:endParaRPr>
          </a:p>
          <a:p>
            <a:pPr marL="0" indent="0">
              <a:lnSpc>
                <a:spcPct val="80000"/>
              </a:lnSpc>
              <a:buFont typeface="Wingdings" pitchFamily="2" charset="2"/>
              <a:buChar char="Ø"/>
            </a:pPr>
            <a:r>
              <a:rPr lang="en-US" b="1" smtClean="0">
                <a:solidFill>
                  <a:srgbClr val="000099"/>
                </a:solidFill>
              </a:rPr>
              <a:t>WFD Technical Guidance: Identification of Water Bodies</a:t>
            </a:r>
          </a:p>
          <a:p>
            <a:pPr marL="0" indent="0">
              <a:lnSpc>
                <a:spcPct val="80000"/>
              </a:lnSpc>
              <a:buFont typeface="Wingdings" pitchFamily="2" charset="2"/>
              <a:buNone/>
            </a:pPr>
            <a:endParaRPr lang="en-US" b="1" smtClean="0">
              <a:solidFill>
                <a:srgbClr val="000099"/>
              </a:solidFill>
            </a:endParaRPr>
          </a:p>
          <a:p>
            <a:pPr marL="0" indent="0">
              <a:lnSpc>
                <a:spcPct val="80000"/>
              </a:lnSpc>
              <a:buFont typeface="Wingdings" pitchFamily="2" charset="2"/>
              <a:buChar char="Ø"/>
            </a:pPr>
            <a:r>
              <a:rPr lang="en-US" b="1" smtClean="0">
                <a:solidFill>
                  <a:srgbClr val="000099"/>
                </a:solidFill>
              </a:rPr>
              <a:t>WFD Technical Guidance: Analysis of Pressures and Impacts</a:t>
            </a:r>
          </a:p>
          <a:p>
            <a:pPr marL="0" indent="0">
              <a:lnSpc>
                <a:spcPct val="80000"/>
              </a:lnSpc>
              <a:buFont typeface="Wingdings" pitchFamily="2" charset="2"/>
              <a:buChar char="Ø"/>
            </a:pPr>
            <a:endParaRPr lang="en-US" b="1" smtClean="0">
              <a:solidFill>
                <a:srgbClr val="000099"/>
              </a:solidFill>
            </a:endParaRPr>
          </a:p>
          <a:p>
            <a:pPr marL="0" indent="0">
              <a:lnSpc>
                <a:spcPct val="80000"/>
              </a:lnSpc>
              <a:buFont typeface="Wingdings" pitchFamily="2" charset="2"/>
              <a:buChar char="Ø"/>
            </a:pPr>
            <a:r>
              <a:rPr lang="en-US" b="1" smtClean="0">
                <a:solidFill>
                  <a:srgbClr val="000099"/>
                </a:solidFill>
              </a:rPr>
              <a:t>Introduction to Biological Monitoring of Water Quality</a:t>
            </a:r>
            <a:endParaRPr lang="en-GB" b="1" smtClean="0">
              <a:solidFill>
                <a:srgbClr val="000099"/>
              </a:solidFill>
            </a:endParaRPr>
          </a:p>
          <a:p>
            <a:pPr marL="0" indent="0">
              <a:lnSpc>
                <a:spcPct val="80000"/>
              </a:lnSpc>
              <a:buFont typeface="Wingdings" pitchFamily="2" charset="2"/>
              <a:buChar char="Ø"/>
            </a:pPr>
            <a:endParaRPr lang="en-GB" sz="1600" b="1" smtClean="0">
              <a:solidFill>
                <a:srgbClr val="000099"/>
              </a:solidFill>
              <a:latin typeface="Arial" charset="0"/>
            </a:endParaRPr>
          </a:p>
          <a:p>
            <a:pPr marL="0" indent="0">
              <a:lnSpc>
                <a:spcPct val="80000"/>
              </a:lnSpc>
              <a:buFont typeface="Wingdings" pitchFamily="2" charset="2"/>
              <a:buChar char="Ø"/>
            </a:pPr>
            <a:endParaRPr lang="en-GB" sz="1600" b="1" smtClean="0">
              <a:solidFill>
                <a:srgbClr val="000099"/>
              </a:solidFill>
              <a:latin typeface="Arial" charset="0"/>
            </a:endParaRPr>
          </a:p>
        </p:txBody>
      </p:sp>
      <p:pic>
        <p:nvPicPr>
          <p:cNvPr id="504835" name="Picture 4" descr="up-2-2"/>
          <p:cNvPicPr>
            <a:picLocks noChangeAspect="1" noChangeArrowheads="1"/>
          </p:cNvPicPr>
          <p:nvPr/>
        </p:nvPicPr>
        <p:blipFill>
          <a:blip r:embed="rId2"/>
          <a:srcRect/>
          <a:stretch>
            <a:fillRect/>
          </a:stretch>
        </p:blipFill>
        <p:spPr bwMode="auto">
          <a:xfrm>
            <a:off x="182563" y="188913"/>
            <a:ext cx="731837" cy="506412"/>
          </a:xfrm>
          <a:prstGeom prst="rect">
            <a:avLst/>
          </a:prstGeom>
          <a:noFill/>
          <a:ln w="9525">
            <a:noFill/>
            <a:miter lim="800000"/>
            <a:headEnd/>
            <a:tailEnd/>
          </a:ln>
        </p:spPr>
      </p:pic>
      <p:sp>
        <p:nvSpPr>
          <p:cNvPr id="504836" name="Line 5"/>
          <p:cNvSpPr>
            <a:spLocks noChangeShapeType="1"/>
          </p:cNvSpPr>
          <p:nvPr/>
        </p:nvSpPr>
        <p:spPr bwMode="auto">
          <a:xfrm flipV="1">
            <a:off x="182563" y="836613"/>
            <a:ext cx="8710612" cy="0"/>
          </a:xfrm>
          <a:prstGeom prst="line">
            <a:avLst/>
          </a:prstGeom>
          <a:noFill/>
          <a:ln w="28575">
            <a:solidFill>
              <a:srgbClr val="2A584C"/>
            </a:solidFill>
            <a:round/>
            <a:headEnd/>
            <a:tailEnd/>
          </a:ln>
        </p:spPr>
        <p:txBody>
          <a:bodyPr/>
          <a:lstStyle/>
          <a:p>
            <a:endParaRPr lang="fr-F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7" name="Rectangle 2"/>
          <p:cNvSpPr>
            <a:spLocks noGrp="1" noChangeArrowheads="1"/>
          </p:cNvSpPr>
          <p:nvPr>
            <p:ph type="title"/>
          </p:nvPr>
        </p:nvSpPr>
        <p:spPr>
          <a:xfrm>
            <a:off x="1047750" y="188913"/>
            <a:ext cx="7780338" cy="576262"/>
          </a:xfrm>
        </p:spPr>
        <p:txBody>
          <a:bodyPr/>
          <a:lstStyle/>
          <a:p>
            <a:pPr indent="0" eaLnBrk="1" hangingPunct="1"/>
            <a:r>
              <a:rPr lang="en-GB" sz="800" b="0" smtClean="0">
                <a:solidFill>
                  <a:srgbClr val="006666"/>
                </a:solidFill>
                <a:latin typeface="Arial" charset="0"/>
              </a:rPr>
              <a:t>EU Project: </a:t>
            </a:r>
            <a:r>
              <a:rPr lang="en-US" sz="800" b="0" smtClean="0">
                <a:solidFill>
                  <a:srgbClr val="006666"/>
                </a:solidFill>
                <a:latin typeface="Arial" charset="0"/>
              </a:rPr>
              <a:t>Trans-Boundary River Management Phase II for the Kura River basin – Armenia, Georgia, Azerbaijan</a:t>
            </a:r>
            <a:br>
              <a:rPr lang="en-US" sz="800" b="0" smtClean="0">
                <a:solidFill>
                  <a:srgbClr val="006666"/>
                </a:solidFill>
                <a:latin typeface="Arial" charset="0"/>
              </a:rPr>
            </a:br>
            <a:endParaRPr lang="en-GB" sz="800" b="0" smtClean="0">
              <a:solidFill>
                <a:srgbClr val="006666"/>
              </a:solidFill>
              <a:latin typeface="Arial" charset="0"/>
            </a:endParaRPr>
          </a:p>
        </p:txBody>
      </p:sp>
      <p:sp>
        <p:nvSpPr>
          <p:cNvPr id="505858" name="Rectangle 3"/>
          <p:cNvSpPr>
            <a:spLocks noGrp="1" noChangeArrowheads="1"/>
          </p:cNvSpPr>
          <p:nvPr>
            <p:ph type="body" idx="1"/>
          </p:nvPr>
        </p:nvSpPr>
        <p:spPr>
          <a:xfrm>
            <a:off x="1047750" y="981075"/>
            <a:ext cx="7115175" cy="503238"/>
          </a:xfrm>
        </p:spPr>
        <p:txBody>
          <a:bodyPr/>
          <a:lstStyle/>
          <a:p>
            <a:pPr>
              <a:lnSpc>
                <a:spcPct val="90000"/>
              </a:lnSpc>
              <a:buFont typeface="Wingdings" pitchFamily="2" charset="2"/>
              <a:buNone/>
            </a:pPr>
            <a:r>
              <a:rPr lang="en-GB" sz="1600" b="1" smtClean="0">
                <a:solidFill>
                  <a:srgbClr val="006666"/>
                </a:solidFill>
                <a:latin typeface="Arial" charset="0"/>
              </a:rPr>
              <a:t>Stations for Joint Transboundary River Monitoring</a:t>
            </a:r>
          </a:p>
        </p:txBody>
      </p:sp>
      <p:pic>
        <p:nvPicPr>
          <p:cNvPr id="505859" name="Picture 4" descr="up-2-2"/>
          <p:cNvPicPr>
            <a:picLocks noChangeAspect="1" noChangeArrowheads="1"/>
          </p:cNvPicPr>
          <p:nvPr/>
        </p:nvPicPr>
        <p:blipFill>
          <a:blip r:embed="rId2"/>
          <a:srcRect/>
          <a:stretch>
            <a:fillRect/>
          </a:stretch>
        </p:blipFill>
        <p:spPr bwMode="auto">
          <a:xfrm>
            <a:off x="182563" y="188913"/>
            <a:ext cx="731837" cy="506412"/>
          </a:xfrm>
          <a:prstGeom prst="rect">
            <a:avLst/>
          </a:prstGeom>
          <a:noFill/>
          <a:ln w="9525">
            <a:noFill/>
            <a:miter lim="800000"/>
            <a:headEnd/>
            <a:tailEnd/>
          </a:ln>
        </p:spPr>
      </p:pic>
      <p:sp>
        <p:nvSpPr>
          <p:cNvPr id="505860" name="Line 5"/>
          <p:cNvSpPr>
            <a:spLocks noChangeShapeType="1"/>
          </p:cNvSpPr>
          <p:nvPr/>
        </p:nvSpPr>
        <p:spPr bwMode="auto">
          <a:xfrm flipV="1">
            <a:off x="182563" y="836613"/>
            <a:ext cx="8710612" cy="0"/>
          </a:xfrm>
          <a:prstGeom prst="line">
            <a:avLst/>
          </a:prstGeom>
          <a:noFill/>
          <a:ln w="28575">
            <a:solidFill>
              <a:srgbClr val="2A584C"/>
            </a:solidFill>
            <a:round/>
            <a:headEnd/>
            <a:tailEnd/>
          </a:ln>
        </p:spPr>
        <p:txBody>
          <a:bodyPr/>
          <a:lstStyle/>
          <a:p>
            <a:endParaRPr lang="fr-FR"/>
          </a:p>
        </p:txBody>
      </p:sp>
      <p:pic>
        <p:nvPicPr>
          <p:cNvPr id="505861" name="Picture 6"/>
          <p:cNvPicPr>
            <a:picLocks noChangeAspect="1" noChangeArrowheads="1"/>
          </p:cNvPicPr>
          <p:nvPr/>
        </p:nvPicPr>
        <p:blipFill>
          <a:blip r:embed="rId3"/>
          <a:srcRect/>
          <a:stretch>
            <a:fillRect/>
          </a:stretch>
        </p:blipFill>
        <p:spPr bwMode="auto">
          <a:xfrm>
            <a:off x="-1943100" y="1414463"/>
            <a:ext cx="11899900" cy="70897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1" name="Rectangle 2"/>
          <p:cNvSpPr>
            <a:spLocks noGrp="1" noChangeArrowheads="1"/>
          </p:cNvSpPr>
          <p:nvPr>
            <p:ph type="title"/>
          </p:nvPr>
        </p:nvSpPr>
        <p:spPr>
          <a:xfrm>
            <a:off x="1047750" y="188913"/>
            <a:ext cx="7780338" cy="576262"/>
          </a:xfrm>
        </p:spPr>
        <p:txBody>
          <a:bodyPr/>
          <a:lstStyle/>
          <a:p>
            <a:pPr indent="0" eaLnBrk="1" hangingPunct="1"/>
            <a:r>
              <a:rPr lang="en-GB" sz="800" b="0" smtClean="0">
                <a:solidFill>
                  <a:srgbClr val="006666"/>
                </a:solidFill>
                <a:latin typeface="Arial" charset="0"/>
              </a:rPr>
              <a:t>EU Project: </a:t>
            </a:r>
            <a:r>
              <a:rPr lang="en-US" sz="800" b="0" smtClean="0">
                <a:solidFill>
                  <a:srgbClr val="006666"/>
                </a:solidFill>
                <a:latin typeface="Arial" charset="0"/>
              </a:rPr>
              <a:t>Trans-Boundary River Management Phase II for the Kura River basin – Armenia, Georgia, Azerbaijan</a:t>
            </a:r>
            <a:br>
              <a:rPr lang="en-US" sz="800" b="0" smtClean="0">
                <a:solidFill>
                  <a:srgbClr val="006666"/>
                </a:solidFill>
                <a:latin typeface="Arial" charset="0"/>
              </a:rPr>
            </a:br>
            <a:endParaRPr lang="en-GB" sz="800" b="0" smtClean="0">
              <a:solidFill>
                <a:srgbClr val="006666"/>
              </a:solidFill>
              <a:latin typeface="Arial" charset="0"/>
            </a:endParaRPr>
          </a:p>
        </p:txBody>
      </p:sp>
      <p:sp>
        <p:nvSpPr>
          <p:cNvPr id="506882" name="Rectangle 3"/>
          <p:cNvSpPr>
            <a:spLocks noGrp="1" noChangeArrowheads="1"/>
          </p:cNvSpPr>
          <p:nvPr>
            <p:ph type="body" idx="1"/>
          </p:nvPr>
        </p:nvSpPr>
        <p:spPr>
          <a:xfrm>
            <a:off x="849313" y="1341438"/>
            <a:ext cx="7729537" cy="5040312"/>
          </a:xfrm>
        </p:spPr>
        <p:txBody>
          <a:bodyPr/>
          <a:lstStyle/>
          <a:p>
            <a:pPr>
              <a:buFont typeface="Wingdings" pitchFamily="2" charset="2"/>
              <a:buNone/>
            </a:pPr>
            <a:r>
              <a:rPr lang="en-US" b="1" smtClean="0">
                <a:solidFill>
                  <a:srgbClr val="006666"/>
                </a:solidFill>
                <a:latin typeface="Arial" charset="0"/>
              </a:rPr>
              <a:t>	</a:t>
            </a:r>
            <a:endParaRPr lang="en-GB" sz="1600" b="1" smtClean="0">
              <a:solidFill>
                <a:srgbClr val="006666"/>
              </a:solidFill>
              <a:latin typeface="Arial" charset="0"/>
            </a:endParaRPr>
          </a:p>
        </p:txBody>
      </p:sp>
      <p:pic>
        <p:nvPicPr>
          <p:cNvPr id="506883" name="Picture 4" descr="up-2-2"/>
          <p:cNvPicPr>
            <a:picLocks noChangeAspect="1" noChangeArrowheads="1"/>
          </p:cNvPicPr>
          <p:nvPr/>
        </p:nvPicPr>
        <p:blipFill>
          <a:blip r:embed="rId2"/>
          <a:srcRect/>
          <a:stretch>
            <a:fillRect/>
          </a:stretch>
        </p:blipFill>
        <p:spPr bwMode="auto">
          <a:xfrm>
            <a:off x="182563" y="188913"/>
            <a:ext cx="731837" cy="506412"/>
          </a:xfrm>
          <a:prstGeom prst="rect">
            <a:avLst/>
          </a:prstGeom>
          <a:noFill/>
          <a:ln w="9525">
            <a:noFill/>
            <a:miter lim="800000"/>
            <a:headEnd/>
            <a:tailEnd/>
          </a:ln>
        </p:spPr>
      </p:pic>
      <p:sp>
        <p:nvSpPr>
          <p:cNvPr id="506884" name="Line 5"/>
          <p:cNvSpPr>
            <a:spLocks noChangeShapeType="1"/>
          </p:cNvSpPr>
          <p:nvPr/>
        </p:nvSpPr>
        <p:spPr bwMode="auto">
          <a:xfrm flipV="1">
            <a:off x="182563" y="836613"/>
            <a:ext cx="8710612" cy="0"/>
          </a:xfrm>
          <a:prstGeom prst="line">
            <a:avLst/>
          </a:prstGeom>
          <a:noFill/>
          <a:ln w="28575">
            <a:solidFill>
              <a:srgbClr val="2A584C"/>
            </a:solidFill>
            <a:round/>
            <a:headEnd/>
            <a:tailEnd/>
          </a:ln>
        </p:spPr>
        <p:txBody>
          <a:bodyPr/>
          <a:lstStyle/>
          <a:p>
            <a:endParaRPr lang="fr-FR"/>
          </a:p>
        </p:txBody>
      </p:sp>
      <p:pic>
        <p:nvPicPr>
          <p:cNvPr id="506885" name="Picture 6" descr="Debed at Sadakhlo"/>
          <p:cNvPicPr>
            <a:picLocks noChangeAspect="1" noChangeArrowheads="1"/>
          </p:cNvPicPr>
          <p:nvPr/>
        </p:nvPicPr>
        <p:blipFill>
          <a:blip r:embed="rId3"/>
          <a:srcRect/>
          <a:stretch>
            <a:fillRect/>
          </a:stretch>
        </p:blipFill>
        <p:spPr bwMode="auto">
          <a:xfrm>
            <a:off x="982663" y="904875"/>
            <a:ext cx="7246937" cy="5889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3" name="Rectangle 2"/>
          <p:cNvSpPr>
            <a:spLocks noGrp="1" noChangeArrowheads="1"/>
          </p:cNvSpPr>
          <p:nvPr>
            <p:ph type="title"/>
          </p:nvPr>
        </p:nvSpPr>
        <p:spPr>
          <a:xfrm>
            <a:off x="468313" y="260350"/>
            <a:ext cx="8675687" cy="908050"/>
          </a:xfrm>
        </p:spPr>
        <p:txBody>
          <a:bodyPr/>
          <a:lstStyle/>
          <a:p>
            <a:pPr indent="0" algn="ctr" eaLnBrk="1" hangingPunct="1"/>
            <a:r>
              <a:rPr lang="en-GB" smtClean="0">
                <a:solidFill>
                  <a:schemeClr val="tx1"/>
                </a:solidFill>
              </a:rPr>
              <a:t>ENPI Funding opportunities </a:t>
            </a:r>
            <a:br>
              <a:rPr lang="en-GB" smtClean="0">
                <a:solidFill>
                  <a:schemeClr val="tx1"/>
                </a:solidFill>
              </a:rPr>
            </a:br>
            <a:r>
              <a:rPr lang="en-GB" smtClean="0">
                <a:solidFill>
                  <a:schemeClr val="tx1"/>
                </a:solidFill>
              </a:rPr>
              <a:t>for Environment/water related focus (1)</a:t>
            </a:r>
          </a:p>
        </p:txBody>
      </p:sp>
      <p:sp>
        <p:nvSpPr>
          <p:cNvPr id="433154" name="Rectangle 3"/>
          <p:cNvSpPr>
            <a:spLocks noGrp="1" noChangeArrowheads="1"/>
          </p:cNvSpPr>
          <p:nvPr>
            <p:ph type="body" idx="1"/>
          </p:nvPr>
        </p:nvSpPr>
        <p:spPr>
          <a:xfrm>
            <a:off x="539750" y="1268413"/>
            <a:ext cx="7345363" cy="3960812"/>
          </a:xfrm>
        </p:spPr>
        <p:txBody>
          <a:bodyPr/>
          <a:lstStyle/>
          <a:p>
            <a:pPr>
              <a:lnSpc>
                <a:spcPct val="80000"/>
              </a:lnSpc>
              <a:buFont typeface="Times" pitchFamily="18" charset="0"/>
              <a:buNone/>
              <a:tabLst>
                <a:tab pos="900113" algn="l"/>
              </a:tabLst>
            </a:pPr>
            <a:r>
              <a:rPr lang="en-GB" sz="2800" b="1" smtClean="0">
                <a:solidFill>
                  <a:srgbClr val="000080"/>
                </a:solidFill>
              </a:rPr>
              <a:t>Geographical programmes:</a:t>
            </a:r>
          </a:p>
          <a:p>
            <a:pPr>
              <a:lnSpc>
                <a:spcPct val="80000"/>
              </a:lnSpc>
              <a:buFont typeface="Times" pitchFamily="18" charset="0"/>
              <a:buNone/>
              <a:tabLst>
                <a:tab pos="900113" algn="l"/>
              </a:tabLst>
            </a:pPr>
            <a:endParaRPr lang="en-GB" sz="2800" b="1" smtClean="0">
              <a:solidFill>
                <a:srgbClr val="000080"/>
              </a:solidFill>
            </a:endParaRPr>
          </a:p>
          <a:p>
            <a:pPr>
              <a:lnSpc>
                <a:spcPct val="80000"/>
              </a:lnSpc>
              <a:spcBef>
                <a:spcPct val="35000"/>
              </a:spcBef>
              <a:buFont typeface="Wingdings" pitchFamily="2" charset="2"/>
              <a:buChar char="ü"/>
              <a:tabLst>
                <a:tab pos="900113" algn="l"/>
              </a:tabLst>
            </a:pPr>
            <a:r>
              <a:rPr lang="en-GB" b="1" smtClean="0">
                <a:solidFill>
                  <a:srgbClr val="000080"/>
                </a:solidFill>
              </a:rPr>
              <a:t>Bilateral -Country Programmes </a:t>
            </a:r>
            <a:r>
              <a:rPr lang="en-GB" smtClean="0">
                <a:solidFill>
                  <a:srgbClr val="000080"/>
                </a:solidFill>
              </a:rPr>
              <a:t>(main bulk of ENPI funding)</a:t>
            </a:r>
          </a:p>
          <a:p>
            <a:pPr>
              <a:lnSpc>
                <a:spcPct val="80000"/>
              </a:lnSpc>
              <a:buFont typeface="Wingdings" pitchFamily="2" charset="2"/>
              <a:buNone/>
              <a:tabLst>
                <a:tab pos="900113" algn="l"/>
              </a:tabLst>
            </a:pPr>
            <a:r>
              <a:rPr lang="en-GB" b="1" smtClean="0">
                <a:solidFill>
                  <a:srgbClr val="000080"/>
                </a:solidFill>
              </a:rPr>
              <a:t>    		- </a:t>
            </a:r>
            <a:r>
              <a:rPr lang="en-GB" i="1" smtClean="0">
                <a:solidFill>
                  <a:srgbClr val="000080"/>
                </a:solidFill>
              </a:rPr>
              <a:t>environment priority in some programmes</a:t>
            </a:r>
          </a:p>
          <a:p>
            <a:pPr>
              <a:lnSpc>
                <a:spcPct val="80000"/>
              </a:lnSpc>
              <a:buFont typeface="Wingdings" pitchFamily="2" charset="2"/>
              <a:buNone/>
              <a:tabLst>
                <a:tab pos="900113" algn="l"/>
              </a:tabLst>
            </a:pPr>
            <a:endParaRPr lang="en-GB" i="1" smtClean="0">
              <a:solidFill>
                <a:srgbClr val="000080"/>
              </a:solidFill>
            </a:endParaRPr>
          </a:p>
          <a:p>
            <a:pPr>
              <a:lnSpc>
                <a:spcPct val="80000"/>
              </a:lnSpc>
              <a:buFont typeface="Wingdings" pitchFamily="2" charset="2"/>
              <a:buChar char="ü"/>
              <a:tabLst>
                <a:tab pos="900113" algn="l"/>
              </a:tabLst>
            </a:pPr>
            <a:r>
              <a:rPr lang="en-GB" b="1" smtClean="0">
                <a:solidFill>
                  <a:srgbClr val="FF0000"/>
                </a:solidFill>
              </a:rPr>
              <a:t>Regional programme</a:t>
            </a:r>
            <a:r>
              <a:rPr lang="en-GB" smtClean="0">
                <a:solidFill>
                  <a:srgbClr val="000080"/>
                </a:solidFill>
              </a:rPr>
              <a:t>  </a:t>
            </a:r>
          </a:p>
          <a:p>
            <a:pPr>
              <a:lnSpc>
                <a:spcPct val="80000"/>
              </a:lnSpc>
              <a:buFont typeface="Wingdings" pitchFamily="2" charset="2"/>
              <a:buNone/>
              <a:tabLst>
                <a:tab pos="900113" algn="l"/>
              </a:tabLst>
            </a:pPr>
            <a:r>
              <a:rPr lang="en-GB" smtClean="0">
                <a:solidFill>
                  <a:srgbClr val="000080"/>
                </a:solidFill>
              </a:rPr>
              <a:t>        ENPI South</a:t>
            </a:r>
          </a:p>
          <a:p>
            <a:pPr lvl="2" indent="-319088">
              <a:lnSpc>
                <a:spcPct val="80000"/>
              </a:lnSpc>
              <a:buFontTx/>
              <a:buChar char="-"/>
              <a:tabLst>
                <a:tab pos="900113" algn="l"/>
              </a:tabLst>
            </a:pPr>
            <a:r>
              <a:rPr lang="fr-FR" i="1" smtClean="0">
                <a:solidFill>
                  <a:srgbClr val="000080"/>
                </a:solidFill>
              </a:rPr>
              <a:t>€ 30 </a:t>
            </a:r>
            <a:r>
              <a:rPr lang="en-GB" i="1" smtClean="0">
                <a:solidFill>
                  <a:srgbClr val="000080"/>
                </a:solidFill>
              </a:rPr>
              <a:t>m for environment in 2011 (5 m for CC, and the remaining for NR)</a:t>
            </a:r>
          </a:p>
          <a:p>
            <a:pPr lvl="2" indent="-319088">
              <a:lnSpc>
                <a:spcPct val="80000"/>
              </a:lnSpc>
              <a:buFontTx/>
              <a:buNone/>
              <a:tabLst>
                <a:tab pos="900113" algn="l"/>
              </a:tabLst>
            </a:pPr>
            <a:r>
              <a:rPr lang="en-GB" smtClean="0">
                <a:solidFill>
                  <a:srgbClr val="000080"/>
                </a:solidFill>
              </a:rPr>
              <a:t>ENPI Est</a:t>
            </a:r>
            <a:endParaRPr lang="en-GB" i="1" smtClean="0">
              <a:solidFill>
                <a:srgbClr val="000080"/>
              </a:solidFill>
            </a:endParaRPr>
          </a:p>
          <a:p>
            <a:pPr lvl="2" indent="-319088">
              <a:lnSpc>
                <a:spcPct val="80000"/>
              </a:lnSpc>
              <a:buFontTx/>
              <a:buChar char="-"/>
              <a:tabLst>
                <a:tab pos="900113" algn="l"/>
              </a:tabLst>
            </a:pPr>
            <a:r>
              <a:rPr lang="fr-FR" i="1" smtClean="0">
                <a:solidFill>
                  <a:srgbClr val="000080"/>
                </a:solidFill>
              </a:rPr>
              <a:t>€ 19</a:t>
            </a:r>
            <a:r>
              <a:rPr lang="en-GB" i="1" smtClean="0">
                <a:solidFill>
                  <a:srgbClr val="000080"/>
                </a:solidFill>
              </a:rPr>
              <a:t> m for environment in 2011.</a:t>
            </a:r>
          </a:p>
          <a:p>
            <a:pPr lvl="2" indent="-319088">
              <a:lnSpc>
                <a:spcPct val="80000"/>
              </a:lnSpc>
              <a:buFontTx/>
              <a:buNone/>
              <a:tabLst>
                <a:tab pos="900113" algn="l"/>
              </a:tabLst>
            </a:pPr>
            <a:endParaRPr lang="en-GB" smtClean="0">
              <a:solidFill>
                <a:srgbClr val="000080"/>
              </a:solidFill>
            </a:endParaRPr>
          </a:p>
          <a:p>
            <a:pPr>
              <a:lnSpc>
                <a:spcPct val="80000"/>
              </a:lnSpc>
              <a:buFont typeface="Wingdings" pitchFamily="2" charset="2"/>
              <a:buChar char="ü"/>
              <a:tabLst>
                <a:tab pos="900113" algn="l"/>
              </a:tabLst>
            </a:pPr>
            <a:r>
              <a:rPr lang="en-GB" b="1" smtClean="0">
                <a:solidFill>
                  <a:srgbClr val="FF0000"/>
                </a:solidFill>
              </a:rPr>
              <a:t>Interregional Programme</a:t>
            </a:r>
            <a:r>
              <a:rPr lang="en-GB" smtClean="0">
                <a:solidFill>
                  <a:srgbClr val="000080"/>
                </a:solidFill>
              </a:rPr>
              <a:t>, </a:t>
            </a:r>
          </a:p>
          <a:p>
            <a:pPr>
              <a:lnSpc>
                <a:spcPct val="80000"/>
              </a:lnSpc>
              <a:buFont typeface="Wingdings" pitchFamily="2" charset="2"/>
              <a:buNone/>
              <a:tabLst>
                <a:tab pos="900113" algn="l"/>
              </a:tabLst>
            </a:pPr>
            <a:r>
              <a:rPr lang="en-GB" b="1" smtClean="0">
                <a:solidFill>
                  <a:srgbClr val="000080"/>
                </a:solidFill>
              </a:rPr>
              <a:t>			- </a:t>
            </a:r>
            <a:r>
              <a:rPr lang="en-GB" i="1" smtClean="0">
                <a:solidFill>
                  <a:srgbClr val="000080"/>
                </a:solidFill>
              </a:rPr>
              <a:t>sustainable development is a priority area</a:t>
            </a:r>
          </a:p>
          <a:p>
            <a:pPr>
              <a:lnSpc>
                <a:spcPct val="80000"/>
              </a:lnSpc>
              <a:buFont typeface="Wingdings" pitchFamily="2" charset="2"/>
              <a:buNone/>
              <a:tabLst>
                <a:tab pos="900113" algn="l"/>
              </a:tabLst>
            </a:pPr>
            <a:endParaRPr lang="en-GB" smtClean="0">
              <a:solidFill>
                <a:srgbClr val="000080"/>
              </a:solidFill>
            </a:endParaRPr>
          </a:p>
          <a:p>
            <a:pPr>
              <a:lnSpc>
                <a:spcPct val="80000"/>
              </a:lnSpc>
              <a:buFont typeface="Wingdings" pitchFamily="2" charset="2"/>
              <a:buChar char="ü"/>
              <a:tabLst>
                <a:tab pos="900113" algn="l"/>
              </a:tabLst>
            </a:pPr>
            <a:r>
              <a:rPr lang="en-GB" b="1" smtClean="0">
                <a:solidFill>
                  <a:srgbClr val="000080"/>
                </a:solidFill>
              </a:rPr>
              <a:t>Cross-Border Programme</a:t>
            </a:r>
            <a:r>
              <a:rPr lang="en-GB" smtClean="0">
                <a:solidFill>
                  <a:srgbClr val="000080"/>
                </a:solidFill>
              </a:rPr>
              <a:t>, </a:t>
            </a:r>
          </a:p>
          <a:p>
            <a:pPr>
              <a:lnSpc>
                <a:spcPct val="80000"/>
              </a:lnSpc>
              <a:buFont typeface="Wingdings" pitchFamily="2" charset="2"/>
              <a:buNone/>
              <a:tabLst>
                <a:tab pos="900113" algn="l"/>
              </a:tabLst>
            </a:pPr>
            <a:r>
              <a:rPr lang="en-GB" b="1" smtClean="0">
                <a:solidFill>
                  <a:srgbClr val="000080"/>
                </a:solidFill>
              </a:rPr>
              <a:t>			- </a:t>
            </a:r>
            <a:r>
              <a:rPr lang="en-GB" i="1" smtClean="0">
                <a:solidFill>
                  <a:srgbClr val="000080"/>
                </a:solidFill>
              </a:rPr>
              <a:t>environment is a priority area</a:t>
            </a:r>
          </a:p>
          <a:p>
            <a:pPr>
              <a:lnSpc>
                <a:spcPct val="80000"/>
              </a:lnSpc>
              <a:buFont typeface="Wingdings" pitchFamily="2" charset="2"/>
              <a:buNone/>
              <a:tabLst>
                <a:tab pos="900113" algn="l"/>
              </a:tabLst>
            </a:pPr>
            <a:endParaRPr lang="en-GB" i="1" smtClean="0"/>
          </a:p>
          <a:p>
            <a:pPr>
              <a:lnSpc>
                <a:spcPct val="80000"/>
              </a:lnSpc>
              <a:buFont typeface="Wingdings" pitchFamily="2" charset="2"/>
              <a:buNone/>
              <a:tabLst>
                <a:tab pos="900113" algn="l"/>
              </a:tabLst>
            </a:pPr>
            <a:endParaRPr lang="en-GB" sz="2800" smtClean="0"/>
          </a:p>
          <a:p>
            <a:pPr>
              <a:lnSpc>
                <a:spcPct val="80000"/>
              </a:lnSpc>
              <a:buFont typeface="Wingdings" pitchFamily="2" charset="2"/>
              <a:buChar char="ü"/>
              <a:tabLst>
                <a:tab pos="900113" algn="l"/>
              </a:tabLst>
            </a:pPr>
            <a:endParaRPr lang="en-GB" sz="2800" smtClean="0"/>
          </a:p>
          <a:p>
            <a:pPr>
              <a:lnSpc>
                <a:spcPct val="80000"/>
              </a:lnSpc>
              <a:buFont typeface="Wingdings" pitchFamily="2" charset="2"/>
              <a:buNone/>
              <a:tabLst>
                <a:tab pos="900113" algn="l"/>
              </a:tabLst>
            </a:pPr>
            <a:endParaRPr lang="en-GB" sz="700" smtClean="0"/>
          </a:p>
        </p:txBody>
      </p:sp>
      <p:pic>
        <p:nvPicPr>
          <p:cNvPr id="433155" name="Picture 4"/>
          <p:cNvPicPr>
            <a:picLocks noChangeAspect="1" noChangeArrowheads="1"/>
          </p:cNvPicPr>
          <p:nvPr/>
        </p:nvPicPr>
        <p:blipFill>
          <a:blip r:embed="rId3"/>
          <a:srcRect/>
          <a:stretch>
            <a:fillRect/>
          </a:stretch>
        </p:blipFill>
        <p:spPr bwMode="auto">
          <a:xfrm>
            <a:off x="7235825" y="5373688"/>
            <a:ext cx="1066800" cy="12795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p:txBody>
          <a:bodyPr/>
          <a:lstStyle/>
          <a:p>
            <a:pPr indent="0" algn="ctr" eaLnBrk="1" hangingPunct="1"/>
            <a:r>
              <a:rPr lang="de-DE" smtClean="0"/>
              <a:t>Thank you - have you got any questions?</a:t>
            </a:r>
            <a:endParaRPr lang="en-GB" smtClean="0"/>
          </a:p>
        </p:txBody>
      </p:sp>
      <p:pic>
        <p:nvPicPr>
          <p:cNvPr id="507906" name="Picture 4" descr="question_clipart"/>
          <p:cNvPicPr>
            <a:picLocks noChangeAspect="1" noChangeArrowheads="1"/>
          </p:cNvPicPr>
          <p:nvPr/>
        </p:nvPicPr>
        <p:blipFill>
          <a:blip r:embed="rId3"/>
          <a:srcRect/>
          <a:stretch>
            <a:fillRect/>
          </a:stretch>
        </p:blipFill>
        <p:spPr bwMode="auto">
          <a:xfrm>
            <a:off x="3462338" y="1409700"/>
            <a:ext cx="1541462" cy="3748088"/>
          </a:xfrm>
          <a:prstGeom prst="rect">
            <a:avLst/>
          </a:prstGeom>
          <a:solidFill>
            <a:schemeClr val="accent1"/>
          </a:solid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3417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7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1" name="Rectangle 2"/>
          <p:cNvSpPr>
            <a:spLocks noGrp="1" noChangeArrowheads="1"/>
          </p:cNvSpPr>
          <p:nvPr>
            <p:ph type="title"/>
          </p:nvPr>
        </p:nvSpPr>
        <p:spPr/>
        <p:txBody>
          <a:bodyPr/>
          <a:lstStyle/>
          <a:p>
            <a:pPr indent="0" eaLnBrk="1" hangingPunct="1"/>
            <a:endParaRPr lang="en-GB" smtClean="0">
              <a:solidFill>
                <a:schemeClr val="tx1"/>
              </a:solidFill>
            </a:endParaRPr>
          </a:p>
        </p:txBody>
      </p:sp>
      <p:sp>
        <p:nvSpPr>
          <p:cNvPr id="435202" name="Rectangle 3"/>
          <p:cNvSpPr>
            <a:spLocks noGrp="1" noChangeArrowheads="1"/>
          </p:cNvSpPr>
          <p:nvPr>
            <p:ph type="body" idx="1"/>
          </p:nvPr>
        </p:nvSpPr>
        <p:spPr>
          <a:xfrm>
            <a:off x="539750" y="1052513"/>
            <a:ext cx="7848600" cy="4648200"/>
          </a:xfrm>
        </p:spPr>
        <p:txBody>
          <a:bodyPr/>
          <a:lstStyle/>
          <a:p>
            <a:pPr marL="0" indent="0" algn="ctr">
              <a:lnSpc>
                <a:spcPct val="80000"/>
              </a:lnSpc>
              <a:buFont typeface="Times" pitchFamily="18" charset="0"/>
              <a:buNone/>
            </a:pPr>
            <a:endParaRPr lang="en-GB" b="1" smtClean="0"/>
          </a:p>
          <a:p>
            <a:pPr marL="0" indent="0">
              <a:lnSpc>
                <a:spcPct val="80000"/>
              </a:lnSpc>
              <a:buFont typeface="Times" pitchFamily="18" charset="0"/>
              <a:buNone/>
            </a:pPr>
            <a:endParaRPr lang="en-GB" b="1" smtClean="0"/>
          </a:p>
        </p:txBody>
      </p:sp>
      <p:pic>
        <p:nvPicPr>
          <p:cNvPr id="435203" name="Picture 4"/>
          <p:cNvPicPr>
            <a:picLocks noChangeAspect="1" noChangeArrowheads="1"/>
          </p:cNvPicPr>
          <p:nvPr/>
        </p:nvPicPr>
        <p:blipFill>
          <a:blip r:embed="rId3"/>
          <a:srcRect/>
          <a:stretch>
            <a:fillRect/>
          </a:stretch>
        </p:blipFill>
        <p:spPr bwMode="auto">
          <a:xfrm>
            <a:off x="7235825" y="5373688"/>
            <a:ext cx="1066800" cy="1279525"/>
          </a:xfrm>
          <a:prstGeom prst="rect">
            <a:avLst/>
          </a:prstGeom>
          <a:noFill/>
          <a:ln w="9525">
            <a:noFill/>
            <a:miter lim="800000"/>
            <a:headEnd/>
            <a:tailEnd/>
          </a:ln>
        </p:spPr>
      </p:pic>
      <p:sp>
        <p:nvSpPr>
          <p:cNvPr id="435204" name="Rectangle 5"/>
          <p:cNvSpPr>
            <a:spLocks noChangeArrowheads="1"/>
          </p:cNvSpPr>
          <p:nvPr/>
        </p:nvSpPr>
        <p:spPr bwMode="auto">
          <a:xfrm>
            <a:off x="755650" y="1268413"/>
            <a:ext cx="7848600" cy="4648200"/>
          </a:xfrm>
          <a:prstGeom prst="rect">
            <a:avLst/>
          </a:prstGeom>
          <a:noFill/>
          <a:ln w="9525">
            <a:noFill/>
            <a:miter lim="800000"/>
            <a:headEnd/>
            <a:tailEnd/>
          </a:ln>
        </p:spPr>
        <p:txBody>
          <a:bodyPr/>
          <a:lstStyle/>
          <a:p>
            <a:pPr algn="ctr" eaLnBrk="0" hangingPunct="0">
              <a:lnSpc>
                <a:spcPct val="80000"/>
              </a:lnSpc>
              <a:buFont typeface="Times" pitchFamily="18" charset="0"/>
              <a:buNone/>
            </a:pPr>
            <a:endParaRPr lang="en-GB" sz="2000">
              <a:solidFill>
                <a:srgbClr val="103C72"/>
              </a:solidFill>
              <a:latin typeface="Verdana" pitchFamily="34" charset="0"/>
            </a:endParaRPr>
          </a:p>
          <a:p>
            <a:pPr algn="ctr" eaLnBrk="0" hangingPunct="0">
              <a:lnSpc>
                <a:spcPct val="80000"/>
              </a:lnSpc>
              <a:buFont typeface="Times" pitchFamily="18" charset="0"/>
              <a:buNone/>
            </a:pPr>
            <a:endParaRPr lang="en-GB" sz="2000">
              <a:solidFill>
                <a:srgbClr val="103C72"/>
              </a:solidFill>
              <a:latin typeface="Verdana" pitchFamily="34" charset="0"/>
            </a:endParaRPr>
          </a:p>
          <a:p>
            <a:pPr algn="ctr" eaLnBrk="0" hangingPunct="0">
              <a:lnSpc>
                <a:spcPct val="80000"/>
              </a:lnSpc>
              <a:buFont typeface="Times" pitchFamily="18" charset="0"/>
              <a:buNone/>
            </a:pPr>
            <a:endParaRPr lang="en-GB" sz="2000">
              <a:solidFill>
                <a:srgbClr val="103C72"/>
              </a:solidFill>
              <a:latin typeface="Verdana" pitchFamily="34" charset="0"/>
            </a:endParaRPr>
          </a:p>
          <a:p>
            <a:pPr algn="ctr" eaLnBrk="0" hangingPunct="0">
              <a:lnSpc>
                <a:spcPct val="80000"/>
              </a:lnSpc>
              <a:buFont typeface="Times" pitchFamily="18" charset="0"/>
              <a:buNone/>
            </a:pPr>
            <a:endParaRPr lang="en-GB" sz="2000">
              <a:solidFill>
                <a:srgbClr val="103C72"/>
              </a:solidFill>
              <a:latin typeface="Verdana" pitchFamily="34" charset="0"/>
            </a:endParaRPr>
          </a:p>
          <a:p>
            <a:pPr algn="ctr" eaLnBrk="0" hangingPunct="0">
              <a:lnSpc>
                <a:spcPct val="80000"/>
              </a:lnSpc>
              <a:buFont typeface="Times" pitchFamily="18" charset="0"/>
              <a:buNone/>
            </a:pPr>
            <a:endParaRPr lang="en-GB" sz="2000">
              <a:solidFill>
                <a:srgbClr val="103C72"/>
              </a:solidFill>
              <a:latin typeface="Verdana" pitchFamily="34" charset="0"/>
            </a:endParaRPr>
          </a:p>
          <a:p>
            <a:pPr algn="ctr" eaLnBrk="0" hangingPunct="0">
              <a:lnSpc>
                <a:spcPct val="80000"/>
              </a:lnSpc>
              <a:buFont typeface="Times" pitchFamily="18" charset="0"/>
              <a:buNone/>
            </a:pPr>
            <a:endParaRPr lang="en-GB" sz="2000">
              <a:solidFill>
                <a:srgbClr val="103C72"/>
              </a:solidFill>
              <a:latin typeface="Verdana" pitchFamily="34" charset="0"/>
            </a:endParaRPr>
          </a:p>
          <a:p>
            <a:pPr algn="ctr" eaLnBrk="0" hangingPunct="0">
              <a:lnSpc>
                <a:spcPct val="80000"/>
              </a:lnSpc>
              <a:buFont typeface="Times" pitchFamily="18" charset="0"/>
              <a:buNone/>
            </a:pPr>
            <a:r>
              <a:rPr lang="en-GB" sz="2800">
                <a:solidFill>
                  <a:srgbClr val="103C72"/>
                </a:solidFill>
                <a:latin typeface="Verdana" pitchFamily="34" charset="0"/>
              </a:rPr>
              <a:t>Activities and policy drivers in the </a:t>
            </a:r>
          </a:p>
          <a:p>
            <a:pPr algn="ctr" eaLnBrk="0" hangingPunct="0">
              <a:lnSpc>
                <a:spcPct val="80000"/>
              </a:lnSpc>
              <a:buFont typeface="Times" pitchFamily="18" charset="0"/>
              <a:buNone/>
            </a:pPr>
            <a:endParaRPr lang="en-GB" sz="2800">
              <a:solidFill>
                <a:srgbClr val="103C72"/>
              </a:solidFill>
              <a:latin typeface="Verdana" pitchFamily="34" charset="0"/>
            </a:endParaRPr>
          </a:p>
          <a:p>
            <a:pPr algn="ctr" eaLnBrk="0" hangingPunct="0">
              <a:lnSpc>
                <a:spcPct val="80000"/>
              </a:lnSpc>
              <a:buFont typeface="Times" pitchFamily="18" charset="0"/>
              <a:buNone/>
            </a:pPr>
            <a:r>
              <a:rPr lang="en-GB" sz="4800" b="1">
                <a:solidFill>
                  <a:srgbClr val="103C72"/>
                </a:solidFill>
                <a:latin typeface="Verdana" pitchFamily="34" charset="0"/>
              </a:rPr>
              <a:t>SOUTH</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49" name="Rectangle 2"/>
          <p:cNvSpPr>
            <a:spLocks noGrp="1" noChangeArrowheads="1"/>
          </p:cNvSpPr>
          <p:nvPr>
            <p:ph type="body" idx="1"/>
          </p:nvPr>
        </p:nvSpPr>
        <p:spPr>
          <a:xfrm>
            <a:off x="395288" y="549275"/>
            <a:ext cx="8280400" cy="4602163"/>
          </a:xfrm>
        </p:spPr>
        <p:txBody>
          <a:bodyPr/>
          <a:lstStyle/>
          <a:p>
            <a:pPr marL="2913063" lvl="2" indent="-381000">
              <a:lnSpc>
                <a:spcPct val="80000"/>
              </a:lnSpc>
              <a:buFontTx/>
              <a:buNone/>
              <a:tabLst>
                <a:tab pos="1082675" algn="l"/>
              </a:tabLst>
            </a:pPr>
            <a:endParaRPr lang="en-GB" b="1" smtClean="0">
              <a:solidFill>
                <a:srgbClr val="FF0000"/>
              </a:solidFill>
            </a:endParaRPr>
          </a:p>
          <a:p>
            <a:pPr marL="442913" indent="-442913">
              <a:lnSpc>
                <a:spcPct val="80000"/>
              </a:lnSpc>
              <a:buFont typeface="Wingdings" pitchFamily="2" charset="2"/>
              <a:buNone/>
              <a:tabLst>
                <a:tab pos="1082675" algn="l"/>
              </a:tabLst>
            </a:pPr>
            <a:r>
              <a:rPr lang="en-GB" b="1" smtClean="0">
                <a:solidFill>
                  <a:srgbClr val="000080"/>
                </a:solidFill>
              </a:rPr>
              <a:t>Regional Environment Programme - ENPI South</a:t>
            </a:r>
          </a:p>
          <a:p>
            <a:pPr marL="442913" indent="-442913">
              <a:lnSpc>
                <a:spcPct val="80000"/>
              </a:lnSpc>
              <a:buFont typeface="Wingdings" pitchFamily="2" charset="2"/>
              <a:buNone/>
              <a:tabLst>
                <a:tab pos="1082675" algn="l"/>
              </a:tabLst>
            </a:pPr>
            <a:endParaRPr lang="fr-BE" smtClean="0">
              <a:solidFill>
                <a:schemeClr val="accent2"/>
              </a:solidFill>
            </a:endParaRPr>
          </a:p>
          <a:p>
            <a:pPr marL="442913" indent="-442913">
              <a:lnSpc>
                <a:spcPct val="80000"/>
              </a:lnSpc>
              <a:buFont typeface="Wingdings" pitchFamily="2" charset="2"/>
              <a:buNone/>
              <a:tabLst>
                <a:tab pos="1082675" algn="l"/>
              </a:tabLst>
            </a:pPr>
            <a:endParaRPr lang="fr-BE" smtClean="0">
              <a:solidFill>
                <a:srgbClr val="FF0000"/>
              </a:solidFill>
            </a:endParaRPr>
          </a:p>
          <a:p>
            <a:pPr marL="442913" indent="-442913">
              <a:lnSpc>
                <a:spcPct val="80000"/>
              </a:lnSpc>
              <a:buFont typeface="Wingdings" pitchFamily="2" charset="2"/>
              <a:buNone/>
              <a:tabLst>
                <a:tab pos="1082675" algn="l"/>
              </a:tabLst>
            </a:pPr>
            <a:endParaRPr lang="fr-BE" smtClean="0">
              <a:solidFill>
                <a:srgbClr val="FF0000"/>
              </a:solidFill>
            </a:endParaRPr>
          </a:p>
          <a:p>
            <a:pPr marL="442913" indent="-442913">
              <a:lnSpc>
                <a:spcPct val="80000"/>
              </a:lnSpc>
              <a:buFont typeface="Wingdings" pitchFamily="2" charset="2"/>
              <a:buChar char="ü"/>
              <a:tabLst>
                <a:tab pos="1082675" algn="l"/>
              </a:tabLst>
            </a:pPr>
            <a:r>
              <a:rPr lang="fr-BE" smtClean="0">
                <a:solidFill>
                  <a:srgbClr val="FF0000"/>
                </a:solidFill>
              </a:rPr>
              <a:t>Union for the Mediterranean (UFM) and related environmental</a:t>
            </a:r>
            <a:r>
              <a:rPr lang="en-US" smtClean="0">
                <a:solidFill>
                  <a:srgbClr val="FF0000"/>
                </a:solidFill>
              </a:rPr>
              <a:t> policy</a:t>
            </a:r>
            <a:r>
              <a:rPr lang="fr-BE" smtClean="0">
                <a:solidFill>
                  <a:srgbClr val="FF0000"/>
                </a:solidFill>
              </a:rPr>
              <a:t> drivers</a:t>
            </a:r>
            <a:r>
              <a:rPr lang="fr-BE" smtClean="0">
                <a:solidFill>
                  <a:schemeClr val="tx1"/>
                </a:solidFill>
              </a:rPr>
              <a:t>:</a:t>
            </a:r>
          </a:p>
          <a:p>
            <a:pPr marL="442913" indent="-442913">
              <a:lnSpc>
                <a:spcPct val="80000"/>
              </a:lnSpc>
              <a:buFont typeface="Wingdings" pitchFamily="2" charset="2"/>
              <a:buNone/>
              <a:tabLst>
                <a:tab pos="1082675" algn="l"/>
              </a:tabLst>
            </a:pPr>
            <a:endParaRPr lang="en-GB" b="1" smtClean="0">
              <a:solidFill>
                <a:schemeClr val="accent2"/>
              </a:solidFill>
            </a:endParaRPr>
          </a:p>
          <a:p>
            <a:pPr marL="442913" indent="-442913">
              <a:lnSpc>
                <a:spcPct val="80000"/>
              </a:lnSpc>
              <a:buFont typeface="Wingdings" pitchFamily="2" charset="2"/>
              <a:buNone/>
              <a:tabLst>
                <a:tab pos="1082675" algn="l"/>
              </a:tabLst>
            </a:pPr>
            <a:r>
              <a:rPr lang="en-GB" b="1" smtClean="0">
                <a:solidFill>
                  <a:srgbClr val="000080"/>
                </a:solidFill>
              </a:rPr>
              <a:t>	</a:t>
            </a:r>
          </a:p>
          <a:p>
            <a:pPr marL="442913" indent="-442913">
              <a:lnSpc>
                <a:spcPct val="80000"/>
              </a:lnSpc>
              <a:buFont typeface="Wingdings" pitchFamily="2" charset="2"/>
              <a:buNone/>
              <a:tabLst>
                <a:tab pos="1082675" algn="l"/>
              </a:tabLst>
            </a:pPr>
            <a:r>
              <a:rPr lang="en-GB" smtClean="0">
                <a:solidFill>
                  <a:srgbClr val="000080"/>
                </a:solidFill>
              </a:rPr>
              <a:t>		</a:t>
            </a:r>
            <a:r>
              <a:rPr lang="en-GB" b="1" smtClean="0">
                <a:solidFill>
                  <a:srgbClr val="000080"/>
                </a:solidFill>
              </a:rPr>
              <a:t>- Horizon 2020 (www.h2020.net)</a:t>
            </a:r>
          </a:p>
          <a:p>
            <a:pPr marL="442913" indent="-442913">
              <a:lnSpc>
                <a:spcPct val="80000"/>
              </a:lnSpc>
              <a:buFont typeface="Wingdings" pitchFamily="2" charset="2"/>
              <a:buNone/>
              <a:tabLst>
                <a:tab pos="1082675" algn="l"/>
              </a:tabLst>
            </a:pPr>
            <a:endParaRPr lang="en-GB" b="1" smtClean="0">
              <a:solidFill>
                <a:srgbClr val="000080"/>
              </a:solidFill>
            </a:endParaRPr>
          </a:p>
          <a:p>
            <a:pPr marL="442913" indent="-442913">
              <a:lnSpc>
                <a:spcPct val="80000"/>
              </a:lnSpc>
              <a:buFont typeface="Wingdings" pitchFamily="2" charset="2"/>
              <a:buNone/>
              <a:tabLst>
                <a:tab pos="1082675" algn="l"/>
              </a:tabLst>
            </a:pPr>
            <a:r>
              <a:rPr lang="en-GB" b="1" smtClean="0">
                <a:solidFill>
                  <a:srgbClr val="000080"/>
                </a:solidFill>
              </a:rPr>
              <a:t>		- </a:t>
            </a:r>
            <a:r>
              <a:rPr lang="en-GB" b="1" i="1" smtClean="0">
                <a:solidFill>
                  <a:srgbClr val="000080"/>
                </a:solidFill>
              </a:rPr>
              <a:t>draft</a:t>
            </a:r>
            <a:r>
              <a:rPr lang="en-GB" b="1" smtClean="0">
                <a:solidFill>
                  <a:srgbClr val="000080"/>
                </a:solidFill>
              </a:rPr>
              <a:t> Strategy for Water in the Mediterranean 	</a:t>
            </a:r>
          </a:p>
          <a:p>
            <a:pPr marL="442913" indent="-442913">
              <a:lnSpc>
                <a:spcPct val="80000"/>
              </a:lnSpc>
              <a:buFont typeface="Wingdings" pitchFamily="2" charset="2"/>
              <a:buNone/>
              <a:tabLst>
                <a:tab pos="1082675" algn="l"/>
              </a:tabLst>
            </a:pPr>
            <a:r>
              <a:rPr lang="en-GB" b="1" smtClean="0">
                <a:solidFill>
                  <a:srgbClr val="000080"/>
                </a:solidFill>
              </a:rPr>
              <a:t>		(http://www.ufm-water.net)</a:t>
            </a:r>
          </a:p>
          <a:p>
            <a:pPr marL="442913" indent="-442913">
              <a:lnSpc>
                <a:spcPct val="80000"/>
              </a:lnSpc>
              <a:buFont typeface="Wingdings" pitchFamily="2" charset="2"/>
              <a:buNone/>
              <a:tabLst>
                <a:tab pos="1082675" algn="l"/>
              </a:tabLst>
            </a:pPr>
            <a:endParaRPr lang="en-GB" b="1" smtClean="0">
              <a:solidFill>
                <a:srgbClr val="000080"/>
              </a:solidFill>
            </a:endParaRPr>
          </a:p>
          <a:p>
            <a:pPr marL="442913" indent="-442913">
              <a:lnSpc>
                <a:spcPct val="80000"/>
              </a:lnSpc>
              <a:buFont typeface="Wingdings" pitchFamily="2" charset="2"/>
              <a:buNone/>
              <a:tabLst>
                <a:tab pos="1082675" algn="l"/>
              </a:tabLst>
            </a:pPr>
            <a:endParaRPr lang="en-GB" b="1" smtClean="0">
              <a:solidFill>
                <a:srgbClr val="000080"/>
              </a:solidFill>
            </a:endParaRPr>
          </a:p>
          <a:p>
            <a:pPr marL="442913" indent="-442913">
              <a:lnSpc>
                <a:spcPct val="80000"/>
              </a:lnSpc>
              <a:buFont typeface="Wingdings" pitchFamily="2" charset="2"/>
              <a:buChar char="ü"/>
              <a:tabLst>
                <a:tab pos="1082675" algn="l"/>
              </a:tabLst>
            </a:pPr>
            <a:r>
              <a:rPr lang="en-GB" smtClean="0">
                <a:solidFill>
                  <a:srgbClr val="FF0000"/>
                </a:solidFill>
              </a:rPr>
              <a:t>Approximation to the EU acquis (Barcelona Convention, Marine Strategy Framework Directive, etc)</a:t>
            </a:r>
          </a:p>
          <a:p>
            <a:pPr marL="442913" indent="-442913">
              <a:lnSpc>
                <a:spcPct val="80000"/>
              </a:lnSpc>
              <a:buFont typeface="Wingdings" pitchFamily="2" charset="2"/>
              <a:buChar char="ü"/>
              <a:tabLst>
                <a:tab pos="1082675" algn="l"/>
              </a:tabLst>
            </a:pPr>
            <a:endParaRPr lang="en-GB" smtClean="0">
              <a:solidFill>
                <a:srgbClr val="FF0000"/>
              </a:solidFill>
            </a:endParaRPr>
          </a:p>
          <a:p>
            <a:pPr marL="442913" indent="-442913">
              <a:lnSpc>
                <a:spcPct val="80000"/>
              </a:lnSpc>
              <a:buFont typeface="Wingdings" pitchFamily="2" charset="2"/>
              <a:buChar char="ü"/>
              <a:tabLst>
                <a:tab pos="1082675" algn="l"/>
              </a:tabLst>
            </a:pPr>
            <a:r>
              <a:rPr lang="en-GB" smtClean="0">
                <a:solidFill>
                  <a:srgbClr val="FF0000"/>
                </a:solidFill>
              </a:rPr>
              <a:t>Other overall drivers: the Millennium Development Goals</a:t>
            </a:r>
          </a:p>
          <a:p>
            <a:pPr marL="442913" indent="-442913">
              <a:lnSpc>
                <a:spcPct val="80000"/>
              </a:lnSpc>
              <a:buFont typeface="Wingdings" pitchFamily="2" charset="2"/>
              <a:buNone/>
              <a:tabLst>
                <a:tab pos="1082675" algn="l"/>
              </a:tabLst>
            </a:pPr>
            <a:endParaRPr lang="en-GB" smtClean="0">
              <a:solidFill>
                <a:srgbClr val="FF0000"/>
              </a:solidFill>
            </a:endParaRPr>
          </a:p>
          <a:p>
            <a:pPr marL="442913" indent="-442913">
              <a:lnSpc>
                <a:spcPct val="80000"/>
              </a:lnSpc>
              <a:buFont typeface="Wingdings" pitchFamily="2" charset="2"/>
              <a:buChar char="ü"/>
              <a:tabLst>
                <a:tab pos="1082675" algn="l"/>
              </a:tabLst>
            </a:pPr>
            <a:endParaRPr lang="en-GB" smtClean="0">
              <a:solidFill>
                <a:srgbClr val="FF0000"/>
              </a:solidFill>
            </a:endParaRPr>
          </a:p>
          <a:p>
            <a:pPr marL="442913" indent="-442913">
              <a:lnSpc>
                <a:spcPct val="80000"/>
              </a:lnSpc>
              <a:buFont typeface="Wingdings" pitchFamily="2" charset="2"/>
              <a:buNone/>
              <a:tabLst>
                <a:tab pos="1082675" algn="l"/>
              </a:tabLst>
            </a:pPr>
            <a:endParaRPr lang="en-GB" b="1" smtClean="0">
              <a:solidFill>
                <a:schemeClr val="accent2"/>
              </a:solidFill>
            </a:endParaRPr>
          </a:p>
          <a:p>
            <a:pPr marL="442913" indent="-442913">
              <a:lnSpc>
                <a:spcPct val="80000"/>
              </a:lnSpc>
              <a:buFont typeface="Wingdings" pitchFamily="2" charset="2"/>
              <a:buNone/>
              <a:tabLst>
                <a:tab pos="1082675" algn="l"/>
              </a:tabLst>
            </a:pPr>
            <a:endParaRPr lang="en-GB" b="1" smtClean="0">
              <a:solidFill>
                <a:schemeClr val="accent2"/>
              </a:solidFill>
            </a:endParaRPr>
          </a:p>
          <a:p>
            <a:pPr marL="442913" indent="-442913">
              <a:lnSpc>
                <a:spcPct val="80000"/>
              </a:lnSpc>
              <a:buFont typeface="Wingdings" pitchFamily="2" charset="2"/>
              <a:buNone/>
              <a:tabLst>
                <a:tab pos="1082675" algn="l"/>
              </a:tabLst>
            </a:pPr>
            <a:endParaRPr lang="en-GB" b="1" smtClean="0">
              <a:solidFill>
                <a:schemeClr val="accent2"/>
              </a:solidFill>
            </a:endParaRPr>
          </a:p>
          <a:p>
            <a:pPr marL="442913" indent="-442913">
              <a:lnSpc>
                <a:spcPct val="80000"/>
              </a:lnSpc>
              <a:buFont typeface="Wingdings" pitchFamily="2" charset="2"/>
              <a:buNone/>
              <a:tabLst>
                <a:tab pos="1082675" algn="l"/>
              </a:tabLst>
            </a:pPr>
            <a:endParaRPr lang="en-GB" b="1" smtClean="0">
              <a:solidFill>
                <a:schemeClr val="accent2"/>
              </a:solidFill>
            </a:endParaRPr>
          </a:p>
          <a:p>
            <a:pPr marL="442913" indent="-442913">
              <a:lnSpc>
                <a:spcPct val="80000"/>
              </a:lnSpc>
              <a:buFont typeface="Wingdings" pitchFamily="2" charset="2"/>
              <a:buNone/>
              <a:tabLst>
                <a:tab pos="1082675" algn="l"/>
              </a:tabLst>
            </a:pPr>
            <a:endParaRPr lang="en-GB" b="1" smtClean="0">
              <a:solidFill>
                <a:schemeClr val="accent2"/>
              </a:solidFill>
            </a:endParaRPr>
          </a:p>
          <a:p>
            <a:pPr marL="442913" indent="-442913">
              <a:lnSpc>
                <a:spcPct val="80000"/>
              </a:lnSpc>
              <a:buFont typeface="Wingdings" pitchFamily="2" charset="2"/>
              <a:buNone/>
              <a:tabLst>
                <a:tab pos="1082675" algn="l"/>
              </a:tabLst>
            </a:pPr>
            <a:endParaRPr lang="fr-BE" smtClean="0">
              <a:solidFill>
                <a:schemeClr val="accent2"/>
              </a:solidFill>
            </a:endParaRPr>
          </a:p>
          <a:p>
            <a:pPr marL="442913" indent="-442913">
              <a:lnSpc>
                <a:spcPct val="80000"/>
              </a:lnSpc>
              <a:buFont typeface="Wingdings" pitchFamily="2" charset="2"/>
              <a:buNone/>
              <a:tabLst>
                <a:tab pos="1082675" algn="l"/>
              </a:tabLst>
            </a:pPr>
            <a:endParaRPr lang="en-GB" smtClean="0">
              <a:solidFill>
                <a:srgbClr val="000080"/>
              </a:solidFill>
            </a:endParaRPr>
          </a:p>
          <a:p>
            <a:pPr marL="442913" indent="-442913" algn="ctr">
              <a:lnSpc>
                <a:spcPct val="80000"/>
              </a:lnSpc>
              <a:buFont typeface="Wingdings" pitchFamily="2" charset="2"/>
              <a:buNone/>
              <a:tabLst>
                <a:tab pos="1082675" algn="l"/>
              </a:tabLst>
            </a:pPr>
            <a:endParaRPr lang="en-GB" smtClean="0">
              <a:solidFill>
                <a:schemeClr val="accent2"/>
              </a:solidFill>
            </a:endParaRPr>
          </a:p>
          <a:p>
            <a:pPr marL="442913" indent="-442913">
              <a:lnSpc>
                <a:spcPct val="80000"/>
              </a:lnSpc>
              <a:buFont typeface="Wingdings" pitchFamily="2" charset="2"/>
              <a:buNone/>
              <a:tabLst>
                <a:tab pos="1082675" algn="l"/>
              </a:tabLst>
            </a:pPr>
            <a:endParaRPr lang="en-GB" sz="800" smtClean="0">
              <a:solidFill>
                <a:schemeClr val="accent2"/>
              </a:solidFill>
            </a:endParaRPr>
          </a:p>
          <a:p>
            <a:pPr marL="442913" indent="-442913">
              <a:lnSpc>
                <a:spcPct val="80000"/>
              </a:lnSpc>
              <a:buFont typeface="Wingdings" pitchFamily="2" charset="2"/>
              <a:buChar char="ü"/>
              <a:tabLst>
                <a:tab pos="1082675" algn="l"/>
              </a:tabLst>
            </a:pPr>
            <a:endParaRPr lang="en-GB" sz="400" smtClean="0"/>
          </a:p>
          <a:p>
            <a:pPr marL="442913" indent="-442913">
              <a:lnSpc>
                <a:spcPct val="80000"/>
              </a:lnSpc>
              <a:buFont typeface="Wingdings" pitchFamily="2" charset="2"/>
              <a:buNone/>
              <a:tabLst>
                <a:tab pos="1082675" algn="l"/>
              </a:tabLst>
            </a:pPr>
            <a:endParaRPr lang="en-GB" sz="800" smtClean="0"/>
          </a:p>
        </p:txBody>
      </p:sp>
      <p:pic>
        <p:nvPicPr>
          <p:cNvPr id="437250" name="Picture 3"/>
          <p:cNvPicPr>
            <a:picLocks noChangeAspect="1" noChangeArrowheads="1"/>
          </p:cNvPicPr>
          <p:nvPr/>
        </p:nvPicPr>
        <p:blipFill>
          <a:blip r:embed="rId3"/>
          <a:srcRect/>
          <a:stretch>
            <a:fillRect/>
          </a:stretch>
        </p:blipFill>
        <p:spPr bwMode="auto">
          <a:xfrm>
            <a:off x="7740650" y="5578475"/>
            <a:ext cx="1066800" cy="12795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7" name="Rectangle 3"/>
          <p:cNvSpPr>
            <a:spLocks noGrp="1" noChangeArrowheads="1"/>
          </p:cNvSpPr>
          <p:nvPr>
            <p:ph type="body" idx="1"/>
          </p:nvPr>
        </p:nvSpPr>
        <p:spPr>
          <a:xfrm>
            <a:off x="539750" y="1052513"/>
            <a:ext cx="7848600" cy="4648200"/>
          </a:xfrm>
        </p:spPr>
        <p:txBody>
          <a:bodyPr/>
          <a:lstStyle/>
          <a:p>
            <a:pPr marL="0" indent="0" algn="ctr">
              <a:lnSpc>
                <a:spcPct val="80000"/>
              </a:lnSpc>
              <a:buFont typeface="Times" pitchFamily="18" charset="0"/>
              <a:buNone/>
            </a:pPr>
            <a:endParaRPr lang="en-GB" b="1" smtClean="0"/>
          </a:p>
          <a:p>
            <a:pPr marL="0" indent="0">
              <a:lnSpc>
                <a:spcPct val="80000"/>
              </a:lnSpc>
              <a:buFont typeface="Times" pitchFamily="18" charset="0"/>
              <a:buNone/>
            </a:pPr>
            <a:endParaRPr lang="en-GB" b="1" smtClean="0"/>
          </a:p>
        </p:txBody>
      </p:sp>
      <p:pic>
        <p:nvPicPr>
          <p:cNvPr id="439298" name="Picture 4"/>
          <p:cNvPicPr>
            <a:picLocks noChangeAspect="1" noChangeArrowheads="1"/>
          </p:cNvPicPr>
          <p:nvPr/>
        </p:nvPicPr>
        <p:blipFill>
          <a:blip r:embed="rId3"/>
          <a:srcRect/>
          <a:stretch>
            <a:fillRect/>
          </a:stretch>
        </p:blipFill>
        <p:spPr bwMode="auto">
          <a:xfrm>
            <a:off x="7235825" y="5373688"/>
            <a:ext cx="1066800" cy="1279525"/>
          </a:xfrm>
          <a:prstGeom prst="rect">
            <a:avLst/>
          </a:prstGeom>
          <a:noFill/>
          <a:ln w="9525">
            <a:noFill/>
            <a:miter lim="800000"/>
            <a:headEnd/>
            <a:tailEnd/>
          </a:ln>
        </p:spPr>
      </p:pic>
      <p:sp>
        <p:nvSpPr>
          <p:cNvPr id="439299" name="Rectangle 5"/>
          <p:cNvSpPr>
            <a:spLocks noChangeArrowheads="1"/>
          </p:cNvSpPr>
          <p:nvPr/>
        </p:nvSpPr>
        <p:spPr bwMode="auto">
          <a:xfrm>
            <a:off x="755650" y="1268413"/>
            <a:ext cx="7848600" cy="4648200"/>
          </a:xfrm>
          <a:prstGeom prst="rect">
            <a:avLst/>
          </a:prstGeom>
          <a:noFill/>
          <a:ln w="9525">
            <a:noFill/>
            <a:miter lim="800000"/>
            <a:headEnd/>
            <a:tailEnd/>
          </a:ln>
        </p:spPr>
        <p:txBody>
          <a:bodyPr/>
          <a:lstStyle/>
          <a:p>
            <a:pPr algn="ctr" eaLnBrk="0" hangingPunct="0">
              <a:lnSpc>
                <a:spcPct val="80000"/>
              </a:lnSpc>
              <a:buFont typeface="Times" pitchFamily="18" charset="0"/>
              <a:buNone/>
            </a:pPr>
            <a:endParaRPr lang="en-GB" sz="2000">
              <a:solidFill>
                <a:srgbClr val="103C72"/>
              </a:solidFill>
              <a:latin typeface="Verdana" pitchFamily="34" charset="0"/>
            </a:endParaRPr>
          </a:p>
          <a:p>
            <a:pPr algn="ctr" eaLnBrk="0" hangingPunct="0">
              <a:lnSpc>
                <a:spcPct val="80000"/>
              </a:lnSpc>
              <a:buFont typeface="Times" pitchFamily="18" charset="0"/>
              <a:buNone/>
            </a:pPr>
            <a:endParaRPr lang="en-GB" sz="2000">
              <a:solidFill>
                <a:srgbClr val="103C72"/>
              </a:solidFill>
              <a:latin typeface="Verdana" pitchFamily="34" charset="0"/>
            </a:endParaRPr>
          </a:p>
          <a:p>
            <a:pPr algn="ctr" eaLnBrk="0" hangingPunct="0">
              <a:lnSpc>
                <a:spcPct val="80000"/>
              </a:lnSpc>
              <a:buFont typeface="Times" pitchFamily="18" charset="0"/>
              <a:buNone/>
            </a:pPr>
            <a:endParaRPr lang="en-GB" sz="2000">
              <a:solidFill>
                <a:srgbClr val="103C72"/>
              </a:solidFill>
              <a:latin typeface="Verdana" pitchFamily="34" charset="0"/>
            </a:endParaRPr>
          </a:p>
          <a:p>
            <a:pPr algn="ctr" eaLnBrk="0" hangingPunct="0">
              <a:lnSpc>
                <a:spcPct val="80000"/>
              </a:lnSpc>
              <a:buFont typeface="Times" pitchFamily="18" charset="0"/>
              <a:buNone/>
            </a:pPr>
            <a:endParaRPr lang="en-GB" sz="2000">
              <a:solidFill>
                <a:srgbClr val="103C72"/>
              </a:solidFill>
              <a:latin typeface="Verdana" pitchFamily="34" charset="0"/>
            </a:endParaRPr>
          </a:p>
          <a:p>
            <a:pPr algn="ctr" eaLnBrk="0" hangingPunct="0">
              <a:lnSpc>
                <a:spcPct val="80000"/>
              </a:lnSpc>
              <a:buFont typeface="Times" pitchFamily="18" charset="0"/>
              <a:buNone/>
            </a:pPr>
            <a:r>
              <a:rPr lang="en-GB" b="1">
                <a:solidFill>
                  <a:srgbClr val="FF0000"/>
                </a:solidFill>
                <a:latin typeface="Verdana" pitchFamily="34" charset="0"/>
              </a:rPr>
              <a:t>H2020 initiative for the </a:t>
            </a:r>
          </a:p>
          <a:p>
            <a:pPr algn="ctr" eaLnBrk="0" hangingPunct="0">
              <a:lnSpc>
                <a:spcPct val="80000"/>
              </a:lnSpc>
              <a:buFont typeface="Times" pitchFamily="18" charset="0"/>
              <a:buNone/>
            </a:pPr>
            <a:r>
              <a:rPr lang="en-GB" b="1">
                <a:solidFill>
                  <a:srgbClr val="FF0000"/>
                </a:solidFill>
                <a:latin typeface="Verdana" pitchFamily="34" charset="0"/>
              </a:rPr>
              <a:t>Depollution of the Mediterrean Sea </a:t>
            </a:r>
          </a:p>
          <a:p>
            <a:pPr algn="ctr" eaLnBrk="0" hangingPunct="0">
              <a:lnSpc>
                <a:spcPct val="80000"/>
              </a:lnSpc>
              <a:buFont typeface="Times" pitchFamily="18" charset="0"/>
              <a:buNone/>
            </a:pPr>
            <a:r>
              <a:rPr lang="en-GB" b="1">
                <a:solidFill>
                  <a:srgbClr val="FF0000"/>
                </a:solidFill>
                <a:latin typeface="Verdana" pitchFamily="34" charset="0"/>
              </a:rPr>
              <a:t>by the year 2020:</a:t>
            </a:r>
            <a:r>
              <a:rPr lang="en-GB" b="1">
                <a:solidFill>
                  <a:srgbClr val="103C72"/>
                </a:solidFill>
                <a:latin typeface="Verdana" pitchFamily="34" charset="0"/>
              </a:rPr>
              <a:t> </a:t>
            </a:r>
          </a:p>
          <a:p>
            <a:pPr algn="ctr" eaLnBrk="0" hangingPunct="0">
              <a:lnSpc>
                <a:spcPct val="80000"/>
              </a:lnSpc>
              <a:buFont typeface="Times" pitchFamily="18" charset="0"/>
              <a:buNone/>
            </a:pPr>
            <a:endParaRPr lang="en-GB" b="1">
              <a:solidFill>
                <a:srgbClr val="103C72"/>
              </a:solidFill>
              <a:latin typeface="Verdana" pitchFamily="34" charset="0"/>
            </a:endParaRPr>
          </a:p>
          <a:p>
            <a:pPr algn="ctr" eaLnBrk="0" hangingPunct="0">
              <a:lnSpc>
                <a:spcPct val="80000"/>
              </a:lnSpc>
              <a:buFont typeface="Times" pitchFamily="18" charset="0"/>
              <a:buNone/>
            </a:pPr>
            <a:r>
              <a:rPr lang="en-GB" b="1">
                <a:solidFill>
                  <a:srgbClr val="103C72"/>
                </a:solidFill>
                <a:latin typeface="Verdana" pitchFamily="34" charset="0"/>
              </a:rPr>
              <a:t>A transboundary cooperation initiative</a:t>
            </a:r>
          </a:p>
          <a:p>
            <a:pPr algn="ctr" eaLnBrk="0" hangingPunct="0">
              <a:lnSpc>
                <a:spcPct val="80000"/>
              </a:lnSpc>
              <a:buFont typeface="Times" pitchFamily="18" charset="0"/>
              <a:buNone/>
            </a:pPr>
            <a:r>
              <a:rPr lang="en-GB" b="1">
                <a:solidFill>
                  <a:srgbClr val="103C72"/>
                </a:solidFill>
                <a:latin typeface="Verdana" pitchFamily="34" charset="0"/>
              </a:rPr>
              <a:t>by definition</a:t>
            </a:r>
          </a:p>
          <a:p>
            <a:pPr algn="ctr" eaLnBrk="0" hangingPunct="0">
              <a:lnSpc>
                <a:spcPct val="80000"/>
              </a:lnSpc>
              <a:buFont typeface="Times" pitchFamily="18" charset="0"/>
              <a:buNone/>
            </a:pPr>
            <a:endParaRPr lang="en-GB" b="1">
              <a:solidFill>
                <a:srgbClr val="103C72"/>
              </a:solidFill>
              <a:latin typeface="Verdana"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5" name="Title 1"/>
          <p:cNvSpPr>
            <a:spLocks noGrp="1"/>
          </p:cNvSpPr>
          <p:nvPr>
            <p:ph type="title" idx="4294967295"/>
          </p:nvPr>
        </p:nvSpPr>
        <p:spPr>
          <a:xfrm>
            <a:off x="457200" y="304800"/>
            <a:ext cx="8229600" cy="1066800"/>
          </a:xfrm>
        </p:spPr>
        <p:txBody>
          <a:bodyPr/>
          <a:lstStyle/>
          <a:p>
            <a:pPr indent="0" eaLnBrk="1" hangingPunct="1"/>
            <a:r>
              <a:rPr lang="en-GB" b="0" smtClean="0">
                <a:solidFill>
                  <a:schemeClr val="tx1"/>
                </a:solidFill>
              </a:rPr>
              <a:t>Recap on Horizon 2020 Background (1)</a:t>
            </a:r>
          </a:p>
        </p:txBody>
      </p:sp>
      <p:sp>
        <p:nvSpPr>
          <p:cNvPr id="441346" name="Rectangle 3"/>
          <p:cNvSpPr>
            <a:spLocks noGrp="1" noRot="1" noChangeArrowheads="1"/>
          </p:cNvSpPr>
          <p:nvPr>
            <p:ph idx="4294967295"/>
          </p:nvPr>
        </p:nvSpPr>
        <p:spPr>
          <a:xfrm>
            <a:off x="323850" y="1773238"/>
            <a:ext cx="8540750" cy="4724400"/>
          </a:xfrm>
        </p:spPr>
        <p:txBody>
          <a:bodyPr/>
          <a:lstStyle/>
          <a:p>
            <a:pPr marL="365125" indent="-255588" algn="ctr" eaLnBrk="1" hangingPunct="1">
              <a:buFont typeface="Arial" charset="0"/>
              <a:buNone/>
            </a:pPr>
            <a:r>
              <a:rPr lang="en-GB" smtClean="0">
                <a:solidFill>
                  <a:schemeClr val="accent2"/>
                </a:solidFill>
                <a:latin typeface="Trebuchet MS" pitchFamily="34" charset="0"/>
              </a:rPr>
              <a:t>Euro-Med, Barcelona Declaration 1995</a:t>
            </a:r>
          </a:p>
          <a:p>
            <a:pPr marL="365125" indent="-255588" algn="ctr" eaLnBrk="1" hangingPunct="1">
              <a:buFont typeface="Arial" charset="0"/>
              <a:buNone/>
            </a:pPr>
            <a:endParaRPr lang="en-GB" smtClean="0">
              <a:latin typeface="Trebuchet MS" pitchFamily="34" charset="0"/>
            </a:endParaRPr>
          </a:p>
          <a:p>
            <a:pPr marL="365125" indent="-255588" algn="ctr" eaLnBrk="1" hangingPunct="1">
              <a:buFont typeface="Arial" charset="0"/>
              <a:buNone/>
            </a:pPr>
            <a:endParaRPr lang="en-GB" smtClean="0">
              <a:latin typeface="Trebuchet MS" pitchFamily="34" charset="0"/>
            </a:endParaRPr>
          </a:p>
          <a:p>
            <a:pPr marL="365125" indent="-255588" algn="ctr" eaLnBrk="1" hangingPunct="1">
              <a:buFont typeface="Arial" charset="0"/>
              <a:buNone/>
            </a:pPr>
            <a:r>
              <a:rPr lang="en-GB" smtClean="0">
                <a:solidFill>
                  <a:schemeClr val="accent2"/>
                </a:solidFill>
                <a:latin typeface="Trebuchet MS" pitchFamily="34" charset="0"/>
              </a:rPr>
              <a:t>10th Anniversary of the Barcelona Process in 2005</a:t>
            </a:r>
            <a:r>
              <a:rPr lang="el-GR" smtClean="0">
                <a:solidFill>
                  <a:schemeClr val="accent2"/>
                </a:solidFill>
                <a:latin typeface="Trebuchet MS" pitchFamily="34" charset="0"/>
              </a:rPr>
              <a:t> </a:t>
            </a:r>
            <a:endParaRPr lang="en-US" smtClean="0">
              <a:solidFill>
                <a:schemeClr val="accent2"/>
              </a:solidFill>
              <a:latin typeface="Trebuchet MS" pitchFamily="34" charset="0"/>
            </a:endParaRPr>
          </a:p>
          <a:p>
            <a:pPr marL="365125" indent="-255588" algn="ctr" eaLnBrk="1" hangingPunct="1">
              <a:buFont typeface="Arial" charset="0"/>
              <a:buNone/>
            </a:pPr>
            <a:r>
              <a:rPr lang="en-US" smtClean="0">
                <a:solidFill>
                  <a:schemeClr val="accent2"/>
                </a:solidFill>
                <a:latin typeface="Trebuchet MS" pitchFamily="34" charset="0"/>
              </a:rPr>
              <a:t>Announcement of “Horizon 2020 Initiative</a:t>
            </a:r>
            <a:r>
              <a:rPr lang="en-US" smtClean="0">
                <a:latin typeface="Trebuchet MS" pitchFamily="34" charset="0"/>
              </a:rPr>
              <a:t>”</a:t>
            </a:r>
          </a:p>
          <a:p>
            <a:pPr marL="365125" indent="-255588" algn="ctr" eaLnBrk="1" hangingPunct="1">
              <a:buFont typeface="Arial" charset="0"/>
              <a:buNone/>
            </a:pPr>
            <a:endParaRPr lang="en-US" smtClean="0">
              <a:latin typeface="Trebuchet MS" pitchFamily="34" charset="0"/>
            </a:endParaRPr>
          </a:p>
          <a:p>
            <a:pPr marL="365125" indent="-255588" algn="ctr" eaLnBrk="1" hangingPunct="1">
              <a:buFont typeface="Arial" charset="0"/>
              <a:buNone/>
            </a:pPr>
            <a:endParaRPr lang="en-US" smtClean="0">
              <a:latin typeface="Trebuchet MS" pitchFamily="34" charset="0"/>
            </a:endParaRPr>
          </a:p>
          <a:p>
            <a:pPr marL="365125" indent="-255588" algn="ctr" eaLnBrk="1" hangingPunct="1">
              <a:buFont typeface="Arial" charset="0"/>
              <a:buNone/>
            </a:pPr>
            <a:r>
              <a:rPr lang="en-US" smtClean="0">
                <a:solidFill>
                  <a:schemeClr val="accent2"/>
                </a:solidFill>
                <a:latin typeface="Trebuchet MS" pitchFamily="34" charset="0"/>
              </a:rPr>
              <a:t>Endorsed in Cairo in 2006 </a:t>
            </a:r>
          </a:p>
          <a:p>
            <a:pPr marL="365125" indent="-255588" algn="ctr" eaLnBrk="1" hangingPunct="1">
              <a:buFont typeface="Arial" charset="0"/>
              <a:buNone/>
            </a:pPr>
            <a:r>
              <a:rPr lang="en-GB" smtClean="0">
                <a:solidFill>
                  <a:schemeClr val="accent2"/>
                </a:solidFill>
                <a:latin typeface="Trebuchet MS" pitchFamily="34" charset="0"/>
              </a:rPr>
              <a:t>Under the Union for the Mediterranean in 2008</a:t>
            </a:r>
          </a:p>
          <a:p>
            <a:pPr marL="365125" indent="-255588" eaLnBrk="1" hangingPunct="1"/>
            <a:endParaRPr lang="en-GB" smtClean="0">
              <a:solidFill>
                <a:schemeClr val="accent2"/>
              </a:solidFill>
              <a:latin typeface="Trebuchet MS" pitchFamily="34" charset="0"/>
            </a:endParaRPr>
          </a:p>
          <a:p>
            <a:pPr marL="365125" indent="-255588" eaLnBrk="1" hangingPunct="1"/>
            <a:endParaRPr lang="en-GB" smtClean="0">
              <a:latin typeface="Trebuchet MS" pitchFamily="34" charset="0"/>
            </a:endParaRPr>
          </a:p>
          <a:p>
            <a:pPr marL="365125" indent="-255588" eaLnBrk="1" hangingPunct="1"/>
            <a:endParaRPr lang="el-GR" smtClean="0">
              <a:latin typeface="Trebuchet MS" pitchFamily="34" charset="0"/>
            </a:endParaRPr>
          </a:p>
        </p:txBody>
      </p:sp>
      <p:pic>
        <p:nvPicPr>
          <p:cNvPr id="441347" name="Picture 7" descr="europeanflag.png"/>
          <p:cNvPicPr>
            <a:picLocks noChangeAspect="1"/>
          </p:cNvPicPr>
          <p:nvPr/>
        </p:nvPicPr>
        <p:blipFill>
          <a:blip r:embed="rId2"/>
          <a:srcRect/>
          <a:stretch>
            <a:fillRect/>
          </a:stretch>
        </p:blipFill>
        <p:spPr bwMode="auto">
          <a:xfrm>
            <a:off x="685800" y="152400"/>
            <a:ext cx="571500" cy="381000"/>
          </a:xfrm>
          <a:prstGeom prst="rect">
            <a:avLst/>
          </a:prstGeom>
          <a:noFill/>
          <a:ln w="9525">
            <a:noFill/>
            <a:miter lim="800000"/>
            <a:headEnd/>
            <a:tailEnd/>
          </a:ln>
        </p:spPr>
      </p:pic>
      <p:pic>
        <p:nvPicPr>
          <p:cNvPr id="441348" name="Picture 8" descr="Euro Med Medium.jpg"/>
          <p:cNvPicPr>
            <a:picLocks noChangeAspect="1"/>
          </p:cNvPicPr>
          <p:nvPr/>
        </p:nvPicPr>
        <p:blipFill>
          <a:blip r:embed="rId3"/>
          <a:srcRect/>
          <a:stretch>
            <a:fillRect/>
          </a:stretch>
        </p:blipFill>
        <p:spPr bwMode="auto">
          <a:xfrm>
            <a:off x="152400" y="152400"/>
            <a:ext cx="400050" cy="381000"/>
          </a:xfrm>
          <a:prstGeom prst="rect">
            <a:avLst/>
          </a:prstGeom>
          <a:noFill/>
          <a:ln w="9525">
            <a:noFill/>
            <a:miter lim="800000"/>
            <a:headEnd/>
            <a:tailEnd/>
          </a:ln>
        </p:spPr>
      </p:pic>
      <p:sp>
        <p:nvSpPr>
          <p:cNvPr id="441349" name="AutoShape 12"/>
          <p:cNvSpPr>
            <a:spLocks noChangeArrowheads="1"/>
          </p:cNvSpPr>
          <p:nvPr/>
        </p:nvSpPr>
        <p:spPr bwMode="auto">
          <a:xfrm>
            <a:off x="3995738" y="2276475"/>
            <a:ext cx="865187" cy="360363"/>
          </a:xfrm>
          <a:prstGeom prst="downArrow">
            <a:avLst>
              <a:gd name="adj1" fmla="val 50000"/>
              <a:gd name="adj2" fmla="val 25000"/>
            </a:avLst>
          </a:prstGeom>
          <a:solidFill>
            <a:srgbClr val="103C72"/>
          </a:solidFill>
          <a:ln w="9525" algn="ctr">
            <a:solidFill>
              <a:srgbClr val="FF0000"/>
            </a:solidFill>
            <a:miter lim="800000"/>
            <a:headEnd/>
            <a:tailEnd/>
          </a:ln>
        </p:spPr>
        <p:txBody>
          <a:bodyPr wrap="none" lIns="90000" tIns="46800" rIns="90000" bIns="46800" anchor="ctr">
            <a:spAutoFit/>
          </a:bodyPr>
          <a:lstStyle/>
          <a:p>
            <a:pPr algn="ctr"/>
            <a:endParaRPr lang="en-GB" sz="1800"/>
          </a:p>
        </p:txBody>
      </p:sp>
      <p:sp>
        <p:nvSpPr>
          <p:cNvPr id="441350" name="AutoShape 13"/>
          <p:cNvSpPr>
            <a:spLocks noChangeArrowheads="1"/>
          </p:cNvSpPr>
          <p:nvPr/>
        </p:nvSpPr>
        <p:spPr bwMode="auto">
          <a:xfrm>
            <a:off x="3995738" y="3789363"/>
            <a:ext cx="865187" cy="360362"/>
          </a:xfrm>
          <a:prstGeom prst="downArrow">
            <a:avLst>
              <a:gd name="adj1" fmla="val 50000"/>
              <a:gd name="adj2" fmla="val 25000"/>
            </a:avLst>
          </a:prstGeom>
          <a:solidFill>
            <a:srgbClr val="103C72"/>
          </a:solidFill>
          <a:ln w="9525" algn="ctr">
            <a:solidFill>
              <a:srgbClr val="FF0000"/>
            </a:solidFill>
            <a:miter lim="800000"/>
            <a:headEnd/>
            <a:tailEnd/>
          </a:ln>
        </p:spPr>
        <p:txBody>
          <a:bodyPr wrap="none" lIns="90000" tIns="46800" rIns="90000" bIns="46800" anchor="ctr">
            <a:spAutoFit/>
          </a:bodyPr>
          <a:lstStyle/>
          <a:p>
            <a:pPr algn="ctr"/>
            <a:endParaRPr lang="en-GB" sz="180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En jaune-white">
  <a:themeElements>
    <a:clrScheme name="En jaun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jaune-whi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03C72"/>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solidFill>
          <a:srgbClr val="103C72"/>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bg2"/>
            </a:solidFill>
            <a:effectLst/>
            <a:latin typeface="Arial" charset="0"/>
          </a:defRPr>
        </a:defPPr>
      </a:lstStyle>
    </a:lnDef>
  </a:objectDefaults>
  <a:extraClrSchemeLst>
    <a:extraClrScheme>
      <a:clrScheme name="En jaun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jaune-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jaune-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jaune-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jaune-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jaune-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jaune-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jaune-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jaune-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jaune-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jaune-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jaune-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 jaune-white</Template>
  <TotalTime>6651</TotalTime>
  <Words>2566</Words>
  <Application>Microsoft PowerPoint</Application>
  <PresentationFormat>On-screen Show (4:3)</PresentationFormat>
  <Paragraphs>741</Paragraphs>
  <Slides>50</Slides>
  <Notes>33</Notes>
  <HiddenSlides>0</HiddenSlides>
  <MMClips>0</MMClips>
  <ScaleCrop>false</ScaleCrop>
  <HeadingPairs>
    <vt:vector size="6" baseType="variant">
      <vt:variant>
        <vt:lpstr>Fonts Used</vt:lpstr>
      </vt:variant>
      <vt:variant>
        <vt:i4>14</vt:i4>
      </vt:variant>
      <vt:variant>
        <vt:lpstr>Design Template</vt:lpstr>
      </vt:variant>
      <vt:variant>
        <vt:i4>2</vt:i4>
      </vt:variant>
      <vt:variant>
        <vt:lpstr>Slide Titles</vt:lpstr>
      </vt:variant>
      <vt:variant>
        <vt:i4>50</vt:i4>
      </vt:variant>
    </vt:vector>
  </HeadingPairs>
  <TitlesOfParts>
    <vt:vector size="66" baseType="lpstr">
      <vt:lpstr>Arial</vt:lpstr>
      <vt:lpstr>Times</vt:lpstr>
      <vt:lpstr>Verdana</vt:lpstr>
      <vt:lpstr>Century Gothic</vt:lpstr>
      <vt:lpstr>Wingdings</vt:lpstr>
      <vt:lpstr>Cooper Black</vt:lpstr>
      <vt:lpstr>Corbel</vt:lpstr>
      <vt:lpstr>Candara</vt:lpstr>
      <vt:lpstr>Trebuchet MS</vt:lpstr>
      <vt:lpstr>Georgia</vt:lpstr>
      <vt:lpstr>Arial Narrow</vt:lpstr>
      <vt:lpstr>Calibri</vt:lpstr>
      <vt:lpstr>Times New Roman</vt:lpstr>
      <vt:lpstr>Comic Sans MS</vt:lpstr>
      <vt:lpstr>En jaune-white</vt:lpstr>
      <vt:lpstr>En jaune-white</vt:lpstr>
      <vt:lpstr>Environment Aspects of the  European Neighbourhood Policy (ENP): Water Focus</vt:lpstr>
      <vt:lpstr>Reminder: The ENPI region</vt:lpstr>
      <vt:lpstr>EC financial support</vt:lpstr>
      <vt:lpstr>ENPI financial support</vt:lpstr>
      <vt:lpstr>ENPI Funding opportunities  for Environment/water related focus (1)</vt:lpstr>
      <vt:lpstr>Slide 6</vt:lpstr>
      <vt:lpstr>Slide 7</vt:lpstr>
      <vt:lpstr>Slide 8</vt:lpstr>
      <vt:lpstr>Recap on Horizon 2020 Background (1)</vt:lpstr>
      <vt:lpstr>Recap on Horizon 2020 Background (2)</vt:lpstr>
      <vt:lpstr>Recap on Horizon 2020 Background (3)</vt:lpstr>
      <vt:lpstr>Relation with UNEP/MAP: privileged partnership </vt:lpstr>
      <vt:lpstr>Recap on Horizon 2020 Initiative (5)</vt:lpstr>
      <vt:lpstr>H2020 Components and corresponding  projects</vt:lpstr>
      <vt:lpstr>Slide 15</vt:lpstr>
      <vt:lpstr>Slide 16</vt:lpstr>
      <vt:lpstr>Slide 17</vt:lpstr>
      <vt:lpstr>Slide 18</vt:lpstr>
      <vt:lpstr>Progress on WAVE 1 Projects</vt:lpstr>
      <vt:lpstr>Slide 20</vt:lpstr>
      <vt:lpstr>Progress on WAVE 2 Projects</vt:lpstr>
      <vt:lpstr>Slide 22</vt:lpstr>
      <vt:lpstr>Slide 23</vt:lpstr>
      <vt:lpstr>Slide 24</vt:lpstr>
      <vt:lpstr>Slide 25</vt:lpstr>
      <vt:lpstr>Slide 26</vt:lpstr>
      <vt:lpstr>Summary of the capacity building activities that have taken place since the inception phase </vt:lpstr>
      <vt:lpstr>Capacity building activities  that will take place until July 2011</vt:lpstr>
      <vt:lpstr>Planned study visits till July 2011</vt:lpstr>
      <vt:lpstr>Slide 30</vt:lpstr>
      <vt:lpstr>Slide 31</vt:lpstr>
      <vt:lpstr>Example Content Streamlining indicators</vt:lpstr>
      <vt:lpstr>Slide 33</vt:lpstr>
      <vt:lpstr> </vt:lpstr>
      <vt:lpstr>Slide 35</vt:lpstr>
      <vt:lpstr>Slide 36</vt:lpstr>
      <vt:lpstr>Slide 37</vt:lpstr>
      <vt:lpstr>Slide 38</vt:lpstr>
      <vt:lpstr>Slide 39</vt:lpstr>
      <vt:lpstr>Other projects under the thematic programme (DCI) </vt:lpstr>
      <vt:lpstr>Slide 41</vt:lpstr>
      <vt:lpstr>Slide 42</vt:lpstr>
      <vt:lpstr>Slide 43</vt:lpstr>
      <vt:lpstr>Slide 44</vt:lpstr>
      <vt:lpstr>EU Project: Trans-Boundary River Management Phase II for the Kura River basin – Armenia, Georgia, Azerbaijan </vt:lpstr>
      <vt:lpstr>EU Project: Trans-Boundary River Management Phase II for the Kura River basin – Armenia, Georgia, Azerbaijan </vt:lpstr>
      <vt:lpstr>EU Project: Trans-Boundary River Management Phase II for the Kura River basin – Armenia, Georgia, Azerbaijan </vt:lpstr>
      <vt:lpstr>EU Project: Trans-Boundary River Management Phase II for the Kura River basin – Armenia, Georgia, Azerbaijan </vt:lpstr>
      <vt:lpstr>EU Project: Trans-Boundary River Management Phase II for the Kura River basin – Armenia, Georgia, Azerbaijan </vt:lpstr>
      <vt:lpstr>Thank you - have you got any questions?</vt:lpstr>
    </vt:vector>
  </TitlesOfParts>
  <Company>ţ怀Ӆ즜</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Benoit Goossens</dc:creator>
  <cp:lastModifiedBy>aidco-sd-tech2</cp:lastModifiedBy>
  <cp:revision>345</cp:revision>
  <dcterms:created xsi:type="dcterms:W3CDTF">2004-07-13T13:11:38Z</dcterms:created>
  <dcterms:modified xsi:type="dcterms:W3CDTF">2011-03-30T13:01:17Z</dcterms:modified>
</cp:coreProperties>
</file>