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3768" r:id="rId2"/>
    <p:sldMasterId id="2147483781" r:id="rId3"/>
    <p:sldMasterId id="2147483797" r:id="rId4"/>
  </p:sldMasterIdLst>
  <p:notesMasterIdLst>
    <p:notesMasterId r:id="rId29"/>
  </p:notesMasterIdLst>
  <p:handoutMasterIdLst>
    <p:handoutMasterId r:id="rId30"/>
  </p:handoutMasterIdLst>
  <p:sldIdLst>
    <p:sldId id="298" r:id="rId5"/>
    <p:sldId id="299" r:id="rId6"/>
    <p:sldId id="300" r:id="rId7"/>
    <p:sldId id="275" r:id="rId8"/>
    <p:sldId id="276" r:id="rId9"/>
    <p:sldId id="277" r:id="rId10"/>
    <p:sldId id="278" r:id="rId11"/>
    <p:sldId id="288" r:id="rId12"/>
    <p:sldId id="290" r:id="rId13"/>
    <p:sldId id="291" r:id="rId14"/>
    <p:sldId id="292" r:id="rId15"/>
    <p:sldId id="293" r:id="rId16"/>
    <p:sldId id="294" r:id="rId17"/>
    <p:sldId id="295" r:id="rId18"/>
    <p:sldId id="296" r:id="rId19"/>
    <p:sldId id="297" r:id="rId20"/>
    <p:sldId id="280" r:id="rId21"/>
    <p:sldId id="281" r:id="rId22"/>
    <p:sldId id="282" r:id="rId23"/>
    <p:sldId id="283" r:id="rId24"/>
    <p:sldId id="284" r:id="rId25"/>
    <p:sldId id="285" r:id="rId26"/>
    <p:sldId id="286" r:id="rId27"/>
    <p:sldId id="287" r:id="rId28"/>
  </p:sldIdLst>
  <p:sldSz cx="9144000" cy="6858000" type="screen4x3"/>
  <p:notesSz cx="6797675"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EFF"/>
    <a:srgbClr val="0F5494"/>
    <a:srgbClr val="3166CF"/>
    <a:srgbClr val="2D5EC1"/>
    <a:srgbClr val="FFD624"/>
    <a:srgbClr val="3E6FD2"/>
    <a:srgbClr val="99CCFF"/>
    <a:srgbClr val="808080"/>
    <a:srgbClr val="009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86400" autoAdjust="0"/>
  </p:normalViewPr>
  <p:slideViewPr>
    <p:cSldViewPr>
      <p:cViewPr>
        <p:scale>
          <a:sx n="70" d="100"/>
          <a:sy n="70" d="100"/>
        </p:scale>
        <p:origin x="-2814" y="-76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72"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80062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HANDOUT SB4A guidance note</a:t>
            </a:r>
          </a:p>
        </p:txBody>
      </p:sp>
      <p:sp>
        <p:nvSpPr>
          <p:cNvPr id="4" name="Slide Number Placeholder 3"/>
          <p:cNvSpPr>
            <a:spLocks noGrp="1"/>
          </p:cNvSpPr>
          <p:nvPr>
            <p:ph type="sldNum" sz="quarter" idx="10"/>
          </p:nvPr>
        </p:nvSpPr>
        <p:spPr/>
        <p:txBody>
          <a:bodyPr/>
          <a:lstStyle/>
          <a:p>
            <a:fld id="{5E16EC1E-77E3-423D-BE6F-73EC0F70EA44}"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15691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gn="just">
              <a:defRPr>
                <a:latin typeface="Arial"/>
                <a:ea typeface="Arial"/>
                <a:cs typeface="Arial"/>
                <a:sym typeface="Arial"/>
              </a:defRPr>
            </a:pPr>
            <a:r>
              <a:rPr lang="es-ES" dirty="0"/>
              <a:t>A reminder of </a:t>
            </a:r>
            <a:r>
              <a:rPr lang="es-ES" dirty="0" err="1"/>
              <a:t>the</a:t>
            </a:r>
            <a:r>
              <a:rPr lang="es-ES" baseline="0" dirty="0"/>
              <a:t> Flow </a:t>
            </a:r>
            <a:r>
              <a:rPr lang="es-ES" baseline="0" dirty="0" err="1"/>
              <a:t>of</a:t>
            </a:r>
            <a:r>
              <a:rPr lang="es-ES" baseline="0" dirty="0"/>
              <a:t> IC 3 </a:t>
            </a:r>
            <a:r>
              <a:rPr lang="es-ES" baseline="0" dirty="0" err="1"/>
              <a:t>components</a:t>
            </a:r>
            <a:r>
              <a:rPr lang="es-ES" baseline="0" dirty="0"/>
              <a:t> (</a:t>
            </a:r>
            <a:r>
              <a:rPr lang="es-ES" baseline="0" dirty="0" err="1"/>
              <a:t>slides</a:t>
            </a:r>
            <a:r>
              <a:rPr lang="es-ES" baseline="0" dirty="0"/>
              <a:t> 9 and 10)</a:t>
            </a:r>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7</a:t>
            </a:fld>
            <a:endParaRPr lang="en-GB" dirty="0">
              <a:solidFill>
                <a:prstClr val="black"/>
              </a:solidFill>
            </a:endParaRPr>
          </a:p>
        </p:txBody>
      </p:sp>
    </p:spTree>
    <p:extLst>
      <p:ext uri="{BB962C8B-B14F-4D97-AF65-F5344CB8AC3E}">
        <p14:creationId xmlns:p14="http://schemas.microsoft.com/office/powerpoint/2010/main" val="344305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6EC1E-77E3-423D-BE6F-73EC0F70EA44}"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515138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16EC1E-77E3-423D-BE6F-73EC0F70EA44}"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83347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917575" y="744538"/>
            <a:ext cx="4964113" cy="3722687"/>
          </a:xfrm>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itchFamily="34" charset="0"/>
              </a:rPr>
              <a:t>Il met l'accent sur le pilotage et le fonctionnement du système, le renforcement des capacités des acteurs, la dispensation de formations qualifiantes, la réhabilitation et l'équipement de 10 centres de formation professionnelle (dont deux écoles régionales d'agriculture) et de l'Institut Pédagogique National de l'Enseignement Technique et Professionnel (IPNETP). Ce dernier est notamment chargé d'assurer des prestations de formation professionnelle continue au bénéfice de formateurs d'organismes de formation publics ou privés et des prestations de conseils, d’expertise, de production pédagogique et d’application industrielle au profit de partenaires extérieurs publics ou privés.</a:t>
            </a:r>
            <a:endParaRPr lang="fr-BE" altLang="fr-FR" smtClean="0">
              <a:latin typeface="Arial" pitchFamily="34" charset="0"/>
            </a:endParaRPr>
          </a:p>
          <a:p>
            <a:endParaRPr lang="fr-BE" altLang="fr-FR" smtClean="0">
              <a:latin typeface="Arial" pitchFamily="34" charset="0"/>
            </a:endParaRPr>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56483" indent="-290955" eaLnBrk="0" hangingPunct="0">
              <a:defRPr sz="1200">
                <a:solidFill>
                  <a:srgbClr val="0F5494"/>
                </a:solidFill>
                <a:latin typeface="Verdana" pitchFamily="34" charset="0"/>
                <a:ea typeface="MS PGothic" pitchFamily="34" charset="-128"/>
              </a:defRPr>
            </a:lvl2pPr>
            <a:lvl3pPr marL="1163820" indent="-232763" eaLnBrk="0" hangingPunct="0">
              <a:defRPr sz="1200">
                <a:solidFill>
                  <a:srgbClr val="0F5494"/>
                </a:solidFill>
                <a:latin typeface="Verdana" pitchFamily="34" charset="0"/>
                <a:ea typeface="MS PGothic" pitchFamily="34" charset="-128"/>
              </a:defRPr>
            </a:lvl3pPr>
            <a:lvl4pPr marL="1629348" indent="-232763" eaLnBrk="0" hangingPunct="0">
              <a:defRPr sz="1200">
                <a:solidFill>
                  <a:srgbClr val="0F5494"/>
                </a:solidFill>
                <a:latin typeface="Verdana" pitchFamily="34" charset="0"/>
                <a:ea typeface="MS PGothic" pitchFamily="34" charset="-128"/>
              </a:defRPr>
            </a:lvl4pPr>
            <a:lvl5pPr marL="2094875" indent="-232763" eaLnBrk="0" hangingPunct="0">
              <a:defRPr sz="1200">
                <a:solidFill>
                  <a:srgbClr val="0F5494"/>
                </a:solidFill>
                <a:latin typeface="Verdana" pitchFamily="34" charset="0"/>
                <a:ea typeface="MS PGothic" pitchFamily="34" charset="-128"/>
              </a:defRPr>
            </a:lvl5pPr>
            <a:lvl6pPr marL="2560403" indent="-232763" eaLnBrk="0" fontAlgn="base" hangingPunct="0">
              <a:spcBef>
                <a:spcPct val="0"/>
              </a:spcBef>
              <a:spcAft>
                <a:spcPct val="0"/>
              </a:spcAft>
              <a:defRPr sz="1200">
                <a:solidFill>
                  <a:srgbClr val="0F5494"/>
                </a:solidFill>
                <a:latin typeface="Verdana" pitchFamily="34" charset="0"/>
                <a:ea typeface="MS PGothic" pitchFamily="34" charset="-128"/>
              </a:defRPr>
            </a:lvl6pPr>
            <a:lvl7pPr marL="3025932" indent="-232763" eaLnBrk="0" fontAlgn="base" hangingPunct="0">
              <a:spcBef>
                <a:spcPct val="0"/>
              </a:spcBef>
              <a:spcAft>
                <a:spcPct val="0"/>
              </a:spcAft>
              <a:defRPr sz="1200">
                <a:solidFill>
                  <a:srgbClr val="0F5494"/>
                </a:solidFill>
                <a:latin typeface="Verdana" pitchFamily="34" charset="0"/>
                <a:ea typeface="MS PGothic" pitchFamily="34" charset="-128"/>
              </a:defRPr>
            </a:lvl7pPr>
            <a:lvl8pPr marL="3491459" indent="-232763" eaLnBrk="0" fontAlgn="base" hangingPunct="0">
              <a:spcBef>
                <a:spcPct val="0"/>
              </a:spcBef>
              <a:spcAft>
                <a:spcPct val="0"/>
              </a:spcAft>
              <a:defRPr sz="1200">
                <a:solidFill>
                  <a:srgbClr val="0F5494"/>
                </a:solidFill>
                <a:latin typeface="Verdana" pitchFamily="34" charset="0"/>
                <a:ea typeface="MS PGothic" pitchFamily="34" charset="-128"/>
              </a:defRPr>
            </a:lvl8pPr>
            <a:lvl9pPr marL="3956986" indent="-232763"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D0AE2D88-D3FB-4B7E-B8FA-1909AF14A09A}" type="slidenum">
              <a:rPr lang="en-GB" altLang="fr-FR" smtClean="0">
                <a:solidFill>
                  <a:schemeClr val="tx1"/>
                </a:solidFill>
                <a:latin typeface="Arial" pitchFamily="34" charset="0"/>
              </a:rPr>
              <a:pPr eaLnBrk="1" hangingPunct="1"/>
              <a:t>22</a:t>
            </a:fld>
            <a:endParaRPr lang="en-GB" altLang="fr-FR" smtClean="0">
              <a:solidFill>
                <a:schemeClr val="tx1"/>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917575" y="744538"/>
            <a:ext cx="4964113" cy="3722687"/>
          </a:xfrm>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itchFamily="34"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56483" indent="-290955" eaLnBrk="0" hangingPunct="0">
              <a:defRPr sz="1200">
                <a:solidFill>
                  <a:srgbClr val="0F5494"/>
                </a:solidFill>
                <a:latin typeface="Verdana" pitchFamily="34" charset="0"/>
                <a:ea typeface="MS PGothic" pitchFamily="34" charset="-128"/>
              </a:defRPr>
            </a:lvl2pPr>
            <a:lvl3pPr marL="1163820" indent="-232763" eaLnBrk="0" hangingPunct="0">
              <a:defRPr sz="1200">
                <a:solidFill>
                  <a:srgbClr val="0F5494"/>
                </a:solidFill>
                <a:latin typeface="Verdana" pitchFamily="34" charset="0"/>
                <a:ea typeface="MS PGothic" pitchFamily="34" charset="-128"/>
              </a:defRPr>
            </a:lvl3pPr>
            <a:lvl4pPr marL="1629348" indent="-232763" eaLnBrk="0" hangingPunct="0">
              <a:defRPr sz="1200">
                <a:solidFill>
                  <a:srgbClr val="0F5494"/>
                </a:solidFill>
                <a:latin typeface="Verdana" pitchFamily="34" charset="0"/>
                <a:ea typeface="MS PGothic" pitchFamily="34" charset="-128"/>
              </a:defRPr>
            </a:lvl4pPr>
            <a:lvl5pPr marL="2094875" indent="-232763" eaLnBrk="0" hangingPunct="0">
              <a:defRPr sz="1200">
                <a:solidFill>
                  <a:srgbClr val="0F5494"/>
                </a:solidFill>
                <a:latin typeface="Verdana" pitchFamily="34" charset="0"/>
                <a:ea typeface="MS PGothic" pitchFamily="34" charset="-128"/>
              </a:defRPr>
            </a:lvl5pPr>
            <a:lvl6pPr marL="2560403" indent="-232763" eaLnBrk="0" fontAlgn="base" hangingPunct="0">
              <a:spcBef>
                <a:spcPct val="0"/>
              </a:spcBef>
              <a:spcAft>
                <a:spcPct val="0"/>
              </a:spcAft>
              <a:defRPr sz="1200">
                <a:solidFill>
                  <a:srgbClr val="0F5494"/>
                </a:solidFill>
                <a:latin typeface="Verdana" pitchFamily="34" charset="0"/>
                <a:ea typeface="MS PGothic" pitchFamily="34" charset="-128"/>
              </a:defRPr>
            </a:lvl6pPr>
            <a:lvl7pPr marL="3025932" indent="-232763" eaLnBrk="0" fontAlgn="base" hangingPunct="0">
              <a:spcBef>
                <a:spcPct val="0"/>
              </a:spcBef>
              <a:spcAft>
                <a:spcPct val="0"/>
              </a:spcAft>
              <a:defRPr sz="1200">
                <a:solidFill>
                  <a:srgbClr val="0F5494"/>
                </a:solidFill>
                <a:latin typeface="Verdana" pitchFamily="34" charset="0"/>
                <a:ea typeface="MS PGothic" pitchFamily="34" charset="-128"/>
              </a:defRPr>
            </a:lvl7pPr>
            <a:lvl8pPr marL="3491459" indent="-232763" eaLnBrk="0" fontAlgn="base" hangingPunct="0">
              <a:spcBef>
                <a:spcPct val="0"/>
              </a:spcBef>
              <a:spcAft>
                <a:spcPct val="0"/>
              </a:spcAft>
              <a:defRPr sz="1200">
                <a:solidFill>
                  <a:srgbClr val="0F5494"/>
                </a:solidFill>
                <a:latin typeface="Verdana" pitchFamily="34" charset="0"/>
                <a:ea typeface="MS PGothic" pitchFamily="34" charset="-128"/>
              </a:defRPr>
            </a:lvl8pPr>
            <a:lvl9pPr marL="3956986" indent="-232763"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A4FBE537-2B31-494D-9BE3-D9739B86CD41}" type="slidenum">
              <a:rPr lang="en-GB" altLang="fr-FR" smtClean="0">
                <a:solidFill>
                  <a:schemeClr val="tx1"/>
                </a:solidFill>
                <a:latin typeface="Arial" pitchFamily="34" charset="0"/>
              </a:rPr>
              <a:pPr eaLnBrk="1" hangingPunct="1"/>
              <a:t>23</a:t>
            </a:fld>
            <a:endParaRPr lang="en-GB" altLang="fr-FR" smtClean="0">
              <a:solidFill>
                <a:schemeClr val="tx1"/>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917575" y="744538"/>
            <a:ext cx="4964113" cy="3722687"/>
          </a:xfrm>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itchFamily="34" charset="0"/>
            </a:endParaRP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56483" indent="-290955" eaLnBrk="0" hangingPunct="0">
              <a:defRPr sz="1200">
                <a:solidFill>
                  <a:srgbClr val="0F5494"/>
                </a:solidFill>
                <a:latin typeface="Verdana" pitchFamily="34" charset="0"/>
                <a:ea typeface="MS PGothic" pitchFamily="34" charset="-128"/>
              </a:defRPr>
            </a:lvl2pPr>
            <a:lvl3pPr marL="1163820" indent="-232763" eaLnBrk="0" hangingPunct="0">
              <a:defRPr sz="1200">
                <a:solidFill>
                  <a:srgbClr val="0F5494"/>
                </a:solidFill>
                <a:latin typeface="Verdana" pitchFamily="34" charset="0"/>
                <a:ea typeface="MS PGothic" pitchFamily="34" charset="-128"/>
              </a:defRPr>
            </a:lvl3pPr>
            <a:lvl4pPr marL="1629348" indent="-232763" eaLnBrk="0" hangingPunct="0">
              <a:defRPr sz="1200">
                <a:solidFill>
                  <a:srgbClr val="0F5494"/>
                </a:solidFill>
                <a:latin typeface="Verdana" pitchFamily="34" charset="0"/>
                <a:ea typeface="MS PGothic" pitchFamily="34" charset="-128"/>
              </a:defRPr>
            </a:lvl4pPr>
            <a:lvl5pPr marL="2094875" indent="-232763" eaLnBrk="0" hangingPunct="0">
              <a:defRPr sz="1200">
                <a:solidFill>
                  <a:srgbClr val="0F5494"/>
                </a:solidFill>
                <a:latin typeface="Verdana" pitchFamily="34" charset="0"/>
                <a:ea typeface="MS PGothic" pitchFamily="34" charset="-128"/>
              </a:defRPr>
            </a:lvl5pPr>
            <a:lvl6pPr marL="2560403" indent="-232763" eaLnBrk="0" fontAlgn="base" hangingPunct="0">
              <a:spcBef>
                <a:spcPct val="0"/>
              </a:spcBef>
              <a:spcAft>
                <a:spcPct val="0"/>
              </a:spcAft>
              <a:defRPr sz="1200">
                <a:solidFill>
                  <a:srgbClr val="0F5494"/>
                </a:solidFill>
                <a:latin typeface="Verdana" pitchFamily="34" charset="0"/>
                <a:ea typeface="MS PGothic" pitchFamily="34" charset="-128"/>
              </a:defRPr>
            </a:lvl6pPr>
            <a:lvl7pPr marL="3025932" indent="-232763" eaLnBrk="0" fontAlgn="base" hangingPunct="0">
              <a:spcBef>
                <a:spcPct val="0"/>
              </a:spcBef>
              <a:spcAft>
                <a:spcPct val="0"/>
              </a:spcAft>
              <a:defRPr sz="1200">
                <a:solidFill>
                  <a:srgbClr val="0F5494"/>
                </a:solidFill>
                <a:latin typeface="Verdana" pitchFamily="34" charset="0"/>
                <a:ea typeface="MS PGothic" pitchFamily="34" charset="-128"/>
              </a:defRPr>
            </a:lvl7pPr>
            <a:lvl8pPr marL="3491459" indent="-232763" eaLnBrk="0" fontAlgn="base" hangingPunct="0">
              <a:spcBef>
                <a:spcPct val="0"/>
              </a:spcBef>
              <a:spcAft>
                <a:spcPct val="0"/>
              </a:spcAft>
              <a:defRPr sz="1200">
                <a:solidFill>
                  <a:srgbClr val="0F5494"/>
                </a:solidFill>
                <a:latin typeface="Verdana" pitchFamily="34" charset="0"/>
                <a:ea typeface="MS PGothic" pitchFamily="34" charset="-128"/>
              </a:defRPr>
            </a:lvl8pPr>
            <a:lvl9pPr marL="3956986" indent="-232763"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D9736390-D0E5-4070-8429-EE14B9E98B4E}" type="slidenum">
              <a:rPr lang="en-GB" altLang="fr-FR" smtClean="0">
                <a:solidFill>
                  <a:schemeClr val="tx1"/>
                </a:solidFill>
                <a:latin typeface="Arial" pitchFamily="34" charset="0"/>
              </a:rPr>
              <a:pPr eaLnBrk="1" hangingPunct="1"/>
              <a:t>24</a:t>
            </a:fld>
            <a:endParaRPr lang="en-GB" altLang="fr-FR" smtClean="0">
              <a:solidFill>
                <a:schemeClr val="tx1"/>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9" y="258765"/>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2"/>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40"/>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4EB27085-8A91-48A9-8E3E-076EACC4C876}"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Tree>
    <p:extLst>
      <p:ext uri="{BB962C8B-B14F-4D97-AF65-F5344CB8AC3E}">
        <p14:creationId xmlns:p14="http://schemas.microsoft.com/office/powerpoint/2010/main" val="362705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38F96A-848D-4733-BBAB-48F28C61F3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3904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4"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B619D2-3136-4AA1-9E7D-CB6D91EF2E2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111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Numero diapositiva"/>
          <p:cNvSpPr txBox="1">
            <a:spLocks noGrp="1"/>
          </p:cNvSpPr>
          <p:nvPr>
            <p:ph type="sldNum" sz="quarter" idx="10"/>
          </p:nvPr>
        </p:nvSpPr>
        <p:spPr/>
        <p:txBody>
          <a:bodyPr/>
          <a:lstStyle>
            <a:lvl1pPr>
              <a:defRPr/>
            </a:lvl1pPr>
          </a:lstStyle>
          <a:p>
            <a:pPr>
              <a:defRPr/>
            </a:pPr>
            <a:fld id="{E3CB6286-4638-4E5D-8561-D2E3F607B6A5}" type="slidenum">
              <a:rPr>
                <a:solidFill>
                  <a:srgbClr val="000000"/>
                </a:solidFill>
              </a:rPr>
              <a:pPr>
                <a:defRPr/>
              </a:pPr>
              <a:t>‹#›</a:t>
            </a:fld>
            <a:endParaRPr>
              <a:solidFill>
                <a:srgbClr val="000000"/>
              </a:solidFill>
            </a:endParaRPr>
          </a:p>
        </p:txBody>
      </p:sp>
    </p:spTree>
    <p:extLst>
      <p:ext uri="{BB962C8B-B14F-4D97-AF65-F5344CB8AC3E}">
        <p14:creationId xmlns:p14="http://schemas.microsoft.com/office/powerpoint/2010/main" val="37460286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457200" y="6356391"/>
            <a:ext cx="2133600" cy="365125"/>
          </a:xfrm>
          <a:prstGeom prst="rect">
            <a:avLst/>
          </a:prstGeom>
        </p:spPr>
        <p:txBody>
          <a:bodyPr/>
          <a:lstStyle/>
          <a:p>
            <a:pPr fontAlgn="auto">
              <a:spcBef>
                <a:spcPts val="0"/>
              </a:spcBef>
              <a:spcAft>
                <a:spcPts val="0"/>
              </a:spcAft>
            </a:pPr>
            <a:fld id="{6734C018-8960-B049-8484-AEEADBB2BE03}" type="datetimeFigureOut">
              <a:rPr lang="fr-FR" sz="1800" smtClean="0">
                <a:solidFill>
                  <a:srgbClr val="001854"/>
                </a:solidFill>
                <a:latin typeface="Calibri"/>
              </a:rPr>
              <a:pPr fontAlgn="auto">
                <a:spcBef>
                  <a:spcPts val="0"/>
                </a:spcBef>
                <a:spcAft>
                  <a:spcPts val="0"/>
                </a:spcAft>
              </a:pPr>
              <a:t>09/10/2018</a:t>
            </a:fld>
            <a:endParaRPr lang="fr-FR" sz="1800">
              <a:solidFill>
                <a:srgbClr val="001854"/>
              </a:solidFill>
              <a:latin typeface="Calibri"/>
            </a:endParaRPr>
          </a:p>
        </p:txBody>
      </p:sp>
      <p:sp>
        <p:nvSpPr>
          <p:cNvPr id="5" name="Espace réservé du pied de page 4"/>
          <p:cNvSpPr>
            <a:spLocks noGrp="1"/>
          </p:cNvSpPr>
          <p:nvPr>
            <p:ph type="ftr" sz="quarter" idx="11"/>
          </p:nvPr>
        </p:nvSpPr>
        <p:spPr>
          <a:xfrm>
            <a:off x="3124200" y="6356391"/>
            <a:ext cx="2895600" cy="365125"/>
          </a:xfrm>
          <a:prstGeom prst="rect">
            <a:avLst/>
          </a:prstGeom>
        </p:spPr>
        <p:txBody>
          <a:bodyPr/>
          <a:lstStyle/>
          <a:p>
            <a:pPr fontAlgn="auto">
              <a:spcBef>
                <a:spcPts val="0"/>
              </a:spcBef>
              <a:spcAft>
                <a:spcPts val="0"/>
              </a:spcAft>
            </a:pPr>
            <a:endParaRPr lang="fr-FR" sz="180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91"/>
            <a:ext cx="2133600" cy="365125"/>
          </a:xfrm>
          <a:prstGeom prst="rect">
            <a:avLst/>
          </a:prstGeom>
        </p:spPr>
        <p:txBody>
          <a:bodyPr/>
          <a:lstStyle/>
          <a:p>
            <a:pPr fontAlgn="auto">
              <a:spcBef>
                <a:spcPts val="0"/>
              </a:spcBef>
              <a:spcAft>
                <a:spcPts val="0"/>
              </a:spcAft>
            </a:pPr>
            <a:fld id="{87398FE7-ABB9-E942-9E29-B8598ACA1FED}" type="slidenum">
              <a:rPr lang="fr-FR" sz="1800" smtClean="0">
                <a:solidFill>
                  <a:srgbClr val="001854"/>
                </a:solidFill>
                <a:latin typeface="Calibri"/>
              </a:rPr>
              <a:pPr fontAlgn="auto">
                <a:spcBef>
                  <a:spcPts val="0"/>
                </a:spcBef>
                <a:spcAft>
                  <a:spcPts val="0"/>
                </a:spcAft>
              </a:pPr>
              <a:t>‹#›</a:t>
            </a:fld>
            <a:endParaRPr lang="fr-FR" sz="1800">
              <a:solidFill>
                <a:srgbClr val="001854"/>
              </a:solidFill>
              <a:latin typeface="Calibri"/>
            </a:endParaRPr>
          </a:p>
        </p:txBody>
      </p:sp>
    </p:spTree>
    <p:extLst>
      <p:ext uri="{BB962C8B-B14F-4D97-AF65-F5344CB8AC3E}">
        <p14:creationId xmlns:p14="http://schemas.microsoft.com/office/powerpoint/2010/main" val="1106210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9" y="258765"/>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2"/>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40"/>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4EB27085-8A91-48A9-8E3E-076EACC4C876}"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Tree>
    <p:extLst>
      <p:ext uri="{BB962C8B-B14F-4D97-AF65-F5344CB8AC3E}">
        <p14:creationId xmlns:p14="http://schemas.microsoft.com/office/powerpoint/2010/main" val="4046356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DBBF22-64C2-496E-B8E6-8C19AA5FCA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470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C1661E-436B-49F8-AADF-A306BF01294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5966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7"/>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7"/>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2DF62E-C8D8-400C-AA88-31C3272B800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27370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73E3D77-4A11-470E-9DBF-458C7251FA4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35669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E7AB4B-9498-4B77-BCF4-761E526B11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510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DBBF22-64C2-496E-B8E6-8C19AA5FCA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78326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2195E2-2E93-4F3A-AF8F-6437E755718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7434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E1F0CB-5402-4E69-8381-7CB5256756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5900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469302-E7B5-4727-91E5-A5904A292B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26681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38F96A-848D-4733-BBAB-48F28C61F3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54284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4"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B619D2-3136-4AA1-9E7D-CB6D91EF2E2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64725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Numero diapositiva"/>
          <p:cNvSpPr txBox="1">
            <a:spLocks noGrp="1"/>
          </p:cNvSpPr>
          <p:nvPr>
            <p:ph type="sldNum" sz="quarter" idx="10"/>
          </p:nvPr>
        </p:nvSpPr>
        <p:spPr/>
        <p:txBody>
          <a:bodyPr/>
          <a:lstStyle>
            <a:lvl1pPr>
              <a:defRPr/>
            </a:lvl1pPr>
          </a:lstStyle>
          <a:p>
            <a:pPr>
              <a:defRPr/>
            </a:pPr>
            <a:fld id="{E3CB6286-4638-4E5D-8561-D2E3F607B6A5}" type="slidenum">
              <a:rPr>
                <a:solidFill>
                  <a:srgbClr val="000000"/>
                </a:solidFill>
              </a:rPr>
              <a:pPr>
                <a:defRPr/>
              </a:pPr>
              <a:t>‹#›</a:t>
            </a:fld>
            <a:endParaRPr>
              <a:solidFill>
                <a:srgbClr val="000000"/>
              </a:solidFill>
            </a:endParaRPr>
          </a:p>
        </p:txBody>
      </p:sp>
    </p:spTree>
    <p:extLst>
      <p:ext uri="{BB962C8B-B14F-4D97-AF65-F5344CB8AC3E}">
        <p14:creationId xmlns:p14="http://schemas.microsoft.com/office/powerpoint/2010/main" val="32884571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a:prstGeom prst="rect">
            <a:avLst/>
          </a:prstGeom>
        </p:spPr>
        <p:txBody>
          <a:bodyPr/>
          <a:lstStyle/>
          <a:p>
            <a:r>
              <a:rPr lang="nl-BE"/>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05204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normAutofit/>
          </a:bodyPr>
          <a:lstStyle>
            <a:lvl1pPr algn="l">
              <a:defRPr sz="1800" b="1">
                <a:solidFill>
                  <a:srgbClr val="BB0E54"/>
                </a:solidFill>
                <a:latin typeface="Verdana"/>
                <a:cs typeface="Verdana"/>
              </a:defRPr>
            </a:lvl1pPr>
          </a:lstStyle>
          <a:p>
            <a:r>
              <a:rPr lang="nl-BE" dirty="0"/>
              <a:t>Cliquez et modifiez le titre</a:t>
            </a:r>
            <a:endParaRPr lang="fr-FR" dirty="0"/>
          </a:p>
        </p:txBody>
      </p:sp>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64053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710" y="4406903"/>
            <a:ext cx="7772400" cy="1362075"/>
          </a:xfrm>
          <a:prstGeom prst="rect">
            <a:avLst/>
          </a:prstGeo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72271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376268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sz="half" idx="1"/>
          </p:nvPr>
        </p:nvSpPr>
        <p:spPr>
          <a:xfrm>
            <a:off x="457200" y="1600203"/>
            <a:ext cx="4057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4629150" y="1600203"/>
            <a:ext cx="4057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131719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C1661E-436B-49F8-AADF-A306BF01294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3459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457201" y="1535113"/>
            <a:ext cx="40397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457201" y="2174875"/>
            <a:ext cx="40397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4644628" y="1535113"/>
            <a:ext cx="40421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4644628" y="2174875"/>
            <a:ext cx="40421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8" name="Espace réservé du pied de page 7"/>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9" name="Espace réservé du numéro de diapositive 8"/>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1678641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e la date 2"/>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4" name="Espace réservé du pied de page 3"/>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5" name="Espace réservé du numéro de diapositive 4"/>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635624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3" name="Espace réservé du pied de page 2"/>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4" name="Espace réservé du numéro de diapositive 3"/>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3771060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710" cy="1162050"/>
          </a:xfrm>
          <a:prstGeom prst="rect">
            <a:avLst/>
          </a:prstGeo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3575449" y="273053"/>
            <a:ext cx="511135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457200" y="1435103"/>
            <a:ext cx="300871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128854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1891" y="4800600"/>
            <a:ext cx="5486400" cy="566738"/>
          </a:xfrm>
          <a:prstGeom prst="rect">
            <a:avLst/>
          </a:prstGeo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17918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189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711496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199714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57400" cy="5851525"/>
          </a:xfrm>
          <a:prstGeom prst="rect">
            <a:avLst/>
          </a:prstGeo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457200" y="274641"/>
            <a:ext cx="60579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3517632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457200" y="6356353"/>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3"/>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1519895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2296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p>
            <a:pPr fontAlgn="auto">
              <a:spcBef>
                <a:spcPts val="0"/>
              </a:spcBef>
              <a:spcAft>
                <a:spcPts val="0"/>
              </a:spcAft>
            </a:pPr>
            <a:endParaRPr lang="en-GB" altLang="en-US" sz="1800" b="0">
              <a:solidFill>
                <a:srgbClr val="001854"/>
              </a:solidFill>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p>
            <a:pPr fontAlgn="auto">
              <a:spcBef>
                <a:spcPts val="0"/>
              </a:spcBef>
              <a:spcAft>
                <a:spcPts val="0"/>
              </a:spcAft>
            </a:pPr>
            <a:endParaRPr lang="en-GB" altLang="en-US" sz="1800" b="0">
              <a:solidFill>
                <a:srgbClr val="001854"/>
              </a:solidFill>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p>
            <a:pPr fontAlgn="auto">
              <a:spcBef>
                <a:spcPts val="0"/>
              </a:spcBef>
              <a:spcAft>
                <a:spcPts val="0"/>
              </a:spcAft>
            </a:pPr>
            <a:fld id="{E1001C72-2E9A-4EB0-802C-F78849D94CB7}" type="slidenum">
              <a:rPr lang="en-GB" altLang="en-US" sz="1800" b="0" smtClean="0">
                <a:solidFill>
                  <a:srgbClr val="001854"/>
                </a:solidFill>
                <a:latin typeface="Calibri"/>
              </a:rPr>
              <a:pPr fontAlgn="auto">
                <a:spcBef>
                  <a:spcPts val="0"/>
                </a:spcBef>
                <a:spcAft>
                  <a:spcPts val="0"/>
                </a:spcAft>
              </a:pPr>
              <a:t>‹#›</a:t>
            </a:fld>
            <a:endParaRPr lang="en-GB" altLang="en-US" sz="1800" b="0">
              <a:solidFill>
                <a:srgbClr val="001854"/>
              </a:solidFill>
              <a:latin typeface="Calibri"/>
            </a:endParaRPr>
          </a:p>
        </p:txBody>
      </p:sp>
    </p:spTree>
    <p:extLst>
      <p:ext uri="{BB962C8B-B14F-4D97-AF65-F5344CB8AC3E}">
        <p14:creationId xmlns:p14="http://schemas.microsoft.com/office/powerpoint/2010/main" val="3115339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80732"/>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fontAlgn="auto">
              <a:spcBef>
                <a:spcPts val="0"/>
              </a:spcBef>
              <a:spcAft>
                <a:spcPts val="0"/>
              </a:spcAft>
              <a:defRPr/>
            </a:pPr>
            <a:endParaRPr lang="en-GB" b="0" dirty="0">
              <a:solidFill>
                <a:srgbClr val="001854"/>
              </a:solidFill>
              <a:latin typeface="Calibri"/>
            </a:endParaRPr>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fontAlgn="auto">
              <a:spcBef>
                <a:spcPts val="0"/>
              </a:spcBef>
              <a:spcAft>
                <a:spcPts val="0"/>
              </a:spcAft>
              <a:defRPr/>
            </a:pPr>
            <a:endParaRPr lang="en-GB" sz="1800" b="0" dirty="0">
              <a:solidFill>
                <a:srgbClr val="001854"/>
              </a:solidFill>
              <a:latin typeface="Calibri"/>
            </a:endParaRPr>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fontAlgn="auto">
              <a:spcBef>
                <a:spcPts val="0"/>
              </a:spcBef>
              <a:spcAft>
                <a:spcPts val="0"/>
              </a:spcAft>
              <a:defRPr/>
            </a:pPr>
            <a:fld id="{37EC8A20-BA03-4FF7-8742-03D8AD4CA4F4}" type="slidenum">
              <a:rPr lang="en-GB" sz="1800" b="0" smtClean="0">
                <a:solidFill>
                  <a:srgbClr val="001854"/>
                </a:solidFill>
                <a:latin typeface="Calibri"/>
              </a:rPr>
              <a:pPr fontAlgn="auto">
                <a:spcBef>
                  <a:spcPts val="0"/>
                </a:spcBef>
                <a:spcAft>
                  <a:spcPts val="0"/>
                </a:spcAft>
                <a:defRPr/>
              </a:pPr>
              <a:t>‹#›</a:t>
            </a:fld>
            <a:endParaRPr lang="en-GB" sz="1800" b="0" dirty="0">
              <a:solidFill>
                <a:srgbClr val="001854"/>
              </a:solidFill>
              <a:latin typeface="Calibri"/>
            </a:endParaRPr>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242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7"/>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7"/>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2DF62E-C8D8-400C-AA88-31C3272B800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38590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a:prstGeom prst="rect">
            <a:avLst/>
          </a:prstGeom>
        </p:spPr>
        <p:txBody>
          <a:bodyPr/>
          <a:lstStyle/>
          <a:p>
            <a:r>
              <a:rPr lang="nl-BE"/>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700679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normAutofit/>
          </a:bodyPr>
          <a:lstStyle>
            <a:lvl1pPr algn="l">
              <a:defRPr sz="1800" b="1">
                <a:solidFill>
                  <a:srgbClr val="BB0E54"/>
                </a:solidFill>
                <a:latin typeface="Verdana"/>
                <a:cs typeface="Verdana"/>
              </a:defRPr>
            </a:lvl1pPr>
          </a:lstStyle>
          <a:p>
            <a:r>
              <a:rPr lang="nl-BE" dirty="0"/>
              <a:t>Cliquez et modifiez le titre</a:t>
            </a:r>
            <a:endParaRPr lang="fr-FR" dirty="0"/>
          </a:p>
        </p:txBody>
      </p:sp>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299279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710" y="4406901"/>
            <a:ext cx="7772400" cy="1362075"/>
          </a:xfrm>
          <a:prstGeom prst="rect">
            <a:avLst/>
          </a:prstGeo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72271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367950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sz="half" idx="1"/>
          </p:nvPr>
        </p:nvSpPr>
        <p:spPr>
          <a:xfrm>
            <a:off x="457200" y="1600201"/>
            <a:ext cx="4057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4629150" y="1600201"/>
            <a:ext cx="4057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877119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457200" y="1535113"/>
            <a:ext cx="40397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457200" y="2174875"/>
            <a:ext cx="40397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4644628" y="1535113"/>
            <a:ext cx="40421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4644628" y="2174875"/>
            <a:ext cx="40421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8" name="Espace réservé du pied de page 7"/>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9" name="Espace réservé du numéro de diapositive 8"/>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4245566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e la date 2"/>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4" name="Espace réservé du pied de page 3"/>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5" name="Espace réservé du numéro de diapositive 4"/>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190636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3" name="Espace réservé du pied de page 2"/>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4" name="Espace réservé du numéro de diapositive 3"/>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4112788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710" cy="1162050"/>
          </a:xfrm>
          <a:prstGeom prst="rect">
            <a:avLst/>
          </a:prstGeo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3575448" y="273051"/>
            <a:ext cx="511135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457200" y="1435101"/>
            <a:ext cx="300871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581143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1891" y="4800600"/>
            <a:ext cx="5486400" cy="566738"/>
          </a:xfrm>
          <a:prstGeom prst="rect">
            <a:avLst/>
          </a:prstGeo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17918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189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6" name="Espace réservé du pied de page 5"/>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7" name="Espace réservé du numéro de diapositive 6"/>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707379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2557213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73E3D77-4A11-470E-9DBF-458C7251FA4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63959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a:prstGeom prst="rect">
            <a:avLst/>
          </a:prstGeo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457200" y="274639"/>
            <a:ext cx="60579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1601322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xfrm>
            <a:off x="6553200" y="6245225"/>
            <a:ext cx="2133600" cy="476250"/>
          </a:xfrm>
          <a:prstGeom prst="rect">
            <a:avLst/>
          </a:prstGeom>
        </p:spPr>
        <p:txBody>
          <a:bodyPr/>
          <a:lstStyle/>
          <a:p>
            <a:pPr fontAlgn="auto">
              <a:spcBef>
                <a:spcPts val="0"/>
              </a:spcBef>
              <a:spcAft>
                <a:spcPts val="0"/>
              </a:spcAft>
            </a:pPr>
            <a:fld id="{86CB4B4D-7CA3-9044-876B-883B54F8677D}" type="slidenum">
              <a:rPr sz="1800" b="0">
                <a:solidFill>
                  <a:srgbClr val="001854"/>
                </a:solidFill>
                <a:latin typeface="Calibri"/>
              </a:rPr>
              <a:pPr fontAlgn="auto">
                <a:spcBef>
                  <a:spcPts val="0"/>
                </a:spcBef>
                <a:spcAft>
                  <a:spcPts val="0"/>
                </a:spcAft>
              </a:pPr>
              <a:t>‹#›</a:t>
            </a:fld>
            <a:endParaRPr sz="1800" b="0">
              <a:solidFill>
                <a:srgbClr val="001854"/>
              </a:solidFill>
              <a:latin typeface="Calibri"/>
            </a:endParaRPr>
          </a:p>
        </p:txBody>
      </p:sp>
    </p:spTree>
    <p:extLst>
      <p:ext uri="{BB962C8B-B14F-4D97-AF65-F5344CB8AC3E}">
        <p14:creationId xmlns:p14="http://schemas.microsoft.com/office/powerpoint/2010/main" val="24804741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fld id="{6734C018-8960-B049-8484-AEEADBB2BE03}" type="datetimeFigureOut">
              <a:rPr lang="fr-FR" sz="1800" b="0" smtClean="0">
                <a:solidFill>
                  <a:srgbClr val="001854"/>
                </a:solidFill>
                <a:latin typeface="Calibri"/>
              </a:rPr>
              <a:pPr fontAlgn="auto">
                <a:spcBef>
                  <a:spcPts val="0"/>
                </a:spcBef>
                <a:spcAft>
                  <a:spcPts val="0"/>
                </a:spcAft>
              </a:pPr>
              <a:t>09/10/2018</a:t>
            </a:fld>
            <a:endParaRPr lang="fr-FR" sz="1800" b="0">
              <a:solidFill>
                <a:srgbClr val="001854"/>
              </a:solidFill>
              <a:latin typeface="Calibri"/>
            </a:endParaRPr>
          </a:p>
        </p:txBody>
      </p:sp>
      <p:sp>
        <p:nvSpPr>
          <p:cNvPr id="5" name="Espace réservé du pied de page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fr-FR" sz="1800" b="0">
              <a:solidFill>
                <a:srgbClr val="001854"/>
              </a:solidFill>
              <a:latin typeface="Calibri"/>
            </a:endParaRPr>
          </a:p>
        </p:txBody>
      </p:sp>
      <p:sp>
        <p:nvSpPr>
          <p:cNvPr id="6" name="Espace réservé du numéro de diapositive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87398FE7-ABB9-E942-9E29-B8598ACA1FED}" type="slidenum">
              <a:rPr lang="fr-FR" sz="1800" b="0" smtClean="0">
                <a:solidFill>
                  <a:srgbClr val="001854"/>
                </a:solidFill>
                <a:latin typeface="Calibri"/>
              </a:rPr>
              <a:pPr fontAlgn="auto">
                <a:spcBef>
                  <a:spcPts val="0"/>
                </a:spcBef>
                <a:spcAft>
                  <a:spcPts val="0"/>
                </a:spcAft>
              </a:pPr>
              <a:t>‹#›</a:t>
            </a:fld>
            <a:endParaRPr lang="fr-FR" sz="1800" b="0">
              <a:solidFill>
                <a:srgbClr val="001854"/>
              </a:solidFill>
              <a:latin typeface="Calibri"/>
            </a:endParaRPr>
          </a:p>
        </p:txBody>
      </p:sp>
    </p:spTree>
    <p:extLst>
      <p:ext uri="{BB962C8B-B14F-4D97-AF65-F5344CB8AC3E}">
        <p14:creationId xmlns:p14="http://schemas.microsoft.com/office/powerpoint/2010/main" val="315315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2296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p>
            <a:pPr fontAlgn="auto">
              <a:spcBef>
                <a:spcPts val="0"/>
              </a:spcBef>
              <a:spcAft>
                <a:spcPts val="0"/>
              </a:spcAft>
            </a:pPr>
            <a:endParaRPr lang="en-GB" altLang="en-US" sz="1800" b="0">
              <a:solidFill>
                <a:srgbClr val="001854"/>
              </a:solidFill>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p>
            <a:pPr fontAlgn="auto">
              <a:spcBef>
                <a:spcPts val="0"/>
              </a:spcBef>
              <a:spcAft>
                <a:spcPts val="0"/>
              </a:spcAft>
            </a:pPr>
            <a:endParaRPr lang="en-GB" altLang="en-US" sz="1800" b="0">
              <a:solidFill>
                <a:srgbClr val="001854"/>
              </a:solidFill>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p>
            <a:pPr fontAlgn="auto">
              <a:spcBef>
                <a:spcPts val="0"/>
              </a:spcBef>
              <a:spcAft>
                <a:spcPts val="0"/>
              </a:spcAft>
            </a:pPr>
            <a:fld id="{E1001C72-2E9A-4EB0-802C-F78849D94CB7}" type="slidenum">
              <a:rPr lang="en-GB" altLang="en-US" sz="1800" b="0" smtClean="0">
                <a:solidFill>
                  <a:srgbClr val="001854"/>
                </a:solidFill>
                <a:latin typeface="Calibri"/>
              </a:rPr>
              <a:pPr fontAlgn="auto">
                <a:spcBef>
                  <a:spcPts val="0"/>
                </a:spcBef>
                <a:spcAft>
                  <a:spcPts val="0"/>
                </a:spcAft>
              </a:pPr>
              <a:t>‹#›</a:t>
            </a:fld>
            <a:endParaRPr lang="en-GB" altLang="en-US" sz="1800" b="0">
              <a:solidFill>
                <a:srgbClr val="001854"/>
              </a:solidFill>
              <a:latin typeface="Calibri"/>
            </a:endParaRPr>
          </a:p>
        </p:txBody>
      </p:sp>
    </p:spTree>
    <p:extLst>
      <p:ext uri="{BB962C8B-B14F-4D97-AF65-F5344CB8AC3E}">
        <p14:creationId xmlns:p14="http://schemas.microsoft.com/office/powerpoint/2010/main" val="1630577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80730"/>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fontAlgn="auto">
              <a:spcBef>
                <a:spcPts val="0"/>
              </a:spcBef>
              <a:spcAft>
                <a:spcPts val="0"/>
              </a:spcAft>
              <a:defRPr/>
            </a:pPr>
            <a:endParaRPr lang="en-GB" b="0" dirty="0">
              <a:solidFill>
                <a:srgbClr val="001854"/>
              </a:solidFill>
              <a:latin typeface="Calibri"/>
            </a:endParaRPr>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fontAlgn="auto">
              <a:spcBef>
                <a:spcPts val="0"/>
              </a:spcBef>
              <a:spcAft>
                <a:spcPts val="0"/>
              </a:spcAft>
              <a:defRPr/>
            </a:pPr>
            <a:endParaRPr lang="en-GB" sz="1800" b="0" dirty="0">
              <a:solidFill>
                <a:srgbClr val="001854"/>
              </a:solidFill>
              <a:latin typeface="Calibri"/>
            </a:endParaRPr>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fontAlgn="auto">
              <a:spcBef>
                <a:spcPts val="0"/>
              </a:spcBef>
              <a:spcAft>
                <a:spcPts val="0"/>
              </a:spcAft>
              <a:defRPr/>
            </a:pPr>
            <a:fld id="{37EC8A20-BA03-4FF7-8742-03D8AD4CA4F4}" type="slidenum">
              <a:rPr lang="en-GB" sz="1800" b="0" smtClean="0">
                <a:solidFill>
                  <a:srgbClr val="001854"/>
                </a:solidFill>
                <a:latin typeface="Calibri"/>
              </a:rPr>
              <a:pPr fontAlgn="auto">
                <a:spcBef>
                  <a:spcPts val="0"/>
                </a:spcBef>
                <a:spcAft>
                  <a:spcPts val="0"/>
                </a:spcAft>
                <a:defRPr/>
              </a:pPr>
              <a:t>‹#›</a:t>
            </a:fld>
            <a:endParaRPr lang="en-GB" sz="1800" b="0" dirty="0">
              <a:solidFill>
                <a:srgbClr val="001854"/>
              </a:solidFill>
              <a:latin typeface="Calibri"/>
            </a:endParaRPr>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7712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0459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a:xfrm>
            <a:off x="720725" y="-1"/>
            <a:ext cx="5903913" cy="1080000"/>
          </a:xfrm>
          <a:prstGeom prst="rect">
            <a:avLst/>
          </a:prstGeom>
        </p:spPr>
        <p:txBody>
          <a:bodyPr/>
          <a:lstStyle/>
          <a:p>
            <a:r>
              <a:rPr lang="en-US"/>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pPr fontAlgn="auto">
              <a:spcBef>
                <a:spcPts val="0"/>
              </a:spcBef>
              <a:spcAft>
                <a:spcPts val="0"/>
              </a:spcAft>
            </a:pPr>
            <a:fld id="{4AC23DB2-FB1A-4E43-8F6F-8E1E5CEC6EBA}" type="datetime3">
              <a:rPr lang="en-GB" b="0" smtClean="0">
                <a:solidFill>
                  <a:srgbClr val="4F81BD"/>
                </a:solidFill>
                <a:latin typeface="Calibri"/>
              </a:rPr>
              <a:pPr fontAlgn="auto">
                <a:spcBef>
                  <a:spcPts val="0"/>
                </a:spcBef>
                <a:spcAft>
                  <a:spcPts val="0"/>
                </a:spcAft>
              </a:pPr>
              <a:t>9 October, 2018</a:t>
            </a:fld>
            <a:endParaRPr lang="en-GB" b="0" dirty="0">
              <a:solidFill>
                <a:srgbClr val="4F81BD"/>
              </a:solidFill>
              <a:latin typeface="Calibri"/>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pPr fontAlgn="auto">
              <a:spcBef>
                <a:spcPts val="0"/>
              </a:spcBef>
              <a:spcAft>
                <a:spcPts val="0"/>
              </a:spcAft>
            </a:pPr>
            <a:endParaRPr b="1" dirty="0"/>
          </a:p>
        </p:txBody>
      </p:sp>
      <p:sp>
        <p:nvSpPr>
          <p:cNvPr id="59" name="Slide Number Placeholder 5"/>
          <p:cNvSpPr>
            <a:spLocks noGrp="1"/>
          </p:cNvSpPr>
          <p:nvPr>
            <p:ph type="sldNum" sz="quarter" idx="4"/>
          </p:nvPr>
        </p:nvSpPr>
        <p:spPr>
          <a:xfrm>
            <a:off x="8279568" y="6480000"/>
            <a:ext cx="360002" cy="378000"/>
          </a:xfrm>
          <a:prstGeom prst="rect">
            <a:avLst/>
          </a:prstGeom>
        </p:spPr>
        <p:txBody>
          <a:bodyPr lIns="0" tIns="0" rIns="0" bIns="0" anchor="ctr"/>
          <a:lstStyle>
            <a:lvl1pPr algn="r">
              <a:defRPr sz="800">
                <a:solidFill>
                  <a:schemeClr val="accent1"/>
                </a:solidFill>
              </a:defRPr>
            </a:lvl1pPr>
          </a:lstStyle>
          <a:p>
            <a:pPr fontAlgn="auto">
              <a:spcBef>
                <a:spcPts val="0"/>
              </a:spcBef>
              <a:spcAft>
                <a:spcPts val="0"/>
              </a:spcAft>
            </a:pPr>
            <a:fld id="{71F9F866-B438-9445-8D9F-1F8FF6608833}" type="slidenum">
              <a:rPr lang="en-GB" b="0" smtClean="0">
                <a:solidFill>
                  <a:srgbClr val="4F81BD"/>
                </a:solidFill>
                <a:latin typeface="Calibri"/>
              </a:rPr>
              <a:pPr fontAlgn="auto">
                <a:spcBef>
                  <a:spcPts val="0"/>
                </a:spcBef>
                <a:spcAft>
                  <a:spcPts val="0"/>
                </a:spcAft>
              </a:pPr>
              <a:t>‹#›</a:t>
            </a:fld>
            <a:endParaRPr lang="en-GB" b="0" dirty="0">
              <a:solidFill>
                <a:srgbClr val="4F81BD"/>
              </a:solidFill>
              <a:latin typeface="Calibri"/>
            </a:endParaRPr>
          </a:p>
        </p:txBody>
      </p:sp>
      <p:sp>
        <p:nvSpPr>
          <p:cNvPr id="4" name="Text Placeholder 3"/>
          <p:cNvSpPr>
            <a:spLocks noGrp="1"/>
          </p:cNvSpPr>
          <p:nvPr>
            <p:ph type="body" sz="quarter" idx="10"/>
          </p:nvPr>
        </p:nvSpPr>
        <p:spPr>
          <a:xfrm>
            <a:off x="720725" y="1446215"/>
            <a:ext cx="7704138" cy="357187"/>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720725" y="2168525"/>
            <a:ext cx="7704138" cy="39560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8628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Logo -- Blank">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auto">
              <a:spcBef>
                <a:spcPts val="0"/>
              </a:spcBef>
              <a:spcAft>
                <a:spcPts val="0"/>
              </a:spcAft>
            </a:pPr>
            <a:fld id="{4A47680A-D1FA-2A41-8F14-E24A3362C151}" type="slidenum">
              <a:rPr lang="en-US" sz="1800" b="0" smtClean="0">
                <a:solidFill>
                  <a:srgbClr val="001854"/>
                </a:solidFill>
                <a:latin typeface="Calibri"/>
              </a:rPr>
              <a:pPr fontAlgn="auto">
                <a:spcBef>
                  <a:spcPts val="0"/>
                </a:spcBef>
                <a:spcAft>
                  <a:spcPts val="0"/>
                </a:spcAft>
              </a:pPr>
              <a:t>‹#›</a:t>
            </a:fld>
            <a:endParaRPr lang="en-US" sz="1800" b="0" dirty="0">
              <a:solidFill>
                <a:srgbClr val="001854"/>
              </a:solidFill>
              <a:latin typeface="Calibri"/>
            </a:endParaRPr>
          </a:p>
        </p:txBody>
      </p:sp>
    </p:spTree>
    <p:extLst>
      <p:ext uri="{BB962C8B-B14F-4D97-AF65-F5344CB8AC3E}">
        <p14:creationId xmlns:p14="http://schemas.microsoft.com/office/powerpoint/2010/main" val="39638051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3840">
          <p15:clr>
            <a:srgbClr val="FBAE40"/>
          </p15:clr>
        </p15:guide>
        <p15:guide id="2" orient="horz" pos="2160">
          <p15:clr>
            <a:srgbClr val="FBAE40"/>
          </p15:clr>
        </p15:guide>
        <p15:guide id="3" pos="384">
          <p15:clr>
            <a:srgbClr val="9FCC3B"/>
          </p15:clr>
        </p15:guide>
        <p15:guide id="4" orient="horz" pos="144">
          <p15:clr>
            <a:srgbClr val="A4A3A4"/>
          </p15:clr>
        </p15:guide>
        <p15:guide id="5" pos="1248">
          <p15:clr>
            <a:srgbClr val="9FCC3B"/>
          </p15:clr>
        </p15:guide>
        <p15:guide id="6" orient="horz" pos="432">
          <p15:clr>
            <a:srgbClr val="A4A3A4"/>
          </p15:clr>
        </p15:guide>
        <p15:guide id="7" orient="horz" pos="816">
          <p15:clr>
            <a:srgbClr val="A4A3A4"/>
          </p15:clr>
        </p15:guide>
        <p15:guide id="8" orient="horz" pos="1008">
          <p15:clr>
            <a:srgbClr val="A4A3A4"/>
          </p15:clr>
        </p15:guide>
        <p15:guide id="9" orient="horz" pos="1176">
          <p15:clr>
            <a:srgbClr val="A4A3A4"/>
          </p15:clr>
        </p15:guide>
        <p15:guide id="10" orient="horz" pos="1320">
          <p15:clr>
            <a:srgbClr val="A4A3A4"/>
          </p15:clr>
        </p15:guide>
        <p15:guide id="11" orient="horz" pos="1416">
          <p15:clr>
            <a:srgbClr val="A4A3A4"/>
          </p15:clr>
        </p15:guide>
        <p15:guide id="12" pos="7296">
          <p15:clr>
            <a:srgbClr val="FBAE40"/>
          </p15:clr>
        </p15:guide>
        <p15:guide id="13" orient="horz" pos="4176">
          <p15:clr>
            <a:srgbClr val="FBAE40"/>
          </p15:clr>
        </p15:guide>
        <p15:guide id="14" pos="1536">
          <p15:clr>
            <a:srgbClr val="FBAE40"/>
          </p15:clr>
        </p15:guide>
        <p15:guide id="15" pos="2112">
          <p15:clr>
            <a:srgbClr val="FBAE40"/>
          </p15:clr>
        </p15:guide>
        <p15:guide id="16" pos="2400">
          <p15:clr>
            <a:srgbClr val="FBAE40"/>
          </p15:clr>
        </p15:guide>
        <p15:guide id="17" pos="2976">
          <p15:clr>
            <a:srgbClr val="FBAE40"/>
          </p15:clr>
        </p15:guide>
        <p15:guide id="18" pos="3264">
          <p15:clr>
            <a:srgbClr val="FBAE40"/>
          </p15:clr>
        </p15:guide>
        <p15:guide id="19" pos="4128">
          <p15:clr>
            <a:srgbClr val="FBAE40"/>
          </p15:clr>
        </p15:guide>
        <p15:guide id="20" pos="4704">
          <p15:clr>
            <a:srgbClr val="FBAE40"/>
          </p15:clr>
        </p15:guide>
        <p15:guide id="21" pos="4992">
          <p15:clr>
            <a:srgbClr val="FBAE40"/>
          </p15:clr>
        </p15:guide>
        <p15:guide id="22" pos="5568">
          <p15:clr>
            <a:srgbClr val="FBAE40"/>
          </p15:clr>
        </p15:guide>
        <p15:guide id="23" pos="5856">
          <p15:clr>
            <a:srgbClr val="FBAE40"/>
          </p15:clr>
        </p15:guide>
        <p15:guide id="24" pos="6432">
          <p15:clr>
            <a:srgbClr val="FBAE40"/>
          </p15:clr>
        </p15:guide>
        <p15:guide id="25" pos="6720">
          <p15:clr>
            <a:srgbClr val="FBAE40"/>
          </p15:clr>
        </p15:guide>
        <p15:guide id="26" pos="1824">
          <p15:clr>
            <a:srgbClr val="FBAE40"/>
          </p15:clr>
        </p15:guide>
        <p15:guide id="27" pos="5280">
          <p15:clr>
            <a:srgbClr val="FBAE40"/>
          </p15:clr>
        </p15:guide>
        <p15:guide id="28" pos="4416">
          <p15:clr>
            <a:srgbClr val="FBAE40"/>
          </p15:clr>
        </p15:guide>
        <p15:guide id="29" pos="3552">
          <p15:clr>
            <a:srgbClr val="FBAE40"/>
          </p15:clr>
        </p15:guide>
        <p15:guide id="30" pos="2688">
          <p15:clr>
            <a:srgbClr val="FBAE40"/>
          </p15:clr>
        </p15:guide>
        <p15:guide id="31" pos="6144">
          <p15:clr>
            <a:srgbClr val="FBAE40"/>
          </p15:clr>
        </p15:guide>
        <p15:guide id="32" pos="7008">
          <p15:clr>
            <a:srgbClr val="FBAE40"/>
          </p15:clr>
        </p15:guide>
        <p15:guide id="33" pos="75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E7AB4B-9498-4B77-BCF4-761E526B11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70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2195E2-2E93-4F3A-AF8F-6437E755718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651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E1F0CB-5402-4E69-8381-7CB5256756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99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469302-E7B5-4727-91E5-A5904A292B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3795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7"/>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C5B59C67-1121-4A5D-A579-317567126958}" type="slidenum">
              <a:rPr lang="en-GB" altLang="en-US" b="0">
                <a:solidFill>
                  <a:srgbClr val="000000"/>
                </a:solidFill>
              </a:rPr>
              <a:pPr/>
              <a:t>‹#›</a:t>
            </a:fld>
            <a:endParaRPr lang="en-GB" altLang="en-US" b="0">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7" name="Rectangle 6"/>
          <p:cNvSpPr/>
          <p:nvPr/>
        </p:nvSpPr>
        <p:spPr>
          <a:xfrm>
            <a:off x="4262438" y="6659565"/>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pic>
        <p:nvPicPr>
          <p:cNvPr id="1041" name="Picture 17" descr="LOGO CE_Vertical_EN_NEG_quadri_H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57639" y="258765"/>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8754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7"/>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C5B59C67-1121-4A5D-A579-317567126958}" type="slidenum">
              <a:rPr lang="en-GB" altLang="en-US" b="0">
                <a:solidFill>
                  <a:srgbClr val="000000"/>
                </a:solidFill>
              </a:rPr>
              <a:pPr/>
              <a:t>‹#›</a:t>
            </a:fld>
            <a:endParaRPr lang="en-GB" altLang="en-US" b="0">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7" name="Rectangle 6"/>
          <p:cNvSpPr/>
          <p:nvPr/>
        </p:nvSpPr>
        <p:spPr>
          <a:xfrm>
            <a:off x="4262438" y="6659565"/>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pic>
        <p:nvPicPr>
          <p:cNvPr id="1041" name="Picture 17" descr="LOGO CE_Vertical_EN_NEG_quadri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7639" y="258765"/>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5211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600201"/>
            <a:ext cx="8229600" cy="4051300"/>
          </a:xfrm>
          <a:prstGeom prst="rect">
            <a:avLst/>
          </a:prstGeom>
        </p:spPr>
        <p:txBody>
          <a:bodyPr vert="horz" lIns="91440" tIns="45720" rIns="91440" bIns="45720" rtlCol="0">
            <a:normAutofit/>
          </a:bodyPr>
          <a:lstStyle/>
          <a:p>
            <a:r>
              <a:rPr lang="en-GB" sz="3200" dirty="0">
                <a:solidFill>
                  <a:srgbClr val="ED2B7B"/>
                </a:solidFill>
                <a:latin typeface="Verdana"/>
                <a:cs typeface="Verdana"/>
              </a:rPr>
              <a:t>Header 1</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Body</a:t>
            </a:r>
          </a:p>
          <a:p>
            <a:pPr lvl="4"/>
            <a:endParaRPr lang="fr-FR" dirty="0"/>
          </a:p>
        </p:txBody>
      </p:sp>
      <p:pic>
        <p:nvPicPr>
          <p:cNvPr id="10" name="Picture 9" descr="LOGO CE_horizontal_EN_quadri_L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414232" y="6121400"/>
            <a:ext cx="1596419" cy="558800"/>
          </a:xfrm>
          <a:prstGeom prst="rect">
            <a:avLst/>
          </a:prstGeom>
        </p:spPr>
      </p:pic>
      <p:sp>
        <p:nvSpPr>
          <p:cNvPr id="5" name="Rectangle 4"/>
          <p:cNvSpPr/>
          <p:nvPr userDrawn="1"/>
        </p:nvSpPr>
        <p:spPr>
          <a:xfrm>
            <a:off x="0" y="3"/>
            <a:ext cx="9144000" cy="716909"/>
          </a:xfrm>
          <a:prstGeom prst="rect">
            <a:avLst/>
          </a:prstGeom>
          <a:solidFill>
            <a:schemeClr val="bg1"/>
          </a:solidFill>
          <a:ln>
            <a:noFill/>
          </a:ln>
          <a:effectLst>
            <a:outerShdw blurRad="50800" dist="38100" dir="6360000" algn="tl" rotWithShape="0">
              <a:schemeClr val="tx1">
                <a:alpha val="1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ED2B85"/>
              </a:solidFill>
            </a:endParaRPr>
          </a:p>
        </p:txBody>
      </p:sp>
      <p:sp>
        <p:nvSpPr>
          <p:cNvPr id="7" name="Rectangle 6"/>
          <p:cNvSpPr/>
          <p:nvPr userDrawn="1"/>
        </p:nvSpPr>
        <p:spPr>
          <a:xfrm>
            <a:off x="2" y="3"/>
            <a:ext cx="652937" cy="716909"/>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9E1F62"/>
              </a:solidFill>
            </a:endParaRPr>
          </a:p>
        </p:txBody>
      </p:sp>
      <p:sp>
        <p:nvSpPr>
          <p:cNvPr id="6" name="TextBox 5"/>
          <p:cNvSpPr txBox="1"/>
          <p:nvPr userDrawn="1"/>
        </p:nvSpPr>
        <p:spPr>
          <a:xfrm>
            <a:off x="302018" y="2"/>
            <a:ext cx="1457813" cy="523220"/>
          </a:xfrm>
          <a:prstGeom prst="rect">
            <a:avLst/>
          </a:prstGeom>
          <a:noFill/>
        </p:spPr>
        <p:txBody>
          <a:bodyPr wrap="square" rtlCol="0">
            <a:spAutoFit/>
          </a:bodyPr>
          <a:lstStyle/>
          <a:p>
            <a:pPr fontAlgn="auto">
              <a:spcBef>
                <a:spcPts val="0"/>
              </a:spcBef>
              <a:spcAft>
                <a:spcPts val="0"/>
              </a:spcAft>
            </a:pPr>
            <a:r>
              <a:rPr lang="en-US" sz="1400" dirty="0">
                <a:solidFill>
                  <a:srgbClr val="FFFFFF"/>
                </a:solidFill>
                <a:latin typeface="Verdana"/>
                <a:cs typeface="Verdana"/>
              </a:rPr>
              <a:t>EIP</a:t>
            </a:r>
            <a:r>
              <a:rPr lang="en-US" sz="1400" dirty="0">
                <a:solidFill>
                  <a:srgbClr val="9E1F62"/>
                </a:solidFill>
                <a:latin typeface="Verdana"/>
                <a:cs typeface="Verdana"/>
              </a:rPr>
              <a:t> </a:t>
            </a:r>
            <a:r>
              <a:rPr lang="en-US" sz="1400" dirty="0">
                <a:solidFill>
                  <a:srgbClr val="EBA1C9"/>
                </a:solidFill>
                <a:latin typeface="Verdana"/>
                <a:cs typeface="Verdana"/>
              </a:rPr>
              <a:t>TRAINING</a:t>
            </a:r>
          </a:p>
        </p:txBody>
      </p:sp>
    </p:spTree>
    <p:extLst>
      <p:ext uri="{BB962C8B-B14F-4D97-AF65-F5344CB8AC3E}">
        <p14:creationId xmlns:p14="http://schemas.microsoft.com/office/powerpoint/2010/main" val="27048420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4" r:id="rId12"/>
    <p:sldLayoutId id="2147483795" r:id="rId13"/>
    <p:sldLayoutId id="214748379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600201"/>
            <a:ext cx="8229600" cy="4051300"/>
          </a:xfrm>
          <a:prstGeom prst="rect">
            <a:avLst/>
          </a:prstGeom>
        </p:spPr>
        <p:txBody>
          <a:bodyPr vert="horz" lIns="91440" tIns="45720" rIns="91440" bIns="45720" rtlCol="0">
            <a:normAutofit/>
          </a:bodyPr>
          <a:lstStyle/>
          <a:p>
            <a:r>
              <a:rPr lang="en-GB" sz="3200" dirty="0">
                <a:solidFill>
                  <a:srgbClr val="ED2B7B"/>
                </a:solidFill>
                <a:latin typeface="Verdana"/>
                <a:cs typeface="Verdana"/>
              </a:rPr>
              <a:t>Header 1</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Body</a:t>
            </a:r>
          </a:p>
          <a:p>
            <a:pPr lvl="4"/>
            <a:endParaRPr lang="fr-FR" dirty="0"/>
          </a:p>
        </p:txBody>
      </p:sp>
      <p:pic>
        <p:nvPicPr>
          <p:cNvPr id="10" name="Picture 9" descr="LOGO CE_horizontal_EN_quadri_LR.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414231" y="6121400"/>
            <a:ext cx="1596419" cy="558800"/>
          </a:xfrm>
          <a:prstGeom prst="rect">
            <a:avLst/>
          </a:prstGeom>
        </p:spPr>
      </p:pic>
      <p:sp>
        <p:nvSpPr>
          <p:cNvPr id="5" name="Rectangle 4"/>
          <p:cNvSpPr/>
          <p:nvPr userDrawn="1"/>
        </p:nvSpPr>
        <p:spPr>
          <a:xfrm>
            <a:off x="0" y="1"/>
            <a:ext cx="9144000" cy="716909"/>
          </a:xfrm>
          <a:prstGeom prst="rect">
            <a:avLst/>
          </a:prstGeom>
          <a:solidFill>
            <a:schemeClr val="bg1"/>
          </a:solidFill>
          <a:ln>
            <a:noFill/>
          </a:ln>
          <a:effectLst>
            <a:outerShdw blurRad="50800" dist="38100" dir="6360000" algn="tl" rotWithShape="0">
              <a:schemeClr val="tx1">
                <a:alpha val="1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ED2B85"/>
              </a:solidFill>
            </a:endParaRPr>
          </a:p>
        </p:txBody>
      </p:sp>
      <p:sp>
        <p:nvSpPr>
          <p:cNvPr id="7" name="Rectangle 6"/>
          <p:cNvSpPr/>
          <p:nvPr userDrawn="1"/>
        </p:nvSpPr>
        <p:spPr>
          <a:xfrm>
            <a:off x="1" y="1"/>
            <a:ext cx="652937" cy="716909"/>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9E1F62"/>
              </a:solidFill>
            </a:endParaRPr>
          </a:p>
        </p:txBody>
      </p:sp>
      <p:sp>
        <p:nvSpPr>
          <p:cNvPr id="6" name="TextBox 5"/>
          <p:cNvSpPr txBox="1"/>
          <p:nvPr userDrawn="1"/>
        </p:nvSpPr>
        <p:spPr>
          <a:xfrm>
            <a:off x="302017" y="1"/>
            <a:ext cx="1457813" cy="523220"/>
          </a:xfrm>
          <a:prstGeom prst="rect">
            <a:avLst/>
          </a:prstGeom>
          <a:noFill/>
        </p:spPr>
        <p:txBody>
          <a:bodyPr wrap="square" rtlCol="0">
            <a:spAutoFit/>
          </a:bodyPr>
          <a:lstStyle/>
          <a:p>
            <a:pPr fontAlgn="auto">
              <a:spcBef>
                <a:spcPts val="0"/>
              </a:spcBef>
              <a:spcAft>
                <a:spcPts val="0"/>
              </a:spcAft>
            </a:pPr>
            <a:r>
              <a:rPr lang="en-US" sz="1400" dirty="0">
                <a:solidFill>
                  <a:srgbClr val="FFFFFF"/>
                </a:solidFill>
                <a:latin typeface="Verdana"/>
                <a:cs typeface="Verdana"/>
              </a:rPr>
              <a:t>EIP</a:t>
            </a:r>
            <a:r>
              <a:rPr lang="en-US" sz="1400" dirty="0">
                <a:solidFill>
                  <a:srgbClr val="9E1F62"/>
                </a:solidFill>
                <a:latin typeface="Verdana"/>
                <a:cs typeface="Verdana"/>
              </a:rPr>
              <a:t> </a:t>
            </a:r>
            <a:r>
              <a:rPr lang="en-US" sz="1400" dirty="0">
                <a:solidFill>
                  <a:srgbClr val="EBA1C9"/>
                </a:solidFill>
                <a:latin typeface="Verdana"/>
                <a:cs typeface="Verdana"/>
              </a:rPr>
              <a:t>TRAINING</a:t>
            </a:r>
          </a:p>
        </p:txBody>
      </p:sp>
    </p:spTree>
    <p:extLst>
      <p:ext uri="{BB962C8B-B14F-4D97-AF65-F5344CB8AC3E}">
        <p14:creationId xmlns:p14="http://schemas.microsoft.com/office/powerpoint/2010/main" val="82917695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projects.tipik.eu/TPSD/" TargetMode="Externa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54.xml"/><Relationship Id="rId6" Type="http://schemas.openxmlformats.org/officeDocument/2006/relationships/image" Target="../media/image20.png"/><Relationship Id="rId11" Type="http://schemas.openxmlformats.org/officeDocument/2006/relationships/hyperlink" Target="https://europa.eu/capacity4dev/eip-bulletin-issue-1-january-31-2018" TargetMode="External"/><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hyperlink" Target="http://eip.contentthatmoves.flywheelsites.com/devco-sample/" TargetMode="Externa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hyperlink" Target="http://ec.europa.eu/europeaid/files/tpsd-infographic/" TargetMode="External"/><Relationship Id="rId1" Type="http://schemas.openxmlformats.org/officeDocument/2006/relationships/slideLayout" Target="../slideLayouts/slideLayout51.xml"/><Relationship Id="rId6" Type="http://schemas.openxmlformats.org/officeDocument/2006/relationships/image" Target="../media/image29.jpg"/><Relationship Id="rId5" Type="http://schemas.openxmlformats.org/officeDocument/2006/relationships/image" Target="../media/image27.svg"/><Relationship Id="rId4" Type="http://schemas.openxmlformats.org/officeDocument/2006/relationships/image" Target="../media/image28.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33.png"/><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c.europa.eu/commission/sites/beta-political/files/soteu2018-factsheet-africa-europe_en.pdf"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eur-lex.europa.eu/legal-content/EN/TXT/?qid=1537437410425&amp;uri=CELEX:52018DC064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9.svg"/><Relationship Id="rId5" Type="http://schemas.openxmlformats.org/officeDocument/2006/relationships/image" Target="../media/image13.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99592" y="2060848"/>
            <a:ext cx="7725296" cy="432048"/>
          </a:xfrm>
        </p:spPr>
        <p:txBody>
          <a:bodyPr/>
          <a:lstStyle/>
          <a:p>
            <a:pPr algn="ctr"/>
            <a:r>
              <a:rPr lang="en-GB" altLang="en-US" sz="2600" dirty="0" smtClean="0"/>
              <a:t>10 actions to deliver concrete results</a:t>
            </a:r>
          </a:p>
        </p:txBody>
      </p:sp>
      <p:sp>
        <p:nvSpPr>
          <p:cNvPr id="19459" name="Content Placeholder 2"/>
          <p:cNvSpPr>
            <a:spLocks noGrp="1"/>
          </p:cNvSpPr>
          <p:nvPr>
            <p:ph idx="1"/>
          </p:nvPr>
        </p:nvSpPr>
        <p:spPr>
          <a:xfrm>
            <a:off x="468313" y="2492896"/>
            <a:ext cx="8424167" cy="4680520"/>
          </a:xfrm>
        </p:spPr>
        <p:txBody>
          <a:bodyPr/>
          <a:lstStyle/>
          <a:p>
            <a:pPr marL="0" indent="0" algn="just">
              <a:buFontTx/>
              <a:buNone/>
              <a:defRPr/>
            </a:pPr>
            <a:r>
              <a:rPr lang="en-GB" altLang="en-US" sz="1700" b="1" dirty="0" smtClean="0"/>
              <a:t>#</a:t>
            </a:r>
            <a:r>
              <a:rPr lang="en-GB" altLang="en-US" sz="1700" b="1" dirty="0"/>
              <a:t>1 </a:t>
            </a:r>
            <a:r>
              <a:rPr lang="en-GB" altLang="en-US" sz="1700" dirty="0"/>
              <a:t>Boosting </a:t>
            </a:r>
            <a:r>
              <a:rPr lang="en-GB" altLang="en-US" sz="1700" dirty="0" smtClean="0"/>
              <a:t>strategic investments </a:t>
            </a:r>
            <a:r>
              <a:rPr lang="en-GB" altLang="en-US" sz="1700" b="1" i="0" dirty="0"/>
              <a:t>via blending and </a:t>
            </a:r>
            <a:r>
              <a:rPr lang="en-GB" altLang="en-US" sz="1700" b="1" i="0" dirty="0" smtClean="0"/>
              <a:t>guarantees</a:t>
            </a:r>
          </a:p>
          <a:p>
            <a:pPr marL="0" indent="0" algn="just">
              <a:buFontTx/>
              <a:buNone/>
              <a:defRPr/>
            </a:pPr>
            <a:r>
              <a:rPr lang="en-GB" altLang="en-US" sz="1700" b="1" dirty="0" smtClean="0"/>
              <a:t>#</a:t>
            </a:r>
            <a:r>
              <a:rPr lang="en-GB" altLang="en-US" sz="1700" b="1" dirty="0"/>
              <a:t>2 </a:t>
            </a:r>
            <a:r>
              <a:rPr lang="en-GB" altLang="en-US" sz="1700" dirty="0"/>
              <a:t>Identifying the most </a:t>
            </a:r>
            <a:r>
              <a:rPr lang="en-GB" altLang="en-US" sz="1700" b="1" dirty="0"/>
              <a:t>promising value chains </a:t>
            </a:r>
            <a:r>
              <a:rPr lang="en-GB" altLang="en-US" sz="1700" dirty="0"/>
              <a:t>and the opportunities for manufacturing and processing at national and regional level </a:t>
            </a:r>
            <a:r>
              <a:rPr lang="en-GB" altLang="en-US" sz="1700" b="1" dirty="0">
                <a:solidFill>
                  <a:schemeClr val="accent2">
                    <a:lumMod val="60000"/>
                    <a:lumOff val="40000"/>
                  </a:schemeClr>
                </a:solidFill>
              </a:rPr>
              <a:t>via the Jobs and Growth </a:t>
            </a:r>
            <a:r>
              <a:rPr lang="en-GB" altLang="en-US" sz="1700" b="1" dirty="0" smtClean="0">
                <a:solidFill>
                  <a:schemeClr val="accent2">
                    <a:lumMod val="60000"/>
                    <a:lumOff val="40000"/>
                  </a:schemeClr>
                </a:solidFill>
              </a:rPr>
              <a:t>Compacts</a:t>
            </a:r>
          </a:p>
          <a:p>
            <a:pPr marL="0" indent="0" algn="just">
              <a:buFontTx/>
              <a:buNone/>
              <a:defRPr/>
            </a:pPr>
            <a:r>
              <a:rPr lang="en-GB" altLang="en-US" sz="1700" b="1" dirty="0" smtClean="0"/>
              <a:t> </a:t>
            </a:r>
            <a:r>
              <a:rPr lang="en-GB" altLang="en-US" sz="1700" b="1" dirty="0"/>
              <a:t>#3 </a:t>
            </a:r>
            <a:r>
              <a:rPr lang="en-GB" altLang="en-US" sz="1700" dirty="0"/>
              <a:t>Establishing </a:t>
            </a:r>
            <a:r>
              <a:rPr lang="en-GB" altLang="en-US" sz="1700" b="1" dirty="0"/>
              <a:t>sectoral groups </a:t>
            </a:r>
            <a:r>
              <a:rPr lang="en-GB" altLang="en-US" sz="1700" dirty="0"/>
              <a:t>of African and European public, private and financial operators and academia on a sectoral basis before the end of this year to examine and support strategic developments in </a:t>
            </a:r>
            <a:r>
              <a:rPr lang="en-GB" altLang="en-US" sz="1700" b="1" dirty="0"/>
              <a:t>critical economic areas such as digital economy, energy, transport and </a:t>
            </a:r>
            <a:r>
              <a:rPr lang="en-GB" altLang="en-US" sz="1700" b="1" dirty="0" smtClean="0"/>
              <a:t>agriculture</a:t>
            </a:r>
          </a:p>
          <a:p>
            <a:pPr marL="0" indent="0" algn="just">
              <a:buFontTx/>
              <a:buNone/>
              <a:defRPr/>
            </a:pPr>
            <a:endParaRPr lang="fr-BE" altLang="en-US" sz="1700" b="1" dirty="0" smtClean="0"/>
          </a:p>
          <a:p>
            <a:pPr marL="0" indent="0">
              <a:buNone/>
            </a:pPr>
            <a:r>
              <a:rPr lang="en-GB" altLang="en-US" sz="1700" b="1" dirty="0" smtClean="0"/>
              <a:t>#</a:t>
            </a:r>
            <a:r>
              <a:rPr lang="en-GB" altLang="en-US" sz="1700" b="1" dirty="0"/>
              <a:t>4 </a:t>
            </a:r>
            <a:r>
              <a:rPr lang="en-GB" altLang="en-US" sz="1700" dirty="0"/>
              <a:t>Supporting </a:t>
            </a:r>
            <a:r>
              <a:rPr lang="en-GB" altLang="en-US" sz="1700" dirty="0" smtClean="0"/>
              <a:t>education and skills development at continental level</a:t>
            </a:r>
            <a:endParaRPr lang="en-GB" altLang="en-US" sz="1700" dirty="0"/>
          </a:p>
          <a:p>
            <a:pPr marL="0" indent="0">
              <a:buNone/>
            </a:pPr>
            <a:r>
              <a:rPr lang="en-GB" altLang="en-US" sz="1700" b="1" dirty="0"/>
              <a:t>#5 </a:t>
            </a:r>
            <a:r>
              <a:rPr lang="en-GB" altLang="en-US" sz="1700" dirty="0"/>
              <a:t>Supporting </a:t>
            </a:r>
            <a:r>
              <a:rPr lang="en-GB" altLang="en-US" sz="1700" b="1" dirty="0"/>
              <a:t>skills development at national level </a:t>
            </a:r>
            <a:r>
              <a:rPr lang="en-GB" altLang="en-US" sz="1700" dirty="0"/>
              <a:t>to match skills to strategic development choices for each country</a:t>
            </a:r>
          </a:p>
          <a:p>
            <a:pPr marL="0" indent="0" algn="just">
              <a:buFontTx/>
              <a:buNone/>
              <a:defRPr/>
            </a:pPr>
            <a:endParaRPr lang="en-GB" altLang="en-US" sz="1600" b="1" dirty="0"/>
          </a:p>
        </p:txBody>
      </p:sp>
      <p:pic>
        <p:nvPicPr>
          <p:cNvPr id="174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1" y="307975"/>
            <a:ext cx="525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76252"/>
            <a:ext cx="876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1751" y="1114509"/>
            <a:ext cx="8856984" cy="830997"/>
          </a:xfrm>
          <a:prstGeom prst="rect">
            <a:avLst/>
          </a:prstGeom>
        </p:spPr>
        <p:txBody>
          <a:bodyPr wrap="square">
            <a:spAutoFit/>
          </a:bodyPr>
          <a:lstStyle/>
          <a:p>
            <a:r>
              <a:rPr lang="en-US" sz="2400" dirty="0">
                <a:solidFill>
                  <a:schemeClr val="accent6"/>
                </a:solidFill>
              </a:rPr>
              <a:t>A new Africa-Europe Alliance for Sustainable Investment and </a:t>
            </a:r>
            <a:r>
              <a:rPr lang="en-US" sz="2400" dirty="0" smtClean="0">
                <a:solidFill>
                  <a:schemeClr val="accent6"/>
                </a:solidFill>
              </a:rPr>
              <a:t>Jobs, COM (2018) 643 final</a:t>
            </a:r>
            <a:endParaRPr lang="en-US" sz="2400" dirty="0">
              <a:solidFill>
                <a:schemeClr val="accent6"/>
              </a:solidFill>
            </a:endParaRPr>
          </a:p>
        </p:txBody>
      </p:sp>
    </p:spTree>
    <p:extLst>
      <p:ext uri="{BB962C8B-B14F-4D97-AF65-F5344CB8AC3E}">
        <p14:creationId xmlns:p14="http://schemas.microsoft.com/office/powerpoint/2010/main" val="295557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hlinkClick r:id="rId2"/>
            <a:extLst>
              <a:ext uri="{FF2B5EF4-FFF2-40B4-BE49-F238E27FC236}">
                <a16:creationId xmlns:a16="http://schemas.microsoft.com/office/drawing/2014/main" xmlns="" id="{832B7122-3B5F-B64E-9659-B22232ACF3D9}"/>
              </a:ext>
            </a:extLst>
          </p:cNvPr>
          <p:cNvPicPr>
            <a:picLocks noChangeAspect="1"/>
          </p:cNvPicPr>
          <p:nvPr/>
        </p:nvPicPr>
        <p:blipFill>
          <a:blip r:embed="rId3"/>
          <a:stretch>
            <a:fillRect/>
          </a:stretch>
        </p:blipFill>
        <p:spPr>
          <a:xfrm>
            <a:off x="600344" y="2223462"/>
            <a:ext cx="7784045" cy="2863009"/>
          </a:xfrm>
          <a:prstGeom prst="rect">
            <a:avLst/>
          </a:prstGeom>
        </p:spPr>
      </p:pic>
      <p:sp>
        <p:nvSpPr>
          <p:cNvPr id="13" name="Pillar 3: Promoting a conducive investment climate">
            <a:extLst>
              <a:ext uri="{FF2B5EF4-FFF2-40B4-BE49-F238E27FC236}">
                <a16:creationId xmlns:a16="http://schemas.microsoft.com/office/drawing/2014/main" xmlns="" id="{49B69D4F-59DF-4217-B264-7952DD4C2E68}"/>
              </a:ext>
            </a:extLst>
          </p:cNvPr>
          <p:cNvSpPr txBox="1"/>
          <p:nvPr/>
        </p:nvSpPr>
        <p:spPr>
          <a:xfrm>
            <a:off x="765917" y="278968"/>
            <a:ext cx="4483523"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Areas of expertise </a:t>
            </a:r>
          </a:p>
        </p:txBody>
      </p:sp>
    </p:spTree>
    <p:extLst>
      <p:ext uri="{BB962C8B-B14F-4D97-AF65-F5344CB8AC3E}">
        <p14:creationId xmlns:p14="http://schemas.microsoft.com/office/powerpoint/2010/main" val="44604957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63ACEE-A1EA-4DB4-96A6-4A0535AE6D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8" t="11664" b="16788"/>
          <a:stretch/>
        </p:blipFill>
        <p:spPr>
          <a:xfrm>
            <a:off x="4956191" y="4258920"/>
            <a:ext cx="2843502" cy="220535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769ADD75-53C5-48E2-957A-92BD7ED2D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25" y="1124744"/>
            <a:ext cx="3220128" cy="5256584"/>
          </a:xfrm>
          <a:prstGeom prst="rect">
            <a:avLst/>
          </a:prstGeom>
        </p:spPr>
      </p:pic>
      <p:grpSp>
        <p:nvGrpSpPr>
          <p:cNvPr id="20" name="Group 19">
            <a:extLst>
              <a:ext uri="{FF2B5EF4-FFF2-40B4-BE49-F238E27FC236}">
                <a16:creationId xmlns:a16="http://schemas.microsoft.com/office/drawing/2014/main" xmlns="" id="{AAA7A995-85BA-4337-9561-DC1A8A6E712C}"/>
              </a:ext>
            </a:extLst>
          </p:cNvPr>
          <p:cNvGrpSpPr/>
          <p:nvPr/>
        </p:nvGrpSpPr>
        <p:grpSpPr>
          <a:xfrm>
            <a:off x="4853364" y="569935"/>
            <a:ext cx="3547628" cy="2732231"/>
            <a:chOff x="0" y="0"/>
            <a:chExt cx="4730170" cy="2732231"/>
          </a:xfrm>
        </p:grpSpPr>
        <p:pic>
          <p:nvPicPr>
            <p:cNvPr id="19" name="Picture 18">
              <a:hlinkClick r:id="rId4"/>
              <a:extLst>
                <a:ext uri="{FF2B5EF4-FFF2-40B4-BE49-F238E27FC236}">
                  <a16:creationId xmlns:a16="http://schemas.microsoft.com/office/drawing/2014/main" xmlns="" id="{2B3326C2-FC89-465D-B44F-8194D64F43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54" t="21853" r="31987" b="19485"/>
            <a:stretch/>
          </p:blipFill>
          <p:spPr>
            <a:xfrm>
              <a:off x="0" y="0"/>
              <a:ext cx="2960077" cy="16455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hlinkClick r:id="rId4"/>
              <a:extLst>
                <a:ext uri="{FF2B5EF4-FFF2-40B4-BE49-F238E27FC236}">
                  <a16:creationId xmlns:a16="http://schemas.microsoft.com/office/drawing/2014/main" xmlns="" id="{9B508381-BAEE-45E6-BEFD-AEE32A54F5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46" t="21966" r="32500" b="19485"/>
            <a:stretch/>
          </p:blipFill>
          <p:spPr>
            <a:xfrm>
              <a:off x="1770093" y="338017"/>
              <a:ext cx="2960077" cy="166208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hlinkClick r:id="rId4"/>
              <a:extLst>
                <a:ext uri="{FF2B5EF4-FFF2-40B4-BE49-F238E27FC236}">
                  <a16:creationId xmlns:a16="http://schemas.microsoft.com/office/drawing/2014/main" xmlns="" id="{A32B12B0-7D49-4865-90C7-FF5F82C97F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9017" y="675961"/>
              <a:ext cx="3820551" cy="20562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1" name="Pillar 3: Promoting a conducive investment climate">
            <a:extLst>
              <a:ext uri="{FF2B5EF4-FFF2-40B4-BE49-F238E27FC236}">
                <a16:creationId xmlns:a16="http://schemas.microsoft.com/office/drawing/2014/main" xmlns="" id="{F24A4420-6FDC-48FE-AF67-9C1FEE4F941F}"/>
              </a:ext>
            </a:extLst>
          </p:cNvPr>
          <p:cNvSpPr txBox="1"/>
          <p:nvPr/>
        </p:nvSpPr>
        <p:spPr>
          <a:xfrm>
            <a:off x="782948" y="289143"/>
            <a:ext cx="4483523"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Thematic support</a:t>
            </a:r>
          </a:p>
        </p:txBody>
      </p:sp>
      <p:grpSp>
        <p:nvGrpSpPr>
          <p:cNvPr id="5" name="Group 4">
            <a:extLst>
              <a:ext uri="{FF2B5EF4-FFF2-40B4-BE49-F238E27FC236}">
                <a16:creationId xmlns:a16="http://schemas.microsoft.com/office/drawing/2014/main" xmlns="" id="{FA30ECDC-C487-47A2-84BD-9C74B05052BD}"/>
              </a:ext>
            </a:extLst>
          </p:cNvPr>
          <p:cNvGrpSpPr/>
          <p:nvPr/>
        </p:nvGrpSpPr>
        <p:grpSpPr>
          <a:xfrm>
            <a:off x="3563561" y="1537638"/>
            <a:ext cx="2308387" cy="3782724"/>
            <a:chOff x="4751413" y="1537638"/>
            <a:chExt cx="3077849" cy="3782724"/>
          </a:xfrm>
        </p:grpSpPr>
        <p:grpSp>
          <p:nvGrpSpPr>
            <p:cNvPr id="16" name="Group 15">
              <a:extLst>
                <a:ext uri="{FF2B5EF4-FFF2-40B4-BE49-F238E27FC236}">
                  <a16:creationId xmlns:a16="http://schemas.microsoft.com/office/drawing/2014/main" xmlns="" id="{8754E328-D8AB-40F1-ABD3-5D7C5C21B48A}"/>
                </a:ext>
              </a:extLst>
            </p:cNvPr>
            <p:cNvGrpSpPr/>
            <p:nvPr/>
          </p:nvGrpSpPr>
          <p:grpSpPr>
            <a:xfrm>
              <a:off x="4751413" y="1537638"/>
              <a:ext cx="3077849" cy="3782724"/>
              <a:chOff x="1676062" y="2931838"/>
              <a:chExt cx="3077849" cy="3782724"/>
            </a:xfrm>
          </p:grpSpPr>
          <p:pic>
            <p:nvPicPr>
              <p:cNvPr id="13" name="Picture 12" descr="ICR Toolkit Guidance note  -  Read-Only - Word">
                <a:extLst>
                  <a:ext uri="{FF2B5EF4-FFF2-40B4-BE49-F238E27FC236}">
                    <a16:creationId xmlns:a16="http://schemas.microsoft.com/office/drawing/2014/main" xmlns="" id="{F35A1540-A1A0-40E9-B201-54DEE38CF7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33" t="16370" r="65577" b="9550"/>
              <a:stretch/>
            </p:blipFill>
            <p:spPr>
              <a:xfrm rot="240810">
                <a:off x="2311898" y="2931838"/>
                <a:ext cx="2442013" cy="3449481"/>
              </a:xfrm>
              <a:prstGeom prst="rect">
                <a:avLst/>
              </a:prstGeom>
              <a:ln>
                <a:noFill/>
              </a:ln>
              <a:effectLst>
                <a:outerShdw blurRad="292100" dist="139700" dir="2700000" algn="tl" rotWithShape="0">
                  <a:srgbClr val="333333">
                    <a:alpha val="65000"/>
                  </a:srgbClr>
                </a:outerShdw>
              </a:effectLst>
            </p:spPr>
          </p:pic>
          <p:pic>
            <p:nvPicPr>
              <p:cNvPr id="14" name="Picture 13" descr="ICR Toolkit Guidance note  -  Read-Only - Word">
                <a:extLst>
                  <a:ext uri="{FF2B5EF4-FFF2-40B4-BE49-F238E27FC236}">
                    <a16:creationId xmlns:a16="http://schemas.microsoft.com/office/drawing/2014/main" xmlns="" id="{FC96E4B0-8ACD-44EB-BD1A-740CF42105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33" t="16370" r="65577" b="9550"/>
              <a:stretch/>
            </p:blipFill>
            <p:spPr>
              <a:xfrm rot="21265818">
                <a:off x="1676062" y="3199521"/>
                <a:ext cx="2442013" cy="3449481"/>
              </a:xfrm>
              <a:prstGeom prst="rect">
                <a:avLst/>
              </a:prstGeom>
              <a:ln>
                <a:noFill/>
              </a:ln>
              <a:effectLst>
                <a:outerShdw blurRad="292100" dist="139700" dir="2700000" algn="tl" rotWithShape="0">
                  <a:srgbClr val="333333">
                    <a:alpha val="65000"/>
                  </a:srgbClr>
                </a:outerShdw>
              </a:effectLst>
            </p:spPr>
          </p:pic>
          <p:pic>
            <p:nvPicPr>
              <p:cNvPr id="15" name="Picture 14" descr="ICR Toolkit Guidance note  -  Read-Only - Word">
                <a:extLst>
                  <a:ext uri="{FF2B5EF4-FFF2-40B4-BE49-F238E27FC236}">
                    <a16:creationId xmlns:a16="http://schemas.microsoft.com/office/drawing/2014/main" xmlns="" id="{353224F1-09D1-4EA5-A1B4-32D6264B2E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33" t="16370" r="65577" b="9550"/>
              <a:stretch/>
            </p:blipFill>
            <p:spPr>
              <a:xfrm>
                <a:off x="1969887" y="3265081"/>
                <a:ext cx="2442013" cy="3449481"/>
              </a:xfrm>
              <a:prstGeom prst="rect">
                <a:avLst/>
              </a:prstGeom>
              <a:ln>
                <a:noFill/>
              </a:ln>
              <a:effectLst>
                <a:outerShdw blurRad="292100" dist="139700" dir="2700000" algn="tl" rotWithShape="0">
                  <a:srgbClr val="333333">
                    <a:alpha val="65000"/>
                  </a:srgbClr>
                </a:outerShdw>
              </a:effectLst>
            </p:spPr>
          </p:pic>
        </p:grpSp>
        <p:pic>
          <p:nvPicPr>
            <p:cNvPr id="4" name="Picture 3">
              <a:extLst>
                <a:ext uri="{FF2B5EF4-FFF2-40B4-BE49-F238E27FC236}">
                  <a16:creationId xmlns:a16="http://schemas.microsoft.com/office/drawing/2014/main" xmlns="" id="{9FE181DF-91E2-4B6A-9527-0E4CEEF8D0B7}"/>
                </a:ext>
              </a:extLst>
            </p:cNvPr>
            <p:cNvPicPr>
              <a:picLocks noChangeAspect="1"/>
            </p:cNvPicPr>
            <p:nvPr/>
          </p:nvPicPr>
          <p:blipFill>
            <a:blip r:embed="rId9"/>
            <a:stretch>
              <a:fillRect/>
            </a:stretch>
          </p:blipFill>
          <p:spPr>
            <a:xfrm>
              <a:off x="5339703" y="2868229"/>
              <a:ext cx="1782252" cy="608208"/>
            </a:xfrm>
            <a:prstGeom prst="rect">
              <a:avLst/>
            </a:prstGeom>
          </p:spPr>
        </p:pic>
      </p:grpSp>
      <p:grpSp>
        <p:nvGrpSpPr>
          <p:cNvPr id="17" name="Group 16">
            <a:extLst>
              <a:ext uri="{FF2B5EF4-FFF2-40B4-BE49-F238E27FC236}">
                <a16:creationId xmlns:a16="http://schemas.microsoft.com/office/drawing/2014/main" xmlns="" id="{23F4FE44-8B1A-486A-806B-6FF15EE817D7}"/>
              </a:ext>
            </a:extLst>
          </p:cNvPr>
          <p:cNvGrpSpPr/>
          <p:nvPr/>
        </p:nvGrpSpPr>
        <p:grpSpPr>
          <a:xfrm>
            <a:off x="7627359" y="1870881"/>
            <a:ext cx="1436197" cy="4663520"/>
            <a:chOff x="9284206" y="663854"/>
            <a:chExt cx="2329018" cy="5671970"/>
          </a:xfrm>
        </p:grpSpPr>
        <p:pic>
          <p:nvPicPr>
            <p:cNvPr id="12" name="Picture 11">
              <a:extLst>
                <a:ext uri="{FF2B5EF4-FFF2-40B4-BE49-F238E27FC236}">
                  <a16:creationId xmlns:a16="http://schemas.microsoft.com/office/drawing/2014/main" xmlns="" id="{A5FB7A42-CC2C-401F-B028-A9545BD89775}"/>
                </a:ext>
              </a:extLst>
            </p:cNvPr>
            <p:cNvPicPr>
              <a:picLocks noChangeAspect="1"/>
            </p:cNvPicPr>
            <p:nvPr/>
          </p:nvPicPr>
          <p:blipFill rotWithShape="1">
            <a:blip r:embed="rId10">
              <a:extLst>
                <a:ext uri="{28A0092B-C50C-407E-A947-70E740481C1C}">
                  <a14:useLocalDpi xmlns:a14="http://schemas.microsoft.com/office/drawing/2010/main" val="0"/>
                </a:ext>
              </a:extLst>
            </a:blip>
            <a:srcRect l="40546" t="12437" r="41818" b="3535"/>
            <a:stretch/>
          </p:blipFill>
          <p:spPr>
            <a:xfrm rot="21377928">
              <a:off x="9284206" y="1054678"/>
              <a:ext cx="1970576" cy="5281146"/>
            </a:xfrm>
            <a:prstGeom prst="rect">
              <a:avLst/>
            </a:prstGeom>
            <a:ln>
              <a:noFill/>
            </a:ln>
            <a:effectLst>
              <a:outerShdw blurRad="292100" dist="139700" dir="2700000" algn="tl" rotWithShape="0">
                <a:srgbClr val="333333">
                  <a:alpha val="65000"/>
                </a:srgbClr>
              </a:outerShdw>
            </a:effectLst>
          </p:spPr>
        </p:pic>
        <p:pic>
          <p:nvPicPr>
            <p:cNvPr id="11" name="Picture 10">
              <a:hlinkClick r:id="rId11"/>
              <a:extLst>
                <a:ext uri="{FF2B5EF4-FFF2-40B4-BE49-F238E27FC236}">
                  <a16:creationId xmlns:a16="http://schemas.microsoft.com/office/drawing/2014/main" xmlns="" id="{2BE81467-C7D1-4C1A-A99A-2642B56B9EF3}"/>
                </a:ext>
              </a:extLst>
            </p:cNvPr>
            <p:cNvPicPr>
              <a:picLocks noChangeAspect="1"/>
            </p:cNvPicPr>
            <p:nvPr/>
          </p:nvPicPr>
          <p:blipFill rotWithShape="1">
            <a:blip r:embed="rId12">
              <a:extLst>
                <a:ext uri="{28A0092B-C50C-407E-A947-70E740481C1C}">
                  <a14:useLocalDpi xmlns:a14="http://schemas.microsoft.com/office/drawing/2010/main" val="0"/>
                </a:ext>
              </a:extLst>
            </a:blip>
            <a:srcRect l="41090" t="7834" r="41398" b="13305"/>
            <a:stretch/>
          </p:blipFill>
          <p:spPr>
            <a:xfrm rot="196406">
              <a:off x="9642648" y="663854"/>
              <a:ext cx="1970576" cy="499158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260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5B035C2-1D90-4442-AC8C-8507D30C36BF}"/>
              </a:ext>
            </a:extLst>
          </p:cNvPr>
          <p:cNvGrpSpPr/>
          <p:nvPr/>
        </p:nvGrpSpPr>
        <p:grpSpPr>
          <a:xfrm>
            <a:off x="678347" y="1131100"/>
            <a:ext cx="7846575" cy="5571067"/>
            <a:chOff x="864950" y="643466"/>
            <a:chExt cx="10462100" cy="5571067"/>
          </a:xfrm>
          <a:solidFill>
            <a:srgbClr val="00B050"/>
          </a:solidFill>
        </p:grpSpPr>
        <p:pic>
          <p:nvPicPr>
            <p:cNvPr id="7" name="Picture 6">
              <a:extLst>
                <a:ext uri="{FF2B5EF4-FFF2-40B4-BE49-F238E27FC236}">
                  <a16:creationId xmlns:a16="http://schemas.microsoft.com/office/drawing/2014/main" xmlns="" id="{73826238-40DA-4087-8DD8-4AD3B2743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950" y="643466"/>
              <a:ext cx="10462100" cy="5571067"/>
            </a:xfrm>
            <a:prstGeom prst="rect">
              <a:avLst/>
            </a:prstGeom>
            <a:grpFill/>
          </p:spPr>
        </p:pic>
        <p:sp>
          <p:nvSpPr>
            <p:cNvPr id="8" name="Rectangle 7">
              <a:extLst>
                <a:ext uri="{FF2B5EF4-FFF2-40B4-BE49-F238E27FC236}">
                  <a16:creationId xmlns:a16="http://schemas.microsoft.com/office/drawing/2014/main" xmlns="" id="{22814FBF-209D-4650-96A7-A29218813E2A}"/>
                </a:ext>
              </a:extLst>
            </p:cNvPr>
            <p:cNvSpPr/>
            <p:nvPr/>
          </p:nvSpPr>
          <p:spPr>
            <a:xfrm>
              <a:off x="5204102" y="5302293"/>
              <a:ext cx="724156" cy="625965"/>
            </a:xfrm>
            <a:prstGeom prst="rect">
              <a:avLst/>
            </a:prstGeom>
            <a:solidFill>
              <a:srgbClr val="33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grpSp>
      <p:grpSp>
        <p:nvGrpSpPr>
          <p:cNvPr id="13" name="Group 12">
            <a:extLst>
              <a:ext uri="{FF2B5EF4-FFF2-40B4-BE49-F238E27FC236}">
                <a16:creationId xmlns:a16="http://schemas.microsoft.com/office/drawing/2014/main" xmlns="" id="{C80A65D6-1692-4396-8BB7-B879B8244021}"/>
              </a:ext>
            </a:extLst>
          </p:cNvPr>
          <p:cNvGrpSpPr/>
          <p:nvPr/>
        </p:nvGrpSpPr>
        <p:grpSpPr>
          <a:xfrm>
            <a:off x="2892846" y="3052900"/>
            <a:ext cx="2199856" cy="1408420"/>
            <a:chOff x="3857126" y="2892646"/>
            <a:chExt cx="2933141" cy="1408420"/>
          </a:xfrm>
          <a:solidFill>
            <a:srgbClr val="00B050"/>
          </a:solidFill>
        </p:grpSpPr>
        <p:sp>
          <p:nvSpPr>
            <p:cNvPr id="10" name="Star: 5 Points 9">
              <a:extLst>
                <a:ext uri="{FF2B5EF4-FFF2-40B4-BE49-F238E27FC236}">
                  <a16:creationId xmlns:a16="http://schemas.microsoft.com/office/drawing/2014/main" xmlns="" id="{645C1CCC-B697-4444-964A-CBE7E6F5FA51}"/>
                </a:ext>
              </a:extLst>
            </p:cNvPr>
            <p:cNvSpPr/>
            <p:nvPr/>
          </p:nvSpPr>
          <p:spPr>
            <a:xfrm>
              <a:off x="6553201" y="4052711"/>
              <a:ext cx="237066" cy="24835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1" name="TextBox 10">
              <a:extLst>
                <a:ext uri="{FF2B5EF4-FFF2-40B4-BE49-F238E27FC236}">
                  <a16:creationId xmlns:a16="http://schemas.microsoft.com/office/drawing/2014/main" xmlns="" id="{3E728B74-972D-4A84-889D-2479F9377DAE}"/>
                </a:ext>
              </a:extLst>
            </p:cNvPr>
            <p:cNvSpPr txBox="1"/>
            <p:nvPr/>
          </p:nvSpPr>
          <p:spPr>
            <a:xfrm>
              <a:off x="3857126" y="2892646"/>
              <a:ext cx="1779357" cy="1200329"/>
            </a:xfrm>
            <a:prstGeom prst="rect">
              <a:avLst/>
            </a:prstGeom>
            <a:grp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Ethiopia</a:t>
              </a:r>
              <a:r>
                <a:rPr lang="fr-FR" sz="1200" dirty="0">
                  <a:solidFill>
                    <a:srgbClr val="FFFFFF"/>
                  </a:solidFill>
                  <a:latin typeface="Calibri"/>
                </a:rPr>
                <a:t>,</a:t>
              </a:r>
              <a:r>
                <a:rPr lang="en-GB" sz="1200" dirty="0">
                  <a:solidFill>
                    <a:srgbClr val="FFFFFF"/>
                  </a:solidFill>
                  <a:latin typeface="Calibri"/>
                </a:rPr>
                <a:t> 2017 </a:t>
              </a:r>
            </a:p>
            <a:p>
              <a:pPr fontAlgn="auto">
                <a:spcBef>
                  <a:spcPts val="0"/>
                </a:spcBef>
                <a:spcAft>
                  <a:spcPts val="0"/>
                </a:spcAft>
              </a:pPr>
              <a:r>
                <a:rPr lang="en-GB" sz="1200" b="0" dirty="0">
                  <a:solidFill>
                    <a:srgbClr val="FFFFFF"/>
                  </a:solidFill>
                  <a:latin typeface="Calibri"/>
                </a:rPr>
                <a:t>Mapping EU business and EU investment and sectors analysis</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861E6853-A07B-47CC-8D8C-D6FED64C345B}"/>
              </a:ext>
            </a:extLst>
          </p:cNvPr>
          <p:cNvGrpSpPr/>
          <p:nvPr/>
        </p:nvGrpSpPr>
        <p:grpSpPr>
          <a:xfrm>
            <a:off x="5855254" y="2882857"/>
            <a:ext cx="1788050" cy="1200329"/>
            <a:chOff x="7789334" y="2722603"/>
            <a:chExt cx="2384067" cy="1200329"/>
          </a:xfrm>
          <a:solidFill>
            <a:srgbClr val="00B050"/>
          </a:solidFill>
        </p:grpSpPr>
        <p:sp>
          <p:nvSpPr>
            <p:cNvPr id="15" name="Star: 5 Points 14">
              <a:extLst>
                <a:ext uri="{FF2B5EF4-FFF2-40B4-BE49-F238E27FC236}">
                  <a16:creationId xmlns:a16="http://schemas.microsoft.com/office/drawing/2014/main" xmlns="" id="{59CF188B-D476-4AB8-B79E-DD46F46B151F}"/>
                </a:ext>
              </a:extLst>
            </p:cNvPr>
            <p:cNvSpPr/>
            <p:nvPr/>
          </p:nvSpPr>
          <p:spPr>
            <a:xfrm>
              <a:off x="7789334" y="3497026"/>
              <a:ext cx="237066" cy="24835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6" name="TextBox 15">
              <a:extLst>
                <a:ext uri="{FF2B5EF4-FFF2-40B4-BE49-F238E27FC236}">
                  <a16:creationId xmlns:a16="http://schemas.microsoft.com/office/drawing/2014/main" xmlns="" id="{98C323AE-BE18-40ED-A84B-26FDE6D34EF4}"/>
                </a:ext>
              </a:extLst>
            </p:cNvPr>
            <p:cNvSpPr txBox="1"/>
            <p:nvPr/>
          </p:nvSpPr>
          <p:spPr>
            <a:xfrm>
              <a:off x="8087785" y="2722603"/>
              <a:ext cx="2085616" cy="1200329"/>
            </a:xfrm>
            <a:prstGeom prst="rect">
              <a:avLst/>
            </a:prstGeom>
            <a:grp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Nepal</a:t>
              </a:r>
              <a:r>
                <a:rPr lang="fr-FR" sz="1200" dirty="0">
                  <a:solidFill>
                    <a:srgbClr val="FFFFFF"/>
                  </a:solidFill>
                  <a:latin typeface="Calibri"/>
                </a:rPr>
                <a:t>,</a:t>
              </a:r>
              <a:r>
                <a:rPr lang="en-GB" sz="1200" dirty="0">
                  <a:solidFill>
                    <a:srgbClr val="FFFFFF"/>
                  </a:solidFill>
                  <a:latin typeface="Calibri"/>
                </a:rPr>
                <a:t> 2017</a:t>
              </a:r>
              <a:r>
                <a:rPr lang="en-GB" sz="1200" b="0" dirty="0">
                  <a:solidFill>
                    <a:srgbClr val="FFFFFF"/>
                  </a:solidFill>
                  <a:latin typeface="Calibri"/>
                </a:rPr>
                <a:t> Identification of EU-Nepal trade facilitation and economic capacity building programme</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xmlns="" id="{117F2F15-4444-448B-B605-B6A6B99FA340}"/>
              </a:ext>
            </a:extLst>
          </p:cNvPr>
          <p:cNvGrpSpPr/>
          <p:nvPr/>
        </p:nvGrpSpPr>
        <p:grpSpPr>
          <a:xfrm>
            <a:off x="2505255" y="4337145"/>
            <a:ext cx="1946096" cy="1086771"/>
            <a:chOff x="3340339" y="4176888"/>
            <a:chExt cx="2594794" cy="1086771"/>
          </a:xfrm>
          <a:solidFill>
            <a:srgbClr val="00B050"/>
          </a:solidFill>
        </p:grpSpPr>
        <p:sp>
          <p:nvSpPr>
            <p:cNvPr id="17" name="Star: 5 Points 16">
              <a:extLst>
                <a:ext uri="{FF2B5EF4-FFF2-40B4-BE49-F238E27FC236}">
                  <a16:creationId xmlns:a16="http://schemas.microsoft.com/office/drawing/2014/main" xmlns="" id="{7CF06078-C31A-4BE1-A59F-D2D7A4504172}"/>
                </a:ext>
              </a:extLst>
            </p:cNvPr>
            <p:cNvSpPr/>
            <p:nvPr/>
          </p:nvSpPr>
          <p:spPr>
            <a:xfrm>
              <a:off x="5698067" y="4176888"/>
              <a:ext cx="237066" cy="24835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1" name="TextBox 20">
              <a:extLst>
                <a:ext uri="{FF2B5EF4-FFF2-40B4-BE49-F238E27FC236}">
                  <a16:creationId xmlns:a16="http://schemas.microsoft.com/office/drawing/2014/main" xmlns="" id="{73489E00-EC91-46B6-A6B1-F4BB88DF590C}"/>
                </a:ext>
              </a:extLst>
            </p:cNvPr>
            <p:cNvSpPr txBox="1"/>
            <p:nvPr/>
          </p:nvSpPr>
          <p:spPr>
            <a:xfrm>
              <a:off x="3340339" y="4247996"/>
              <a:ext cx="2320575" cy="1015663"/>
            </a:xfrm>
            <a:prstGeom prst="rect">
              <a:avLst/>
            </a:prstGeom>
            <a:grp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Benin</a:t>
              </a:r>
              <a:r>
                <a:rPr lang="fr-FR" sz="1200" dirty="0">
                  <a:solidFill>
                    <a:srgbClr val="FFFFFF"/>
                  </a:solidFill>
                  <a:latin typeface="Calibri"/>
                </a:rPr>
                <a:t>,</a:t>
              </a:r>
              <a:r>
                <a:rPr lang="en-GB" sz="1200" dirty="0">
                  <a:solidFill>
                    <a:srgbClr val="FFFFFF"/>
                  </a:solidFill>
                  <a:latin typeface="Calibri"/>
                </a:rPr>
                <a:t> 2018 </a:t>
              </a:r>
            </a:p>
            <a:p>
              <a:pPr fontAlgn="auto">
                <a:spcBef>
                  <a:spcPts val="0"/>
                </a:spcBef>
                <a:spcAft>
                  <a:spcPts val="0"/>
                </a:spcAft>
              </a:pPr>
              <a:r>
                <a:rPr lang="en-US" sz="1200" b="0" dirty="0">
                  <a:solidFill>
                    <a:srgbClr val="FFFFFF"/>
                  </a:solidFill>
                  <a:latin typeface="Calibri"/>
                </a:rPr>
                <a:t>Analysis on </a:t>
              </a:r>
              <a:r>
                <a:rPr lang="en-US" sz="1200" b="0" dirty="0" err="1">
                  <a:solidFill>
                    <a:srgbClr val="FFFFFF"/>
                  </a:solidFill>
                  <a:latin typeface="Calibri"/>
                </a:rPr>
                <a:t>operationa-lisation</a:t>
              </a:r>
              <a:r>
                <a:rPr lang="en-US" sz="1200" b="0" dirty="0">
                  <a:solidFill>
                    <a:srgbClr val="FFFFFF"/>
                  </a:solidFill>
                  <a:latin typeface="Calibri"/>
                </a:rPr>
                <a:t> of the EIP and developing a sustainable strategy for the EUCC</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xmlns="" id="{5E2681DB-B7AA-4435-A09F-DA005E80C0E6}"/>
              </a:ext>
            </a:extLst>
          </p:cNvPr>
          <p:cNvGrpSpPr/>
          <p:nvPr/>
        </p:nvGrpSpPr>
        <p:grpSpPr>
          <a:xfrm>
            <a:off x="4840819" y="4012663"/>
            <a:ext cx="2205980" cy="1569660"/>
            <a:chOff x="6454424" y="3772410"/>
            <a:chExt cx="2853897" cy="1842306"/>
          </a:xfrm>
        </p:grpSpPr>
        <p:sp>
          <p:nvSpPr>
            <p:cNvPr id="22" name="Star: 5 Points 21">
              <a:extLst>
                <a:ext uri="{FF2B5EF4-FFF2-40B4-BE49-F238E27FC236}">
                  <a16:creationId xmlns:a16="http://schemas.microsoft.com/office/drawing/2014/main" xmlns="" id="{FC5F290C-F761-44F5-81EF-870F169022C8}"/>
                </a:ext>
              </a:extLst>
            </p:cNvPr>
            <p:cNvSpPr/>
            <p:nvPr/>
          </p:nvSpPr>
          <p:spPr>
            <a:xfrm>
              <a:off x="6454424" y="4658503"/>
              <a:ext cx="237066" cy="24835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3" name="TextBox 22">
              <a:extLst>
                <a:ext uri="{FF2B5EF4-FFF2-40B4-BE49-F238E27FC236}">
                  <a16:creationId xmlns:a16="http://schemas.microsoft.com/office/drawing/2014/main" xmlns="" id="{D455B39D-0ADA-4939-A4BE-953568A449AF}"/>
                </a:ext>
              </a:extLst>
            </p:cNvPr>
            <p:cNvSpPr txBox="1"/>
            <p:nvPr/>
          </p:nvSpPr>
          <p:spPr>
            <a:xfrm>
              <a:off x="7092227" y="3772410"/>
              <a:ext cx="2216094" cy="1842306"/>
            </a:xfrm>
            <a:prstGeom prst="rect">
              <a:avLst/>
            </a:prstGeom>
            <a:solidFill>
              <a:srgbClr val="00B050"/>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Malawi</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Operationalisation of the third pillar of the EIP. </a:t>
              </a:r>
              <a:r>
                <a:rPr lang="en-US" sz="1200" b="0" dirty="0">
                  <a:solidFill>
                    <a:srgbClr val="FFFFFF"/>
                  </a:solidFill>
                  <a:latin typeface="Calibri"/>
                </a:rPr>
                <a:t>Promotion of the structured dialogue through  the establishment of an EUCC</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8EF993E2-D29A-40F9-BF7D-8E2439FAF56D}"/>
              </a:ext>
            </a:extLst>
          </p:cNvPr>
          <p:cNvGrpSpPr/>
          <p:nvPr/>
        </p:nvGrpSpPr>
        <p:grpSpPr>
          <a:xfrm>
            <a:off x="1640836" y="3096739"/>
            <a:ext cx="1215561" cy="1754326"/>
            <a:chOff x="2187780" y="2936483"/>
            <a:chExt cx="1620748" cy="1754326"/>
          </a:xfrm>
        </p:grpSpPr>
        <p:sp>
          <p:nvSpPr>
            <p:cNvPr id="24" name="Star: 5 Points 23">
              <a:extLst>
                <a:ext uri="{FF2B5EF4-FFF2-40B4-BE49-F238E27FC236}">
                  <a16:creationId xmlns:a16="http://schemas.microsoft.com/office/drawing/2014/main" xmlns="" id="{EE534C84-E902-4B3C-BA8D-DE62D42FF74E}"/>
                </a:ext>
              </a:extLst>
            </p:cNvPr>
            <p:cNvSpPr/>
            <p:nvPr/>
          </p:nvSpPr>
          <p:spPr>
            <a:xfrm>
              <a:off x="3571462" y="3928533"/>
              <a:ext cx="237066" cy="24835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5" name="TextBox 24">
              <a:extLst>
                <a:ext uri="{FF2B5EF4-FFF2-40B4-BE49-F238E27FC236}">
                  <a16:creationId xmlns:a16="http://schemas.microsoft.com/office/drawing/2014/main" xmlns="" id="{90E1FAA6-F95B-4ADA-B8BA-0143C12AD768}"/>
                </a:ext>
              </a:extLst>
            </p:cNvPr>
            <p:cNvSpPr txBox="1"/>
            <p:nvPr/>
          </p:nvSpPr>
          <p:spPr>
            <a:xfrm>
              <a:off x="2187780" y="2936483"/>
              <a:ext cx="1360312" cy="1754326"/>
            </a:xfrm>
            <a:prstGeom prst="rect">
              <a:avLst/>
            </a:prstGeom>
            <a:solidFill>
              <a:srgbClr val="00B050"/>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Jamaica</a:t>
              </a:r>
              <a:r>
                <a:rPr lang="fr-FR" sz="1200" dirty="0">
                  <a:solidFill>
                    <a:srgbClr val="FFFFFF"/>
                  </a:solidFill>
                  <a:latin typeface="Calibri"/>
                </a:rPr>
                <a:t>,</a:t>
              </a:r>
              <a:r>
                <a:rPr lang="en-GB" sz="1200" dirty="0">
                  <a:solidFill>
                    <a:srgbClr val="FFFFFF"/>
                  </a:solidFill>
                  <a:latin typeface="Calibri"/>
                </a:rPr>
                <a:t> 2018 </a:t>
              </a:r>
            </a:p>
            <a:p>
              <a:pPr fontAlgn="auto">
                <a:spcBef>
                  <a:spcPts val="0"/>
                </a:spcBef>
                <a:spcAft>
                  <a:spcPts val="0"/>
                </a:spcAft>
              </a:pP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Feasibility</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study</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for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establishing</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an EU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Chamber</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of Commerce</a:t>
              </a:r>
              <a:endParaRPr lang="en-US"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FF70C1FC-C49C-497D-ACF2-1E195786B968}"/>
              </a:ext>
            </a:extLst>
          </p:cNvPr>
          <p:cNvGrpSpPr/>
          <p:nvPr/>
        </p:nvGrpSpPr>
        <p:grpSpPr>
          <a:xfrm>
            <a:off x="2530097" y="4904988"/>
            <a:ext cx="2253128" cy="1371233"/>
            <a:chOff x="3341534" y="4683480"/>
            <a:chExt cx="3004170" cy="1371233"/>
          </a:xfrm>
        </p:grpSpPr>
        <p:sp>
          <p:nvSpPr>
            <p:cNvPr id="26" name="Star: 5 Points 25">
              <a:extLst>
                <a:ext uri="{FF2B5EF4-FFF2-40B4-BE49-F238E27FC236}">
                  <a16:creationId xmlns:a16="http://schemas.microsoft.com/office/drawing/2014/main" xmlns="" id="{3CD2FBBD-98B2-4EC0-AD4D-A1C6F0AC09CC}"/>
                </a:ext>
              </a:extLst>
            </p:cNvPr>
            <p:cNvSpPr/>
            <p:nvPr/>
          </p:nvSpPr>
          <p:spPr>
            <a:xfrm>
              <a:off x="6108638" y="4683480"/>
              <a:ext cx="237066" cy="24835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TextBox 26">
              <a:extLst>
                <a:ext uri="{FF2B5EF4-FFF2-40B4-BE49-F238E27FC236}">
                  <a16:creationId xmlns:a16="http://schemas.microsoft.com/office/drawing/2014/main" xmlns="" id="{10BD3A21-028F-4991-B3F7-4B02BAEB6433}"/>
                </a:ext>
              </a:extLst>
            </p:cNvPr>
            <p:cNvSpPr txBox="1"/>
            <p:nvPr/>
          </p:nvSpPr>
          <p:spPr>
            <a:xfrm>
              <a:off x="3341534" y="5223716"/>
              <a:ext cx="2338494" cy="830997"/>
            </a:xfrm>
            <a:prstGeom prst="rect">
              <a:avLst/>
            </a:prstGeom>
            <a:solidFill>
              <a:srgbClr val="00B050"/>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Angola</a:t>
              </a:r>
              <a:r>
                <a:rPr lang="fr-FR" sz="1200" dirty="0">
                  <a:solidFill>
                    <a:srgbClr val="FFFFFF"/>
                  </a:solidFill>
                  <a:latin typeface="Calibri"/>
                </a:rPr>
                <a:t>,</a:t>
              </a:r>
              <a:r>
                <a:rPr lang="en-GB" sz="1200" dirty="0">
                  <a:solidFill>
                    <a:srgbClr val="FFFFFF"/>
                  </a:solidFill>
                  <a:latin typeface="Calibri"/>
                </a:rPr>
                <a:t> 2018 </a:t>
              </a:r>
            </a:p>
            <a:p>
              <a:pPr algn="just" fontAlgn="auto">
                <a:spcBef>
                  <a:spcPts val="0"/>
                </a:spcBef>
                <a:spcAft>
                  <a:spcPts val="600"/>
                </a:spcAft>
              </a:pPr>
              <a:r>
                <a:rPr lang="en-US" sz="1200" b="0" dirty="0">
                  <a:solidFill>
                    <a:srgbClr val="FFFFFF"/>
                  </a:solidFill>
                  <a:latin typeface="Calibri"/>
                </a:rPr>
                <a:t>EIP scoping mission and pre-identification of PSD </a:t>
              </a:r>
              <a:r>
                <a:rPr lang="en-US" sz="1200" b="0" dirty="0" err="1">
                  <a:solidFill>
                    <a:srgbClr val="FFFFFF"/>
                  </a:solidFill>
                  <a:latin typeface="Calibri"/>
                </a:rPr>
                <a:t>programme</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506B80DF-5249-4067-AC60-128F268C7BDC}"/>
              </a:ext>
            </a:extLst>
          </p:cNvPr>
          <p:cNvGrpSpPr/>
          <p:nvPr/>
        </p:nvGrpSpPr>
        <p:grpSpPr>
          <a:xfrm>
            <a:off x="4840820" y="2555001"/>
            <a:ext cx="1077497" cy="1698740"/>
            <a:chOff x="6454425" y="2394747"/>
            <a:chExt cx="1436663" cy="1698740"/>
          </a:xfrm>
          <a:solidFill>
            <a:srgbClr val="00B050"/>
          </a:solidFill>
        </p:grpSpPr>
        <p:sp>
          <p:nvSpPr>
            <p:cNvPr id="28" name="Star: 5 Points 27">
              <a:extLst>
                <a:ext uri="{FF2B5EF4-FFF2-40B4-BE49-F238E27FC236}">
                  <a16:creationId xmlns:a16="http://schemas.microsoft.com/office/drawing/2014/main" xmlns="" id="{3044B805-AE51-4C32-A2B5-D10F733F8FEB}"/>
                </a:ext>
              </a:extLst>
            </p:cNvPr>
            <p:cNvSpPr/>
            <p:nvPr/>
          </p:nvSpPr>
          <p:spPr>
            <a:xfrm>
              <a:off x="6671734" y="3845132"/>
              <a:ext cx="237066" cy="248355"/>
            </a:xfrm>
            <a:prstGeom prst="star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9" name="TextBox 28">
              <a:extLst>
                <a:ext uri="{FF2B5EF4-FFF2-40B4-BE49-F238E27FC236}">
                  <a16:creationId xmlns:a16="http://schemas.microsoft.com/office/drawing/2014/main" xmlns="" id="{C143CD2F-36DB-445D-B474-A1D8C7EC6325}"/>
                </a:ext>
              </a:extLst>
            </p:cNvPr>
            <p:cNvSpPr txBox="1"/>
            <p:nvPr/>
          </p:nvSpPr>
          <p:spPr>
            <a:xfrm>
              <a:off x="6454425" y="2394747"/>
              <a:ext cx="1436663" cy="1384995"/>
            </a:xfrm>
            <a:prstGeom prst="rect">
              <a:avLst/>
            </a:prstGeom>
            <a:grp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Djibouti</a:t>
              </a:r>
              <a:r>
                <a:rPr lang="fr-FR" sz="1200" dirty="0">
                  <a:solidFill>
                    <a:srgbClr val="FFFFFF"/>
                  </a:solidFill>
                  <a:latin typeface="Calibri"/>
                </a:rPr>
                <a:t>,</a:t>
              </a:r>
              <a:r>
                <a:rPr lang="en-GB" sz="1200" dirty="0">
                  <a:solidFill>
                    <a:srgbClr val="FFFFFF"/>
                  </a:solidFill>
                  <a:latin typeface="Calibri"/>
                </a:rPr>
                <a:t> 2017</a:t>
              </a:r>
              <a:r>
                <a:rPr lang="en-GB" sz="1200" b="0" dirty="0">
                  <a:solidFill>
                    <a:srgbClr val="FFFFFF"/>
                  </a:solidFill>
                  <a:latin typeface="Calibri"/>
                </a:rPr>
                <a:t> Recommendations for implementation of an SME incubator</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2989114D-EDCA-41D4-AF60-2CCF292886D2}"/>
              </a:ext>
            </a:extLst>
          </p:cNvPr>
          <p:cNvGrpSpPr/>
          <p:nvPr/>
        </p:nvGrpSpPr>
        <p:grpSpPr>
          <a:xfrm>
            <a:off x="980983" y="5280924"/>
            <a:ext cx="3855199" cy="973989"/>
            <a:chOff x="1650002" y="5102435"/>
            <a:chExt cx="5140265" cy="973989"/>
          </a:xfrm>
        </p:grpSpPr>
        <p:sp>
          <p:nvSpPr>
            <p:cNvPr id="36" name="Star: 5 Points 35">
              <a:extLst>
                <a:ext uri="{FF2B5EF4-FFF2-40B4-BE49-F238E27FC236}">
                  <a16:creationId xmlns:a16="http://schemas.microsoft.com/office/drawing/2014/main" xmlns="" id="{0F4A1D36-AAD0-4736-8F38-D72EA3D13717}"/>
                </a:ext>
              </a:extLst>
            </p:cNvPr>
            <p:cNvSpPr/>
            <p:nvPr/>
          </p:nvSpPr>
          <p:spPr>
            <a:xfrm>
              <a:off x="6553201" y="5102435"/>
              <a:ext cx="237066" cy="24835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37" name="TextBox 36">
              <a:extLst>
                <a:ext uri="{FF2B5EF4-FFF2-40B4-BE49-F238E27FC236}">
                  <a16:creationId xmlns:a16="http://schemas.microsoft.com/office/drawing/2014/main" xmlns="" id="{64C9A9E1-6072-4F11-A021-89355DFAEE68}"/>
                </a:ext>
              </a:extLst>
            </p:cNvPr>
            <p:cNvSpPr txBox="1"/>
            <p:nvPr/>
          </p:nvSpPr>
          <p:spPr>
            <a:xfrm>
              <a:off x="1650002" y="5245427"/>
              <a:ext cx="2074877" cy="830997"/>
            </a:xfrm>
            <a:prstGeom prst="rect">
              <a:avLst/>
            </a:prstGeom>
            <a:solidFill>
              <a:srgbClr val="00B050"/>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Swaziland</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p>
            <a:p>
              <a:pPr fontAlgn="auto">
                <a:spcBef>
                  <a:spcPts val="0"/>
                </a:spcBef>
                <a:spcAft>
                  <a:spcPts val="0"/>
                </a:spcAft>
              </a:pP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EIP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scoping</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mission. Support to the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private</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sector</a:t>
              </a: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/EUCC</a:t>
              </a:r>
              <a:endParaRPr lang="en-US"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1" name="Pillar 3: Promoting a conducive investment climate">
            <a:extLst>
              <a:ext uri="{FF2B5EF4-FFF2-40B4-BE49-F238E27FC236}">
                <a16:creationId xmlns:a16="http://schemas.microsoft.com/office/drawing/2014/main" xmlns="" id="{EF11E7E6-820F-4AC1-8690-880F5B6F9F2C}"/>
              </a:ext>
            </a:extLst>
          </p:cNvPr>
          <p:cNvSpPr txBox="1"/>
          <p:nvPr/>
        </p:nvSpPr>
        <p:spPr>
          <a:xfrm>
            <a:off x="733781" y="258707"/>
            <a:ext cx="6397857"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Support </a:t>
            </a:r>
            <a:r>
              <a:rPr lang="fr-FR" dirty="0">
                <a:ln w="0" cap="flat" cmpd="sng" algn="ctr">
                  <a:noFill/>
                  <a:prstDash val="solid"/>
                  <a:round/>
                  <a:headEnd type="none" w="med" len="med"/>
                  <a:tailEnd type="none" w="med" len="med"/>
                </a:ln>
                <a:solidFill>
                  <a:srgbClr val="9E1F68"/>
                </a:solidFill>
                <a:latin typeface="Verdana" charset="0"/>
                <a:ea typeface="Verdana" charset="0"/>
                <a:cs typeface="Verdana" charset="0"/>
              </a:rPr>
              <a:t>missions to EU </a:t>
            </a:r>
            <a:r>
              <a:rPr lang="fr-FR" dirty="0" err="1">
                <a:ln w="0" cap="flat" cmpd="sng" algn="ctr">
                  <a:noFill/>
                  <a:prstDash val="solid"/>
                  <a:round/>
                  <a:headEnd type="none" w="med" len="med"/>
                  <a:tailEnd type="none" w="med" len="med"/>
                </a:ln>
                <a:solidFill>
                  <a:srgbClr val="9E1F68"/>
                </a:solidFill>
                <a:latin typeface="Verdana" charset="0"/>
                <a:ea typeface="Verdana" charset="0"/>
                <a:cs typeface="Verdana" charset="0"/>
              </a:rPr>
              <a:t>Delegations</a:t>
            </a:r>
            <a:endPar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endParaRPr>
          </a:p>
        </p:txBody>
      </p:sp>
      <p:sp>
        <p:nvSpPr>
          <p:cNvPr id="42" name="TextBox 41">
            <a:extLst>
              <a:ext uri="{FF2B5EF4-FFF2-40B4-BE49-F238E27FC236}">
                <a16:creationId xmlns:a16="http://schemas.microsoft.com/office/drawing/2014/main" xmlns="" id="{BB851EA1-A53A-48F8-B0A8-935CD45B1ED6}"/>
              </a:ext>
            </a:extLst>
          </p:cNvPr>
          <p:cNvSpPr txBox="1"/>
          <p:nvPr/>
        </p:nvSpPr>
        <p:spPr>
          <a:xfrm>
            <a:off x="7804276" y="5788004"/>
            <a:ext cx="1257211" cy="461665"/>
          </a:xfrm>
          <a:prstGeom prst="rect">
            <a:avLst/>
          </a:prstGeom>
          <a:solidFill>
            <a:srgbClr val="00B050"/>
          </a:solidFill>
        </p:spPr>
        <p:txBody>
          <a:bodyPr wrap="square" rtlCol="0">
            <a:spAutoFit/>
          </a:bodyPr>
          <a:lstStyle/>
          <a:p>
            <a:pPr fontAlgn="auto">
              <a:spcBef>
                <a:spcPts val="0"/>
              </a:spcBef>
              <a:spcAft>
                <a:spcPts val="0"/>
              </a:spcAft>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Past / on-going missions</a:t>
            </a:r>
            <a:endParaRPr lang="en-US"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xmlns="" id="{196D79C1-03DC-4E3F-8231-9FE45A98F586}"/>
              </a:ext>
            </a:extLst>
          </p:cNvPr>
          <p:cNvSpPr txBox="1"/>
          <p:nvPr/>
        </p:nvSpPr>
        <p:spPr>
          <a:xfrm>
            <a:off x="7804277" y="6243082"/>
            <a:ext cx="1257211" cy="461665"/>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Missions under preparation</a:t>
            </a:r>
          </a:p>
        </p:txBody>
      </p:sp>
      <p:grpSp>
        <p:nvGrpSpPr>
          <p:cNvPr id="2" name="Group 1">
            <a:extLst>
              <a:ext uri="{FF2B5EF4-FFF2-40B4-BE49-F238E27FC236}">
                <a16:creationId xmlns:a16="http://schemas.microsoft.com/office/drawing/2014/main" xmlns="" id="{D5F116AC-0DFB-4B1D-B06E-767DDC1FBE50}"/>
              </a:ext>
            </a:extLst>
          </p:cNvPr>
          <p:cNvGrpSpPr/>
          <p:nvPr/>
        </p:nvGrpSpPr>
        <p:grpSpPr>
          <a:xfrm>
            <a:off x="4445896" y="3483760"/>
            <a:ext cx="1305368" cy="1336014"/>
            <a:chOff x="5927861" y="3483760"/>
            <a:chExt cx="1740491" cy="1336014"/>
          </a:xfrm>
        </p:grpSpPr>
        <p:sp>
          <p:nvSpPr>
            <p:cNvPr id="44" name="Star: 5 Points 43">
              <a:extLst>
                <a:ext uri="{FF2B5EF4-FFF2-40B4-BE49-F238E27FC236}">
                  <a16:creationId xmlns:a16="http://schemas.microsoft.com/office/drawing/2014/main" xmlns="" id="{946BF3E5-4875-4B1D-89A5-577DF9DD9E9B}"/>
                </a:ext>
              </a:extLst>
            </p:cNvPr>
            <p:cNvSpPr/>
            <p:nvPr/>
          </p:nvSpPr>
          <p:spPr>
            <a:xfrm>
              <a:off x="6671734" y="4571419"/>
              <a:ext cx="237066"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5" name="TextBox 44">
              <a:extLst>
                <a:ext uri="{FF2B5EF4-FFF2-40B4-BE49-F238E27FC236}">
                  <a16:creationId xmlns:a16="http://schemas.microsoft.com/office/drawing/2014/main" xmlns="" id="{6F6B3E86-5CEC-4574-8A1F-E4BB3A558F5E}"/>
                </a:ext>
              </a:extLst>
            </p:cNvPr>
            <p:cNvSpPr txBox="1"/>
            <p:nvPr/>
          </p:nvSpPr>
          <p:spPr>
            <a:xfrm>
              <a:off x="5927861" y="3483760"/>
              <a:ext cx="1740491" cy="646331"/>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Tanzania</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a:solidFill>
                    <a:srgbClr val="FFFFFF"/>
                  </a:solidFill>
                  <a:latin typeface="Calibri"/>
                </a:rPr>
                <a:t>Aquaculture value </a:t>
              </a:r>
              <a:r>
                <a:rPr lang="fr-FR" sz="1200" b="0" dirty="0" err="1">
                  <a:solidFill>
                    <a:srgbClr val="FFFFFF"/>
                  </a:solidFill>
                  <a:latin typeface="Calibri"/>
                </a:rPr>
                <a:t>chain</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Star: 5 Points 45">
            <a:extLst>
              <a:ext uri="{FF2B5EF4-FFF2-40B4-BE49-F238E27FC236}">
                <a16:creationId xmlns:a16="http://schemas.microsoft.com/office/drawing/2014/main" xmlns="" id="{39C2589A-2F1D-440A-BC9B-556B001090E3}"/>
              </a:ext>
            </a:extLst>
          </p:cNvPr>
          <p:cNvSpPr/>
          <p:nvPr/>
        </p:nvSpPr>
        <p:spPr>
          <a:xfrm>
            <a:off x="5156023" y="5261321"/>
            <a:ext cx="177800"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7" name="TextBox 46">
            <a:extLst>
              <a:ext uri="{FF2B5EF4-FFF2-40B4-BE49-F238E27FC236}">
                <a16:creationId xmlns:a16="http://schemas.microsoft.com/office/drawing/2014/main" xmlns="" id="{586DE0E7-6217-4783-A84A-1E3B3CD095B7}"/>
              </a:ext>
            </a:extLst>
          </p:cNvPr>
          <p:cNvSpPr txBox="1"/>
          <p:nvPr/>
        </p:nvSpPr>
        <p:spPr>
          <a:xfrm>
            <a:off x="7163976" y="4958930"/>
            <a:ext cx="1601903" cy="830997"/>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Madagascar</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err="1">
                <a:solidFill>
                  <a:srgbClr val="FFFFFF"/>
                </a:solidFill>
                <a:latin typeface="Calibri"/>
              </a:rPr>
              <a:t>Operationalisation</a:t>
            </a:r>
            <a:r>
              <a:rPr lang="fr-FR" sz="1200" b="0" dirty="0">
                <a:solidFill>
                  <a:srgbClr val="FFFFFF"/>
                </a:solidFill>
                <a:latin typeface="Calibri"/>
              </a:rPr>
              <a:t> of the EIP</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8" name="Star: 5 Points 47">
            <a:extLst>
              <a:ext uri="{FF2B5EF4-FFF2-40B4-BE49-F238E27FC236}">
                <a16:creationId xmlns:a16="http://schemas.microsoft.com/office/drawing/2014/main" xmlns="" id="{48B458E8-734A-4D22-8810-9D7E5AEA11E5}"/>
              </a:ext>
            </a:extLst>
          </p:cNvPr>
          <p:cNvSpPr/>
          <p:nvPr/>
        </p:nvSpPr>
        <p:spPr>
          <a:xfrm>
            <a:off x="5424105" y="5103640"/>
            <a:ext cx="177800"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9" name="TextBox 48">
            <a:extLst>
              <a:ext uri="{FF2B5EF4-FFF2-40B4-BE49-F238E27FC236}">
                <a16:creationId xmlns:a16="http://schemas.microsoft.com/office/drawing/2014/main" xmlns="" id="{0302321C-60C9-49A9-94DE-618BB8B588C4}"/>
              </a:ext>
            </a:extLst>
          </p:cNvPr>
          <p:cNvSpPr txBox="1"/>
          <p:nvPr/>
        </p:nvSpPr>
        <p:spPr>
          <a:xfrm>
            <a:off x="7046799" y="4296293"/>
            <a:ext cx="1599225" cy="646331"/>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Mauritius</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err="1">
                <a:solidFill>
                  <a:srgbClr val="FFFFFF"/>
                </a:solidFill>
                <a:latin typeface="Calibri"/>
              </a:rPr>
              <a:t>Operationalisation</a:t>
            </a:r>
            <a:r>
              <a:rPr lang="fr-FR" sz="1200" b="0" dirty="0">
                <a:solidFill>
                  <a:srgbClr val="FFFFFF"/>
                </a:solidFill>
                <a:latin typeface="Calibri"/>
              </a:rPr>
              <a:t> of the EIP</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Star: 5 Points 49">
            <a:extLst>
              <a:ext uri="{FF2B5EF4-FFF2-40B4-BE49-F238E27FC236}">
                <a16:creationId xmlns:a16="http://schemas.microsoft.com/office/drawing/2014/main" xmlns="" id="{20FA8078-E6E6-44CE-862A-42F6F6528E62}"/>
              </a:ext>
            </a:extLst>
          </p:cNvPr>
          <p:cNvSpPr/>
          <p:nvPr/>
        </p:nvSpPr>
        <p:spPr>
          <a:xfrm>
            <a:off x="5009680" y="4957035"/>
            <a:ext cx="177800"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51" name="TextBox 50">
            <a:extLst>
              <a:ext uri="{FF2B5EF4-FFF2-40B4-BE49-F238E27FC236}">
                <a16:creationId xmlns:a16="http://schemas.microsoft.com/office/drawing/2014/main" xmlns="" id="{6DB10388-FAD2-493D-A1BB-2A77521037AD}"/>
              </a:ext>
            </a:extLst>
          </p:cNvPr>
          <p:cNvSpPr txBox="1"/>
          <p:nvPr/>
        </p:nvSpPr>
        <p:spPr>
          <a:xfrm>
            <a:off x="4339843" y="5631187"/>
            <a:ext cx="1517474" cy="1200329"/>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Mozambique</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err="1">
                <a:solidFill>
                  <a:srgbClr val="FFFFFF"/>
                </a:solidFill>
                <a:latin typeface="Calibri"/>
              </a:rPr>
              <a:t>Operationalisation</a:t>
            </a:r>
            <a:r>
              <a:rPr lang="fr-FR" sz="1200" b="0" dirty="0">
                <a:solidFill>
                  <a:srgbClr val="FFFFFF"/>
                </a:solidFill>
                <a:latin typeface="Calibri"/>
              </a:rPr>
              <a:t> of the EIP </a:t>
            </a:r>
          </a:p>
          <a:p>
            <a:pPr fontAlgn="auto">
              <a:spcBef>
                <a:spcPts val="0"/>
              </a:spcBef>
              <a:spcAft>
                <a:spcPts val="0"/>
              </a:spcAft>
            </a:pPr>
            <a:r>
              <a:rPr lang="fr-FR" sz="1200" b="0" dirty="0">
                <a:solidFill>
                  <a:srgbClr val="FFFFFF"/>
                </a:solidFill>
                <a:latin typeface="Calibri" panose="020F0502020204030204" pitchFamily="34" charset="0"/>
                <a:ea typeface="Calibri" panose="020F0502020204030204" pitchFamily="34" charset="0"/>
                <a:cs typeface="Times New Roman" panose="02020603050405020304" pitchFamily="18" charset="0"/>
              </a:rPr>
              <a:t>Energy &amp; Agri value </a:t>
            </a:r>
            <a:r>
              <a:rPr lang="fr-FR" sz="1200" b="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chains</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Star: 5 Points 51">
            <a:extLst>
              <a:ext uri="{FF2B5EF4-FFF2-40B4-BE49-F238E27FC236}">
                <a16:creationId xmlns:a16="http://schemas.microsoft.com/office/drawing/2014/main" xmlns="" id="{8066180F-0A3F-4E20-A124-BB60C617DCFE}"/>
              </a:ext>
            </a:extLst>
          </p:cNvPr>
          <p:cNvSpPr/>
          <p:nvPr/>
        </p:nvSpPr>
        <p:spPr>
          <a:xfrm>
            <a:off x="4783224" y="5037167"/>
            <a:ext cx="177800"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53" name="TextBox 52">
            <a:extLst>
              <a:ext uri="{FF2B5EF4-FFF2-40B4-BE49-F238E27FC236}">
                <a16:creationId xmlns:a16="http://schemas.microsoft.com/office/drawing/2014/main" xmlns="" id="{EA335C03-7F3C-40D5-A209-5489924A310A}"/>
              </a:ext>
            </a:extLst>
          </p:cNvPr>
          <p:cNvSpPr txBox="1"/>
          <p:nvPr/>
        </p:nvSpPr>
        <p:spPr>
          <a:xfrm>
            <a:off x="5835162" y="5655620"/>
            <a:ext cx="1550280" cy="646331"/>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Botswana</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err="1">
                <a:solidFill>
                  <a:srgbClr val="FFFFFF"/>
                </a:solidFill>
                <a:latin typeface="Calibri"/>
              </a:rPr>
              <a:t>Operationalisation</a:t>
            </a:r>
            <a:r>
              <a:rPr lang="fr-FR" sz="1200" b="0" dirty="0">
                <a:solidFill>
                  <a:srgbClr val="FFFFFF"/>
                </a:solidFill>
                <a:latin typeface="Calibri"/>
              </a:rPr>
              <a:t> of the EIP</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Star: 5 Points 53">
            <a:extLst>
              <a:ext uri="{FF2B5EF4-FFF2-40B4-BE49-F238E27FC236}">
                <a16:creationId xmlns:a16="http://schemas.microsoft.com/office/drawing/2014/main" xmlns="" id="{44A57DA7-B8C9-4019-A9EC-D167349653DF}"/>
              </a:ext>
            </a:extLst>
          </p:cNvPr>
          <p:cNvSpPr/>
          <p:nvPr/>
        </p:nvSpPr>
        <p:spPr>
          <a:xfrm>
            <a:off x="4649271" y="4379542"/>
            <a:ext cx="177800" cy="248355"/>
          </a:xfrm>
          <a:prstGeom prst="star5">
            <a:avLst/>
          </a:prstGeom>
          <a:solidFill>
            <a:srgbClr val="10B4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55" name="TextBox 54">
            <a:extLst>
              <a:ext uri="{FF2B5EF4-FFF2-40B4-BE49-F238E27FC236}">
                <a16:creationId xmlns:a16="http://schemas.microsoft.com/office/drawing/2014/main" xmlns="" id="{38CF4ED0-5118-41A5-B76A-7DBF2D8D2D56}"/>
              </a:ext>
            </a:extLst>
          </p:cNvPr>
          <p:cNvSpPr txBox="1"/>
          <p:nvPr/>
        </p:nvSpPr>
        <p:spPr>
          <a:xfrm>
            <a:off x="2856397" y="3880795"/>
            <a:ext cx="1483190" cy="830997"/>
          </a:xfrm>
          <a:prstGeom prst="rect">
            <a:avLst/>
          </a:prstGeom>
          <a:solidFill>
            <a:srgbClr val="10B4C6"/>
          </a:solidFill>
        </p:spPr>
        <p:txBody>
          <a:bodyPr wrap="square" rtlCol="0">
            <a:spAutoFit/>
          </a:bodyPr>
          <a:lstStyle/>
          <a:p>
            <a:pPr fontAlgn="auto">
              <a:spcBef>
                <a:spcPts val="0"/>
              </a:spcBef>
              <a:spcAft>
                <a:spcPts val="0"/>
              </a:spcAft>
            </a:pPr>
            <a:r>
              <a:rPr lang="en-GB" sz="1200" dirty="0">
                <a:solidFill>
                  <a:srgbClr val="FFFFFF"/>
                </a:solidFill>
                <a:latin typeface="Calibri"/>
              </a:rPr>
              <a:t>EUD </a:t>
            </a:r>
            <a:r>
              <a:rPr lang="en-GB" sz="1200" dirty="0">
                <a:solidFill>
                  <a:srgbClr val="FFFF66"/>
                </a:solidFill>
                <a:latin typeface="Calibri"/>
              </a:rPr>
              <a:t>Central Africa</a:t>
            </a:r>
            <a:r>
              <a:rPr lang="fr-FR" sz="1200" dirty="0">
                <a:solidFill>
                  <a:srgbClr val="FFFFFF"/>
                </a:solidFill>
                <a:latin typeface="Calibri"/>
              </a:rPr>
              <a:t>,</a:t>
            </a:r>
            <a:r>
              <a:rPr lang="en-GB" sz="1200" dirty="0">
                <a:solidFill>
                  <a:srgbClr val="FFFFFF"/>
                </a:solidFill>
                <a:latin typeface="Calibri"/>
              </a:rPr>
              <a:t> 2018</a:t>
            </a:r>
            <a:r>
              <a:rPr lang="en-GB" sz="1200" b="0" dirty="0">
                <a:solidFill>
                  <a:srgbClr val="FFFFFF"/>
                </a:solidFill>
                <a:latin typeface="Calibri"/>
              </a:rPr>
              <a:t> </a:t>
            </a:r>
            <a:r>
              <a:rPr lang="fr-FR" sz="1200" b="0" dirty="0" err="1">
                <a:solidFill>
                  <a:srgbClr val="FFFFFF"/>
                </a:solidFill>
                <a:latin typeface="Calibri"/>
              </a:rPr>
              <a:t>Operationalisation</a:t>
            </a:r>
            <a:r>
              <a:rPr lang="fr-FR" sz="1200" b="0" dirty="0">
                <a:solidFill>
                  <a:srgbClr val="FFFFFF"/>
                </a:solidFill>
                <a:latin typeface="Calibri"/>
              </a:rPr>
              <a:t> of the EIP</a:t>
            </a:r>
            <a:endParaRPr lang="en-US" sz="1400" b="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8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anim calcmode="lin" valueType="num">
                                      <p:cBhvr>
                                        <p:cTn id="57" dur="1000" fill="hold"/>
                                        <p:tgtEl>
                                          <p:spTgt spid="38"/>
                                        </p:tgtEl>
                                        <p:attrNameLst>
                                          <p:attrName>ppt_x</p:attrName>
                                        </p:attrNameLst>
                                      </p:cBhvr>
                                      <p:tavLst>
                                        <p:tav tm="0">
                                          <p:val>
                                            <p:strVal val="#ppt_x"/>
                                          </p:val>
                                        </p:tav>
                                        <p:tav tm="100000">
                                          <p:val>
                                            <p:strVal val="#ppt_x"/>
                                          </p:val>
                                        </p:tav>
                                      </p:tavLst>
                                    </p:anim>
                                    <p:anim calcmode="lin" valueType="num">
                                      <p:cBhvr>
                                        <p:cTn id="5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1000"/>
                                        <p:tgtEl>
                                          <p:spTgt spid="47"/>
                                        </p:tgtEl>
                                      </p:cBhvr>
                                    </p:animEffect>
                                    <p:anim calcmode="lin" valueType="num">
                                      <p:cBhvr>
                                        <p:cTn id="71" dur="1000" fill="hold"/>
                                        <p:tgtEl>
                                          <p:spTgt spid="47"/>
                                        </p:tgtEl>
                                        <p:attrNameLst>
                                          <p:attrName>ppt_x</p:attrName>
                                        </p:attrNameLst>
                                      </p:cBhvr>
                                      <p:tavLst>
                                        <p:tav tm="0">
                                          <p:val>
                                            <p:strVal val="#ppt_x"/>
                                          </p:val>
                                        </p:tav>
                                        <p:tav tm="100000">
                                          <p:val>
                                            <p:strVal val="#ppt_x"/>
                                          </p:val>
                                        </p:tav>
                                      </p:tavLst>
                                    </p:anim>
                                    <p:anim calcmode="lin" valueType="num">
                                      <p:cBhvr>
                                        <p:cTn id="72" dur="1000" fill="hold"/>
                                        <p:tgtEl>
                                          <p:spTgt spid="4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anim calcmode="lin" valueType="num">
                                      <p:cBhvr>
                                        <p:cTn id="83" dur="1000" fill="hold"/>
                                        <p:tgtEl>
                                          <p:spTgt spid="49"/>
                                        </p:tgtEl>
                                        <p:attrNameLst>
                                          <p:attrName>ppt_x</p:attrName>
                                        </p:attrNameLst>
                                      </p:cBhvr>
                                      <p:tavLst>
                                        <p:tav tm="0">
                                          <p:val>
                                            <p:strVal val="#ppt_x"/>
                                          </p:val>
                                        </p:tav>
                                        <p:tav tm="100000">
                                          <p:val>
                                            <p:strVal val="#ppt_x"/>
                                          </p:val>
                                        </p:tav>
                                      </p:tavLst>
                                    </p:anim>
                                    <p:anim calcmode="lin" valueType="num">
                                      <p:cBhvr>
                                        <p:cTn id="84" dur="1000" fill="hold"/>
                                        <p:tgtEl>
                                          <p:spTgt spid="4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1000"/>
                                        <p:tgtEl>
                                          <p:spTgt spid="51"/>
                                        </p:tgtEl>
                                      </p:cBhvr>
                                    </p:animEffect>
                                    <p:anim calcmode="lin" valueType="num">
                                      <p:cBhvr>
                                        <p:cTn id="95" dur="1000" fill="hold"/>
                                        <p:tgtEl>
                                          <p:spTgt spid="51"/>
                                        </p:tgtEl>
                                        <p:attrNameLst>
                                          <p:attrName>ppt_x</p:attrName>
                                        </p:attrNameLst>
                                      </p:cBhvr>
                                      <p:tavLst>
                                        <p:tav tm="0">
                                          <p:val>
                                            <p:strVal val="#ppt_x"/>
                                          </p:val>
                                        </p:tav>
                                        <p:tav tm="100000">
                                          <p:val>
                                            <p:strVal val="#ppt_x"/>
                                          </p:val>
                                        </p:tav>
                                      </p:tavLst>
                                    </p:anim>
                                    <p:anim calcmode="lin" valueType="num">
                                      <p:cBhvr>
                                        <p:cTn id="96" dur="1000" fill="hold"/>
                                        <p:tgtEl>
                                          <p:spTgt spid="5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1000"/>
                                        <p:tgtEl>
                                          <p:spTgt spid="50"/>
                                        </p:tgtEl>
                                      </p:cBhvr>
                                    </p:animEffect>
                                    <p:anim calcmode="lin" valueType="num">
                                      <p:cBhvr>
                                        <p:cTn id="100" dur="1000" fill="hold"/>
                                        <p:tgtEl>
                                          <p:spTgt spid="50"/>
                                        </p:tgtEl>
                                        <p:attrNameLst>
                                          <p:attrName>ppt_x</p:attrName>
                                        </p:attrNameLst>
                                      </p:cBhvr>
                                      <p:tavLst>
                                        <p:tav tm="0">
                                          <p:val>
                                            <p:strVal val="#ppt_x"/>
                                          </p:val>
                                        </p:tav>
                                        <p:tav tm="100000">
                                          <p:val>
                                            <p:strVal val="#ppt_x"/>
                                          </p:val>
                                        </p:tav>
                                      </p:tavLst>
                                    </p:anim>
                                    <p:anim calcmode="lin" valueType="num">
                                      <p:cBhvr>
                                        <p:cTn id="10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1000"/>
                                        <p:tgtEl>
                                          <p:spTgt spid="53"/>
                                        </p:tgtEl>
                                      </p:cBhvr>
                                    </p:animEffect>
                                    <p:anim calcmode="lin" valueType="num">
                                      <p:cBhvr>
                                        <p:cTn id="107" dur="1000" fill="hold"/>
                                        <p:tgtEl>
                                          <p:spTgt spid="53"/>
                                        </p:tgtEl>
                                        <p:attrNameLst>
                                          <p:attrName>ppt_x</p:attrName>
                                        </p:attrNameLst>
                                      </p:cBhvr>
                                      <p:tavLst>
                                        <p:tav tm="0">
                                          <p:val>
                                            <p:strVal val="#ppt_x"/>
                                          </p:val>
                                        </p:tav>
                                        <p:tav tm="100000">
                                          <p:val>
                                            <p:strVal val="#ppt_x"/>
                                          </p:val>
                                        </p:tav>
                                      </p:tavLst>
                                    </p:anim>
                                    <p:anim calcmode="lin" valueType="num">
                                      <p:cBhvr>
                                        <p:cTn id="108" dur="1000" fill="hold"/>
                                        <p:tgtEl>
                                          <p:spTgt spid="5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1000"/>
                                        <p:tgtEl>
                                          <p:spTgt spid="52"/>
                                        </p:tgtEl>
                                      </p:cBhvr>
                                    </p:animEffect>
                                    <p:anim calcmode="lin" valueType="num">
                                      <p:cBhvr>
                                        <p:cTn id="112" dur="1000" fill="hold"/>
                                        <p:tgtEl>
                                          <p:spTgt spid="52"/>
                                        </p:tgtEl>
                                        <p:attrNameLst>
                                          <p:attrName>ppt_x</p:attrName>
                                        </p:attrNameLst>
                                      </p:cBhvr>
                                      <p:tavLst>
                                        <p:tav tm="0">
                                          <p:val>
                                            <p:strVal val="#ppt_x"/>
                                          </p:val>
                                        </p:tav>
                                        <p:tav tm="100000">
                                          <p:val>
                                            <p:strVal val="#ppt_x"/>
                                          </p:val>
                                        </p:tav>
                                      </p:tavLst>
                                    </p:anim>
                                    <p:anim calcmode="lin" valueType="num">
                                      <p:cBhvr>
                                        <p:cTn id="11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fade">
                                      <p:cBhvr>
                                        <p:cTn id="118" dur="1000"/>
                                        <p:tgtEl>
                                          <p:spTgt spid="55"/>
                                        </p:tgtEl>
                                      </p:cBhvr>
                                    </p:animEffect>
                                    <p:anim calcmode="lin" valueType="num">
                                      <p:cBhvr>
                                        <p:cTn id="119" dur="1000" fill="hold"/>
                                        <p:tgtEl>
                                          <p:spTgt spid="55"/>
                                        </p:tgtEl>
                                        <p:attrNameLst>
                                          <p:attrName>ppt_x</p:attrName>
                                        </p:attrNameLst>
                                      </p:cBhvr>
                                      <p:tavLst>
                                        <p:tav tm="0">
                                          <p:val>
                                            <p:strVal val="#ppt_x"/>
                                          </p:val>
                                        </p:tav>
                                        <p:tav tm="100000">
                                          <p:val>
                                            <p:strVal val="#ppt_x"/>
                                          </p:val>
                                        </p:tav>
                                      </p:tavLst>
                                    </p:anim>
                                    <p:anim calcmode="lin" valueType="num">
                                      <p:cBhvr>
                                        <p:cTn id="120" dur="1000" fill="hold"/>
                                        <p:tgtEl>
                                          <p:spTgt spid="55"/>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1000"/>
                                        <p:tgtEl>
                                          <p:spTgt spid="54"/>
                                        </p:tgtEl>
                                      </p:cBhvr>
                                    </p:animEffect>
                                    <p:anim calcmode="lin" valueType="num">
                                      <p:cBhvr>
                                        <p:cTn id="124" dur="1000" fill="hold"/>
                                        <p:tgtEl>
                                          <p:spTgt spid="54"/>
                                        </p:tgtEl>
                                        <p:attrNameLst>
                                          <p:attrName>ppt_x</p:attrName>
                                        </p:attrNameLst>
                                      </p:cBhvr>
                                      <p:tavLst>
                                        <p:tav tm="0">
                                          <p:val>
                                            <p:strVal val="#ppt_x"/>
                                          </p:val>
                                        </p:tav>
                                        <p:tav tm="100000">
                                          <p:val>
                                            <p:strVal val="#ppt_x"/>
                                          </p:val>
                                        </p:tav>
                                      </p:tavLst>
                                    </p:anim>
                                    <p:anim calcmode="lin" valueType="num">
                                      <p:cBhvr>
                                        <p:cTn id="12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xmlns="" id="{1C3E43F4-CB01-4C56-A04A-5BBB62B93185}"/>
              </a:ext>
            </a:extLst>
          </p:cNvPr>
          <p:cNvPicPr>
            <a:picLocks noChangeAspect="1"/>
          </p:cNvPicPr>
          <p:nvPr/>
        </p:nvPicPr>
        <p:blipFill rotWithShape="1">
          <a:blip r:embed="rId3">
            <a:extLst>
              <a:ext uri="{28A0092B-C50C-407E-A947-70E740481C1C}">
                <a14:useLocalDpi xmlns:a14="http://schemas.microsoft.com/office/drawing/2010/main" val="0"/>
              </a:ext>
            </a:extLst>
          </a:blip>
          <a:srcRect l="21054" t="11727" r="20211" b="10360"/>
          <a:stretch/>
        </p:blipFill>
        <p:spPr>
          <a:xfrm>
            <a:off x="284472" y="1267984"/>
            <a:ext cx="5121540" cy="5095277"/>
          </a:xfrm>
          <a:prstGeom prst="rect">
            <a:avLst/>
          </a:prstGeom>
          <a:effectLst>
            <a:outerShdw blurRad="50800" dist="38100" dir="5400000" algn="t" rotWithShape="0">
              <a:prstClr val="black">
                <a:alpha val="40000"/>
              </a:prstClr>
            </a:outerShdw>
          </a:effectLst>
        </p:spPr>
      </p:pic>
      <p:sp>
        <p:nvSpPr>
          <p:cNvPr id="13" name="Pillar 3: Promoting a conducive investment climate">
            <a:extLst>
              <a:ext uri="{FF2B5EF4-FFF2-40B4-BE49-F238E27FC236}">
                <a16:creationId xmlns:a16="http://schemas.microsoft.com/office/drawing/2014/main" xmlns="" id="{49B69D4F-59DF-4217-B264-7952DD4C2E68}"/>
              </a:ext>
            </a:extLst>
          </p:cNvPr>
          <p:cNvSpPr txBox="1"/>
          <p:nvPr/>
        </p:nvSpPr>
        <p:spPr>
          <a:xfrm>
            <a:off x="740677" y="278968"/>
            <a:ext cx="4483523"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Request for mission</a:t>
            </a:r>
          </a:p>
        </p:txBody>
      </p:sp>
      <p:pic>
        <p:nvPicPr>
          <p:cNvPr id="14" name="Graphic 13" descr="Direction">
            <a:hlinkClick r:id="rId2"/>
            <a:extLst>
              <a:ext uri="{FF2B5EF4-FFF2-40B4-BE49-F238E27FC236}">
                <a16:creationId xmlns:a16="http://schemas.microsoft.com/office/drawing/2014/main" xmlns="" id="{35C0D03B-05A1-449A-BD08-0EEA610464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533407" y="3901501"/>
            <a:ext cx="449032" cy="598709"/>
          </a:xfrm>
          <a:prstGeom prst="rect">
            <a:avLst/>
          </a:prstGeom>
        </p:spPr>
      </p:pic>
      <p:sp>
        <p:nvSpPr>
          <p:cNvPr id="15" name="TextBox 14">
            <a:extLst>
              <a:ext uri="{FF2B5EF4-FFF2-40B4-BE49-F238E27FC236}">
                <a16:creationId xmlns:a16="http://schemas.microsoft.com/office/drawing/2014/main" xmlns="" id="{62F556B8-D6C1-4F5A-88EB-19EE2D33F288}"/>
              </a:ext>
            </a:extLst>
          </p:cNvPr>
          <p:cNvSpPr txBox="1"/>
          <p:nvPr/>
        </p:nvSpPr>
        <p:spPr>
          <a:xfrm>
            <a:off x="2384320" y="4364097"/>
            <a:ext cx="858740" cy="646331"/>
          </a:xfrm>
          <a:prstGeom prst="rect">
            <a:avLst/>
          </a:prstGeom>
          <a:noFill/>
        </p:spPr>
        <p:txBody>
          <a:bodyPr wrap="square" rtlCol="0">
            <a:spAutoFit/>
          </a:bodyPr>
          <a:lstStyle/>
          <a:p>
            <a:pPr fontAlgn="auto">
              <a:spcBef>
                <a:spcPts val="0"/>
              </a:spcBef>
              <a:spcAft>
                <a:spcPts val="0"/>
              </a:spcAft>
            </a:pPr>
            <a:r>
              <a:rPr lang="fr-FR" sz="1800" b="0" dirty="0">
                <a:solidFill>
                  <a:srgbClr val="644D9C"/>
                </a:solidFill>
                <a:latin typeface="Calibri"/>
              </a:rPr>
              <a:t>Click </a:t>
            </a:r>
            <a:r>
              <a:rPr lang="fr-FR" sz="1800" b="0" dirty="0" err="1">
                <a:solidFill>
                  <a:srgbClr val="644D9C"/>
                </a:solidFill>
                <a:latin typeface="Calibri"/>
              </a:rPr>
              <a:t>here</a:t>
            </a:r>
            <a:endParaRPr lang="en-US" sz="1800" b="0" dirty="0">
              <a:solidFill>
                <a:srgbClr val="644D9C"/>
              </a:solidFill>
              <a:latin typeface="Calibri"/>
            </a:endParaRPr>
          </a:p>
        </p:txBody>
      </p:sp>
      <p:grpSp>
        <p:nvGrpSpPr>
          <p:cNvPr id="8" name="Group 7">
            <a:extLst>
              <a:ext uri="{FF2B5EF4-FFF2-40B4-BE49-F238E27FC236}">
                <a16:creationId xmlns:a16="http://schemas.microsoft.com/office/drawing/2014/main" xmlns="" id="{67A95AEE-FF3E-4DBE-A42C-BE9EC082DCF4}"/>
              </a:ext>
            </a:extLst>
          </p:cNvPr>
          <p:cNvGrpSpPr/>
          <p:nvPr/>
        </p:nvGrpSpPr>
        <p:grpSpPr>
          <a:xfrm>
            <a:off x="5670593" y="2403139"/>
            <a:ext cx="3245127" cy="1230796"/>
            <a:chOff x="2408582" y="4613966"/>
            <a:chExt cx="4326836" cy="1230796"/>
          </a:xfrm>
        </p:grpSpPr>
        <p:pic>
          <p:nvPicPr>
            <p:cNvPr id="9" name="Picture 8">
              <a:extLst>
                <a:ext uri="{FF2B5EF4-FFF2-40B4-BE49-F238E27FC236}">
                  <a16:creationId xmlns:a16="http://schemas.microsoft.com/office/drawing/2014/main" xmlns="" id="{FFB0C496-850C-4D5F-A4EA-9155C710BC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690" y="4629235"/>
              <a:ext cx="1232728" cy="1215527"/>
            </a:xfrm>
            <a:prstGeom prst="rect">
              <a:avLst/>
            </a:prstGeom>
          </p:spPr>
        </p:pic>
        <p:pic>
          <p:nvPicPr>
            <p:cNvPr id="10" name="Picture 9">
              <a:extLst>
                <a:ext uri="{FF2B5EF4-FFF2-40B4-BE49-F238E27FC236}">
                  <a16:creationId xmlns:a16="http://schemas.microsoft.com/office/drawing/2014/main" xmlns="" id="{D4CB5005-4C83-4C6E-92A4-1D222D843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602" y="4613966"/>
              <a:ext cx="1230796" cy="1230796"/>
            </a:xfrm>
            <a:prstGeom prst="rect">
              <a:avLst/>
            </a:prstGeom>
          </p:spPr>
        </p:pic>
        <p:pic>
          <p:nvPicPr>
            <p:cNvPr id="11" name="Picture 10">
              <a:extLst>
                <a:ext uri="{FF2B5EF4-FFF2-40B4-BE49-F238E27FC236}">
                  <a16:creationId xmlns:a16="http://schemas.microsoft.com/office/drawing/2014/main" xmlns="" id="{52216111-CA9C-4201-9773-C75DABF4F56C}"/>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23967" t="20474" r="24049" b="28504"/>
            <a:stretch/>
          </p:blipFill>
          <p:spPr>
            <a:xfrm>
              <a:off x="2408582" y="4619541"/>
              <a:ext cx="1232728" cy="1209952"/>
            </a:xfrm>
            <a:prstGeom prst="rect">
              <a:avLst/>
            </a:prstGeom>
          </p:spPr>
        </p:pic>
      </p:grpSp>
      <p:sp>
        <p:nvSpPr>
          <p:cNvPr id="16" name="TextBox 15">
            <a:extLst>
              <a:ext uri="{FF2B5EF4-FFF2-40B4-BE49-F238E27FC236}">
                <a16:creationId xmlns:a16="http://schemas.microsoft.com/office/drawing/2014/main" xmlns="" id="{7406767C-71AD-49BE-9F4E-F4D8363F3240}"/>
              </a:ext>
            </a:extLst>
          </p:cNvPr>
          <p:cNvSpPr txBox="1"/>
          <p:nvPr/>
        </p:nvSpPr>
        <p:spPr>
          <a:xfrm>
            <a:off x="5655398" y="3719816"/>
            <a:ext cx="989381" cy="1446550"/>
          </a:xfrm>
          <a:prstGeom prst="rect">
            <a:avLst/>
          </a:prstGeom>
          <a:noFill/>
        </p:spPr>
        <p:txBody>
          <a:bodyPr wrap="square" rtlCol="0">
            <a:spAutoFit/>
          </a:bodyPr>
          <a:lstStyle/>
          <a:p>
            <a:pPr fontAlgn="auto">
              <a:spcBef>
                <a:spcPts val="0"/>
              </a:spcBef>
              <a:spcAft>
                <a:spcPts val="0"/>
              </a:spcAft>
            </a:pPr>
            <a:r>
              <a:rPr lang="fr-FR" sz="1600" b="0" dirty="0">
                <a:solidFill>
                  <a:srgbClr val="001854"/>
                </a:solidFill>
                <a:latin typeface="Calibri"/>
              </a:rPr>
              <a:t>Chris Brown</a:t>
            </a:r>
          </a:p>
          <a:p>
            <a:pPr fontAlgn="auto">
              <a:spcBef>
                <a:spcPts val="0"/>
              </a:spcBef>
              <a:spcAft>
                <a:spcPts val="0"/>
              </a:spcAft>
            </a:pPr>
            <a:r>
              <a:rPr lang="fr-FR" sz="1400" b="0" dirty="0">
                <a:solidFill>
                  <a:srgbClr val="001854"/>
                </a:solidFill>
                <a:latin typeface="Calibri"/>
              </a:rPr>
              <a:t>Team Leader</a:t>
            </a:r>
          </a:p>
          <a:p>
            <a:pPr fontAlgn="auto">
              <a:spcBef>
                <a:spcPts val="0"/>
              </a:spcBef>
              <a:spcAft>
                <a:spcPts val="0"/>
              </a:spcAft>
            </a:pPr>
            <a:r>
              <a:rPr lang="fr-FR" sz="1400" b="0" dirty="0">
                <a:solidFill>
                  <a:srgbClr val="001854"/>
                </a:solidFill>
                <a:latin typeface="Calibri"/>
              </a:rPr>
              <a:t>Key Expert 1</a:t>
            </a:r>
            <a:endParaRPr lang="en-US" sz="1400" b="0" dirty="0">
              <a:solidFill>
                <a:srgbClr val="001854"/>
              </a:solidFill>
              <a:latin typeface="Calibri"/>
            </a:endParaRPr>
          </a:p>
        </p:txBody>
      </p:sp>
      <p:sp>
        <p:nvSpPr>
          <p:cNvPr id="17" name="TextBox 16">
            <a:extLst>
              <a:ext uri="{FF2B5EF4-FFF2-40B4-BE49-F238E27FC236}">
                <a16:creationId xmlns:a16="http://schemas.microsoft.com/office/drawing/2014/main" xmlns="" id="{A26F53B0-E191-4876-811E-13A358250E72}"/>
              </a:ext>
            </a:extLst>
          </p:cNvPr>
          <p:cNvSpPr txBox="1"/>
          <p:nvPr/>
        </p:nvSpPr>
        <p:spPr>
          <a:xfrm>
            <a:off x="6819825" y="3710390"/>
            <a:ext cx="989381" cy="1015663"/>
          </a:xfrm>
          <a:prstGeom prst="rect">
            <a:avLst/>
          </a:prstGeom>
          <a:noFill/>
        </p:spPr>
        <p:txBody>
          <a:bodyPr wrap="square" rtlCol="0">
            <a:spAutoFit/>
          </a:bodyPr>
          <a:lstStyle/>
          <a:p>
            <a:pPr fontAlgn="auto">
              <a:spcBef>
                <a:spcPts val="0"/>
              </a:spcBef>
              <a:spcAft>
                <a:spcPts val="0"/>
              </a:spcAft>
            </a:pPr>
            <a:r>
              <a:rPr lang="fr-FR" sz="1600" b="0" dirty="0">
                <a:solidFill>
                  <a:srgbClr val="001854"/>
                </a:solidFill>
                <a:latin typeface="Calibri"/>
              </a:rPr>
              <a:t>Emmanuel Moyart</a:t>
            </a:r>
          </a:p>
          <a:p>
            <a:pPr fontAlgn="auto">
              <a:spcBef>
                <a:spcPts val="0"/>
              </a:spcBef>
              <a:spcAft>
                <a:spcPts val="0"/>
              </a:spcAft>
            </a:pPr>
            <a:r>
              <a:rPr lang="fr-FR" sz="1400" b="0" dirty="0">
                <a:solidFill>
                  <a:srgbClr val="001854"/>
                </a:solidFill>
                <a:latin typeface="Calibri"/>
              </a:rPr>
              <a:t>Key Expert 2</a:t>
            </a:r>
          </a:p>
        </p:txBody>
      </p:sp>
      <p:sp>
        <p:nvSpPr>
          <p:cNvPr id="18" name="TextBox 17">
            <a:extLst>
              <a:ext uri="{FF2B5EF4-FFF2-40B4-BE49-F238E27FC236}">
                <a16:creationId xmlns:a16="http://schemas.microsoft.com/office/drawing/2014/main" xmlns="" id="{D853DF0B-C20A-4EBE-8210-3C61FF66F338}"/>
              </a:ext>
            </a:extLst>
          </p:cNvPr>
          <p:cNvSpPr txBox="1"/>
          <p:nvPr/>
        </p:nvSpPr>
        <p:spPr>
          <a:xfrm>
            <a:off x="8044825" y="3719814"/>
            <a:ext cx="989381" cy="1261884"/>
          </a:xfrm>
          <a:prstGeom prst="rect">
            <a:avLst/>
          </a:prstGeom>
          <a:noFill/>
        </p:spPr>
        <p:txBody>
          <a:bodyPr wrap="square" rtlCol="0">
            <a:spAutoFit/>
          </a:bodyPr>
          <a:lstStyle/>
          <a:p>
            <a:pPr fontAlgn="auto">
              <a:spcBef>
                <a:spcPts val="0"/>
              </a:spcBef>
              <a:spcAft>
                <a:spcPts val="0"/>
              </a:spcAft>
            </a:pPr>
            <a:r>
              <a:rPr lang="fr-FR" sz="1600" b="0" dirty="0">
                <a:solidFill>
                  <a:srgbClr val="001854"/>
                </a:solidFill>
                <a:latin typeface="Calibri"/>
              </a:rPr>
              <a:t>Mathilde </a:t>
            </a:r>
            <a:r>
              <a:rPr lang="fr-FR" sz="1600" b="0" dirty="0" err="1">
                <a:solidFill>
                  <a:srgbClr val="001854"/>
                </a:solidFill>
                <a:latin typeface="Calibri"/>
              </a:rPr>
              <a:t>Gaston-Mathé</a:t>
            </a:r>
            <a:endParaRPr lang="fr-FR" sz="1600" b="0" dirty="0">
              <a:solidFill>
                <a:srgbClr val="001854"/>
              </a:solidFill>
              <a:latin typeface="Calibri"/>
            </a:endParaRPr>
          </a:p>
          <a:p>
            <a:pPr fontAlgn="auto">
              <a:spcBef>
                <a:spcPts val="0"/>
              </a:spcBef>
              <a:spcAft>
                <a:spcPts val="0"/>
              </a:spcAft>
            </a:pPr>
            <a:r>
              <a:rPr lang="fr-FR" sz="1400" b="0" dirty="0">
                <a:solidFill>
                  <a:srgbClr val="001854"/>
                </a:solidFill>
                <a:latin typeface="Calibri"/>
              </a:rPr>
              <a:t>Key Expert 3</a:t>
            </a:r>
          </a:p>
        </p:txBody>
      </p:sp>
      <p:sp>
        <p:nvSpPr>
          <p:cNvPr id="19" name="Rectángulo 6">
            <a:extLst>
              <a:ext uri="{FF2B5EF4-FFF2-40B4-BE49-F238E27FC236}">
                <a16:creationId xmlns:a16="http://schemas.microsoft.com/office/drawing/2014/main" xmlns="" id="{AD0213AF-4119-467F-B922-F45D34DA245C}"/>
              </a:ext>
            </a:extLst>
          </p:cNvPr>
          <p:cNvSpPr/>
          <p:nvPr/>
        </p:nvSpPr>
        <p:spPr>
          <a:xfrm>
            <a:off x="5452447" y="5196647"/>
            <a:ext cx="3724136" cy="646331"/>
          </a:xfrm>
          <a:prstGeom prst="rect">
            <a:avLst/>
          </a:prstGeom>
        </p:spPr>
        <p:txBody>
          <a:bodyPr wrap="square">
            <a:spAutoFit/>
          </a:bodyPr>
          <a:lstStyle/>
          <a:p>
            <a:pPr algn="ctr" fontAlgn="auto">
              <a:spcBef>
                <a:spcPts val="0"/>
              </a:spcBef>
              <a:spcAft>
                <a:spcPts val="0"/>
              </a:spcAft>
            </a:pPr>
            <a:r>
              <a:rPr lang="es-ES" sz="1800" b="0" dirty="0">
                <a:solidFill>
                  <a:srgbClr val="0EB1C6"/>
                </a:solidFill>
                <a:latin typeface="Verdana"/>
                <a:cs typeface="Verdana"/>
              </a:rPr>
              <a:t>DEVCO-TPSDE-FACILITY@ec.europa.eu</a:t>
            </a:r>
          </a:p>
        </p:txBody>
      </p:sp>
    </p:spTree>
    <p:extLst>
      <p:ext uri="{BB962C8B-B14F-4D97-AF65-F5344CB8AC3E}">
        <p14:creationId xmlns:p14="http://schemas.microsoft.com/office/powerpoint/2010/main" val="1292457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llar 3: Promoting a conducive investment climate"/>
          <p:cNvSpPr txBox="1"/>
          <p:nvPr/>
        </p:nvSpPr>
        <p:spPr>
          <a:xfrm>
            <a:off x="696515" y="241738"/>
            <a:ext cx="8403883" cy="40010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2000" dirty="0">
                <a:solidFill>
                  <a:srgbClr val="9E1F68"/>
                </a:solidFill>
                <a:latin typeface="Verdana"/>
                <a:cs typeface="Verdana"/>
              </a:rPr>
              <a:t>Other TA support from HQ</a:t>
            </a:r>
          </a:p>
        </p:txBody>
      </p:sp>
      <p:sp>
        <p:nvSpPr>
          <p:cNvPr id="7" name="Rectangle 6">
            <a:extLst>
              <a:ext uri="{FF2B5EF4-FFF2-40B4-BE49-F238E27FC236}">
                <a16:creationId xmlns:a16="http://schemas.microsoft.com/office/drawing/2014/main" xmlns="" id="{82DE2710-F2BC-4E5D-A183-6B1954EADEF2}"/>
              </a:ext>
            </a:extLst>
          </p:cNvPr>
          <p:cNvSpPr/>
          <p:nvPr/>
        </p:nvSpPr>
        <p:spPr>
          <a:xfrm>
            <a:off x="664616" y="846912"/>
            <a:ext cx="2201244" cy="369332"/>
          </a:xfrm>
          <a:prstGeom prst="rect">
            <a:avLst/>
          </a:prstGeom>
        </p:spPr>
        <p:txBody>
          <a:bodyPr wrap="none">
            <a:spAutoFit/>
          </a:bodyPr>
          <a:lstStyle/>
          <a:p>
            <a:pPr fontAlgn="auto">
              <a:spcBef>
                <a:spcPts val="0"/>
              </a:spcBef>
              <a:spcAft>
                <a:spcPts val="0"/>
              </a:spcAft>
            </a:pPr>
            <a:r>
              <a:rPr lang="fr-FR" sz="1800" dirty="0">
                <a:ln w="0" cap="flat" cmpd="sng" algn="ctr">
                  <a:noFill/>
                  <a:prstDash val="solid"/>
                  <a:round/>
                  <a:headEnd type="none" w="med" len="med"/>
                  <a:tailEnd type="none" w="med" len="med"/>
                </a:ln>
                <a:solidFill>
                  <a:srgbClr val="9E1F68"/>
                </a:solidFill>
                <a:latin typeface="Verdana" charset="0"/>
                <a:ea typeface="Verdana" charset="0"/>
                <a:cs typeface="Verdana" charset="0"/>
              </a:rPr>
              <a:t>2. </a:t>
            </a:r>
            <a:r>
              <a:rPr lang="fr-FR" sz="1800" dirty="0" err="1">
                <a:ln w="0" cap="flat" cmpd="sng" algn="ctr">
                  <a:noFill/>
                  <a:prstDash val="solid"/>
                  <a:round/>
                  <a:headEnd type="none" w="med" len="med"/>
                  <a:tailEnd type="none" w="med" len="med"/>
                </a:ln>
                <a:solidFill>
                  <a:srgbClr val="9E1F68"/>
                </a:solidFill>
                <a:latin typeface="Verdana" charset="0"/>
                <a:ea typeface="Verdana" charset="0"/>
                <a:cs typeface="Verdana" charset="0"/>
              </a:rPr>
              <a:t>Tradecom</a:t>
            </a:r>
            <a:r>
              <a:rPr lang="fr-FR" sz="1800" dirty="0">
                <a:ln w="0" cap="flat" cmpd="sng" algn="ctr">
                  <a:noFill/>
                  <a:prstDash val="solid"/>
                  <a:round/>
                  <a:headEnd type="none" w="med" len="med"/>
                  <a:tailEnd type="none" w="med" len="med"/>
                </a:ln>
                <a:solidFill>
                  <a:srgbClr val="9E1F68"/>
                </a:solidFill>
                <a:latin typeface="Verdana" charset="0"/>
                <a:ea typeface="Verdana" charset="0"/>
                <a:cs typeface="Verdana" charset="0"/>
              </a:rPr>
              <a:t> II </a:t>
            </a:r>
            <a:endParaRPr lang="en-US" sz="1800" dirty="0">
              <a:ln w="0" cap="flat" cmpd="sng" algn="ctr">
                <a:noFill/>
                <a:prstDash val="solid"/>
                <a:round/>
                <a:headEnd type="none" w="med" len="med"/>
                <a:tailEnd type="none" w="med" len="med"/>
              </a:ln>
              <a:solidFill>
                <a:srgbClr val="9E1F68"/>
              </a:solidFill>
              <a:latin typeface="Verdana" charset="0"/>
              <a:ea typeface="Verdana" charset="0"/>
              <a:cs typeface="Verdana"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343" y="931178"/>
            <a:ext cx="5760996" cy="583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060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 glance</a:t>
            </a:r>
            <a:endParaRPr lang="fr-BE" dirty="0"/>
          </a:p>
        </p:txBody>
      </p:sp>
      <p:sp>
        <p:nvSpPr>
          <p:cNvPr id="6" name="Marcador de contenido 5">
            <a:extLst>
              <a:ext uri="{FF2B5EF4-FFF2-40B4-BE49-F238E27FC236}">
                <a16:creationId xmlns:a16="http://schemas.microsoft.com/office/drawing/2014/main" xmlns="" id="{DBED79FD-1021-5E41-A146-91AF781FC1C9}"/>
              </a:ext>
            </a:extLst>
          </p:cNvPr>
          <p:cNvSpPr>
            <a:spLocks noGrp="1"/>
          </p:cNvSpPr>
          <p:nvPr>
            <p:ph sz="half" idx="1"/>
          </p:nvPr>
        </p:nvSpPr>
        <p:spPr>
          <a:xfrm>
            <a:off x="768428" y="1467757"/>
            <a:ext cx="3803573" cy="2034283"/>
          </a:xfrm>
        </p:spPr>
        <p:txBody>
          <a:bodyPr>
            <a:normAutofit/>
          </a:bodyPr>
          <a:lstStyle/>
          <a:p>
            <a:pPr marL="457200" indent="-457200">
              <a:buFont typeface="Arial" panose="020B0604020202020204" pitchFamily="34" charset="0"/>
              <a:buChar char="•"/>
            </a:pPr>
            <a:r>
              <a:rPr lang="es-ES" sz="2400" dirty="0" err="1">
                <a:solidFill>
                  <a:srgbClr val="002060"/>
                </a:solidFill>
                <a:latin typeface="+mj-lt"/>
              </a:rPr>
              <a:t>Thematic</a:t>
            </a:r>
            <a:r>
              <a:rPr lang="es-ES" sz="2400" dirty="0">
                <a:solidFill>
                  <a:srgbClr val="002060"/>
                </a:solidFill>
                <a:latin typeface="+mj-lt"/>
              </a:rPr>
              <a:t> </a:t>
            </a:r>
            <a:r>
              <a:rPr lang="es-ES" sz="2400" dirty="0" err="1">
                <a:solidFill>
                  <a:srgbClr val="002060"/>
                </a:solidFill>
                <a:latin typeface="+mj-lt"/>
              </a:rPr>
              <a:t>Facility</a:t>
            </a:r>
            <a:endParaRPr lang="es-ES" sz="2400" dirty="0">
              <a:solidFill>
                <a:srgbClr val="002060"/>
              </a:solidFill>
              <a:latin typeface="+mj-lt"/>
            </a:endParaRPr>
          </a:p>
          <a:p>
            <a:pPr marL="457200" indent="-457200">
              <a:buFont typeface="Arial" panose="020B0604020202020204" pitchFamily="34" charset="0"/>
              <a:buChar char="•"/>
            </a:pPr>
            <a:r>
              <a:rPr lang="es-ES" sz="2400" dirty="0">
                <a:solidFill>
                  <a:srgbClr val="002060"/>
                </a:solidFill>
                <a:latin typeface="+mj-lt"/>
              </a:rPr>
              <a:t>2016 – 2020</a:t>
            </a:r>
          </a:p>
          <a:p>
            <a:pPr marL="457200" indent="-457200">
              <a:buFont typeface="Arial" panose="020B0604020202020204" pitchFamily="34" charset="0"/>
              <a:buChar char="•"/>
            </a:pPr>
            <a:endParaRPr lang="es-ES" dirty="0">
              <a:solidFill>
                <a:srgbClr val="002060"/>
              </a:solidFill>
              <a:latin typeface="+mj-lt"/>
            </a:endParaRPr>
          </a:p>
        </p:txBody>
      </p:sp>
      <p:pic>
        <p:nvPicPr>
          <p:cNvPr id="7" name="Graphic 16" descr="Meeting">
            <a:extLst>
              <a:ext uri="{FF2B5EF4-FFF2-40B4-BE49-F238E27FC236}">
                <a16:creationId xmlns:a16="http://schemas.microsoft.com/office/drawing/2014/main" xmlns="" id="{7EB184D2-CA08-41B8-BC71-4AB97DE6297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84463" y="5186957"/>
            <a:ext cx="434018" cy="651831"/>
          </a:xfrm>
          <a:prstGeom prst="rect">
            <a:avLst/>
          </a:prstGeom>
        </p:spPr>
      </p:pic>
      <p:pic>
        <p:nvPicPr>
          <p:cNvPr id="8" name="Graphic 20" descr="Share">
            <a:extLst>
              <a:ext uri="{FF2B5EF4-FFF2-40B4-BE49-F238E27FC236}">
                <a16:creationId xmlns:a16="http://schemas.microsoft.com/office/drawing/2014/main" xmlns="" id="{FA465849-EE8D-40D3-901E-285F93B761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95921" y="1899743"/>
            <a:ext cx="522560" cy="696747"/>
          </a:xfrm>
          <a:prstGeom prst="rect">
            <a:avLst/>
          </a:prstGeom>
        </p:spPr>
      </p:pic>
      <p:pic>
        <p:nvPicPr>
          <p:cNvPr id="9" name="Graphic 14" descr="Hierarchy">
            <a:extLst>
              <a:ext uri="{FF2B5EF4-FFF2-40B4-BE49-F238E27FC236}">
                <a16:creationId xmlns:a16="http://schemas.microsoft.com/office/drawing/2014/main" xmlns="" id="{5B17BC64-5C05-4854-A8A9-1D500C4B6B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06944" y="3285019"/>
            <a:ext cx="511537" cy="682049"/>
          </a:xfrm>
          <a:prstGeom prst="rect">
            <a:avLst/>
          </a:prstGeom>
        </p:spPr>
      </p:pic>
      <p:sp>
        <p:nvSpPr>
          <p:cNvPr id="10" name="Marcador de contenido 5">
            <a:extLst>
              <a:ext uri="{FF2B5EF4-FFF2-40B4-BE49-F238E27FC236}">
                <a16:creationId xmlns:a16="http://schemas.microsoft.com/office/drawing/2014/main" xmlns="" id="{DBED79FD-1021-5E41-A146-91AF781FC1C9}"/>
              </a:ext>
            </a:extLst>
          </p:cNvPr>
          <p:cNvSpPr txBox="1">
            <a:spLocks/>
          </p:cNvSpPr>
          <p:nvPr/>
        </p:nvSpPr>
        <p:spPr>
          <a:xfrm>
            <a:off x="768428" y="2792747"/>
            <a:ext cx="3803573" cy="170836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fontAlgn="auto">
              <a:spcAft>
                <a:spcPts val="0"/>
              </a:spcAft>
              <a:buFont typeface="Arial" panose="020B0604020202020204" pitchFamily="34" charset="0"/>
              <a:buChar char="•"/>
            </a:pPr>
            <a:r>
              <a:rPr lang="es-ES" sz="2400" dirty="0" err="1">
                <a:solidFill>
                  <a:srgbClr val="002060"/>
                </a:solidFill>
                <a:latin typeface="Calibri"/>
              </a:rPr>
              <a:t>Managed</a:t>
            </a:r>
            <a:r>
              <a:rPr lang="es-ES" sz="2400" dirty="0">
                <a:solidFill>
                  <a:srgbClr val="002060"/>
                </a:solidFill>
                <a:latin typeface="Calibri"/>
              </a:rPr>
              <a:t> </a:t>
            </a:r>
            <a:r>
              <a:rPr lang="es-ES" sz="2400" dirty="0" err="1">
                <a:solidFill>
                  <a:srgbClr val="002060"/>
                </a:solidFill>
                <a:latin typeface="Calibri"/>
              </a:rPr>
              <a:t>by</a:t>
            </a:r>
            <a:r>
              <a:rPr lang="es-ES" sz="2400" dirty="0">
                <a:solidFill>
                  <a:srgbClr val="002060"/>
                </a:solidFill>
                <a:latin typeface="Calibri"/>
              </a:rPr>
              <a:t>: DEVCO/C4, Elisabetta SARTOREL</a:t>
            </a:r>
          </a:p>
          <a:p>
            <a:pPr marL="457200" indent="-457200" fontAlgn="auto">
              <a:spcAft>
                <a:spcPts val="0"/>
              </a:spcAft>
              <a:buFont typeface="Arial" panose="020B0604020202020204" pitchFamily="34" charset="0"/>
              <a:buChar char="•"/>
            </a:pPr>
            <a:r>
              <a:rPr lang="es-ES" sz="2400" dirty="0" err="1">
                <a:solidFill>
                  <a:srgbClr val="002060"/>
                </a:solidFill>
                <a:latin typeface="Calibri"/>
              </a:rPr>
              <a:t>Implemented</a:t>
            </a:r>
            <a:r>
              <a:rPr lang="es-ES" sz="2400" dirty="0">
                <a:solidFill>
                  <a:srgbClr val="002060"/>
                </a:solidFill>
                <a:latin typeface="Calibri"/>
              </a:rPr>
              <a:t> </a:t>
            </a:r>
            <a:r>
              <a:rPr lang="es-ES" sz="2400" dirty="0" err="1">
                <a:solidFill>
                  <a:srgbClr val="002060"/>
                </a:solidFill>
                <a:latin typeface="Calibri"/>
              </a:rPr>
              <a:t>by</a:t>
            </a:r>
            <a:r>
              <a:rPr lang="es-ES" sz="2400" dirty="0">
                <a:solidFill>
                  <a:srgbClr val="002060"/>
                </a:solidFill>
                <a:latin typeface="Calibri"/>
              </a:rPr>
              <a:t>: AESA</a:t>
            </a:r>
          </a:p>
          <a:p>
            <a:pPr marL="457200" indent="-457200" fontAlgn="auto">
              <a:spcAft>
                <a:spcPts val="0"/>
              </a:spcAft>
              <a:buFont typeface="Arial" panose="020B0604020202020204" pitchFamily="34" charset="0"/>
              <a:buChar char="•"/>
            </a:pPr>
            <a:r>
              <a:rPr lang="es-ES" sz="2400" dirty="0">
                <a:solidFill>
                  <a:srgbClr val="002060"/>
                </a:solidFill>
                <a:latin typeface="Calibri"/>
              </a:rPr>
              <a:t>Budget: 34,8 </a:t>
            </a:r>
            <a:r>
              <a:rPr lang="es-ES" sz="2400" dirty="0" err="1">
                <a:solidFill>
                  <a:srgbClr val="002060"/>
                </a:solidFill>
                <a:latin typeface="Calibri"/>
              </a:rPr>
              <a:t>meuro</a:t>
            </a:r>
            <a:endParaRPr lang="es-ES" sz="2400" dirty="0">
              <a:solidFill>
                <a:srgbClr val="002060"/>
              </a:solidFill>
              <a:latin typeface="Calibri"/>
            </a:endParaRPr>
          </a:p>
          <a:p>
            <a:pPr fontAlgn="auto">
              <a:spcAft>
                <a:spcPts val="0"/>
              </a:spcAft>
            </a:pPr>
            <a:endParaRPr lang="es-ES" dirty="0">
              <a:solidFill>
                <a:srgbClr val="002060"/>
              </a:solidFill>
              <a:latin typeface="Calibri"/>
            </a:endParaRPr>
          </a:p>
        </p:txBody>
      </p:sp>
      <p:sp>
        <p:nvSpPr>
          <p:cNvPr id="11" name="Marcador de contenido 5">
            <a:extLst>
              <a:ext uri="{FF2B5EF4-FFF2-40B4-BE49-F238E27FC236}">
                <a16:creationId xmlns:a16="http://schemas.microsoft.com/office/drawing/2014/main" xmlns="" id="{DBED79FD-1021-5E41-A146-91AF781FC1C9}"/>
              </a:ext>
            </a:extLst>
          </p:cNvPr>
          <p:cNvSpPr txBox="1">
            <a:spLocks/>
          </p:cNvSpPr>
          <p:nvPr/>
        </p:nvSpPr>
        <p:spPr>
          <a:xfrm>
            <a:off x="782060" y="4821295"/>
            <a:ext cx="3803573" cy="170836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fontAlgn="auto">
              <a:spcAft>
                <a:spcPts val="0"/>
              </a:spcAft>
              <a:buFont typeface="Arial" panose="020B0604020202020204" pitchFamily="34" charset="0"/>
              <a:buChar char="•"/>
            </a:pPr>
            <a:r>
              <a:rPr lang="es-ES" sz="2400" dirty="0" err="1">
                <a:solidFill>
                  <a:srgbClr val="002060"/>
                </a:solidFill>
                <a:latin typeface="Calibri"/>
              </a:rPr>
              <a:t>Main</a:t>
            </a:r>
            <a:r>
              <a:rPr lang="es-ES" sz="2400" dirty="0">
                <a:solidFill>
                  <a:srgbClr val="002060"/>
                </a:solidFill>
                <a:latin typeface="Calibri"/>
              </a:rPr>
              <a:t> target </a:t>
            </a:r>
            <a:r>
              <a:rPr lang="es-ES" sz="2400" dirty="0" err="1">
                <a:solidFill>
                  <a:srgbClr val="002060"/>
                </a:solidFill>
                <a:latin typeface="Calibri"/>
              </a:rPr>
              <a:t>group</a:t>
            </a:r>
            <a:r>
              <a:rPr lang="es-ES" sz="2400" dirty="0">
                <a:solidFill>
                  <a:srgbClr val="002060"/>
                </a:solidFill>
                <a:latin typeface="Calibri"/>
              </a:rPr>
              <a:t>: ACP </a:t>
            </a:r>
            <a:r>
              <a:rPr lang="es-ES" sz="2400" dirty="0" err="1">
                <a:solidFill>
                  <a:srgbClr val="002060"/>
                </a:solidFill>
                <a:latin typeface="Calibri"/>
              </a:rPr>
              <a:t>Countries</a:t>
            </a:r>
            <a:r>
              <a:rPr lang="es-ES" sz="2400" dirty="0">
                <a:solidFill>
                  <a:srgbClr val="002060"/>
                </a:solidFill>
                <a:latin typeface="Calibri"/>
              </a:rPr>
              <a:t> </a:t>
            </a:r>
            <a:r>
              <a:rPr lang="es-ES" sz="2400" dirty="0" err="1">
                <a:solidFill>
                  <a:srgbClr val="002060"/>
                </a:solidFill>
                <a:latin typeface="Calibri"/>
              </a:rPr>
              <a:t>entities</a:t>
            </a:r>
            <a:endParaRPr lang="es-ES" dirty="0">
              <a:solidFill>
                <a:srgbClr val="002060"/>
              </a:solidFill>
              <a:latin typeface="Calibri"/>
            </a:endParaRPr>
          </a:p>
          <a:p>
            <a:pPr marL="457200" indent="-457200" fontAlgn="auto">
              <a:spcAft>
                <a:spcPts val="0"/>
              </a:spcAft>
              <a:buFont typeface="Arial" panose="020B0604020202020204" pitchFamily="34" charset="0"/>
              <a:buChar char="•"/>
            </a:pPr>
            <a:r>
              <a:rPr lang="es-ES" sz="2400" dirty="0" err="1">
                <a:solidFill>
                  <a:srgbClr val="002060"/>
                </a:solidFill>
                <a:latin typeface="Calibri"/>
              </a:rPr>
              <a:t>Demand</a:t>
            </a:r>
            <a:r>
              <a:rPr lang="es-ES" sz="2400" dirty="0">
                <a:solidFill>
                  <a:srgbClr val="002060"/>
                </a:solidFill>
                <a:latin typeface="Calibri"/>
              </a:rPr>
              <a:t> </a:t>
            </a:r>
            <a:r>
              <a:rPr lang="es-ES" sz="2400" dirty="0" err="1">
                <a:solidFill>
                  <a:srgbClr val="002060"/>
                </a:solidFill>
                <a:latin typeface="Calibri"/>
              </a:rPr>
              <a:t>driven</a:t>
            </a:r>
            <a:endParaRPr lang="es-ES" sz="2400" dirty="0">
              <a:solidFill>
                <a:srgbClr val="002060"/>
              </a:solidFill>
              <a:latin typeface="Calibri"/>
            </a:endParaRPr>
          </a:p>
        </p:txBody>
      </p:sp>
      <p:sp>
        <p:nvSpPr>
          <p:cNvPr id="12" name="Marcador de contenido 5">
            <a:extLst>
              <a:ext uri="{FF2B5EF4-FFF2-40B4-BE49-F238E27FC236}">
                <a16:creationId xmlns:a16="http://schemas.microsoft.com/office/drawing/2014/main" xmlns="" id="{DBED79FD-1021-5E41-A146-91AF781FC1C9}"/>
              </a:ext>
            </a:extLst>
          </p:cNvPr>
          <p:cNvSpPr txBox="1">
            <a:spLocks/>
          </p:cNvSpPr>
          <p:nvPr/>
        </p:nvSpPr>
        <p:spPr>
          <a:xfrm>
            <a:off x="4959778" y="1262558"/>
            <a:ext cx="3803573" cy="4660071"/>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fontAlgn="auto">
              <a:spcAft>
                <a:spcPts val="0"/>
              </a:spcAft>
              <a:buFont typeface="Arial" panose="020B0604020202020204" pitchFamily="34" charset="0"/>
              <a:buChar char="•"/>
            </a:pPr>
            <a:r>
              <a:rPr lang="es-ES" sz="2400" dirty="0">
                <a:solidFill>
                  <a:srgbClr val="002060"/>
                </a:solidFill>
                <a:latin typeface="Calibri"/>
              </a:rPr>
              <a:t>Up to 100.000 euro – Rapid response </a:t>
            </a:r>
            <a:r>
              <a:rPr lang="es-ES" sz="2400" dirty="0" err="1">
                <a:solidFill>
                  <a:srgbClr val="002060"/>
                </a:solidFill>
                <a:latin typeface="Calibri"/>
              </a:rPr>
              <a:t>facility</a:t>
            </a:r>
            <a:r>
              <a:rPr lang="es-ES" sz="2400" dirty="0">
                <a:solidFill>
                  <a:srgbClr val="002060"/>
                </a:solidFill>
                <a:latin typeface="Calibri"/>
              </a:rPr>
              <a:t>- </a:t>
            </a:r>
            <a:r>
              <a:rPr lang="es-ES" sz="2400" dirty="0" err="1">
                <a:solidFill>
                  <a:srgbClr val="002060"/>
                </a:solidFill>
                <a:latin typeface="Calibri"/>
              </a:rPr>
              <a:t>ask</a:t>
            </a:r>
            <a:r>
              <a:rPr lang="es-ES" sz="2400" dirty="0">
                <a:solidFill>
                  <a:srgbClr val="002060"/>
                </a:solidFill>
                <a:latin typeface="Calibri"/>
              </a:rPr>
              <a:t> </a:t>
            </a:r>
            <a:r>
              <a:rPr lang="es-ES" sz="2400" dirty="0" err="1">
                <a:solidFill>
                  <a:srgbClr val="002060"/>
                </a:solidFill>
                <a:latin typeface="Calibri"/>
              </a:rPr>
              <a:t>now</a:t>
            </a:r>
            <a:r>
              <a:rPr lang="es-ES" sz="2400" dirty="0">
                <a:solidFill>
                  <a:srgbClr val="002060"/>
                </a:solidFill>
                <a:latin typeface="Calibri"/>
              </a:rPr>
              <a:t>!</a:t>
            </a:r>
          </a:p>
          <a:p>
            <a:pPr marL="457200" indent="-457200" fontAlgn="auto">
              <a:spcAft>
                <a:spcPts val="0"/>
              </a:spcAft>
              <a:buFont typeface="Arial" panose="020B0604020202020204" pitchFamily="34" charset="0"/>
              <a:buChar char="•"/>
            </a:pPr>
            <a:endParaRPr lang="es-ES" sz="2400" dirty="0">
              <a:solidFill>
                <a:srgbClr val="002060"/>
              </a:solidFill>
              <a:latin typeface="Calibri"/>
            </a:endParaRPr>
          </a:p>
          <a:p>
            <a:pPr fontAlgn="auto">
              <a:spcAft>
                <a:spcPts val="0"/>
              </a:spcAft>
            </a:pPr>
            <a:r>
              <a:rPr lang="es-ES" sz="2400" dirty="0" err="1">
                <a:solidFill>
                  <a:srgbClr val="002060"/>
                </a:solidFill>
                <a:latin typeface="Calibri"/>
              </a:rPr>
              <a:t>Examples</a:t>
            </a:r>
            <a:r>
              <a:rPr lang="es-ES" sz="2400" dirty="0">
                <a:solidFill>
                  <a:srgbClr val="002060"/>
                </a:solidFill>
                <a:latin typeface="Calibri"/>
              </a:rPr>
              <a:t>:</a:t>
            </a:r>
          </a:p>
          <a:p>
            <a:pPr marL="342900" indent="-342900" fontAlgn="auto">
              <a:spcAft>
                <a:spcPts val="0"/>
              </a:spcAft>
              <a:buFontTx/>
              <a:buChar char="-"/>
            </a:pPr>
            <a:r>
              <a:rPr lang="es-ES" sz="2400" dirty="0" err="1">
                <a:solidFill>
                  <a:srgbClr val="002060"/>
                </a:solidFill>
                <a:latin typeface="Calibri"/>
              </a:rPr>
              <a:t>Capacity</a:t>
            </a:r>
            <a:r>
              <a:rPr lang="es-ES" sz="2400" dirty="0">
                <a:solidFill>
                  <a:srgbClr val="002060"/>
                </a:solidFill>
                <a:latin typeface="Calibri"/>
              </a:rPr>
              <a:t> </a:t>
            </a:r>
            <a:r>
              <a:rPr lang="es-ES" sz="2400" dirty="0" err="1">
                <a:solidFill>
                  <a:srgbClr val="002060"/>
                </a:solidFill>
                <a:latin typeface="Calibri"/>
              </a:rPr>
              <a:t>building</a:t>
            </a:r>
            <a:r>
              <a:rPr lang="es-ES" sz="2400" dirty="0">
                <a:solidFill>
                  <a:srgbClr val="002060"/>
                </a:solidFill>
                <a:latin typeface="Calibri"/>
              </a:rPr>
              <a:t> </a:t>
            </a:r>
            <a:r>
              <a:rPr lang="es-ES" sz="2400" dirty="0" err="1">
                <a:solidFill>
                  <a:srgbClr val="002060"/>
                </a:solidFill>
                <a:latin typeface="Calibri"/>
              </a:rPr>
              <a:t>on</a:t>
            </a:r>
            <a:r>
              <a:rPr lang="es-ES" sz="2400" dirty="0">
                <a:solidFill>
                  <a:srgbClr val="002060"/>
                </a:solidFill>
                <a:latin typeface="Calibri"/>
              </a:rPr>
              <a:t> </a:t>
            </a:r>
            <a:r>
              <a:rPr lang="es-ES" sz="2400" dirty="0" err="1">
                <a:solidFill>
                  <a:srgbClr val="002060"/>
                </a:solidFill>
                <a:latin typeface="Calibri"/>
              </a:rPr>
              <a:t>customs</a:t>
            </a:r>
            <a:r>
              <a:rPr lang="es-ES" sz="2400" dirty="0">
                <a:solidFill>
                  <a:srgbClr val="002060"/>
                </a:solidFill>
                <a:latin typeface="Calibri"/>
              </a:rPr>
              <a:t> to CARICOM</a:t>
            </a:r>
          </a:p>
          <a:p>
            <a:pPr marL="342900" indent="-342900" fontAlgn="auto">
              <a:spcAft>
                <a:spcPts val="0"/>
              </a:spcAft>
              <a:buFontTx/>
              <a:buChar char="-"/>
            </a:pPr>
            <a:r>
              <a:rPr lang="es-ES" sz="2400" dirty="0" err="1">
                <a:solidFill>
                  <a:srgbClr val="002060"/>
                </a:solidFill>
                <a:latin typeface="Calibri"/>
              </a:rPr>
              <a:t>Legislative</a:t>
            </a:r>
            <a:r>
              <a:rPr lang="es-ES" sz="2400" dirty="0">
                <a:solidFill>
                  <a:srgbClr val="002060"/>
                </a:solidFill>
                <a:latin typeface="Calibri"/>
              </a:rPr>
              <a:t> and </a:t>
            </a:r>
            <a:r>
              <a:rPr lang="es-ES" sz="2400" dirty="0" err="1">
                <a:solidFill>
                  <a:srgbClr val="002060"/>
                </a:solidFill>
                <a:latin typeface="Calibri"/>
              </a:rPr>
              <a:t>institutional</a:t>
            </a:r>
            <a:r>
              <a:rPr lang="es-ES" sz="2400" dirty="0">
                <a:solidFill>
                  <a:srgbClr val="002060"/>
                </a:solidFill>
                <a:latin typeface="Calibri"/>
              </a:rPr>
              <a:t> </a:t>
            </a:r>
            <a:r>
              <a:rPr lang="es-ES" sz="2400" dirty="0" err="1">
                <a:solidFill>
                  <a:srgbClr val="002060"/>
                </a:solidFill>
                <a:latin typeface="Calibri"/>
              </a:rPr>
              <a:t>strengthening</a:t>
            </a:r>
            <a:r>
              <a:rPr lang="es-ES" sz="2400" dirty="0">
                <a:solidFill>
                  <a:srgbClr val="002060"/>
                </a:solidFill>
                <a:latin typeface="Calibri"/>
              </a:rPr>
              <a:t> in Zambia</a:t>
            </a:r>
          </a:p>
          <a:p>
            <a:pPr marL="342900" indent="-342900" fontAlgn="auto">
              <a:spcAft>
                <a:spcPts val="0"/>
              </a:spcAft>
              <a:buFontTx/>
              <a:buChar char="-"/>
            </a:pPr>
            <a:r>
              <a:rPr lang="es-ES" sz="2400" dirty="0" err="1">
                <a:solidFill>
                  <a:srgbClr val="002060"/>
                </a:solidFill>
                <a:latin typeface="Calibri"/>
              </a:rPr>
              <a:t>Renforcement</a:t>
            </a:r>
            <a:r>
              <a:rPr lang="es-ES" sz="2400" dirty="0">
                <a:solidFill>
                  <a:srgbClr val="002060"/>
                </a:solidFill>
                <a:latin typeface="Calibri"/>
              </a:rPr>
              <a:t> des </a:t>
            </a:r>
            <a:r>
              <a:rPr lang="es-ES" sz="2400" dirty="0" err="1">
                <a:solidFill>
                  <a:srgbClr val="002060"/>
                </a:solidFill>
                <a:latin typeface="Calibri"/>
              </a:rPr>
              <a:t>capacités</a:t>
            </a:r>
            <a:r>
              <a:rPr lang="es-ES" sz="2400" dirty="0">
                <a:solidFill>
                  <a:srgbClr val="002060"/>
                </a:solidFill>
                <a:latin typeface="Calibri"/>
              </a:rPr>
              <a:t> </a:t>
            </a:r>
            <a:r>
              <a:rPr lang="es-ES" sz="2400" dirty="0" err="1">
                <a:solidFill>
                  <a:srgbClr val="002060"/>
                </a:solidFill>
                <a:latin typeface="Calibri"/>
              </a:rPr>
              <a:t>commerciales</a:t>
            </a:r>
            <a:r>
              <a:rPr lang="es-ES" sz="2400" dirty="0">
                <a:solidFill>
                  <a:srgbClr val="002060"/>
                </a:solidFill>
                <a:latin typeface="Calibri"/>
              </a:rPr>
              <a:t> </a:t>
            </a:r>
            <a:r>
              <a:rPr lang="es-ES" sz="2400" dirty="0" err="1">
                <a:solidFill>
                  <a:srgbClr val="002060"/>
                </a:solidFill>
                <a:latin typeface="Calibri"/>
              </a:rPr>
              <a:t>au</a:t>
            </a:r>
            <a:r>
              <a:rPr lang="es-ES" sz="2400" dirty="0">
                <a:solidFill>
                  <a:srgbClr val="002060"/>
                </a:solidFill>
                <a:latin typeface="Calibri"/>
              </a:rPr>
              <a:t> </a:t>
            </a:r>
            <a:r>
              <a:rPr lang="es-ES" sz="2400" dirty="0" err="1">
                <a:solidFill>
                  <a:srgbClr val="002060"/>
                </a:solidFill>
                <a:latin typeface="Calibri"/>
              </a:rPr>
              <a:t>Sénégal</a:t>
            </a:r>
            <a:r>
              <a:rPr lang="es-ES" sz="2400" dirty="0">
                <a:solidFill>
                  <a:srgbClr val="002060"/>
                </a:solidFill>
                <a:latin typeface="Calibri"/>
              </a:rPr>
              <a:t>: </a:t>
            </a:r>
            <a:r>
              <a:rPr lang="es-ES" sz="2400" dirty="0" err="1">
                <a:solidFill>
                  <a:srgbClr val="002060"/>
                </a:solidFill>
                <a:latin typeface="Calibri"/>
              </a:rPr>
              <a:t>facilitation</a:t>
            </a:r>
            <a:r>
              <a:rPr lang="es-ES" sz="2400" dirty="0">
                <a:solidFill>
                  <a:srgbClr val="002060"/>
                </a:solidFill>
                <a:latin typeface="Calibri"/>
              </a:rPr>
              <a:t> des </a:t>
            </a:r>
            <a:r>
              <a:rPr lang="es-ES" sz="2400" dirty="0" err="1">
                <a:solidFill>
                  <a:srgbClr val="002060"/>
                </a:solidFill>
                <a:latin typeface="Calibri"/>
              </a:rPr>
              <a:t>échanges</a:t>
            </a:r>
            <a:r>
              <a:rPr lang="es-ES" sz="2400" dirty="0">
                <a:solidFill>
                  <a:srgbClr val="002060"/>
                </a:solidFill>
                <a:latin typeface="Calibri"/>
              </a:rPr>
              <a:t>, </a:t>
            </a:r>
            <a:r>
              <a:rPr lang="es-ES" sz="2400" dirty="0" err="1">
                <a:solidFill>
                  <a:srgbClr val="002060"/>
                </a:solidFill>
                <a:latin typeface="Calibri"/>
              </a:rPr>
              <a:t>acces</a:t>
            </a:r>
            <a:r>
              <a:rPr lang="es-ES" sz="2400" dirty="0">
                <a:solidFill>
                  <a:srgbClr val="002060"/>
                </a:solidFill>
                <a:latin typeface="Calibri"/>
              </a:rPr>
              <a:t> </a:t>
            </a:r>
            <a:r>
              <a:rPr lang="es-ES" sz="2400" dirty="0" err="1">
                <a:solidFill>
                  <a:srgbClr val="002060"/>
                </a:solidFill>
                <a:latin typeface="Calibri"/>
              </a:rPr>
              <a:t>au</a:t>
            </a:r>
            <a:r>
              <a:rPr lang="es-ES" sz="2400" dirty="0">
                <a:solidFill>
                  <a:srgbClr val="002060"/>
                </a:solidFill>
                <a:latin typeface="Calibri"/>
              </a:rPr>
              <a:t> marché, mesures de </a:t>
            </a:r>
            <a:r>
              <a:rPr lang="es-ES" sz="2400" dirty="0" err="1">
                <a:solidFill>
                  <a:srgbClr val="002060"/>
                </a:solidFill>
                <a:latin typeface="Calibri"/>
              </a:rPr>
              <a:t>défense</a:t>
            </a:r>
            <a:r>
              <a:rPr lang="es-ES" sz="2400" dirty="0">
                <a:solidFill>
                  <a:srgbClr val="002060"/>
                </a:solidFill>
                <a:latin typeface="Calibri"/>
              </a:rPr>
              <a:t> </a:t>
            </a:r>
            <a:r>
              <a:rPr lang="es-ES" sz="2400" dirty="0" err="1">
                <a:solidFill>
                  <a:srgbClr val="002060"/>
                </a:solidFill>
                <a:latin typeface="Calibri"/>
              </a:rPr>
              <a:t>commerciale</a:t>
            </a:r>
            <a:endParaRPr lang="es-ES" sz="2400" dirty="0">
              <a:solidFill>
                <a:srgbClr val="002060"/>
              </a:solidFill>
              <a:latin typeface="Calibri"/>
            </a:endParaRPr>
          </a:p>
          <a:p>
            <a:pPr marL="342900" indent="-342900" fontAlgn="auto">
              <a:spcAft>
                <a:spcPts val="0"/>
              </a:spcAft>
              <a:buFontTx/>
              <a:buChar char="-"/>
            </a:pPr>
            <a:endParaRPr lang="es-ES" sz="2400" dirty="0">
              <a:solidFill>
                <a:srgbClr val="002060"/>
              </a:solidFill>
              <a:latin typeface="Calibri"/>
            </a:endParaRPr>
          </a:p>
          <a:p>
            <a:pPr fontAlgn="auto">
              <a:spcAft>
                <a:spcPts val="0"/>
              </a:spcAft>
            </a:pPr>
            <a:endParaRPr lang="es-ES" dirty="0">
              <a:solidFill>
                <a:srgbClr val="002060"/>
              </a:solidFill>
              <a:latin typeface="Calibri"/>
            </a:endParaRPr>
          </a:p>
        </p:txBody>
      </p:sp>
    </p:spTree>
    <p:extLst>
      <p:ext uri="{BB962C8B-B14F-4D97-AF65-F5344CB8AC3E}">
        <p14:creationId xmlns:p14="http://schemas.microsoft.com/office/powerpoint/2010/main" val="52504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anim calcmode="lin" valueType="num">
                                      <p:cBhvr>
                                        <p:cTn id="2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fade">
                                      <p:cBhvr>
                                        <p:cTn id="31" dur="1000"/>
                                        <p:tgtEl>
                                          <p:spTgt spid="10">
                                            <p:txEl>
                                              <p:pRg st="2" end="2"/>
                                            </p:txEl>
                                          </p:spTgt>
                                        </p:tgtEl>
                                      </p:cBhvr>
                                    </p:animEffect>
                                    <p:anim calcmode="lin" valueType="num">
                                      <p:cBhvr>
                                        <p:cTn id="3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1000"/>
                                        <p:tgtEl>
                                          <p:spTgt spid="11">
                                            <p:txEl>
                                              <p:pRg st="0" end="0"/>
                                            </p:txEl>
                                          </p:spTgt>
                                        </p:tgtEl>
                                      </p:cBhvr>
                                    </p:animEffect>
                                    <p:anim calcmode="lin" valueType="num">
                                      <p:cBhvr>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fade">
                                      <p:cBhvr>
                                        <p:cTn id="43" dur="1000"/>
                                        <p:tgtEl>
                                          <p:spTgt spid="11">
                                            <p:txEl>
                                              <p:pRg st="1" end="1"/>
                                            </p:txEl>
                                          </p:spTgt>
                                        </p:tgtEl>
                                      </p:cBhvr>
                                    </p:animEffect>
                                    <p:anim calcmode="lin" valueType="num">
                                      <p:cBhvr>
                                        <p:cTn id="4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1000"/>
                                        <p:tgtEl>
                                          <p:spTgt spid="12">
                                            <p:txEl>
                                              <p:pRg st="0" end="0"/>
                                            </p:txEl>
                                          </p:spTgt>
                                        </p:tgtEl>
                                      </p:cBhvr>
                                    </p:animEffect>
                                    <p:anim calcmode="lin" valueType="num">
                                      <p:cBhvr>
                                        <p:cTn id="4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xEl>
                                              <p:pRg st="2" end="2"/>
                                            </p:txEl>
                                          </p:spTgt>
                                        </p:tgtEl>
                                        <p:attrNameLst>
                                          <p:attrName>style.visibility</p:attrName>
                                        </p:attrNameLst>
                                      </p:cBhvr>
                                      <p:to>
                                        <p:strVal val="visible"/>
                                      </p:to>
                                    </p:set>
                                    <p:animEffect transition="in" filter="fade">
                                      <p:cBhvr>
                                        <p:cTn id="55" dur="1000"/>
                                        <p:tgtEl>
                                          <p:spTgt spid="12">
                                            <p:txEl>
                                              <p:pRg st="2" end="2"/>
                                            </p:txEl>
                                          </p:spTgt>
                                        </p:tgtEl>
                                      </p:cBhvr>
                                    </p:animEffect>
                                    <p:anim calcmode="lin" valueType="num">
                                      <p:cBhvr>
                                        <p:cTn id="5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xEl>
                                              <p:pRg st="3" end="3"/>
                                            </p:txEl>
                                          </p:spTgt>
                                        </p:tgtEl>
                                        <p:attrNameLst>
                                          <p:attrName>style.visibility</p:attrName>
                                        </p:attrNameLst>
                                      </p:cBhvr>
                                      <p:to>
                                        <p:strVal val="visible"/>
                                      </p:to>
                                    </p:set>
                                    <p:animEffect transition="in" filter="fade">
                                      <p:cBhvr>
                                        <p:cTn id="62" dur="1000"/>
                                        <p:tgtEl>
                                          <p:spTgt spid="12">
                                            <p:txEl>
                                              <p:pRg st="3" end="3"/>
                                            </p:txEl>
                                          </p:spTgt>
                                        </p:tgtEl>
                                      </p:cBhvr>
                                    </p:animEffect>
                                    <p:anim calcmode="lin" valueType="num">
                                      <p:cBhvr>
                                        <p:cTn id="6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2">
                                            <p:txEl>
                                              <p:pRg st="4" end="4"/>
                                            </p:txEl>
                                          </p:spTgt>
                                        </p:tgtEl>
                                        <p:attrNameLst>
                                          <p:attrName>style.visibility</p:attrName>
                                        </p:attrNameLst>
                                      </p:cBhvr>
                                      <p:to>
                                        <p:strVal val="visible"/>
                                      </p:to>
                                    </p:set>
                                    <p:animEffect transition="in" filter="fade">
                                      <p:cBhvr>
                                        <p:cTn id="69" dur="1000"/>
                                        <p:tgtEl>
                                          <p:spTgt spid="12">
                                            <p:txEl>
                                              <p:pRg st="4" end="4"/>
                                            </p:txEl>
                                          </p:spTgt>
                                        </p:tgtEl>
                                      </p:cBhvr>
                                    </p:animEffect>
                                    <p:anim calcmode="lin" valueType="num">
                                      <p:cBhvr>
                                        <p:cTn id="7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2">
                                            <p:txEl>
                                              <p:pRg st="5" end="5"/>
                                            </p:txEl>
                                          </p:spTgt>
                                        </p:tgtEl>
                                        <p:attrNameLst>
                                          <p:attrName>style.visibility</p:attrName>
                                        </p:attrNameLst>
                                      </p:cBhvr>
                                      <p:to>
                                        <p:strVal val="visible"/>
                                      </p:to>
                                    </p:set>
                                    <p:animEffect transition="in" filter="fade">
                                      <p:cBhvr>
                                        <p:cTn id="76" dur="1000"/>
                                        <p:tgtEl>
                                          <p:spTgt spid="12">
                                            <p:txEl>
                                              <p:pRg st="5" end="5"/>
                                            </p:txEl>
                                          </p:spTgt>
                                        </p:tgtEl>
                                      </p:cBhvr>
                                    </p:animEffect>
                                    <p:anim calcmode="lin" valueType="num">
                                      <p:cBhvr>
                                        <p:cTn id="7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78"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1"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88" name="Down Arrow 2"/>
          <p:cNvSpPr>
            <a:spLocks noChangeArrowheads="1"/>
          </p:cNvSpPr>
          <p:nvPr/>
        </p:nvSpPr>
        <p:spPr bwMode="auto">
          <a:xfrm>
            <a:off x="4172357" y="2973595"/>
            <a:ext cx="486965" cy="461962"/>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FontTx/>
              <a:buNone/>
            </a:pPr>
            <a:endParaRPr lang="en-US" altLang="en-US" sz="1200" b="0" i="0"/>
          </a:p>
        </p:txBody>
      </p:sp>
      <p:sp>
        <p:nvSpPr>
          <p:cNvPr id="11" name="Slide Number Placeholder 4"/>
          <p:cNvSpPr txBox="1">
            <a:spLocks/>
          </p:cNvSpPr>
          <p:nvPr/>
        </p:nvSpPr>
        <p:spPr>
          <a:xfrm>
            <a:off x="7488324" y="6453336"/>
            <a:ext cx="412068"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b="0" i="0">
                <a:solidFill>
                  <a:srgbClr val="001854"/>
                </a:solidFill>
                <a:latin typeface="Arial" pitchFamily="34" charset="0"/>
              </a:rPr>
              <a:pPr algn="r" eaLnBrk="1" hangingPunct="1">
                <a:spcBef>
                  <a:spcPct val="0"/>
                </a:spcBef>
                <a:buClrTx/>
                <a:buFontTx/>
                <a:buNone/>
                <a:defRPr/>
              </a:pPr>
              <a:t>16</a:t>
            </a:fld>
            <a:endParaRPr lang="en-GB" altLang="en-US" sz="1400" b="0" i="0" dirty="0">
              <a:solidFill>
                <a:srgbClr val="001854"/>
              </a:solidFill>
              <a:latin typeface="Arial" pitchFamily="34" charset="0"/>
            </a:endParaRPr>
          </a:p>
        </p:txBody>
      </p:sp>
      <p:sp>
        <p:nvSpPr>
          <p:cNvPr id="12" name="Title 1"/>
          <p:cNvSpPr txBox="1">
            <a:spLocks/>
          </p:cNvSpPr>
          <p:nvPr/>
        </p:nvSpPr>
        <p:spPr bwMode="auto">
          <a:xfrm>
            <a:off x="659191" y="608415"/>
            <a:ext cx="5670630" cy="576262"/>
          </a:xfrm>
          <a:prstGeom prst="rect">
            <a:avLst/>
          </a:prstGeom>
          <a:noFill/>
          <a:ln>
            <a:noFill/>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eaLnBrk="1" hangingPunct="1"/>
            <a:endParaRPr lang="en-GB" altLang="en-US" sz="3200" b="0" kern="0" dirty="0"/>
          </a:p>
        </p:txBody>
      </p:sp>
      <p:sp>
        <p:nvSpPr>
          <p:cNvPr id="18" name="Rectangle 17"/>
          <p:cNvSpPr/>
          <p:nvPr/>
        </p:nvSpPr>
        <p:spPr>
          <a:xfrm>
            <a:off x="1708318" y="212210"/>
            <a:ext cx="5986040" cy="456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fr-BE" sz="2400" b="0" dirty="0" err="1">
                <a:solidFill>
                  <a:srgbClr val="FFFFFF"/>
                </a:solidFill>
              </a:rPr>
              <a:t>Other</a:t>
            </a:r>
            <a:r>
              <a:rPr lang="fr-BE" sz="2400" b="0" dirty="0">
                <a:solidFill>
                  <a:srgbClr val="FFFFFF"/>
                </a:solidFill>
              </a:rPr>
              <a:t> support </a:t>
            </a:r>
            <a:r>
              <a:rPr lang="fr-BE" sz="2400" b="0" dirty="0" err="1" smtClean="0">
                <a:solidFill>
                  <a:srgbClr val="FFFFFF"/>
                </a:solidFill>
              </a:rPr>
              <a:t>facilities</a:t>
            </a:r>
            <a:r>
              <a:rPr lang="fr-BE" sz="2400" b="0" dirty="0" smtClean="0">
                <a:solidFill>
                  <a:srgbClr val="FFFFFF"/>
                </a:solidFill>
              </a:rPr>
              <a:t> </a:t>
            </a:r>
            <a:r>
              <a:rPr lang="fr-BE" sz="2400" b="0" dirty="0">
                <a:solidFill>
                  <a:srgbClr val="FFFFFF"/>
                </a:solidFill>
              </a:rPr>
              <a:t>in </a:t>
            </a:r>
            <a:r>
              <a:rPr lang="fr-BE" sz="2400" b="0" dirty="0" err="1">
                <a:solidFill>
                  <a:srgbClr val="FFFFFF"/>
                </a:solidFill>
              </a:rPr>
              <a:t>preparation</a:t>
            </a:r>
            <a:endParaRPr lang="fr-BE" sz="2400" b="0" dirty="0">
              <a:solidFill>
                <a:srgbClr val="FFFFFF"/>
              </a:solidFill>
            </a:endParaRPr>
          </a:p>
        </p:txBody>
      </p:sp>
      <p:sp>
        <p:nvSpPr>
          <p:cNvPr id="21" name="CuadroTexto 6">
            <a:extLst>
              <a:ext uri="{FF2B5EF4-FFF2-40B4-BE49-F238E27FC236}">
                <a16:creationId xmlns:a16="http://schemas.microsoft.com/office/drawing/2014/main" xmlns="" id="{4A26BA52-3E97-422C-B827-562C3391E792}"/>
              </a:ext>
            </a:extLst>
          </p:cNvPr>
          <p:cNvSpPr txBox="1"/>
          <p:nvPr/>
        </p:nvSpPr>
        <p:spPr>
          <a:xfrm>
            <a:off x="164282" y="3127019"/>
            <a:ext cx="4827729" cy="3785652"/>
          </a:xfrm>
          <a:prstGeom prst="rect">
            <a:avLst/>
          </a:prstGeom>
          <a:noFill/>
        </p:spPr>
        <p:txBody>
          <a:bodyPr wrap="square" rtlCol="0">
            <a:spAutoFit/>
          </a:bodyPr>
          <a:lstStyle/>
          <a:p>
            <a:pPr marL="273050" lvl="1" indent="-273050" fontAlgn="auto">
              <a:spcBef>
                <a:spcPts val="0"/>
              </a:spcBef>
              <a:spcAft>
                <a:spcPts val="0"/>
              </a:spcAft>
              <a:buFont typeface="Arial" panose="020B0604020202020204" pitchFamily="34" charset="0"/>
              <a:buChar char="•"/>
            </a:pPr>
            <a:r>
              <a:rPr lang="en-US" sz="2000" dirty="0">
                <a:solidFill>
                  <a:srgbClr val="001854"/>
                </a:solidFill>
                <a:latin typeface="Calibri"/>
              </a:rPr>
              <a:t>Support to business friendly national and regional policies and strengthen value chains</a:t>
            </a:r>
            <a:r>
              <a:rPr lang="en-US" sz="2000" b="0" dirty="0">
                <a:solidFill>
                  <a:srgbClr val="001854"/>
                </a:solidFill>
                <a:latin typeface="Calibri"/>
              </a:rPr>
              <a:t>:</a:t>
            </a:r>
          </a:p>
          <a:p>
            <a:pPr marL="447675" lvl="2" indent="-174625" fontAlgn="auto">
              <a:spcBef>
                <a:spcPts val="0"/>
              </a:spcBef>
              <a:spcAft>
                <a:spcPts val="0"/>
              </a:spcAft>
              <a:buFont typeface="Courier New" panose="02070309020205020404" pitchFamily="49" charset="0"/>
              <a:buChar char="o"/>
            </a:pPr>
            <a:r>
              <a:rPr lang="en-US" sz="2000" b="0" dirty="0">
                <a:solidFill>
                  <a:srgbClr val="001854"/>
                </a:solidFill>
                <a:latin typeface="Calibri"/>
              </a:rPr>
              <a:t>ACP Countries. 34.7 m euro.</a:t>
            </a:r>
          </a:p>
          <a:p>
            <a:pPr marL="447675" lvl="2" indent="-174625" fontAlgn="auto">
              <a:spcBef>
                <a:spcPts val="0"/>
              </a:spcBef>
              <a:spcAft>
                <a:spcPts val="0"/>
              </a:spcAft>
              <a:buFont typeface="Courier New" panose="02070309020205020404" pitchFamily="49" charset="0"/>
              <a:buChar char="o"/>
            </a:pPr>
            <a:r>
              <a:rPr lang="en-US" sz="2000" b="0" dirty="0">
                <a:solidFill>
                  <a:srgbClr val="001854"/>
                </a:solidFill>
                <a:latin typeface="Calibri"/>
              </a:rPr>
              <a:t>Joint and coordinated intervention at country and regional level. 3 IA: </a:t>
            </a:r>
          </a:p>
          <a:p>
            <a:pPr marL="536575" lvl="2" indent="-176213" fontAlgn="auto">
              <a:spcBef>
                <a:spcPts val="0"/>
              </a:spcBef>
              <a:spcAft>
                <a:spcPts val="0"/>
              </a:spcAft>
              <a:buFont typeface="Wingdings" panose="05000000000000000000" pitchFamily="2" charset="2"/>
              <a:buChar char="q"/>
            </a:pPr>
            <a:r>
              <a:rPr lang="en-US" sz="2000" b="0" dirty="0">
                <a:solidFill>
                  <a:srgbClr val="001854"/>
                </a:solidFill>
                <a:latin typeface="Calibri"/>
              </a:rPr>
              <a:t>WB. Macro level (regulatory and policy).  12 m €</a:t>
            </a:r>
          </a:p>
          <a:p>
            <a:pPr marL="536575" lvl="2" indent="-176213" fontAlgn="auto">
              <a:spcBef>
                <a:spcPts val="0"/>
              </a:spcBef>
              <a:spcAft>
                <a:spcPts val="0"/>
              </a:spcAft>
              <a:buFont typeface="Wingdings" panose="05000000000000000000" pitchFamily="2" charset="2"/>
              <a:buChar char="q"/>
            </a:pPr>
            <a:r>
              <a:rPr lang="en-US" sz="2000" b="0" dirty="0">
                <a:solidFill>
                  <a:srgbClr val="001854"/>
                </a:solidFill>
                <a:latin typeface="Calibri"/>
              </a:rPr>
              <a:t>UNIDO. </a:t>
            </a:r>
            <a:r>
              <a:rPr lang="en-US" sz="2000" b="0" dirty="0" err="1">
                <a:solidFill>
                  <a:srgbClr val="001854"/>
                </a:solidFill>
                <a:latin typeface="Calibri"/>
              </a:rPr>
              <a:t>Meso</a:t>
            </a:r>
            <a:r>
              <a:rPr lang="en-US" sz="2000" b="0" dirty="0">
                <a:solidFill>
                  <a:srgbClr val="001854"/>
                </a:solidFill>
                <a:latin typeface="Calibri"/>
              </a:rPr>
              <a:t> level (Investment promotion). 8 m €</a:t>
            </a:r>
          </a:p>
          <a:p>
            <a:pPr marL="536575" lvl="2" indent="-176213" fontAlgn="auto">
              <a:spcBef>
                <a:spcPts val="0"/>
              </a:spcBef>
              <a:spcAft>
                <a:spcPts val="0"/>
              </a:spcAft>
              <a:buFont typeface="Wingdings" panose="05000000000000000000" pitchFamily="2" charset="2"/>
              <a:buChar char="q"/>
            </a:pPr>
            <a:r>
              <a:rPr lang="en-US" sz="2000" b="0" dirty="0">
                <a:solidFill>
                  <a:srgbClr val="001854"/>
                </a:solidFill>
                <a:latin typeface="Calibri"/>
              </a:rPr>
              <a:t>ITC. Micro level (strengthening and support to VC). 14,7 m €</a:t>
            </a:r>
          </a:p>
        </p:txBody>
      </p:sp>
      <p:sp>
        <p:nvSpPr>
          <p:cNvPr id="22" name="CuadroTexto 6">
            <a:extLst>
              <a:ext uri="{FF2B5EF4-FFF2-40B4-BE49-F238E27FC236}">
                <a16:creationId xmlns:a16="http://schemas.microsoft.com/office/drawing/2014/main" xmlns="" id="{4A26BA52-3E97-422C-B827-562C3391E792}"/>
              </a:ext>
            </a:extLst>
          </p:cNvPr>
          <p:cNvSpPr txBox="1"/>
          <p:nvPr/>
        </p:nvSpPr>
        <p:spPr>
          <a:xfrm>
            <a:off x="4630402" y="980728"/>
            <a:ext cx="4495040" cy="3170099"/>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GB" sz="2000" dirty="0">
                <a:solidFill>
                  <a:srgbClr val="001854"/>
                </a:solidFill>
                <a:latin typeface="Calibri"/>
              </a:rPr>
              <a:t>TA Facility for improving the business environment and wider investment climate through structured dialogue</a:t>
            </a:r>
            <a:r>
              <a:rPr lang="en-GB" sz="2000" b="0" dirty="0">
                <a:solidFill>
                  <a:srgbClr val="001854"/>
                </a:solidFill>
                <a:latin typeface="Calibri"/>
              </a:rPr>
              <a:t>:</a:t>
            </a:r>
          </a:p>
          <a:p>
            <a:pPr marL="615950" lvl="1" indent="-342900" fontAlgn="auto">
              <a:spcBef>
                <a:spcPts val="0"/>
              </a:spcBef>
              <a:spcAft>
                <a:spcPts val="0"/>
              </a:spcAft>
              <a:buFont typeface="Arial" panose="020B0604020202020204" pitchFamily="34" charset="0"/>
              <a:buChar char="•"/>
            </a:pPr>
            <a:r>
              <a:rPr lang="en-GB" sz="2000" b="0" dirty="0">
                <a:solidFill>
                  <a:srgbClr val="001854"/>
                </a:solidFill>
                <a:latin typeface="Calibri"/>
              </a:rPr>
              <a:t>ACP Countries. 10 m euro. </a:t>
            </a:r>
          </a:p>
          <a:p>
            <a:pPr marL="615950" lvl="1" indent="-342900" fontAlgn="auto">
              <a:spcBef>
                <a:spcPts val="0"/>
              </a:spcBef>
              <a:spcAft>
                <a:spcPts val="0"/>
              </a:spcAft>
              <a:buFont typeface="Arial" panose="020B0604020202020204" pitchFamily="34" charset="0"/>
              <a:buChar char="•"/>
            </a:pPr>
            <a:r>
              <a:rPr lang="en-GB" sz="2000" b="0" dirty="0">
                <a:solidFill>
                  <a:srgbClr val="001854"/>
                </a:solidFill>
                <a:latin typeface="Calibri"/>
              </a:rPr>
              <a:t>EU Delegation and RECs demand driven facility. Support to </a:t>
            </a:r>
            <a:r>
              <a:rPr lang="en-GB" sz="2000" b="0" dirty="0" err="1">
                <a:solidFill>
                  <a:srgbClr val="001854"/>
                </a:solidFill>
                <a:latin typeface="Calibri"/>
              </a:rPr>
              <a:t>Meso</a:t>
            </a:r>
            <a:r>
              <a:rPr lang="en-GB" sz="2000" b="0" dirty="0">
                <a:solidFill>
                  <a:srgbClr val="001854"/>
                </a:solidFill>
                <a:latin typeface="Calibri"/>
              </a:rPr>
              <a:t> and Micro level interventions. Implementation through EU MS agencies (GIZ, France </a:t>
            </a:r>
            <a:r>
              <a:rPr lang="en-GB" sz="2000" b="0" dirty="0" err="1">
                <a:solidFill>
                  <a:srgbClr val="001854"/>
                </a:solidFill>
                <a:latin typeface="Calibri"/>
              </a:rPr>
              <a:t>Exper</a:t>
            </a:r>
            <a:r>
              <a:rPr lang="en-GB" sz="2000" b="0" dirty="0">
                <a:solidFill>
                  <a:srgbClr val="001854"/>
                </a:solidFill>
                <a:latin typeface="Calibri"/>
              </a:rPr>
              <a:t>, British Council, Lux-Dev and SNV)</a:t>
            </a:r>
            <a:r>
              <a:rPr lang="en-US" sz="1400" b="0" dirty="0">
                <a:solidFill>
                  <a:srgbClr val="001854"/>
                </a:solidFill>
                <a:latin typeface="Calibri"/>
              </a:rPr>
              <a:t>	</a:t>
            </a:r>
          </a:p>
        </p:txBody>
      </p:sp>
      <p:sp>
        <p:nvSpPr>
          <p:cNvPr id="23" name="CuadroTexto 6">
            <a:extLst>
              <a:ext uri="{FF2B5EF4-FFF2-40B4-BE49-F238E27FC236}">
                <a16:creationId xmlns:a16="http://schemas.microsoft.com/office/drawing/2014/main" xmlns="" id="{4A26BA52-3E97-422C-B827-562C3391E792}"/>
              </a:ext>
            </a:extLst>
          </p:cNvPr>
          <p:cNvSpPr txBox="1"/>
          <p:nvPr/>
        </p:nvSpPr>
        <p:spPr>
          <a:xfrm>
            <a:off x="164281" y="1052736"/>
            <a:ext cx="4227266" cy="1938992"/>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
            </a:pPr>
            <a:r>
              <a:rPr lang="en-GB" sz="2000" dirty="0">
                <a:solidFill>
                  <a:srgbClr val="001854"/>
                </a:solidFill>
                <a:latin typeface="Calibri"/>
              </a:rPr>
              <a:t>Sustainable Investment Climate and Value Chains Programme.</a:t>
            </a:r>
          </a:p>
          <a:p>
            <a:pPr marL="447675" lvl="1" indent="-174625" fontAlgn="auto">
              <a:spcBef>
                <a:spcPts val="0"/>
              </a:spcBef>
              <a:spcAft>
                <a:spcPts val="0"/>
              </a:spcAft>
              <a:buFont typeface="Courier New" panose="02070309020205020404" pitchFamily="49" charset="0"/>
              <a:buChar char="o"/>
            </a:pPr>
            <a:r>
              <a:rPr lang="en-GB" sz="2000" b="0" dirty="0">
                <a:solidFill>
                  <a:srgbClr val="001854"/>
                </a:solidFill>
                <a:latin typeface="Calibri"/>
              </a:rPr>
              <a:t>Sub-Saharan Africa. 10 m euro</a:t>
            </a:r>
          </a:p>
          <a:p>
            <a:pPr marL="447675" lvl="1" indent="-174625" fontAlgn="auto">
              <a:spcBef>
                <a:spcPts val="0"/>
              </a:spcBef>
              <a:spcAft>
                <a:spcPts val="0"/>
              </a:spcAft>
              <a:buFont typeface="Courier New" panose="02070309020205020404" pitchFamily="49" charset="0"/>
              <a:buChar char="o"/>
            </a:pPr>
            <a:r>
              <a:rPr lang="en-GB" sz="2000" b="0" dirty="0">
                <a:solidFill>
                  <a:srgbClr val="001854"/>
                </a:solidFill>
                <a:latin typeface="Calibri"/>
              </a:rPr>
              <a:t>EUD demand driven facility. Support to macro level analysis. “Fee for service” with the WB.</a:t>
            </a:r>
            <a:endParaRPr lang="en-US" sz="2000" b="0" dirty="0">
              <a:solidFill>
                <a:srgbClr val="001854"/>
              </a:solidFill>
              <a:latin typeface="Calibri"/>
            </a:endParaRPr>
          </a:p>
        </p:txBody>
      </p:sp>
      <p:sp>
        <p:nvSpPr>
          <p:cNvPr id="24" name="CuadroTexto 6">
            <a:extLst>
              <a:ext uri="{FF2B5EF4-FFF2-40B4-BE49-F238E27FC236}">
                <a16:creationId xmlns:a16="http://schemas.microsoft.com/office/drawing/2014/main" xmlns="" id="{4A26BA52-3E97-422C-B827-562C3391E792}"/>
              </a:ext>
            </a:extLst>
          </p:cNvPr>
          <p:cNvSpPr txBox="1"/>
          <p:nvPr/>
        </p:nvSpPr>
        <p:spPr>
          <a:xfrm>
            <a:off x="4848957" y="4598106"/>
            <a:ext cx="4057931" cy="707886"/>
          </a:xfrm>
          <a:prstGeom prst="rect">
            <a:avLst/>
          </a:prstGeom>
          <a:noFill/>
        </p:spPr>
        <p:txBody>
          <a:bodyPr wrap="square" rtlCol="0">
            <a:spAutoFit/>
          </a:bodyPr>
          <a:lstStyle/>
          <a:p>
            <a:pPr algn="ctr" fontAlgn="auto">
              <a:spcBef>
                <a:spcPts val="0"/>
              </a:spcBef>
              <a:spcAft>
                <a:spcPts val="0"/>
              </a:spcAft>
            </a:pPr>
            <a:r>
              <a:rPr lang="en-GB" sz="2000" b="0" dirty="0">
                <a:solidFill>
                  <a:srgbClr val="001854"/>
                </a:solidFill>
                <a:latin typeface="Calibri"/>
              </a:rPr>
              <a:t>Contact in C4: Miguel Campo +  Laura Atienza</a:t>
            </a:r>
            <a:r>
              <a:rPr lang="en-US" sz="1400" dirty="0">
                <a:solidFill>
                  <a:srgbClr val="001854"/>
                </a:solidFill>
                <a:latin typeface="Calibri"/>
              </a:rPr>
              <a:t>	</a:t>
            </a:r>
          </a:p>
        </p:txBody>
      </p:sp>
      <p:sp>
        <p:nvSpPr>
          <p:cNvPr id="2" name="TextBox 1">
            <a:extLst>
              <a:ext uri="{FF2B5EF4-FFF2-40B4-BE49-F238E27FC236}">
                <a16:creationId xmlns:a16="http://schemas.microsoft.com/office/drawing/2014/main" xmlns="" id="{0439550E-260A-47D7-B3ED-7FED286FD8AC}"/>
              </a:ext>
            </a:extLst>
          </p:cNvPr>
          <p:cNvSpPr txBox="1"/>
          <p:nvPr/>
        </p:nvSpPr>
        <p:spPr>
          <a:xfrm>
            <a:off x="5166360" y="5669280"/>
            <a:ext cx="2903220" cy="369332"/>
          </a:xfrm>
          <a:prstGeom prst="rect">
            <a:avLst/>
          </a:prstGeom>
          <a:noFill/>
        </p:spPr>
        <p:txBody>
          <a:bodyPr wrap="square" rtlCol="0">
            <a:spAutoFit/>
          </a:bodyPr>
          <a:lstStyle/>
          <a:p>
            <a:pPr fontAlgn="auto">
              <a:spcBef>
                <a:spcPts val="0"/>
              </a:spcBef>
              <a:spcAft>
                <a:spcPts val="0"/>
              </a:spcAft>
            </a:pPr>
            <a:r>
              <a:rPr lang="es-ES" sz="1800" i="1" dirty="0">
                <a:solidFill>
                  <a:srgbClr val="001854"/>
                </a:solidFill>
                <a:latin typeface="Calibri"/>
              </a:rPr>
              <a:t>FWK Lot 6  </a:t>
            </a:r>
            <a:r>
              <a:rPr lang="es-ES" sz="1800" i="1" dirty="0" err="1">
                <a:solidFill>
                  <a:srgbClr val="001854"/>
                </a:solidFill>
                <a:latin typeface="Calibri"/>
              </a:rPr>
              <a:t>Blended</a:t>
            </a:r>
            <a:r>
              <a:rPr lang="es-ES" sz="1800" i="1" dirty="0">
                <a:solidFill>
                  <a:srgbClr val="001854"/>
                </a:solidFill>
                <a:latin typeface="Calibri"/>
              </a:rPr>
              <a:t> </a:t>
            </a:r>
            <a:r>
              <a:rPr lang="es-ES" sz="1800" i="1" dirty="0" err="1">
                <a:solidFill>
                  <a:srgbClr val="001854"/>
                </a:solidFill>
                <a:latin typeface="Calibri"/>
              </a:rPr>
              <a:t>Finance</a:t>
            </a:r>
            <a:r>
              <a:rPr lang="es-ES" sz="1800" i="1" dirty="0">
                <a:solidFill>
                  <a:srgbClr val="001854"/>
                </a:solidFill>
                <a:latin typeface="Calibri"/>
              </a:rPr>
              <a:t> </a:t>
            </a:r>
            <a:endParaRPr lang="en-US" sz="1800" i="1" dirty="0">
              <a:solidFill>
                <a:srgbClr val="001854"/>
              </a:solidFill>
              <a:latin typeface="Calibri"/>
            </a:endParaRPr>
          </a:p>
        </p:txBody>
      </p:sp>
    </p:spTree>
    <p:extLst>
      <p:ext uri="{BB962C8B-B14F-4D97-AF65-F5344CB8AC3E}">
        <p14:creationId xmlns:p14="http://schemas.microsoft.com/office/powerpoint/2010/main" val="3302104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SB4A examples</a:t>
            </a:r>
            <a:endParaRPr lang="en-GB" dirty="0"/>
          </a:p>
        </p:txBody>
      </p:sp>
    </p:spTree>
    <p:extLst>
      <p:ext uri="{BB962C8B-B14F-4D97-AF65-F5344CB8AC3E}">
        <p14:creationId xmlns:p14="http://schemas.microsoft.com/office/powerpoint/2010/main" val="1877807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642"/>
            <a:ext cx="8229600" cy="936625"/>
          </a:xfrm>
        </p:spPr>
        <p:txBody>
          <a:bodyPr/>
          <a:lstStyle/>
          <a:p>
            <a:r>
              <a:rPr lang="en-GB" dirty="0" smtClean="0"/>
              <a:t>SB4A examples</a:t>
            </a:r>
            <a:endParaRPr lang="fr-BE" dirty="0"/>
          </a:p>
        </p:txBody>
      </p:sp>
      <p:sp>
        <p:nvSpPr>
          <p:cNvPr id="3" name="Content Placeholder 2"/>
          <p:cNvSpPr>
            <a:spLocks noGrp="1"/>
          </p:cNvSpPr>
          <p:nvPr>
            <p:ph idx="1"/>
          </p:nvPr>
        </p:nvSpPr>
        <p:spPr>
          <a:xfrm>
            <a:off x="457200" y="1052736"/>
            <a:ext cx="8229600" cy="5400600"/>
          </a:xfrm>
        </p:spPr>
        <p:txBody>
          <a:bodyPr/>
          <a:lstStyle/>
          <a:p>
            <a:r>
              <a:rPr lang="en-GB" dirty="0" smtClean="0"/>
              <a:t>A sustained dialogue with the private sector and relevant stakeholders involved in formal, informal businesses, vocational training, employment creation, leads to more relevant development cooperation programmes</a:t>
            </a:r>
          </a:p>
          <a:p>
            <a:r>
              <a:rPr lang="en-GB" dirty="0" smtClean="0"/>
              <a:t>At the SB4A "table" we can discuss about different priorities at national  level, for instance</a:t>
            </a:r>
          </a:p>
          <a:p>
            <a:pPr>
              <a:buFontTx/>
              <a:buChar char="-"/>
            </a:pPr>
            <a:r>
              <a:rPr lang="en-GB" dirty="0" smtClean="0"/>
              <a:t>Support vocational training programmes together with businesses to do a better match</a:t>
            </a:r>
            <a:r>
              <a:rPr lang="fr-BE" dirty="0" smtClean="0"/>
              <a:t> (</a:t>
            </a:r>
            <a:r>
              <a:rPr lang="fr-BE" dirty="0" err="1" smtClean="0"/>
              <a:t>see</a:t>
            </a:r>
            <a:r>
              <a:rPr lang="fr-BE" dirty="0" smtClean="0"/>
              <a:t> </a:t>
            </a:r>
            <a:r>
              <a:rPr lang="fr-BE" dirty="0" err="1" smtClean="0"/>
              <a:t>example</a:t>
            </a:r>
            <a:r>
              <a:rPr lang="fr-BE" dirty="0" smtClean="0"/>
              <a:t> of </a:t>
            </a:r>
            <a:r>
              <a:rPr lang="fr-BE" dirty="0" err="1" smtClean="0"/>
              <a:t>Ivory</a:t>
            </a:r>
            <a:r>
              <a:rPr lang="fr-BE" dirty="0" smtClean="0"/>
              <a:t> </a:t>
            </a:r>
            <a:r>
              <a:rPr lang="fr-BE" dirty="0" err="1" smtClean="0"/>
              <a:t>Coast</a:t>
            </a:r>
            <a:r>
              <a:rPr lang="fr-BE" dirty="0"/>
              <a:t> </a:t>
            </a:r>
            <a:r>
              <a:rPr lang="fr-BE" dirty="0" err="1" smtClean="0"/>
              <a:t>hereunder</a:t>
            </a:r>
            <a:r>
              <a:rPr lang="fr-BE" dirty="0" smtClean="0"/>
              <a:t>)</a:t>
            </a:r>
          </a:p>
          <a:p>
            <a:pPr>
              <a:buFontTx/>
              <a:buChar char="-"/>
            </a:pPr>
            <a:r>
              <a:rPr lang="en-GB" dirty="0"/>
              <a:t>S</a:t>
            </a:r>
            <a:r>
              <a:rPr lang="en-GB" dirty="0" smtClean="0"/>
              <a:t>upport investment climate improvement programmes at national level together with government and businesses (see example of Tanzania here below)</a:t>
            </a:r>
            <a:endParaRPr lang="fr-BE" dirty="0" smtClean="0"/>
          </a:p>
        </p:txBody>
      </p:sp>
    </p:spTree>
    <p:extLst>
      <p:ext uri="{BB962C8B-B14F-4D97-AF65-F5344CB8AC3E}">
        <p14:creationId xmlns:p14="http://schemas.microsoft.com/office/powerpoint/2010/main" val="1443296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3633788"/>
          </a:xfrm>
        </p:spPr>
        <p:txBody>
          <a:bodyPr/>
          <a:lstStyle/>
          <a:p>
            <a:r>
              <a:rPr lang="en-GB" dirty="0" smtClean="0"/>
              <a:t>Rural incubators + rural access to finance programmes to be supported by the EU and involving businesses and public entities</a:t>
            </a:r>
          </a:p>
          <a:p>
            <a:r>
              <a:rPr lang="en-GB" dirty="0"/>
              <a:t>Cooperatives/rural associations status and development programmes + access to finance</a:t>
            </a:r>
          </a:p>
          <a:p>
            <a:r>
              <a:rPr lang="en-GB" dirty="0" smtClean="0"/>
              <a:t>Rural electrification programmes and related required policy reforms </a:t>
            </a:r>
          </a:p>
        </p:txBody>
      </p:sp>
    </p:spTree>
    <p:extLst>
      <p:ext uri="{BB962C8B-B14F-4D97-AF65-F5344CB8AC3E}">
        <p14:creationId xmlns:p14="http://schemas.microsoft.com/office/powerpoint/2010/main" val="1825400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5288" y="1339851"/>
            <a:ext cx="8229600" cy="649288"/>
          </a:xfrm>
        </p:spPr>
        <p:txBody>
          <a:bodyPr/>
          <a:lstStyle/>
          <a:p>
            <a:pPr algn="ctr"/>
            <a:r>
              <a:rPr lang="en-GB" altLang="en-US" sz="2400" dirty="0"/>
              <a:t>10 actions to deliver concrete results</a:t>
            </a:r>
            <a:endParaRPr lang="en-GB" altLang="en-US" sz="2400" dirty="0" smtClean="0"/>
          </a:p>
        </p:txBody>
      </p:sp>
      <p:sp>
        <p:nvSpPr>
          <p:cNvPr id="19459" name="Content Placeholder 2"/>
          <p:cNvSpPr>
            <a:spLocks noGrp="1"/>
          </p:cNvSpPr>
          <p:nvPr>
            <p:ph idx="1"/>
          </p:nvPr>
        </p:nvSpPr>
        <p:spPr>
          <a:xfrm>
            <a:off x="457200" y="2132857"/>
            <a:ext cx="8579296" cy="4104455"/>
          </a:xfrm>
        </p:spPr>
        <p:txBody>
          <a:bodyPr/>
          <a:lstStyle/>
          <a:p>
            <a:pPr marL="0" indent="0">
              <a:buNone/>
            </a:pPr>
            <a:r>
              <a:rPr lang="en-GB" altLang="en-US" sz="1700" b="1" dirty="0" smtClean="0"/>
              <a:t>#6 Strengthened dialogue, </a:t>
            </a:r>
            <a:r>
              <a:rPr lang="en-GB" altLang="en-US" sz="1700" dirty="0" smtClean="0"/>
              <a:t>cooperation and support on the </a:t>
            </a:r>
            <a:r>
              <a:rPr lang="en-GB" altLang="en-US" sz="1700" b="1" dirty="0" smtClean="0"/>
              <a:t>investment climate and business environment</a:t>
            </a:r>
            <a:endParaRPr lang="en-GB" altLang="en-US" sz="1700" dirty="0" smtClean="0"/>
          </a:p>
          <a:p>
            <a:pPr marL="0" indent="0">
              <a:buNone/>
            </a:pPr>
            <a:endParaRPr lang="fr-BE" altLang="en-US" sz="1700" dirty="0"/>
          </a:p>
          <a:p>
            <a:pPr marL="0" indent="0">
              <a:buFontTx/>
              <a:buNone/>
            </a:pPr>
            <a:r>
              <a:rPr lang="en-GB" altLang="en-US" sz="1700" b="1" dirty="0" smtClean="0"/>
              <a:t>#7 </a:t>
            </a:r>
            <a:r>
              <a:rPr lang="en-GB" altLang="en-US" sz="1700" dirty="0"/>
              <a:t>Supporting</a:t>
            </a:r>
            <a:r>
              <a:rPr lang="en-GB" altLang="en-US" sz="1700" b="1" dirty="0"/>
              <a:t> African Continental Free Trade Area</a:t>
            </a:r>
            <a:endParaRPr lang="en-GB" altLang="en-US" sz="1700" b="1" dirty="0" smtClean="0"/>
          </a:p>
          <a:p>
            <a:pPr marL="0" indent="0">
              <a:buFontTx/>
              <a:buNone/>
            </a:pPr>
            <a:r>
              <a:rPr lang="en-GB" altLang="en-US" sz="1700" b="1" dirty="0" smtClean="0"/>
              <a:t>#8 </a:t>
            </a:r>
            <a:r>
              <a:rPr lang="en-GB" altLang="en-US" sz="1700" dirty="0"/>
              <a:t>Strengthening </a:t>
            </a:r>
            <a:r>
              <a:rPr lang="en-GB" altLang="en-US" sz="1700" dirty="0" smtClean="0"/>
              <a:t>trade between the EU and Africa with the </a:t>
            </a:r>
            <a:r>
              <a:rPr lang="en-GB" altLang="en-US" sz="1700" dirty="0"/>
              <a:t>long-term perspective </a:t>
            </a:r>
            <a:r>
              <a:rPr lang="en-GB" altLang="en-US" sz="1700" dirty="0" smtClean="0"/>
              <a:t>of creating a </a:t>
            </a:r>
            <a:r>
              <a:rPr lang="en-GB" altLang="en-US" sz="1700" u="sng" dirty="0"/>
              <a:t>comprehensive continent-to-continent free trade agreement </a:t>
            </a:r>
            <a:r>
              <a:rPr lang="en-GB" altLang="en-US" sz="1700" dirty="0"/>
              <a:t>between the EU and Africa</a:t>
            </a:r>
          </a:p>
          <a:p>
            <a:pPr marL="0" indent="0">
              <a:buFontTx/>
              <a:buNone/>
            </a:pPr>
            <a:r>
              <a:rPr lang="en-GB" altLang="en-US" sz="1700" b="1" dirty="0" smtClean="0"/>
              <a:t>#</a:t>
            </a:r>
            <a:r>
              <a:rPr lang="en-GB" altLang="en-US" sz="1700" b="1" dirty="0"/>
              <a:t>9</a:t>
            </a:r>
            <a:r>
              <a:rPr lang="en-GB" altLang="en-US" sz="1700" dirty="0"/>
              <a:t> Supporting both </a:t>
            </a:r>
            <a:r>
              <a:rPr lang="en-GB" altLang="en-US" sz="1700" b="1" dirty="0"/>
              <a:t>intra-African connectivity </a:t>
            </a:r>
            <a:r>
              <a:rPr lang="en-GB" altLang="en-US" sz="1700" dirty="0"/>
              <a:t>and strategic linkages between the EU and Africa</a:t>
            </a:r>
          </a:p>
          <a:p>
            <a:pPr marL="0" indent="0">
              <a:buFontTx/>
              <a:buNone/>
            </a:pPr>
            <a:endParaRPr lang="en-GB" altLang="en-US" sz="1700" dirty="0"/>
          </a:p>
          <a:p>
            <a:pPr marL="0" indent="0">
              <a:buFontTx/>
              <a:buNone/>
            </a:pPr>
            <a:r>
              <a:rPr lang="en-GB" altLang="en-US" sz="1700" b="1" dirty="0"/>
              <a:t>#10 </a:t>
            </a:r>
            <a:r>
              <a:rPr lang="en-GB" altLang="en-US" sz="1700" dirty="0"/>
              <a:t>Mobilising an important package of </a:t>
            </a:r>
            <a:r>
              <a:rPr lang="en-GB" altLang="en-US" sz="1700" b="1" dirty="0"/>
              <a:t>financial </a:t>
            </a:r>
            <a:r>
              <a:rPr lang="en-GB" altLang="en-US" sz="1700" b="1" dirty="0" smtClean="0"/>
              <a:t>resources</a:t>
            </a:r>
          </a:p>
          <a:p>
            <a:pPr marL="0" indent="0">
              <a:buNone/>
            </a:pPr>
            <a:endParaRPr lang="en-GB" altLang="en-US" sz="1700" b="1" dirty="0"/>
          </a:p>
          <a:p>
            <a:pPr marL="0" indent="0">
              <a:buNone/>
            </a:pPr>
            <a:r>
              <a:rPr lang="en-GB" altLang="en-US" sz="1800" dirty="0">
                <a:hlinkClick r:id="rId2"/>
              </a:rPr>
              <a:t>https://</a:t>
            </a:r>
            <a:r>
              <a:rPr lang="en-GB" altLang="en-US" sz="1800" dirty="0" smtClean="0">
                <a:hlinkClick r:id="rId2"/>
              </a:rPr>
              <a:t>ec.europa.eu/commission/sites/beta-political/files/soteu2018-factsheet-africa-europe_en.pdf</a:t>
            </a:r>
            <a:r>
              <a:rPr lang="en-GB" altLang="en-US" sz="1800" dirty="0" smtClean="0"/>
              <a:t> </a:t>
            </a:r>
          </a:p>
        </p:txBody>
      </p:sp>
      <p:pic>
        <p:nvPicPr>
          <p:cNvPr id="194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307975"/>
            <a:ext cx="525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150" y="476252"/>
            <a:ext cx="876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782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640"/>
            <a:ext cx="8229600" cy="1224136"/>
          </a:xfrm>
        </p:spPr>
        <p:txBody>
          <a:bodyPr/>
          <a:lstStyle/>
          <a:p>
            <a:r>
              <a:rPr lang="en-GB" dirty="0" smtClean="0"/>
              <a:t>Tanzania: New programme of Investment climate support </a:t>
            </a:r>
            <a:endParaRPr lang="fr-BE" dirty="0"/>
          </a:p>
        </p:txBody>
      </p:sp>
      <p:sp>
        <p:nvSpPr>
          <p:cNvPr id="3" name="Content Placeholder 2"/>
          <p:cNvSpPr>
            <a:spLocks noGrp="1"/>
          </p:cNvSpPr>
          <p:nvPr>
            <p:ph idx="1"/>
          </p:nvPr>
        </p:nvSpPr>
        <p:spPr>
          <a:xfrm>
            <a:off x="467544" y="1268760"/>
            <a:ext cx="8229600" cy="5400600"/>
          </a:xfrm>
        </p:spPr>
        <p:txBody>
          <a:bodyPr/>
          <a:lstStyle/>
          <a:p>
            <a:pPr algn="just"/>
            <a:r>
              <a:rPr lang="en-US" sz="2000" i="0" dirty="0" smtClean="0"/>
              <a:t>Following </a:t>
            </a:r>
            <a:r>
              <a:rPr lang="en-US" sz="2000" i="0" dirty="0"/>
              <a:t>extensive consultations with €3 million </a:t>
            </a:r>
            <a:r>
              <a:rPr lang="en-US" sz="2000" i="0" dirty="0" smtClean="0"/>
              <a:t>a </a:t>
            </a:r>
            <a:r>
              <a:rPr lang="en-US" sz="2000" i="0" dirty="0"/>
              <a:t>range of </a:t>
            </a:r>
            <a:r>
              <a:rPr lang="en-US" sz="2000" i="0" dirty="0" smtClean="0"/>
              <a:t>business associations</a:t>
            </a:r>
            <a:r>
              <a:rPr lang="en-US" sz="2000" i="0" dirty="0"/>
              <a:t>, the </a:t>
            </a:r>
            <a:r>
              <a:rPr lang="en-US" sz="2000" i="0" dirty="0" smtClean="0"/>
              <a:t>Action </a:t>
            </a:r>
            <a:r>
              <a:rPr lang="en-US" sz="2000" i="0" dirty="0"/>
              <a:t>will </a:t>
            </a:r>
            <a:r>
              <a:rPr lang="en-US" sz="2000" i="0" dirty="0" smtClean="0"/>
              <a:t>support with : </a:t>
            </a:r>
            <a:r>
              <a:rPr lang="en-US" sz="2000" i="0" dirty="0" err="1"/>
              <a:t>i</a:t>
            </a:r>
            <a:r>
              <a:rPr lang="en-US" sz="2000" i="0" dirty="0"/>
              <a:t>) an improved business environment </a:t>
            </a:r>
            <a:r>
              <a:rPr lang="en-US" sz="2000" i="0" dirty="0" smtClean="0"/>
              <a:t>through enhanced </a:t>
            </a:r>
            <a:r>
              <a:rPr lang="en-US" sz="2000" i="0" dirty="0"/>
              <a:t>capacity of the private sector for dialogue on the business climate with the government; </a:t>
            </a:r>
            <a:r>
              <a:rPr lang="en-US" sz="2000" i="0" dirty="0" smtClean="0"/>
              <a:t>ii) better </a:t>
            </a:r>
            <a:r>
              <a:rPr lang="en-US" sz="2000" i="0" dirty="0"/>
              <a:t>export capacity and increased market attractiveness of Tanzania through the strengthening </a:t>
            </a:r>
            <a:r>
              <a:rPr lang="en-US" sz="2000" i="0" dirty="0" smtClean="0"/>
              <a:t>of services </a:t>
            </a:r>
            <a:r>
              <a:rPr lang="en-US" sz="2000" i="0" dirty="0"/>
              <a:t>provided by the business associations operating in Tanzania. </a:t>
            </a:r>
            <a:endParaRPr lang="en-US" sz="2000" i="0" dirty="0" smtClean="0"/>
          </a:p>
          <a:p>
            <a:pPr marL="0" indent="0" algn="just">
              <a:buNone/>
            </a:pPr>
            <a:endParaRPr lang="en-US" sz="2000" i="0" dirty="0" smtClean="0"/>
          </a:p>
          <a:p>
            <a:pPr algn="just"/>
            <a:r>
              <a:rPr lang="en-US" sz="2000" i="0" dirty="0" smtClean="0"/>
              <a:t>This </a:t>
            </a:r>
            <a:r>
              <a:rPr lang="en-US" sz="2000" i="0" dirty="0"/>
              <a:t>Action is an aid for </a:t>
            </a:r>
            <a:r>
              <a:rPr lang="en-US" sz="2000" i="0" dirty="0" smtClean="0"/>
              <a:t>trade initiative </a:t>
            </a:r>
            <a:r>
              <a:rPr lang="en-US" sz="2000" i="0" dirty="0"/>
              <a:t>aiming at supporting business associations in: </a:t>
            </a:r>
            <a:r>
              <a:rPr lang="en-US" sz="2000" i="0" dirty="0" err="1"/>
              <a:t>i</a:t>
            </a:r>
            <a:r>
              <a:rPr lang="en-US" sz="2000" i="0" dirty="0"/>
              <a:t>) strengthening the private sector's capacity </a:t>
            </a:r>
            <a:r>
              <a:rPr lang="en-US" sz="2000" i="0" dirty="0" smtClean="0"/>
              <a:t>of engagement </a:t>
            </a:r>
            <a:r>
              <a:rPr lang="en-US" sz="2000" i="0" dirty="0"/>
              <a:t>with the authorities to better structure an effective national public-private dialogue on </a:t>
            </a:r>
            <a:r>
              <a:rPr lang="en-US" sz="2000" i="0" dirty="0" smtClean="0"/>
              <a:t>the overall </a:t>
            </a:r>
            <a:r>
              <a:rPr lang="en-US" sz="2000" i="0" dirty="0"/>
              <a:t>business environment in Tanzania, in order to clearly identify joint business </a:t>
            </a:r>
            <a:r>
              <a:rPr lang="en-US" sz="2000" i="0" dirty="0" smtClean="0"/>
              <a:t>environment issues </a:t>
            </a:r>
            <a:r>
              <a:rPr lang="en-US" sz="2000" i="0" dirty="0"/>
              <a:t>on both sides and define a process with clear actions and timelines. </a:t>
            </a:r>
            <a:endParaRPr lang="fr-BE" sz="2000" dirty="0"/>
          </a:p>
        </p:txBody>
      </p:sp>
    </p:spTree>
    <p:extLst>
      <p:ext uri="{BB962C8B-B14F-4D97-AF65-F5344CB8AC3E}">
        <p14:creationId xmlns:p14="http://schemas.microsoft.com/office/powerpoint/2010/main" val="275047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229600" cy="6453336"/>
          </a:xfrm>
        </p:spPr>
        <p:txBody>
          <a:bodyPr/>
          <a:lstStyle/>
          <a:p>
            <a:r>
              <a:rPr lang="en-US" sz="2000" i="0" dirty="0"/>
              <a:t>This should contribute to simplify the complex regulatory framework which hampers the development of the private sector in Tanzania; ii), reinforcing its capacity to provide services and information to promote exports to the EU or to attract European investment in Tanzania. These combined actions are expected to contribute to inclusive growth through stimulating local entrepreneurship, attracting foreign investors, creating jobs </a:t>
            </a:r>
            <a:r>
              <a:rPr lang="fr-BE" sz="2000" i="0" dirty="0"/>
              <a:t>and </a:t>
            </a:r>
            <a:r>
              <a:rPr lang="fr-BE" sz="2000" i="0" dirty="0" err="1"/>
              <a:t>promoting</a:t>
            </a:r>
            <a:r>
              <a:rPr lang="fr-BE" sz="2000" i="0" dirty="0"/>
              <a:t> industrialisation.</a:t>
            </a:r>
          </a:p>
          <a:p>
            <a:r>
              <a:rPr lang="en-US" sz="2000" i="0" dirty="0" smtClean="0"/>
              <a:t>This </a:t>
            </a:r>
            <a:r>
              <a:rPr lang="en-US" sz="2000" i="0" dirty="0"/>
              <a:t>action will focus on the priority areas of taxation, immigration and skills development. </a:t>
            </a:r>
          </a:p>
          <a:p>
            <a:r>
              <a:rPr lang="en-US" sz="2000" i="0" dirty="0" smtClean="0"/>
              <a:t>This </a:t>
            </a:r>
            <a:r>
              <a:rPr lang="en-US" sz="2000" i="0" dirty="0"/>
              <a:t>action is consistent with other EU </a:t>
            </a:r>
            <a:r>
              <a:rPr lang="en-US" sz="2000" i="0" dirty="0" err="1"/>
              <a:t>programmes</a:t>
            </a:r>
            <a:r>
              <a:rPr lang="en-US" sz="2000" i="0" dirty="0"/>
              <a:t> in Tanzania, particularly the Sector Reform Contract on Economic and Fiscal Governance, which will support the government on tax policy and reforms. </a:t>
            </a:r>
            <a:endParaRPr lang="en-US" sz="2000" i="0" dirty="0" smtClean="0"/>
          </a:p>
          <a:p>
            <a:r>
              <a:rPr lang="en-US" sz="2000" i="0" dirty="0" smtClean="0"/>
              <a:t>This </a:t>
            </a:r>
            <a:r>
              <a:rPr lang="en-US" sz="2000" i="0" dirty="0"/>
              <a:t>action will also build on the very successful launch of the study funded by the EU "European Investment in Tanzania: how European investment contributes to </a:t>
            </a:r>
            <a:r>
              <a:rPr lang="en-US" sz="2000" i="0" dirty="0" err="1"/>
              <a:t>industrialisation</a:t>
            </a:r>
            <a:r>
              <a:rPr lang="en-US" sz="2000" i="0" dirty="0"/>
              <a:t> and development in Tanzania". </a:t>
            </a:r>
            <a:endParaRPr lang="fr-BE" sz="2000" dirty="0"/>
          </a:p>
          <a:p>
            <a:endParaRPr lang="fr-BE" sz="2000" dirty="0"/>
          </a:p>
          <a:p>
            <a:endParaRPr lang="fr-BE" sz="2000" dirty="0"/>
          </a:p>
        </p:txBody>
      </p:sp>
    </p:spTree>
    <p:extLst>
      <p:ext uri="{BB962C8B-B14F-4D97-AF65-F5344CB8AC3E}">
        <p14:creationId xmlns:p14="http://schemas.microsoft.com/office/powerpoint/2010/main" val="389648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5536" y="332658"/>
            <a:ext cx="8229600" cy="1296987"/>
          </a:xfrm>
        </p:spPr>
        <p:txBody>
          <a:bodyPr/>
          <a:lstStyle/>
          <a:p>
            <a:r>
              <a:rPr lang="fr-FR" altLang="fr-FR" sz="2000" dirty="0" smtClean="0"/>
              <a:t/>
            </a:r>
            <a:br>
              <a:rPr lang="fr-FR" altLang="fr-FR" sz="2000" dirty="0" smtClean="0"/>
            </a:br>
            <a:r>
              <a:rPr lang="fr-FR" altLang="fr-FR" sz="2000" dirty="0" smtClean="0"/>
              <a:t>Exemple: Programme d'appui à la relance de la formation professionnelle et à l'insertion des jeunes (PROFORME), Cote d'Ivoire</a:t>
            </a:r>
          </a:p>
        </p:txBody>
      </p:sp>
      <p:sp>
        <p:nvSpPr>
          <p:cNvPr id="17411" name="Content Placeholder 2"/>
          <p:cNvSpPr>
            <a:spLocks noGrp="1"/>
          </p:cNvSpPr>
          <p:nvPr>
            <p:ph idx="1"/>
          </p:nvPr>
        </p:nvSpPr>
        <p:spPr>
          <a:xfrm>
            <a:off x="251520" y="1988840"/>
            <a:ext cx="8661400" cy="3814762"/>
          </a:xfrm>
        </p:spPr>
        <p:txBody>
          <a:bodyPr/>
          <a:lstStyle/>
          <a:p>
            <a:pPr>
              <a:buFontTx/>
              <a:buChar char="-"/>
            </a:pPr>
            <a:r>
              <a:rPr lang="fr-FR" altLang="fr-FR" sz="1800" i="0" dirty="0" smtClean="0"/>
              <a:t>Du 1</a:t>
            </a:r>
            <a:r>
              <a:rPr lang="fr-FR" altLang="fr-FR" sz="1800" i="0" baseline="30000" dirty="0" smtClean="0"/>
              <a:t>er</a:t>
            </a:r>
            <a:r>
              <a:rPr lang="fr-FR" altLang="fr-FR" sz="1800" i="0" dirty="0" smtClean="0"/>
              <a:t> avril 2012 au 31 octobre 2018.</a:t>
            </a:r>
          </a:p>
          <a:p>
            <a:pPr>
              <a:buFontTx/>
              <a:buChar char="-"/>
            </a:pPr>
            <a:r>
              <a:rPr lang="fr-FR" altLang="fr-FR" sz="1800" i="0" dirty="0" smtClean="0"/>
              <a:t>Objectif: Renforcer l'employabilité des jeunes et à leur assurer une formation professionnelle de qualité, tout en promouvant l'emploi décent en Côte d'Ivoire.</a:t>
            </a:r>
          </a:p>
          <a:p>
            <a:pPr>
              <a:buFontTx/>
              <a:buChar char="-"/>
            </a:pPr>
            <a:r>
              <a:rPr lang="fr-FR" altLang="fr-FR" sz="1800" i="0" dirty="0" smtClean="0"/>
              <a:t>EUR 28,5 millions. Mis en œuvre par ONUDI</a:t>
            </a:r>
          </a:p>
          <a:p>
            <a:pPr marL="0" indent="0">
              <a:buNone/>
            </a:pPr>
            <a:r>
              <a:rPr lang="fr-BE" altLang="fr-FR" sz="1800" i="0" dirty="0" smtClean="0"/>
              <a:t>- Actions: </a:t>
            </a:r>
          </a:p>
          <a:p>
            <a:pPr marL="0" indent="0">
              <a:buNone/>
            </a:pPr>
            <a:r>
              <a:rPr lang="fr-BE" altLang="fr-FR" sz="1800" i="0" dirty="0" smtClean="0"/>
              <a:t>(1) Appuie la réforme et le fonctionnement du système de formation professionnelle; </a:t>
            </a:r>
          </a:p>
          <a:p>
            <a:pPr marL="0" indent="0">
              <a:buNone/>
            </a:pPr>
            <a:r>
              <a:rPr lang="fr-BE" altLang="fr-FR" sz="1800" i="0" dirty="0" smtClean="0"/>
              <a:t>(2) Offre des formations qualifiantes adaptées aux jeunes et ex-combattants;</a:t>
            </a:r>
          </a:p>
          <a:p>
            <a:pPr marL="0" indent="0">
              <a:buNone/>
            </a:pPr>
            <a:r>
              <a:rPr lang="fr-BE" altLang="fr-FR" sz="1800" i="0" dirty="0" smtClean="0"/>
              <a:t>(3) Réhabilite et équipe 11 centres de formation professionnelle dans le pays.</a:t>
            </a:r>
          </a:p>
          <a:p>
            <a:pPr>
              <a:buFontTx/>
              <a:buChar char="-"/>
            </a:pPr>
            <a:endParaRPr lang="fr-BE" altLang="fr-FR" sz="1800" i="0" dirty="0" smtClean="0"/>
          </a:p>
        </p:txBody>
      </p:sp>
      <p:sp>
        <p:nvSpPr>
          <p:cNvPr id="1741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fld id="{1C45B8E7-97D7-4C4F-97E6-D4764A346737}" type="slidenum">
              <a:rPr lang="en-GB" altLang="fr-FR" sz="1400" i="0" smtClean="0">
                <a:solidFill>
                  <a:schemeClr val="tx1"/>
                </a:solidFill>
                <a:latin typeface="Arial" pitchFamily="34" charset="0"/>
              </a:rPr>
              <a:pPr eaLnBrk="1" hangingPunct="1">
                <a:spcBef>
                  <a:spcPct val="0"/>
                </a:spcBef>
                <a:buClrTx/>
                <a:buFontTx/>
                <a:buNone/>
              </a:pPr>
              <a:t>22</a:t>
            </a:fld>
            <a:endParaRPr lang="en-GB" altLang="fr-FR" sz="1400" i="0" smtClean="0">
              <a:solidFill>
                <a:schemeClr val="tx1"/>
              </a:solidFill>
              <a:latin typeface="Arial" pitchFamily="34" charset="0"/>
            </a:endParaRPr>
          </a:p>
        </p:txBody>
      </p:sp>
    </p:spTree>
    <p:extLst>
      <p:ext uri="{BB962C8B-B14F-4D97-AF65-F5344CB8AC3E}">
        <p14:creationId xmlns:p14="http://schemas.microsoft.com/office/powerpoint/2010/main" val="2097701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04193" y="980730"/>
            <a:ext cx="8713787" cy="5472113"/>
          </a:xfrm>
        </p:spPr>
        <p:txBody>
          <a:bodyPr/>
          <a:lstStyle/>
          <a:p>
            <a:pPr marL="0" indent="0">
              <a:buNone/>
            </a:pPr>
            <a:r>
              <a:rPr lang="fr-FR" altLang="fr-FR" dirty="0" smtClean="0"/>
              <a:t>- </a:t>
            </a:r>
            <a:r>
              <a:rPr lang="fr-FR" altLang="fr-FR" sz="1800" i="0" dirty="0" smtClean="0"/>
              <a:t>8 vagues successives de formations qualifiantes ont été menées à bien dans plus de 18 filières couvrant plus de 50 métiers.</a:t>
            </a:r>
            <a:endParaRPr lang="fr-BE" altLang="fr-FR" sz="1800" i="0" dirty="0" smtClean="0"/>
          </a:p>
          <a:p>
            <a:pPr marL="0" indent="0">
              <a:buNone/>
            </a:pPr>
            <a:r>
              <a:rPr lang="fr-FR" altLang="fr-FR" sz="1800" i="0" dirty="0" smtClean="0"/>
              <a:t>- Plus de 7.500 apprenants, dont 14% de femmes ont pu en bénéficier, parmi lesquels on compte 2600 ex-combattants. </a:t>
            </a:r>
            <a:endParaRPr lang="fr-BE" altLang="fr-FR" sz="1800" i="0" dirty="0" smtClean="0"/>
          </a:p>
          <a:p>
            <a:pPr marL="0" indent="0">
              <a:buNone/>
            </a:pPr>
            <a:r>
              <a:rPr lang="fr-FR" altLang="fr-FR" sz="1800" i="0" dirty="0" smtClean="0"/>
              <a:t>- La huitième vague de formation qualifiante agropastorale, déconcentrée en milieu rural, a été destinée à 1.600 femmes et jeunes.</a:t>
            </a:r>
          </a:p>
          <a:p>
            <a:pPr marL="0" indent="0">
              <a:buNone/>
            </a:pPr>
            <a:r>
              <a:rPr lang="fr-FR" altLang="fr-FR" sz="1800" i="0" dirty="0" smtClean="0"/>
              <a:t>- Sur les 7 premières vagues, 70% ont pu s'insérer en entreprise ou à leur propre compte. A travers un appui budgétaire, on devrait suivre le taux d'insertion des diplômés (indicateur). </a:t>
            </a:r>
          </a:p>
          <a:p>
            <a:pPr marL="0" indent="0">
              <a:buNone/>
            </a:pPr>
            <a:r>
              <a:rPr lang="fr-FR" altLang="fr-FR" sz="1800" i="0" dirty="0" smtClean="0"/>
              <a:t>- Les formations sont développées en partenariat avec les secteurs public et privé.</a:t>
            </a:r>
          </a:p>
          <a:p>
            <a:pPr marL="0" indent="0">
              <a:buNone/>
            </a:pPr>
            <a:r>
              <a:rPr lang="fr-FR" altLang="fr-FR" sz="1800" i="0" dirty="0" smtClean="0"/>
              <a:t>- Renforcement des capacités de 1.200 cadres du Ministère en charge de l'Enseignement Technique et de la Formation Professionnelle</a:t>
            </a:r>
          </a:p>
          <a:p>
            <a:pPr marL="0" indent="0">
              <a:buNone/>
            </a:pPr>
            <a:r>
              <a:rPr lang="fr-FR" altLang="fr-FR" sz="1800" i="0" dirty="0" smtClean="0"/>
              <a:t>- Réforme de la gouvernance du secteur de l'enseignement technique et de la formation professionnelle: encore à finaliser. Le nouveau modèle devrait impliquer plus le secteur privé. </a:t>
            </a:r>
            <a:endParaRPr lang="fr-BE" altLang="fr-FR" sz="1800" i="0" dirty="0" smtClean="0"/>
          </a:p>
          <a:p>
            <a:endParaRPr lang="fr-BE" altLang="fr-FR" dirty="0" smtClean="0"/>
          </a:p>
        </p:txBody>
      </p:sp>
      <p:sp>
        <p:nvSpPr>
          <p:cNvPr id="1843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CB78ACDC-D059-4608-87E3-3CD8025E7284}" type="slidenum">
              <a:rPr lang="en-GB" altLang="fr-FR" sz="1400" smtClean="0">
                <a:solidFill>
                  <a:schemeClr val="tx1"/>
                </a:solidFill>
                <a:latin typeface="Arial" pitchFamily="34" charset="0"/>
              </a:rPr>
              <a:pPr eaLnBrk="1" hangingPunct="1"/>
              <a:t>23</a:t>
            </a:fld>
            <a:endParaRPr lang="en-GB" altLang="fr-FR" sz="1400" smtClean="0">
              <a:solidFill>
                <a:schemeClr val="tx1"/>
              </a:solidFill>
              <a:latin typeface="Arial" pitchFamily="34" charset="0"/>
            </a:endParaRPr>
          </a:p>
        </p:txBody>
      </p:sp>
    </p:spTree>
    <p:extLst>
      <p:ext uri="{BB962C8B-B14F-4D97-AF65-F5344CB8AC3E}">
        <p14:creationId xmlns:p14="http://schemas.microsoft.com/office/powerpoint/2010/main" val="2072140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5536" y="620690"/>
            <a:ext cx="8229600" cy="936625"/>
          </a:xfrm>
        </p:spPr>
        <p:txBody>
          <a:bodyPr/>
          <a:lstStyle/>
          <a:p>
            <a:r>
              <a:rPr lang="fr-FR" altLang="fr-FR" sz="2000" i="1" dirty="0" smtClean="0"/>
              <a:t>Programme de </a:t>
            </a:r>
            <a:r>
              <a:rPr lang="fr-FR" altLang="fr-FR" sz="2000" i="1" dirty="0" err="1" smtClean="0"/>
              <a:t>Blending</a:t>
            </a:r>
            <a:r>
              <a:rPr lang="fr-FR" altLang="fr-FR" sz="2000" i="1" dirty="0" smtClean="0"/>
              <a:t/>
            </a:r>
            <a:br>
              <a:rPr lang="fr-FR" altLang="fr-FR" sz="2000" i="1" dirty="0" smtClean="0"/>
            </a:br>
            <a:r>
              <a:rPr lang="fr-FR" altLang="fr-FR" sz="2000" dirty="0" smtClean="0"/>
              <a:t>Exemple: Programme de Compétitivité et commerce au Maroc et en Tunisie </a:t>
            </a:r>
          </a:p>
        </p:txBody>
      </p:sp>
      <p:sp>
        <p:nvSpPr>
          <p:cNvPr id="19459" name="Content Placeholder 2"/>
          <p:cNvSpPr>
            <a:spLocks noGrp="1"/>
          </p:cNvSpPr>
          <p:nvPr>
            <p:ph idx="1"/>
          </p:nvPr>
        </p:nvSpPr>
        <p:spPr>
          <a:xfrm>
            <a:off x="323529" y="1844824"/>
            <a:ext cx="8435975" cy="4032250"/>
          </a:xfrm>
        </p:spPr>
        <p:txBody>
          <a:bodyPr/>
          <a:lstStyle/>
          <a:p>
            <a:r>
              <a:rPr lang="en-GB" altLang="fr-FR" sz="1800" i="0" dirty="0" smtClean="0"/>
              <a:t>- </a:t>
            </a:r>
            <a:r>
              <a:rPr lang="fr-FR" altLang="fr-FR" sz="1800" i="0" dirty="0" smtClean="0"/>
              <a:t>Composantes BEI et BERD. Contribution UE de EUR25 m pour BEI et EUR25 m pour BERD. </a:t>
            </a:r>
          </a:p>
          <a:p>
            <a:r>
              <a:rPr lang="fr-FR" altLang="fr-FR" sz="1800" i="0" dirty="0" smtClean="0"/>
              <a:t>- BEI: (1) lignes de crédit de long terme a entités financières locales pour augmenter l'accès au financement dans certaines chaines de valeur: manufacture et agriculture au Maroc; huiles végétales, fruits et légumes en Tunisie; (2)Facilité de partage de risque couvrant une garantie de première perte; (3) Facilité d'appui expertise pour les institutions financières et pour les </a:t>
            </a:r>
            <a:r>
              <a:rPr lang="fr-FR" altLang="fr-FR" sz="1800" i="0" dirty="0" err="1" smtClean="0"/>
              <a:t>MPMEs</a:t>
            </a:r>
            <a:r>
              <a:rPr lang="fr-FR" altLang="fr-FR" sz="1800" i="0" dirty="0" smtClean="0"/>
              <a:t>. </a:t>
            </a:r>
          </a:p>
          <a:p>
            <a:r>
              <a:rPr lang="fr-FR" altLang="fr-FR" sz="1800" i="0" dirty="0" smtClean="0"/>
              <a:t>- BERD: (1) Analyses sectorielles et diagnostiques sur les problèmes de compétitivité des entreprises par chaine de valeur; Analyse du cadre réglementaire; (2)</a:t>
            </a:r>
            <a:r>
              <a:rPr lang="fr-FR" altLang="fr-FR" sz="1800" i="0" dirty="0" err="1" smtClean="0"/>
              <a:t>Acces</a:t>
            </a:r>
            <a:r>
              <a:rPr lang="fr-FR" altLang="fr-FR" sz="1800" i="0" dirty="0" smtClean="0"/>
              <a:t> au financement en agriculture, manufacture et services, logistique/distribution et secteur TIC, pour 200 </a:t>
            </a:r>
            <a:r>
              <a:rPr lang="fr-FR" altLang="fr-FR" sz="1800" i="0" dirty="0" err="1" smtClean="0"/>
              <a:t>MPMEs</a:t>
            </a:r>
            <a:r>
              <a:rPr lang="fr-FR" altLang="fr-FR" sz="1800" i="0" dirty="0" smtClean="0"/>
              <a:t>; (3) Appui technique a 600 </a:t>
            </a:r>
            <a:r>
              <a:rPr lang="fr-FR" altLang="fr-FR" sz="1800" i="0" dirty="0" err="1" smtClean="0"/>
              <a:t>MPMEs</a:t>
            </a:r>
            <a:r>
              <a:rPr lang="fr-FR" altLang="fr-FR" sz="1800" i="0" dirty="0" smtClean="0"/>
              <a:t>.</a:t>
            </a:r>
          </a:p>
        </p:txBody>
      </p:sp>
      <p:sp>
        <p:nvSpPr>
          <p:cNvPr id="1946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eaLnBrk="0" hangingPunct="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eaLnBrk="0" hangingPunct="0">
              <a:spcBef>
                <a:spcPct val="20000"/>
              </a:spcBef>
              <a:defRPr sz="1400">
                <a:solidFill>
                  <a:srgbClr val="0F5494"/>
                </a:solidFill>
                <a:latin typeface="Verdana"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ClrTx/>
              <a:buFontTx/>
              <a:buNone/>
            </a:pPr>
            <a:fld id="{8BE3E60E-585F-4124-86C8-006C9343BDC8}" type="slidenum">
              <a:rPr lang="en-GB" altLang="fr-FR" sz="1400" i="0" smtClean="0">
                <a:solidFill>
                  <a:schemeClr val="tx1"/>
                </a:solidFill>
                <a:latin typeface="Arial" pitchFamily="34" charset="0"/>
              </a:rPr>
              <a:pPr eaLnBrk="1" hangingPunct="1">
                <a:spcBef>
                  <a:spcPct val="0"/>
                </a:spcBef>
                <a:buClrTx/>
                <a:buFontTx/>
                <a:buNone/>
              </a:pPr>
              <a:t>24</a:t>
            </a:fld>
            <a:endParaRPr lang="en-GB" altLang="fr-FR" sz="1400" i="0" smtClean="0">
              <a:solidFill>
                <a:schemeClr val="tx1"/>
              </a:solidFill>
              <a:latin typeface="Arial" pitchFamily="34" charset="0"/>
            </a:endParaRPr>
          </a:p>
        </p:txBody>
      </p:sp>
    </p:spTree>
    <p:extLst>
      <p:ext uri="{BB962C8B-B14F-4D97-AF65-F5344CB8AC3E}">
        <p14:creationId xmlns:p14="http://schemas.microsoft.com/office/powerpoint/2010/main" val="2559057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Towards </a:t>
            </a:r>
            <a:r>
              <a:rPr lang="en-US" sz="2400" dirty="0"/>
              <a:t>a more efficient financial architecture for investment outside the European </a:t>
            </a:r>
            <a:r>
              <a:rPr lang="en-US" sz="2400" dirty="0" smtClean="0"/>
              <a:t>Union, COM(2018) 644 final</a:t>
            </a:r>
            <a:endParaRPr lang="en-US" sz="2400" dirty="0"/>
          </a:p>
        </p:txBody>
      </p:sp>
      <p:sp>
        <p:nvSpPr>
          <p:cNvPr id="3" name="Content Placeholder 2"/>
          <p:cNvSpPr>
            <a:spLocks noGrp="1"/>
          </p:cNvSpPr>
          <p:nvPr>
            <p:ph idx="1"/>
          </p:nvPr>
        </p:nvSpPr>
        <p:spPr/>
        <p:txBody>
          <a:bodyPr/>
          <a:lstStyle/>
          <a:p>
            <a:r>
              <a:rPr lang="en-US" i="0" dirty="0" smtClean="0"/>
              <a:t>Reinforced European </a:t>
            </a:r>
            <a:r>
              <a:rPr lang="en-US" i="0" dirty="0"/>
              <a:t>financial architecture for development </a:t>
            </a:r>
            <a:r>
              <a:rPr lang="en-US" i="0" dirty="0" smtClean="0"/>
              <a:t>finance</a:t>
            </a:r>
          </a:p>
          <a:p>
            <a:r>
              <a:rPr lang="en-US" i="0" dirty="0" smtClean="0"/>
              <a:t>Increase coherence – EU instruments</a:t>
            </a:r>
          </a:p>
          <a:p>
            <a:r>
              <a:rPr lang="en-US" i="0" dirty="0" smtClean="0"/>
              <a:t>More collaboration EU partners</a:t>
            </a:r>
          </a:p>
          <a:p>
            <a:r>
              <a:rPr lang="en-US" i="0" dirty="0" smtClean="0"/>
              <a:t>New guarantee of 60 billion for next MFF</a:t>
            </a:r>
          </a:p>
          <a:p>
            <a:r>
              <a:rPr lang="en-US" i="0" dirty="0" smtClean="0"/>
              <a:t>EFSD+</a:t>
            </a:r>
          </a:p>
          <a:p>
            <a:endParaRPr lang="en-US" i="0" dirty="0"/>
          </a:p>
          <a:p>
            <a:r>
              <a:rPr lang="en-US" dirty="0">
                <a:hlinkClick r:id="rId2"/>
              </a:rPr>
              <a:t>https://eur-lex.europa.eu/legal-content/EN/TXT/?</a:t>
            </a:r>
            <a:r>
              <a:rPr lang="en-US" dirty="0" smtClean="0">
                <a:hlinkClick r:id="rId2"/>
              </a:rPr>
              <a:t>qid=1537437410425&amp;uri=CELEX%3A52018DC0644</a:t>
            </a:r>
            <a:r>
              <a:rPr lang="en-US" dirty="0" smtClean="0"/>
              <a:t> </a:t>
            </a:r>
            <a:endParaRPr lang="en-US" dirty="0"/>
          </a:p>
        </p:txBody>
      </p:sp>
    </p:spTree>
    <p:extLst>
      <p:ext uri="{BB962C8B-B14F-4D97-AF65-F5344CB8AC3E}">
        <p14:creationId xmlns:p14="http://schemas.microsoft.com/office/powerpoint/2010/main" val="2761913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llar 3: Promoting a conducive investment climate">
            <a:extLst>
              <a:ext uri="{FF2B5EF4-FFF2-40B4-BE49-F238E27FC236}">
                <a16:creationId xmlns:a16="http://schemas.microsoft.com/office/drawing/2014/main" xmlns="" id="{A8310304-B25C-424F-BBD8-1738A11BBEF2}"/>
              </a:ext>
            </a:extLst>
          </p:cNvPr>
          <p:cNvSpPr txBox="1"/>
          <p:nvPr/>
        </p:nvSpPr>
        <p:spPr>
          <a:xfrm>
            <a:off x="1813738" y="404664"/>
            <a:ext cx="6643119"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smtClean="0">
                <a:ln w="0" cap="flat" cmpd="sng" algn="ctr">
                  <a:noFill/>
                  <a:prstDash val="solid"/>
                  <a:round/>
                  <a:headEnd type="none" w="med" len="med"/>
                  <a:tailEnd type="none" w="med" len="med"/>
                </a:ln>
                <a:solidFill>
                  <a:srgbClr val="9E1F62"/>
                </a:solidFill>
                <a:latin typeface="Verdana"/>
                <a:cs typeface="Verdana"/>
              </a:rPr>
              <a:t>Structured </a:t>
            </a:r>
            <a:r>
              <a:rPr lang="en-GB" dirty="0">
                <a:ln w="0" cap="flat" cmpd="sng" algn="ctr">
                  <a:noFill/>
                  <a:prstDash val="solid"/>
                  <a:round/>
                  <a:headEnd type="none" w="med" len="med"/>
                  <a:tailEnd type="none" w="med" len="med"/>
                </a:ln>
                <a:solidFill>
                  <a:srgbClr val="9E1F62"/>
                </a:solidFill>
                <a:latin typeface="Verdana"/>
                <a:cs typeface="Verdana"/>
              </a:rPr>
              <a:t>Dialogue with the private sector</a:t>
            </a:r>
          </a:p>
        </p:txBody>
      </p:sp>
      <p:sp>
        <p:nvSpPr>
          <p:cNvPr id="18" name="Title 1"/>
          <p:cNvSpPr txBox="1">
            <a:spLocks/>
          </p:cNvSpPr>
          <p:nvPr/>
        </p:nvSpPr>
        <p:spPr>
          <a:xfrm>
            <a:off x="658035" y="980730"/>
            <a:ext cx="7946413" cy="830997"/>
          </a:xfrm>
          <a:noFill/>
        </p:spPr>
        <p:txBody>
          <a:bodyPr wrap="square" rtlCol="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1800" b="0" dirty="0">
                <a:ln w="0" cap="flat" cmpd="sng" algn="ctr">
                  <a:noFill/>
                  <a:prstDash val="solid"/>
                  <a:round/>
                  <a:headEnd type="none" w="med" len="med"/>
                  <a:tailEnd type="none" w="med" len="med"/>
                </a:ln>
                <a:solidFill>
                  <a:srgbClr val="EF4192"/>
                </a:solidFill>
                <a:latin typeface="Verdana"/>
                <a:cs typeface="Verdana"/>
              </a:rPr>
              <a:t>EU Joint Communication to the EP and the Council for a renewed impetus of the Africa-EU Partnership, 4th May </a:t>
            </a:r>
            <a:r>
              <a:rPr lang="en-GB" sz="1800" b="0" dirty="0" smtClean="0">
                <a:ln w="0" cap="flat" cmpd="sng" algn="ctr">
                  <a:noFill/>
                  <a:prstDash val="solid"/>
                  <a:round/>
                  <a:headEnd type="none" w="med" len="med"/>
                  <a:tailEnd type="none" w="med" len="med"/>
                </a:ln>
                <a:solidFill>
                  <a:srgbClr val="EF4192"/>
                </a:solidFill>
                <a:latin typeface="Verdana"/>
                <a:cs typeface="Verdana"/>
              </a:rPr>
              <a:t>2017, JOIN(2017</a:t>
            </a:r>
            <a:r>
              <a:rPr lang="en-GB" sz="1800" b="0" dirty="0">
                <a:ln w="0" cap="flat" cmpd="sng" algn="ctr">
                  <a:noFill/>
                  <a:prstDash val="solid"/>
                  <a:round/>
                  <a:headEnd type="none" w="med" len="med"/>
                  <a:tailEnd type="none" w="med" len="med"/>
                </a:ln>
                <a:solidFill>
                  <a:srgbClr val="EF4192"/>
                </a:solidFill>
                <a:latin typeface="Verdana"/>
                <a:cs typeface="Verdana"/>
              </a:rPr>
              <a:t>) 17 final </a:t>
            </a:r>
            <a:br>
              <a:rPr lang="en-GB" sz="1800" b="0" dirty="0">
                <a:ln w="0" cap="flat" cmpd="sng" algn="ctr">
                  <a:noFill/>
                  <a:prstDash val="solid"/>
                  <a:round/>
                  <a:headEnd type="none" w="med" len="med"/>
                  <a:tailEnd type="none" w="med" len="med"/>
                </a:ln>
                <a:solidFill>
                  <a:srgbClr val="EF4192"/>
                </a:solidFill>
                <a:latin typeface="Verdana"/>
                <a:cs typeface="Verdana"/>
              </a:rPr>
            </a:br>
            <a:endParaRPr lang="en-GB" sz="1800" b="0" dirty="0">
              <a:ln w="0" cap="flat" cmpd="sng" algn="ctr">
                <a:noFill/>
                <a:prstDash val="solid"/>
                <a:round/>
                <a:headEnd type="none" w="med" len="med"/>
                <a:tailEnd type="none" w="med" len="med"/>
              </a:ln>
              <a:solidFill>
                <a:srgbClr val="EF4192"/>
              </a:solidFill>
              <a:latin typeface="Verdana"/>
              <a:cs typeface="Verdana"/>
            </a:endParaRPr>
          </a:p>
        </p:txBody>
      </p:sp>
      <p:pic>
        <p:nvPicPr>
          <p:cNvPr id="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034" y="2034315"/>
            <a:ext cx="7874406"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35" y="3432840"/>
            <a:ext cx="7946414"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718354"/>
            <a:ext cx="7701281"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89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T1.cec.eu.int\homes\102\garlaef\Desktop\Hash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56" y="6453336"/>
            <a:ext cx="1828751" cy="370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3231" y="734792"/>
            <a:ext cx="7931842" cy="646331"/>
          </a:xfrm>
          <a:prstGeom prst="rect">
            <a:avLst/>
          </a:prstGeom>
          <a:noFill/>
        </p:spPr>
        <p:txBody>
          <a:bodyPr wrap="square" rtlCol="0">
            <a:spAutoFit/>
          </a:bodyPr>
          <a:lstStyle>
            <a:defPPr>
              <a:defRPr lang="en-US"/>
            </a:defPPr>
            <a:lvl1pPr algn="ctr" defTabSz="457200">
              <a:spcBef>
                <a:spcPct val="0"/>
              </a:spcBef>
              <a:buNone/>
              <a:defRPr>
                <a:ln w="0" cap="flat" cmpd="sng" algn="ctr">
                  <a:noFill/>
                  <a:prstDash val="solid"/>
                  <a:round/>
                  <a:headEnd type="none" w="med" len="med"/>
                  <a:tailEnd type="none" w="med" len="med"/>
                </a:ln>
                <a:solidFill>
                  <a:srgbClr val="EF4192"/>
                </a:solidFill>
                <a:latin typeface="Verdana"/>
                <a:cs typeface="Verdana"/>
              </a:defRPr>
            </a:lvl1pPr>
          </a:lstStyle>
          <a:p>
            <a:pPr fontAlgn="auto">
              <a:spcAft>
                <a:spcPts val="0"/>
              </a:spcAft>
            </a:pPr>
            <a:r>
              <a:rPr lang="en-GB" sz="1800" b="0" dirty="0" smtClean="0">
                <a:sym typeface="Helvetica"/>
              </a:rPr>
              <a:t>6</a:t>
            </a:r>
            <a:r>
              <a:rPr lang="en-GB" sz="1800" b="0" baseline="30000" dirty="0" smtClean="0">
                <a:sym typeface="Helvetica"/>
              </a:rPr>
              <a:t>th</a:t>
            </a:r>
            <a:r>
              <a:rPr lang="en-GB" sz="1800" b="0" dirty="0" smtClean="0">
                <a:sym typeface="Helvetica"/>
              </a:rPr>
              <a:t> EU-Africa Business Forum (</a:t>
            </a:r>
            <a:r>
              <a:rPr lang="en-GB" sz="1800" b="0" dirty="0">
                <a:sym typeface="Helvetica"/>
              </a:rPr>
              <a:t>Abidjan, November 2017) </a:t>
            </a:r>
          </a:p>
          <a:p>
            <a:pPr fontAlgn="auto">
              <a:spcAft>
                <a:spcPts val="0"/>
              </a:spcAft>
            </a:pPr>
            <a:r>
              <a:rPr lang="en-GB" sz="1800" b="0" dirty="0" smtClean="0">
                <a:sym typeface="Helvetica"/>
              </a:rPr>
              <a:t>"Investing in Job creation for Youth"</a:t>
            </a:r>
            <a:endParaRPr lang="en-GB" sz="1800" b="0" dirty="0">
              <a:sym typeface="Helvetica"/>
            </a:endParaRPr>
          </a:p>
        </p:txBody>
      </p:sp>
      <p:sp>
        <p:nvSpPr>
          <p:cNvPr id="5" name="TextBox 4"/>
          <p:cNvSpPr txBox="1"/>
          <p:nvPr/>
        </p:nvSpPr>
        <p:spPr>
          <a:xfrm>
            <a:off x="324819" y="4149082"/>
            <a:ext cx="8495654"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fontAlgn="auto">
              <a:spcBef>
                <a:spcPts val="0"/>
              </a:spcBef>
              <a:spcAft>
                <a:spcPts val="0"/>
              </a:spcAft>
              <a:buFont typeface="Arial" panose="020B0604020202020204" pitchFamily="34" charset="0"/>
              <a:buChar char="•"/>
            </a:pPr>
            <a:r>
              <a:rPr lang="en-GB" sz="1600" b="0" dirty="0">
                <a:solidFill>
                  <a:srgbClr val="002060"/>
                </a:solidFill>
                <a:latin typeface="Arial" panose="020B0604020202020204" pitchFamily="34" charset="0"/>
                <a:cs typeface="Arial" panose="020B0604020202020204" pitchFamily="34" charset="0"/>
              </a:rPr>
              <a:t>5th EU-Africa </a:t>
            </a:r>
            <a:r>
              <a:rPr lang="en-GB" sz="1600" b="0" dirty="0" smtClean="0">
                <a:solidFill>
                  <a:srgbClr val="002060"/>
                </a:solidFill>
                <a:latin typeface="Arial" panose="020B0604020202020204" pitchFamily="34" charset="0"/>
                <a:cs typeface="Arial" panose="020B0604020202020204" pitchFamily="34" charset="0"/>
              </a:rPr>
              <a:t>(political) Summit: </a:t>
            </a:r>
            <a:r>
              <a:rPr lang="en-GB" sz="1600" b="0" dirty="0">
                <a:solidFill>
                  <a:srgbClr val="002060"/>
                </a:solidFill>
                <a:latin typeface="Arial" panose="020B0604020202020204" pitchFamily="34" charset="0"/>
                <a:cs typeface="Arial" panose="020B0604020202020204" pitchFamily="34" charset="0"/>
              </a:rPr>
              <a:t>"</a:t>
            </a:r>
            <a:r>
              <a:rPr lang="en-GB" sz="1600" b="0" dirty="0">
                <a:solidFill>
                  <a:srgbClr val="002060"/>
                </a:solidFill>
                <a:latin typeface="Arial" panose="020B0604020202020204" pitchFamily="34" charset="0"/>
                <a:cs typeface="Arial" panose="020B0604020202020204" pitchFamily="34" charset="0"/>
                <a:sym typeface="Helvetica"/>
              </a:rPr>
              <a:t> Mobilizing investments for African structural sustainable </a:t>
            </a:r>
            <a:r>
              <a:rPr lang="en-GB" sz="1600" b="0" dirty="0" smtClean="0">
                <a:solidFill>
                  <a:srgbClr val="002060"/>
                </a:solidFill>
                <a:latin typeface="Arial" panose="020B0604020202020204" pitchFamily="34" charset="0"/>
                <a:cs typeface="Arial" panose="020B0604020202020204" pitchFamily="34" charset="0"/>
                <a:sym typeface="Helvetica"/>
              </a:rPr>
              <a:t>transformation". </a:t>
            </a:r>
            <a:r>
              <a:rPr lang="en-GB" sz="1600" b="0" dirty="0" smtClean="0">
                <a:solidFill>
                  <a:srgbClr val="002060"/>
                </a:solidFill>
                <a:latin typeface="Arial" panose="020B0604020202020204" pitchFamily="34" charset="0"/>
                <a:cs typeface="Arial" panose="020B0604020202020204" pitchFamily="34" charset="0"/>
              </a:rPr>
              <a:t>Focus </a:t>
            </a:r>
            <a:r>
              <a:rPr lang="en-GB" sz="1600" b="0" dirty="0">
                <a:solidFill>
                  <a:srgbClr val="002060"/>
                </a:solidFill>
                <a:latin typeface="Arial" panose="020B0604020202020204" pitchFamily="34" charset="0"/>
                <a:cs typeface="Arial" panose="020B0604020202020204" pitchFamily="34" charset="0"/>
              </a:rPr>
              <a:t>on quality jobs, youth and women entrepreneurship, </a:t>
            </a:r>
            <a:r>
              <a:rPr lang="en-GB" sz="1600" b="0" dirty="0" smtClean="0">
                <a:solidFill>
                  <a:srgbClr val="002060"/>
                </a:solidFill>
                <a:latin typeface="Arial" panose="020B0604020202020204" pitchFamily="34" charset="0"/>
                <a:cs typeface="Arial" panose="020B0604020202020204" pitchFamily="34" charset="0"/>
              </a:rPr>
              <a:t>sustainable </a:t>
            </a:r>
            <a:r>
              <a:rPr lang="en-GB" sz="1600" b="0" dirty="0">
                <a:solidFill>
                  <a:srgbClr val="002060"/>
                </a:solidFill>
                <a:latin typeface="Arial" panose="020B0604020202020204" pitchFamily="34" charset="0"/>
                <a:cs typeface="Arial" panose="020B0604020202020204" pitchFamily="34" charset="0"/>
              </a:rPr>
              <a:t>energy, agribusiness and </a:t>
            </a:r>
            <a:r>
              <a:rPr lang="en-GB" sz="1600" b="0" dirty="0" smtClean="0">
                <a:solidFill>
                  <a:srgbClr val="002060"/>
                </a:solidFill>
                <a:latin typeface="Arial" panose="020B0604020202020204" pitchFamily="34" charset="0"/>
                <a:cs typeface="Arial" panose="020B0604020202020204" pitchFamily="34" charset="0"/>
              </a:rPr>
              <a:t>digitalisation</a:t>
            </a:r>
            <a:endParaRPr lang="en-GB" sz="1600" b="0"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286000" y="-36628119"/>
            <a:ext cx="4572000" cy="3785652"/>
          </a:xfrm>
          <a:prstGeom prst="rect">
            <a:avLst/>
          </a:prstGeom>
        </p:spPr>
        <p:txBody>
          <a:bodyPr>
            <a:spAutoFit/>
          </a:bodyPr>
          <a:lstStyle/>
          <a:p>
            <a:pPr marL="285750" indent="-285750" fontAlgn="auto" hangingPunct="0">
              <a:spcBef>
                <a:spcPts val="0"/>
              </a:spcBef>
              <a:spcAft>
                <a:spcPts val="0"/>
              </a:spcAft>
              <a:buFont typeface="Arial" panose="020B0604020202020204" pitchFamily="34" charset="0"/>
              <a:buChar char="•"/>
            </a:pPr>
            <a:r>
              <a:rPr lang="en-GB" sz="1600" b="0" dirty="0">
                <a:solidFill>
                  <a:srgbClr val="000000"/>
                </a:solidFill>
                <a:latin typeface="Arial" panose="020B0604020202020204" pitchFamily="34" charset="0"/>
                <a:cs typeface="Arial" panose="020B0604020202020204" pitchFamily="34" charset="0"/>
                <a:sym typeface="Helvetica"/>
              </a:rPr>
              <a:t>Right business framework to attract possible and sustainable investments </a:t>
            </a:r>
          </a:p>
          <a:p>
            <a:pPr marL="285750" indent="-285750" fontAlgn="auto" hangingPunct="0">
              <a:spcBef>
                <a:spcPts val="0"/>
              </a:spcBef>
              <a:spcAft>
                <a:spcPts val="0"/>
              </a:spcAft>
              <a:buFont typeface="Arial" panose="020B0604020202020204" pitchFamily="34" charset="0"/>
              <a:buChar char="•"/>
            </a:pPr>
            <a:endParaRPr lang="en-GB" sz="1600" b="0" dirty="0">
              <a:solidFill>
                <a:srgbClr val="000000"/>
              </a:solidFill>
              <a:latin typeface="Arial" panose="020B0604020202020204" pitchFamily="34" charset="0"/>
              <a:cs typeface="Arial" panose="020B0604020202020204" pitchFamily="34" charset="0"/>
              <a:sym typeface="Helvetica"/>
            </a:endParaRPr>
          </a:p>
          <a:p>
            <a:pPr marL="285750" indent="-285750" fontAlgn="auto" hangingPunct="0">
              <a:spcBef>
                <a:spcPts val="0"/>
              </a:spcBef>
              <a:spcAft>
                <a:spcPts val="0"/>
              </a:spcAft>
              <a:buFont typeface="Arial" panose="020B0604020202020204" pitchFamily="34" charset="0"/>
              <a:buChar char="•"/>
            </a:pPr>
            <a:r>
              <a:rPr lang="en-GB" sz="1600" b="0" dirty="0">
                <a:solidFill>
                  <a:srgbClr val="000000"/>
                </a:solidFill>
                <a:latin typeface="Arial" panose="020B0604020202020204" pitchFamily="34" charset="0"/>
                <a:cs typeface="Arial" panose="020B0604020202020204" pitchFamily="34" charset="0"/>
                <a:sym typeface="Helvetica"/>
              </a:rPr>
              <a:t>Fostering entrepreneurship, SMEs, start-ups, skills and vocational training </a:t>
            </a:r>
          </a:p>
          <a:p>
            <a:pPr marL="285750" indent="-285750" fontAlgn="auto" hangingPunct="0">
              <a:spcBef>
                <a:spcPts val="0"/>
              </a:spcBef>
              <a:spcAft>
                <a:spcPts val="0"/>
              </a:spcAft>
              <a:buFont typeface="Arial" panose="020B0604020202020204" pitchFamily="34" charset="0"/>
              <a:buChar char="•"/>
            </a:pPr>
            <a:endParaRPr lang="en-GB" sz="1600" b="0" dirty="0">
              <a:solidFill>
                <a:srgbClr val="000000"/>
              </a:solidFill>
              <a:latin typeface="Arial" panose="020B0604020202020204" pitchFamily="34" charset="0"/>
              <a:cs typeface="Arial" panose="020B0604020202020204" pitchFamily="34" charset="0"/>
              <a:sym typeface="Helvetica"/>
            </a:endParaRPr>
          </a:p>
          <a:p>
            <a:pPr marL="285750" indent="-285750" fontAlgn="auto" hangingPunct="0">
              <a:spcBef>
                <a:spcPts val="0"/>
              </a:spcBef>
              <a:spcAft>
                <a:spcPts val="0"/>
              </a:spcAft>
              <a:buFont typeface="Arial" panose="020B0604020202020204" pitchFamily="34" charset="0"/>
              <a:buChar char="•"/>
            </a:pPr>
            <a:r>
              <a:rPr lang="en-GB" sz="1600" b="0" dirty="0">
                <a:solidFill>
                  <a:srgbClr val="000000"/>
                </a:solidFill>
                <a:latin typeface="Arial" panose="020B0604020202020204" pitchFamily="34" charset="0"/>
                <a:cs typeface="Arial" panose="020B0604020202020204" pitchFamily="34" charset="0"/>
                <a:sym typeface="Helvetica"/>
              </a:rPr>
              <a:t>Infrastructure, both hard and soft, including digital economy</a:t>
            </a:r>
          </a:p>
          <a:p>
            <a:pPr marL="285750" indent="-285750" fontAlgn="auto" hangingPunct="0">
              <a:spcBef>
                <a:spcPts val="0"/>
              </a:spcBef>
              <a:spcAft>
                <a:spcPts val="0"/>
              </a:spcAft>
              <a:buFont typeface="Arial" panose="020B0604020202020204" pitchFamily="34" charset="0"/>
              <a:buChar char="•"/>
            </a:pPr>
            <a:endParaRPr lang="en-GB" sz="1600" b="0" dirty="0">
              <a:solidFill>
                <a:srgbClr val="000000"/>
              </a:solidFill>
              <a:latin typeface="Arial" panose="020B0604020202020204" pitchFamily="34" charset="0"/>
              <a:cs typeface="Arial" panose="020B0604020202020204" pitchFamily="34" charset="0"/>
              <a:sym typeface="Helvetica"/>
            </a:endParaRPr>
          </a:p>
          <a:p>
            <a:pPr marL="285750" indent="-285750" fontAlgn="auto" hangingPunct="0">
              <a:spcBef>
                <a:spcPts val="0"/>
              </a:spcBef>
              <a:spcAft>
                <a:spcPts val="0"/>
              </a:spcAft>
              <a:buFont typeface="Arial" panose="020B0604020202020204" pitchFamily="34" charset="0"/>
              <a:buChar char="•"/>
            </a:pPr>
            <a:r>
              <a:rPr lang="en-GB" sz="1600" b="0" dirty="0">
                <a:solidFill>
                  <a:srgbClr val="000000"/>
                </a:solidFill>
                <a:latin typeface="Arial" panose="020B0604020202020204" pitchFamily="34" charset="0"/>
                <a:cs typeface="Arial" panose="020B0604020202020204" pitchFamily="34" charset="0"/>
                <a:sym typeface="Helvetica"/>
              </a:rPr>
              <a:t>EU-Africa Trade relations and promoting intra-African trade (CFTA and Common African market)</a:t>
            </a:r>
          </a:p>
          <a:p>
            <a:pPr marL="285750" indent="-285750" fontAlgn="auto" hangingPunct="0">
              <a:spcBef>
                <a:spcPts val="0"/>
              </a:spcBef>
              <a:spcAft>
                <a:spcPts val="0"/>
              </a:spcAft>
              <a:buFont typeface="Arial" panose="020B0604020202020204" pitchFamily="34" charset="0"/>
              <a:buChar char="•"/>
            </a:pPr>
            <a:endParaRPr lang="en-GB" sz="1600" b="0" dirty="0">
              <a:solidFill>
                <a:srgbClr val="000000"/>
              </a:solidFill>
              <a:latin typeface="Arial" panose="020B0604020202020204" pitchFamily="34" charset="0"/>
              <a:cs typeface="Arial" panose="020B0604020202020204" pitchFamily="34" charset="0"/>
              <a:sym typeface="Helvetica"/>
            </a:endParaRPr>
          </a:p>
          <a:p>
            <a:pPr marL="285750" indent="-285750" fontAlgn="auto" hangingPunct="0">
              <a:spcBef>
                <a:spcPts val="0"/>
              </a:spcBef>
              <a:spcAft>
                <a:spcPts val="0"/>
              </a:spcAft>
              <a:buFont typeface="Arial" panose="020B0604020202020204" pitchFamily="34" charset="0"/>
              <a:buChar char="•"/>
            </a:pPr>
            <a:r>
              <a:rPr lang="en-GB" sz="1600" b="0" dirty="0">
                <a:solidFill>
                  <a:srgbClr val="000000"/>
                </a:solidFill>
                <a:latin typeface="Arial" panose="020B0604020202020204" pitchFamily="34" charset="0"/>
                <a:cs typeface="Arial" panose="020B0604020202020204" pitchFamily="34" charset="0"/>
                <a:sym typeface="Helvetica"/>
              </a:rPr>
              <a:t>Greater efforts towards a sustainable blue economy</a:t>
            </a:r>
          </a:p>
        </p:txBody>
      </p:sp>
      <p:sp>
        <p:nvSpPr>
          <p:cNvPr id="8" name="TextBox 7"/>
          <p:cNvSpPr txBox="1"/>
          <p:nvPr/>
        </p:nvSpPr>
        <p:spPr>
          <a:xfrm>
            <a:off x="324819" y="5222810"/>
            <a:ext cx="8495654" cy="1446550"/>
          </a:xfrm>
          <a:prstGeom prst="rect">
            <a:avLst/>
          </a:prstGeom>
          <a:noFill/>
        </p:spPr>
        <p:txBody>
          <a:bodyPr wrap="square" rtlCol="0">
            <a:spAutoFit/>
          </a:bodyPr>
          <a:lstStyle/>
          <a:p>
            <a:pPr marL="285750" indent="-285750" fontAlgn="auto" hangingPunct="0">
              <a:spcBef>
                <a:spcPts val="0"/>
              </a:spcBef>
              <a:spcAft>
                <a:spcPts val="0"/>
              </a:spcAft>
              <a:buFont typeface="Arial" panose="020B0604020202020204" pitchFamily="34" charset="0"/>
              <a:buChar char="•"/>
            </a:pPr>
            <a:r>
              <a:rPr lang="en-GB" sz="1400" b="0" dirty="0">
                <a:solidFill>
                  <a:srgbClr val="002060"/>
                </a:solidFill>
                <a:latin typeface="Arial" panose="020B0604020202020204" pitchFamily="34" charset="0"/>
                <a:cs typeface="Arial" panose="020B0604020202020204" pitchFamily="34" charset="0"/>
                <a:sym typeface="Helvetica"/>
              </a:rPr>
              <a:t>Right business framework to attract possible and sustainable investments </a:t>
            </a:r>
          </a:p>
          <a:p>
            <a:pPr marL="285750" indent="-285750" fontAlgn="auto" hangingPunct="0">
              <a:spcBef>
                <a:spcPts val="0"/>
              </a:spcBef>
              <a:spcAft>
                <a:spcPts val="0"/>
              </a:spcAft>
              <a:buFont typeface="Arial" panose="020B0604020202020204" pitchFamily="34" charset="0"/>
              <a:buChar char="•"/>
            </a:pPr>
            <a:r>
              <a:rPr lang="en-GB" sz="1400" b="0" dirty="0">
                <a:solidFill>
                  <a:srgbClr val="002060"/>
                </a:solidFill>
                <a:latin typeface="Arial" panose="020B0604020202020204" pitchFamily="34" charset="0"/>
                <a:cs typeface="Arial" panose="020B0604020202020204" pitchFamily="34" charset="0"/>
                <a:sym typeface="Helvetica"/>
              </a:rPr>
              <a:t>Fostering entrepreneurship, SMEs, start-ups, skills and vocational training </a:t>
            </a:r>
          </a:p>
          <a:p>
            <a:pPr marL="285750" indent="-285750" fontAlgn="auto" hangingPunct="0">
              <a:spcBef>
                <a:spcPts val="0"/>
              </a:spcBef>
              <a:spcAft>
                <a:spcPts val="0"/>
              </a:spcAft>
              <a:buFont typeface="Arial" panose="020B0604020202020204" pitchFamily="34" charset="0"/>
              <a:buChar char="•"/>
            </a:pPr>
            <a:r>
              <a:rPr lang="en-GB" sz="1400" b="0" dirty="0">
                <a:solidFill>
                  <a:srgbClr val="002060"/>
                </a:solidFill>
                <a:latin typeface="Arial" panose="020B0604020202020204" pitchFamily="34" charset="0"/>
                <a:cs typeface="Arial" panose="020B0604020202020204" pitchFamily="34" charset="0"/>
                <a:sym typeface="Helvetica"/>
              </a:rPr>
              <a:t>Infrastructure, both hard and soft, including digital economy</a:t>
            </a:r>
          </a:p>
          <a:p>
            <a:pPr marL="285750" indent="-285750" fontAlgn="auto" hangingPunct="0">
              <a:spcBef>
                <a:spcPts val="0"/>
              </a:spcBef>
              <a:spcAft>
                <a:spcPts val="0"/>
              </a:spcAft>
              <a:buFont typeface="Arial" panose="020B0604020202020204" pitchFamily="34" charset="0"/>
              <a:buChar char="•"/>
            </a:pPr>
            <a:r>
              <a:rPr lang="en-GB" sz="1400" b="0" dirty="0">
                <a:solidFill>
                  <a:srgbClr val="002060"/>
                </a:solidFill>
                <a:latin typeface="Arial" panose="020B0604020202020204" pitchFamily="34" charset="0"/>
                <a:cs typeface="Arial" panose="020B0604020202020204" pitchFamily="34" charset="0"/>
                <a:sym typeface="Helvetica"/>
              </a:rPr>
              <a:t>EU-Africa trade relations and promoting intra-African trade (CFTA and Common African market)</a:t>
            </a:r>
          </a:p>
          <a:p>
            <a:pPr marL="285750" indent="-285750" fontAlgn="auto" hangingPunct="0">
              <a:spcBef>
                <a:spcPts val="0"/>
              </a:spcBef>
              <a:spcAft>
                <a:spcPts val="0"/>
              </a:spcAft>
              <a:buFont typeface="Arial" panose="020B0604020202020204" pitchFamily="34" charset="0"/>
              <a:buChar char="•"/>
            </a:pPr>
            <a:r>
              <a:rPr lang="en-GB" sz="1400" b="0" dirty="0">
                <a:solidFill>
                  <a:srgbClr val="002060"/>
                </a:solidFill>
                <a:latin typeface="Arial" panose="020B0604020202020204" pitchFamily="34" charset="0"/>
                <a:cs typeface="Arial" panose="020B0604020202020204" pitchFamily="34" charset="0"/>
                <a:sym typeface="Helvetica"/>
              </a:rPr>
              <a:t>Greater efforts towards a sustainable blue economy</a:t>
            </a:r>
          </a:p>
          <a:p>
            <a:pPr fontAlgn="auto">
              <a:spcBef>
                <a:spcPts val="0"/>
              </a:spcBef>
              <a:spcAft>
                <a:spcPts val="0"/>
              </a:spcAft>
            </a:pPr>
            <a:endParaRPr lang="en-GB" sz="1800" b="0" dirty="0" err="1" smtClean="0">
              <a:solidFill>
                <a:srgbClr val="0F5494"/>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21" y="1867625"/>
            <a:ext cx="7787653" cy="169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24819" y="1498296"/>
            <a:ext cx="765638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fontAlgn="auto">
              <a:spcBef>
                <a:spcPts val="0"/>
              </a:spcBef>
              <a:spcAft>
                <a:spcPts val="0"/>
              </a:spcAft>
              <a:buFont typeface="Arial" panose="020B0604020202020204" pitchFamily="34" charset="0"/>
              <a:buChar char="•"/>
            </a:pPr>
            <a:r>
              <a:rPr lang="en-GB" sz="1800" b="0" dirty="0" smtClean="0">
                <a:solidFill>
                  <a:srgbClr val="002060"/>
                </a:solidFill>
                <a:latin typeface="Arial" panose="020B0604020202020204" pitchFamily="34" charset="0"/>
                <a:cs typeface="Arial" panose="020B0604020202020204" pitchFamily="34" charset="0"/>
              </a:rPr>
              <a:t>Business Declaration</a:t>
            </a:r>
            <a:endParaRPr lang="en-GB" sz="1800" b="0" dirty="0">
              <a:solidFill>
                <a:srgbClr val="002060"/>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594153"/>
            <a:ext cx="5112568" cy="25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357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llar 3: Promoting a conducive investment climate"/>
          <p:cNvSpPr txBox="1"/>
          <p:nvPr/>
        </p:nvSpPr>
        <p:spPr>
          <a:xfrm>
            <a:off x="1574773" y="-645465"/>
            <a:ext cx="6191240"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What is the</a:t>
            </a:r>
          </a:p>
        </p:txBody>
      </p:sp>
      <p:sp>
        <p:nvSpPr>
          <p:cNvPr id="7" name="TextBox 6"/>
          <p:cNvSpPr txBox="1"/>
          <p:nvPr/>
        </p:nvSpPr>
        <p:spPr>
          <a:xfrm>
            <a:off x="683568" y="1499301"/>
            <a:ext cx="8136904" cy="1569660"/>
          </a:xfrm>
          <a:prstGeom prst="rect">
            <a:avLst/>
          </a:prstGeom>
          <a:solidFill>
            <a:srgbClr val="BDDEFF"/>
          </a:solid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GB" sz="1600" b="0" dirty="0" smtClean="0">
                <a:solidFill>
                  <a:srgbClr val="001854"/>
                </a:solidFill>
                <a:latin typeface="Verdana"/>
                <a:cs typeface="Verdana"/>
              </a:rPr>
              <a:t>Actions to reinforce existing and create new structured dialogue processes with the private sector. To be included in existing relevant programmes and new. </a:t>
            </a:r>
          </a:p>
          <a:p>
            <a:pPr fontAlgn="auto">
              <a:spcBef>
                <a:spcPts val="0"/>
              </a:spcBef>
              <a:spcAft>
                <a:spcPts val="0"/>
              </a:spcAft>
            </a:pPr>
            <a:endParaRPr lang="en-GB" sz="1600" b="0" dirty="0" smtClean="0">
              <a:solidFill>
                <a:srgbClr val="001854"/>
              </a:solidFill>
              <a:latin typeface="Verdana"/>
              <a:cs typeface="Verdana"/>
            </a:endParaRPr>
          </a:p>
          <a:p>
            <a:pPr marL="285750" indent="-285750" fontAlgn="auto">
              <a:spcBef>
                <a:spcPts val="0"/>
              </a:spcBef>
              <a:spcAft>
                <a:spcPts val="0"/>
              </a:spcAft>
              <a:buFont typeface="Arial" panose="020B0604020202020204" pitchFamily="34" charset="0"/>
              <a:buChar char="•"/>
            </a:pPr>
            <a:r>
              <a:rPr lang="en-GB" sz="1600" b="0" dirty="0" smtClean="0">
                <a:solidFill>
                  <a:srgbClr val="001854"/>
                </a:solidFill>
                <a:latin typeface="Verdana"/>
                <a:cs typeface="Verdana"/>
              </a:rPr>
              <a:t>Sub Saharan and Northern Africa</a:t>
            </a:r>
          </a:p>
          <a:p>
            <a:pPr marL="285750" indent="-285750" fontAlgn="auto">
              <a:spcBef>
                <a:spcPts val="0"/>
              </a:spcBef>
              <a:spcAft>
                <a:spcPts val="0"/>
              </a:spcAft>
              <a:buFont typeface="Arial" panose="020B0604020202020204" pitchFamily="34" charset="0"/>
              <a:buChar char="•"/>
            </a:pPr>
            <a:endParaRPr lang="en-GB" sz="1600" b="0" dirty="0" smtClean="0">
              <a:solidFill>
                <a:srgbClr val="001854"/>
              </a:solidFill>
              <a:latin typeface="Verdana"/>
              <a:cs typeface="Verdana"/>
            </a:endParaRPr>
          </a:p>
        </p:txBody>
      </p:sp>
      <p:sp>
        <p:nvSpPr>
          <p:cNvPr id="10" name="TextBox 9"/>
          <p:cNvSpPr txBox="1"/>
          <p:nvPr/>
        </p:nvSpPr>
        <p:spPr>
          <a:xfrm>
            <a:off x="683568" y="3394736"/>
            <a:ext cx="8136904" cy="2800767"/>
          </a:xfrm>
          <a:prstGeom prst="rect">
            <a:avLst/>
          </a:prstGeom>
          <a:solidFill>
            <a:schemeClr val="accent5">
              <a:lumMod val="20000"/>
              <a:lumOff val="80000"/>
            </a:schemeClr>
          </a:solidFill>
        </p:spPr>
        <p:txBody>
          <a:bodyPr wrap="square" rtlCol="0">
            <a:spAutoFit/>
          </a:bodyPr>
          <a:lstStyle/>
          <a:p>
            <a:pPr marL="285750" indent="-285750" fontAlgn="auto">
              <a:spcBef>
                <a:spcPts val="0"/>
              </a:spcBef>
              <a:spcAft>
                <a:spcPts val="0"/>
              </a:spcAft>
              <a:buFont typeface="Arial"/>
              <a:buChar char="•"/>
            </a:pPr>
            <a:r>
              <a:rPr lang="en-GB" sz="1600" b="0" dirty="0">
                <a:solidFill>
                  <a:srgbClr val="001854"/>
                </a:solidFill>
                <a:latin typeface="Verdana"/>
                <a:cs typeface="Verdana"/>
              </a:rPr>
              <a:t>Understand and </a:t>
            </a:r>
            <a:r>
              <a:rPr lang="en-GB" sz="1600" b="0" dirty="0" smtClean="0">
                <a:solidFill>
                  <a:srgbClr val="001854"/>
                </a:solidFill>
                <a:latin typeface="Verdana"/>
                <a:cs typeface="Verdana"/>
              </a:rPr>
              <a:t>promote priority </a:t>
            </a:r>
            <a:r>
              <a:rPr lang="en-GB" sz="1600" b="0" dirty="0">
                <a:solidFill>
                  <a:srgbClr val="001854"/>
                </a:solidFill>
                <a:latin typeface="Verdana"/>
                <a:cs typeface="Verdana"/>
              </a:rPr>
              <a:t>investment climate </a:t>
            </a:r>
            <a:r>
              <a:rPr lang="en-GB" sz="1600" b="0" dirty="0" smtClean="0">
                <a:solidFill>
                  <a:srgbClr val="001854"/>
                </a:solidFill>
                <a:latin typeface="Verdana"/>
                <a:cs typeface="Verdana"/>
              </a:rPr>
              <a:t>reforms to create decent jobs for youth and women -in coherence with Jobs and Growth compact at country level-</a:t>
            </a:r>
          </a:p>
          <a:p>
            <a:pPr fontAlgn="auto">
              <a:spcBef>
                <a:spcPts val="0"/>
              </a:spcBef>
              <a:spcAft>
                <a:spcPts val="0"/>
              </a:spcAft>
            </a:pPr>
            <a:endParaRPr lang="en-GB" sz="1600" b="0" dirty="0">
              <a:solidFill>
                <a:srgbClr val="001854"/>
              </a:solidFill>
              <a:latin typeface="Verdana"/>
              <a:cs typeface="Verdana"/>
            </a:endParaRPr>
          </a:p>
          <a:p>
            <a:pPr marL="285750" indent="-285750" fontAlgn="auto">
              <a:spcBef>
                <a:spcPts val="0"/>
              </a:spcBef>
              <a:spcAft>
                <a:spcPts val="0"/>
              </a:spcAft>
              <a:buFont typeface="Arial"/>
              <a:buChar char="•"/>
            </a:pPr>
            <a:r>
              <a:rPr lang="en-GB" sz="1600" b="0" dirty="0">
                <a:solidFill>
                  <a:srgbClr val="001854"/>
                </a:solidFill>
                <a:latin typeface="Verdana"/>
                <a:cs typeface="Verdana"/>
              </a:rPr>
              <a:t>Improve policy and political </a:t>
            </a:r>
            <a:r>
              <a:rPr lang="en-GB" sz="1600" b="0" dirty="0" smtClean="0">
                <a:solidFill>
                  <a:srgbClr val="001854"/>
                </a:solidFill>
                <a:latin typeface="Verdana"/>
                <a:cs typeface="Verdana"/>
              </a:rPr>
              <a:t>dialogue</a:t>
            </a:r>
          </a:p>
          <a:p>
            <a:pPr fontAlgn="auto">
              <a:spcBef>
                <a:spcPts val="0"/>
              </a:spcBef>
              <a:spcAft>
                <a:spcPts val="0"/>
              </a:spcAft>
            </a:pPr>
            <a:endParaRPr lang="en-GB" sz="1600" b="0" dirty="0">
              <a:solidFill>
                <a:srgbClr val="001854"/>
              </a:solidFill>
              <a:latin typeface="Verdana"/>
              <a:cs typeface="Verdana"/>
            </a:endParaRPr>
          </a:p>
          <a:p>
            <a:pPr marL="285750" indent="-285750" fontAlgn="auto">
              <a:spcBef>
                <a:spcPts val="0"/>
              </a:spcBef>
              <a:spcAft>
                <a:spcPts val="0"/>
              </a:spcAft>
              <a:buFont typeface="Arial"/>
              <a:buChar char="•"/>
            </a:pPr>
            <a:r>
              <a:rPr lang="en-GB" sz="1600" b="0" dirty="0">
                <a:solidFill>
                  <a:srgbClr val="001854"/>
                </a:solidFill>
                <a:latin typeface="Verdana"/>
                <a:cs typeface="Verdana"/>
              </a:rPr>
              <a:t>Design better EU </a:t>
            </a:r>
            <a:r>
              <a:rPr lang="en-GB" sz="1600" b="0" dirty="0" smtClean="0">
                <a:solidFill>
                  <a:srgbClr val="001854"/>
                </a:solidFill>
                <a:latin typeface="Verdana"/>
                <a:cs typeface="Verdana"/>
              </a:rPr>
              <a:t>cooperation (for instance, an agricultural value chains programme or an access to finance component)</a:t>
            </a:r>
          </a:p>
          <a:p>
            <a:pPr fontAlgn="auto">
              <a:spcBef>
                <a:spcPts val="0"/>
              </a:spcBef>
              <a:spcAft>
                <a:spcPts val="0"/>
              </a:spcAft>
            </a:pPr>
            <a:endParaRPr lang="en-GB" sz="1600" b="0" dirty="0" smtClean="0">
              <a:solidFill>
                <a:srgbClr val="001854"/>
              </a:solidFill>
              <a:latin typeface="Verdana"/>
              <a:cs typeface="Verdana"/>
            </a:endParaRPr>
          </a:p>
          <a:p>
            <a:pPr marL="285750" indent="-285750" fontAlgn="auto">
              <a:spcBef>
                <a:spcPts val="0"/>
              </a:spcBef>
              <a:spcAft>
                <a:spcPts val="0"/>
              </a:spcAft>
              <a:buFont typeface="Arial"/>
              <a:buChar char="•"/>
            </a:pPr>
            <a:r>
              <a:rPr lang="en-GB" sz="1600" b="0" dirty="0" smtClean="0">
                <a:solidFill>
                  <a:srgbClr val="001854"/>
                </a:solidFill>
                <a:latin typeface="Verdana"/>
                <a:cs typeface="Verdana"/>
              </a:rPr>
              <a:t>Coherence and synergies between the three pillars of the EIP</a:t>
            </a:r>
          </a:p>
          <a:p>
            <a:pPr marL="285750" indent="-285750" fontAlgn="auto">
              <a:spcBef>
                <a:spcPts val="0"/>
              </a:spcBef>
              <a:spcAft>
                <a:spcPts val="0"/>
              </a:spcAft>
              <a:buFont typeface="Arial"/>
              <a:buChar char="•"/>
            </a:pPr>
            <a:endParaRPr lang="en-GB" sz="1600" b="0" dirty="0">
              <a:solidFill>
                <a:srgbClr val="001854"/>
              </a:solidFill>
              <a:latin typeface="Verdana"/>
              <a:cs typeface="Verdana"/>
            </a:endParaRPr>
          </a:p>
        </p:txBody>
      </p:sp>
      <p:sp>
        <p:nvSpPr>
          <p:cNvPr id="15" name="Pillar 3: Promoting a conducive investment climate">
            <a:extLst>
              <a:ext uri="{FF2B5EF4-FFF2-40B4-BE49-F238E27FC236}">
                <a16:creationId xmlns:a16="http://schemas.microsoft.com/office/drawing/2014/main" xmlns="" id="{15106350-B4A7-45F8-8A67-ADA4D09B0750}"/>
              </a:ext>
            </a:extLst>
          </p:cNvPr>
          <p:cNvSpPr txBox="1"/>
          <p:nvPr/>
        </p:nvSpPr>
        <p:spPr>
          <a:xfrm>
            <a:off x="1321182" y="758613"/>
            <a:ext cx="7499291"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Sustainable Business for Africa Platform (SB4A) </a:t>
            </a:r>
          </a:p>
        </p:txBody>
      </p:sp>
    </p:spTree>
    <p:extLst>
      <p:ext uri="{BB962C8B-B14F-4D97-AF65-F5344CB8AC3E}">
        <p14:creationId xmlns:p14="http://schemas.microsoft.com/office/powerpoint/2010/main" val="283746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p:cNvSpPr txBox="1"/>
          <p:nvPr/>
        </p:nvSpPr>
        <p:spPr>
          <a:xfrm>
            <a:off x="693455" y="910462"/>
            <a:ext cx="7915275" cy="646331"/>
          </a:xfrm>
          <a:prstGeom prst="rect">
            <a:avLst/>
          </a:prstGeom>
          <a:noFill/>
        </p:spPr>
        <p:txBody>
          <a:bodyPr wrap="square" rtlCol="0">
            <a:spAutoFit/>
          </a:bodyPr>
          <a:lstStyle/>
          <a:p>
            <a:pPr fontAlgn="auto">
              <a:spcBef>
                <a:spcPts val="0"/>
              </a:spcBef>
              <a:spcAft>
                <a:spcPts val="0"/>
              </a:spcAft>
            </a:pPr>
            <a:r>
              <a:rPr lang="en-GB" sz="1800" dirty="0" smtClean="0">
                <a:ln w="0" cap="flat" cmpd="sng" algn="ctr">
                  <a:noFill/>
                  <a:prstDash val="solid"/>
                  <a:round/>
                  <a:headEnd type="none" w="med" len="med"/>
                  <a:tailEnd type="none" w="med" len="med"/>
                </a:ln>
                <a:solidFill>
                  <a:srgbClr val="9E1F68"/>
                </a:solidFill>
                <a:latin typeface="Verdana"/>
                <a:cs typeface="Verdana"/>
              </a:rPr>
              <a:t>Structured </a:t>
            </a:r>
            <a:r>
              <a:rPr lang="en-GB" sz="1800" dirty="0">
                <a:ln w="0" cap="flat" cmpd="sng" algn="ctr">
                  <a:noFill/>
                  <a:prstDash val="solid"/>
                  <a:round/>
                  <a:headEnd type="none" w="med" len="med"/>
                  <a:tailEnd type="none" w="med" len="med"/>
                </a:ln>
                <a:solidFill>
                  <a:srgbClr val="9E1F68"/>
                </a:solidFill>
                <a:latin typeface="Verdana"/>
                <a:cs typeface="Verdana"/>
              </a:rPr>
              <a:t>Dialogue with </a:t>
            </a:r>
            <a:r>
              <a:rPr lang="en-GB" sz="1800" dirty="0" smtClean="0">
                <a:ln w="0" cap="flat" cmpd="sng" algn="ctr">
                  <a:noFill/>
                  <a:prstDash val="solid"/>
                  <a:round/>
                  <a:headEnd type="none" w="med" len="med"/>
                  <a:tailEnd type="none" w="med" len="med"/>
                </a:ln>
                <a:solidFill>
                  <a:srgbClr val="9E1F68"/>
                </a:solidFill>
                <a:latin typeface="Verdana"/>
                <a:cs typeface="Verdana"/>
              </a:rPr>
              <a:t>stakeholders on investment climate: SB4A</a:t>
            </a:r>
            <a:endParaRPr lang="en-GB" sz="1800" dirty="0">
              <a:ln w="0" cap="flat" cmpd="sng" algn="ctr">
                <a:noFill/>
                <a:prstDash val="solid"/>
                <a:round/>
                <a:headEnd type="none" w="med" len="med"/>
                <a:tailEnd type="none" w="med" len="med"/>
              </a:ln>
              <a:solidFill>
                <a:srgbClr val="9E1F68"/>
              </a:solidFill>
              <a:latin typeface="Verdana"/>
              <a:cs typeface="Verdana"/>
            </a:endParaRPr>
          </a:p>
        </p:txBody>
      </p:sp>
      <p:sp>
        <p:nvSpPr>
          <p:cNvPr id="14" name="Rectangle 13"/>
          <p:cNvSpPr/>
          <p:nvPr/>
        </p:nvSpPr>
        <p:spPr>
          <a:xfrm>
            <a:off x="1331640" y="3027539"/>
            <a:ext cx="1080120" cy="34978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600" b="0" dirty="0">
              <a:solidFill>
                <a:srgbClr val="FFFFFF"/>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xmlns="" id="{1D4210E5-07E9-4840-A9E7-0FA474812309}"/>
              </a:ext>
            </a:extLst>
          </p:cNvPr>
          <p:cNvGrpSpPr/>
          <p:nvPr/>
        </p:nvGrpSpPr>
        <p:grpSpPr>
          <a:xfrm>
            <a:off x="529110" y="1772816"/>
            <a:ext cx="2242690" cy="4869160"/>
            <a:chOff x="325737" y="2618797"/>
            <a:chExt cx="2990253" cy="4869160"/>
          </a:xfrm>
        </p:grpSpPr>
        <p:sp>
          <p:nvSpPr>
            <p:cNvPr id="3" name="TextBox 2"/>
            <p:cNvSpPr txBox="1"/>
            <p:nvPr/>
          </p:nvSpPr>
          <p:spPr>
            <a:xfrm>
              <a:off x="325737" y="2661902"/>
              <a:ext cx="2969052" cy="2277547"/>
            </a:xfrm>
            <a:prstGeom prst="rect">
              <a:avLst/>
            </a:prstGeom>
            <a:noFill/>
          </p:spPr>
          <p:txBody>
            <a:bodyPr wrap="square" rtlCol="0">
              <a:spAutoFit/>
            </a:bodyPr>
            <a:lstStyle/>
            <a:p>
              <a:pPr algn="ctr" fontAlgn="auto">
                <a:spcBef>
                  <a:spcPts val="0"/>
                </a:spcBef>
                <a:spcAft>
                  <a:spcPts val="0"/>
                </a:spcAft>
              </a:pPr>
              <a:r>
                <a:rPr lang="en-GB" sz="1800" b="0" dirty="0" smtClean="0">
                  <a:solidFill>
                    <a:srgbClr val="0F5494"/>
                  </a:solidFill>
                  <a:latin typeface="Arial" panose="020B0604020202020204" pitchFamily="34" charset="0"/>
                  <a:cs typeface="Arial" panose="020B0604020202020204" pitchFamily="34" charset="0"/>
                </a:rPr>
                <a:t>IC Analysis </a:t>
              </a:r>
            </a:p>
            <a:p>
              <a:pPr algn="ctr" fontAlgn="auto">
                <a:spcBef>
                  <a:spcPts val="0"/>
                </a:spcBef>
                <a:spcAft>
                  <a:spcPts val="0"/>
                </a:spcAft>
              </a:pPr>
              <a:endParaRPr lang="en-GB" sz="2000" b="0" dirty="0">
                <a:solidFill>
                  <a:srgbClr val="0F5494"/>
                </a:solidFill>
                <a:latin typeface="Arial" panose="020B0604020202020204" pitchFamily="34" charset="0"/>
                <a:cs typeface="Arial" panose="020B0604020202020204" pitchFamily="34" charset="0"/>
              </a:endParaRPr>
            </a:p>
            <a:p>
              <a:pPr algn="ctr" fontAlgn="auto">
                <a:spcBef>
                  <a:spcPts val="0"/>
                </a:spcBef>
                <a:spcAft>
                  <a:spcPts val="0"/>
                </a:spcAft>
              </a:pPr>
              <a:r>
                <a:rPr lang="en-GB" sz="1600" b="0" dirty="0">
                  <a:solidFill>
                    <a:srgbClr val="0F5494"/>
                  </a:solidFill>
                  <a:latin typeface="Arial" panose="020B0604020202020204" pitchFamily="34" charset="0"/>
                  <a:cs typeface="Arial" panose="020B0604020202020204" pitchFamily="34" charset="0"/>
                </a:rPr>
                <a:t>Jobs &amp; Growth Compacts, </a:t>
              </a:r>
            </a:p>
            <a:p>
              <a:pPr algn="ctr" fontAlgn="auto">
                <a:spcBef>
                  <a:spcPts val="0"/>
                </a:spcBef>
                <a:spcAft>
                  <a:spcPts val="0"/>
                </a:spcAft>
              </a:pPr>
              <a:r>
                <a:rPr lang="en-GB" sz="1600" b="0" dirty="0">
                  <a:solidFill>
                    <a:srgbClr val="0F5494"/>
                  </a:solidFill>
                  <a:latin typeface="Arial" panose="020B0604020202020204" pitchFamily="34" charset="0"/>
                  <a:cs typeface="Arial" panose="020B0604020202020204" pitchFamily="34" charset="0"/>
                </a:rPr>
                <a:t>Value chain mapping, investment climate studies, etc.</a:t>
              </a:r>
            </a:p>
            <a:p>
              <a:pPr algn="ctr" fontAlgn="auto">
                <a:spcBef>
                  <a:spcPts val="0"/>
                </a:spcBef>
                <a:spcAft>
                  <a:spcPts val="0"/>
                </a:spcAft>
              </a:pPr>
              <a:r>
                <a:rPr lang="fi-FI" sz="1200" b="0" dirty="0">
                  <a:solidFill>
                    <a:srgbClr val="0F5494"/>
                  </a:solidFill>
                  <a:latin typeface="Arial" panose="020B0604020202020204" pitchFamily="34" charset="0"/>
                  <a:cs typeface="Arial" panose="020B0604020202020204" pitchFamily="34" charset="0"/>
                </a:rPr>
                <a:t>(SB4A Guidance note:10 key elements)</a:t>
              </a:r>
              <a:endParaRPr lang="en-GB" sz="1200" b="0" dirty="0">
                <a:solidFill>
                  <a:srgbClr val="0F5494"/>
                </a:solidFill>
                <a:latin typeface="Arial" panose="020B0604020202020204" pitchFamily="34" charset="0"/>
                <a:cs typeface="Arial" panose="020B0604020202020204" pitchFamily="34" charset="0"/>
              </a:endParaRPr>
            </a:p>
          </p:txBody>
        </p:sp>
        <p:sp>
          <p:nvSpPr>
            <p:cNvPr id="12" name="TextBox 11"/>
            <p:cNvSpPr txBox="1"/>
            <p:nvPr/>
          </p:nvSpPr>
          <p:spPr>
            <a:xfrm>
              <a:off x="404848" y="4905476"/>
              <a:ext cx="2851374" cy="1077218"/>
            </a:xfrm>
            <a:prstGeom prst="rect">
              <a:avLst/>
            </a:prstGeom>
            <a:noFill/>
          </p:spPr>
          <p:txBody>
            <a:bodyPr wrap="square" rtlCol="0">
              <a:spAutoFit/>
            </a:bodyPr>
            <a:lstStyle/>
            <a:p>
              <a:pPr algn="ctr" fontAlgn="auto">
                <a:spcBef>
                  <a:spcPts val="0"/>
                </a:spcBef>
                <a:spcAft>
                  <a:spcPts val="0"/>
                </a:spcAft>
              </a:pPr>
              <a:r>
                <a:rPr lang="en-GB" sz="1600" b="0" dirty="0">
                  <a:solidFill>
                    <a:srgbClr val="0F5494"/>
                  </a:solidFill>
                  <a:latin typeface="Arial" panose="020B0604020202020204" pitchFamily="34" charset="0"/>
                  <a:cs typeface="Arial" panose="020B0604020202020204" pitchFamily="34" charset="0"/>
                </a:rPr>
                <a:t>Other analyses: WBG, UN, ITC, other IOs, IFIs,  WEF, CSOs,…</a:t>
              </a:r>
            </a:p>
          </p:txBody>
        </p:sp>
        <p:sp>
          <p:nvSpPr>
            <p:cNvPr id="13" name="TextBox 12"/>
            <p:cNvSpPr txBox="1"/>
            <p:nvPr/>
          </p:nvSpPr>
          <p:spPr>
            <a:xfrm>
              <a:off x="404848" y="5874967"/>
              <a:ext cx="2889942" cy="1323439"/>
            </a:xfrm>
            <a:prstGeom prst="rect">
              <a:avLst/>
            </a:prstGeom>
            <a:noFill/>
          </p:spPr>
          <p:txBody>
            <a:bodyPr wrap="square" rtlCol="0">
              <a:spAutoFit/>
            </a:bodyPr>
            <a:lstStyle/>
            <a:p>
              <a:pPr algn="ctr" fontAlgn="auto">
                <a:spcBef>
                  <a:spcPts val="0"/>
                </a:spcBef>
                <a:spcAft>
                  <a:spcPts val="0"/>
                </a:spcAft>
              </a:pPr>
              <a:r>
                <a:rPr lang="en-GB" sz="1600" b="0" dirty="0">
                  <a:solidFill>
                    <a:srgbClr val="0F5494"/>
                  </a:solidFill>
                  <a:latin typeface="Arial" panose="020B0604020202020204" pitchFamily="34" charset="0"/>
                  <a:cs typeface="Arial" panose="020B0604020202020204" pitchFamily="34" charset="0"/>
                </a:rPr>
                <a:t>Country's strategies:</a:t>
              </a:r>
            </a:p>
            <a:p>
              <a:pPr algn="ctr" fontAlgn="auto">
                <a:spcBef>
                  <a:spcPts val="0"/>
                </a:spcBef>
                <a:spcAft>
                  <a:spcPts val="0"/>
                </a:spcAft>
              </a:pPr>
              <a:r>
                <a:rPr lang="en-GB" sz="1600" b="0" dirty="0">
                  <a:solidFill>
                    <a:srgbClr val="0F5494"/>
                  </a:solidFill>
                  <a:latin typeface="Arial" panose="020B0604020202020204" pitchFamily="34" charset="0"/>
                  <a:cs typeface="Arial" panose="020B0604020202020204" pitchFamily="34" charset="0"/>
                </a:rPr>
                <a:t> Development, Investment, Industrialisation, SMEs, Innovation</a:t>
              </a:r>
              <a:r>
                <a:rPr lang="en-GB" sz="1400" b="0" dirty="0">
                  <a:solidFill>
                    <a:srgbClr val="0F5494"/>
                  </a:solidFill>
                  <a:latin typeface="Arial" panose="020B0604020202020204" pitchFamily="34" charset="0"/>
                  <a:cs typeface="Arial" panose="020B0604020202020204" pitchFamily="34" charset="0"/>
                </a:rPr>
                <a:t>…</a:t>
              </a:r>
            </a:p>
          </p:txBody>
        </p:sp>
        <p:sp>
          <p:nvSpPr>
            <p:cNvPr id="39" name="Rectangle 38"/>
            <p:cNvSpPr/>
            <p:nvPr/>
          </p:nvSpPr>
          <p:spPr>
            <a:xfrm>
              <a:off x="426048" y="2618797"/>
              <a:ext cx="2889942" cy="4869160"/>
            </a:xfrm>
            <a:prstGeom prst="rect">
              <a:avLst/>
            </a:prstGeom>
            <a:solidFill>
              <a:srgbClr val="0EB1C6">
                <a:alpha val="23000"/>
              </a:srgbClr>
            </a:solidFill>
            <a:ln>
              <a:solidFill>
                <a:srgbClr val="009FB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solidFill>
                  <a:srgbClr val="FFFFFF"/>
                </a:solidFill>
              </a:endParaRPr>
            </a:p>
          </p:txBody>
        </p:sp>
      </p:grpSp>
      <p:sp>
        <p:nvSpPr>
          <p:cNvPr id="78" name="TextBox 77"/>
          <p:cNvSpPr txBox="1"/>
          <p:nvPr/>
        </p:nvSpPr>
        <p:spPr>
          <a:xfrm>
            <a:off x="3419872" y="1700809"/>
            <a:ext cx="5171264" cy="584775"/>
          </a:xfrm>
          <a:prstGeom prst="rect">
            <a:avLst/>
          </a:prstGeom>
          <a:solidFill>
            <a:srgbClr val="BDDEFF"/>
          </a:solidFill>
        </p:spPr>
        <p:txBody>
          <a:bodyPr wrap="square" rtlCol="0">
            <a:spAutoFit/>
          </a:bodyPr>
          <a:lstStyle/>
          <a:p>
            <a:pPr algn="ctr" fontAlgn="auto">
              <a:spcBef>
                <a:spcPts val="0"/>
              </a:spcBef>
              <a:spcAft>
                <a:spcPts val="0"/>
              </a:spcAft>
            </a:pPr>
            <a:r>
              <a:rPr lang="en-GB" sz="1600" dirty="0" smtClean="0">
                <a:solidFill>
                  <a:srgbClr val="0F5494"/>
                </a:solidFill>
                <a:latin typeface="Calibri"/>
              </a:rPr>
              <a:t>Systematic dialogue on relevant </a:t>
            </a:r>
          </a:p>
          <a:p>
            <a:pPr algn="ctr" fontAlgn="auto">
              <a:spcBef>
                <a:spcPts val="0"/>
              </a:spcBef>
              <a:spcAft>
                <a:spcPts val="0"/>
              </a:spcAft>
            </a:pPr>
            <a:r>
              <a:rPr lang="en-GB" sz="1600" dirty="0" smtClean="0">
                <a:solidFill>
                  <a:srgbClr val="0F5494"/>
                </a:solidFill>
                <a:latin typeface="Calibri"/>
              </a:rPr>
              <a:t>investment climate matters</a:t>
            </a:r>
            <a:endParaRPr lang="en-GB" sz="1600" dirty="0">
              <a:solidFill>
                <a:srgbClr val="0F5494"/>
              </a:solidFill>
              <a:latin typeface="Calibri"/>
            </a:endParaRPr>
          </a:p>
        </p:txBody>
      </p:sp>
      <p:grpSp>
        <p:nvGrpSpPr>
          <p:cNvPr id="4" name="Group 3">
            <a:extLst>
              <a:ext uri="{FF2B5EF4-FFF2-40B4-BE49-F238E27FC236}">
                <a16:creationId xmlns:a16="http://schemas.microsoft.com/office/drawing/2014/main" xmlns="" id="{0CFDCC95-5503-4310-BA09-641B8D6243F3}"/>
              </a:ext>
            </a:extLst>
          </p:cNvPr>
          <p:cNvGrpSpPr/>
          <p:nvPr/>
        </p:nvGrpSpPr>
        <p:grpSpPr>
          <a:xfrm>
            <a:off x="6326240" y="1340769"/>
            <a:ext cx="2405609" cy="3995319"/>
            <a:chOff x="8434983" y="2559548"/>
            <a:chExt cx="3207479" cy="3995319"/>
          </a:xfrm>
        </p:grpSpPr>
        <p:sp>
          <p:nvSpPr>
            <p:cNvPr id="24" name="TextBox 23"/>
            <p:cNvSpPr txBox="1"/>
            <p:nvPr/>
          </p:nvSpPr>
          <p:spPr>
            <a:xfrm>
              <a:off x="8508840" y="2559548"/>
              <a:ext cx="3133622" cy="400110"/>
            </a:xfrm>
            <a:prstGeom prst="rect">
              <a:avLst/>
            </a:prstGeom>
            <a:noFill/>
          </p:spPr>
          <p:txBody>
            <a:bodyPr wrap="square" rtlCol="0">
              <a:spAutoFit/>
            </a:bodyPr>
            <a:lstStyle/>
            <a:p>
              <a:pPr algn="ctr" fontAlgn="auto">
                <a:spcBef>
                  <a:spcPts val="0"/>
                </a:spcBef>
                <a:spcAft>
                  <a:spcPts val="0"/>
                </a:spcAft>
              </a:pPr>
              <a:endParaRPr lang="en-GB" sz="2000" dirty="0">
                <a:solidFill>
                  <a:srgbClr val="0F5494"/>
                </a:solidFill>
                <a:latin typeface="Calibri"/>
                <a:cs typeface="Arial" panose="020B0604020202020204" pitchFamily="34" charset="0"/>
              </a:endParaRPr>
            </a:p>
          </p:txBody>
        </p:sp>
        <p:sp>
          <p:nvSpPr>
            <p:cNvPr id="61" name="TextBox 60"/>
            <p:cNvSpPr txBox="1"/>
            <p:nvPr/>
          </p:nvSpPr>
          <p:spPr>
            <a:xfrm>
              <a:off x="8434983" y="3754100"/>
              <a:ext cx="3133626" cy="2800767"/>
            </a:xfrm>
            <a:prstGeom prst="rect">
              <a:avLst/>
            </a:prstGeom>
            <a:solidFill>
              <a:srgbClr val="10B4C6">
                <a:alpha val="7000"/>
              </a:srgbClr>
            </a:solidFill>
            <a:ln>
              <a:solidFill>
                <a:srgbClr val="0EB1C6"/>
              </a:solidFill>
            </a:ln>
          </p:spPr>
          <p:txBody>
            <a:bodyPr wrap="square" rtlCol="0">
              <a:spAutoFit/>
            </a:bodyPr>
            <a:lstStyle/>
            <a:p>
              <a:pPr marL="342900" indent="-34290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With government: Policy dialogue  at different levels</a:t>
              </a:r>
            </a:p>
            <a:p>
              <a:pPr marL="342900" indent="-34290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Programme level dialogue</a:t>
              </a:r>
            </a:p>
            <a:p>
              <a:pPr marL="342900" indent="-34290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Budget support dialogue</a:t>
              </a:r>
            </a:p>
            <a:p>
              <a:pPr marL="342900" indent="-34290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Programming</a:t>
              </a:r>
            </a:p>
            <a:p>
              <a:pPr marL="342900" indent="-34290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Recurrent discussions with EU MS</a:t>
              </a:r>
              <a:endParaRPr lang="en-GB" sz="1600" b="0" dirty="0">
                <a:solidFill>
                  <a:srgbClr val="0F5494"/>
                </a:solidFill>
                <a:latin typeface="Arial" panose="020B0604020202020204" pitchFamily="34" charset="0"/>
                <a:cs typeface="Arial" panose="020B0604020202020204" pitchFamily="34" charset="0"/>
              </a:endParaRPr>
            </a:p>
          </p:txBody>
        </p:sp>
      </p:grpSp>
      <p:sp>
        <p:nvSpPr>
          <p:cNvPr id="16" name="TextBox 15"/>
          <p:cNvSpPr txBox="1"/>
          <p:nvPr/>
        </p:nvSpPr>
        <p:spPr>
          <a:xfrm>
            <a:off x="3447704" y="2521364"/>
            <a:ext cx="2585632" cy="3693319"/>
          </a:xfrm>
          <a:prstGeom prst="rect">
            <a:avLst/>
          </a:prstGeom>
          <a:solidFill>
            <a:srgbClr val="10B4C6">
              <a:alpha val="12000"/>
            </a:srgbClr>
          </a:solidFill>
          <a:ln>
            <a:solidFill>
              <a:srgbClr val="0EB1C6"/>
            </a:solidFill>
          </a:ln>
        </p:spPr>
        <p:txBody>
          <a:bodyPr wrap="square" rtlCol="0">
            <a:spAutoFit/>
          </a:bodyPr>
          <a:lstStyle/>
          <a:p>
            <a:pPr algn="ctr" fontAlgn="auto">
              <a:spcBef>
                <a:spcPts val="0"/>
              </a:spcBef>
              <a:spcAft>
                <a:spcPts val="0"/>
              </a:spcAft>
            </a:pPr>
            <a:endParaRPr lang="en-GB" sz="1200" b="0" u="sng" dirty="0">
              <a:solidFill>
                <a:srgbClr val="0F5494"/>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Local and EU Businesses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Business/sectoral associations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Cooperatives</a:t>
            </a:r>
          </a:p>
          <a:p>
            <a:pPr marL="285750" indent="-285750" fontAlgn="auto">
              <a:spcBef>
                <a:spcPts val="0"/>
              </a:spcBef>
              <a:spcAft>
                <a:spcPts val="0"/>
              </a:spcAft>
              <a:buFont typeface="Arial" panose="020B0604020202020204" pitchFamily="34" charset="0"/>
              <a:buChar char="•"/>
            </a:pPr>
            <a:r>
              <a:rPr lang="en-GB" sz="1600" b="0" dirty="0" err="1" smtClean="0">
                <a:solidFill>
                  <a:srgbClr val="0F5494"/>
                </a:solidFill>
                <a:latin typeface="Arial" panose="020B0604020202020204" pitchFamily="34" charset="0"/>
                <a:cs typeface="Arial" panose="020B0604020202020204" pitchFamily="34" charset="0"/>
              </a:rPr>
              <a:t>Womens</a:t>
            </a:r>
            <a:r>
              <a:rPr lang="en-GB" sz="1600" b="0" dirty="0" smtClean="0">
                <a:solidFill>
                  <a:srgbClr val="0F5494"/>
                </a:solidFill>
                <a:latin typeface="Arial" panose="020B0604020202020204" pitchFamily="34" charset="0"/>
                <a:cs typeface="Arial" panose="020B0604020202020204" pitchFamily="34" charset="0"/>
              </a:rPr>
              <a:t>' and Young' associations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EU MS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IFIs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Local financial entities and investors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Other donors</a:t>
            </a:r>
          </a:p>
          <a:p>
            <a:pPr marL="285750" indent="-285750" fontAlgn="auto">
              <a:spcBef>
                <a:spcPts val="0"/>
              </a:spcBef>
              <a:spcAft>
                <a:spcPts val="0"/>
              </a:spcAft>
              <a:buFont typeface="Arial" panose="020B0604020202020204" pitchFamily="34" charset="0"/>
              <a:buChar char="•"/>
            </a:pPr>
            <a:r>
              <a:rPr lang="en-GB" sz="1600" b="0" dirty="0" smtClean="0">
                <a:solidFill>
                  <a:srgbClr val="0F5494"/>
                </a:solidFill>
                <a:latin typeface="Arial" panose="020B0604020202020204" pitchFamily="34" charset="0"/>
                <a:cs typeface="Arial" panose="020B0604020202020204" pitchFamily="34" charset="0"/>
              </a:rPr>
              <a:t>Government/s</a:t>
            </a:r>
            <a:endParaRPr lang="en-GB" sz="1400" b="0" dirty="0" smtClean="0">
              <a:solidFill>
                <a:srgbClr val="0F5494"/>
              </a:solidFill>
              <a:latin typeface="Arial" panose="020B0604020202020204" pitchFamily="34" charset="0"/>
              <a:cs typeface="Arial" panose="020B0604020202020204" pitchFamily="34" charset="0"/>
            </a:endParaRPr>
          </a:p>
          <a:p>
            <a:pPr fontAlgn="auto">
              <a:spcBef>
                <a:spcPts val="0"/>
              </a:spcBef>
              <a:spcAft>
                <a:spcPts val="0"/>
              </a:spcAft>
            </a:pPr>
            <a:endParaRPr lang="en-GB" sz="1400" b="0" dirty="0">
              <a:solidFill>
                <a:srgbClr val="0F54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16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88" name="Down Arrow 2"/>
          <p:cNvSpPr>
            <a:spLocks noChangeArrowheads="1"/>
          </p:cNvSpPr>
          <p:nvPr/>
        </p:nvSpPr>
        <p:spPr bwMode="auto">
          <a:xfrm>
            <a:off x="4172357" y="2973595"/>
            <a:ext cx="486965" cy="461962"/>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FontTx/>
              <a:buNone/>
            </a:pPr>
            <a:endParaRPr lang="en-US" altLang="en-US" sz="1200" b="0" i="0"/>
          </a:p>
        </p:txBody>
      </p:sp>
      <p:sp>
        <p:nvSpPr>
          <p:cNvPr id="11" name="Slide Number Placeholder 4"/>
          <p:cNvSpPr txBox="1">
            <a:spLocks/>
          </p:cNvSpPr>
          <p:nvPr/>
        </p:nvSpPr>
        <p:spPr>
          <a:xfrm>
            <a:off x="7488324" y="6453336"/>
            <a:ext cx="412068"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b="0" i="0">
                <a:solidFill>
                  <a:srgbClr val="001854"/>
                </a:solidFill>
                <a:latin typeface="Arial" pitchFamily="34" charset="0"/>
              </a:rPr>
              <a:pPr algn="r" eaLnBrk="1" hangingPunct="1">
                <a:spcBef>
                  <a:spcPct val="0"/>
                </a:spcBef>
                <a:buClrTx/>
                <a:buFontTx/>
                <a:buNone/>
                <a:defRPr/>
              </a:pPr>
              <a:t>8</a:t>
            </a:fld>
            <a:endParaRPr lang="en-GB" altLang="en-US" sz="1400" b="0" i="0" dirty="0">
              <a:solidFill>
                <a:srgbClr val="001854"/>
              </a:solidFill>
              <a:latin typeface="Arial" pitchFamily="34" charset="0"/>
            </a:endParaRPr>
          </a:p>
        </p:txBody>
      </p:sp>
      <p:sp>
        <p:nvSpPr>
          <p:cNvPr id="12" name="Title 1"/>
          <p:cNvSpPr txBox="1">
            <a:spLocks/>
          </p:cNvSpPr>
          <p:nvPr/>
        </p:nvSpPr>
        <p:spPr bwMode="auto">
          <a:xfrm>
            <a:off x="659191" y="608415"/>
            <a:ext cx="5670630" cy="576262"/>
          </a:xfrm>
          <a:prstGeom prst="rect">
            <a:avLst/>
          </a:prstGeom>
          <a:noFill/>
          <a:ln>
            <a:noFill/>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eaLnBrk="1" hangingPunct="1"/>
            <a:endParaRPr lang="en-GB" altLang="en-US" sz="3200" b="0" kern="0" dirty="0"/>
          </a:p>
        </p:txBody>
      </p:sp>
      <p:sp>
        <p:nvSpPr>
          <p:cNvPr id="13" name="Pillar 3: Promoting a conducive investment climate"/>
          <p:cNvSpPr txBox="1"/>
          <p:nvPr/>
        </p:nvSpPr>
        <p:spPr>
          <a:xfrm>
            <a:off x="629227" y="790201"/>
            <a:ext cx="8403883" cy="40010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2000" dirty="0">
                <a:solidFill>
                  <a:srgbClr val="9E1F68"/>
                </a:solidFill>
                <a:latin typeface="Verdana"/>
                <a:cs typeface="Verdana"/>
              </a:rPr>
              <a:t>Delegations can access TA support from HQ</a:t>
            </a:r>
          </a:p>
        </p:txBody>
      </p:sp>
      <p:sp>
        <p:nvSpPr>
          <p:cNvPr id="9" name="Rectangle 8"/>
          <p:cNvSpPr/>
          <p:nvPr/>
        </p:nvSpPr>
        <p:spPr>
          <a:xfrm>
            <a:off x="961122" y="1992127"/>
            <a:ext cx="3428573" cy="4790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fr-BE" sz="1600" b="0" dirty="0">
                <a:solidFill>
                  <a:srgbClr val="FFFFFF"/>
                </a:solidFill>
              </a:rPr>
              <a:t>Trade and </a:t>
            </a:r>
            <a:r>
              <a:rPr lang="fr-BE" sz="1600" b="0" dirty="0" err="1">
                <a:solidFill>
                  <a:srgbClr val="FFFFFF"/>
                </a:solidFill>
              </a:rPr>
              <a:t>Private</a:t>
            </a:r>
            <a:r>
              <a:rPr lang="fr-BE" sz="1600" b="0" dirty="0">
                <a:solidFill>
                  <a:srgbClr val="FFFFFF"/>
                </a:solidFill>
              </a:rPr>
              <a:t> </a:t>
            </a:r>
            <a:r>
              <a:rPr lang="fr-BE" sz="1600" b="0" dirty="0" err="1">
                <a:solidFill>
                  <a:srgbClr val="FFFFFF"/>
                </a:solidFill>
              </a:rPr>
              <a:t>Sector</a:t>
            </a:r>
            <a:r>
              <a:rPr lang="fr-BE" sz="1600" b="0" dirty="0">
                <a:solidFill>
                  <a:srgbClr val="FFFFFF"/>
                </a:solidFill>
              </a:rPr>
              <a:t> Development Facility (TPSD)</a:t>
            </a:r>
          </a:p>
        </p:txBody>
      </p:sp>
      <p:sp>
        <p:nvSpPr>
          <p:cNvPr id="18" name="Rectangle 17"/>
          <p:cNvSpPr/>
          <p:nvPr/>
        </p:nvSpPr>
        <p:spPr>
          <a:xfrm>
            <a:off x="4421023" y="4543523"/>
            <a:ext cx="4081829" cy="5386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fr-BE" sz="1600" b="0" dirty="0" err="1">
                <a:solidFill>
                  <a:srgbClr val="FFFFFF"/>
                </a:solidFill>
              </a:rPr>
              <a:t>Other</a:t>
            </a:r>
            <a:r>
              <a:rPr lang="fr-BE" sz="1600" b="0" dirty="0">
                <a:solidFill>
                  <a:srgbClr val="FFFFFF"/>
                </a:solidFill>
              </a:rPr>
              <a:t> support </a:t>
            </a:r>
            <a:r>
              <a:rPr lang="fr-BE" sz="1600" b="0" dirty="0" err="1">
                <a:solidFill>
                  <a:srgbClr val="FFFFFF"/>
                </a:solidFill>
              </a:rPr>
              <a:t>faciliites</a:t>
            </a:r>
            <a:r>
              <a:rPr lang="fr-BE" sz="1600" b="0" dirty="0">
                <a:solidFill>
                  <a:srgbClr val="FFFFFF"/>
                </a:solidFill>
              </a:rPr>
              <a:t> in </a:t>
            </a:r>
            <a:r>
              <a:rPr lang="fr-BE" sz="1600" b="0" dirty="0" err="1">
                <a:solidFill>
                  <a:srgbClr val="FFFFFF"/>
                </a:solidFill>
              </a:rPr>
              <a:t>preparation</a:t>
            </a:r>
            <a:r>
              <a:rPr lang="fr-BE" sz="1600" b="0" dirty="0">
                <a:solidFill>
                  <a:srgbClr val="FFFFFF"/>
                </a:solidFill>
              </a:rPr>
              <a:t> in DEVCO</a:t>
            </a:r>
          </a:p>
        </p:txBody>
      </p:sp>
      <p:sp>
        <p:nvSpPr>
          <p:cNvPr id="19" name="Rectangle 18"/>
          <p:cNvSpPr/>
          <p:nvPr/>
        </p:nvSpPr>
        <p:spPr>
          <a:xfrm>
            <a:off x="2991030" y="3195532"/>
            <a:ext cx="3428573" cy="4790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fr-BE" sz="1600" b="0" dirty="0" err="1">
                <a:solidFill>
                  <a:srgbClr val="FFFFFF"/>
                </a:solidFill>
              </a:rPr>
              <a:t>Tradecom</a:t>
            </a:r>
            <a:r>
              <a:rPr lang="fr-BE" sz="1600" b="0" dirty="0">
                <a:solidFill>
                  <a:srgbClr val="FFFFFF"/>
                </a:solidFill>
              </a:rPr>
              <a:t> II</a:t>
            </a:r>
          </a:p>
        </p:txBody>
      </p:sp>
    </p:spTree>
    <p:extLst>
      <p:ext uri="{BB962C8B-B14F-4D97-AF65-F5344CB8AC3E}">
        <p14:creationId xmlns:p14="http://schemas.microsoft.com/office/powerpoint/2010/main" val="154226031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xmlns="" id="{DBED79FD-1021-5E41-A146-91AF781FC1C9}"/>
              </a:ext>
            </a:extLst>
          </p:cNvPr>
          <p:cNvSpPr>
            <a:spLocks noGrp="1"/>
          </p:cNvSpPr>
          <p:nvPr>
            <p:ph sz="half" idx="1"/>
          </p:nvPr>
        </p:nvSpPr>
        <p:spPr>
          <a:xfrm>
            <a:off x="768428" y="1467757"/>
            <a:ext cx="3803573" cy="2034283"/>
          </a:xfrm>
        </p:spPr>
        <p:txBody>
          <a:bodyPr>
            <a:normAutofit/>
          </a:bodyPr>
          <a:lstStyle/>
          <a:p>
            <a:pPr marL="457200" indent="-457200">
              <a:buFont typeface="Arial" panose="020B0604020202020204" pitchFamily="34" charset="0"/>
              <a:buChar char="•"/>
            </a:pPr>
            <a:r>
              <a:rPr lang="es-ES" sz="2400" dirty="0" err="1">
                <a:solidFill>
                  <a:srgbClr val="002060"/>
                </a:solidFill>
                <a:latin typeface="+mj-lt"/>
              </a:rPr>
              <a:t>Thematic</a:t>
            </a:r>
            <a:r>
              <a:rPr lang="es-ES" sz="2400" dirty="0">
                <a:solidFill>
                  <a:srgbClr val="002060"/>
                </a:solidFill>
                <a:latin typeface="+mj-lt"/>
              </a:rPr>
              <a:t> </a:t>
            </a:r>
            <a:r>
              <a:rPr lang="es-ES" sz="2400" dirty="0" err="1">
                <a:solidFill>
                  <a:srgbClr val="002060"/>
                </a:solidFill>
                <a:latin typeface="+mj-lt"/>
              </a:rPr>
              <a:t>Facility</a:t>
            </a:r>
            <a:endParaRPr lang="es-ES" sz="2400" dirty="0">
              <a:solidFill>
                <a:srgbClr val="002060"/>
              </a:solidFill>
              <a:latin typeface="+mj-lt"/>
            </a:endParaRPr>
          </a:p>
          <a:p>
            <a:pPr marL="457200" indent="-457200">
              <a:buFont typeface="Arial" panose="020B0604020202020204" pitchFamily="34" charset="0"/>
              <a:buChar char="•"/>
            </a:pPr>
            <a:r>
              <a:rPr lang="es-ES" sz="2400" dirty="0">
                <a:solidFill>
                  <a:srgbClr val="002060"/>
                </a:solidFill>
                <a:latin typeface="+mj-lt"/>
              </a:rPr>
              <a:t>AAP 2015 – GPGC –HUM </a:t>
            </a:r>
          </a:p>
          <a:p>
            <a:pPr marL="457200" indent="-457200">
              <a:buFont typeface="Arial" panose="020B0604020202020204" pitchFamily="34" charset="0"/>
              <a:buChar char="•"/>
            </a:pPr>
            <a:r>
              <a:rPr lang="es-ES" sz="2400" dirty="0">
                <a:solidFill>
                  <a:srgbClr val="002060"/>
                </a:solidFill>
                <a:latin typeface="+mj-lt"/>
              </a:rPr>
              <a:t>2 M </a:t>
            </a:r>
            <a:r>
              <a:rPr lang="es-ES" sz="2400" dirty="0" err="1">
                <a:solidFill>
                  <a:srgbClr val="002060"/>
                </a:solidFill>
                <a:latin typeface="+mj-lt"/>
              </a:rPr>
              <a:t>Eur</a:t>
            </a:r>
            <a:endParaRPr lang="es-ES" sz="2400" dirty="0">
              <a:solidFill>
                <a:srgbClr val="002060"/>
              </a:solidFill>
              <a:latin typeface="+mj-lt"/>
            </a:endParaRPr>
          </a:p>
          <a:p>
            <a:pPr marL="457200" indent="-457200">
              <a:buFont typeface="Arial" panose="020B0604020202020204" pitchFamily="34" charset="0"/>
              <a:buChar char="•"/>
            </a:pPr>
            <a:r>
              <a:rPr lang="es-ES" sz="2400" dirty="0">
                <a:solidFill>
                  <a:srgbClr val="002060"/>
                </a:solidFill>
                <a:latin typeface="+mj-lt"/>
              </a:rPr>
              <a:t>2017 – 2020</a:t>
            </a:r>
          </a:p>
          <a:p>
            <a:pPr marL="457200" indent="-457200">
              <a:buFont typeface="Arial" panose="020B0604020202020204" pitchFamily="34" charset="0"/>
              <a:buChar char="•"/>
            </a:pPr>
            <a:endParaRPr lang="es-ES" dirty="0">
              <a:solidFill>
                <a:srgbClr val="002060"/>
              </a:solidFill>
              <a:latin typeface="+mj-lt"/>
            </a:endParaRPr>
          </a:p>
        </p:txBody>
      </p:sp>
      <p:sp>
        <p:nvSpPr>
          <p:cNvPr id="5" name="Marcador de contenido 5">
            <a:extLst>
              <a:ext uri="{FF2B5EF4-FFF2-40B4-BE49-F238E27FC236}">
                <a16:creationId xmlns:a16="http://schemas.microsoft.com/office/drawing/2014/main" xmlns="" id="{CFA0A957-5265-4471-AE2E-048F55747FF8}"/>
              </a:ext>
            </a:extLst>
          </p:cNvPr>
          <p:cNvSpPr txBox="1">
            <a:spLocks/>
          </p:cNvSpPr>
          <p:nvPr/>
        </p:nvSpPr>
        <p:spPr>
          <a:xfrm>
            <a:off x="768429" y="4542773"/>
            <a:ext cx="3803572" cy="1778662"/>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28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4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457200" indent="-457200" fontAlgn="auto">
              <a:spcAft>
                <a:spcPts val="0"/>
              </a:spcAft>
              <a:buFont typeface="Arial" panose="020B0604020202020204" pitchFamily="34" charset="0"/>
              <a:buChar char="•"/>
            </a:pPr>
            <a:r>
              <a:rPr lang="es-ES" sz="2400" dirty="0" err="1">
                <a:solidFill>
                  <a:srgbClr val="002060"/>
                </a:solidFill>
                <a:latin typeface="Calibri"/>
              </a:rPr>
              <a:t>Managed</a:t>
            </a:r>
            <a:r>
              <a:rPr lang="es-ES" sz="2400" dirty="0">
                <a:solidFill>
                  <a:srgbClr val="002060"/>
                </a:solidFill>
                <a:latin typeface="Calibri"/>
              </a:rPr>
              <a:t> </a:t>
            </a:r>
            <a:r>
              <a:rPr lang="es-ES" sz="2400" dirty="0" err="1">
                <a:solidFill>
                  <a:srgbClr val="002060"/>
                </a:solidFill>
                <a:latin typeface="Calibri"/>
              </a:rPr>
              <a:t>by</a:t>
            </a:r>
            <a:r>
              <a:rPr lang="es-ES" sz="2400" dirty="0">
                <a:solidFill>
                  <a:srgbClr val="002060"/>
                </a:solidFill>
                <a:latin typeface="Calibri"/>
              </a:rPr>
              <a:t>: </a:t>
            </a:r>
            <a:r>
              <a:rPr lang="es-ES" sz="2400" dirty="0" err="1">
                <a:solidFill>
                  <a:srgbClr val="002060"/>
                </a:solidFill>
                <a:latin typeface="Calibri"/>
              </a:rPr>
              <a:t>Unit</a:t>
            </a:r>
            <a:r>
              <a:rPr lang="es-ES" sz="2400" dirty="0">
                <a:solidFill>
                  <a:srgbClr val="002060"/>
                </a:solidFill>
                <a:latin typeface="Calibri"/>
              </a:rPr>
              <a:t> C4 Laura Atienza</a:t>
            </a:r>
          </a:p>
          <a:p>
            <a:pPr marL="457200" indent="-457200" fontAlgn="auto">
              <a:spcAft>
                <a:spcPts val="0"/>
              </a:spcAft>
              <a:buFont typeface="Arial" panose="020B0604020202020204" pitchFamily="34" charset="0"/>
              <a:buChar char="•"/>
            </a:pPr>
            <a:r>
              <a:rPr lang="es-ES" sz="2400" dirty="0" err="1">
                <a:solidFill>
                  <a:srgbClr val="002060"/>
                </a:solidFill>
                <a:latin typeface="Calibri"/>
              </a:rPr>
              <a:t>Implemented</a:t>
            </a:r>
            <a:r>
              <a:rPr lang="es-ES" sz="2400" dirty="0">
                <a:solidFill>
                  <a:srgbClr val="002060"/>
                </a:solidFill>
                <a:latin typeface="Calibri"/>
              </a:rPr>
              <a:t> </a:t>
            </a:r>
            <a:r>
              <a:rPr lang="es-ES" sz="2400" dirty="0" err="1">
                <a:solidFill>
                  <a:srgbClr val="002060"/>
                </a:solidFill>
                <a:latin typeface="Calibri"/>
              </a:rPr>
              <a:t>by</a:t>
            </a:r>
            <a:r>
              <a:rPr lang="es-ES" sz="2400" dirty="0">
                <a:solidFill>
                  <a:srgbClr val="002060"/>
                </a:solidFill>
                <a:latin typeface="Calibri"/>
              </a:rPr>
              <a:t>: DAI</a:t>
            </a:r>
          </a:p>
          <a:p>
            <a:pPr marL="457200" indent="-457200" fontAlgn="auto">
              <a:spcAft>
                <a:spcPts val="0"/>
              </a:spcAft>
              <a:buFont typeface="Arial" panose="020B0604020202020204" pitchFamily="34" charset="0"/>
              <a:buChar char="•"/>
            </a:pPr>
            <a:r>
              <a:rPr lang="es-ES" sz="2400" dirty="0" err="1">
                <a:solidFill>
                  <a:srgbClr val="002060"/>
                </a:solidFill>
                <a:latin typeface="Calibri"/>
              </a:rPr>
              <a:t>Team</a:t>
            </a:r>
            <a:r>
              <a:rPr lang="es-ES" sz="2400" dirty="0">
                <a:solidFill>
                  <a:srgbClr val="002060"/>
                </a:solidFill>
                <a:latin typeface="Calibri"/>
              </a:rPr>
              <a:t>: 3 Key </a:t>
            </a:r>
            <a:r>
              <a:rPr lang="es-ES" sz="2400" dirty="0" err="1">
                <a:solidFill>
                  <a:srgbClr val="002060"/>
                </a:solidFill>
                <a:latin typeface="Calibri"/>
              </a:rPr>
              <a:t>experts</a:t>
            </a:r>
            <a:r>
              <a:rPr lang="es-ES" sz="2400" dirty="0">
                <a:solidFill>
                  <a:srgbClr val="002060"/>
                </a:solidFill>
                <a:latin typeface="Calibri"/>
              </a:rPr>
              <a:t> and non </a:t>
            </a:r>
            <a:r>
              <a:rPr lang="es-ES" sz="2400" dirty="0" err="1">
                <a:solidFill>
                  <a:srgbClr val="002060"/>
                </a:solidFill>
                <a:latin typeface="Calibri"/>
              </a:rPr>
              <a:t>key</a:t>
            </a:r>
            <a:r>
              <a:rPr lang="es-ES" sz="2400" dirty="0">
                <a:solidFill>
                  <a:srgbClr val="002060"/>
                </a:solidFill>
                <a:latin typeface="Calibri"/>
              </a:rPr>
              <a:t> </a:t>
            </a:r>
            <a:r>
              <a:rPr lang="es-ES" sz="2400" dirty="0" err="1">
                <a:solidFill>
                  <a:srgbClr val="002060"/>
                </a:solidFill>
                <a:latin typeface="Calibri"/>
              </a:rPr>
              <a:t>experts</a:t>
            </a:r>
            <a:endParaRPr lang="es-ES" sz="2400" dirty="0">
              <a:solidFill>
                <a:srgbClr val="002060"/>
              </a:solidFill>
              <a:latin typeface="Calibri"/>
            </a:endParaRPr>
          </a:p>
        </p:txBody>
      </p:sp>
      <p:sp>
        <p:nvSpPr>
          <p:cNvPr id="9" name="CuadroTexto 6">
            <a:extLst>
              <a:ext uri="{FF2B5EF4-FFF2-40B4-BE49-F238E27FC236}">
                <a16:creationId xmlns:a16="http://schemas.microsoft.com/office/drawing/2014/main" xmlns="" id="{A8F35234-0536-4AFA-91A8-7813FBCF6634}"/>
              </a:ext>
            </a:extLst>
          </p:cNvPr>
          <p:cNvSpPr txBox="1"/>
          <p:nvPr/>
        </p:nvSpPr>
        <p:spPr>
          <a:xfrm>
            <a:off x="5333543" y="4542776"/>
            <a:ext cx="3607905" cy="1200329"/>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pPr>
            <a:r>
              <a:rPr lang="es-ES" sz="2400" b="0" dirty="0" err="1">
                <a:solidFill>
                  <a:srgbClr val="002060"/>
                </a:solidFill>
                <a:latin typeface="Calibri"/>
                <a:cs typeface="Verdana"/>
              </a:rPr>
              <a:t>Main</a:t>
            </a:r>
            <a:r>
              <a:rPr lang="es-ES" sz="2400" b="0" dirty="0">
                <a:solidFill>
                  <a:srgbClr val="002060"/>
                </a:solidFill>
                <a:latin typeface="Calibri"/>
                <a:cs typeface="Verdana"/>
              </a:rPr>
              <a:t> target </a:t>
            </a:r>
            <a:r>
              <a:rPr lang="es-ES" sz="2400" b="0" dirty="0" err="1">
                <a:solidFill>
                  <a:srgbClr val="002060"/>
                </a:solidFill>
                <a:latin typeface="Calibri"/>
                <a:cs typeface="Verdana"/>
              </a:rPr>
              <a:t>group</a:t>
            </a:r>
            <a:r>
              <a:rPr lang="es-ES" sz="2400" b="0" dirty="0">
                <a:solidFill>
                  <a:srgbClr val="002060"/>
                </a:solidFill>
                <a:latin typeface="Calibri"/>
                <a:cs typeface="Verdana"/>
              </a:rPr>
              <a:t>: EU </a:t>
            </a:r>
            <a:r>
              <a:rPr lang="es-ES" sz="2400" b="0" dirty="0" err="1">
                <a:solidFill>
                  <a:srgbClr val="002060"/>
                </a:solidFill>
                <a:latin typeface="Calibri"/>
                <a:cs typeface="Verdana"/>
              </a:rPr>
              <a:t>Delegations</a:t>
            </a:r>
            <a:endParaRPr lang="es-ES" sz="2400" b="0" dirty="0">
              <a:solidFill>
                <a:srgbClr val="002060"/>
              </a:solidFill>
              <a:latin typeface="Calibri"/>
              <a:cs typeface="Verdana"/>
            </a:endParaRPr>
          </a:p>
          <a:p>
            <a:pPr marL="342900" indent="-342900" fontAlgn="auto">
              <a:spcBef>
                <a:spcPts val="0"/>
              </a:spcBef>
              <a:spcAft>
                <a:spcPts val="0"/>
              </a:spcAft>
              <a:buFont typeface="Arial" panose="020B0604020202020204" pitchFamily="34" charset="0"/>
              <a:buChar char="•"/>
            </a:pPr>
            <a:r>
              <a:rPr lang="es-ES" sz="2400" b="0" dirty="0" err="1">
                <a:solidFill>
                  <a:srgbClr val="002060"/>
                </a:solidFill>
                <a:latin typeface="Calibri"/>
                <a:cs typeface="Verdana"/>
              </a:rPr>
              <a:t>Demand</a:t>
            </a:r>
            <a:r>
              <a:rPr lang="es-ES" sz="2400" b="0" dirty="0">
                <a:solidFill>
                  <a:srgbClr val="002060"/>
                </a:solidFill>
                <a:latin typeface="Calibri"/>
                <a:cs typeface="Verdana"/>
              </a:rPr>
              <a:t> </a:t>
            </a:r>
            <a:r>
              <a:rPr lang="es-ES" sz="2400" b="0" dirty="0" err="1">
                <a:solidFill>
                  <a:srgbClr val="002060"/>
                </a:solidFill>
                <a:latin typeface="Calibri"/>
                <a:cs typeface="Verdana"/>
              </a:rPr>
              <a:t>driven</a:t>
            </a:r>
            <a:endParaRPr lang="es-ES" sz="2400" b="0" dirty="0">
              <a:solidFill>
                <a:srgbClr val="002060"/>
              </a:solidFill>
              <a:latin typeface="Calibri"/>
              <a:cs typeface="Verdana"/>
            </a:endParaRPr>
          </a:p>
        </p:txBody>
      </p:sp>
      <p:sp>
        <p:nvSpPr>
          <p:cNvPr id="4" name="CuadroTexto 6">
            <a:extLst>
              <a:ext uri="{FF2B5EF4-FFF2-40B4-BE49-F238E27FC236}">
                <a16:creationId xmlns:a16="http://schemas.microsoft.com/office/drawing/2014/main" xmlns="" id="{4A26BA52-3E97-422C-B827-562C3391E792}"/>
              </a:ext>
            </a:extLst>
          </p:cNvPr>
          <p:cNvSpPr txBox="1"/>
          <p:nvPr/>
        </p:nvSpPr>
        <p:spPr>
          <a:xfrm>
            <a:off x="5333543" y="1467754"/>
            <a:ext cx="3607905" cy="3046988"/>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pPr>
            <a:r>
              <a:rPr lang="es-ES" sz="2400" b="0" dirty="0" err="1">
                <a:solidFill>
                  <a:srgbClr val="002060"/>
                </a:solidFill>
                <a:latin typeface="Calibri"/>
                <a:cs typeface="Verdana"/>
              </a:rPr>
              <a:t>Objective</a:t>
            </a:r>
            <a:r>
              <a:rPr lang="es-ES" sz="2400" b="0" dirty="0">
                <a:solidFill>
                  <a:srgbClr val="002060"/>
                </a:solidFill>
                <a:latin typeface="Calibri"/>
                <a:cs typeface="Verdana"/>
              </a:rPr>
              <a:t>: Support DEVCO and </a:t>
            </a:r>
            <a:r>
              <a:rPr lang="es-ES" sz="2400" b="0" dirty="0" err="1">
                <a:solidFill>
                  <a:srgbClr val="002060"/>
                </a:solidFill>
                <a:latin typeface="Calibri"/>
                <a:cs typeface="Verdana"/>
              </a:rPr>
              <a:t>EUDs</a:t>
            </a:r>
            <a:r>
              <a:rPr lang="es-ES" sz="2400" b="0" dirty="0">
                <a:solidFill>
                  <a:srgbClr val="002060"/>
                </a:solidFill>
                <a:latin typeface="Calibri"/>
                <a:cs typeface="Verdana"/>
              </a:rPr>
              <a:t> </a:t>
            </a:r>
            <a:r>
              <a:rPr lang="es-ES" sz="2400" b="0" dirty="0" err="1">
                <a:solidFill>
                  <a:srgbClr val="002060"/>
                </a:solidFill>
                <a:latin typeface="Calibri"/>
                <a:cs typeface="Verdana"/>
              </a:rPr>
              <a:t>implementing</a:t>
            </a:r>
            <a:r>
              <a:rPr lang="es-ES" sz="2400" b="0" dirty="0">
                <a:solidFill>
                  <a:srgbClr val="002060"/>
                </a:solidFill>
                <a:latin typeface="Calibri"/>
                <a:cs typeface="Verdana"/>
              </a:rPr>
              <a:t> EU </a:t>
            </a:r>
            <a:r>
              <a:rPr lang="es-ES" sz="2400" b="0" dirty="0" err="1">
                <a:solidFill>
                  <a:srgbClr val="002060"/>
                </a:solidFill>
                <a:latin typeface="Calibri"/>
                <a:cs typeface="Verdana"/>
              </a:rPr>
              <a:t>policies</a:t>
            </a:r>
            <a:r>
              <a:rPr lang="es-ES" sz="2400" b="0" dirty="0">
                <a:solidFill>
                  <a:srgbClr val="002060"/>
                </a:solidFill>
                <a:latin typeface="Calibri"/>
                <a:cs typeface="Verdana"/>
              </a:rPr>
              <a:t> and </a:t>
            </a:r>
            <a:r>
              <a:rPr lang="es-ES" sz="2400" b="0" dirty="0" err="1">
                <a:solidFill>
                  <a:srgbClr val="002060"/>
                </a:solidFill>
                <a:latin typeface="Calibri"/>
                <a:cs typeface="Verdana"/>
              </a:rPr>
              <a:t>related</a:t>
            </a:r>
            <a:r>
              <a:rPr lang="es-ES" sz="2400" b="0" dirty="0">
                <a:solidFill>
                  <a:srgbClr val="002060"/>
                </a:solidFill>
                <a:latin typeface="Calibri"/>
                <a:cs typeface="Verdana"/>
              </a:rPr>
              <a:t> to </a:t>
            </a:r>
            <a:r>
              <a:rPr lang="es-ES" sz="2400" b="0" dirty="0" err="1">
                <a:solidFill>
                  <a:srgbClr val="002060"/>
                </a:solidFill>
                <a:latin typeface="Calibri"/>
                <a:cs typeface="Verdana"/>
              </a:rPr>
              <a:t>private</a:t>
            </a:r>
            <a:r>
              <a:rPr lang="es-ES" sz="2400" b="0" dirty="0">
                <a:solidFill>
                  <a:srgbClr val="002060"/>
                </a:solidFill>
                <a:latin typeface="Calibri"/>
                <a:cs typeface="Verdana"/>
              </a:rPr>
              <a:t> sector and </a:t>
            </a:r>
            <a:r>
              <a:rPr lang="es-ES" sz="2400" b="0" dirty="0" err="1">
                <a:solidFill>
                  <a:srgbClr val="002060"/>
                </a:solidFill>
                <a:latin typeface="Calibri"/>
                <a:cs typeface="Verdana"/>
              </a:rPr>
              <a:t>trade</a:t>
            </a:r>
            <a:endParaRPr lang="es-ES" sz="2400" b="0" dirty="0">
              <a:solidFill>
                <a:srgbClr val="002060"/>
              </a:solidFill>
              <a:latin typeface="Calibri"/>
              <a:cs typeface="Verdana"/>
            </a:endParaRPr>
          </a:p>
          <a:p>
            <a:pPr marL="342900" indent="-342900" fontAlgn="auto">
              <a:spcBef>
                <a:spcPts val="0"/>
              </a:spcBef>
              <a:spcAft>
                <a:spcPts val="0"/>
              </a:spcAft>
              <a:buFont typeface="Arial" panose="020B0604020202020204" pitchFamily="34" charset="0"/>
              <a:buChar char="•"/>
            </a:pPr>
            <a:r>
              <a:rPr lang="es-ES" sz="2400" b="0" dirty="0">
                <a:solidFill>
                  <a:srgbClr val="002060"/>
                </a:solidFill>
                <a:latin typeface="Calibri"/>
                <a:cs typeface="Verdana"/>
              </a:rPr>
              <a:t>Global </a:t>
            </a:r>
            <a:r>
              <a:rPr lang="es-ES" sz="2400" b="0" dirty="0" err="1">
                <a:solidFill>
                  <a:srgbClr val="002060"/>
                </a:solidFill>
                <a:latin typeface="Calibri"/>
                <a:cs typeface="Verdana"/>
              </a:rPr>
              <a:t>scope</a:t>
            </a:r>
            <a:r>
              <a:rPr lang="es-ES" sz="2400" b="0" dirty="0">
                <a:solidFill>
                  <a:srgbClr val="002060"/>
                </a:solidFill>
                <a:latin typeface="Calibri"/>
                <a:cs typeface="Verdana"/>
              </a:rPr>
              <a:t> </a:t>
            </a:r>
            <a:r>
              <a:rPr lang="es-ES" sz="2400" b="0" dirty="0" err="1">
                <a:solidFill>
                  <a:srgbClr val="002060"/>
                </a:solidFill>
                <a:latin typeface="Calibri"/>
                <a:cs typeface="Verdana"/>
              </a:rPr>
              <a:t>with</a:t>
            </a:r>
            <a:r>
              <a:rPr lang="es-ES" sz="2400" b="0" dirty="0">
                <a:solidFill>
                  <a:srgbClr val="002060"/>
                </a:solidFill>
                <a:latin typeface="Calibri"/>
                <a:cs typeface="Verdana"/>
              </a:rPr>
              <a:t> </a:t>
            </a:r>
            <a:r>
              <a:rPr lang="es-ES" sz="2400" b="0" dirty="0" err="1">
                <a:solidFill>
                  <a:srgbClr val="002060"/>
                </a:solidFill>
                <a:latin typeface="Calibri"/>
                <a:cs typeface="Verdana"/>
              </a:rPr>
              <a:t>strong</a:t>
            </a:r>
            <a:r>
              <a:rPr lang="es-ES" sz="2400" b="0" dirty="0">
                <a:solidFill>
                  <a:srgbClr val="002060"/>
                </a:solidFill>
                <a:latin typeface="Calibri"/>
                <a:cs typeface="Verdana"/>
              </a:rPr>
              <a:t> </a:t>
            </a:r>
            <a:r>
              <a:rPr lang="es-ES" sz="2400" b="0" dirty="0" err="1">
                <a:solidFill>
                  <a:srgbClr val="002060"/>
                </a:solidFill>
                <a:latin typeface="Calibri"/>
                <a:cs typeface="Verdana"/>
              </a:rPr>
              <a:t>focus</a:t>
            </a:r>
            <a:r>
              <a:rPr lang="es-ES" sz="2400" b="0" dirty="0">
                <a:solidFill>
                  <a:srgbClr val="002060"/>
                </a:solidFill>
                <a:latin typeface="Calibri"/>
                <a:cs typeface="Verdana"/>
              </a:rPr>
              <a:t> </a:t>
            </a:r>
            <a:r>
              <a:rPr lang="es-ES" sz="2400" b="0" dirty="0" err="1">
                <a:solidFill>
                  <a:srgbClr val="002060"/>
                </a:solidFill>
                <a:latin typeface="Calibri"/>
                <a:cs typeface="Verdana"/>
              </a:rPr>
              <a:t>on</a:t>
            </a:r>
            <a:r>
              <a:rPr lang="es-ES" sz="2400" b="0" dirty="0">
                <a:solidFill>
                  <a:srgbClr val="002060"/>
                </a:solidFill>
                <a:latin typeface="Calibri"/>
                <a:cs typeface="Verdana"/>
              </a:rPr>
              <a:t> </a:t>
            </a:r>
            <a:r>
              <a:rPr lang="es-ES" sz="2400" b="0" dirty="0" err="1">
                <a:solidFill>
                  <a:srgbClr val="002060"/>
                </a:solidFill>
                <a:latin typeface="Calibri"/>
                <a:cs typeface="Verdana"/>
              </a:rPr>
              <a:t>supporting</a:t>
            </a:r>
            <a:r>
              <a:rPr lang="es-ES" sz="2400" b="0" dirty="0">
                <a:solidFill>
                  <a:srgbClr val="002060"/>
                </a:solidFill>
                <a:latin typeface="Calibri"/>
                <a:cs typeface="Verdana"/>
              </a:rPr>
              <a:t> </a:t>
            </a:r>
            <a:r>
              <a:rPr lang="es-ES" sz="2400" b="0" dirty="0" err="1">
                <a:solidFill>
                  <a:srgbClr val="002060"/>
                </a:solidFill>
                <a:latin typeface="Calibri"/>
                <a:cs typeface="Verdana"/>
              </a:rPr>
              <a:t>the</a:t>
            </a:r>
            <a:r>
              <a:rPr lang="es-ES" sz="2400" b="0" dirty="0">
                <a:solidFill>
                  <a:srgbClr val="002060"/>
                </a:solidFill>
                <a:latin typeface="Calibri"/>
                <a:cs typeface="Verdana"/>
              </a:rPr>
              <a:t> EIP </a:t>
            </a:r>
            <a:r>
              <a:rPr lang="es-ES" sz="2400" b="0" dirty="0" err="1">
                <a:solidFill>
                  <a:srgbClr val="002060"/>
                </a:solidFill>
                <a:latin typeface="Calibri"/>
                <a:cs typeface="Verdana"/>
              </a:rPr>
              <a:t>implementation</a:t>
            </a:r>
            <a:endParaRPr lang="es-ES" sz="2400" b="0" dirty="0">
              <a:solidFill>
                <a:srgbClr val="002060"/>
              </a:solidFill>
              <a:latin typeface="Calibri"/>
              <a:cs typeface="Verdana"/>
            </a:endParaRPr>
          </a:p>
        </p:txBody>
      </p:sp>
      <p:pic>
        <p:nvPicPr>
          <p:cNvPr id="13" name="Graphic 12" descr="Employee Badge">
            <a:extLst>
              <a:ext uri="{FF2B5EF4-FFF2-40B4-BE49-F238E27FC236}">
                <a16:creationId xmlns:a16="http://schemas.microsoft.com/office/drawing/2014/main" xmlns="" id="{8110DEB0-5F99-4B50-B241-01C11032CB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0172" y="1204159"/>
            <a:ext cx="520841" cy="694454"/>
          </a:xfrm>
          <a:prstGeom prst="rect">
            <a:avLst/>
          </a:prstGeom>
        </p:spPr>
      </p:pic>
      <p:pic>
        <p:nvPicPr>
          <p:cNvPr id="15" name="Graphic 14" descr="Hierarchy">
            <a:extLst>
              <a:ext uri="{FF2B5EF4-FFF2-40B4-BE49-F238E27FC236}">
                <a16:creationId xmlns:a16="http://schemas.microsoft.com/office/drawing/2014/main" xmlns="" id="{5B17BC64-5C05-4854-A8A9-1D500C4B6B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9476" y="4232975"/>
            <a:ext cx="511537" cy="682049"/>
          </a:xfrm>
          <a:prstGeom prst="rect">
            <a:avLst/>
          </a:prstGeom>
        </p:spPr>
      </p:pic>
      <p:pic>
        <p:nvPicPr>
          <p:cNvPr id="17" name="Graphic 16" descr="Meeting">
            <a:extLst>
              <a:ext uri="{FF2B5EF4-FFF2-40B4-BE49-F238E27FC236}">
                <a16:creationId xmlns:a16="http://schemas.microsoft.com/office/drawing/2014/main" xmlns="" id="{7EB184D2-CA08-41B8-BC71-4AB97DE629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643638" y="1264004"/>
            <a:ext cx="488873" cy="651831"/>
          </a:xfrm>
          <a:prstGeom prst="rect">
            <a:avLst/>
          </a:prstGeom>
        </p:spPr>
      </p:pic>
      <p:pic>
        <p:nvPicPr>
          <p:cNvPr id="21" name="Graphic 20" descr="Share">
            <a:extLst>
              <a:ext uri="{FF2B5EF4-FFF2-40B4-BE49-F238E27FC236}">
                <a16:creationId xmlns:a16="http://schemas.microsoft.com/office/drawing/2014/main" xmlns="" id="{FA465849-EE8D-40D3-901E-285F93B761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641598" y="4223124"/>
            <a:ext cx="522560" cy="696747"/>
          </a:xfrm>
          <a:prstGeom prst="rect">
            <a:avLst/>
          </a:prstGeom>
        </p:spPr>
      </p:pic>
      <p:sp>
        <p:nvSpPr>
          <p:cNvPr id="14" name="Pillar 3: Promoting a conducive investment climate">
            <a:extLst>
              <a:ext uri="{FF2B5EF4-FFF2-40B4-BE49-F238E27FC236}">
                <a16:creationId xmlns:a16="http://schemas.microsoft.com/office/drawing/2014/main" xmlns="" id="{431DA7CE-F4F2-4962-96C5-08E41A891BBF}"/>
              </a:ext>
            </a:extLst>
          </p:cNvPr>
          <p:cNvSpPr txBox="1"/>
          <p:nvPr/>
        </p:nvSpPr>
        <p:spPr>
          <a:xfrm>
            <a:off x="768428" y="278968"/>
            <a:ext cx="4483523"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dirty="0">
                <a:ln w="0" cap="flat" cmpd="sng" algn="ctr">
                  <a:noFill/>
                  <a:prstDash val="solid"/>
                  <a:round/>
                  <a:headEnd type="none" w="med" len="med"/>
                  <a:tailEnd type="none" w="med" len="med"/>
                </a:ln>
                <a:solidFill>
                  <a:srgbClr val="9E1F68"/>
                </a:solidFill>
                <a:latin typeface="Verdana" charset="0"/>
                <a:ea typeface="Verdana" charset="0"/>
                <a:cs typeface="Verdana" charset="0"/>
              </a:rPr>
              <a:t>At a glance</a:t>
            </a:r>
          </a:p>
        </p:txBody>
      </p:sp>
    </p:spTree>
    <p:extLst>
      <p:ext uri="{BB962C8B-B14F-4D97-AF65-F5344CB8AC3E}">
        <p14:creationId xmlns:p14="http://schemas.microsoft.com/office/powerpoint/2010/main" val="373385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9"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DAI 01">
      <a:dk1>
        <a:srgbClr val="001854"/>
      </a:dk1>
      <a:lt1>
        <a:srgbClr val="FFFFFF"/>
      </a:lt1>
      <a:dk2>
        <a:srgbClr val="ED2B85"/>
      </a:dk2>
      <a:lt2>
        <a:srgbClr val="9E1F68"/>
      </a:lt2>
      <a:accent1>
        <a:srgbClr val="4F81BD"/>
      </a:accent1>
      <a:accent2>
        <a:srgbClr val="C0504D"/>
      </a:accent2>
      <a:accent3>
        <a:srgbClr val="9BBB59"/>
      </a:accent3>
      <a:accent4>
        <a:srgbClr val="8064A2"/>
      </a:accent4>
      <a:accent5>
        <a:srgbClr val="4BACC6"/>
      </a:accent5>
      <a:accent6>
        <a:srgbClr val="F79646"/>
      </a:accent6>
      <a:hlink>
        <a:srgbClr val="9E1F61"/>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ème Office">
  <a:themeElements>
    <a:clrScheme name="DAI 01">
      <a:dk1>
        <a:srgbClr val="001854"/>
      </a:dk1>
      <a:lt1>
        <a:srgbClr val="FFFFFF"/>
      </a:lt1>
      <a:dk2>
        <a:srgbClr val="ED2B85"/>
      </a:dk2>
      <a:lt2>
        <a:srgbClr val="9E1F68"/>
      </a:lt2>
      <a:accent1>
        <a:srgbClr val="4F81BD"/>
      </a:accent1>
      <a:accent2>
        <a:srgbClr val="C0504D"/>
      </a:accent2>
      <a:accent3>
        <a:srgbClr val="9BBB59"/>
      </a:accent3>
      <a:accent4>
        <a:srgbClr val="8064A2"/>
      </a:accent4>
      <a:accent5>
        <a:srgbClr val="4BACC6"/>
      </a:accent5>
      <a:accent6>
        <a:srgbClr val="F79646"/>
      </a:accent6>
      <a:hlink>
        <a:srgbClr val="9E1F61"/>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192</TotalTime>
  <Words>2195</Words>
  <Application>Microsoft Office PowerPoint</Application>
  <PresentationFormat>On-screen Show (4:3)</PresentationFormat>
  <Paragraphs>218</Paragraphs>
  <Slides>24</Slides>
  <Notes>8</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1_Blank</vt:lpstr>
      <vt:lpstr>2_Blank</vt:lpstr>
      <vt:lpstr>Thème Office</vt:lpstr>
      <vt:lpstr>1_Thème Office</vt:lpstr>
      <vt:lpstr>10 actions to deliver concrete results</vt:lpstr>
      <vt:lpstr>10 actions to deliver concrete results</vt:lpstr>
      <vt:lpstr>Towards a more efficient financial architecture for investment outside the European Union, COM(2018) 644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At a glance</vt:lpstr>
      <vt:lpstr>PowerPoint Presentation</vt:lpstr>
      <vt:lpstr>SB4A examples</vt:lpstr>
      <vt:lpstr>SB4A examples</vt:lpstr>
      <vt:lpstr>PowerPoint Presentation</vt:lpstr>
      <vt:lpstr>Tanzania: New programme of Investment climate support </vt:lpstr>
      <vt:lpstr>PowerPoint Presentation</vt:lpstr>
      <vt:lpstr> Exemple: Programme d'appui à la relance de la formation professionnelle et à l'insertion des jeunes (PROFORME), Cote d'Ivoire</vt:lpstr>
      <vt:lpstr>PowerPoint Presentation</vt:lpstr>
      <vt:lpstr>Programme de Blending Exemple: Programme de Compétitivité et commerce au Maroc et en Tunisie </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ATIENZA URCELAY Laura (DEVCO)</dc:creator>
  <cp:lastModifiedBy>Visitor-G4</cp:lastModifiedBy>
  <cp:revision>8</cp:revision>
  <dcterms:created xsi:type="dcterms:W3CDTF">2018-10-09T07:31:44Z</dcterms:created>
  <dcterms:modified xsi:type="dcterms:W3CDTF">2018-10-09T14:09:09Z</dcterms:modified>
</cp:coreProperties>
</file>