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8" r:id="rId3"/>
    <p:sldId id="259" r:id="rId4"/>
    <p:sldId id="272" r:id="rId5"/>
    <p:sldId id="273" r:id="rId6"/>
    <p:sldId id="284" r:id="rId7"/>
    <p:sldId id="278" r:id="rId8"/>
    <p:sldId id="289" r:id="rId9"/>
    <p:sldId id="275" r:id="rId10"/>
    <p:sldId id="279" r:id="rId11"/>
    <p:sldId id="293" r:id="rId12"/>
    <p:sldId id="276" r:id="rId13"/>
    <p:sldId id="280" r:id="rId14"/>
    <p:sldId id="292" r:id="rId15"/>
    <p:sldId id="287" r:id="rId16"/>
    <p:sldId id="281" r:id="rId17"/>
    <p:sldId id="282" r:id="rId18"/>
    <p:sldId id="290" r:id="rId19"/>
    <p:sldId id="286" r:id="rId20"/>
    <p:sldId id="291" r:id="rId21"/>
    <p:sldId id="285" r:id="rId22"/>
    <p:sldId id="268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303C94"/>
    <a:srgbClr val="2626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 autoAdjust="0"/>
  </p:normalViewPr>
  <p:slideViewPr>
    <p:cSldViewPr>
      <p:cViewPr varScale="1">
        <p:scale>
          <a:sx n="130" d="100"/>
          <a:sy n="130" d="100"/>
        </p:scale>
        <p:origin x="-8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88E8F9-E2FB-4497-B636-6A0A4731ECA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7D1699E-2E35-45B8-8514-7A54D6694A47}">
      <dgm:prSet custT="1"/>
      <dgm:spPr/>
      <dgm:t>
        <a:bodyPr lIns="36000"/>
        <a:lstStyle/>
        <a:p>
          <a:pPr rtl="0"/>
          <a:r>
            <a:rPr lang="en-US" sz="1800" b="1" dirty="0" smtClean="0"/>
            <a:t>Sebou pilot project in Morocco on water economic issues</a:t>
          </a:r>
        </a:p>
        <a:p>
          <a:pPr rtl="0"/>
          <a:r>
            <a:rPr lang="en-US" sz="1800" b="1" dirty="0" smtClean="0"/>
            <a:t>2007-2008</a:t>
          </a:r>
        </a:p>
      </dgm:t>
    </dgm:pt>
    <dgm:pt modelId="{E76BAEFA-36C7-4230-A918-09D612451FC0}" type="sibTrans" cxnId="{E7AAECCC-9C48-48A3-9E3A-E60B1149BB79}">
      <dgm:prSet/>
      <dgm:spPr/>
      <dgm:t>
        <a:bodyPr/>
        <a:lstStyle/>
        <a:p>
          <a:endParaRPr lang="en-GB"/>
        </a:p>
      </dgm:t>
    </dgm:pt>
    <dgm:pt modelId="{D4686F68-6FBD-4A65-A994-28867F80D3CD}" type="parTrans" cxnId="{E7AAECCC-9C48-48A3-9E3A-E60B1149BB79}">
      <dgm:prSet/>
      <dgm:spPr/>
      <dgm:t>
        <a:bodyPr/>
        <a:lstStyle/>
        <a:p>
          <a:endParaRPr lang="en-GB"/>
        </a:p>
      </dgm:t>
    </dgm:pt>
    <dgm:pt modelId="{D28E1CDB-36B2-4A01-A773-9B9F3BD448BD}">
      <dgm:prSet custT="1"/>
      <dgm:spPr>
        <a:solidFill>
          <a:schemeClr val="accent1">
            <a:lumMod val="75000"/>
          </a:schemeClr>
        </a:solidFill>
      </dgm:spPr>
      <dgm:t>
        <a:bodyPr lIns="36000"/>
        <a:lstStyle/>
        <a:p>
          <a:pPr rtl="0"/>
          <a:r>
            <a:rPr lang="en-GB" sz="1800" b="1" dirty="0" smtClean="0">
              <a:solidFill>
                <a:srgbClr val="FFFF00"/>
              </a:solidFill>
            </a:rPr>
            <a:t>Five working groups on water management issues</a:t>
          </a:r>
        </a:p>
        <a:p>
          <a:pPr rtl="0"/>
          <a:r>
            <a:rPr lang="en-GB" sz="1800" b="1" dirty="0" smtClean="0">
              <a:solidFill>
                <a:srgbClr val="FFFF00"/>
              </a:solidFill>
            </a:rPr>
            <a:t>2003 until now</a:t>
          </a:r>
          <a:endParaRPr lang="en-GB" sz="1800" b="1" dirty="0">
            <a:solidFill>
              <a:srgbClr val="FFFF00"/>
            </a:solidFill>
          </a:endParaRPr>
        </a:p>
      </dgm:t>
    </dgm:pt>
    <dgm:pt modelId="{FE496430-43C7-4E76-98EB-240B77E9408A}" type="parTrans" cxnId="{13E0661B-A4DC-4DD4-B7D1-D13AB708D87A}">
      <dgm:prSet/>
      <dgm:spPr/>
      <dgm:t>
        <a:bodyPr/>
        <a:lstStyle/>
        <a:p>
          <a:endParaRPr lang="en-US"/>
        </a:p>
      </dgm:t>
    </dgm:pt>
    <dgm:pt modelId="{0D840684-618A-4505-9EC7-034B69B60E51}" type="sibTrans" cxnId="{13E0661B-A4DC-4DD4-B7D1-D13AB708D87A}">
      <dgm:prSet/>
      <dgm:spPr/>
      <dgm:t>
        <a:bodyPr/>
        <a:lstStyle/>
        <a:p>
          <a:endParaRPr lang="en-US"/>
        </a:p>
      </dgm:t>
    </dgm:pt>
    <dgm:pt modelId="{5D475911-B877-4CE2-9DBF-2ADCC64380F0}">
      <dgm:prSet custT="1"/>
      <dgm:spPr/>
      <dgm:t>
        <a:bodyPr lIns="36000"/>
        <a:lstStyle/>
        <a:p>
          <a:pPr rtl="0"/>
          <a:r>
            <a:rPr lang="en-US" sz="1800" b="1" dirty="0" smtClean="0"/>
            <a:t>Litani river pilot project in Lebanon on organizational issues</a:t>
          </a:r>
        </a:p>
        <a:p>
          <a:pPr rtl="0"/>
          <a:r>
            <a:rPr lang="en-US" sz="1800" b="1" dirty="0" smtClean="0"/>
            <a:t>2008-2009</a:t>
          </a:r>
          <a:endParaRPr lang="en-GB" sz="1800" b="1" dirty="0"/>
        </a:p>
      </dgm:t>
    </dgm:pt>
    <dgm:pt modelId="{3B755D31-CFC6-49A2-AA97-2C21FFD20CEE}" type="parTrans" cxnId="{123CF68A-C832-4B2D-897A-B46C2BF65D9E}">
      <dgm:prSet/>
      <dgm:spPr/>
      <dgm:t>
        <a:bodyPr/>
        <a:lstStyle/>
        <a:p>
          <a:endParaRPr lang="en-US"/>
        </a:p>
      </dgm:t>
    </dgm:pt>
    <dgm:pt modelId="{D2347173-991D-4865-85E0-CC8A7F421F9D}" type="sibTrans" cxnId="{123CF68A-C832-4B2D-897A-B46C2BF65D9E}">
      <dgm:prSet/>
      <dgm:spPr/>
      <dgm:t>
        <a:bodyPr/>
        <a:lstStyle/>
        <a:p>
          <a:endParaRPr lang="en-US"/>
        </a:p>
      </dgm:t>
    </dgm:pt>
    <dgm:pt modelId="{18B3C470-8D75-4FC8-ADC4-1EBF633AA543}">
      <dgm:prSet custT="1"/>
      <dgm:spPr>
        <a:solidFill>
          <a:srgbClr val="FF0000"/>
        </a:solidFill>
      </dgm:spPr>
      <dgm:t>
        <a:bodyPr lIns="36000"/>
        <a:lstStyle/>
        <a:p>
          <a:pPr rtl="0"/>
          <a:r>
            <a:rPr lang="en-GB" sz="1800" b="1" dirty="0" smtClean="0"/>
            <a:t>Pilot project on RBM organisation in the Jordan River basin</a:t>
          </a:r>
        </a:p>
        <a:p>
          <a:pPr rtl="0"/>
          <a:r>
            <a:rPr lang="en-GB" sz="1800" b="1" dirty="0" smtClean="0"/>
            <a:t>starting 2011</a:t>
          </a:r>
          <a:endParaRPr lang="en-GB" sz="1800" b="1" dirty="0"/>
        </a:p>
      </dgm:t>
    </dgm:pt>
    <dgm:pt modelId="{9A52717D-C5CF-4DA6-AD19-1C8A3378B908}" type="parTrans" cxnId="{690C238B-F6F6-4435-A8DE-6727154D66BC}">
      <dgm:prSet/>
      <dgm:spPr/>
      <dgm:t>
        <a:bodyPr/>
        <a:lstStyle/>
        <a:p>
          <a:endParaRPr lang="en-US"/>
        </a:p>
      </dgm:t>
    </dgm:pt>
    <dgm:pt modelId="{253BA04A-FE2A-41BE-B270-65778935D19B}" type="sibTrans" cxnId="{690C238B-F6F6-4435-A8DE-6727154D66BC}">
      <dgm:prSet/>
      <dgm:spPr/>
      <dgm:t>
        <a:bodyPr/>
        <a:lstStyle/>
        <a:p>
          <a:endParaRPr lang="en-US"/>
        </a:p>
      </dgm:t>
    </dgm:pt>
    <dgm:pt modelId="{80136A5E-BC34-4BDE-86C9-4F9874F71F36}">
      <dgm:prSet custT="1"/>
      <dgm:spPr>
        <a:solidFill>
          <a:srgbClr val="FF0000"/>
        </a:solidFill>
      </dgm:spPr>
      <dgm:t>
        <a:bodyPr lIns="36000"/>
        <a:lstStyle/>
        <a:p>
          <a:pPr rtl="0"/>
          <a:r>
            <a:rPr lang="en-GB" sz="1800" b="1" dirty="0" smtClean="0"/>
            <a:t>Pilot project on integration of ICZM and IWRM in Buna/Bojana</a:t>
          </a:r>
        </a:p>
        <a:p>
          <a:pPr rtl="0"/>
          <a:r>
            <a:rPr lang="en-GB" sz="1800" b="1" dirty="0" smtClean="0"/>
            <a:t>starting 2011</a:t>
          </a:r>
          <a:endParaRPr lang="en-GB" sz="1800" b="1" dirty="0"/>
        </a:p>
      </dgm:t>
    </dgm:pt>
    <dgm:pt modelId="{FB7BDC22-03B6-4A8E-91EB-62F05507E4AF}" type="parTrans" cxnId="{0D0B764A-6EFA-438E-B8F7-74A69E04C288}">
      <dgm:prSet/>
      <dgm:spPr/>
      <dgm:t>
        <a:bodyPr/>
        <a:lstStyle/>
        <a:p>
          <a:endParaRPr lang="en-US"/>
        </a:p>
      </dgm:t>
    </dgm:pt>
    <dgm:pt modelId="{F7C350F4-106A-45CA-988F-54869A954538}" type="sibTrans" cxnId="{0D0B764A-6EFA-438E-B8F7-74A69E04C288}">
      <dgm:prSet/>
      <dgm:spPr/>
      <dgm:t>
        <a:bodyPr/>
        <a:lstStyle/>
        <a:p>
          <a:endParaRPr lang="en-US"/>
        </a:p>
      </dgm:t>
    </dgm:pt>
    <dgm:pt modelId="{50D75CD5-AF2C-4B81-AFCA-5089A4BE02BC}" type="pres">
      <dgm:prSet presAssocID="{5F88E8F9-E2FB-4497-B636-6A0A4731EC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3CF6F-1C1B-4C02-A731-93650C64FEE9}" type="pres">
      <dgm:prSet presAssocID="{D28E1CDB-36B2-4A01-A773-9B9F3BD448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82855-99EB-407C-AFA6-55A222523C73}" type="pres">
      <dgm:prSet presAssocID="{0D840684-618A-4505-9EC7-034B69B60E51}" presName="sibTrans" presStyleCnt="0"/>
      <dgm:spPr/>
      <dgm:t>
        <a:bodyPr/>
        <a:lstStyle/>
        <a:p>
          <a:endParaRPr lang="en-US"/>
        </a:p>
      </dgm:t>
    </dgm:pt>
    <dgm:pt modelId="{BC5A51CD-8ED3-4206-8608-6355A965370A}" type="pres">
      <dgm:prSet presAssocID="{37D1699E-2E35-45B8-8514-7A54D6694A4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06FB8-8B7D-418E-A059-D12DE59F4AA4}" type="pres">
      <dgm:prSet presAssocID="{E76BAEFA-36C7-4230-A918-09D612451FC0}" presName="sibTrans" presStyleCnt="0"/>
      <dgm:spPr/>
      <dgm:t>
        <a:bodyPr/>
        <a:lstStyle/>
        <a:p>
          <a:endParaRPr lang="en-US"/>
        </a:p>
      </dgm:t>
    </dgm:pt>
    <dgm:pt modelId="{C9F0F892-20DD-4D70-B8F6-01BA52903C98}" type="pres">
      <dgm:prSet presAssocID="{5D475911-B877-4CE2-9DBF-2ADCC64380F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83293-4653-42F4-A465-AADAB902E3AE}" type="pres">
      <dgm:prSet presAssocID="{D2347173-991D-4865-85E0-CC8A7F421F9D}" presName="sibTrans" presStyleCnt="0"/>
      <dgm:spPr/>
      <dgm:t>
        <a:bodyPr/>
        <a:lstStyle/>
        <a:p>
          <a:endParaRPr lang="en-US"/>
        </a:p>
      </dgm:t>
    </dgm:pt>
    <dgm:pt modelId="{46961797-5562-4F72-8A00-3C6B0BB78169}" type="pres">
      <dgm:prSet presAssocID="{18B3C470-8D75-4FC8-ADC4-1EBF633AA54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4847D-28DA-482F-B7C0-7F930FA176D3}" type="pres">
      <dgm:prSet presAssocID="{253BA04A-FE2A-41BE-B270-65778935D19B}" presName="sibTrans" presStyleCnt="0"/>
      <dgm:spPr/>
    </dgm:pt>
    <dgm:pt modelId="{8BAEEC67-785A-4EEE-8219-7AD683B68C20}" type="pres">
      <dgm:prSet presAssocID="{80136A5E-BC34-4BDE-86C9-4F9874F71F3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0B764A-6EFA-438E-B8F7-74A69E04C288}" srcId="{5F88E8F9-E2FB-4497-B636-6A0A4731ECA8}" destId="{80136A5E-BC34-4BDE-86C9-4F9874F71F36}" srcOrd="4" destOrd="0" parTransId="{FB7BDC22-03B6-4A8E-91EB-62F05507E4AF}" sibTransId="{F7C350F4-106A-45CA-988F-54869A954538}"/>
    <dgm:cxn modelId="{A17A087C-00DD-469A-9330-3B53505BCDF9}" type="presOf" srcId="{80136A5E-BC34-4BDE-86C9-4F9874F71F36}" destId="{8BAEEC67-785A-4EEE-8219-7AD683B68C20}" srcOrd="0" destOrd="0" presId="urn:microsoft.com/office/officeart/2005/8/layout/hList6"/>
    <dgm:cxn modelId="{5FB0EC74-B693-47BC-95A3-3E614C4C61AA}" type="presOf" srcId="{5D475911-B877-4CE2-9DBF-2ADCC64380F0}" destId="{C9F0F892-20DD-4D70-B8F6-01BA52903C98}" srcOrd="0" destOrd="0" presId="urn:microsoft.com/office/officeart/2005/8/layout/hList6"/>
    <dgm:cxn modelId="{E7AAECCC-9C48-48A3-9E3A-E60B1149BB79}" srcId="{5F88E8F9-E2FB-4497-B636-6A0A4731ECA8}" destId="{37D1699E-2E35-45B8-8514-7A54D6694A47}" srcOrd="1" destOrd="0" parTransId="{D4686F68-6FBD-4A65-A994-28867F80D3CD}" sibTransId="{E76BAEFA-36C7-4230-A918-09D612451FC0}"/>
    <dgm:cxn modelId="{13E0661B-A4DC-4DD4-B7D1-D13AB708D87A}" srcId="{5F88E8F9-E2FB-4497-B636-6A0A4731ECA8}" destId="{D28E1CDB-36B2-4A01-A773-9B9F3BD448BD}" srcOrd="0" destOrd="0" parTransId="{FE496430-43C7-4E76-98EB-240B77E9408A}" sibTransId="{0D840684-618A-4505-9EC7-034B69B60E51}"/>
    <dgm:cxn modelId="{0712F409-CF05-45D4-8428-7C886B3BBCFF}" type="presOf" srcId="{5F88E8F9-E2FB-4497-B636-6A0A4731ECA8}" destId="{50D75CD5-AF2C-4B81-AFCA-5089A4BE02BC}" srcOrd="0" destOrd="0" presId="urn:microsoft.com/office/officeart/2005/8/layout/hList6"/>
    <dgm:cxn modelId="{690C238B-F6F6-4435-A8DE-6727154D66BC}" srcId="{5F88E8F9-E2FB-4497-B636-6A0A4731ECA8}" destId="{18B3C470-8D75-4FC8-ADC4-1EBF633AA543}" srcOrd="3" destOrd="0" parTransId="{9A52717D-C5CF-4DA6-AD19-1C8A3378B908}" sibTransId="{253BA04A-FE2A-41BE-B270-65778935D19B}"/>
    <dgm:cxn modelId="{123CF68A-C832-4B2D-897A-B46C2BF65D9E}" srcId="{5F88E8F9-E2FB-4497-B636-6A0A4731ECA8}" destId="{5D475911-B877-4CE2-9DBF-2ADCC64380F0}" srcOrd="2" destOrd="0" parTransId="{3B755D31-CFC6-49A2-AA97-2C21FFD20CEE}" sibTransId="{D2347173-991D-4865-85E0-CC8A7F421F9D}"/>
    <dgm:cxn modelId="{5BBEE6B2-5B88-4188-9F26-C2E33FECF7C7}" type="presOf" srcId="{18B3C470-8D75-4FC8-ADC4-1EBF633AA543}" destId="{46961797-5562-4F72-8A00-3C6B0BB78169}" srcOrd="0" destOrd="0" presId="urn:microsoft.com/office/officeart/2005/8/layout/hList6"/>
    <dgm:cxn modelId="{715220D0-234A-4D72-8DB1-63DBA82BACCB}" type="presOf" srcId="{D28E1CDB-36B2-4A01-A773-9B9F3BD448BD}" destId="{2F53CF6F-1C1B-4C02-A731-93650C64FEE9}" srcOrd="0" destOrd="0" presId="urn:microsoft.com/office/officeart/2005/8/layout/hList6"/>
    <dgm:cxn modelId="{39B42796-4A6C-49F4-9880-ADFBBD7FCB12}" type="presOf" srcId="{37D1699E-2E35-45B8-8514-7A54D6694A47}" destId="{BC5A51CD-8ED3-4206-8608-6355A965370A}" srcOrd="0" destOrd="0" presId="urn:microsoft.com/office/officeart/2005/8/layout/hList6"/>
    <dgm:cxn modelId="{722B8012-ABE4-4716-B6EC-FA39AA6CED95}" type="presParOf" srcId="{50D75CD5-AF2C-4B81-AFCA-5089A4BE02BC}" destId="{2F53CF6F-1C1B-4C02-A731-93650C64FEE9}" srcOrd="0" destOrd="0" presId="urn:microsoft.com/office/officeart/2005/8/layout/hList6"/>
    <dgm:cxn modelId="{80BD12B3-6729-4B23-A2C3-C74C94F44A7E}" type="presParOf" srcId="{50D75CD5-AF2C-4B81-AFCA-5089A4BE02BC}" destId="{7AE82855-99EB-407C-AFA6-55A222523C73}" srcOrd="1" destOrd="0" presId="urn:microsoft.com/office/officeart/2005/8/layout/hList6"/>
    <dgm:cxn modelId="{39FE3472-C74F-43F4-B629-2208E361A172}" type="presParOf" srcId="{50D75CD5-AF2C-4B81-AFCA-5089A4BE02BC}" destId="{BC5A51CD-8ED3-4206-8608-6355A965370A}" srcOrd="2" destOrd="0" presId="urn:microsoft.com/office/officeart/2005/8/layout/hList6"/>
    <dgm:cxn modelId="{6C91CCF6-6A25-4DEE-849B-72D26738E37C}" type="presParOf" srcId="{50D75CD5-AF2C-4B81-AFCA-5089A4BE02BC}" destId="{48A06FB8-8B7D-418E-A059-D12DE59F4AA4}" srcOrd="3" destOrd="0" presId="urn:microsoft.com/office/officeart/2005/8/layout/hList6"/>
    <dgm:cxn modelId="{075E05E4-B3C8-453C-84CC-74C24427621F}" type="presParOf" srcId="{50D75CD5-AF2C-4B81-AFCA-5089A4BE02BC}" destId="{C9F0F892-20DD-4D70-B8F6-01BA52903C98}" srcOrd="4" destOrd="0" presId="urn:microsoft.com/office/officeart/2005/8/layout/hList6"/>
    <dgm:cxn modelId="{9733766A-0E32-4DBC-B8EC-4A3150EEA480}" type="presParOf" srcId="{50D75CD5-AF2C-4B81-AFCA-5089A4BE02BC}" destId="{8B383293-4653-42F4-A465-AADAB902E3AE}" srcOrd="5" destOrd="0" presId="urn:microsoft.com/office/officeart/2005/8/layout/hList6"/>
    <dgm:cxn modelId="{9912031A-B86C-457F-A3D2-D1DE5F0A1C26}" type="presParOf" srcId="{50D75CD5-AF2C-4B81-AFCA-5089A4BE02BC}" destId="{46961797-5562-4F72-8A00-3C6B0BB78169}" srcOrd="6" destOrd="0" presId="urn:microsoft.com/office/officeart/2005/8/layout/hList6"/>
    <dgm:cxn modelId="{24F273E5-909B-4A27-B438-6675A7FC7169}" type="presParOf" srcId="{50D75CD5-AF2C-4B81-AFCA-5089A4BE02BC}" destId="{4A24847D-28DA-482F-B7C0-7F930FA176D3}" srcOrd="7" destOrd="0" presId="urn:microsoft.com/office/officeart/2005/8/layout/hList6"/>
    <dgm:cxn modelId="{5B59AD1C-21BB-4284-8418-A83DBD7FC7BD}" type="presParOf" srcId="{50D75CD5-AF2C-4B81-AFCA-5089A4BE02BC}" destId="{8BAEEC67-785A-4EEE-8219-7AD683B68C20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594690-6B5A-4893-B11F-D3EE6404A5A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5EC3299-C3A3-44D4-8394-EBC11A6BAB0E}">
      <dgm:prSet/>
      <dgm:spPr/>
      <dgm:t>
        <a:bodyPr/>
        <a:lstStyle/>
        <a:p>
          <a:pPr rtl="0"/>
          <a:r>
            <a:rPr lang="en-US" dirty="0" smtClean="0"/>
            <a:t>Thank you for your attention!</a:t>
          </a:r>
          <a:endParaRPr lang="en-GB" dirty="0"/>
        </a:p>
      </dgm:t>
    </dgm:pt>
    <dgm:pt modelId="{AC538D00-E0A4-4DCD-B465-6441D5533AA4}" type="parTrans" cxnId="{251AD2EA-45CD-4BC5-9921-2D404C5C3E44}">
      <dgm:prSet/>
      <dgm:spPr/>
      <dgm:t>
        <a:bodyPr/>
        <a:lstStyle/>
        <a:p>
          <a:endParaRPr lang="en-GB"/>
        </a:p>
      </dgm:t>
    </dgm:pt>
    <dgm:pt modelId="{C0435EDD-ACB4-4B75-9B2B-BFCF2DAB4405}" type="sibTrans" cxnId="{251AD2EA-45CD-4BC5-9921-2D404C5C3E44}">
      <dgm:prSet/>
      <dgm:spPr/>
      <dgm:t>
        <a:bodyPr/>
        <a:lstStyle/>
        <a:p>
          <a:endParaRPr lang="en-GB"/>
        </a:p>
      </dgm:t>
    </dgm:pt>
    <dgm:pt modelId="{BDEFC414-86C2-452C-B1D7-F9DB492D82BA}" type="pres">
      <dgm:prSet presAssocID="{A1594690-6B5A-4893-B11F-D3EE6404A5A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D440285-98A9-48A1-8E85-B642DC59A6BC}" type="pres">
      <dgm:prSet presAssocID="{C5EC3299-C3A3-44D4-8394-EBC11A6BAB0E}" presName="circ1TxSh" presStyleLbl="vennNode1" presStyleIdx="0" presStyleCnt="1"/>
      <dgm:spPr/>
      <dgm:t>
        <a:bodyPr/>
        <a:lstStyle/>
        <a:p>
          <a:endParaRPr lang="en-GB"/>
        </a:p>
      </dgm:t>
    </dgm:pt>
  </dgm:ptLst>
  <dgm:cxnLst>
    <dgm:cxn modelId="{251AD2EA-45CD-4BC5-9921-2D404C5C3E44}" srcId="{A1594690-6B5A-4893-B11F-D3EE6404A5AD}" destId="{C5EC3299-C3A3-44D4-8394-EBC11A6BAB0E}" srcOrd="0" destOrd="0" parTransId="{AC538D00-E0A4-4DCD-B465-6441D5533AA4}" sibTransId="{C0435EDD-ACB4-4B75-9B2B-BFCF2DAB4405}"/>
    <dgm:cxn modelId="{8D837D1F-F24C-4F6F-920F-94EBB4E88C83}" type="presOf" srcId="{A1594690-6B5A-4893-B11F-D3EE6404A5AD}" destId="{BDEFC414-86C2-452C-B1D7-F9DB492D82BA}" srcOrd="0" destOrd="0" presId="urn:microsoft.com/office/officeart/2005/8/layout/venn1"/>
    <dgm:cxn modelId="{FDC1497B-B1E7-4D0C-8625-FFA75CC4B368}" type="presOf" srcId="{C5EC3299-C3A3-44D4-8394-EBC11A6BAB0E}" destId="{CD440285-98A9-48A1-8E85-B642DC59A6BC}" srcOrd="0" destOrd="0" presId="urn:microsoft.com/office/officeart/2005/8/layout/venn1"/>
    <dgm:cxn modelId="{176C8A03-33B2-48A1-A49E-5F04C6482D92}" type="presParOf" srcId="{BDEFC414-86C2-452C-B1D7-F9DB492D82BA}" destId="{CD440285-98A9-48A1-8E85-B642DC59A6B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53CF6F-1C1B-4C02-A731-93650C64FEE9}">
      <dsp:nvSpPr>
        <dsp:cNvPr id="0" name=""/>
        <dsp:cNvSpPr/>
      </dsp:nvSpPr>
      <dsp:spPr>
        <a:xfrm rot="16200000">
          <a:off x="-1048843" y="1053264"/>
          <a:ext cx="3657615" cy="1551086"/>
        </a:xfrm>
        <a:prstGeom prst="flowChartManualOperati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FFFF00"/>
              </a:solidFill>
            </a:rPr>
            <a:t>Five working groups on water management issues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FFFF00"/>
              </a:solidFill>
            </a:rPr>
            <a:t>2003 until now</a:t>
          </a:r>
          <a:endParaRPr lang="en-GB" sz="1800" b="1" kern="1200" dirty="0">
            <a:solidFill>
              <a:srgbClr val="FFFF00"/>
            </a:solidFill>
          </a:endParaRPr>
        </a:p>
      </dsp:txBody>
      <dsp:txXfrm rot="16200000">
        <a:off x="-1048843" y="1053264"/>
        <a:ext cx="3657615" cy="1551086"/>
      </dsp:txXfrm>
    </dsp:sp>
    <dsp:sp modelId="{BC5A51CD-8ED3-4206-8608-6355A965370A}">
      <dsp:nvSpPr>
        <dsp:cNvPr id="0" name=""/>
        <dsp:cNvSpPr/>
      </dsp:nvSpPr>
      <dsp:spPr>
        <a:xfrm rot="16200000">
          <a:off x="618574" y="1053264"/>
          <a:ext cx="3657615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Sebou pilot project in Morocco on water economic issues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2007-2008</a:t>
          </a:r>
        </a:p>
      </dsp:txBody>
      <dsp:txXfrm rot="16200000">
        <a:off x="618574" y="1053264"/>
        <a:ext cx="3657615" cy="1551086"/>
      </dsp:txXfrm>
    </dsp:sp>
    <dsp:sp modelId="{C9F0F892-20DD-4D70-B8F6-01BA52903C98}">
      <dsp:nvSpPr>
        <dsp:cNvPr id="0" name=""/>
        <dsp:cNvSpPr/>
      </dsp:nvSpPr>
      <dsp:spPr>
        <a:xfrm rot="16200000">
          <a:off x="2285992" y="1053264"/>
          <a:ext cx="3657615" cy="155108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Litani river pilot project in Lebanon on organizational issues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2008-2009</a:t>
          </a:r>
          <a:endParaRPr lang="en-GB" sz="1800" b="1" kern="1200" dirty="0"/>
        </a:p>
      </dsp:txBody>
      <dsp:txXfrm rot="16200000">
        <a:off x="2285992" y="1053264"/>
        <a:ext cx="3657615" cy="1551086"/>
      </dsp:txXfrm>
    </dsp:sp>
    <dsp:sp modelId="{46961797-5562-4F72-8A00-3C6B0BB78169}">
      <dsp:nvSpPr>
        <dsp:cNvPr id="0" name=""/>
        <dsp:cNvSpPr/>
      </dsp:nvSpPr>
      <dsp:spPr>
        <a:xfrm rot="16200000">
          <a:off x="3953410" y="1053264"/>
          <a:ext cx="3657615" cy="1551086"/>
        </a:xfrm>
        <a:prstGeom prst="flowChartManualOperati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Pilot project on RBM organisation in the Jordan River basin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starting 2011</a:t>
          </a:r>
          <a:endParaRPr lang="en-GB" sz="1800" b="1" kern="1200" dirty="0"/>
        </a:p>
      </dsp:txBody>
      <dsp:txXfrm rot="16200000">
        <a:off x="3953410" y="1053264"/>
        <a:ext cx="3657615" cy="1551086"/>
      </dsp:txXfrm>
    </dsp:sp>
    <dsp:sp modelId="{8BAEEC67-785A-4EEE-8219-7AD683B68C20}">
      <dsp:nvSpPr>
        <dsp:cNvPr id="0" name=""/>
        <dsp:cNvSpPr/>
      </dsp:nvSpPr>
      <dsp:spPr>
        <a:xfrm rot="16200000">
          <a:off x="5620828" y="1053264"/>
          <a:ext cx="3657615" cy="1551086"/>
        </a:xfrm>
        <a:prstGeom prst="flowChartManualOperati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Pilot project on integration of ICZM and IWRM in Buna/Bojana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starting 2011</a:t>
          </a:r>
          <a:endParaRPr lang="en-GB" sz="1800" b="1" kern="1200" dirty="0"/>
        </a:p>
      </dsp:txBody>
      <dsp:txXfrm rot="16200000">
        <a:off x="5620828" y="1053264"/>
        <a:ext cx="3657615" cy="15510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440285-98A9-48A1-8E85-B642DC59A6BC}">
      <dsp:nvSpPr>
        <dsp:cNvPr id="0" name=""/>
        <dsp:cNvSpPr/>
      </dsp:nvSpPr>
      <dsp:spPr>
        <a:xfrm>
          <a:off x="1931782" y="0"/>
          <a:ext cx="4366035" cy="43660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Thank you for your attention!</a:t>
          </a:r>
          <a:endParaRPr lang="en-GB" sz="5700" kern="1200" dirty="0"/>
        </a:p>
      </dsp:txBody>
      <dsp:txXfrm>
        <a:off x="1931782" y="0"/>
        <a:ext cx="4366035" cy="4366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0E71B-4537-4157-BAA1-644B58BAB2A8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00EB6-7E77-435D-9EAC-874938D14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F5EE7-B4DF-4424-860D-B6CE93AF7EF2}" type="datetimeFigureOut">
              <a:rPr lang="en-US" smtClean="0"/>
              <a:pPr/>
              <a:t>3/23/2011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05BF3-184F-496A-8862-0E5CDEF5D38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05BF3-184F-496A-8862-0E5CDEF5D38D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05BF3-184F-496A-8862-0E5CDEF5D38D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8273-E453-4477-9CDD-7500B9AF313C}" type="datetime1">
              <a:rPr lang="en-US" smtClean="0"/>
              <a:pPr/>
              <a:t>3/23/2011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F7E7-B024-4E44-85DA-C30AD7EC8A0A}" type="datetime1">
              <a:rPr lang="en-US" smtClean="0"/>
              <a:pPr/>
              <a:t>3/23/2011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8B1D-8FF9-4EC1-9670-8209664FD8C0}" type="datetime1">
              <a:rPr lang="en-US" smtClean="0"/>
              <a:pPr/>
              <a:t>3/23/2011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32F2-254C-4CEE-8049-4877753A4F6C}" type="datetime1">
              <a:rPr lang="en-US" smtClean="0"/>
              <a:pPr/>
              <a:t>3/23/2011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9217-4C3D-4B2F-A303-75FA690E40E9}" type="datetime1">
              <a:rPr lang="en-US" smtClean="0"/>
              <a:pPr/>
              <a:t>3/23/2011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29B6-470A-4723-838A-E776B203B1D7}" type="datetime1">
              <a:rPr lang="en-US" smtClean="0"/>
              <a:pPr/>
              <a:t>3/23/2011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B83C-08AD-4A05-871A-43C59C4F7354}" type="datetime1">
              <a:rPr lang="en-US" smtClean="0"/>
              <a:pPr/>
              <a:t>3/23/2011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D3B5-F6B6-478A-9A21-FC27F851B65A}" type="datetime1">
              <a:rPr lang="en-US" smtClean="0"/>
              <a:pPr/>
              <a:t>3/23/2011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11CE-8DCC-43CF-A081-3EF865D5EABA}" type="datetime1">
              <a:rPr lang="en-US" smtClean="0"/>
              <a:pPr/>
              <a:t>3/23/2011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3E3A-ADA4-4F13-A071-2D280690E3A9}" type="datetime1">
              <a:rPr lang="en-US" smtClean="0"/>
              <a:pPr/>
              <a:t>3/23/2011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E342-78D4-49A9-9F3F-9372569EDC3F}" type="datetime1">
              <a:rPr lang="en-US" smtClean="0"/>
              <a:pPr/>
              <a:t>3/23/2011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80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30738-F0E0-44A8-95CC-9F4743ADB305}" type="datetime1">
              <a:rPr lang="en-US" smtClean="0"/>
              <a:pPr/>
              <a:t>3/23/2011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68A7-F3DA-4988-B358-6ADC372941A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0.gif"/><Relationship Id="rId3" Type="http://schemas.openxmlformats.org/officeDocument/2006/relationships/hyperlink" Target="http://www.crwflags.com/fotw/images/k/kh.gif" TargetMode="External"/><Relationship Id="rId7" Type="http://schemas.openxmlformats.org/officeDocument/2006/relationships/hyperlink" Target="http://www.crwflags.com/fotw/images/t/th.gif" TargetMode="External"/><Relationship Id="rId12" Type="http://schemas.openxmlformats.org/officeDocument/2006/relationships/hyperlink" Target="http://www.crwflags.com/fotw/images/c/cn.gif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11" Type="http://schemas.openxmlformats.org/officeDocument/2006/relationships/image" Target="../media/image19.gif"/><Relationship Id="rId5" Type="http://schemas.openxmlformats.org/officeDocument/2006/relationships/hyperlink" Target="http://www.crwflags.com/fotw/images/l/la.gif" TargetMode="External"/><Relationship Id="rId10" Type="http://schemas.openxmlformats.org/officeDocument/2006/relationships/image" Target="../media/image18.gif"/><Relationship Id="rId4" Type="http://schemas.openxmlformats.org/officeDocument/2006/relationships/image" Target="../media/image15.gif"/><Relationship Id="rId9" Type="http://schemas.openxmlformats.org/officeDocument/2006/relationships/hyperlink" Target="http://www.crwflags.com/fotw/images/v/vn.gi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hyperlink" Target="http://www.crwflags.com/fotw/images/k/kz.gif" TargetMode="External"/><Relationship Id="rId7" Type="http://schemas.openxmlformats.org/officeDocument/2006/relationships/hyperlink" Target="http://www.crwflags.com/fotw/images/t/tj.gif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0.gif"/><Relationship Id="rId5" Type="http://schemas.openxmlformats.org/officeDocument/2006/relationships/hyperlink" Target="http://www.crwflags.com/fotw/images/k/kg.gif" TargetMode="External"/><Relationship Id="rId10" Type="http://schemas.openxmlformats.org/officeDocument/2006/relationships/hyperlink" Target="http://www.crwflags.com/fotw/images/u/uz1.gif" TargetMode="External"/><Relationship Id="rId4" Type="http://schemas.openxmlformats.org/officeDocument/2006/relationships/image" Target="../media/image6.gif"/><Relationship Id="rId9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31590"/>
            <a:ext cx="7772400" cy="244827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Experiences with Transboundary River Basin Management in Eastern Europe, Central Asia and the Middle East</a:t>
            </a:r>
            <a:endParaRPr lang="en-GB" sz="2700" b="1" i="1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124000" y="4299942"/>
            <a:ext cx="7200800" cy="440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Gert Soer, team leader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‘Support to MED EUWI project’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1470"/>
            <a:ext cx="720080" cy="819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Dead Sea, 21-24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March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0"/>
            <a:ext cx="8064896" cy="55552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Venta/Lielupe basin– management structure</a:t>
            </a:r>
            <a:endParaRPr lang="en-GB" sz="36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1470"/>
            <a:ext cx="720080" cy="819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Dead Sea, 21-24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March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31590"/>
            <a:ext cx="813690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National River Basin Commissions for each river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Technical protocol (treaty) between Lithuania and Latvia on the management of the river basins (2003)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Joint River Basin Commission under WFD since 2006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In practice joint management of the river basins on both side of the border (operation and planning)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River Basin Commissions have own income (like in France) and subsidize capital investments (in their own country)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5"/>
          <p:cNvGrpSpPr/>
          <p:nvPr/>
        </p:nvGrpSpPr>
        <p:grpSpPr>
          <a:xfrm>
            <a:off x="3563888" y="1059582"/>
            <a:ext cx="2232248" cy="2499742"/>
            <a:chOff x="3347864" y="1347614"/>
            <a:chExt cx="2232248" cy="2499742"/>
          </a:xfrm>
        </p:grpSpPr>
        <p:grpSp>
          <p:nvGrpSpPr>
            <p:cNvPr id="4" name="Group 23"/>
            <p:cNvGrpSpPr/>
            <p:nvPr/>
          </p:nvGrpSpPr>
          <p:grpSpPr>
            <a:xfrm>
              <a:off x="3347864" y="1347614"/>
              <a:ext cx="2232248" cy="2499742"/>
              <a:chOff x="3347864" y="1347614"/>
              <a:chExt cx="2232248" cy="2499742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347864" y="1347614"/>
                <a:ext cx="2232248" cy="249974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563888" y="2695228"/>
                <a:ext cx="1800200" cy="8640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Transboundary River Basin Commission</a:t>
                </a:r>
                <a:endParaRPr lang="en-US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3563888" y="1615108"/>
                <a:ext cx="1800200" cy="864096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FF00"/>
                    </a:solidFill>
                  </a:rPr>
                  <a:t>Minister meeting (when needed)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42" name="Straight Arrow Connector 41"/>
            <p:cNvCxnSpPr>
              <a:stCxn id="14" idx="2"/>
              <a:endCxn id="12" idx="0"/>
            </p:cNvCxnSpPr>
            <p:nvPr/>
          </p:nvCxnSpPr>
          <p:spPr>
            <a:xfrm rot="5400000">
              <a:off x="4355976" y="2587216"/>
              <a:ext cx="216024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0"/>
            <a:ext cx="8064896" cy="48351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Example of management structure  - Venta / Lielupe rivers</a:t>
            </a:r>
            <a:endParaRPr lang="en-GB" sz="24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1470"/>
            <a:ext cx="720080" cy="819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8104" y="4866501"/>
            <a:ext cx="363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Dead Sea, 21-24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March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" name="Group 46"/>
          <p:cNvGrpSpPr/>
          <p:nvPr/>
        </p:nvGrpSpPr>
        <p:grpSpPr>
          <a:xfrm>
            <a:off x="1043608" y="1059582"/>
            <a:ext cx="2736304" cy="3024336"/>
            <a:chOff x="827584" y="1347614"/>
            <a:chExt cx="2736304" cy="3024336"/>
          </a:xfrm>
        </p:grpSpPr>
        <p:sp>
          <p:nvSpPr>
            <p:cNvPr id="18" name="Rounded Rectangle 17"/>
            <p:cNvSpPr/>
            <p:nvPr/>
          </p:nvSpPr>
          <p:spPr>
            <a:xfrm>
              <a:off x="827584" y="1347614"/>
              <a:ext cx="2232248" cy="3024336"/>
            </a:xfrm>
            <a:prstGeom prst="roundRect">
              <a:avLst>
                <a:gd name="adj" fmla="val 5887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Democratic stakeholder structures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043608" y="3219822"/>
              <a:ext cx="1800200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River Basin Commission Latvia</a:t>
              </a:r>
              <a:endParaRPr lang="en-US" sz="16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043608" y="1995686"/>
              <a:ext cx="1800200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River Basin Commission Lithuania</a:t>
              </a:r>
              <a:endParaRPr lang="en-US" sz="16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0800000">
              <a:off x="3059832" y="3147814"/>
              <a:ext cx="504056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48"/>
          <p:cNvGrpSpPr/>
          <p:nvPr/>
        </p:nvGrpSpPr>
        <p:grpSpPr>
          <a:xfrm>
            <a:off x="3779912" y="3272086"/>
            <a:ext cx="1800200" cy="1459904"/>
            <a:chOff x="3563888" y="3560118"/>
            <a:chExt cx="1800200" cy="1459904"/>
          </a:xfrm>
        </p:grpSpPr>
        <p:sp>
          <p:nvSpPr>
            <p:cNvPr id="8" name="Rounded Rectangle 7"/>
            <p:cNvSpPr/>
            <p:nvPr/>
          </p:nvSpPr>
          <p:spPr>
            <a:xfrm>
              <a:off x="3563888" y="4155926"/>
              <a:ext cx="1800200" cy="864096"/>
            </a:xfrm>
            <a:prstGeom prst="roundRect">
              <a:avLst/>
            </a:prstGeom>
            <a:solidFill>
              <a:srgbClr val="0086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European Commission</a:t>
              </a:r>
              <a:endParaRPr lang="en-US" dirty="0"/>
            </a:p>
          </p:txBody>
        </p:sp>
        <p:cxnSp>
          <p:nvCxnSpPr>
            <p:cNvPr id="39" name="Straight Arrow Connector 38"/>
            <p:cNvCxnSpPr>
              <a:stCxn id="8" idx="0"/>
              <a:endCxn id="12" idx="2"/>
            </p:cNvCxnSpPr>
            <p:nvPr/>
          </p:nvCxnSpPr>
          <p:spPr>
            <a:xfrm rot="5400000" flipH="1" flipV="1">
              <a:off x="4165687" y="3857625"/>
              <a:ext cx="59660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580112" y="1779662"/>
            <a:ext cx="2448272" cy="2016224"/>
            <a:chOff x="5436096" y="1491630"/>
            <a:chExt cx="2448272" cy="2016224"/>
          </a:xfrm>
        </p:grpSpPr>
        <p:grpSp>
          <p:nvGrpSpPr>
            <p:cNvPr id="7" name="Group 47"/>
            <p:cNvGrpSpPr/>
            <p:nvPr/>
          </p:nvGrpSpPr>
          <p:grpSpPr>
            <a:xfrm>
              <a:off x="5436096" y="1491630"/>
              <a:ext cx="2448272" cy="1584176"/>
              <a:chOff x="5436096" y="1491630"/>
              <a:chExt cx="2448272" cy="1584176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6084168" y="1491630"/>
                <a:ext cx="1800200" cy="864096"/>
              </a:xfrm>
              <a:prstGeom prst="roundRect">
                <a:avLst/>
              </a:prstGeom>
              <a:solidFill>
                <a:srgbClr val="26269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/>
                  <a:t>Scientific Centers</a:t>
                </a:r>
                <a:endParaRPr lang="en-US" sz="1600" b="1" dirty="0"/>
              </a:p>
            </p:txBody>
          </p:sp>
          <p:cxnSp>
            <p:nvCxnSpPr>
              <p:cNvPr id="28" name="Straight Arrow Connector 27"/>
              <p:cNvCxnSpPr>
                <a:stCxn id="13" idx="1"/>
              </p:cNvCxnSpPr>
              <p:nvPr/>
            </p:nvCxnSpPr>
            <p:spPr>
              <a:xfrm rot="10800000" flipV="1">
                <a:off x="5436096" y="1923678"/>
                <a:ext cx="648072" cy="50405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32" idx="1"/>
              </p:cNvCxnSpPr>
              <p:nvPr/>
            </p:nvCxnSpPr>
            <p:spPr>
              <a:xfrm rot="10800000">
                <a:off x="5436096" y="2715766"/>
                <a:ext cx="648072" cy="3600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ounded Rectangle 31"/>
            <p:cNvSpPr/>
            <p:nvPr/>
          </p:nvSpPr>
          <p:spPr>
            <a:xfrm>
              <a:off x="6084168" y="2643758"/>
              <a:ext cx="1800200" cy="864096"/>
            </a:xfrm>
            <a:prstGeom prst="roundRect">
              <a:avLst/>
            </a:prstGeom>
            <a:solidFill>
              <a:srgbClr val="2626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Environmental Agencies</a:t>
              </a:r>
              <a:endParaRPr lang="en-US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oka 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55526"/>
            <a:ext cx="6481753" cy="45879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55552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Oka river basin</a:t>
            </a:r>
            <a:endParaRPr lang="en-GB" sz="36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51470"/>
            <a:ext cx="720080" cy="819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Dead Sea, 21-24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March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15566"/>
            <a:ext cx="813690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Sufficient water resources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Mainly water quality problems (toxic components, BOD) causing problems for drinking water supply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Upstream-downstream conflict between polluters and water users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Polluters are not paying for damage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Decision-making system does not deliver; existing river basin organizations are mainly scientific and planning, but planning is not implemented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0"/>
            <a:ext cx="7488832" cy="55552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Oka river basin– management structure</a:t>
            </a:r>
            <a:endParaRPr lang="en-GB" sz="36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1470"/>
            <a:ext cx="720080" cy="819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Amman 21-24 March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347614"/>
            <a:ext cx="813690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The river basin has been managed by the BWO </a:t>
            </a:r>
            <a:r>
              <a:rPr lang="en-US" sz="2400" b="1" dirty="0" err="1" smtClean="0"/>
              <a:t>Moscwa</a:t>
            </a:r>
            <a:r>
              <a:rPr lang="en-US" sz="2400" b="1" dirty="0" smtClean="0"/>
              <a:t> and Oka since the 1950s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An Oka River Basin Committee was established in 2001 with participation of stakeholders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A new Water Code was finalized by the Duma (Russian Parliament) in 2006 giving new authority to the River Basin Committee with respect to planning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endParaRPr lang="en-US" sz="24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0"/>
            <a:ext cx="8064896" cy="48351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Example of management structure – Russian Federation</a:t>
            </a:r>
            <a:endParaRPr lang="en-GB" sz="24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1470"/>
            <a:ext cx="720080" cy="819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12360" y="4497169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Amman 21-24 March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59632" y="1851670"/>
            <a:ext cx="2232248" cy="2499742"/>
            <a:chOff x="1259632" y="1851670"/>
            <a:chExt cx="2232248" cy="2499742"/>
          </a:xfrm>
        </p:grpSpPr>
        <p:grpSp>
          <p:nvGrpSpPr>
            <p:cNvPr id="3" name="Group 29"/>
            <p:cNvGrpSpPr/>
            <p:nvPr/>
          </p:nvGrpSpPr>
          <p:grpSpPr>
            <a:xfrm>
              <a:off x="1259632" y="1851670"/>
              <a:ext cx="2232248" cy="2499742"/>
              <a:chOff x="3275856" y="1080120"/>
              <a:chExt cx="2232248" cy="357986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3275856" y="1080120"/>
                <a:ext cx="2232248" cy="357986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" name="Straight Arrow Connector 6"/>
              <p:cNvCxnSpPr>
                <a:stCxn id="12" idx="2"/>
                <a:endCxn id="11" idx="0"/>
              </p:cNvCxnSpPr>
              <p:nvPr/>
            </p:nvCxnSpPr>
            <p:spPr>
              <a:xfrm rot="5400000">
                <a:off x="4185736" y="2936661"/>
                <a:ext cx="412488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ounded Rectangle 10"/>
            <p:cNvSpPr/>
            <p:nvPr/>
          </p:nvSpPr>
          <p:spPr>
            <a:xfrm>
              <a:off x="1475656" y="3291830"/>
              <a:ext cx="1800200" cy="86409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BWO </a:t>
              </a:r>
              <a:r>
                <a:rPr lang="en-US" sz="1600" dirty="0" err="1" smtClean="0"/>
                <a:t>Moskva</a:t>
              </a:r>
              <a:r>
                <a:rPr lang="en-US" sz="1600" dirty="0" smtClean="0"/>
                <a:t>-Oka (operational unit)</a:t>
              </a:r>
              <a:endParaRPr lang="en-US" sz="16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475656" y="2139702"/>
              <a:ext cx="1800200" cy="86409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Basin Water Council (stakeholders) </a:t>
              </a:r>
              <a:endParaRPr lang="en-US" sz="16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75656" y="915566"/>
            <a:ext cx="1800200" cy="1224930"/>
            <a:chOff x="1475656" y="915566"/>
            <a:chExt cx="1800200" cy="1224930"/>
          </a:xfrm>
        </p:grpSpPr>
        <p:cxnSp>
          <p:nvCxnSpPr>
            <p:cNvPr id="18" name="Straight Arrow Connector 17"/>
            <p:cNvCxnSpPr>
              <a:stCxn id="12" idx="0"/>
              <a:endCxn id="25" idx="2"/>
            </p:cNvCxnSpPr>
            <p:nvPr/>
          </p:nvCxnSpPr>
          <p:spPr>
            <a:xfrm rot="5400000" flipH="1" flipV="1">
              <a:off x="2015716" y="1779662"/>
              <a:ext cx="72008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1475656" y="915566"/>
              <a:ext cx="1800200" cy="504056"/>
            </a:xfrm>
            <a:prstGeom prst="roundRect">
              <a:avLst/>
            </a:prstGeom>
            <a:solidFill>
              <a:srgbClr val="0064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Prime Minister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75856" y="1059582"/>
            <a:ext cx="3312368" cy="1296144"/>
            <a:chOff x="3275856" y="1059582"/>
            <a:chExt cx="3312368" cy="1296144"/>
          </a:xfrm>
        </p:grpSpPr>
        <p:sp>
          <p:nvSpPr>
            <p:cNvPr id="21" name="Rounded Rectangle 20"/>
            <p:cNvSpPr/>
            <p:nvPr/>
          </p:nvSpPr>
          <p:spPr>
            <a:xfrm>
              <a:off x="4788024" y="1059582"/>
              <a:ext cx="1800200" cy="864096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Ministry of Natural Resources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3275856" y="1491630"/>
              <a:ext cx="1512168" cy="86409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5" idx="3"/>
            </p:cNvCxnSpPr>
            <p:nvPr/>
          </p:nvCxnSpPr>
          <p:spPr>
            <a:xfrm>
              <a:off x="3275856" y="1167594"/>
              <a:ext cx="1512168" cy="10801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275856" y="1491630"/>
            <a:ext cx="4032448" cy="2952328"/>
            <a:chOff x="3275856" y="1491630"/>
            <a:chExt cx="4032448" cy="2952328"/>
          </a:xfrm>
        </p:grpSpPr>
        <p:sp>
          <p:nvSpPr>
            <p:cNvPr id="17" name="Rounded Rectangle 16"/>
            <p:cNvSpPr/>
            <p:nvPr/>
          </p:nvSpPr>
          <p:spPr>
            <a:xfrm>
              <a:off x="4788024" y="2355726"/>
              <a:ext cx="1800200" cy="864096"/>
            </a:xfrm>
            <a:prstGeom prst="roundRect">
              <a:avLst/>
            </a:prstGeom>
            <a:solidFill>
              <a:srgbClr val="303C9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Federal Technical Services</a:t>
              </a:r>
              <a:endParaRPr lang="en-US" sz="16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508104" y="3579862"/>
              <a:ext cx="1800200" cy="864096"/>
            </a:xfrm>
            <a:prstGeom prst="roundRect">
              <a:avLst/>
            </a:prstGeom>
            <a:solidFill>
              <a:srgbClr val="303C9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Technical Services of federal subjects</a:t>
              </a:r>
              <a:endParaRPr lang="en-US" sz="1600" dirty="0"/>
            </a:p>
          </p:txBody>
        </p:sp>
        <p:cxnSp>
          <p:nvCxnSpPr>
            <p:cNvPr id="58" name="Curved Connector 57"/>
            <p:cNvCxnSpPr>
              <a:stCxn id="21" idx="3"/>
            </p:cNvCxnSpPr>
            <p:nvPr/>
          </p:nvCxnSpPr>
          <p:spPr>
            <a:xfrm>
              <a:off x="6588224" y="1491630"/>
              <a:ext cx="432048" cy="2088232"/>
            </a:xfrm>
            <a:prstGeom prst="curvedConnector2">
              <a:avLst/>
            </a:prstGeom>
            <a:ln w="254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endCxn id="17" idx="1"/>
            </p:cNvCxnSpPr>
            <p:nvPr/>
          </p:nvCxnSpPr>
          <p:spPr>
            <a:xfrm>
              <a:off x="3275856" y="2571750"/>
              <a:ext cx="1512168" cy="21602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endCxn id="36" idx="1"/>
            </p:cNvCxnSpPr>
            <p:nvPr/>
          </p:nvCxnSpPr>
          <p:spPr>
            <a:xfrm>
              <a:off x="3275856" y="2787774"/>
              <a:ext cx="2232248" cy="122413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21" idx="2"/>
              <a:endCxn id="17" idx="0"/>
            </p:cNvCxnSpPr>
            <p:nvPr/>
          </p:nvCxnSpPr>
          <p:spPr>
            <a:xfrm rot="5400000">
              <a:off x="5472100" y="2139702"/>
              <a:ext cx="43204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rot="16200000" flipH="1">
              <a:off x="5796136" y="3363838"/>
              <a:ext cx="360040" cy="7200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68A7-F3DA-4988-B358-6ADC372941AF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5" name="Picture 4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1470"/>
            <a:ext cx="720080" cy="81997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9542"/>
            <a:ext cx="7272808" cy="414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1154" y="0"/>
            <a:ext cx="556835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11560" y="0"/>
            <a:ext cx="7772400" cy="55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Tisza river basin</a:t>
            </a:r>
            <a:endParaRPr kumimoji="0" lang="en-GB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843558"/>
            <a:ext cx="75608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Canalization of upstream river channels leading to flooding problems downstream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Inadequate water storage capacity in upstream areas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Engineering solutions (build dikes ever higher) instead of resilient flood management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Inadequate flood warning system upstream-downstream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Water quality calamities from mining activities in Rumania (cyanide spill January 2000)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Concentrations of heavy metal and organic micro-pollutants in sediment exceed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0"/>
            <a:ext cx="7488832" cy="55552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Tisza river basin– management structure</a:t>
            </a:r>
            <a:endParaRPr lang="en-GB" sz="36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1470"/>
            <a:ext cx="720080" cy="819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Amman 21-24 March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865406"/>
            <a:ext cx="74888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/>
              <a:t>Bilateral agreements since 1955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/>
              <a:t>International Commission for the Protection of the Danube River (ICPDR) since 1994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/>
              <a:t>After Serbia joined the ICPDR, the Tisza group (riparian countries) have signed a MoU in 2004 on transboundary cooperation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/>
              <a:t>Four of the five riparian states are EU countries, the fifth (Serbia) is not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/>
              <a:t>An analysis report has been prepared in 2007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/>
              <a:t>A joint river basin management plan was planned for 2009 but has not yet been completed (there was a draft in 2010)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/>
              <a:t>No real Joint River Basin Commission with delegated authority (yet)</a:t>
            </a:r>
            <a:r>
              <a:rPr lang="en-US" sz="2400" b="1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0"/>
            <a:ext cx="8064896" cy="48351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Example of management structure – Tisza river</a:t>
            </a:r>
            <a:endParaRPr lang="en-GB" sz="24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1470"/>
            <a:ext cx="720080" cy="819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12360" y="4497169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Amman 21-24 March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699792" y="1707654"/>
            <a:ext cx="2232248" cy="2499742"/>
            <a:chOff x="2699792" y="1707654"/>
            <a:chExt cx="2232248" cy="2499742"/>
          </a:xfrm>
        </p:grpSpPr>
        <p:grpSp>
          <p:nvGrpSpPr>
            <p:cNvPr id="5" name="Group 29"/>
            <p:cNvGrpSpPr/>
            <p:nvPr/>
          </p:nvGrpSpPr>
          <p:grpSpPr>
            <a:xfrm>
              <a:off x="2699792" y="1707654"/>
              <a:ext cx="2232248" cy="2499742"/>
              <a:chOff x="3275856" y="1080120"/>
              <a:chExt cx="2232248" cy="357986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3275856" y="1080120"/>
                <a:ext cx="2232248" cy="357986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" name="Straight Arrow Connector 6"/>
              <p:cNvCxnSpPr>
                <a:stCxn id="12" idx="2"/>
                <a:endCxn id="11" idx="0"/>
              </p:cNvCxnSpPr>
              <p:nvPr/>
            </p:nvCxnSpPr>
            <p:spPr>
              <a:xfrm rot="5400000">
                <a:off x="4288858" y="3039783"/>
                <a:ext cx="206244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ounded Rectangle 10"/>
            <p:cNvSpPr/>
            <p:nvPr/>
          </p:nvSpPr>
          <p:spPr>
            <a:xfrm>
              <a:off x="2915816" y="3147814"/>
              <a:ext cx="1800200" cy="86409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Operation and implementation by the countries</a:t>
              </a:r>
              <a:endParaRPr lang="en-US" sz="16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915816" y="1995686"/>
              <a:ext cx="1800200" cy="1008112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Tisza Group</a:t>
              </a:r>
            </a:p>
            <a:p>
              <a:pPr algn="ctr"/>
              <a:r>
                <a:rPr lang="en-US" sz="1600" dirty="0" smtClean="0"/>
                <a:t>(Governments and other organizations)</a:t>
              </a:r>
              <a:endParaRPr lang="en-US" sz="1600" dirty="0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rot="5400000" flipH="1" flipV="1">
            <a:off x="3420666" y="1634852"/>
            <a:ext cx="720080" cy="1588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915816" y="771550"/>
            <a:ext cx="1800200" cy="504056"/>
          </a:xfrm>
          <a:prstGeom prst="roundRect">
            <a:avLst/>
          </a:prstGeom>
          <a:solidFill>
            <a:srgbClr val="0064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ICPDR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7544" y="2427734"/>
            <a:ext cx="18002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Stakeholders (water users, NGOs, scientists)</a:t>
            </a:r>
            <a:endParaRPr lang="en-US" sz="16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267744" y="2859782"/>
            <a:ext cx="432048" cy="1588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012160" y="1419622"/>
            <a:ext cx="18002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Donors</a:t>
            </a:r>
            <a:endParaRPr lang="en-US" sz="1600" dirty="0"/>
          </a:p>
        </p:txBody>
      </p:sp>
      <p:sp>
        <p:nvSpPr>
          <p:cNvPr id="36" name="Rounded Rectangle 35"/>
          <p:cNvSpPr/>
          <p:nvPr/>
        </p:nvSpPr>
        <p:spPr>
          <a:xfrm>
            <a:off x="6300192" y="3363838"/>
            <a:ext cx="1800200" cy="8640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Line ministries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88" name="Straight Arrow Connector 87"/>
          <p:cNvCxnSpPr>
            <a:endCxn id="17" idx="1"/>
          </p:cNvCxnSpPr>
          <p:nvPr/>
        </p:nvCxnSpPr>
        <p:spPr>
          <a:xfrm flipV="1">
            <a:off x="4716016" y="1851670"/>
            <a:ext cx="1296144" cy="50405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36" idx="1"/>
          </p:cNvCxnSpPr>
          <p:nvPr/>
        </p:nvCxnSpPr>
        <p:spPr>
          <a:xfrm>
            <a:off x="4716016" y="2643758"/>
            <a:ext cx="1584176" cy="1152128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7" idx="2"/>
            <a:endCxn id="36" idx="0"/>
          </p:cNvCxnSpPr>
          <p:nvPr/>
        </p:nvCxnSpPr>
        <p:spPr>
          <a:xfrm rot="16200000" flipH="1">
            <a:off x="6516216" y="2679762"/>
            <a:ext cx="1080120" cy="288032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716016" y="3579862"/>
            <a:ext cx="1584176" cy="36004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34" grpId="0" animBg="1"/>
      <p:bldP spid="17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0"/>
            <a:ext cx="8064896" cy="48351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Example of management structure  - Mekong river</a:t>
            </a:r>
            <a:endParaRPr lang="en-GB" sz="24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1470"/>
            <a:ext cx="720080" cy="819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8104" y="4866501"/>
            <a:ext cx="363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Amman 21-24 March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275856" y="1080120"/>
            <a:ext cx="2232248" cy="3579862"/>
            <a:chOff x="3275856" y="1080120"/>
            <a:chExt cx="2232248" cy="3579862"/>
          </a:xfrm>
        </p:grpSpPr>
        <p:grpSp>
          <p:nvGrpSpPr>
            <p:cNvPr id="3" name="Group 29"/>
            <p:cNvGrpSpPr/>
            <p:nvPr/>
          </p:nvGrpSpPr>
          <p:grpSpPr>
            <a:xfrm>
              <a:off x="3275856" y="1080120"/>
              <a:ext cx="2232248" cy="3579862"/>
              <a:chOff x="3275856" y="1080120"/>
              <a:chExt cx="2232248" cy="3579862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275856" y="1080120"/>
                <a:ext cx="2232248" cy="357986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9" name="Straight Arrow Connector 18"/>
              <p:cNvCxnSpPr>
                <a:stCxn id="14" idx="2"/>
                <a:endCxn id="13" idx="0"/>
              </p:cNvCxnSpPr>
              <p:nvPr/>
            </p:nvCxnSpPr>
            <p:spPr>
              <a:xfrm rot="5400000">
                <a:off x="4283968" y="2319722"/>
                <a:ext cx="216024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>
                <a:off x="4320766" y="3399048"/>
                <a:ext cx="216024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ounded Rectangle 11"/>
            <p:cNvSpPr/>
            <p:nvPr/>
          </p:nvSpPr>
          <p:spPr>
            <a:xfrm>
              <a:off x="3491880" y="3507854"/>
              <a:ext cx="1800200" cy="86409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MRC SECRETARIAT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491880" y="2427734"/>
              <a:ext cx="1800200" cy="86409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JOINT COMMITTEE (high ranking technicians)</a:t>
              </a:r>
              <a:endParaRPr lang="en-US" sz="14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491880" y="1347614"/>
              <a:ext cx="1800200" cy="864096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COUNCIL (ministers)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2339752" y="483518"/>
            <a:ext cx="4032448" cy="744083"/>
            <a:chOff x="2339752" y="483518"/>
            <a:chExt cx="4032448" cy="744083"/>
          </a:xfrm>
        </p:grpSpPr>
        <p:pic>
          <p:nvPicPr>
            <p:cNvPr id="37890" name="Picture 2" descr="[Cambodia]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9752" y="699542"/>
              <a:ext cx="792087" cy="528059"/>
            </a:xfrm>
            <a:prstGeom prst="rect">
              <a:avLst/>
            </a:prstGeom>
            <a:noFill/>
          </p:spPr>
        </p:pic>
        <p:pic>
          <p:nvPicPr>
            <p:cNvPr id="37892" name="Picture 4" descr="[Flag of Laos]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19872" y="483518"/>
              <a:ext cx="795116" cy="530077"/>
            </a:xfrm>
            <a:prstGeom prst="rect">
              <a:avLst/>
            </a:prstGeom>
            <a:noFill/>
          </p:spPr>
        </p:pic>
        <p:pic>
          <p:nvPicPr>
            <p:cNvPr id="37896" name="Picture 8" descr="[Thailand]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99992" y="483518"/>
              <a:ext cx="792087" cy="528871"/>
            </a:xfrm>
            <a:prstGeom prst="rect">
              <a:avLst/>
            </a:prstGeom>
            <a:noFill/>
          </p:spPr>
        </p:pic>
        <p:pic>
          <p:nvPicPr>
            <p:cNvPr id="37898" name="Picture 10" descr="[Viet Nam]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80112" y="699542"/>
              <a:ext cx="792088" cy="528059"/>
            </a:xfrm>
            <a:prstGeom prst="rect">
              <a:avLst/>
            </a:prstGeom>
            <a:noFill/>
          </p:spPr>
        </p:pic>
      </p:grpSp>
      <p:grpSp>
        <p:nvGrpSpPr>
          <p:cNvPr id="5" name="Group 31"/>
          <p:cNvGrpSpPr/>
          <p:nvPr/>
        </p:nvGrpSpPr>
        <p:grpSpPr>
          <a:xfrm>
            <a:off x="1547664" y="4155926"/>
            <a:ext cx="1656184" cy="528059"/>
            <a:chOff x="1547664" y="4155926"/>
            <a:chExt cx="1656184" cy="528059"/>
          </a:xfrm>
        </p:grpSpPr>
        <p:pic>
          <p:nvPicPr>
            <p:cNvPr id="37900" name="Picture 12" descr="http://www.crwflags.com/fotw/images/m/mm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47664" y="4155926"/>
              <a:ext cx="792088" cy="528059"/>
            </a:xfrm>
            <a:prstGeom prst="rect">
              <a:avLst/>
            </a:prstGeom>
            <a:noFill/>
          </p:spPr>
        </p:pic>
        <p:pic>
          <p:nvPicPr>
            <p:cNvPr id="37902" name="Picture 14" descr="[Flag of China]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411760" y="4155926"/>
              <a:ext cx="792088" cy="528059"/>
            </a:xfrm>
            <a:prstGeom prst="rect">
              <a:avLst/>
            </a:prstGeom>
            <a:noFill/>
          </p:spPr>
        </p:pic>
      </p:grpSp>
      <p:grpSp>
        <p:nvGrpSpPr>
          <p:cNvPr id="6" name="Group 33"/>
          <p:cNvGrpSpPr/>
          <p:nvPr/>
        </p:nvGrpSpPr>
        <p:grpSpPr>
          <a:xfrm>
            <a:off x="5293668" y="2427734"/>
            <a:ext cx="2302668" cy="864096"/>
            <a:chOff x="5293668" y="2427734"/>
            <a:chExt cx="2302668" cy="864096"/>
          </a:xfrm>
        </p:grpSpPr>
        <p:sp>
          <p:nvSpPr>
            <p:cNvPr id="9" name="Rounded Rectangle 8"/>
            <p:cNvSpPr/>
            <p:nvPr/>
          </p:nvSpPr>
          <p:spPr>
            <a:xfrm>
              <a:off x="5796136" y="2427734"/>
              <a:ext cx="1800200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National Mekong Committees; line agencies</a:t>
              </a:r>
              <a:endParaRPr lang="en-US" sz="1600" dirty="0"/>
            </a:p>
          </p:txBody>
        </p:sp>
        <p:cxnSp>
          <p:nvCxnSpPr>
            <p:cNvPr id="25" name="Straight Arrow Connector 24"/>
            <p:cNvCxnSpPr>
              <a:endCxn id="9" idx="1"/>
            </p:cNvCxnSpPr>
            <p:nvPr/>
          </p:nvCxnSpPr>
          <p:spPr>
            <a:xfrm>
              <a:off x="5293668" y="2859782"/>
              <a:ext cx="50246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2"/>
          <p:cNvGrpSpPr/>
          <p:nvPr/>
        </p:nvGrpSpPr>
        <p:grpSpPr>
          <a:xfrm>
            <a:off x="1187624" y="2427734"/>
            <a:ext cx="2304256" cy="864096"/>
            <a:chOff x="1187624" y="2427734"/>
            <a:chExt cx="2304256" cy="864096"/>
          </a:xfrm>
        </p:grpSpPr>
        <p:sp>
          <p:nvSpPr>
            <p:cNvPr id="8" name="Rounded Rectangle 7"/>
            <p:cNvSpPr/>
            <p:nvPr/>
          </p:nvSpPr>
          <p:spPr>
            <a:xfrm>
              <a:off x="1187624" y="2427734"/>
              <a:ext cx="1800200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Donor Consultative Group</a:t>
              </a:r>
              <a:endParaRPr lang="en-US" dirty="0"/>
            </a:p>
          </p:txBody>
        </p:sp>
        <p:cxnSp>
          <p:nvCxnSpPr>
            <p:cNvPr id="27" name="Straight Arrow Connector 26"/>
            <p:cNvCxnSpPr>
              <a:stCxn id="13" idx="1"/>
              <a:endCxn id="8" idx="3"/>
            </p:cNvCxnSpPr>
            <p:nvPr/>
          </p:nvCxnSpPr>
          <p:spPr>
            <a:xfrm rot="10800000">
              <a:off x="2987824" y="2859782"/>
              <a:ext cx="504056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87208" cy="699541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1997 UN Convention on International Watercourses</a:t>
            </a:r>
            <a:endParaRPr lang="en-US" sz="2800" b="1" dirty="0"/>
          </a:p>
        </p:txBody>
      </p:sp>
      <p:pic>
        <p:nvPicPr>
          <p:cNvPr id="7" name="Picture 6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1470"/>
            <a:ext cx="720080" cy="8199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Dead Sea, 21-24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March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9592" y="2283718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Obligation to cooperate</a:t>
            </a:r>
          </a:p>
          <a:p>
            <a:pPr marL="252000" indent="-252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Obligation not to cause significant harm</a:t>
            </a:r>
          </a:p>
          <a:p>
            <a:pPr marL="252000" indent="-252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Equitable and reasonable utilization</a:t>
            </a:r>
          </a:p>
          <a:p>
            <a:pPr marL="252000" indent="-252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Obligation to protect and conserve the ecosystems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3528" y="987574"/>
            <a:ext cx="8424936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Jordan, Lebanon and Syria ratified this convention; Palestine declared to sign and ratify when they become a state. Israel did not sign or ratify the convention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1470"/>
            <a:ext cx="720080" cy="8199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0034" y="7142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Activities of the Project “Support to MED EUWI”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Dead Sea, 21-24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March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7544" y="1059582"/>
            <a:ext cx="4050506" cy="3816424"/>
            <a:chOff x="3536" y="144016"/>
            <a:chExt cx="4050506" cy="3816424"/>
          </a:xfrm>
        </p:grpSpPr>
        <p:sp>
          <p:nvSpPr>
            <p:cNvPr id="11" name="Rounded Rectangle 10"/>
            <p:cNvSpPr/>
            <p:nvPr/>
          </p:nvSpPr>
          <p:spPr>
            <a:xfrm>
              <a:off x="3536" y="144016"/>
              <a:ext cx="4050506" cy="38164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536" y="1526569"/>
              <a:ext cx="4050506" cy="1526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Country dialogues on Integrated Water Resources Management: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Egypt, Palestine &amp; Lebanon</a:t>
              </a:r>
              <a:endParaRPr lang="en-GB" sz="18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0" y="1059582"/>
            <a:ext cx="4050506" cy="3816424"/>
            <a:chOff x="4175557" y="0"/>
            <a:chExt cx="4050506" cy="3816424"/>
          </a:xfrm>
        </p:grpSpPr>
        <p:sp>
          <p:nvSpPr>
            <p:cNvPr id="14" name="Rounded Rectangle 13"/>
            <p:cNvSpPr/>
            <p:nvPr/>
          </p:nvSpPr>
          <p:spPr>
            <a:xfrm>
              <a:off x="4175557" y="0"/>
              <a:ext cx="4050506" cy="38164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4175557" y="1526569"/>
              <a:ext cx="4050506" cy="15265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Support to the Joint Process WFD-EUWI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Working groups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Pilot projects (Buna/Bojana &amp; Jordan River)</a:t>
              </a:r>
              <a:endParaRPr lang="en-GB" sz="1800" kern="1200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1547664" y="1275606"/>
            <a:ext cx="1937312" cy="1270869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al 16"/>
          <p:cNvSpPr/>
          <p:nvPr/>
        </p:nvSpPr>
        <p:spPr>
          <a:xfrm>
            <a:off x="5652120" y="1275606"/>
            <a:ext cx="1863183" cy="1270869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Left-Right Arrow 17"/>
          <p:cNvSpPr/>
          <p:nvPr/>
        </p:nvSpPr>
        <p:spPr>
          <a:xfrm>
            <a:off x="683568" y="4083918"/>
            <a:ext cx="7571232" cy="378043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4427984" y="1779662"/>
            <a:ext cx="2880320" cy="1520552"/>
            <a:chOff x="4427984" y="1779662"/>
            <a:chExt cx="2880320" cy="1520552"/>
          </a:xfrm>
        </p:grpSpPr>
        <p:sp>
          <p:nvSpPr>
            <p:cNvPr id="40" name="Oval 39"/>
            <p:cNvSpPr/>
            <p:nvPr/>
          </p:nvSpPr>
          <p:spPr>
            <a:xfrm>
              <a:off x="4796408" y="2508126"/>
              <a:ext cx="1584176" cy="7920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sz="1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  <a:p>
              <a:r>
                <a:rPr lang="en-US" sz="1400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FOEME</a:t>
              </a:r>
              <a:endParaRPr lang="en-US" sz="1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724128" y="2283718"/>
              <a:ext cx="1584176" cy="7920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r>
                <a:rPr lang="en-US" sz="1400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EXACT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4427984" y="1779662"/>
              <a:ext cx="1584176" cy="7920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400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GLOWA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9541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Jordan River</a:t>
            </a:r>
            <a:br>
              <a:rPr lang="en-US" sz="2800" b="1" dirty="0" smtClean="0"/>
            </a:br>
            <a:r>
              <a:rPr lang="en-US" sz="2800" b="1" dirty="0" smtClean="0"/>
              <a:t>Proposed river basin consultation structure</a:t>
            </a:r>
            <a:endParaRPr lang="en-US" sz="2800" b="1" dirty="0"/>
          </a:p>
        </p:txBody>
      </p:sp>
      <p:pic>
        <p:nvPicPr>
          <p:cNvPr id="7" name="Picture 6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1470"/>
            <a:ext cx="720080" cy="8199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Dead Sea, 21-24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March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Group 95"/>
          <p:cNvGrpSpPr/>
          <p:nvPr/>
        </p:nvGrpSpPr>
        <p:grpSpPr>
          <a:xfrm>
            <a:off x="2699792" y="987574"/>
            <a:ext cx="5112568" cy="1332148"/>
            <a:chOff x="2699792" y="987574"/>
            <a:chExt cx="5112568" cy="1332148"/>
          </a:xfrm>
        </p:grpSpPr>
        <p:sp>
          <p:nvSpPr>
            <p:cNvPr id="15" name="Oval 14"/>
            <p:cNvSpPr/>
            <p:nvPr/>
          </p:nvSpPr>
          <p:spPr>
            <a:xfrm>
              <a:off x="6228184" y="987574"/>
              <a:ext cx="1584176" cy="79208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Government of Israel</a:t>
              </a:r>
              <a:endParaRPr lang="en-US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8" idx="6"/>
              <a:endCxn id="15" idx="2"/>
            </p:cNvCxnSpPr>
            <p:nvPr/>
          </p:nvCxnSpPr>
          <p:spPr>
            <a:xfrm>
              <a:off x="2699792" y="1383618"/>
              <a:ext cx="3528392" cy="1588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headEnd type="stealth" w="lg" len="lg"/>
              <a:tailEnd type="stealth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563888" y="1059582"/>
              <a:ext cx="17991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bilateral consultations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3" name="Elbow Connector 22"/>
            <p:cNvCxnSpPr>
              <a:stCxn id="15" idx="2"/>
              <a:endCxn id="6" idx="6"/>
            </p:cNvCxnSpPr>
            <p:nvPr/>
          </p:nvCxnSpPr>
          <p:spPr>
            <a:xfrm rot="10800000" flipV="1">
              <a:off x="2699792" y="1383618"/>
              <a:ext cx="3528392" cy="936104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2">
                  <a:lumMod val="75000"/>
                </a:schemeClr>
              </a:solidFill>
              <a:headEnd type="stealth" w="lg" len="lg"/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94"/>
          <p:cNvGrpSpPr/>
          <p:nvPr/>
        </p:nvGrpSpPr>
        <p:grpSpPr>
          <a:xfrm>
            <a:off x="1115616" y="987574"/>
            <a:ext cx="4392488" cy="3939902"/>
            <a:chOff x="1115616" y="987574"/>
            <a:chExt cx="4392488" cy="3939902"/>
          </a:xfrm>
        </p:grpSpPr>
        <p:grpSp>
          <p:nvGrpSpPr>
            <p:cNvPr id="5" name="Group 93"/>
            <p:cNvGrpSpPr/>
            <p:nvPr/>
          </p:nvGrpSpPr>
          <p:grpSpPr>
            <a:xfrm>
              <a:off x="1115616" y="987574"/>
              <a:ext cx="4392488" cy="3939902"/>
              <a:chOff x="1115616" y="987574"/>
              <a:chExt cx="4392488" cy="3939902"/>
            </a:xfrm>
          </p:grpSpPr>
          <p:grpSp>
            <p:nvGrpSpPr>
              <p:cNvPr id="10" name="Group 92"/>
              <p:cNvGrpSpPr/>
              <p:nvPr/>
            </p:nvGrpSpPr>
            <p:grpSpPr>
              <a:xfrm>
                <a:off x="1115616" y="987574"/>
                <a:ext cx="4392488" cy="3939902"/>
                <a:chOff x="1115616" y="987574"/>
                <a:chExt cx="4392488" cy="3939902"/>
              </a:xfrm>
            </p:grpSpPr>
            <p:sp>
              <p:nvSpPr>
                <p:cNvPr id="86" name="Rounded Rectangle 85"/>
                <p:cNvSpPr/>
                <p:nvPr/>
              </p:nvSpPr>
              <p:spPr>
                <a:xfrm>
                  <a:off x="3707904" y="3471850"/>
                  <a:ext cx="1800200" cy="1455626"/>
                </a:xfrm>
                <a:prstGeom prst="roundRect">
                  <a:avLst/>
                </a:prstGeom>
                <a:solidFill>
                  <a:srgbClr val="FF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72000" tIns="0" rIns="72000" bIns="72000" rtlCol="0" anchor="b" anchorCtr="1">
                  <a:noAutofit/>
                </a:bodyPr>
                <a:lstStyle/>
                <a:p>
                  <a:pPr algn="ctr"/>
                  <a:endParaRPr lang="en-US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  <a:p>
                  <a:pPr algn="ctr"/>
                  <a:endParaRPr lang="en-US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  <a:p>
                  <a:pPr algn="ctr"/>
                  <a:endParaRPr lang="en-US" dirty="0" smtClean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  <a:p>
                  <a:pPr algn="ctr"/>
                  <a:r>
                    <a:rPr lang="en-US" dirty="0" smtClean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rPr>
                    <a:t>Secretariat</a:t>
                  </a:r>
                  <a:endParaRPr lang="en-US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1115616" y="1923678"/>
                  <a:ext cx="1584176" cy="792088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rPr>
                    <a:t>Palestinian Authority</a:t>
                  </a:r>
                  <a:endParaRPr lang="en-US" sz="14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1115616" y="987574"/>
                  <a:ext cx="1584176" cy="792088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rPr>
                    <a:t>Government of Jordan</a:t>
                  </a:r>
                  <a:endParaRPr lang="en-US" sz="14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1115616" y="2859782"/>
                  <a:ext cx="1584176" cy="792088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rPr>
                    <a:t>Government</a:t>
                  </a:r>
                  <a:r>
                    <a:rPr lang="en-US" sz="1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400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rPr>
                    <a:t>of Lebanon</a:t>
                  </a:r>
                  <a:endParaRPr lang="en-US" sz="14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115616" y="3795886"/>
                  <a:ext cx="1584176" cy="792088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rPr>
                    <a:t>Government of Syria</a:t>
                  </a:r>
                  <a:endParaRPr lang="en-US" sz="14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3707904" y="3470558"/>
                  <a:ext cx="1800200" cy="1010697"/>
                </a:xfrm>
                <a:prstGeom prst="roundRect">
                  <a:avLst>
                    <a:gd name="adj" fmla="val 20748"/>
                  </a:avLst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72000" bIns="72000" rtlCol="0" anchor="ctr">
                  <a:spAutoFit/>
                </a:bodyPr>
                <a:lstStyle/>
                <a:p>
                  <a:pPr algn="ctr"/>
                  <a:r>
                    <a:rPr lang="en-US" dirty="0" smtClean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rPr>
                    <a:t>Arab </a:t>
                  </a:r>
                </a:p>
                <a:p>
                  <a:pPr algn="ctr"/>
                  <a:r>
                    <a:rPr lang="en-US" dirty="0" smtClean="0">
                      <a:ln>
                        <a:solidFill>
                          <a:sysClr val="windowText" lastClr="000000"/>
                        </a:solidFill>
                      </a:ln>
                      <a:solidFill>
                        <a:sysClr val="windowText" lastClr="000000"/>
                      </a:solidFill>
                    </a:rPr>
                    <a:t>Jordan River Basin Initiative</a:t>
                  </a:r>
                  <a:endParaRPr lang="en-US" dirty="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13" name="Group 31"/>
                <p:cNvGrpSpPr/>
                <p:nvPr/>
              </p:nvGrpSpPr>
              <p:grpSpPr>
                <a:xfrm>
                  <a:off x="2699792" y="1419622"/>
                  <a:ext cx="936104" cy="2736304"/>
                  <a:chOff x="2699792" y="1635646"/>
                  <a:chExt cx="936104" cy="2736304"/>
                </a:xfrm>
              </p:grpSpPr>
              <p:sp>
                <p:nvSpPr>
                  <p:cNvPr id="28" name="Right Brace 27"/>
                  <p:cNvSpPr/>
                  <p:nvPr/>
                </p:nvSpPr>
                <p:spPr>
                  <a:xfrm>
                    <a:off x="2699792" y="1635646"/>
                    <a:ext cx="936104" cy="2736304"/>
                  </a:xfrm>
                  <a:prstGeom prst="rightBrace">
                    <a:avLst>
                      <a:gd name="adj1" fmla="val 21823"/>
                      <a:gd name="adj2" fmla="val 89699"/>
                    </a:avLst>
                  </a:prstGeom>
                  <a:ln w="25400">
                    <a:solidFill>
                      <a:srgbClr val="C00000"/>
                    </a:solidFill>
                    <a:headEnd type="stealth" w="lg" len="lg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ight Brace 29"/>
                  <p:cNvSpPr/>
                  <p:nvPr/>
                </p:nvSpPr>
                <p:spPr>
                  <a:xfrm>
                    <a:off x="2699792" y="2571750"/>
                    <a:ext cx="936104" cy="1800200"/>
                  </a:xfrm>
                  <a:prstGeom prst="rightBrace">
                    <a:avLst>
                      <a:gd name="adj1" fmla="val 21823"/>
                      <a:gd name="adj2" fmla="val 84684"/>
                    </a:avLst>
                  </a:prstGeom>
                  <a:ln w="25400">
                    <a:solidFill>
                      <a:srgbClr val="C00000"/>
                    </a:solidFill>
                    <a:headEnd type="stealth" w="lg" len="lg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ight Brace 30"/>
                  <p:cNvSpPr/>
                  <p:nvPr/>
                </p:nvSpPr>
                <p:spPr>
                  <a:xfrm>
                    <a:off x="2699792" y="3507854"/>
                    <a:ext cx="936104" cy="864096"/>
                  </a:xfrm>
                  <a:prstGeom prst="rightBrace">
                    <a:avLst>
                      <a:gd name="adj1" fmla="val 21823"/>
                      <a:gd name="adj2" fmla="val 67975"/>
                    </a:avLst>
                  </a:prstGeom>
                  <a:ln w="25400">
                    <a:solidFill>
                      <a:srgbClr val="C00000"/>
                    </a:solidFill>
                    <a:headEnd type="stealth" w="lg" len="lg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39" name="Straight Arrow Connector 38"/>
              <p:cNvCxnSpPr/>
              <p:nvPr/>
            </p:nvCxnSpPr>
            <p:spPr>
              <a:xfrm rot="10800000" flipH="1">
                <a:off x="3635896" y="3867895"/>
                <a:ext cx="72008" cy="11305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/>
            <p:cNvSpPr txBox="1"/>
            <p:nvPr/>
          </p:nvSpPr>
          <p:spPr>
            <a:xfrm>
              <a:off x="2699792" y="2499742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Joint  consultations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97"/>
          <p:cNvGrpSpPr/>
          <p:nvPr/>
        </p:nvGrpSpPr>
        <p:grpSpPr>
          <a:xfrm>
            <a:off x="4608004" y="1635646"/>
            <a:ext cx="3924436" cy="2880320"/>
            <a:chOff x="4608004" y="1635646"/>
            <a:chExt cx="3924436" cy="2880320"/>
          </a:xfrm>
        </p:grpSpPr>
        <p:sp>
          <p:nvSpPr>
            <p:cNvPr id="97" name="Oval 96"/>
            <p:cNvSpPr/>
            <p:nvPr/>
          </p:nvSpPr>
          <p:spPr>
            <a:xfrm>
              <a:off x="6660232" y="3723878"/>
              <a:ext cx="1584176" cy="7920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en-US" sz="1400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Other donors</a:t>
              </a:r>
              <a:endParaRPr lang="en-US" sz="1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6948264" y="3075806"/>
              <a:ext cx="1584176" cy="792088"/>
            </a:xfrm>
            <a:prstGeom prst="ellipse">
              <a:avLst/>
            </a:prstGeom>
            <a:solidFill>
              <a:srgbClr val="2626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European Commission</a:t>
              </a:r>
              <a:endParaRPr lang="en-US" sz="1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cxnSp>
          <p:nvCxnSpPr>
            <p:cNvPr id="50" name="Curved Connector 49"/>
            <p:cNvCxnSpPr>
              <a:stCxn id="15" idx="4"/>
              <a:endCxn id="45" idx="0"/>
            </p:cNvCxnSpPr>
            <p:nvPr/>
          </p:nvCxnSpPr>
          <p:spPr>
            <a:xfrm rot="16200000" flipH="1">
              <a:off x="6732240" y="2067694"/>
              <a:ext cx="1296144" cy="72008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Curved Connector 52"/>
            <p:cNvCxnSpPr>
              <a:stCxn id="14" idx="3"/>
              <a:endCxn id="45" idx="2"/>
            </p:cNvCxnSpPr>
            <p:nvPr/>
          </p:nvCxnSpPr>
          <p:spPr>
            <a:xfrm flipV="1">
              <a:off x="5508104" y="3471850"/>
              <a:ext cx="1440160" cy="504057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508104" y="3435846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consultations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36296" y="2139702"/>
              <a:ext cx="1223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consultations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076056" y="2067694"/>
              <a:ext cx="1584176" cy="792088"/>
            </a:xfrm>
            <a:prstGeom prst="ellipse">
              <a:avLst/>
            </a:prstGeom>
            <a:solidFill>
              <a:srgbClr val="2626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MED EUWI</a:t>
              </a:r>
              <a:endParaRPr lang="en-US" sz="1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cxnSp>
          <p:nvCxnSpPr>
            <p:cNvPr id="60" name="Curved Connector 59"/>
            <p:cNvCxnSpPr>
              <a:stCxn id="15" idx="3"/>
              <a:endCxn id="59" idx="0"/>
            </p:cNvCxnSpPr>
            <p:nvPr/>
          </p:nvCxnSpPr>
          <p:spPr>
            <a:xfrm rot="5400000">
              <a:off x="5962148" y="1569660"/>
              <a:ext cx="404031" cy="592037"/>
            </a:xfrm>
            <a:prstGeom prst="curvedConnector3">
              <a:avLst>
                <a:gd name="adj1" fmla="val 38088"/>
              </a:avLst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Curved Connector 68"/>
            <p:cNvCxnSpPr>
              <a:stCxn id="59" idx="4"/>
              <a:endCxn id="14" idx="0"/>
            </p:cNvCxnSpPr>
            <p:nvPr/>
          </p:nvCxnSpPr>
          <p:spPr>
            <a:xfrm rot="5400000">
              <a:off x="4932686" y="2535100"/>
              <a:ext cx="610776" cy="126014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4932040" y="1635646"/>
              <a:ext cx="1295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consultations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004048" y="3003798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technical support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9541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Jordan River</a:t>
            </a:r>
            <a:br>
              <a:rPr lang="en-US" sz="2800" b="1" dirty="0" smtClean="0"/>
            </a:br>
            <a:r>
              <a:rPr lang="en-US" sz="2800" b="1" dirty="0" smtClean="0"/>
              <a:t>Purpose of the consultations</a:t>
            </a:r>
            <a:endParaRPr lang="en-US" sz="2800" b="1" dirty="0"/>
          </a:p>
        </p:txBody>
      </p:sp>
      <p:pic>
        <p:nvPicPr>
          <p:cNvPr id="7" name="Picture 6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1470"/>
            <a:ext cx="720080" cy="8199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Dead Sea, 21-24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March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576" y="987574"/>
            <a:ext cx="75608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Inventory of water resources and uses using uniform assessment methods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Inventory of pressures on water resources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Inventories of measures in the pipeline to relieve pressures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Discussion on equitable division of water resources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Development of alternative scenarios to relieve pressures and make resource allocation more equitable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Revision of transboundary agreements if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05978"/>
          <a:ext cx="8229600" cy="4366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18" descr="project-logo-transparent-back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51470"/>
            <a:ext cx="720080" cy="819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Dead Sea, 21-24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March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"/>
            <a:ext cx="6984776" cy="627534"/>
          </a:xfrm>
        </p:spPr>
        <p:txBody>
          <a:bodyPr>
            <a:noAutofit/>
          </a:bodyPr>
          <a:lstStyle/>
          <a:p>
            <a:pPr marL="1439863" indent="-2519363"/>
            <a:r>
              <a:rPr lang="en-US" sz="2800" b="1" dirty="0" smtClean="0"/>
              <a:t>Activities in the Joint Process</a:t>
            </a:r>
            <a:endParaRPr lang="en-GB" sz="28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9552" y="1059582"/>
          <a:ext cx="8229600" cy="3657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20" descr="project-logo-transparent-back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51470"/>
            <a:ext cx="720080" cy="819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Dead Sea, 21-24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March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53CF6F-1C1B-4C02-A731-93650C64F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2F53CF6F-1C1B-4C02-A731-93650C64FE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5A51CD-8ED3-4206-8608-6355A9653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BC5A51CD-8ED3-4206-8608-6355A9653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F0F892-20DD-4D70-B8F6-01BA52903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C9F0F892-20DD-4D70-B8F6-01BA52903C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961797-5562-4F72-8A00-3C6B0BB78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46961797-5562-4F72-8A00-3C6B0BB781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AEEC67-785A-4EEE-8219-7AD683B68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8BAEEC67-785A-4EEE-8219-7AD683B68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0"/>
            <a:ext cx="6480720" cy="55552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Case studies</a:t>
            </a:r>
            <a:endParaRPr lang="en-GB" sz="36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1470"/>
            <a:ext cx="720080" cy="819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Dead Sea, 21-24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March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1059582"/>
            <a:ext cx="65527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indent="-324000">
              <a:spcBef>
                <a:spcPts val="600"/>
              </a:spcBef>
              <a:buAutoNum type="arabicPeriod"/>
            </a:pPr>
            <a:r>
              <a:rPr lang="en-US" sz="2000" b="1" dirty="0" smtClean="0"/>
              <a:t>Central Asia; Aral Sea catchment; Syrdarya and Amudarya rivers (1996 and later)</a:t>
            </a:r>
          </a:p>
          <a:p>
            <a:pPr marL="324000" indent="-324000">
              <a:spcBef>
                <a:spcPts val="600"/>
              </a:spcBef>
              <a:buAutoNum type="arabicPeriod"/>
            </a:pPr>
            <a:r>
              <a:rPr lang="en-US" sz="2000" b="1" dirty="0" smtClean="0"/>
              <a:t>Lithuania/Latvia; Transboundary management of the Venta and Lielupe river basins (1999)</a:t>
            </a:r>
          </a:p>
          <a:p>
            <a:pPr marL="324000" indent="-324000">
              <a:spcBef>
                <a:spcPts val="600"/>
              </a:spcBef>
              <a:buAutoNum type="arabicPeriod"/>
            </a:pPr>
            <a:r>
              <a:rPr lang="en-US" sz="2000" b="1" dirty="0" smtClean="0"/>
              <a:t>Russian Federation: Water management in the Oka river basin (2000-2001)</a:t>
            </a:r>
          </a:p>
          <a:p>
            <a:pPr marL="324000" indent="-324000">
              <a:spcBef>
                <a:spcPts val="600"/>
              </a:spcBef>
              <a:buAutoNum type="arabicPeriod"/>
            </a:pPr>
            <a:r>
              <a:rPr lang="en-US" sz="2000" b="1" dirty="0" smtClean="0"/>
              <a:t>Ukraine/Slovakia/Hungary/Rumania: Flood protection in the Tisza river basin (2004-2005)</a:t>
            </a:r>
          </a:p>
          <a:p>
            <a:pPr marL="324000" indent="-324000">
              <a:spcBef>
                <a:spcPts val="600"/>
              </a:spcBef>
              <a:buAutoNum type="arabicPeriod"/>
            </a:pPr>
            <a:r>
              <a:rPr lang="en-US" sz="2000" b="1" dirty="0" smtClean="0"/>
              <a:t>Israel/Jordan/Lebanon/Palestine/Syria: Jordan river basin (2011)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55552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Some characteristics</a:t>
            </a:r>
            <a:endParaRPr lang="en-GB" sz="36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1470"/>
            <a:ext cx="720080" cy="819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Dead Sea, 21-24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March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7574"/>
            <a:ext cx="854664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7534"/>
            <a:ext cx="6048672" cy="416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55552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Aral Sea basin</a:t>
            </a:r>
            <a:endParaRPr lang="en-GB" sz="36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1470"/>
            <a:ext cx="720080" cy="819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Dead Sea, 21-24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March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347614"/>
            <a:ext cx="81369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/>
              <a:t>New freedom after fall of the Soviet Union: Failure of the water allocation system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/>
              <a:t>Nuclear waste in upper reaches; calamity risk during flooding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/>
              <a:t>Upstream-downstream conflict between electricity generation and irrigation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/>
              <a:t>Increase in salinity in lower reaches (up to 2,000 mg/l) due to irrigation return water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/>
              <a:t>No economic value of water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0"/>
            <a:ext cx="6984776" cy="55552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Aral Sea basin – management structure</a:t>
            </a:r>
            <a:endParaRPr lang="en-GB" sz="36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1470"/>
            <a:ext cx="720080" cy="819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Dead Sea, 21-24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March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31590"/>
            <a:ext cx="81369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Coordination between 5 riparian countries (water users) takes (since 1993) place in the “Interstate Commission for Water Coordination of Central Asia (ICWC)”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ICWC is supervising BWOs Syrdarya and Amudarya who are responsible for operation and capital investment; the BWOs are jointly financed by the 5 riparian states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Each year again ICWC must lobby for funds with the Governments of the 5 riparian states (yearly inter-government meeting)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BWOs depend on governments budget assignments and has no “own” </a:t>
            </a:r>
            <a:r>
              <a:rPr lang="en-US" sz="2000" b="1" dirty="0" smtClean="0"/>
              <a:t>income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5"/>
          <p:cNvGrpSpPr/>
          <p:nvPr/>
        </p:nvGrpSpPr>
        <p:grpSpPr>
          <a:xfrm>
            <a:off x="3347864" y="1347614"/>
            <a:ext cx="2232248" cy="2499742"/>
            <a:chOff x="3347864" y="1347614"/>
            <a:chExt cx="2232248" cy="2499742"/>
          </a:xfrm>
        </p:grpSpPr>
        <p:grpSp>
          <p:nvGrpSpPr>
            <p:cNvPr id="4" name="Group 23"/>
            <p:cNvGrpSpPr/>
            <p:nvPr/>
          </p:nvGrpSpPr>
          <p:grpSpPr>
            <a:xfrm>
              <a:off x="3347864" y="1347614"/>
              <a:ext cx="2232248" cy="2499742"/>
              <a:chOff x="3347864" y="1347614"/>
              <a:chExt cx="2232248" cy="2499742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347864" y="1347614"/>
                <a:ext cx="2232248" cy="249974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563888" y="2695228"/>
                <a:ext cx="1800200" cy="864096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ICWC SECRETARIAT</a:t>
                </a:r>
              </a:p>
              <a:p>
                <a:pPr algn="ctr"/>
                <a:r>
                  <a:rPr lang="en-US" dirty="0" smtClean="0"/>
                  <a:t>(TJK)</a:t>
                </a:r>
                <a:endParaRPr lang="en-US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3563888" y="1615108"/>
                <a:ext cx="1800200" cy="864096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FF00"/>
                    </a:solidFill>
                  </a:rPr>
                  <a:t>ICWC meeting (ministers)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42" name="Straight Arrow Connector 41"/>
            <p:cNvCxnSpPr>
              <a:stCxn id="14" idx="2"/>
              <a:endCxn id="12" idx="0"/>
            </p:cNvCxnSpPr>
            <p:nvPr/>
          </p:nvCxnSpPr>
          <p:spPr>
            <a:xfrm rot="5400000">
              <a:off x="4355976" y="2587216"/>
              <a:ext cx="216024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0"/>
            <a:ext cx="8064896" cy="48351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Example of management structure  - Aral Sea</a:t>
            </a:r>
            <a:endParaRPr lang="en-GB" sz="24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1470"/>
            <a:ext cx="720080" cy="819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8104" y="4866501"/>
            <a:ext cx="363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Dead Sea, 21-24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March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" name="Group 22"/>
          <p:cNvGrpSpPr/>
          <p:nvPr/>
        </p:nvGrpSpPr>
        <p:grpSpPr>
          <a:xfrm>
            <a:off x="2051720" y="699542"/>
            <a:ext cx="4511352" cy="432048"/>
            <a:chOff x="2051720" y="699542"/>
            <a:chExt cx="4511352" cy="432048"/>
          </a:xfrm>
        </p:grpSpPr>
        <p:pic>
          <p:nvPicPr>
            <p:cNvPr id="4100" name="Picture 4" descr="[Flag of Kazakhstan]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1720" y="699542"/>
              <a:ext cx="864096" cy="432048"/>
            </a:xfrm>
            <a:prstGeom prst="rect">
              <a:avLst/>
            </a:prstGeom>
            <a:noFill/>
          </p:spPr>
        </p:pic>
        <p:pic>
          <p:nvPicPr>
            <p:cNvPr id="4102" name="Picture 6" descr="[Flag of Kyrgyzstan]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59832" y="699542"/>
              <a:ext cx="724080" cy="432048"/>
            </a:xfrm>
            <a:prstGeom prst="rect">
              <a:avLst/>
            </a:prstGeom>
            <a:noFill/>
          </p:spPr>
        </p:pic>
        <p:pic>
          <p:nvPicPr>
            <p:cNvPr id="4104" name="Picture 8" descr="[Flag of Tajikistan]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23928" y="699542"/>
              <a:ext cx="864096" cy="432048"/>
            </a:xfrm>
            <a:prstGeom prst="rect">
              <a:avLst/>
            </a:prstGeom>
            <a:noFill/>
          </p:spPr>
        </p:pic>
        <p:pic>
          <p:nvPicPr>
            <p:cNvPr id="4106" name="Picture 10" descr="http://www.crwflags.com/fotw/images/t/tm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32040" y="699542"/>
              <a:ext cx="648072" cy="432048"/>
            </a:xfrm>
            <a:prstGeom prst="rect">
              <a:avLst/>
            </a:prstGeom>
            <a:noFill/>
          </p:spPr>
        </p:pic>
        <p:pic>
          <p:nvPicPr>
            <p:cNvPr id="4108" name="Picture 12" descr="[Flag of Uzbekistan]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724128" y="699542"/>
              <a:ext cx="838944" cy="419472"/>
            </a:xfrm>
            <a:prstGeom prst="rect">
              <a:avLst/>
            </a:prstGeom>
            <a:noFill/>
          </p:spPr>
        </p:pic>
      </p:grpSp>
      <p:grpSp>
        <p:nvGrpSpPr>
          <p:cNvPr id="6" name="Group 46"/>
          <p:cNvGrpSpPr/>
          <p:nvPr/>
        </p:nvGrpSpPr>
        <p:grpSpPr>
          <a:xfrm>
            <a:off x="827584" y="1707654"/>
            <a:ext cx="2736304" cy="2664296"/>
            <a:chOff x="827584" y="1707654"/>
            <a:chExt cx="2736304" cy="2664296"/>
          </a:xfrm>
        </p:grpSpPr>
        <p:sp>
          <p:nvSpPr>
            <p:cNvPr id="18" name="Rounded Rectangle 17"/>
            <p:cNvSpPr/>
            <p:nvPr/>
          </p:nvSpPr>
          <p:spPr>
            <a:xfrm>
              <a:off x="827584" y="1707654"/>
              <a:ext cx="2232248" cy="2664296"/>
            </a:xfrm>
            <a:prstGeom prst="roundRect">
              <a:avLst>
                <a:gd name="adj" fmla="val 5887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operational branches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043608" y="3219822"/>
              <a:ext cx="1800200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BWO Amudarya (UZB)</a:t>
              </a:r>
              <a:endParaRPr lang="en-US" sz="16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043608" y="2067694"/>
              <a:ext cx="1800200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BWO Syrdarya (UZB)</a:t>
              </a:r>
              <a:endParaRPr lang="en-US" sz="16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0800000">
              <a:off x="3059832" y="3147814"/>
              <a:ext cx="504056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7"/>
          <p:cNvGrpSpPr/>
          <p:nvPr/>
        </p:nvGrpSpPr>
        <p:grpSpPr>
          <a:xfrm>
            <a:off x="5364088" y="1491630"/>
            <a:ext cx="2808312" cy="3024336"/>
            <a:chOff x="5364088" y="1491630"/>
            <a:chExt cx="2808312" cy="3024336"/>
          </a:xfrm>
        </p:grpSpPr>
        <p:sp>
          <p:nvSpPr>
            <p:cNvPr id="13" name="Rounded Rectangle 12"/>
            <p:cNvSpPr/>
            <p:nvPr/>
          </p:nvSpPr>
          <p:spPr>
            <a:xfrm>
              <a:off x="6084168" y="1491630"/>
              <a:ext cx="1800200" cy="864096"/>
            </a:xfrm>
            <a:prstGeom prst="roundRect">
              <a:avLst/>
            </a:prstGeom>
            <a:solidFill>
              <a:srgbClr val="2626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Scientific and Information Center (KAZ, TJK)</a:t>
              </a:r>
              <a:endParaRPr lang="en-US" sz="14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228184" y="2571750"/>
              <a:ext cx="1800200" cy="864096"/>
            </a:xfrm>
            <a:prstGeom prst="roundRect">
              <a:avLst/>
            </a:prstGeom>
            <a:solidFill>
              <a:srgbClr val="2626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Training Center</a:t>
              </a:r>
            </a:p>
            <a:p>
              <a:pPr algn="ctr"/>
              <a:r>
                <a:rPr lang="en-US" sz="1400" b="1" dirty="0" smtClean="0"/>
                <a:t>(UZB)</a:t>
              </a:r>
              <a:endParaRPr lang="en-US" sz="1400" b="1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72200" y="3651870"/>
              <a:ext cx="1800200" cy="864096"/>
            </a:xfrm>
            <a:prstGeom prst="roundRect">
              <a:avLst/>
            </a:prstGeom>
            <a:solidFill>
              <a:srgbClr val="2626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Coordination Metrological Center (KGZ)</a:t>
              </a:r>
              <a:endParaRPr lang="en-US" sz="1400" b="1" dirty="0"/>
            </a:p>
          </p:txBody>
        </p:sp>
        <p:cxnSp>
          <p:nvCxnSpPr>
            <p:cNvPr id="28" name="Straight Arrow Connector 27"/>
            <p:cNvCxnSpPr>
              <a:stCxn id="13" idx="1"/>
            </p:cNvCxnSpPr>
            <p:nvPr/>
          </p:nvCxnSpPr>
          <p:spPr>
            <a:xfrm rot="10800000" flipV="1">
              <a:off x="5364088" y="1923678"/>
              <a:ext cx="720080" cy="108012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6" idx="1"/>
              <a:endCxn id="12" idx="3"/>
            </p:cNvCxnSpPr>
            <p:nvPr/>
          </p:nvCxnSpPr>
          <p:spPr>
            <a:xfrm rot="10800000" flipV="1">
              <a:off x="5364088" y="3003798"/>
              <a:ext cx="864096" cy="12347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7" idx="1"/>
            </p:cNvCxnSpPr>
            <p:nvPr/>
          </p:nvCxnSpPr>
          <p:spPr>
            <a:xfrm rot="10800000">
              <a:off x="5364088" y="3219822"/>
              <a:ext cx="1008112" cy="86409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48"/>
          <p:cNvGrpSpPr/>
          <p:nvPr/>
        </p:nvGrpSpPr>
        <p:grpSpPr>
          <a:xfrm>
            <a:off x="3563888" y="3560118"/>
            <a:ext cx="1800200" cy="1459904"/>
            <a:chOff x="3563888" y="3560118"/>
            <a:chExt cx="1800200" cy="1459904"/>
          </a:xfrm>
        </p:grpSpPr>
        <p:sp>
          <p:nvSpPr>
            <p:cNvPr id="8" name="Rounded Rectangle 7"/>
            <p:cNvSpPr/>
            <p:nvPr/>
          </p:nvSpPr>
          <p:spPr>
            <a:xfrm>
              <a:off x="3563888" y="4155926"/>
              <a:ext cx="1800200" cy="864096"/>
            </a:xfrm>
            <a:prstGeom prst="roundRect">
              <a:avLst/>
            </a:prstGeom>
            <a:solidFill>
              <a:srgbClr val="0086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Donor Consultative Group</a:t>
              </a:r>
              <a:endParaRPr lang="en-US" dirty="0"/>
            </a:p>
          </p:txBody>
        </p:sp>
        <p:cxnSp>
          <p:nvCxnSpPr>
            <p:cNvPr id="39" name="Straight Arrow Connector 38"/>
            <p:cNvCxnSpPr>
              <a:stCxn id="8" idx="0"/>
              <a:endCxn id="12" idx="2"/>
            </p:cNvCxnSpPr>
            <p:nvPr/>
          </p:nvCxnSpPr>
          <p:spPr>
            <a:xfrm rot="5400000" flipH="1" flipV="1">
              <a:off x="4165687" y="3857625"/>
              <a:ext cx="596602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87624" y="843558"/>
            <a:ext cx="6768752" cy="3940861"/>
            <a:chOff x="1187624" y="843558"/>
            <a:chExt cx="6768752" cy="394086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843558"/>
              <a:ext cx="6768752" cy="3940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Oval 6"/>
            <p:cNvSpPr/>
            <p:nvPr/>
          </p:nvSpPr>
          <p:spPr>
            <a:xfrm>
              <a:off x="4932040" y="2427734"/>
              <a:ext cx="1403648" cy="10081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96136" y="2499742"/>
              <a:ext cx="6732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Latvia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64088" y="3291830"/>
              <a:ext cx="9509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Lithuania</a:t>
              </a:r>
              <a:endParaRPr lang="en-US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0"/>
            <a:ext cx="7272808" cy="555526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Venta</a:t>
            </a:r>
            <a:r>
              <a:rPr lang="en-US" sz="3600" b="1" dirty="0" smtClean="0"/>
              <a:t>/</a:t>
            </a:r>
            <a:r>
              <a:rPr lang="en-US" sz="3600" b="1" dirty="0" err="1" smtClean="0"/>
              <a:t>Lielupe</a:t>
            </a:r>
            <a:r>
              <a:rPr lang="en-US" sz="3600" b="1" dirty="0" smtClean="0"/>
              <a:t> basin</a:t>
            </a:r>
            <a:endParaRPr lang="en-GB" sz="3600" b="1" i="1" dirty="0"/>
          </a:p>
        </p:txBody>
      </p:sp>
      <p:pic>
        <p:nvPicPr>
          <p:cNvPr id="20" name="Picture 19" descr="project-logo-transparent-back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1470"/>
            <a:ext cx="720080" cy="819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9584" y="486650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Regional Water Seminar,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Dead Sea, 21-24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March 2011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347614"/>
            <a:ext cx="69127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Nutrient rich wastewater (urban and agriculture) in upper branches of the rivers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Sensitive area with respect to eutrophication (natural river flows, Gulf of Riga, Baltic Sea)</a:t>
            </a:r>
          </a:p>
          <a:p>
            <a:pPr marL="180000" indent="-1800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/>
              <a:t>In the beginning little consultation between the two countries on upstream/downstream issues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1300</Words>
  <Application>Microsoft Office PowerPoint</Application>
  <PresentationFormat>On-screen Show (16:9)</PresentationFormat>
  <Paragraphs>179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Experiences with Transboundary River Basin Management in Eastern Europe, Central Asia and the Middle East</vt:lpstr>
      <vt:lpstr>Activities of the Project “Support to MED EUWI”</vt:lpstr>
      <vt:lpstr>Activities in the Joint Process</vt:lpstr>
      <vt:lpstr>Case studies</vt:lpstr>
      <vt:lpstr>Some characteristics</vt:lpstr>
      <vt:lpstr>Aral Sea basin</vt:lpstr>
      <vt:lpstr>Aral Sea basin – management structure</vt:lpstr>
      <vt:lpstr>Example of management structure  - Aral Sea</vt:lpstr>
      <vt:lpstr>Venta/Lielupe basin</vt:lpstr>
      <vt:lpstr>Venta/Lielupe basin– management structure</vt:lpstr>
      <vt:lpstr>Example of management structure  - Venta / Lielupe rivers</vt:lpstr>
      <vt:lpstr>Oka river basin</vt:lpstr>
      <vt:lpstr>Oka river basin– management structure</vt:lpstr>
      <vt:lpstr>Example of management structure – Russian Federation</vt:lpstr>
      <vt:lpstr>Slide 15</vt:lpstr>
      <vt:lpstr>Tisza river basin– management structure</vt:lpstr>
      <vt:lpstr>Example of management structure – Tisza river</vt:lpstr>
      <vt:lpstr>Example of management structure  - Mekong river</vt:lpstr>
      <vt:lpstr>1997 UN Convention on International Watercourses</vt:lpstr>
      <vt:lpstr>Jordan River Proposed river basin consultation structure</vt:lpstr>
      <vt:lpstr>Jordan River Purpose of the consultations</vt:lpstr>
      <vt:lpstr>Slide 22</vt:lpstr>
    </vt:vector>
  </TitlesOfParts>
  <Company>WRE Consult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evaluation of the WaDImena project</dc:title>
  <dc:creator>Gert</dc:creator>
  <cp:lastModifiedBy>Gert</cp:lastModifiedBy>
  <cp:revision>295</cp:revision>
  <dcterms:created xsi:type="dcterms:W3CDTF">2010-04-18T09:06:32Z</dcterms:created>
  <dcterms:modified xsi:type="dcterms:W3CDTF">2011-03-22T22:09:27Z</dcterms:modified>
</cp:coreProperties>
</file>