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8" r:id="rId2"/>
    <p:sldId id="360" r:id="rId3"/>
    <p:sldId id="474" r:id="rId4"/>
    <p:sldId id="472" r:id="rId5"/>
    <p:sldId id="1527" r:id="rId6"/>
    <p:sldId id="1579" r:id="rId7"/>
    <p:sldId id="1515" r:id="rId8"/>
    <p:sldId id="340" r:id="rId9"/>
    <p:sldId id="260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B2BE9-0949-44B9-A25A-7298351C2AA6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39CE9-37C3-468B-B8AE-FA29FE60CE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739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1FE6-CF84-4D99-9878-1898979F68D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35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1FE6-CF84-4D99-9878-1898979F68D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673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8CA09A9-7196-4982-BD4A-57C3906555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8" y="744538"/>
            <a:ext cx="6615112" cy="3722687"/>
          </a:xfrm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2F9B27F-289D-454C-9B93-01F65AEEF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0841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6754FD7-4AE2-4F82-8D6C-E695D40B3A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02BF541-2140-4717-B89D-3A34F20FF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altLang="sv-SE"/>
              <a:t>Sida-S and Embassy agreed to work together to strengthen gender mainstreaming in ongoing programmes, new approach: </a:t>
            </a:r>
          </a:p>
          <a:p>
            <a:pPr eaLnBrk="1" hangingPunct="1"/>
            <a:r>
              <a:rPr lang="sv-SE" altLang="sv-SE"/>
              <a:t>Gender help desk/ Contracting local gender consultant… Workshop in October 2017 and follow up march 2018. Coaching in between by consultants.</a:t>
            </a:r>
          </a:p>
          <a:p>
            <a:pPr eaLnBrk="1" hangingPunct="1"/>
            <a:endParaRPr lang="sv-SE" altLang="sv-SE"/>
          </a:p>
          <a:p>
            <a:pPr eaLnBrk="1" hangingPunct="1"/>
            <a:r>
              <a:rPr lang="sv-SE" altLang="sv-SE"/>
              <a:t>So the five partners are… Umbrella organisation.. Trust fund working… providing capacity, financing etc to implementing partners… These organisations are accountable that their partners adhere to the requirements of gender mainstreaming .</a:t>
            </a:r>
          </a:p>
          <a:p>
            <a:pPr eaLnBrk="1" hangingPunct="1"/>
            <a:endParaRPr lang="sv-SE" altLang="sv-SE"/>
          </a:p>
          <a:p>
            <a:pPr eaLnBrk="1" hangingPunct="1"/>
            <a:r>
              <a:rPr lang="sv-SE" altLang="sv-SE"/>
              <a:t>Starting with a workshop with the five partners  - 3-4 from each organisations representing CEO, M&amp;E in Dar-es- Salaam 2-3 days,,, then coaching session by local consultants and then another workshop six month later. 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1E0F5553-6E0E-45CE-8EC9-C99ADD186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4CB6FAB-3945-4762-A0AC-0AD978DC0337}" type="slidenum">
              <a:rPr lang="en-GB" altLang="sv-SE" smtClean="0"/>
              <a:pPr/>
              <a:t>4</a:t>
            </a:fld>
            <a:endParaRPr lang="en-GB" altLang="sv-SE"/>
          </a:p>
        </p:txBody>
      </p:sp>
    </p:spTree>
    <p:extLst>
      <p:ext uri="{BB962C8B-B14F-4D97-AF65-F5344CB8AC3E}">
        <p14:creationId xmlns:p14="http://schemas.microsoft.com/office/powerpoint/2010/main" val="254622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80449795-18EE-44A8-B588-1F4E245A7F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CDB9CF-DE49-4911-8918-E9B2E461BF1B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8564246-21BD-4010-8800-F8B893120C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9363" y="515938"/>
            <a:ext cx="4592637" cy="258445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FD4C2DA-534A-4600-89CF-6E9807596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3317" name="Header Placeholder 7">
            <a:extLst>
              <a:ext uri="{FF2B5EF4-FFF2-40B4-BE49-F238E27FC236}">
                <a16:creationId xmlns:a16="http://schemas.microsoft.com/office/drawing/2014/main" id="{9D2007E9-C4AF-4FF1-8877-3E4727F342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41388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41388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41388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41388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1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85D315BF-F5A6-4574-BF98-68AD527D33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41388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41388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41388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41388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CCDE604-1A77-43E6-9AD6-B3BCF9AAB62B}" type="slidenum">
              <a:rPr lang="en-US" altLang="en-US" sz="1200" b="0" smtClean="0">
                <a:solidFill>
                  <a:schemeClr val="tx1"/>
                </a:solidFill>
              </a:rPr>
              <a:pPr/>
              <a:t>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3535D4E-4DBD-4F60-B7C2-F136C5911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D662CD8-BF75-4AA6-80BB-A7E65EA8E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4037" name="Header Placeholder 7">
            <a:extLst>
              <a:ext uri="{FF2B5EF4-FFF2-40B4-BE49-F238E27FC236}">
                <a16:creationId xmlns:a16="http://schemas.microsoft.com/office/drawing/2014/main" id="{3300A2C8-AB41-4152-B371-00D203D88DB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Nordic Environment Finance Cooperation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85750" indent="-285750"/>
            <a:r>
              <a:rPr lang="en-GB" sz="1200" b="1" dirty="0"/>
              <a:t>Objective:</a:t>
            </a:r>
            <a:r>
              <a:rPr lang="en-GB" sz="1200" dirty="0"/>
              <a:t> To contribute to more sustainable public services in areas such as water and sewage, waste management, energy efficiency and renewable energy in Ukraine, in 12-14 municipalities</a:t>
            </a:r>
          </a:p>
          <a:p>
            <a:pPr marL="285750" indent="-285750"/>
            <a:r>
              <a:rPr lang="en-GB" sz="1200" dirty="0"/>
              <a:t>Through risk sharing stimulate NEFCO to maintain a project pipeline of  25 MEUR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NEFCO has worked with municipal investments in Eastern Europe for around 25 years. 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Sida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today has five trust funds with NEFCO for consultancy services and investments, currently around 220 MSEK.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 recent crisis in Ukraine and the uncertain situation caused NEFCO to address its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Nordic owners, and also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Sida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and other partners for assistance in early 2014, possibly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through guarantees.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 discussions with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Sida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resulted in an agreement for a portfolio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guarantee for NEFCO covering 50 % of NEFCO loans for energy efficiency projects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 municipal sector in Ukraine up to an amount of 25 MEUR that was agreed in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December 2014. in order for NEFCO to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continue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to be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engage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in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sector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and for country to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implement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the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investments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which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Sida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amongst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others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had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been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preparing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NEFCO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first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adressed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our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colleagues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for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development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cooperation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in Eastern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Europe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,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who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put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the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question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forward to the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Unit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for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Loans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and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Guarantees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. </a:t>
            </a:r>
            <a:endParaRPr lang="en-GB" sz="1200" kern="1200" dirty="0"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85750" indent="-285750"/>
            <a:endParaRPr lang="en-GB" sz="1200" dirty="0"/>
          </a:p>
          <a:p>
            <a:r>
              <a:rPr lang="en-GB" sz="1200" u="non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20180406</a:t>
            </a:r>
            <a:br>
              <a:rPr lang="en-GB" sz="1200" u="sng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lang="en-GB" sz="1200" u="sng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Loans under cover</a:t>
            </a:r>
            <a:r>
              <a:rPr lang="en-GB" sz="1200" u="non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	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Kiev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Muncipal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ESCO for public buildings 5 MEUR</a:t>
            </a:r>
            <a:b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		City of Zhytomyr Energy Efficiency in public buildings 3 MEUR</a:t>
            </a:r>
          </a:p>
          <a:p>
            <a:r>
              <a:rPr lang="en-GB" sz="1200" u="non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		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Lviv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Sludge digester / Biogas Plant 5 MEUR</a:t>
            </a:r>
            <a:br>
              <a:rPr lang="en-GB" sz="1200" u="non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lang="en-GB" sz="1200" u="non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	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	Energy efficiency in Public Buildings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Ivano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Frankivsk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5 MEUR</a:t>
            </a:r>
            <a:b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		Energy Efficiency in public buildings in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Chernivitski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5 MEUR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		Energy efficiency in Public Buildings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Ivano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Frankivsk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Phase 2, 4 MEUR</a:t>
            </a:r>
            <a:b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</a:br>
            <a:endParaRPr lang="en-GB" sz="1200" kern="1200" baseline="0" dirty="0"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endParaRPr lang="en-GB" sz="1200" u="sng" kern="1200" baseline="0" dirty="0"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r>
              <a:rPr lang="en-GB" sz="1200" u="sng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Terms</a:t>
            </a:r>
            <a:r>
              <a:rPr lang="en-GB" sz="1200" u="non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			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Guaranteed amount max 25 MEUR, not to exceed 300 MSEK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			Guarantee agreement valid – 16 December 2014 – 16 December 2029</a:t>
            </a:r>
            <a:b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			Final date for placing loan under cover 31 December 2019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			Fees	Origination fee 1.2%/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			Utilization fee 1.00% p.a.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			(Estimated defaults 2.3% p.a.), and 1.5% for the extension</a:t>
            </a:r>
            <a:b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			(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Sida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  <a:cs typeface="+mn-cs"/>
              </a:rPr>
              <a:t> subsidy of fee 8 125 000 SEK) + 3 740 000</a:t>
            </a:r>
          </a:p>
          <a:p>
            <a:endParaRPr lang="en-GB" sz="1200" kern="1200" baseline="0" dirty="0"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 total expected reductions of CO2-emissions from these six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projects once completed is assessed to some 145,400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tonnes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of CO2 per annum.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One lesson learned is that these projects take considerably longer time to complete than planned,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and so far it is only one project that is nearing completion - the Kiev public building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project, which is expected to be completed by the end of 2017.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In two of the projects, implementation has been affected by bankruptcy of the borrowers'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servicing bank, but in both cases the losses were covered by the borrower and its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Ukrainian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gurantor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. Consequently, this situation did not result in any losses for NEFCO.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This underlines the ability of NEFCO to continue its operation in Ukraine under</a:t>
            </a:r>
          </a:p>
          <a:p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challenging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conditions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without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losses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.</a:t>
            </a:r>
            <a:endParaRPr lang="en-GB" sz="1200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1FE6-CF84-4D99-9878-1898979F68D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65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BF95B-2BB5-4F37-8652-AA9651219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FB5110-C862-4457-BEBC-4E31F0FF3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5CAC7-401F-42D0-83EF-9A85A074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9B96-D9B4-458B-BF0B-141AE9E7016E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0DBAF-DAE6-4BBD-9970-52072D2C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BF795-F8F4-4547-8F09-363A06F5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D271-2145-428E-924F-D3CBBF2BF3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416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E5F0-B434-4E46-AA68-C495BBCF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3B168-FAC4-4282-9511-3A108F0AA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AF6D-8372-4C0A-8062-50EC60FE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9B96-D9B4-458B-BF0B-141AE9E7016E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AA5CE-540A-448B-B228-11B230B1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0AA94-8159-4882-AFED-E58211BB7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D271-2145-428E-924F-D3CBBF2BF3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36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CFA67-F3C5-49E9-8BD4-B25E7E894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1F0F7-626F-495D-A8DC-A738D8040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A5AF3-2C70-4068-AE50-AFE7BCA8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9B96-D9B4-458B-BF0B-141AE9E7016E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BABC4-BABB-4003-9374-D8CF3410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71372-F879-45FA-B52C-325270A8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D271-2145-428E-924F-D3CBBF2BF3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581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2540000" y="283651"/>
            <a:ext cx="9652000" cy="1056000"/>
          </a:xfrm>
          <a:prstGeom prst="rect">
            <a:avLst/>
          </a:prstGeom>
          <a:solidFill>
            <a:srgbClr val="5E676C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0" y="304800"/>
            <a:ext cx="2472267" cy="1524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24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0" y="0"/>
            <a:ext cx="12192000" cy="288000"/>
          </a:xfrm>
          <a:prstGeom prst="rect">
            <a:avLst/>
          </a:prstGeom>
          <a:solidFill>
            <a:srgbClr val="949A9E">
              <a:alpha val="78824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8" name="Bildobjekt 15" descr="SIDABLAC.EPS"/>
          <p:cNvPicPr>
            <a:picLocks noChangeAspect="1"/>
          </p:cNvPicPr>
          <p:nvPr userDrawn="1"/>
        </p:nvPicPr>
        <p:blipFill>
          <a:blip r:embed="rId2"/>
          <a:srcRect b="1680"/>
          <a:stretch>
            <a:fillRect/>
          </a:stretch>
        </p:blipFill>
        <p:spPr bwMode="auto">
          <a:xfrm>
            <a:off x="320838" y="507122"/>
            <a:ext cx="1998236" cy="7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tshållare för text 2"/>
          <p:cNvSpPr>
            <a:spLocks noGrp="1"/>
          </p:cNvSpPr>
          <p:nvPr>
            <p:ph type="subTitle" idx="1"/>
          </p:nvPr>
        </p:nvSpPr>
        <p:spPr>
          <a:xfrm>
            <a:off x="3069168" y="963686"/>
            <a:ext cx="8818033" cy="352881"/>
          </a:xfrm>
        </p:spPr>
        <p:txBody>
          <a:bodyPr/>
          <a:lstStyle>
            <a:lvl1pPr>
              <a:buFont typeface="Arial" charset="0"/>
              <a:buNone/>
              <a:defRPr sz="18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Platshållare för rubrik 1"/>
          <p:cNvSpPr>
            <a:spLocks noGrp="1"/>
          </p:cNvSpPr>
          <p:nvPr>
            <p:ph type="ctrTitle"/>
          </p:nvPr>
        </p:nvSpPr>
        <p:spPr>
          <a:xfrm>
            <a:off x="3064933" y="238199"/>
            <a:ext cx="8822267" cy="725487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40000" y="1344000"/>
            <a:ext cx="9652000" cy="5501232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7492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461" y="6431094"/>
            <a:ext cx="5812571" cy="2451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GB" dirty="0"/>
              <a:t>Lion's Head Global Partners		United Capital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accent3"/>
          </a:solidFill>
        </p:spPr>
        <p:txBody>
          <a:bodyPr/>
          <a:lstStyle/>
          <a:p>
            <a:fld id="{7D6D9565-0872-4F38-8F00-14A6ACCA7BB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71462" y="6429396"/>
            <a:ext cx="11049077" cy="1588"/>
          </a:xfrm>
          <a:prstGeom prst="line">
            <a:avLst/>
          </a:prstGeom>
          <a:ln>
            <a:solidFill>
              <a:srgbClr val="9BBB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000222" y="285728"/>
            <a:ext cx="1619261" cy="64294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19500" y="285750"/>
            <a:ext cx="8001000" cy="642938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tIns="180000" bIns="180000" anchor="ctr" anchorCtr="0">
            <a:noAutofit/>
          </a:bodyPr>
          <a:lstStyle>
            <a:lvl1pPr>
              <a:spcBef>
                <a:spcPts val="0"/>
              </a:spcBef>
              <a:buNone/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73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0BD6-D028-4DFF-BF2D-A42F4307C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EC4E9-B8C7-4355-B99E-53B33F647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63EE-DB1D-4E98-99C0-030002DA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9B96-D9B4-458B-BF0B-141AE9E7016E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40DC6-CBF3-4C39-9572-A7E62EAF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18EEA-E1F6-469A-939F-EAE2E592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D271-2145-428E-924F-D3CBBF2BF3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950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2F34-09D5-4669-A5F0-E8C20805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C18A1-380A-4484-9DE8-DF49E308E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B573C-50FA-46B4-A65B-9DFA8F53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9B96-D9B4-458B-BF0B-141AE9E7016E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7068E-E1B8-454D-AA3C-BDD77200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EB241-B885-4115-A0A5-2781F070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D271-2145-428E-924F-D3CBBF2BF3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79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EF38-C7CE-46DA-A6F5-EF665256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FE2B-C6D1-4266-8E8F-DC5A6700E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FFD69-0205-4856-9F75-2E883EDC5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EF377-F38C-4231-B8ED-D9876A9F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9B96-D9B4-458B-BF0B-141AE9E7016E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266DC-29D0-42CC-A944-C1DC7272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EA0DE-CE57-48C3-879F-AAF644CF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D271-2145-428E-924F-D3CBBF2BF3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81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412F5-F4F6-4B8A-9F71-0AA6068C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D40AA-6A85-48D8-9BA5-D24332F76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24F6C-2DED-49FB-8957-E2A827212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C42E06-A73A-45C9-A532-E4F60BDF3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DE530-7FF2-4C41-B060-0A121E5B3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00D13B-28E0-4C3E-A936-24FBBE40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9B96-D9B4-458B-BF0B-141AE9E7016E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E81025-11CA-4933-A1D4-41B28A71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479CD-4C85-47D3-8500-D8F90A24D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D271-2145-428E-924F-D3CBBF2BF3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741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8CDA-13F8-4E64-A973-C3811629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4F92E-6730-4645-BCCD-7ECE159A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9B96-D9B4-458B-BF0B-141AE9E7016E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57D8CC-998A-487E-94C6-13AEDCAA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312AD-F298-42D7-97B9-945098B6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D271-2145-428E-924F-D3CBBF2BF3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4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C9F81-3B5D-43D9-A113-25BF8E46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9B96-D9B4-458B-BF0B-141AE9E7016E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0BCCD-1D31-43BA-BC84-AAC94735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7BC24-3D99-431E-8311-A8AEE565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D271-2145-428E-924F-D3CBBF2BF3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994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9A09-66E5-4087-932E-497D0A5E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5B75A-6C3E-4DC3-9182-E4367F60B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C37CA-F9EE-45E0-9627-DFA89640A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E82F6-FF12-4761-974A-98710399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9B96-D9B4-458B-BF0B-141AE9E7016E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5C637-BDCC-46EB-893A-BF1CB066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A4A04-5116-4F60-B3CA-C3E867E0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D271-2145-428E-924F-D3CBBF2BF3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208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2197-682F-4B7E-946B-5C56F5FD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2EA1B-43EF-4FAA-8F50-8A6AE4207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5BCD4-56E3-4D6C-AF34-0536AD48B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6D526-DCC6-448A-B510-FE1F05B1F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9B96-D9B4-458B-BF0B-141AE9E7016E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BBDF3-727E-435D-94AB-B9E7F4AE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846F2-31E1-495A-B3A9-5B36D95C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D271-2145-428E-924F-D3CBBF2BF3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616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A409AC-9C95-41A1-A578-357F0C1C1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45F5E-DDF7-4F47-9BD8-F6134BA75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0C09F-7750-41D8-8F51-408036E18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F9B96-D9B4-458B-BF0B-141AE9E7016E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F1A70-1541-4E80-9471-C7AD71A22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91D00-29E6-48BE-91F5-F65937A7F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1D271-2145-428E-924F-D3CBBF2BF3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91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19" Type="http://schemas.openxmlformats.org/officeDocument/2006/relationships/image" Target="../media/image18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C8FB9E9-E125-44E6-BE86-09CBF0207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57" y="4509706"/>
            <a:ext cx="1447207" cy="1085405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2909AD50-C123-4C5E-81D7-80F83D5B2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9617" y="1065620"/>
            <a:ext cx="8818033" cy="352881"/>
          </a:xfrm>
        </p:spPr>
        <p:txBody>
          <a:bodyPr/>
          <a:lstStyle/>
          <a:p>
            <a:r>
              <a:rPr lang="en-US" sz="1600" b="1" dirty="0"/>
              <a:t>     Brussels 9 October 2018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F1C715-A44B-4863-8E83-14161B118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6997" y="408997"/>
            <a:ext cx="8806907" cy="731120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Sweden’s experiences from mobilizing additional financing for development purposes with guarantees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138F0D-6241-4C3A-A525-1201C69EA2C2}"/>
              </a:ext>
            </a:extLst>
          </p:cNvPr>
          <p:cNvSpPr txBox="1"/>
          <p:nvPr/>
        </p:nvSpPr>
        <p:spPr>
          <a:xfrm>
            <a:off x="239350" y="1700809"/>
            <a:ext cx="2208245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/>
              <a:t>Erik Korsgren</a:t>
            </a:r>
          </a:p>
          <a:p>
            <a:r>
              <a:rPr lang="en-US" sz="1867" dirty="0"/>
              <a:t>Head of Loans and Guarantees Unit</a:t>
            </a:r>
          </a:p>
          <a:p>
            <a:endParaRPr lang="en-US" sz="1867" dirty="0"/>
          </a:p>
          <a:p>
            <a:endParaRPr lang="en-US" sz="1867" dirty="0"/>
          </a:p>
          <a:p>
            <a:endParaRPr lang="en-US" sz="1867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40A12-4675-499E-9056-E30CD3BD1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803" y="5336342"/>
            <a:ext cx="1660125" cy="1328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959E64-AB6B-4473-8998-94FAAEFD1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142" y="3778780"/>
            <a:ext cx="1802421" cy="1613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CF56DC-AF29-4032-A724-7AD16D104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646" y="3058263"/>
            <a:ext cx="1764689" cy="13235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8449F0-3798-4B21-A82D-C65BCB02FF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1141" y="1835379"/>
            <a:ext cx="2363303" cy="1155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697308-6EE8-4FD2-AFEE-F58E75988F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350" y="5391828"/>
            <a:ext cx="1111001" cy="971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853DB0-E45D-40BC-9EF6-4221A9015E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7098" y="6049313"/>
            <a:ext cx="3075649" cy="6151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942BDD-45A2-4659-9AA1-CA463EAF1C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0209" y="6083556"/>
            <a:ext cx="1887487" cy="7704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00ADB0-4C4F-4B18-AF01-1927EC0182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1140" y="3001586"/>
            <a:ext cx="1823056" cy="10254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B595B-DD88-428F-A9AA-7B65DA9FD9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78928" y="4947464"/>
            <a:ext cx="1218467" cy="12184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2DC346-114D-4A45-A40B-585A965254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74293" y="1521807"/>
            <a:ext cx="1727696" cy="9255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700CBB-A0AE-4C00-8F69-18A76B723C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83162" y="4090097"/>
            <a:ext cx="1889365" cy="9665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B2C2A5-628B-4230-A649-17C9AD94C3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14069" y="4098829"/>
            <a:ext cx="3005188" cy="8808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31ABE5-3096-42ED-AB89-BA42F18A98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98248" y="5097618"/>
            <a:ext cx="2513349" cy="9550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7FC80E-A6CC-4A39-8073-CA0E6A13F69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36787" y="4992966"/>
            <a:ext cx="1308708" cy="10905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758675-B1D9-46EF-9BC7-74B4B6B0E6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35344" y="5056681"/>
            <a:ext cx="1967587" cy="9677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5C9A3A-3408-4B17-8DAC-57A73A76C0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63417" y="3873640"/>
            <a:ext cx="1164393" cy="4256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1B7E68-CB18-48D6-9813-94791325763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47931" y="2930495"/>
            <a:ext cx="2429976" cy="4259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4E600BA-55A9-44E6-AB2E-AE66BA5756A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33068" y="4215248"/>
            <a:ext cx="2063168" cy="7644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3A5D9D7-4BF6-4C16-BECA-280AE5E259F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41751" y="1861033"/>
            <a:ext cx="4325381" cy="170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3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77A265-1237-4F78-B8C9-41B767AC8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114281"/>
            <a:ext cx="4992556" cy="3159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F32E3D-0151-4A51-B457-0DF3B7420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669" y="438001"/>
            <a:ext cx="6065291" cy="2664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425252-5F66-4E37-9505-53817AD6A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669" y="3116087"/>
            <a:ext cx="6158311" cy="2809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ECA488-4017-43A6-BC4B-6AA3C0631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021" y="3177865"/>
            <a:ext cx="4712884" cy="2747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A56286-1BFF-4082-809D-0CAABC8157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435" y="514167"/>
            <a:ext cx="3625831" cy="2263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3656B0-2FE0-40BC-9A20-9FA279B290CC}"/>
              </a:ext>
            </a:extLst>
          </p:cNvPr>
          <p:cNvSpPr txBox="1"/>
          <p:nvPr/>
        </p:nvSpPr>
        <p:spPr>
          <a:xfrm>
            <a:off x="5423925" y="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1 Euro = 10 SEK</a:t>
            </a:r>
          </a:p>
        </p:txBody>
      </p:sp>
    </p:spTree>
    <p:extLst>
      <p:ext uri="{BB962C8B-B14F-4D97-AF65-F5344CB8AC3E}">
        <p14:creationId xmlns:p14="http://schemas.microsoft.com/office/powerpoint/2010/main" val="353926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Gender ill">
            <a:extLst>
              <a:ext uri="{FF2B5EF4-FFF2-40B4-BE49-F238E27FC236}">
                <a16:creationId xmlns:a16="http://schemas.microsoft.com/office/drawing/2014/main" id="{D8E0FA7C-9E7B-488C-BE53-61A3D1515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-76200"/>
            <a:ext cx="9144000" cy="701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>
            <a:extLst>
              <a:ext uri="{FF2B5EF4-FFF2-40B4-BE49-F238E27FC236}">
                <a16:creationId xmlns:a16="http://schemas.microsoft.com/office/drawing/2014/main" id="{0FA9401D-D84D-4527-AAED-8AA24DF62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952750"/>
            <a:ext cx="184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sv-SE" altLang="sv-SE" sz="1600" b="1">
                <a:latin typeface="Arial Unicode MS" panose="020B0604020202020204" pitchFamily="34" charset="-128"/>
              </a:rPr>
              <a:t>GENDER ANALYSIS</a:t>
            </a:r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7F7E6443-73A3-4109-9664-F9BE74DD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2952750"/>
            <a:ext cx="1801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sv-SE" altLang="sv-SE" sz="1600" b="1">
                <a:latin typeface="Arial Unicode MS" panose="020B0604020202020204" pitchFamily="34" charset="-128"/>
              </a:rPr>
              <a:t>Identify  HOW</a:t>
            </a:r>
          </a:p>
          <a:p>
            <a:pPr>
              <a:spcBef>
                <a:spcPct val="50000"/>
              </a:spcBef>
            </a:pPr>
            <a:r>
              <a:rPr lang="sv-SE" altLang="sv-SE" sz="1600" b="1">
                <a:latin typeface="Arial Unicode MS" panose="020B0604020202020204" pitchFamily="34" charset="-128"/>
              </a:rPr>
              <a:t>Strategy to close the Gender Gaps</a:t>
            </a:r>
          </a:p>
        </p:txBody>
      </p:sp>
      <p:sp>
        <p:nvSpPr>
          <p:cNvPr id="17413" name="Text Box 7">
            <a:extLst>
              <a:ext uri="{FF2B5EF4-FFF2-40B4-BE49-F238E27FC236}">
                <a16:creationId xmlns:a16="http://schemas.microsoft.com/office/drawing/2014/main" id="{BC2FD657-73E2-42B9-8E33-3C12BCE82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14" y="1892300"/>
            <a:ext cx="20145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sv-SE" altLang="sv-SE" sz="1200" b="1">
                <a:latin typeface="Arial Unicode MS" panose="020B0604020202020204" pitchFamily="34" charset="-128"/>
              </a:rPr>
              <a:t>INTEGRATION </a:t>
            </a:r>
            <a:br>
              <a:rPr lang="sv-SE" altLang="sv-SE" sz="1200" b="1">
                <a:latin typeface="Arial Unicode MS" panose="020B0604020202020204" pitchFamily="34" charset="-128"/>
              </a:rPr>
            </a:br>
            <a:r>
              <a:rPr lang="sv-SE" altLang="sv-SE" sz="1200" b="1">
                <a:latin typeface="Arial Unicode MS" panose="020B0604020202020204" pitchFamily="34" charset="-128"/>
              </a:rPr>
              <a:t>of gender equality</a:t>
            </a:r>
          </a:p>
          <a:p>
            <a:pPr>
              <a:spcBef>
                <a:spcPct val="50000"/>
              </a:spcBef>
            </a:pPr>
            <a:endParaRPr lang="sv-SE" altLang="sv-SE" sz="1000" b="1">
              <a:latin typeface="Arial Unicode MS" panose="020B0604020202020204" pitchFamily="34" charset="-128"/>
            </a:endParaRPr>
          </a:p>
        </p:txBody>
      </p:sp>
      <p:sp>
        <p:nvSpPr>
          <p:cNvPr id="17414" name="Text Box 8">
            <a:extLst>
              <a:ext uri="{FF2B5EF4-FFF2-40B4-BE49-F238E27FC236}">
                <a16:creationId xmlns:a16="http://schemas.microsoft.com/office/drawing/2014/main" id="{2C4642EC-40BD-4751-8872-E01F9FDAD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3095626"/>
            <a:ext cx="2014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sv-SE" altLang="sv-SE" sz="1200" b="1">
                <a:latin typeface="Arial Unicode MS" panose="020B0604020202020204" pitchFamily="34" charset="-128"/>
              </a:rPr>
              <a:t>TARGETED</a:t>
            </a:r>
          </a:p>
        </p:txBody>
      </p:sp>
      <p:sp>
        <p:nvSpPr>
          <p:cNvPr id="17415" name="Text Box 9">
            <a:extLst>
              <a:ext uri="{FF2B5EF4-FFF2-40B4-BE49-F238E27FC236}">
                <a16:creationId xmlns:a16="http://schemas.microsoft.com/office/drawing/2014/main" id="{9AB292C1-0096-4214-A607-AB4CE527C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14" y="4294189"/>
            <a:ext cx="20145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sv-SE" altLang="sv-SE" sz="1200" b="1">
                <a:latin typeface="Arial Unicode MS" panose="020B0604020202020204" pitchFamily="34" charset="-128"/>
              </a:rPr>
              <a:t>DIALOGUE</a:t>
            </a:r>
          </a:p>
          <a:p>
            <a:pPr>
              <a:spcBef>
                <a:spcPct val="50000"/>
              </a:spcBef>
            </a:pPr>
            <a:r>
              <a:rPr lang="sv-SE" altLang="sv-SE" sz="1200" b="1">
                <a:latin typeface="Arial Unicode MS" panose="020B0604020202020204" pitchFamily="34" charset="-128"/>
              </a:rPr>
              <a:t>on Gender Equality</a:t>
            </a:r>
            <a:endParaRPr lang="sv-SE" altLang="sv-SE" sz="1200" b="1">
              <a:latin typeface="Times New Roman" panose="02020603050405020304" pitchFamily="18" charset="0"/>
            </a:endParaRPr>
          </a:p>
        </p:txBody>
      </p:sp>
      <p:sp>
        <p:nvSpPr>
          <p:cNvPr id="17416" name="Text Box 10">
            <a:extLst>
              <a:ext uri="{FF2B5EF4-FFF2-40B4-BE49-F238E27FC236}">
                <a16:creationId xmlns:a16="http://schemas.microsoft.com/office/drawing/2014/main" id="{FC34A67A-B96B-4130-B1C5-F0404F1BE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1557339"/>
            <a:ext cx="1439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sv-SE" altLang="sv-SE" sz="1400" b="1">
                <a:latin typeface="Arial Unicode MS" panose="020B0604020202020204" pitchFamily="34" charset="-128"/>
              </a:rPr>
              <a:t>Mandatory</a:t>
            </a:r>
          </a:p>
        </p:txBody>
      </p:sp>
      <p:sp>
        <p:nvSpPr>
          <p:cNvPr id="17417" name="Text Box 11">
            <a:extLst>
              <a:ext uri="{FF2B5EF4-FFF2-40B4-BE49-F238E27FC236}">
                <a16:creationId xmlns:a16="http://schemas.microsoft.com/office/drawing/2014/main" id="{E056F740-CBB0-44D8-8708-41E0EFF0C41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187532" y="3344070"/>
            <a:ext cx="3384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v-SE" altLang="sv-SE" sz="1200" b="1">
                <a:latin typeface="Arial Unicode MS" panose="020B0604020202020204" pitchFamily="34" charset="-128"/>
              </a:rPr>
              <a:t>RESULTS </a:t>
            </a:r>
          </a:p>
        </p:txBody>
      </p:sp>
      <p:sp>
        <p:nvSpPr>
          <p:cNvPr id="13322" name="Text Box 12">
            <a:extLst>
              <a:ext uri="{FF2B5EF4-FFF2-40B4-BE49-F238E27FC236}">
                <a16:creationId xmlns:a16="http://schemas.microsoft.com/office/drawing/2014/main" id="{0674E6CD-57A9-4A80-AD8A-87397B288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9" y="198439"/>
            <a:ext cx="1908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v-SE" sz="1400" b="1" dirty="0" err="1"/>
              <a:t>Methods</a:t>
            </a:r>
            <a:r>
              <a:rPr lang="sv-SE" sz="1400" b="1" dirty="0"/>
              <a:t> </a:t>
            </a:r>
            <a:r>
              <a:rPr lang="sv-SE" sz="1400" b="1" dirty="0" err="1"/>
              <a:t>to</a:t>
            </a:r>
            <a:r>
              <a:rPr lang="sv-SE" sz="1400" b="1" dirty="0"/>
              <a:t> be </a:t>
            </a:r>
            <a:r>
              <a:rPr lang="sv-SE" sz="1400" b="1" dirty="0" err="1"/>
              <a:t>used</a:t>
            </a:r>
            <a:r>
              <a:rPr lang="sv-SE" sz="1400" b="1" dirty="0"/>
              <a:t> </a:t>
            </a:r>
            <a:r>
              <a:rPr lang="sv-SE" sz="1400" b="1" dirty="0" err="1"/>
              <a:t>separately</a:t>
            </a:r>
            <a:r>
              <a:rPr lang="sv-SE" sz="1400" b="1" dirty="0"/>
              <a:t> or </a:t>
            </a:r>
            <a:r>
              <a:rPr lang="sv-SE" sz="1400" b="1" dirty="0" err="1"/>
              <a:t>jointly</a:t>
            </a:r>
            <a:endParaRPr lang="sv-SE" sz="1400" b="1" dirty="0"/>
          </a:p>
        </p:txBody>
      </p:sp>
      <p:sp>
        <p:nvSpPr>
          <p:cNvPr id="13323" name="Text Box 13">
            <a:extLst>
              <a:ext uri="{FF2B5EF4-FFF2-40B4-BE49-F238E27FC236}">
                <a16:creationId xmlns:a16="http://schemas.microsoft.com/office/drawing/2014/main" id="{E72357BC-93C7-495C-8AC0-7229644F6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6" y="5622925"/>
            <a:ext cx="1908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v-SE" sz="1400" b="1" dirty="0"/>
              <a:t>All </a:t>
            </a:r>
            <a:r>
              <a:rPr lang="sv-SE" sz="1400" b="1" dirty="0" err="1"/>
              <a:t>methods</a:t>
            </a:r>
            <a:r>
              <a:rPr lang="sv-SE" sz="1400" b="1" dirty="0"/>
              <a:t> </a:t>
            </a:r>
            <a:r>
              <a:rPr lang="sv-SE" sz="1400" b="1" dirty="0" err="1"/>
              <a:t>are</a:t>
            </a:r>
            <a:r>
              <a:rPr lang="sv-SE" sz="1400" b="1" dirty="0"/>
              <a:t> </a:t>
            </a:r>
            <a:r>
              <a:rPr lang="sv-SE" sz="1400" b="1" dirty="0" err="1"/>
              <a:t>equally</a:t>
            </a:r>
            <a:r>
              <a:rPr lang="sv-SE" sz="1400" b="1" dirty="0"/>
              <a:t> </a:t>
            </a:r>
            <a:r>
              <a:rPr lang="sv-SE" sz="1400" b="1" dirty="0" err="1"/>
              <a:t>important</a:t>
            </a:r>
            <a:endParaRPr lang="sv-SE" sz="1400" b="1" dirty="0"/>
          </a:p>
        </p:txBody>
      </p:sp>
      <p:sp>
        <p:nvSpPr>
          <p:cNvPr id="17420" name="TextBox 1">
            <a:extLst>
              <a:ext uri="{FF2B5EF4-FFF2-40B4-BE49-F238E27FC236}">
                <a16:creationId xmlns:a16="http://schemas.microsoft.com/office/drawing/2014/main" id="{CE45A1E9-EE98-440A-9FFD-FFE1FBE5D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115888"/>
            <a:ext cx="4044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sv-SE" sz="2400" b="1"/>
              <a:t>Sida’s  approach to Gender Mainstreaming</a:t>
            </a:r>
          </a:p>
        </p:txBody>
      </p:sp>
      <p:sp>
        <p:nvSpPr>
          <p:cNvPr id="17421" name="TextBox 2">
            <a:extLst>
              <a:ext uri="{FF2B5EF4-FFF2-40B4-BE49-F238E27FC236}">
                <a16:creationId xmlns:a16="http://schemas.microsoft.com/office/drawing/2014/main" id="{D81FA323-5615-467E-A52F-C1563721C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4598988"/>
            <a:ext cx="1584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sv-SE" sz="2000"/>
              <a:t>Country and programme/project level</a:t>
            </a:r>
          </a:p>
        </p:txBody>
      </p:sp>
    </p:spTree>
    <p:extLst>
      <p:ext uri="{BB962C8B-B14F-4D97-AF65-F5344CB8AC3E}">
        <p14:creationId xmlns:p14="http://schemas.microsoft.com/office/powerpoint/2010/main" val="250868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E93908C-1E20-4D17-BCDC-73234F0B7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4238" y="404814"/>
            <a:ext cx="7967662" cy="884237"/>
          </a:xfrm>
        </p:spPr>
        <p:txBody>
          <a:bodyPr/>
          <a:lstStyle/>
          <a:p>
            <a:endParaRPr lang="sv-SE" altLang="sv-SE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335FF51A-B2A3-4683-925C-DCB4AD5DF4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sv-SE" altLang="sv-SE" b="1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sv-SE" altLang="sv-SE" b="1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sv-SE" altLang="sv-SE" sz="4000" b="1">
                <a:solidFill>
                  <a:schemeClr val="accent2"/>
                </a:solidFill>
              </a:rPr>
              <a:t>				</a:t>
            </a:r>
            <a:endParaRPr lang="sv-SE" altLang="sv-SE" sz="4000"/>
          </a:p>
        </p:txBody>
      </p:sp>
      <p:pic>
        <p:nvPicPr>
          <p:cNvPr id="21508" name="Picture 6">
            <a:extLst>
              <a:ext uri="{FF2B5EF4-FFF2-40B4-BE49-F238E27FC236}">
                <a16:creationId xmlns:a16="http://schemas.microsoft.com/office/drawing/2014/main" id="{E543DFD3-7F2F-4952-8E93-E13B56828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-95250"/>
            <a:ext cx="91440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656342-51E7-43E5-9215-91312EB9DDF7}"/>
              </a:ext>
            </a:extLst>
          </p:cNvPr>
          <p:cNvSpPr txBox="1"/>
          <p:nvPr/>
        </p:nvSpPr>
        <p:spPr>
          <a:xfrm>
            <a:off x="1676400" y="5410201"/>
            <a:ext cx="910721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v-SE" sz="3600" dirty="0">
                <a:highlight>
                  <a:srgbClr val="FFFF00"/>
                </a:highlight>
                <a:latin typeface="Arial" charset="0"/>
              </a:rPr>
              <a:t>Start – Implementation – </a:t>
            </a:r>
            <a:r>
              <a:rPr lang="sv-SE" sz="3600" dirty="0" err="1">
                <a:highlight>
                  <a:srgbClr val="FFFF00"/>
                </a:highlight>
                <a:latin typeface="Arial" charset="0"/>
              </a:rPr>
              <a:t>Goal</a:t>
            </a:r>
            <a:r>
              <a:rPr lang="sv-SE" sz="3600" dirty="0">
                <a:highlight>
                  <a:srgbClr val="FFFF00"/>
                </a:highlight>
                <a:latin typeface="Arial" charset="0"/>
              </a:rPr>
              <a:t> – </a:t>
            </a:r>
            <a:r>
              <a:rPr lang="sv-SE" sz="3600" dirty="0" err="1">
                <a:highlight>
                  <a:srgbClr val="FFFF00"/>
                </a:highlight>
                <a:latin typeface="Arial" charset="0"/>
              </a:rPr>
              <a:t>Follow</a:t>
            </a:r>
            <a:r>
              <a:rPr lang="sv-SE" sz="3600" dirty="0">
                <a:highlight>
                  <a:srgbClr val="FFFF00"/>
                </a:highlight>
                <a:latin typeface="Arial" charset="0"/>
              </a:rPr>
              <a:t> </a:t>
            </a:r>
            <a:r>
              <a:rPr lang="sv-SE" sz="3600" dirty="0" err="1">
                <a:highlight>
                  <a:srgbClr val="FFFF00"/>
                </a:highlight>
                <a:latin typeface="Arial" charset="0"/>
              </a:rPr>
              <a:t>up</a:t>
            </a:r>
            <a:endParaRPr lang="sv-SE" sz="3600" dirty="0">
              <a:highlight>
                <a:srgbClr val="FFFF00"/>
              </a:highlight>
              <a:latin typeface="Arial" charset="0"/>
            </a:endParaRPr>
          </a:p>
        </p:txBody>
      </p:sp>
      <p:sp>
        <p:nvSpPr>
          <p:cNvPr id="21510" name="Rectangle 4">
            <a:extLst>
              <a:ext uri="{FF2B5EF4-FFF2-40B4-BE49-F238E27FC236}">
                <a16:creationId xmlns:a16="http://schemas.microsoft.com/office/drawing/2014/main" id="{8D66AD4A-B0C6-4994-9BE6-7A4664E56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211889"/>
            <a:ext cx="716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sv-SE"/>
              <a:t>by Joyce Tesha and Gisela Strand, Learning week 16 August, 2018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1B34D-B777-4977-BC72-BA80F299BF7D}"/>
              </a:ext>
            </a:extLst>
          </p:cNvPr>
          <p:cNvSpPr txBox="1"/>
          <p:nvPr/>
        </p:nvSpPr>
        <p:spPr>
          <a:xfrm>
            <a:off x="1566068" y="662118"/>
            <a:ext cx="783645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v-SE" sz="2400" dirty="0">
                <a:highlight>
                  <a:srgbClr val="00FF00"/>
                </a:highlight>
                <a:latin typeface="Arial" charset="0"/>
              </a:rPr>
              <a:t>Tanzania </a:t>
            </a:r>
            <a:r>
              <a:rPr lang="sv-SE" sz="2400" dirty="0" err="1">
                <a:highlight>
                  <a:srgbClr val="00FF00"/>
                </a:highlight>
                <a:latin typeface="Arial" charset="0"/>
              </a:rPr>
              <a:t>Horticultural</a:t>
            </a:r>
            <a:r>
              <a:rPr lang="sv-SE" sz="2400" dirty="0">
                <a:highlight>
                  <a:srgbClr val="00FF00"/>
                </a:highlight>
                <a:latin typeface="Arial" charset="0"/>
              </a:rPr>
              <a:t> Association (TAHA) – MSEK 43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7EACE1-8153-4819-83C5-B5EFCF97197F}"/>
              </a:ext>
            </a:extLst>
          </p:cNvPr>
          <p:cNvSpPr txBox="1"/>
          <p:nvPr/>
        </p:nvSpPr>
        <p:spPr>
          <a:xfrm>
            <a:off x="1676400" y="1371601"/>
            <a:ext cx="8534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v-SE" sz="2400" dirty="0">
                <a:highlight>
                  <a:srgbClr val="00FF00"/>
                </a:highlight>
                <a:latin typeface="Arial" charset="0"/>
              </a:rPr>
              <a:t>Private Agricultural </a:t>
            </a:r>
            <a:r>
              <a:rPr lang="sv-SE" sz="2400" dirty="0" err="1">
                <a:highlight>
                  <a:srgbClr val="00FF00"/>
                </a:highlight>
                <a:latin typeface="Arial" charset="0"/>
              </a:rPr>
              <a:t>Sector</a:t>
            </a:r>
            <a:r>
              <a:rPr lang="sv-SE" sz="2400" dirty="0">
                <a:highlight>
                  <a:srgbClr val="00FF00"/>
                </a:highlight>
                <a:latin typeface="Arial" charset="0"/>
              </a:rPr>
              <a:t> support (PASS) Trust- MSEK 180 (</a:t>
            </a:r>
            <a:r>
              <a:rPr lang="sv-SE" sz="2400" dirty="0" err="1">
                <a:highlight>
                  <a:srgbClr val="00FF00"/>
                </a:highlight>
                <a:latin typeface="Arial" charset="0"/>
              </a:rPr>
              <a:t>guarantee</a:t>
            </a:r>
            <a:r>
              <a:rPr lang="sv-SE" sz="2400" dirty="0">
                <a:highlight>
                  <a:srgbClr val="00FF00"/>
                </a:highlight>
                <a:latin typeface="Arial" charset="0"/>
              </a:rPr>
              <a:t>)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61122-831A-4BC6-9F28-0051D1C58875}"/>
              </a:ext>
            </a:extLst>
          </p:cNvPr>
          <p:cNvSpPr/>
          <p:nvPr/>
        </p:nvSpPr>
        <p:spPr>
          <a:xfrm>
            <a:off x="1588063" y="2277951"/>
            <a:ext cx="987032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v-SE" sz="2400" dirty="0">
                <a:highlight>
                  <a:srgbClr val="00FF00"/>
                </a:highlight>
                <a:latin typeface="Arial" charset="0"/>
              </a:rPr>
              <a:t>The Agricultural Markets </a:t>
            </a:r>
            <a:r>
              <a:rPr lang="sv-SE" sz="2400" dirty="0" err="1">
                <a:highlight>
                  <a:srgbClr val="00FF00"/>
                </a:highlight>
                <a:latin typeface="Arial" charset="0"/>
              </a:rPr>
              <a:t>Development</a:t>
            </a:r>
            <a:r>
              <a:rPr lang="sv-SE" sz="2400" dirty="0">
                <a:highlight>
                  <a:srgbClr val="00FF00"/>
                </a:highlight>
                <a:latin typeface="Arial" charset="0"/>
              </a:rPr>
              <a:t> Trust </a:t>
            </a:r>
            <a:r>
              <a:rPr lang="sv-SE" sz="2400" dirty="0" err="1">
                <a:highlight>
                  <a:srgbClr val="00FF00"/>
                </a:highlight>
                <a:latin typeface="Arial" charset="0"/>
              </a:rPr>
              <a:t>Fund</a:t>
            </a:r>
            <a:r>
              <a:rPr lang="sv-SE" sz="2400" dirty="0">
                <a:highlight>
                  <a:srgbClr val="00FF00"/>
                </a:highlight>
                <a:latin typeface="Arial" charset="0"/>
              </a:rPr>
              <a:t> (AMDT)</a:t>
            </a:r>
          </a:p>
          <a:p>
            <a:pPr eaLnBrk="1" hangingPunct="1">
              <a:defRPr/>
            </a:pPr>
            <a:r>
              <a:rPr lang="sv-SE" sz="2400" dirty="0">
                <a:highlight>
                  <a:srgbClr val="00FF00"/>
                </a:highlight>
                <a:latin typeface="Arial" charset="0"/>
              </a:rPr>
              <a:t> – MSEK 48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6C2BAF-3368-4147-AC87-6F51A679D7AE}"/>
              </a:ext>
            </a:extLst>
          </p:cNvPr>
          <p:cNvSpPr/>
          <p:nvPr/>
        </p:nvSpPr>
        <p:spPr>
          <a:xfrm>
            <a:off x="2514600" y="3457576"/>
            <a:ext cx="5562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v-SE" sz="2400" dirty="0">
                <a:highlight>
                  <a:srgbClr val="00FF00"/>
                </a:highlight>
                <a:latin typeface="Arial" charset="0"/>
              </a:rPr>
              <a:t>COSTECH/SIDO)- MSEK 18,3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BA21A5-37F7-4EF5-8730-6B8EAB8CAA6C}"/>
              </a:ext>
            </a:extLst>
          </p:cNvPr>
          <p:cNvSpPr/>
          <p:nvPr/>
        </p:nvSpPr>
        <p:spPr>
          <a:xfrm rot="10800000" flipV="1">
            <a:off x="2003278" y="4434917"/>
            <a:ext cx="790272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w-KE" sz="2400" dirty="0">
                <a:highlight>
                  <a:srgbClr val="00FF00"/>
                </a:highlight>
                <a:ea typeface="MS Mincho" panose="02020609040205080304" pitchFamily="49" charset="-128"/>
              </a:rPr>
              <a:t>Coffee</a:t>
            </a:r>
            <a:r>
              <a:rPr lang="sw-KE" dirty="0">
                <a:highlight>
                  <a:srgbClr val="00FF00"/>
                </a:highlight>
                <a:ea typeface="MS Mincho" panose="02020609040205080304" pitchFamily="49" charset="-128"/>
              </a:rPr>
              <a:t> </a:t>
            </a:r>
            <a:r>
              <a:rPr lang="sw-KE" sz="2400" dirty="0" err="1">
                <a:highlight>
                  <a:srgbClr val="00FF00"/>
                </a:highlight>
                <a:ea typeface="MS Mincho" panose="02020609040205080304" pitchFamily="49" charset="-128"/>
              </a:rPr>
              <a:t>Farmers</a:t>
            </a:r>
            <a:r>
              <a:rPr lang="sw-KE" sz="2400" dirty="0">
                <a:highlight>
                  <a:srgbClr val="00FF00"/>
                </a:highlight>
                <a:ea typeface="MS Mincho" panose="02020609040205080304" pitchFamily="49" charset="-128"/>
              </a:rPr>
              <a:t> </a:t>
            </a:r>
            <a:r>
              <a:rPr lang="sw-KE" sz="2400" dirty="0" err="1">
                <a:highlight>
                  <a:srgbClr val="00FF00"/>
                </a:highlight>
                <a:ea typeface="MS Mincho" panose="02020609040205080304" pitchFamily="49" charset="-128"/>
              </a:rPr>
              <a:t>Alliance</a:t>
            </a:r>
            <a:r>
              <a:rPr lang="sw-KE" sz="2400" dirty="0">
                <a:highlight>
                  <a:srgbClr val="00FF00"/>
                </a:highlight>
                <a:ea typeface="MS Mincho" panose="02020609040205080304" pitchFamily="49" charset="-128"/>
              </a:rPr>
              <a:t> Tanzania (CFAT-II) – MSEK 11,5 </a:t>
            </a:r>
            <a:endParaRPr lang="sv-SE" sz="24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3632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02" name="Rectangle 2">
            <a:extLst>
              <a:ext uri="{FF2B5EF4-FFF2-40B4-BE49-F238E27FC236}">
                <a16:creationId xmlns:a16="http://schemas.microsoft.com/office/drawing/2014/main" id="{9D5BBA6F-E39D-42DC-A84D-F07BEED69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5800" y="71438"/>
            <a:ext cx="4800600" cy="501650"/>
          </a:xfrm>
        </p:spPr>
        <p:txBody>
          <a:bodyPr/>
          <a:lstStyle/>
          <a:p>
            <a:pPr algn="l">
              <a:defRPr/>
            </a:pPr>
            <a:r>
              <a:rPr lang="en-US" sz="2800" dirty="0">
                <a:solidFill>
                  <a:srgbClr val="006600"/>
                </a:solidFill>
              </a:rPr>
              <a:t>PASS Blended Finance Model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735BD191-CDFD-479D-8F52-90C4F42EF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488" y="6337300"/>
            <a:ext cx="950912" cy="292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accent1"/>
              </a:solidFill>
            </a:endParaRPr>
          </a:p>
        </p:txBody>
      </p:sp>
      <p:pic>
        <p:nvPicPr>
          <p:cNvPr id="12292" name="Picture 9">
            <a:extLst>
              <a:ext uri="{FF2B5EF4-FFF2-40B4-BE49-F238E27FC236}">
                <a16:creationId xmlns:a16="http://schemas.microsoft.com/office/drawing/2014/main" id="{7F16A3D7-D221-48F4-8FC0-84581148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1" y="1397001"/>
            <a:ext cx="3089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: Rounded Corners 10">
            <a:extLst>
              <a:ext uri="{FF2B5EF4-FFF2-40B4-BE49-F238E27FC236}">
                <a16:creationId xmlns:a16="http://schemas.microsoft.com/office/drawing/2014/main" id="{082CC423-2DD9-4FCF-BC6B-B5FA70C72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3" y="1360489"/>
            <a:ext cx="2540000" cy="8667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BANKs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Commercial/ DFIs </a:t>
            </a:r>
          </a:p>
        </p:txBody>
      </p:sp>
      <p:sp>
        <p:nvSpPr>
          <p:cNvPr id="18439" name="Rectangle: Rounded Corners 11">
            <a:extLst>
              <a:ext uri="{FF2B5EF4-FFF2-40B4-BE49-F238E27FC236}">
                <a16:creationId xmlns:a16="http://schemas.microsoft.com/office/drawing/2014/main" id="{CC28B06E-3EA3-4E0C-9ACD-6C788B1E3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150" y="3198814"/>
            <a:ext cx="2209800" cy="1144587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NON-BANK FINANCIAL INSTITUTIONS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(e.g. Microfinance)</a:t>
            </a:r>
          </a:p>
        </p:txBody>
      </p:sp>
      <p:sp>
        <p:nvSpPr>
          <p:cNvPr id="18441" name="Rectangle: Rounded Corners 13">
            <a:extLst>
              <a:ext uri="{FF2B5EF4-FFF2-40B4-BE49-F238E27FC236}">
                <a16:creationId xmlns:a16="http://schemas.microsoft.com/office/drawing/2014/main" id="{55F49C08-7469-4B6D-B27C-3F5F08567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4" y="5256214"/>
            <a:ext cx="7305675" cy="80962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FARMERS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micro, small and medium enterprises (MSMEs)</a:t>
            </a:r>
          </a:p>
        </p:txBody>
      </p:sp>
      <p:sp>
        <p:nvSpPr>
          <p:cNvPr id="12296" name="Arrow: Down 6">
            <a:extLst>
              <a:ext uri="{FF2B5EF4-FFF2-40B4-BE49-F238E27FC236}">
                <a16:creationId xmlns:a16="http://schemas.microsoft.com/office/drawing/2014/main" id="{B3E55A7B-6E89-45D4-BA7F-F69E2C927CC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478464" y="1081089"/>
            <a:ext cx="363537" cy="1531937"/>
          </a:xfrm>
          <a:prstGeom prst="downArrow">
            <a:avLst>
              <a:gd name="adj1" fmla="val 50000"/>
              <a:gd name="adj2" fmla="val 500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/>
          </a:p>
        </p:txBody>
      </p:sp>
      <p:sp>
        <p:nvSpPr>
          <p:cNvPr id="12297" name="Arrow: Down 15">
            <a:extLst>
              <a:ext uri="{FF2B5EF4-FFF2-40B4-BE49-F238E27FC236}">
                <a16:creationId xmlns:a16="http://schemas.microsoft.com/office/drawing/2014/main" id="{DE80CBDA-06C1-4ED8-AE38-ECD8D1F06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2227263"/>
            <a:ext cx="363538" cy="971550"/>
          </a:xfrm>
          <a:prstGeom prst="downArrow">
            <a:avLst>
              <a:gd name="adj1" fmla="val 50000"/>
              <a:gd name="adj2" fmla="val 5010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/>
          </a:p>
        </p:txBody>
      </p:sp>
      <p:sp>
        <p:nvSpPr>
          <p:cNvPr id="12298" name="Arrow: Down 16">
            <a:extLst>
              <a:ext uri="{FF2B5EF4-FFF2-40B4-BE49-F238E27FC236}">
                <a16:creationId xmlns:a16="http://schemas.microsoft.com/office/drawing/2014/main" id="{E984DD36-737A-41C0-A642-BDD164A30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114" y="2227264"/>
            <a:ext cx="363537" cy="1063625"/>
          </a:xfrm>
          <a:prstGeom prst="downArrow">
            <a:avLst>
              <a:gd name="adj1" fmla="val 50000"/>
              <a:gd name="adj2" fmla="val 501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/>
          </a:p>
        </p:txBody>
      </p:sp>
      <p:sp>
        <p:nvSpPr>
          <p:cNvPr id="12299" name="Arrow: Down 17">
            <a:extLst>
              <a:ext uri="{FF2B5EF4-FFF2-40B4-BE49-F238E27FC236}">
                <a16:creationId xmlns:a16="http://schemas.microsoft.com/office/drawing/2014/main" id="{B68635F5-4F84-4D2C-BE5B-74F7F2D58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239" y="4343401"/>
            <a:ext cx="363537" cy="1057275"/>
          </a:xfrm>
          <a:prstGeom prst="downArrow">
            <a:avLst>
              <a:gd name="adj1" fmla="val 50000"/>
              <a:gd name="adj2" fmla="val 5006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/>
          </a:p>
        </p:txBody>
      </p:sp>
      <p:sp>
        <p:nvSpPr>
          <p:cNvPr id="12300" name="Arrow: Down 18">
            <a:extLst>
              <a:ext uri="{FF2B5EF4-FFF2-40B4-BE49-F238E27FC236}">
                <a16:creationId xmlns:a16="http://schemas.microsoft.com/office/drawing/2014/main" id="{67BB50E3-891F-4684-B529-378381AE5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0775" y="4270375"/>
            <a:ext cx="363538" cy="1130300"/>
          </a:xfrm>
          <a:prstGeom prst="downArrow">
            <a:avLst>
              <a:gd name="adj1" fmla="val 50000"/>
              <a:gd name="adj2" fmla="val 5006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/>
          </a:p>
        </p:txBody>
      </p:sp>
      <p:sp>
        <p:nvSpPr>
          <p:cNvPr id="18447" name="Rectangle: Rounded Corners 20">
            <a:extLst>
              <a:ext uri="{FF2B5EF4-FFF2-40B4-BE49-F238E27FC236}">
                <a16:creationId xmlns:a16="http://schemas.microsoft.com/office/drawing/2014/main" id="{121EE563-ED19-4041-8D4F-2DB70B318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6" y="3255964"/>
            <a:ext cx="1520825" cy="866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Leasing Finance Company </a:t>
            </a:r>
          </a:p>
        </p:txBody>
      </p:sp>
      <p:sp>
        <p:nvSpPr>
          <p:cNvPr id="12302" name="Arrow: Down 22">
            <a:extLst>
              <a:ext uri="{FF2B5EF4-FFF2-40B4-BE49-F238E27FC236}">
                <a16:creationId xmlns:a16="http://schemas.microsoft.com/office/drawing/2014/main" id="{38B14BD8-405B-4D67-8806-5AD4B6BA6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2227264"/>
            <a:ext cx="363538" cy="3170237"/>
          </a:xfrm>
          <a:prstGeom prst="downArrow">
            <a:avLst>
              <a:gd name="adj1" fmla="val 50000"/>
              <a:gd name="adj2" fmla="val 5006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/>
          </a:p>
        </p:txBody>
      </p:sp>
      <p:cxnSp>
        <p:nvCxnSpPr>
          <p:cNvPr id="12303" name="Straight Arrow Connector 23">
            <a:extLst>
              <a:ext uri="{FF2B5EF4-FFF2-40B4-BE49-F238E27FC236}">
                <a16:creationId xmlns:a16="http://schemas.microsoft.com/office/drawing/2014/main" id="{315FEDB4-642D-4D97-B392-3D6F7FC968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17850" y="2262188"/>
            <a:ext cx="0" cy="1028700"/>
          </a:xfrm>
          <a:prstGeom prst="straightConnector1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4" name="Straight Arrow Connector 27">
            <a:extLst>
              <a:ext uri="{FF2B5EF4-FFF2-40B4-BE49-F238E27FC236}">
                <a16:creationId xmlns:a16="http://schemas.microsoft.com/office/drawing/2014/main" id="{18CFF148-A5C1-40E0-802A-AC84FEA84A1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105150" y="4129088"/>
            <a:ext cx="12700" cy="1281112"/>
          </a:xfrm>
          <a:prstGeom prst="straightConnector1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5" name="TextBox 1">
            <a:extLst>
              <a:ext uri="{FF2B5EF4-FFF2-40B4-BE49-F238E27FC236}">
                <a16:creationId xmlns:a16="http://schemas.microsoft.com/office/drawing/2014/main" id="{4CF6FCA2-71B8-46E5-A4F3-E9314F0CC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4" y="6238876"/>
            <a:ext cx="671988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6600"/>
                </a:solidFill>
              </a:rPr>
              <a:t>Sector: Agriculture, Livestock &amp; Fisheries</a:t>
            </a:r>
          </a:p>
        </p:txBody>
      </p:sp>
      <p:sp>
        <p:nvSpPr>
          <p:cNvPr id="12306" name="Right Brace 3">
            <a:extLst>
              <a:ext uri="{FF2B5EF4-FFF2-40B4-BE49-F238E27FC236}">
                <a16:creationId xmlns:a16="http://schemas.microsoft.com/office/drawing/2014/main" id="{2C7A1D4F-E839-4893-913A-C70734DC4F9C}"/>
              </a:ext>
            </a:extLst>
          </p:cNvPr>
          <p:cNvSpPr>
            <a:spLocks/>
          </p:cNvSpPr>
          <p:nvPr/>
        </p:nvSpPr>
        <p:spPr bwMode="auto">
          <a:xfrm>
            <a:off x="9967913" y="1401763"/>
            <a:ext cx="374650" cy="4837112"/>
          </a:xfrm>
          <a:prstGeom prst="rightBrace">
            <a:avLst>
              <a:gd name="adj1" fmla="val 8308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sv-SE" altLang="sv-SE"/>
          </a:p>
        </p:txBody>
      </p:sp>
      <p:sp>
        <p:nvSpPr>
          <p:cNvPr id="22" name="Rectangle: Rounded Corners 12">
            <a:extLst>
              <a:ext uri="{FF2B5EF4-FFF2-40B4-BE49-F238E27FC236}">
                <a16:creationId xmlns:a16="http://schemas.microsoft.com/office/drawing/2014/main" id="{609DE2E6-FC94-477B-8786-880AE22F7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538" y="3255964"/>
            <a:ext cx="2138362" cy="10064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Medium/Large Agribusiness private companies</a:t>
            </a:r>
          </a:p>
        </p:txBody>
      </p:sp>
      <p:sp>
        <p:nvSpPr>
          <p:cNvPr id="23" name="Rectangle: Rounded Corners 20">
            <a:extLst>
              <a:ext uri="{FF2B5EF4-FFF2-40B4-BE49-F238E27FC236}">
                <a16:creationId xmlns:a16="http://schemas.microsoft.com/office/drawing/2014/main" id="{83F77C26-D674-430C-88D7-E3CACAFAE19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151813" y="3660776"/>
            <a:ext cx="4549775" cy="196850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Commercial debt instruments</a:t>
            </a:r>
          </a:p>
        </p:txBody>
      </p:sp>
      <p:sp>
        <p:nvSpPr>
          <p:cNvPr id="24" name="Rectangle: Rounded Corners 20">
            <a:extLst>
              <a:ext uri="{FF2B5EF4-FFF2-40B4-BE49-F238E27FC236}">
                <a16:creationId xmlns:a16="http://schemas.microsoft.com/office/drawing/2014/main" id="{53968D36-A45F-4ADF-80BD-2324ACD64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339" y="1992314"/>
            <a:ext cx="1804987" cy="2127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Credit Guarantees</a:t>
            </a:r>
          </a:p>
        </p:txBody>
      </p:sp>
      <p:sp>
        <p:nvSpPr>
          <p:cNvPr id="25" name="Rectangle: Rounded Corners 20">
            <a:extLst>
              <a:ext uri="{FF2B5EF4-FFF2-40B4-BE49-F238E27FC236}">
                <a16:creationId xmlns:a16="http://schemas.microsoft.com/office/drawing/2014/main" id="{DEAB0693-D078-44FC-82A7-EE5F9F63C5E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432051" y="2532063"/>
            <a:ext cx="1028700" cy="2381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Equity</a:t>
            </a:r>
          </a:p>
        </p:txBody>
      </p:sp>
      <p:sp>
        <p:nvSpPr>
          <p:cNvPr id="26" name="Rectangle: Rounded Corners 20">
            <a:extLst>
              <a:ext uri="{FF2B5EF4-FFF2-40B4-BE49-F238E27FC236}">
                <a16:creationId xmlns:a16="http://schemas.microsoft.com/office/drawing/2014/main" id="{D4B64971-41F3-49B0-ACB6-D36BCC776B9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384426" y="4640263"/>
            <a:ext cx="1028700" cy="2381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05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Finance Lease</a:t>
            </a:r>
          </a:p>
        </p:txBody>
      </p:sp>
      <p:pic>
        <p:nvPicPr>
          <p:cNvPr id="12312" name="Picture 4" descr="http://mohinga.info/media/profiles/organisation_logo/DanidaLogo2-200x200.png">
            <a:extLst>
              <a:ext uri="{FF2B5EF4-FFF2-40B4-BE49-F238E27FC236}">
                <a16:creationId xmlns:a16="http://schemas.microsoft.com/office/drawing/2014/main" id="{5CA59FA3-1BE1-45BD-954A-53B50E176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4138"/>
            <a:ext cx="80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12" descr="E:\Nicomed\Desktop\PASS OFFICE FILES\SIDA\logo -SWEDEN .png">
            <a:extLst>
              <a:ext uri="{FF2B5EF4-FFF2-40B4-BE49-F238E27FC236}">
                <a16:creationId xmlns:a16="http://schemas.microsoft.com/office/drawing/2014/main" id="{02FA60DF-0734-4F3E-AB34-7ACC1895F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134939"/>
            <a:ext cx="15684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4" name="Arrow: Down 6">
            <a:extLst>
              <a:ext uri="{FF2B5EF4-FFF2-40B4-BE49-F238E27FC236}">
                <a16:creationId xmlns:a16="http://schemas.microsoft.com/office/drawing/2014/main" id="{FE7DD8CD-5272-46BC-8946-A1642873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39" y="784225"/>
            <a:ext cx="388937" cy="806450"/>
          </a:xfrm>
          <a:prstGeom prst="downArrow">
            <a:avLst>
              <a:gd name="adj1" fmla="val 50000"/>
              <a:gd name="adj2" fmla="val 5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sv-SE" altLang="sv-SE"/>
          </a:p>
        </p:txBody>
      </p:sp>
      <p:sp>
        <p:nvSpPr>
          <p:cNvPr id="12315" name="Arrow: Down 33">
            <a:extLst>
              <a:ext uri="{FF2B5EF4-FFF2-40B4-BE49-F238E27FC236}">
                <a16:creationId xmlns:a16="http://schemas.microsoft.com/office/drawing/2014/main" id="{C26A0322-9153-4709-B4D9-E4795670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64" y="890588"/>
            <a:ext cx="388937" cy="806450"/>
          </a:xfrm>
          <a:prstGeom prst="downArrow">
            <a:avLst>
              <a:gd name="adj1" fmla="val 50000"/>
              <a:gd name="adj2" fmla="val 5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sv-SE" altLang="sv-SE" sz="1200"/>
          </a:p>
        </p:txBody>
      </p:sp>
      <p:sp>
        <p:nvSpPr>
          <p:cNvPr id="35" name="Rectangle: Rounded Corners 20">
            <a:extLst>
              <a:ext uri="{FF2B5EF4-FFF2-40B4-BE49-F238E27FC236}">
                <a16:creationId xmlns:a16="http://schemas.microsoft.com/office/drawing/2014/main" id="{AFC34D5D-2476-48FC-9575-8626491D9FB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35894" y="1166019"/>
            <a:ext cx="1028700" cy="217488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Equity</a:t>
            </a:r>
          </a:p>
        </p:txBody>
      </p:sp>
      <p:sp>
        <p:nvSpPr>
          <p:cNvPr id="36" name="Rectangle: Rounded Corners 20">
            <a:extLst>
              <a:ext uri="{FF2B5EF4-FFF2-40B4-BE49-F238E27FC236}">
                <a16:creationId xmlns:a16="http://schemas.microsoft.com/office/drawing/2014/main" id="{D4E2EBD3-8F79-467A-AABB-15A0DB08C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50" y="995363"/>
            <a:ext cx="1263650" cy="207962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Re-guarantee</a:t>
            </a:r>
          </a:p>
        </p:txBody>
      </p:sp>
      <p:cxnSp>
        <p:nvCxnSpPr>
          <p:cNvPr id="12318" name="Straight Arrow Connector 27">
            <a:extLst>
              <a:ext uri="{FF2B5EF4-FFF2-40B4-BE49-F238E27FC236}">
                <a16:creationId xmlns:a16="http://schemas.microsoft.com/office/drawing/2014/main" id="{8243E4D4-DA13-4572-BDC5-695406F47F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8975" y="2197101"/>
            <a:ext cx="26988" cy="3076575"/>
          </a:xfrm>
          <a:prstGeom prst="straightConnector1">
            <a:avLst/>
          </a:prstGeom>
          <a:noFill/>
          <a:ln w="76200">
            <a:solidFill>
              <a:srgbClr val="0033CC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: Rounded Corners 20">
            <a:extLst>
              <a:ext uri="{FF2B5EF4-FFF2-40B4-BE49-F238E27FC236}">
                <a16:creationId xmlns:a16="http://schemas.microsoft.com/office/drawing/2014/main" id="{67300B80-5382-419D-8043-029EF5B7589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632870" y="3634582"/>
            <a:ext cx="3230562" cy="32067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Quasi Equity/Mezzanine Finance</a:t>
            </a:r>
          </a:p>
        </p:txBody>
      </p:sp>
      <p:sp>
        <p:nvSpPr>
          <p:cNvPr id="12320" name="Arrow: Down 18">
            <a:extLst>
              <a:ext uri="{FF2B5EF4-FFF2-40B4-BE49-F238E27FC236}">
                <a16:creationId xmlns:a16="http://schemas.microsoft.com/office/drawing/2014/main" id="{EFB4AB0B-E8D1-4A94-98FE-34D4116E632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350376" y="4235451"/>
            <a:ext cx="411163" cy="1006475"/>
          </a:xfrm>
          <a:prstGeom prst="downArrow">
            <a:avLst>
              <a:gd name="adj1" fmla="val 50000"/>
              <a:gd name="adj2" fmla="val 499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/>
          </a:p>
        </p:txBody>
      </p:sp>
      <p:sp>
        <p:nvSpPr>
          <p:cNvPr id="12321" name="Arrow: Down 6">
            <a:extLst>
              <a:ext uri="{FF2B5EF4-FFF2-40B4-BE49-F238E27FC236}">
                <a16:creationId xmlns:a16="http://schemas.microsoft.com/office/drawing/2014/main" id="{ADC01E6C-F272-4C34-8658-73DF022E987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34013" y="771526"/>
            <a:ext cx="363538" cy="1531937"/>
          </a:xfrm>
          <a:prstGeom prst="downArrow">
            <a:avLst>
              <a:gd name="adj1" fmla="val 50000"/>
              <a:gd name="adj2" fmla="val 500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just"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/>
          </a:p>
        </p:txBody>
      </p:sp>
      <p:sp>
        <p:nvSpPr>
          <p:cNvPr id="42" name="Rectangle: Rounded Corners 20">
            <a:extLst>
              <a:ext uri="{FF2B5EF4-FFF2-40B4-BE49-F238E27FC236}">
                <a16:creationId xmlns:a16="http://schemas.microsoft.com/office/drawing/2014/main" id="{C0B98945-3614-446E-9F32-7D4D53A90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1200151"/>
            <a:ext cx="1804988" cy="2127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Risk sharing fees</a:t>
            </a:r>
          </a:p>
        </p:txBody>
      </p:sp>
      <p:sp>
        <p:nvSpPr>
          <p:cNvPr id="12323" name="Arrow: Curved Right 8">
            <a:extLst>
              <a:ext uri="{FF2B5EF4-FFF2-40B4-BE49-F238E27FC236}">
                <a16:creationId xmlns:a16="http://schemas.microsoft.com/office/drawing/2014/main" id="{E6D8D92C-5908-45BE-BEA5-0B082A4EF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2136775"/>
            <a:ext cx="790575" cy="3689350"/>
          </a:xfrm>
          <a:prstGeom prst="curvedRightArrow">
            <a:avLst>
              <a:gd name="adj1" fmla="val 24997"/>
              <a:gd name="adj2" fmla="val 50015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sv-SE" altLang="sv-SE"/>
          </a:p>
        </p:txBody>
      </p:sp>
      <p:sp>
        <p:nvSpPr>
          <p:cNvPr id="45" name="Rectangle: Rounded Corners 20">
            <a:extLst>
              <a:ext uri="{FF2B5EF4-FFF2-40B4-BE49-F238E27FC236}">
                <a16:creationId xmlns:a16="http://schemas.microsoft.com/office/drawing/2014/main" id="{7439028C-7691-4646-A0EB-CB3A2F4EDAE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14425" y="3824287"/>
            <a:ext cx="1028700" cy="238126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BDS</a:t>
            </a:r>
          </a:p>
        </p:txBody>
      </p:sp>
    </p:spTree>
    <p:extLst>
      <p:ext uri="{BB962C8B-B14F-4D97-AF65-F5344CB8AC3E}">
        <p14:creationId xmlns:p14="http://schemas.microsoft.com/office/powerpoint/2010/main" val="2281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76A-523A-4A7D-BDDF-6AD22B4D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4651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6600"/>
                </a:solidFill>
              </a:rPr>
              <a:t>PASS Products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968A8-6DF9-4647-B6E8-FFB1DD443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4325" y="465139"/>
            <a:ext cx="4451350" cy="57880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schemeClr val="accent6"/>
                </a:solidFill>
              </a:rPr>
              <a:t>Business Development Services: 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Feasibility studies,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Business Plans Preparation,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Capacity Building to Farmers,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Farmer development services-group formation,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 out-grower schemes &amp; contract farming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AIC services</a:t>
            </a:r>
          </a:p>
          <a:p>
            <a:pPr marL="0" indent="0">
              <a:buNone/>
              <a:defRPr/>
            </a:pPr>
            <a:endParaRPr lang="en-US" sz="2400" b="1" dirty="0"/>
          </a:p>
          <a:p>
            <a:pPr>
              <a:defRPr/>
            </a:pPr>
            <a:endParaRPr lang="en-US" dirty="0"/>
          </a:p>
        </p:txBody>
      </p:sp>
      <p:sp>
        <p:nvSpPr>
          <p:cNvPr id="24580" name="Content Placeholder 3">
            <a:extLst>
              <a:ext uri="{FF2B5EF4-FFF2-40B4-BE49-F238E27FC236}">
                <a16:creationId xmlns:a16="http://schemas.microsoft.com/office/drawing/2014/main" id="{FDCE9B0B-31FA-48FF-B817-75DE9F13E3A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565901" y="465139"/>
            <a:ext cx="4041775" cy="58769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2400" b="1" dirty="0">
                <a:solidFill>
                  <a:schemeClr val="accent6"/>
                </a:solidFill>
              </a:rPr>
              <a:t>PASS Guarantee Products </a:t>
            </a:r>
            <a:r>
              <a:rPr lang="en-US" altLang="en-US" sz="2400" dirty="0">
                <a:solidFill>
                  <a:schemeClr val="accent6"/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16389" name="Billede 43008">
            <a:extLst>
              <a:ext uri="{FF2B5EF4-FFF2-40B4-BE49-F238E27FC236}">
                <a16:creationId xmlns:a16="http://schemas.microsoft.com/office/drawing/2014/main" id="{72C20D30-4411-41AA-988F-205DD8CEE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4" y="919164"/>
            <a:ext cx="3787775" cy="15462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Billede 15">
            <a:extLst>
              <a:ext uri="{FF2B5EF4-FFF2-40B4-BE49-F238E27FC236}">
                <a16:creationId xmlns:a16="http://schemas.microsoft.com/office/drawing/2014/main" id="{EAD722A2-0149-4B87-88C7-FDA0FCEF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4" y="2622550"/>
            <a:ext cx="3787775" cy="17033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Billede 43009">
            <a:extLst>
              <a:ext uri="{FF2B5EF4-FFF2-40B4-BE49-F238E27FC236}">
                <a16:creationId xmlns:a16="http://schemas.microsoft.com/office/drawing/2014/main" id="{179DE25A-B626-4259-AAB5-DA03E61D3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1" y="4483100"/>
            <a:ext cx="3787775" cy="1701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Billede 17">
            <a:extLst>
              <a:ext uri="{FF2B5EF4-FFF2-40B4-BE49-F238E27FC236}">
                <a16:creationId xmlns:a16="http://schemas.microsoft.com/office/drawing/2014/main" id="{678C33A6-A880-4645-8C42-2048A1F73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4729164"/>
            <a:ext cx="4449763" cy="12096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9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1776C1E3-9EF0-4231-88AC-DF76678E6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488" y="6337300"/>
            <a:ext cx="950912" cy="292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GB" altLang="en-US" sz="1800">
              <a:solidFill>
                <a:schemeClr val="accent1"/>
              </a:solidFill>
            </a:endParaRPr>
          </a:p>
        </p:txBody>
      </p:sp>
      <p:pic>
        <p:nvPicPr>
          <p:cNvPr id="22531" name="Image7" descr="http://www.pass.ac.tz/images/logo2.gif">
            <a:extLst>
              <a:ext uri="{FF2B5EF4-FFF2-40B4-BE49-F238E27FC236}">
                <a16:creationId xmlns:a16="http://schemas.microsoft.com/office/drawing/2014/main" id="{5981C8CA-CE35-40D6-9D73-A48AE4883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206375"/>
            <a:ext cx="2057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335386C-5087-425C-A7C1-4322203B7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04801"/>
            <a:ext cx="7772400" cy="817563"/>
          </a:xfrm>
        </p:spPr>
        <p:txBody>
          <a:bodyPr/>
          <a:lstStyle/>
          <a:p>
            <a:pPr>
              <a:defRPr/>
            </a:pPr>
            <a:r>
              <a:rPr lang="en-GB" sz="3600" dirty="0">
                <a:solidFill>
                  <a:schemeClr val="accent2"/>
                </a:solidFill>
              </a:rPr>
              <a:t>Our Achievements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2B0F5615-942B-42C0-94D7-48E514CC8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1220788"/>
            <a:ext cx="82486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buFont typeface="Times New Roman" panose="02020603050405020304" pitchFamily="18" charset="0"/>
              <a:buAutoNum type="alphaUcPeriod"/>
            </a:pPr>
            <a:r>
              <a:rPr lang="en-US" altLang="en-US" sz="20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total of </a:t>
            </a:r>
            <a:r>
              <a:rPr lang="en-US" altLang="en-US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729,920</a:t>
            </a:r>
            <a:r>
              <a:rPr lang="en-US" altLang="en-US" sz="20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agricultural entrepreneurs benefited from PASS Guarantee between the years 2013 to 2017 with total loan amounts of </a:t>
            </a:r>
            <a:r>
              <a:rPr lang="en-US" altLang="en-US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TZS 404.1 billion (US$ 177 million)</a:t>
            </a:r>
            <a:r>
              <a:rPr lang="en-US" altLang="en-US" sz="20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Times New Roman" panose="02020603050405020304" pitchFamily="18" charset="0"/>
              <a:buAutoNum type="alphaUcPeriod"/>
            </a:pPr>
            <a:endParaRPr lang="en-US" altLang="en-US" sz="20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AutoNum type="alphaUcPeriod"/>
            </a:pPr>
            <a:r>
              <a:rPr lang="en-US" altLang="en-US" sz="20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2017 alone, PASS Trust supported a total of </a:t>
            </a:r>
            <a:r>
              <a:rPr lang="en-US" altLang="en-US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170,974</a:t>
            </a:r>
            <a:r>
              <a:rPr lang="en-US" altLang="en-US" sz="20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individuals </a:t>
            </a:r>
            <a:r>
              <a:rPr lang="en-US" altLang="en-US" sz="2000" b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which </a:t>
            </a: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80,358</a:t>
            </a:r>
            <a:r>
              <a:rPr lang="en-US" altLang="en-US" sz="2000" b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47%) </a:t>
            </a:r>
            <a:r>
              <a:rPr lang="en-US" altLang="en-US" sz="2000" b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women</a:t>
            </a:r>
            <a:r>
              <a:rPr lang="en-US" altLang="en-US" sz="20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Times New Roman" panose="02020603050405020304" pitchFamily="18" charset="0"/>
              <a:buAutoNum type="alphaUcPeriod"/>
            </a:pPr>
            <a:endParaRPr lang="en-US" altLang="en-US" sz="20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AutoNum type="alphaUcPeriod"/>
            </a:pPr>
            <a:r>
              <a:rPr lang="en-US" altLang="en-US" sz="2000" b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percentage of women has continued to increase compared from </a:t>
            </a: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45.3% </a:t>
            </a:r>
            <a:r>
              <a:rPr lang="en-US" altLang="en-US" sz="20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2016 due to efforts made by PASS to make access to credit more inclusive. </a:t>
            </a:r>
          </a:p>
          <a:p>
            <a:pPr algn="just">
              <a:buFont typeface="Times New Roman" panose="02020603050405020304" pitchFamily="18" charset="0"/>
              <a:buAutoNum type="alphaUcPeriod"/>
            </a:pPr>
            <a:endParaRPr lang="en-US" altLang="en-US" sz="20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AutoNum type="alphaUcPeriod"/>
            </a:pPr>
            <a:r>
              <a:rPr lang="en-US" altLang="en-US" sz="2000" b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guarantee cover of up to </a:t>
            </a: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80%</a:t>
            </a:r>
            <a:r>
              <a:rPr lang="en-US" altLang="en-US" sz="2000" b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women owned agricultural business </a:t>
            </a:r>
            <a:r>
              <a:rPr lang="en-US" altLang="en-US" sz="20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compared to </a:t>
            </a:r>
            <a:r>
              <a:rPr lang="en-US" altLang="en-US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r>
              <a:rPr lang="en-US" altLang="en-US" sz="20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ceiling for other businesses</a:t>
            </a:r>
          </a:p>
        </p:txBody>
      </p:sp>
    </p:spTree>
    <p:extLst>
      <p:ext uri="{BB962C8B-B14F-4D97-AF65-F5344CB8AC3E}">
        <p14:creationId xmlns:p14="http://schemas.microsoft.com/office/powerpoint/2010/main" val="422916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2815-ED01-4C43-81B4-5D656E5FB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76" y="250816"/>
            <a:ext cx="8066139" cy="164201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sz="26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6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Nordic Environment Finance Corporation (NEFCO)</a:t>
            </a:r>
            <a:br>
              <a:rPr lang="en-US" sz="26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6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 MEUR </a:t>
            </a:r>
            <a:r>
              <a:rPr lang="en-US" sz="26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Guarantee – </a:t>
            </a:r>
            <a:br>
              <a:rPr lang="en-US" sz="26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6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Energy efficiency investment in municipalities –</a:t>
            </a:r>
            <a:br>
              <a:rPr lang="en-GB" sz="26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6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MEUR (</a:t>
            </a:r>
            <a:r>
              <a:rPr lang="en-US" sz="2667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Ukraine 2014-2029)</a:t>
            </a:r>
            <a:endParaRPr lang="en-US" sz="266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43845-D4C3-4BE2-9831-D6542D5879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EAB9C-C8F8-42F9-8D78-033CA45D8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256" y="1993528"/>
            <a:ext cx="5564933" cy="345169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400" dirty="0"/>
              <a:t>Key Impact Results</a:t>
            </a:r>
            <a:endParaRPr lang="en-GB" sz="2400" dirty="0"/>
          </a:p>
          <a:p>
            <a:pPr marL="380990" indent="-380990"/>
            <a:r>
              <a:rPr lang="en-GB" sz="2400" dirty="0"/>
              <a:t>Additional lending up to 50 MEUR</a:t>
            </a:r>
          </a:p>
          <a:p>
            <a:pPr marL="380990" indent="-380990"/>
            <a:r>
              <a:rPr lang="en-GB" sz="2400" dirty="0"/>
              <a:t>Improved environment, reduced climate impact</a:t>
            </a:r>
          </a:p>
          <a:p>
            <a:pPr marL="380990" indent="-380990"/>
            <a:r>
              <a:rPr lang="en-GB" sz="2400" dirty="0"/>
              <a:t>CO2 reductions of some 150 000 tonnes/year (6 projects to date)</a:t>
            </a:r>
          </a:p>
          <a:p>
            <a:pPr marL="380990" indent="-380990"/>
            <a:r>
              <a:rPr lang="en-GB" sz="2400" dirty="0"/>
              <a:t>Integration with EU</a:t>
            </a:r>
          </a:p>
          <a:p>
            <a:pPr marL="380990" indent="-380990"/>
            <a:r>
              <a:rPr lang="en-GB" sz="2400" dirty="0"/>
              <a:t>More sustainable public services</a:t>
            </a:r>
          </a:p>
          <a:p>
            <a:pPr marL="380990" indent="-380990"/>
            <a:endParaRPr lang="en-GB" sz="2400" dirty="0"/>
          </a:p>
          <a:p>
            <a:pPr marL="380990" indent="-380990"/>
            <a:endParaRPr lang="en-GB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333152-C67D-46E2-8430-6A4717FC7BEC}"/>
              </a:ext>
            </a:extLst>
          </p:cNvPr>
          <p:cNvSpPr/>
          <p:nvPr/>
        </p:nvSpPr>
        <p:spPr>
          <a:xfrm>
            <a:off x="719403" y="1628800"/>
            <a:ext cx="3744416" cy="2856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B80A96-1403-4686-9795-9093FCF1A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5" y="2941459"/>
            <a:ext cx="1482380" cy="8338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5B2832-7CCF-44B1-B559-1D93C69ED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5" y="5082994"/>
            <a:ext cx="1513484" cy="54965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6F7BDF-9527-445D-94C5-7F0783C9F1C7}"/>
              </a:ext>
            </a:extLst>
          </p:cNvPr>
          <p:cNvCxnSpPr/>
          <p:nvPr/>
        </p:nvCxnSpPr>
        <p:spPr>
          <a:xfrm>
            <a:off x="2353152" y="3429000"/>
            <a:ext cx="16306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2C68E4B-C6BC-44F3-BA56-FAB79594FC58}"/>
              </a:ext>
            </a:extLst>
          </p:cNvPr>
          <p:cNvCxnSpPr>
            <a:cxnSpLocks/>
          </p:cNvCxnSpPr>
          <p:nvPr/>
        </p:nvCxnSpPr>
        <p:spPr>
          <a:xfrm>
            <a:off x="2351584" y="3717032"/>
            <a:ext cx="1630613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7D19C2-5BA5-4D14-A50A-432C778EEC88}"/>
              </a:ext>
            </a:extLst>
          </p:cNvPr>
          <p:cNvCxnSpPr>
            <a:cxnSpLocks/>
          </p:cNvCxnSpPr>
          <p:nvPr/>
        </p:nvCxnSpPr>
        <p:spPr>
          <a:xfrm flipV="1">
            <a:off x="2351584" y="2852936"/>
            <a:ext cx="1630613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BBF0809-C2BC-459B-ACFC-3C691C13C768}"/>
              </a:ext>
            </a:extLst>
          </p:cNvPr>
          <p:cNvSpPr txBox="1"/>
          <p:nvPr/>
        </p:nvSpPr>
        <p:spPr>
          <a:xfrm>
            <a:off x="4143416" y="2564904"/>
            <a:ext cx="182544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 dirty="0"/>
              <a:t>Municipality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A1FBDB-3838-4EEA-A32D-DA348AAE8D25}"/>
              </a:ext>
            </a:extLst>
          </p:cNvPr>
          <p:cNvSpPr txBox="1"/>
          <p:nvPr/>
        </p:nvSpPr>
        <p:spPr>
          <a:xfrm>
            <a:off x="4143416" y="3272208"/>
            <a:ext cx="182544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 dirty="0"/>
              <a:t>Municipality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62998D-96A2-44A1-B782-D8EC96A5242A}"/>
              </a:ext>
            </a:extLst>
          </p:cNvPr>
          <p:cNvSpPr txBox="1"/>
          <p:nvPr/>
        </p:nvSpPr>
        <p:spPr>
          <a:xfrm>
            <a:off x="4143416" y="3944283"/>
            <a:ext cx="182544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 dirty="0"/>
              <a:t>Municipality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19342F-B7C3-4634-8840-CA70F3A9DCBA}"/>
              </a:ext>
            </a:extLst>
          </p:cNvPr>
          <p:cNvSpPr txBox="1"/>
          <p:nvPr/>
        </p:nvSpPr>
        <p:spPr>
          <a:xfrm>
            <a:off x="2271603" y="2433478"/>
            <a:ext cx="182544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 dirty="0"/>
              <a:t>Loans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3E42C5-BE04-4DF8-8367-FC6E65B21D50}"/>
              </a:ext>
            </a:extLst>
          </p:cNvPr>
          <p:cNvSpPr txBox="1"/>
          <p:nvPr/>
        </p:nvSpPr>
        <p:spPr>
          <a:xfrm>
            <a:off x="2350342" y="4520347"/>
            <a:ext cx="182544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 dirty="0" err="1"/>
              <a:t>Sida</a:t>
            </a:r>
            <a:r>
              <a:rPr lang="en-US" sz="1467" b="1" dirty="0"/>
              <a:t> Guarantee</a:t>
            </a:r>
            <a:r>
              <a:rPr lang="en-US" sz="1467" dirty="0"/>
              <a:t> </a:t>
            </a:r>
            <a:r>
              <a:rPr lang="en-US" sz="1467" b="1" dirty="0"/>
              <a:t>50</a:t>
            </a:r>
            <a:r>
              <a:rPr lang="en-US" sz="1467" dirty="0"/>
              <a:t>% (</a:t>
            </a:r>
            <a:r>
              <a:rPr lang="en-US" sz="1467" dirty="0" err="1"/>
              <a:t>pari</a:t>
            </a:r>
            <a:r>
              <a:rPr lang="en-US" sz="1467" dirty="0"/>
              <a:t> </a:t>
            </a:r>
            <a:r>
              <a:rPr lang="en-US" sz="1467" dirty="0" err="1"/>
              <a:t>passu</a:t>
            </a:r>
            <a:r>
              <a:rPr lang="en-US" sz="1467" dirty="0"/>
              <a:t>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5E7F4CE-8783-4BEE-9DE3-A33A2A421A55}"/>
              </a:ext>
            </a:extLst>
          </p:cNvPr>
          <p:cNvCxnSpPr>
            <a:cxnSpLocks/>
          </p:cNvCxnSpPr>
          <p:nvPr/>
        </p:nvCxnSpPr>
        <p:spPr>
          <a:xfrm flipH="1" flipV="1">
            <a:off x="1684541" y="3801525"/>
            <a:ext cx="647171" cy="6835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3CFBF2-D33A-4E65-8EFD-FBC1628FED07}"/>
              </a:ext>
            </a:extLst>
          </p:cNvPr>
          <p:cNvCxnSpPr>
            <a:cxnSpLocks/>
          </p:cNvCxnSpPr>
          <p:nvPr/>
        </p:nvCxnSpPr>
        <p:spPr>
          <a:xfrm>
            <a:off x="1365825" y="3943683"/>
            <a:ext cx="656143" cy="683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70777BB-A961-4104-9585-C6598A9A305C}"/>
              </a:ext>
            </a:extLst>
          </p:cNvPr>
          <p:cNvSpPr txBox="1"/>
          <p:nvPr/>
        </p:nvSpPr>
        <p:spPr>
          <a:xfrm>
            <a:off x="221359" y="4336939"/>
            <a:ext cx="163218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 dirty="0"/>
              <a:t>Guarantee Fee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F62013-0EDE-4C80-8F9F-FD6BC4D44524}"/>
              </a:ext>
            </a:extLst>
          </p:cNvPr>
          <p:cNvGrpSpPr/>
          <p:nvPr/>
        </p:nvGrpSpPr>
        <p:grpSpPr>
          <a:xfrm>
            <a:off x="37226" y="92720"/>
            <a:ext cx="4038679" cy="1936465"/>
            <a:chOff x="27919" y="69539"/>
            <a:chExt cx="3029009" cy="1452349"/>
          </a:xfrm>
        </p:grpSpPr>
        <p:pic>
          <p:nvPicPr>
            <p:cNvPr id="21" name="Picture 20" descr="A house with trees in the background&#10;&#10;Description generated with very high confidence">
              <a:extLst>
                <a:ext uri="{FF2B5EF4-FFF2-40B4-BE49-F238E27FC236}">
                  <a16:creationId xmlns:a16="http://schemas.microsoft.com/office/drawing/2014/main" id="{AFED7726-8707-4450-9881-0DE3CB6F0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19" y="77518"/>
              <a:ext cx="1884654" cy="1313789"/>
            </a:xfrm>
            <a:prstGeom prst="rect">
              <a:avLst/>
            </a:prstGeom>
          </p:spPr>
        </p:pic>
        <p:pic>
          <p:nvPicPr>
            <p:cNvPr id="18" name="Picture 17" descr="A house covered in snow&#10;&#10;Description generated with very high confidence">
              <a:extLst>
                <a:ext uri="{FF2B5EF4-FFF2-40B4-BE49-F238E27FC236}">
                  <a16:creationId xmlns:a16="http://schemas.microsoft.com/office/drawing/2014/main" id="{B9B17E35-6AA8-4711-8D93-51696F0D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90155" y="69539"/>
              <a:ext cx="1640952" cy="1322074"/>
            </a:xfrm>
            <a:prstGeom prst="rect">
              <a:avLst/>
            </a:prstGeom>
          </p:spPr>
        </p:pic>
        <p:pic>
          <p:nvPicPr>
            <p:cNvPr id="32" name="Picture 31" descr="A person standing in a room&#10;&#10;Description generated with very high confidence">
              <a:extLst>
                <a:ext uri="{FF2B5EF4-FFF2-40B4-BE49-F238E27FC236}">
                  <a16:creationId xmlns:a16="http://schemas.microsoft.com/office/drawing/2014/main" id="{15929C0A-8B56-4883-878C-1C8D43637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9783" y="990351"/>
              <a:ext cx="797145" cy="531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43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2019" y="285750"/>
            <a:ext cx="9648481" cy="64293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KPWF – Payment Flows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760296" y="3933056"/>
            <a:ext cx="1486972" cy="711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marL="8572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WSTF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24545" y="977811"/>
            <a:ext cx="2427140" cy="561268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28600" indent="-228600">
              <a:buAutoNum type="arabicParenR"/>
            </a:pPr>
            <a:r>
              <a:rPr lang="en-GB" sz="1200" dirty="0">
                <a:latin typeface="Calibri" panose="020F0502020204030204" pitchFamily="34" charset="0"/>
              </a:rPr>
              <a:t>Snr Bonds are issued to Institutional Investors at market rates</a:t>
            </a:r>
          </a:p>
          <a:p>
            <a:pPr marL="228600" indent="-228600">
              <a:buAutoNum type="arabicParenR"/>
            </a:pPr>
            <a:r>
              <a:rPr lang="en-GB" sz="1200" dirty="0">
                <a:latin typeface="Calibri" panose="020F0502020204030204" pitchFamily="34" charset="0"/>
              </a:rPr>
              <a:t>Jnr Bonds (bullet maturity and deferred interest) are subscribed by WSTF with NT funding; proceeds are deposited into DSRA</a:t>
            </a:r>
          </a:p>
          <a:p>
            <a:pPr marL="228600" indent="-228600">
              <a:buAutoNum type="arabicParenR"/>
            </a:pPr>
            <a:r>
              <a:rPr lang="en-GB" sz="1200" dirty="0">
                <a:latin typeface="Calibri" panose="020F0502020204030204" pitchFamily="34" charset="0"/>
              </a:rPr>
              <a:t>Issuer enters into Loan with WSPs</a:t>
            </a:r>
          </a:p>
          <a:p>
            <a:pPr marL="228600" indent="-228600">
              <a:buAutoNum type="arabicParenR"/>
            </a:pPr>
            <a:r>
              <a:rPr lang="en-GB" sz="1200" dirty="0">
                <a:latin typeface="Calibri" panose="020F0502020204030204" pitchFamily="34" charset="0"/>
              </a:rPr>
              <a:t>Loan proceeds are deposited in the Proceeds Account. </a:t>
            </a:r>
          </a:p>
          <a:p>
            <a:pPr marL="228600" indent="-228600">
              <a:buAutoNum type="arabicParenR"/>
            </a:pPr>
            <a:r>
              <a:rPr lang="en-GB" sz="1200" dirty="0">
                <a:latin typeface="Calibri" panose="020F0502020204030204" pitchFamily="34" charset="0"/>
              </a:rPr>
              <a:t>Upon meeting certain project milestones, proceeds are released to WSP (on instructions by the Trustee)</a:t>
            </a:r>
          </a:p>
          <a:p>
            <a:pPr marL="228600" indent="-228600">
              <a:buAutoNum type="arabicParenR"/>
            </a:pPr>
            <a:r>
              <a:rPr lang="en-GB" sz="1200" dirty="0">
                <a:latin typeface="Calibri" panose="020F0502020204030204" pitchFamily="34" charset="0"/>
              </a:rPr>
              <a:t>Loan P&amp;I is paid in 9 monthly </a:t>
            </a:r>
            <a:r>
              <a:rPr lang="en-GB" sz="1200" dirty="0" err="1">
                <a:latin typeface="Calibri" panose="020F0502020204030204" pitchFamily="34" charset="0"/>
              </a:rPr>
              <a:t>pmts</a:t>
            </a:r>
            <a:r>
              <a:rPr lang="en-GB" sz="1200" dirty="0">
                <a:latin typeface="Calibri" panose="020F0502020204030204" pitchFamily="34" charset="0"/>
              </a:rPr>
              <a:t>;</a:t>
            </a:r>
          </a:p>
          <a:p>
            <a:pPr marL="228600" indent="-228600">
              <a:buAutoNum type="arabicParenR"/>
            </a:pPr>
            <a:r>
              <a:rPr lang="en-GB" sz="1200" dirty="0">
                <a:latin typeface="Calibri" panose="020F0502020204030204" pitchFamily="34" charset="0"/>
              </a:rPr>
              <a:t>On payment dates, funds from the DCA are released to pay bondholders</a:t>
            </a:r>
          </a:p>
          <a:p>
            <a:pPr marL="228600" indent="-228600">
              <a:buFontTx/>
              <a:buAutoNum type="alphaLcParenR"/>
            </a:pPr>
            <a:r>
              <a:rPr lang="en-GB" sz="1200" dirty="0" err="1">
                <a:latin typeface="Calibri" panose="020F0502020204030204" pitchFamily="34" charset="0"/>
              </a:rPr>
              <a:t>Cardano</a:t>
            </a:r>
            <a:r>
              <a:rPr lang="en-GB" sz="1200" dirty="0">
                <a:latin typeface="Calibri" panose="020F0502020204030204" pitchFamily="34" charset="0"/>
              </a:rPr>
              <a:t> funds DSRA</a:t>
            </a:r>
          </a:p>
          <a:p>
            <a:pPr marL="228600" indent="-228600">
              <a:buFontTx/>
              <a:buAutoNum type="alphaLcParenR"/>
            </a:pPr>
            <a:r>
              <a:rPr lang="en-GB" sz="1200" dirty="0">
                <a:latin typeface="Calibri" panose="020F0502020204030204" pitchFamily="34" charset="0"/>
              </a:rPr>
              <a:t>Proceeds from junior bonds are placed in the DSRA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alibri" panose="020F0502020204030204" pitchFamily="34" charset="0"/>
              </a:rPr>
              <a:t>If there is a DCA shortfall, the trustee will draw on the DSRA</a:t>
            </a:r>
          </a:p>
          <a:p>
            <a:pPr marL="228600" indent="-228600">
              <a:buAutoNum type="alphaLcParenR"/>
            </a:pPr>
            <a:r>
              <a:rPr lang="en-GB" sz="1200" dirty="0">
                <a:latin typeface="Calibri" panose="020F0502020204030204" pitchFamily="34" charset="0"/>
              </a:rPr>
              <a:t>If the DSRA is exhausted, trustee draws from GuarantCo interest guarantee in case of Interest shortfall and USAID/SIDA in case of principal shortfall </a:t>
            </a:r>
          </a:p>
          <a:p>
            <a:pPr marL="228600" indent="-228600">
              <a:buAutoNum type="arabicParenR"/>
            </a:pPr>
            <a:endParaRPr lang="en-GB" sz="1200" dirty="0">
              <a:latin typeface="Calibri" panose="020F0502020204030204" pitchFamily="34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6059996" y="3005340"/>
            <a:ext cx="1440160" cy="1071732"/>
            <a:chOff x="5029244" y="2357268"/>
            <a:chExt cx="1440160" cy="1071732"/>
          </a:xfrm>
        </p:grpSpPr>
        <p:sp>
          <p:nvSpPr>
            <p:cNvPr id="25" name="Rectangle 24"/>
            <p:cNvSpPr/>
            <p:nvPr/>
          </p:nvSpPr>
          <p:spPr>
            <a:xfrm>
              <a:off x="5029244" y="2717308"/>
              <a:ext cx="720080" cy="7116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9BBD57"/>
              </a:solidFill>
              <a:miter lim="800000"/>
              <a:headEnd/>
              <a:tailEnd/>
            </a:ln>
            <a:effectLst/>
          </p:spPr>
          <p:txBody>
            <a:bodyPr lIns="18000" tIns="10800" rIns="18000" bIns="10800" anchor="ctr"/>
            <a:lstStyle/>
            <a:p>
              <a:pPr marL="857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Lender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49324" y="2717308"/>
              <a:ext cx="720080" cy="7116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9BBD57"/>
              </a:solidFill>
              <a:miter lim="800000"/>
              <a:headEnd/>
              <a:tailEnd/>
            </a:ln>
            <a:effectLst/>
          </p:spPr>
          <p:txBody>
            <a:bodyPr lIns="18000" tIns="10800" rIns="18000" bIns="10800" anchor="ctr"/>
            <a:lstStyle/>
            <a:p>
              <a:pPr marL="857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Issuer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9244" y="2357268"/>
              <a:ext cx="1440160" cy="35165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9BBD57"/>
              </a:solidFill>
              <a:miter lim="800000"/>
              <a:headEnd/>
              <a:tailEnd/>
            </a:ln>
            <a:effectLst/>
          </p:spPr>
          <p:txBody>
            <a:bodyPr lIns="18000" tIns="10800" rIns="18000" bIns="10800" anchor="ctr"/>
            <a:lstStyle/>
            <a:p>
              <a:pPr marL="857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SPV Trust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79776" y="3356992"/>
            <a:ext cx="1486972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marL="8572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WSPs</a:t>
            </a:r>
          </a:p>
        </p:txBody>
      </p:sp>
      <p:cxnSp>
        <p:nvCxnSpPr>
          <p:cNvPr id="89" name="Straight Arrow Connector 88"/>
          <p:cNvCxnSpPr>
            <a:cxnSpLocks/>
            <a:stCxn id="36" idx="3"/>
            <a:endCxn id="25" idx="1"/>
          </p:cNvCxnSpPr>
          <p:nvPr/>
        </p:nvCxnSpPr>
        <p:spPr>
          <a:xfrm>
            <a:off x="5566748" y="3717032"/>
            <a:ext cx="493248" cy="41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4103182" y="4581128"/>
            <a:ext cx="1440160" cy="7920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marL="8572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Proceeds Account</a:t>
            </a:r>
          </a:p>
        </p:txBody>
      </p:sp>
      <p:sp>
        <p:nvSpPr>
          <p:cNvPr id="97" name="Oval 96"/>
          <p:cNvSpPr/>
          <p:nvPr/>
        </p:nvSpPr>
        <p:spPr>
          <a:xfrm>
            <a:off x="4974410" y="1697414"/>
            <a:ext cx="1440160" cy="7644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marL="8572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Debt Collection Account (DCA)</a:t>
            </a:r>
          </a:p>
        </p:txBody>
      </p:sp>
      <p:sp>
        <p:nvSpPr>
          <p:cNvPr id="99" name="Rectangle 98"/>
          <p:cNvSpPr/>
          <p:nvPr/>
        </p:nvSpPr>
        <p:spPr>
          <a:xfrm>
            <a:off x="8760296" y="2996952"/>
            <a:ext cx="1486972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marL="8572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Bond Holders</a:t>
            </a:r>
          </a:p>
        </p:txBody>
      </p:sp>
      <p:cxnSp>
        <p:nvCxnSpPr>
          <p:cNvPr id="118" name="Elbow Connector 5"/>
          <p:cNvCxnSpPr>
            <a:cxnSpLocks/>
            <a:stCxn id="97" idx="2"/>
            <a:endCxn id="36" idx="0"/>
          </p:cNvCxnSpPr>
          <p:nvPr/>
        </p:nvCxnSpPr>
        <p:spPr>
          <a:xfrm rot="10800000" flipV="1">
            <a:off x="4823262" y="2079650"/>
            <a:ext cx="151148" cy="1277342"/>
          </a:xfrm>
          <a:prstGeom prst="bentConnector2">
            <a:avLst/>
          </a:prstGeom>
          <a:ln>
            <a:solidFill>
              <a:schemeClr val="tx1"/>
            </a:solidFill>
            <a:prstDash val="dash"/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8400256" y="3429000"/>
            <a:ext cx="288032" cy="28803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5" name="Oval 134"/>
          <p:cNvSpPr/>
          <p:nvPr/>
        </p:nvSpPr>
        <p:spPr>
          <a:xfrm>
            <a:off x="6528048" y="4581128"/>
            <a:ext cx="288032" cy="28803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6" name="Oval 135"/>
          <p:cNvSpPr/>
          <p:nvPr/>
        </p:nvSpPr>
        <p:spPr>
          <a:xfrm>
            <a:off x="5015880" y="4221088"/>
            <a:ext cx="288032" cy="28803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7" name="Oval 136"/>
          <p:cNvSpPr/>
          <p:nvPr/>
        </p:nvSpPr>
        <p:spPr>
          <a:xfrm>
            <a:off x="5663952" y="3356992"/>
            <a:ext cx="288032" cy="28803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8" name="Oval 147"/>
          <p:cNvSpPr/>
          <p:nvPr/>
        </p:nvSpPr>
        <p:spPr>
          <a:xfrm>
            <a:off x="8464450" y="2038550"/>
            <a:ext cx="288032" cy="28803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9" name="Oval 148"/>
          <p:cNvSpPr/>
          <p:nvPr/>
        </p:nvSpPr>
        <p:spPr>
          <a:xfrm>
            <a:off x="7758284" y="2584656"/>
            <a:ext cx="288032" cy="28803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1" name="Oval 150"/>
          <p:cNvSpPr/>
          <p:nvPr/>
        </p:nvSpPr>
        <p:spPr>
          <a:xfrm>
            <a:off x="6589982" y="2117262"/>
            <a:ext cx="288032" cy="28803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60" name="Straight Arrow Connector 159"/>
          <p:cNvCxnSpPr>
            <a:cxnSpLocks/>
          </p:cNvCxnSpPr>
          <p:nvPr/>
        </p:nvCxnSpPr>
        <p:spPr>
          <a:xfrm>
            <a:off x="4702652" y="4077072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cxnSpLocks/>
          </p:cNvCxnSpPr>
          <p:nvPr/>
        </p:nvCxnSpPr>
        <p:spPr>
          <a:xfrm flipH="1">
            <a:off x="4223792" y="5877272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4223792" y="5661249"/>
            <a:ext cx="1512168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</a:rPr>
              <a:t>Flow of Funds</a:t>
            </a:r>
          </a:p>
          <a:p>
            <a:pPr marL="228600" indent="-228600">
              <a:buAutoNum type="arabicParenR"/>
            </a:pP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7018582" y="1772816"/>
            <a:ext cx="1440160" cy="593719"/>
          </a:xfrm>
          <a:prstGeom prst="ellipse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marL="8572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Debt Service Reserve Account (DSRA)</a:t>
            </a:r>
          </a:p>
        </p:txBody>
      </p:sp>
      <p:cxnSp>
        <p:nvCxnSpPr>
          <p:cNvPr id="80" name="Elbow Connector 5"/>
          <p:cNvCxnSpPr>
            <a:cxnSpLocks/>
            <a:stCxn id="25" idx="2"/>
            <a:endCxn id="95" idx="6"/>
          </p:cNvCxnSpPr>
          <p:nvPr/>
        </p:nvCxnSpPr>
        <p:spPr>
          <a:xfrm rot="5400000">
            <a:off x="5531639" y="4088775"/>
            <a:ext cx="900100" cy="876694"/>
          </a:xfrm>
          <a:prstGeom prst="bentConnector2">
            <a:avLst/>
          </a:prstGeom>
          <a:ln>
            <a:solidFill>
              <a:schemeClr val="tx1"/>
            </a:solidFill>
            <a:prstDash val="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6421903" y="1595556"/>
            <a:ext cx="260942" cy="267258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67" name="Straight Arrow Connector 66"/>
          <p:cNvCxnSpPr>
            <a:cxnSpLocks/>
          </p:cNvCxnSpPr>
          <p:nvPr/>
        </p:nvCxnSpPr>
        <p:spPr>
          <a:xfrm flipH="1">
            <a:off x="4223792" y="6165304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223792" y="5949281"/>
            <a:ext cx="1512168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</a:rPr>
              <a:t>Legal Relationship</a:t>
            </a:r>
          </a:p>
          <a:p>
            <a:pPr marL="228600" indent="-228600">
              <a:buAutoNum type="arabicParenR"/>
            </a:pPr>
            <a:endParaRPr lang="en-GB" sz="1200" dirty="0">
              <a:latin typeface="Calibri" panose="020F0502020204030204" pitchFamily="34" charset="0"/>
            </a:endParaRPr>
          </a:p>
        </p:txBody>
      </p:sp>
      <p:cxnSp>
        <p:nvCxnSpPr>
          <p:cNvPr id="69" name="Straight Arrow Connector 68"/>
          <p:cNvCxnSpPr>
            <a:cxnSpLocks/>
          </p:cNvCxnSpPr>
          <p:nvPr/>
        </p:nvCxnSpPr>
        <p:spPr>
          <a:xfrm>
            <a:off x="4990684" y="4005064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8760296" y="5301208"/>
            <a:ext cx="1486972" cy="711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marL="8572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NT/</a:t>
            </a:r>
            <a:r>
              <a:rPr lang="en-GB" sz="14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MoWI</a:t>
            </a:r>
            <a:endParaRPr lang="en-GB" sz="1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783813" y="1653404"/>
            <a:ext cx="1486972" cy="711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marL="8572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Development partners (Cardano)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10246826" y="4767003"/>
            <a:ext cx="443" cy="42033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stCxn id="27" idx="2"/>
            <a:endCxn id="56" idx="0"/>
          </p:cNvCxnSpPr>
          <p:nvPr/>
        </p:nvCxnSpPr>
        <p:spPr>
          <a:xfrm>
            <a:off x="9503782" y="4644748"/>
            <a:ext cx="0" cy="65646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/>
          <p:cNvCxnSpPr>
            <a:cxnSpLocks/>
          </p:cNvCxnSpPr>
          <p:nvPr/>
        </p:nvCxnSpPr>
        <p:spPr>
          <a:xfrm rot="10800000">
            <a:off x="8453144" y="2006955"/>
            <a:ext cx="288032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  <a:stCxn id="97" idx="6"/>
            <a:endCxn id="73" idx="2"/>
          </p:cNvCxnSpPr>
          <p:nvPr/>
        </p:nvCxnSpPr>
        <p:spPr>
          <a:xfrm flipV="1">
            <a:off x="6414570" y="2069676"/>
            <a:ext cx="604012" cy="99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5"/>
          <p:cNvCxnSpPr>
            <a:cxnSpLocks/>
            <a:stCxn id="97" idx="4"/>
            <a:endCxn id="23" idx="1"/>
          </p:cNvCxnSpPr>
          <p:nvPr/>
        </p:nvCxnSpPr>
        <p:spPr>
          <a:xfrm rot="16200000" flipH="1">
            <a:off x="5517603" y="2638773"/>
            <a:ext cx="719280" cy="365506"/>
          </a:xfrm>
          <a:prstGeom prst="bentConnector2">
            <a:avLst/>
          </a:prstGeom>
          <a:ln>
            <a:solidFill>
              <a:schemeClr val="tx1"/>
            </a:solidFill>
            <a:prstDash val="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5"/>
          <p:cNvCxnSpPr>
            <a:cxnSpLocks/>
            <a:stCxn id="23" idx="3"/>
            <a:endCxn id="73" idx="4"/>
          </p:cNvCxnSpPr>
          <p:nvPr/>
        </p:nvCxnSpPr>
        <p:spPr>
          <a:xfrm flipV="1">
            <a:off x="7500156" y="2366534"/>
            <a:ext cx="238506" cy="814632"/>
          </a:xfrm>
          <a:prstGeom prst="bentConnector2">
            <a:avLst/>
          </a:prstGeom>
          <a:ln>
            <a:solidFill>
              <a:schemeClr val="tx1"/>
            </a:solidFill>
            <a:prstDash val="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/>
          <p:cNvCxnSpPr>
            <a:stCxn id="18" idx="3"/>
            <a:endCxn id="27" idx="1"/>
          </p:cNvCxnSpPr>
          <p:nvPr/>
        </p:nvCxnSpPr>
        <p:spPr>
          <a:xfrm>
            <a:off x="7500156" y="3721226"/>
            <a:ext cx="1260140" cy="567676"/>
          </a:xfrm>
          <a:prstGeom prst="bent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/>
          <p:cNvCxnSpPr>
            <a:cxnSpLocks/>
            <a:stCxn id="18" idx="3"/>
            <a:endCxn id="99" idx="1"/>
          </p:cNvCxnSpPr>
          <p:nvPr/>
        </p:nvCxnSpPr>
        <p:spPr>
          <a:xfrm flipV="1">
            <a:off x="7500156" y="3356992"/>
            <a:ext cx="1260140" cy="364234"/>
          </a:xfrm>
          <a:prstGeom prst="bent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/>
          <p:cNvCxnSpPr>
            <a:cxnSpLocks/>
          </p:cNvCxnSpPr>
          <p:nvPr/>
        </p:nvCxnSpPr>
        <p:spPr>
          <a:xfrm flipV="1">
            <a:off x="7500156" y="3212976"/>
            <a:ext cx="1260140" cy="364234"/>
          </a:xfrm>
          <a:prstGeom prst="bentConnector3">
            <a:avLst>
              <a:gd name="adj1" fmla="val 45773"/>
            </a:avLst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/>
          <p:cNvCxnSpPr>
            <a:cxnSpLocks/>
          </p:cNvCxnSpPr>
          <p:nvPr/>
        </p:nvCxnSpPr>
        <p:spPr>
          <a:xfrm>
            <a:off x="7500156" y="3856854"/>
            <a:ext cx="1260140" cy="364234"/>
          </a:xfrm>
          <a:prstGeom prst="bentConnector3">
            <a:avLst>
              <a:gd name="adj1" fmla="val 45773"/>
            </a:avLst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8400256" y="3861048"/>
            <a:ext cx="288032" cy="28803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3" name="Oval 92"/>
          <p:cNvSpPr/>
          <p:nvPr/>
        </p:nvSpPr>
        <p:spPr>
          <a:xfrm>
            <a:off x="9552384" y="4869160"/>
            <a:ext cx="288032" cy="28803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4" name="Oval 93"/>
          <p:cNvSpPr/>
          <p:nvPr/>
        </p:nvSpPr>
        <p:spPr>
          <a:xfrm>
            <a:off x="4943872" y="2492896"/>
            <a:ext cx="288032" cy="28803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6" name="Oval 95"/>
          <p:cNvSpPr/>
          <p:nvPr/>
        </p:nvSpPr>
        <p:spPr>
          <a:xfrm>
            <a:off x="5807968" y="2492896"/>
            <a:ext cx="288032" cy="28803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6C2F0B22-C8FC-40DC-954A-6AB6815D849B}"/>
              </a:ext>
            </a:extLst>
          </p:cNvPr>
          <p:cNvCxnSpPr>
            <a:cxnSpLocks/>
          </p:cNvCxnSpPr>
          <p:nvPr/>
        </p:nvCxnSpPr>
        <p:spPr>
          <a:xfrm flipV="1">
            <a:off x="6448013" y="1619270"/>
            <a:ext cx="537126" cy="38768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72F7E739-6EE5-4644-A1FC-3F319AC05411}"/>
              </a:ext>
            </a:extLst>
          </p:cNvPr>
          <p:cNvSpPr/>
          <p:nvPr/>
        </p:nvSpPr>
        <p:spPr>
          <a:xfrm>
            <a:off x="6958139" y="1133499"/>
            <a:ext cx="1500602" cy="2985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marL="8572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Guarantco interest Guarantee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20AD86E-757E-4414-A217-D3977EAA6E5F}"/>
              </a:ext>
            </a:extLst>
          </p:cNvPr>
          <p:cNvSpPr/>
          <p:nvPr/>
        </p:nvSpPr>
        <p:spPr>
          <a:xfrm>
            <a:off x="6965473" y="1435102"/>
            <a:ext cx="1493269" cy="2985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marL="8572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USAID/SIDA Principal Guarantee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8B29B9F-FFF5-4E1E-989B-BB2472152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102910"/>
            <a:ext cx="1212706" cy="80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0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931</Words>
  <Application>Microsoft Office PowerPoint</Application>
  <PresentationFormat>Widescreen</PresentationFormat>
  <Paragraphs>175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MS Mincho</vt:lpstr>
      <vt:lpstr>ＭＳ Ｐゴシック</vt:lpstr>
      <vt:lpstr>Arial</vt:lpstr>
      <vt:lpstr>Arial Unicode MS</vt:lpstr>
      <vt:lpstr>Calibri</vt:lpstr>
      <vt:lpstr>Calibri Light</vt:lpstr>
      <vt:lpstr>Times New Roman</vt:lpstr>
      <vt:lpstr>Wingdings</vt:lpstr>
      <vt:lpstr>Office Theme</vt:lpstr>
      <vt:lpstr>Sweden’s experiences from mobilizing additional financing for development purposes with guarantees</vt:lpstr>
      <vt:lpstr>PowerPoint Presentation</vt:lpstr>
      <vt:lpstr>PowerPoint Presentation</vt:lpstr>
      <vt:lpstr>PowerPoint Presentation</vt:lpstr>
      <vt:lpstr>PASS Blended Finance Model</vt:lpstr>
      <vt:lpstr>PASS Products and Services</vt:lpstr>
      <vt:lpstr>Our Achievements</vt:lpstr>
      <vt:lpstr> Nordic Environment Finance Corporation (NEFCO) 25 MEUR Guarantee –  Energy efficiency investment in municipalities – 50 MEUR (Ukraine 2014-2029)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Korsgren</dc:creator>
  <cp:lastModifiedBy>Emmanuel Moyart</cp:lastModifiedBy>
  <cp:revision>8</cp:revision>
  <dcterms:created xsi:type="dcterms:W3CDTF">2018-10-08T11:36:47Z</dcterms:created>
  <dcterms:modified xsi:type="dcterms:W3CDTF">2018-10-09T06:48:05Z</dcterms:modified>
</cp:coreProperties>
</file>