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2" r:id="rId1"/>
  </p:sldMasterIdLst>
  <p:notesMasterIdLst>
    <p:notesMasterId r:id="rId4"/>
  </p:notesMasterIdLst>
  <p:handoutMasterIdLst>
    <p:handoutMasterId r:id="rId5"/>
  </p:handoutMasterIdLst>
  <p:sldIdLst>
    <p:sldId id="327" r:id="rId2"/>
    <p:sldId id="417" r:id="rId3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7587"/>
    <a:srgbClr val="ECF66A"/>
    <a:srgbClr val="797C04"/>
    <a:srgbClr val="656E12"/>
    <a:srgbClr val="5B1A66"/>
    <a:srgbClr val="FF0000"/>
    <a:srgbClr val="000099"/>
    <a:srgbClr val="41E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03" autoAdjust="0"/>
    <p:restoredTop sz="94718" autoAdjust="0"/>
  </p:normalViewPr>
  <p:slideViewPr>
    <p:cSldViewPr>
      <p:cViewPr varScale="1">
        <p:scale>
          <a:sx n="106" d="100"/>
          <a:sy n="106" d="100"/>
        </p:scale>
        <p:origin x="-8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296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3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3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E70CA66C-9F1F-463E-8736-05FC26A806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2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B96A054E-EA28-4FD0-B258-898499DAA61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D28ABD-FD55-41E5-A6F8-AF3BCD643604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15362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F18D0E-481C-48AA-8635-D5AE2735CE0D}" type="slidenum">
              <a:rPr lang="fr-FR" smtClean="0"/>
              <a:pPr/>
              <a:t>2</a:t>
            </a:fld>
            <a:endParaRPr lang="fr-FR" smtClean="0"/>
          </a:p>
        </p:txBody>
      </p:sp>
      <p:sp>
        <p:nvSpPr>
          <p:cNvPr id="17410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D7624-A05F-4133-8E6A-0DC4369EC5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AE9E9-57D4-4442-9BEE-EE57BF33E6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89467-0B96-4438-8029-FE3F8EF4D9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B44B8-2032-4EB6-8ECC-72A678F358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809B-E8C0-40BD-A94A-29E6ACE6D5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9A8A4-50A1-4180-A58E-1194DAE244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4BC0D-C5A4-45AB-9528-A720BCC348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50861-E582-47AB-B94A-38C281D714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2D45A-E9D8-4DA2-9E37-5DB1246AE9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6B9ED-38F5-46FF-A8C7-F214BB31CB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7866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97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ts val="1400"/>
              </a:lnSpc>
              <a:defRPr sz="1000">
                <a:solidFill>
                  <a:srgbClr val="00A6C8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7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237288"/>
            <a:ext cx="2895600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ts val="1400"/>
              </a:lnSpc>
              <a:defRPr sz="1000">
                <a:solidFill>
                  <a:srgbClr val="00A6C8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7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A6C8"/>
                </a:solidFill>
                <a:latin typeface="+mn-lt"/>
              </a:defRPr>
            </a:lvl1pPr>
          </a:lstStyle>
          <a:p>
            <a:pPr>
              <a:defRPr/>
            </a:pPr>
            <a:fld id="{ED081290-10FA-4B9A-B134-9B2CC13551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8316913" y="0"/>
            <a:ext cx="863600" cy="6858000"/>
            <a:chOff x="5225" y="0"/>
            <a:chExt cx="544" cy="4320"/>
          </a:xfrm>
        </p:grpSpPr>
        <p:sp>
          <p:nvSpPr>
            <p:cNvPr id="397320" name="Rectangle 8"/>
            <p:cNvSpPr>
              <a:spLocks noChangeArrowheads="1"/>
            </p:cNvSpPr>
            <p:nvPr/>
          </p:nvSpPr>
          <p:spPr bwMode="auto">
            <a:xfrm>
              <a:off x="5533" y="0"/>
              <a:ext cx="227" cy="4320"/>
            </a:xfrm>
            <a:prstGeom prst="rect">
              <a:avLst/>
            </a:prstGeom>
            <a:solidFill>
              <a:srgbClr val="103C7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fr-FR" sz="1800"/>
            </a:p>
          </p:txBody>
        </p:sp>
        <p:grpSp>
          <p:nvGrpSpPr>
            <p:cNvPr id="1033" name="Group 9"/>
            <p:cNvGrpSpPr>
              <a:grpSpLocks/>
            </p:cNvGrpSpPr>
            <p:nvPr/>
          </p:nvGrpSpPr>
          <p:grpSpPr bwMode="auto">
            <a:xfrm>
              <a:off x="5225" y="430"/>
              <a:ext cx="544" cy="771"/>
              <a:chOff x="5225" y="430"/>
              <a:chExt cx="544" cy="771"/>
            </a:xfrm>
          </p:grpSpPr>
          <p:sp>
            <p:nvSpPr>
              <p:cNvPr id="397322" name="Rectangle 10"/>
              <p:cNvSpPr>
                <a:spLocks noChangeArrowheads="1"/>
              </p:cNvSpPr>
              <p:nvPr/>
            </p:nvSpPr>
            <p:spPr bwMode="auto">
              <a:xfrm>
                <a:off x="5225" y="102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fr-FR" sz="1800"/>
              </a:p>
            </p:txBody>
          </p:sp>
          <p:sp>
            <p:nvSpPr>
              <p:cNvPr id="397323" name="Rectangle 11"/>
              <p:cNvSpPr>
                <a:spLocks noChangeArrowheads="1"/>
              </p:cNvSpPr>
              <p:nvPr/>
            </p:nvSpPr>
            <p:spPr bwMode="auto">
              <a:xfrm>
                <a:off x="5225" y="725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fr-FR" sz="1800"/>
              </a:p>
            </p:txBody>
          </p:sp>
          <p:sp>
            <p:nvSpPr>
              <p:cNvPr id="397324" name="Rectangle 12"/>
              <p:cNvSpPr>
                <a:spLocks noChangeArrowheads="1"/>
              </p:cNvSpPr>
              <p:nvPr/>
            </p:nvSpPr>
            <p:spPr bwMode="auto">
              <a:xfrm>
                <a:off x="5225" y="430"/>
                <a:ext cx="544" cy="181"/>
              </a:xfrm>
              <a:prstGeom prst="rect">
                <a:avLst/>
              </a:prstGeom>
              <a:solidFill>
                <a:srgbClr val="F3D2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fr-FR" sz="1300" b="1">
                    <a:solidFill>
                      <a:srgbClr val="103C72"/>
                    </a:solidFill>
                    <a:latin typeface="Century Gothic" pitchFamily="34" charset="0"/>
                  </a:rPr>
                  <a:t>EuropeAid</a:t>
                </a:r>
                <a:endParaRPr lang="en-GB" sz="180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1" r:id="rId2"/>
    <p:sldLayoutId id="2147483690" r:id="rId3"/>
    <p:sldLayoutId id="2147483689" r:id="rId4"/>
    <p:sldLayoutId id="2147483688" r:id="rId5"/>
    <p:sldLayoutId id="2147483687" r:id="rId6"/>
    <p:sldLayoutId id="2147483686" r:id="rId7"/>
    <p:sldLayoutId id="2147483685" r:id="rId8"/>
    <p:sldLayoutId id="2147483684" r:id="rId9"/>
    <p:sldLayoutId id="2147483683" r:id="rId10"/>
  </p:sldLayoutIdLst>
  <p:timing>
    <p:tnLst>
      <p:par>
        <p:cTn id="1" dur="indefinite" restart="never" nodeType="tmRoot"/>
      </p:par>
    </p:tnLst>
  </p:timing>
  <p:txStyles>
    <p:titleStyle>
      <a:lvl1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+mj-lt"/>
          <a:ea typeface="+mj-ea"/>
          <a:cs typeface="+mj-cs"/>
        </a:defRPr>
      </a:lvl1pPr>
      <a:lvl2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2pPr>
      <a:lvl3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3pPr>
      <a:lvl4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4pPr>
      <a:lvl5pPr marL="1588" indent="-1588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5pPr>
      <a:lvl6pPr marL="458788" algn="l" rtl="0" fontAlgn="base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6pPr>
      <a:lvl7pPr marL="915988" algn="l" rtl="0" fontAlgn="base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7pPr>
      <a:lvl8pPr marL="1373188" algn="l" rtl="0" fontAlgn="base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8pPr>
      <a:lvl9pPr marL="1830388" algn="l" rtl="0" fontAlgn="base">
        <a:spcBef>
          <a:spcPct val="0"/>
        </a:spcBef>
        <a:spcAft>
          <a:spcPct val="0"/>
        </a:spcAft>
        <a:defRPr sz="2400" b="1">
          <a:solidFill>
            <a:srgbClr val="F3D200"/>
          </a:solidFill>
          <a:latin typeface="Verdana" pitchFamily="34" charset="0"/>
        </a:defRPr>
      </a:lvl9pPr>
    </p:titleStyle>
    <p:bodyStyle>
      <a:lvl1pPr marL="180975" indent="-180975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Font typeface="Times" pitchFamily="18" charset="0"/>
        <a:buChar char="•"/>
        <a:defRPr sz="2000">
          <a:solidFill>
            <a:srgbClr val="103C7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SzPct val="60000"/>
        <a:buChar char="o"/>
        <a:defRPr sz="2000">
          <a:solidFill>
            <a:srgbClr val="103C72"/>
          </a:solidFill>
          <a:latin typeface="+mn-lt"/>
        </a:defRPr>
      </a:lvl2pPr>
      <a:lvl3pPr marL="1144588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3pPr>
      <a:lvl4pPr marL="16002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SzPct val="65000"/>
        <a:buChar char="o"/>
        <a:defRPr sz="2000">
          <a:solidFill>
            <a:srgbClr val="103C72"/>
          </a:solidFill>
          <a:latin typeface="+mn-lt"/>
        </a:defRPr>
      </a:lvl4pPr>
      <a:lvl5pPr marL="20574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5pPr>
      <a:lvl6pPr marL="25146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6pPr>
      <a:lvl7pPr marL="29718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7pPr>
      <a:lvl8pPr marL="34290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8pPr>
      <a:lvl9pPr marL="3886200" indent="-2286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buChar char="•"/>
        <a:defRPr sz="2000">
          <a:solidFill>
            <a:srgbClr val="103C72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fr-BE" smtClean="0">
                <a:solidFill>
                  <a:srgbClr val="FF0000"/>
                </a:solidFill>
              </a:rPr>
              <a:t>Regional and bilateral programmes</a:t>
            </a:r>
            <a:endParaRPr lang="en-GB" smtClean="0">
              <a:solidFill>
                <a:srgbClr val="FF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7848600" cy="4648200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Font typeface="Times" pitchFamily="18" charset="0"/>
              <a:buNone/>
            </a:pPr>
            <a:r>
              <a:rPr lang="fr-BE" sz="2200" smtClean="0">
                <a:solidFill>
                  <a:srgbClr val="000099"/>
                </a:solidFill>
                <a:latin typeface="Times New Roman" pitchFamily="18" charset="0"/>
              </a:rPr>
              <a:t>Bilateral + regional (not regional versus bilateral)</a:t>
            </a:r>
          </a:p>
          <a:p>
            <a:pPr marL="0" indent="0" algn="just">
              <a:lnSpc>
                <a:spcPct val="80000"/>
              </a:lnSpc>
              <a:buFont typeface="Times" pitchFamily="18" charset="0"/>
              <a:buNone/>
            </a:pPr>
            <a:endParaRPr lang="fr-BE" sz="2200" smtClean="0">
              <a:solidFill>
                <a:srgbClr val="000099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Times" pitchFamily="18" charset="0"/>
              <a:buNone/>
            </a:pPr>
            <a:r>
              <a:rPr lang="fr-BE" sz="2200" smtClean="0">
                <a:solidFill>
                  <a:srgbClr val="000099"/>
                </a:solidFill>
                <a:latin typeface="Times New Roman" pitchFamily="18" charset="0"/>
              </a:rPr>
              <a:t>Enhance ownership of Regional Programmes/activities at the level of delegation and national authority</a:t>
            </a:r>
          </a:p>
          <a:p>
            <a:pPr marL="0" indent="0" algn="just">
              <a:lnSpc>
                <a:spcPct val="80000"/>
              </a:lnSpc>
              <a:buFont typeface="Times" pitchFamily="18" charset="0"/>
              <a:buNone/>
            </a:pPr>
            <a:endParaRPr lang="fr-BE" sz="2200" smtClean="0">
              <a:solidFill>
                <a:srgbClr val="000099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Times" pitchFamily="18" charset="0"/>
              <a:buNone/>
            </a:pPr>
            <a:r>
              <a:rPr lang="fr-BE" sz="2200" smtClean="0">
                <a:solidFill>
                  <a:srgbClr val="000099"/>
                </a:solidFill>
                <a:latin typeface="Times New Roman" pitchFamily="18" charset="0"/>
              </a:rPr>
              <a:t>Fix the communication/information chain – headquarter, delegation, national authorities, ensuring that consultants go through the delegation and do not set up relation with the national authorities withount the delagation being duly involved (briefing and de-briefing have been effective in this respect)</a:t>
            </a:r>
          </a:p>
          <a:p>
            <a:pPr marL="0" indent="0" algn="just">
              <a:lnSpc>
                <a:spcPct val="80000"/>
              </a:lnSpc>
              <a:buFont typeface="Times" pitchFamily="18" charset="0"/>
              <a:buNone/>
            </a:pPr>
            <a:endParaRPr lang="fr-BE" sz="2200" smtClean="0">
              <a:solidFill>
                <a:srgbClr val="000099"/>
              </a:solidFill>
              <a:latin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 typeface="Times" pitchFamily="18" charset="0"/>
              <a:buNone/>
            </a:pPr>
            <a:r>
              <a:rPr lang="fr-BE" sz="2200" smtClean="0">
                <a:solidFill>
                  <a:srgbClr val="000099"/>
                </a:solidFill>
                <a:latin typeface="Times New Roman" pitchFamily="18" charset="0"/>
              </a:rPr>
              <a:t>Once RP fact finding missions are completed, usually a regional meeting takes place to illustrate the results, propose options for implementation of the project/programme activities. However, at this occasion, the delagtion focal points for regional programmes are not attending thus creating a gap in information flow</a:t>
            </a:r>
          </a:p>
          <a:p>
            <a:pPr marL="0" indent="0" algn="just">
              <a:lnSpc>
                <a:spcPct val="80000"/>
              </a:lnSpc>
              <a:buFont typeface="Times" pitchFamily="18" charset="0"/>
              <a:buNone/>
            </a:pPr>
            <a:endParaRPr lang="fr-BE" sz="2200" smtClean="0">
              <a:solidFill>
                <a:srgbClr val="000099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Times" pitchFamily="18" charset="0"/>
              <a:buNone/>
            </a:pPr>
            <a:r>
              <a:rPr lang="fr-BE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lnSpc>
                <a:spcPct val="80000"/>
              </a:lnSpc>
              <a:buFont typeface="Times" pitchFamily="18" charset="0"/>
              <a:buNone/>
            </a:pPr>
            <a:endParaRPr lang="fr-BE" smtClean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  <a:buFont typeface="Times" pitchFamily="18" charset="0"/>
              <a:buNone/>
            </a:pPr>
            <a:endParaRPr lang="en-GB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280400" cy="4602163"/>
          </a:xfrm>
        </p:spPr>
        <p:txBody>
          <a:bodyPr/>
          <a:lstStyle/>
          <a:p>
            <a:pPr marL="2913063" lvl="2" indent="-381000">
              <a:lnSpc>
                <a:spcPct val="80000"/>
              </a:lnSpc>
              <a:buFontTx/>
              <a:buNone/>
              <a:tabLst>
                <a:tab pos="1082675" algn="l"/>
              </a:tabLst>
            </a:pPr>
            <a:endParaRPr lang="en-GB" b="1" smtClean="0">
              <a:solidFill>
                <a:srgbClr val="FF0000"/>
              </a:solidFill>
            </a:endParaRPr>
          </a:p>
          <a:p>
            <a:pPr marL="442913" indent="-442913">
              <a:lnSpc>
                <a:spcPct val="80000"/>
              </a:lnSpc>
              <a:buFont typeface="Wingdings" pitchFamily="2" charset="2"/>
              <a:buNone/>
              <a:tabLst>
                <a:tab pos="1082675" algn="l"/>
              </a:tabLst>
            </a:pPr>
            <a:r>
              <a:rPr lang="fr-BE" sz="2200" smtClean="0">
                <a:solidFill>
                  <a:srgbClr val="000099"/>
                </a:solidFill>
                <a:latin typeface="Times New Roman" pitchFamily="18" charset="0"/>
              </a:rPr>
              <a:t>Options for improving info between headquarter and delegations:</a:t>
            </a:r>
          </a:p>
          <a:p>
            <a:pPr marL="442913" indent="-442913">
              <a:lnSpc>
                <a:spcPct val="80000"/>
              </a:lnSpc>
              <a:buFontTx/>
              <a:buChar char="-"/>
              <a:tabLst>
                <a:tab pos="1082675" algn="l"/>
              </a:tabLst>
            </a:pPr>
            <a:r>
              <a:rPr lang="fr-BE" sz="2200" smtClean="0">
                <a:solidFill>
                  <a:srgbClr val="000099"/>
                </a:solidFill>
                <a:latin typeface="Times New Roman" pitchFamily="18" charset="0"/>
              </a:rPr>
              <a:t>Meeting A.3 with FP for regional programmes at delegation</a:t>
            </a:r>
          </a:p>
          <a:p>
            <a:pPr marL="442913" indent="-442913">
              <a:lnSpc>
                <a:spcPct val="80000"/>
              </a:lnSpc>
              <a:buFontTx/>
              <a:buChar char="-"/>
              <a:tabLst>
                <a:tab pos="1082675" algn="l"/>
              </a:tabLst>
            </a:pPr>
            <a:r>
              <a:rPr lang="fr-BE" sz="2200" smtClean="0">
                <a:solidFill>
                  <a:srgbClr val="000099"/>
                </a:solidFill>
                <a:latin typeface="Times New Roman" pitchFamily="18" charset="0"/>
              </a:rPr>
              <a:t>Bilateral videoconferences</a:t>
            </a:r>
          </a:p>
          <a:p>
            <a:pPr marL="442913" indent="-442913">
              <a:lnSpc>
                <a:spcPct val="80000"/>
              </a:lnSpc>
              <a:buFontTx/>
              <a:buNone/>
              <a:tabLst>
                <a:tab pos="1082675" algn="l"/>
              </a:tabLst>
            </a:pPr>
            <a:endParaRPr lang="fr-BE" b="1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Tx/>
              <a:buNone/>
              <a:tabLst>
                <a:tab pos="1082675" algn="l"/>
              </a:tabLst>
            </a:pPr>
            <a:endParaRPr lang="fr-BE" b="1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Tx/>
              <a:buNone/>
              <a:tabLst>
                <a:tab pos="1082675" algn="l"/>
              </a:tabLst>
            </a:pPr>
            <a:r>
              <a:rPr lang="fr-BE" smtClean="0">
                <a:solidFill>
                  <a:schemeClr val="accent2"/>
                </a:solidFill>
              </a:rPr>
              <a:t>Options for improving implementation of regional programmes:</a:t>
            </a:r>
          </a:p>
          <a:p>
            <a:pPr marL="442913" indent="-442913">
              <a:lnSpc>
                <a:spcPct val="80000"/>
              </a:lnSpc>
              <a:buFontTx/>
              <a:buChar char="-"/>
              <a:tabLst>
                <a:tab pos="1082675" algn="l"/>
              </a:tabLst>
            </a:pPr>
            <a:r>
              <a:rPr lang="fr-BE" smtClean="0">
                <a:solidFill>
                  <a:schemeClr val="accent2"/>
                </a:solidFill>
              </a:rPr>
              <a:t>Have a Regional Programmes FP; or</a:t>
            </a:r>
          </a:p>
          <a:p>
            <a:pPr marL="442913" indent="-442913">
              <a:lnSpc>
                <a:spcPct val="80000"/>
              </a:lnSpc>
              <a:buFontTx/>
              <a:buChar char="-"/>
              <a:tabLst>
                <a:tab pos="1082675" algn="l"/>
              </a:tabLst>
            </a:pPr>
            <a:r>
              <a:rPr lang="fr-BE" smtClean="0">
                <a:solidFill>
                  <a:schemeClr val="accent2"/>
                </a:solidFill>
              </a:rPr>
              <a:t>Distribute regional programmes to task managers by sector</a:t>
            </a:r>
          </a:p>
          <a:p>
            <a:pPr marL="442913" indent="-442913">
              <a:lnSpc>
                <a:spcPct val="80000"/>
              </a:lnSpc>
              <a:buFontTx/>
              <a:buChar char="-"/>
              <a:tabLst>
                <a:tab pos="1082675" algn="l"/>
              </a:tabLst>
            </a:pPr>
            <a:endParaRPr lang="fr-BE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Tx/>
              <a:buNone/>
              <a:tabLst>
                <a:tab pos="1082675" algn="l"/>
              </a:tabLst>
            </a:pPr>
            <a:endParaRPr lang="fr-BE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Tx/>
              <a:buNone/>
              <a:tabLst>
                <a:tab pos="1082675" algn="l"/>
              </a:tabLst>
            </a:pPr>
            <a:r>
              <a:rPr lang="fr-BE" smtClean="0">
                <a:solidFill>
                  <a:schemeClr val="accent2"/>
                </a:solidFill>
              </a:rPr>
              <a:t>Accelerate timing for porject approval </a:t>
            </a:r>
          </a:p>
          <a:p>
            <a:pPr marL="442913" indent="-442913">
              <a:lnSpc>
                <a:spcPct val="80000"/>
              </a:lnSpc>
              <a:buFontTx/>
              <a:buNone/>
              <a:tabLst>
                <a:tab pos="1082675" algn="l"/>
              </a:tabLst>
            </a:pPr>
            <a:endParaRPr lang="fr-BE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Tx/>
              <a:buNone/>
              <a:tabLst>
                <a:tab pos="1082675" algn="l"/>
              </a:tabLst>
            </a:pPr>
            <a:endParaRPr lang="fr-BE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Tx/>
              <a:buNone/>
              <a:tabLst>
                <a:tab pos="1082675" algn="l"/>
              </a:tabLst>
            </a:pPr>
            <a:r>
              <a:rPr lang="fr-BE" smtClean="0">
                <a:solidFill>
                  <a:schemeClr val="accent2"/>
                </a:solidFill>
              </a:rPr>
              <a:t>Ensure that regional programmes information available on the ENPI website (by country and by sector) be duly update</a:t>
            </a:r>
            <a:endParaRPr lang="en-GB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 typeface="Wingdings" pitchFamily="2" charset="2"/>
              <a:buNone/>
              <a:tabLst>
                <a:tab pos="1082675" algn="l"/>
              </a:tabLst>
            </a:pPr>
            <a:endParaRPr lang="en-GB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 typeface="Wingdings" pitchFamily="2" charset="2"/>
              <a:buNone/>
              <a:tabLst>
                <a:tab pos="1082675" algn="l"/>
              </a:tabLst>
            </a:pPr>
            <a:endParaRPr lang="en-GB" b="1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 typeface="Wingdings" pitchFamily="2" charset="2"/>
              <a:buNone/>
              <a:tabLst>
                <a:tab pos="1082675" algn="l"/>
              </a:tabLst>
            </a:pPr>
            <a:endParaRPr lang="en-GB" b="1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 typeface="Wingdings" pitchFamily="2" charset="2"/>
              <a:buNone/>
              <a:tabLst>
                <a:tab pos="1082675" algn="l"/>
              </a:tabLst>
            </a:pPr>
            <a:endParaRPr lang="fr-BE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 typeface="Wingdings" pitchFamily="2" charset="2"/>
              <a:buNone/>
              <a:tabLst>
                <a:tab pos="1082675" algn="l"/>
              </a:tabLst>
            </a:pPr>
            <a:endParaRPr lang="en-GB" smtClean="0">
              <a:solidFill>
                <a:srgbClr val="000080"/>
              </a:solidFill>
            </a:endParaRPr>
          </a:p>
          <a:p>
            <a:pPr marL="442913" indent="-442913" algn="ctr">
              <a:lnSpc>
                <a:spcPct val="80000"/>
              </a:lnSpc>
              <a:buFont typeface="Wingdings" pitchFamily="2" charset="2"/>
              <a:buNone/>
              <a:tabLst>
                <a:tab pos="1082675" algn="l"/>
              </a:tabLst>
            </a:pPr>
            <a:endParaRPr lang="en-GB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 typeface="Wingdings" pitchFamily="2" charset="2"/>
              <a:buNone/>
              <a:tabLst>
                <a:tab pos="1082675" algn="l"/>
              </a:tabLst>
            </a:pPr>
            <a:endParaRPr lang="en-GB" sz="800" smtClean="0">
              <a:solidFill>
                <a:schemeClr val="accent2"/>
              </a:solidFill>
            </a:endParaRPr>
          </a:p>
          <a:p>
            <a:pPr marL="442913" indent="-442913">
              <a:lnSpc>
                <a:spcPct val="80000"/>
              </a:lnSpc>
              <a:buFont typeface="Wingdings" pitchFamily="2" charset="2"/>
              <a:buChar char="ü"/>
              <a:tabLst>
                <a:tab pos="1082675" algn="l"/>
              </a:tabLst>
            </a:pPr>
            <a:endParaRPr lang="en-GB" sz="400" smtClean="0"/>
          </a:p>
          <a:p>
            <a:pPr marL="442913" indent="-442913">
              <a:lnSpc>
                <a:spcPct val="80000"/>
              </a:lnSpc>
              <a:buFont typeface="Wingdings" pitchFamily="2" charset="2"/>
              <a:buNone/>
              <a:tabLst>
                <a:tab pos="1082675" algn="l"/>
              </a:tabLst>
            </a:pPr>
            <a:endParaRPr lang="en-GB" sz="800" smtClean="0"/>
          </a:p>
        </p:txBody>
      </p:sp>
      <p:pic>
        <p:nvPicPr>
          <p:cNvPr id="1638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5578475"/>
            <a:ext cx="10668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 jaune-white">
  <a:themeElements>
    <a:clrScheme name="En jaune-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 jaune-whi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103C7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103C7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n jaune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 jaune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 jaune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 jaune-white</Template>
  <TotalTime>6667</TotalTime>
  <Words>174</Words>
  <Application>Microsoft PowerPoint</Application>
  <PresentationFormat>On-screen Show (4:3)</PresentationFormat>
  <Paragraphs>34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Verdana</vt:lpstr>
      <vt:lpstr>Times</vt:lpstr>
      <vt:lpstr>Century Gothic</vt:lpstr>
      <vt:lpstr>Times New Roman</vt:lpstr>
      <vt:lpstr>Wingdings</vt:lpstr>
      <vt:lpstr>En jaune-white</vt:lpstr>
      <vt:lpstr>Regional and bilateral programmes</vt:lpstr>
      <vt:lpstr>Slide 2</vt:lpstr>
    </vt:vector>
  </TitlesOfParts>
  <Company>ţ怀Ӆ즜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Benoit Goossens</dc:creator>
  <cp:lastModifiedBy>aidco-sd-tech2</cp:lastModifiedBy>
  <cp:revision>349</cp:revision>
  <dcterms:created xsi:type="dcterms:W3CDTF">2004-07-13T13:11:38Z</dcterms:created>
  <dcterms:modified xsi:type="dcterms:W3CDTF">2011-03-30T13:38:40Z</dcterms:modified>
</cp:coreProperties>
</file>