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288" r:id="rId4"/>
    <p:sldId id="287" r:id="rId5"/>
    <p:sldId id="306" r:id="rId6"/>
    <p:sldId id="293" r:id="rId7"/>
    <p:sldId id="301" r:id="rId8"/>
    <p:sldId id="274" r:id="rId9"/>
    <p:sldId id="302" r:id="rId10"/>
    <p:sldId id="295" r:id="rId11"/>
    <p:sldId id="303" r:id="rId12"/>
    <p:sldId id="304" r:id="rId13"/>
    <p:sldId id="305" r:id="rId14"/>
    <p:sldId id="297" r:id="rId15"/>
    <p:sldId id="299" r:id="rId16"/>
    <p:sldId id="300" r:id="rId17"/>
    <p:sldId id="30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F93AACC-51BE-4199-BFD0-6C05A31102AA}" type="datetimeFigureOut">
              <a:rPr lang="en-US" smtClean="0"/>
              <a:pPr/>
              <a:t>3/9/2011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93AACC-51BE-4199-BFD0-6C05A31102AA}" type="datetimeFigureOut">
              <a:rPr lang="en-US" smtClean="0"/>
              <a:pPr/>
              <a:t>3/9/2011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93AACC-51BE-4199-BFD0-6C05A31102AA}" type="datetimeFigureOut">
              <a:rPr lang="en-US" smtClean="0"/>
              <a:pPr/>
              <a:t>3/9/2011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93AACC-51BE-4199-BFD0-6C05A31102AA}" type="datetimeFigureOut">
              <a:rPr lang="en-US" smtClean="0"/>
              <a:pPr/>
              <a:t>3/9/2011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93AACC-51BE-4199-BFD0-6C05A31102AA}" type="datetimeFigureOut">
              <a:rPr lang="en-US" smtClean="0"/>
              <a:pPr/>
              <a:t>3/9/2011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F93AACC-51BE-4199-BFD0-6C05A31102AA}" type="datetimeFigureOut">
              <a:rPr lang="en-US" smtClean="0"/>
              <a:pPr/>
              <a:t>3/9/2011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F93AACC-51BE-4199-BFD0-6C05A31102AA}" type="datetimeFigureOut">
              <a:rPr lang="en-US" smtClean="0"/>
              <a:pPr/>
              <a:t>3/9/2011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F93AACC-51BE-4199-BFD0-6C05A31102AA}" type="datetimeFigureOut">
              <a:rPr lang="en-US" smtClean="0"/>
              <a:pPr/>
              <a:t>3/9/2011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3AACC-51BE-4199-BFD0-6C05A31102AA}" type="datetimeFigureOut">
              <a:rPr lang="en-US" smtClean="0"/>
              <a:pPr/>
              <a:t>3/9/2011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3AACC-51BE-4199-BFD0-6C05A31102AA}" type="datetimeFigureOut">
              <a:rPr lang="en-US" smtClean="0"/>
              <a:pPr/>
              <a:t>3/9/2011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3AACC-51BE-4199-BFD0-6C05A31102AA}" type="datetimeFigureOut">
              <a:rPr lang="en-US" smtClean="0"/>
              <a:pPr/>
              <a:t>3/9/2011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A91B9B-3396-423F-B73B-98DF8901622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93AACC-51BE-4199-BFD0-6C05A31102AA}" type="datetimeFigureOut">
              <a:rPr lang="en-US" smtClean="0"/>
              <a:pPr/>
              <a:t>3/9/2011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91B9B-3396-423F-B73B-98DF8901622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4745"/>
            <a:ext cx="7772400" cy="2475706"/>
          </a:xfrm>
        </p:spPr>
        <p:txBody>
          <a:bodyPr/>
          <a:lstStyle/>
          <a:p>
            <a:r>
              <a:rPr lang="en-GB" dirty="0" smtClean="0"/>
              <a:t>EC Reference Document:</a:t>
            </a:r>
            <a:r>
              <a:rPr lang="en-GB" dirty="0" smtClean="0"/>
              <a:t/>
            </a:r>
            <a:br>
              <a:rPr lang="en-GB" dirty="0" smtClean="0"/>
            </a:br>
            <a:r>
              <a:rPr lang="en-GB" dirty="0" smtClean="0"/>
              <a:t>Social Transfers</a:t>
            </a:r>
            <a:br>
              <a:rPr lang="en-GB" dirty="0" smtClean="0"/>
            </a:br>
            <a:r>
              <a:rPr lang="en-GB" dirty="0" smtClean="0"/>
              <a:t>in the Fight Against Hunger</a:t>
            </a:r>
            <a:endParaRPr lang="en-GB" dirty="0"/>
          </a:p>
        </p:txBody>
      </p:sp>
      <p:sp>
        <p:nvSpPr>
          <p:cNvPr id="3" name="Subtitle 2"/>
          <p:cNvSpPr>
            <a:spLocks noGrp="1"/>
          </p:cNvSpPr>
          <p:nvPr>
            <p:ph type="subTitle" idx="1"/>
          </p:nvPr>
        </p:nvSpPr>
        <p:spPr/>
        <p:txBody>
          <a:bodyPr/>
          <a:lstStyle/>
          <a:p>
            <a:r>
              <a:rPr lang="en-GB" dirty="0" smtClean="0"/>
              <a:t>Nicholas Freeland</a:t>
            </a:r>
          </a:p>
          <a:p>
            <a:r>
              <a:rPr lang="en-GB" dirty="0" err="1" smtClean="0"/>
              <a:t>Cécile</a:t>
            </a:r>
            <a:r>
              <a:rPr lang="en-GB" dirty="0" smtClean="0"/>
              <a:t> Cherrier</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Conceptual basis</a:t>
            </a:r>
            <a:endParaRPr lang="en-GB"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795239" y="1600200"/>
            <a:ext cx="5553521" cy="4525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GB" dirty="0"/>
          </a:p>
        </p:txBody>
      </p:sp>
      <p:sp>
        <p:nvSpPr>
          <p:cNvPr id="3" name="Content Placeholder 2"/>
          <p:cNvSpPr>
            <a:spLocks noGrp="1"/>
          </p:cNvSpPr>
          <p:nvPr>
            <p:ph idx="1"/>
          </p:nvPr>
        </p:nvSpPr>
        <p:spPr>
          <a:xfrm>
            <a:off x="457200" y="1600200"/>
            <a:ext cx="8229600" cy="5141168"/>
          </a:xfrm>
        </p:spPr>
        <p:txBody>
          <a:bodyPr>
            <a:normAutofit fontScale="70000" lnSpcReduction="20000"/>
          </a:bodyPr>
          <a:lstStyle/>
          <a:p>
            <a:pPr>
              <a:buNone/>
            </a:pPr>
            <a:r>
              <a:rPr lang="en-GB" b="1" dirty="0" smtClean="0"/>
              <a:t>Chapter 5 –</a:t>
            </a:r>
            <a:r>
              <a:rPr lang="en-US" dirty="0" smtClean="0"/>
              <a:t> </a:t>
            </a:r>
            <a:r>
              <a:rPr lang="en-GB" b="1" dirty="0" smtClean="0"/>
              <a:t>Contextualising social transfers</a:t>
            </a:r>
          </a:p>
          <a:p>
            <a:pPr>
              <a:buNone/>
            </a:pPr>
            <a:r>
              <a:rPr lang="en-GB" dirty="0" smtClean="0"/>
              <a:t>5.1.</a:t>
            </a:r>
            <a:r>
              <a:rPr lang="en-US" dirty="0" smtClean="0"/>
              <a:t>	</a:t>
            </a:r>
            <a:r>
              <a:rPr lang="en-GB" dirty="0" smtClean="0"/>
              <a:t>Nature and causes of food insecurity</a:t>
            </a:r>
          </a:p>
          <a:p>
            <a:pPr>
              <a:buNone/>
            </a:pPr>
            <a:r>
              <a:rPr lang="en-GB" dirty="0" smtClean="0"/>
              <a:t>5.2.</a:t>
            </a:r>
            <a:r>
              <a:rPr lang="en-US" dirty="0" smtClean="0"/>
              <a:t>	</a:t>
            </a:r>
            <a:r>
              <a:rPr lang="en-GB" dirty="0" smtClean="0"/>
              <a:t>Policy framework</a:t>
            </a:r>
          </a:p>
          <a:p>
            <a:pPr>
              <a:buNone/>
            </a:pPr>
            <a:r>
              <a:rPr lang="en-GB" dirty="0" smtClean="0"/>
              <a:t>5.3.</a:t>
            </a:r>
            <a:r>
              <a:rPr lang="en-US" dirty="0" smtClean="0"/>
              <a:t>	</a:t>
            </a:r>
            <a:r>
              <a:rPr lang="en-GB" dirty="0" smtClean="0"/>
              <a:t>Existing social transfer initiatives</a:t>
            </a:r>
          </a:p>
          <a:p>
            <a:pPr>
              <a:buNone/>
            </a:pPr>
            <a:r>
              <a:rPr lang="en-GB" dirty="0" smtClean="0"/>
              <a:t>5.4.</a:t>
            </a:r>
            <a:r>
              <a:rPr lang="en-US" dirty="0" smtClean="0"/>
              <a:t>	</a:t>
            </a:r>
            <a:r>
              <a:rPr lang="en-GB" dirty="0" smtClean="0"/>
              <a:t>Institutional context and capacity</a:t>
            </a:r>
          </a:p>
          <a:p>
            <a:pPr>
              <a:buNone/>
            </a:pPr>
            <a:r>
              <a:rPr lang="en-GB" b="1" dirty="0" smtClean="0"/>
              <a:t>Chapter 6 –</a:t>
            </a:r>
            <a:r>
              <a:rPr lang="en-US" dirty="0" smtClean="0"/>
              <a:t> </a:t>
            </a:r>
            <a:r>
              <a:rPr lang="en-GB" b="1" dirty="0" smtClean="0"/>
              <a:t>Designing social transfers</a:t>
            </a:r>
          </a:p>
          <a:p>
            <a:pPr>
              <a:buNone/>
            </a:pPr>
            <a:r>
              <a:rPr lang="en-GB" dirty="0" smtClean="0"/>
              <a:t>6.1.</a:t>
            </a:r>
            <a:r>
              <a:rPr lang="en-US" dirty="0" smtClean="0"/>
              <a:t>	</a:t>
            </a:r>
            <a:r>
              <a:rPr lang="en-GB" dirty="0" smtClean="0"/>
              <a:t>Objectives</a:t>
            </a:r>
          </a:p>
          <a:p>
            <a:pPr>
              <a:buNone/>
            </a:pPr>
            <a:r>
              <a:rPr lang="en-GB" dirty="0" smtClean="0"/>
              <a:t>6.2.</a:t>
            </a:r>
            <a:r>
              <a:rPr lang="en-US" dirty="0" smtClean="0"/>
              <a:t>	</a:t>
            </a:r>
            <a:r>
              <a:rPr lang="en-GB" dirty="0" smtClean="0"/>
              <a:t>Targeting</a:t>
            </a:r>
          </a:p>
          <a:p>
            <a:pPr>
              <a:buNone/>
            </a:pPr>
            <a:r>
              <a:rPr lang="en-GB" dirty="0" smtClean="0"/>
              <a:t>6.3.</a:t>
            </a:r>
            <a:r>
              <a:rPr lang="en-US" dirty="0" smtClean="0"/>
              <a:t>	</a:t>
            </a:r>
            <a:r>
              <a:rPr lang="en-GB" dirty="0" smtClean="0"/>
              <a:t>Work requirement</a:t>
            </a:r>
          </a:p>
          <a:p>
            <a:pPr>
              <a:buNone/>
            </a:pPr>
            <a:r>
              <a:rPr lang="en-GB" dirty="0" smtClean="0"/>
              <a:t>6.4.</a:t>
            </a:r>
            <a:r>
              <a:rPr lang="en-US" dirty="0" smtClean="0"/>
              <a:t>	</a:t>
            </a:r>
            <a:r>
              <a:rPr lang="en-GB" dirty="0" smtClean="0"/>
              <a:t>Graduation</a:t>
            </a:r>
          </a:p>
          <a:p>
            <a:pPr>
              <a:buNone/>
            </a:pPr>
            <a:r>
              <a:rPr lang="en-GB" dirty="0" smtClean="0"/>
              <a:t>6.5.</a:t>
            </a:r>
            <a:r>
              <a:rPr lang="en-US" dirty="0" smtClean="0"/>
              <a:t>	</a:t>
            </a:r>
            <a:r>
              <a:rPr lang="en-GB" dirty="0" smtClean="0"/>
              <a:t>Transfer form</a:t>
            </a:r>
          </a:p>
          <a:p>
            <a:pPr>
              <a:buNone/>
            </a:pPr>
            <a:r>
              <a:rPr lang="en-GB" dirty="0" smtClean="0"/>
              <a:t>6.6.</a:t>
            </a:r>
            <a:r>
              <a:rPr lang="en-US" dirty="0" smtClean="0"/>
              <a:t>	</a:t>
            </a:r>
            <a:r>
              <a:rPr lang="en-GB" dirty="0" smtClean="0"/>
              <a:t>Benefit level</a:t>
            </a:r>
          </a:p>
          <a:p>
            <a:pPr>
              <a:buNone/>
            </a:pPr>
            <a:r>
              <a:rPr lang="en-GB" dirty="0" smtClean="0"/>
              <a:t>6.7.</a:t>
            </a:r>
            <a:r>
              <a:rPr lang="en-US" dirty="0" smtClean="0"/>
              <a:t>	</a:t>
            </a:r>
            <a:r>
              <a:rPr lang="en-GB" dirty="0" smtClean="0"/>
              <a:t>Delivery mechanisms</a:t>
            </a:r>
          </a:p>
          <a:p>
            <a:pPr>
              <a:buNone/>
            </a:pPr>
            <a:r>
              <a:rPr lang="en-GB" dirty="0" smtClean="0"/>
              <a:t>6.8.</a:t>
            </a:r>
            <a:r>
              <a:rPr lang="en-US" dirty="0" smtClean="0"/>
              <a:t>	</a:t>
            </a:r>
            <a:r>
              <a:rPr lang="en-GB" dirty="0" smtClean="0"/>
              <a:t>Conditionality</a:t>
            </a:r>
          </a:p>
          <a:p>
            <a:pPr>
              <a:buNone/>
            </a:pP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GB" dirty="0"/>
          </a:p>
        </p:txBody>
      </p:sp>
      <p:sp>
        <p:nvSpPr>
          <p:cNvPr id="3" name="Content Placeholder 2"/>
          <p:cNvSpPr>
            <a:spLocks noGrp="1"/>
          </p:cNvSpPr>
          <p:nvPr>
            <p:ph idx="1"/>
          </p:nvPr>
        </p:nvSpPr>
        <p:spPr>
          <a:xfrm>
            <a:off x="457200" y="1600200"/>
            <a:ext cx="8229600" cy="4997152"/>
          </a:xfrm>
        </p:spPr>
        <p:txBody>
          <a:bodyPr>
            <a:normAutofit fontScale="77500" lnSpcReduction="20000"/>
          </a:bodyPr>
          <a:lstStyle/>
          <a:p>
            <a:pPr>
              <a:buNone/>
            </a:pPr>
            <a:r>
              <a:rPr lang="en-GB" b="1" dirty="0" smtClean="0"/>
              <a:t>Chapter 7 –</a:t>
            </a:r>
            <a:r>
              <a:rPr lang="en-US" dirty="0" smtClean="0"/>
              <a:t> </a:t>
            </a:r>
            <a:r>
              <a:rPr lang="en-GB" b="1" dirty="0" smtClean="0"/>
              <a:t>Managing social transfers</a:t>
            </a:r>
          </a:p>
          <a:p>
            <a:pPr>
              <a:buNone/>
            </a:pPr>
            <a:r>
              <a:rPr lang="en-GB" dirty="0" smtClean="0"/>
              <a:t>7.1.</a:t>
            </a:r>
            <a:r>
              <a:rPr lang="en-US" dirty="0" smtClean="0"/>
              <a:t>	</a:t>
            </a:r>
            <a:r>
              <a:rPr lang="en-GB" dirty="0" smtClean="0"/>
              <a:t>Cost, affordability and sustainability</a:t>
            </a:r>
          </a:p>
          <a:p>
            <a:pPr>
              <a:buNone/>
            </a:pPr>
            <a:r>
              <a:rPr lang="en-GB" dirty="0" smtClean="0"/>
              <a:t>7.2.</a:t>
            </a:r>
            <a:r>
              <a:rPr lang="en-US" dirty="0" smtClean="0"/>
              <a:t>	</a:t>
            </a:r>
            <a:r>
              <a:rPr lang="en-GB" dirty="0" smtClean="0"/>
              <a:t>Implementation</a:t>
            </a:r>
          </a:p>
          <a:p>
            <a:pPr>
              <a:buNone/>
            </a:pPr>
            <a:r>
              <a:rPr lang="en-GB" dirty="0" smtClean="0"/>
              <a:t>7.3.</a:t>
            </a:r>
            <a:r>
              <a:rPr lang="en-US" dirty="0" smtClean="0"/>
              <a:t>	</a:t>
            </a:r>
            <a:r>
              <a:rPr lang="en-GB" dirty="0" smtClean="0"/>
              <a:t>Monitoring and evaluation</a:t>
            </a:r>
          </a:p>
          <a:p>
            <a:pPr>
              <a:buNone/>
            </a:pPr>
            <a:r>
              <a:rPr lang="en-GB" b="1" dirty="0" smtClean="0"/>
              <a:t>Chapter 8 –</a:t>
            </a:r>
            <a:r>
              <a:rPr lang="en-US" dirty="0" smtClean="0"/>
              <a:t> </a:t>
            </a:r>
            <a:r>
              <a:rPr lang="en-GB" b="1" dirty="0" smtClean="0"/>
              <a:t>Supporting social transfers</a:t>
            </a:r>
          </a:p>
          <a:p>
            <a:pPr>
              <a:buNone/>
            </a:pPr>
            <a:r>
              <a:rPr lang="en-GB" dirty="0" smtClean="0"/>
              <a:t>8.1.</a:t>
            </a:r>
            <a:r>
              <a:rPr lang="en-US" dirty="0" smtClean="0"/>
              <a:t>	</a:t>
            </a:r>
            <a:r>
              <a:rPr lang="en-GB" dirty="0" smtClean="0"/>
              <a:t>Policy dialogue</a:t>
            </a:r>
          </a:p>
          <a:p>
            <a:pPr>
              <a:buNone/>
            </a:pPr>
            <a:r>
              <a:rPr lang="en-GB" dirty="0" smtClean="0"/>
              <a:t>8.2.</a:t>
            </a:r>
            <a:r>
              <a:rPr lang="en-US" dirty="0" smtClean="0"/>
              <a:t>	</a:t>
            </a:r>
            <a:r>
              <a:rPr lang="en-GB" dirty="0" smtClean="0"/>
              <a:t>Capacity development</a:t>
            </a:r>
          </a:p>
          <a:p>
            <a:pPr>
              <a:buNone/>
            </a:pPr>
            <a:r>
              <a:rPr lang="en-GB" dirty="0" smtClean="0"/>
              <a:t>8.3.</a:t>
            </a:r>
            <a:r>
              <a:rPr lang="en-US" dirty="0" smtClean="0"/>
              <a:t>	</a:t>
            </a:r>
            <a:r>
              <a:rPr lang="en-GB" dirty="0" smtClean="0"/>
              <a:t>Financial resources</a:t>
            </a:r>
          </a:p>
          <a:p>
            <a:pPr>
              <a:buNone/>
            </a:pPr>
            <a:r>
              <a:rPr lang="en-GB" dirty="0" smtClean="0"/>
              <a:t>8.4.</a:t>
            </a:r>
            <a:r>
              <a:rPr lang="en-US" dirty="0" smtClean="0"/>
              <a:t>	</a:t>
            </a:r>
            <a:r>
              <a:rPr lang="en-GB" dirty="0" smtClean="0"/>
              <a:t>Implementation</a:t>
            </a:r>
          </a:p>
          <a:p>
            <a:pPr>
              <a:buNone/>
            </a:pPr>
            <a:r>
              <a:rPr lang="en-GB" b="1" dirty="0" smtClean="0"/>
              <a:t>Chapter 9 –</a:t>
            </a:r>
            <a:r>
              <a:rPr lang="en-US" dirty="0" smtClean="0"/>
              <a:t> </a:t>
            </a:r>
            <a:r>
              <a:rPr lang="en-GB" b="1" dirty="0" smtClean="0"/>
              <a:t>Financing social transfers</a:t>
            </a:r>
          </a:p>
          <a:p>
            <a:pPr>
              <a:buNone/>
            </a:pPr>
            <a:r>
              <a:rPr lang="en-GB" dirty="0" smtClean="0"/>
              <a:t>9.1.</a:t>
            </a:r>
            <a:r>
              <a:rPr lang="en-US" dirty="0" smtClean="0"/>
              <a:t>	</a:t>
            </a:r>
            <a:r>
              <a:rPr lang="en-GB" dirty="0" smtClean="0"/>
              <a:t>Procurement and grant award</a:t>
            </a:r>
          </a:p>
          <a:p>
            <a:pPr>
              <a:buNone/>
            </a:pPr>
            <a:r>
              <a:rPr lang="en-GB" dirty="0" smtClean="0"/>
              <a:t>9.2.</a:t>
            </a:r>
            <a:r>
              <a:rPr lang="en-US" dirty="0" smtClean="0"/>
              <a:t>	</a:t>
            </a:r>
            <a:r>
              <a:rPr lang="en-GB" dirty="0" smtClean="0"/>
              <a:t>Common pool funds</a:t>
            </a:r>
          </a:p>
          <a:p>
            <a:pPr>
              <a:buNone/>
            </a:pPr>
            <a:r>
              <a:rPr lang="en-GB" dirty="0" smtClean="0"/>
              <a:t>9.3.</a:t>
            </a:r>
            <a:r>
              <a:rPr lang="en-US" dirty="0" smtClean="0"/>
              <a:t>	</a:t>
            </a:r>
            <a:r>
              <a:rPr lang="en-GB" dirty="0" smtClean="0"/>
              <a:t>Budget support</a:t>
            </a:r>
          </a:p>
          <a:p>
            <a:pPr>
              <a:buNone/>
            </a:pP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GB" dirty="0"/>
          </a:p>
        </p:txBody>
      </p:sp>
      <p:sp>
        <p:nvSpPr>
          <p:cNvPr id="3" name="Content Placeholder 2"/>
          <p:cNvSpPr>
            <a:spLocks noGrp="1"/>
          </p:cNvSpPr>
          <p:nvPr>
            <p:ph idx="1"/>
          </p:nvPr>
        </p:nvSpPr>
        <p:spPr/>
        <p:txBody>
          <a:bodyPr/>
          <a:lstStyle/>
          <a:p>
            <a:r>
              <a:rPr lang="en-GB" b="1" dirty="0" smtClean="0"/>
              <a:t>Annexe 1 – Glossary of terms</a:t>
            </a:r>
          </a:p>
          <a:p>
            <a:r>
              <a:rPr lang="en-GB" b="1" dirty="0" smtClean="0"/>
              <a:t>Annexe 2 – Further information and guidance</a:t>
            </a:r>
          </a:p>
          <a:p>
            <a:r>
              <a:rPr lang="fr-FR" b="1" dirty="0" err="1" smtClean="0"/>
              <a:t>References</a:t>
            </a:r>
            <a:endParaRPr lang="en-GB" dirty="0" smtClean="0"/>
          </a:p>
          <a:p>
            <a:r>
              <a:rPr lang="en-GB" dirty="0" smtClean="0"/>
              <a:t>Plus:</a:t>
            </a:r>
          </a:p>
          <a:p>
            <a:pPr lvl="1"/>
            <a:r>
              <a:rPr lang="en-GB" dirty="0" smtClean="0"/>
              <a:t>54 boxes</a:t>
            </a:r>
          </a:p>
          <a:p>
            <a:pPr lvl="1"/>
            <a:r>
              <a:rPr lang="en-GB" dirty="0" smtClean="0"/>
              <a:t>25 resources</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Emerging themes: Govt</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Elaboration and support of a national vision</a:t>
            </a:r>
          </a:p>
          <a:p>
            <a:r>
              <a:rPr lang="en-GB" dirty="0" smtClean="0"/>
              <a:t>Use of existing national systems (</a:t>
            </a:r>
            <a:r>
              <a:rPr lang="en-GB" dirty="0" err="1" smtClean="0"/>
              <a:t>eg</a:t>
            </a:r>
            <a:r>
              <a:rPr lang="en-GB" dirty="0" smtClean="0"/>
              <a:t> financial, M&amp;E)</a:t>
            </a:r>
          </a:p>
          <a:p>
            <a:r>
              <a:rPr lang="en-GB" dirty="0" smtClean="0"/>
              <a:t>Integration of different instruments and target groups in a comprehensive programme</a:t>
            </a:r>
          </a:p>
          <a:p>
            <a:r>
              <a:rPr lang="en-GB" dirty="0" smtClean="0"/>
              <a:t>Enshrining in legislation/constitution as a right</a:t>
            </a:r>
          </a:p>
          <a:p>
            <a:r>
              <a:rPr lang="en-GB" dirty="0" smtClean="0"/>
              <a:t>Engaging civil society, private sector, NGOs, beneficiaries in areas of comparative advantage</a:t>
            </a:r>
          </a:p>
          <a:p>
            <a:r>
              <a:rPr lang="en-GB" dirty="0" smtClean="0"/>
              <a:t>Links and synergies with other sectors and policies</a:t>
            </a:r>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Emerging themes: donors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Coalesce and collaborate around national vision (UN SPF; EC and MS)</a:t>
            </a:r>
          </a:p>
          <a:p>
            <a:r>
              <a:rPr lang="en-GB" dirty="0" smtClean="0"/>
              <a:t>Understanding of political economy and local concepts of vulnerability and food security</a:t>
            </a:r>
          </a:p>
          <a:p>
            <a:r>
              <a:rPr lang="en-GB" dirty="0" smtClean="0"/>
              <a:t>Funding through a single channel (BS; pool funds)</a:t>
            </a:r>
          </a:p>
          <a:p>
            <a:r>
              <a:rPr lang="en-GB" dirty="0" smtClean="0"/>
              <a:t>Funding of one-off start-up costs (ID systems; delivery; evaluation)</a:t>
            </a:r>
          </a:p>
          <a:p>
            <a:r>
              <a:rPr lang="en-GB" dirty="0" smtClean="0"/>
              <a:t>Provide long term commitments (&gt;10 years)</a:t>
            </a:r>
          </a:p>
          <a:p>
            <a:r>
              <a:rPr lang="en-GB" dirty="0" smtClean="0"/>
              <a:t>Build in flexibility to allow index-linking</a:t>
            </a:r>
          </a:p>
          <a:p>
            <a:r>
              <a:rPr lang="en-GB" dirty="0" smtClean="0"/>
              <a:t>Underwrite ability to expand/extend national systems as a response to shocks</a:t>
            </a:r>
          </a:p>
          <a:p>
            <a:r>
              <a:rPr lang="en-GB" dirty="0" smtClean="0"/>
              <a:t>Develop training materials for use by national institutions</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next?</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Obtain buy-in from </a:t>
            </a:r>
            <a:r>
              <a:rPr lang="en-GB" dirty="0" err="1" smtClean="0"/>
              <a:t>MSs</a:t>
            </a:r>
            <a:r>
              <a:rPr lang="en-GB" dirty="0" smtClean="0"/>
              <a:t>/partners for Ref Doc</a:t>
            </a:r>
          </a:p>
          <a:p>
            <a:r>
              <a:rPr lang="en-GB" dirty="0" smtClean="0"/>
              <a:t>Raise awareness and promote use of Ref Doc (e.g. seminars)</a:t>
            </a:r>
          </a:p>
          <a:p>
            <a:r>
              <a:rPr lang="en-GB" dirty="0" smtClean="0"/>
              <a:t>Provide training to EC (and </a:t>
            </a:r>
            <a:r>
              <a:rPr lang="en-GB" dirty="0" err="1" smtClean="0"/>
              <a:t>MSs</a:t>
            </a:r>
            <a:r>
              <a:rPr lang="en-GB" dirty="0" smtClean="0"/>
              <a:t>’) staff in social transfers, framed around Ref Doc</a:t>
            </a:r>
          </a:p>
          <a:p>
            <a:r>
              <a:rPr lang="en-GB" dirty="0" smtClean="0"/>
              <a:t>Provide </a:t>
            </a:r>
            <a:r>
              <a:rPr lang="en-GB" dirty="0" smtClean="0"/>
              <a:t>technical support </a:t>
            </a:r>
            <a:r>
              <a:rPr lang="en-GB" dirty="0" smtClean="0"/>
              <a:t>on social transfers (cp Nutrition Advisory Service)</a:t>
            </a:r>
          </a:p>
          <a:p>
            <a:r>
              <a:rPr lang="en-GB" dirty="0" smtClean="0"/>
              <a:t>Use Ref Doc as the basis for EC and MS joint interventions in selected countries</a:t>
            </a:r>
          </a:p>
          <a:p>
            <a:r>
              <a:rPr lang="en-GB" dirty="0" smtClean="0"/>
              <a:t>Continue to refine and improve Ref Doc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4000" dirty="0" smtClean="0"/>
              <a:t>Pilot project to mitigate food insecurity through support for social </a:t>
            </a:r>
            <a:r>
              <a:rPr lang="en-GB" sz="4000" dirty="0" smtClean="0"/>
              <a:t>transfers</a:t>
            </a:r>
            <a:endParaRPr lang="en-GB" dirty="0"/>
          </a:p>
        </p:txBody>
      </p:sp>
      <p:sp>
        <p:nvSpPr>
          <p:cNvPr id="3" name="Content Placeholder 2"/>
          <p:cNvSpPr>
            <a:spLocks noGrp="1"/>
          </p:cNvSpPr>
          <p:nvPr>
            <p:ph idx="1"/>
          </p:nvPr>
        </p:nvSpPr>
        <p:spPr>
          <a:xfrm>
            <a:off x="457200" y="1600200"/>
            <a:ext cx="8229600" cy="4925144"/>
          </a:xfrm>
        </p:spPr>
        <p:txBody>
          <a:bodyPr>
            <a:normAutofit/>
          </a:bodyPr>
          <a:lstStyle/>
          <a:p>
            <a:pPr>
              <a:lnSpc>
                <a:spcPct val="80000"/>
              </a:lnSpc>
            </a:pPr>
            <a:r>
              <a:rPr lang="en-GB" sz="3000" dirty="0" smtClean="0"/>
              <a:t>Objective</a:t>
            </a:r>
            <a:r>
              <a:rPr lang="en-GB" sz="3000" dirty="0" smtClean="0"/>
              <a:t> :</a:t>
            </a:r>
            <a:endParaRPr lang="en-GB" sz="3000" dirty="0" smtClean="0"/>
          </a:p>
          <a:p>
            <a:pPr lvl="1">
              <a:lnSpc>
                <a:spcPct val="80000"/>
              </a:lnSpc>
            </a:pPr>
            <a:r>
              <a:rPr lang="en-GB" sz="2600" dirty="0" smtClean="0"/>
              <a:t>I</a:t>
            </a:r>
            <a:r>
              <a:rPr lang="en-GB" sz="2600" dirty="0" smtClean="0"/>
              <a:t>ncrease </a:t>
            </a:r>
            <a:r>
              <a:rPr lang="en-GB" sz="2600" dirty="0" smtClean="0"/>
              <a:t>the impact, quality, sustainability and coverage of social transfer schemes to address poverty and </a:t>
            </a:r>
            <a:r>
              <a:rPr lang="en-GB" sz="2600" dirty="0" smtClean="0"/>
              <a:t>hunger</a:t>
            </a:r>
          </a:p>
          <a:p>
            <a:pPr>
              <a:lnSpc>
                <a:spcPct val="80000"/>
              </a:lnSpc>
            </a:pPr>
            <a:r>
              <a:rPr lang="en-GB" sz="3000" dirty="0" smtClean="0"/>
              <a:t>Activities:</a:t>
            </a:r>
          </a:p>
          <a:p>
            <a:pPr lvl="1">
              <a:lnSpc>
                <a:spcPct val="80000"/>
              </a:lnSpc>
            </a:pPr>
            <a:r>
              <a:rPr lang="en-GB" sz="2600" dirty="0" smtClean="0"/>
              <a:t>Identification of 3-5 suitable countries:</a:t>
            </a:r>
          </a:p>
          <a:p>
            <a:pPr lvl="2">
              <a:lnSpc>
                <a:spcPct val="80000"/>
              </a:lnSpc>
            </a:pPr>
            <a:r>
              <a:rPr lang="en-GB" sz="2200" dirty="0" smtClean="0"/>
              <a:t>Food insecure</a:t>
            </a:r>
          </a:p>
          <a:p>
            <a:pPr lvl="2">
              <a:lnSpc>
                <a:spcPct val="80000"/>
              </a:lnSpc>
            </a:pPr>
            <a:r>
              <a:rPr lang="en-GB" sz="2200" dirty="0" smtClean="0"/>
              <a:t>Conducive institutions</a:t>
            </a:r>
          </a:p>
          <a:p>
            <a:pPr lvl="2">
              <a:lnSpc>
                <a:spcPct val="80000"/>
              </a:lnSpc>
            </a:pPr>
            <a:r>
              <a:rPr lang="en-GB" sz="2200" dirty="0" smtClean="0"/>
              <a:t>Political will for a national approach</a:t>
            </a:r>
            <a:endParaRPr lang="en-GB" sz="2600" dirty="0" smtClean="0"/>
          </a:p>
          <a:p>
            <a:pPr lvl="1">
              <a:lnSpc>
                <a:spcPct val="80000"/>
              </a:lnSpc>
            </a:pPr>
            <a:r>
              <a:rPr lang="en-GB" sz="2600" dirty="0" smtClean="0"/>
              <a:t>Advisory service exploratory </a:t>
            </a:r>
            <a:r>
              <a:rPr lang="en-GB" sz="2600" dirty="0" smtClean="0"/>
              <a:t>missions and technical support</a:t>
            </a:r>
            <a:endParaRPr lang="en-GB" sz="2600" dirty="0" smtClean="0"/>
          </a:p>
          <a:p>
            <a:pPr lvl="1">
              <a:lnSpc>
                <a:spcPct val="80000"/>
              </a:lnSpc>
            </a:pPr>
            <a:r>
              <a:rPr lang="en-GB" sz="2600" dirty="0" smtClean="0"/>
              <a:t>Organisation </a:t>
            </a:r>
            <a:r>
              <a:rPr lang="en-GB" sz="2600" dirty="0" smtClean="0"/>
              <a:t>of </a:t>
            </a:r>
            <a:r>
              <a:rPr lang="en-GB" sz="2600" dirty="0" smtClean="0"/>
              <a:t>working seminars to foster collaboration</a:t>
            </a:r>
            <a:endParaRPr lang="en-GB" sz="26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p:txBody>
          <a:bodyPr/>
          <a:lstStyle/>
          <a:p>
            <a:pPr marL="400050">
              <a:buFont typeface="Arial" charset="0"/>
              <a:buChar char="•"/>
            </a:pPr>
            <a:r>
              <a:rPr lang="en-GB" dirty="0" smtClean="0">
                <a:solidFill>
                  <a:srgbClr val="000000"/>
                </a:solidFill>
                <a:latin typeface="Calibri" pitchFamily="34" charset="0"/>
              </a:rPr>
              <a:t>Hunger increasing as a result of global crises</a:t>
            </a:r>
          </a:p>
          <a:p>
            <a:pPr marL="400050">
              <a:buFont typeface="Arial" charset="0"/>
              <a:buChar char="•"/>
            </a:pPr>
            <a:r>
              <a:rPr lang="en-GB" dirty="0" smtClean="0">
                <a:solidFill>
                  <a:srgbClr val="000000"/>
                </a:solidFill>
                <a:latin typeface="Calibri" pitchFamily="34" charset="0"/>
              </a:rPr>
              <a:t>Achievement of </a:t>
            </a:r>
            <a:r>
              <a:rPr lang="en-GB" dirty="0" err="1" smtClean="0">
                <a:solidFill>
                  <a:srgbClr val="000000"/>
                </a:solidFill>
                <a:latin typeface="Calibri" pitchFamily="34" charset="0"/>
              </a:rPr>
              <a:t>MDGs</a:t>
            </a:r>
            <a:r>
              <a:rPr lang="en-GB" dirty="0" smtClean="0">
                <a:solidFill>
                  <a:srgbClr val="000000"/>
                </a:solidFill>
                <a:latin typeface="Calibri" pitchFamily="34" charset="0"/>
              </a:rPr>
              <a:t> in doubt</a:t>
            </a:r>
          </a:p>
          <a:p>
            <a:pPr marL="400050">
              <a:buFont typeface="Arial" charset="0"/>
              <a:buChar char="•"/>
            </a:pPr>
            <a:r>
              <a:rPr lang="en-GB" dirty="0" smtClean="0">
                <a:solidFill>
                  <a:srgbClr val="000000"/>
                </a:solidFill>
                <a:latin typeface="Calibri" pitchFamily="34" charset="0"/>
              </a:rPr>
              <a:t>Social transfers playing an increasingly important role in </a:t>
            </a:r>
            <a:r>
              <a:rPr lang="en-GB" dirty="0" smtClean="0">
                <a:solidFill>
                  <a:srgbClr val="000000"/>
                </a:solidFill>
                <a:latin typeface="Calibri" pitchFamily="34" charset="0"/>
              </a:rPr>
              <a:t>EC, </a:t>
            </a:r>
            <a:r>
              <a:rPr lang="en-GB" dirty="0" err="1" smtClean="0">
                <a:solidFill>
                  <a:srgbClr val="000000"/>
                </a:solidFill>
                <a:latin typeface="Calibri" pitchFamily="34" charset="0"/>
              </a:rPr>
              <a:t>MSs</a:t>
            </a:r>
            <a:r>
              <a:rPr lang="en-GB" dirty="0" smtClean="0">
                <a:solidFill>
                  <a:srgbClr val="000000"/>
                </a:solidFill>
                <a:latin typeface="Calibri" pitchFamily="34" charset="0"/>
              </a:rPr>
              <a:t>’ and partners’ </a:t>
            </a:r>
            <a:r>
              <a:rPr lang="en-GB" dirty="0" smtClean="0">
                <a:solidFill>
                  <a:srgbClr val="000000"/>
                </a:solidFill>
                <a:latin typeface="Calibri" pitchFamily="34" charset="0"/>
              </a:rPr>
              <a:t>response to food insecurity</a:t>
            </a:r>
          </a:p>
          <a:p>
            <a:pPr marL="400050">
              <a:buFont typeface="Arial" charset="0"/>
              <a:buChar char="•"/>
            </a:pPr>
            <a:r>
              <a:rPr lang="en-GB" dirty="0" smtClean="0">
                <a:solidFill>
                  <a:srgbClr val="000000"/>
                </a:solidFill>
                <a:latin typeface="Calibri" pitchFamily="34" charset="0"/>
              </a:rPr>
              <a:t>Need for guidance and access to resources</a:t>
            </a:r>
          </a:p>
          <a:p>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 Document</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EC Tools and Methods Series:</a:t>
            </a:r>
          </a:p>
          <a:p>
            <a:pPr lvl="1"/>
            <a:r>
              <a:rPr lang="en-GB" u="sng" dirty="0" smtClean="0"/>
              <a:t>Concept Notes</a:t>
            </a:r>
            <a:r>
              <a:rPr lang="en-GB" dirty="0" smtClean="0"/>
              <a:t> offer a basic theoretical introduction to a concept</a:t>
            </a:r>
          </a:p>
          <a:p>
            <a:pPr lvl="1"/>
            <a:r>
              <a:rPr lang="en-GB" u="sng" dirty="0" smtClean="0"/>
              <a:t>Reference Documents</a:t>
            </a:r>
            <a:r>
              <a:rPr lang="en-GB" dirty="0" smtClean="0"/>
              <a:t> seek to deepen the understanding of a concept and present good practices in order to stimulate discussions around the practicalities of aid</a:t>
            </a:r>
          </a:p>
          <a:p>
            <a:pPr lvl="1"/>
            <a:r>
              <a:rPr lang="en-GB" u="sng" dirty="0" smtClean="0"/>
              <a:t>Guidelines</a:t>
            </a:r>
            <a:r>
              <a:rPr lang="en-GB" dirty="0" smtClean="0"/>
              <a:t> provide very practical guidance to EC staff for </a:t>
            </a:r>
            <a:r>
              <a:rPr lang="en-GB" dirty="0" err="1" smtClean="0"/>
              <a:t>operationalising</a:t>
            </a:r>
            <a:r>
              <a:rPr lang="en-GB" dirty="0" smtClean="0"/>
              <a:t> that concept through the phases of the operation cycle</a:t>
            </a:r>
          </a:p>
          <a:p>
            <a:r>
              <a:rPr lang="en-GB" dirty="0" smtClean="0"/>
              <a:t>Audience: Delegations, </a:t>
            </a:r>
            <a:r>
              <a:rPr lang="en-GB" dirty="0" err="1" smtClean="0"/>
              <a:t>MSs</a:t>
            </a:r>
            <a:r>
              <a:rPr lang="en-GB" dirty="0" smtClean="0"/>
              <a:t>, </a:t>
            </a:r>
            <a:r>
              <a:rPr lang="en-GB" dirty="0" smtClean="0"/>
              <a:t>partners, </a:t>
            </a:r>
            <a:r>
              <a:rPr lang="en-GB" dirty="0" smtClean="0"/>
              <a:t>HQ</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Concept Note</a:t>
            </a:r>
            <a:endParaRPr lang="en-GB" dirty="0"/>
          </a:p>
        </p:txBody>
      </p:sp>
      <p:sp>
        <p:nvSpPr>
          <p:cNvPr id="3" name="Content Placeholder 2"/>
          <p:cNvSpPr>
            <a:spLocks noGrp="1"/>
          </p:cNvSpPr>
          <p:nvPr>
            <p:ph idx="1"/>
          </p:nvPr>
        </p:nvSpPr>
        <p:spPr/>
        <p:txBody>
          <a:bodyPr/>
          <a:lstStyle/>
          <a:p>
            <a:pPr>
              <a:buFont typeface="Arial" charset="0"/>
              <a:buChar char="•"/>
            </a:pPr>
            <a:r>
              <a:rPr lang="en-GB" sz="2800" dirty="0" smtClean="0">
                <a:solidFill>
                  <a:srgbClr val="000000"/>
                </a:solidFill>
                <a:latin typeface="Calibri" pitchFamily="34" charset="0"/>
              </a:rPr>
              <a:t>Seminar in </a:t>
            </a:r>
            <a:r>
              <a:rPr lang="en-GB" sz="2800" dirty="0" err="1" smtClean="0">
                <a:solidFill>
                  <a:srgbClr val="000000"/>
                </a:solidFill>
                <a:latin typeface="Calibri" pitchFamily="34" charset="0"/>
              </a:rPr>
              <a:t>Bruxelles</a:t>
            </a:r>
            <a:r>
              <a:rPr lang="en-GB" sz="2800" dirty="0" smtClean="0">
                <a:solidFill>
                  <a:srgbClr val="000000"/>
                </a:solidFill>
                <a:latin typeface="Calibri" pitchFamily="34" charset="0"/>
              </a:rPr>
              <a:t> – April 2008</a:t>
            </a:r>
          </a:p>
          <a:p>
            <a:pPr>
              <a:buFont typeface="Arial" charset="0"/>
              <a:buChar char="•"/>
            </a:pPr>
            <a:r>
              <a:rPr lang="en-GB" sz="2800" dirty="0" smtClean="0">
                <a:solidFill>
                  <a:srgbClr val="000000"/>
                </a:solidFill>
                <a:latin typeface="Calibri" pitchFamily="34" charset="0"/>
              </a:rPr>
              <a:t>Regional meetings</a:t>
            </a:r>
          </a:p>
          <a:p>
            <a:pPr marL="800100" lvl="1" indent="-342900">
              <a:buFont typeface="Arial" charset="0"/>
              <a:buChar char="•"/>
            </a:pPr>
            <a:r>
              <a:rPr lang="en-GB" dirty="0" smtClean="0">
                <a:solidFill>
                  <a:srgbClr val="000000"/>
                </a:solidFill>
                <a:latin typeface="Calibri" pitchFamily="34" charset="0"/>
              </a:rPr>
              <a:t>Maputo</a:t>
            </a:r>
          </a:p>
          <a:p>
            <a:pPr marL="800100" lvl="1" indent="-342900">
              <a:buFont typeface="Arial" charset="0"/>
              <a:buChar char="•"/>
            </a:pPr>
            <a:r>
              <a:rPr lang="en-GB" dirty="0" smtClean="0">
                <a:solidFill>
                  <a:srgbClr val="000000"/>
                </a:solidFill>
                <a:latin typeface="Calibri" pitchFamily="34" charset="0"/>
              </a:rPr>
              <a:t>Niamey</a:t>
            </a:r>
          </a:p>
          <a:p>
            <a:pPr marL="800100" lvl="1" indent="-342900">
              <a:buFont typeface="Arial" charset="0"/>
              <a:buChar char="•"/>
            </a:pPr>
            <a:r>
              <a:rPr lang="en-GB" dirty="0" smtClean="0">
                <a:solidFill>
                  <a:srgbClr val="000000"/>
                </a:solidFill>
                <a:latin typeface="Calibri" pitchFamily="34" charset="0"/>
              </a:rPr>
              <a:t>Dhaka</a:t>
            </a:r>
          </a:p>
          <a:p>
            <a:pPr marL="800100" lvl="1" indent="-342900">
              <a:buFont typeface="Arial" charset="0"/>
              <a:buChar char="•"/>
            </a:pPr>
            <a:r>
              <a:rPr lang="en-GB" dirty="0" smtClean="0">
                <a:solidFill>
                  <a:srgbClr val="000000"/>
                </a:solidFill>
                <a:latin typeface="Calibri" pitchFamily="34" charset="0"/>
              </a:rPr>
              <a:t>Dar-Es-Salaam</a:t>
            </a:r>
          </a:p>
          <a:p>
            <a:pPr>
              <a:buFont typeface="Arial" charset="0"/>
              <a:buChar char="•"/>
            </a:pPr>
            <a:r>
              <a:rPr lang="en-GB" sz="2800" dirty="0" smtClean="0">
                <a:solidFill>
                  <a:srgbClr val="000000"/>
                </a:solidFill>
                <a:latin typeface="Calibri" pitchFamily="34" charset="0"/>
              </a:rPr>
              <a:t>Concept Note released early-2010</a:t>
            </a:r>
          </a:p>
          <a:p>
            <a:endParaRPr lang="en-GB" dirty="0"/>
          </a:p>
        </p:txBody>
      </p:sp>
      <p:pic>
        <p:nvPicPr>
          <p:cNvPr id="4" name="Picture 5"/>
          <p:cNvPicPr>
            <a:picLocks noChangeAspect="1" noChangeArrowheads="1"/>
          </p:cNvPicPr>
          <p:nvPr/>
        </p:nvPicPr>
        <p:blipFill>
          <a:blip r:embed="rId2" cstate="print"/>
          <a:srcRect/>
          <a:stretch>
            <a:fillRect/>
          </a:stretch>
        </p:blipFill>
        <p:spPr bwMode="auto">
          <a:xfrm>
            <a:off x="6084168" y="1484784"/>
            <a:ext cx="2795587" cy="3932238"/>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Original </a:t>
            </a:r>
            <a:r>
              <a:rPr lang="en-GB" dirty="0" err="1" smtClean="0"/>
              <a:t>workplan</a:t>
            </a:r>
            <a:endParaRPr lang="en-GB"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457200" y="1618256"/>
            <a:ext cx="8229600" cy="44898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lstStyle/>
          <a:p>
            <a:r>
              <a:rPr lang="en-GB" dirty="0" smtClean="0"/>
              <a:t>Reference Document </a:t>
            </a:r>
            <a:r>
              <a:rPr lang="en-GB" dirty="0" err="1" smtClean="0"/>
              <a:t>ToC</a:t>
            </a:r>
            <a:endParaRPr lang="en-GB" dirty="0"/>
          </a:p>
        </p:txBody>
      </p:sp>
      <p:graphicFrame>
        <p:nvGraphicFramePr>
          <p:cNvPr id="4" name="Content Placeholder 3"/>
          <p:cNvGraphicFramePr>
            <a:graphicFrameLocks noGrp="1"/>
          </p:cNvGraphicFramePr>
          <p:nvPr>
            <p:ph idx="1"/>
          </p:nvPr>
        </p:nvGraphicFramePr>
        <p:xfrm>
          <a:off x="1619672" y="1600200"/>
          <a:ext cx="6048672" cy="4349080"/>
        </p:xfrm>
        <a:graphic>
          <a:graphicData uri="http://schemas.openxmlformats.org/drawingml/2006/table">
            <a:tbl>
              <a:tblPr firstRow="1" bandRow="1">
                <a:tableStyleId>{5C22544A-7EE6-4342-B048-85BDC9FD1C3A}</a:tableStyleId>
              </a:tblPr>
              <a:tblGrid>
                <a:gridCol w="6048672"/>
              </a:tblGrid>
              <a:tr h="370840">
                <a:tc>
                  <a:txBody>
                    <a:bodyPr/>
                    <a:lstStyle/>
                    <a:p>
                      <a:pPr algn="ctr">
                        <a:spcAft>
                          <a:spcPts val="0"/>
                        </a:spcAft>
                      </a:pPr>
                      <a:r>
                        <a:rPr lang="en-GB" sz="2800" b="1" dirty="0" smtClean="0">
                          <a:latin typeface="Calibri"/>
                          <a:ea typeface="Calibri"/>
                          <a:cs typeface="Times New Roman"/>
                        </a:rPr>
                        <a:t>Chapters</a:t>
                      </a:r>
                      <a:endParaRPr lang="en-GB" sz="2800" dirty="0">
                        <a:latin typeface="Consolas"/>
                        <a:ea typeface="Calibri"/>
                        <a:cs typeface="Times New Roman"/>
                      </a:endParaRPr>
                    </a:p>
                  </a:txBody>
                  <a:tcPr marL="68580" marR="68580" marT="0" marB="0"/>
                </a:tc>
              </a:tr>
              <a:tr h="370840">
                <a:tc>
                  <a:txBody>
                    <a:bodyPr/>
                    <a:lstStyle/>
                    <a:p>
                      <a:pPr>
                        <a:spcAft>
                          <a:spcPts val="0"/>
                        </a:spcAft>
                      </a:pPr>
                      <a:r>
                        <a:rPr lang="en-GB" sz="2800" dirty="0">
                          <a:latin typeface="Calibri"/>
                          <a:ea typeface="Calibri"/>
                          <a:cs typeface="Times New Roman"/>
                        </a:rPr>
                        <a:t>1 Introducing </a:t>
                      </a:r>
                      <a:r>
                        <a:rPr lang="en-GB" sz="2800" dirty="0" smtClean="0">
                          <a:latin typeface="Calibri"/>
                          <a:ea typeface="Calibri"/>
                          <a:cs typeface="Times New Roman"/>
                        </a:rPr>
                        <a:t>social transfers</a:t>
                      </a:r>
                      <a:endParaRPr lang="en-GB" sz="2800" dirty="0">
                        <a:latin typeface="Consolas"/>
                        <a:ea typeface="Calibri"/>
                        <a:cs typeface="Times New Roman"/>
                      </a:endParaRPr>
                    </a:p>
                  </a:txBody>
                  <a:tcPr marL="68580" marR="68580" marT="0" marB="0"/>
                </a:tc>
              </a:tr>
              <a:tr h="370840">
                <a:tc>
                  <a:txBody>
                    <a:bodyPr/>
                    <a:lstStyle/>
                    <a:p>
                      <a:pPr>
                        <a:spcAft>
                          <a:spcPts val="0"/>
                        </a:spcAft>
                      </a:pPr>
                      <a:r>
                        <a:rPr lang="en-GB" sz="2800" dirty="0">
                          <a:latin typeface="Calibri"/>
                          <a:ea typeface="Calibri"/>
                          <a:cs typeface="Times New Roman"/>
                        </a:rPr>
                        <a:t>2 Conceptualising </a:t>
                      </a:r>
                      <a:r>
                        <a:rPr lang="en-GB" sz="2800" dirty="0" smtClean="0">
                          <a:latin typeface="Calibri"/>
                          <a:ea typeface="Calibri"/>
                          <a:cs typeface="Times New Roman"/>
                        </a:rPr>
                        <a:t>social transfers</a:t>
                      </a:r>
                      <a:endParaRPr lang="en-GB" sz="2800" dirty="0">
                        <a:latin typeface="Consolas"/>
                        <a:ea typeface="Calibri"/>
                        <a:cs typeface="Times New Roman"/>
                      </a:endParaRPr>
                    </a:p>
                  </a:txBody>
                  <a:tcPr marL="68580" marR="68580" marT="0" marB="0"/>
                </a:tc>
              </a:tr>
              <a:tr h="370840">
                <a:tc>
                  <a:txBody>
                    <a:bodyPr/>
                    <a:lstStyle/>
                    <a:p>
                      <a:pPr>
                        <a:spcAft>
                          <a:spcPts val="0"/>
                        </a:spcAft>
                      </a:pPr>
                      <a:r>
                        <a:rPr lang="en-GB" sz="2800" dirty="0">
                          <a:latin typeface="Calibri"/>
                          <a:ea typeface="Calibri"/>
                          <a:cs typeface="Times New Roman"/>
                        </a:rPr>
                        <a:t>3 Justifying </a:t>
                      </a:r>
                      <a:r>
                        <a:rPr lang="en-GB" sz="2800" dirty="0" smtClean="0">
                          <a:latin typeface="Calibri"/>
                          <a:ea typeface="Calibri"/>
                          <a:cs typeface="Times New Roman"/>
                        </a:rPr>
                        <a:t>social transfers</a:t>
                      </a:r>
                      <a:endParaRPr lang="en-GB" sz="2800" dirty="0">
                        <a:latin typeface="Consolas"/>
                        <a:ea typeface="Calibri"/>
                        <a:cs typeface="Times New Roman"/>
                      </a:endParaRPr>
                    </a:p>
                  </a:txBody>
                  <a:tcPr marL="68580" marR="68580" marT="0" marB="0"/>
                </a:tc>
              </a:tr>
              <a:tr h="370840">
                <a:tc>
                  <a:txBody>
                    <a:bodyPr/>
                    <a:lstStyle/>
                    <a:p>
                      <a:pPr>
                        <a:spcAft>
                          <a:spcPts val="0"/>
                        </a:spcAft>
                      </a:pPr>
                      <a:r>
                        <a:rPr lang="en-GB" sz="2800" dirty="0">
                          <a:latin typeface="Calibri"/>
                          <a:ea typeface="Calibri"/>
                          <a:cs typeface="Times New Roman"/>
                        </a:rPr>
                        <a:t>4 Using </a:t>
                      </a:r>
                      <a:r>
                        <a:rPr lang="en-GB" sz="2800" dirty="0" smtClean="0">
                          <a:latin typeface="Calibri"/>
                          <a:ea typeface="Calibri"/>
                          <a:cs typeface="Times New Roman"/>
                        </a:rPr>
                        <a:t>social transfers </a:t>
                      </a:r>
                      <a:r>
                        <a:rPr lang="en-GB" sz="2800" dirty="0">
                          <a:latin typeface="Calibri"/>
                          <a:ea typeface="Calibri"/>
                          <a:cs typeface="Times New Roman"/>
                        </a:rPr>
                        <a:t>to fight hunger</a:t>
                      </a:r>
                      <a:endParaRPr lang="en-GB" sz="2800" dirty="0">
                        <a:latin typeface="Consolas"/>
                        <a:ea typeface="Calibri"/>
                        <a:cs typeface="Times New Roman"/>
                      </a:endParaRPr>
                    </a:p>
                  </a:txBody>
                  <a:tcPr marL="68580" marR="68580" marT="0" marB="0"/>
                </a:tc>
              </a:tr>
              <a:tr h="370840">
                <a:tc>
                  <a:txBody>
                    <a:bodyPr/>
                    <a:lstStyle/>
                    <a:p>
                      <a:pPr>
                        <a:spcAft>
                          <a:spcPts val="0"/>
                        </a:spcAft>
                      </a:pPr>
                      <a:r>
                        <a:rPr lang="en-GB" sz="2800" dirty="0">
                          <a:latin typeface="Calibri"/>
                          <a:ea typeface="Calibri"/>
                          <a:cs typeface="Times New Roman"/>
                        </a:rPr>
                        <a:t>5 Contextualising </a:t>
                      </a:r>
                      <a:r>
                        <a:rPr lang="en-GB" sz="2800" dirty="0" smtClean="0">
                          <a:latin typeface="Calibri"/>
                          <a:ea typeface="Calibri"/>
                          <a:cs typeface="Times New Roman"/>
                        </a:rPr>
                        <a:t>social transfers</a:t>
                      </a:r>
                      <a:endParaRPr lang="en-GB" sz="2800" dirty="0">
                        <a:latin typeface="Consolas"/>
                        <a:ea typeface="Calibri"/>
                        <a:cs typeface="Times New Roman"/>
                      </a:endParaRPr>
                    </a:p>
                  </a:txBody>
                  <a:tcPr marL="68580" marR="68580" marT="0" marB="0"/>
                </a:tc>
              </a:tr>
              <a:tr h="370840">
                <a:tc>
                  <a:txBody>
                    <a:bodyPr/>
                    <a:lstStyle/>
                    <a:p>
                      <a:pPr>
                        <a:spcAft>
                          <a:spcPts val="0"/>
                        </a:spcAft>
                      </a:pPr>
                      <a:r>
                        <a:rPr lang="en-GB" sz="2800" dirty="0">
                          <a:latin typeface="Calibri"/>
                          <a:ea typeface="Calibri"/>
                          <a:cs typeface="Times New Roman"/>
                        </a:rPr>
                        <a:t>6 Designing </a:t>
                      </a:r>
                      <a:r>
                        <a:rPr lang="en-GB" sz="2800" dirty="0" smtClean="0">
                          <a:latin typeface="Calibri"/>
                          <a:ea typeface="Calibri"/>
                          <a:cs typeface="Times New Roman"/>
                        </a:rPr>
                        <a:t>social transfers</a:t>
                      </a:r>
                      <a:endParaRPr lang="en-GB" sz="2800" dirty="0">
                        <a:latin typeface="Consolas"/>
                        <a:ea typeface="Calibri"/>
                        <a:cs typeface="Times New Roman"/>
                      </a:endParaRPr>
                    </a:p>
                  </a:txBody>
                  <a:tcPr marL="68580" marR="68580" marT="0" marB="0"/>
                </a:tc>
              </a:tr>
              <a:tr h="370840">
                <a:tc>
                  <a:txBody>
                    <a:bodyPr/>
                    <a:lstStyle/>
                    <a:p>
                      <a:pPr>
                        <a:spcAft>
                          <a:spcPts val="0"/>
                        </a:spcAft>
                      </a:pPr>
                      <a:r>
                        <a:rPr lang="en-GB" sz="2800" dirty="0">
                          <a:latin typeface="Calibri"/>
                          <a:ea typeface="Calibri"/>
                          <a:cs typeface="Times New Roman"/>
                        </a:rPr>
                        <a:t>7 Managing </a:t>
                      </a:r>
                      <a:r>
                        <a:rPr lang="en-GB" sz="2800" dirty="0" smtClean="0">
                          <a:latin typeface="Calibri"/>
                          <a:ea typeface="Calibri"/>
                          <a:cs typeface="Times New Roman"/>
                        </a:rPr>
                        <a:t>social transfers</a:t>
                      </a:r>
                      <a:endParaRPr lang="en-GB" sz="2800" dirty="0">
                        <a:latin typeface="Consolas"/>
                        <a:ea typeface="Calibri"/>
                        <a:cs typeface="Times New Roman"/>
                      </a:endParaRPr>
                    </a:p>
                  </a:txBody>
                  <a:tcPr marL="68580" marR="68580" marT="0" marB="0"/>
                </a:tc>
              </a:tr>
              <a:tr h="370840">
                <a:tc>
                  <a:txBody>
                    <a:bodyPr/>
                    <a:lstStyle/>
                    <a:p>
                      <a:pPr>
                        <a:spcAft>
                          <a:spcPts val="0"/>
                        </a:spcAft>
                      </a:pPr>
                      <a:r>
                        <a:rPr lang="en-GB" sz="2800" dirty="0">
                          <a:latin typeface="Calibri"/>
                          <a:ea typeface="Calibri"/>
                          <a:cs typeface="Times New Roman"/>
                        </a:rPr>
                        <a:t>8 Supporting </a:t>
                      </a:r>
                      <a:r>
                        <a:rPr lang="en-GB" sz="2800" dirty="0" smtClean="0">
                          <a:latin typeface="Calibri"/>
                          <a:ea typeface="Calibri"/>
                          <a:cs typeface="Times New Roman"/>
                        </a:rPr>
                        <a:t>social transfers</a:t>
                      </a:r>
                      <a:endParaRPr lang="en-GB" sz="2800" dirty="0">
                        <a:latin typeface="Consolas"/>
                        <a:ea typeface="Calibri"/>
                        <a:cs typeface="Times New Roman"/>
                      </a:endParaRPr>
                    </a:p>
                  </a:txBody>
                  <a:tcPr marL="68580" marR="68580" marT="0" marB="0"/>
                </a:tc>
              </a:tr>
              <a:tr h="508600">
                <a:tc>
                  <a:txBody>
                    <a:bodyPr/>
                    <a:lstStyle/>
                    <a:p>
                      <a:pPr>
                        <a:spcAft>
                          <a:spcPts val="0"/>
                        </a:spcAft>
                      </a:pPr>
                      <a:r>
                        <a:rPr lang="en-GB" sz="2800" dirty="0">
                          <a:latin typeface="Calibri"/>
                          <a:ea typeface="Calibri"/>
                          <a:cs typeface="Times New Roman"/>
                        </a:rPr>
                        <a:t>9 Financing </a:t>
                      </a:r>
                      <a:r>
                        <a:rPr lang="en-GB" sz="2800" dirty="0" smtClean="0">
                          <a:latin typeface="Calibri"/>
                          <a:ea typeface="Calibri"/>
                          <a:cs typeface="Times New Roman"/>
                        </a:rPr>
                        <a:t>social transfers</a:t>
                      </a:r>
                      <a:endParaRPr lang="en-GB" sz="2800" dirty="0">
                        <a:latin typeface="Consolas"/>
                        <a:ea typeface="Calibri"/>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GB" dirty="0"/>
          </a:p>
        </p:txBody>
      </p:sp>
      <p:sp>
        <p:nvSpPr>
          <p:cNvPr id="3" name="Content Placeholder 2"/>
          <p:cNvSpPr>
            <a:spLocks noGrp="1"/>
          </p:cNvSpPr>
          <p:nvPr>
            <p:ph idx="1"/>
          </p:nvPr>
        </p:nvSpPr>
        <p:spPr>
          <a:xfrm>
            <a:off x="323528" y="1600200"/>
            <a:ext cx="8496944" cy="4525963"/>
          </a:xfrm>
        </p:spPr>
        <p:txBody>
          <a:bodyPr>
            <a:normAutofit fontScale="92500" lnSpcReduction="20000"/>
          </a:bodyPr>
          <a:lstStyle/>
          <a:p>
            <a:pPr>
              <a:buNone/>
            </a:pPr>
            <a:r>
              <a:rPr lang="en-GB" b="1" dirty="0" smtClean="0"/>
              <a:t>Chapter 1 –</a:t>
            </a:r>
            <a:r>
              <a:rPr lang="en-US" dirty="0" smtClean="0"/>
              <a:t> </a:t>
            </a:r>
            <a:r>
              <a:rPr lang="en-GB" b="1" dirty="0" smtClean="0"/>
              <a:t>Introducing social transfers</a:t>
            </a:r>
          </a:p>
          <a:p>
            <a:pPr>
              <a:buNone/>
            </a:pPr>
            <a:r>
              <a:rPr lang="en-GB" dirty="0" smtClean="0"/>
              <a:t>1.1.</a:t>
            </a:r>
            <a:r>
              <a:rPr lang="en-US" dirty="0" smtClean="0"/>
              <a:t>	</a:t>
            </a:r>
            <a:r>
              <a:rPr lang="en-GB" dirty="0" smtClean="0"/>
              <a:t>Background and rationale</a:t>
            </a:r>
          </a:p>
          <a:p>
            <a:pPr>
              <a:buNone/>
            </a:pPr>
            <a:r>
              <a:rPr lang="en-GB" dirty="0" smtClean="0"/>
              <a:t>1.2.</a:t>
            </a:r>
            <a:r>
              <a:rPr lang="en-US" dirty="0" smtClean="0"/>
              <a:t>	</a:t>
            </a:r>
            <a:r>
              <a:rPr lang="en-GB" dirty="0" smtClean="0"/>
              <a:t>Scope and purpose of the Reference Document</a:t>
            </a:r>
          </a:p>
          <a:p>
            <a:pPr>
              <a:buNone/>
            </a:pPr>
            <a:r>
              <a:rPr lang="en-GB" dirty="0" smtClean="0"/>
              <a:t>1.3.</a:t>
            </a:r>
            <a:r>
              <a:rPr lang="en-US" dirty="0" smtClean="0"/>
              <a:t>	</a:t>
            </a:r>
            <a:r>
              <a:rPr lang="en-GB" dirty="0" smtClean="0"/>
              <a:t>Structure of the Reference Document</a:t>
            </a:r>
          </a:p>
          <a:p>
            <a:pPr>
              <a:buNone/>
            </a:pPr>
            <a:r>
              <a:rPr lang="en-GB" b="1" dirty="0" smtClean="0"/>
              <a:t>Chapter 2 –</a:t>
            </a:r>
            <a:r>
              <a:rPr lang="en-US" dirty="0" smtClean="0"/>
              <a:t> </a:t>
            </a:r>
            <a:r>
              <a:rPr lang="en-GB" b="1" dirty="0" smtClean="0"/>
              <a:t>Conceptualising social transfers</a:t>
            </a:r>
          </a:p>
          <a:p>
            <a:pPr>
              <a:buNone/>
            </a:pPr>
            <a:r>
              <a:rPr lang="en-GB" dirty="0" smtClean="0"/>
              <a:t>2.1.</a:t>
            </a:r>
            <a:r>
              <a:rPr lang="en-US" dirty="0" smtClean="0"/>
              <a:t>	</a:t>
            </a:r>
            <a:r>
              <a:rPr lang="en-GB" dirty="0" smtClean="0"/>
              <a:t>Defining social transfers</a:t>
            </a:r>
          </a:p>
          <a:p>
            <a:pPr>
              <a:buNone/>
            </a:pPr>
            <a:r>
              <a:rPr lang="en-GB" dirty="0" smtClean="0"/>
              <a:t>2.2.</a:t>
            </a:r>
            <a:r>
              <a:rPr lang="en-US" dirty="0" smtClean="0"/>
              <a:t>	</a:t>
            </a:r>
            <a:r>
              <a:rPr lang="en-GB" dirty="0" smtClean="0"/>
              <a:t>Types of social transfers</a:t>
            </a:r>
          </a:p>
          <a:p>
            <a:pPr>
              <a:buNone/>
            </a:pPr>
            <a:r>
              <a:rPr lang="en-GB" dirty="0" smtClean="0"/>
              <a:t>2.3.</a:t>
            </a:r>
            <a:r>
              <a:rPr lang="en-US" dirty="0" smtClean="0"/>
              <a:t>	</a:t>
            </a:r>
            <a:r>
              <a:rPr lang="en-GB" dirty="0" smtClean="0"/>
              <a:t>Operational frameworks for social transfers</a:t>
            </a:r>
          </a:p>
          <a:p>
            <a:pPr>
              <a:buNone/>
            </a:pPr>
            <a:r>
              <a:rPr lang="en-GB" dirty="0" smtClean="0"/>
              <a:t>2.4.</a:t>
            </a:r>
            <a:r>
              <a:rPr lang="en-US" dirty="0" smtClean="0"/>
              <a:t>	</a:t>
            </a:r>
            <a:r>
              <a:rPr lang="en-GB" dirty="0" smtClean="0"/>
              <a:t>Policy framework for social transfers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a:t>
            </a:r>
            <a:endParaRPr lang="en-GB" dirty="0"/>
          </a:p>
        </p:txBody>
      </p:sp>
      <p:sp>
        <p:nvSpPr>
          <p:cNvPr id="3" name="Content Placeholder 2"/>
          <p:cNvSpPr>
            <a:spLocks noGrp="1"/>
          </p:cNvSpPr>
          <p:nvPr>
            <p:ph idx="1"/>
          </p:nvPr>
        </p:nvSpPr>
        <p:spPr/>
        <p:txBody>
          <a:bodyPr>
            <a:noAutofit/>
          </a:bodyPr>
          <a:lstStyle/>
          <a:p>
            <a:r>
              <a:rPr lang="en-GB" sz="2800" i="1" dirty="0" smtClean="0"/>
              <a:t>Social transfers are non-contributory, publicly-funded, direct, regular and predictable resource transfers (in cash or in kind) to poor or vulnerable individuals or households, aimed at reducing their deficits in consumption, protecting them from shocks (including economic and climatic), and, in some cases, strengthening their productive capacity</a:t>
            </a:r>
          </a:p>
          <a:p>
            <a:r>
              <a:rPr lang="en-GB" sz="2800" i="1" dirty="0" smtClean="0"/>
              <a:t>Provision </a:t>
            </a:r>
            <a:r>
              <a:rPr lang="en-GB" sz="2800" i="1" dirty="0" smtClean="0">
                <a:sym typeface="Wingdings"/>
              </a:rPr>
              <a:t> Prevention  Promotion</a:t>
            </a:r>
            <a:endParaRPr lang="en-GB" sz="2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GB" dirty="0"/>
          </a:p>
        </p:txBody>
      </p:sp>
      <p:sp>
        <p:nvSpPr>
          <p:cNvPr id="3" name="Content Placeholder 2"/>
          <p:cNvSpPr>
            <a:spLocks noGrp="1"/>
          </p:cNvSpPr>
          <p:nvPr>
            <p:ph idx="1"/>
          </p:nvPr>
        </p:nvSpPr>
        <p:spPr>
          <a:xfrm>
            <a:off x="179512" y="1600200"/>
            <a:ext cx="8856984" cy="4997152"/>
          </a:xfrm>
        </p:spPr>
        <p:txBody>
          <a:bodyPr>
            <a:noAutofit/>
          </a:bodyPr>
          <a:lstStyle/>
          <a:p>
            <a:pPr>
              <a:buNone/>
            </a:pPr>
            <a:r>
              <a:rPr lang="en-GB" sz="2400" b="1" dirty="0" smtClean="0"/>
              <a:t>Chapter 3 –</a:t>
            </a:r>
            <a:r>
              <a:rPr lang="en-US" sz="2400" dirty="0" smtClean="0"/>
              <a:t> </a:t>
            </a:r>
            <a:r>
              <a:rPr lang="en-GB" sz="2400" b="1" dirty="0" smtClean="0"/>
              <a:t>Justifying social transfers</a:t>
            </a:r>
          </a:p>
          <a:p>
            <a:pPr>
              <a:buNone/>
            </a:pPr>
            <a:r>
              <a:rPr lang="en-GB" sz="2400" dirty="0" smtClean="0"/>
              <a:t>3.1.</a:t>
            </a:r>
            <a:r>
              <a:rPr lang="en-US" sz="2400" dirty="0" smtClean="0"/>
              <a:t>	</a:t>
            </a:r>
            <a:r>
              <a:rPr lang="en-GB" sz="2400" dirty="0" smtClean="0"/>
              <a:t>Poverty reduction and risk management</a:t>
            </a:r>
          </a:p>
          <a:p>
            <a:pPr>
              <a:buNone/>
            </a:pPr>
            <a:r>
              <a:rPr lang="en-GB" sz="2400" dirty="0" smtClean="0"/>
              <a:t>3.2.</a:t>
            </a:r>
            <a:r>
              <a:rPr lang="en-US" sz="2400" dirty="0" smtClean="0"/>
              <a:t>	</a:t>
            </a:r>
            <a:r>
              <a:rPr lang="en-GB" sz="2400" dirty="0" smtClean="0"/>
              <a:t>Economic growth and capital-based production</a:t>
            </a:r>
          </a:p>
          <a:p>
            <a:pPr>
              <a:buNone/>
            </a:pPr>
            <a:r>
              <a:rPr lang="en-GB" sz="2400" dirty="0" smtClean="0"/>
              <a:t>3.3.</a:t>
            </a:r>
            <a:r>
              <a:rPr lang="en-US" sz="2400" dirty="0" smtClean="0"/>
              <a:t>	</a:t>
            </a:r>
            <a:r>
              <a:rPr lang="en-GB" sz="2400" dirty="0" smtClean="0"/>
              <a:t>Political stability and state building</a:t>
            </a:r>
          </a:p>
          <a:p>
            <a:pPr>
              <a:buNone/>
            </a:pPr>
            <a:r>
              <a:rPr lang="en-GB" sz="2400" dirty="0" smtClean="0"/>
              <a:t>3.4.</a:t>
            </a:r>
            <a:r>
              <a:rPr lang="en-US" sz="2400" dirty="0" smtClean="0"/>
              <a:t>	</a:t>
            </a:r>
            <a:r>
              <a:rPr lang="en-GB" sz="2400" dirty="0" smtClean="0"/>
              <a:t>Social justice and human rights</a:t>
            </a:r>
          </a:p>
          <a:p>
            <a:pPr>
              <a:buNone/>
            </a:pPr>
            <a:r>
              <a:rPr lang="en-GB" sz="2400" dirty="0" smtClean="0"/>
              <a:t>3.5.</a:t>
            </a:r>
            <a:r>
              <a:rPr lang="en-US" sz="2400" dirty="0" smtClean="0"/>
              <a:t>	</a:t>
            </a:r>
            <a:r>
              <a:rPr lang="en-GB" sz="2400" dirty="0" smtClean="0"/>
              <a:t>Food security</a:t>
            </a:r>
          </a:p>
          <a:p>
            <a:pPr>
              <a:buNone/>
            </a:pPr>
            <a:r>
              <a:rPr lang="en-GB" sz="2400" b="1" dirty="0" smtClean="0"/>
              <a:t>Chapter 4 –</a:t>
            </a:r>
            <a:r>
              <a:rPr lang="en-US" sz="2400" dirty="0" smtClean="0"/>
              <a:t> </a:t>
            </a:r>
            <a:r>
              <a:rPr lang="en-GB" sz="2400" b="1" dirty="0" smtClean="0"/>
              <a:t>Using social transfers to fight hunger</a:t>
            </a:r>
          </a:p>
          <a:p>
            <a:pPr>
              <a:buNone/>
            </a:pPr>
            <a:r>
              <a:rPr lang="en-GB" sz="2400" dirty="0" smtClean="0"/>
              <a:t>4.1.</a:t>
            </a:r>
            <a:r>
              <a:rPr lang="en-US" sz="2400" dirty="0" smtClean="0"/>
              <a:t>	</a:t>
            </a:r>
            <a:r>
              <a:rPr lang="en-GB" sz="2400" dirty="0" smtClean="0"/>
              <a:t>Social transfers to increase availability of food</a:t>
            </a:r>
          </a:p>
          <a:p>
            <a:pPr>
              <a:buNone/>
            </a:pPr>
            <a:r>
              <a:rPr lang="en-GB" sz="2400" dirty="0" smtClean="0"/>
              <a:t>4.2.</a:t>
            </a:r>
            <a:r>
              <a:rPr lang="en-US" sz="2400" dirty="0" smtClean="0"/>
              <a:t>	</a:t>
            </a:r>
            <a:r>
              <a:rPr lang="en-GB" sz="2400" dirty="0" smtClean="0"/>
              <a:t>Social transfers to improve access to food</a:t>
            </a:r>
          </a:p>
          <a:p>
            <a:pPr>
              <a:buNone/>
            </a:pPr>
            <a:r>
              <a:rPr lang="en-GB" sz="2400" dirty="0" smtClean="0"/>
              <a:t>4.3.</a:t>
            </a:r>
            <a:r>
              <a:rPr lang="en-US" sz="2400" dirty="0" smtClean="0"/>
              <a:t>	</a:t>
            </a:r>
            <a:r>
              <a:rPr lang="en-GB" sz="2400" dirty="0" smtClean="0"/>
              <a:t>Social transfers to improve nutritional adequacy of food intake</a:t>
            </a:r>
          </a:p>
          <a:p>
            <a:pPr>
              <a:buNone/>
            </a:pPr>
            <a:r>
              <a:rPr lang="en-GB" sz="2400" dirty="0" smtClean="0"/>
              <a:t>4.4.</a:t>
            </a:r>
            <a:r>
              <a:rPr lang="en-US" sz="2400" dirty="0" smtClean="0"/>
              <a:t>	</a:t>
            </a:r>
            <a:r>
              <a:rPr lang="en-GB" sz="2400" dirty="0" smtClean="0"/>
              <a:t>Social transfers to enhance crisis prevention and management</a:t>
            </a:r>
            <a:endParaRPr lang="en-GB"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15588</TotalTime>
  <Words>589</Words>
  <Application>Microsoft Office PowerPoint</Application>
  <PresentationFormat>On-screen Show (4:3)</PresentationFormat>
  <Paragraphs>129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EC Reference Document: Social Transfers in the Fight Against Hunger</vt:lpstr>
      <vt:lpstr>Rationale</vt:lpstr>
      <vt:lpstr>Reference Document</vt:lpstr>
      <vt:lpstr>Concept Note</vt:lpstr>
      <vt:lpstr>Original workplan</vt:lpstr>
      <vt:lpstr>Reference Document ToC</vt:lpstr>
      <vt:lpstr>Contents</vt:lpstr>
      <vt:lpstr>Definition</vt:lpstr>
      <vt:lpstr>Contents</vt:lpstr>
      <vt:lpstr>Conceptual basis</vt:lpstr>
      <vt:lpstr>Contents</vt:lpstr>
      <vt:lpstr>Contents</vt:lpstr>
      <vt:lpstr>Contents</vt:lpstr>
      <vt:lpstr>Emerging themes: Govt</vt:lpstr>
      <vt:lpstr>Emerging themes: donors</vt:lpstr>
      <vt:lpstr>What next?</vt:lpstr>
      <vt:lpstr>Pilot project to mitigate food insecurity through support for social transfers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Nicholas Freeland</dc:creator>
  <cp:lastModifiedBy>Nicholas Freeland</cp:lastModifiedBy>
  <cp:revision>82</cp:revision>
  <dcterms:created xsi:type="dcterms:W3CDTF">2009-10-19T03:23:48Z</dcterms:created>
  <dcterms:modified xsi:type="dcterms:W3CDTF">2011-03-09T19:41:59Z</dcterms:modified>
</cp:coreProperties>
</file>