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83" r:id="rId3"/>
    <p:sldId id="285" r:id="rId4"/>
    <p:sldId id="284" r:id="rId5"/>
    <p:sldId id="286" r:id="rId6"/>
    <p:sldId id="289" r:id="rId7"/>
    <p:sldId id="290" r:id="rId8"/>
    <p:sldId id="291" r:id="rId9"/>
    <p:sldId id="292" r:id="rId10"/>
    <p:sldId id="293" r:id="rId11"/>
    <p:sldId id="295" r:id="rId12"/>
    <p:sldId id="294" r:id="rId13"/>
  </p:sldIdLst>
  <p:sldSz cx="9144000" cy="6858000" type="screen4x3"/>
  <p:notesSz cx="6946900" cy="9220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579" autoAdjust="0"/>
  </p:normalViewPr>
  <p:slideViewPr>
    <p:cSldViewPr>
      <p:cViewPr>
        <p:scale>
          <a:sx n="76" d="100"/>
          <a:sy n="76" d="100"/>
        </p:scale>
        <p:origin x="-984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0323" cy="461010"/>
          </a:xfrm>
          <a:prstGeom prst="rect">
            <a:avLst/>
          </a:prstGeom>
        </p:spPr>
        <p:txBody>
          <a:bodyPr vert="horz" lIns="92382" tIns="46191" rIns="92382" bIns="4619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4969" y="0"/>
            <a:ext cx="3010323" cy="461010"/>
          </a:xfrm>
          <a:prstGeom prst="rect">
            <a:avLst/>
          </a:prstGeom>
        </p:spPr>
        <p:txBody>
          <a:bodyPr vert="horz" lIns="92382" tIns="46191" rIns="92382" bIns="46191" rtlCol="0"/>
          <a:lstStyle>
            <a:lvl1pPr algn="r">
              <a:defRPr sz="1200"/>
            </a:lvl1pPr>
          </a:lstStyle>
          <a:p>
            <a:fld id="{0E9577ED-1041-4365-9695-CDEF647F9566}" type="datetimeFigureOut">
              <a:rPr lang="en-US" smtClean="0"/>
              <a:t>3/10/2011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57590"/>
            <a:ext cx="3010323" cy="461010"/>
          </a:xfrm>
          <a:prstGeom prst="rect">
            <a:avLst/>
          </a:prstGeom>
        </p:spPr>
        <p:txBody>
          <a:bodyPr vert="horz" lIns="92382" tIns="46191" rIns="92382" bIns="4619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4969" y="8757590"/>
            <a:ext cx="3010323" cy="461010"/>
          </a:xfrm>
          <a:prstGeom prst="rect">
            <a:avLst/>
          </a:prstGeom>
        </p:spPr>
        <p:txBody>
          <a:bodyPr vert="horz" lIns="92382" tIns="46191" rIns="92382" bIns="46191" rtlCol="0" anchor="b"/>
          <a:lstStyle>
            <a:lvl1pPr algn="r">
              <a:defRPr sz="1200"/>
            </a:lvl1pPr>
          </a:lstStyle>
          <a:p>
            <a:fld id="{D9A8B219-2105-4C84-AA44-8C3AA656B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250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0323" cy="461010"/>
          </a:xfrm>
          <a:prstGeom prst="rect">
            <a:avLst/>
          </a:prstGeom>
        </p:spPr>
        <p:txBody>
          <a:bodyPr vert="horz" lIns="92382" tIns="46191" rIns="92382" bIns="46191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4969" y="0"/>
            <a:ext cx="3010323" cy="461010"/>
          </a:xfrm>
          <a:prstGeom prst="rect">
            <a:avLst/>
          </a:prstGeom>
        </p:spPr>
        <p:txBody>
          <a:bodyPr vert="horz" lIns="92382" tIns="46191" rIns="92382" bIns="46191" rtlCol="0"/>
          <a:lstStyle>
            <a:lvl1pPr algn="r">
              <a:defRPr sz="1200"/>
            </a:lvl1pPr>
          </a:lstStyle>
          <a:p>
            <a:fld id="{1839E7D6-08A0-4233-80AE-FC5D918B4C77}" type="datetimeFigureOut">
              <a:rPr lang="en-GB" smtClean="0"/>
              <a:t>10/03/2011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692150"/>
            <a:ext cx="4610100" cy="3457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82" tIns="46191" rIns="92382" bIns="46191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4690" y="4379595"/>
            <a:ext cx="5557520" cy="4149090"/>
          </a:xfrm>
          <a:prstGeom prst="rect">
            <a:avLst/>
          </a:prstGeom>
        </p:spPr>
        <p:txBody>
          <a:bodyPr vert="horz" lIns="92382" tIns="46191" rIns="92382" bIns="4619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57590"/>
            <a:ext cx="3010323" cy="461010"/>
          </a:xfrm>
          <a:prstGeom prst="rect">
            <a:avLst/>
          </a:prstGeom>
        </p:spPr>
        <p:txBody>
          <a:bodyPr vert="horz" lIns="92382" tIns="46191" rIns="92382" bIns="46191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4969" y="8757590"/>
            <a:ext cx="3010323" cy="461010"/>
          </a:xfrm>
          <a:prstGeom prst="rect">
            <a:avLst/>
          </a:prstGeom>
        </p:spPr>
        <p:txBody>
          <a:bodyPr vert="horz" lIns="92382" tIns="46191" rIns="92382" bIns="46191" rtlCol="0" anchor="b"/>
          <a:lstStyle>
            <a:lvl1pPr algn="r">
              <a:defRPr sz="1200"/>
            </a:lvl1pPr>
          </a:lstStyle>
          <a:p>
            <a:fld id="{9DBF2334-AE74-40BC-9CA4-46938958B6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7213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ACB64-98D6-4197-B7CE-D077876D0D91}" type="datetimeFigureOut">
              <a:rPr lang="en-GB" smtClean="0"/>
              <a:t>10/03/2011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59BA-6BD3-4C6C-9424-71F1D7143E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123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ACB64-98D6-4197-B7CE-D077876D0D91}" type="datetimeFigureOut">
              <a:rPr lang="en-GB" smtClean="0"/>
              <a:t>10/03/2011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59BA-6BD3-4C6C-9424-71F1D7143E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8404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ACB64-98D6-4197-B7CE-D077876D0D91}" type="datetimeFigureOut">
              <a:rPr lang="en-GB" smtClean="0"/>
              <a:t>10/03/2011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59BA-6BD3-4C6C-9424-71F1D7143E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4530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ACB64-98D6-4197-B7CE-D077876D0D91}" type="datetimeFigureOut">
              <a:rPr lang="en-GB" smtClean="0"/>
              <a:t>10/03/2011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59BA-6BD3-4C6C-9424-71F1D7143E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061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ACB64-98D6-4197-B7CE-D077876D0D91}" type="datetimeFigureOut">
              <a:rPr lang="en-GB" smtClean="0"/>
              <a:t>10/03/2011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59BA-6BD3-4C6C-9424-71F1D7143E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0337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ACB64-98D6-4197-B7CE-D077876D0D91}" type="datetimeFigureOut">
              <a:rPr lang="en-GB" smtClean="0"/>
              <a:t>10/03/2011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59BA-6BD3-4C6C-9424-71F1D7143E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216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ACB64-98D6-4197-B7CE-D077876D0D91}" type="datetimeFigureOut">
              <a:rPr lang="en-GB" smtClean="0"/>
              <a:t>10/03/2011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59BA-6BD3-4C6C-9424-71F1D7143E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4847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ACB64-98D6-4197-B7CE-D077876D0D91}" type="datetimeFigureOut">
              <a:rPr lang="en-GB" smtClean="0"/>
              <a:t>10/03/2011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59BA-6BD3-4C6C-9424-71F1D7143E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7299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ACB64-98D6-4197-B7CE-D077876D0D91}" type="datetimeFigureOut">
              <a:rPr lang="en-GB" smtClean="0"/>
              <a:t>10/03/2011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59BA-6BD3-4C6C-9424-71F1D7143E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0208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ACB64-98D6-4197-B7CE-D077876D0D91}" type="datetimeFigureOut">
              <a:rPr lang="en-GB" smtClean="0"/>
              <a:t>10/03/2011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59BA-6BD3-4C6C-9424-71F1D7143E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4799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ACB64-98D6-4197-B7CE-D077876D0D91}" type="datetimeFigureOut">
              <a:rPr lang="en-GB" smtClean="0"/>
              <a:t>10/03/2011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59BA-6BD3-4C6C-9424-71F1D7143E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9397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ACB64-98D6-4197-B7CE-D077876D0D91}" type="datetimeFigureOut">
              <a:rPr lang="en-GB" smtClean="0"/>
              <a:t>10/03/2011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www.socialprotection.go.ug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59BA-6BD3-4C6C-9424-71F1D7143E71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7" descr="C:\Users\Georgia Rowe\Desktop\ESPP_approved_cropped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2445" y="6165304"/>
            <a:ext cx="1731963" cy="634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5913263"/>
            <a:ext cx="1139825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2553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Social Protection in Uganda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Beatrice </a:t>
            </a:r>
            <a:r>
              <a:rPr lang="en-US" sz="2000" dirty="0" err="1"/>
              <a:t>Okillan</a:t>
            </a:r>
            <a:endParaRPr lang="en-US" sz="2000" dirty="0"/>
          </a:p>
          <a:p>
            <a:r>
              <a:rPr lang="en-US" sz="2000" dirty="0"/>
              <a:t>Policy and Learning Manager, Social Protection Secretariat</a:t>
            </a:r>
          </a:p>
          <a:p>
            <a:r>
              <a:rPr lang="en-US" sz="2000" dirty="0"/>
              <a:t>Ministry of Gender, </a:t>
            </a:r>
            <a:r>
              <a:rPr lang="en-US" sz="2000" dirty="0" err="1"/>
              <a:t>Labour</a:t>
            </a:r>
            <a:r>
              <a:rPr lang="en-US" sz="2000" dirty="0"/>
              <a:t> and Social Development</a:t>
            </a:r>
          </a:p>
        </p:txBody>
      </p:sp>
      <p:pic>
        <p:nvPicPr>
          <p:cNvPr id="4" name="Picture 7" descr="C:\Users\Georgia Rowe\Desktop\ESPP_approved_croppe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360363"/>
            <a:ext cx="3463925" cy="126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-26988"/>
            <a:ext cx="2279650" cy="1800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41000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Evaluation of cash transfer pilot will be critical</a:t>
            </a:r>
          </a:p>
          <a:p>
            <a:endParaRPr lang="en-US" dirty="0"/>
          </a:p>
          <a:p>
            <a:r>
              <a:rPr lang="en-US" dirty="0"/>
              <a:t>Research (including by Ministry of Finance)</a:t>
            </a:r>
          </a:p>
          <a:p>
            <a:endParaRPr lang="en-US" dirty="0"/>
          </a:p>
          <a:p>
            <a:r>
              <a:rPr lang="en-US" dirty="0"/>
              <a:t>Training and awareness raising, study tours – including political level influencing</a:t>
            </a:r>
          </a:p>
          <a:p>
            <a:endParaRPr lang="en-US" dirty="0"/>
          </a:p>
          <a:p>
            <a:r>
              <a:rPr lang="en-US" dirty="0"/>
              <a:t>Support to civil society</a:t>
            </a:r>
          </a:p>
          <a:p>
            <a:endParaRPr lang="en-US" dirty="0"/>
          </a:p>
          <a:p>
            <a:r>
              <a:rPr lang="en-US" dirty="0"/>
              <a:t>Communications strategy</a:t>
            </a:r>
          </a:p>
          <a:p>
            <a:endParaRPr lang="en-US" dirty="0">
              <a:latin typeface="Times New Roman" charset="0"/>
            </a:endParaRPr>
          </a:p>
        </p:txBody>
      </p:sp>
      <p:sp>
        <p:nvSpPr>
          <p:cNvPr id="5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/>
              <a:t>Building Demand &amp; Political Support</a:t>
            </a:r>
          </a:p>
        </p:txBody>
      </p:sp>
    </p:spTree>
    <p:extLst>
      <p:ext uri="{BB962C8B-B14F-4D97-AF65-F5344CB8AC3E}">
        <p14:creationId xmlns:p14="http://schemas.microsoft.com/office/powerpoint/2010/main" val="16824723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  <a:defRPr/>
            </a:pPr>
            <a:r>
              <a:rPr lang="en-GB" b="1" dirty="0"/>
              <a:t>Challenges</a:t>
            </a:r>
          </a:p>
          <a:p>
            <a:pPr>
              <a:defRPr/>
            </a:pPr>
            <a:r>
              <a:rPr lang="en-GB" b="1" dirty="0"/>
              <a:t>Institutional: </a:t>
            </a:r>
            <a:r>
              <a:rPr lang="en-GB" dirty="0"/>
              <a:t> SP agenda driven by SP Directorate in MGLSD – Directorate of Labour, decent work agenda, labour legislation not prominent in Ugandan debate</a:t>
            </a:r>
          </a:p>
          <a:p>
            <a:pPr marL="0" indent="0">
              <a:buNone/>
              <a:defRPr/>
            </a:pPr>
            <a:endParaRPr lang="en-GB" dirty="0"/>
          </a:p>
          <a:p>
            <a:pPr>
              <a:defRPr/>
            </a:pPr>
            <a:r>
              <a:rPr lang="en-GB" b="1" dirty="0"/>
              <a:t>Political</a:t>
            </a:r>
            <a:r>
              <a:rPr lang="en-GB" dirty="0"/>
              <a:t>: on-going advocacy on affordability and sustainability required</a:t>
            </a:r>
          </a:p>
          <a:p>
            <a:pPr marL="0" indent="0">
              <a:buNone/>
              <a:defRPr/>
            </a:pPr>
            <a:endParaRPr lang="en-GB" dirty="0"/>
          </a:p>
          <a:p>
            <a:pPr marL="0" indent="0">
              <a:buNone/>
              <a:defRPr/>
            </a:pPr>
            <a:r>
              <a:rPr lang="en-GB" b="1" dirty="0"/>
              <a:t>Opportunities </a:t>
            </a:r>
          </a:p>
          <a:p>
            <a:pPr>
              <a:defRPr/>
            </a:pPr>
            <a:r>
              <a:rPr lang="en-GB" dirty="0"/>
              <a:t>Increasing development partner interest – e.g. new EU SP policy</a:t>
            </a:r>
          </a:p>
          <a:p>
            <a:pPr>
              <a:defRPr/>
            </a:pPr>
            <a:r>
              <a:rPr lang="en-GB" dirty="0"/>
              <a:t>Increasing regional and international focus</a:t>
            </a:r>
          </a:p>
          <a:p>
            <a:endParaRPr lang="en-US" dirty="0">
              <a:latin typeface="Times New Roman" charset="0"/>
            </a:endParaRPr>
          </a:p>
        </p:txBody>
      </p:sp>
      <p:sp>
        <p:nvSpPr>
          <p:cNvPr id="5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Challenges and Opportunities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1229362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GB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GB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GB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Thank </a:t>
            </a:r>
            <a:r>
              <a:rPr lang="en-GB" sz="3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you and Questions?</a:t>
            </a:r>
            <a:endParaRPr lang="en-US" sz="36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charset="0"/>
            </a:endParaRPr>
          </a:p>
        </p:txBody>
      </p:sp>
      <p:sp>
        <p:nvSpPr>
          <p:cNvPr id="5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975490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Uganda Poverty Context: 2011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GB" sz="4400" dirty="0">
                <a:latin typeface="Times New Roman" charset="0"/>
              </a:rPr>
              <a:t>24.5% - more than 7 million people - living below poverty line</a:t>
            </a:r>
          </a:p>
          <a:p>
            <a:endParaRPr lang="en-GB" sz="4400" dirty="0">
              <a:latin typeface="Times New Roman" charset="0"/>
            </a:endParaRPr>
          </a:p>
          <a:p>
            <a:r>
              <a:rPr lang="en-GB" sz="4400" dirty="0">
                <a:latin typeface="Times New Roman" charset="0"/>
              </a:rPr>
              <a:t>Significant numbers living in chronic poverty</a:t>
            </a:r>
          </a:p>
          <a:p>
            <a:endParaRPr lang="en-GB" sz="4400" dirty="0">
              <a:latin typeface="Times New Roman" charset="0"/>
            </a:endParaRPr>
          </a:p>
          <a:p>
            <a:r>
              <a:rPr lang="en-GB" sz="4400" dirty="0">
                <a:latin typeface="Times New Roman" charset="0"/>
              </a:rPr>
              <a:t>20% of children are underweight </a:t>
            </a:r>
          </a:p>
          <a:p>
            <a:endParaRPr lang="en-GB" sz="4400" dirty="0">
              <a:latin typeface="Times New Roman" charset="0"/>
            </a:endParaRPr>
          </a:p>
          <a:p>
            <a:r>
              <a:rPr lang="en-GB" sz="4400" dirty="0">
                <a:latin typeface="Times New Roman" charset="0"/>
              </a:rPr>
              <a:t>Inequality increasing – current </a:t>
            </a:r>
            <a:r>
              <a:rPr lang="en-GB" sz="4400" dirty="0" err="1">
                <a:latin typeface="Times New Roman" charset="0"/>
              </a:rPr>
              <a:t>Gini</a:t>
            </a:r>
            <a:r>
              <a:rPr lang="en-GB" sz="4400" dirty="0">
                <a:latin typeface="Times New Roman" charset="0"/>
              </a:rPr>
              <a:t> of 0.42</a:t>
            </a:r>
          </a:p>
          <a:p>
            <a:endParaRPr lang="en-GB" sz="4400" dirty="0">
              <a:latin typeface="Times New Roman" charset="0"/>
            </a:endParaRPr>
          </a:p>
          <a:p>
            <a:r>
              <a:rPr lang="en-US" sz="4400" dirty="0">
                <a:latin typeface="Times New Roman" charset="0"/>
              </a:rPr>
              <a:t>Resource constraints identified as limiting access to health &amp; education services </a:t>
            </a:r>
          </a:p>
          <a:p>
            <a:endParaRPr lang="en-US" sz="4400" dirty="0">
              <a:latin typeface="Times New Roman" charset="0"/>
            </a:endParaRPr>
          </a:p>
          <a:p>
            <a:r>
              <a:rPr lang="en-US" sz="4400" dirty="0">
                <a:latin typeface="Times New Roman" charset="0"/>
              </a:rPr>
              <a:t>Consistent growth – stronger base for financing SP</a:t>
            </a:r>
          </a:p>
          <a:p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3728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Social Protection </a:t>
            </a:r>
            <a:r>
              <a:rPr lang="en-US" dirty="0" smtClean="0"/>
              <a:t>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defRPr/>
            </a:pPr>
            <a:r>
              <a:rPr lang="en-GB" dirty="0" smtClean="0"/>
              <a:t>Refer to I</a:t>
            </a:r>
            <a:r>
              <a:rPr lang="en-GB" dirty="0">
                <a:latin typeface="Times New Roman" charset="0"/>
              </a:rPr>
              <a:t>UPE and Health Care – free in principle</a:t>
            </a:r>
          </a:p>
          <a:p>
            <a:pPr>
              <a:defRPr/>
            </a:pPr>
            <a:endParaRPr lang="en-GB" dirty="0">
              <a:latin typeface="Times New Roman" charset="0"/>
            </a:endParaRPr>
          </a:p>
          <a:p>
            <a:pPr>
              <a:defRPr/>
            </a:pPr>
            <a:r>
              <a:rPr lang="en-GB" dirty="0">
                <a:latin typeface="Times New Roman" charset="0"/>
              </a:rPr>
              <a:t>NSSF and Public Service Pension - covered 700,000 families</a:t>
            </a:r>
          </a:p>
          <a:p>
            <a:pPr>
              <a:defRPr/>
            </a:pPr>
            <a:endParaRPr lang="en-GB" dirty="0">
              <a:latin typeface="Times New Roman" charset="0"/>
            </a:endParaRPr>
          </a:p>
          <a:p>
            <a:pPr>
              <a:defRPr/>
            </a:pPr>
            <a:r>
              <a:rPr lang="en-GB" dirty="0">
                <a:latin typeface="Times New Roman" charset="0"/>
              </a:rPr>
              <a:t>95% of active labour force excluded from formal social protection</a:t>
            </a:r>
          </a:p>
          <a:p>
            <a:pPr>
              <a:defRPr/>
            </a:pPr>
            <a:endParaRPr lang="en-GB" dirty="0">
              <a:latin typeface="Times New Roman" charset="0"/>
            </a:endParaRPr>
          </a:p>
          <a:p>
            <a:pPr>
              <a:defRPr/>
            </a:pPr>
            <a:r>
              <a:rPr lang="en-GB" dirty="0">
                <a:latin typeface="Times New Roman" charset="0"/>
              </a:rPr>
              <a:t>No minimum wage – labour unions weak and fragmented</a:t>
            </a:r>
          </a:p>
          <a:p>
            <a:pPr>
              <a:defRPr/>
            </a:pPr>
            <a:endParaRPr lang="en-GB" dirty="0">
              <a:latin typeface="Times New Roman" charset="0"/>
            </a:endParaRPr>
          </a:p>
          <a:p>
            <a:pPr>
              <a:defRPr/>
            </a:pPr>
            <a:r>
              <a:rPr lang="en-GB" dirty="0">
                <a:latin typeface="Times New Roman" charset="0"/>
              </a:rPr>
              <a:t>Fragmented provision of social protection </a:t>
            </a:r>
          </a:p>
          <a:p>
            <a:pPr>
              <a:defRPr/>
            </a:pPr>
            <a:endParaRPr lang="en-GB" dirty="0">
              <a:latin typeface="Times New Roman" charset="0"/>
            </a:endParaRPr>
          </a:p>
          <a:p>
            <a:pPr>
              <a:defRPr/>
            </a:pPr>
            <a:r>
              <a:rPr lang="en-GB" dirty="0">
                <a:latin typeface="Times New Roman" charset="0"/>
              </a:rPr>
              <a:t>No clear institutional leadership on SP and no overarching policy, planning or legal framework</a:t>
            </a:r>
          </a:p>
          <a:p>
            <a:pPr marL="0" indent="0">
              <a:buNone/>
              <a:defRPr/>
            </a:pPr>
            <a:endParaRPr lang="en-GB" dirty="0">
              <a:latin typeface="Times New Roman" charset="0"/>
            </a:endParaRPr>
          </a:p>
          <a:p>
            <a:pPr>
              <a:defRPr/>
            </a:pPr>
            <a:r>
              <a:rPr lang="en-GB" dirty="0">
                <a:latin typeface="Times New Roman" charset="0"/>
              </a:rPr>
              <a:t>Limited donor engagement in </a:t>
            </a:r>
            <a:r>
              <a:rPr lang="en-GB" dirty="0" smtClean="0">
                <a:latin typeface="Times New Roman" charset="0"/>
              </a:rPr>
              <a:t>SP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77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Policy Initiation 2005-2007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>
                <a:latin typeface="Times New Roman" charset="0"/>
              </a:rPr>
              <a:t>Recognition of chronic poverty &amp; limitations of existing livelihoods and emergency cash / food for work policies;</a:t>
            </a:r>
          </a:p>
          <a:p>
            <a:endParaRPr lang="en-GB" dirty="0">
              <a:latin typeface="Times New Roman" charset="0"/>
            </a:endParaRPr>
          </a:p>
          <a:p>
            <a:r>
              <a:rPr lang="en-GB" dirty="0">
                <a:latin typeface="Times New Roman" charset="0"/>
              </a:rPr>
              <a:t>MGLSD concept paper in </a:t>
            </a:r>
            <a:r>
              <a:rPr lang="en-GB">
                <a:latin typeface="Times New Roman" charset="0"/>
              </a:rPr>
              <a:t>2005 </a:t>
            </a:r>
            <a:endParaRPr lang="en-GB" dirty="0">
              <a:latin typeface="Times New Roman" charset="0"/>
            </a:endParaRPr>
          </a:p>
          <a:p>
            <a:endParaRPr lang="en-GB" dirty="0">
              <a:latin typeface="Times New Roman" charset="0"/>
            </a:endParaRPr>
          </a:p>
          <a:p>
            <a:r>
              <a:rPr lang="en-GB" dirty="0">
                <a:latin typeface="Times New Roman" charset="0"/>
              </a:rPr>
              <a:t>SP Task Force led the development of SP policy</a:t>
            </a:r>
          </a:p>
          <a:p>
            <a:endParaRPr lang="en-GB" dirty="0">
              <a:latin typeface="Times New Roman" charset="0"/>
            </a:endParaRPr>
          </a:p>
          <a:p>
            <a:r>
              <a:rPr lang="en-GB" dirty="0">
                <a:latin typeface="Times New Roman" charset="0"/>
              </a:rPr>
              <a:t>International cross-</a:t>
            </a:r>
            <a:r>
              <a:rPr lang="en-GB" dirty="0" err="1">
                <a:latin typeface="Times New Roman" charset="0"/>
              </a:rPr>
              <a:t>GoU</a:t>
            </a:r>
            <a:r>
              <a:rPr lang="en-GB" dirty="0">
                <a:latin typeface="Times New Roman" charset="0"/>
              </a:rPr>
              <a:t> capacity building  on social protection;</a:t>
            </a:r>
          </a:p>
          <a:p>
            <a:endParaRPr lang="en-GB" dirty="0">
              <a:latin typeface="Times New Roman" charset="0"/>
            </a:endParaRPr>
          </a:p>
          <a:p>
            <a:r>
              <a:rPr lang="en-GB" dirty="0">
                <a:latin typeface="Times New Roman" charset="0"/>
              </a:rPr>
              <a:t>2006-2007 DFID supported design for cash transfer pilot </a:t>
            </a:r>
          </a:p>
          <a:p>
            <a:endParaRPr lang="en-GB" dirty="0">
              <a:latin typeface="Times New Roman" charset="0"/>
            </a:endParaRPr>
          </a:p>
          <a:p>
            <a:r>
              <a:rPr lang="en-GB" dirty="0">
                <a:latin typeface="Times New Roman" charset="0"/>
              </a:rPr>
              <a:t>2007 </a:t>
            </a:r>
            <a:r>
              <a:rPr lang="en-GB" dirty="0" err="1">
                <a:latin typeface="Times New Roman" charset="0"/>
              </a:rPr>
              <a:t>MoFPED</a:t>
            </a:r>
            <a:r>
              <a:rPr lang="en-GB" dirty="0">
                <a:latin typeface="Times New Roman" charset="0"/>
              </a:rPr>
              <a:t> view– sustainability &amp; affordability? </a:t>
            </a:r>
          </a:p>
        </p:txBody>
      </p:sp>
    </p:spTree>
    <p:extLst>
      <p:ext uri="{BB962C8B-B14F-4D97-AF65-F5344CB8AC3E}">
        <p14:creationId xmlns:p14="http://schemas.microsoft.com/office/powerpoint/2010/main" val="3196478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Policy Process: </a:t>
            </a:r>
            <a:br>
              <a:rPr lang="en-US" dirty="0"/>
            </a:br>
            <a:r>
              <a:rPr lang="en-US" dirty="0"/>
              <a:t>Drivers 2008-2010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en-GB" dirty="0">
                <a:latin typeface="Times New Roman" charset="0"/>
              </a:rPr>
              <a:t>2008 Kampala conference  raised awareness of international interest and African experience of SP</a:t>
            </a:r>
          </a:p>
          <a:p>
            <a:pPr>
              <a:defRPr/>
            </a:pPr>
            <a:endParaRPr lang="en-GB" dirty="0">
              <a:latin typeface="Times New Roman" charset="0"/>
            </a:endParaRPr>
          </a:p>
          <a:p>
            <a:pPr>
              <a:defRPr/>
            </a:pPr>
            <a:r>
              <a:rPr lang="en-GB" dirty="0">
                <a:latin typeface="Times New Roman" charset="0"/>
              </a:rPr>
              <a:t>2008, Uganda signed up to the AU’s Social Policy Framework -commitment to invest in social protection</a:t>
            </a:r>
          </a:p>
          <a:p>
            <a:pPr>
              <a:defRPr/>
            </a:pPr>
            <a:endParaRPr lang="en-GB" dirty="0">
              <a:latin typeface="Times New Roman" charset="0"/>
            </a:endParaRPr>
          </a:p>
          <a:p>
            <a:pPr>
              <a:defRPr/>
            </a:pPr>
            <a:r>
              <a:rPr lang="en-GB" dirty="0">
                <a:latin typeface="Times New Roman" charset="0"/>
              </a:rPr>
              <a:t>2009 DFID funded redesign of social protection programme with </a:t>
            </a:r>
            <a:r>
              <a:rPr lang="en-GB" dirty="0" err="1">
                <a:latin typeface="Times New Roman" charset="0"/>
              </a:rPr>
              <a:t>MoFPED</a:t>
            </a:r>
            <a:r>
              <a:rPr lang="en-GB" dirty="0">
                <a:latin typeface="Times New Roman" charset="0"/>
              </a:rPr>
              <a:t> endorsement </a:t>
            </a:r>
          </a:p>
          <a:p>
            <a:pPr>
              <a:defRPr/>
            </a:pPr>
            <a:endParaRPr lang="en-GB" dirty="0">
              <a:latin typeface="Times New Roman" charset="0"/>
            </a:endParaRPr>
          </a:p>
          <a:p>
            <a:pPr>
              <a:defRPr/>
            </a:pPr>
            <a:r>
              <a:rPr lang="en-GB" dirty="0">
                <a:latin typeface="Times New Roman" charset="0"/>
              </a:rPr>
              <a:t>2010 Social Protection well represented in the 5 year National Development Plan</a:t>
            </a:r>
          </a:p>
          <a:p>
            <a:pPr marL="0" indent="0">
              <a:buNone/>
              <a:defRPr/>
            </a:pPr>
            <a:endParaRPr lang="en-GB" dirty="0">
              <a:latin typeface="Times New Roman" charset="0"/>
            </a:endParaRPr>
          </a:p>
          <a:p>
            <a:pPr>
              <a:defRPr/>
            </a:pPr>
            <a:r>
              <a:rPr lang="en-GB" dirty="0">
                <a:latin typeface="Times New Roman" charset="0"/>
              </a:rPr>
              <a:t>Select Committee established leading to ....Cabinet full endorsement and approval June 2010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397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ESP </a:t>
            </a:r>
            <a:r>
              <a:rPr lang="en-US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>
                <a:latin typeface="Times New Roman" charset="0"/>
              </a:rPr>
              <a:t>Housed within the </a:t>
            </a:r>
            <a:r>
              <a:rPr lang="en-US" sz="2400" dirty="0" smtClean="0">
                <a:latin typeface="Times New Roman" charset="0"/>
              </a:rPr>
              <a:t>MGLSD</a:t>
            </a:r>
          </a:p>
          <a:p>
            <a:endParaRPr lang="en-US" sz="2400" dirty="0">
              <a:latin typeface="Times New Roman" charset="0"/>
            </a:endParaRPr>
          </a:p>
          <a:p>
            <a:r>
              <a:rPr lang="en-US" sz="2400" dirty="0">
                <a:latin typeface="Times New Roman" charset="0"/>
              </a:rPr>
              <a:t>Around $60 million / 5 years</a:t>
            </a:r>
          </a:p>
          <a:p>
            <a:endParaRPr lang="en-US" sz="2400" dirty="0">
              <a:latin typeface="Times New Roman" charset="0"/>
            </a:endParaRPr>
          </a:p>
          <a:p>
            <a:r>
              <a:rPr lang="en-GB" sz="2400" i="1" dirty="0">
                <a:latin typeface="Times New Roman" charset="0"/>
              </a:rPr>
              <a:t>Purpose</a:t>
            </a:r>
            <a:r>
              <a:rPr lang="en-GB" sz="2400" b="1" i="1" dirty="0">
                <a:latin typeface="Times New Roman" charset="0"/>
              </a:rPr>
              <a:t>:</a:t>
            </a:r>
            <a:r>
              <a:rPr lang="en-GB" sz="2400" b="1" dirty="0">
                <a:latin typeface="Times New Roman" charset="0"/>
              </a:rPr>
              <a:t> </a:t>
            </a:r>
            <a:r>
              <a:rPr lang="en-GB" sz="2400" dirty="0">
                <a:latin typeface="Times New Roman" charset="0"/>
              </a:rPr>
              <a:t>to embed a national social protection system that benefits the poorest as a core element of Uganda’s national policy, planning and budgeting processes.</a:t>
            </a:r>
          </a:p>
          <a:p>
            <a:endParaRPr lang="en-US" sz="2400" dirty="0">
              <a:latin typeface="Times New Roman" charset="0"/>
            </a:endParaRPr>
          </a:p>
          <a:p>
            <a:r>
              <a:rPr lang="en-GB" sz="2400" dirty="0">
                <a:latin typeface="Times New Roman" charset="0"/>
              </a:rPr>
              <a:t>Parallel processes of:</a:t>
            </a:r>
          </a:p>
          <a:p>
            <a:pPr lvl="1"/>
            <a:r>
              <a:rPr lang="en-GB" sz="2400" dirty="0">
                <a:latin typeface="Times New Roman" charset="0"/>
              </a:rPr>
              <a:t> Policy development</a:t>
            </a:r>
          </a:p>
          <a:p>
            <a:pPr lvl="1"/>
            <a:r>
              <a:rPr lang="en-GB" sz="2400" dirty="0">
                <a:latin typeface="Times New Roman" charset="0"/>
              </a:rPr>
              <a:t>Pilot implementation and </a:t>
            </a:r>
          </a:p>
          <a:p>
            <a:pPr lvl="1"/>
            <a:r>
              <a:rPr lang="en-GB" sz="2400" dirty="0">
                <a:latin typeface="Times New Roman" charset="0"/>
              </a:rPr>
              <a:t>Evidence generation (national and international)</a:t>
            </a:r>
            <a:endParaRPr lang="en-US" sz="2400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88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Social Protection </a:t>
            </a:r>
            <a:r>
              <a:rPr lang="en-US" b="1" dirty="0" smtClean="0"/>
              <a:t>Institutional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Clr>
                <a:schemeClr val="folHlink"/>
              </a:buClr>
              <a:buFont typeface="Wingdings" charset="2"/>
              <a:buChar char="n"/>
              <a:tabLst>
                <a:tab pos="914400" algn="l"/>
              </a:tabLst>
            </a:pPr>
            <a:r>
              <a:rPr lang="en-GB" sz="2200" dirty="0"/>
              <a:t>Creating a Social Protection Secretariat within the MGLSD</a:t>
            </a:r>
          </a:p>
          <a:p>
            <a:pPr>
              <a:buClr>
                <a:schemeClr val="folHlink"/>
              </a:buClr>
              <a:buFont typeface="Wingdings" charset="2"/>
              <a:buNone/>
              <a:tabLst>
                <a:tab pos="914400" algn="l"/>
              </a:tabLst>
            </a:pPr>
            <a:endParaRPr lang="en-GB" sz="2200" dirty="0"/>
          </a:p>
          <a:p>
            <a:pPr>
              <a:buClr>
                <a:schemeClr val="folHlink"/>
              </a:buClr>
              <a:buFont typeface="Wingdings" charset="2"/>
              <a:buChar char="n"/>
              <a:tabLst>
                <a:tab pos="914400" algn="l"/>
              </a:tabLst>
            </a:pPr>
            <a:r>
              <a:rPr lang="en-GB" sz="2200" dirty="0"/>
              <a:t> Providing technical support to the SP Sub-Committee</a:t>
            </a:r>
          </a:p>
          <a:p>
            <a:pPr>
              <a:buClr>
                <a:schemeClr val="folHlink"/>
              </a:buClr>
              <a:buFont typeface="Wingdings" charset="2"/>
              <a:buNone/>
              <a:tabLst>
                <a:tab pos="914400" algn="l"/>
              </a:tabLst>
            </a:pPr>
            <a:endParaRPr lang="en-GB" sz="2200" dirty="0"/>
          </a:p>
          <a:p>
            <a:pPr>
              <a:buClr>
                <a:schemeClr val="folHlink"/>
              </a:buClr>
              <a:buFont typeface="Wingdings" charset="2"/>
              <a:buChar char="n"/>
              <a:tabLst>
                <a:tab pos="914400" algn="l"/>
              </a:tabLst>
            </a:pPr>
            <a:r>
              <a:rPr lang="en-GB" sz="2200" dirty="0"/>
              <a:t>Strengthening </a:t>
            </a:r>
            <a:r>
              <a:rPr lang="en-GB" sz="2200" dirty="0" err="1"/>
              <a:t>GoU</a:t>
            </a:r>
            <a:r>
              <a:rPr lang="en-GB" sz="2200" dirty="0"/>
              <a:t> Leadership Structures on SP:</a:t>
            </a:r>
          </a:p>
          <a:p>
            <a:pPr>
              <a:buClr>
                <a:schemeClr val="folHlink"/>
              </a:buClr>
              <a:buFont typeface="Wingdings" charset="2"/>
              <a:buChar char="n"/>
              <a:tabLst>
                <a:tab pos="914400" algn="l"/>
              </a:tabLst>
            </a:pPr>
            <a:endParaRPr lang="en-GB" sz="2200" dirty="0"/>
          </a:p>
          <a:p>
            <a:pPr lvl="2">
              <a:buClr>
                <a:schemeClr val="folHlink"/>
              </a:buClr>
              <a:buFont typeface="Wingdings" charset="2"/>
              <a:buChar char="n"/>
              <a:tabLst>
                <a:tab pos="914400" algn="l"/>
              </a:tabLst>
            </a:pPr>
            <a:r>
              <a:rPr lang="en-GB" sz="2200" dirty="0"/>
              <a:t>Building a strong social protection team within MGLSD for policy &amp; management of cash transfers</a:t>
            </a:r>
          </a:p>
          <a:p>
            <a:pPr lvl="2">
              <a:buClr>
                <a:schemeClr val="folHlink"/>
              </a:buClr>
              <a:tabLst>
                <a:tab pos="914400" algn="l"/>
              </a:tabLst>
            </a:pPr>
            <a:endParaRPr lang="en-GB" sz="2200" dirty="0"/>
          </a:p>
          <a:p>
            <a:pPr lvl="2">
              <a:buClr>
                <a:schemeClr val="folHlink"/>
              </a:buClr>
              <a:buFont typeface="Wingdings" charset="2"/>
              <a:buChar char="n"/>
              <a:tabLst>
                <a:tab pos="914400" algn="l"/>
              </a:tabLst>
            </a:pPr>
            <a:r>
              <a:rPr lang="en-GB" sz="2200" dirty="0"/>
              <a:t>Building cross </a:t>
            </a:r>
            <a:r>
              <a:rPr lang="en-GB" sz="2200" dirty="0" err="1"/>
              <a:t>GoU</a:t>
            </a:r>
            <a:r>
              <a:rPr lang="en-GB" sz="2200" dirty="0"/>
              <a:t> capacity for policy development, analysis and implementation</a:t>
            </a:r>
          </a:p>
          <a:p>
            <a:pPr lvl="2">
              <a:buClr>
                <a:schemeClr val="folHlink"/>
              </a:buClr>
              <a:buFont typeface="Wingdings" charset="2"/>
              <a:buChar char="n"/>
              <a:tabLst>
                <a:tab pos="914400" algn="l"/>
              </a:tabLst>
            </a:pPr>
            <a:endParaRPr lang="en-GB" sz="2200" dirty="0"/>
          </a:p>
          <a:p>
            <a:pPr lvl="2">
              <a:buClr>
                <a:schemeClr val="folHlink"/>
              </a:buClr>
              <a:buFont typeface="Wingdings" charset="2"/>
              <a:buChar char="n"/>
              <a:tabLst>
                <a:tab pos="914400" algn="l"/>
              </a:tabLst>
            </a:pPr>
            <a:r>
              <a:rPr lang="en-GB" sz="2200" dirty="0"/>
              <a:t>Considering from the outset the long term institutional structures necessary for policy and implementation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61863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latin typeface="Times New Roman" charset="0"/>
              </a:rPr>
              <a:t>Will bring together core ‘pillars’ of the social protection policy framework in Uganda</a:t>
            </a:r>
          </a:p>
          <a:p>
            <a:endParaRPr lang="en-US" dirty="0">
              <a:latin typeface="Times New Roman" charset="0"/>
            </a:endParaRPr>
          </a:p>
          <a:p>
            <a:r>
              <a:rPr lang="en-US" dirty="0">
                <a:latin typeface="Times New Roman" charset="0"/>
              </a:rPr>
              <a:t>Will provide a long-term vision</a:t>
            </a:r>
          </a:p>
          <a:p>
            <a:endParaRPr lang="en-US" dirty="0">
              <a:latin typeface="Times New Roman" charset="0"/>
            </a:endParaRPr>
          </a:p>
          <a:p>
            <a:r>
              <a:rPr lang="en-US" dirty="0">
                <a:latin typeface="Times New Roman" charset="0"/>
              </a:rPr>
              <a:t>Significant consultation process</a:t>
            </a:r>
          </a:p>
          <a:p>
            <a:endParaRPr lang="en-US" dirty="0">
              <a:latin typeface="Times New Roman" charset="0"/>
            </a:endParaRPr>
          </a:p>
          <a:p>
            <a:r>
              <a:rPr lang="en-US" dirty="0">
                <a:latin typeface="Times New Roman" charset="0"/>
              </a:rPr>
              <a:t>Strategic and prioritized</a:t>
            </a:r>
          </a:p>
          <a:p>
            <a:endParaRPr lang="en-US" dirty="0">
              <a:latin typeface="Times New Roman" charset="0"/>
            </a:endParaRPr>
          </a:p>
          <a:p>
            <a:r>
              <a:rPr lang="en-US" dirty="0">
                <a:latin typeface="Times New Roman" charset="0"/>
              </a:rPr>
              <a:t>Underpinned by legislation as required</a:t>
            </a:r>
          </a:p>
        </p:txBody>
      </p:sp>
      <p:sp>
        <p:nvSpPr>
          <p:cNvPr id="5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/>
              <a:t>Social Protection Policy Framework</a:t>
            </a:r>
          </a:p>
        </p:txBody>
      </p:sp>
    </p:spTree>
    <p:extLst>
      <p:ext uri="{BB962C8B-B14F-4D97-AF65-F5344CB8AC3E}">
        <p14:creationId xmlns:p14="http://schemas.microsoft.com/office/powerpoint/2010/main" val="33592452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87325" indent="-187325">
              <a:buClr>
                <a:schemeClr val="folHlink"/>
              </a:buClr>
              <a:buSzPct val="90000"/>
              <a:buFont typeface="Wingdings" charset="2"/>
              <a:buChar char="n"/>
              <a:defRPr/>
            </a:pPr>
            <a:r>
              <a:rPr lang="en-US" dirty="0">
                <a:latin typeface="Arial" charset="0"/>
              </a:rPr>
              <a:t>14 Districts</a:t>
            </a:r>
          </a:p>
          <a:p>
            <a:pPr>
              <a:buClr>
                <a:schemeClr val="folHlink"/>
              </a:buClr>
              <a:buSzPct val="90000"/>
              <a:defRPr/>
            </a:pPr>
            <a:endParaRPr lang="en-US" dirty="0">
              <a:latin typeface="Arial" charset="0"/>
            </a:endParaRPr>
          </a:p>
          <a:p>
            <a:pPr marL="187325" indent="-187325">
              <a:buClr>
                <a:schemeClr val="folHlink"/>
              </a:buClr>
              <a:buSzPct val="90000"/>
              <a:buFont typeface="Wingdings" charset="2"/>
              <a:buChar char="n"/>
              <a:defRPr/>
            </a:pPr>
            <a:r>
              <a:rPr lang="en-US" dirty="0">
                <a:latin typeface="Arial" charset="0"/>
              </a:rPr>
              <a:t> 15% of the population / 600,000 beneficiaries</a:t>
            </a:r>
          </a:p>
          <a:p>
            <a:pPr marL="187325" indent="-187325">
              <a:buClr>
                <a:schemeClr val="folHlink"/>
              </a:buClr>
              <a:buSzPct val="90000"/>
              <a:buFont typeface="Wingdings" charset="2"/>
              <a:buChar char="n"/>
              <a:defRPr/>
            </a:pPr>
            <a:endParaRPr lang="en-US" dirty="0">
              <a:latin typeface="Arial" charset="0"/>
            </a:endParaRPr>
          </a:p>
          <a:p>
            <a:pPr marL="187325" indent="-187325">
              <a:buClr>
                <a:schemeClr val="folHlink"/>
              </a:buClr>
              <a:buSzPct val="90000"/>
              <a:buFont typeface="Wingdings" charset="2"/>
              <a:buChar char="n"/>
              <a:defRPr/>
            </a:pPr>
            <a:r>
              <a:rPr lang="en-US" dirty="0">
                <a:latin typeface="Arial" charset="0"/>
              </a:rPr>
              <a:t> 22,000 UGX / month (</a:t>
            </a:r>
            <a:r>
              <a:rPr lang="en-US" dirty="0" err="1">
                <a:latin typeface="Arial" charset="0"/>
              </a:rPr>
              <a:t>aprox</a:t>
            </a:r>
            <a:r>
              <a:rPr lang="en-US" dirty="0">
                <a:latin typeface="Arial" charset="0"/>
              </a:rPr>
              <a:t>. $10 </a:t>
            </a:r>
            <a:r>
              <a:rPr lang="en-US" dirty="0" err="1">
                <a:latin typeface="Arial" charset="0"/>
              </a:rPr>
              <a:t>usd</a:t>
            </a:r>
            <a:r>
              <a:rPr lang="en-US" dirty="0">
                <a:latin typeface="Arial" charset="0"/>
              </a:rPr>
              <a:t>)</a:t>
            </a:r>
          </a:p>
          <a:p>
            <a:pPr marL="187325" indent="-187325">
              <a:buClr>
                <a:schemeClr val="folHlink"/>
              </a:buClr>
              <a:buSzPct val="90000"/>
              <a:buFont typeface="Wingdings" charset="2"/>
              <a:buChar char="n"/>
              <a:defRPr/>
            </a:pPr>
            <a:endParaRPr lang="en-US" dirty="0">
              <a:latin typeface="Arial" charset="0"/>
            </a:endParaRPr>
          </a:p>
          <a:p>
            <a:pPr marL="187325" indent="-187325">
              <a:buClr>
                <a:schemeClr val="folHlink"/>
              </a:buClr>
              <a:buSzPct val="90000"/>
              <a:buFont typeface="Wingdings" charset="2"/>
              <a:buChar char="n"/>
              <a:defRPr/>
            </a:pPr>
            <a:r>
              <a:rPr lang="en-US" dirty="0">
                <a:latin typeface="Arial" charset="0"/>
              </a:rPr>
              <a:t> Experimental targeting approaches</a:t>
            </a:r>
          </a:p>
          <a:p>
            <a:pPr marL="187325" indent="-187325">
              <a:buClr>
                <a:schemeClr val="folHlink"/>
              </a:buClr>
              <a:buSzPct val="90000"/>
              <a:buFont typeface="Wingdings" charset="2"/>
              <a:buChar char="n"/>
              <a:defRPr/>
            </a:pPr>
            <a:endParaRPr lang="en-US" dirty="0">
              <a:latin typeface="Arial" charset="0"/>
            </a:endParaRPr>
          </a:p>
          <a:p>
            <a:pPr marL="187325" indent="-187325">
              <a:buClr>
                <a:schemeClr val="folHlink"/>
              </a:buClr>
              <a:buSzPct val="90000"/>
              <a:buFont typeface="Wingdings" charset="2"/>
              <a:buChar char="n"/>
              <a:defRPr/>
            </a:pPr>
            <a:r>
              <a:rPr lang="en-US" dirty="0">
                <a:latin typeface="Arial" charset="0"/>
              </a:rPr>
              <a:t>Innovative payment mechanism</a:t>
            </a:r>
          </a:p>
          <a:p>
            <a:endParaRPr lang="en-US" dirty="0">
              <a:latin typeface="Times New Roman" charset="0"/>
            </a:endParaRPr>
          </a:p>
        </p:txBody>
      </p:sp>
      <p:sp>
        <p:nvSpPr>
          <p:cNvPr id="5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Social Assistance Grants for Empowerment (</a:t>
            </a:r>
            <a:r>
              <a:rPr lang="en-US" b="1" dirty="0" smtClean="0"/>
              <a:t>SAGE)</a:t>
            </a:r>
          </a:p>
        </p:txBody>
      </p:sp>
    </p:spTree>
    <p:extLst>
      <p:ext uri="{BB962C8B-B14F-4D97-AF65-F5344CB8AC3E}">
        <p14:creationId xmlns:p14="http://schemas.microsoft.com/office/powerpoint/2010/main" val="1618494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516</TotalTime>
  <Words>571</Words>
  <Application>Microsoft Office PowerPoint</Application>
  <PresentationFormat>On-screen Show (4:3)</PresentationFormat>
  <Paragraphs>117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Social Protection in Uganda</vt:lpstr>
      <vt:lpstr>Uganda Poverty Context: 2011</vt:lpstr>
      <vt:lpstr>Social Protection Context</vt:lpstr>
      <vt:lpstr>Policy Initiation 2005-2007</vt:lpstr>
      <vt:lpstr>Policy Process:  Drivers 2008-2010</vt:lpstr>
      <vt:lpstr>ESP Overview</vt:lpstr>
      <vt:lpstr>Social Protection Institutional Development</vt:lpstr>
      <vt:lpstr>Social Protection Policy Framework</vt:lpstr>
      <vt:lpstr>Social Assistance Grants for Empowerment (SAGE)</vt:lpstr>
      <vt:lpstr>Building Demand &amp; Political Support</vt:lpstr>
      <vt:lpstr>Challenges and Opportunities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Uganda: Poverty Trends 2002-2010</dc:title>
  <dc:creator>David L. Tumwesigye</dc:creator>
  <cp:lastModifiedBy>Beatrice Okillan</cp:lastModifiedBy>
  <cp:revision>49</cp:revision>
  <cp:lastPrinted>2010-10-30T10:12:05Z</cp:lastPrinted>
  <dcterms:created xsi:type="dcterms:W3CDTF">2010-10-29T11:57:15Z</dcterms:created>
  <dcterms:modified xsi:type="dcterms:W3CDTF">2011-03-10T05:54:13Z</dcterms:modified>
</cp:coreProperties>
</file>