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333" r:id="rId3"/>
    <p:sldId id="342" r:id="rId4"/>
    <p:sldId id="343" r:id="rId5"/>
    <p:sldId id="356" r:id="rId6"/>
    <p:sldId id="354" r:id="rId7"/>
    <p:sldId id="351" r:id="rId8"/>
    <p:sldId id="355" r:id="rId9"/>
    <p:sldId id="317" r:id="rId10"/>
    <p:sldId id="329" r:id="rId11"/>
    <p:sldId id="344" r:id="rId12"/>
    <p:sldId id="350" r:id="rId13"/>
    <p:sldId id="349" r:id="rId14"/>
    <p:sldId id="352" r:id="rId15"/>
    <p:sldId id="336"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51" autoAdjust="0"/>
    <p:restoredTop sz="82446" autoAdjust="0"/>
  </p:normalViewPr>
  <p:slideViewPr>
    <p:cSldViewPr>
      <p:cViewPr varScale="1">
        <p:scale>
          <a:sx n="75" d="100"/>
          <a:sy n="75" d="100"/>
        </p:scale>
        <p:origin x="-1422"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a:defRPr/>
            </a:pPr>
            <a:fld id="{06BD8394-1C8E-4C48-BD5A-453CF771A20B}" type="datetimeFigureOut">
              <a:rPr lang="en-US"/>
              <a:pPr>
                <a:defRPr/>
              </a:pPr>
              <a:t>10-Mar-11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pPr>
              <a:defRPr/>
            </a:pPr>
            <a:fld id="{9751141B-24C5-4288-B071-701DB51E65B6}" type="slidenum">
              <a:rPr lang="en-US"/>
              <a:pPr>
                <a:defRPr/>
              </a:pPr>
              <a:t>‹#›</a:t>
            </a:fld>
            <a:endParaRPr lang="en-US"/>
          </a:p>
        </p:txBody>
      </p:sp>
    </p:spTree>
    <p:extLst>
      <p:ext uri="{BB962C8B-B14F-4D97-AF65-F5344CB8AC3E}">
        <p14:creationId xmlns:p14="http://schemas.microsoft.com/office/powerpoint/2010/main" val="9046568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88E359D-9BBE-41B1-90D7-978A73AC2373}" type="slidenum">
              <a:rPr lang="fr-CH">
                <a:latin typeface="Arial" charset="0"/>
              </a:rPr>
              <a:pPr fontAlgn="base">
                <a:spcBef>
                  <a:spcPct val="0"/>
                </a:spcBef>
                <a:spcAft>
                  <a:spcPct val="0"/>
                </a:spcAft>
              </a:pPr>
              <a:t>6</a:t>
            </a:fld>
            <a:endParaRPr lang="fr-CH">
              <a:latin typeface="Arial" charset="0"/>
            </a:endParaRPr>
          </a:p>
        </p:txBody>
      </p:sp>
      <p:sp>
        <p:nvSpPr>
          <p:cNvPr id="665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65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There is a critical window of opportunity to prevent undernutrition – while a mother is pregnant and during a</a:t>
            </a:r>
          </a:p>
          <a:p>
            <a:pPr eaLnBrk="1" hangingPunct="1">
              <a:spcBef>
                <a:spcPct val="0"/>
              </a:spcBef>
            </a:pPr>
            <a:r>
              <a:rPr lang="en-US" smtClean="0"/>
              <a:t>child’s first two years of life – when proven nutrition interventions offer children the best chance to survive and</a:t>
            </a:r>
          </a:p>
          <a:p>
            <a:pPr eaLnBrk="1" hangingPunct="1">
              <a:spcBef>
                <a:spcPct val="0"/>
              </a:spcBef>
            </a:pPr>
            <a:r>
              <a:rPr lang="en-US" smtClean="0"/>
              <a:t>reach optimal growth and development.</a:t>
            </a:r>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85E1FE-783C-4F5C-8C46-F9228A5C215B}" type="slidenum">
              <a:rPr lang="en-US" smtClean="0">
                <a:latin typeface="Arial" charset="0"/>
              </a:rPr>
              <a:pPr/>
              <a:t>10</a:t>
            </a:fld>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eaLnBrk="0" hangingPunct="0"/>
            <a:fld id="{5D390821-51EE-40FE-B8C4-F36B7AFD9CB0}" type="slidenum">
              <a:rPr lang="en-US" smtClean="0">
                <a:latin typeface="Arial" charset="0"/>
                <a:ea typeface="ＭＳ Ｐゴシック" pitchFamily="16" charset="-128"/>
              </a:rPr>
              <a:pPr defTabSz="912813" eaLnBrk="0" hangingPunct="0"/>
              <a:t>13</a:t>
            </a:fld>
            <a:endParaRPr lang="en-US" smtClean="0">
              <a:latin typeface="Arial" charset="0"/>
              <a:ea typeface="ＭＳ Ｐゴシック" pitchFamily="16" charset="-128"/>
            </a:endParaRPr>
          </a:p>
        </p:txBody>
      </p:sp>
      <p:sp>
        <p:nvSpPr>
          <p:cNvPr id="204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04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lnSpc>
                <a:spcPct val="90000"/>
              </a:lnSpc>
            </a:pPr>
            <a:r>
              <a:rPr lang="en-US" sz="800" smtClean="0">
                <a:ea typeface="ＭＳ Ｐゴシック" pitchFamily="16" charset="-128"/>
              </a:rPr>
              <a:t>In 11 we are involved in some kind of evaluation; in 8 rigorous impact evaluation.</a:t>
            </a:r>
          </a:p>
          <a:p>
            <a:pPr eaLnBrk="1" hangingPunct="1">
              <a:lnSpc>
                <a:spcPct val="90000"/>
              </a:lnSpc>
            </a:pPr>
            <a:r>
              <a:rPr lang="en-US" sz="800" smtClean="0">
                <a:ea typeface="ＭＳ Ｐゴシック" pitchFamily="16" charset="-128"/>
              </a:rPr>
              <a:t>In 8 participate in discussions on design</a:t>
            </a:r>
          </a:p>
          <a:p>
            <a:pPr eaLnBrk="1" hangingPunct="1">
              <a:lnSpc>
                <a:spcPct val="90000"/>
              </a:lnSpc>
            </a:pPr>
            <a:r>
              <a:rPr lang="en-US" sz="800" smtClean="0">
                <a:ea typeface="ＭＳ Ｐゴシック" pitchFamily="16" charset="-128"/>
              </a:rPr>
              <a:t>In 4 implementation</a:t>
            </a:r>
          </a:p>
          <a:p>
            <a:pPr eaLnBrk="1" hangingPunct="1">
              <a:lnSpc>
                <a:spcPct val="90000"/>
              </a:lnSpc>
            </a:pPr>
            <a:r>
              <a:rPr lang="en-US" sz="800" smtClean="0">
                <a:ea typeface="ＭＳ Ｐゴシック" pitchFamily="16" charset="-128"/>
              </a:rPr>
              <a:t>Advocacy in all of them</a:t>
            </a:r>
          </a:p>
          <a:p>
            <a:pPr eaLnBrk="1" hangingPunct="1">
              <a:lnSpc>
                <a:spcPct val="90000"/>
              </a:lnSpc>
            </a:pPr>
            <a:endParaRPr lang="en-US" sz="800" smtClean="0">
              <a:ea typeface="ＭＳ Ｐゴシック" pitchFamily="16" charset="-128"/>
            </a:endParaRPr>
          </a:p>
          <a:p>
            <a:pPr eaLnBrk="1" hangingPunct="1">
              <a:lnSpc>
                <a:spcPct val="90000"/>
              </a:lnSpc>
            </a:pPr>
            <a:endParaRPr lang="en-US" sz="800" smtClean="0">
              <a:ea typeface="ＭＳ Ｐゴシック" pitchFamily="16"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A9F6A3B-B029-4E65-AFEE-74A36ECB65E6}" type="datetimeFigureOut">
              <a:rPr lang="en-US"/>
              <a:pPr>
                <a:defRPr/>
              </a:pPr>
              <a:t>10-Mar-11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735E6B-76C5-4CD4-BCE5-015F59652F2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832DCA3-2D07-4D03-AEDD-9AA7F3DFB090}" type="datetimeFigureOut">
              <a:rPr lang="en-US"/>
              <a:pPr>
                <a:defRPr/>
              </a:pPr>
              <a:t>10-Mar-11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E8111E-1F47-462B-9677-4A5F6B0DEFF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8936DE-F95C-47A3-860E-7B1E98BA7680}" type="datetimeFigureOut">
              <a:rPr lang="en-US"/>
              <a:pPr>
                <a:defRPr/>
              </a:pPr>
              <a:t>10-Mar-11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8063B9-CD7C-4B77-AE01-63D5BA8BA75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pic>
        <p:nvPicPr>
          <p:cNvPr id="4" name="Picture 7" descr="unicef_logo.gif"/>
          <p:cNvPicPr>
            <a:picLocks noChangeAspect="1"/>
          </p:cNvPicPr>
          <p:nvPr userDrawn="1"/>
        </p:nvPicPr>
        <p:blipFill>
          <a:blip r:embed="rId2"/>
          <a:srcRect/>
          <a:stretch>
            <a:fillRect/>
          </a:stretch>
        </p:blipFill>
        <p:spPr bwMode="auto">
          <a:xfrm>
            <a:off x="7894638" y="6392863"/>
            <a:ext cx="1190625" cy="373062"/>
          </a:xfrm>
          <a:prstGeom prst="rect">
            <a:avLst/>
          </a:prstGeom>
          <a:noFill/>
          <a:ln w="9525">
            <a:noFill/>
            <a:miter lim="800000"/>
            <a:headEnd/>
            <a:tailEnd/>
          </a:ln>
        </p:spPr>
      </p:pic>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675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68B03A-FB8F-4CD2-8461-00BA5B2B5BA3}" type="datetimeFigureOut">
              <a:rPr lang="en-US"/>
              <a:pPr>
                <a:defRPr/>
              </a:pPr>
              <a:t>10-Mar-11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739716-E3F3-4CDB-900A-3CEA6628FDA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DE2B231-B0C1-485A-8215-E8C72266CA31}" type="datetimeFigureOut">
              <a:rPr lang="en-US"/>
              <a:pPr>
                <a:defRPr/>
              </a:pPr>
              <a:t>10-Mar-11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7002137-BA9D-40C9-9261-E215FE8567E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43C9612-B7D5-4F88-B170-885206419C60}" type="datetimeFigureOut">
              <a:rPr lang="en-US"/>
              <a:pPr>
                <a:defRPr/>
              </a:pPr>
              <a:t>10-Mar-11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4BB2340-E2F8-4448-BFD8-C92CE524FAC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DA206D1-F1F1-4ADC-BBA8-71FA804629CB}" type="datetimeFigureOut">
              <a:rPr lang="en-US"/>
              <a:pPr>
                <a:defRPr/>
              </a:pPr>
              <a:t>10-Mar-11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95E7B65-1B45-4449-9CFA-B9F166C3C96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0B75558-2F00-4A8B-A33D-4039F35BD6C9}" type="datetimeFigureOut">
              <a:rPr lang="en-US"/>
              <a:pPr>
                <a:defRPr/>
              </a:pPr>
              <a:t>10-Mar-11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90721D1-9A6A-49D4-B779-DCCD551CD1C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41D8FF5-C1E5-44DC-9B3E-986125F06325}" type="datetimeFigureOut">
              <a:rPr lang="en-US"/>
              <a:pPr>
                <a:defRPr/>
              </a:pPr>
              <a:t>10-Mar-11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6D1A550-2A4B-4718-8B51-09388E0AEB3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56DBE11-695E-4900-9D0E-5B26FED75717}" type="datetimeFigureOut">
              <a:rPr lang="en-US"/>
              <a:pPr>
                <a:defRPr/>
              </a:pPr>
              <a:t>10-Mar-11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25DC2E-1FDB-44F0-824C-96C8A8F6887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079D74B-26AA-45F5-A0BE-B42F077C9056}" type="datetimeFigureOut">
              <a:rPr lang="en-US"/>
              <a:pPr>
                <a:defRPr/>
              </a:pPr>
              <a:t>10-Mar-11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8F6B07-B03F-41E6-A50C-3A333226A68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a:defRPr/>
            </a:pPr>
            <a:fld id="{85977C98-4FC4-41FD-A165-9F29EEF1BBDC}" type="datetimeFigureOut">
              <a:rPr lang="en-US"/>
              <a:pPr>
                <a:defRPr/>
              </a:pPr>
              <a:t>10-Mar-11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pPr>
              <a:defRPr/>
            </a:pPr>
            <a:fld id="{908ECAC1-FEFF-4C69-9AE2-3EB9B9EAB6F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lmcdowall@unicef.org" TargetMode="External"/><Relationship Id="rId2" Type="http://schemas.openxmlformats.org/officeDocument/2006/relationships/hyperlink" Target="mailto:gfajth@unicef.org"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gfajth@unicef.org" TargetMode="External"/><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hyperlink" Target="mailto:jlmcdowall@unicef.or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www.un.org/en/events/socialjusticeday/sgmessage.shtml"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914400"/>
            <a:ext cx="7772400" cy="1470025"/>
          </a:xfrm>
        </p:spPr>
        <p:txBody>
          <a:bodyPr/>
          <a:lstStyle/>
          <a:p>
            <a:pPr eaLnBrk="1" hangingPunct="1"/>
            <a:r>
              <a:rPr lang="en-US" b="1" smtClean="0"/>
              <a:t>Child Sensitive Social Protection in Africa</a:t>
            </a:r>
            <a:endParaRPr lang="en-US" smtClean="0">
              <a:latin typeface="Times New Roman" pitchFamily="18" charset="0"/>
              <a:cs typeface="Times New Roman" pitchFamily="18" charset="0"/>
            </a:endParaRPr>
          </a:p>
        </p:txBody>
      </p:sp>
      <p:sp>
        <p:nvSpPr>
          <p:cNvPr id="3075" name="Subtitle 2"/>
          <p:cNvSpPr>
            <a:spLocks noGrp="1"/>
          </p:cNvSpPr>
          <p:nvPr>
            <p:ph type="subTitle" idx="1"/>
          </p:nvPr>
        </p:nvSpPr>
        <p:spPr>
          <a:xfrm>
            <a:off x="1371600" y="2590800"/>
            <a:ext cx="6477000" cy="2590800"/>
          </a:xfrm>
        </p:spPr>
        <p:txBody>
          <a:bodyPr/>
          <a:lstStyle/>
          <a:p>
            <a:pPr eaLnBrk="1" hangingPunct="1">
              <a:lnSpc>
                <a:spcPct val="90000"/>
              </a:lnSpc>
            </a:pPr>
            <a:r>
              <a:rPr lang="en-US" sz="2000" dirty="0" smtClean="0">
                <a:solidFill>
                  <a:srgbClr val="898989"/>
                </a:solidFill>
                <a:latin typeface="Times New Roman" pitchFamily="18" charset="0"/>
                <a:cs typeface="Times New Roman" pitchFamily="18" charset="0"/>
              </a:rPr>
              <a:t>Gaspar </a:t>
            </a:r>
            <a:r>
              <a:rPr lang="en-US" sz="2000" dirty="0" err="1" smtClean="0">
                <a:solidFill>
                  <a:srgbClr val="898989"/>
                </a:solidFill>
                <a:latin typeface="Times New Roman" pitchFamily="18" charset="0"/>
                <a:cs typeface="Times New Roman" pitchFamily="18" charset="0"/>
              </a:rPr>
              <a:t>Fajth</a:t>
            </a:r>
            <a:endParaRPr lang="en-US" sz="2000" dirty="0" smtClean="0">
              <a:solidFill>
                <a:srgbClr val="898989"/>
              </a:solidFill>
              <a:latin typeface="Times New Roman" pitchFamily="18" charset="0"/>
              <a:cs typeface="Times New Roman" pitchFamily="18" charset="0"/>
            </a:endParaRPr>
          </a:p>
          <a:p>
            <a:pPr eaLnBrk="1" hangingPunct="1">
              <a:lnSpc>
                <a:spcPct val="90000"/>
              </a:lnSpc>
            </a:pPr>
            <a:r>
              <a:rPr lang="en-US" sz="2000" dirty="0" smtClean="0">
                <a:solidFill>
                  <a:srgbClr val="898989"/>
                </a:solidFill>
                <a:latin typeface="Times New Roman" pitchFamily="18" charset="0"/>
                <a:cs typeface="Times New Roman" pitchFamily="18" charset="0"/>
              </a:rPr>
              <a:t>Social Policy Adviser</a:t>
            </a:r>
          </a:p>
          <a:p>
            <a:pPr eaLnBrk="1" hangingPunct="1">
              <a:lnSpc>
                <a:spcPct val="90000"/>
              </a:lnSpc>
            </a:pPr>
            <a:r>
              <a:rPr lang="en-US" sz="2000" dirty="0" smtClean="0">
                <a:solidFill>
                  <a:srgbClr val="898989"/>
                </a:solidFill>
                <a:latin typeface="Times New Roman" pitchFamily="18" charset="0"/>
                <a:cs typeface="Times New Roman" pitchFamily="18" charset="0"/>
              </a:rPr>
              <a:t>Eastern and Southern Africa Region</a:t>
            </a:r>
          </a:p>
          <a:p>
            <a:pPr eaLnBrk="1" hangingPunct="1">
              <a:lnSpc>
                <a:spcPct val="90000"/>
              </a:lnSpc>
            </a:pPr>
            <a:r>
              <a:rPr lang="en-US" sz="2000" dirty="0" smtClean="0">
                <a:solidFill>
                  <a:srgbClr val="898989"/>
                </a:solidFill>
                <a:latin typeface="Times New Roman" pitchFamily="18" charset="0"/>
                <a:cs typeface="Times New Roman" pitchFamily="18" charset="0"/>
                <a:hlinkClick r:id="rId2"/>
              </a:rPr>
              <a:t>gfajth@unicef.org</a:t>
            </a:r>
            <a:endParaRPr lang="en-US" sz="2000" dirty="0" smtClean="0">
              <a:solidFill>
                <a:srgbClr val="898989"/>
              </a:solidFill>
              <a:latin typeface="Times New Roman" pitchFamily="18" charset="0"/>
              <a:cs typeface="Times New Roman" pitchFamily="18" charset="0"/>
            </a:endParaRPr>
          </a:p>
          <a:p>
            <a:pPr eaLnBrk="1" hangingPunct="1">
              <a:lnSpc>
                <a:spcPct val="90000"/>
              </a:lnSpc>
            </a:pPr>
            <a:endParaRPr lang="en-US" sz="800" dirty="0" smtClean="0">
              <a:solidFill>
                <a:srgbClr val="898989"/>
              </a:solidFill>
              <a:latin typeface="Times New Roman" pitchFamily="18" charset="0"/>
              <a:cs typeface="Times New Roman" pitchFamily="18" charset="0"/>
            </a:endParaRPr>
          </a:p>
          <a:p>
            <a:pPr eaLnBrk="1" hangingPunct="1">
              <a:lnSpc>
                <a:spcPct val="90000"/>
              </a:lnSpc>
            </a:pPr>
            <a:r>
              <a:rPr lang="en-US" sz="2000" dirty="0" smtClean="0">
                <a:solidFill>
                  <a:srgbClr val="898989"/>
                </a:solidFill>
                <a:latin typeface="Times New Roman" pitchFamily="18" charset="0"/>
                <a:cs typeface="Times New Roman" pitchFamily="18" charset="0"/>
              </a:rPr>
              <a:t>Julie Lawson-McDowall</a:t>
            </a:r>
          </a:p>
          <a:p>
            <a:pPr eaLnBrk="1" hangingPunct="1">
              <a:lnSpc>
                <a:spcPct val="90000"/>
              </a:lnSpc>
            </a:pPr>
            <a:r>
              <a:rPr lang="en-US" sz="2000" dirty="0" smtClean="0">
                <a:solidFill>
                  <a:srgbClr val="898989"/>
                </a:solidFill>
                <a:latin typeface="Times New Roman" pitchFamily="18" charset="0"/>
                <a:cs typeface="Times New Roman" pitchFamily="18" charset="0"/>
              </a:rPr>
              <a:t>Social Protection Specialist</a:t>
            </a:r>
          </a:p>
          <a:p>
            <a:pPr eaLnBrk="1" hangingPunct="1">
              <a:lnSpc>
                <a:spcPct val="90000"/>
              </a:lnSpc>
            </a:pPr>
            <a:r>
              <a:rPr lang="en-US" sz="2000" dirty="0" smtClean="0">
                <a:solidFill>
                  <a:srgbClr val="898989"/>
                </a:solidFill>
                <a:latin typeface="Times New Roman" pitchFamily="18" charset="0"/>
                <a:cs typeface="Times New Roman" pitchFamily="18" charset="0"/>
                <a:hlinkClick r:id="rId3"/>
              </a:rPr>
              <a:t>jlmcdowall@unicef.org</a:t>
            </a:r>
            <a:endParaRPr lang="en-US" sz="2000" dirty="0" smtClean="0">
              <a:solidFill>
                <a:srgbClr val="898989"/>
              </a:solidFill>
              <a:latin typeface="Times New Roman" pitchFamily="18" charset="0"/>
              <a:cs typeface="Times New Roman" pitchFamily="18" charset="0"/>
            </a:endParaRPr>
          </a:p>
          <a:p>
            <a:pPr eaLnBrk="1" hangingPunct="1">
              <a:lnSpc>
                <a:spcPct val="90000"/>
              </a:lnSpc>
            </a:pPr>
            <a:endParaRPr lang="en-US" sz="2000" dirty="0" smtClean="0">
              <a:solidFill>
                <a:srgbClr val="898989"/>
              </a:solidFill>
              <a:latin typeface="Times New Roman" pitchFamily="18" charset="0"/>
              <a:cs typeface="Times New Roman" pitchFamily="18" charset="0"/>
            </a:endParaRPr>
          </a:p>
          <a:p>
            <a:pPr eaLnBrk="1" hangingPunct="1">
              <a:lnSpc>
                <a:spcPct val="90000"/>
              </a:lnSpc>
            </a:pPr>
            <a:endParaRPr lang="en-US" sz="1800" dirty="0" smtClean="0">
              <a:solidFill>
                <a:srgbClr val="898989"/>
              </a:solidFill>
              <a:latin typeface="Times New Roman" pitchFamily="18" charset="0"/>
              <a:cs typeface="Times New Roman" pitchFamily="18" charset="0"/>
            </a:endParaRPr>
          </a:p>
          <a:p>
            <a:pPr eaLnBrk="1" hangingPunct="1">
              <a:lnSpc>
                <a:spcPct val="90000"/>
              </a:lnSpc>
            </a:pPr>
            <a:endParaRPr lang="en-US" sz="2000" dirty="0" smtClean="0">
              <a:solidFill>
                <a:srgbClr val="898989"/>
              </a:solidFill>
              <a:latin typeface="Times New Roman" pitchFamily="18" charset="0"/>
              <a:cs typeface="Times New Roman" pitchFamily="18" charset="0"/>
            </a:endParaRPr>
          </a:p>
        </p:txBody>
      </p:sp>
      <p:pic>
        <p:nvPicPr>
          <p:cNvPr id="3076" name="Picture 7" descr="unicef_logo.gif"/>
          <p:cNvPicPr>
            <a:picLocks noChangeAspect="1"/>
          </p:cNvPicPr>
          <p:nvPr/>
        </p:nvPicPr>
        <p:blipFill>
          <a:blip r:embed="rId4"/>
          <a:srcRect/>
          <a:stretch>
            <a:fillRect/>
          </a:stretch>
        </p:blipFill>
        <p:spPr bwMode="auto">
          <a:xfrm>
            <a:off x="3505200" y="5486400"/>
            <a:ext cx="2286000" cy="717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563562"/>
          </a:xfrm>
        </p:spPr>
        <p:txBody>
          <a:bodyPr/>
          <a:lstStyle/>
          <a:p>
            <a:pPr eaLnBrk="1" hangingPunct="1"/>
            <a:r>
              <a:rPr lang="en-US" sz="3600" b="1" smtClean="0">
                <a:solidFill>
                  <a:srgbClr val="00B0F0"/>
                </a:solidFill>
              </a:rPr>
              <a:t>Childhood Vulnerability</a:t>
            </a:r>
          </a:p>
        </p:txBody>
      </p:sp>
      <p:sp>
        <p:nvSpPr>
          <p:cNvPr id="10243" name="Rectangle 4"/>
          <p:cNvSpPr>
            <a:spLocks noChangeArrowheads="1"/>
          </p:cNvSpPr>
          <p:nvPr/>
        </p:nvSpPr>
        <p:spPr bwMode="auto">
          <a:xfrm>
            <a:off x="0" y="5715000"/>
            <a:ext cx="9144000" cy="1143000"/>
          </a:xfrm>
          <a:prstGeom prst="rect">
            <a:avLst/>
          </a:prstGeom>
          <a:solidFill>
            <a:srgbClr val="0099FF"/>
          </a:solidFill>
          <a:ln w="9525">
            <a:noFill/>
            <a:miter lim="800000"/>
            <a:headEnd/>
            <a:tailEnd/>
          </a:ln>
        </p:spPr>
        <p:txBody>
          <a:bodyPr wrap="none" anchor="ctr"/>
          <a:lstStyle/>
          <a:p>
            <a:endParaRPr lang="en-US"/>
          </a:p>
        </p:txBody>
      </p:sp>
      <p:pic>
        <p:nvPicPr>
          <p:cNvPr id="10244" name="Picture 5"/>
          <p:cNvPicPr>
            <a:picLocks noChangeAspect="1" noChangeArrowheads="1"/>
          </p:cNvPicPr>
          <p:nvPr/>
        </p:nvPicPr>
        <p:blipFill>
          <a:blip r:embed="rId3"/>
          <a:srcRect/>
          <a:stretch>
            <a:fillRect/>
          </a:stretch>
        </p:blipFill>
        <p:spPr bwMode="auto">
          <a:xfrm>
            <a:off x="6465888" y="6013450"/>
            <a:ext cx="2144712" cy="514350"/>
          </a:xfrm>
          <a:prstGeom prst="rect">
            <a:avLst/>
          </a:prstGeom>
          <a:noFill/>
          <a:ln w="9525">
            <a:noFill/>
            <a:miter lim="800000"/>
            <a:headEnd/>
            <a:tailEnd/>
          </a:ln>
        </p:spPr>
      </p:pic>
      <p:sp>
        <p:nvSpPr>
          <p:cNvPr id="8" name="TextBox 7"/>
          <p:cNvSpPr txBox="1"/>
          <p:nvPr/>
        </p:nvSpPr>
        <p:spPr>
          <a:xfrm>
            <a:off x="228600" y="5867400"/>
            <a:ext cx="3124200" cy="738188"/>
          </a:xfrm>
          <a:prstGeom prst="rect">
            <a:avLst/>
          </a:prstGeom>
          <a:noFill/>
        </p:spPr>
        <p:txBody>
          <a:bodyPr>
            <a:spAutoFit/>
          </a:bodyPr>
          <a:lstStyle/>
          <a:p>
            <a:pPr>
              <a:defRPr/>
            </a:pPr>
            <a:r>
              <a:rPr lang="en-US" sz="1400" b="1" dirty="0">
                <a:solidFill>
                  <a:schemeClr val="bg1"/>
                </a:solidFill>
                <a:latin typeface="+mj-lt"/>
              </a:rPr>
              <a:t>For every child</a:t>
            </a:r>
          </a:p>
          <a:p>
            <a:pPr>
              <a:defRPr/>
            </a:pPr>
            <a:r>
              <a:rPr lang="en-US" sz="1400" b="1" dirty="0">
                <a:solidFill>
                  <a:schemeClr val="bg1"/>
                </a:solidFill>
                <a:latin typeface="+mj-lt"/>
              </a:rPr>
              <a:t>Health, Education, Equality, Protection</a:t>
            </a:r>
          </a:p>
          <a:p>
            <a:pPr>
              <a:defRPr/>
            </a:pPr>
            <a:r>
              <a:rPr lang="en-US" sz="1400" b="1" dirty="0">
                <a:solidFill>
                  <a:schemeClr val="bg1"/>
                </a:solidFill>
                <a:latin typeface="+mj-lt"/>
              </a:rPr>
              <a:t>ADVANCE HUMANITY</a:t>
            </a:r>
          </a:p>
        </p:txBody>
      </p:sp>
      <p:sp>
        <p:nvSpPr>
          <p:cNvPr id="10246" name="Content Placeholder 2"/>
          <p:cNvSpPr>
            <a:spLocks noGrp="1"/>
          </p:cNvSpPr>
          <p:nvPr>
            <p:ph idx="1"/>
          </p:nvPr>
        </p:nvSpPr>
        <p:spPr>
          <a:xfrm>
            <a:off x="304800" y="914400"/>
            <a:ext cx="8686800" cy="5059363"/>
          </a:xfrm>
        </p:spPr>
        <p:txBody>
          <a:bodyPr/>
          <a:lstStyle/>
          <a:p>
            <a:pPr marL="682625" lvl="1" indent="-282575">
              <a:lnSpc>
                <a:spcPct val="90000"/>
              </a:lnSpc>
              <a:buFont typeface="Wingdings" pitchFamily="2" charset="2"/>
              <a:buChar char="Ø"/>
            </a:pPr>
            <a:r>
              <a:rPr lang="en-US" sz="2000" b="1" smtClean="0"/>
              <a:t>Biological, time-sensitive needs</a:t>
            </a:r>
            <a:endParaRPr lang="en-US" sz="2000" smtClean="0"/>
          </a:p>
          <a:p>
            <a:pPr marL="1082675" lvl="2" indent="-282575">
              <a:lnSpc>
                <a:spcPct val="90000"/>
              </a:lnSpc>
              <a:buFont typeface="Wingdings" pitchFamily="2" charset="2"/>
              <a:buChar char="§"/>
            </a:pPr>
            <a:r>
              <a:rPr lang="en-US" sz="1600" smtClean="0"/>
              <a:t>There is a “window of opportunity” in children’s physical and mental development beyond certain stages of development cannot be recuperated.</a:t>
            </a:r>
          </a:p>
          <a:p>
            <a:pPr marL="1539875" lvl="3" indent="-282575">
              <a:lnSpc>
                <a:spcPct val="90000"/>
              </a:lnSpc>
              <a:buFont typeface="Wingdings" pitchFamily="2" charset="2"/>
              <a:buChar char="§"/>
            </a:pPr>
            <a:r>
              <a:rPr lang="en-US" sz="1200" smtClean="0"/>
              <a:t>In developing countries, the number of children under 5 years old who are have stunted growth is 195 million. Unlike weight, height cannot usually be caught up once nutrition improves.</a:t>
            </a:r>
          </a:p>
          <a:p>
            <a:pPr marL="1539875" lvl="3" indent="-282575">
              <a:lnSpc>
                <a:spcPct val="90000"/>
              </a:lnSpc>
              <a:buFont typeface="Wingdings" pitchFamily="2" charset="2"/>
              <a:buChar char="§"/>
            </a:pPr>
            <a:r>
              <a:rPr lang="en-US" sz="1200" smtClean="0"/>
              <a:t>Children with iron and iodine deficiencies do not perform as well in school and when they grow up they may be less productive than other adults.</a:t>
            </a:r>
          </a:p>
          <a:p>
            <a:pPr marL="1539875" lvl="3" indent="-282575">
              <a:lnSpc>
                <a:spcPct val="90000"/>
              </a:lnSpc>
              <a:buFont typeface="Wingdings" pitchFamily="2" charset="2"/>
              <a:buChar char="§"/>
            </a:pPr>
            <a:endParaRPr lang="en-US" sz="1200" smtClean="0"/>
          </a:p>
          <a:p>
            <a:pPr marL="1539875" lvl="3" indent="-282575">
              <a:lnSpc>
                <a:spcPct val="90000"/>
              </a:lnSpc>
              <a:buFont typeface="Wingdings" pitchFamily="2" charset="2"/>
              <a:buChar char="§"/>
            </a:pPr>
            <a:endParaRPr lang="en-US" sz="1200" smtClean="0"/>
          </a:p>
          <a:p>
            <a:pPr marL="1539875" lvl="3" indent="-282575">
              <a:lnSpc>
                <a:spcPct val="90000"/>
              </a:lnSpc>
              <a:buFont typeface="Arial" charset="0"/>
              <a:buNone/>
            </a:pPr>
            <a:endParaRPr lang="en-US" sz="1200" smtClean="0"/>
          </a:p>
          <a:p>
            <a:pPr marL="1082675" lvl="2" indent="-282575">
              <a:lnSpc>
                <a:spcPct val="90000"/>
              </a:lnSpc>
              <a:buFont typeface="Arial" charset="0"/>
              <a:buNone/>
            </a:pPr>
            <a:endParaRPr lang="en-US" sz="1600" b="1" smtClean="0"/>
          </a:p>
        </p:txBody>
      </p:sp>
      <p:pic>
        <p:nvPicPr>
          <p:cNvPr id="10247" name="Picture 2"/>
          <p:cNvPicPr>
            <a:picLocks noChangeAspect="1" noChangeArrowheads="1"/>
          </p:cNvPicPr>
          <p:nvPr/>
        </p:nvPicPr>
        <p:blipFill>
          <a:blip r:embed="rId4"/>
          <a:srcRect t="10667" b="12000"/>
          <a:stretch>
            <a:fillRect/>
          </a:stretch>
        </p:blipFill>
        <p:spPr bwMode="auto">
          <a:xfrm>
            <a:off x="1752600" y="2895600"/>
            <a:ext cx="5943600" cy="2652713"/>
          </a:xfrm>
          <a:prstGeom prst="rect">
            <a:avLst/>
          </a:prstGeom>
          <a:noFill/>
          <a:ln w="9525">
            <a:noFill/>
            <a:miter lim="800000"/>
            <a:headEnd/>
            <a:tailEnd/>
          </a:ln>
        </p:spPr>
      </p:pic>
      <p:sp>
        <p:nvSpPr>
          <p:cNvPr id="10248" name="Rectangle 5"/>
          <p:cNvSpPr>
            <a:spLocks noChangeArrowheads="1"/>
          </p:cNvSpPr>
          <p:nvPr/>
        </p:nvSpPr>
        <p:spPr bwMode="auto">
          <a:xfrm>
            <a:off x="838200" y="5486400"/>
            <a:ext cx="7643813" cy="246063"/>
          </a:xfrm>
          <a:prstGeom prst="rect">
            <a:avLst/>
          </a:prstGeom>
          <a:noFill/>
          <a:ln w="9525">
            <a:noFill/>
            <a:miter lim="800000"/>
            <a:headEnd/>
            <a:tailEnd/>
          </a:ln>
        </p:spPr>
        <p:txBody>
          <a:bodyPr>
            <a:spAutoFit/>
          </a:bodyPr>
          <a:lstStyle/>
          <a:p>
            <a:r>
              <a:rPr lang="en-US" sz="1000" i="1">
                <a:latin typeface="Calibri" pitchFamily="34" charset="0"/>
              </a:rPr>
              <a:t>Michael Samson, 2008, based on </a:t>
            </a:r>
            <a:r>
              <a:rPr lang="en-GB" sz="1000" i="1">
                <a:latin typeface="Calibri" pitchFamily="34" charset="0"/>
              </a:rPr>
              <a:t>Heckman &amp; Carneiro, 2003 and Handa, 2007</a:t>
            </a:r>
            <a:endParaRPr lang="en-US" sz="100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07950" y="277813"/>
            <a:ext cx="9001125" cy="636587"/>
          </a:xfrm>
        </p:spPr>
        <p:txBody>
          <a:bodyPr/>
          <a:lstStyle/>
          <a:p>
            <a:pPr eaLnBrk="1" hangingPunct="1"/>
            <a:r>
              <a:rPr lang="en-US" sz="2800" b="1" smtClean="0">
                <a:solidFill>
                  <a:srgbClr val="00B0F0"/>
                </a:solidFill>
              </a:rPr>
              <a:t>Investing in children generates high returns: the evidence</a:t>
            </a:r>
          </a:p>
        </p:txBody>
      </p:sp>
      <p:sp>
        <p:nvSpPr>
          <p:cNvPr id="11267" name="Rectangle 3"/>
          <p:cNvSpPr>
            <a:spLocks noGrp="1" noChangeArrowheads="1"/>
          </p:cNvSpPr>
          <p:nvPr>
            <p:ph type="body" idx="1"/>
          </p:nvPr>
        </p:nvSpPr>
        <p:spPr>
          <a:xfrm>
            <a:off x="403225" y="1066800"/>
            <a:ext cx="8588375" cy="5410200"/>
          </a:xfrm>
        </p:spPr>
        <p:txBody>
          <a:bodyPr/>
          <a:lstStyle/>
          <a:p>
            <a:pPr eaLnBrk="1" hangingPunct="1">
              <a:lnSpc>
                <a:spcPct val="80000"/>
              </a:lnSpc>
            </a:pPr>
            <a:r>
              <a:rPr lang="en-US" sz="1800" b="1" smtClean="0">
                <a:solidFill>
                  <a:srgbClr val="FF0000"/>
                </a:solidFill>
              </a:rPr>
              <a:t>Micronutrients for children </a:t>
            </a:r>
          </a:p>
          <a:p>
            <a:pPr lvl="1" eaLnBrk="1" hangingPunct="1">
              <a:lnSpc>
                <a:spcPct val="80000"/>
              </a:lnSpc>
            </a:pPr>
            <a:r>
              <a:rPr lang="en-US" sz="1600" smtClean="0"/>
              <a:t>the most productive global investment (Copenhagen Consensus, 2008) </a:t>
            </a:r>
          </a:p>
          <a:p>
            <a:pPr lvl="1" eaLnBrk="1" hangingPunct="1">
              <a:lnSpc>
                <a:spcPct val="80000"/>
              </a:lnSpc>
            </a:pPr>
            <a:r>
              <a:rPr lang="en-US" sz="1600" smtClean="0"/>
              <a:t>providing essential vitamins and minerals would cost $60 million per year and hold annual benefits above $1 billion: a 1500 per cent rate of return (Horton at al 2008)</a:t>
            </a:r>
            <a:br>
              <a:rPr lang="en-US" sz="1600" smtClean="0"/>
            </a:br>
            <a:endParaRPr lang="en-US" sz="1600" smtClean="0"/>
          </a:p>
          <a:p>
            <a:pPr eaLnBrk="1" hangingPunct="1">
              <a:lnSpc>
                <a:spcPct val="80000"/>
              </a:lnSpc>
            </a:pPr>
            <a:r>
              <a:rPr lang="en-US" sz="1800" b="1" smtClean="0">
                <a:solidFill>
                  <a:srgbClr val="FF0000"/>
                </a:solidFill>
              </a:rPr>
              <a:t>Basic education</a:t>
            </a:r>
          </a:p>
          <a:p>
            <a:pPr lvl="1" eaLnBrk="1" hangingPunct="1">
              <a:lnSpc>
                <a:spcPct val="80000"/>
              </a:lnSpc>
            </a:pPr>
            <a:r>
              <a:rPr lang="en-US" sz="1600" smtClean="0"/>
              <a:t>the estimated rate of return to one additional year of schooling is 10 per cent on average globally even without counting the social benefits of better education (Psacharopoulos at al. (2004)</a:t>
            </a:r>
            <a:br>
              <a:rPr lang="en-US" sz="1600" smtClean="0"/>
            </a:br>
            <a:endParaRPr lang="en-US" sz="1600" smtClean="0"/>
          </a:p>
          <a:p>
            <a:pPr eaLnBrk="1" hangingPunct="1">
              <a:lnSpc>
                <a:spcPct val="80000"/>
              </a:lnSpc>
            </a:pPr>
            <a:r>
              <a:rPr lang="en-US" sz="1800" b="1" smtClean="0">
                <a:solidFill>
                  <a:srgbClr val="FF0000"/>
                </a:solidFill>
              </a:rPr>
              <a:t>Infant and maternal nutrition – intergenerational effects </a:t>
            </a:r>
          </a:p>
          <a:p>
            <a:pPr lvl="1" eaLnBrk="1" hangingPunct="1">
              <a:lnSpc>
                <a:spcPct val="80000"/>
              </a:lnSpc>
            </a:pPr>
            <a:r>
              <a:rPr lang="en-US" sz="1600" smtClean="0"/>
              <a:t>evidence in rural Guatemala suggests that that for every 100 gram increase in maternal birth weight, her infant’s birth weight increased by 29 grams (Ramakrisnan at al 1999)</a:t>
            </a:r>
            <a:br>
              <a:rPr lang="en-US" sz="1600" smtClean="0"/>
            </a:br>
            <a:endParaRPr lang="en-US" sz="1600" smtClean="0"/>
          </a:p>
          <a:p>
            <a:pPr eaLnBrk="1" hangingPunct="1">
              <a:lnSpc>
                <a:spcPct val="80000"/>
              </a:lnSpc>
            </a:pPr>
            <a:r>
              <a:rPr lang="en-US" sz="1800" b="1" smtClean="0">
                <a:solidFill>
                  <a:srgbClr val="FF0000"/>
                </a:solidFill>
              </a:rPr>
              <a:t>Early childhood development</a:t>
            </a:r>
          </a:p>
          <a:p>
            <a:pPr lvl="1" eaLnBrk="1" hangingPunct="1">
              <a:lnSpc>
                <a:spcPct val="80000"/>
              </a:lnSpc>
            </a:pPr>
            <a:r>
              <a:rPr lang="en-US" sz="1600" smtClean="0"/>
              <a:t>analysis of four early childhood and pre-school programmes indicates benefit-cost ratios range between 3.8-17.0 to one in the US (Schweinhart, L 2004)</a:t>
            </a:r>
          </a:p>
          <a:p>
            <a:pPr lvl="1" eaLnBrk="1" hangingPunct="1">
              <a:lnSpc>
                <a:spcPct val="80000"/>
              </a:lnSpc>
            </a:pPr>
            <a:r>
              <a:rPr lang="en-US" sz="1600" smtClean="0"/>
              <a:t>Indonesia Early Childhood Development Project suggests a ratio of 6 to 1 (World Bank 2009)</a:t>
            </a:r>
            <a:br>
              <a:rPr lang="en-US" sz="1600" smtClean="0"/>
            </a:br>
            <a:endParaRPr lang="en-US" sz="1600" smtClean="0"/>
          </a:p>
          <a:p>
            <a:pPr eaLnBrk="1" hangingPunct="1">
              <a:lnSpc>
                <a:spcPct val="80000"/>
              </a:lnSpc>
            </a:pPr>
            <a:r>
              <a:rPr lang="en-US" sz="1800" b="1" smtClean="0">
                <a:solidFill>
                  <a:srgbClr val="FF0000"/>
                </a:solidFill>
              </a:rPr>
              <a:t>Child protection</a:t>
            </a:r>
          </a:p>
          <a:p>
            <a:pPr lvl="1" eaLnBrk="1" hangingPunct="1">
              <a:lnSpc>
                <a:spcPct val="80000"/>
              </a:lnSpc>
            </a:pPr>
            <a:r>
              <a:rPr lang="en-US" sz="1600" smtClean="0"/>
              <a:t>Children from socio-economically deprived families had a chance 700 times the average for placement in substitute care in the UK (Bebbington and Miles, 1989)</a:t>
            </a:r>
            <a:endParaRPr lang="en-US" sz="1800" smtClean="0"/>
          </a:p>
          <a:p>
            <a:pPr eaLnBrk="1" hangingPunct="1">
              <a:lnSpc>
                <a:spcPct val="80000"/>
              </a:lnSpc>
            </a:pPr>
            <a:endParaRPr lang="en-US" sz="2000" smtClean="0"/>
          </a:p>
          <a:p>
            <a:pPr lvl="1" eaLnBrk="1" hangingPunct="1">
              <a:lnSpc>
                <a:spcPct val="80000"/>
              </a:lnSpc>
              <a:buFont typeface="Arial" charset="0"/>
              <a:buNone/>
            </a:pPr>
            <a:endParaRPr lang="en-US" sz="1600" smtClean="0"/>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28600" y="304800"/>
            <a:ext cx="8686800" cy="1066800"/>
          </a:xfrm>
          <a:solidFill>
            <a:schemeClr val="bg1"/>
          </a:solidFill>
        </p:spPr>
        <p:txBody>
          <a:bodyPr/>
          <a:lstStyle/>
          <a:p>
            <a:r>
              <a:rPr lang="en-US" sz="3200" b="1" smtClean="0">
                <a:solidFill>
                  <a:srgbClr val="00B0F0"/>
                </a:solidFill>
              </a:rPr>
              <a:t>UNICEF and Social Protection in Eastern and Southern Africa</a:t>
            </a:r>
          </a:p>
        </p:txBody>
      </p:sp>
      <p:sp>
        <p:nvSpPr>
          <p:cNvPr id="3" name="Content Placeholder 2"/>
          <p:cNvSpPr>
            <a:spLocks noGrp="1"/>
          </p:cNvSpPr>
          <p:nvPr>
            <p:ph idx="1"/>
          </p:nvPr>
        </p:nvSpPr>
        <p:spPr>
          <a:xfrm>
            <a:off x="457200" y="1447800"/>
            <a:ext cx="8577262" cy="5029200"/>
          </a:xfrm>
        </p:spPr>
        <p:txBody>
          <a:bodyPr>
            <a:noAutofit/>
          </a:bodyPr>
          <a:lstStyle/>
          <a:p>
            <a:pPr marL="342900" lvl="1" indent="-342900">
              <a:buFont typeface="Arial" pitchFamily="34" charset="0"/>
              <a:buChar char="•"/>
              <a:defRPr/>
            </a:pPr>
            <a:r>
              <a:rPr lang="en-US" sz="2400" dirty="0" smtClean="0"/>
              <a:t>Linkages </a:t>
            </a:r>
            <a:r>
              <a:rPr lang="en-US" sz="2400" dirty="0"/>
              <a:t>between social protection interventions and basic social </a:t>
            </a:r>
            <a:r>
              <a:rPr lang="en-US" sz="2400" dirty="0" smtClean="0"/>
              <a:t>services</a:t>
            </a:r>
          </a:p>
          <a:p>
            <a:pPr marL="742950" lvl="2" indent="-342900">
              <a:buFont typeface="Arial" pitchFamily="34" charset="0"/>
              <a:buChar char="•"/>
              <a:defRPr/>
            </a:pPr>
            <a:r>
              <a:rPr lang="en-US" sz="2000" dirty="0" smtClean="0"/>
              <a:t>HIV/AIDS</a:t>
            </a:r>
            <a:r>
              <a:rPr lang="en-US" sz="2000" dirty="0"/>
              <a:t>, and child protection system </a:t>
            </a:r>
            <a:r>
              <a:rPr lang="en-US" sz="2000" dirty="0" smtClean="0"/>
              <a:t>reform</a:t>
            </a:r>
          </a:p>
          <a:p>
            <a:pPr marL="742950" lvl="2" indent="-342900">
              <a:buFont typeface="Arial" pitchFamily="34" charset="0"/>
              <a:buChar char="•"/>
              <a:defRPr/>
            </a:pPr>
            <a:r>
              <a:rPr lang="en-US" sz="2000" dirty="0" smtClean="0"/>
              <a:t>9 </a:t>
            </a:r>
            <a:r>
              <a:rPr lang="en-US" sz="2000" dirty="0"/>
              <a:t>country Children and AIDS regional initiative (CARI)</a:t>
            </a:r>
          </a:p>
          <a:p>
            <a:pPr>
              <a:buFont typeface="Arial" pitchFamily="34" charset="0"/>
              <a:buChar char="•"/>
              <a:defRPr/>
            </a:pPr>
            <a:r>
              <a:rPr lang="en-US" sz="2400" dirty="0" smtClean="0"/>
              <a:t>Strong </a:t>
            </a:r>
            <a:r>
              <a:rPr lang="en-US" sz="2400" dirty="0"/>
              <a:t>emphasis on social cash transfers and national strategies</a:t>
            </a:r>
          </a:p>
          <a:p>
            <a:pPr lvl="1">
              <a:buFont typeface="Arial" pitchFamily="34" charset="0"/>
              <a:buChar char="•"/>
              <a:defRPr/>
            </a:pPr>
            <a:r>
              <a:rPr lang="en-US" sz="2000" dirty="0"/>
              <a:t>Technical </a:t>
            </a:r>
            <a:r>
              <a:rPr lang="en-US" sz="2000" dirty="0" smtClean="0"/>
              <a:t>assistance</a:t>
            </a:r>
            <a:endParaRPr lang="en-US" sz="2000" dirty="0"/>
          </a:p>
          <a:p>
            <a:pPr lvl="1">
              <a:buFont typeface="Arial" pitchFamily="34" charset="0"/>
              <a:buChar char="•"/>
              <a:defRPr/>
            </a:pPr>
            <a:r>
              <a:rPr lang="en-US" sz="2000" dirty="0"/>
              <a:t>Supporting pilot initiatives and system </a:t>
            </a:r>
            <a:r>
              <a:rPr lang="en-US" sz="2000" dirty="0" smtClean="0"/>
              <a:t>reforms</a:t>
            </a:r>
          </a:p>
          <a:p>
            <a:pPr lvl="1">
              <a:buFont typeface="Arial" pitchFamily="34" charset="0"/>
              <a:buChar char="•"/>
              <a:defRPr/>
            </a:pPr>
            <a:r>
              <a:rPr lang="en-US" sz="2000" b="1" dirty="0" smtClean="0"/>
              <a:t>Rigorous </a:t>
            </a:r>
            <a:r>
              <a:rPr lang="en-US" sz="2000" b="1" dirty="0"/>
              <a:t>impact </a:t>
            </a:r>
            <a:r>
              <a:rPr lang="en-US" sz="2000" b="1" dirty="0" smtClean="0"/>
              <a:t>evaluations </a:t>
            </a:r>
          </a:p>
          <a:p>
            <a:pPr lvl="2">
              <a:buFont typeface="Arial" pitchFamily="34" charset="0"/>
              <a:buChar char="•"/>
              <a:defRPr/>
            </a:pPr>
            <a:r>
              <a:rPr lang="en-US" sz="2000" dirty="0" smtClean="0"/>
              <a:t>regional project: see </a:t>
            </a:r>
            <a:r>
              <a:rPr lang="en-US" sz="2000" u="sng" dirty="0" smtClean="0"/>
              <a:t>www.cpc.unc.edu/projects/transfer</a:t>
            </a:r>
            <a:r>
              <a:rPr lang="en-US" sz="2000" dirty="0" smtClean="0"/>
              <a:t> </a:t>
            </a:r>
            <a:endParaRPr lang="en-US" sz="2000" dirty="0"/>
          </a:p>
          <a:p>
            <a:pPr>
              <a:buFont typeface="Arial" pitchFamily="34" charset="0"/>
              <a:buChar char="•"/>
              <a:defRPr/>
            </a:pPr>
            <a:r>
              <a:rPr lang="en-US" sz="2400" dirty="0" smtClean="0"/>
              <a:t>Policy</a:t>
            </a:r>
            <a:r>
              <a:rPr lang="en-US" sz="2400" dirty="0"/>
              <a:t>, advocacy, program design and implementation</a:t>
            </a:r>
          </a:p>
          <a:p>
            <a:pPr lvl="1">
              <a:buFont typeface="Arial" pitchFamily="34" charset="0"/>
              <a:buChar char="•"/>
              <a:defRPr/>
            </a:pPr>
            <a:r>
              <a:rPr lang="en-US" sz="2000" dirty="0"/>
              <a:t>Regional learning and sharing of experiences</a:t>
            </a:r>
          </a:p>
          <a:p>
            <a:pPr lvl="1">
              <a:buFont typeface="Arial" pitchFamily="34" charset="0"/>
              <a:buChar char="•"/>
              <a:defRPr/>
            </a:pPr>
            <a:r>
              <a:rPr lang="en-US" sz="2000" dirty="0" smtClean="0"/>
              <a:t>Ensuring </a:t>
            </a:r>
            <a:r>
              <a:rPr lang="en-US" sz="2000" dirty="0"/>
              <a:t>focus on the poorest and most vulnerable</a:t>
            </a:r>
          </a:p>
          <a:p>
            <a:pPr lvl="1">
              <a:buFont typeface="Arial" pitchFamily="34" charset="0"/>
              <a:buChar char="•"/>
              <a:defRPr/>
            </a:pPr>
            <a:endParaRPr lang="en-US" sz="2400" dirty="0"/>
          </a:p>
          <a:p>
            <a:pPr lvl="2">
              <a:buFont typeface="Arial" pitchFamily="34" charset="0"/>
              <a:buChar char="•"/>
              <a:defRPr/>
            </a:pPr>
            <a:endParaRPr lang="en-US" dirty="0" smtClean="0"/>
          </a:p>
          <a:p>
            <a:pPr lvl="1">
              <a:buFont typeface="Arial" pitchFamily="34" charset="0"/>
              <a:buChar char="–"/>
              <a:defRPr/>
            </a:pPr>
            <a:endParaRPr lang="en-US" sz="2400" dirty="0" smtClean="0"/>
          </a:p>
          <a:p>
            <a:pPr>
              <a:buFont typeface="Arial" pitchFamily="34" charset="0"/>
              <a:buNone/>
              <a:defRPr/>
            </a:pPr>
            <a:endParaRPr lang="en-US" sz="24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52388"/>
            <a:ext cx="9144000" cy="1219201"/>
          </a:xfrm>
          <a:solidFill>
            <a:schemeClr val="bg1"/>
          </a:solidFill>
        </p:spPr>
        <p:txBody>
          <a:bodyPr/>
          <a:lstStyle/>
          <a:p>
            <a:r>
              <a:rPr lang="en-US" sz="3600" smtClean="0"/>
              <a:t/>
            </a:r>
            <a:br>
              <a:rPr lang="en-US" sz="3600" smtClean="0"/>
            </a:br>
            <a:r>
              <a:rPr lang="en-US" sz="3200" b="1" smtClean="0">
                <a:solidFill>
                  <a:srgbClr val="00B0F0"/>
                </a:solidFill>
              </a:rPr>
              <a:t>Support to social cash transfer programs  </a:t>
            </a:r>
            <a:r>
              <a:rPr lang="en-US" sz="3600" smtClean="0"/>
              <a:t/>
            </a:r>
            <a:br>
              <a:rPr lang="en-US" sz="3600" smtClean="0"/>
            </a:br>
            <a:r>
              <a:rPr lang="en-US" sz="3600" smtClean="0"/>
              <a:t> </a:t>
            </a:r>
          </a:p>
        </p:txBody>
      </p:sp>
      <p:sp>
        <p:nvSpPr>
          <p:cNvPr id="13315" name="Content Placeholder 5"/>
          <p:cNvSpPr>
            <a:spLocks noGrp="1"/>
          </p:cNvSpPr>
          <p:nvPr>
            <p:ph idx="1"/>
          </p:nvPr>
        </p:nvSpPr>
        <p:spPr/>
        <p:txBody>
          <a:bodyPr/>
          <a:lstStyle/>
          <a:p>
            <a:endParaRPr lang="en-US" smtClean="0"/>
          </a:p>
        </p:txBody>
      </p:sp>
      <p:graphicFrame>
        <p:nvGraphicFramePr>
          <p:cNvPr id="7" name="Table 6"/>
          <p:cNvGraphicFramePr>
            <a:graphicFrameLocks noGrp="1"/>
          </p:cNvGraphicFramePr>
          <p:nvPr/>
        </p:nvGraphicFramePr>
        <p:xfrm>
          <a:off x="-41275" y="947738"/>
          <a:ext cx="9197975" cy="5910262"/>
        </p:xfrm>
        <a:graphic>
          <a:graphicData uri="http://schemas.openxmlformats.org/drawingml/2006/table">
            <a:tbl>
              <a:tblPr firstRow="1" bandRow="1">
                <a:tableStyleId>{5C22544A-7EE6-4342-B048-85BDC9FD1C3A}</a:tableStyleId>
              </a:tblPr>
              <a:tblGrid>
                <a:gridCol w="1442066"/>
                <a:gridCol w="3003671"/>
                <a:gridCol w="2140882"/>
                <a:gridCol w="2611356"/>
              </a:tblGrid>
              <a:tr h="640096">
                <a:tc>
                  <a:txBody>
                    <a:bodyPr/>
                    <a:lstStyle/>
                    <a:p>
                      <a:pPr algn="ctr"/>
                      <a:r>
                        <a:rPr lang="en-US" sz="1800" dirty="0" smtClean="0"/>
                        <a:t>Old age pensions</a:t>
                      </a:r>
                      <a:endParaRPr lang="en-US" sz="1800" dirty="0"/>
                    </a:p>
                  </a:txBody>
                  <a:tcPr marL="91436" marR="91436" marT="45723" marB="45723">
                    <a:solidFill>
                      <a:schemeClr val="tx2">
                        <a:lumMod val="60000"/>
                        <a:lumOff val="40000"/>
                      </a:schemeClr>
                    </a:solidFill>
                  </a:tcPr>
                </a:tc>
                <a:tc>
                  <a:txBody>
                    <a:bodyPr/>
                    <a:lstStyle/>
                    <a:p>
                      <a:pPr algn="ctr"/>
                      <a:r>
                        <a:rPr lang="en-US" sz="1800" dirty="0" smtClean="0"/>
                        <a:t>Child grants/</a:t>
                      </a:r>
                      <a:r>
                        <a:rPr lang="en-US" sz="1800" dirty="0" err="1" smtClean="0"/>
                        <a:t>pov</a:t>
                      </a:r>
                      <a:r>
                        <a:rPr lang="en-US" sz="1800" dirty="0" smtClean="0"/>
                        <a:t> targeted</a:t>
                      </a:r>
                      <a:endParaRPr lang="en-US" sz="1800" dirty="0"/>
                    </a:p>
                  </a:txBody>
                  <a:tcPr marL="91436" marR="91436" marT="45723" marB="45723">
                    <a:solidFill>
                      <a:schemeClr val="tx2">
                        <a:lumMod val="60000"/>
                        <a:lumOff val="40000"/>
                      </a:schemeClr>
                    </a:solidFill>
                  </a:tcPr>
                </a:tc>
                <a:tc>
                  <a:txBody>
                    <a:bodyPr/>
                    <a:lstStyle/>
                    <a:p>
                      <a:pPr algn="ctr"/>
                      <a:r>
                        <a:rPr lang="en-US" sz="1800" dirty="0" err="1" smtClean="0"/>
                        <a:t>Pov</a:t>
                      </a:r>
                      <a:r>
                        <a:rPr lang="en-US" sz="1800" dirty="0" smtClean="0"/>
                        <a:t>/community</a:t>
                      </a:r>
                      <a:r>
                        <a:rPr lang="en-US" sz="1800" baseline="0" dirty="0" smtClean="0"/>
                        <a:t> based  targeting</a:t>
                      </a:r>
                      <a:endParaRPr lang="en-US" sz="1800" dirty="0"/>
                    </a:p>
                  </a:txBody>
                  <a:tcPr marL="91436" marR="91436" marT="45723" marB="45723">
                    <a:solidFill>
                      <a:schemeClr val="tx2">
                        <a:lumMod val="60000"/>
                        <a:lumOff val="40000"/>
                      </a:schemeClr>
                    </a:solidFill>
                  </a:tcPr>
                </a:tc>
                <a:tc>
                  <a:txBody>
                    <a:bodyPr/>
                    <a:lstStyle/>
                    <a:p>
                      <a:pPr algn="ctr"/>
                      <a:r>
                        <a:rPr lang="en-US" sz="1800" dirty="0" smtClean="0"/>
                        <a:t>Combo </a:t>
                      </a:r>
                      <a:endParaRPr lang="en-US" sz="1800" dirty="0"/>
                    </a:p>
                  </a:txBody>
                  <a:tcPr marL="91436" marR="91436" marT="45723" marB="45723">
                    <a:solidFill>
                      <a:schemeClr val="tx2">
                        <a:lumMod val="60000"/>
                        <a:lumOff val="40000"/>
                      </a:schemeClr>
                    </a:solidFill>
                  </a:tcPr>
                </a:tc>
              </a:tr>
              <a:tr h="926754">
                <a:tc>
                  <a:txBody>
                    <a:bodyPr/>
                    <a:lstStyle/>
                    <a:p>
                      <a:r>
                        <a:rPr lang="en-US" sz="1800" dirty="0" smtClean="0"/>
                        <a:t>Lesotho</a:t>
                      </a:r>
                    </a:p>
                    <a:p>
                      <a:endParaRPr lang="en-US" sz="1800" dirty="0"/>
                    </a:p>
                  </a:txBody>
                  <a:tcPr marL="91436" marR="91436" marT="45723" marB="45723">
                    <a:solidFill>
                      <a:schemeClr val="bg1">
                        <a:lumMod val="95000"/>
                      </a:schemeClr>
                    </a:solidFill>
                  </a:tcPr>
                </a:tc>
                <a:tc>
                  <a:txBody>
                    <a:bodyPr/>
                    <a:lstStyle/>
                    <a:p>
                      <a:r>
                        <a:rPr lang="en-US" sz="1800" b="0" dirty="0" smtClean="0"/>
                        <a:t>Namibia</a:t>
                      </a:r>
                    </a:p>
                    <a:p>
                      <a:r>
                        <a:rPr lang="en-US" sz="1800" b="0" dirty="0" smtClean="0"/>
                        <a:t>Evaluation</a:t>
                      </a:r>
                      <a:endParaRPr lang="en-US" sz="1800" b="0" dirty="0"/>
                    </a:p>
                  </a:txBody>
                  <a:tcPr marL="91436" marR="91436" marT="45723" marB="45723">
                    <a:solidFill>
                      <a:schemeClr val="bg1">
                        <a:lumMod val="95000"/>
                      </a:schemeClr>
                    </a:solidFill>
                  </a:tcPr>
                </a:tc>
                <a:tc>
                  <a:txBody>
                    <a:bodyPr/>
                    <a:lstStyle/>
                    <a:p>
                      <a:r>
                        <a:rPr lang="en-US" sz="1800" b="0" dirty="0" smtClean="0"/>
                        <a:t>Malawi </a:t>
                      </a:r>
                    </a:p>
                    <a:p>
                      <a:r>
                        <a:rPr lang="en-US" sz="1800" b="0" dirty="0" smtClean="0"/>
                        <a:t>Implementation, </a:t>
                      </a:r>
                      <a:r>
                        <a:rPr lang="en-US" sz="1800" b="0" baseline="0" dirty="0" smtClean="0"/>
                        <a:t>impact evaluation</a:t>
                      </a:r>
                      <a:endParaRPr lang="en-US" sz="1800" b="0" dirty="0"/>
                    </a:p>
                  </a:txBody>
                  <a:tcPr marL="91436" marR="91436" marT="45723" marB="45723">
                    <a:solidFill>
                      <a:schemeClr val="bg1">
                        <a:lumMod val="95000"/>
                      </a:schemeClr>
                    </a:solidFill>
                  </a:tcPr>
                </a:tc>
                <a:tc>
                  <a:txBody>
                    <a:bodyPr/>
                    <a:lstStyle/>
                    <a:p>
                      <a:r>
                        <a:rPr lang="en-US" sz="1800" b="0" dirty="0" smtClean="0"/>
                        <a:t>Rwanda (VUP)</a:t>
                      </a:r>
                    </a:p>
                    <a:p>
                      <a:r>
                        <a:rPr lang="en-US" sz="1800" b="0" dirty="0" smtClean="0"/>
                        <a:t>Implementation, impact evaluation</a:t>
                      </a:r>
                      <a:endParaRPr lang="en-US" sz="1800" b="0" dirty="0"/>
                    </a:p>
                  </a:txBody>
                  <a:tcPr marL="91436" marR="91436" marT="45723" marB="45723">
                    <a:solidFill>
                      <a:schemeClr val="bg1">
                        <a:lumMod val="95000"/>
                      </a:schemeClr>
                    </a:solidFill>
                  </a:tcPr>
                </a:tc>
              </a:tr>
              <a:tr h="926754">
                <a:tc>
                  <a:txBody>
                    <a:bodyPr/>
                    <a:lstStyle/>
                    <a:p>
                      <a:r>
                        <a:rPr lang="en-US" sz="1800" dirty="0" smtClean="0"/>
                        <a:t>South</a:t>
                      </a:r>
                      <a:r>
                        <a:rPr lang="en-US" sz="1800" baseline="0" dirty="0" smtClean="0"/>
                        <a:t> Africa</a:t>
                      </a:r>
                    </a:p>
                    <a:p>
                      <a:endParaRPr lang="en-US" sz="1800" dirty="0"/>
                    </a:p>
                  </a:txBody>
                  <a:tcPr marL="91436" marR="91436" marT="45723" marB="45723">
                    <a:solidFill>
                      <a:schemeClr val="bg1">
                        <a:lumMod val="95000"/>
                      </a:schemeClr>
                    </a:solidFill>
                  </a:tcPr>
                </a:tc>
                <a:tc>
                  <a:txBody>
                    <a:bodyPr/>
                    <a:lstStyle/>
                    <a:p>
                      <a:r>
                        <a:rPr lang="en-US" sz="1800" b="0" dirty="0" smtClean="0"/>
                        <a:t>South Africa</a:t>
                      </a:r>
                    </a:p>
                    <a:p>
                      <a:r>
                        <a:rPr lang="en-US" sz="1800" b="0" dirty="0" smtClean="0"/>
                        <a:t>Impact</a:t>
                      </a:r>
                      <a:r>
                        <a:rPr lang="en-US" sz="1800" b="0" baseline="0" dirty="0" smtClean="0"/>
                        <a:t> evaluation</a:t>
                      </a:r>
                      <a:endParaRPr lang="en-US" sz="1800" b="0" dirty="0"/>
                    </a:p>
                  </a:txBody>
                  <a:tcPr marL="91436" marR="91436" marT="45723" marB="45723">
                    <a:solidFill>
                      <a:schemeClr val="bg1">
                        <a:lumMod val="95000"/>
                      </a:schemeClr>
                    </a:solidFill>
                  </a:tcPr>
                </a:tc>
                <a:tc>
                  <a:txBody>
                    <a:bodyPr/>
                    <a:lstStyle/>
                    <a:p>
                      <a:r>
                        <a:rPr lang="en-US" sz="1800" b="0" dirty="0" smtClean="0"/>
                        <a:t>Zambia </a:t>
                      </a:r>
                      <a:br>
                        <a:rPr lang="en-US" sz="1800" b="0" dirty="0" smtClean="0"/>
                      </a:br>
                      <a:r>
                        <a:rPr lang="en-US" sz="1800" b="0" dirty="0" smtClean="0"/>
                        <a:t>Impact evaluation</a:t>
                      </a:r>
                      <a:endParaRPr lang="en-US" sz="1800" b="0" dirty="0"/>
                    </a:p>
                  </a:txBody>
                  <a:tcPr marL="91436" marR="91436" marT="45723" marB="45723">
                    <a:solidFill>
                      <a:schemeClr val="bg1">
                        <a:lumMod val="95000"/>
                      </a:schemeClr>
                    </a:solidFill>
                  </a:tcPr>
                </a:tc>
                <a:tc>
                  <a:txBody>
                    <a:bodyPr/>
                    <a:lstStyle/>
                    <a:p>
                      <a:r>
                        <a:rPr lang="en-US" sz="1800" b="0" dirty="0" smtClean="0"/>
                        <a:t>Ethiopia (BOLSA)</a:t>
                      </a:r>
                      <a:br>
                        <a:rPr lang="en-US" sz="1800" b="0" dirty="0" smtClean="0"/>
                      </a:br>
                      <a:r>
                        <a:rPr lang="en-US" sz="1800" b="0" dirty="0" smtClean="0"/>
                        <a:t>Design,</a:t>
                      </a:r>
                      <a:r>
                        <a:rPr lang="en-US" sz="1800" b="0" baseline="0" dirty="0" smtClean="0"/>
                        <a:t> advocacy, </a:t>
                      </a:r>
                      <a:r>
                        <a:rPr lang="en-US" sz="1800" b="0" baseline="0" dirty="0" err="1" smtClean="0"/>
                        <a:t>implem</a:t>
                      </a:r>
                      <a:r>
                        <a:rPr lang="en-US" sz="1800" b="0" baseline="0" dirty="0" smtClean="0"/>
                        <a:t>/evaluation</a:t>
                      </a:r>
                      <a:endParaRPr lang="en-US" sz="1800" b="0" dirty="0"/>
                    </a:p>
                  </a:txBody>
                  <a:tcPr marL="91436" marR="91436" marT="45723" marB="45723">
                    <a:solidFill>
                      <a:schemeClr val="bg1">
                        <a:lumMod val="95000"/>
                      </a:schemeClr>
                    </a:solidFill>
                  </a:tcPr>
                </a:tc>
              </a:tr>
              <a:tr h="914422">
                <a:tc>
                  <a:txBody>
                    <a:bodyPr/>
                    <a:lstStyle/>
                    <a:p>
                      <a:r>
                        <a:rPr lang="en-US" sz="1800" dirty="0" smtClean="0"/>
                        <a:t>Namibia</a:t>
                      </a:r>
                    </a:p>
                    <a:p>
                      <a:endParaRPr lang="en-US" sz="1800" dirty="0"/>
                    </a:p>
                  </a:txBody>
                  <a:tcPr marL="91436" marR="91436" marT="45723" marB="45723">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t>Zambia </a:t>
                      </a:r>
                      <a:br>
                        <a:rPr lang="en-US" sz="1800" b="0" dirty="0" smtClean="0"/>
                      </a:br>
                      <a:r>
                        <a:rPr lang="en-US" sz="1800" b="0" dirty="0" smtClean="0"/>
                        <a:t>Design, impact evaluation</a:t>
                      </a:r>
                    </a:p>
                  </a:txBody>
                  <a:tcPr marL="91436" marR="91436" marT="45723" marB="45723">
                    <a:solidFill>
                      <a:schemeClr val="bg1">
                        <a:lumMod val="95000"/>
                      </a:schemeClr>
                    </a:solidFill>
                  </a:tcPr>
                </a:tc>
                <a:tc>
                  <a:txBody>
                    <a:bodyPr/>
                    <a:lstStyle/>
                    <a:p>
                      <a:r>
                        <a:rPr lang="en-US" sz="1800" b="0" dirty="0" smtClean="0"/>
                        <a:t>Zimbabwe </a:t>
                      </a:r>
                      <a:br>
                        <a:rPr lang="en-US" sz="1800" b="0" dirty="0" smtClean="0"/>
                      </a:br>
                      <a:r>
                        <a:rPr lang="en-US" sz="1800" b="0" dirty="0" smtClean="0"/>
                        <a:t>Design,</a:t>
                      </a:r>
                      <a:r>
                        <a:rPr lang="en-US" sz="1800" b="0" baseline="0" dirty="0" smtClean="0"/>
                        <a:t> advocacy, </a:t>
                      </a:r>
                      <a:r>
                        <a:rPr lang="en-US" sz="1800" b="0" baseline="0" dirty="0" err="1" smtClean="0"/>
                        <a:t>implem</a:t>
                      </a:r>
                      <a:r>
                        <a:rPr lang="en-US" sz="1800" b="0" baseline="0" dirty="0" smtClean="0"/>
                        <a:t>/evaluation</a:t>
                      </a:r>
                      <a:endParaRPr lang="en-US" sz="1800" b="0" dirty="0"/>
                    </a:p>
                  </a:txBody>
                  <a:tcPr marL="91436" marR="91436" marT="45723" marB="45723">
                    <a:solidFill>
                      <a:schemeClr val="bg1">
                        <a:lumMod val="95000"/>
                      </a:schemeClr>
                    </a:solidFill>
                  </a:tcPr>
                </a:tc>
                <a:tc>
                  <a:txBody>
                    <a:bodyPr/>
                    <a:lstStyle/>
                    <a:p>
                      <a:pPr algn="ctr"/>
                      <a:r>
                        <a:rPr lang="en-US" sz="1800" b="1" dirty="0" smtClean="0">
                          <a:solidFill>
                            <a:schemeClr val="bg1"/>
                          </a:solidFill>
                        </a:rPr>
                        <a:t>Pilots</a:t>
                      </a:r>
                      <a:r>
                        <a:rPr lang="en-US" sz="1800" b="1" baseline="0" dirty="0" smtClean="0">
                          <a:solidFill>
                            <a:schemeClr val="bg1"/>
                          </a:solidFill>
                        </a:rPr>
                        <a:t> </a:t>
                      </a:r>
                      <a:r>
                        <a:rPr lang="en-US" sz="1800" b="1" dirty="0" smtClean="0">
                          <a:solidFill>
                            <a:schemeClr val="bg1"/>
                          </a:solidFill>
                        </a:rPr>
                        <a:t>on </a:t>
                      </a:r>
                      <a:br>
                        <a:rPr lang="en-US" sz="1800" b="1" dirty="0" smtClean="0">
                          <a:solidFill>
                            <a:schemeClr val="bg1"/>
                          </a:solidFill>
                        </a:rPr>
                      </a:br>
                      <a:r>
                        <a:rPr lang="en-US" sz="1800" b="1" dirty="0" smtClean="0">
                          <a:solidFill>
                            <a:schemeClr val="bg1"/>
                          </a:solidFill>
                        </a:rPr>
                        <a:t>the way</a:t>
                      </a:r>
                      <a:endParaRPr lang="en-US" sz="1800" b="1" dirty="0">
                        <a:solidFill>
                          <a:schemeClr val="bg1"/>
                        </a:solidFill>
                      </a:endParaRPr>
                    </a:p>
                  </a:txBody>
                  <a:tcPr marL="91436" marR="91436" marT="45723" marB="45723">
                    <a:solidFill>
                      <a:schemeClr val="tx2">
                        <a:lumMod val="60000"/>
                        <a:lumOff val="40000"/>
                      </a:schemeClr>
                    </a:solidFill>
                  </a:tcPr>
                </a:tc>
              </a:tr>
              <a:tr h="648728">
                <a:tc>
                  <a:txBody>
                    <a:bodyPr/>
                    <a:lstStyle/>
                    <a:p>
                      <a:r>
                        <a:rPr lang="en-US" sz="1800" dirty="0" smtClean="0"/>
                        <a:t>Botswana</a:t>
                      </a:r>
                    </a:p>
                    <a:p>
                      <a:endParaRPr lang="en-US" sz="1800" dirty="0"/>
                    </a:p>
                  </a:txBody>
                  <a:tcPr marL="91436" marR="91436" marT="45723" marB="45723">
                    <a:solidFill>
                      <a:schemeClr val="bg1">
                        <a:lumMod val="95000"/>
                      </a:schemeClr>
                    </a:solidFill>
                  </a:tcPr>
                </a:tc>
                <a:tc>
                  <a:txBody>
                    <a:bodyPr/>
                    <a:lstStyle/>
                    <a:p>
                      <a:pPr algn="ctr"/>
                      <a:r>
                        <a:rPr lang="en-US" sz="1800" b="0" dirty="0" smtClean="0">
                          <a:solidFill>
                            <a:schemeClr val="bg1"/>
                          </a:solidFill>
                        </a:rPr>
                        <a:t>OVC /community </a:t>
                      </a:r>
                      <a:br>
                        <a:rPr lang="en-US" sz="1800" b="0" dirty="0" smtClean="0">
                          <a:solidFill>
                            <a:schemeClr val="bg1"/>
                          </a:solidFill>
                        </a:rPr>
                      </a:br>
                      <a:r>
                        <a:rPr lang="en-US" sz="1800" b="0" dirty="0" smtClean="0">
                          <a:solidFill>
                            <a:schemeClr val="bg1"/>
                          </a:solidFill>
                        </a:rPr>
                        <a:t>based targeting</a:t>
                      </a:r>
                      <a:endParaRPr lang="en-US" sz="1800" b="0" dirty="0">
                        <a:solidFill>
                          <a:schemeClr val="bg1"/>
                        </a:solidFill>
                      </a:endParaRPr>
                    </a:p>
                  </a:txBody>
                  <a:tcPr marL="91436" marR="91436" marT="45723" marB="45723">
                    <a:solidFill>
                      <a:schemeClr val="tx2">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t>Tanzania </a:t>
                      </a:r>
                      <a:br>
                        <a:rPr lang="en-US" sz="1800" b="0" dirty="0" smtClean="0"/>
                      </a:br>
                      <a:endParaRPr lang="en-US" sz="1800" b="0" dirty="0" smtClean="0"/>
                    </a:p>
                  </a:txBody>
                  <a:tcPr marL="91436" marR="91436" marT="45723" marB="45723">
                    <a:solidFill>
                      <a:schemeClr val="bg1">
                        <a:lumMod val="95000"/>
                      </a:schemeClr>
                    </a:solidFill>
                  </a:tcPr>
                </a:tc>
                <a:tc>
                  <a:txBody>
                    <a:bodyPr/>
                    <a:lstStyle/>
                    <a:p>
                      <a:r>
                        <a:rPr lang="en-US" sz="1800" b="0" dirty="0" smtClean="0"/>
                        <a:t>Madagascar</a:t>
                      </a:r>
                      <a:br>
                        <a:rPr lang="en-US" sz="1800" b="0" dirty="0" smtClean="0"/>
                      </a:br>
                      <a:r>
                        <a:rPr lang="en-US" sz="1800" b="0" dirty="0" smtClean="0"/>
                        <a:t>Design, advocacy</a:t>
                      </a:r>
                      <a:endParaRPr lang="en-US" sz="1800" b="0" dirty="0"/>
                    </a:p>
                  </a:txBody>
                  <a:tcPr marL="91436" marR="91436" marT="45723" marB="45723">
                    <a:solidFill>
                      <a:schemeClr val="bg1">
                        <a:lumMod val="95000"/>
                      </a:schemeClr>
                    </a:solidFill>
                  </a:tcPr>
                </a:tc>
              </a:tr>
              <a:tr h="926754">
                <a:tc>
                  <a:txBody>
                    <a:bodyPr/>
                    <a:lstStyle/>
                    <a:p>
                      <a:r>
                        <a:rPr lang="en-US" sz="1800" b="0" dirty="0" smtClean="0"/>
                        <a:t>Swaziland</a:t>
                      </a:r>
                    </a:p>
                    <a:p>
                      <a:r>
                        <a:rPr lang="en-US" sz="1800" b="0" dirty="0" smtClean="0"/>
                        <a:t>Evaluation</a:t>
                      </a:r>
                      <a:endParaRPr lang="en-US" sz="1800" b="0" dirty="0"/>
                    </a:p>
                  </a:txBody>
                  <a:tcPr marL="91436" marR="91436" marT="45723" marB="45723">
                    <a:solidFill>
                      <a:schemeClr val="bg1">
                        <a:lumMod val="95000"/>
                      </a:schemeClr>
                    </a:solidFill>
                  </a:tcPr>
                </a:tc>
                <a:tc>
                  <a:txBody>
                    <a:bodyPr/>
                    <a:lstStyle/>
                    <a:p>
                      <a:r>
                        <a:rPr lang="en-US" sz="1800" b="0" dirty="0" smtClean="0"/>
                        <a:t>Kenya OVC </a:t>
                      </a:r>
                    </a:p>
                    <a:p>
                      <a:r>
                        <a:rPr lang="en-US" sz="1800" b="0" dirty="0" smtClean="0"/>
                        <a:t>Design,</a:t>
                      </a:r>
                      <a:r>
                        <a:rPr lang="en-US" sz="1800" b="0" baseline="0" dirty="0" smtClean="0"/>
                        <a:t> i</a:t>
                      </a:r>
                      <a:r>
                        <a:rPr lang="en-US" sz="1800" b="0" dirty="0" smtClean="0"/>
                        <a:t>mplementation, </a:t>
                      </a:r>
                      <a:r>
                        <a:rPr lang="en-US" sz="1800" b="0" baseline="0" dirty="0" smtClean="0"/>
                        <a:t>impact evaluation</a:t>
                      </a:r>
                      <a:endParaRPr lang="en-US" sz="1800" b="0" dirty="0"/>
                    </a:p>
                  </a:txBody>
                  <a:tcPr marL="91436" marR="91436" marT="45723" marB="45723">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t>Kenya Hunger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t>Experiment</a:t>
                      </a:r>
                      <a:r>
                        <a:rPr lang="en-US" sz="1800" b="0" baseline="0" dirty="0" smtClean="0"/>
                        <a:t> targeting</a:t>
                      </a:r>
                      <a:endParaRPr lang="en-US" sz="1800" b="0" dirty="0" smtClean="0"/>
                    </a:p>
                  </a:txBody>
                  <a:tcPr marL="91436" marR="91436" marT="45723" marB="45723">
                    <a:solidFill>
                      <a:schemeClr val="bg1">
                        <a:lumMod val="95000"/>
                      </a:schemeClr>
                    </a:solidFill>
                  </a:tcPr>
                </a:tc>
                <a:tc>
                  <a:txBody>
                    <a:bodyPr/>
                    <a:lstStyle/>
                    <a:p>
                      <a:r>
                        <a:rPr lang="en-US" sz="1800" b="0" dirty="0" smtClean="0"/>
                        <a:t>Angola</a:t>
                      </a:r>
                    </a:p>
                    <a:p>
                      <a:r>
                        <a:rPr lang="en-US" sz="1800" b="0" dirty="0" smtClean="0"/>
                        <a:t>Design,</a:t>
                      </a:r>
                      <a:r>
                        <a:rPr lang="en-US" sz="1800" b="0" baseline="0" dirty="0" smtClean="0"/>
                        <a:t> advocacy</a:t>
                      </a:r>
                      <a:endParaRPr lang="en-US" sz="1800" b="0" dirty="0"/>
                    </a:p>
                  </a:txBody>
                  <a:tcPr marL="91436" marR="91436" marT="45723" marB="45723">
                    <a:solidFill>
                      <a:schemeClr val="bg1">
                        <a:lumMod val="95000"/>
                      </a:schemeClr>
                    </a:solidFill>
                  </a:tcPr>
                </a:tc>
              </a:tr>
              <a:tr h="9267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Zambia </a:t>
                      </a:r>
                      <a:br>
                        <a:rPr lang="en-US" sz="1800" dirty="0" smtClean="0"/>
                      </a:br>
                      <a:endParaRPr lang="en-US" sz="1800" dirty="0" smtClean="0"/>
                    </a:p>
                    <a:p>
                      <a:endParaRPr lang="en-US" sz="1800" dirty="0"/>
                    </a:p>
                  </a:txBody>
                  <a:tcPr marL="91436" marR="91436" marT="45723" marB="45723">
                    <a:solidFill>
                      <a:schemeClr val="bg1">
                        <a:lumMod val="95000"/>
                      </a:schemeClr>
                    </a:solidFill>
                  </a:tcPr>
                </a:tc>
                <a:tc>
                  <a:txBody>
                    <a:bodyPr/>
                    <a:lstStyle/>
                    <a:p>
                      <a:r>
                        <a:rPr lang="en-US" sz="1800" b="0" dirty="0" smtClean="0"/>
                        <a:t>Lesotho </a:t>
                      </a:r>
                      <a:br>
                        <a:rPr lang="en-US" sz="1800" b="0" dirty="0" smtClean="0"/>
                      </a:br>
                      <a:r>
                        <a:rPr lang="en-US" sz="1800" b="0" dirty="0" smtClean="0"/>
                        <a:t>Design, implementation, impact evaluation</a:t>
                      </a:r>
                      <a:endParaRPr lang="en-US" sz="1800" b="0" dirty="0"/>
                    </a:p>
                  </a:txBody>
                  <a:tcPr marL="91436" marR="91436" marT="45723" marB="45723">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t>Mozambique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t>Design,</a:t>
                      </a:r>
                      <a:r>
                        <a:rPr lang="en-US" sz="1800" b="0" baseline="0" dirty="0" smtClean="0"/>
                        <a:t> </a:t>
                      </a:r>
                      <a:r>
                        <a:rPr lang="en-US" sz="1800" b="0" dirty="0" smtClean="0"/>
                        <a:t>impact evaluation</a:t>
                      </a:r>
                    </a:p>
                  </a:txBody>
                  <a:tcPr marL="91436" marR="91436" marT="45723" marB="45723">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smtClean="0"/>
                        <a:t>Uganda:</a:t>
                      </a:r>
                      <a:r>
                        <a:rPr lang="en-US" sz="1800" b="0" baseline="0" dirty="0" smtClean="0"/>
                        <a:t> </a:t>
                      </a:r>
                      <a:r>
                        <a:rPr lang="en-US" sz="1800" b="0" dirty="0" smtClean="0"/>
                        <a:t>Design</a:t>
                      </a:r>
                      <a:r>
                        <a:rPr lang="en-US" sz="1800" b="0" baseline="0" dirty="0" smtClean="0"/>
                        <a:t>, impact evaluation, experiment targeting</a:t>
                      </a:r>
                      <a:endParaRPr lang="en-US" sz="1800" b="0" dirty="0" smtClean="0"/>
                    </a:p>
                  </a:txBody>
                  <a:tcPr marL="91436" marR="91436" marT="45723" marB="45723">
                    <a:solidFill>
                      <a:schemeClr val="bg1">
                        <a:lumMod val="95000"/>
                      </a:schemeClr>
                    </a:solidFill>
                  </a:tcPr>
                </a:tc>
              </a:tr>
            </a:tbl>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4800" y="274638"/>
            <a:ext cx="8382000" cy="792162"/>
          </a:xfrm>
        </p:spPr>
        <p:txBody>
          <a:bodyPr/>
          <a:lstStyle/>
          <a:p>
            <a:pPr eaLnBrk="1" hangingPunct="1"/>
            <a:r>
              <a:rPr lang="en-US" sz="3200" b="1" dirty="0" smtClean="0">
                <a:solidFill>
                  <a:srgbClr val="00B0F0"/>
                </a:solidFill>
              </a:rPr>
              <a:t>The EU Report lessons </a:t>
            </a:r>
            <a:r>
              <a:rPr lang="en-US" sz="3200" b="1" dirty="0" smtClean="0">
                <a:solidFill>
                  <a:srgbClr val="00B0F0"/>
                </a:solidFill>
                <a:sym typeface="Wingdings" pitchFamily="2" charset="2"/>
              </a:rPr>
              <a:t></a:t>
            </a:r>
            <a:r>
              <a:rPr lang="en-US" sz="3200" b="1" dirty="0" smtClean="0">
                <a:solidFill>
                  <a:srgbClr val="00B0F0"/>
                </a:solidFill>
              </a:rPr>
              <a:t> </a:t>
            </a:r>
            <a:r>
              <a:rPr lang="en-US" sz="3200" b="1" dirty="0" smtClean="0">
                <a:solidFill>
                  <a:srgbClr val="00B0F0"/>
                </a:solidFill>
              </a:rPr>
              <a:t>How UNICEF can help?</a:t>
            </a:r>
          </a:p>
        </p:txBody>
      </p:sp>
      <p:sp>
        <p:nvSpPr>
          <p:cNvPr id="16387" name="Content Placeholder 2"/>
          <p:cNvSpPr>
            <a:spLocks noGrp="1"/>
          </p:cNvSpPr>
          <p:nvPr>
            <p:ph idx="1"/>
          </p:nvPr>
        </p:nvSpPr>
        <p:spPr>
          <a:xfrm>
            <a:off x="228600" y="1295400"/>
            <a:ext cx="8915400" cy="4953000"/>
          </a:xfrm>
        </p:spPr>
        <p:txBody>
          <a:bodyPr/>
          <a:lstStyle/>
          <a:p>
            <a:pPr marL="0" indent="0" eaLnBrk="1" hangingPunct="1">
              <a:lnSpc>
                <a:spcPct val="120000"/>
              </a:lnSpc>
              <a:buFont typeface="Arial" charset="0"/>
              <a:buNone/>
            </a:pPr>
            <a:r>
              <a:rPr lang="en-US" sz="2200" dirty="0" smtClean="0"/>
              <a:t>Lesson 1: SP can reduce inequality, accelerate progress towards the MDGs</a:t>
            </a:r>
          </a:p>
          <a:p>
            <a:pPr marL="0" indent="0" eaLnBrk="1" hangingPunct="1">
              <a:lnSpc>
                <a:spcPct val="120000"/>
              </a:lnSpc>
              <a:buFont typeface="Arial" charset="0"/>
              <a:buNone/>
            </a:pPr>
            <a:endParaRPr lang="en-US" sz="800" dirty="0" smtClean="0"/>
          </a:p>
          <a:p>
            <a:pPr marL="0" indent="0" eaLnBrk="1" hangingPunct="1">
              <a:lnSpc>
                <a:spcPct val="120000"/>
              </a:lnSpc>
              <a:buFont typeface="Arial" charset="0"/>
              <a:buNone/>
            </a:pPr>
            <a:r>
              <a:rPr lang="en-US" sz="2200" dirty="0" smtClean="0"/>
              <a:t>Lesson </a:t>
            </a:r>
            <a:r>
              <a:rPr lang="en-US" sz="2200" dirty="0" smtClean="0"/>
              <a:t>2: Political will and </a:t>
            </a:r>
            <a:r>
              <a:rPr lang="en-US" sz="2200" dirty="0" err="1" smtClean="0"/>
              <a:t>programme</a:t>
            </a:r>
            <a:r>
              <a:rPr lang="en-US" sz="2200" dirty="0" smtClean="0"/>
              <a:t> ownership are key </a:t>
            </a:r>
          </a:p>
          <a:p>
            <a:pPr marL="0" indent="0" eaLnBrk="1" hangingPunct="1">
              <a:lnSpc>
                <a:spcPct val="120000"/>
              </a:lnSpc>
              <a:buFont typeface="Arial" charset="0"/>
              <a:buNone/>
            </a:pPr>
            <a:r>
              <a:rPr lang="en-US" sz="2200" dirty="0" smtClean="0"/>
              <a:t>Lesson 3: Ensuring financial sustainability is essential</a:t>
            </a:r>
          </a:p>
          <a:p>
            <a:pPr marL="0" indent="0" eaLnBrk="1" hangingPunct="1">
              <a:lnSpc>
                <a:spcPct val="120000"/>
              </a:lnSpc>
              <a:buFont typeface="Arial" charset="0"/>
              <a:buNone/>
            </a:pPr>
            <a:r>
              <a:rPr lang="en-US" sz="2200" dirty="0" smtClean="0"/>
              <a:t>Lesson 4: Success depends on institutional and administrative capacity</a:t>
            </a:r>
          </a:p>
          <a:p>
            <a:pPr marL="0" indent="0" eaLnBrk="1" hangingPunct="1">
              <a:lnSpc>
                <a:spcPct val="120000"/>
              </a:lnSpc>
              <a:buFont typeface="Arial" charset="0"/>
              <a:buNone/>
            </a:pPr>
            <a:endParaRPr lang="en-US" sz="800" dirty="0" smtClean="0"/>
          </a:p>
          <a:p>
            <a:pPr marL="0" indent="0" eaLnBrk="1" hangingPunct="1">
              <a:lnSpc>
                <a:spcPct val="120000"/>
              </a:lnSpc>
              <a:buFont typeface="Arial" charset="0"/>
              <a:buNone/>
            </a:pPr>
            <a:r>
              <a:rPr lang="en-US" sz="2200" dirty="0" smtClean="0"/>
              <a:t>Lesson </a:t>
            </a:r>
            <a:r>
              <a:rPr lang="en-US" sz="2200" dirty="0" smtClean="0"/>
              <a:t>5: Piloting, monitoring and evaluation help to build support and improve design</a:t>
            </a:r>
          </a:p>
          <a:p>
            <a:pPr marL="0" indent="0" eaLnBrk="1" hangingPunct="1">
              <a:lnSpc>
                <a:spcPct val="120000"/>
              </a:lnSpc>
              <a:buFont typeface="Arial" charset="0"/>
              <a:buNone/>
            </a:pPr>
            <a:r>
              <a:rPr lang="en-US" sz="2200" dirty="0" smtClean="0"/>
              <a:t>Lesson </a:t>
            </a:r>
            <a:r>
              <a:rPr lang="en-US" sz="2200" dirty="0" smtClean="0"/>
              <a:t>6: Building on existing systems is crucial</a:t>
            </a:r>
          </a:p>
          <a:p>
            <a:pPr marL="0" indent="0" eaLnBrk="1" hangingPunct="1">
              <a:lnSpc>
                <a:spcPct val="120000"/>
              </a:lnSpc>
              <a:buFont typeface="Arial" charset="0"/>
              <a:buNone/>
            </a:pPr>
            <a:r>
              <a:rPr lang="en-US" sz="2200" dirty="0" smtClean="0"/>
              <a:t>Lesson 7: Synergies between social protection </a:t>
            </a:r>
            <a:r>
              <a:rPr lang="en-US" sz="2200" dirty="0" err="1" smtClean="0"/>
              <a:t>programmes</a:t>
            </a:r>
            <a:r>
              <a:rPr lang="en-US" sz="2200" dirty="0" smtClean="0"/>
              <a:t> and other investments</a:t>
            </a:r>
          </a:p>
          <a:p>
            <a:pPr marL="0" indent="0" eaLnBrk="1" hangingPunct="1">
              <a:lnSpc>
                <a:spcPct val="120000"/>
              </a:lnSpc>
              <a:buFont typeface="Arial" charset="0"/>
              <a:buNone/>
            </a:pPr>
            <a:r>
              <a:rPr lang="en-US" sz="2200" dirty="0" smtClean="0"/>
              <a:t>Lesson 8: Gender equality, women and social exclusion</a:t>
            </a:r>
          </a:p>
          <a:p>
            <a:pPr marL="0" indent="0" eaLnBrk="1" hangingPunct="1">
              <a:lnSpc>
                <a:spcPct val="120000"/>
              </a:lnSpc>
              <a:buFont typeface="Arial" charset="0"/>
              <a:buNone/>
            </a:pPr>
            <a:endParaRPr lang="en-US" sz="22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7" descr="UNICEF"/>
          <p:cNvPicPr>
            <a:picLocks noChangeAspect="1" noChangeArrowheads="1"/>
          </p:cNvPicPr>
          <p:nvPr/>
        </p:nvPicPr>
        <p:blipFill>
          <a:blip r:embed="rId2"/>
          <a:srcRect/>
          <a:stretch>
            <a:fillRect/>
          </a:stretch>
        </p:blipFill>
        <p:spPr bwMode="auto">
          <a:xfrm>
            <a:off x="4062413" y="0"/>
            <a:ext cx="5157787" cy="6858000"/>
          </a:xfrm>
          <a:prstGeom prst="rect">
            <a:avLst/>
          </a:prstGeom>
          <a:noFill/>
          <a:ln w="9525">
            <a:noFill/>
            <a:miter lim="800000"/>
            <a:headEnd/>
            <a:tailEnd/>
          </a:ln>
        </p:spPr>
      </p:pic>
      <p:sp>
        <p:nvSpPr>
          <p:cNvPr id="17411" name="Text Box 8"/>
          <p:cNvSpPr txBox="1">
            <a:spLocks noChangeArrowheads="1"/>
          </p:cNvSpPr>
          <p:nvPr/>
        </p:nvSpPr>
        <p:spPr bwMode="auto">
          <a:xfrm>
            <a:off x="304800" y="3216057"/>
            <a:ext cx="3789820" cy="3108543"/>
          </a:xfrm>
          <a:prstGeom prst="rect">
            <a:avLst/>
          </a:prstGeom>
          <a:noFill/>
          <a:ln w="9525">
            <a:noFill/>
            <a:miter lim="800000"/>
            <a:headEnd/>
            <a:tailEnd/>
          </a:ln>
        </p:spPr>
        <p:txBody>
          <a:bodyPr wrap="none">
            <a:spAutoFit/>
          </a:bodyPr>
          <a:lstStyle/>
          <a:p>
            <a:r>
              <a:rPr lang="en-US" sz="2800" b="1" dirty="0"/>
              <a:t>Thank you</a:t>
            </a:r>
            <a:r>
              <a:rPr lang="en-US" sz="2800" b="1" dirty="0" smtClean="0"/>
              <a:t>!</a:t>
            </a:r>
          </a:p>
          <a:p>
            <a:endParaRPr lang="en-US" sz="2800" dirty="0"/>
          </a:p>
          <a:p>
            <a:r>
              <a:rPr lang="en-US" sz="2800" dirty="0" smtClean="0">
                <a:hlinkClick r:id="rId3"/>
              </a:rPr>
              <a:t>gfajth@unicef.org</a:t>
            </a:r>
            <a:endParaRPr lang="en-US" sz="2800" dirty="0" smtClean="0"/>
          </a:p>
          <a:p>
            <a:endParaRPr lang="en-US" sz="2800" dirty="0" smtClean="0">
              <a:hlinkClick r:id="rId4"/>
            </a:endParaRPr>
          </a:p>
          <a:p>
            <a:r>
              <a:rPr lang="hu-HU" sz="2800" dirty="0" smtClean="0">
                <a:hlinkClick r:id="rId4"/>
              </a:rPr>
              <a:t>jlmcdowall@unicef.org</a:t>
            </a:r>
            <a:endParaRPr lang="en-US" sz="2800" dirty="0" smtClean="0"/>
          </a:p>
          <a:p>
            <a:endParaRPr lang="hu-HU" sz="2800" dirty="0"/>
          </a:p>
          <a:p>
            <a:endParaRPr lang="hu-HU"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z="3600" b="1" smtClean="0"/>
              <a:t>Development challenges in Eastern and Southern Africa</a:t>
            </a:r>
          </a:p>
        </p:txBody>
      </p:sp>
      <p:sp>
        <p:nvSpPr>
          <p:cNvPr id="4099" name="Content Placeholder 2"/>
          <p:cNvSpPr>
            <a:spLocks noGrp="1"/>
          </p:cNvSpPr>
          <p:nvPr>
            <p:ph idx="1"/>
          </p:nvPr>
        </p:nvSpPr>
        <p:spPr>
          <a:xfrm>
            <a:off x="457200" y="1752600"/>
            <a:ext cx="8229600" cy="3962400"/>
          </a:xfrm>
        </p:spPr>
        <p:txBody>
          <a:bodyPr/>
          <a:lstStyle/>
          <a:p>
            <a:pPr>
              <a:defRPr/>
            </a:pPr>
            <a:r>
              <a:rPr lang="en-US" sz="2000" dirty="0" smtClean="0"/>
              <a:t>192 million children (0-17) 49% of total population</a:t>
            </a:r>
          </a:p>
          <a:p>
            <a:pPr>
              <a:defRPr/>
            </a:pPr>
            <a:r>
              <a:rPr lang="en-US" sz="2000" dirty="0" smtClean="0"/>
              <a:t>40% + children suffering from chronic malnutrition in 8 out of 20 countries in the East and Southern Africa Region</a:t>
            </a:r>
          </a:p>
          <a:p>
            <a:pPr>
              <a:defRPr/>
            </a:pPr>
            <a:r>
              <a:rPr lang="en-US" sz="2000" dirty="0" smtClean="0"/>
              <a:t>41% of population do not have improved source of drinking water</a:t>
            </a:r>
          </a:p>
          <a:p>
            <a:pPr>
              <a:defRPr/>
            </a:pPr>
            <a:r>
              <a:rPr lang="en-US" sz="2000" dirty="0" smtClean="0"/>
              <a:t>9.7 million out of school children (10-15% of all eligible school age children)</a:t>
            </a:r>
          </a:p>
          <a:p>
            <a:pPr>
              <a:defRPr/>
            </a:pPr>
            <a:r>
              <a:rPr lang="en-US" sz="2000" dirty="0" smtClean="0"/>
              <a:t>HIV/AIDS epidemic – 60% of global new infections</a:t>
            </a:r>
          </a:p>
          <a:p>
            <a:pPr>
              <a:defRPr/>
            </a:pPr>
            <a:r>
              <a:rPr lang="en-US" sz="2000" dirty="0" smtClean="0"/>
              <a:t>8.7 million children have lost one or both parents to AIDS</a:t>
            </a:r>
          </a:p>
          <a:p>
            <a:pPr>
              <a:defRPr/>
            </a:pPr>
            <a:r>
              <a:rPr lang="en-US" sz="2000" dirty="0" smtClean="0"/>
              <a:t>Nearly 1/5 of world’s maternal deaths (103,000 annually)</a:t>
            </a:r>
          </a:p>
          <a:p>
            <a:pPr>
              <a:defRPr/>
            </a:pPr>
            <a:r>
              <a:rPr lang="en-US" sz="2000" dirty="0" smtClean="0"/>
              <a:t>Under 5 mortality – 107 per 1000 live births; 1.5 million U-5 deaths (2009)</a:t>
            </a:r>
          </a:p>
          <a:p>
            <a:pPr marL="0" indent="0">
              <a:buFont typeface="Arial" charset="0"/>
              <a:buNone/>
              <a:defRPr/>
            </a:pPr>
            <a:endParaRPr lang="en-US" sz="1800" dirty="0" smtClean="0"/>
          </a:p>
          <a:p>
            <a:pPr>
              <a:defRPr/>
            </a:pPr>
            <a:endParaRPr lang="en-US" dirty="0" smtClean="0"/>
          </a:p>
        </p:txBody>
      </p:sp>
      <p:sp>
        <p:nvSpPr>
          <p:cNvPr id="4100" name="Rectangle 3"/>
          <p:cNvSpPr>
            <a:spLocks noChangeArrowheads="1"/>
          </p:cNvSpPr>
          <p:nvPr/>
        </p:nvSpPr>
        <p:spPr bwMode="auto">
          <a:xfrm>
            <a:off x="0" y="5715000"/>
            <a:ext cx="9144000" cy="1143000"/>
          </a:xfrm>
          <a:prstGeom prst="rect">
            <a:avLst/>
          </a:prstGeom>
          <a:solidFill>
            <a:srgbClr val="0099FF"/>
          </a:solidFill>
          <a:ln w="9525">
            <a:noFill/>
            <a:miter lim="800000"/>
            <a:headEnd/>
            <a:tailEnd/>
          </a:ln>
        </p:spPr>
        <p:txBody>
          <a:bodyPr wrap="none" anchor="ctr"/>
          <a:lstStyle/>
          <a:p>
            <a:r>
              <a:rPr lang="en-US" sz="1400" b="1">
                <a:solidFill>
                  <a:srgbClr val="FFFFFF"/>
                </a:solidFill>
                <a:latin typeface="Calibri" pitchFamily="34" charset="0"/>
              </a:rPr>
              <a:t>For every child</a:t>
            </a:r>
          </a:p>
          <a:p>
            <a:r>
              <a:rPr lang="en-US" sz="1400" b="1">
                <a:solidFill>
                  <a:srgbClr val="FFFFFF"/>
                </a:solidFill>
                <a:latin typeface="Calibri" pitchFamily="34" charset="0"/>
              </a:rPr>
              <a:t>Health, Education, Equality, Protection</a:t>
            </a:r>
          </a:p>
          <a:p>
            <a:r>
              <a:rPr lang="en-US" sz="1400" b="1">
                <a:solidFill>
                  <a:srgbClr val="FFFFFF"/>
                </a:solidFill>
                <a:latin typeface="Calibri" pitchFamily="34" charset="0"/>
              </a:rPr>
              <a:t>ADVANCE HUMANITY</a:t>
            </a:r>
          </a:p>
        </p:txBody>
      </p:sp>
      <p:pic>
        <p:nvPicPr>
          <p:cNvPr id="4101" name="Picture 5"/>
          <p:cNvPicPr>
            <a:picLocks noChangeAspect="1" noChangeArrowheads="1"/>
          </p:cNvPicPr>
          <p:nvPr/>
        </p:nvPicPr>
        <p:blipFill>
          <a:blip r:embed="rId2"/>
          <a:srcRect/>
          <a:stretch>
            <a:fillRect/>
          </a:stretch>
        </p:blipFill>
        <p:spPr bwMode="auto">
          <a:xfrm>
            <a:off x="6465888" y="6013450"/>
            <a:ext cx="2144712" cy="51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val 11"/>
          <p:cNvSpPr/>
          <p:nvPr/>
        </p:nvSpPr>
        <p:spPr>
          <a:xfrm rot="3308340">
            <a:off x="2387601" y="2117725"/>
            <a:ext cx="2286000" cy="1254125"/>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5123" name="TextBox 12"/>
          <p:cNvSpPr txBox="1">
            <a:spLocks noChangeArrowheads="1"/>
          </p:cNvSpPr>
          <p:nvPr/>
        </p:nvSpPr>
        <p:spPr bwMode="auto">
          <a:xfrm>
            <a:off x="3124200" y="2590800"/>
            <a:ext cx="850900" cy="369888"/>
          </a:xfrm>
          <a:prstGeom prst="rect">
            <a:avLst/>
          </a:prstGeom>
          <a:noFill/>
          <a:ln w="9525">
            <a:noFill/>
            <a:miter lim="800000"/>
            <a:headEnd/>
            <a:tailEnd/>
          </a:ln>
        </p:spPr>
        <p:txBody>
          <a:bodyPr wrap="none">
            <a:spAutoFit/>
          </a:bodyPr>
          <a:lstStyle/>
          <a:p>
            <a:r>
              <a:rPr lang="en-US"/>
              <a:t>Health</a:t>
            </a:r>
          </a:p>
        </p:txBody>
      </p:sp>
      <p:sp>
        <p:nvSpPr>
          <p:cNvPr id="14" name="Oval 13"/>
          <p:cNvSpPr/>
          <p:nvPr/>
        </p:nvSpPr>
        <p:spPr>
          <a:xfrm rot="17889784">
            <a:off x="2450306" y="4569619"/>
            <a:ext cx="2281238" cy="1219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5" name="Oval 14"/>
          <p:cNvSpPr/>
          <p:nvPr/>
        </p:nvSpPr>
        <p:spPr>
          <a:xfrm rot="7261528">
            <a:off x="4016375" y="2192338"/>
            <a:ext cx="2247900" cy="1219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5126" name="TextBox 15"/>
          <p:cNvSpPr txBox="1">
            <a:spLocks noChangeArrowheads="1"/>
          </p:cNvSpPr>
          <p:nvPr/>
        </p:nvSpPr>
        <p:spPr bwMode="auto">
          <a:xfrm>
            <a:off x="1447800" y="3516313"/>
            <a:ext cx="2292350" cy="369887"/>
          </a:xfrm>
          <a:prstGeom prst="rect">
            <a:avLst/>
          </a:prstGeom>
          <a:noFill/>
          <a:ln w="9525">
            <a:noFill/>
            <a:miter lim="800000"/>
            <a:headEnd/>
            <a:tailEnd/>
          </a:ln>
        </p:spPr>
        <p:txBody>
          <a:bodyPr wrap="none">
            <a:spAutoFit/>
          </a:bodyPr>
          <a:lstStyle/>
          <a:p>
            <a:r>
              <a:rPr lang="en-US" dirty="0"/>
              <a:t>Water and sanitation</a:t>
            </a:r>
          </a:p>
        </p:txBody>
      </p:sp>
      <p:sp>
        <p:nvSpPr>
          <p:cNvPr id="5127" name="TextBox 16"/>
          <p:cNvSpPr txBox="1">
            <a:spLocks noChangeArrowheads="1"/>
          </p:cNvSpPr>
          <p:nvPr/>
        </p:nvSpPr>
        <p:spPr bwMode="auto">
          <a:xfrm>
            <a:off x="5486400" y="3733800"/>
            <a:ext cx="1211263" cy="369888"/>
          </a:xfrm>
          <a:prstGeom prst="rect">
            <a:avLst/>
          </a:prstGeom>
          <a:noFill/>
          <a:ln w="9525">
            <a:noFill/>
            <a:miter lim="800000"/>
            <a:headEnd/>
            <a:tailEnd/>
          </a:ln>
        </p:spPr>
        <p:txBody>
          <a:bodyPr wrap="none">
            <a:spAutoFit/>
          </a:bodyPr>
          <a:lstStyle/>
          <a:p>
            <a:r>
              <a:rPr lang="en-US"/>
              <a:t>Education</a:t>
            </a:r>
          </a:p>
        </p:txBody>
      </p:sp>
      <p:sp>
        <p:nvSpPr>
          <p:cNvPr id="5128" name="TextBox 17"/>
          <p:cNvSpPr txBox="1">
            <a:spLocks noChangeArrowheads="1"/>
          </p:cNvSpPr>
          <p:nvPr/>
        </p:nvSpPr>
        <p:spPr bwMode="auto">
          <a:xfrm>
            <a:off x="3022600" y="4953000"/>
            <a:ext cx="1016000" cy="646113"/>
          </a:xfrm>
          <a:prstGeom prst="rect">
            <a:avLst/>
          </a:prstGeom>
          <a:noFill/>
          <a:ln w="9525">
            <a:noFill/>
            <a:miter lim="800000"/>
            <a:headEnd/>
            <a:tailEnd/>
          </a:ln>
        </p:spPr>
        <p:txBody>
          <a:bodyPr>
            <a:spAutoFit/>
          </a:bodyPr>
          <a:lstStyle/>
          <a:p>
            <a:r>
              <a:rPr lang="en-US"/>
              <a:t>Social welfare</a:t>
            </a:r>
          </a:p>
        </p:txBody>
      </p:sp>
      <p:sp>
        <p:nvSpPr>
          <p:cNvPr id="19" name="Oval 18"/>
          <p:cNvSpPr/>
          <p:nvPr/>
        </p:nvSpPr>
        <p:spPr>
          <a:xfrm rot="10236069">
            <a:off x="4991100" y="3300413"/>
            <a:ext cx="2249488" cy="1219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5130" name="TextBox 19"/>
          <p:cNvSpPr txBox="1">
            <a:spLocks noChangeArrowheads="1"/>
          </p:cNvSpPr>
          <p:nvPr/>
        </p:nvSpPr>
        <p:spPr bwMode="auto">
          <a:xfrm>
            <a:off x="4800600" y="2133600"/>
            <a:ext cx="1044575" cy="369888"/>
          </a:xfrm>
          <a:prstGeom prst="rect">
            <a:avLst/>
          </a:prstGeom>
          <a:noFill/>
          <a:ln w="9525">
            <a:noFill/>
            <a:miter lim="800000"/>
            <a:headEnd/>
            <a:tailEnd/>
          </a:ln>
        </p:spPr>
        <p:txBody>
          <a:bodyPr wrap="none">
            <a:spAutoFit/>
          </a:bodyPr>
          <a:lstStyle/>
          <a:p>
            <a:r>
              <a:rPr lang="en-US"/>
              <a:t>Nutrition</a:t>
            </a:r>
          </a:p>
        </p:txBody>
      </p:sp>
      <p:sp>
        <p:nvSpPr>
          <p:cNvPr id="21" name="Oval 20"/>
          <p:cNvSpPr/>
          <p:nvPr/>
        </p:nvSpPr>
        <p:spPr>
          <a:xfrm rot="3012918">
            <a:off x="3235325" y="3121026"/>
            <a:ext cx="2281237" cy="2347912"/>
          </a:xfrm>
          <a:prstGeom prst="ellipse">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5132" name="TextBox 21"/>
          <p:cNvSpPr txBox="1">
            <a:spLocks noChangeArrowheads="1"/>
          </p:cNvSpPr>
          <p:nvPr/>
        </p:nvSpPr>
        <p:spPr bwMode="auto">
          <a:xfrm>
            <a:off x="3733800" y="3657600"/>
            <a:ext cx="1676400" cy="1477328"/>
          </a:xfrm>
          <a:prstGeom prst="rect">
            <a:avLst/>
          </a:prstGeom>
          <a:noFill/>
          <a:ln w="9525">
            <a:noFill/>
            <a:miter lim="800000"/>
            <a:headEnd/>
            <a:tailEnd/>
          </a:ln>
        </p:spPr>
        <p:txBody>
          <a:bodyPr wrap="square">
            <a:spAutoFit/>
          </a:bodyPr>
          <a:lstStyle/>
          <a:p>
            <a:r>
              <a:rPr lang="en-US" b="1" dirty="0"/>
              <a:t>Child </a:t>
            </a:r>
            <a:r>
              <a:rPr lang="en-US" b="1" dirty="0" smtClean="0"/>
              <a:t>protection</a:t>
            </a:r>
          </a:p>
          <a:p>
            <a:endParaRPr lang="en-US" b="1" dirty="0" smtClean="0"/>
          </a:p>
          <a:p>
            <a:r>
              <a:rPr lang="en-US" b="1" dirty="0" smtClean="0"/>
              <a:t>Emergency interventions</a:t>
            </a:r>
            <a:endParaRPr lang="en-US" b="1" dirty="0"/>
          </a:p>
        </p:txBody>
      </p:sp>
      <p:sp>
        <p:nvSpPr>
          <p:cNvPr id="5133" name="TextBox 29"/>
          <p:cNvSpPr txBox="1">
            <a:spLocks noChangeArrowheads="1"/>
          </p:cNvSpPr>
          <p:nvPr/>
        </p:nvSpPr>
        <p:spPr bwMode="auto">
          <a:xfrm>
            <a:off x="6705600" y="6400800"/>
            <a:ext cx="1519238" cy="307975"/>
          </a:xfrm>
          <a:prstGeom prst="rect">
            <a:avLst/>
          </a:prstGeom>
          <a:noFill/>
          <a:ln w="9525">
            <a:noFill/>
            <a:miter lim="800000"/>
            <a:headEnd/>
            <a:tailEnd/>
          </a:ln>
        </p:spPr>
        <p:txBody>
          <a:bodyPr wrap="none">
            <a:spAutoFit/>
          </a:bodyPr>
          <a:lstStyle/>
          <a:p>
            <a:r>
              <a:rPr lang="en-US" sz="1400"/>
              <a:t>Source: UNICEF</a:t>
            </a:r>
          </a:p>
        </p:txBody>
      </p:sp>
      <p:sp>
        <p:nvSpPr>
          <p:cNvPr id="20" name="Rectangle 2"/>
          <p:cNvSpPr txBox="1">
            <a:spLocks noChangeArrowheads="1"/>
          </p:cNvSpPr>
          <p:nvPr/>
        </p:nvSpPr>
        <p:spPr bwMode="auto">
          <a:xfrm>
            <a:off x="179388" y="304800"/>
            <a:ext cx="8812212" cy="720725"/>
          </a:xfrm>
          <a:prstGeom prst="rect">
            <a:avLst/>
          </a:prstGeom>
          <a:noFill/>
          <a:ln w="9525">
            <a:noFill/>
            <a:miter lim="800000"/>
            <a:headEnd/>
            <a:tailEnd/>
          </a:ln>
        </p:spPr>
        <p:txBody>
          <a:bodyPr anchor="ctr"/>
          <a:lstStyle/>
          <a:p>
            <a:pPr algn="ctr">
              <a:defRPr/>
            </a:pPr>
            <a:r>
              <a:rPr lang="en-US" sz="2800" b="1" u="sng" dirty="0">
                <a:latin typeface="+mj-lt"/>
                <a:ea typeface="+mj-ea"/>
                <a:cs typeface="+mj-cs"/>
              </a:rPr>
              <a:t>How UNICEF used to work </a:t>
            </a:r>
          </a:p>
        </p:txBody>
      </p:sp>
      <p:sp>
        <p:nvSpPr>
          <p:cNvPr id="22" name="Rectangle 3"/>
          <p:cNvSpPr txBox="1">
            <a:spLocks noChangeArrowheads="1"/>
          </p:cNvSpPr>
          <p:nvPr/>
        </p:nvSpPr>
        <p:spPr bwMode="auto">
          <a:xfrm>
            <a:off x="457200" y="1066800"/>
            <a:ext cx="8458200" cy="457200"/>
          </a:xfrm>
          <a:prstGeom prst="rect">
            <a:avLst/>
          </a:prstGeom>
          <a:noFill/>
          <a:ln w="9525">
            <a:noFill/>
            <a:miter lim="800000"/>
            <a:headEnd/>
            <a:tailEnd/>
          </a:ln>
        </p:spPr>
        <p:txBody>
          <a:bodyPr/>
          <a:lstStyle/>
          <a:p>
            <a:pPr marL="609600" indent="-609600">
              <a:spcBef>
                <a:spcPct val="20000"/>
              </a:spcBef>
              <a:buFont typeface="Arial" charset="0"/>
              <a:buChar char="•"/>
              <a:defRPr/>
            </a:pPr>
            <a:endParaRPr lang="en-US" sz="2000" dirty="0">
              <a:latin typeface="+mn-lt"/>
            </a:endParaRPr>
          </a:p>
          <a:p>
            <a:pPr marL="609600" indent="-609600">
              <a:spcBef>
                <a:spcPct val="20000"/>
              </a:spcBef>
              <a:buFont typeface="Arial" charset="0"/>
              <a:buNone/>
              <a:defRPr/>
            </a:pPr>
            <a:endParaRPr lang="en-US" sz="2000" dirty="0">
              <a:latin typeface="+mn-lt"/>
            </a:endParaRPr>
          </a:p>
          <a:p>
            <a:pPr marL="609600" indent="-609600">
              <a:spcBef>
                <a:spcPct val="20000"/>
              </a:spcBef>
              <a:buFont typeface="Arial" charset="0"/>
              <a:buNone/>
              <a:defRPr/>
            </a:pPr>
            <a:endParaRPr lang="en-US" sz="2000" dirty="0">
              <a:latin typeface="+mn-lt"/>
            </a:endParaRPr>
          </a:p>
        </p:txBody>
      </p:sp>
      <p:sp>
        <p:nvSpPr>
          <p:cNvPr id="23" name="Oval 22"/>
          <p:cNvSpPr/>
          <p:nvPr/>
        </p:nvSpPr>
        <p:spPr>
          <a:xfrm rot="929697">
            <a:off x="1568450" y="3216275"/>
            <a:ext cx="2325688" cy="1219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p:cNvSpPr/>
          <p:nvPr/>
        </p:nvSpPr>
        <p:spPr>
          <a:xfrm rot="1627828">
            <a:off x="2776538" y="2146300"/>
            <a:ext cx="2473325" cy="4308475"/>
          </a:xfrm>
          <a:prstGeom prst="ellipse">
            <a:avLst/>
          </a:prstGeom>
          <a:solidFill>
            <a:schemeClr val="accent1">
              <a:lumMod val="20000"/>
              <a:lumOff val="80000"/>
            </a:schemeClr>
          </a:solid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0000"/>
              </a:solidFill>
            </a:endParaRPr>
          </a:p>
        </p:txBody>
      </p:sp>
      <p:sp>
        <p:nvSpPr>
          <p:cNvPr id="12" name="Oval 11"/>
          <p:cNvSpPr/>
          <p:nvPr/>
        </p:nvSpPr>
        <p:spPr>
          <a:xfrm rot="3308340">
            <a:off x="2387601" y="2117725"/>
            <a:ext cx="2286000" cy="1254125"/>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6148" name="TextBox 12"/>
          <p:cNvSpPr txBox="1">
            <a:spLocks noChangeArrowheads="1"/>
          </p:cNvSpPr>
          <p:nvPr/>
        </p:nvSpPr>
        <p:spPr bwMode="auto">
          <a:xfrm>
            <a:off x="3124200" y="2590800"/>
            <a:ext cx="850900" cy="369888"/>
          </a:xfrm>
          <a:prstGeom prst="rect">
            <a:avLst/>
          </a:prstGeom>
          <a:noFill/>
          <a:ln w="9525">
            <a:noFill/>
            <a:miter lim="800000"/>
            <a:headEnd/>
            <a:tailEnd/>
          </a:ln>
        </p:spPr>
        <p:txBody>
          <a:bodyPr wrap="none">
            <a:spAutoFit/>
          </a:bodyPr>
          <a:lstStyle/>
          <a:p>
            <a:r>
              <a:rPr lang="en-US"/>
              <a:t>Health</a:t>
            </a:r>
          </a:p>
        </p:txBody>
      </p:sp>
      <p:sp>
        <p:nvSpPr>
          <p:cNvPr id="14" name="Oval 13"/>
          <p:cNvSpPr/>
          <p:nvPr/>
        </p:nvSpPr>
        <p:spPr>
          <a:xfrm rot="17889784">
            <a:off x="2450306" y="4569619"/>
            <a:ext cx="2281238" cy="1219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15" name="Oval 14"/>
          <p:cNvSpPr/>
          <p:nvPr/>
        </p:nvSpPr>
        <p:spPr>
          <a:xfrm rot="7261528">
            <a:off x="4016375" y="2192338"/>
            <a:ext cx="2247900" cy="1219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6151" name="TextBox 15"/>
          <p:cNvSpPr txBox="1">
            <a:spLocks noChangeArrowheads="1"/>
          </p:cNvSpPr>
          <p:nvPr/>
        </p:nvSpPr>
        <p:spPr bwMode="auto">
          <a:xfrm>
            <a:off x="1600200" y="3668713"/>
            <a:ext cx="2292350" cy="369887"/>
          </a:xfrm>
          <a:prstGeom prst="rect">
            <a:avLst/>
          </a:prstGeom>
          <a:noFill/>
          <a:ln w="9525">
            <a:noFill/>
            <a:miter lim="800000"/>
            <a:headEnd/>
            <a:tailEnd/>
          </a:ln>
        </p:spPr>
        <p:txBody>
          <a:bodyPr wrap="none">
            <a:spAutoFit/>
          </a:bodyPr>
          <a:lstStyle/>
          <a:p>
            <a:r>
              <a:rPr lang="en-US"/>
              <a:t>Water and sanitation</a:t>
            </a:r>
          </a:p>
        </p:txBody>
      </p:sp>
      <p:sp>
        <p:nvSpPr>
          <p:cNvPr id="6152" name="TextBox 16"/>
          <p:cNvSpPr txBox="1">
            <a:spLocks noChangeArrowheads="1"/>
          </p:cNvSpPr>
          <p:nvPr/>
        </p:nvSpPr>
        <p:spPr bwMode="auto">
          <a:xfrm>
            <a:off x="5486400" y="3733800"/>
            <a:ext cx="1211263" cy="369888"/>
          </a:xfrm>
          <a:prstGeom prst="rect">
            <a:avLst/>
          </a:prstGeom>
          <a:noFill/>
          <a:ln w="9525">
            <a:noFill/>
            <a:miter lim="800000"/>
            <a:headEnd/>
            <a:tailEnd/>
          </a:ln>
        </p:spPr>
        <p:txBody>
          <a:bodyPr wrap="none">
            <a:spAutoFit/>
          </a:bodyPr>
          <a:lstStyle/>
          <a:p>
            <a:r>
              <a:rPr lang="en-US"/>
              <a:t>Education</a:t>
            </a:r>
          </a:p>
        </p:txBody>
      </p:sp>
      <p:sp>
        <p:nvSpPr>
          <p:cNvPr id="6153" name="TextBox 17"/>
          <p:cNvSpPr txBox="1">
            <a:spLocks noChangeArrowheads="1"/>
          </p:cNvSpPr>
          <p:nvPr/>
        </p:nvSpPr>
        <p:spPr bwMode="auto">
          <a:xfrm>
            <a:off x="3022600" y="4953000"/>
            <a:ext cx="1016000" cy="646113"/>
          </a:xfrm>
          <a:prstGeom prst="rect">
            <a:avLst/>
          </a:prstGeom>
          <a:noFill/>
          <a:ln w="9525">
            <a:noFill/>
            <a:miter lim="800000"/>
            <a:headEnd/>
            <a:tailEnd/>
          </a:ln>
        </p:spPr>
        <p:txBody>
          <a:bodyPr>
            <a:spAutoFit/>
          </a:bodyPr>
          <a:lstStyle/>
          <a:p>
            <a:r>
              <a:rPr lang="en-US"/>
              <a:t>Social welfare</a:t>
            </a:r>
          </a:p>
        </p:txBody>
      </p:sp>
      <p:sp>
        <p:nvSpPr>
          <p:cNvPr id="19" name="Oval 18"/>
          <p:cNvSpPr/>
          <p:nvPr/>
        </p:nvSpPr>
        <p:spPr>
          <a:xfrm rot="10236069">
            <a:off x="4991100" y="3300413"/>
            <a:ext cx="2249488" cy="1219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6155" name="TextBox 19"/>
          <p:cNvSpPr txBox="1">
            <a:spLocks noChangeArrowheads="1"/>
          </p:cNvSpPr>
          <p:nvPr/>
        </p:nvSpPr>
        <p:spPr bwMode="auto">
          <a:xfrm>
            <a:off x="4800600" y="2133600"/>
            <a:ext cx="1044575" cy="369888"/>
          </a:xfrm>
          <a:prstGeom prst="rect">
            <a:avLst/>
          </a:prstGeom>
          <a:noFill/>
          <a:ln w="9525">
            <a:noFill/>
            <a:miter lim="800000"/>
            <a:headEnd/>
            <a:tailEnd/>
          </a:ln>
        </p:spPr>
        <p:txBody>
          <a:bodyPr wrap="none">
            <a:spAutoFit/>
          </a:bodyPr>
          <a:lstStyle/>
          <a:p>
            <a:r>
              <a:rPr lang="en-US"/>
              <a:t>Nutrition</a:t>
            </a:r>
          </a:p>
        </p:txBody>
      </p:sp>
      <p:sp>
        <p:nvSpPr>
          <p:cNvPr id="21" name="Oval 20"/>
          <p:cNvSpPr/>
          <p:nvPr/>
        </p:nvSpPr>
        <p:spPr>
          <a:xfrm rot="3012918">
            <a:off x="3235325" y="3121026"/>
            <a:ext cx="2281237" cy="2347912"/>
          </a:xfrm>
          <a:prstGeom prst="ellipse">
            <a:avLst/>
          </a:prstGeom>
          <a:noFill/>
          <a:ln w="381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6157" name="TextBox 21"/>
          <p:cNvSpPr txBox="1">
            <a:spLocks noChangeArrowheads="1"/>
          </p:cNvSpPr>
          <p:nvPr/>
        </p:nvSpPr>
        <p:spPr bwMode="auto">
          <a:xfrm>
            <a:off x="3821113" y="3733800"/>
            <a:ext cx="1665287" cy="1754326"/>
          </a:xfrm>
          <a:prstGeom prst="rect">
            <a:avLst/>
          </a:prstGeom>
          <a:noFill/>
          <a:ln w="9525">
            <a:noFill/>
            <a:miter lim="800000"/>
            <a:headEnd/>
            <a:tailEnd/>
          </a:ln>
        </p:spPr>
        <p:txBody>
          <a:bodyPr wrap="square">
            <a:spAutoFit/>
          </a:bodyPr>
          <a:lstStyle/>
          <a:p>
            <a:r>
              <a:rPr lang="en-US" b="1" dirty="0"/>
              <a:t>Child </a:t>
            </a:r>
            <a:r>
              <a:rPr lang="en-US" b="1" dirty="0" smtClean="0"/>
              <a:t>protection</a:t>
            </a:r>
          </a:p>
          <a:p>
            <a:endParaRPr lang="en-US" b="1" dirty="0"/>
          </a:p>
          <a:p>
            <a:r>
              <a:rPr lang="en-US" b="1" dirty="0"/>
              <a:t>Emergency interventions</a:t>
            </a:r>
          </a:p>
          <a:p>
            <a:endParaRPr lang="en-US" b="1" dirty="0"/>
          </a:p>
        </p:txBody>
      </p:sp>
      <p:sp>
        <p:nvSpPr>
          <p:cNvPr id="6158" name="TextBox 24"/>
          <p:cNvSpPr txBox="1">
            <a:spLocks noChangeArrowheads="1"/>
          </p:cNvSpPr>
          <p:nvPr/>
        </p:nvSpPr>
        <p:spPr bwMode="auto">
          <a:xfrm>
            <a:off x="76200" y="4495800"/>
            <a:ext cx="2670924" cy="400110"/>
          </a:xfrm>
          <a:prstGeom prst="rect">
            <a:avLst/>
          </a:prstGeom>
          <a:noFill/>
          <a:ln w="9525">
            <a:noFill/>
            <a:miter lim="800000"/>
            <a:headEnd/>
            <a:tailEnd/>
          </a:ln>
        </p:spPr>
        <p:txBody>
          <a:bodyPr wrap="none">
            <a:spAutoFit/>
          </a:bodyPr>
          <a:lstStyle/>
          <a:p>
            <a:r>
              <a:rPr lang="en-US" sz="2000" b="1" u="sng" dirty="0">
                <a:solidFill>
                  <a:srgbClr val="00B0F0"/>
                </a:solidFill>
              </a:rPr>
              <a:t>Social Protection </a:t>
            </a:r>
            <a:r>
              <a:rPr lang="en-US" sz="2000" b="1" dirty="0">
                <a:sym typeface="Wingdings" pitchFamily="2" charset="2"/>
              </a:rPr>
              <a:t></a:t>
            </a:r>
            <a:r>
              <a:rPr lang="en-US" sz="2000" b="1" dirty="0"/>
              <a:t> </a:t>
            </a:r>
          </a:p>
        </p:txBody>
      </p:sp>
      <p:sp>
        <p:nvSpPr>
          <p:cNvPr id="6159" name="TextBox 29"/>
          <p:cNvSpPr txBox="1">
            <a:spLocks noChangeArrowheads="1"/>
          </p:cNvSpPr>
          <p:nvPr/>
        </p:nvSpPr>
        <p:spPr bwMode="auto">
          <a:xfrm>
            <a:off x="6705600" y="6400800"/>
            <a:ext cx="1519238" cy="307975"/>
          </a:xfrm>
          <a:prstGeom prst="rect">
            <a:avLst/>
          </a:prstGeom>
          <a:noFill/>
          <a:ln w="9525">
            <a:noFill/>
            <a:miter lim="800000"/>
            <a:headEnd/>
            <a:tailEnd/>
          </a:ln>
        </p:spPr>
        <p:txBody>
          <a:bodyPr wrap="none">
            <a:spAutoFit/>
          </a:bodyPr>
          <a:lstStyle/>
          <a:p>
            <a:r>
              <a:rPr lang="en-US" sz="1400"/>
              <a:t>Source: UNICEF</a:t>
            </a:r>
          </a:p>
        </p:txBody>
      </p:sp>
      <p:sp>
        <p:nvSpPr>
          <p:cNvPr id="20" name="Rectangle 2"/>
          <p:cNvSpPr txBox="1">
            <a:spLocks noChangeArrowheads="1"/>
          </p:cNvSpPr>
          <p:nvPr/>
        </p:nvSpPr>
        <p:spPr bwMode="auto">
          <a:xfrm>
            <a:off x="179388" y="304800"/>
            <a:ext cx="8812212" cy="720725"/>
          </a:xfrm>
          <a:prstGeom prst="rect">
            <a:avLst/>
          </a:prstGeom>
          <a:noFill/>
          <a:ln w="9525">
            <a:noFill/>
            <a:miter lim="800000"/>
            <a:headEnd/>
            <a:tailEnd/>
          </a:ln>
        </p:spPr>
        <p:txBody>
          <a:bodyPr anchor="ctr"/>
          <a:lstStyle/>
          <a:p>
            <a:pPr algn="ctr">
              <a:defRPr/>
            </a:pPr>
            <a:r>
              <a:rPr lang="en-US" sz="2800" b="1" u="sng" dirty="0">
                <a:latin typeface="+mj-lt"/>
                <a:ea typeface="+mj-ea"/>
                <a:cs typeface="+mj-cs"/>
              </a:rPr>
              <a:t>How UNICEF works now</a:t>
            </a:r>
          </a:p>
        </p:txBody>
      </p:sp>
      <p:sp>
        <p:nvSpPr>
          <p:cNvPr id="22" name="Rectangle 3"/>
          <p:cNvSpPr txBox="1">
            <a:spLocks noChangeArrowheads="1"/>
          </p:cNvSpPr>
          <p:nvPr/>
        </p:nvSpPr>
        <p:spPr bwMode="auto">
          <a:xfrm>
            <a:off x="457200" y="1066800"/>
            <a:ext cx="8458200" cy="457200"/>
          </a:xfrm>
          <a:prstGeom prst="rect">
            <a:avLst/>
          </a:prstGeom>
          <a:noFill/>
          <a:ln w="9525">
            <a:noFill/>
            <a:miter lim="800000"/>
            <a:headEnd/>
            <a:tailEnd/>
          </a:ln>
        </p:spPr>
        <p:txBody>
          <a:bodyPr/>
          <a:lstStyle/>
          <a:p>
            <a:pPr marL="609600" indent="-609600">
              <a:spcBef>
                <a:spcPct val="20000"/>
              </a:spcBef>
              <a:buFont typeface="Arial" charset="0"/>
              <a:buChar char="•"/>
              <a:defRPr/>
            </a:pPr>
            <a:r>
              <a:rPr lang="en-US" sz="2000" b="1" dirty="0">
                <a:latin typeface="+mn-lt"/>
              </a:rPr>
              <a:t>Social protection cuts across many sectors </a:t>
            </a:r>
            <a:endParaRPr lang="en-US" sz="800" dirty="0">
              <a:latin typeface="+mn-lt"/>
            </a:endParaRPr>
          </a:p>
          <a:p>
            <a:pPr marL="609600" indent="-609600">
              <a:spcBef>
                <a:spcPct val="20000"/>
              </a:spcBef>
              <a:buFont typeface="Arial" charset="0"/>
              <a:buChar char="•"/>
              <a:defRPr/>
            </a:pPr>
            <a:endParaRPr lang="en-US" sz="2000" b="1" dirty="0">
              <a:latin typeface="+mn-lt"/>
            </a:endParaRPr>
          </a:p>
          <a:p>
            <a:pPr marL="1009650" lvl="1" indent="-609600">
              <a:spcBef>
                <a:spcPct val="20000"/>
              </a:spcBef>
              <a:buFont typeface="Arial" charset="0"/>
              <a:buChar char="–"/>
              <a:defRPr/>
            </a:pPr>
            <a:endParaRPr lang="en-US" sz="2000" dirty="0">
              <a:latin typeface="+mn-lt"/>
            </a:endParaRPr>
          </a:p>
          <a:p>
            <a:pPr marL="609600" indent="-609600">
              <a:spcBef>
                <a:spcPct val="20000"/>
              </a:spcBef>
              <a:buFont typeface="Arial" charset="0"/>
              <a:buNone/>
              <a:defRPr/>
            </a:pPr>
            <a:endParaRPr lang="en-US" sz="2000" dirty="0">
              <a:latin typeface="+mn-lt"/>
            </a:endParaRPr>
          </a:p>
          <a:p>
            <a:pPr marL="609600" indent="-609600">
              <a:spcBef>
                <a:spcPct val="20000"/>
              </a:spcBef>
              <a:buFont typeface="Arial" charset="0"/>
              <a:buNone/>
              <a:defRPr/>
            </a:pPr>
            <a:endParaRPr lang="en-US" sz="2000" dirty="0">
              <a:latin typeface="+mn-lt"/>
            </a:endParaRPr>
          </a:p>
        </p:txBody>
      </p:sp>
      <p:sp>
        <p:nvSpPr>
          <p:cNvPr id="23" name="Oval 22"/>
          <p:cNvSpPr/>
          <p:nvPr/>
        </p:nvSpPr>
        <p:spPr>
          <a:xfrm rot="929697">
            <a:off x="1568450" y="3216275"/>
            <a:ext cx="2325688" cy="1219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www.ammap.com/visited_countries/images/spacer.gif"/>
          <p:cNvPicPr>
            <a:picLocks noChangeAspect="1" noChangeArrowheads="1"/>
          </p:cNvPicPr>
          <p:nvPr/>
        </p:nvPicPr>
        <p:blipFill>
          <a:blip r:embed="rId2"/>
          <a:srcRect/>
          <a:stretch>
            <a:fillRect/>
          </a:stretch>
        </p:blipFill>
        <p:spPr bwMode="auto">
          <a:xfrm>
            <a:off x="155575" y="-274638"/>
            <a:ext cx="9525" cy="95250"/>
          </a:xfrm>
          <a:prstGeom prst="rect">
            <a:avLst/>
          </a:prstGeom>
          <a:noFill/>
          <a:ln w="9525">
            <a:noFill/>
            <a:miter lim="800000"/>
            <a:headEnd/>
            <a:tailEnd/>
          </a:ln>
        </p:spPr>
      </p:pic>
      <p:sp>
        <p:nvSpPr>
          <p:cNvPr id="7" name="Title 1"/>
          <p:cNvSpPr>
            <a:spLocks noGrp="1"/>
          </p:cNvSpPr>
          <p:nvPr>
            <p:ph type="title" idx="4294967295"/>
          </p:nvPr>
        </p:nvSpPr>
        <p:spPr>
          <a:xfrm>
            <a:off x="533400" y="762000"/>
            <a:ext cx="8580438" cy="609600"/>
          </a:xfrm>
        </p:spPr>
        <p:txBody>
          <a:bodyPr rtlCol="0">
            <a:normAutofit fontScale="90000"/>
          </a:bodyPr>
          <a:lstStyle/>
          <a:p>
            <a:pPr algn="l" eaLnBrk="1" fontAlgn="auto" hangingPunct="1">
              <a:spcAft>
                <a:spcPts val="0"/>
              </a:spcAft>
              <a:defRPr/>
            </a:pPr>
            <a:r>
              <a:rPr lang="en-US" sz="3100" b="1" dirty="0" smtClean="0">
                <a:solidFill>
                  <a:srgbClr val="00B0F0"/>
                </a:solidFill>
              </a:rPr>
              <a:t>UNICEF work in Social Protection:</a:t>
            </a:r>
            <a:br>
              <a:rPr lang="en-US" sz="3100" b="1" dirty="0" smtClean="0">
                <a:solidFill>
                  <a:srgbClr val="00B0F0"/>
                </a:solidFill>
              </a:rPr>
            </a:br>
            <a:r>
              <a:rPr lang="en-US" sz="3100" b="1" dirty="0" smtClean="0">
                <a:solidFill>
                  <a:srgbClr val="00B0F0"/>
                </a:solidFill>
              </a:rPr>
              <a:t> 124 </a:t>
            </a:r>
            <a:r>
              <a:rPr lang="en-US" sz="3100" b="1" dirty="0" err="1" smtClean="0">
                <a:solidFill>
                  <a:srgbClr val="00B0F0"/>
                </a:solidFill>
              </a:rPr>
              <a:t>programmes</a:t>
            </a:r>
            <a:r>
              <a:rPr lang="en-US" sz="3100" b="1" dirty="0" smtClean="0">
                <a:solidFill>
                  <a:srgbClr val="00B0F0"/>
                </a:solidFill>
              </a:rPr>
              <a:t> in 76 countries</a:t>
            </a:r>
            <a:r>
              <a:rPr lang="en-US" sz="2400" dirty="0" smtClean="0">
                <a:solidFill>
                  <a:srgbClr val="00B0F0"/>
                </a:solidFill>
              </a:rPr>
              <a:t/>
            </a:r>
            <a:br>
              <a:rPr lang="en-US" sz="2400" dirty="0" smtClean="0">
                <a:solidFill>
                  <a:srgbClr val="00B0F0"/>
                </a:solidFill>
              </a:rPr>
            </a:br>
            <a:r>
              <a:rPr lang="en-US" sz="2400" dirty="0" smtClean="0">
                <a:solidFill>
                  <a:srgbClr val="00B0F0"/>
                </a:solidFill>
              </a:rPr>
              <a:t/>
            </a:r>
            <a:br>
              <a:rPr lang="en-US" sz="2400" dirty="0" smtClean="0">
                <a:solidFill>
                  <a:srgbClr val="00B0F0"/>
                </a:solidFill>
              </a:rPr>
            </a:br>
            <a:r>
              <a:rPr lang="en-US" sz="2400" dirty="0" smtClean="0">
                <a:solidFill>
                  <a:srgbClr val="00B0F0"/>
                </a:solidFill>
              </a:rPr>
              <a:t/>
            </a:r>
            <a:br>
              <a:rPr lang="en-US" sz="2400" dirty="0" smtClean="0">
                <a:solidFill>
                  <a:srgbClr val="00B0F0"/>
                </a:solidFill>
              </a:rPr>
            </a:br>
            <a:endParaRPr lang="en-US" sz="2400" dirty="0">
              <a:solidFill>
                <a:srgbClr val="00B0F0"/>
              </a:solidFill>
            </a:endParaRPr>
          </a:p>
        </p:txBody>
      </p:sp>
      <p:pic>
        <p:nvPicPr>
          <p:cNvPr id="8196" name="Picture 1"/>
          <p:cNvPicPr>
            <a:picLocks noChangeAspect="1" noChangeArrowheads="1"/>
          </p:cNvPicPr>
          <p:nvPr/>
        </p:nvPicPr>
        <p:blipFill>
          <a:blip r:embed="rId3"/>
          <a:srcRect/>
          <a:stretch>
            <a:fillRect/>
          </a:stretch>
        </p:blipFill>
        <p:spPr bwMode="auto">
          <a:xfrm>
            <a:off x="609600" y="1295400"/>
            <a:ext cx="7900988" cy="4800600"/>
          </a:xfrm>
          <a:prstGeom prst="rect">
            <a:avLst/>
          </a:prstGeom>
          <a:noFill/>
          <a:ln w="12700">
            <a:noFill/>
            <a:miter lim="800000"/>
            <a:headEnd/>
            <a:tailEnd/>
          </a:ln>
        </p:spPr>
      </p:pic>
    </p:spTree>
    <p:extLst>
      <p:ext uri="{BB962C8B-B14F-4D97-AF65-F5344CB8AC3E}">
        <p14:creationId xmlns:p14="http://schemas.microsoft.com/office/powerpoint/2010/main" val="18000121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7" name="Picture 5"/>
          <p:cNvPicPr>
            <a:picLocks noChangeAspect="1" noChangeArrowheads="1"/>
          </p:cNvPicPr>
          <p:nvPr/>
        </p:nvPicPr>
        <p:blipFill>
          <a:blip r:embed="rId3" cstate="print"/>
          <a:srcRect/>
          <a:stretch>
            <a:fillRect/>
          </a:stretch>
        </p:blipFill>
        <p:spPr bwMode="auto">
          <a:xfrm>
            <a:off x="0" y="0"/>
            <a:ext cx="8964613" cy="1947863"/>
          </a:xfrm>
          <a:prstGeom prst="rect">
            <a:avLst/>
          </a:prstGeom>
          <a:noFill/>
          <a:ln w="9525">
            <a:noFill/>
            <a:miter lim="800000"/>
            <a:headEnd/>
            <a:tailEnd/>
          </a:ln>
        </p:spPr>
      </p:pic>
      <p:sp>
        <p:nvSpPr>
          <p:cNvPr id="65538" name="Rectangle 7"/>
          <p:cNvSpPr>
            <a:spLocks noChangeArrowheads="1"/>
          </p:cNvSpPr>
          <p:nvPr/>
        </p:nvSpPr>
        <p:spPr bwMode="auto">
          <a:xfrm>
            <a:off x="2124075" y="2060574"/>
            <a:ext cx="6408738" cy="1368425"/>
          </a:xfrm>
          <a:prstGeom prst="rect">
            <a:avLst/>
          </a:prstGeom>
          <a:solidFill>
            <a:schemeClr val="accent1"/>
          </a:solidFill>
          <a:ln w="9525">
            <a:solidFill>
              <a:schemeClr val="tx1"/>
            </a:solidFill>
            <a:miter lim="800000"/>
            <a:headEnd/>
            <a:tailEnd/>
          </a:ln>
        </p:spPr>
        <p:txBody>
          <a:bodyPr wrap="none" anchor="ctr"/>
          <a:lstStyle/>
          <a:p>
            <a:r>
              <a:rPr lang="en-GB" sz="1200" dirty="0">
                <a:latin typeface="Calibri" pitchFamily="34" charset="0"/>
              </a:rPr>
              <a:t>"The Social Protection Floor Initiative is a UN system-wide effort </a:t>
            </a:r>
          </a:p>
          <a:p>
            <a:r>
              <a:rPr lang="en-GB" sz="1200" dirty="0">
                <a:latin typeface="Calibri" pitchFamily="34" charset="0"/>
              </a:rPr>
              <a:t>to promote common priorities and solutions,</a:t>
            </a:r>
          </a:p>
          <a:p>
            <a:r>
              <a:rPr lang="en-GB" sz="1200" dirty="0">
                <a:latin typeface="Calibri" pitchFamily="34" charset="0"/>
              </a:rPr>
              <a:t>to ensure basic social guarantees for all"</a:t>
            </a:r>
          </a:p>
          <a:p>
            <a:r>
              <a:rPr lang="en-GB" sz="1200" dirty="0">
                <a:latin typeface="Calibri" pitchFamily="34" charset="0"/>
              </a:rPr>
              <a:t>Ban </a:t>
            </a:r>
            <a:r>
              <a:rPr lang="en-GB" sz="1200" dirty="0" err="1">
                <a:latin typeface="Calibri" pitchFamily="34" charset="0"/>
              </a:rPr>
              <a:t>Ki</a:t>
            </a:r>
            <a:r>
              <a:rPr lang="en-GB" sz="1200" dirty="0">
                <a:latin typeface="Calibri" pitchFamily="34" charset="0"/>
              </a:rPr>
              <a:t>-moon, UN Secretary General</a:t>
            </a:r>
            <a:br>
              <a:rPr lang="en-GB" sz="1200" dirty="0">
                <a:latin typeface="Calibri" pitchFamily="34" charset="0"/>
              </a:rPr>
            </a:br>
            <a:r>
              <a:rPr lang="en-GB" sz="1200" dirty="0">
                <a:latin typeface="Calibri" pitchFamily="34" charset="0"/>
                <a:hlinkClick r:id="rId4"/>
              </a:rPr>
              <a:t>Message on the World Day of Social Justice</a:t>
            </a:r>
            <a:r>
              <a:rPr lang="en-GB" sz="1200" dirty="0">
                <a:latin typeface="Calibri" pitchFamily="34" charset="0"/>
              </a:rPr>
              <a:t>, 20 February 2010 </a:t>
            </a:r>
          </a:p>
        </p:txBody>
      </p:sp>
      <p:sp>
        <p:nvSpPr>
          <p:cNvPr id="65539" name="Rectangle 8"/>
          <p:cNvSpPr>
            <a:spLocks noChangeArrowheads="1"/>
          </p:cNvSpPr>
          <p:nvPr/>
        </p:nvSpPr>
        <p:spPr bwMode="auto">
          <a:xfrm>
            <a:off x="2124075" y="3716338"/>
            <a:ext cx="4752975" cy="1080814"/>
          </a:xfrm>
          <a:prstGeom prst="rect">
            <a:avLst/>
          </a:prstGeom>
          <a:solidFill>
            <a:schemeClr val="accent1"/>
          </a:solidFill>
          <a:ln w="9525">
            <a:solidFill>
              <a:schemeClr val="tx1"/>
            </a:solidFill>
            <a:miter lim="800000"/>
            <a:headEnd/>
            <a:tailEnd/>
          </a:ln>
        </p:spPr>
        <p:txBody>
          <a:bodyPr wrap="none" anchor="ctr"/>
          <a:lstStyle/>
          <a:p>
            <a:r>
              <a:rPr lang="en-GB" sz="1200" dirty="0">
                <a:latin typeface="Calibri" pitchFamily="34" charset="0"/>
              </a:rPr>
              <a:t>"The world does not lack the resources to abolish poverty, </a:t>
            </a:r>
          </a:p>
          <a:p>
            <a:r>
              <a:rPr lang="en-GB" sz="1200" dirty="0">
                <a:latin typeface="Calibri" pitchFamily="34" charset="0"/>
              </a:rPr>
              <a:t>It only lacks the right priorities”</a:t>
            </a:r>
          </a:p>
          <a:p>
            <a:r>
              <a:rPr lang="en-GB" sz="1200" dirty="0">
                <a:latin typeface="Calibri" pitchFamily="34" charset="0"/>
              </a:rPr>
              <a:t>Juan </a:t>
            </a:r>
            <a:r>
              <a:rPr lang="en-GB" sz="1200" dirty="0" err="1">
                <a:latin typeface="Calibri" pitchFamily="34" charset="0"/>
              </a:rPr>
              <a:t>Somavia</a:t>
            </a:r>
            <a:r>
              <a:rPr lang="en-GB" sz="1200" dirty="0">
                <a:latin typeface="Calibri" pitchFamily="34" charset="0"/>
              </a:rPr>
              <a:t>, ILO Director-General</a:t>
            </a:r>
          </a:p>
        </p:txBody>
      </p:sp>
      <p:pic>
        <p:nvPicPr>
          <p:cNvPr id="65540" name="Picture 12"/>
          <p:cNvPicPr>
            <a:picLocks noChangeAspect="1" noChangeArrowheads="1"/>
          </p:cNvPicPr>
          <p:nvPr/>
        </p:nvPicPr>
        <p:blipFill>
          <a:blip r:embed="rId5" cstate="print"/>
          <a:srcRect/>
          <a:stretch>
            <a:fillRect/>
          </a:stretch>
        </p:blipFill>
        <p:spPr bwMode="auto">
          <a:xfrm>
            <a:off x="395288" y="1989138"/>
            <a:ext cx="1008062" cy="752475"/>
          </a:xfrm>
          <a:prstGeom prst="rect">
            <a:avLst/>
          </a:prstGeom>
          <a:noFill/>
          <a:ln w="9525">
            <a:noFill/>
            <a:miter lim="800000"/>
            <a:headEnd/>
            <a:tailEnd/>
          </a:ln>
        </p:spPr>
      </p:pic>
      <p:sp>
        <p:nvSpPr>
          <p:cNvPr id="65541" name="Rectangle 13"/>
          <p:cNvSpPr>
            <a:spLocks noChangeArrowheads="1"/>
          </p:cNvSpPr>
          <p:nvPr/>
        </p:nvSpPr>
        <p:spPr bwMode="auto">
          <a:xfrm>
            <a:off x="179388" y="2852738"/>
            <a:ext cx="1584325" cy="360362"/>
          </a:xfrm>
          <a:prstGeom prst="rect">
            <a:avLst/>
          </a:prstGeom>
          <a:noFill/>
          <a:ln w="9525">
            <a:noFill/>
            <a:miter lim="800000"/>
            <a:headEnd/>
            <a:tailEnd/>
          </a:ln>
        </p:spPr>
        <p:txBody>
          <a:bodyPr wrap="none" anchor="ctr"/>
          <a:lstStyle/>
          <a:p>
            <a:r>
              <a:rPr lang="en-GB" sz="1200" b="1">
                <a:latin typeface="Calibri" pitchFamily="34" charset="0"/>
              </a:rPr>
              <a:t>Lead agencies</a:t>
            </a:r>
          </a:p>
        </p:txBody>
      </p:sp>
      <p:pic>
        <p:nvPicPr>
          <p:cNvPr id="65542" name="Picture 14"/>
          <p:cNvPicPr>
            <a:picLocks noChangeAspect="1" noChangeArrowheads="1"/>
          </p:cNvPicPr>
          <p:nvPr/>
        </p:nvPicPr>
        <p:blipFill>
          <a:blip r:embed="rId6" cstate="print"/>
          <a:srcRect/>
          <a:stretch>
            <a:fillRect/>
          </a:stretch>
        </p:blipFill>
        <p:spPr bwMode="auto">
          <a:xfrm>
            <a:off x="395288" y="3213100"/>
            <a:ext cx="1241425" cy="860425"/>
          </a:xfrm>
          <a:prstGeom prst="rect">
            <a:avLst/>
          </a:prstGeom>
          <a:noFill/>
          <a:ln w="9525">
            <a:noFill/>
            <a:miter lim="800000"/>
            <a:headEnd/>
            <a:tailEnd/>
          </a:ln>
        </p:spPr>
      </p:pic>
      <p:sp>
        <p:nvSpPr>
          <p:cNvPr id="65543" name="Rectangle 15"/>
          <p:cNvSpPr>
            <a:spLocks noChangeArrowheads="1"/>
          </p:cNvSpPr>
          <p:nvPr/>
        </p:nvSpPr>
        <p:spPr bwMode="auto">
          <a:xfrm>
            <a:off x="107950" y="4005263"/>
            <a:ext cx="1584325" cy="288925"/>
          </a:xfrm>
          <a:prstGeom prst="rect">
            <a:avLst/>
          </a:prstGeom>
          <a:noFill/>
          <a:ln w="9525">
            <a:noFill/>
            <a:miter lim="800000"/>
            <a:headEnd/>
            <a:tailEnd/>
          </a:ln>
        </p:spPr>
        <p:txBody>
          <a:bodyPr wrap="none" anchor="ctr"/>
          <a:lstStyle/>
          <a:p>
            <a:r>
              <a:rPr lang="en-GB" sz="1200" b="1">
                <a:latin typeface="Calibri" pitchFamily="34" charset="0"/>
              </a:rPr>
              <a:t>Cooperating agencies</a:t>
            </a:r>
          </a:p>
        </p:txBody>
      </p:sp>
      <p:sp>
        <p:nvSpPr>
          <p:cNvPr id="65544" name="Rectangle 16"/>
          <p:cNvSpPr>
            <a:spLocks noChangeArrowheads="1"/>
          </p:cNvSpPr>
          <p:nvPr/>
        </p:nvSpPr>
        <p:spPr bwMode="auto">
          <a:xfrm>
            <a:off x="179388" y="4292600"/>
            <a:ext cx="1944687" cy="2374900"/>
          </a:xfrm>
          <a:prstGeom prst="rect">
            <a:avLst/>
          </a:prstGeom>
          <a:noFill/>
          <a:ln w="9525">
            <a:noFill/>
            <a:miter lim="800000"/>
            <a:headEnd/>
            <a:tailEnd/>
          </a:ln>
        </p:spPr>
        <p:txBody>
          <a:bodyPr wrap="none" anchor="ctr"/>
          <a:lstStyle/>
          <a:p>
            <a:r>
              <a:rPr lang="en-GB" sz="1200">
                <a:latin typeface="Calibri" pitchFamily="34" charset="0"/>
              </a:rPr>
              <a:t>FAO, IMF, UNICEF,</a:t>
            </a:r>
          </a:p>
          <a:p>
            <a:r>
              <a:rPr lang="en-GB" sz="1200">
                <a:latin typeface="Calibri" pitchFamily="34" charset="0"/>
              </a:rPr>
              <a:t>UNAIDS, UNDESA,</a:t>
            </a:r>
          </a:p>
          <a:p>
            <a:r>
              <a:rPr lang="en-GB" sz="1200">
                <a:latin typeface="Calibri" pitchFamily="34" charset="0"/>
              </a:rPr>
              <a:t>UNDP, UNESCO, </a:t>
            </a:r>
          </a:p>
          <a:p>
            <a:r>
              <a:rPr lang="en-GB" sz="1200">
                <a:latin typeface="Calibri" pitchFamily="34" charset="0"/>
              </a:rPr>
              <a:t>UNFPA, UN-HABITAT,</a:t>
            </a:r>
          </a:p>
          <a:p>
            <a:r>
              <a:rPr lang="en-GB" sz="1200">
                <a:latin typeface="Calibri" pitchFamily="34" charset="0"/>
              </a:rPr>
              <a:t>UNHCR, UNICEF,</a:t>
            </a:r>
          </a:p>
          <a:p>
            <a:r>
              <a:rPr lang="en-GB" sz="1200">
                <a:latin typeface="Calibri" pitchFamily="34" charset="0"/>
              </a:rPr>
              <a:t>UNODC, OHCHR,</a:t>
            </a:r>
          </a:p>
          <a:p>
            <a:r>
              <a:rPr lang="en-GB" sz="1200">
                <a:latin typeface="Calibri" pitchFamily="34" charset="0"/>
              </a:rPr>
              <a:t>UN Regional Commissions,</a:t>
            </a:r>
          </a:p>
          <a:p>
            <a:r>
              <a:rPr lang="en-GB" sz="1200">
                <a:latin typeface="Calibri" pitchFamily="34" charset="0"/>
              </a:rPr>
              <a:t>UNRWA, WFP, WMO,</a:t>
            </a:r>
          </a:p>
          <a:p>
            <a:r>
              <a:rPr lang="en-GB" sz="1200">
                <a:latin typeface="Calibri" pitchFamily="34" charset="0"/>
              </a:rPr>
              <a:t>World Bank</a:t>
            </a:r>
          </a:p>
          <a:p>
            <a:endParaRPr lang="en-GB" sz="1200">
              <a:latin typeface="Calibri" pitchFamily="34" charset="0"/>
            </a:endParaRPr>
          </a:p>
          <a:p>
            <a:r>
              <a:rPr lang="en-GB" sz="1200">
                <a:latin typeface="Calibri" pitchFamily="34" charset="0"/>
              </a:rPr>
              <a:t>and </a:t>
            </a:r>
            <a:r>
              <a:rPr lang="en-GB" sz="1200" b="1">
                <a:latin typeface="Calibri" pitchFamily="34" charset="0"/>
              </a:rPr>
              <a:t>development partners</a:t>
            </a:r>
          </a:p>
        </p:txBody>
      </p:sp>
      <p:pic>
        <p:nvPicPr>
          <p:cNvPr id="65545" name="Picture 11"/>
          <p:cNvPicPr>
            <a:picLocks noChangeAspect="1" noChangeArrowheads="1"/>
          </p:cNvPicPr>
          <p:nvPr/>
        </p:nvPicPr>
        <p:blipFill>
          <a:blip r:embed="rId7" cstate="print"/>
          <a:srcRect/>
          <a:stretch>
            <a:fillRect/>
          </a:stretch>
        </p:blipFill>
        <p:spPr bwMode="auto">
          <a:xfrm>
            <a:off x="7018338" y="3500438"/>
            <a:ext cx="2125662" cy="3200400"/>
          </a:xfrm>
          <a:prstGeom prst="rect">
            <a:avLst/>
          </a:prstGeom>
          <a:noFill/>
          <a:ln w="9525">
            <a:noFill/>
            <a:miter lim="800000"/>
            <a:headEnd/>
            <a:tailEnd/>
          </a:ln>
        </p:spPr>
      </p:pic>
      <p:sp>
        <p:nvSpPr>
          <p:cNvPr id="65547" name="Rectangle 11"/>
          <p:cNvSpPr>
            <a:spLocks noChangeArrowheads="1"/>
          </p:cNvSpPr>
          <p:nvPr/>
        </p:nvSpPr>
        <p:spPr bwMode="auto">
          <a:xfrm>
            <a:off x="684213" y="6524625"/>
            <a:ext cx="6335712" cy="333375"/>
          </a:xfrm>
          <a:prstGeom prst="rect">
            <a:avLst/>
          </a:prstGeom>
          <a:solidFill>
            <a:srgbClr val="FFFFFF"/>
          </a:solidFill>
          <a:ln w="9525">
            <a:noFill/>
            <a:miter lim="800000"/>
            <a:headEnd/>
            <a:tailEnd/>
          </a:ln>
          <a:effectLst/>
        </p:spPr>
        <p:txBody>
          <a:bodyPr wrap="none" anchor="ctr"/>
          <a:lstStyle/>
          <a:p>
            <a:endParaRPr lang="en-US"/>
          </a:p>
        </p:txBody>
      </p:sp>
    </p:spTree>
    <p:extLst>
      <p:ext uri="{BB962C8B-B14F-4D97-AF65-F5344CB8AC3E}">
        <p14:creationId xmlns:p14="http://schemas.microsoft.com/office/powerpoint/2010/main" val="1648354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79388" y="228600"/>
            <a:ext cx="8812212" cy="720725"/>
          </a:xfrm>
        </p:spPr>
        <p:txBody>
          <a:bodyPr/>
          <a:lstStyle/>
          <a:p>
            <a:pPr eaLnBrk="1" hangingPunct="1"/>
            <a:r>
              <a:rPr lang="en-US" sz="2800" b="1" dirty="0" smtClean="0"/>
              <a:t>UNICEF and the </a:t>
            </a:r>
            <a:r>
              <a:rPr lang="en-US" sz="2800" b="1" dirty="0" smtClean="0"/>
              <a:t>Social Protection Floor Initiative</a:t>
            </a:r>
          </a:p>
        </p:txBody>
      </p:sp>
      <p:grpSp>
        <p:nvGrpSpPr>
          <p:cNvPr id="7171" name="Group 4"/>
          <p:cNvGrpSpPr>
            <a:grpSpLocks/>
          </p:cNvGrpSpPr>
          <p:nvPr/>
        </p:nvGrpSpPr>
        <p:grpSpPr bwMode="auto">
          <a:xfrm>
            <a:off x="381000" y="1066800"/>
            <a:ext cx="8229600" cy="5562600"/>
            <a:chOff x="848" y="850"/>
            <a:chExt cx="4107" cy="2620"/>
          </a:xfrm>
        </p:grpSpPr>
        <p:sp>
          <p:nvSpPr>
            <p:cNvPr id="7177" name="AutoShape 5"/>
            <p:cNvSpPr>
              <a:spLocks noChangeArrowheads="1"/>
            </p:cNvSpPr>
            <p:nvPr/>
          </p:nvSpPr>
          <p:spPr bwMode="auto">
            <a:xfrm rot="-10795961">
              <a:off x="2395" y="1826"/>
              <a:ext cx="626" cy="547"/>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grpSp>
          <p:nvGrpSpPr>
            <p:cNvPr id="7178" name="Group 6"/>
            <p:cNvGrpSpPr>
              <a:grpSpLocks/>
            </p:cNvGrpSpPr>
            <p:nvPr/>
          </p:nvGrpSpPr>
          <p:grpSpPr bwMode="auto">
            <a:xfrm>
              <a:off x="850" y="851"/>
              <a:ext cx="4102" cy="2618"/>
              <a:chOff x="-2" y="-2"/>
              <a:chExt cx="4102" cy="2618"/>
            </a:xfrm>
          </p:grpSpPr>
          <p:grpSp>
            <p:nvGrpSpPr>
              <p:cNvPr id="7194" name="Group 7"/>
              <p:cNvGrpSpPr>
                <a:grpSpLocks/>
              </p:cNvGrpSpPr>
              <p:nvPr/>
            </p:nvGrpSpPr>
            <p:grpSpPr bwMode="auto">
              <a:xfrm>
                <a:off x="0" y="0"/>
                <a:ext cx="4098" cy="2614"/>
                <a:chOff x="0" y="0"/>
                <a:chExt cx="4098" cy="2614"/>
              </a:xfrm>
            </p:grpSpPr>
            <p:grpSp>
              <p:nvGrpSpPr>
                <p:cNvPr id="7196" name="Group 8"/>
                <p:cNvGrpSpPr>
                  <a:grpSpLocks/>
                </p:cNvGrpSpPr>
                <p:nvPr/>
              </p:nvGrpSpPr>
              <p:grpSpPr bwMode="auto">
                <a:xfrm>
                  <a:off x="0" y="0"/>
                  <a:ext cx="877" cy="976"/>
                  <a:chOff x="0" y="0"/>
                  <a:chExt cx="877" cy="976"/>
                </a:xfrm>
              </p:grpSpPr>
              <p:sp>
                <p:nvSpPr>
                  <p:cNvPr id="7274" name="Rectangle 9"/>
                  <p:cNvSpPr>
                    <a:spLocks noChangeArrowheads="1"/>
                  </p:cNvSpPr>
                  <p:nvPr/>
                </p:nvSpPr>
                <p:spPr bwMode="auto">
                  <a:xfrm>
                    <a:off x="43" y="0"/>
                    <a:ext cx="791" cy="97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r>
                      <a:rPr lang="en-US" sz="1200">
                        <a:latin typeface="Arial Black" pitchFamily="34" charset="0"/>
                        <a:cs typeface="Times New Roman" pitchFamily="18" charset="0"/>
                      </a:rPr>
                      <a:t> </a:t>
                    </a:r>
                  </a:p>
                  <a:p>
                    <a:pPr eaLnBrk="0" hangingPunct="0"/>
                    <a:r>
                      <a:rPr lang="en-US" sz="1200">
                        <a:latin typeface="Arial Black" pitchFamily="34" charset="0"/>
                        <a:cs typeface="Times New Roman" pitchFamily="18" charset="0"/>
                      </a:rPr>
                      <a:t> </a:t>
                    </a:r>
                  </a:p>
                </p:txBody>
              </p:sp>
              <p:sp>
                <p:nvSpPr>
                  <p:cNvPr id="7275" name="Rectangle 10"/>
                  <p:cNvSpPr>
                    <a:spLocks noChangeArrowheads="1"/>
                  </p:cNvSpPr>
                  <p:nvPr/>
                </p:nvSpPr>
                <p:spPr bwMode="auto">
                  <a:xfrm>
                    <a:off x="0" y="0"/>
                    <a:ext cx="877" cy="97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197" name="Group 11"/>
                <p:cNvGrpSpPr>
                  <a:grpSpLocks/>
                </p:cNvGrpSpPr>
                <p:nvPr/>
              </p:nvGrpSpPr>
              <p:grpSpPr bwMode="auto">
                <a:xfrm>
                  <a:off x="877" y="0"/>
                  <a:ext cx="665" cy="976"/>
                  <a:chOff x="877" y="0"/>
                  <a:chExt cx="665" cy="976"/>
                </a:xfrm>
              </p:grpSpPr>
              <p:sp>
                <p:nvSpPr>
                  <p:cNvPr id="7270" name="Rectangle 12"/>
                  <p:cNvSpPr>
                    <a:spLocks noChangeArrowheads="1"/>
                  </p:cNvSpPr>
                  <p:nvPr/>
                </p:nvSpPr>
                <p:spPr bwMode="auto">
                  <a:xfrm>
                    <a:off x="877" y="0"/>
                    <a:ext cx="665" cy="976"/>
                  </a:xfrm>
                  <a:prstGeom prst="rect">
                    <a:avLst/>
                  </a:prstGeom>
                  <a:solidFill>
                    <a:srgbClr val="FFFF00"/>
                  </a:solidFill>
                  <a:ln w="9525">
                    <a:noFill/>
                    <a:miter lim="800000"/>
                    <a:headEnd/>
                    <a:tailEnd/>
                  </a:ln>
                </p:spPr>
                <p:txBody>
                  <a:bodyPr/>
                  <a:lstStyle/>
                  <a:p>
                    <a:endParaRPr lang="en-US" sz="1200">
                      <a:latin typeface="Arial Black" pitchFamily="34" charset="0"/>
                    </a:endParaRPr>
                  </a:p>
                </p:txBody>
              </p:sp>
              <p:grpSp>
                <p:nvGrpSpPr>
                  <p:cNvPr id="7271" name="Group 13"/>
                  <p:cNvGrpSpPr>
                    <a:grpSpLocks/>
                  </p:cNvGrpSpPr>
                  <p:nvPr/>
                </p:nvGrpSpPr>
                <p:grpSpPr bwMode="auto">
                  <a:xfrm>
                    <a:off x="877" y="0"/>
                    <a:ext cx="665" cy="976"/>
                    <a:chOff x="877" y="0"/>
                    <a:chExt cx="665" cy="976"/>
                  </a:xfrm>
                </p:grpSpPr>
                <p:sp>
                  <p:nvSpPr>
                    <p:cNvPr id="7272" name="Rectangle 14"/>
                    <p:cNvSpPr>
                      <a:spLocks noChangeArrowheads="1"/>
                    </p:cNvSpPr>
                    <p:nvPr/>
                  </p:nvSpPr>
                  <p:spPr bwMode="auto">
                    <a:xfrm>
                      <a:off x="920" y="0"/>
                      <a:ext cx="579" cy="976"/>
                    </a:xfrm>
                    <a:prstGeom prst="rect">
                      <a:avLst/>
                    </a:prstGeom>
                    <a:solidFill>
                      <a:srgbClr val="FFFF00"/>
                    </a:solidFill>
                    <a:ln w="9525">
                      <a:noFill/>
                      <a:miter lim="800000"/>
                      <a:headEnd/>
                      <a:tailEnd/>
                    </a:ln>
                  </p:spPr>
                  <p:txBody>
                    <a:bodyPr/>
                    <a:lstStyle/>
                    <a:p>
                      <a:r>
                        <a:rPr lang="en-US" sz="1200">
                          <a:latin typeface="Arial Black" pitchFamily="34" charset="0"/>
                          <a:cs typeface="Times New Roman" pitchFamily="18" charset="0"/>
                        </a:rPr>
                        <a:t>Health services</a:t>
                      </a:r>
                    </a:p>
                    <a:p>
                      <a:pPr eaLnBrk="0" hangingPunct="0"/>
                      <a:endParaRPr lang="en-US" sz="1200">
                        <a:latin typeface="Arial Black" pitchFamily="34" charset="0"/>
                      </a:endParaRPr>
                    </a:p>
                  </p:txBody>
                </p:sp>
                <p:sp>
                  <p:nvSpPr>
                    <p:cNvPr id="7273" name="Rectangle 15"/>
                    <p:cNvSpPr>
                      <a:spLocks noChangeArrowheads="1"/>
                    </p:cNvSpPr>
                    <p:nvPr/>
                  </p:nvSpPr>
                  <p:spPr bwMode="auto">
                    <a:xfrm>
                      <a:off x="877" y="0"/>
                      <a:ext cx="665" cy="97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grpSp>
              <p:nvGrpSpPr>
                <p:cNvPr id="7198" name="Group 16"/>
                <p:cNvGrpSpPr>
                  <a:grpSpLocks/>
                </p:cNvGrpSpPr>
                <p:nvPr/>
              </p:nvGrpSpPr>
              <p:grpSpPr bwMode="auto">
                <a:xfrm>
                  <a:off x="1542" y="0"/>
                  <a:ext cx="1914" cy="976"/>
                  <a:chOff x="1542" y="0"/>
                  <a:chExt cx="1914" cy="976"/>
                </a:xfrm>
              </p:grpSpPr>
              <p:sp>
                <p:nvSpPr>
                  <p:cNvPr id="7266" name="Rectangle 17"/>
                  <p:cNvSpPr>
                    <a:spLocks noChangeArrowheads="1"/>
                  </p:cNvSpPr>
                  <p:nvPr/>
                </p:nvSpPr>
                <p:spPr bwMode="auto">
                  <a:xfrm>
                    <a:off x="1542" y="0"/>
                    <a:ext cx="629" cy="976"/>
                  </a:xfrm>
                  <a:prstGeom prst="rect">
                    <a:avLst/>
                  </a:prstGeom>
                  <a:solidFill>
                    <a:srgbClr val="FFFF00"/>
                  </a:solidFill>
                  <a:ln w="9525">
                    <a:noFill/>
                    <a:miter lim="800000"/>
                    <a:headEnd/>
                    <a:tailEnd/>
                  </a:ln>
                </p:spPr>
                <p:txBody>
                  <a:bodyPr/>
                  <a:lstStyle/>
                  <a:p>
                    <a:endParaRPr lang="en-US" sz="1200">
                      <a:latin typeface="Arial Black" pitchFamily="34" charset="0"/>
                    </a:endParaRPr>
                  </a:p>
                </p:txBody>
              </p:sp>
              <p:grpSp>
                <p:nvGrpSpPr>
                  <p:cNvPr id="7267" name="Group 18"/>
                  <p:cNvGrpSpPr>
                    <a:grpSpLocks/>
                  </p:cNvGrpSpPr>
                  <p:nvPr/>
                </p:nvGrpSpPr>
                <p:grpSpPr bwMode="auto">
                  <a:xfrm>
                    <a:off x="1542" y="0"/>
                    <a:ext cx="1914" cy="976"/>
                    <a:chOff x="1542" y="0"/>
                    <a:chExt cx="1914" cy="976"/>
                  </a:xfrm>
                </p:grpSpPr>
                <p:sp>
                  <p:nvSpPr>
                    <p:cNvPr id="7268" name="Rectangle 19"/>
                    <p:cNvSpPr>
                      <a:spLocks noChangeArrowheads="1"/>
                    </p:cNvSpPr>
                    <p:nvPr/>
                  </p:nvSpPr>
                  <p:spPr bwMode="auto">
                    <a:xfrm>
                      <a:off x="2810" y="0"/>
                      <a:ext cx="646" cy="976"/>
                    </a:xfrm>
                    <a:prstGeom prst="rect">
                      <a:avLst/>
                    </a:prstGeom>
                    <a:solidFill>
                      <a:srgbClr val="FFFF00"/>
                    </a:solidFill>
                    <a:ln w="9525">
                      <a:noFill/>
                      <a:miter lim="800000"/>
                      <a:headEnd/>
                      <a:tailEnd/>
                    </a:ln>
                  </p:spPr>
                  <p:txBody>
                    <a:bodyPr/>
                    <a:lstStyle/>
                    <a:p>
                      <a:r>
                        <a:rPr lang="en-US" sz="1200">
                          <a:latin typeface="Arial Black" pitchFamily="34" charset="0"/>
                          <a:cs typeface="Times New Roman" pitchFamily="18" charset="0"/>
                        </a:rPr>
                        <a:t>Water and sanitation, housing</a:t>
                      </a:r>
                    </a:p>
                    <a:p>
                      <a:pPr eaLnBrk="0" hangingPunct="0"/>
                      <a:endParaRPr lang="en-US" sz="1200">
                        <a:latin typeface="Arial Black" pitchFamily="34" charset="0"/>
                      </a:endParaRPr>
                    </a:p>
                  </p:txBody>
                </p:sp>
                <p:sp>
                  <p:nvSpPr>
                    <p:cNvPr id="7269" name="Rectangle 20"/>
                    <p:cNvSpPr>
                      <a:spLocks noChangeArrowheads="1"/>
                    </p:cNvSpPr>
                    <p:nvPr/>
                  </p:nvSpPr>
                  <p:spPr bwMode="auto">
                    <a:xfrm>
                      <a:off x="1542" y="0"/>
                      <a:ext cx="629" cy="97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grpSp>
              <p:nvGrpSpPr>
                <p:cNvPr id="7199" name="Group 21"/>
                <p:cNvGrpSpPr>
                  <a:grpSpLocks/>
                </p:cNvGrpSpPr>
                <p:nvPr/>
              </p:nvGrpSpPr>
              <p:grpSpPr bwMode="auto">
                <a:xfrm>
                  <a:off x="2171" y="0"/>
                  <a:ext cx="652" cy="976"/>
                  <a:chOff x="2171" y="0"/>
                  <a:chExt cx="652" cy="976"/>
                </a:xfrm>
              </p:grpSpPr>
              <p:sp>
                <p:nvSpPr>
                  <p:cNvPr id="7262" name="Rectangle 22"/>
                  <p:cNvSpPr>
                    <a:spLocks noChangeArrowheads="1"/>
                  </p:cNvSpPr>
                  <p:nvPr/>
                </p:nvSpPr>
                <p:spPr bwMode="auto">
                  <a:xfrm>
                    <a:off x="2171" y="0"/>
                    <a:ext cx="652" cy="976"/>
                  </a:xfrm>
                  <a:prstGeom prst="rect">
                    <a:avLst/>
                  </a:prstGeom>
                  <a:solidFill>
                    <a:srgbClr val="FFFF00"/>
                  </a:solidFill>
                  <a:ln w="9525">
                    <a:noFill/>
                    <a:miter lim="800000"/>
                    <a:headEnd/>
                    <a:tailEnd/>
                  </a:ln>
                </p:spPr>
                <p:txBody>
                  <a:bodyPr/>
                  <a:lstStyle/>
                  <a:p>
                    <a:endParaRPr lang="en-US" sz="1200">
                      <a:latin typeface="Arial Black" pitchFamily="34" charset="0"/>
                    </a:endParaRPr>
                  </a:p>
                </p:txBody>
              </p:sp>
              <p:grpSp>
                <p:nvGrpSpPr>
                  <p:cNvPr id="7263" name="Group 23"/>
                  <p:cNvGrpSpPr>
                    <a:grpSpLocks/>
                  </p:cNvGrpSpPr>
                  <p:nvPr/>
                </p:nvGrpSpPr>
                <p:grpSpPr bwMode="auto">
                  <a:xfrm>
                    <a:off x="2171" y="0"/>
                    <a:ext cx="652" cy="976"/>
                    <a:chOff x="2171" y="0"/>
                    <a:chExt cx="652" cy="976"/>
                  </a:xfrm>
                </p:grpSpPr>
                <p:sp>
                  <p:nvSpPr>
                    <p:cNvPr id="7264" name="Rectangle 24"/>
                    <p:cNvSpPr>
                      <a:spLocks noChangeArrowheads="1"/>
                    </p:cNvSpPr>
                    <p:nvPr/>
                  </p:nvSpPr>
                  <p:spPr bwMode="auto">
                    <a:xfrm>
                      <a:off x="2214" y="0"/>
                      <a:ext cx="566" cy="976"/>
                    </a:xfrm>
                    <a:prstGeom prst="rect">
                      <a:avLst/>
                    </a:prstGeom>
                    <a:solidFill>
                      <a:srgbClr val="FFFF00"/>
                    </a:solidFill>
                    <a:ln w="9525">
                      <a:noFill/>
                      <a:miter lim="800000"/>
                      <a:headEnd/>
                      <a:tailEnd/>
                    </a:ln>
                  </p:spPr>
                  <p:txBody>
                    <a:bodyPr/>
                    <a:lstStyle/>
                    <a:p>
                      <a:r>
                        <a:rPr lang="en-US" sz="1200">
                          <a:latin typeface="Arial Black" pitchFamily="34" charset="0"/>
                          <a:cs typeface="Times New Roman" pitchFamily="18" charset="0"/>
                        </a:rPr>
                        <a:t>Education</a:t>
                      </a:r>
                    </a:p>
                    <a:p>
                      <a:pPr eaLnBrk="0" hangingPunct="0"/>
                      <a:endParaRPr lang="en-US" sz="1200">
                        <a:latin typeface="Arial Black" pitchFamily="34" charset="0"/>
                      </a:endParaRPr>
                    </a:p>
                  </p:txBody>
                </p:sp>
                <p:sp>
                  <p:nvSpPr>
                    <p:cNvPr id="7265" name="Rectangle 25"/>
                    <p:cNvSpPr>
                      <a:spLocks noChangeArrowheads="1"/>
                    </p:cNvSpPr>
                    <p:nvPr/>
                  </p:nvSpPr>
                  <p:spPr bwMode="auto">
                    <a:xfrm>
                      <a:off x="2171" y="0"/>
                      <a:ext cx="652" cy="97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grpSp>
              <p:nvGrpSpPr>
                <p:cNvPr id="7200" name="Group 28"/>
                <p:cNvGrpSpPr>
                  <a:grpSpLocks/>
                </p:cNvGrpSpPr>
                <p:nvPr/>
              </p:nvGrpSpPr>
              <p:grpSpPr bwMode="auto">
                <a:xfrm>
                  <a:off x="1555" y="0"/>
                  <a:ext cx="1886" cy="976"/>
                  <a:chOff x="1555" y="0"/>
                  <a:chExt cx="1886" cy="976"/>
                </a:xfrm>
              </p:grpSpPr>
              <p:sp>
                <p:nvSpPr>
                  <p:cNvPr id="7260" name="Rectangle 29"/>
                  <p:cNvSpPr>
                    <a:spLocks noChangeArrowheads="1"/>
                  </p:cNvSpPr>
                  <p:nvPr/>
                </p:nvSpPr>
                <p:spPr bwMode="auto">
                  <a:xfrm>
                    <a:off x="1555" y="0"/>
                    <a:ext cx="532" cy="976"/>
                  </a:xfrm>
                  <a:prstGeom prst="rect">
                    <a:avLst/>
                  </a:prstGeom>
                  <a:solidFill>
                    <a:srgbClr val="FFFF00"/>
                  </a:solidFill>
                  <a:ln w="9525">
                    <a:noFill/>
                    <a:miter lim="800000"/>
                    <a:headEnd/>
                    <a:tailEnd/>
                  </a:ln>
                </p:spPr>
                <p:txBody>
                  <a:bodyPr/>
                  <a:lstStyle/>
                  <a:p>
                    <a:r>
                      <a:rPr lang="en-US" sz="1200">
                        <a:latin typeface="Arial Black" pitchFamily="34" charset="0"/>
                        <a:cs typeface="Times New Roman" pitchFamily="18" charset="0"/>
                      </a:rPr>
                      <a:t>Food</a:t>
                    </a:r>
                  </a:p>
                  <a:p>
                    <a:pPr eaLnBrk="0" hangingPunct="0"/>
                    <a:endParaRPr lang="en-US" sz="1200">
                      <a:latin typeface="Arial Black" pitchFamily="34" charset="0"/>
                    </a:endParaRPr>
                  </a:p>
                </p:txBody>
              </p:sp>
              <p:sp>
                <p:nvSpPr>
                  <p:cNvPr id="7261" name="Rectangle 30"/>
                  <p:cNvSpPr>
                    <a:spLocks noChangeArrowheads="1"/>
                  </p:cNvSpPr>
                  <p:nvPr/>
                </p:nvSpPr>
                <p:spPr bwMode="auto">
                  <a:xfrm>
                    <a:off x="2823" y="0"/>
                    <a:ext cx="618" cy="97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01" name="Group 31"/>
                <p:cNvGrpSpPr>
                  <a:grpSpLocks/>
                </p:cNvGrpSpPr>
                <p:nvPr/>
              </p:nvGrpSpPr>
              <p:grpSpPr bwMode="auto">
                <a:xfrm>
                  <a:off x="3441" y="0"/>
                  <a:ext cx="657" cy="976"/>
                  <a:chOff x="3441" y="0"/>
                  <a:chExt cx="657" cy="976"/>
                </a:xfrm>
              </p:grpSpPr>
              <p:sp>
                <p:nvSpPr>
                  <p:cNvPr id="7256" name="Rectangle 32"/>
                  <p:cNvSpPr>
                    <a:spLocks noChangeArrowheads="1"/>
                  </p:cNvSpPr>
                  <p:nvPr/>
                </p:nvSpPr>
                <p:spPr bwMode="auto">
                  <a:xfrm>
                    <a:off x="3441" y="0"/>
                    <a:ext cx="657" cy="976"/>
                  </a:xfrm>
                  <a:prstGeom prst="rect">
                    <a:avLst/>
                  </a:prstGeom>
                  <a:solidFill>
                    <a:srgbClr val="FFFF00"/>
                  </a:solidFill>
                  <a:ln w="9525">
                    <a:noFill/>
                    <a:miter lim="800000"/>
                    <a:headEnd/>
                    <a:tailEnd/>
                  </a:ln>
                </p:spPr>
                <p:txBody>
                  <a:bodyPr/>
                  <a:lstStyle/>
                  <a:p>
                    <a:endParaRPr lang="en-US" sz="1200">
                      <a:latin typeface="Arial Black" pitchFamily="34" charset="0"/>
                    </a:endParaRPr>
                  </a:p>
                </p:txBody>
              </p:sp>
              <p:grpSp>
                <p:nvGrpSpPr>
                  <p:cNvPr id="7257" name="Group 33"/>
                  <p:cNvGrpSpPr>
                    <a:grpSpLocks/>
                  </p:cNvGrpSpPr>
                  <p:nvPr/>
                </p:nvGrpSpPr>
                <p:grpSpPr bwMode="auto">
                  <a:xfrm>
                    <a:off x="3441" y="0"/>
                    <a:ext cx="657" cy="976"/>
                    <a:chOff x="3441" y="0"/>
                    <a:chExt cx="657" cy="976"/>
                  </a:xfrm>
                </p:grpSpPr>
                <p:sp>
                  <p:nvSpPr>
                    <p:cNvPr id="7258" name="Rectangle 34"/>
                    <p:cNvSpPr>
                      <a:spLocks noChangeArrowheads="1"/>
                    </p:cNvSpPr>
                    <p:nvPr/>
                  </p:nvSpPr>
                  <p:spPr bwMode="auto">
                    <a:xfrm>
                      <a:off x="3484" y="0"/>
                      <a:ext cx="571" cy="976"/>
                    </a:xfrm>
                    <a:prstGeom prst="rect">
                      <a:avLst/>
                    </a:prstGeom>
                    <a:solidFill>
                      <a:srgbClr val="FFFF00"/>
                    </a:solidFill>
                    <a:ln w="9525">
                      <a:noFill/>
                      <a:miter lim="800000"/>
                      <a:headEnd/>
                      <a:tailEnd/>
                    </a:ln>
                  </p:spPr>
                  <p:txBody>
                    <a:bodyPr/>
                    <a:lstStyle/>
                    <a:p>
                      <a:r>
                        <a:rPr lang="en-US" sz="1200">
                          <a:latin typeface="Arial Black" pitchFamily="34" charset="0"/>
                          <a:cs typeface="Times New Roman" pitchFamily="18" charset="0"/>
                        </a:rPr>
                        <a:t>Other social services  as defined by national  priorities </a:t>
                      </a:r>
                      <a:endParaRPr lang="en-US" sz="1200">
                        <a:latin typeface="Arial Black" pitchFamily="34" charset="0"/>
                      </a:endParaRPr>
                    </a:p>
                  </p:txBody>
                </p:sp>
                <p:sp>
                  <p:nvSpPr>
                    <p:cNvPr id="7259" name="Rectangle 35"/>
                    <p:cNvSpPr>
                      <a:spLocks noChangeArrowheads="1"/>
                    </p:cNvSpPr>
                    <p:nvPr/>
                  </p:nvSpPr>
                  <p:spPr bwMode="auto">
                    <a:xfrm>
                      <a:off x="3441" y="0"/>
                      <a:ext cx="657" cy="97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grpSp>
              <p:nvGrpSpPr>
                <p:cNvPr id="7202" name="Group 36"/>
                <p:cNvGrpSpPr>
                  <a:grpSpLocks/>
                </p:cNvGrpSpPr>
                <p:nvPr/>
              </p:nvGrpSpPr>
              <p:grpSpPr bwMode="auto">
                <a:xfrm>
                  <a:off x="0" y="976"/>
                  <a:ext cx="877" cy="546"/>
                  <a:chOff x="0" y="976"/>
                  <a:chExt cx="877" cy="546"/>
                </a:xfrm>
              </p:grpSpPr>
              <p:sp>
                <p:nvSpPr>
                  <p:cNvPr id="7254" name="Rectangle 37"/>
                  <p:cNvSpPr>
                    <a:spLocks noChangeArrowheads="1"/>
                  </p:cNvSpPr>
                  <p:nvPr/>
                </p:nvSpPr>
                <p:spPr bwMode="auto">
                  <a:xfrm>
                    <a:off x="43" y="1055"/>
                    <a:ext cx="791" cy="467"/>
                  </a:xfrm>
                  <a:prstGeom prst="rect">
                    <a:avLst/>
                  </a:prstGeom>
                  <a:noFill/>
                  <a:ln w="9525">
                    <a:noFill/>
                    <a:miter lim="800000"/>
                    <a:headEnd/>
                    <a:tailEnd/>
                  </a:ln>
                </p:spPr>
                <p:txBody>
                  <a:bodyPr/>
                  <a:lstStyle/>
                  <a:p>
                    <a:r>
                      <a:rPr lang="en-US" sz="1200">
                        <a:latin typeface="Arial Black" pitchFamily="34" charset="0"/>
                        <a:cs typeface="Times New Roman" pitchFamily="18" charset="0"/>
                      </a:rPr>
                      <a:t>Children</a:t>
                    </a:r>
                  </a:p>
                  <a:p>
                    <a:pPr eaLnBrk="0" hangingPunct="0"/>
                    <a:r>
                      <a:rPr lang="en-US" sz="1200">
                        <a:latin typeface="Arial Black" pitchFamily="34" charset="0"/>
                        <a:cs typeface="Times New Roman" pitchFamily="18" charset="0"/>
                      </a:rPr>
                      <a:t> </a:t>
                    </a:r>
                  </a:p>
                  <a:p>
                    <a:pPr eaLnBrk="0" hangingPunct="0"/>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55" name="Rectangle 38"/>
                  <p:cNvSpPr>
                    <a:spLocks noChangeArrowheads="1"/>
                  </p:cNvSpPr>
                  <p:nvPr/>
                </p:nvSpPr>
                <p:spPr bwMode="auto">
                  <a:xfrm>
                    <a:off x="0" y="976"/>
                    <a:ext cx="877"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03" name="Group 39"/>
                <p:cNvGrpSpPr>
                  <a:grpSpLocks/>
                </p:cNvGrpSpPr>
                <p:nvPr/>
              </p:nvGrpSpPr>
              <p:grpSpPr bwMode="auto">
                <a:xfrm>
                  <a:off x="877" y="976"/>
                  <a:ext cx="665" cy="546"/>
                  <a:chOff x="877" y="976"/>
                  <a:chExt cx="665" cy="546"/>
                </a:xfrm>
              </p:grpSpPr>
              <p:sp>
                <p:nvSpPr>
                  <p:cNvPr id="7252" name="Rectangle 40"/>
                  <p:cNvSpPr>
                    <a:spLocks noChangeArrowheads="1"/>
                  </p:cNvSpPr>
                  <p:nvPr/>
                </p:nvSpPr>
                <p:spPr bwMode="auto">
                  <a:xfrm>
                    <a:off x="920" y="976"/>
                    <a:ext cx="579"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53" name="Rectangle 41"/>
                  <p:cNvSpPr>
                    <a:spLocks noChangeArrowheads="1"/>
                  </p:cNvSpPr>
                  <p:nvPr/>
                </p:nvSpPr>
                <p:spPr bwMode="auto">
                  <a:xfrm>
                    <a:off x="877" y="976"/>
                    <a:ext cx="665"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04" name="Group 42"/>
                <p:cNvGrpSpPr>
                  <a:grpSpLocks/>
                </p:cNvGrpSpPr>
                <p:nvPr/>
              </p:nvGrpSpPr>
              <p:grpSpPr bwMode="auto">
                <a:xfrm>
                  <a:off x="1542" y="976"/>
                  <a:ext cx="629" cy="546"/>
                  <a:chOff x="1542" y="976"/>
                  <a:chExt cx="629" cy="546"/>
                </a:xfrm>
              </p:grpSpPr>
              <p:sp>
                <p:nvSpPr>
                  <p:cNvPr id="7250" name="Rectangle 43"/>
                  <p:cNvSpPr>
                    <a:spLocks noChangeArrowheads="1"/>
                  </p:cNvSpPr>
                  <p:nvPr/>
                </p:nvSpPr>
                <p:spPr bwMode="auto">
                  <a:xfrm>
                    <a:off x="1585" y="976"/>
                    <a:ext cx="543"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51" name="Rectangle 44"/>
                  <p:cNvSpPr>
                    <a:spLocks noChangeArrowheads="1"/>
                  </p:cNvSpPr>
                  <p:nvPr/>
                </p:nvSpPr>
                <p:spPr bwMode="auto">
                  <a:xfrm>
                    <a:off x="1542" y="976"/>
                    <a:ext cx="629"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05" name="Group 45"/>
                <p:cNvGrpSpPr>
                  <a:grpSpLocks/>
                </p:cNvGrpSpPr>
                <p:nvPr/>
              </p:nvGrpSpPr>
              <p:grpSpPr bwMode="auto">
                <a:xfrm>
                  <a:off x="2171" y="976"/>
                  <a:ext cx="652" cy="546"/>
                  <a:chOff x="2171" y="976"/>
                  <a:chExt cx="652" cy="546"/>
                </a:xfrm>
              </p:grpSpPr>
              <p:sp>
                <p:nvSpPr>
                  <p:cNvPr id="7248" name="Rectangle 46"/>
                  <p:cNvSpPr>
                    <a:spLocks noChangeArrowheads="1"/>
                  </p:cNvSpPr>
                  <p:nvPr/>
                </p:nvSpPr>
                <p:spPr bwMode="auto">
                  <a:xfrm>
                    <a:off x="2214" y="976"/>
                    <a:ext cx="566" cy="130"/>
                  </a:xfrm>
                  <a:prstGeom prst="rect">
                    <a:avLst/>
                  </a:prstGeom>
                  <a:noFill/>
                  <a:ln w="9525">
                    <a:noFill/>
                    <a:miter lim="800000"/>
                    <a:headEnd/>
                    <a:tailEnd/>
                  </a:ln>
                </p:spPr>
                <p:txBody>
                  <a:bodyPr>
                    <a:spAutoFit/>
                  </a:bodyPr>
                  <a:lstStyle/>
                  <a:p>
                    <a:endParaRPr lang="en-US" sz="1200">
                      <a:latin typeface="Arial Black" pitchFamily="34" charset="0"/>
                    </a:endParaRPr>
                  </a:p>
                </p:txBody>
              </p:sp>
              <p:sp>
                <p:nvSpPr>
                  <p:cNvPr id="7249" name="Rectangle 47"/>
                  <p:cNvSpPr>
                    <a:spLocks noChangeArrowheads="1"/>
                  </p:cNvSpPr>
                  <p:nvPr/>
                </p:nvSpPr>
                <p:spPr bwMode="auto">
                  <a:xfrm>
                    <a:off x="2171" y="976"/>
                    <a:ext cx="652"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06" name="Group 48"/>
                <p:cNvGrpSpPr>
                  <a:grpSpLocks/>
                </p:cNvGrpSpPr>
                <p:nvPr/>
              </p:nvGrpSpPr>
              <p:grpSpPr bwMode="auto">
                <a:xfrm>
                  <a:off x="2823" y="976"/>
                  <a:ext cx="618" cy="546"/>
                  <a:chOff x="2823" y="976"/>
                  <a:chExt cx="618" cy="546"/>
                </a:xfrm>
              </p:grpSpPr>
              <p:sp>
                <p:nvSpPr>
                  <p:cNvPr id="7246" name="Rectangle 49"/>
                  <p:cNvSpPr>
                    <a:spLocks noChangeArrowheads="1"/>
                  </p:cNvSpPr>
                  <p:nvPr/>
                </p:nvSpPr>
                <p:spPr bwMode="auto">
                  <a:xfrm>
                    <a:off x="2866" y="976"/>
                    <a:ext cx="532"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47" name="Rectangle 50"/>
                  <p:cNvSpPr>
                    <a:spLocks noChangeArrowheads="1"/>
                  </p:cNvSpPr>
                  <p:nvPr/>
                </p:nvSpPr>
                <p:spPr bwMode="auto">
                  <a:xfrm>
                    <a:off x="2823" y="976"/>
                    <a:ext cx="618"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07" name="Group 51"/>
                <p:cNvGrpSpPr>
                  <a:grpSpLocks/>
                </p:cNvGrpSpPr>
                <p:nvPr/>
              </p:nvGrpSpPr>
              <p:grpSpPr bwMode="auto">
                <a:xfrm>
                  <a:off x="3441" y="976"/>
                  <a:ext cx="657" cy="546"/>
                  <a:chOff x="3441" y="976"/>
                  <a:chExt cx="657" cy="546"/>
                </a:xfrm>
              </p:grpSpPr>
              <p:sp>
                <p:nvSpPr>
                  <p:cNvPr id="7244" name="Rectangle 52"/>
                  <p:cNvSpPr>
                    <a:spLocks noChangeArrowheads="1"/>
                  </p:cNvSpPr>
                  <p:nvPr/>
                </p:nvSpPr>
                <p:spPr bwMode="auto">
                  <a:xfrm>
                    <a:off x="3484" y="976"/>
                    <a:ext cx="571" cy="130"/>
                  </a:xfrm>
                  <a:prstGeom prst="rect">
                    <a:avLst/>
                  </a:prstGeom>
                  <a:noFill/>
                  <a:ln w="9525">
                    <a:noFill/>
                    <a:miter lim="800000"/>
                    <a:headEnd/>
                    <a:tailEnd/>
                  </a:ln>
                </p:spPr>
                <p:txBody>
                  <a:bodyPr>
                    <a:spAutoFit/>
                  </a:bodyPr>
                  <a:lstStyle/>
                  <a:p>
                    <a:endParaRPr lang="en-US" sz="1200">
                      <a:latin typeface="Arial Black" pitchFamily="34" charset="0"/>
                    </a:endParaRPr>
                  </a:p>
                </p:txBody>
              </p:sp>
              <p:sp>
                <p:nvSpPr>
                  <p:cNvPr id="7245" name="Rectangle 53"/>
                  <p:cNvSpPr>
                    <a:spLocks noChangeArrowheads="1"/>
                  </p:cNvSpPr>
                  <p:nvPr/>
                </p:nvSpPr>
                <p:spPr bwMode="auto">
                  <a:xfrm>
                    <a:off x="3441" y="976"/>
                    <a:ext cx="657"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08" name="Group 54"/>
                <p:cNvGrpSpPr>
                  <a:grpSpLocks/>
                </p:cNvGrpSpPr>
                <p:nvPr/>
              </p:nvGrpSpPr>
              <p:grpSpPr bwMode="auto">
                <a:xfrm>
                  <a:off x="0" y="1522"/>
                  <a:ext cx="877" cy="546"/>
                  <a:chOff x="0" y="1522"/>
                  <a:chExt cx="877" cy="546"/>
                </a:xfrm>
              </p:grpSpPr>
              <p:sp>
                <p:nvSpPr>
                  <p:cNvPr id="7242" name="Rectangle 55"/>
                  <p:cNvSpPr>
                    <a:spLocks noChangeArrowheads="1"/>
                  </p:cNvSpPr>
                  <p:nvPr/>
                </p:nvSpPr>
                <p:spPr bwMode="auto">
                  <a:xfrm>
                    <a:off x="34" y="1522"/>
                    <a:ext cx="800"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People in active age groups with insufficient income from work </a:t>
                    </a:r>
                  </a:p>
                  <a:p>
                    <a:r>
                      <a:rPr lang="en-US" sz="1200">
                        <a:solidFill>
                          <a:srgbClr val="FF0000"/>
                        </a:solidFill>
                        <a:latin typeface="Arial Black" pitchFamily="34" charset="0"/>
                        <a:cs typeface="Times New Roman" pitchFamily="18" charset="0"/>
                      </a:rPr>
                      <a:t>PARENTS</a:t>
                    </a:r>
                  </a:p>
                  <a:p>
                    <a:pPr eaLnBrk="0" hangingPunct="0"/>
                    <a:endParaRPr lang="en-US" sz="1200">
                      <a:latin typeface="Arial Black" pitchFamily="34" charset="0"/>
                    </a:endParaRPr>
                  </a:p>
                </p:txBody>
              </p:sp>
              <p:sp>
                <p:nvSpPr>
                  <p:cNvPr id="7243" name="Rectangle 56"/>
                  <p:cNvSpPr>
                    <a:spLocks noChangeArrowheads="1"/>
                  </p:cNvSpPr>
                  <p:nvPr/>
                </p:nvSpPr>
                <p:spPr bwMode="auto">
                  <a:xfrm>
                    <a:off x="0" y="1522"/>
                    <a:ext cx="877"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09" name="Group 57"/>
                <p:cNvGrpSpPr>
                  <a:grpSpLocks/>
                </p:cNvGrpSpPr>
                <p:nvPr/>
              </p:nvGrpSpPr>
              <p:grpSpPr bwMode="auto">
                <a:xfrm>
                  <a:off x="877" y="1522"/>
                  <a:ext cx="665" cy="546"/>
                  <a:chOff x="877" y="1522"/>
                  <a:chExt cx="665" cy="546"/>
                </a:xfrm>
              </p:grpSpPr>
              <p:sp>
                <p:nvSpPr>
                  <p:cNvPr id="7240" name="Rectangle 58"/>
                  <p:cNvSpPr>
                    <a:spLocks noChangeArrowheads="1"/>
                  </p:cNvSpPr>
                  <p:nvPr/>
                </p:nvSpPr>
                <p:spPr bwMode="auto">
                  <a:xfrm>
                    <a:off x="920" y="1522"/>
                    <a:ext cx="579"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41" name="Rectangle 59"/>
                  <p:cNvSpPr>
                    <a:spLocks noChangeArrowheads="1"/>
                  </p:cNvSpPr>
                  <p:nvPr/>
                </p:nvSpPr>
                <p:spPr bwMode="auto">
                  <a:xfrm>
                    <a:off x="877" y="1522"/>
                    <a:ext cx="665"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0" name="Group 60"/>
                <p:cNvGrpSpPr>
                  <a:grpSpLocks/>
                </p:cNvGrpSpPr>
                <p:nvPr/>
              </p:nvGrpSpPr>
              <p:grpSpPr bwMode="auto">
                <a:xfrm>
                  <a:off x="1542" y="1522"/>
                  <a:ext cx="629" cy="546"/>
                  <a:chOff x="1542" y="1522"/>
                  <a:chExt cx="629" cy="546"/>
                </a:xfrm>
              </p:grpSpPr>
              <p:sp>
                <p:nvSpPr>
                  <p:cNvPr id="7238" name="Rectangle 61"/>
                  <p:cNvSpPr>
                    <a:spLocks noChangeArrowheads="1"/>
                  </p:cNvSpPr>
                  <p:nvPr/>
                </p:nvSpPr>
                <p:spPr bwMode="auto">
                  <a:xfrm>
                    <a:off x="1585" y="1522"/>
                    <a:ext cx="543"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39" name="Rectangle 62"/>
                  <p:cNvSpPr>
                    <a:spLocks noChangeArrowheads="1"/>
                  </p:cNvSpPr>
                  <p:nvPr/>
                </p:nvSpPr>
                <p:spPr bwMode="auto">
                  <a:xfrm>
                    <a:off x="1542" y="1522"/>
                    <a:ext cx="629"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1" name="Group 63"/>
                <p:cNvGrpSpPr>
                  <a:grpSpLocks/>
                </p:cNvGrpSpPr>
                <p:nvPr/>
              </p:nvGrpSpPr>
              <p:grpSpPr bwMode="auto">
                <a:xfrm>
                  <a:off x="2171" y="1522"/>
                  <a:ext cx="652" cy="546"/>
                  <a:chOff x="2171" y="1522"/>
                  <a:chExt cx="652" cy="546"/>
                </a:xfrm>
              </p:grpSpPr>
              <p:sp>
                <p:nvSpPr>
                  <p:cNvPr id="7236" name="Rectangle 64"/>
                  <p:cNvSpPr>
                    <a:spLocks noChangeArrowheads="1"/>
                  </p:cNvSpPr>
                  <p:nvPr/>
                </p:nvSpPr>
                <p:spPr bwMode="auto">
                  <a:xfrm>
                    <a:off x="2214" y="1522"/>
                    <a:ext cx="566" cy="130"/>
                  </a:xfrm>
                  <a:prstGeom prst="rect">
                    <a:avLst/>
                  </a:prstGeom>
                  <a:noFill/>
                  <a:ln w="9525">
                    <a:noFill/>
                    <a:miter lim="800000"/>
                    <a:headEnd/>
                    <a:tailEnd/>
                  </a:ln>
                </p:spPr>
                <p:txBody>
                  <a:bodyPr>
                    <a:spAutoFit/>
                  </a:bodyPr>
                  <a:lstStyle/>
                  <a:p>
                    <a:endParaRPr lang="en-US" sz="1200">
                      <a:latin typeface="Arial Black" pitchFamily="34" charset="0"/>
                    </a:endParaRPr>
                  </a:p>
                </p:txBody>
              </p:sp>
              <p:sp>
                <p:nvSpPr>
                  <p:cNvPr id="7237" name="Rectangle 65"/>
                  <p:cNvSpPr>
                    <a:spLocks noChangeArrowheads="1"/>
                  </p:cNvSpPr>
                  <p:nvPr/>
                </p:nvSpPr>
                <p:spPr bwMode="auto">
                  <a:xfrm>
                    <a:off x="2171" y="1522"/>
                    <a:ext cx="652"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2" name="Group 66"/>
                <p:cNvGrpSpPr>
                  <a:grpSpLocks/>
                </p:cNvGrpSpPr>
                <p:nvPr/>
              </p:nvGrpSpPr>
              <p:grpSpPr bwMode="auto">
                <a:xfrm>
                  <a:off x="2823" y="1522"/>
                  <a:ext cx="618" cy="546"/>
                  <a:chOff x="2823" y="1522"/>
                  <a:chExt cx="618" cy="546"/>
                </a:xfrm>
              </p:grpSpPr>
              <p:sp>
                <p:nvSpPr>
                  <p:cNvPr id="7234" name="Rectangle 67"/>
                  <p:cNvSpPr>
                    <a:spLocks noChangeArrowheads="1"/>
                  </p:cNvSpPr>
                  <p:nvPr/>
                </p:nvSpPr>
                <p:spPr bwMode="auto">
                  <a:xfrm>
                    <a:off x="2866" y="1522"/>
                    <a:ext cx="532"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35" name="Rectangle 68"/>
                  <p:cNvSpPr>
                    <a:spLocks noChangeArrowheads="1"/>
                  </p:cNvSpPr>
                  <p:nvPr/>
                </p:nvSpPr>
                <p:spPr bwMode="auto">
                  <a:xfrm>
                    <a:off x="2823" y="1522"/>
                    <a:ext cx="618"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3" name="Group 69"/>
                <p:cNvGrpSpPr>
                  <a:grpSpLocks/>
                </p:cNvGrpSpPr>
                <p:nvPr/>
              </p:nvGrpSpPr>
              <p:grpSpPr bwMode="auto">
                <a:xfrm>
                  <a:off x="3441" y="1522"/>
                  <a:ext cx="657" cy="546"/>
                  <a:chOff x="3441" y="1522"/>
                  <a:chExt cx="657" cy="546"/>
                </a:xfrm>
              </p:grpSpPr>
              <p:sp>
                <p:nvSpPr>
                  <p:cNvPr id="7232" name="Rectangle 70"/>
                  <p:cNvSpPr>
                    <a:spLocks noChangeArrowheads="1"/>
                  </p:cNvSpPr>
                  <p:nvPr/>
                </p:nvSpPr>
                <p:spPr bwMode="auto">
                  <a:xfrm>
                    <a:off x="3484" y="1522"/>
                    <a:ext cx="571" cy="130"/>
                  </a:xfrm>
                  <a:prstGeom prst="rect">
                    <a:avLst/>
                  </a:prstGeom>
                  <a:noFill/>
                  <a:ln w="9525">
                    <a:noFill/>
                    <a:miter lim="800000"/>
                    <a:headEnd/>
                    <a:tailEnd/>
                  </a:ln>
                </p:spPr>
                <p:txBody>
                  <a:bodyPr>
                    <a:spAutoFit/>
                  </a:bodyPr>
                  <a:lstStyle/>
                  <a:p>
                    <a:endParaRPr lang="en-US" sz="1200">
                      <a:latin typeface="Arial Black" pitchFamily="34" charset="0"/>
                    </a:endParaRPr>
                  </a:p>
                </p:txBody>
              </p:sp>
              <p:sp>
                <p:nvSpPr>
                  <p:cNvPr id="7233" name="Rectangle 71"/>
                  <p:cNvSpPr>
                    <a:spLocks noChangeArrowheads="1"/>
                  </p:cNvSpPr>
                  <p:nvPr/>
                </p:nvSpPr>
                <p:spPr bwMode="auto">
                  <a:xfrm>
                    <a:off x="3441" y="1522"/>
                    <a:ext cx="657"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4" name="Group 72"/>
                <p:cNvGrpSpPr>
                  <a:grpSpLocks/>
                </p:cNvGrpSpPr>
                <p:nvPr/>
              </p:nvGrpSpPr>
              <p:grpSpPr bwMode="auto">
                <a:xfrm>
                  <a:off x="0" y="2068"/>
                  <a:ext cx="877" cy="546"/>
                  <a:chOff x="0" y="2068"/>
                  <a:chExt cx="877" cy="546"/>
                </a:xfrm>
              </p:grpSpPr>
              <p:sp>
                <p:nvSpPr>
                  <p:cNvPr id="7230" name="Rectangle 73"/>
                  <p:cNvSpPr>
                    <a:spLocks noChangeArrowheads="1"/>
                  </p:cNvSpPr>
                  <p:nvPr/>
                </p:nvSpPr>
                <p:spPr bwMode="auto">
                  <a:xfrm>
                    <a:off x="43" y="2068"/>
                    <a:ext cx="791"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Older persons and people with disabilities (e.g.pensions)</a:t>
                    </a:r>
                  </a:p>
                  <a:p>
                    <a:r>
                      <a:rPr lang="en-US" sz="1200">
                        <a:solidFill>
                          <a:srgbClr val="FF0000"/>
                        </a:solidFill>
                        <a:latin typeface="Arial Black" pitchFamily="34" charset="0"/>
                        <a:cs typeface="Times New Roman" pitchFamily="18" charset="0"/>
                      </a:rPr>
                      <a:t>GRAND/</a:t>
                    </a:r>
                  </a:p>
                  <a:p>
                    <a:r>
                      <a:rPr lang="en-US" sz="1200">
                        <a:solidFill>
                          <a:srgbClr val="FF0000"/>
                        </a:solidFill>
                        <a:latin typeface="Arial Black" pitchFamily="34" charset="0"/>
                        <a:cs typeface="Times New Roman" pitchFamily="18" charset="0"/>
                      </a:rPr>
                      <a:t>PARENTS</a:t>
                    </a:r>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31" name="Rectangle 74"/>
                  <p:cNvSpPr>
                    <a:spLocks noChangeArrowheads="1"/>
                  </p:cNvSpPr>
                  <p:nvPr/>
                </p:nvSpPr>
                <p:spPr bwMode="auto">
                  <a:xfrm>
                    <a:off x="0" y="2068"/>
                    <a:ext cx="877"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5" name="Group 75"/>
                <p:cNvGrpSpPr>
                  <a:grpSpLocks/>
                </p:cNvGrpSpPr>
                <p:nvPr/>
              </p:nvGrpSpPr>
              <p:grpSpPr bwMode="auto">
                <a:xfrm>
                  <a:off x="877" y="2068"/>
                  <a:ext cx="665" cy="546"/>
                  <a:chOff x="877" y="2068"/>
                  <a:chExt cx="665" cy="546"/>
                </a:xfrm>
              </p:grpSpPr>
              <p:sp>
                <p:nvSpPr>
                  <p:cNvPr id="7228" name="Rectangle 76"/>
                  <p:cNvSpPr>
                    <a:spLocks noChangeArrowheads="1"/>
                  </p:cNvSpPr>
                  <p:nvPr/>
                </p:nvSpPr>
                <p:spPr bwMode="auto">
                  <a:xfrm>
                    <a:off x="920" y="2068"/>
                    <a:ext cx="579"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r>
                      <a:rPr lang="en-GB" sz="1200">
                        <a:latin typeface="Arial Black" pitchFamily="34" charset="0"/>
                      </a:rPr>
                      <a:t/>
                    </a:r>
                    <a:br>
                      <a:rPr lang="en-GB" sz="1200">
                        <a:latin typeface="Arial Black" pitchFamily="34" charset="0"/>
                      </a:rPr>
                    </a:br>
                    <a:endParaRPr lang="en-US" sz="1200">
                      <a:latin typeface="Arial Black" pitchFamily="34" charset="0"/>
                      <a:cs typeface="Times New Roman" pitchFamily="18" charset="0"/>
                    </a:endParaRPr>
                  </a:p>
                  <a:p>
                    <a:pPr eaLnBrk="0" hangingPunct="0"/>
                    <a:endParaRPr lang="en-US" sz="1200">
                      <a:latin typeface="Arial Black" pitchFamily="34" charset="0"/>
                    </a:endParaRPr>
                  </a:p>
                </p:txBody>
              </p:sp>
              <p:sp>
                <p:nvSpPr>
                  <p:cNvPr id="7229" name="Rectangle 77"/>
                  <p:cNvSpPr>
                    <a:spLocks noChangeArrowheads="1"/>
                  </p:cNvSpPr>
                  <p:nvPr/>
                </p:nvSpPr>
                <p:spPr bwMode="auto">
                  <a:xfrm>
                    <a:off x="877" y="2068"/>
                    <a:ext cx="665"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6" name="Group 78"/>
                <p:cNvGrpSpPr>
                  <a:grpSpLocks/>
                </p:cNvGrpSpPr>
                <p:nvPr/>
              </p:nvGrpSpPr>
              <p:grpSpPr bwMode="auto">
                <a:xfrm>
                  <a:off x="1542" y="2068"/>
                  <a:ext cx="629" cy="546"/>
                  <a:chOff x="1542" y="2068"/>
                  <a:chExt cx="629" cy="546"/>
                </a:xfrm>
              </p:grpSpPr>
              <p:sp>
                <p:nvSpPr>
                  <p:cNvPr id="7226" name="Rectangle 79"/>
                  <p:cNvSpPr>
                    <a:spLocks noChangeArrowheads="1"/>
                  </p:cNvSpPr>
                  <p:nvPr/>
                </p:nvSpPr>
                <p:spPr bwMode="auto">
                  <a:xfrm>
                    <a:off x="1585" y="2068"/>
                    <a:ext cx="543"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27" name="Rectangle 80"/>
                  <p:cNvSpPr>
                    <a:spLocks noChangeArrowheads="1"/>
                  </p:cNvSpPr>
                  <p:nvPr/>
                </p:nvSpPr>
                <p:spPr bwMode="auto">
                  <a:xfrm>
                    <a:off x="1542" y="2068"/>
                    <a:ext cx="629"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7" name="Group 81"/>
                <p:cNvGrpSpPr>
                  <a:grpSpLocks/>
                </p:cNvGrpSpPr>
                <p:nvPr/>
              </p:nvGrpSpPr>
              <p:grpSpPr bwMode="auto">
                <a:xfrm>
                  <a:off x="2171" y="2068"/>
                  <a:ext cx="652" cy="546"/>
                  <a:chOff x="2171" y="2068"/>
                  <a:chExt cx="652" cy="546"/>
                </a:xfrm>
              </p:grpSpPr>
              <p:sp>
                <p:nvSpPr>
                  <p:cNvPr id="7224" name="Rectangle 82"/>
                  <p:cNvSpPr>
                    <a:spLocks noChangeArrowheads="1"/>
                  </p:cNvSpPr>
                  <p:nvPr/>
                </p:nvSpPr>
                <p:spPr bwMode="auto">
                  <a:xfrm>
                    <a:off x="2214" y="2068"/>
                    <a:ext cx="566" cy="130"/>
                  </a:xfrm>
                  <a:prstGeom prst="rect">
                    <a:avLst/>
                  </a:prstGeom>
                  <a:noFill/>
                  <a:ln w="9525">
                    <a:noFill/>
                    <a:miter lim="800000"/>
                    <a:headEnd/>
                    <a:tailEnd/>
                  </a:ln>
                </p:spPr>
                <p:txBody>
                  <a:bodyPr>
                    <a:spAutoFit/>
                  </a:bodyPr>
                  <a:lstStyle/>
                  <a:p>
                    <a:endParaRPr lang="en-US" sz="1200">
                      <a:latin typeface="Arial Black" pitchFamily="34" charset="0"/>
                    </a:endParaRPr>
                  </a:p>
                </p:txBody>
              </p:sp>
              <p:sp>
                <p:nvSpPr>
                  <p:cNvPr id="7225" name="Rectangle 83"/>
                  <p:cNvSpPr>
                    <a:spLocks noChangeArrowheads="1"/>
                  </p:cNvSpPr>
                  <p:nvPr/>
                </p:nvSpPr>
                <p:spPr bwMode="auto">
                  <a:xfrm>
                    <a:off x="2171" y="2068"/>
                    <a:ext cx="652"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8" name="Group 84"/>
                <p:cNvGrpSpPr>
                  <a:grpSpLocks/>
                </p:cNvGrpSpPr>
                <p:nvPr/>
              </p:nvGrpSpPr>
              <p:grpSpPr bwMode="auto">
                <a:xfrm>
                  <a:off x="2823" y="2068"/>
                  <a:ext cx="618" cy="546"/>
                  <a:chOff x="2823" y="2068"/>
                  <a:chExt cx="618" cy="546"/>
                </a:xfrm>
              </p:grpSpPr>
              <p:sp>
                <p:nvSpPr>
                  <p:cNvPr id="7222" name="Rectangle 85"/>
                  <p:cNvSpPr>
                    <a:spLocks noChangeArrowheads="1"/>
                  </p:cNvSpPr>
                  <p:nvPr/>
                </p:nvSpPr>
                <p:spPr bwMode="auto">
                  <a:xfrm>
                    <a:off x="2866" y="2068"/>
                    <a:ext cx="532" cy="546"/>
                  </a:xfrm>
                  <a:prstGeom prst="rect">
                    <a:avLst/>
                  </a:prstGeom>
                  <a:noFill/>
                  <a:ln w="9525">
                    <a:noFill/>
                    <a:miter lim="800000"/>
                    <a:headEnd/>
                    <a:tailEnd/>
                  </a:ln>
                </p:spPr>
                <p:txBody>
                  <a:bodyPr/>
                  <a:lstStyle/>
                  <a:p>
                    <a:r>
                      <a:rPr lang="en-US" sz="1200">
                        <a:latin typeface="Arial Black" pitchFamily="34" charset="0"/>
                        <a:cs typeface="Times New Roman" pitchFamily="18" charset="0"/>
                      </a:rPr>
                      <a:t> </a:t>
                    </a:r>
                  </a:p>
                  <a:p>
                    <a:pPr eaLnBrk="0" hangingPunct="0"/>
                    <a:endParaRPr lang="en-US" sz="1200">
                      <a:latin typeface="Arial Black" pitchFamily="34" charset="0"/>
                    </a:endParaRPr>
                  </a:p>
                </p:txBody>
              </p:sp>
              <p:sp>
                <p:nvSpPr>
                  <p:cNvPr id="7223" name="Rectangle 86"/>
                  <p:cNvSpPr>
                    <a:spLocks noChangeArrowheads="1"/>
                  </p:cNvSpPr>
                  <p:nvPr/>
                </p:nvSpPr>
                <p:spPr bwMode="auto">
                  <a:xfrm>
                    <a:off x="2823" y="2068"/>
                    <a:ext cx="618"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nvGrpSpPr>
                <p:cNvPr id="7219" name="Group 87"/>
                <p:cNvGrpSpPr>
                  <a:grpSpLocks/>
                </p:cNvGrpSpPr>
                <p:nvPr/>
              </p:nvGrpSpPr>
              <p:grpSpPr bwMode="auto">
                <a:xfrm>
                  <a:off x="3441" y="2068"/>
                  <a:ext cx="657" cy="546"/>
                  <a:chOff x="3441" y="2068"/>
                  <a:chExt cx="657" cy="546"/>
                </a:xfrm>
              </p:grpSpPr>
              <p:sp>
                <p:nvSpPr>
                  <p:cNvPr id="7220" name="Rectangle 88"/>
                  <p:cNvSpPr>
                    <a:spLocks noChangeArrowheads="1"/>
                  </p:cNvSpPr>
                  <p:nvPr/>
                </p:nvSpPr>
                <p:spPr bwMode="auto">
                  <a:xfrm>
                    <a:off x="3484" y="2068"/>
                    <a:ext cx="571" cy="130"/>
                  </a:xfrm>
                  <a:prstGeom prst="rect">
                    <a:avLst/>
                  </a:prstGeom>
                  <a:noFill/>
                  <a:ln w="9525">
                    <a:noFill/>
                    <a:miter lim="800000"/>
                    <a:headEnd/>
                    <a:tailEnd/>
                  </a:ln>
                </p:spPr>
                <p:txBody>
                  <a:bodyPr>
                    <a:spAutoFit/>
                  </a:bodyPr>
                  <a:lstStyle/>
                  <a:p>
                    <a:endParaRPr lang="en-US" sz="1200">
                      <a:latin typeface="Arial Black" pitchFamily="34" charset="0"/>
                    </a:endParaRPr>
                  </a:p>
                </p:txBody>
              </p:sp>
              <p:sp>
                <p:nvSpPr>
                  <p:cNvPr id="7221" name="Rectangle 89"/>
                  <p:cNvSpPr>
                    <a:spLocks noChangeArrowheads="1"/>
                  </p:cNvSpPr>
                  <p:nvPr/>
                </p:nvSpPr>
                <p:spPr bwMode="auto">
                  <a:xfrm>
                    <a:off x="3441" y="2068"/>
                    <a:ext cx="657" cy="546"/>
                  </a:xfrm>
                  <a:prstGeom prst="rect">
                    <a:avLst/>
                  </a:prstGeom>
                  <a:noFill/>
                  <a:ln w="7">
                    <a:solidFill>
                      <a:srgbClr val="A0A0A0"/>
                    </a:solidFill>
                    <a:miter lim="800000"/>
                    <a:headEnd/>
                    <a:tailEnd/>
                  </a:ln>
                </p:spPr>
                <p:txBody>
                  <a:bodyPr/>
                  <a:lstStyle/>
                  <a:p>
                    <a:endParaRPr lang="en-US" sz="1200">
                      <a:latin typeface="Arial Black" pitchFamily="34" charset="0"/>
                    </a:endParaRPr>
                  </a:p>
                </p:txBody>
              </p:sp>
            </p:grpSp>
          </p:grpSp>
          <p:sp>
            <p:nvSpPr>
              <p:cNvPr id="7195" name="Rectangle 90"/>
              <p:cNvSpPr>
                <a:spLocks noChangeArrowheads="1"/>
              </p:cNvSpPr>
              <p:nvPr/>
            </p:nvSpPr>
            <p:spPr bwMode="auto">
              <a:xfrm>
                <a:off x="-2" y="-2"/>
                <a:ext cx="4102" cy="2618"/>
              </a:xfrm>
              <a:prstGeom prst="rect">
                <a:avLst/>
              </a:prstGeom>
              <a:noFill/>
              <a:ln w="6350">
                <a:solidFill>
                  <a:srgbClr val="A0A0A0"/>
                </a:solidFill>
                <a:miter lim="800000"/>
                <a:headEnd/>
                <a:tailEnd/>
              </a:ln>
            </p:spPr>
            <p:txBody>
              <a:bodyPr/>
              <a:lstStyle/>
              <a:p>
                <a:endParaRPr lang="en-US" sz="1200">
                  <a:latin typeface="Arial Black" pitchFamily="34" charset="0"/>
                </a:endParaRPr>
              </a:p>
            </p:txBody>
          </p:sp>
        </p:grpSp>
        <p:sp>
          <p:nvSpPr>
            <p:cNvPr id="7179" name="AutoShape 91"/>
            <p:cNvSpPr>
              <a:spLocks noChangeArrowheads="1"/>
            </p:cNvSpPr>
            <p:nvPr/>
          </p:nvSpPr>
          <p:spPr bwMode="auto">
            <a:xfrm rot="-10795961">
              <a:off x="3023" y="1826"/>
              <a:ext cx="646" cy="546"/>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0" name="AutoShape 92"/>
            <p:cNvSpPr>
              <a:spLocks noChangeArrowheads="1"/>
            </p:cNvSpPr>
            <p:nvPr/>
          </p:nvSpPr>
          <p:spPr bwMode="auto">
            <a:xfrm rot="-10795961">
              <a:off x="3668" y="1832"/>
              <a:ext cx="622"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1" name="AutoShape 93"/>
            <p:cNvSpPr>
              <a:spLocks noChangeArrowheads="1"/>
            </p:cNvSpPr>
            <p:nvPr/>
          </p:nvSpPr>
          <p:spPr bwMode="auto">
            <a:xfrm rot="-10795961">
              <a:off x="4283" y="1832"/>
              <a:ext cx="669"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2" name="AutoShape 94"/>
            <p:cNvSpPr>
              <a:spLocks noChangeArrowheads="1"/>
            </p:cNvSpPr>
            <p:nvPr/>
          </p:nvSpPr>
          <p:spPr bwMode="auto">
            <a:xfrm rot="-10795961">
              <a:off x="1722" y="1832"/>
              <a:ext cx="674"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3" name="AutoShape 95"/>
            <p:cNvSpPr>
              <a:spLocks noChangeArrowheads="1"/>
            </p:cNvSpPr>
            <p:nvPr/>
          </p:nvSpPr>
          <p:spPr bwMode="auto">
            <a:xfrm rot="-10795961">
              <a:off x="1724" y="2374"/>
              <a:ext cx="674"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4" name="AutoShape 96"/>
            <p:cNvSpPr>
              <a:spLocks noChangeArrowheads="1"/>
            </p:cNvSpPr>
            <p:nvPr/>
          </p:nvSpPr>
          <p:spPr bwMode="auto">
            <a:xfrm rot="-10795961">
              <a:off x="1725" y="2922"/>
              <a:ext cx="674"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5" name="AutoShape 97"/>
            <p:cNvSpPr>
              <a:spLocks noChangeArrowheads="1"/>
            </p:cNvSpPr>
            <p:nvPr/>
          </p:nvSpPr>
          <p:spPr bwMode="auto">
            <a:xfrm rot="-10795961">
              <a:off x="2398" y="2375"/>
              <a:ext cx="626" cy="547"/>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6" name="AutoShape 98"/>
            <p:cNvSpPr>
              <a:spLocks noChangeArrowheads="1"/>
            </p:cNvSpPr>
            <p:nvPr/>
          </p:nvSpPr>
          <p:spPr bwMode="auto">
            <a:xfrm rot="-10795961">
              <a:off x="2398" y="2923"/>
              <a:ext cx="626" cy="547"/>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7" name="AutoShape 99"/>
            <p:cNvSpPr>
              <a:spLocks noChangeArrowheads="1"/>
            </p:cNvSpPr>
            <p:nvPr/>
          </p:nvSpPr>
          <p:spPr bwMode="auto">
            <a:xfrm rot="-10795961">
              <a:off x="3671" y="2374"/>
              <a:ext cx="622"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8" name="AutoShape 100"/>
            <p:cNvSpPr>
              <a:spLocks noChangeArrowheads="1"/>
            </p:cNvSpPr>
            <p:nvPr/>
          </p:nvSpPr>
          <p:spPr bwMode="auto">
            <a:xfrm rot="-10795961">
              <a:off x="3667" y="2923"/>
              <a:ext cx="622"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89" name="AutoShape 101"/>
            <p:cNvSpPr>
              <a:spLocks noChangeArrowheads="1"/>
            </p:cNvSpPr>
            <p:nvPr/>
          </p:nvSpPr>
          <p:spPr bwMode="auto">
            <a:xfrm rot="-10795961">
              <a:off x="4286" y="2375"/>
              <a:ext cx="669"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90" name="AutoShape 102"/>
            <p:cNvSpPr>
              <a:spLocks noChangeArrowheads="1"/>
            </p:cNvSpPr>
            <p:nvPr/>
          </p:nvSpPr>
          <p:spPr bwMode="auto">
            <a:xfrm rot="-10795961">
              <a:off x="4286" y="2921"/>
              <a:ext cx="669" cy="542"/>
            </a:xfrm>
            <a:prstGeom prst="rtTriangle">
              <a:avLst/>
            </a:prstGeom>
            <a:solidFill>
              <a:srgbClr val="FFFF00"/>
            </a:solidFill>
            <a:ln w="9525">
              <a:solidFill>
                <a:srgbClr val="000000"/>
              </a:solidFill>
              <a:miter lim="800000"/>
              <a:headEnd/>
              <a:tailEnd/>
            </a:ln>
          </p:spPr>
          <p:txBody>
            <a:bodyPr/>
            <a:lstStyle/>
            <a:p>
              <a:endParaRPr lang="en-US" sz="1200">
                <a:latin typeface="Arial Black" pitchFamily="34" charset="0"/>
              </a:endParaRPr>
            </a:p>
          </p:txBody>
        </p:sp>
        <p:sp>
          <p:nvSpPr>
            <p:cNvPr id="7191" name="AutoShape 103"/>
            <p:cNvSpPr>
              <a:spLocks noChangeArrowheads="1"/>
            </p:cNvSpPr>
            <p:nvPr/>
          </p:nvSpPr>
          <p:spPr bwMode="auto">
            <a:xfrm rot="10800000">
              <a:off x="848" y="852"/>
              <a:ext cx="878" cy="975"/>
            </a:xfrm>
            <a:prstGeom prst="rtTriangle">
              <a:avLst/>
            </a:prstGeom>
            <a:solidFill>
              <a:srgbClr val="FFFF00"/>
            </a:solidFill>
            <a:ln w="9525">
              <a:solidFill>
                <a:schemeClr val="tx1"/>
              </a:solidFill>
              <a:miter lim="800000"/>
              <a:headEnd/>
              <a:tailEnd/>
            </a:ln>
          </p:spPr>
          <p:txBody>
            <a:bodyPr wrap="none" anchor="ctr"/>
            <a:lstStyle/>
            <a:p>
              <a:endParaRPr lang="en-US" sz="1200">
                <a:latin typeface="Arial Black" pitchFamily="34" charset="0"/>
              </a:endParaRPr>
            </a:p>
          </p:txBody>
        </p:sp>
        <p:sp>
          <p:nvSpPr>
            <p:cNvPr id="7192" name="Text Box 104"/>
            <p:cNvSpPr txBox="1">
              <a:spLocks noChangeArrowheads="1"/>
            </p:cNvSpPr>
            <p:nvPr/>
          </p:nvSpPr>
          <p:spPr bwMode="auto">
            <a:xfrm>
              <a:off x="969" y="850"/>
              <a:ext cx="816" cy="217"/>
            </a:xfrm>
            <a:prstGeom prst="rect">
              <a:avLst/>
            </a:prstGeom>
            <a:noFill/>
            <a:ln w="9525">
              <a:noFill/>
              <a:miter lim="800000"/>
              <a:headEnd/>
              <a:tailEnd/>
            </a:ln>
          </p:spPr>
          <p:txBody>
            <a:bodyPr>
              <a:spAutoFit/>
            </a:bodyPr>
            <a:lstStyle/>
            <a:p>
              <a:r>
                <a:rPr lang="en-GB" sz="1200">
                  <a:latin typeface="Arial Black" pitchFamily="34" charset="0"/>
                  <a:cs typeface="Times New Roman" pitchFamily="18" charset="0"/>
                </a:rPr>
                <a:t>Means to ensure availability of:</a:t>
              </a:r>
              <a:r>
                <a:rPr lang="en-GB" sz="1200">
                  <a:latin typeface="Arial Black" pitchFamily="34" charset="0"/>
                </a:rPr>
                <a:t> </a:t>
              </a:r>
            </a:p>
          </p:txBody>
        </p:sp>
        <p:sp>
          <p:nvSpPr>
            <p:cNvPr id="7193" name="Text Box 105"/>
            <p:cNvSpPr txBox="1">
              <a:spLocks noChangeArrowheads="1"/>
            </p:cNvSpPr>
            <p:nvPr/>
          </p:nvSpPr>
          <p:spPr bwMode="auto">
            <a:xfrm>
              <a:off x="848" y="1390"/>
              <a:ext cx="623" cy="391"/>
            </a:xfrm>
            <a:prstGeom prst="rect">
              <a:avLst/>
            </a:prstGeom>
            <a:noFill/>
            <a:ln w="9525">
              <a:noFill/>
              <a:miter lim="800000"/>
              <a:headEnd/>
              <a:tailEnd/>
            </a:ln>
          </p:spPr>
          <p:txBody>
            <a:bodyPr>
              <a:spAutoFit/>
            </a:bodyPr>
            <a:lstStyle/>
            <a:p>
              <a:pPr>
                <a:spcBef>
                  <a:spcPct val="50000"/>
                </a:spcBef>
              </a:pPr>
              <a:r>
                <a:rPr lang="en-US" sz="1200">
                  <a:latin typeface="Arial Black" pitchFamily="34" charset="0"/>
                  <a:cs typeface="Times New Roman" pitchFamily="18" charset="0"/>
                </a:rPr>
                <a:t>Rights and transfers to guarantee access for:</a:t>
              </a:r>
              <a:r>
                <a:rPr lang="en-GB" sz="1200">
                  <a:latin typeface="Arial Black" pitchFamily="34" charset="0"/>
                  <a:cs typeface="Times New Roman" pitchFamily="18" charset="0"/>
                </a:rPr>
                <a:t> </a:t>
              </a:r>
            </a:p>
          </p:txBody>
        </p:sp>
      </p:grpSp>
      <p:pic>
        <p:nvPicPr>
          <p:cNvPr id="7172" name="Picture 7" descr="unicef_logo.gif"/>
          <p:cNvPicPr>
            <a:picLocks noChangeAspect="1"/>
          </p:cNvPicPr>
          <p:nvPr/>
        </p:nvPicPr>
        <p:blipFill>
          <a:blip r:embed="rId2"/>
          <a:srcRect/>
          <a:stretch>
            <a:fillRect/>
          </a:stretch>
        </p:blipFill>
        <p:spPr bwMode="auto">
          <a:xfrm>
            <a:off x="3505200" y="3656013"/>
            <a:ext cx="1219200" cy="382587"/>
          </a:xfrm>
          <a:prstGeom prst="rect">
            <a:avLst/>
          </a:prstGeom>
          <a:noFill/>
          <a:ln w="9525">
            <a:noFill/>
            <a:miter lim="800000"/>
            <a:headEnd/>
            <a:tailEnd/>
          </a:ln>
        </p:spPr>
      </p:pic>
      <p:pic>
        <p:nvPicPr>
          <p:cNvPr id="7173" name="Picture 7" descr="unicef_logo.gif"/>
          <p:cNvPicPr>
            <a:picLocks noChangeAspect="1"/>
          </p:cNvPicPr>
          <p:nvPr/>
        </p:nvPicPr>
        <p:blipFill>
          <a:blip r:embed="rId2"/>
          <a:srcRect/>
          <a:stretch>
            <a:fillRect/>
          </a:stretch>
        </p:blipFill>
        <p:spPr bwMode="auto">
          <a:xfrm>
            <a:off x="7315200" y="3657600"/>
            <a:ext cx="1219200" cy="382588"/>
          </a:xfrm>
          <a:prstGeom prst="rect">
            <a:avLst/>
          </a:prstGeom>
          <a:noFill/>
          <a:ln w="9525">
            <a:noFill/>
            <a:miter lim="800000"/>
            <a:headEnd/>
            <a:tailEnd/>
          </a:ln>
        </p:spPr>
      </p:pic>
      <p:pic>
        <p:nvPicPr>
          <p:cNvPr id="7174" name="Picture 7" descr="unicef_logo.gif"/>
          <p:cNvPicPr>
            <a:picLocks noChangeAspect="1"/>
          </p:cNvPicPr>
          <p:nvPr/>
        </p:nvPicPr>
        <p:blipFill>
          <a:blip r:embed="rId2"/>
          <a:srcRect/>
          <a:stretch>
            <a:fillRect/>
          </a:stretch>
        </p:blipFill>
        <p:spPr bwMode="auto">
          <a:xfrm>
            <a:off x="6019800" y="3657600"/>
            <a:ext cx="1219200" cy="382588"/>
          </a:xfrm>
          <a:prstGeom prst="rect">
            <a:avLst/>
          </a:prstGeom>
          <a:noFill/>
          <a:ln w="9525">
            <a:noFill/>
            <a:miter lim="800000"/>
            <a:headEnd/>
            <a:tailEnd/>
          </a:ln>
        </p:spPr>
      </p:pic>
      <p:pic>
        <p:nvPicPr>
          <p:cNvPr id="7175" name="Picture 7" descr="unicef_logo.gif"/>
          <p:cNvPicPr>
            <a:picLocks noChangeAspect="1"/>
          </p:cNvPicPr>
          <p:nvPr/>
        </p:nvPicPr>
        <p:blipFill>
          <a:blip r:embed="rId2"/>
          <a:srcRect/>
          <a:stretch>
            <a:fillRect/>
          </a:stretch>
        </p:blipFill>
        <p:spPr bwMode="auto">
          <a:xfrm>
            <a:off x="4800600" y="3657600"/>
            <a:ext cx="1219200" cy="382588"/>
          </a:xfrm>
          <a:prstGeom prst="rect">
            <a:avLst/>
          </a:prstGeom>
          <a:noFill/>
          <a:ln w="9525">
            <a:noFill/>
            <a:miter lim="800000"/>
            <a:headEnd/>
            <a:tailEnd/>
          </a:ln>
        </p:spPr>
      </p:pic>
      <p:pic>
        <p:nvPicPr>
          <p:cNvPr id="7176" name="Picture 7" descr="unicef_logo.gif"/>
          <p:cNvPicPr>
            <a:picLocks noChangeAspect="1"/>
          </p:cNvPicPr>
          <p:nvPr/>
        </p:nvPicPr>
        <p:blipFill>
          <a:blip r:embed="rId2"/>
          <a:srcRect/>
          <a:stretch>
            <a:fillRect/>
          </a:stretch>
        </p:blipFill>
        <p:spPr bwMode="auto">
          <a:xfrm>
            <a:off x="2209800" y="3657600"/>
            <a:ext cx="1219200" cy="3825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76200"/>
            <a:ext cx="8229600" cy="792162"/>
          </a:xfrm>
        </p:spPr>
        <p:txBody>
          <a:bodyPr/>
          <a:lstStyle/>
          <a:p>
            <a:pPr eaLnBrk="1" hangingPunct="1"/>
            <a:r>
              <a:rPr lang="en-US" sz="3200" b="1" dirty="0" smtClean="0">
                <a:solidFill>
                  <a:srgbClr val="00B0F0"/>
                </a:solidFill>
              </a:rPr>
              <a:t>Principles of child sensitive social protection</a:t>
            </a:r>
          </a:p>
        </p:txBody>
      </p:sp>
      <p:sp>
        <p:nvSpPr>
          <p:cNvPr id="14339" name="Content Placeholder 2"/>
          <p:cNvSpPr>
            <a:spLocks noGrp="1"/>
          </p:cNvSpPr>
          <p:nvPr>
            <p:ph idx="1"/>
          </p:nvPr>
        </p:nvSpPr>
        <p:spPr>
          <a:xfrm>
            <a:off x="304799" y="838200"/>
            <a:ext cx="6553201" cy="6019800"/>
          </a:xfrm>
        </p:spPr>
        <p:txBody>
          <a:bodyPr/>
          <a:lstStyle/>
          <a:p>
            <a:pPr eaLnBrk="1" hangingPunct="1">
              <a:lnSpc>
                <a:spcPct val="120000"/>
              </a:lnSpc>
              <a:buFont typeface="Calibri" pitchFamily="34" charset="0"/>
              <a:buAutoNum type="arabicPeriod"/>
            </a:pPr>
            <a:r>
              <a:rPr lang="en-US" sz="2000" dirty="0" smtClean="0"/>
              <a:t>Avoid adverse impacts on children</a:t>
            </a:r>
          </a:p>
          <a:p>
            <a:pPr eaLnBrk="1" hangingPunct="1">
              <a:lnSpc>
                <a:spcPct val="120000"/>
              </a:lnSpc>
              <a:buFont typeface="Calibri" pitchFamily="34" charset="0"/>
              <a:buAutoNum type="arabicPeriod"/>
            </a:pPr>
            <a:r>
              <a:rPr lang="en-US" sz="2000" dirty="0" smtClean="0"/>
              <a:t>Intervene as early as possible to prevent irreversible impairment or harm to children</a:t>
            </a:r>
          </a:p>
          <a:p>
            <a:pPr eaLnBrk="1" hangingPunct="1">
              <a:lnSpc>
                <a:spcPct val="120000"/>
              </a:lnSpc>
              <a:buFont typeface="Calibri" pitchFamily="34" charset="0"/>
              <a:buAutoNum type="arabicPeriod"/>
            </a:pPr>
            <a:r>
              <a:rPr lang="en-US" sz="2000" dirty="0" smtClean="0"/>
              <a:t>Consider the age and gender specific risks and vulnerabilities of children</a:t>
            </a:r>
          </a:p>
          <a:p>
            <a:pPr eaLnBrk="1" hangingPunct="1">
              <a:lnSpc>
                <a:spcPct val="120000"/>
              </a:lnSpc>
              <a:buFont typeface="Calibri" pitchFamily="34" charset="0"/>
              <a:buAutoNum type="arabicPeriod"/>
            </a:pPr>
            <a:r>
              <a:rPr lang="en-US" sz="2000" dirty="0" smtClean="0"/>
              <a:t>Mitigate the effects of shocks, exclusion and poverty on families</a:t>
            </a:r>
          </a:p>
          <a:p>
            <a:pPr eaLnBrk="1" hangingPunct="1">
              <a:lnSpc>
                <a:spcPct val="120000"/>
              </a:lnSpc>
              <a:buFont typeface="Calibri" pitchFamily="34" charset="0"/>
              <a:buAutoNum type="arabicPeriod"/>
            </a:pPr>
            <a:r>
              <a:rPr lang="en-US" sz="2000" dirty="0" smtClean="0"/>
              <a:t>Make special provision to reach children who are particularly vulnerable and excluded</a:t>
            </a:r>
          </a:p>
          <a:p>
            <a:pPr eaLnBrk="1" hangingPunct="1">
              <a:lnSpc>
                <a:spcPct val="120000"/>
              </a:lnSpc>
              <a:buFont typeface="Calibri" pitchFamily="34" charset="0"/>
              <a:buAutoNum type="arabicPeriod"/>
            </a:pPr>
            <a:r>
              <a:rPr lang="en-US" sz="2000" dirty="0" smtClean="0"/>
              <a:t>Consider intra-household dynamics and the balance of power between men and women within the household and broader community</a:t>
            </a:r>
          </a:p>
          <a:p>
            <a:pPr eaLnBrk="1" hangingPunct="1">
              <a:lnSpc>
                <a:spcPct val="120000"/>
              </a:lnSpc>
              <a:buFont typeface="Calibri" pitchFamily="34" charset="0"/>
              <a:buAutoNum type="arabicPeriod"/>
            </a:pPr>
            <a:r>
              <a:rPr lang="en-US" sz="2000" dirty="0" smtClean="0"/>
              <a:t>Include the voices and opinions of children, their caregivers and youth in the understanding and design of social protection systems and </a:t>
            </a:r>
            <a:r>
              <a:rPr lang="en-US" sz="2000" dirty="0" err="1" smtClean="0"/>
              <a:t>programmes</a:t>
            </a:r>
            <a:r>
              <a:rPr lang="en-US" sz="2000" dirty="0" smtClean="0"/>
              <a:t>.</a:t>
            </a:r>
          </a:p>
          <a:p>
            <a:pPr eaLnBrk="1" hangingPunct="1">
              <a:lnSpc>
                <a:spcPct val="120000"/>
              </a:lnSpc>
            </a:pPr>
            <a:endParaRPr lang="en-US" sz="1600" dirty="0" smtClean="0"/>
          </a:p>
        </p:txBody>
      </p:sp>
      <p:pic>
        <p:nvPicPr>
          <p:cNvPr id="4" name="Picture 7" descr="UNICEF"/>
          <p:cNvPicPr>
            <a:picLocks noChangeAspect="1" noChangeArrowheads="1"/>
          </p:cNvPicPr>
          <p:nvPr/>
        </p:nvPicPr>
        <p:blipFill>
          <a:blip r:embed="rId2"/>
          <a:srcRect/>
          <a:stretch>
            <a:fillRect/>
          </a:stretch>
        </p:blipFill>
        <p:spPr bwMode="auto">
          <a:xfrm>
            <a:off x="6858000" y="3276600"/>
            <a:ext cx="2292350" cy="3048000"/>
          </a:xfrm>
          <a:prstGeom prst="rect">
            <a:avLst/>
          </a:prstGeom>
          <a:noFill/>
          <a:ln w="9525">
            <a:noFill/>
            <a:miter lim="800000"/>
            <a:headEnd/>
            <a:tailEnd/>
          </a:ln>
        </p:spPr>
      </p:pic>
      <p:sp>
        <p:nvSpPr>
          <p:cNvPr id="2" name="TextBox 1"/>
          <p:cNvSpPr txBox="1"/>
          <p:nvPr/>
        </p:nvSpPr>
        <p:spPr>
          <a:xfrm>
            <a:off x="7394739" y="6412468"/>
            <a:ext cx="1749261" cy="369332"/>
          </a:xfrm>
          <a:prstGeom prst="rect">
            <a:avLst/>
          </a:prstGeom>
          <a:noFill/>
        </p:spPr>
        <p:txBody>
          <a:bodyPr wrap="none" rtlCol="0">
            <a:spAutoFit/>
          </a:bodyPr>
          <a:lstStyle/>
          <a:p>
            <a:r>
              <a:rPr lang="en-US" dirty="0" smtClean="0"/>
              <a:t>www.unicef.org</a:t>
            </a:r>
            <a:endParaRPr lang="en-US" dirty="0"/>
          </a:p>
        </p:txBody>
      </p:sp>
    </p:spTree>
    <p:extLst>
      <p:ext uri="{BB962C8B-B14F-4D97-AF65-F5344CB8AC3E}">
        <p14:creationId xmlns:p14="http://schemas.microsoft.com/office/powerpoint/2010/main" val="22188400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79388" y="381000"/>
            <a:ext cx="8812212" cy="720725"/>
          </a:xfrm>
          <a:solidFill>
            <a:schemeClr val="bg1"/>
          </a:solidFill>
        </p:spPr>
        <p:txBody>
          <a:bodyPr/>
          <a:lstStyle/>
          <a:p>
            <a:pPr eaLnBrk="1" hangingPunct="1"/>
            <a:r>
              <a:rPr lang="en-US" sz="2800" b="1" dirty="0" smtClean="0">
                <a:solidFill>
                  <a:srgbClr val="00B0F0"/>
                </a:solidFill>
              </a:rPr>
              <a:t>Why Children particularly need Social Protection</a:t>
            </a:r>
            <a:endParaRPr lang="en-US" sz="2800" b="1" dirty="0" smtClean="0">
              <a:solidFill>
                <a:schemeClr val="bg1"/>
              </a:solidFill>
            </a:endParaRPr>
          </a:p>
        </p:txBody>
      </p:sp>
      <p:sp>
        <p:nvSpPr>
          <p:cNvPr id="9219" name="Rectangle 3"/>
          <p:cNvSpPr>
            <a:spLocks noGrp="1" noChangeArrowheads="1"/>
          </p:cNvSpPr>
          <p:nvPr>
            <p:ph type="body" idx="1"/>
          </p:nvPr>
        </p:nvSpPr>
        <p:spPr>
          <a:xfrm>
            <a:off x="457200" y="1295400"/>
            <a:ext cx="8458200" cy="5029200"/>
          </a:xfrm>
        </p:spPr>
        <p:txBody>
          <a:bodyPr/>
          <a:lstStyle/>
          <a:p>
            <a:pPr marL="609600" indent="-609600" eaLnBrk="1" hangingPunct="1"/>
            <a:r>
              <a:rPr lang="en-US" sz="2000" b="1" dirty="0" smtClean="0"/>
              <a:t>Social protection is a human right</a:t>
            </a:r>
          </a:p>
          <a:p>
            <a:pPr marL="1009650" lvl="1" indent="-609600" eaLnBrk="1" hangingPunct="1"/>
            <a:r>
              <a:rPr lang="en-US" sz="2000" dirty="0" smtClean="0"/>
              <a:t>The Convention on the Rights of the Child reaffirms children’s right to social security and access to services</a:t>
            </a:r>
          </a:p>
          <a:p>
            <a:pPr marL="1009650" lvl="1" indent="-609600" eaLnBrk="1" hangingPunct="1"/>
            <a:r>
              <a:rPr lang="en-US" sz="2000" dirty="0" smtClean="0"/>
              <a:t>Children’s vulnerability and the vulnerability of their household (e.g. poverty) or community  often overlap and compound each other</a:t>
            </a:r>
          </a:p>
          <a:p>
            <a:pPr marL="1009650" lvl="1" indent="-609600" eaLnBrk="1" hangingPunct="1"/>
            <a:r>
              <a:rPr lang="en-US" sz="2000" dirty="0" smtClean="0"/>
              <a:t>Children are particularly vulnerable to instability e.g. loss of family care is a significant risk for children</a:t>
            </a:r>
          </a:p>
          <a:p>
            <a:pPr marL="1009650" lvl="1" indent="-609600" eaLnBrk="1" hangingPunct="1"/>
            <a:r>
              <a:rPr lang="en-US" sz="2000" dirty="0" smtClean="0"/>
              <a:t>Traditional service delivery modes </a:t>
            </a:r>
            <a:r>
              <a:rPr lang="en-US" sz="2000" dirty="0" err="1" smtClean="0"/>
              <a:t>favour</a:t>
            </a:r>
            <a:r>
              <a:rPr lang="en-US" sz="2000" dirty="0" smtClean="0"/>
              <a:t> easy-to-reach, better-off children</a:t>
            </a:r>
          </a:p>
          <a:p>
            <a:pPr marL="609600" indent="-609600" eaLnBrk="1" hangingPunct="1"/>
            <a:r>
              <a:rPr lang="en-US" sz="2000" b="1" dirty="0" smtClean="0"/>
              <a:t>Children’s complex physical, psychological , emotional and intellectual development create particular opportunities as well as vulnerabilities</a:t>
            </a:r>
          </a:p>
          <a:p>
            <a:pPr marL="1009650" lvl="1" indent="-609600" eaLnBrk="1" hangingPunct="1"/>
            <a:r>
              <a:rPr lang="en-US" sz="2000" dirty="0" smtClean="0"/>
              <a:t>Short window opportunity</a:t>
            </a:r>
          </a:p>
          <a:p>
            <a:pPr marL="1009650" lvl="1" indent="-609600" eaLnBrk="1" hangingPunct="1"/>
            <a:r>
              <a:rPr lang="en-US" sz="2000" dirty="0" smtClean="0"/>
              <a:t>High returns to investment</a:t>
            </a:r>
          </a:p>
          <a:p>
            <a:pPr marL="1009650" lvl="1" indent="-609600" eaLnBrk="1" hangingPunct="1"/>
            <a:r>
              <a:rPr lang="en-US" sz="2000" dirty="0" smtClean="0"/>
              <a:t>Strong gains from combination of interventions </a:t>
            </a:r>
          </a:p>
          <a:p>
            <a:pPr marL="1009650" lvl="1" indent="-609600" eaLnBrk="1" hangingPunct="1"/>
            <a:endParaRPr lang="en-US" sz="800" dirty="0" smtClean="0"/>
          </a:p>
          <a:p>
            <a:pPr marL="609600" indent="-609600" eaLnBrk="1" hangingPunct="1"/>
            <a:endParaRPr lang="en-US" sz="2000" b="1" dirty="0" smtClean="0"/>
          </a:p>
          <a:p>
            <a:pPr marL="1009650" lvl="1" indent="-609600" eaLnBrk="1" hangingPunct="1"/>
            <a:endParaRPr lang="en-US" sz="2000" dirty="0" smtClean="0"/>
          </a:p>
          <a:p>
            <a:pPr marL="1009650" lvl="1" indent="-609600" eaLnBrk="1" hangingPunct="1"/>
            <a:endParaRPr lang="en-US" sz="800" dirty="0" smtClean="0"/>
          </a:p>
          <a:p>
            <a:pPr marL="609600" indent="-609600" eaLnBrk="1" hangingPunct="1"/>
            <a:endParaRPr lang="en-US" sz="2000" b="1" dirty="0" smtClean="0"/>
          </a:p>
          <a:p>
            <a:pPr marL="1009650" lvl="1" indent="-609600" eaLnBrk="1" hangingPunct="1"/>
            <a:endParaRPr lang="en-US" sz="2000" dirty="0" smtClean="0"/>
          </a:p>
          <a:p>
            <a:pPr marL="609600" indent="-609600" eaLnBrk="1" hangingPunct="1">
              <a:buFont typeface="Arial" charset="0"/>
              <a:buNone/>
            </a:pPr>
            <a:endParaRPr lang="en-US" sz="2000" dirty="0" smtClean="0"/>
          </a:p>
          <a:p>
            <a:pPr marL="609600" indent="-609600" eaLnBrk="1" hangingPunct="1">
              <a:buFont typeface="Arial" charset="0"/>
              <a:buNone/>
            </a:pPr>
            <a:endParaRPr lang="en-US" sz="2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5321</TotalTime>
  <Words>1095</Words>
  <Application>Microsoft Office PowerPoint</Application>
  <PresentationFormat>On-screen Show (4:3)</PresentationFormat>
  <Paragraphs>224</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blank</vt:lpstr>
      <vt:lpstr>Child Sensitive Social Protection in Africa</vt:lpstr>
      <vt:lpstr>Development challenges in Eastern and Southern Africa</vt:lpstr>
      <vt:lpstr>PowerPoint Presentation</vt:lpstr>
      <vt:lpstr>PowerPoint Presentation</vt:lpstr>
      <vt:lpstr>UNICEF work in Social Protection:  124 programmes in 76 countries   </vt:lpstr>
      <vt:lpstr>PowerPoint Presentation</vt:lpstr>
      <vt:lpstr>UNICEF and the Social Protection Floor Initiative</vt:lpstr>
      <vt:lpstr>Principles of child sensitive social protection</vt:lpstr>
      <vt:lpstr>Why Children particularly need Social Protection</vt:lpstr>
      <vt:lpstr>Childhood Vulnerability</vt:lpstr>
      <vt:lpstr>Investing in children generates high returns: the evidence</vt:lpstr>
      <vt:lpstr>UNICEF and Social Protection in Eastern and Southern Africa</vt:lpstr>
      <vt:lpstr> Support to social cash transfer programs    </vt:lpstr>
      <vt:lpstr>The EU Report lessons  How UNICEF can help?</vt:lpstr>
      <vt:lpstr>PowerPoint Presentation</vt:lpstr>
    </vt:vector>
  </TitlesOfParts>
  <Company>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Sensitive Social Protection</dc:title>
  <dc:creator>gfajth</dc:creator>
  <cp:lastModifiedBy>UNICEF</cp:lastModifiedBy>
  <cp:revision>372</cp:revision>
  <dcterms:created xsi:type="dcterms:W3CDTF">2009-10-26T18:09:00Z</dcterms:created>
  <dcterms:modified xsi:type="dcterms:W3CDTF">2011-03-10T12:03:37Z</dcterms:modified>
</cp:coreProperties>
</file>