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notesSlides/notesSlide1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3"/>
  </p:notesMasterIdLst>
  <p:handoutMasterIdLst>
    <p:handoutMasterId r:id="rId14"/>
  </p:handoutMasterIdLst>
  <p:sldIdLst>
    <p:sldId id="331" r:id="rId2"/>
    <p:sldId id="351" r:id="rId3"/>
    <p:sldId id="353" r:id="rId4"/>
    <p:sldId id="338" r:id="rId5"/>
    <p:sldId id="369" r:id="rId6"/>
    <p:sldId id="366" r:id="rId7"/>
    <p:sldId id="360" r:id="rId8"/>
    <p:sldId id="361" r:id="rId9"/>
    <p:sldId id="327" r:id="rId10"/>
    <p:sldId id="367" r:id="rId11"/>
    <p:sldId id="342" r:id="rId12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C6D"/>
    <a:srgbClr val="B381D9"/>
    <a:srgbClr val="000000"/>
    <a:srgbClr val="FFFFFF"/>
    <a:srgbClr val="969696"/>
    <a:srgbClr val="CF7007"/>
    <a:srgbClr val="325B68"/>
    <a:srgbClr val="002060"/>
    <a:srgbClr val="0F6FC6"/>
    <a:srgbClr val="894D6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05" autoAdjust="0"/>
    <p:restoredTop sz="60076" autoAdjust="0"/>
  </p:normalViewPr>
  <p:slideViewPr>
    <p:cSldViewPr>
      <p:cViewPr varScale="1">
        <p:scale>
          <a:sx n="58" d="100"/>
          <a:sy n="58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6"/>
            <c:explosion val="27"/>
          </c:dPt>
          <c:dLbls>
            <c:dLbl>
              <c:idx val="0"/>
              <c:layout>
                <c:manualLayout>
                  <c:x val="-4.8830409356725356E-2"/>
                  <c:y val="-0.15424551097779518"/>
                </c:manualLayout>
              </c:layout>
              <c:showVal val="1"/>
              <c:showCatName val="1"/>
            </c:dLbl>
            <c:dLbl>
              <c:idx val="1"/>
              <c:layout>
                <c:manualLayout>
                  <c:x val="6.168163190127552E-2"/>
                  <c:y val="-2.5572845061034122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>
                        <a:solidFill>
                          <a:schemeClr val="tx1"/>
                        </a:solidFill>
                        <a:effectLst/>
                      </a:rPr>
                      <a:t>Social security</a:t>
                    </a:r>
                    <a:r>
                      <a:rPr lang="en-US" sz="1200" b="1" smtClean="0">
                        <a:solidFill>
                          <a:schemeClr val="tx1"/>
                        </a:solidFill>
                        <a:effectLst/>
                      </a:rPr>
                      <a:t>/ labor </a:t>
                    </a:r>
                    <a:r>
                      <a:rPr lang="en-US" sz="1200" b="1">
                        <a:solidFill>
                          <a:schemeClr val="tx1"/>
                        </a:solidFill>
                        <a:effectLst/>
                      </a:rPr>
                      <a:t>, 9%</a:t>
                    </a:r>
                  </a:p>
                </c:rich>
              </c:tx>
              <c:showVal val="1"/>
              <c:showCatName val="1"/>
            </c:dLbl>
            <c:dLbl>
              <c:idx val="2"/>
              <c:layout>
                <c:manualLayout>
                  <c:x val="0.13007551687617991"/>
                  <c:y val="7.3040869891263585E-2"/>
                </c:manualLayout>
              </c:layout>
              <c:showVal val="1"/>
              <c:showCatName val="1"/>
            </c:dLbl>
            <c:dLbl>
              <c:idx val="3"/>
              <c:layout>
                <c:manualLayout>
                  <c:x val="3.0222176175346501E-2"/>
                  <c:y val="3.3900970711994403E-2"/>
                </c:manualLayout>
              </c:layout>
              <c:showVal val="1"/>
              <c:showCatName val="1"/>
            </c:dLbl>
            <c:dLbl>
              <c:idx val="4"/>
              <c:layout>
                <c:manualLayout>
                  <c:x val="-0.10703907077404802"/>
                  <c:y val="3.3336249635462209E-2"/>
                </c:manualLayout>
              </c:layout>
              <c:showVal val="1"/>
              <c:showCatName val="1"/>
            </c:dLbl>
            <c:dLbl>
              <c:idx val="5"/>
              <c:layout>
                <c:manualLayout>
                  <c:x val="-0.27671927522217621"/>
                  <c:y val="2.2179102612173644E-2"/>
                </c:manualLayout>
              </c:layout>
              <c:showVal val="1"/>
              <c:showCatName val="1"/>
            </c:dLbl>
            <c:dLbl>
              <c:idx val="6"/>
              <c:layout>
                <c:manualLayout>
                  <c:x val="0.13942982456140418"/>
                  <c:y val="1.1862267216598013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 dirty="0" smtClean="0">
                        <a:solidFill>
                          <a:schemeClr val="bg1"/>
                        </a:solidFill>
                        <a:effectLst/>
                      </a:rPr>
                      <a:t>Outside govern-</a:t>
                    </a:r>
                    <a:r>
                      <a:rPr lang="en-US" sz="1200" b="1" dirty="0" err="1" smtClean="0">
                        <a:solidFill>
                          <a:schemeClr val="bg1"/>
                        </a:solidFill>
                        <a:effectLst/>
                      </a:rPr>
                      <a:t>ment</a:t>
                    </a:r>
                    <a:r>
                      <a:rPr lang="en-US" sz="1200" b="1" dirty="0">
                        <a:solidFill>
                          <a:schemeClr val="bg1"/>
                        </a:solidFill>
                        <a:effectLst/>
                      </a:rPr>
                      <a:t>, 45%</a:t>
                    </a:r>
                  </a:p>
                </c:rich>
              </c:tx>
              <c:showVal val="1"/>
              <c:showCatName val="1"/>
            </c:dLbl>
            <c:txPr>
              <a:bodyPr/>
              <a:lstStyle/>
              <a:p>
                <a:pPr>
                  <a:defRPr sz="1200" b="1">
                    <a:solidFill>
                      <a:schemeClr val="tx1"/>
                    </a:solidFill>
                    <a:effectLst/>
                  </a:defRPr>
                </a:pPr>
                <a:endParaRPr lang="en-US"/>
              </a:p>
            </c:txPr>
            <c:showVal val="1"/>
            <c:showCatName val="1"/>
            <c:showLeaderLines val="1"/>
          </c:dLbls>
          <c:cat>
            <c:strRef>
              <c:f>Sheet1!$A$2:$A$8</c:f>
              <c:strCache>
                <c:ptCount val="7"/>
                <c:pt idx="0">
                  <c:v>Social welfare or related </c:v>
                </c:pt>
                <c:pt idx="1">
                  <c:v>Social security/labor </c:v>
                </c:pt>
                <c:pt idx="2">
                  <c:v>Health</c:v>
                </c:pt>
                <c:pt idx="3">
                  <c:v>Education</c:v>
                </c:pt>
                <c:pt idx="4">
                  <c:v>Social Fund</c:v>
                </c:pt>
                <c:pt idx="5">
                  <c:v>Other</c:v>
                </c:pt>
                <c:pt idx="6">
                  <c:v>Outside government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0.3500000000000002</c:v>
                </c:pt>
                <c:pt idx="1">
                  <c:v>9.0000000000000038E-2</c:v>
                </c:pt>
                <c:pt idx="2">
                  <c:v>4.0000000000000029E-2</c:v>
                </c:pt>
                <c:pt idx="3">
                  <c:v>2.0000000000000014E-2</c:v>
                </c:pt>
                <c:pt idx="4">
                  <c:v>1.0000000000000007E-2</c:v>
                </c:pt>
                <c:pt idx="5">
                  <c:v>4.0000000000000029E-2</c:v>
                </c:pt>
                <c:pt idx="6">
                  <c:v>0.45</c:v>
                </c:pt>
              </c:numCache>
            </c:numRef>
          </c:val>
        </c:ser>
        <c:dLbls>
          <c:showVal val="1"/>
          <c:showCatName val="1"/>
        </c:dLbls>
        <c:firstSliceAng val="0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1436A7-FC06-45D3-9D6C-2C845DC9F52A}" type="doc">
      <dgm:prSet loTypeId="urn:microsoft.com/office/officeart/2005/8/layout/radial6" loCatId="cycle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7CCA87DD-C158-435B-886E-94DAB76EE7E0}">
      <dgm:prSet phldrT="[Text]" custT="1"/>
      <dgm:spPr/>
      <dgm:t>
        <a:bodyPr/>
        <a:lstStyle/>
        <a:p>
          <a:r>
            <a:rPr lang="en-GB" sz="2000" b="1" dirty="0"/>
            <a:t>Promotion</a:t>
          </a:r>
        </a:p>
        <a:p>
          <a:r>
            <a:rPr lang="en-US" sz="1600" i="1" dirty="0" smtClean="0"/>
            <a:t>of improved opportunities, livelihoods and better jobs</a:t>
          </a:r>
          <a:endParaRPr lang="en-GB" sz="1050" i="1" dirty="0"/>
        </a:p>
      </dgm:t>
    </dgm:pt>
    <dgm:pt modelId="{C9A34B73-11EB-46B0-81A4-1DCE2EF9618F}" type="parTrans" cxnId="{381C728A-496A-48B7-9E9A-6E738E559BA3}">
      <dgm:prSet/>
      <dgm:spPr/>
      <dgm:t>
        <a:bodyPr/>
        <a:lstStyle/>
        <a:p>
          <a:endParaRPr lang="en-GB"/>
        </a:p>
      </dgm:t>
    </dgm:pt>
    <dgm:pt modelId="{57AA4BA3-8BB6-443F-B900-FFA18756430F}" type="sibTrans" cxnId="{381C728A-496A-48B7-9E9A-6E738E559BA3}">
      <dgm:prSet/>
      <dgm:spPr/>
      <dgm:t>
        <a:bodyPr/>
        <a:lstStyle/>
        <a:p>
          <a:endParaRPr lang="en-GB"/>
        </a:p>
      </dgm:t>
    </dgm:pt>
    <dgm:pt modelId="{282AC036-F742-4EFC-AEF9-AFD31FDB0F8C}">
      <dgm:prSet phldrT="[Text]" custT="1"/>
      <dgm:spPr/>
      <dgm:t>
        <a:bodyPr/>
        <a:lstStyle/>
        <a:p>
          <a:r>
            <a:rPr lang="en-GB" sz="2000" b="1" dirty="0"/>
            <a:t>Protection</a:t>
          </a:r>
        </a:p>
        <a:p>
          <a:r>
            <a:rPr lang="en-GB" sz="1600" i="1" dirty="0"/>
            <a:t>from destitution </a:t>
          </a:r>
          <a:r>
            <a:rPr lang="en-GB" sz="1600" i="1" dirty="0" smtClean="0"/>
            <a:t>and </a:t>
          </a:r>
          <a:r>
            <a:rPr lang="en-GB" sz="1600" i="1" dirty="0"/>
            <a:t>human capital loss</a:t>
          </a:r>
        </a:p>
      </dgm:t>
    </dgm:pt>
    <dgm:pt modelId="{8B3690AF-9DD8-43CF-A16B-59FF7C400A11}" type="parTrans" cxnId="{CE7AD9D4-45EA-4718-A576-C5D1CC3C0BF3}">
      <dgm:prSet/>
      <dgm:spPr/>
      <dgm:t>
        <a:bodyPr/>
        <a:lstStyle/>
        <a:p>
          <a:endParaRPr lang="en-GB"/>
        </a:p>
      </dgm:t>
    </dgm:pt>
    <dgm:pt modelId="{5529E40B-09C4-458C-8FB9-9339518DE805}" type="sibTrans" cxnId="{CE7AD9D4-45EA-4718-A576-C5D1CC3C0BF3}">
      <dgm:prSet/>
      <dgm:spPr/>
      <dgm:t>
        <a:bodyPr/>
        <a:lstStyle/>
        <a:p>
          <a:endParaRPr lang="en-GB"/>
        </a:p>
      </dgm:t>
    </dgm:pt>
    <dgm:pt modelId="{4BAE617C-4CAD-451C-9A4B-455D7F48154A}">
      <dgm:prSet phldrT="[Text]" custT="1"/>
      <dgm:spPr/>
      <dgm:t>
        <a:bodyPr/>
        <a:lstStyle/>
        <a:p>
          <a:r>
            <a:rPr lang="en-GB" sz="2000" b="1" dirty="0"/>
            <a:t>Prevention</a:t>
          </a:r>
        </a:p>
        <a:p>
          <a:r>
            <a:rPr lang="en-GB" sz="1600" i="1" dirty="0" smtClean="0"/>
            <a:t>against income &amp; expenditure shocks</a:t>
          </a:r>
          <a:endParaRPr lang="en-GB" sz="800" i="1" dirty="0"/>
        </a:p>
      </dgm:t>
    </dgm:pt>
    <dgm:pt modelId="{BB4ADE9C-E758-4CC4-8805-89037F120809}" type="parTrans" cxnId="{DBBC8BB8-A1B2-4EC5-BC21-5B105FD23E79}">
      <dgm:prSet/>
      <dgm:spPr/>
      <dgm:t>
        <a:bodyPr/>
        <a:lstStyle/>
        <a:p>
          <a:endParaRPr lang="en-GB"/>
        </a:p>
      </dgm:t>
    </dgm:pt>
    <dgm:pt modelId="{F9626755-2F92-4F37-A9A9-9A165483B8BA}" type="sibTrans" cxnId="{DBBC8BB8-A1B2-4EC5-BC21-5B105FD23E79}">
      <dgm:prSet/>
      <dgm:spPr/>
      <dgm:t>
        <a:bodyPr/>
        <a:lstStyle/>
        <a:p>
          <a:endParaRPr lang="en-GB"/>
        </a:p>
      </dgm:t>
    </dgm:pt>
    <dgm:pt modelId="{13A724DA-4112-4FA2-90B8-5DD678A20FBA}">
      <dgm:prSet phldrT="[Text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GB" sz="100" dirty="0"/>
        </a:p>
      </dgm:t>
    </dgm:pt>
    <dgm:pt modelId="{A92A2CDD-0F58-4D29-86CB-1FC1AE825325}" type="sibTrans" cxnId="{225BB3CE-94A8-4916-A9C3-2DC665E37907}">
      <dgm:prSet/>
      <dgm:spPr/>
      <dgm:t>
        <a:bodyPr/>
        <a:lstStyle/>
        <a:p>
          <a:endParaRPr lang="en-GB"/>
        </a:p>
      </dgm:t>
    </dgm:pt>
    <dgm:pt modelId="{0FD84777-6479-4232-9A49-9442B1344BD1}" type="parTrans" cxnId="{225BB3CE-94A8-4916-A9C3-2DC665E37907}">
      <dgm:prSet/>
      <dgm:spPr/>
      <dgm:t>
        <a:bodyPr/>
        <a:lstStyle/>
        <a:p>
          <a:endParaRPr lang="en-GB"/>
        </a:p>
      </dgm:t>
    </dgm:pt>
    <dgm:pt modelId="{BCCD2C94-5BA5-4CE4-925E-56C08D9F3E1F}" type="pres">
      <dgm:prSet presAssocID="{7C1436A7-FC06-45D3-9D6C-2C845DC9F52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4F88582-9794-4DA5-96B5-A73BD429575D}" type="pres">
      <dgm:prSet presAssocID="{13A724DA-4112-4FA2-90B8-5DD678A20FBA}" presName="centerShape" presStyleLbl="node0" presStyleIdx="0" presStyleCnt="1" custScaleX="196081" custScaleY="205960" custLinFactNeighborX="-1387" custLinFactNeighborY="-24219"/>
      <dgm:spPr>
        <a:prstGeom prst="ellipse">
          <a:avLst/>
        </a:prstGeom>
      </dgm:spPr>
      <dgm:t>
        <a:bodyPr/>
        <a:lstStyle/>
        <a:p>
          <a:endParaRPr lang="en-GB"/>
        </a:p>
      </dgm:t>
    </dgm:pt>
    <dgm:pt modelId="{55B4E0DC-3F8D-4A93-BB56-FCFD9926DEEE}" type="pres">
      <dgm:prSet presAssocID="{7CCA87DD-C158-435B-886E-94DAB76EE7E0}" presName="node" presStyleLbl="node1" presStyleIdx="0" presStyleCnt="3" custScaleX="186716" custScaleY="148941" custRadScaleRad="136504" custRadScaleInc="1403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D08064F-4EFE-4722-B0D6-1720A71BD80F}" type="pres">
      <dgm:prSet presAssocID="{7CCA87DD-C158-435B-886E-94DAB76EE7E0}" presName="dummy" presStyleCnt="0"/>
      <dgm:spPr/>
      <dgm:t>
        <a:bodyPr/>
        <a:lstStyle/>
        <a:p>
          <a:endParaRPr lang="en-US"/>
        </a:p>
      </dgm:t>
    </dgm:pt>
    <dgm:pt modelId="{FD2A07CD-EA89-4334-BEEA-672AFFD31DA2}" type="pres">
      <dgm:prSet presAssocID="{57AA4BA3-8BB6-443F-B900-FFA18756430F}" presName="sibTrans" presStyleLbl="sibTrans2D1" presStyleIdx="0" presStyleCnt="3" custScaleX="121628" custScaleY="113840"/>
      <dgm:spPr/>
      <dgm:t>
        <a:bodyPr/>
        <a:lstStyle/>
        <a:p>
          <a:endParaRPr lang="en-GB"/>
        </a:p>
      </dgm:t>
    </dgm:pt>
    <dgm:pt modelId="{5A2EBCCB-568B-44F3-86BA-60A12A0489A3}" type="pres">
      <dgm:prSet presAssocID="{282AC036-F742-4EFC-AEF9-AFD31FDB0F8C}" presName="node" presStyleLbl="node1" presStyleIdx="1" presStyleCnt="3" custScaleX="198559" custScaleY="145086" custRadScaleRad="51967" custRadScaleInc="5412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853CA2-096D-45E4-A473-A7178C61B2B2}" type="pres">
      <dgm:prSet presAssocID="{282AC036-F742-4EFC-AEF9-AFD31FDB0F8C}" presName="dummy" presStyleCnt="0"/>
      <dgm:spPr/>
      <dgm:t>
        <a:bodyPr/>
        <a:lstStyle/>
        <a:p>
          <a:endParaRPr lang="en-US"/>
        </a:p>
      </dgm:t>
    </dgm:pt>
    <dgm:pt modelId="{093007ED-C400-4D6C-AFBE-265065E908E8}" type="pres">
      <dgm:prSet presAssocID="{5529E40B-09C4-458C-8FB9-9339518DE805}" presName="sibTrans" presStyleLbl="sibTrans2D1" presStyleIdx="1" presStyleCnt="3" custScaleX="120210" custScaleY="106655"/>
      <dgm:spPr/>
      <dgm:t>
        <a:bodyPr/>
        <a:lstStyle/>
        <a:p>
          <a:endParaRPr lang="en-GB"/>
        </a:p>
      </dgm:t>
    </dgm:pt>
    <dgm:pt modelId="{B0EB9E29-2C24-4589-B9BC-1D612EB2FADD}" type="pres">
      <dgm:prSet presAssocID="{4BAE617C-4CAD-451C-9A4B-455D7F48154A}" presName="node" presStyleLbl="node1" presStyleIdx="2" presStyleCnt="3" custScaleX="196005" custScaleY="147931" custRadScaleRad="137642" custRadScaleInc="14444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F72E570-FD45-4AF0-A333-24150FD0D904}" type="pres">
      <dgm:prSet presAssocID="{4BAE617C-4CAD-451C-9A4B-455D7F48154A}" presName="dummy" presStyleCnt="0"/>
      <dgm:spPr/>
      <dgm:t>
        <a:bodyPr/>
        <a:lstStyle/>
        <a:p>
          <a:endParaRPr lang="en-US"/>
        </a:p>
      </dgm:t>
    </dgm:pt>
    <dgm:pt modelId="{50B68E52-08E2-4E5D-9E7D-8D005BAB5218}" type="pres">
      <dgm:prSet presAssocID="{F9626755-2F92-4F37-A9A9-9A165483B8BA}" presName="sibTrans" presStyleLbl="sibTrans2D1" presStyleIdx="2" presStyleCnt="3" custScaleX="122848" custScaleY="77298"/>
      <dgm:spPr/>
      <dgm:t>
        <a:bodyPr/>
        <a:lstStyle/>
        <a:p>
          <a:endParaRPr lang="en-GB"/>
        </a:p>
      </dgm:t>
    </dgm:pt>
  </dgm:ptLst>
  <dgm:cxnLst>
    <dgm:cxn modelId="{BADEC309-E66D-4BFD-9481-EB2A509F5DDC}" type="presOf" srcId="{5529E40B-09C4-458C-8FB9-9339518DE805}" destId="{093007ED-C400-4D6C-AFBE-265065E908E8}" srcOrd="0" destOrd="0" presId="urn:microsoft.com/office/officeart/2005/8/layout/radial6"/>
    <dgm:cxn modelId="{40CB94D4-911C-473B-BADC-C17C8CC7B0CC}" type="presOf" srcId="{F9626755-2F92-4F37-A9A9-9A165483B8BA}" destId="{50B68E52-08E2-4E5D-9E7D-8D005BAB5218}" srcOrd="0" destOrd="0" presId="urn:microsoft.com/office/officeart/2005/8/layout/radial6"/>
    <dgm:cxn modelId="{CE7AD9D4-45EA-4718-A576-C5D1CC3C0BF3}" srcId="{13A724DA-4112-4FA2-90B8-5DD678A20FBA}" destId="{282AC036-F742-4EFC-AEF9-AFD31FDB0F8C}" srcOrd="1" destOrd="0" parTransId="{8B3690AF-9DD8-43CF-A16B-59FF7C400A11}" sibTransId="{5529E40B-09C4-458C-8FB9-9339518DE805}"/>
    <dgm:cxn modelId="{C527E4CD-65EC-43B8-854A-0E3E3EBCD536}" type="presOf" srcId="{7C1436A7-FC06-45D3-9D6C-2C845DC9F52A}" destId="{BCCD2C94-5BA5-4CE4-925E-56C08D9F3E1F}" srcOrd="0" destOrd="0" presId="urn:microsoft.com/office/officeart/2005/8/layout/radial6"/>
    <dgm:cxn modelId="{7BEC639A-4806-44E5-A34C-E5E8BEEF731E}" type="presOf" srcId="{57AA4BA3-8BB6-443F-B900-FFA18756430F}" destId="{FD2A07CD-EA89-4334-BEEA-672AFFD31DA2}" srcOrd="0" destOrd="0" presId="urn:microsoft.com/office/officeart/2005/8/layout/radial6"/>
    <dgm:cxn modelId="{377BC729-C965-413D-970C-0D8AAE82F8FE}" type="presOf" srcId="{282AC036-F742-4EFC-AEF9-AFD31FDB0F8C}" destId="{5A2EBCCB-568B-44F3-86BA-60A12A0489A3}" srcOrd="0" destOrd="0" presId="urn:microsoft.com/office/officeart/2005/8/layout/radial6"/>
    <dgm:cxn modelId="{381C728A-496A-48B7-9E9A-6E738E559BA3}" srcId="{13A724DA-4112-4FA2-90B8-5DD678A20FBA}" destId="{7CCA87DD-C158-435B-886E-94DAB76EE7E0}" srcOrd="0" destOrd="0" parTransId="{C9A34B73-11EB-46B0-81A4-1DCE2EF9618F}" sibTransId="{57AA4BA3-8BB6-443F-B900-FFA18756430F}"/>
    <dgm:cxn modelId="{E30C7B0A-D757-4DA8-AB5D-B8B103F48132}" type="presOf" srcId="{7CCA87DD-C158-435B-886E-94DAB76EE7E0}" destId="{55B4E0DC-3F8D-4A93-BB56-FCFD9926DEEE}" srcOrd="0" destOrd="0" presId="urn:microsoft.com/office/officeart/2005/8/layout/radial6"/>
    <dgm:cxn modelId="{ACF0AFB9-2142-45C3-9219-D88129F79BD9}" type="presOf" srcId="{4BAE617C-4CAD-451C-9A4B-455D7F48154A}" destId="{B0EB9E29-2C24-4589-B9BC-1D612EB2FADD}" srcOrd="0" destOrd="0" presId="urn:microsoft.com/office/officeart/2005/8/layout/radial6"/>
    <dgm:cxn modelId="{DBBC8BB8-A1B2-4EC5-BC21-5B105FD23E79}" srcId="{13A724DA-4112-4FA2-90B8-5DD678A20FBA}" destId="{4BAE617C-4CAD-451C-9A4B-455D7F48154A}" srcOrd="2" destOrd="0" parTransId="{BB4ADE9C-E758-4CC4-8805-89037F120809}" sibTransId="{F9626755-2F92-4F37-A9A9-9A165483B8BA}"/>
    <dgm:cxn modelId="{8B11B5D7-3A74-4BFA-8075-E88450219FF1}" type="presOf" srcId="{13A724DA-4112-4FA2-90B8-5DD678A20FBA}" destId="{44F88582-9794-4DA5-96B5-A73BD429575D}" srcOrd="0" destOrd="0" presId="urn:microsoft.com/office/officeart/2005/8/layout/radial6"/>
    <dgm:cxn modelId="{225BB3CE-94A8-4916-A9C3-2DC665E37907}" srcId="{7C1436A7-FC06-45D3-9D6C-2C845DC9F52A}" destId="{13A724DA-4112-4FA2-90B8-5DD678A20FBA}" srcOrd="0" destOrd="0" parTransId="{0FD84777-6479-4232-9A49-9442B1344BD1}" sibTransId="{A92A2CDD-0F58-4D29-86CB-1FC1AE825325}"/>
    <dgm:cxn modelId="{F0289C7C-DA8B-445C-AE85-B0FE4063E4F4}" type="presParOf" srcId="{BCCD2C94-5BA5-4CE4-925E-56C08D9F3E1F}" destId="{44F88582-9794-4DA5-96B5-A73BD429575D}" srcOrd="0" destOrd="0" presId="urn:microsoft.com/office/officeart/2005/8/layout/radial6"/>
    <dgm:cxn modelId="{D6FC08E3-0A09-4C43-9D03-7FA3336DF4A4}" type="presParOf" srcId="{BCCD2C94-5BA5-4CE4-925E-56C08D9F3E1F}" destId="{55B4E0DC-3F8D-4A93-BB56-FCFD9926DEEE}" srcOrd="1" destOrd="0" presId="urn:microsoft.com/office/officeart/2005/8/layout/radial6"/>
    <dgm:cxn modelId="{0342D00C-8394-472B-A88D-D7D64BE24A0A}" type="presParOf" srcId="{BCCD2C94-5BA5-4CE4-925E-56C08D9F3E1F}" destId="{BD08064F-4EFE-4722-B0D6-1720A71BD80F}" srcOrd="2" destOrd="0" presId="urn:microsoft.com/office/officeart/2005/8/layout/radial6"/>
    <dgm:cxn modelId="{FB6848A4-D0F3-485D-96F5-7339AC198FDE}" type="presParOf" srcId="{BCCD2C94-5BA5-4CE4-925E-56C08D9F3E1F}" destId="{FD2A07CD-EA89-4334-BEEA-672AFFD31DA2}" srcOrd="3" destOrd="0" presId="urn:microsoft.com/office/officeart/2005/8/layout/radial6"/>
    <dgm:cxn modelId="{F9547EA9-B6A9-4C84-8148-81D718F5AFD0}" type="presParOf" srcId="{BCCD2C94-5BA5-4CE4-925E-56C08D9F3E1F}" destId="{5A2EBCCB-568B-44F3-86BA-60A12A0489A3}" srcOrd="4" destOrd="0" presId="urn:microsoft.com/office/officeart/2005/8/layout/radial6"/>
    <dgm:cxn modelId="{31158F51-DA5D-43FF-99A6-58D12E265432}" type="presParOf" srcId="{BCCD2C94-5BA5-4CE4-925E-56C08D9F3E1F}" destId="{EB853CA2-096D-45E4-A473-A7178C61B2B2}" srcOrd="5" destOrd="0" presId="urn:microsoft.com/office/officeart/2005/8/layout/radial6"/>
    <dgm:cxn modelId="{4EAEFF4C-A9F4-42D6-99BA-CF7150C1255C}" type="presParOf" srcId="{BCCD2C94-5BA5-4CE4-925E-56C08D9F3E1F}" destId="{093007ED-C400-4D6C-AFBE-265065E908E8}" srcOrd="6" destOrd="0" presId="urn:microsoft.com/office/officeart/2005/8/layout/radial6"/>
    <dgm:cxn modelId="{417DE126-312E-4EC3-8D59-9C3541767A8F}" type="presParOf" srcId="{BCCD2C94-5BA5-4CE4-925E-56C08D9F3E1F}" destId="{B0EB9E29-2C24-4589-B9BC-1D612EB2FADD}" srcOrd="7" destOrd="0" presId="urn:microsoft.com/office/officeart/2005/8/layout/radial6"/>
    <dgm:cxn modelId="{FD4838A0-CA89-484F-A7D4-EA0D2FC3B877}" type="presParOf" srcId="{BCCD2C94-5BA5-4CE4-925E-56C08D9F3E1F}" destId="{AF72E570-FD45-4AF0-A333-24150FD0D904}" srcOrd="8" destOrd="0" presId="urn:microsoft.com/office/officeart/2005/8/layout/radial6"/>
    <dgm:cxn modelId="{B96E6DA9-7F08-4D4D-8E48-A8EA0CADA8C5}" type="presParOf" srcId="{BCCD2C94-5BA5-4CE4-925E-56C08D9F3E1F}" destId="{50B68E52-08E2-4E5D-9E7D-8D005BAB5218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9BC8E8-8662-4539-AC59-CD0F73A14FE2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8EA8CD-E16D-4632-A017-EF22C8EBEE11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1600" b="1" dirty="0" smtClean="0"/>
            <a:t>Macro: National Economy</a:t>
          </a:r>
        </a:p>
        <a:p>
          <a:pPr>
            <a:spcAft>
              <a:spcPts val="0"/>
            </a:spcAft>
          </a:pPr>
          <a:r>
            <a:rPr lang="en-US" sz="1600" i="1" dirty="0" smtClean="0"/>
            <a:t>contributing to broad economic growth</a:t>
          </a:r>
          <a:endParaRPr lang="en-US" sz="1600" i="1" dirty="0"/>
        </a:p>
      </dgm:t>
    </dgm:pt>
    <dgm:pt modelId="{BCCF258E-2A24-4443-B54B-C7044F8D7A4C}" type="parTrans" cxnId="{D34D8C00-63DD-4BF0-AD64-3AA67C58DEB3}">
      <dgm:prSet/>
      <dgm:spPr/>
      <dgm:t>
        <a:bodyPr/>
        <a:lstStyle/>
        <a:p>
          <a:endParaRPr lang="en-US"/>
        </a:p>
      </dgm:t>
    </dgm:pt>
    <dgm:pt modelId="{68BF55DC-3152-4556-9F82-066B871760F9}" type="sibTrans" cxnId="{D34D8C00-63DD-4BF0-AD64-3AA67C58DEB3}">
      <dgm:prSet/>
      <dgm:spPr/>
      <dgm:t>
        <a:bodyPr/>
        <a:lstStyle/>
        <a:p>
          <a:endParaRPr lang="en-US"/>
        </a:p>
      </dgm:t>
    </dgm:pt>
    <dgm:pt modelId="{C23D6D42-1A29-4880-94F2-7F140AAB972F}">
      <dgm:prSet phldrT="[Text]" custT="1"/>
      <dgm:spPr/>
      <dgm:t>
        <a:bodyPr lIns="182880" anchor="t"/>
        <a:lstStyle/>
        <a:p>
          <a:pPr>
            <a:lnSpc>
              <a:spcPct val="150000"/>
            </a:lnSpc>
            <a:spcAft>
              <a:spcPts val="216"/>
            </a:spcAft>
          </a:pPr>
          <a:r>
            <a:rPr lang="en-US" sz="1200" b="1" kern="100" dirty="0" smtClean="0"/>
            <a:t>E.g. Deepens capital markets:  </a:t>
          </a:r>
          <a:r>
            <a:rPr lang="en-US" sz="1200" kern="100" dirty="0" smtClean="0"/>
            <a:t>pension funds provide capital to stock and bond markets;</a:t>
          </a:r>
          <a:endParaRPr lang="en-US" sz="1200" kern="100" dirty="0"/>
        </a:p>
      </dgm:t>
    </dgm:pt>
    <dgm:pt modelId="{0AA4E65A-4846-495B-BF9C-A806A447F10B}" type="parTrans" cxnId="{069AA174-5416-4DFE-ADB0-D36BFC3033F4}">
      <dgm:prSet/>
      <dgm:spPr/>
      <dgm:t>
        <a:bodyPr/>
        <a:lstStyle/>
        <a:p>
          <a:endParaRPr lang="en-US"/>
        </a:p>
      </dgm:t>
    </dgm:pt>
    <dgm:pt modelId="{647F9E9F-363C-45F1-BCBC-CA542E318739}" type="sibTrans" cxnId="{069AA174-5416-4DFE-ADB0-D36BFC3033F4}">
      <dgm:prSet/>
      <dgm:spPr/>
      <dgm:t>
        <a:bodyPr/>
        <a:lstStyle/>
        <a:p>
          <a:endParaRPr lang="en-US"/>
        </a:p>
      </dgm:t>
    </dgm:pt>
    <dgm:pt modelId="{3841B075-A43D-416E-BBA4-9643B87417B7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1600" b="1" dirty="0" smtClean="0"/>
            <a:t>Meso: Local Economy </a:t>
          </a:r>
        </a:p>
        <a:p>
          <a:pPr>
            <a:spcAft>
              <a:spcPts val="0"/>
            </a:spcAft>
          </a:pPr>
          <a:r>
            <a:rPr lang="en-US" sz="1600" i="1" dirty="0" smtClean="0"/>
            <a:t>contributing to local economic development &amp; household productivity</a:t>
          </a:r>
          <a:endParaRPr lang="en-US" sz="1600" i="1" dirty="0"/>
        </a:p>
      </dgm:t>
    </dgm:pt>
    <dgm:pt modelId="{0C505FC7-EBB6-4D09-AD63-74DAAD3C8170}" type="parTrans" cxnId="{BB00E689-D28A-410B-B49C-F0430379B82A}">
      <dgm:prSet/>
      <dgm:spPr/>
      <dgm:t>
        <a:bodyPr/>
        <a:lstStyle/>
        <a:p>
          <a:endParaRPr lang="en-US"/>
        </a:p>
      </dgm:t>
    </dgm:pt>
    <dgm:pt modelId="{DFE7408D-7391-435C-8C76-69464E4A8E15}" type="sibTrans" cxnId="{BB00E689-D28A-410B-B49C-F0430379B82A}">
      <dgm:prSet/>
      <dgm:spPr/>
      <dgm:t>
        <a:bodyPr/>
        <a:lstStyle/>
        <a:p>
          <a:endParaRPr lang="en-US"/>
        </a:p>
      </dgm:t>
    </dgm:pt>
    <dgm:pt modelId="{11E76FC3-E032-4847-AACE-28ACF7B0FB20}">
      <dgm:prSet phldrT="[Text]" custT="1"/>
      <dgm:spPr/>
      <dgm:t>
        <a:bodyPr lIns="182880"/>
        <a:lstStyle/>
        <a:p>
          <a:pPr>
            <a:lnSpc>
              <a:spcPct val="150000"/>
            </a:lnSpc>
          </a:pPr>
          <a:r>
            <a:rPr lang="en-US" sz="1200" b="1" dirty="0" smtClean="0"/>
            <a:t>E.g. Stimulates aggregate demand and local markets:  </a:t>
          </a:r>
          <a:r>
            <a:rPr lang="en-US" sz="1200" dirty="0" smtClean="0"/>
            <a:t>countercyclical spending during downturns;</a:t>
          </a:r>
          <a:endParaRPr lang="en-US" sz="1200" dirty="0"/>
        </a:p>
      </dgm:t>
    </dgm:pt>
    <dgm:pt modelId="{30BF3FD0-C9B6-4025-9F12-87390E90D05F}" type="parTrans" cxnId="{7CF401AC-02B9-48FF-A72A-19EE4AF4D545}">
      <dgm:prSet/>
      <dgm:spPr/>
      <dgm:t>
        <a:bodyPr/>
        <a:lstStyle/>
        <a:p>
          <a:endParaRPr lang="en-US"/>
        </a:p>
      </dgm:t>
    </dgm:pt>
    <dgm:pt modelId="{18B0EF30-3D91-4114-92DB-3B84D5867F25}" type="sibTrans" cxnId="{7CF401AC-02B9-48FF-A72A-19EE4AF4D545}">
      <dgm:prSet/>
      <dgm:spPr/>
      <dgm:t>
        <a:bodyPr/>
        <a:lstStyle/>
        <a:p>
          <a:endParaRPr lang="en-US"/>
        </a:p>
      </dgm:t>
    </dgm:pt>
    <dgm:pt modelId="{77859E72-7F37-47F0-AEFC-E835CB0B67EC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600" b="1" dirty="0" smtClean="0"/>
            <a:t>Micro: Household 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600" i="1" dirty="0" smtClean="0"/>
            <a:t>contributing to household productivity</a:t>
          </a:r>
          <a:endParaRPr lang="en-US" sz="1600" i="1" dirty="0"/>
        </a:p>
      </dgm:t>
    </dgm:pt>
    <dgm:pt modelId="{77DDBDF5-B9E2-4195-B68A-5FCAF4822BB7}" type="parTrans" cxnId="{935060FC-921B-4A05-90E1-1D7FEA8EC016}">
      <dgm:prSet/>
      <dgm:spPr/>
      <dgm:t>
        <a:bodyPr/>
        <a:lstStyle/>
        <a:p>
          <a:endParaRPr lang="en-US"/>
        </a:p>
      </dgm:t>
    </dgm:pt>
    <dgm:pt modelId="{AA46AB6B-18F9-44C1-BC19-84D1E3D7C637}" type="sibTrans" cxnId="{935060FC-921B-4A05-90E1-1D7FEA8EC016}">
      <dgm:prSet/>
      <dgm:spPr/>
      <dgm:t>
        <a:bodyPr/>
        <a:lstStyle/>
        <a:p>
          <a:endParaRPr lang="en-US"/>
        </a:p>
      </dgm:t>
    </dgm:pt>
    <dgm:pt modelId="{6CC7F77A-54BA-4D21-A7D5-E17FD14D75E3}">
      <dgm:prSet phldrT="[Text]" custT="1"/>
      <dgm:spPr/>
      <dgm:t>
        <a:bodyPr lIns="182880"/>
        <a:lstStyle/>
        <a:p>
          <a:pPr>
            <a:lnSpc>
              <a:spcPct val="150000"/>
            </a:lnSpc>
          </a:pPr>
          <a:r>
            <a:rPr lang="en-US" sz="1200" b="1" dirty="0" smtClean="0"/>
            <a:t>Increases entrepreneurial activities: </a:t>
          </a:r>
          <a:r>
            <a:rPr lang="en-US" sz="1200" dirty="0" smtClean="0"/>
            <a:t>by reducing the cost of downside risk;</a:t>
          </a:r>
          <a:endParaRPr lang="en-US" sz="1200" dirty="0"/>
        </a:p>
      </dgm:t>
    </dgm:pt>
    <dgm:pt modelId="{E960BB5B-9B65-4144-8AD2-2F28954A2757}" type="parTrans" cxnId="{26EBC6C6-209C-4298-98BE-17EBAFDD13B1}">
      <dgm:prSet/>
      <dgm:spPr/>
      <dgm:t>
        <a:bodyPr/>
        <a:lstStyle/>
        <a:p>
          <a:endParaRPr lang="en-US"/>
        </a:p>
      </dgm:t>
    </dgm:pt>
    <dgm:pt modelId="{336B62FA-6684-4058-B6BF-7E0772CAF210}" type="sibTrans" cxnId="{26EBC6C6-209C-4298-98BE-17EBAFDD13B1}">
      <dgm:prSet/>
      <dgm:spPr/>
      <dgm:t>
        <a:bodyPr/>
        <a:lstStyle/>
        <a:p>
          <a:endParaRPr lang="en-US"/>
        </a:p>
      </dgm:t>
    </dgm:pt>
    <dgm:pt modelId="{6FF3EF69-3038-4552-929E-4BCF05620EA5}">
      <dgm:prSet custT="1"/>
      <dgm:spPr/>
      <dgm:t>
        <a:bodyPr lIns="182880"/>
        <a:lstStyle/>
        <a:p>
          <a:pPr>
            <a:lnSpc>
              <a:spcPct val="150000"/>
            </a:lnSpc>
          </a:pPr>
          <a:r>
            <a:rPr lang="en-US" sz="1200" b="1" dirty="0" smtClean="0"/>
            <a:t>Increases human capital and productivity: </a:t>
          </a:r>
          <a:r>
            <a:rPr lang="en-US" sz="1200" dirty="0" smtClean="0"/>
            <a:t>increased school enrollment, reduced malnutrition</a:t>
          </a:r>
          <a:endParaRPr lang="en-US" sz="1200" dirty="0"/>
        </a:p>
      </dgm:t>
    </dgm:pt>
    <dgm:pt modelId="{9274D1F0-4CA3-490F-80DA-2A570ECB4464}" type="parTrans" cxnId="{BCF499CD-D8CE-49E6-A0F3-883206A520CF}">
      <dgm:prSet/>
      <dgm:spPr/>
      <dgm:t>
        <a:bodyPr/>
        <a:lstStyle/>
        <a:p>
          <a:endParaRPr lang="en-US"/>
        </a:p>
      </dgm:t>
    </dgm:pt>
    <dgm:pt modelId="{D7B7C690-C42C-4AE3-9226-53F73C479BEE}" type="sibTrans" cxnId="{BCF499CD-D8CE-49E6-A0F3-883206A520CF}">
      <dgm:prSet/>
      <dgm:spPr/>
      <dgm:t>
        <a:bodyPr/>
        <a:lstStyle/>
        <a:p>
          <a:endParaRPr lang="en-US"/>
        </a:p>
      </dgm:t>
    </dgm:pt>
    <dgm:pt modelId="{46DA2880-4865-4012-A9F8-2552943D9BA4}">
      <dgm:prSet phldrT="[Text]" custT="1"/>
      <dgm:spPr/>
      <dgm:t>
        <a:bodyPr lIns="182880" anchor="t"/>
        <a:lstStyle/>
        <a:p>
          <a:pPr>
            <a:lnSpc>
              <a:spcPct val="150000"/>
            </a:lnSpc>
            <a:spcAft>
              <a:spcPts val="216"/>
            </a:spcAft>
          </a:pPr>
          <a:r>
            <a:rPr lang="en-US" sz="1200" b="1" kern="100" dirty="0" smtClean="0"/>
            <a:t>E.g. Promotes social &amp; political cohesion, enables reform: </a:t>
          </a:r>
          <a:r>
            <a:rPr lang="en-US" sz="1200" kern="100" dirty="0" smtClean="0"/>
            <a:t>addresses worker dislocation</a:t>
          </a:r>
          <a:endParaRPr lang="en-US" sz="1200" kern="100" dirty="0"/>
        </a:p>
      </dgm:t>
    </dgm:pt>
    <dgm:pt modelId="{D8163013-A966-4282-953A-EADEEA0DCB36}" type="parTrans" cxnId="{4E4508C7-B7B6-46AE-8FE7-4A9A650D8288}">
      <dgm:prSet/>
      <dgm:spPr/>
      <dgm:t>
        <a:bodyPr/>
        <a:lstStyle/>
        <a:p>
          <a:endParaRPr lang="en-US"/>
        </a:p>
      </dgm:t>
    </dgm:pt>
    <dgm:pt modelId="{2A3E3094-37BE-448E-A022-2A2A6D345DBE}" type="sibTrans" cxnId="{4E4508C7-B7B6-46AE-8FE7-4A9A650D8288}">
      <dgm:prSet/>
      <dgm:spPr/>
      <dgm:t>
        <a:bodyPr/>
        <a:lstStyle/>
        <a:p>
          <a:endParaRPr lang="en-US"/>
        </a:p>
      </dgm:t>
    </dgm:pt>
    <dgm:pt modelId="{2D1F56C2-B2A3-45CF-8C5F-C4C87D8A6AF3}">
      <dgm:prSet phldrT="[Text]" custT="1"/>
      <dgm:spPr/>
      <dgm:t>
        <a:bodyPr lIns="182880" anchor="t"/>
        <a:lstStyle/>
        <a:p>
          <a:pPr>
            <a:lnSpc>
              <a:spcPct val="90000"/>
            </a:lnSpc>
            <a:spcAft>
              <a:spcPct val="15000"/>
            </a:spcAft>
          </a:pPr>
          <a:endParaRPr lang="en-US" sz="900" kern="1200" dirty="0"/>
        </a:p>
      </dgm:t>
    </dgm:pt>
    <dgm:pt modelId="{F05D3B59-E3F8-4D31-A53E-D1BB95574129}" type="parTrans" cxnId="{35F5ABF0-C084-404C-8239-7B1824051F4B}">
      <dgm:prSet/>
      <dgm:spPr/>
      <dgm:t>
        <a:bodyPr/>
        <a:lstStyle/>
        <a:p>
          <a:endParaRPr lang="en-US"/>
        </a:p>
      </dgm:t>
    </dgm:pt>
    <dgm:pt modelId="{F4D65E65-D01F-4D41-AB13-24D4EDC17EF3}" type="sibTrans" cxnId="{35F5ABF0-C084-404C-8239-7B1824051F4B}">
      <dgm:prSet/>
      <dgm:spPr/>
      <dgm:t>
        <a:bodyPr/>
        <a:lstStyle/>
        <a:p>
          <a:endParaRPr lang="en-US"/>
        </a:p>
      </dgm:t>
    </dgm:pt>
    <dgm:pt modelId="{36F19A57-3992-4299-BDE5-EAC65AD4A756}">
      <dgm:prSet phldrT="[Text]" custT="1"/>
      <dgm:spPr/>
      <dgm:t>
        <a:bodyPr lIns="182880"/>
        <a:lstStyle/>
        <a:p>
          <a:pPr>
            <a:lnSpc>
              <a:spcPct val="90000"/>
            </a:lnSpc>
          </a:pPr>
          <a:endParaRPr lang="en-US" sz="900" dirty="0"/>
        </a:p>
      </dgm:t>
    </dgm:pt>
    <dgm:pt modelId="{84F1566A-3597-45D3-8E37-166B3D7B5AC9}" type="parTrans" cxnId="{03420117-5E05-4886-8A2B-CAE0379EA90A}">
      <dgm:prSet/>
      <dgm:spPr/>
      <dgm:t>
        <a:bodyPr/>
        <a:lstStyle/>
        <a:p>
          <a:endParaRPr lang="en-US"/>
        </a:p>
      </dgm:t>
    </dgm:pt>
    <dgm:pt modelId="{FC449CE6-16EB-4476-AE37-358AB10F5D30}" type="sibTrans" cxnId="{03420117-5E05-4886-8A2B-CAE0379EA90A}">
      <dgm:prSet/>
      <dgm:spPr/>
      <dgm:t>
        <a:bodyPr/>
        <a:lstStyle/>
        <a:p>
          <a:endParaRPr lang="en-US"/>
        </a:p>
      </dgm:t>
    </dgm:pt>
    <dgm:pt modelId="{2ED276BB-AB2E-43B9-86CB-B7C8E7F8393A}">
      <dgm:prSet phldrT="[Text]" custT="1"/>
      <dgm:spPr/>
      <dgm:t>
        <a:bodyPr lIns="182880"/>
        <a:lstStyle/>
        <a:p>
          <a:pPr>
            <a:lnSpc>
              <a:spcPct val="150000"/>
            </a:lnSpc>
          </a:pPr>
          <a:r>
            <a:rPr lang="en-US" sz="1200" b="1" dirty="0" smtClean="0"/>
            <a:t>Accumulates and protects assets:</a:t>
          </a:r>
          <a:r>
            <a:rPr lang="en-US" sz="1200" dirty="0" smtClean="0"/>
            <a:t> avoidance of distressed sales of assets;</a:t>
          </a:r>
          <a:endParaRPr lang="en-US" sz="1200" dirty="0"/>
        </a:p>
      </dgm:t>
    </dgm:pt>
    <dgm:pt modelId="{B6C30E85-44B9-44A1-9B08-14CAD2DE4AB1}" type="parTrans" cxnId="{C7171F30-0196-4378-861E-CCA049843FD3}">
      <dgm:prSet/>
      <dgm:spPr/>
      <dgm:t>
        <a:bodyPr/>
        <a:lstStyle/>
        <a:p>
          <a:endParaRPr lang="en-US"/>
        </a:p>
      </dgm:t>
    </dgm:pt>
    <dgm:pt modelId="{112F0CB5-A4DE-462D-8726-D3314986E98B}" type="sibTrans" cxnId="{C7171F30-0196-4378-861E-CCA049843FD3}">
      <dgm:prSet/>
      <dgm:spPr/>
      <dgm:t>
        <a:bodyPr/>
        <a:lstStyle/>
        <a:p>
          <a:endParaRPr lang="en-US"/>
        </a:p>
      </dgm:t>
    </dgm:pt>
    <dgm:pt modelId="{2F20EC3E-C00C-455D-9490-5E2378CB2ECE}">
      <dgm:prSet custT="1"/>
      <dgm:spPr/>
      <dgm:t>
        <a:bodyPr lIns="182880"/>
        <a:lstStyle/>
        <a:p>
          <a:pPr>
            <a:lnSpc>
              <a:spcPct val="150000"/>
            </a:lnSpc>
          </a:pPr>
          <a:r>
            <a:rPr lang="en-US" sz="1200" b="1" dirty="0" smtClean="0"/>
            <a:t>E.g. Improves functioning of the labor market: </a:t>
          </a:r>
          <a:r>
            <a:rPr lang="en-US" sz="1200" dirty="0" smtClean="0"/>
            <a:t>facilitates job mobility and increase ‘employability’</a:t>
          </a:r>
          <a:endParaRPr lang="en-US" sz="1200" dirty="0"/>
        </a:p>
      </dgm:t>
    </dgm:pt>
    <dgm:pt modelId="{868A2BA2-4D24-42F9-BD1C-05D40194C24B}" type="sibTrans" cxnId="{C0692C8E-5EAD-4419-8387-6775E5F34C1F}">
      <dgm:prSet/>
      <dgm:spPr/>
      <dgm:t>
        <a:bodyPr/>
        <a:lstStyle/>
        <a:p>
          <a:endParaRPr lang="en-US"/>
        </a:p>
      </dgm:t>
    </dgm:pt>
    <dgm:pt modelId="{78D5A2D1-F17E-4FF2-A818-BA62DF9EEBBE}" type="parTrans" cxnId="{C0692C8E-5EAD-4419-8387-6775E5F34C1F}">
      <dgm:prSet/>
      <dgm:spPr/>
      <dgm:t>
        <a:bodyPr/>
        <a:lstStyle/>
        <a:p>
          <a:endParaRPr lang="en-US"/>
        </a:p>
      </dgm:t>
    </dgm:pt>
    <dgm:pt modelId="{7D3494E1-D9C5-4745-8839-C6800ADCFDFA}" type="pres">
      <dgm:prSet presAssocID="{879BC8E8-8662-4539-AC59-CD0F73A14FE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AB7D0AF-41E2-4B52-B9FA-DB306105164F}" type="pres">
      <dgm:prSet presAssocID="{868EA8CD-E16D-4632-A017-EF22C8EBEE11}" presName="parentLin" presStyleCnt="0"/>
      <dgm:spPr/>
      <dgm:t>
        <a:bodyPr/>
        <a:lstStyle/>
        <a:p>
          <a:endParaRPr lang="en-US"/>
        </a:p>
      </dgm:t>
    </dgm:pt>
    <dgm:pt modelId="{E92A7D85-3F19-4B7B-A517-361D439A6BF6}" type="pres">
      <dgm:prSet presAssocID="{868EA8CD-E16D-4632-A017-EF22C8EBEE11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B10D02DE-F9ED-4401-984F-56935C01A70B}" type="pres">
      <dgm:prSet presAssocID="{868EA8CD-E16D-4632-A017-EF22C8EBEE11}" presName="parentText" presStyleLbl="node1" presStyleIdx="0" presStyleCnt="3" custScaleX="117858" custScaleY="155502" custLinFactNeighborX="-58333" custLinFactNeighborY="622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75F373-2FEA-4648-98B5-B73B94B03942}" type="pres">
      <dgm:prSet presAssocID="{868EA8CD-E16D-4632-A017-EF22C8EBEE11}" presName="negativeSpace" presStyleCnt="0"/>
      <dgm:spPr/>
      <dgm:t>
        <a:bodyPr/>
        <a:lstStyle/>
        <a:p>
          <a:endParaRPr lang="en-US"/>
        </a:p>
      </dgm:t>
    </dgm:pt>
    <dgm:pt modelId="{06609F36-B6AD-47BC-8A65-DB9482C664F6}" type="pres">
      <dgm:prSet presAssocID="{868EA8CD-E16D-4632-A017-EF22C8EBEE11}" presName="childText" presStyleLbl="conFgAcc1" presStyleIdx="0" presStyleCnt="3" custScaleX="100000">
        <dgm:presLayoutVars>
          <dgm:bulletEnabled val="1"/>
        </dgm:presLayoutVars>
      </dgm:prSet>
      <dgm:spPr>
        <a:prstGeom prst="homePlate">
          <a:avLst/>
        </a:prstGeom>
      </dgm:spPr>
      <dgm:t>
        <a:bodyPr/>
        <a:lstStyle/>
        <a:p>
          <a:endParaRPr lang="en-US"/>
        </a:p>
      </dgm:t>
    </dgm:pt>
    <dgm:pt modelId="{2A712BDE-E0E6-4A6A-907A-C80CCF0BFEA3}" type="pres">
      <dgm:prSet presAssocID="{68BF55DC-3152-4556-9F82-066B871760F9}" presName="spaceBetweenRectangles" presStyleCnt="0"/>
      <dgm:spPr/>
      <dgm:t>
        <a:bodyPr/>
        <a:lstStyle/>
        <a:p>
          <a:endParaRPr lang="en-US"/>
        </a:p>
      </dgm:t>
    </dgm:pt>
    <dgm:pt modelId="{2608D03C-BAAC-4136-AB8F-C83DDFFB13CC}" type="pres">
      <dgm:prSet presAssocID="{3841B075-A43D-416E-BBA4-9643B87417B7}" presName="parentLin" presStyleCnt="0"/>
      <dgm:spPr/>
      <dgm:t>
        <a:bodyPr/>
        <a:lstStyle/>
        <a:p>
          <a:endParaRPr lang="en-US"/>
        </a:p>
      </dgm:t>
    </dgm:pt>
    <dgm:pt modelId="{043B4111-648F-43C6-8BD3-5952289E0502}" type="pres">
      <dgm:prSet presAssocID="{3841B075-A43D-416E-BBA4-9643B87417B7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9EC404DB-603C-4155-9C79-C9FF864EA55F}" type="pres">
      <dgm:prSet presAssocID="{3841B075-A43D-416E-BBA4-9643B87417B7}" presName="parentText" presStyleLbl="node1" presStyleIdx="1" presStyleCnt="3" custScaleX="120833" custScaleY="185800" custLinFactNeighborX="-58333" custLinFactNeighborY="412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9FC011-A362-49E9-9AD8-F4B1FD459EC8}" type="pres">
      <dgm:prSet presAssocID="{3841B075-A43D-416E-BBA4-9643B87417B7}" presName="negativeSpace" presStyleCnt="0"/>
      <dgm:spPr/>
      <dgm:t>
        <a:bodyPr/>
        <a:lstStyle/>
        <a:p>
          <a:endParaRPr lang="en-US"/>
        </a:p>
      </dgm:t>
    </dgm:pt>
    <dgm:pt modelId="{C9C1855F-6047-4E9E-9CCF-9FAF1E2AA5CC}" type="pres">
      <dgm:prSet presAssocID="{3841B075-A43D-416E-BBA4-9643B87417B7}" presName="childText" presStyleLbl="conFgAcc1" presStyleIdx="1" presStyleCnt="3" custScaleX="100000">
        <dgm:presLayoutVars>
          <dgm:bulletEnabled val="1"/>
        </dgm:presLayoutVars>
      </dgm:prSet>
      <dgm:spPr>
        <a:prstGeom prst="homePlate">
          <a:avLst/>
        </a:prstGeom>
      </dgm:spPr>
      <dgm:t>
        <a:bodyPr/>
        <a:lstStyle/>
        <a:p>
          <a:endParaRPr lang="en-US"/>
        </a:p>
      </dgm:t>
    </dgm:pt>
    <dgm:pt modelId="{E445D98A-4042-4F30-8A8A-327C7A71555A}" type="pres">
      <dgm:prSet presAssocID="{DFE7408D-7391-435C-8C76-69464E4A8E15}" presName="spaceBetweenRectangles" presStyleCnt="0"/>
      <dgm:spPr/>
      <dgm:t>
        <a:bodyPr/>
        <a:lstStyle/>
        <a:p>
          <a:endParaRPr lang="en-US"/>
        </a:p>
      </dgm:t>
    </dgm:pt>
    <dgm:pt modelId="{3329F601-3B3B-4B26-B943-4D3014292192}" type="pres">
      <dgm:prSet presAssocID="{77859E72-7F37-47F0-AEFC-E835CB0B67EC}" presName="parentLin" presStyleCnt="0"/>
      <dgm:spPr/>
      <dgm:t>
        <a:bodyPr/>
        <a:lstStyle/>
        <a:p>
          <a:endParaRPr lang="en-US"/>
        </a:p>
      </dgm:t>
    </dgm:pt>
    <dgm:pt modelId="{08F8DD3E-2614-4C6B-9951-DD5C42C3EBB9}" type="pres">
      <dgm:prSet presAssocID="{77859E72-7F37-47F0-AEFC-E835CB0B67EC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CA73BB6D-A4C0-4D9C-A446-EEA862B38CE4}" type="pres">
      <dgm:prSet presAssocID="{77859E72-7F37-47F0-AEFC-E835CB0B67EC}" presName="parentText" presStyleLbl="node1" presStyleIdx="2" presStyleCnt="3" custScaleX="123810" custScaleY="186337" custLinFactNeighborX="-58333" custLinFactNeighborY="772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B3963D-DE86-4C6E-8EC1-0ECC385C5F45}" type="pres">
      <dgm:prSet presAssocID="{77859E72-7F37-47F0-AEFC-E835CB0B67EC}" presName="negativeSpace" presStyleCnt="0"/>
      <dgm:spPr/>
      <dgm:t>
        <a:bodyPr/>
        <a:lstStyle/>
        <a:p>
          <a:endParaRPr lang="en-US"/>
        </a:p>
      </dgm:t>
    </dgm:pt>
    <dgm:pt modelId="{E38C9A7C-45D5-4510-B34A-C4076115F697}" type="pres">
      <dgm:prSet presAssocID="{77859E72-7F37-47F0-AEFC-E835CB0B67EC}" presName="childText" presStyleLbl="conFgAcc1" presStyleIdx="2" presStyleCnt="3" custScaleY="91909">
        <dgm:presLayoutVars>
          <dgm:bulletEnabled val="1"/>
        </dgm:presLayoutVars>
      </dgm:prSet>
      <dgm:spPr>
        <a:prstGeom prst="homePlate">
          <a:avLst/>
        </a:prstGeom>
      </dgm:spPr>
      <dgm:t>
        <a:bodyPr/>
        <a:lstStyle/>
        <a:p>
          <a:endParaRPr lang="en-US"/>
        </a:p>
      </dgm:t>
    </dgm:pt>
  </dgm:ptLst>
  <dgm:cxnLst>
    <dgm:cxn modelId="{96D2EFFC-3DEC-9B4A-8245-07C87E69B5D3}" type="presOf" srcId="{879BC8E8-8662-4539-AC59-CD0F73A14FE2}" destId="{7D3494E1-D9C5-4745-8839-C6800ADCFDFA}" srcOrd="0" destOrd="0" presId="urn:microsoft.com/office/officeart/2005/8/layout/list1"/>
    <dgm:cxn modelId="{BF4C9D86-760C-9543-A088-1C4F783BCC3E}" type="presOf" srcId="{C23D6D42-1A29-4880-94F2-7F140AAB972F}" destId="{06609F36-B6AD-47BC-8A65-DB9482C664F6}" srcOrd="0" destOrd="2" presId="urn:microsoft.com/office/officeart/2005/8/layout/list1"/>
    <dgm:cxn modelId="{7CF401AC-02B9-48FF-A72A-19EE4AF4D545}" srcId="{3841B075-A43D-416E-BBA4-9643B87417B7}" destId="{11E76FC3-E032-4847-AACE-28ACF7B0FB20}" srcOrd="1" destOrd="0" parTransId="{30BF3FD0-C9B6-4025-9F12-87390E90D05F}" sibTransId="{18B0EF30-3D91-4114-92DB-3B84D5867F25}"/>
    <dgm:cxn modelId="{C0692C8E-5EAD-4419-8387-6775E5F34C1F}" srcId="{3841B075-A43D-416E-BBA4-9643B87417B7}" destId="{2F20EC3E-C00C-455D-9490-5E2378CB2ECE}" srcOrd="2" destOrd="0" parTransId="{78D5A2D1-F17E-4FF2-A818-BA62DF9EEBBE}" sibTransId="{868A2BA2-4D24-42F9-BD1C-05D40194C24B}"/>
    <dgm:cxn modelId="{7AB158E6-C891-D549-8D1F-389A78FB9547}" type="presOf" srcId="{868EA8CD-E16D-4632-A017-EF22C8EBEE11}" destId="{E92A7D85-3F19-4B7B-A517-361D439A6BF6}" srcOrd="0" destOrd="0" presId="urn:microsoft.com/office/officeart/2005/8/layout/list1"/>
    <dgm:cxn modelId="{BCF499CD-D8CE-49E6-A0F3-883206A520CF}" srcId="{77859E72-7F37-47F0-AEFC-E835CB0B67EC}" destId="{6FF3EF69-3038-4552-929E-4BCF05620EA5}" srcOrd="2" destOrd="0" parTransId="{9274D1F0-4CA3-490F-80DA-2A570ECB4464}" sibTransId="{D7B7C690-C42C-4AE3-9226-53F73C479BEE}"/>
    <dgm:cxn modelId="{4B7F070E-5921-4646-BB2D-62705771B36A}" type="presOf" srcId="{868EA8CD-E16D-4632-A017-EF22C8EBEE11}" destId="{B10D02DE-F9ED-4401-984F-56935C01A70B}" srcOrd="1" destOrd="0" presId="urn:microsoft.com/office/officeart/2005/8/layout/list1"/>
    <dgm:cxn modelId="{77E4A35A-711B-FF43-91C2-DDCF91241147}" type="presOf" srcId="{2ED276BB-AB2E-43B9-86CB-B7C8E7F8393A}" destId="{E38C9A7C-45D5-4510-B34A-C4076115F697}" srcOrd="0" destOrd="0" presId="urn:microsoft.com/office/officeart/2005/8/layout/list1"/>
    <dgm:cxn modelId="{4E4508C7-B7B6-46AE-8FE7-4A9A650D8288}" srcId="{868EA8CD-E16D-4632-A017-EF22C8EBEE11}" destId="{46DA2880-4865-4012-A9F8-2552943D9BA4}" srcOrd="1" destOrd="0" parTransId="{D8163013-A966-4282-953A-EADEEA0DCB36}" sibTransId="{2A3E3094-37BE-448E-A022-2A2A6D345DBE}"/>
    <dgm:cxn modelId="{069AA174-5416-4DFE-ADB0-D36BFC3033F4}" srcId="{868EA8CD-E16D-4632-A017-EF22C8EBEE11}" destId="{C23D6D42-1A29-4880-94F2-7F140AAB972F}" srcOrd="2" destOrd="0" parTransId="{0AA4E65A-4846-495B-BF9C-A806A447F10B}" sibTransId="{647F9E9F-363C-45F1-BCBC-CA542E318739}"/>
    <dgm:cxn modelId="{BB00E689-D28A-410B-B49C-F0430379B82A}" srcId="{879BC8E8-8662-4539-AC59-CD0F73A14FE2}" destId="{3841B075-A43D-416E-BBA4-9643B87417B7}" srcOrd="1" destOrd="0" parTransId="{0C505FC7-EBB6-4D09-AD63-74DAAD3C8170}" sibTransId="{DFE7408D-7391-435C-8C76-69464E4A8E15}"/>
    <dgm:cxn modelId="{26EBC6C6-209C-4298-98BE-17EBAFDD13B1}" srcId="{77859E72-7F37-47F0-AEFC-E835CB0B67EC}" destId="{6CC7F77A-54BA-4D21-A7D5-E17FD14D75E3}" srcOrd="1" destOrd="0" parTransId="{E960BB5B-9B65-4144-8AD2-2F28954A2757}" sibTransId="{336B62FA-6684-4058-B6BF-7E0772CAF210}"/>
    <dgm:cxn modelId="{B340D44F-7A00-0742-A643-B779CDC381B7}" type="presOf" srcId="{46DA2880-4865-4012-A9F8-2552943D9BA4}" destId="{06609F36-B6AD-47BC-8A65-DB9482C664F6}" srcOrd="0" destOrd="1" presId="urn:microsoft.com/office/officeart/2005/8/layout/list1"/>
    <dgm:cxn modelId="{C7171F30-0196-4378-861E-CCA049843FD3}" srcId="{77859E72-7F37-47F0-AEFC-E835CB0B67EC}" destId="{2ED276BB-AB2E-43B9-86CB-B7C8E7F8393A}" srcOrd="0" destOrd="0" parTransId="{B6C30E85-44B9-44A1-9B08-14CAD2DE4AB1}" sibTransId="{112F0CB5-A4DE-462D-8726-D3314986E98B}"/>
    <dgm:cxn modelId="{935060FC-921B-4A05-90E1-1D7FEA8EC016}" srcId="{879BC8E8-8662-4539-AC59-CD0F73A14FE2}" destId="{77859E72-7F37-47F0-AEFC-E835CB0B67EC}" srcOrd="2" destOrd="0" parTransId="{77DDBDF5-B9E2-4195-B68A-5FCAF4822BB7}" sibTransId="{AA46AB6B-18F9-44C1-BC19-84D1E3D7C637}"/>
    <dgm:cxn modelId="{75AE3005-5FEE-2942-BB48-4C8D7CB5D528}" type="presOf" srcId="{77859E72-7F37-47F0-AEFC-E835CB0B67EC}" destId="{08F8DD3E-2614-4C6B-9951-DD5C42C3EBB9}" srcOrd="0" destOrd="0" presId="urn:microsoft.com/office/officeart/2005/8/layout/list1"/>
    <dgm:cxn modelId="{2B807908-BAB1-B940-94E3-AFB01E0D7CE5}" type="presOf" srcId="{11E76FC3-E032-4847-AACE-28ACF7B0FB20}" destId="{C9C1855F-6047-4E9E-9CCF-9FAF1E2AA5CC}" srcOrd="0" destOrd="1" presId="urn:microsoft.com/office/officeart/2005/8/layout/list1"/>
    <dgm:cxn modelId="{35F5ABF0-C084-404C-8239-7B1824051F4B}" srcId="{868EA8CD-E16D-4632-A017-EF22C8EBEE11}" destId="{2D1F56C2-B2A3-45CF-8C5F-C4C87D8A6AF3}" srcOrd="0" destOrd="0" parTransId="{F05D3B59-E3F8-4D31-A53E-D1BB95574129}" sibTransId="{F4D65E65-D01F-4D41-AB13-24D4EDC17EF3}"/>
    <dgm:cxn modelId="{31B09319-D85A-A84B-A674-2A6311B6CE18}" type="presOf" srcId="{2F20EC3E-C00C-455D-9490-5E2378CB2ECE}" destId="{C9C1855F-6047-4E9E-9CCF-9FAF1E2AA5CC}" srcOrd="0" destOrd="2" presId="urn:microsoft.com/office/officeart/2005/8/layout/list1"/>
    <dgm:cxn modelId="{7679F2F8-2C51-764A-8BE4-BA70E71A0663}" type="presOf" srcId="{3841B075-A43D-416E-BBA4-9643B87417B7}" destId="{9EC404DB-603C-4155-9C79-C9FF864EA55F}" srcOrd="1" destOrd="0" presId="urn:microsoft.com/office/officeart/2005/8/layout/list1"/>
    <dgm:cxn modelId="{D34D8C00-63DD-4BF0-AD64-3AA67C58DEB3}" srcId="{879BC8E8-8662-4539-AC59-CD0F73A14FE2}" destId="{868EA8CD-E16D-4632-A017-EF22C8EBEE11}" srcOrd="0" destOrd="0" parTransId="{BCCF258E-2A24-4443-B54B-C7044F8D7A4C}" sibTransId="{68BF55DC-3152-4556-9F82-066B871760F9}"/>
    <dgm:cxn modelId="{20815004-AFDD-8846-9972-A5677C978AC9}" type="presOf" srcId="{3841B075-A43D-416E-BBA4-9643B87417B7}" destId="{043B4111-648F-43C6-8BD3-5952289E0502}" srcOrd="0" destOrd="0" presId="urn:microsoft.com/office/officeart/2005/8/layout/list1"/>
    <dgm:cxn modelId="{6F402AE4-1A09-AC46-AEBA-69ABEFD386F2}" type="presOf" srcId="{6FF3EF69-3038-4552-929E-4BCF05620EA5}" destId="{E38C9A7C-45D5-4510-B34A-C4076115F697}" srcOrd="0" destOrd="2" presId="urn:microsoft.com/office/officeart/2005/8/layout/list1"/>
    <dgm:cxn modelId="{E63EB917-360E-C644-91A3-8538D53D5664}" type="presOf" srcId="{6CC7F77A-54BA-4D21-A7D5-E17FD14D75E3}" destId="{E38C9A7C-45D5-4510-B34A-C4076115F697}" srcOrd="0" destOrd="1" presId="urn:microsoft.com/office/officeart/2005/8/layout/list1"/>
    <dgm:cxn modelId="{987E84DE-8645-914B-ACDA-0E6D406CC404}" type="presOf" srcId="{36F19A57-3992-4299-BDE5-EAC65AD4A756}" destId="{C9C1855F-6047-4E9E-9CCF-9FAF1E2AA5CC}" srcOrd="0" destOrd="0" presId="urn:microsoft.com/office/officeart/2005/8/layout/list1"/>
    <dgm:cxn modelId="{FEC3D02A-355E-1F46-8F1F-6D58C61F2AED}" type="presOf" srcId="{2D1F56C2-B2A3-45CF-8C5F-C4C87D8A6AF3}" destId="{06609F36-B6AD-47BC-8A65-DB9482C664F6}" srcOrd="0" destOrd="0" presId="urn:microsoft.com/office/officeart/2005/8/layout/list1"/>
    <dgm:cxn modelId="{03420117-5E05-4886-8A2B-CAE0379EA90A}" srcId="{3841B075-A43D-416E-BBA4-9643B87417B7}" destId="{36F19A57-3992-4299-BDE5-EAC65AD4A756}" srcOrd="0" destOrd="0" parTransId="{84F1566A-3597-45D3-8E37-166B3D7B5AC9}" sibTransId="{FC449CE6-16EB-4476-AE37-358AB10F5D30}"/>
    <dgm:cxn modelId="{791F9296-C3B4-F047-9A68-8886427C8A0A}" type="presOf" srcId="{77859E72-7F37-47F0-AEFC-E835CB0B67EC}" destId="{CA73BB6D-A4C0-4D9C-A446-EEA862B38CE4}" srcOrd="1" destOrd="0" presId="urn:microsoft.com/office/officeart/2005/8/layout/list1"/>
    <dgm:cxn modelId="{CD59C4DA-1A7A-6742-9DD4-E452F50B3B68}" type="presParOf" srcId="{7D3494E1-D9C5-4745-8839-C6800ADCFDFA}" destId="{5AB7D0AF-41E2-4B52-B9FA-DB306105164F}" srcOrd="0" destOrd="0" presId="urn:microsoft.com/office/officeart/2005/8/layout/list1"/>
    <dgm:cxn modelId="{85D04252-ED83-E64F-BB27-B91E5FC94D4E}" type="presParOf" srcId="{5AB7D0AF-41E2-4B52-B9FA-DB306105164F}" destId="{E92A7D85-3F19-4B7B-A517-361D439A6BF6}" srcOrd="0" destOrd="0" presId="urn:microsoft.com/office/officeart/2005/8/layout/list1"/>
    <dgm:cxn modelId="{446C4040-7B3A-C84E-B4EA-8E0196D64F08}" type="presParOf" srcId="{5AB7D0AF-41E2-4B52-B9FA-DB306105164F}" destId="{B10D02DE-F9ED-4401-984F-56935C01A70B}" srcOrd="1" destOrd="0" presId="urn:microsoft.com/office/officeart/2005/8/layout/list1"/>
    <dgm:cxn modelId="{D48A9E3A-85B7-4745-A786-C95762620A63}" type="presParOf" srcId="{7D3494E1-D9C5-4745-8839-C6800ADCFDFA}" destId="{D375F373-2FEA-4648-98B5-B73B94B03942}" srcOrd="1" destOrd="0" presId="urn:microsoft.com/office/officeart/2005/8/layout/list1"/>
    <dgm:cxn modelId="{87AE9FC5-008C-094B-922A-006C7F8583EC}" type="presParOf" srcId="{7D3494E1-D9C5-4745-8839-C6800ADCFDFA}" destId="{06609F36-B6AD-47BC-8A65-DB9482C664F6}" srcOrd="2" destOrd="0" presId="urn:microsoft.com/office/officeart/2005/8/layout/list1"/>
    <dgm:cxn modelId="{D6A9E010-AA1E-7148-80CE-7B126099EE05}" type="presParOf" srcId="{7D3494E1-D9C5-4745-8839-C6800ADCFDFA}" destId="{2A712BDE-E0E6-4A6A-907A-C80CCF0BFEA3}" srcOrd="3" destOrd="0" presId="urn:microsoft.com/office/officeart/2005/8/layout/list1"/>
    <dgm:cxn modelId="{8306B1A2-4501-2842-8DA2-F32C32106CE2}" type="presParOf" srcId="{7D3494E1-D9C5-4745-8839-C6800ADCFDFA}" destId="{2608D03C-BAAC-4136-AB8F-C83DDFFB13CC}" srcOrd="4" destOrd="0" presId="urn:microsoft.com/office/officeart/2005/8/layout/list1"/>
    <dgm:cxn modelId="{9FD5FB1C-10B4-3447-9C71-A02F6E14CE60}" type="presParOf" srcId="{2608D03C-BAAC-4136-AB8F-C83DDFFB13CC}" destId="{043B4111-648F-43C6-8BD3-5952289E0502}" srcOrd="0" destOrd="0" presId="urn:microsoft.com/office/officeart/2005/8/layout/list1"/>
    <dgm:cxn modelId="{55C8AEBC-BC51-B84A-BB98-72D6BD300FDD}" type="presParOf" srcId="{2608D03C-BAAC-4136-AB8F-C83DDFFB13CC}" destId="{9EC404DB-603C-4155-9C79-C9FF864EA55F}" srcOrd="1" destOrd="0" presId="urn:microsoft.com/office/officeart/2005/8/layout/list1"/>
    <dgm:cxn modelId="{23D410BA-8549-4040-A01B-84A8B4848640}" type="presParOf" srcId="{7D3494E1-D9C5-4745-8839-C6800ADCFDFA}" destId="{2B9FC011-A362-49E9-9AD8-F4B1FD459EC8}" srcOrd="5" destOrd="0" presId="urn:microsoft.com/office/officeart/2005/8/layout/list1"/>
    <dgm:cxn modelId="{2F0BF17B-643C-EC48-B2D9-0E7C845AF662}" type="presParOf" srcId="{7D3494E1-D9C5-4745-8839-C6800ADCFDFA}" destId="{C9C1855F-6047-4E9E-9CCF-9FAF1E2AA5CC}" srcOrd="6" destOrd="0" presId="urn:microsoft.com/office/officeart/2005/8/layout/list1"/>
    <dgm:cxn modelId="{A7EB0FF9-AD86-C74D-8419-39F273753065}" type="presParOf" srcId="{7D3494E1-D9C5-4745-8839-C6800ADCFDFA}" destId="{E445D98A-4042-4F30-8A8A-327C7A71555A}" srcOrd="7" destOrd="0" presId="urn:microsoft.com/office/officeart/2005/8/layout/list1"/>
    <dgm:cxn modelId="{E06C84DD-D413-3444-A3B2-526CD3628615}" type="presParOf" srcId="{7D3494E1-D9C5-4745-8839-C6800ADCFDFA}" destId="{3329F601-3B3B-4B26-B943-4D3014292192}" srcOrd="8" destOrd="0" presId="urn:microsoft.com/office/officeart/2005/8/layout/list1"/>
    <dgm:cxn modelId="{FDE238E8-47EE-C746-B5DC-7063E9EA9A5A}" type="presParOf" srcId="{3329F601-3B3B-4B26-B943-4D3014292192}" destId="{08F8DD3E-2614-4C6B-9951-DD5C42C3EBB9}" srcOrd="0" destOrd="0" presId="urn:microsoft.com/office/officeart/2005/8/layout/list1"/>
    <dgm:cxn modelId="{9741F22C-9E04-7649-B015-A65247BB11D0}" type="presParOf" srcId="{3329F601-3B3B-4B26-B943-4D3014292192}" destId="{CA73BB6D-A4C0-4D9C-A446-EEA862B38CE4}" srcOrd="1" destOrd="0" presId="urn:microsoft.com/office/officeart/2005/8/layout/list1"/>
    <dgm:cxn modelId="{615F5BF2-DEA4-8E4C-9DC3-2BD8A813C01F}" type="presParOf" srcId="{7D3494E1-D9C5-4745-8839-C6800ADCFDFA}" destId="{03B3963D-DE86-4C6E-8EC1-0ECC385C5F45}" srcOrd="9" destOrd="0" presId="urn:microsoft.com/office/officeart/2005/8/layout/list1"/>
    <dgm:cxn modelId="{9AFAB9C8-EC58-0E47-801B-A4980AA4B92A}" type="presParOf" srcId="{7D3494E1-D9C5-4745-8839-C6800ADCFDFA}" destId="{E38C9A7C-45D5-4510-B34A-C4076115F69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96F2C7-8D2E-4B31-91B6-D2D4137E9A80}" type="doc">
      <dgm:prSet loTypeId="urn:microsoft.com/office/officeart/2005/8/layout/hierarchy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7C1DA27-3EEA-4BA0-9CB2-AFFA5B42BC0B}">
      <dgm:prSet phldrT="[Text]" custT="1"/>
      <dgm:spPr>
        <a:solidFill>
          <a:schemeClr val="accent2"/>
        </a:solidFill>
      </dgm:spPr>
      <dgm:t>
        <a:bodyPr/>
        <a:lstStyle/>
        <a:p>
          <a:pPr algn="ctr"/>
          <a:r>
            <a:rPr lang="en-US" sz="1800" dirty="0" smtClean="0"/>
            <a:t>Goal: Building the basic programs to provide one or more 3P functions </a:t>
          </a:r>
          <a:endParaRPr lang="en-US" sz="1800" dirty="0"/>
        </a:p>
      </dgm:t>
    </dgm:pt>
    <dgm:pt modelId="{B7F032D7-6806-44A3-ACE1-5C343CF01006}" type="parTrans" cxnId="{27023AE4-84B5-4A6D-A15F-A78B9AC49D12}">
      <dgm:prSet/>
      <dgm:spPr/>
      <dgm:t>
        <a:bodyPr/>
        <a:lstStyle/>
        <a:p>
          <a:endParaRPr lang="en-US"/>
        </a:p>
      </dgm:t>
    </dgm:pt>
    <dgm:pt modelId="{EF01A3B5-7CFF-44DE-8ED8-4DD5ADD3C3A9}" type="sibTrans" cxnId="{27023AE4-84B5-4A6D-A15F-A78B9AC49D12}">
      <dgm:prSet/>
      <dgm:spPr/>
      <dgm:t>
        <a:bodyPr/>
        <a:lstStyle/>
        <a:p>
          <a:endParaRPr lang="en-US"/>
        </a:p>
      </dgm:t>
    </dgm:pt>
    <dgm:pt modelId="{E2CA7AB0-4029-44D1-89FE-36A8D11D6CC9}">
      <dgm:prSet phldrT="[Text]" custT="1"/>
      <dgm:spPr>
        <a:ln>
          <a:solidFill>
            <a:schemeClr val="accent2"/>
          </a:solidFill>
        </a:ln>
      </dgm:spPr>
      <dgm:t>
        <a:bodyPr/>
        <a:lstStyle/>
        <a:p>
          <a:pPr algn="ctr"/>
          <a:r>
            <a:rPr lang="en-US" sz="1600" b="1" dirty="0" smtClean="0"/>
            <a:t>Low capacity countries</a:t>
          </a:r>
        </a:p>
        <a:p>
          <a:pPr algn="l"/>
          <a:r>
            <a:rPr lang="en-US" sz="1400" dirty="0" smtClean="0"/>
            <a:t>- Few or no functional formal 3P institutions</a:t>
          </a:r>
          <a:endParaRPr lang="en-US" sz="1400" dirty="0"/>
        </a:p>
      </dgm:t>
    </dgm:pt>
    <dgm:pt modelId="{BCEDD009-38B2-438B-A122-470B9A99A1DF}" type="parTrans" cxnId="{BB7E64CE-C07B-4C00-84DC-1E447E0A56D3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US"/>
        </a:p>
      </dgm:t>
    </dgm:pt>
    <dgm:pt modelId="{BD8C08A2-059A-43CF-AF99-F4CD7DE79E77}" type="sibTrans" cxnId="{BB7E64CE-C07B-4C00-84DC-1E447E0A56D3}">
      <dgm:prSet/>
      <dgm:spPr/>
      <dgm:t>
        <a:bodyPr/>
        <a:lstStyle/>
        <a:p>
          <a:endParaRPr lang="en-US"/>
        </a:p>
      </dgm:t>
    </dgm:pt>
    <dgm:pt modelId="{1D4D80D7-5BF8-4189-B168-85E591F7EAD7}" type="pres">
      <dgm:prSet presAssocID="{0296F2C7-8D2E-4B31-91B6-D2D4137E9A8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B5645E3-0967-461D-AACC-549FD2708DEA}" type="pres">
      <dgm:prSet presAssocID="{F7C1DA27-3EEA-4BA0-9CB2-AFFA5B42BC0B}" presName="root" presStyleCnt="0"/>
      <dgm:spPr/>
    </dgm:pt>
    <dgm:pt modelId="{162E3CED-88E0-4661-9E67-C2B0656218C0}" type="pres">
      <dgm:prSet presAssocID="{F7C1DA27-3EEA-4BA0-9CB2-AFFA5B42BC0B}" presName="rootComposite" presStyleCnt="0"/>
      <dgm:spPr/>
    </dgm:pt>
    <dgm:pt modelId="{4A933BA1-7A6B-47AD-A320-38406CEDD9B0}" type="pres">
      <dgm:prSet presAssocID="{F7C1DA27-3EEA-4BA0-9CB2-AFFA5B42BC0B}" presName="rootText" presStyleLbl="node1" presStyleIdx="0" presStyleCnt="1" custScaleY="127472" custLinFactNeighborY="595"/>
      <dgm:spPr/>
      <dgm:t>
        <a:bodyPr/>
        <a:lstStyle/>
        <a:p>
          <a:endParaRPr lang="en-US"/>
        </a:p>
      </dgm:t>
    </dgm:pt>
    <dgm:pt modelId="{EA7440F1-2E4D-4949-A5D0-4BA83E2818EE}" type="pres">
      <dgm:prSet presAssocID="{F7C1DA27-3EEA-4BA0-9CB2-AFFA5B42BC0B}" presName="rootConnector" presStyleLbl="node1" presStyleIdx="0" presStyleCnt="1"/>
      <dgm:spPr/>
      <dgm:t>
        <a:bodyPr/>
        <a:lstStyle/>
        <a:p>
          <a:endParaRPr lang="en-US"/>
        </a:p>
      </dgm:t>
    </dgm:pt>
    <dgm:pt modelId="{BFA90C44-0B70-4CC5-9689-8CF400EF7D73}" type="pres">
      <dgm:prSet presAssocID="{F7C1DA27-3EEA-4BA0-9CB2-AFFA5B42BC0B}" presName="childShape" presStyleCnt="0"/>
      <dgm:spPr/>
    </dgm:pt>
    <dgm:pt modelId="{AE0E6ECC-5945-4A0A-B598-A3614A44C48E}" type="pres">
      <dgm:prSet presAssocID="{BCEDD009-38B2-438B-A122-470B9A99A1DF}" presName="Name13" presStyleLbl="parChTrans1D2" presStyleIdx="0" presStyleCnt="1"/>
      <dgm:spPr/>
      <dgm:t>
        <a:bodyPr/>
        <a:lstStyle/>
        <a:p>
          <a:endParaRPr lang="en-US"/>
        </a:p>
      </dgm:t>
    </dgm:pt>
    <dgm:pt modelId="{20BF13D7-037A-4886-BCC8-00FD7812382E}" type="pres">
      <dgm:prSet presAssocID="{E2CA7AB0-4029-44D1-89FE-36A8D11D6CC9}" presName="childText" presStyleLbl="bgAcc1" presStyleIdx="0" presStyleCnt="1" custScaleY="1195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0D9616-4E49-4BB2-95A9-78217C447229}" type="presOf" srcId="{F7C1DA27-3EEA-4BA0-9CB2-AFFA5B42BC0B}" destId="{4A933BA1-7A6B-47AD-A320-38406CEDD9B0}" srcOrd="0" destOrd="0" presId="urn:microsoft.com/office/officeart/2005/8/layout/hierarchy3"/>
    <dgm:cxn modelId="{27023AE4-84B5-4A6D-A15F-A78B9AC49D12}" srcId="{0296F2C7-8D2E-4B31-91B6-D2D4137E9A80}" destId="{F7C1DA27-3EEA-4BA0-9CB2-AFFA5B42BC0B}" srcOrd="0" destOrd="0" parTransId="{B7F032D7-6806-44A3-ACE1-5C343CF01006}" sibTransId="{EF01A3B5-7CFF-44DE-8ED8-4DD5ADD3C3A9}"/>
    <dgm:cxn modelId="{77CA757D-F4EB-4409-8E8A-FE542A457466}" type="presOf" srcId="{E2CA7AB0-4029-44D1-89FE-36A8D11D6CC9}" destId="{20BF13D7-037A-4886-BCC8-00FD7812382E}" srcOrd="0" destOrd="0" presId="urn:microsoft.com/office/officeart/2005/8/layout/hierarchy3"/>
    <dgm:cxn modelId="{1563DC66-30D4-4E37-AC6E-2229F22230F2}" type="presOf" srcId="{F7C1DA27-3EEA-4BA0-9CB2-AFFA5B42BC0B}" destId="{EA7440F1-2E4D-4949-A5D0-4BA83E2818EE}" srcOrd="1" destOrd="0" presId="urn:microsoft.com/office/officeart/2005/8/layout/hierarchy3"/>
    <dgm:cxn modelId="{F532AE9C-2290-4560-BFBE-00360F9DBE0D}" type="presOf" srcId="{0296F2C7-8D2E-4B31-91B6-D2D4137E9A80}" destId="{1D4D80D7-5BF8-4189-B168-85E591F7EAD7}" srcOrd="0" destOrd="0" presId="urn:microsoft.com/office/officeart/2005/8/layout/hierarchy3"/>
    <dgm:cxn modelId="{8C8ABA01-43BF-4B71-9BC5-D2EE5E0F5CEE}" type="presOf" srcId="{BCEDD009-38B2-438B-A122-470B9A99A1DF}" destId="{AE0E6ECC-5945-4A0A-B598-A3614A44C48E}" srcOrd="0" destOrd="0" presId="urn:microsoft.com/office/officeart/2005/8/layout/hierarchy3"/>
    <dgm:cxn modelId="{BB7E64CE-C07B-4C00-84DC-1E447E0A56D3}" srcId="{F7C1DA27-3EEA-4BA0-9CB2-AFFA5B42BC0B}" destId="{E2CA7AB0-4029-44D1-89FE-36A8D11D6CC9}" srcOrd="0" destOrd="0" parTransId="{BCEDD009-38B2-438B-A122-470B9A99A1DF}" sibTransId="{BD8C08A2-059A-43CF-AF99-F4CD7DE79E77}"/>
    <dgm:cxn modelId="{F78B34B6-B7B6-4764-B0ED-B20751F971AE}" type="presParOf" srcId="{1D4D80D7-5BF8-4189-B168-85E591F7EAD7}" destId="{0B5645E3-0967-461D-AACC-549FD2708DEA}" srcOrd="0" destOrd="0" presId="urn:microsoft.com/office/officeart/2005/8/layout/hierarchy3"/>
    <dgm:cxn modelId="{1E7DFB2D-545C-49B0-8D98-BFDF9B81AA92}" type="presParOf" srcId="{0B5645E3-0967-461D-AACC-549FD2708DEA}" destId="{162E3CED-88E0-4661-9E67-C2B0656218C0}" srcOrd="0" destOrd="0" presId="urn:microsoft.com/office/officeart/2005/8/layout/hierarchy3"/>
    <dgm:cxn modelId="{B299911D-03D3-47FA-961A-6EFE09A635BA}" type="presParOf" srcId="{162E3CED-88E0-4661-9E67-C2B0656218C0}" destId="{4A933BA1-7A6B-47AD-A320-38406CEDD9B0}" srcOrd="0" destOrd="0" presId="urn:microsoft.com/office/officeart/2005/8/layout/hierarchy3"/>
    <dgm:cxn modelId="{498B1689-5E18-4521-9339-64ABC85D1EC0}" type="presParOf" srcId="{162E3CED-88E0-4661-9E67-C2B0656218C0}" destId="{EA7440F1-2E4D-4949-A5D0-4BA83E2818EE}" srcOrd="1" destOrd="0" presId="urn:microsoft.com/office/officeart/2005/8/layout/hierarchy3"/>
    <dgm:cxn modelId="{4BE13C26-C37B-4225-95B8-5943DE92B916}" type="presParOf" srcId="{0B5645E3-0967-461D-AACC-549FD2708DEA}" destId="{BFA90C44-0B70-4CC5-9689-8CF400EF7D73}" srcOrd="1" destOrd="0" presId="urn:microsoft.com/office/officeart/2005/8/layout/hierarchy3"/>
    <dgm:cxn modelId="{BA8D092E-A810-419A-A1F8-89A44C1AA855}" type="presParOf" srcId="{BFA90C44-0B70-4CC5-9689-8CF400EF7D73}" destId="{AE0E6ECC-5945-4A0A-B598-A3614A44C48E}" srcOrd="0" destOrd="0" presId="urn:microsoft.com/office/officeart/2005/8/layout/hierarchy3"/>
    <dgm:cxn modelId="{BCCCB4D2-7FAD-4672-BABD-630B40575723}" type="presParOf" srcId="{BFA90C44-0B70-4CC5-9689-8CF400EF7D73}" destId="{20BF13D7-037A-4886-BCC8-00FD7812382E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039D730-2DA2-4EFC-BEAC-C9377949059E}" type="doc">
      <dgm:prSet loTypeId="urn:microsoft.com/office/officeart/2005/8/layout/hierarchy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603B750-5644-4270-ACAD-88AE161DD116}">
      <dgm:prSet phldrT="[Text]" custT="1"/>
      <dgm:spPr>
        <a:solidFill>
          <a:schemeClr val="accent4"/>
        </a:solidFill>
      </dgm:spPr>
      <dgm:t>
        <a:bodyPr/>
        <a:lstStyle/>
        <a:p>
          <a:pPr algn="ctr"/>
          <a:r>
            <a:rPr lang="en-US" sz="1800" dirty="0" smtClean="0"/>
            <a:t>Goal: Harmonization of  programs providing 3P functions</a:t>
          </a:r>
          <a:endParaRPr lang="en-US" sz="1800" dirty="0"/>
        </a:p>
      </dgm:t>
    </dgm:pt>
    <dgm:pt modelId="{890B9803-52DB-4DB9-B7DC-AD4494F6F000}" type="parTrans" cxnId="{6AD5498B-4D2E-46B3-A708-4FEB81C016BF}">
      <dgm:prSet/>
      <dgm:spPr/>
      <dgm:t>
        <a:bodyPr/>
        <a:lstStyle/>
        <a:p>
          <a:endParaRPr lang="en-US"/>
        </a:p>
      </dgm:t>
    </dgm:pt>
    <dgm:pt modelId="{097026B4-F7EF-4F5D-8E2B-6476A7F7BBF8}" type="sibTrans" cxnId="{6AD5498B-4D2E-46B3-A708-4FEB81C016BF}">
      <dgm:prSet/>
      <dgm:spPr/>
      <dgm:t>
        <a:bodyPr/>
        <a:lstStyle/>
        <a:p>
          <a:endParaRPr lang="en-US"/>
        </a:p>
      </dgm:t>
    </dgm:pt>
    <dgm:pt modelId="{4E62173D-35C7-4AFB-87F5-205D9876167D}">
      <dgm:prSet phldrT="[Text]" custT="1"/>
      <dgm:spPr>
        <a:ln>
          <a:solidFill>
            <a:srgbClr val="B381D9"/>
          </a:solidFill>
        </a:ln>
      </dgm:spPr>
      <dgm:t>
        <a:bodyPr/>
        <a:lstStyle/>
        <a:p>
          <a:pPr algn="ctr"/>
          <a:r>
            <a:rPr lang="en-US" sz="1600" b="1" dirty="0" smtClean="0"/>
            <a:t>Better capacity countries</a:t>
          </a:r>
        </a:p>
        <a:p>
          <a:pPr algn="l"/>
          <a:r>
            <a:rPr lang="en-US" sz="1400" dirty="0" smtClean="0"/>
            <a:t>- Well-functioning programs across the board,  but not fully coordinated</a:t>
          </a:r>
        </a:p>
      </dgm:t>
    </dgm:pt>
    <dgm:pt modelId="{39D826ED-3ED6-4A7B-BD71-C1A93FE8204A}" type="parTrans" cxnId="{065A623F-00E4-458E-A0A2-BBBD111FE820}">
      <dgm:prSet/>
      <dgm:spPr>
        <a:ln>
          <a:solidFill>
            <a:srgbClr val="B381D9"/>
          </a:solidFill>
        </a:ln>
      </dgm:spPr>
      <dgm:t>
        <a:bodyPr/>
        <a:lstStyle/>
        <a:p>
          <a:endParaRPr lang="en-US"/>
        </a:p>
      </dgm:t>
    </dgm:pt>
    <dgm:pt modelId="{79C66CC7-DAF9-4C15-9B90-5EF2023FBA02}" type="sibTrans" cxnId="{065A623F-00E4-458E-A0A2-BBBD111FE820}">
      <dgm:prSet/>
      <dgm:spPr/>
      <dgm:t>
        <a:bodyPr/>
        <a:lstStyle/>
        <a:p>
          <a:endParaRPr lang="en-US"/>
        </a:p>
      </dgm:t>
    </dgm:pt>
    <dgm:pt modelId="{00948247-6177-454A-81B3-8CD46F35A9B8}" type="pres">
      <dgm:prSet presAssocID="{4039D730-2DA2-4EFC-BEAC-C9377949059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5063E71-D2CA-465F-8955-CC04FC705324}" type="pres">
      <dgm:prSet presAssocID="{6603B750-5644-4270-ACAD-88AE161DD116}" presName="root" presStyleCnt="0"/>
      <dgm:spPr/>
    </dgm:pt>
    <dgm:pt modelId="{6721D1E1-2C0D-4DB0-BEBF-24F887836F5D}" type="pres">
      <dgm:prSet presAssocID="{6603B750-5644-4270-ACAD-88AE161DD116}" presName="rootComposite" presStyleCnt="0"/>
      <dgm:spPr/>
    </dgm:pt>
    <dgm:pt modelId="{8DF546D3-615A-4B9A-9577-F7D94041B130}" type="pres">
      <dgm:prSet presAssocID="{6603B750-5644-4270-ACAD-88AE161DD116}" presName="rootText" presStyleLbl="node1" presStyleIdx="0" presStyleCnt="1" custScaleX="126545" custScaleY="222431" custLinFactNeighborX="-49" custLinFactNeighborY="-8"/>
      <dgm:spPr/>
      <dgm:t>
        <a:bodyPr/>
        <a:lstStyle/>
        <a:p>
          <a:endParaRPr lang="en-US"/>
        </a:p>
      </dgm:t>
    </dgm:pt>
    <dgm:pt modelId="{1D21B901-EE45-45D9-B368-16E6BCDB56A4}" type="pres">
      <dgm:prSet presAssocID="{6603B750-5644-4270-ACAD-88AE161DD116}" presName="rootConnector" presStyleLbl="node1" presStyleIdx="0" presStyleCnt="1"/>
      <dgm:spPr/>
      <dgm:t>
        <a:bodyPr/>
        <a:lstStyle/>
        <a:p>
          <a:endParaRPr lang="en-US"/>
        </a:p>
      </dgm:t>
    </dgm:pt>
    <dgm:pt modelId="{A22205EE-11CF-4AC6-9DEB-ED755B1D9D73}" type="pres">
      <dgm:prSet presAssocID="{6603B750-5644-4270-ACAD-88AE161DD116}" presName="childShape" presStyleCnt="0"/>
      <dgm:spPr/>
    </dgm:pt>
    <dgm:pt modelId="{365FFEC4-6D30-4724-8E32-2F2CE70875F5}" type="pres">
      <dgm:prSet presAssocID="{39D826ED-3ED6-4A7B-BD71-C1A93FE8204A}" presName="Name13" presStyleLbl="parChTrans1D2" presStyleIdx="0" presStyleCnt="1"/>
      <dgm:spPr/>
      <dgm:t>
        <a:bodyPr/>
        <a:lstStyle/>
        <a:p>
          <a:endParaRPr lang="en-US"/>
        </a:p>
      </dgm:t>
    </dgm:pt>
    <dgm:pt modelId="{9EFEBD37-A6E6-42BD-8DDF-CB7C09A1909C}" type="pres">
      <dgm:prSet presAssocID="{4E62173D-35C7-4AFB-87F5-205D9876167D}" presName="childText" presStyleLbl="bgAcc1" presStyleIdx="0" presStyleCnt="1" custScaleX="141642" custScaleY="252553" custLinFactNeighborX="1042" custLinFactNeighborY="-83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140A561-C7EA-47D9-9A26-5E16D51C6B87}" type="presOf" srcId="{4E62173D-35C7-4AFB-87F5-205D9876167D}" destId="{9EFEBD37-A6E6-42BD-8DDF-CB7C09A1909C}" srcOrd="0" destOrd="0" presId="urn:microsoft.com/office/officeart/2005/8/layout/hierarchy3"/>
    <dgm:cxn modelId="{6BB70E76-5174-4BB3-9C56-D08D6B8EFE14}" type="presOf" srcId="{6603B750-5644-4270-ACAD-88AE161DD116}" destId="{1D21B901-EE45-45D9-B368-16E6BCDB56A4}" srcOrd="1" destOrd="0" presId="urn:microsoft.com/office/officeart/2005/8/layout/hierarchy3"/>
    <dgm:cxn modelId="{6AD5498B-4D2E-46B3-A708-4FEB81C016BF}" srcId="{4039D730-2DA2-4EFC-BEAC-C9377949059E}" destId="{6603B750-5644-4270-ACAD-88AE161DD116}" srcOrd="0" destOrd="0" parTransId="{890B9803-52DB-4DB9-B7DC-AD4494F6F000}" sibTransId="{097026B4-F7EF-4F5D-8E2B-6476A7F7BBF8}"/>
    <dgm:cxn modelId="{796FEE02-A440-4603-A99E-2C0E04BCAEE5}" type="presOf" srcId="{4039D730-2DA2-4EFC-BEAC-C9377949059E}" destId="{00948247-6177-454A-81B3-8CD46F35A9B8}" srcOrd="0" destOrd="0" presId="urn:microsoft.com/office/officeart/2005/8/layout/hierarchy3"/>
    <dgm:cxn modelId="{065A623F-00E4-458E-A0A2-BBBD111FE820}" srcId="{6603B750-5644-4270-ACAD-88AE161DD116}" destId="{4E62173D-35C7-4AFB-87F5-205D9876167D}" srcOrd="0" destOrd="0" parTransId="{39D826ED-3ED6-4A7B-BD71-C1A93FE8204A}" sibTransId="{79C66CC7-DAF9-4C15-9B90-5EF2023FBA02}"/>
    <dgm:cxn modelId="{3FE7D064-8C33-4173-8AD4-FAF07A04250B}" type="presOf" srcId="{39D826ED-3ED6-4A7B-BD71-C1A93FE8204A}" destId="{365FFEC4-6D30-4724-8E32-2F2CE70875F5}" srcOrd="0" destOrd="0" presId="urn:microsoft.com/office/officeart/2005/8/layout/hierarchy3"/>
    <dgm:cxn modelId="{561608A8-62C4-4DF5-A337-A5806402EF5E}" type="presOf" srcId="{6603B750-5644-4270-ACAD-88AE161DD116}" destId="{8DF546D3-615A-4B9A-9577-F7D94041B130}" srcOrd="0" destOrd="0" presId="urn:microsoft.com/office/officeart/2005/8/layout/hierarchy3"/>
    <dgm:cxn modelId="{2A217022-CEC1-40E9-9C73-937363B1EBAB}" type="presParOf" srcId="{00948247-6177-454A-81B3-8CD46F35A9B8}" destId="{75063E71-D2CA-465F-8955-CC04FC705324}" srcOrd="0" destOrd="0" presId="urn:microsoft.com/office/officeart/2005/8/layout/hierarchy3"/>
    <dgm:cxn modelId="{61ECDFA9-ADBD-4FD1-952B-BC407D7D37F5}" type="presParOf" srcId="{75063E71-D2CA-465F-8955-CC04FC705324}" destId="{6721D1E1-2C0D-4DB0-BEBF-24F887836F5D}" srcOrd="0" destOrd="0" presId="urn:microsoft.com/office/officeart/2005/8/layout/hierarchy3"/>
    <dgm:cxn modelId="{C95F7666-D7FC-41DA-A3B6-02EF4516B1A9}" type="presParOf" srcId="{6721D1E1-2C0D-4DB0-BEBF-24F887836F5D}" destId="{8DF546D3-615A-4B9A-9577-F7D94041B130}" srcOrd="0" destOrd="0" presId="urn:microsoft.com/office/officeart/2005/8/layout/hierarchy3"/>
    <dgm:cxn modelId="{39DBAB16-A148-4848-A321-8BE987DA2868}" type="presParOf" srcId="{6721D1E1-2C0D-4DB0-BEBF-24F887836F5D}" destId="{1D21B901-EE45-45D9-B368-16E6BCDB56A4}" srcOrd="1" destOrd="0" presId="urn:microsoft.com/office/officeart/2005/8/layout/hierarchy3"/>
    <dgm:cxn modelId="{9554A5C2-A71B-41DF-83CB-50C2F4C53D2D}" type="presParOf" srcId="{75063E71-D2CA-465F-8955-CC04FC705324}" destId="{A22205EE-11CF-4AC6-9DEB-ED755B1D9D73}" srcOrd="1" destOrd="0" presId="urn:microsoft.com/office/officeart/2005/8/layout/hierarchy3"/>
    <dgm:cxn modelId="{8D2E7167-2588-43AA-8472-04602E567F24}" type="presParOf" srcId="{A22205EE-11CF-4AC6-9DEB-ED755B1D9D73}" destId="{365FFEC4-6D30-4724-8E32-2F2CE70875F5}" srcOrd="0" destOrd="0" presId="urn:microsoft.com/office/officeart/2005/8/layout/hierarchy3"/>
    <dgm:cxn modelId="{BD512F46-1FDA-42B0-84D9-99C51B34C119}" type="presParOf" srcId="{A22205EE-11CF-4AC6-9DEB-ED755B1D9D73}" destId="{9EFEBD37-A6E6-42BD-8DDF-CB7C09A1909C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14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9DA1C6A-0389-4335-9336-9DF1E9A7E61F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B9784F9-6D6E-4C1D-B08F-4702B8076259}">
      <dgm:prSet phldrT="[Text]"/>
      <dgm:spPr>
        <a:solidFill>
          <a:srgbClr val="92D050"/>
        </a:solidFill>
      </dgm:spPr>
      <dgm:t>
        <a:bodyPr/>
        <a:lstStyle/>
        <a:p>
          <a:pPr algn="ctr"/>
          <a:r>
            <a:rPr lang="en-US" dirty="0" smtClean="0"/>
            <a:t>Goal: Improving efficiency and efficacy of each program</a:t>
          </a:r>
          <a:endParaRPr lang="en-US" dirty="0"/>
        </a:p>
      </dgm:t>
    </dgm:pt>
    <dgm:pt modelId="{4BBB9F76-DA8D-424A-A1FC-56D2475F9BC9}" type="parTrans" cxnId="{36B74ECF-D263-42D2-9B60-50D4A16529EB}">
      <dgm:prSet/>
      <dgm:spPr/>
      <dgm:t>
        <a:bodyPr/>
        <a:lstStyle/>
        <a:p>
          <a:endParaRPr lang="en-US"/>
        </a:p>
      </dgm:t>
    </dgm:pt>
    <dgm:pt modelId="{6EFA853C-D244-4810-BA4A-4DFB7B5F56DC}" type="sibTrans" cxnId="{36B74ECF-D263-42D2-9B60-50D4A16529EB}">
      <dgm:prSet/>
      <dgm:spPr/>
      <dgm:t>
        <a:bodyPr/>
        <a:lstStyle/>
        <a:p>
          <a:endParaRPr lang="en-US"/>
        </a:p>
      </dgm:t>
    </dgm:pt>
    <dgm:pt modelId="{B11FE0D5-CFB2-4DA1-9AAF-A5BE2C3EA4AA}">
      <dgm:prSet phldrT="[Text]" custT="1"/>
      <dgm:spPr>
        <a:ln>
          <a:solidFill>
            <a:srgbClr val="92D050"/>
          </a:solidFill>
        </a:ln>
      </dgm:spPr>
      <dgm:t>
        <a:bodyPr/>
        <a:lstStyle/>
        <a:p>
          <a:pPr algn="ctr"/>
          <a:r>
            <a:rPr lang="en-US" sz="1600" b="1" dirty="0" smtClean="0"/>
            <a:t>Developing capacity countries</a:t>
          </a:r>
        </a:p>
        <a:p>
          <a:pPr algn="l"/>
          <a:r>
            <a:rPr lang="en-US" sz="1400" dirty="0" smtClean="0"/>
            <a:t>- Several functioning programs providing 3Ps, but limited capacity to coordinate across institutions </a:t>
          </a:r>
          <a:endParaRPr lang="en-US" sz="1400" dirty="0"/>
        </a:p>
      </dgm:t>
    </dgm:pt>
    <dgm:pt modelId="{2743BE04-8D25-4398-AAE0-1DCE80C7F1CB}" type="parTrans" cxnId="{DC328B8B-098A-4724-BEA3-A90293C6C335}">
      <dgm:prSet/>
      <dgm:spPr>
        <a:ln>
          <a:solidFill>
            <a:srgbClr val="92D050"/>
          </a:solidFill>
        </a:ln>
      </dgm:spPr>
      <dgm:t>
        <a:bodyPr/>
        <a:lstStyle/>
        <a:p>
          <a:endParaRPr lang="en-US"/>
        </a:p>
      </dgm:t>
    </dgm:pt>
    <dgm:pt modelId="{230283ED-EA02-4E12-AA70-C42733CD467F}" type="sibTrans" cxnId="{DC328B8B-098A-4724-BEA3-A90293C6C335}">
      <dgm:prSet/>
      <dgm:spPr/>
      <dgm:t>
        <a:bodyPr/>
        <a:lstStyle/>
        <a:p>
          <a:endParaRPr lang="en-US"/>
        </a:p>
      </dgm:t>
    </dgm:pt>
    <dgm:pt modelId="{93EA00E3-225E-4F44-BB37-C4B773CC130D}" type="pres">
      <dgm:prSet presAssocID="{C9DA1C6A-0389-4335-9336-9DF1E9A7E61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24BACC1-86CD-43A7-9FB1-6E83AA85AABD}" type="pres">
      <dgm:prSet presAssocID="{6B9784F9-6D6E-4C1D-B08F-4702B8076259}" presName="root" presStyleCnt="0"/>
      <dgm:spPr/>
    </dgm:pt>
    <dgm:pt modelId="{A300603F-F2D8-4B40-B80A-C467286E4C22}" type="pres">
      <dgm:prSet presAssocID="{6B9784F9-6D6E-4C1D-B08F-4702B8076259}" presName="rootComposite" presStyleCnt="0"/>
      <dgm:spPr/>
    </dgm:pt>
    <dgm:pt modelId="{79C9167D-100B-47E4-B653-8AEC7ED93E57}" type="pres">
      <dgm:prSet presAssocID="{6B9784F9-6D6E-4C1D-B08F-4702B8076259}" presName="rootText" presStyleLbl="node1" presStyleIdx="0" presStyleCnt="1" custScaleY="112180"/>
      <dgm:spPr/>
      <dgm:t>
        <a:bodyPr/>
        <a:lstStyle/>
        <a:p>
          <a:endParaRPr lang="en-US"/>
        </a:p>
      </dgm:t>
    </dgm:pt>
    <dgm:pt modelId="{F7A05862-DA49-471A-BD6E-B601409595A1}" type="pres">
      <dgm:prSet presAssocID="{6B9784F9-6D6E-4C1D-B08F-4702B8076259}" presName="rootConnector" presStyleLbl="node1" presStyleIdx="0" presStyleCnt="1"/>
      <dgm:spPr/>
      <dgm:t>
        <a:bodyPr/>
        <a:lstStyle/>
        <a:p>
          <a:endParaRPr lang="en-US"/>
        </a:p>
      </dgm:t>
    </dgm:pt>
    <dgm:pt modelId="{F968EE7D-A00F-4B87-BA04-36C077622A97}" type="pres">
      <dgm:prSet presAssocID="{6B9784F9-6D6E-4C1D-B08F-4702B8076259}" presName="childShape" presStyleCnt="0"/>
      <dgm:spPr/>
    </dgm:pt>
    <dgm:pt modelId="{C5085DE8-E173-4769-9DCC-20EE09824895}" type="pres">
      <dgm:prSet presAssocID="{2743BE04-8D25-4398-AAE0-1DCE80C7F1CB}" presName="Name13" presStyleLbl="parChTrans1D2" presStyleIdx="0" presStyleCnt="1"/>
      <dgm:spPr/>
      <dgm:t>
        <a:bodyPr/>
        <a:lstStyle/>
        <a:p>
          <a:endParaRPr lang="en-US"/>
        </a:p>
      </dgm:t>
    </dgm:pt>
    <dgm:pt modelId="{87ED7FFB-65BF-4FE1-B56D-ADD019B4A748}" type="pres">
      <dgm:prSet presAssocID="{B11FE0D5-CFB2-4DA1-9AAF-A5BE2C3EA4AA}" presName="childText" presStyleLbl="bgAcc1" presStyleIdx="0" presStyleCnt="1" custScaleX="109747" custScaleY="1545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328B8B-098A-4724-BEA3-A90293C6C335}" srcId="{6B9784F9-6D6E-4C1D-B08F-4702B8076259}" destId="{B11FE0D5-CFB2-4DA1-9AAF-A5BE2C3EA4AA}" srcOrd="0" destOrd="0" parTransId="{2743BE04-8D25-4398-AAE0-1DCE80C7F1CB}" sibTransId="{230283ED-EA02-4E12-AA70-C42733CD467F}"/>
    <dgm:cxn modelId="{3E3849F9-273A-47D1-9E0D-CFB6FB53E707}" type="presOf" srcId="{C9DA1C6A-0389-4335-9336-9DF1E9A7E61F}" destId="{93EA00E3-225E-4F44-BB37-C4B773CC130D}" srcOrd="0" destOrd="0" presId="urn:microsoft.com/office/officeart/2005/8/layout/hierarchy3"/>
    <dgm:cxn modelId="{B35A1CBC-B24B-452D-B91C-40CFAA6056E5}" type="presOf" srcId="{B11FE0D5-CFB2-4DA1-9AAF-A5BE2C3EA4AA}" destId="{87ED7FFB-65BF-4FE1-B56D-ADD019B4A748}" srcOrd="0" destOrd="0" presId="urn:microsoft.com/office/officeart/2005/8/layout/hierarchy3"/>
    <dgm:cxn modelId="{36B74ECF-D263-42D2-9B60-50D4A16529EB}" srcId="{C9DA1C6A-0389-4335-9336-9DF1E9A7E61F}" destId="{6B9784F9-6D6E-4C1D-B08F-4702B8076259}" srcOrd="0" destOrd="0" parTransId="{4BBB9F76-DA8D-424A-A1FC-56D2475F9BC9}" sibTransId="{6EFA853C-D244-4810-BA4A-4DFB7B5F56DC}"/>
    <dgm:cxn modelId="{2324C943-BA8B-432A-9AB9-801653BE7973}" type="presOf" srcId="{2743BE04-8D25-4398-AAE0-1DCE80C7F1CB}" destId="{C5085DE8-E173-4769-9DCC-20EE09824895}" srcOrd="0" destOrd="0" presId="urn:microsoft.com/office/officeart/2005/8/layout/hierarchy3"/>
    <dgm:cxn modelId="{C0EB700A-632E-4106-BFC0-65A27DCF04FE}" type="presOf" srcId="{6B9784F9-6D6E-4C1D-B08F-4702B8076259}" destId="{F7A05862-DA49-471A-BD6E-B601409595A1}" srcOrd="1" destOrd="0" presId="urn:microsoft.com/office/officeart/2005/8/layout/hierarchy3"/>
    <dgm:cxn modelId="{937A35C3-B37B-4C70-8887-60AD95D57D11}" type="presOf" srcId="{6B9784F9-6D6E-4C1D-B08F-4702B8076259}" destId="{79C9167D-100B-47E4-B653-8AEC7ED93E57}" srcOrd="0" destOrd="0" presId="urn:microsoft.com/office/officeart/2005/8/layout/hierarchy3"/>
    <dgm:cxn modelId="{E2C488FA-6FF6-4754-90CF-38DC3AF53DB5}" type="presParOf" srcId="{93EA00E3-225E-4F44-BB37-C4B773CC130D}" destId="{524BACC1-86CD-43A7-9FB1-6E83AA85AABD}" srcOrd="0" destOrd="0" presId="urn:microsoft.com/office/officeart/2005/8/layout/hierarchy3"/>
    <dgm:cxn modelId="{A961B3C2-ED03-4CF2-8D74-3C6814750F48}" type="presParOf" srcId="{524BACC1-86CD-43A7-9FB1-6E83AA85AABD}" destId="{A300603F-F2D8-4B40-B80A-C467286E4C22}" srcOrd="0" destOrd="0" presId="urn:microsoft.com/office/officeart/2005/8/layout/hierarchy3"/>
    <dgm:cxn modelId="{727BEDA5-922D-4127-86B1-0E674D1ED39E}" type="presParOf" srcId="{A300603F-F2D8-4B40-B80A-C467286E4C22}" destId="{79C9167D-100B-47E4-B653-8AEC7ED93E57}" srcOrd="0" destOrd="0" presId="urn:microsoft.com/office/officeart/2005/8/layout/hierarchy3"/>
    <dgm:cxn modelId="{3D0ECFD0-A2BD-45C4-8559-003B23297BE0}" type="presParOf" srcId="{A300603F-F2D8-4B40-B80A-C467286E4C22}" destId="{F7A05862-DA49-471A-BD6E-B601409595A1}" srcOrd="1" destOrd="0" presId="urn:microsoft.com/office/officeart/2005/8/layout/hierarchy3"/>
    <dgm:cxn modelId="{2FAAB3A3-2213-4D5D-AB6D-9FACEFEA8F75}" type="presParOf" srcId="{524BACC1-86CD-43A7-9FB1-6E83AA85AABD}" destId="{F968EE7D-A00F-4B87-BA04-36C077622A97}" srcOrd="1" destOrd="0" presId="urn:microsoft.com/office/officeart/2005/8/layout/hierarchy3"/>
    <dgm:cxn modelId="{AA8FBB5C-4384-4382-AE19-E6984F3C0374}" type="presParOf" srcId="{F968EE7D-A00F-4B87-BA04-36C077622A97}" destId="{C5085DE8-E173-4769-9DCC-20EE09824895}" srcOrd="0" destOrd="0" presId="urn:microsoft.com/office/officeart/2005/8/layout/hierarchy3"/>
    <dgm:cxn modelId="{482E8A1F-B318-43EC-95E3-715F7E3B2C26}" type="presParOf" srcId="{F968EE7D-A00F-4B87-BA04-36C077622A97}" destId="{87ED7FFB-65BF-4FE1-B56D-ADD019B4A748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1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0B68E52-08E2-4E5D-9E7D-8D005BAB5218}">
      <dsp:nvSpPr>
        <dsp:cNvPr id="0" name=""/>
        <dsp:cNvSpPr/>
      </dsp:nvSpPr>
      <dsp:spPr>
        <a:xfrm>
          <a:off x="1219199" y="-380997"/>
          <a:ext cx="5171151" cy="3253774"/>
        </a:xfrm>
        <a:prstGeom prst="blockArc">
          <a:avLst>
            <a:gd name="adj1" fmla="val 10625564"/>
            <a:gd name="adj2" fmla="val 21425564"/>
            <a:gd name="adj3" fmla="val 3958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93007ED-C400-4D6C-AFBE-265065E908E8}">
      <dsp:nvSpPr>
        <dsp:cNvPr id="0" name=""/>
        <dsp:cNvSpPr/>
      </dsp:nvSpPr>
      <dsp:spPr>
        <a:xfrm>
          <a:off x="1295396" y="-169866"/>
          <a:ext cx="4313903" cy="3827463"/>
        </a:xfrm>
        <a:prstGeom prst="blockArc">
          <a:avLst>
            <a:gd name="adj1" fmla="val 3332639"/>
            <a:gd name="adj2" fmla="val 11578135"/>
            <a:gd name="adj3" fmla="val 464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2A07CD-EA89-4334-BEEA-672AFFD31DA2}">
      <dsp:nvSpPr>
        <dsp:cNvPr id="0" name=""/>
        <dsp:cNvSpPr/>
      </dsp:nvSpPr>
      <dsp:spPr>
        <a:xfrm>
          <a:off x="1959802" y="-580101"/>
          <a:ext cx="4364790" cy="4085307"/>
        </a:xfrm>
        <a:prstGeom prst="blockArc">
          <a:avLst>
            <a:gd name="adj1" fmla="val 20966209"/>
            <a:gd name="adj2" fmla="val 4805144"/>
            <a:gd name="adj3" fmla="val 4642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4F88582-9794-4DA5-96B5-A73BD429575D}">
      <dsp:nvSpPr>
        <dsp:cNvPr id="0" name=""/>
        <dsp:cNvSpPr/>
      </dsp:nvSpPr>
      <dsp:spPr>
        <a:xfrm>
          <a:off x="2209806" y="0"/>
          <a:ext cx="3240774" cy="3404052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" tIns="1270" rIns="1270" bIns="1270" numCol="1" spcCol="1270" anchor="ctr" anchorCtr="0">
          <a:noAutofit/>
        </a:bodyPr>
        <a:lstStyle/>
        <a:p>
          <a:pPr lvl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" kern="1200" dirty="0"/>
        </a:p>
      </dsp:txBody>
      <dsp:txXfrm>
        <a:off x="2209806" y="0"/>
        <a:ext cx="3240774" cy="3404052"/>
      </dsp:txXfrm>
    </dsp:sp>
    <dsp:sp modelId="{55B4E0DC-3F8D-4A93-BB56-FCFD9926DEEE}">
      <dsp:nvSpPr>
        <dsp:cNvPr id="0" name=""/>
        <dsp:cNvSpPr/>
      </dsp:nvSpPr>
      <dsp:spPr>
        <a:xfrm>
          <a:off x="4785067" y="279672"/>
          <a:ext cx="2160194" cy="172316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/>
            <a:t>Promotion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i="1" kern="1200" dirty="0" smtClean="0"/>
            <a:t>of improved opportunities, livelihoods and better jobs</a:t>
          </a:r>
          <a:endParaRPr lang="en-GB" sz="1050" i="1" kern="1200" dirty="0"/>
        </a:p>
      </dsp:txBody>
      <dsp:txXfrm>
        <a:off x="4785067" y="279672"/>
        <a:ext cx="2160194" cy="1723160"/>
      </dsp:txXfrm>
    </dsp:sp>
    <dsp:sp modelId="{5A2EBCCB-568B-44F3-86BA-60A12A0489A3}">
      <dsp:nvSpPr>
        <dsp:cNvPr id="0" name=""/>
        <dsp:cNvSpPr/>
      </dsp:nvSpPr>
      <dsp:spPr>
        <a:xfrm>
          <a:off x="3295356" y="2349767"/>
          <a:ext cx="2297211" cy="167856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/>
            <a:t>Protection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i="1" kern="1200" dirty="0"/>
            <a:t>from destitution </a:t>
          </a:r>
          <a:r>
            <a:rPr lang="en-GB" sz="1600" i="1" kern="1200" dirty="0" smtClean="0"/>
            <a:t>and </a:t>
          </a:r>
          <a:r>
            <a:rPr lang="en-GB" sz="1600" i="1" kern="1200" dirty="0"/>
            <a:t>human capital loss</a:t>
          </a:r>
        </a:p>
      </dsp:txBody>
      <dsp:txXfrm>
        <a:off x="3295356" y="2349767"/>
        <a:ext cx="2297211" cy="1678560"/>
      </dsp:txXfrm>
    </dsp:sp>
    <dsp:sp modelId="{B0EB9E29-2C24-4589-B9BC-1D612EB2FADD}">
      <dsp:nvSpPr>
        <dsp:cNvPr id="0" name=""/>
        <dsp:cNvSpPr/>
      </dsp:nvSpPr>
      <dsp:spPr>
        <a:xfrm>
          <a:off x="610554" y="494789"/>
          <a:ext cx="2267663" cy="171147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/>
            <a:t>Prevention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i="1" kern="1200" dirty="0" smtClean="0"/>
            <a:t>against income &amp; expenditure shocks</a:t>
          </a:r>
          <a:endParaRPr lang="en-GB" sz="800" i="1" kern="1200" dirty="0"/>
        </a:p>
      </dsp:txBody>
      <dsp:txXfrm>
        <a:off x="610554" y="494789"/>
        <a:ext cx="2267663" cy="171147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609F36-B6AD-47BC-8A65-DB9482C664F6}">
      <dsp:nvSpPr>
        <dsp:cNvPr id="0" name=""/>
        <dsp:cNvSpPr/>
      </dsp:nvSpPr>
      <dsp:spPr>
        <a:xfrm>
          <a:off x="0" y="435438"/>
          <a:ext cx="7543800" cy="1039500"/>
        </a:xfrm>
        <a:prstGeom prst="homePlat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24968" rIns="585483" bIns="64008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 dirty="0"/>
        </a:p>
        <a:p>
          <a:pPr marL="114300" lvl="1" indent="-114300" algn="l" defTabSz="533400">
            <a:lnSpc>
              <a:spcPct val="150000"/>
            </a:lnSpc>
            <a:spcBef>
              <a:spcPct val="0"/>
            </a:spcBef>
            <a:spcAft>
              <a:spcPts val="216"/>
            </a:spcAft>
            <a:buChar char="••"/>
          </a:pPr>
          <a:r>
            <a:rPr lang="en-US" sz="1200" b="1" kern="100" dirty="0" smtClean="0"/>
            <a:t>E.g. Promotes social &amp; political cohesion, enables reform: </a:t>
          </a:r>
          <a:r>
            <a:rPr lang="en-US" sz="1200" kern="100" dirty="0" smtClean="0"/>
            <a:t>addresses worker dislocation</a:t>
          </a:r>
          <a:endParaRPr lang="en-US" sz="1200" kern="100" dirty="0"/>
        </a:p>
        <a:p>
          <a:pPr marL="114300" lvl="1" indent="-114300" algn="l" defTabSz="533400">
            <a:lnSpc>
              <a:spcPct val="150000"/>
            </a:lnSpc>
            <a:spcBef>
              <a:spcPct val="0"/>
            </a:spcBef>
            <a:spcAft>
              <a:spcPts val="216"/>
            </a:spcAft>
            <a:buChar char="••"/>
          </a:pPr>
          <a:r>
            <a:rPr lang="en-US" sz="1200" b="1" kern="100" dirty="0" smtClean="0"/>
            <a:t>E.g. Deepens capital markets:  </a:t>
          </a:r>
          <a:r>
            <a:rPr lang="en-US" sz="1200" kern="100" dirty="0" smtClean="0"/>
            <a:t>pension funds provide capital to stock and bond markets;</a:t>
          </a:r>
          <a:endParaRPr lang="en-US" sz="1200" kern="100" dirty="0"/>
        </a:p>
      </dsp:txBody>
      <dsp:txXfrm>
        <a:off x="0" y="435438"/>
        <a:ext cx="7543800" cy="1039500"/>
      </dsp:txXfrm>
    </dsp:sp>
    <dsp:sp modelId="{B10D02DE-F9ED-4401-984F-56935C01A70B}">
      <dsp:nvSpPr>
        <dsp:cNvPr id="0" name=""/>
        <dsp:cNvSpPr/>
      </dsp:nvSpPr>
      <dsp:spPr>
        <a:xfrm>
          <a:off x="157163" y="113078"/>
          <a:ext cx="6223680" cy="50494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596" tIns="0" rIns="199596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600" b="1" kern="1200" dirty="0" smtClean="0"/>
            <a:t>Macro: National Economy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600" i="1" kern="1200" dirty="0" smtClean="0"/>
            <a:t>contributing to broad economic growth</a:t>
          </a:r>
          <a:endParaRPr lang="en-US" sz="1600" i="1" kern="1200" dirty="0"/>
        </a:p>
      </dsp:txBody>
      <dsp:txXfrm>
        <a:off x="157163" y="113078"/>
        <a:ext cx="6223680" cy="504946"/>
      </dsp:txXfrm>
    </dsp:sp>
    <dsp:sp modelId="{C9C1855F-6047-4E9E-9CCF-9FAF1E2AA5CC}">
      <dsp:nvSpPr>
        <dsp:cNvPr id="0" name=""/>
        <dsp:cNvSpPr/>
      </dsp:nvSpPr>
      <dsp:spPr>
        <a:xfrm>
          <a:off x="0" y="1975307"/>
          <a:ext cx="7543800" cy="1039500"/>
        </a:xfrm>
        <a:prstGeom prst="homePlat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24968" rIns="585483" bIns="64008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 dirty="0"/>
        </a:p>
        <a:p>
          <a:pPr marL="114300" lvl="1" indent="-114300" algn="l" defTabSz="5334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E.g. Stimulates aggregate demand and local markets:  </a:t>
          </a:r>
          <a:r>
            <a:rPr lang="en-US" sz="1200" kern="1200" dirty="0" smtClean="0"/>
            <a:t>countercyclical spending during downturns;</a:t>
          </a:r>
          <a:endParaRPr lang="en-US" sz="1200" kern="1200" dirty="0"/>
        </a:p>
        <a:p>
          <a:pPr marL="114300" lvl="1" indent="-114300" algn="l" defTabSz="5334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E.g. Improves functioning of the labor market: </a:t>
          </a:r>
          <a:r>
            <a:rPr lang="en-US" sz="1200" kern="1200" dirty="0" smtClean="0"/>
            <a:t>facilitates job mobility and increase ‘employability’</a:t>
          </a:r>
          <a:endParaRPr lang="en-US" sz="1200" kern="1200" dirty="0"/>
        </a:p>
      </dsp:txBody>
      <dsp:txXfrm>
        <a:off x="0" y="1975307"/>
        <a:ext cx="7543800" cy="1039500"/>
      </dsp:txXfrm>
    </dsp:sp>
    <dsp:sp modelId="{9EC404DB-603C-4155-9C79-C9FF864EA55F}">
      <dsp:nvSpPr>
        <dsp:cNvPr id="0" name=""/>
        <dsp:cNvSpPr/>
      </dsp:nvSpPr>
      <dsp:spPr>
        <a:xfrm>
          <a:off x="157163" y="1547719"/>
          <a:ext cx="6380779" cy="60332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596" tIns="0" rIns="199596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600" b="1" kern="1200" dirty="0" smtClean="0"/>
            <a:t>Meso: Local Economy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600" i="1" kern="1200" dirty="0" smtClean="0"/>
            <a:t>contributing to local economic development &amp; household productivity</a:t>
          </a:r>
          <a:endParaRPr lang="en-US" sz="1600" i="1" kern="1200" dirty="0"/>
        </a:p>
      </dsp:txBody>
      <dsp:txXfrm>
        <a:off x="157163" y="1547719"/>
        <a:ext cx="6380779" cy="603329"/>
      </dsp:txXfrm>
    </dsp:sp>
    <dsp:sp modelId="{E38C9A7C-45D5-4510-B34A-C4076115F697}">
      <dsp:nvSpPr>
        <dsp:cNvPr id="0" name=""/>
        <dsp:cNvSpPr/>
      </dsp:nvSpPr>
      <dsp:spPr>
        <a:xfrm>
          <a:off x="0" y="3516921"/>
          <a:ext cx="7543800" cy="1114626"/>
        </a:xfrm>
        <a:prstGeom prst="homePlat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24968" rIns="585483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Accumulates and protects assets:</a:t>
          </a:r>
          <a:r>
            <a:rPr lang="en-US" sz="1200" kern="1200" dirty="0" smtClean="0"/>
            <a:t> avoidance of distressed sales of assets;</a:t>
          </a:r>
          <a:endParaRPr lang="en-US" sz="1200" kern="1200" dirty="0"/>
        </a:p>
        <a:p>
          <a:pPr marL="114300" lvl="1" indent="-114300" algn="l" defTabSz="5334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Increases entrepreneurial activities: </a:t>
          </a:r>
          <a:r>
            <a:rPr lang="en-US" sz="1200" kern="1200" dirty="0" smtClean="0"/>
            <a:t>by reducing the cost of downside risk;</a:t>
          </a:r>
          <a:endParaRPr lang="en-US" sz="1200" kern="1200" dirty="0"/>
        </a:p>
        <a:p>
          <a:pPr marL="114300" lvl="1" indent="-114300" algn="l" defTabSz="5334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Increases human capital and productivity: </a:t>
          </a:r>
          <a:r>
            <a:rPr lang="en-US" sz="1200" kern="1200" dirty="0" smtClean="0"/>
            <a:t>increased school enrollment, reduced malnutrition</a:t>
          </a:r>
          <a:endParaRPr lang="en-US" sz="1200" kern="1200" dirty="0"/>
        </a:p>
      </dsp:txBody>
      <dsp:txXfrm>
        <a:off x="0" y="3516921"/>
        <a:ext cx="7543800" cy="1114626"/>
      </dsp:txXfrm>
    </dsp:sp>
    <dsp:sp modelId="{CA73BB6D-A4C0-4D9C-A446-EEA862B38CE4}">
      <dsp:nvSpPr>
        <dsp:cNvPr id="0" name=""/>
        <dsp:cNvSpPr/>
      </dsp:nvSpPr>
      <dsp:spPr>
        <a:xfrm>
          <a:off x="157163" y="3099302"/>
          <a:ext cx="6537985" cy="60507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596" tIns="0" rIns="199596" bIns="0" numCol="1" spcCol="1270" anchor="ctr" anchorCtr="0">
          <a:noAutofit/>
        </a:bodyPr>
        <a:lstStyle/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600" b="1" kern="1200" dirty="0" smtClean="0"/>
            <a:t>Micro: Household  </a:t>
          </a: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600" i="1" kern="1200" dirty="0" smtClean="0"/>
            <a:t>contributing to household productivity</a:t>
          </a:r>
          <a:endParaRPr lang="en-US" sz="1600" i="1" kern="1200" dirty="0"/>
        </a:p>
      </dsp:txBody>
      <dsp:txXfrm>
        <a:off x="157163" y="3099302"/>
        <a:ext cx="6537985" cy="60507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A933BA1-7A6B-47AD-A320-38406CEDD9B0}">
      <dsp:nvSpPr>
        <dsp:cNvPr id="0" name=""/>
        <dsp:cNvSpPr/>
      </dsp:nvSpPr>
      <dsp:spPr>
        <a:xfrm>
          <a:off x="967" y="310686"/>
          <a:ext cx="1979265" cy="1261504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Goal: Building the basic programs to provide one or more 3P functions </a:t>
          </a:r>
          <a:endParaRPr lang="en-US" sz="1800" kern="1200" dirty="0"/>
        </a:p>
      </dsp:txBody>
      <dsp:txXfrm>
        <a:off x="967" y="310686"/>
        <a:ext cx="1979265" cy="1261504"/>
      </dsp:txXfrm>
    </dsp:sp>
    <dsp:sp modelId="{AE0E6ECC-5945-4A0A-B598-A3614A44C48E}">
      <dsp:nvSpPr>
        <dsp:cNvPr id="0" name=""/>
        <dsp:cNvSpPr/>
      </dsp:nvSpPr>
      <dsp:spPr>
        <a:xfrm>
          <a:off x="198893" y="1572190"/>
          <a:ext cx="197926" cy="8332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3265"/>
              </a:lnTo>
              <a:lnTo>
                <a:pt x="197926" y="833265"/>
              </a:lnTo>
            </a:path>
          </a:pathLst>
        </a:custGeom>
        <a:noFill/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BF13D7-037A-4886-BCC8-00FD7812382E}">
      <dsp:nvSpPr>
        <dsp:cNvPr id="0" name=""/>
        <dsp:cNvSpPr/>
      </dsp:nvSpPr>
      <dsp:spPr>
        <a:xfrm>
          <a:off x="396820" y="1813710"/>
          <a:ext cx="1583412" cy="11834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Low capacity countries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- Few or no functional formal 3P institutions</a:t>
          </a:r>
          <a:endParaRPr lang="en-US" sz="1400" kern="1200" dirty="0"/>
        </a:p>
      </dsp:txBody>
      <dsp:txXfrm>
        <a:off x="396820" y="1813710"/>
        <a:ext cx="1583412" cy="118349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DF546D3-615A-4B9A-9577-F7D94041B130}">
      <dsp:nvSpPr>
        <dsp:cNvPr id="0" name=""/>
        <dsp:cNvSpPr/>
      </dsp:nvSpPr>
      <dsp:spPr>
        <a:xfrm>
          <a:off x="27468" y="1785"/>
          <a:ext cx="1618170" cy="1422147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Goal: Harmonization of  programs providing 3P functions</a:t>
          </a:r>
          <a:endParaRPr lang="en-US" sz="1800" kern="1200" dirty="0"/>
        </a:p>
      </dsp:txBody>
      <dsp:txXfrm>
        <a:off x="27468" y="1785"/>
        <a:ext cx="1618170" cy="1422147"/>
      </dsp:txXfrm>
    </dsp:sp>
    <dsp:sp modelId="{365FFEC4-6D30-4724-8E32-2F2CE70875F5}">
      <dsp:nvSpPr>
        <dsp:cNvPr id="0" name=""/>
        <dsp:cNvSpPr/>
      </dsp:nvSpPr>
      <dsp:spPr>
        <a:xfrm>
          <a:off x="189285" y="1423933"/>
          <a:ext cx="173103" cy="9139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3982"/>
              </a:lnTo>
              <a:lnTo>
                <a:pt x="173103" y="913982"/>
              </a:lnTo>
            </a:path>
          </a:pathLst>
        </a:custGeom>
        <a:noFill/>
        <a:ln w="25400" cap="flat" cmpd="sng" algn="ctr">
          <a:solidFill>
            <a:srgbClr val="B381D9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FEBD37-A6E6-42BD-8DDF-CB7C09A1909C}">
      <dsp:nvSpPr>
        <dsp:cNvPr id="0" name=""/>
        <dsp:cNvSpPr/>
      </dsp:nvSpPr>
      <dsp:spPr>
        <a:xfrm>
          <a:off x="362388" y="1530547"/>
          <a:ext cx="1448976" cy="16147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B381D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Better capacity countries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- Well-functioning programs across the board,  but not fully coordinated</a:t>
          </a:r>
        </a:p>
      </dsp:txBody>
      <dsp:txXfrm>
        <a:off x="362388" y="1530547"/>
        <a:ext cx="1448976" cy="1614737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9C9167D-100B-47E4-B653-8AEC7ED93E57}">
      <dsp:nvSpPr>
        <dsp:cNvPr id="0" name=""/>
        <dsp:cNvSpPr/>
      </dsp:nvSpPr>
      <dsp:spPr>
        <a:xfrm>
          <a:off x="1079" y="398715"/>
          <a:ext cx="2047949" cy="1148694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Goal: Improving efficiency and efficacy of each program</a:t>
          </a:r>
          <a:endParaRPr lang="en-US" sz="1800" kern="1200" dirty="0"/>
        </a:p>
      </dsp:txBody>
      <dsp:txXfrm>
        <a:off x="1079" y="398715"/>
        <a:ext cx="2047949" cy="1148694"/>
      </dsp:txXfrm>
    </dsp:sp>
    <dsp:sp modelId="{C5085DE8-E173-4769-9DCC-20EE09824895}">
      <dsp:nvSpPr>
        <dsp:cNvPr id="0" name=""/>
        <dsp:cNvSpPr/>
      </dsp:nvSpPr>
      <dsp:spPr>
        <a:xfrm>
          <a:off x="205874" y="1547409"/>
          <a:ext cx="204794" cy="10472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7234"/>
              </a:lnTo>
              <a:lnTo>
                <a:pt x="204794" y="1047234"/>
              </a:lnTo>
            </a:path>
          </a:pathLst>
        </a:custGeom>
        <a:noFill/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D7FFB-65BF-4FE1-B56D-ADD019B4A748}">
      <dsp:nvSpPr>
        <dsp:cNvPr id="0" name=""/>
        <dsp:cNvSpPr/>
      </dsp:nvSpPr>
      <dsp:spPr>
        <a:xfrm>
          <a:off x="410669" y="1803403"/>
          <a:ext cx="1798050" cy="15824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Developing capacity countries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- Several functioning programs providing 3Ps, but limited capacity to coordinate across institutions </a:t>
          </a:r>
          <a:endParaRPr lang="en-US" sz="1400" kern="1200" dirty="0"/>
        </a:p>
      </dsp:txBody>
      <dsp:txXfrm>
        <a:off x="410669" y="1803403"/>
        <a:ext cx="1798050" cy="15824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735" cy="461489"/>
          </a:xfrm>
          <a:prstGeom prst="rect">
            <a:avLst/>
          </a:prstGeom>
        </p:spPr>
        <p:txBody>
          <a:bodyPr vert="horz" lIns="90955" tIns="45478" rIns="90955" bIns="454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081" y="0"/>
            <a:ext cx="3037735" cy="461489"/>
          </a:xfrm>
          <a:prstGeom prst="rect">
            <a:avLst/>
          </a:prstGeom>
        </p:spPr>
        <p:txBody>
          <a:bodyPr vert="horz" lIns="90955" tIns="45478" rIns="90955" bIns="45478" rtlCol="0"/>
          <a:lstStyle>
            <a:lvl1pPr algn="r">
              <a:defRPr sz="1200"/>
            </a:lvl1pPr>
          </a:lstStyle>
          <a:p>
            <a:fld id="{C2B18591-F626-40B2-A27E-F28C75181EC2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3011"/>
            <a:ext cx="3037735" cy="461489"/>
          </a:xfrm>
          <a:prstGeom prst="rect">
            <a:avLst/>
          </a:prstGeom>
        </p:spPr>
        <p:txBody>
          <a:bodyPr vert="horz" lIns="90955" tIns="45478" rIns="90955" bIns="454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081" y="8773011"/>
            <a:ext cx="3037735" cy="461489"/>
          </a:xfrm>
          <a:prstGeom prst="rect">
            <a:avLst/>
          </a:prstGeom>
        </p:spPr>
        <p:txBody>
          <a:bodyPr vert="horz" lIns="90955" tIns="45478" rIns="90955" bIns="45478" rtlCol="0" anchor="b"/>
          <a:lstStyle>
            <a:lvl1pPr algn="r">
              <a:defRPr sz="1200"/>
            </a:lvl1pPr>
          </a:lstStyle>
          <a:p>
            <a:fld id="{1855F8C7-00DD-48A4-A249-EA8A7D776F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22" tIns="46412" rIns="92822" bIns="4641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1804"/>
          </a:xfrm>
          <a:prstGeom prst="rect">
            <a:avLst/>
          </a:prstGeom>
        </p:spPr>
        <p:txBody>
          <a:bodyPr vert="horz" lIns="92822" tIns="46412" rIns="92822" bIns="46412" rtlCol="0"/>
          <a:lstStyle>
            <a:lvl1pPr algn="r">
              <a:defRPr sz="1200"/>
            </a:lvl1pPr>
          </a:lstStyle>
          <a:p>
            <a:fld id="{515E8E69-5B5F-43DF-B5A2-41177D52E386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693738"/>
            <a:ext cx="4616450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22" tIns="46412" rIns="92822" bIns="4641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22" tIns="46412" rIns="92822" bIns="4641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2822" tIns="46412" rIns="92822" bIns="4641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772669"/>
            <a:ext cx="3037840" cy="461804"/>
          </a:xfrm>
          <a:prstGeom prst="rect">
            <a:avLst/>
          </a:prstGeom>
        </p:spPr>
        <p:txBody>
          <a:bodyPr vert="horz" lIns="92822" tIns="46412" rIns="92822" bIns="46412" rtlCol="0" anchor="b"/>
          <a:lstStyle>
            <a:lvl1pPr algn="r">
              <a:defRPr sz="1200"/>
            </a:lvl1pPr>
          </a:lstStyle>
          <a:p>
            <a:fld id="{FA826BD1-2F1F-4165-A107-59E99C267C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26BD1-2F1F-4165-A107-59E99C267C4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 marL="0" lvl="1" defTabSz="464149">
              <a:defRPr/>
            </a:pPr>
            <a:endParaRPr lang="en-US" sz="5200" dirty="0" smtClean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69530-EB1C-DC43-BD24-791551D1D7F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26BD1-2F1F-4165-A107-59E99C267C4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69530-EB1C-DC43-BD24-791551D1D7F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26BD1-2F1F-4165-A107-59E99C267C4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000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000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26BD1-2F1F-4165-A107-59E99C267C4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B1E20-CE36-47D6-85BD-74C2849E5E84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lnSpc>
                <a:spcPct val="100000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826545-ED77-7747-8AC1-0ECDB1030CE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26BD1-2F1F-4165-A107-59E99C267C4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26BD1-2F1F-4165-A107-59E99C267C4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26BD1-2F1F-4165-A107-59E99C267C4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8175-5DF3-48F8-A786-6293D8F3D22E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8E14-2FC0-4EF3-B6ED-0A7DAB63DA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8175-5DF3-48F8-A786-6293D8F3D22E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8E14-2FC0-4EF3-B6ED-0A7DAB63DA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8E14-2FC0-4EF3-B6ED-0A7DAB63DA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8175-5DF3-48F8-A786-6293D8F3D22E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8E14-2FC0-4EF3-B6ED-0A7DAB63DA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8175-5DF3-48F8-A786-6293D8F3D22E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8E14-2FC0-4EF3-B6ED-0A7DAB63DA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8175-5DF3-48F8-A786-6293D8F3D22E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8E14-2FC0-4EF3-B6ED-0A7DAB63DA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8175-5DF3-48F8-A786-6293D8F3D22E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8E14-2FC0-4EF3-B6ED-0A7DAB63DA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8175-5DF3-48F8-A786-6293D8F3D22E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8E14-2FC0-4EF3-B6ED-0A7DAB63DA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8175-5DF3-48F8-A786-6293D8F3D22E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8E14-2FC0-4EF3-B6ED-0A7DAB63DA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8175-5DF3-48F8-A786-6293D8F3D22E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8E14-2FC0-4EF3-B6ED-0A7DAB63DA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8175-5DF3-48F8-A786-6293D8F3D22E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8E14-2FC0-4EF3-B6ED-0A7DAB63DA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F8175-5DF3-48F8-A786-6293D8F3D22E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D8E14-2FC0-4EF3-B6ED-0A7DAB63DA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13" Type="http://schemas.openxmlformats.org/officeDocument/2006/relationships/diagramColors" Target="../diagrams/colors4.xml"/><Relationship Id="rId18" Type="http://schemas.openxmlformats.org/officeDocument/2006/relationships/diagramColors" Target="../diagrams/colors5.xml"/><Relationship Id="rId3" Type="http://schemas.openxmlformats.org/officeDocument/2006/relationships/image" Target="../media/image5.jpeg"/><Relationship Id="rId7" Type="http://schemas.openxmlformats.org/officeDocument/2006/relationships/diagramQuickStyle" Target="../diagrams/quickStyle3.xml"/><Relationship Id="rId12" Type="http://schemas.openxmlformats.org/officeDocument/2006/relationships/diagramQuickStyle" Target="../diagrams/quickStyle4.xml"/><Relationship Id="rId17" Type="http://schemas.openxmlformats.org/officeDocument/2006/relationships/diagramQuickStyle" Target="../diagrams/quickStyle5.xml"/><Relationship Id="rId2" Type="http://schemas.openxmlformats.org/officeDocument/2006/relationships/notesSlide" Target="../notesSlides/notesSlide9.xml"/><Relationship Id="rId16" Type="http://schemas.openxmlformats.org/officeDocument/2006/relationships/diagramLayout" Target="../diagrams/layout5.xml"/><Relationship Id="rId1" Type="http://schemas.openxmlformats.org/officeDocument/2006/relationships/slideLayout" Target="../slideLayouts/slideLayout4.xml"/><Relationship Id="rId6" Type="http://schemas.openxmlformats.org/officeDocument/2006/relationships/diagramLayout" Target="../diagrams/layout3.xml"/><Relationship Id="rId11" Type="http://schemas.openxmlformats.org/officeDocument/2006/relationships/diagramLayout" Target="../diagrams/layout4.xml"/><Relationship Id="rId5" Type="http://schemas.openxmlformats.org/officeDocument/2006/relationships/diagramData" Target="../diagrams/data3.xml"/><Relationship Id="rId15" Type="http://schemas.openxmlformats.org/officeDocument/2006/relationships/diagramData" Target="../diagrams/data5.xml"/><Relationship Id="rId10" Type="http://schemas.openxmlformats.org/officeDocument/2006/relationships/diagramData" Target="../diagrams/data4.xml"/><Relationship Id="rId19" Type="http://schemas.microsoft.com/office/2007/relationships/diagramDrawing" Target="../diagrams/drawing5.xml"/><Relationship Id="rId4" Type="http://schemas.openxmlformats.org/officeDocument/2006/relationships/image" Target="../media/image1.gif"/><Relationship Id="rId9" Type="http://schemas.microsoft.com/office/2007/relationships/diagramDrawing" Target="../diagrams/drawing3.xml"/><Relationship Id="rId14" Type="http://schemas.microsoft.com/office/2007/relationships/diagramDrawing" Target="../diagrams/drawin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8915400" cy="1470025"/>
          </a:xfrm>
        </p:spPr>
        <p:txBody>
          <a:bodyPr>
            <a:normAutofit fontScale="90000"/>
          </a:bodyPr>
          <a:lstStyle/>
          <a:p>
            <a:r>
              <a:rPr lang="en-US" sz="3600" b="1" i="1" dirty="0" smtClean="0">
                <a:solidFill>
                  <a:schemeClr val="accent1"/>
                </a:solidFill>
              </a:rPr>
              <a:t>Managing Risk, Promoting Growth: Developing Systems for Social Protection in Africa</a:t>
            </a:r>
            <a:endParaRPr lang="en-US" sz="3600" b="1" dirty="0">
              <a:solidFill>
                <a:schemeClr val="accent1"/>
              </a:solidFill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000" dirty="0" smtClean="0">
                <a:solidFill>
                  <a:schemeClr val="tx1"/>
                </a:solidFill>
              </a:rPr>
              <a:t>The World Bank’s Africa Social Protection Strategy, 2011-2021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8E14-2FC0-4EF3-B6ED-0A7DAB63DAB0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9" name="Picture 8" descr="wbcube-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05799" y="0"/>
            <a:ext cx="838201" cy="83820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4D05F-9273-C947-AC1D-CE9B6B6BA586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1447800"/>
            <a:ext cx="8458200" cy="4953000"/>
          </a:xfrm>
        </p:spPr>
        <p:txBody>
          <a:bodyPr>
            <a:normAutofit/>
          </a:bodyPr>
          <a:lstStyle/>
          <a:p>
            <a:pPr marL="57150" indent="-222250"/>
            <a:r>
              <a:rPr lang="en-GB" sz="2600" dirty="0" smtClean="0"/>
              <a:t>Wide range of country and social protection system capacity and performance in Africa</a:t>
            </a:r>
          </a:p>
          <a:p>
            <a:pPr marL="57150" indent="-222250">
              <a:buNone/>
            </a:pPr>
            <a:endParaRPr lang="en-GB" sz="2600" dirty="0" smtClean="0"/>
          </a:p>
          <a:p>
            <a:pPr marL="57150" indent="-222250"/>
            <a:r>
              <a:rPr lang="en-GB" sz="2600" dirty="0" smtClean="0"/>
              <a:t>To build appropriate SP systems:</a:t>
            </a:r>
          </a:p>
          <a:p>
            <a:pPr marL="457200" lvl="1" indent="-222250"/>
            <a:r>
              <a:rPr lang="en-GB" sz="2600" dirty="0" smtClean="0"/>
              <a:t>Economic level &amp; exposure to risk</a:t>
            </a:r>
          </a:p>
          <a:p>
            <a:pPr marL="457200" lvl="1" indent="-222250"/>
            <a:r>
              <a:rPr lang="en-GB" sz="2600" dirty="0" smtClean="0"/>
              <a:t>Institutional capacity</a:t>
            </a:r>
          </a:p>
          <a:p>
            <a:pPr marL="457200" lvl="1" indent="-222250"/>
            <a:r>
              <a:rPr lang="en-GB" sz="2600" dirty="0" smtClean="0"/>
              <a:t>Fiscal framework &amp; resource availability</a:t>
            </a:r>
          </a:p>
          <a:p>
            <a:pPr marL="342900" lvl="1" indent="-342900">
              <a:buFont typeface="Arial"/>
              <a:buChar char="•"/>
            </a:pPr>
            <a:endParaRPr lang="en-US" sz="2600" dirty="0" smtClean="0"/>
          </a:p>
          <a:p>
            <a:pPr marL="342900" lvl="1" indent="-342900">
              <a:buFont typeface="Arial"/>
              <a:buChar char="•"/>
            </a:pPr>
            <a:r>
              <a:rPr lang="en-US" sz="2600" dirty="0" smtClean="0"/>
              <a:t>But, one-size does not fit all…</a:t>
            </a:r>
            <a:r>
              <a:rPr lang="en-US" sz="2600" dirty="0" smtClean="0">
                <a:solidFill>
                  <a:schemeClr val="accent1"/>
                </a:solidFill>
              </a:rPr>
              <a:t>national social protection strategies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0"/>
            <a:ext cx="8763000" cy="8382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en-US" sz="2800" b="1" dirty="0" smtClean="0"/>
              <a:t>Systems: Tailored to Country Context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838200"/>
            <a:ext cx="9144000" cy="762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wbcube-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05799" y="0"/>
            <a:ext cx="838201" cy="838201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763000" cy="838200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/>
              <a:t>The Role of the World Bank</a:t>
            </a:r>
            <a:endParaRPr lang="en-US" sz="2800" b="1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24000"/>
            <a:ext cx="8305800" cy="4953000"/>
          </a:xfrm>
          <a:ln>
            <a:solidFill>
              <a:schemeClr val="bg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Broaden and deepen understanding and promote innovation:</a:t>
            </a:r>
          </a:p>
          <a:p>
            <a:pPr lvl="1"/>
            <a:r>
              <a:rPr lang="en-US" dirty="0" smtClean="0"/>
              <a:t>Analytical work and policy advice, </a:t>
            </a:r>
          </a:p>
          <a:p>
            <a:pPr lvl="1"/>
            <a:r>
              <a:rPr lang="en-US" dirty="0" smtClean="0"/>
              <a:t>Facilitating south-south exchange, learning and experience</a:t>
            </a:r>
          </a:p>
          <a:p>
            <a:pPr lvl="1"/>
            <a:r>
              <a:rPr lang="en-US" dirty="0" smtClean="0"/>
              <a:t>Training</a:t>
            </a:r>
          </a:p>
          <a:p>
            <a:r>
              <a:rPr lang="en-GB" dirty="0" smtClean="0"/>
              <a:t>Create strong institutional partnerships:</a:t>
            </a:r>
          </a:p>
          <a:p>
            <a:pPr lvl="1"/>
            <a:r>
              <a:rPr lang="en-US" dirty="0" smtClean="0"/>
              <a:t>Convening authority</a:t>
            </a:r>
          </a:p>
          <a:p>
            <a:pPr lvl="1"/>
            <a:r>
              <a:rPr lang="en-US" dirty="0" smtClean="0"/>
              <a:t>Supporting partnerships &amp; harmonization</a:t>
            </a:r>
          </a:p>
          <a:p>
            <a:r>
              <a:rPr lang="en-GB" dirty="0" smtClean="0"/>
              <a:t>Institutional development and capacity building:</a:t>
            </a:r>
          </a:p>
          <a:p>
            <a:pPr lvl="1"/>
            <a:r>
              <a:rPr lang="en-US" dirty="0" smtClean="0"/>
              <a:t>Building institutional capacity</a:t>
            </a:r>
          </a:p>
          <a:p>
            <a:pPr lvl="1"/>
            <a:r>
              <a:rPr lang="en-US" dirty="0" smtClean="0"/>
              <a:t>Technical Assistance (TA)</a:t>
            </a:r>
          </a:p>
          <a:p>
            <a:r>
              <a:rPr lang="en-GB" dirty="0" smtClean="0"/>
              <a:t>Lending to strengthen and support national social protection systems</a:t>
            </a:r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A2D8E14-2FC0-4EF3-B6ED-0A7DAB63DAB0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7" name="Picture 6" descr="wbcube-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05799" y="0"/>
            <a:ext cx="838201" cy="83820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838200"/>
            <a:ext cx="9144000" cy="762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4D05F-9273-C947-AC1D-CE9B6B6BA586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0" y="1600200"/>
            <a:ext cx="3657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Progress is threatened by:</a:t>
            </a:r>
          </a:p>
          <a:p>
            <a:pPr lvl="1"/>
            <a:r>
              <a:rPr lang="en-US" dirty="0" smtClean="0"/>
              <a:t>Slow employment creation especially for youth</a:t>
            </a:r>
          </a:p>
          <a:p>
            <a:pPr lvl="1"/>
            <a:r>
              <a:rPr lang="en-US" dirty="0" smtClean="0"/>
              <a:t>Increased volatility of the global economy</a:t>
            </a:r>
          </a:p>
          <a:p>
            <a:pPr lvl="1"/>
            <a:r>
              <a:rPr lang="en-US" dirty="0" smtClean="0"/>
              <a:t>New risks and sources of vulnerability, such as climate change </a:t>
            </a:r>
          </a:p>
        </p:txBody>
      </p:sp>
      <p:pic>
        <p:nvPicPr>
          <p:cNvPr id="13" name="Content Placeholder 12" descr="Fig%209_copy.JPG"/>
          <p:cNvPicPr>
            <a:picLocks noGrp="1" noChangeAspect="1"/>
          </p:cNvPicPr>
          <p:nvPr>
            <p:ph sz="half" idx="4294967295"/>
          </p:nvPr>
        </p:nvPicPr>
        <p:blipFill>
          <a:blip r:embed="rId3" cstate="print"/>
          <a:stretch>
            <a:fillRect/>
          </a:stretch>
        </p:blipFill>
        <p:spPr>
          <a:xfrm>
            <a:off x="3505200" y="1219200"/>
            <a:ext cx="5410200" cy="4797568"/>
          </a:xfr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87630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Challenges in the 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African context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838200"/>
            <a:ext cx="9144000" cy="762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wbcube-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05799" y="0"/>
            <a:ext cx="838201" cy="83820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A2D8E14-2FC0-4EF3-B6ED-0A7DAB63DAB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-1524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/>
              <a:t>African context: SP opportunities</a:t>
            </a:r>
            <a:endParaRPr lang="en-US" sz="2800" b="1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4294967295"/>
          </p:nvPr>
        </p:nvSpPr>
        <p:spPr>
          <a:xfrm>
            <a:off x="228600" y="1371600"/>
            <a:ext cx="3581400" cy="54864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595" dirty="0" smtClean="0"/>
              <a:t>SP strategies in at least one-third of countries</a:t>
            </a:r>
          </a:p>
          <a:p>
            <a:pPr>
              <a:buFontTx/>
              <a:buChar char="-"/>
            </a:pPr>
            <a:r>
              <a:rPr lang="en-US" sz="2595" dirty="0" smtClean="0"/>
              <a:t>Every country experimenting with social protection</a:t>
            </a:r>
          </a:p>
          <a:p>
            <a:pPr>
              <a:buFontTx/>
              <a:buChar char="-"/>
            </a:pPr>
            <a:r>
              <a:rPr lang="en-US" sz="2595" dirty="0" smtClean="0"/>
              <a:t>2008 crisis raised profile of the need for social protection</a:t>
            </a:r>
          </a:p>
          <a:p>
            <a:pPr>
              <a:buFontTx/>
              <a:buChar char="-"/>
            </a:pPr>
            <a:r>
              <a:rPr lang="en-US" sz="2595" dirty="0" smtClean="0"/>
              <a:t>Strong set of donors supporting social protection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4294967295"/>
          </p:nvPr>
        </p:nvSpPr>
        <p:spPr>
          <a:xfrm>
            <a:off x="4645025" y="1143000"/>
            <a:ext cx="4498975" cy="8794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200" dirty="0" smtClean="0"/>
              <a:t>E.g. Widespread dialogue on cash transfers</a:t>
            </a:r>
            <a:endParaRPr lang="en-US" sz="2200" dirty="0"/>
          </a:p>
        </p:txBody>
      </p:sp>
      <p:pic>
        <p:nvPicPr>
          <p:cNvPr id="7" name="Picture 6" descr="wbcube-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05799" y="0"/>
            <a:ext cx="838201" cy="83820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838200"/>
            <a:ext cx="9144000" cy="762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0" y="1828800"/>
            <a:ext cx="5334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763000" cy="838200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/>
              <a:t> African context: SP delivering results</a:t>
            </a:r>
            <a:endParaRPr lang="en-US" sz="2800" b="1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8305800" cy="525780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en-US" dirty="0" smtClean="0"/>
              <a:t>Building productive household &amp; community assets:</a:t>
            </a:r>
          </a:p>
          <a:p>
            <a:pPr lvl="1"/>
            <a:r>
              <a:rPr lang="en-US" sz="2200" dirty="0" smtClean="0"/>
              <a:t>Malawi Social Action Fund public works led to a 27% decline in malnutrition rates among participating households</a:t>
            </a:r>
          </a:p>
          <a:p>
            <a:pPr lvl="1"/>
            <a:r>
              <a:rPr lang="en-US" sz="2200" dirty="0" smtClean="0"/>
              <a:t>Ethiopia’s PSNP beneficiaries experienced a 28.1% faster growth rate in livestock holdings than among non-beneficiaries</a:t>
            </a:r>
          </a:p>
          <a:p>
            <a:r>
              <a:rPr lang="en-US" dirty="0" smtClean="0"/>
              <a:t>Expanding opportunities for productive employment:</a:t>
            </a:r>
          </a:p>
          <a:p>
            <a:pPr lvl="1"/>
            <a:r>
              <a:rPr lang="en-GB" sz="2200" dirty="0" smtClean="0"/>
              <a:t>Youth training in developing countries have much more positive impacts</a:t>
            </a:r>
          </a:p>
          <a:p>
            <a:pPr lvl="1"/>
            <a:r>
              <a:rPr lang="en-GB" sz="2200" dirty="0" smtClean="0"/>
              <a:t>Benin Social Fund credit increased or stabilized the incomes of roughly 100,000 people had </a:t>
            </a:r>
          </a:p>
          <a:p>
            <a:r>
              <a:rPr lang="en-US" dirty="0" smtClean="0"/>
              <a:t>Reducing vulnerability:</a:t>
            </a:r>
          </a:p>
          <a:p>
            <a:pPr lvl="1"/>
            <a:r>
              <a:rPr lang="en-US" sz="2200" dirty="0" smtClean="0"/>
              <a:t>Countries with well-designed, operational safety nets respond most effectively to crises </a:t>
            </a:r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A2D8E14-2FC0-4EF3-B6ED-0A7DAB63DAB0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7" name="Picture 6" descr="wbcube-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05799" y="0"/>
            <a:ext cx="838201" cy="83820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838200"/>
            <a:ext cx="9144000" cy="762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9848" cy="838200"/>
          </a:xfrm>
        </p:spPr>
        <p:txBody>
          <a:bodyPr>
            <a:noAutofit/>
          </a:bodyPr>
          <a:lstStyle/>
          <a:p>
            <a:pPr algn="l"/>
            <a:r>
              <a:rPr lang="en-US" sz="2800" b="1" i="1" dirty="0" smtClean="0"/>
              <a:t>The “3P” framework: </a:t>
            </a:r>
            <a:r>
              <a:rPr lang="en-US" sz="2800" b="1" dirty="0" smtClean="0"/>
              <a:t>A multi-dimensional approach</a:t>
            </a:r>
            <a:endParaRPr lang="en-US" sz="28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D38AB3F-2651-4213-A447-374EAA60F22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28600" y="6211669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Derived from the Social Risk Management Framework (World Bank 2001), Bonilla Garcia and </a:t>
            </a:r>
            <a:r>
              <a:rPr lang="en-US" sz="1200" i="1" dirty="0" err="1" smtClean="0"/>
              <a:t>Druat</a:t>
            </a:r>
            <a:r>
              <a:rPr lang="en-US" sz="1200" i="1" dirty="0" smtClean="0"/>
              <a:t> (ILO 2003), </a:t>
            </a:r>
            <a:r>
              <a:rPr lang="en-GB" sz="1200" i="1" dirty="0" smtClean="0"/>
              <a:t>Devereux and </a:t>
            </a:r>
            <a:r>
              <a:rPr lang="en-GB" sz="1200" i="1" dirty="0" err="1" smtClean="0"/>
              <a:t>Sabates</a:t>
            </a:r>
            <a:r>
              <a:rPr lang="en-GB" sz="1200" i="1" dirty="0" smtClean="0"/>
              <a:t>-Wheeler (2004)</a:t>
            </a:r>
            <a:r>
              <a:rPr lang="en-GB" sz="1200" dirty="0" smtClean="0"/>
              <a:t> </a:t>
            </a:r>
            <a:r>
              <a:rPr lang="en-US" sz="1200" i="1" dirty="0" smtClean="0"/>
              <a:t>and others</a:t>
            </a:r>
            <a:endParaRPr lang="en-US" sz="1200" i="1" dirty="0"/>
          </a:p>
        </p:txBody>
      </p:sp>
      <p:graphicFrame>
        <p:nvGraphicFramePr>
          <p:cNvPr id="18" name="Diagram 17"/>
          <p:cNvGraphicFramePr/>
          <p:nvPr/>
        </p:nvGraphicFramePr>
        <p:xfrm>
          <a:off x="838200" y="1752600"/>
          <a:ext cx="7772400" cy="4361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5" descr="wbcube-l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305799" y="0"/>
            <a:ext cx="838201" cy="83820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838200"/>
            <a:ext cx="9144000" cy="762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B0EB9E29-2C24-4589-B9BC-1D612EB2FA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>
                                            <p:graphicEl>
                                              <a:dgm id="{B0EB9E29-2C24-4589-B9BC-1D612EB2FA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>
                                            <p:graphicEl>
                                              <a:dgm id="{B0EB9E29-2C24-4589-B9BC-1D612EB2FA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093007ED-C400-4D6C-AFBE-265065E908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>
                                            <p:graphicEl>
                                              <a:dgm id="{093007ED-C400-4D6C-AFBE-265065E908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>
                                            <p:graphicEl>
                                              <a:dgm id="{093007ED-C400-4D6C-AFBE-265065E908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5A2EBCCB-568B-44F3-86BA-60A12A0489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>
                                            <p:graphicEl>
                                              <a:dgm id="{5A2EBCCB-568B-44F3-86BA-60A12A0489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>
                                            <p:graphicEl>
                                              <a:dgm id="{5A2EBCCB-568B-44F3-86BA-60A12A0489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FD2A07CD-EA89-4334-BEEA-672AFFD31D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>
                                            <p:graphicEl>
                                              <a:dgm id="{FD2A07CD-EA89-4334-BEEA-672AFFD31D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>
                                            <p:graphicEl>
                                              <a:dgm id="{FD2A07CD-EA89-4334-BEEA-672AFFD31D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55B4E0DC-3F8D-4A93-BB56-FCFD9926DE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>
                                            <p:graphicEl>
                                              <a:dgm id="{55B4E0DC-3F8D-4A93-BB56-FCFD9926DE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>
                                            <p:graphicEl>
                                              <a:dgm id="{55B4E0DC-3F8D-4A93-BB56-FCFD9926DE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50B68E52-08E2-4E5D-9E7D-8D005BAB52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graphicEl>
                                              <a:dgm id="{50B68E52-08E2-4E5D-9E7D-8D005BAB52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>
                                            <p:graphicEl>
                                              <a:dgm id="{50B68E52-08E2-4E5D-9E7D-8D005BAB52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8" grpId="0">
        <p:bldSub>
          <a:bldDgm bld="lvlOne" rev="1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ent Arrow 20"/>
          <p:cNvSpPr/>
          <p:nvPr/>
        </p:nvSpPr>
        <p:spPr>
          <a:xfrm rot="5400000" flipH="1">
            <a:off x="5981700" y="4076700"/>
            <a:ext cx="990600" cy="3352800"/>
          </a:xfrm>
          <a:prstGeom prst="bentArrow">
            <a:avLst>
              <a:gd name="adj1" fmla="val 25000"/>
              <a:gd name="adj2" fmla="val 17967"/>
              <a:gd name="adj3" fmla="val 29800"/>
              <a:gd name="adj4" fmla="val 23350"/>
            </a:avLst>
          </a:prstGeom>
          <a:ln>
            <a:noFill/>
          </a:ln>
          <a:effectLst>
            <a:outerShdw blurRad="40000" dist="20000" dir="5400000" sx="1000" sy="1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305800" y="1524000"/>
            <a:ext cx="609600" cy="3962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2200" dirty="0" smtClean="0"/>
              <a:t>Poverty Reduction </a:t>
            </a:r>
            <a:endParaRPr lang="en-US" sz="2200" dirty="0"/>
          </a:p>
        </p:txBody>
      </p:sp>
      <p:sp>
        <p:nvSpPr>
          <p:cNvPr id="19" name="Bent Arrow 18"/>
          <p:cNvSpPr/>
          <p:nvPr/>
        </p:nvSpPr>
        <p:spPr>
          <a:xfrm rot="5400000" flipH="1">
            <a:off x="6591300" y="4229100"/>
            <a:ext cx="838200" cy="3352800"/>
          </a:xfrm>
          <a:prstGeom prst="bentArrow">
            <a:avLst>
              <a:gd name="adj1" fmla="val 25000"/>
              <a:gd name="adj2" fmla="val 17967"/>
              <a:gd name="adj3" fmla="val 29800"/>
              <a:gd name="adj4" fmla="val 23350"/>
            </a:avLst>
          </a:prstGeom>
          <a:ln>
            <a:noFill/>
          </a:ln>
          <a:effectLst>
            <a:outerShdw blurRad="40000" dist="20000" dir="5400000" sx="1000" sy="1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3" name="Diagram 2"/>
          <p:cNvGraphicFramePr/>
          <p:nvPr/>
        </p:nvGraphicFramePr>
        <p:xfrm>
          <a:off x="228600" y="1066800"/>
          <a:ext cx="75438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Right Arrow 14"/>
          <p:cNvSpPr/>
          <p:nvPr/>
        </p:nvSpPr>
        <p:spPr>
          <a:xfrm>
            <a:off x="8153400" y="2133600"/>
            <a:ext cx="1524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8153400" y="3581400"/>
            <a:ext cx="1524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21"/>
          <p:cNvGrpSpPr/>
          <p:nvPr/>
        </p:nvGrpSpPr>
        <p:grpSpPr>
          <a:xfrm>
            <a:off x="990600" y="5791200"/>
            <a:ext cx="5562600" cy="914400"/>
            <a:chOff x="365760" y="2667233"/>
            <a:chExt cx="5120640" cy="383760"/>
          </a:xfrm>
          <a:scene3d>
            <a:camera prst="orthographicFront"/>
            <a:lightRig rig="flat" dir="t"/>
          </a:scene3d>
        </p:grpSpPr>
        <p:sp>
          <p:nvSpPr>
            <p:cNvPr id="24" name="Rounded Rectangle 23"/>
            <p:cNvSpPr/>
            <p:nvPr/>
          </p:nvSpPr>
          <p:spPr>
            <a:xfrm>
              <a:off x="365760" y="2667233"/>
              <a:ext cx="5120640" cy="383760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5" name="Rounded Rectangle 4"/>
            <p:cNvSpPr/>
            <p:nvPr/>
          </p:nvSpPr>
          <p:spPr>
            <a:xfrm>
              <a:off x="384494" y="2685967"/>
              <a:ext cx="5083172" cy="34629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93548" tIns="0" rIns="193548" bIns="0" numCol="1" spcCol="1270" anchor="ctr" anchorCtr="0">
              <a:noAutofit/>
            </a:bodyPr>
            <a:lstStyle/>
            <a:p>
              <a:pPr lvl="0" defTabSz="533400">
                <a:spcBef>
                  <a:spcPct val="0"/>
                </a:spcBef>
              </a:pPr>
              <a:endParaRPr lang="en-US" sz="1200" b="1" dirty="0" smtClean="0"/>
            </a:p>
            <a:p>
              <a:pPr lvl="0" defTabSz="533400">
                <a:spcBef>
                  <a:spcPct val="0"/>
                </a:spcBef>
              </a:pPr>
              <a:r>
                <a:rPr lang="en-US" sz="1600" b="1" dirty="0" smtClean="0"/>
                <a:t>Making society more equitable through redistribution</a:t>
              </a:r>
            </a:p>
            <a:p>
              <a:pPr lvl="0" defTabSz="533400">
                <a:spcBef>
                  <a:spcPct val="0"/>
                </a:spcBef>
              </a:pPr>
              <a:r>
                <a:rPr lang="en-US" sz="1600" i="1" dirty="0" smtClean="0"/>
                <a:t>by avoiding destitution and longer-term poverty traps</a:t>
              </a:r>
            </a:p>
            <a:p>
              <a:pPr lvl="0" algn="l" defTabSz="5334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endParaRPr lang="en-US" sz="1200" i="1" kern="1200"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7620000" y="1524000"/>
            <a:ext cx="609600" cy="2667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2200" dirty="0" smtClean="0"/>
              <a:t>Economic Growth</a:t>
            </a:r>
            <a:endParaRPr lang="en-US" sz="2200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0" y="0"/>
            <a:ext cx="87630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Focus: SP promotes productivity &amp; growth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838200"/>
            <a:ext cx="9144000" cy="762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 descr="wbcube-l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305799" y="0"/>
            <a:ext cx="838201" cy="8382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914400"/>
          </a:xfrm>
        </p:spPr>
        <p:txBody>
          <a:bodyPr>
            <a:noAutofit/>
          </a:bodyPr>
          <a:lstStyle/>
          <a:p>
            <a:pPr algn="l"/>
            <a:r>
              <a:rPr lang="en-US" sz="2800" b="1" i="1" dirty="0" smtClean="0"/>
              <a:t>Focus: Consolidation &amp; Harmonization</a:t>
            </a:r>
            <a:endParaRPr lang="en-US" sz="2800" b="1" i="1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0" y="1066800"/>
            <a:ext cx="4495800" cy="579120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en-US" dirty="0" smtClean="0"/>
              <a:t>Government support instrumental for scale-up:</a:t>
            </a:r>
          </a:p>
          <a:p>
            <a:pPr lvl="1"/>
            <a:r>
              <a:rPr lang="en-US" dirty="0" smtClean="0"/>
              <a:t>Rwanda’s SP program covers 90% of the population</a:t>
            </a:r>
          </a:p>
          <a:p>
            <a:pPr lvl="1"/>
            <a:r>
              <a:rPr lang="en-US" dirty="0" smtClean="0"/>
              <a:t>Ethiopia’s PSNP covers over 7 million rural citizens, implemented through government systems with support from 9 development partners</a:t>
            </a:r>
          </a:p>
          <a:p>
            <a:pPr lvl="1"/>
            <a:r>
              <a:rPr lang="en-US" dirty="0" smtClean="0"/>
              <a:t>Kenya’s CT-OVC reaches  over 100,000 households, supported by 4 development partners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A2D8E14-2FC0-4EF3-B6ED-0A7DAB63DAB0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7" name="Picture 6" descr="wbcube-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05799" y="0"/>
            <a:ext cx="838201" cy="83820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838200"/>
            <a:ext cx="9144000" cy="762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267200" y="10668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Example: Where cash transfer programs in Africa are based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763000" cy="838200"/>
          </a:xfrm>
        </p:spPr>
        <p:txBody>
          <a:bodyPr>
            <a:noAutofit/>
          </a:bodyPr>
          <a:lstStyle/>
          <a:p>
            <a:pPr algn="l"/>
            <a:r>
              <a:rPr lang="en-US" sz="2800" b="1" i="1" dirty="0" smtClean="0"/>
              <a:t>Focus: Scaling-up what works</a:t>
            </a:r>
            <a:endParaRPr lang="en-US" sz="2800" b="1" i="1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24000"/>
            <a:ext cx="8305800" cy="4953000"/>
          </a:xfrm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r>
              <a:rPr lang="en-GB" dirty="0" smtClean="0"/>
              <a:t>Evidence-based policies and program design:</a:t>
            </a:r>
          </a:p>
          <a:p>
            <a:pPr lvl="1"/>
            <a:r>
              <a:rPr lang="en-US" sz="2400" dirty="0" smtClean="0"/>
              <a:t>Tanzania: Building a </a:t>
            </a:r>
            <a:r>
              <a:rPr lang="en-US" dirty="0" smtClean="0"/>
              <a:t>comprehensive safety net based on: </a:t>
            </a:r>
            <a:r>
              <a:rPr lang="en-US" sz="2400" dirty="0" smtClean="0"/>
              <a:t>Safety Net Assessment, pilot CCT and strong TASAF</a:t>
            </a:r>
            <a:endParaRPr lang="en-US" dirty="0" smtClean="0"/>
          </a:p>
          <a:p>
            <a:pPr lvl="1"/>
            <a:r>
              <a:rPr lang="en-US" dirty="0" smtClean="0"/>
              <a:t>Niger: SP system based on pilot safety net &amp; analysis</a:t>
            </a:r>
            <a:endParaRPr lang="en-GB" dirty="0" smtClean="0"/>
          </a:p>
          <a:p>
            <a:r>
              <a:rPr lang="en-US" dirty="0" smtClean="0"/>
              <a:t>International good practices &amp; innovation:</a:t>
            </a:r>
          </a:p>
          <a:p>
            <a:pPr lvl="1"/>
            <a:r>
              <a:rPr lang="en-US" dirty="0" smtClean="0"/>
              <a:t>Nigeria: Kano CCT for Girls’ Education will test the use of mobile phones for distributing transfers in a limited capacity environment</a:t>
            </a:r>
          </a:p>
          <a:p>
            <a:pPr lvl="1"/>
            <a:r>
              <a:rPr lang="en-US" dirty="0" smtClean="0"/>
              <a:t>Kenya: biometric systems are being used to improve registration and identification of beneficiaries</a:t>
            </a:r>
          </a:p>
          <a:p>
            <a:r>
              <a:rPr lang="en-US" dirty="0" smtClean="0"/>
              <a:t>Knowledge gaps on labor markets, youth employment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A2D8E14-2FC0-4EF3-B6ED-0A7DAB63DAB0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7" name="Picture 6" descr="wbcube-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05799" y="0"/>
            <a:ext cx="838201" cy="83820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838200"/>
            <a:ext cx="9144000" cy="762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Arrow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26643">
            <a:off x="284670" y="1007744"/>
            <a:ext cx="8305800" cy="42762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763000" cy="838200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en-US" sz="2800" b="1" i="1" dirty="0" smtClean="0"/>
              <a:t>Focus: Moving to SP systems</a:t>
            </a:r>
            <a:endParaRPr lang="en-US" sz="2800" b="1" i="1" dirty="0"/>
          </a:p>
        </p:txBody>
      </p:sp>
      <p:pic>
        <p:nvPicPr>
          <p:cNvPr id="17" name="Picture 16" descr="wbcube-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05799" y="0"/>
            <a:ext cx="838201" cy="838201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0" y="838200"/>
            <a:ext cx="9144000" cy="762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2" name="Diagram 21"/>
          <p:cNvGraphicFramePr/>
          <p:nvPr/>
        </p:nvGraphicFramePr>
        <p:xfrm>
          <a:off x="685800" y="3556000"/>
          <a:ext cx="1981200" cy="330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23" name="Diagram 22"/>
          <p:cNvGraphicFramePr/>
          <p:nvPr/>
        </p:nvGraphicFramePr>
        <p:xfrm>
          <a:off x="5105400" y="2590800"/>
          <a:ext cx="182880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graphicFrame>
        <p:nvGraphicFramePr>
          <p:cNvPr id="24" name="Diagram 23"/>
          <p:cNvGraphicFramePr/>
          <p:nvPr/>
        </p:nvGraphicFramePr>
        <p:xfrm>
          <a:off x="2895600" y="2667000"/>
          <a:ext cx="2209800" cy="378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5" r:lo="rId16" r:qs="rId17" r:cs="rId1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12261</TotalTime>
  <Words>796</Words>
  <Application>Microsoft Office PowerPoint</Application>
  <PresentationFormat>On-screen Show (4:3)</PresentationFormat>
  <Paragraphs>123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Managing Risk, Promoting Growth: Developing Systems for Social Protection in Africa</vt:lpstr>
      <vt:lpstr>Slide 2</vt:lpstr>
      <vt:lpstr>African context: SP opportunities</vt:lpstr>
      <vt:lpstr> African context: SP delivering results</vt:lpstr>
      <vt:lpstr>The “3P” framework: A multi-dimensional approach</vt:lpstr>
      <vt:lpstr>Slide 6</vt:lpstr>
      <vt:lpstr>Focus: Consolidation &amp; Harmonization</vt:lpstr>
      <vt:lpstr>Focus: Scaling-up what works</vt:lpstr>
      <vt:lpstr>Focus: Moving to SP systems</vt:lpstr>
      <vt:lpstr>Slide 10</vt:lpstr>
      <vt:lpstr>The Role of the World Bank</vt:lpstr>
    </vt:vector>
  </TitlesOfParts>
  <Company>The World Bank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Background Papers Social Protection Strategy</dc:title>
  <dc:creator>wb74027</dc:creator>
  <cp:lastModifiedBy>wb328162</cp:lastModifiedBy>
  <cp:revision>613</cp:revision>
  <dcterms:created xsi:type="dcterms:W3CDTF">2011-03-09T17:27:19Z</dcterms:created>
  <dcterms:modified xsi:type="dcterms:W3CDTF">2011-03-10T08:31:59Z</dcterms:modified>
</cp:coreProperties>
</file>