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61" r:id="rId4"/>
    <p:sldId id="276" r:id="rId5"/>
    <p:sldId id="267" r:id="rId6"/>
    <p:sldId id="266" r:id="rId7"/>
    <p:sldId id="272" r:id="rId8"/>
    <p:sldId id="270" r:id="rId9"/>
    <p:sldId id="271" r:id="rId10"/>
    <p:sldId id="262" r:id="rId11"/>
    <p:sldId id="263" r:id="rId12"/>
    <p:sldId id="283" r:id="rId13"/>
    <p:sldId id="265" r:id="rId14"/>
    <p:sldId id="264" r:id="rId15"/>
    <p:sldId id="268" r:id="rId16"/>
    <p:sldId id="284" r:id="rId17"/>
    <p:sldId id="275" r:id="rId18"/>
    <p:sldId id="277" r:id="rId19"/>
    <p:sldId id="269" r:id="rId20"/>
    <p:sldId id="274" r:id="rId21"/>
    <p:sldId id="273" r:id="rId22"/>
    <p:sldId id="278" r:id="rId23"/>
    <p:sldId id="279" r:id="rId24"/>
    <p:sldId id="280" r:id="rId25"/>
    <p:sldId id="281" r:id="rId26"/>
    <p:sldId id="282" r:id="rId27"/>
  </p:sldIdLst>
  <p:sldSz cx="9144000" cy="6858000" type="screen4x3"/>
  <p:notesSz cx="6858000" cy="994568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868" autoAdjust="0"/>
    <p:restoredTop sz="94671" autoAdjust="0"/>
  </p:normalViewPr>
  <p:slideViewPr>
    <p:cSldViewPr>
      <p:cViewPr>
        <p:scale>
          <a:sx n="66" d="100"/>
          <a:sy n="66" d="100"/>
        </p:scale>
        <p:origin x="-1614" y="-18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Book1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ZA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ZA"/>
              <a:t>Water Connections</a:t>
            </a:r>
            <a:r>
              <a:rPr lang="en-ZA" baseline="0"/>
              <a:t> </a:t>
            </a:r>
          </a:p>
          <a:p>
            <a:pPr>
              <a:defRPr/>
            </a:pPr>
            <a:endParaRPr lang="en-ZA"/>
          </a:p>
        </c:rich>
      </c:tx>
      <c:layout/>
      <c:overlay val="0"/>
    </c:title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dLbls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Sheet1!$K$9:$M$9</c:f>
              <c:strCache>
                <c:ptCount val="3"/>
                <c:pt idx="0">
                  <c:v>Domestic</c:v>
                </c:pt>
                <c:pt idx="1">
                  <c:v>Non-Domestic</c:v>
                </c:pt>
                <c:pt idx="2">
                  <c:v>Stand pipe</c:v>
                </c:pt>
              </c:strCache>
            </c:strRef>
          </c:cat>
          <c:val>
            <c:numRef>
              <c:f>Sheet1!$K$10:$M$10</c:f>
              <c:numCache>
                <c:formatCode>General</c:formatCode>
                <c:ptCount val="3"/>
                <c:pt idx="0">
                  <c:v>44318</c:v>
                </c:pt>
                <c:pt idx="1">
                  <c:v>2766</c:v>
                </c:pt>
                <c:pt idx="2">
                  <c:v>106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r"/>
      <c:layout/>
      <c:overlay val="0"/>
    </c:legend>
    <c:plotVisOnly val="1"/>
    <c:dispBlanksAs val="gap"/>
    <c:showDLblsOverMax val="0"/>
  </c:chart>
  <c:spPr>
    <a:ln>
      <a:solidFill>
        <a:srgbClr val="FF0000">
          <a:alpha val="50000"/>
        </a:srgbClr>
      </a:solidFill>
    </a:ln>
  </c:sp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ZA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/>
              <a:t>Sewer Connections</a:t>
            </a:r>
          </a:p>
        </c:rich>
      </c:tx>
      <c:layout/>
      <c:overlay val="1"/>
    </c:title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8.3229938432498735E-2"/>
          <c:y val="0.10365283487019961"/>
          <c:w val="0.55516975413938963"/>
          <c:h val="0.74566251897937263"/>
        </c:manualLayout>
      </c:layout>
      <c:pie3DChart>
        <c:varyColors val="1"/>
        <c:ser>
          <c:idx val="0"/>
          <c:order val="0"/>
          <c:explosion val="25"/>
          <c:dLbls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Sheet1!$P$9:$Q$9</c:f>
              <c:strCache>
                <c:ptCount val="2"/>
                <c:pt idx="0">
                  <c:v>Domestic </c:v>
                </c:pt>
                <c:pt idx="1">
                  <c:v>Non-domestic</c:v>
                </c:pt>
              </c:strCache>
            </c:strRef>
          </c:cat>
          <c:val>
            <c:numRef>
              <c:f>Sheet1!$P$10:$Q$10</c:f>
              <c:numCache>
                <c:formatCode>General</c:formatCode>
                <c:ptCount val="2"/>
                <c:pt idx="0">
                  <c:v>1149</c:v>
                </c:pt>
                <c:pt idx="1">
                  <c:v>992</c:v>
                </c:pt>
              </c:numCache>
            </c:numRef>
          </c:val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r"/>
      <c:layout/>
      <c:overlay val="0"/>
    </c:legend>
    <c:plotVisOnly val="1"/>
    <c:dispBlanksAs val="gap"/>
    <c:showDLblsOverMax val="0"/>
  </c:chart>
  <c:spPr>
    <a:ln>
      <a:solidFill>
        <a:srgbClr val="FF0000"/>
      </a:solidFill>
    </a:ln>
  </c:sp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6218BD-E787-4A4F-A232-8CC0454BB6CF}" type="datetimeFigureOut">
              <a:rPr lang="en-ZA" smtClean="0"/>
              <a:t>2011/04/05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369FE-DAA9-4F36-9AF6-4FFF96AC244B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3312252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6218BD-E787-4A4F-A232-8CC0454BB6CF}" type="datetimeFigureOut">
              <a:rPr lang="en-ZA" smtClean="0"/>
              <a:t>2011/04/05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369FE-DAA9-4F36-9AF6-4FFF96AC244B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2809494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6218BD-E787-4A4F-A232-8CC0454BB6CF}" type="datetimeFigureOut">
              <a:rPr lang="en-ZA" smtClean="0"/>
              <a:t>2011/04/05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369FE-DAA9-4F36-9AF6-4FFF96AC244B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5273753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6218BD-E787-4A4F-A232-8CC0454BB6CF}" type="datetimeFigureOut">
              <a:rPr lang="en-ZA" smtClean="0"/>
              <a:t>2011/04/05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369FE-DAA9-4F36-9AF6-4FFF96AC244B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3766564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6218BD-E787-4A4F-A232-8CC0454BB6CF}" type="datetimeFigureOut">
              <a:rPr lang="en-ZA" smtClean="0"/>
              <a:t>2011/04/05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369FE-DAA9-4F36-9AF6-4FFF96AC244B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2340823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6218BD-E787-4A4F-A232-8CC0454BB6CF}" type="datetimeFigureOut">
              <a:rPr lang="en-ZA" smtClean="0"/>
              <a:t>2011/04/05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369FE-DAA9-4F36-9AF6-4FFF96AC244B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7826520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6218BD-E787-4A4F-A232-8CC0454BB6CF}" type="datetimeFigureOut">
              <a:rPr lang="en-ZA" smtClean="0"/>
              <a:t>2011/04/05</a:t>
            </a:fld>
            <a:endParaRPr lang="en-Z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369FE-DAA9-4F36-9AF6-4FFF96AC244B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1049129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6218BD-E787-4A4F-A232-8CC0454BB6CF}" type="datetimeFigureOut">
              <a:rPr lang="en-ZA" smtClean="0"/>
              <a:t>2011/04/05</a:t>
            </a:fld>
            <a:endParaRPr lang="en-Z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369FE-DAA9-4F36-9AF6-4FFF96AC244B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0546173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6218BD-E787-4A4F-A232-8CC0454BB6CF}" type="datetimeFigureOut">
              <a:rPr lang="en-ZA" smtClean="0"/>
              <a:t>2011/04/05</a:t>
            </a:fld>
            <a:endParaRPr lang="en-Z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369FE-DAA9-4F36-9AF6-4FFF96AC244B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3080367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6218BD-E787-4A4F-A232-8CC0454BB6CF}" type="datetimeFigureOut">
              <a:rPr lang="en-ZA" smtClean="0"/>
              <a:t>2011/04/05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369FE-DAA9-4F36-9AF6-4FFF96AC244B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9309959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Z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6218BD-E787-4A4F-A232-8CC0454BB6CF}" type="datetimeFigureOut">
              <a:rPr lang="en-ZA" smtClean="0"/>
              <a:t>2011/04/05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369FE-DAA9-4F36-9AF6-4FFF96AC244B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436574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6218BD-E787-4A4F-A232-8CC0454BB6CF}" type="datetimeFigureOut">
              <a:rPr lang="en-ZA" smtClean="0"/>
              <a:t>2011/04/05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A369FE-DAA9-4F36-9AF6-4FFF96AC244B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1529398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ZA" dirty="0" smtClean="0"/>
              <a:t>Challenges of Urbanisation for Sanitation Infrastructure in Lesotho</a:t>
            </a:r>
            <a:endParaRPr lang="en-ZA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just"/>
            <a:r>
              <a:rPr lang="en-ZA" dirty="0" smtClean="0"/>
              <a:t>By :</a:t>
            </a:r>
          </a:p>
          <a:p>
            <a:pPr algn="just"/>
            <a:r>
              <a:rPr lang="en-ZA" dirty="0" smtClean="0"/>
              <a:t>Palesa Monongoaha</a:t>
            </a:r>
          </a:p>
          <a:p>
            <a:pPr algn="just"/>
            <a:r>
              <a:rPr lang="en-ZA" dirty="0" smtClean="0"/>
              <a:t>Project Manager - WASCO</a:t>
            </a:r>
            <a:endParaRPr lang="en-ZA" dirty="0"/>
          </a:p>
        </p:txBody>
      </p:sp>
      <p:sp>
        <p:nvSpPr>
          <p:cNvPr id="4" name="Rectangle 7"/>
          <p:cNvSpPr>
            <a:spLocks noChangeArrowheads="1"/>
          </p:cNvSpPr>
          <p:nvPr/>
        </p:nvSpPr>
        <p:spPr bwMode="auto">
          <a:xfrm rot="5400000">
            <a:off x="1750368" y="-518120"/>
            <a:ext cx="1295400" cy="3429000"/>
          </a:xfrm>
          <a:prstGeom prst="rect">
            <a:avLst/>
          </a:prstGeom>
          <a:gradFill rotWithShape="1">
            <a:gsLst>
              <a:gs pos="0">
                <a:srgbClr val="FFFFFF"/>
              </a:gs>
              <a:gs pos="100000">
                <a:srgbClr val="44B9E8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ZA" sz="1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pic>
        <p:nvPicPr>
          <p:cNvPr id="5" name="Picture 4" descr="C:\Users\KLetsatsi\Documents\WASCO LOGO 2\TIFF\WASCO COPY.tif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64288" y="548680"/>
            <a:ext cx="1268095" cy="13455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7830397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736697"/>
            <a:ext cx="8229600" cy="4525963"/>
          </a:xfrm>
        </p:spPr>
        <p:txBody>
          <a:bodyPr>
            <a:normAutofit/>
          </a:bodyPr>
          <a:lstStyle/>
          <a:p>
            <a:r>
              <a:rPr lang="en-ZA" dirty="0" smtClean="0">
                <a:solidFill>
                  <a:srgbClr val="FF0000"/>
                </a:solidFill>
              </a:rPr>
              <a:t>Current Situation</a:t>
            </a:r>
          </a:p>
          <a:p>
            <a:pPr lvl="1"/>
            <a:r>
              <a:rPr lang="en-ZA" dirty="0" smtClean="0"/>
              <a:t>On water supply, WASCO has three levels of Service</a:t>
            </a:r>
          </a:p>
          <a:p>
            <a:pPr lvl="2"/>
            <a:r>
              <a:rPr lang="en-ZA" dirty="0" smtClean="0"/>
              <a:t>In-house connections</a:t>
            </a:r>
          </a:p>
          <a:p>
            <a:pPr lvl="2"/>
            <a:r>
              <a:rPr lang="en-ZA" dirty="0" smtClean="0"/>
              <a:t>Tap-in-yard</a:t>
            </a:r>
          </a:p>
          <a:p>
            <a:pPr lvl="2"/>
            <a:r>
              <a:rPr lang="en-ZA" dirty="0" smtClean="0"/>
              <a:t>Stand pipes</a:t>
            </a:r>
            <a:endParaRPr lang="en-ZA" dirty="0"/>
          </a:p>
        </p:txBody>
      </p:sp>
      <p:sp>
        <p:nvSpPr>
          <p:cNvPr id="4" name="Rectangle 7"/>
          <p:cNvSpPr>
            <a:spLocks noChangeArrowheads="1"/>
          </p:cNvSpPr>
          <p:nvPr/>
        </p:nvSpPr>
        <p:spPr bwMode="auto">
          <a:xfrm rot="5400000">
            <a:off x="1534344" y="-962797"/>
            <a:ext cx="1295400" cy="3429000"/>
          </a:xfrm>
          <a:prstGeom prst="rect">
            <a:avLst/>
          </a:prstGeom>
          <a:gradFill rotWithShape="1">
            <a:gsLst>
              <a:gs pos="0">
                <a:srgbClr val="FFFFFF"/>
              </a:gs>
              <a:gs pos="100000">
                <a:srgbClr val="44B9E8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ZA" sz="1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pic>
        <p:nvPicPr>
          <p:cNvPr id="5" name="Picture 4" descr="C:\Users\KLetsatsi\Documents\WASCO LOGO 2\TIFF\WASCO COPY.tif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64287" y="78920"/>
            <a:ext cx="1268095" cy="13455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6558462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736697"/>
            <a:ext cx="8229600" cy="4525963"/>
          </a:xfrm>
        </p:spPr>
        <p:txBody>
          <a:bodyPr>
            <a:normAutofit/>
          </a:bodyPr>
          <a:lstStyle/>
          <a:p>
            <a:pPr lvl="1"/>
            <a:r>
              <a:rPr lang="en-ZA" dirty="0" smtClean="0"/>
              <a:t>The company has 47084 water connections classified into:</a:t>
            </a:r>
          </a:p>
          <a:p>
            <a:pPr lvl="2"/>
            <a:r>
              <a:rPr lang="en-ZA" dirty="0" smtClean="0"/>
              <a:t>Domestic and</a:t>
            </a:r>
          </a:p>
          <a:p>
            <a:pPr lvl="2"/>
            <a:r>
              <a:rPr lang="en-ZA" dirty="0" smtClean="0"/>
              <a:t>Non-domestic</a:t>
            </a:r>
          </a:p>
          <a:p>
            <a:pPr lvl="2"/>
            <a:r>
              <a:rPr lang="en-ZA" dirty="0" smtClean="0"/>
              <a:t>And 106 stand pipes </a:t>
            </a:r>
          </a:p>
          <a:p>
            <a:pPr marL="857250" lvl="2" indent="0">
              <a:buNone/>
            </a:pPr>
            <a:r>
              <a:rPr lang="en-ZA" dirty="0" smtClean="0"/>
              <a:t>Country-wide the </a:t>
            </a:r>
          </a:p>
          <a:p>
            <a:pPr marL="857250" lvl="2" indent="0">
              <a:buNone/>
            </a:pPr>
            <a:r>
              <a:rPr lang="en-ZA" dirty="0" smtClean="0"/>
              <a:t>Majority of which are </a:t>
            </a:r>
          </a:p>
          <a:p>
            <a:pPr marL="857250" lvl="2" indent="0">
              <a:buNone/>
            </a:pPr>
            <a:r>
              <a:rPr lang="en-ZA" dirty="0" smtClean="0"/>
              <a:t>In Maseru (39)</a:t>
            </a:r>
            <a:endParaRPr lang="en-ZA" dirty="0"/>
          </a:p>
        </p:txBody>
      </p:sp>
      <p:sp>
        <p:nvSpPr>
          <p:cNvPr id="4" name="Rectangle 7"/>
          <p:cNvSpPr>
            <a:spLocks noChangeArrowheads="1"/>
          </p:cNvSpPr>
          <p:nvPr/>
        </p:nvSpPr>
        <p:spPr bwMode="auto">
          <a:xfrm rot="5400000">
            <a:off x="1534344" y="-962797"/>
            <a:ext cx="1295400" cy="3429000"/>
          </a:xfrm>
          <a:prstGeom prst="rect">
            <a:avLst/>
          </a:prstGeom>
          <a:gradFill rotWithShape="1">
            <a:gsLst>
              <a:gs pos="0">
                <a:srgbClr val="FFFFFF"/>
              </a:gs>
              <a:gs pos="100000">
                <a:srgbClr val="44B9E8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ZA" sz="1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pic>
        <p:nvPicPr>
          <p:cNvPr id="5" name="Picture 4" descr="C:\Users\KLetsatsi\Documents\WASCO LOGO 2\TIFF\WASCO COPY.tif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64287" y="78920"/>
            <a:ext cx="1268095" cy="13455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8" name="Chart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82174215"/>
              </p:ext>
            </p:extLst>
          </p:nvPr>
        </p:nvGraphicFramePr>
        <p:xfrm>
          <a:off x="4554541" y="2564904"/>
          <a:ext cx="3877841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5304669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736697"/>
            <a:ext cx="8229600" cy="4525963"/>
          </a:xfrm>
        </p:spPr>
        <p:txBody>
          <a:bodyPr>
            <a:normAutofit/>
          </a:bodyPr>
          <a:lstStyle/>
          <a:p>
            <a:pPr lvl="1"/>
            <a:r>
              <a:rPr lang="en-ZA" dirty="0" smtClean="0"/>
              <a:t>On the sewer side, WASCO provides sewer connections and emptying services for Conservancy tanks and VIP latrines</a:t>
            </a:r>
          </a:p>
          <a:p>
            <a:pPr lvl="1"/>
            <a:r>
              <a:rPr lang="en-ZA" dirty="0" smtClean="0"/>
              <a:t>The </a:t>
            </a:r>
            <a:r>
              <a:rPr lang="en-ZA" dirty="0"/>
              <a:t>company has 2141  sewer connections classified into </a:t>
            </a:r>
          </a:p>
          <a:p>
            <a:pPr lvl="2"/>
            <a:r>
              <a:rPr lang="en-ZA" dirty="0"/>
              <a:t>Domestic and </a:t>
            </a:r>
          </a:p>
          <a:p>
            <a:pPr lvl="2"/>
            <a:r>
              <a:rPr lang="en-ZA" dirty="0"/>
              <a:t>Non-domestic</a:t>
            </a:r>
          </a:p>
          <a:p>
            <a:endParaRPr lang="en-ZA" dirty="0" smtClean="0"/>
          </a:p>
          <a:p>
            <a:endParaRPr lang="en-ZA" dirty="0"/>
          </a:p>
        </p:txBody>
      </p:sp>
      <p:sp>
        <p:nvSpPr>
          <p:cNvPr id="4" name="Rectangle 7"/>
          <p:cNvSpPr>
            <a:spLocks noChangeArrowheads="1"/>
          </p:cNvSpPr>
          <p:nvPr/>
        </p:nvSpPr>
        <p:spPr bwMode="auto">
          <a:xfrm rot="5400000">
            <a:off x="1534344" y="-962797"/>
            <a:ext cx="1295400" cy="3429000"/>
          </a:xfrm>
          <a:prstGeom prst="rect">
            <a:avLst/>
          </a:prstGeom>
          <a:gradFill rotWithShape="1">
            <a:gsLst>
              <a:gs pos="0">
                <a:srgbClr val="FFFFFF"/>
              </a:gs>
              <a:gs pos="100000">
                <a:srgbClr val="44B9E8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ZA" sz="1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pic>
        <p:nvPicPr>
          <p:cNvPr id="5" name="Picture 4" descr="C:\Users\KLetsatsi\Documents\WASCO LOGO 2\TIFF\WASCO COPY.tif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64287" y="78920"/>
            <a:ext cx="1268095" cy="13455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6" name="Chart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47753793"/>
              </p:ext>
            </p:extLst>
          </p:nvPr>
        </p:nvGraphicFramePr>
        <p:xfrm>
          <a:off x="3635896" y="4005064"/>
          <a:ext cx="3663946" cy="21602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7249041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736697"/>
            <a:ext cx="8229600" cy="4525963"/>
          </a:xfrm>
        </p:spPr>
        <p:txBody>
          <a:bodyPr>
            <a:normAutofit/>
          </a:bodyPr>
          <a:lstStyle/>
          <a:p>
            <a:pPr lvl="1"/>
            <a:r>
              <a:rPr lang="en-ZA" dirty="0" smtClean="0"/>
              <a:t>WASCO also provides </a:t>
            </a:r>
            <a:r>
              <a:rPr lang="en-ZA" dirty="0" smtClean="0"/>
              <a:t>emptying </a:t>
            </a:r>
            <a:r>
              <a:rPr lang="en-ZA" dirty="0" smtClean="0"/>
              <a:t>services  to </a:t>
            </a:r>
            <a:endParaRPr lang="en-ZA" dirty="0" smtClean="0"/>
          </a:p>
          <a:p>
            <a:pPr marL="457200" lvl="1" indent="0">
              <a:buNone/>
            </a:pPr>
            <a:r>
              <a:rPr lang="en-ZA" dirty="0" smtClean="0"/>
              <a:t>12, 000 Customers </a:t>
            </a:r>
            <a:r>
              <a:rPr lang="en-ZA" dirty="0" smtClean="0"/>
              <a:t>mainly in Maseru </a:t>
            </a:r>
            <a:endParaRPr lang="en-ZA" dirty="0"/>
          </a:p>
        </p:txBody>
      </p:sp>
      <p:sp>
        <p:nvSpPr>
          <p:cNvPr id="4" name="Rectangle 7"/>
          <p:cNvSpPr>
            <a:spLocks noChangeArrowheads="1"/>
          </p:cNvSpPr>
          <p:nvPr/>
        </p:nvSpPr>
        <p:spPr bwMode="auto">
          <a:xfrm rot="5400000">
            <a:off x="1534344" y="-962797"/>
            <a:ext cx="1295400" cy="3429000"/>
          </a:xfrm>
          <a:prstGeom prst="rect">
            <a:avLst/>
          </a:prstGeom>
          <a:gradFill rotWithShape="1">
            <a:gsLst>
              <a:gs pos="0">
                <a:srgbClr val="FFFFFF"/>
              </a:gs>
              <a:gs pos="100000">
                <a:srgbClr val="44B9E8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ZA" sz="1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pic>
        <p:nvPicPr>
          <p:cNvPr id="5" name="Picture 4" descr="C:\Users\KLetsatsi\Documents\WASCO LOGO 2\TIFF\WASCO COPY.tif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64287" y="78920"/>
            <a:ext cx="1268095" cy="13455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1791895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736697"/>
            <a:ext cx="8229600" cy="4525963"/>
          </a:xfrm>
        </p:spPr>
        <p:txBody>
          <a:bodyPr>
            <a:normAutofit fontScale="92500" lnSpcReduction="10000"/>
          </a:bodyPr>
          <a:lstStyle/>
          <a:p>
            <a:pPr lvl="1"/>
            <a:r>
              <a:rPr lang="en-ZA" dirty="0" smtClean="0"/>
              <a:t>Out of a clientele of 44318 </a:t>
            </a:r>
            <a:r>
              <a:rPr lang="en-ZA" dirty="0" smtClean="0"/>
              <a:t>domestic water connections</a:t>
            </a:r>
            <a:r>
              <a:rPr lang="en-ZA" dirty="0" smtClean="0"/>
              <a:t>, only 1149 (2.6%) domestic customers are connected to the sewer</a:t>
            </a:r>
          </a:p>
          <a:p>
            <a:pPr lvl="1"/>
            <a:r>
              <a:rPr lang="en-ZA" dirty="0" smtClean="0"/>
              <a:t>In response to this disparity in services and taking the challenges of urbanisation into account</a:t>
            </a:r>
          </a:p>
          <a:p>
            <a:pPr lvl="1"/>
            <a:r>
              <a:rPr lang="en-ZA" dirty="0" smtClean="0"/>
              <a:t>WASCO conceptualised the Maseru Wastewater project and sought and received funding from the EU-WF, EIB and the GOL for implementation of this project</a:t>
            </a:r>
          </a:p>
          <a:p>
            <a:pPr lvl="1"/>
            <a:r>
              <a:rPr lang="en-ZA" dirty="0" smtClean="0"/>
              <a:t>The total project cost is estimated at Euro 28.6million (approx. M286 million)</a:t>
            </a:r>
            <a:endParaRPr lang="en-ZA" dirty="0"/>
          </a:p>
        </p:txBody>
      </p:sp>
      <p:sp>
        <p:nvSpPr>
          <p:cNvPr id="4" name="Rectangle 7"/>
          <p:cNvSpPr>
            <a:spLocks noChangeArrowheads="1"/>
          </p:cNvSpPr>
          <p:nvPr/>
        </p:nvSpPr>
        <p:spPr bwMode="auto">
          <a:xfrm rot="5400000">
            <a:off x="1534344" y="-962797"/>
            <a:ext cx="1295400" cy="3429000"/>
          </a:xfrm>
          <a:prstGeom prst="rect">
            <a:avLst/>
          </a:prstGeom>
          <a:gradFill rotWithShape="1">
            <a:gsLst>
              <a:gs pos="0">
                <a:srgbClr val="FFFFFF"/>
              </a:gs>
              <a:gs pos="100000">
                <a:srgbClr val="44B9E8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ZA" sz="1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pic>
        <p:nvPicPr>
          <p:cNvPr id="5" name="Picture 4" descr="C:\Users\KLetsatsi\Documents\WASCO LOGO 2\TIFF\WASCO COPY.tif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64287" y="78920"/>
            <a:ext cx="1268095" cy="13455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6437723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736697"/>
            <a:ext cx="8229600" cy="4525963"/>
          </a:xfrm>
        </p:spPr>
        <p:txBody>
          <a:bodyPr>
            <a:normAutofit/>
          </a:bodyPr>
          <a:lstStyle/>
          <a:p>
            <a:r>
              <a:rPr lang="en-ZA" dirty="0" smtClean="0">
                <a:solidFill>
                  <a:srgbClr val="FF0000"/>
                </a:solidFill>
              </a:rPr>
              <a:t>The </a:t>
            </a:r>
            <a:r>
              <a:rPr lang="en-ZA" dirty="0" smtClean="0">
                <a:solidFill>
                  <a:srgbClr val="FF0000"/>
                </a:solidFill>
              </a:rPr>
              <a:t>objectives of this project are</a:t>
            </a:r>
            <a:r>
              <a:rPr lang="en-ZA" dirty="0" smtClean="0"/>
              <a:t>:</a:t>
            </a:r>
          </a:p>
          <a:p>
            <a:pPr lvl="2"/>
            <a:r>
              <a:rPr lang="en-ZA" dirty="0" smtClean="0"/>
              <a:t> To contribute towards Government of Lesotho efforts to achieve the MDGs</a:t>
            </a:r>
          </a:p>
          <a:p>
            <a:pPr lvl="2"/>
            <a:r>
              <a:rPr lang="en-ZA" dirty="0" smtClean="0"/>
              <a:t>To reduce the pollution of water resources</a:t>
            </a:r>
          </a:p>
          <a:p>
            <a:pPr lvl="2"/>
            <a:r>
              <a:rPr lang="en-ZA" dirty="0" smtClean="0"/>
              <a:t>To contribute to the reduction of water-related diseases in urban Maseru</a:t>
            </a:r>
            <a:endParaRPr lang="en-ZA" dirty="0" smtClean="0"/>
          </a:p>
          <a:p>
            <a:pPr marL="0" indent="0">
              <a:buNone/>
            </a:pPr>
            <a:endParaRPr lang="en-ZA" dirty="0"/>
          </a:p>
        </p:txBody>
      </p:sp>
      <p:sp>
        <p:nvSpPr>
          <p:cNvPr id="4" name="Rectangle 7"/>
          <p:cNvSpPr>
            <a:spLocks noChangeArrowheads="1"/>
          </p:cNvSpPr>
          <p:nvPr/>
        </p:nvSpPr>
        <p:spPr bwMode="auto">
          <a:xfrm rot="5400000">
            <a:off x="1534344" y="-962797"/>
            <a:ext cx="1295400" cy="3429000"/>
          </a:xfrm>
          <a:prstGeom prst="rect">
            <a:avLst/>
          </a:prstGeom>
          <a:gradFill rotWithShape="1">
            <a:gsLst>
              <a:gs pos="0">
                <a:srgbClr val="FFFFFF"/>
              </a:gs>
              <a:gs pos="100000">
                <a:srgbClr val="44B9E8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ZA" sz="1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pic>
        <p:nvPicPr>
          <p:cNvPr id="5" name="Picture 4" descr="C:\Users\KLetsatsi\Documents\WASCO LOGO 2\TIFF\WASCO COPY.tif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64287" y="78920"/>
            <a:ext cx="1268095" cy="13455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8672159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736697"/>
            <a:ext cx="8229600" cy="4525963"/>
          </a:xfrm>
        </p:spPr>
        <p:txBody>
          <a:bodyPr>
            <a:normAutofit/>
          </a:bodyPr>
          <a:lstStyle/>
          <a:p>
            <a:r>
              <a:rPr lang="en-ZA" dirty="0" smtClean="0">
                <a:solidFill>
                  <a:srgbClr val="FF0000"/>
                </a:solidFill>
              </a:rPr>
              <a:t>Project Components</a:t>
            </a:r>
          </a:p>
          <a:p>
            <a:pPr lvl="1"/>
            <a:r>
              <a:rPr lang="en-ZA" dirty="0" smtClean="0"/>
              <a:t>There are  </a:t>
            </a:r>
            <a:r>
              <a:rPr lang="en-ZA" dirty="0" smtClean="0"/>
              <a:t>6 </a:t>
            </a:r>
            <a:r>
              <a:rPr lang="en-ZA" dirty="0" smtClean="0"/>
              <a:t>services contracts</a:t>
            </a:r>
          </a:p>
          <a:p>
            <a:pPr lvl="2"/>
            <a:r>
              <a:rPr lang="en-ZA" dirty="0" smtClean="0"/>
              <a:t>ESIA</a:t>
            </a:r>
          </a:p>
          <a:p>
            <a:pPr lvl="2"/>
            <a:r>
              <a:rPr lang="en-ZA" dirty="0" smtClean="0"/>
              <a:t>TA to PIU</a:t>
            </a:r>
          </a:p>
          <a:p>
            <a:pPr lvl="2"/>
            <a:r>
              <a:rPr lang="en-ZA" dirty="0" smtClean="0"/>
              <a:t>Design and construction supervision</a:t>
            </a:r>
          </a:p>
          <a:p>
            <a:pPr lvl="2"/>
            <a:r>
              <a:rPr lang="en-ZA" dirty="0" smtClean="0"/>
              <a:t>Mid-term review</a:t>
            </a:r>
          </a:p>
          <a:p>
            <a:pPr lvl="2"/>
            <a:r>
              <a:rPr lang="en-ZA" dirty="0" smtClean="0"/>
              <a:t>Development of the Urban Sanitation Infrastructure Master </a:t>
            </a:r>
            <a:r>
              <a:rPr lang="en-ZA" dirty="0" smtClean="0"/>
              <a:t>plan</a:t>
            </a:r>
          </a:p>
          <a:p>
            <a:pPr lvl="2"/>
            <a:r>
              <a:rPr lang="en-ZA" dirty="0" smtClean="0"/>
              <a:t>End – Term Review</a:t>
            </a:r>
            <a:endParaRPr lang="en-ZA" dirty="0" smtClean="0"/>
          </a:p>
          <a:p>
            <a:pPr lvl="1"/>
            <a:endParaRPr lang="en-ZA" dirty="0"/>
          </a:p>
        </p:txBody>
      </p:sp>
      <p:sp>
        <p:nvSpPr>
          <p:cNvPr id="4" name="Rectangle 7"/>
          <p:cNvSpPr>
            <a:spLocks noChangeArrowheads="1"/>
          </p:cNvSpPr>
          <p:nvPr/>
        </p:nvSpPr>
        <p:spPr bwMode="auto">
          <a:xfrm rot="5400000">
            <a:off x="1534344" y="-962797"/>
            <a:ext cx="1295400" cy="3429000"/>
          </a:xfrm>
          <a:prstGeom prst="rect">
            <a:avLst/>
          </a:prstGeom>
          <a:gradFill rotWithShape="1">
            <a:gsLst>
              <a:gs pos="0">
                <a:srgbClr val="FFFFFF"/>
              </a:gs>
              <a:gs pos="100000">
                <a:srgbClr val="44B9E8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ZA" sz="1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pic>
        <p:nvPicPr>
          <p:cNvPr id="5" name="Picture 4" descr="C:\Users\KLetsatsi\Documents\WASCO LOGO 2\TIFF\WASCO COPY.tif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64287" y="78920"/>
            <a:ext cx="1268095" cy="13455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8839550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736697"/>
            <a:ext cx="8229600" cy="4525963"/>
          </a:xfrm>
        </p:spPr>
        <p:txBody>
          <a:bodyPr>
            <a:normAutofit lnSpcReduction="10000"/>
          </a:bodyPr>
          <a:lstStyle/>
          <a:p>
            <a:r>
              <a:rPr lang="en-ZA" dirty="0" smtClean="0">
                <a:solidFill>
                  <a:srgbClr val="FF0000"/>
                </a:solidFill>
              </a:rPr>
              <a:t>Project Components cont’d</a:t>
            </a:r>
          </a:p>
          <a:p>
            <a:pPr lvl="1"/>
            <a:r>
              <a:rPr lang="en-ZA" dirty="0" smtClean="0"/>
              <a:t>3 </a:t>
            </a:r>
            <a:r>
              <a:rPr lang="en-ZA" dirty="0" smtClean="0"/>
              <a:t>Works Contracts</a:t>
            </a:r>
          </a:p>
          <a:p>
            <a:pPr lvl="2"/>
            <a:r>
              <a:rPr lang="en-ZA" dirty="0" smtClean="0"/>
              <a:t>Network contract – </a:t>
            </a:r>
          </a:p>
          <a:p>
            <a:pPr lvl="3"/>
            <a:r>
              <a:rPr lang="en-ZA" dirty="0" smtClean="0">
                <a:solidFill>
                  <a:srgbClr val="FF0000"/>
                </a:solidFill>
              </a:rPr>
              <a:t>app. 132 km of sewer network, three pump stations</a:t>
            </a:r>
          </a:p>
          <a:p>
            <a:pPr lvl="2"/>
            <a:r>
              <a:rPr lang="en-ZA" dirty="0" smtClean="0"/>
              <a:t>WWTW </a:t>
            </a:r>
          </a:p>
          <a:p>
            <a:pPr lvl="3"/>
            <a:r>
              <a:rPr lang="en-ZA" dirty="0" smtClean="0">
                <a:solidFill>
                  <a:srgbClr val="FF0000"/>
                </a:solidFill>
              </a:rPr>
              <a:t>7Ml/day </a:t>
            </a:r>
            <a:r>
              <a:rPr lang="en-ZA" dirty="0" smtClean="0">
                <a:solidFill>
                  <a:srgbClr val="FF0000"/>
                </a:solidFill>
              </a:rPr>
              <a:t>AS treatment </a:t>
            </a:r>
            <a:r>
              <a:rPr lang="en-ZA" dirty="0" smtClean="0">
                <a:solidFill>
                  <a:srgbClr val="FF0000"/>
                </a:solidFill>
              </a:rPr>
              <a:t>plant, the ultimate capacity of the plant will be 22Ml/day</a:t>
            </a:r>
            <a:endParaRPr lang="en-ZA" dirty="0" smtClean="0">
              <a:solidFill>
                <a:srgbClr val="FF0000"/>
              </a:solidFill>
            </a:endParaRPr>
          </a:p>
          <a:p>
            <a:pPr lvl="2"/>
            <a:r>
              <a:rPr lang="en-ZA" dirty="0" smtClean="0"/>
              <a:t>Provision of on-site sanitation facilities </a:t>
            </a:r>
          </a:p>
          <a:p>
            <a:pPr lvl="3"/>
            <a:r>
              <a:rPr lang="en-ZA" dirty="0" smtClean="0">
                <a:solidFill>
                  <a:srgbClr val="FF0000"/>
                </a:solidFill>
              </a:rPr>
              <a:t>conversion of existing VIP latrines into water closets</a:t>
            </a:r>
          </a:p>
          <a:p>
            <a:pPr lvl="3"/>
            <a:r>
              <a:rPr lang="en-ZA" dirty="0" smtClean="0">
                <a:solidFill>
                  <a:srgbClr val="FF0000"/>
                </a:solidFill>
              </a:rPr>
              <a:t>Construction of new water closets</a:t>
            </a:r>
          </a:p>
          <a:p>
            <a:pPr lvl="3"/>
            <a:r>
              <a:rPr lang="en-ZA" dirty="0" smtClean="0">
                <a:solidFill>
                  <a:srgbClr val="FF0000"/>
                </a:solidFill>
              </a:rPr>
              <a:t>Construction of VIP latrines</a:t>
            </a:r>
            <a:endParaRPr lang="en-ZA" dirty="0">
              <a:solidFill>
                <a:srgbClr val="FF0000"/>
              </a:solidFill>
            </a:endParaRPr>
          </a:p>
        </p:txBody>
      </p:sp>
      <p:sp>
        <p:nvSpPr>
          <p:cNvPr id="4" name="Rectangle 7"/>
          <p:cNvSpPr>
            <a:spLocks noChangeArrowheads="1"/>
          </p:cNvSpPr>
          <p:nvPr/>
        </p:nvSpPr>
        <p:spPr bwMode="auto">
          <a:xfrm rot="5400000">
            <a:off x="1534344" y="-962797"/>
            <a:ext cx="1295400" cy="3429000"/>
          </a:xfrm>
          <a:prstGeom prst="rect">
            <a:avLst/>
          </a:prstGeom>
          <a:gradFill rotWithShape="1">
            <a:gsLst>
              <a:gs pos="0">
                <a:srgbClr val="FFFFFF"/>
              </a:gs>
              <a:gs pos="100000">
                <a:srgbClr val="44B9E8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ZA" sz="1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pic>
        <p:nvPicPr>
          <p:cNvPr id="5" name="Picture 4" descr="C:\Users\KLetsatsi\Documents\WASCO LOGO 2\TIFF\WASCO COPY.tif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64287" y="78920"/>
            <a:ext cx="1268095" cy="13455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1143124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736697"/>
            <a:ext cx="8229600" cy="4525963"/>
          </a:xfrm>
        </p:spPr>
        <p:txBody>
          <a:bodyPr>
            <a:normAutofit/>
          </a:bodyPr>
          <a:lstStyle/>
          <a:p>
            <a:r>
              <a:rPr lang="en-ZA" dirty="0" smtClean="0">
                <a:solidFill>
                  <a:srgbClr val="FF0000"/>
                </a:solidFill>
              </a:rPr>
              <a:t>The project covers the following areas</a:t>
            </a:r>
          </a:p>
          <a:p>
            <a:pPr lvl="1"/>
            <a:r>
              <a:rPr lang="en-ZA" dirty="0" err="1" smtClean="0"/>
              <a:t>Mabote</a:t>
            </a:r>
            <a:endParaRPr lang="en-ZA" dirty="0" smtClean="0"/>
          </a:p>
          <a:p>
            <a:pPr lvl="1"/>
            <a:r>
              <a:rPr lang="en-ZA" dirty="0" err="1" smtClean="0"/>
              <a:t>Khubetsoana</a:t>
            </a:r>
            <a:endParaRPr lang="en-ZA" dirty="0" smtClean="0"/>
          </a:p>
          <a:p>
            <a:pPr lvl="1"/>
            <a:r>
              <a:rPr lang="en-ZA" dirty="0" err="1" smtClean="0"/>
              <a:t>Maqalika</a:t>
            </a:r>
            <a:endParaRPr lang="en-ZA" dirty="0" smtClean="0"/>
          </a:p>
          <a:p>
            <a:pPr lvl="1"/>
            <a:r>
              <a:rPr lang="en-ZA" dirty="0" err="1" smtClean="0"/>
              <a:t>Ntsirele</a:t>
            </a:r>
            <a:endParaRPr lang="en-ZA" dirty="0" smtClean="0"/>
          </a:p>
          <a:p>
            <a:pPr lvl="1"/>
            <a:r>
              <a:rPr lang="en-ZA" dirty="0" smtClean="0"/>
              <a:t>MASOWE</a:t>
            </a:r>
            <a:endParaRPr lang="en-ZA" dirty="0"/>
          </a:p>
        </p:txBody>
      </p:sp>
      <p:sp>
        <p:nvSpPr>
          <p:cNvPr id="4" name="Rectangle 7"/>
          <p:cNvSpPr>
            <a:spLocks noChangeArrowheads="1"/>
          </p:cNvSpPr>
          <p:nvPr/>
        </p:nvSpPr>
        <p:spPr bwMode="auto">
          <a:xfrm rot="5400000">
            <a:off x="1534344" y="-962797"/>
            <a:ext cx="1295400" cy="3429000"/>
          </a:xfrm>
          <a:prstGeom prst="rect">
            <a:avLst/>
          </a:prstGeom>
          <a:gradFill rotWithShape="1">
            <a:gsLst>
              <a:gs pos="0">
                <a:srgbClr val="FFFFFF"/>
              </a:gs>
              <a:gs pos="100000">
                <a:srgbClr val="44B9E8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ZA" sz="1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pic>
        <p:nvPicPr>
          <p:cNvPr id="5" name="Picture 4" descr="C:\Users\KLetsatsi\Documents\WASCO LOGO 2\TIFF\WASCO COPY.tif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64287" y="78920"/>
            <a:ext cx="1268095" cy="13455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6935059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736697"/>
            <a:ext cx="8229600" cy="4525963"/>
          </a:xfrm>
        </p:spPr>
        <p:txBody>
          <a:bodyPr>
            <a:normAutofit/>
          </a:bodyPr>
          <a:lstStyle/>
          <a:p>
            <a:r>
              <a:rPr lang="en-ZA" dirty="0" smtClean="0">
                <a:solidFill>
                  <a:srgbClr val="FF0000"/>
                </a:solidFill>
              </a:rPr>
              <a:t>Target Groups</a:t>
            </a:r>
            <a:endParaRPr lang="en-ZA" dirty="0" smtClean="0">
              <a:solidFill>
                <a:srgbClr val="FF0000"/>
              </a:solidFill>
            </a:endParaRPr>
          </a:p>
          <a:p>
            <a:pPr lvl="1"/>
            <a:r>
              <a:rPr lang="en-ZA" dirty="0" smtClean="0"/>
              <a:t>For 7200 (36,000 P.E.) households, classified as high income households, sewer connections have been conceptualised</a:t>
            </a:r>
          </a:p>
          <a:p>
            <a:pPr lvl="1"/>
            <a:r>
              <a:rPr lang="en-ZA" dirty="0" smtClean="0"/>
              <a:t>For 5600 (28,000 P.E) households, classified as middle income households, water closets are to be provided and</a:t>
            </a:r>
          </a:p>
          <a:p>
            <a:pPr lvl="1"/>
            <a:r>
              <a:rPr lang="en-ZA" dirty="0" smtClean="0"/>
              <a:t>For 7200 (36,000 P.E.) classified as low income households, VIP latrines are to be provided</a:t>
            </a:r>
          </a:p>
          <a:p>
            <a:endParaRPr lang="en-ZA" dirty="0"/>
          </a:p>
        </p:txBody>
      </p:sp>
      <p:sp>
        <p:nvSpPr>
          <p:cNvPr id="4" name="Rectangle 7"/>
          <p:cNvSpPr>
            <a:spLocks noChangeArrowheads="1"/>
          </p:cNvSpPr>
          <p:nvPr/>
        </p:nvSpPr>
        <p:spPr bwMode="auto">
          <a:xfrm rot="5400000">
            <a:off x="1534344" y="-962797"/>
            <a:ext cx="1295400" cy="3429000"/>
          </a:xfrm>
          <a:prstGeom prst="rect">
            <a:avLst/>
          </a:prstGeom>
          <a:gradFill rotWithShape="1">
            <a:gsLst>
              <a:gs pos="0">
                <a:srgbClr val="FFFFFF"/>
              </a:gs>
              <a:gs pos="100000">
                <a:srgbClr val="44B9E8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ZA" sz="1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pic>
        <p:nvPicPr>
          <p:cNvPr id="5" name="Picture 4" descr="C:\Users\KLetsatsi\Documents\WASCO LOGO 2\TIFF\WASCO COPY.tif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64287" y="78920"/>
            <a:ext cx="1268095" cy="13455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5910622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736697"/>
            <a:ext cx="8229600" cy="4525963"/>
          </a:xfrm>
        </p:spPr>
        <p:txBody>
          <a:bodyPr>
            <a:normAutofit/>
          </a:bodyPr>
          <a:lstStyle/>
          <a:p>
            <a:r>
              <a:rPr lang="en-ZA" dirty="0" smtClean="0"/>
              <a:t>CONTENT</a:t>
            </a:r>
          </a:p>
          <a:p>
            <a:pPr lvl="1"/>
            <a:r>
              <a:rPr lang="en-ZA" dirty="0"/>
              <a:t>WASCO’S Mandate</a:t>
            </a:r>
          </a:p>
          <a:p>
            <a:pPr lvl="1"/>
            <a:r>
              <a:rPr lang="en-ZA" dirty="0" smtClean="0"/>
              <a:t>Impact of urbanisation on sanitation infrastructure</a:t>
            </a:r>
          </a:p>
          <a:p>
            <a:pPr lvl="1"/>
            <a:r>
              <a:rPr lang="en-ZA" dirty="0" smtClean="0"/>
              <a:t>Current Service levels</a:t>
            </a:r>
          </a:p>
          <a:p>
            <a:pPr lvl="1"/>
            <a:r>
              <a:rPr lang="en-ZA" dirty="0" smtClean="0"/>
              <a:t>Policy Gaps for connections to sewerage </a:t>
            </a:r>
          </a:p>
          <a:p>
            <a:pPr lvl="1"/>
            <a:r>
              <a:rPr lang="en-ZA" dirty="0" smtClean="0"/>
              <a:t>Future Strategies/key questions to be addressed by National Sanitation Policy</a:t>
            </a:r>
          </a:p>
          <a:p>
            <a:endParaRPr lang="en-ZA" dirty="0"/>
          </a:p>
        </p:txBody>
      </p:sp>
      <p:sp>
        <p:nvSpPr>
          <p:cNvPr id="4" name="Rectangle 7"/>
          <p:cNvSpPr>
            <a:spLocks noChangeArrowheads="1"/>
          </p:cNvSpPr>
          <p:nvPr/>
        </p:nvSpPr>
        <p:spPr bwMode="auto">
          <a:xfrm rot="5400000">
            <a:off x="1534344" y="-962797"/>
            <a:ext cx="1295400" cy="3429000"/>
          </a:xfrm>
          <a:prstGeom prst="rect">
            <a:avLst/>
          </a:prstGeom>
          <a:gradFill rotWithShape="1">
            <a:gsLst>
              <a:gs pos="0">
                <a:srgbClr val="FFFFFF"/>
              </a:gs>
              <a:gs pos="100000">
                <a:srgbClr val="44B9E8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ZA" sz="1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pic>
        <p:nvPicPr>
          <p:cNvPr id="5" name="Picture 4" descr="C:\Users\KLetsatsi\Documents\WASCO LOGO 2\TIFF\WASCO COPY.tif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64287" y="78920"/>
            <a:ext cx="1268095" cy="13455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2841863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736697"/>
            <a:ext cx="8229600" cy="4525963"/>
          </a:xfrm>
        </p:spPr>
        <p:txBody>
          <a:bodyPr>
            <a:normAutofit/>
          </a:bodyPr>
          <a:lstStyle/>
          <a:p>
            <a:r>
              <a:rPr lang="en-ZA" dirty="0" smtClean="0"/>
              <a:t>Sewage collected from the reticulated areas will be treated in a treatment plant under construction at Agricultural College</a:t>
            </a:r>
            <a:endParaRPr lang="en-ZA" dirty="0"/>
          </a:p>
        </p:txBody>
      </p:sp>
      <p:sp>
        <p:nvSpPr>
          <p:cNvPr id="4" name="Rectangle 7"/>
          <p:cNvSpPr>
            <a:spLocks noChangeArrowheads="1"/>
          </p:cNvSpPr>
          <p:nvPr/>
        </p:nvSpPr>
        <p:spPr bwMode="auto">
          <a:xfrm rot="5400000">
            <a:off x="1534344" y="-962797"/>
            <a:ext cx="1295400" cy="3429000"/>
          </a:xfrm>
          <a:prstGeom prst="rect">
            <a:avLst/>
          </a:prstGeom>
          <a:gradFill rotWithShape="1">
            <a:gsLst>
              <a:gs pos="0">
                <a:srgbClr val="FFFFFF"/>
              </a:gs>
              <a:gs pos="100000">
                <a:srgbClr val="44B9E8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ZA" sz="1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pic>
        <p:nvPicPr>
          <p:cNvPr id="5" name="Picture 4" descr="C:\Users\KLetsatsi\Documents\WASCO LOGO 2\TIFF\WASCO COPY.tif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64287" y="78920"/>
            <a:ext cx="1268095" cy="13455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2416128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736697"/>
            <a:ext cx="8229600" cy="4525963"/>
          </a:xfrm>
        </p:spPr>
        <p:txBody>
          <a:bodyPr>
            <a:normAutofit fontScale="92500" lnSpcReduction="10000"/>
          </a:bodyPr>
          <a:lstStyle/>
          <a:p>
            <a:r>
              <a:rPr lang="en-ZA" dirty="0" smtClean="0">
                <a:solidFill>
                  <a:srgbClr val="FF0000"/>
                </a:solidFill>
              </a:rPr>
              <a:t>Project Challenges</a:t>
            </a:r>
            <a:endParaRPr lang="en-ZA" dirty="0" smtClean="0">
              <a:solidFill>
                <a:srgbClr val="FF0000"/>
              </a:solidFill>
            </a:endParaRPr>
          </a:p>
          <a:p>
            <a:pPr lvl="1"/>
            <a:r>
              <a:rPr lang="en-ZA" dirty="0" smtClean="0"/>
              <a:t>Since project conception in 2004, the population of Maseru is double the projected population due to substantial increase in migration from the rural to the urban </a:t>
            </a:r>
            <a:r>
              <a:rPr lang="en-ZA" dirty="0" smtClean="0"/>
              <a:t>areas</a:t>
            </a:r>
          </a:p>
          <a:p>
            <a:pPr lvl="1"/>
            <a:r>
              <a:rPr lang="en-ZA" dirty="0" smtClean="0"/>
              <a:t>The pipeline routes have had to be changed due obstructions that did not exist at the time of preparing the preliminary and detailed designs </a:t>
            </a:r>
          </a:p>
          <a:p>
            <a:pPr lvl="1"/>
            <a:r>
              <a:rPr lang="en-ZA" dirty="0" smtClean="0"/>
              <a:t>The </a:t>
            </a:r>
            <a:r>
              <a:rPr lang="en-ZA" dirty="0" smtClean="0"/>
              <a:t>prices of materials have increased substantially resulting in the project scope being reduced to almost half of the original scope</a:t>
            </a:r>
            <a:endParaRPr lang="en-ZA" dirty="0"/>
          </a:p>
        </p:txBody>
      </p:sp>
      <p:sp>
        <p:nvSpPr>
          <p:cNvPr id="4" name="Rectangle 7"/>
          <p:cNvSpPr>
            <a:spLocks noChangeArrowheads="1"/>
          </p:cNvSpPr>
          <p:nvPr/>
        </p:nvSpPr>
        <p:spPr bwMode="auto">
          <a:xfrm rot="5400000">
            <a:off x="1534344" y="-962797"/>
            <a:ext cx="1295400" cy="3429000"/>
          </a:xfrm>
          <a:prstGeom prst="rect">
            <a:avLst/>
          </a:prstGeom>
          <a:gradFill rotWithShape="1">
            <a:gsLst>
              <a:gs pos="0">
                <a:srgbClr val="FFFFFF"/>
              </a:gs>
              <a:gs pos="100000">
                <a:srgbClr val="44B9E8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ZA" sz="1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pic>
        <p:nvPicPr>
          <p:cNvPr id="5" name="Picture 4" descr="C:\Users\KLetsatsi\Documents\WASCO LOGO 2\TIFF\WASCO COPY.tif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64287" y="78920"/>
            <a:ext cx="1268095" cy="13455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41659240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736697"/>
            <a:ext cx="8229600" cy="4525963"/>
          </a:xfrm>
        </p:spPr>
        <p:txBody>
          <a:bodyPr>
            <a:normAutofit fontScale="92500" lnSpcReduction="20000"/>
          </a:bodyPr>
          <a:lstStyle/>
          <a:p>
            <a:r>
              <a:rPr lang="en-ZA" dirty="0" smtClean="0">
                <a:solidFill>
                  <a:srgbClr val="FF0000"/>
                </a:solidFill>
              </a:rPr>
              <a:t>Challenges cont’d</a:t>
            </a:r>
          </a:p>
          <a:p>
            <a:pPr lvl="1"/>
            <a:r>
              <a:rPr lang="en-ZA" dirty="0"/>
              <a:t>Possible </a:t>
            </a:r>
            <a:r>
              <a:rPr lang="en-ZA" dirty="0" smtClean="0"/>
              <a:t>shortfall </a:t>
            </a:r>
            <a:r>
              <a:rPr lang="en-ZA" dirty="0"/>
              <a:t>in financing due to the exchange rate </a:t>
            </a:r>
            <a:r>
              <a:rPr lang="en-ZA" dirty="0" smtClean="0"/>
              <a:t>risk  - there maybe need to raise additional funding to bridge the shortfall</a:t>
            </a:r>
            <a:endParaRPr lang="en-ZA" dirty="0"/>
          </a:p>
          <a:p>
            <a:pPr lvl="1"/>
            <a:r>
              <a:rPr lang="en-ZA" dirty="0" smtClean="0"/>
              <a:t>The </a:t>
            </a:r>
            <a:r>
              <a:rPr lang="en-ZA" dirty="0" smtClean="0"/>
              <a:t>project has become a major PR challenge for WASCO due to complaints from the public </a:t>
            </a:r>
            <a:r>
              <a:rPr lang="en-ZA" dirty="0" smtClean="0"/>
              <a:t>which include :</a:t>
            </a:r>
          </a:p>
          <a:p>
            <a:pPr lvl="2"/>
            <a:r>
              <a:rPr lang="en-ZA" dirty="0" smtClean="0">
                <a:solidFill>
                  <a:srgbClr val="00B0F0"/>
                </a:solidFill>
              </a:rPr>
              <a:t>disruption </a:t>
            </a:r>
            <a:r>
              <a:rPr lang="en-ZA" dirty="0" smtClean="0">
                <a:solidFill>
                  <a:srgbClr val="00B0F0"/>
                </a:solidFill>
              </a:rPr>
              <a:t>of services </a:t>
            </a:r>
            <a:endParaRPr lang="en-ZA" dirty="0" smtClean="0">
              <a:solidFill>
                <a:srgbClr val="00B0F0"/>
              </a:solidFill>
            </a:endParaRPr>
          </a:p>
          <a:p>
            <a:pPr lvl="2"/>
            <a:r>
              <a:rPr lang="en-ZA" dirty="0" smtClean="0">
                <a:solidFill>
                  <a:srgbClr val="00B0F0"/>
                </a:solidFill>
              </a:rPr>
              <a:t> </a:t>
            </a:r>
            <a:r>
              <a:rPr lang="en-ZA" dirty="0" smtClean="0">
                <a:solidFill>
                  <a:srgbClr val="00B0F0"/>
                </a:solidFill>
              </a:rPr>
              <a:t>access to individual plots </a:t>
            </a:r>
            <a:endParaRPr lang="en-ZA" dirty="0" smtClean="0">
              <a:solidFill>
                <a:srgbClr val="00B0F0"/>
              </a:solidFill>
            </a:endParaRPr>
          </a:p>
          <a:p>
            <a:pPr lvl="2"/>
            <a:r>
              <a:rPr lang="en-ZA" dirty="0" smtClean="0">
                <a:solidFill>
                  <a:srgbClr val="00B0F0"/>
                </a:solidFill>
              </a:rPr>
              <a:t>Demand for compensation </a:t>
            </a:r>
            <a:r>
              <a:rPr lang="en-ZA" dirty="0" smtClean="0">
                <a:solidFill>
                  <a:srgbClr val="00B0F0"/>
                </a:solidFill>
              </a:rPr>
              <a:t>for </a:t>
            </a:r>
            <a:r>
              <a:rPr lang="en-ZA" dirty="0" smtClean="0">
                <a:solidFill>
                  <a:srgbClr val="00B0F0"/>
                </a:solidFill>
              </a:rPr>
              <a:t>damaged fences/boundary </a:t>
            </a:r>
            <a:r>
              <a:rPr lang="en-ZA" dirty="0" smtClean="0">
                <a:solidFill>
                  <a:srgbClr val="00B0F0"/>
                </a:solidFill>
              </a:rPr>
              <a:t>walls</a:t>
            </a:r>
            <a:r>
              <a:rPr lang="en-ZA" dirty="0" smtClean="0">
                <a:solidFill>
                  <a:srgbClr val="00B0F0"/>
                </a:solidFill>
              </a:rPr>
              <a:t>/ </a:t>
            </a:r>
            <a:r>
              <a:rPr lang="en-ZA" dirty="0" smtClean="0">
                <a:solidFill>
                  <a:srgbClr val="00B0F0"/>
                </a:solidFill>
              </a:rPr>
              <a:t>crops </a:t>
            </a:r>
            <a:r>
              <a:rPr lang="en-ZA" dirty="0" smtClean="0">
                <a:solidFill>
                  <a:srgbClr val="00B0F0"/>
                </a:solidFill>
              </a:rPr>
              <a:t>etc. </a:t>
            </a:r>
            <a:endParaRPr lang="en-ZA" dirty="0" smtClean="0">
              <a:solidFill>
                <a:srgbClr val="00B0F0"/>
              </a:solidFill>
            </a:endParaRPr>
          </a:p>
          <a:p>
            <a:pPr lvl="1"/>
            <a:r>
              <a:rPr lang="en-ZA" dirty="0" smtClean="0"/>
              <a:t>Concurrent implementation of projects in one area (roads and sewer network</a:t>
            </a:r>
            <a:r>
              <a:rPr lang="en-ZA" dirty="0" smtClean="0"/>
              <a:t>)</a:t>
            </a:r>
            <a:endParaRPr lang="en-ZA" dirty="0" smtClean="0"/>
          </a:p>
        </p:txBody>
      </p:sp>
      <p:sp>
        <p:nvSpPr>
          <p:cNvPr id="4" name="Rectangle 7"/>
          <p:cNvSpPr>
            <a:spLocks noChangeArrowheads="1"/>
          </p:cNvSpPr>
          <p:nvPr/>
        </p:nvSpPr>
        <p:spPr bwMode="auto">
          <a:xfrm rot="5400000">
            <a:off x="1534344" y="-962797"/>
            <a:ext cx="1295400" cy="3429000"/>
          </a:xfrm>
          <a:prstGeom prst="rect">
            <a:avLst/>
          </a:prstGeom>
          <a:gradFill rotWithShape="1">
            <a:gsLst>
              <a:gs pos="0">
                <a:srgbClr val="FFFFFF"/>
              </a:gs>
              <a:gs pos="100000">
                <a:srgbClr val="44B9E8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ZA" sz="1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pic>
        <p:nvPicPr>
          <p:cNvPr id="5" name="Picture 4" descr="C:\Users\KLetsatsi\Documents\WASCO LOGO 2\TIFF\WASCO COPY.tif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64287" y="78920"/>
            <a:ext cx="1268095" cy="13455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9787348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736697"/>
            <a:ext cx="8229600" cy="4525963"/>
          </a:xfrm>
        </p:spPr>
        <p:txBody>
          <a:bodyPr>
            <a:normAutofit lnSpcReduction="10000"/>
          </a:bodyPr>
          <a:lstStyle/>
          <a:p>
            <a:r>
              <a:rPr lang="en-ZA" dirty="0" smtClean="0">
                <a:solidFill>
                  <a:srgbClr val="FF0000"/>
                </a:solidFill>
              </a:rPr>
              <a:t>The Way forward for </a:t>
            </a:r>
            <a:r>
              <a:rPr lang="en-ZA" dirty="0" smtClean="0">
                <a:solidFill>
                  <a:srgbClr val="FF0000"/>
                </a:solidFill>
              </a:rPr>
              <a:t>Urban sanitation </a:t>
            </a:r>
            <a:r>
              <a:rPr lang="en-ZA" dirty="0" smtClean="0">
                <a:solidFill>
                  <a:srgbClr val="FF0000"/>
                </a:solidFill>
              </a:rPr>
              <a:t>in Lesotho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ZA" dirty="0" smtClean="0"/>
              <a:t>Immediately, we have to raise capital for implementation of the rest of the MWWP scope</a:t>
            </a:r>
            <a:endParaRPr lang="en-ZA" dirty="0" smtClean="0"/>
          </a:p>
          <a:p>
            <a:pPr marL="971550" lvl="1" indent="-514350">
              <a:buFont typeface="+mj-lt"/>
              <a:buAutoNum type="arabicPeriod"/>
            </a:pPr>
            <a:r>
              <a:rPr lang="en-ZA" dirty="0" smtClean="0"/>
              <a:t>In the near future </a:t>
            </a:r>
          </a:p>
          <a:p>
            <a:pPr marL="1200150" lvl="2" indent="-342900"/>
            <a:r>
              <a:rPr lang="en-ZA" dirty="0" smtClean="0"/>
              <a:t>As part of the MWWP, an Urban sanitation infrastructure master plan will be developed.  </a:t>
            </a:r>
            <a:endParaRPr lang="en-ZA" dirty="0" smtClean="0"/>
          </a:p>
          <a:p>
            <a:pPr marL="1200150" lvl="2" indent="-342900"/>
            <a:r>
              <a:rPr lang="en-ZA" dirty="0" smtClean="0"/>
              <a:t>Allocation of resources  </a:t>
            </a:r>
            <a:r>
              <a:rPr lang="en-ZA" dirty="0" smtClean="0"/>
              <a:t>to bridge the gap between water supply and sanitation provision</a:t>
            </a:r>
            <a:endParaRPr lang="en-ZA" dirty="0" smtClean="0"/>
          </a:p>
          <a:p>
            <a:pPr lvl="2"/>
            <a:r>
              <a:rPr lang="en-ZA" dirty="0" smtClean="0"/>
              <a:t>Pacing </a:t>
            </a:r>
            <a:r>
              <a:rPr lang="en-ZA" dirty="0" smtClean="0"/>
              <a:t>service delivery to match </a:t>
            </a:r>
            <a:r>
              <a:rPr lang="en-ZA" dirty="0" smtClean="0"/>
              <a:t>development of settlements</a:t>
            </a:r>
            <a:endParaRPr lang="en-ZA" dirty="0" smtClean="0"/>
          </a:p>
          <a:p>
            <a:pPr lvl="1"/>
            <a:endParaRPr lang="en-ZA" dirty="0" smtClean="0"/>
          </a:p>
          <a:p>
            <a:endParaRPr lang="en-ZA" dirty="0" smtClean="0"/>
          </a:p>
        </p:txBody>
      </p:sp>
      <p:sp>
        <p:nvSpPr>
          <p:cNvPr id="4" name="Rectangle 7"/>
          <p:cNvSpPr>
            <a:spLocks noChangeArrowheads="1"/>
          </p:cNvSpPr>
          <p:nvPr/>
        </p:nvSpPr>
        <p:spPr bwMode="auto">
          <a:xfrm rot="5400000">
            <a:off x="1534344" y="-962797"/>
            <a:ext cx="1295400" cy="3429000"/>
          </a:xfrm>
          <a:prstGeom prst="rect">
            <a:avLst/>
          </a:prstGeom>
          <a:gradFill rotWithShape="1">
            <a:gsLst>
              <a:gs pos="0">
                <a:srgbClr val="FFFFFF"/>
              </a:gs>
              <a:gs pos="100000">
                <a:srgbClr val="44B9E8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ZA" sz="1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pic>
        <p:nvPicPr>
          <p:cNvPr id="5" name="Picture 4" descr="C:\Users\KLetsatsi\Documents\WASCO LOGO 2\TIFF\WASCO COPY.tif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64287" y="78920"/>
            <a:ext cx="1268095" cy="13455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1267704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736697"/>
            <a:ext cx="8229600" cy="4525963"/>
          </a:xfrm>
        </p:spPr>
        <p:txBody>
          <a:bodyPr>
            <a:normAutofit fontScale="77500" lnSpcReduction="20000"/>
          </a:bodyPr>
          <a:lstStyle/>
          <a:p>
            <a:r>
              <a:rPr lang="en-ZA" dirty="0" smtClean="0">
                <a:solidFill>
                  <a:srgbClr val="FF0000"/>
                </a:solidFill>
              </a:rPr>
              <a:t>Key questions to be addressed by National Sanitation Policy</a:t>
            </a:r>
          </a:p>
          <a:p>
            <a:pPr lvl="1"/>
            <a:r>
              <a:rPr lang="en-ZA" dirty="0" smtClean="0"/>
              <a:t>How do we ensure that services (water supply, sanitation and other services) are in place before settlements are established</a:t>
            </a:r>
          </a:p>
          <a:p>
            <a:pPr lvl="1"/>
            <a:r>
              <a:rPr lang="en-ZA" dirty="0" smtClean="0"/>
              <a:t>How do we provide services to the settlements that are already established taking into account the current and future challenges </a:t>
            </a:r>
            <a:endParaRPr lang="en-ZA" dirty="0" smtClean="0"/>
          </a:p>
          <a:p>
            <a:pPr lvl="1"/>
            <a:r>
              <a:rPr lang="en-ZA" dirty="0"/>
              <a:t>How do we ensure that </a:t>
            </a:r>
            <a:r>
              <a:rPr lang="en-ZA" dirty="0" smtClean="0"/>
              <a:t>where sanitation infrastructure is in place that households </a:t>
            </a:r>
            <a:r>
              <a:rPr lang="en-ZA" dirty="0"/>
              <a:t>connect to the sewer network</a:t>
            </a:r>
          </a:p>
          <a:p>
            <a:pPr lvl="2"/>
            <a:r>
              <a:rPr lang="en-ZA" dirty="0">
                <a:solidFill>
                  <a:srgbClr val="FF0000"/>
                </a:solidFill>
              </a:rPr>
              <a:t>WASCO for its part, </a:t>
            </a:r>
          </a:p>
          <a:p>
            <a:pPr lvl="3"/>
            <a:r>
              <a:rPr lang="en-ZA" dirty="0">
                <a:solidFill>
                  <a:srgbClr val="FF0000"/>
                </a:solidFill>
              </a:rPr>
              <a:t>has ensured that a connection is left for each household 0.5m from the plot boundary</a:t>
            </a:r>
          </a:p>
          <a:p>
            <a:pPr lvl="3"/>
            <a:r>
              <a:rPr lang="en-ZA" dirty="0">
                <a:solidFill>
                  <a:srgbClr val="FF0000"/>
                </a:solidFill>
              </a:rPr>
              <a:t>provides connection on credit allowing up to 36months to </a:t>
            </a:r>
            <a:r>
              <a:rPr lang="en-ZA" dirty="0" smtClean="0">
                <a:solidFill>
                  <a:srgbClr val="FF0000"/>
                </a:solidFill>
              </a:rPr>
              <a:t>pay</a:t>
            </a:r>
          </a:p>
          <a:p>
            <a:pPr marL="1371600" lvl="3" indent="0">
              <a:buNone/>
            </a:pPr>
            <a:endParaRPr lang="en-ZA" dirty="0" smtClean="0">
              <a:solidFill>
                <a:srgbClr val="FF0000"/>
              </a:solidFill>
            </a:endParaRPr>
          </a:p>
          <a:p>
            <a:pPr lvl="2"/>
            <a:r>
              <a:rPr lang="en-ZA" sz="2600" dirty="0" smtClean="0"/>
              <a:t>What else can be done?</a:t>
            </a:r>
            <a:endParaRPr lang="en-ZA" sz="2600" dirty="0" smtClean="0"/>
          </a:p>
          <a:p>
            <a:pPr marL="0" indent="0">
              <a:buNone/>
            </a:pPr>
            <a:endParaRPr lang="en-ZA" dirty="0" smtClean="0"/>
          </a:p>
        </p:txBody>
      </p:sp>
      <p:sp>
        <p:nvSpPr>
          <p:cNvPr id="4" name="Rectangle 7"/>
          <p:cNvSpPr>
            <a:spLocks noChangeArrowheads="1"/>
          </p:cNvSpPr>
          <p:nvPr/>
        </p:nvSpPr>
        <p:spPr bwMode="auto">
          <a:xfrm rot="5400000">
            <a:off x="1534344" y="-962797"/>
            <a:ext cx="1295400" cy="3429000"/>
          </a:xfrm>
          <a:prstGeom prst="rect">
            <a:avLst/>
          </a:prstGeom>
          <a:gradFill rotWithShape="1">
            <a:gsLst>
              <a:gs pos="0">
                <a:srgbClr val="FFFFFF"/>
              </a:gs>
              <a:gs pos="100000">
                <a:srgbClr val="44B9E8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ZA" sz="1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pic>
        <p:nvPicPr>
          <p:cNvPr id="5" name="Picture 4" descr="C:\Users\KLetsatsi\Documents\WASCO LOGO 2\TIFF\WASCO COPY.tif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64287" y="78920"/>
            <a:ext cx="1268095" cy="13455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5479968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736697"/>
            <a:ext cx="8229600" cy="4525963"/>
          </a:xfrm>
        </p:spPr>
        <p:txBody>
          <a:bodyPr>
            <a:normAutofit/>
          </a:bodyPr>
          <a:lstStyle/>
          <a:p>
            <a:pPr lvl="1"/>
            <a:r>
              <a:rPr lang="en-ZA" dirty="0"/>
              <a:t>For water supply basic </a:t>
            </a:r>
            <a:r>
              <a:rPr lang="en-ZA" dirty="0" smtClean="0"/>
              <a:t>service level </a:t>
            </a:r>
            <a:r>
              <a:rPr lang="en-ZA" dirty="0"/>
              <a:t>is 30lcd, policy has to define the basic service level for sanitation  </a:t>
            </a:r>
            <a:endParaRPr lang="en-ZA" dirty="0" smtClean="0"/>
          </a:p>
          <a:p>
            <a:pPr lvl="1"/>
            <a:r>
              <a:rPr lang="en-ZA" dirty="0" smtClean="0"/>
              <a:t>We say, every Mosotho has a right to the basic level of service but we should ask ourselves ….</a:t>
            </a:r>
          </a:p>
          <a:p>
            <a:pPr lvl="2"/>
            <a:r>
              <a:rPr lang="en-ZA" dirty="0" smtClean="0">
                <a:solidFill>
                  <a:srgbClr val="FF0000"/>
                </a:solidFill>
              </a:rPr>
              <a:t>How do we fulfil that right?</a:t>
            </a:r>
          </a:p>
          <a:p>
            <a:pPr lvl="2"/>
            <a:r>
              <a:rPr lang="en-ZA" dirty="0" smtClean="0">
                <a:solidFill>
                  <a:srgbClr val="FF0000"/>
                </a:solidFill>
              </a:rPr>
              <a:t>Who is responsible for fulfilling that right?</a:t>
            </a:r>
            <a:endParaRPr lang="en-ZA" dirty="0" smtClean="0">
              <a:solidFill>
                <a:srgbClr val="FF0000"/>
              </a:solidFill>
            </a:endParaRPr>
          </a:p>
        </p:txBody>
      </p:sp>
      <p:sp>
        <p:nvSpPr>
          <p:cNvPr id="4" name="Rectangle 7"/>
          <p:cNvSpPr>
            <a:spLocks noChangeArrowheads="1"/>
          </p:cNvSpPr>
          <p:nvPr/>
        </p:nvSpPr>
        <p:spPr bwMode="auto">
          <a:xfrm rot="5400000">
            <a:off x="1534344" y="-962797"/>
            <a:ext cx="1295400" cy="3429000"/>
          </a:xfrm>
          <a:prstGeom prst="rect">
            <a:avLst/>
          </a:prstGeom>
          <a:gradFill rotWithShape="1">
            <a:gsLst>
              <a:gs pos="0">
                <a:srgbClr val="FFFFFF"/>
              </a:gs>
              <a:gs pos="100000">
                <a:srgbClr val="44B9E8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ZA" sz="1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pic>
        <p:nvPicPr>
          <p:cNvPr id="5" name="Picture 4" descr="C:\Users\KLetsatsi\Documents\WASCO LOGO 2\TIFF\WASCO COPY.tif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64287" y="78920"/>
            <a:ext cx="1268095" cy="13455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7134277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736697"/>
            <a:ext cx="8229600" cy="45259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n-ZA" sz="4800" dirty="0" smtClean="0"/>
          </a:p>
          <a:p>
            <a:pPr marL="0" indent="0" algn="ctr">
              <a:buNone/>
            </a:pPr>
            <a:r>
              <a:rPr lang="en-ZA" sz="4800" dirty="0" smtClean="0"/>
              <a:t>Thank you</a:t>
            </a:r>
            <a:endParaRPr lang="en-ZA" sz="4800" dirty="0" smtClean="0"/>
          </a:p>
        </p:txBody>
      </p:sp>
      <p:sp>
        <p:nvSpPr>
          <p:cNvPr id="4" name="Rectangle 7"/>
          <p:cNvSpPr>
            <a:spLocks noChangeArrowheads="1"/>
          </p:cNvSpPr>
          <p:nvPr/>
        </p:nvSpPr>
        <p:spPr bwMode="auto">
          <a:xfrm rot="5400000">
            <a:off x="1534344" y="-962797"/>
            <a:ext cx="1295400" cy="3429000"/>
          </a:xfrm>
          <a:prstGeom prst="rect">
            <a:avLst/>
          </a:prstGeom>
          <a:gradFill rotWithShape="1">
            <a:gsLst>
              <a:gs pos="0">
                <a:srgbClr val="FFFFFF"/>
              </a:gs>
              <a:gs pos="100000">
                <a:srgbClr val="44B9E8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ZA" sz="1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pic>
        <p:nvPicPr>
          <p:cNvPr id="5" name="Picture 4" descr="C:\Users\KLetsatsi\Documents\WASCO LOGO 2\TIFF\WASCO COPY.tif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64287" y="78920"/>
            <a:ext cx="1268095" cy="13455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5767970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736697"/>
            <a:ext cx="82296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ZA" dirty="0" smtClean="0">
                <a:solidFill>
                  <a:srgbClr val="FF0000"/>
                </a:solidFill>
              </a:rPr>
              <a:t>WASCO’s Mandate</a:t>
            </a:r>
          </a:p>
          <a:p>
            <a:pPr algn="just"/>
            <a:r>
              <a:rPr lang="en-ZA" dirty="0" smtClean="0"/>
              <a:t>The Water and Sewerage company is mandated to provide potable water and to collect and treat wastewater in all the designated urban centres of Lesotho</a:t>
            </a:r>
          </a:p>
          <a:p>
            <a:endParaRPr lang="en-ZA" dirty="0" smtClean="0"/>
          </a:p>
          <a:p>
            <a:endParaRPr lang="en-ZA" dirty="0"/>
          </a:p>
        </p:txBody>
      </p:sp>
      <p:sp>
        <p:nvSpPr>
          <p:cNvPr id="4" name="Rectangle 7"/>
          <p:cNvSpPr>
            <a:spLocks noChangeArrowheads="1"/>
          </p:cNvSpPr>
          <p:nvPr/>
        </p:nvSpPr>
        <p:spPr bwMode="auto">
          <a:xfrm rot="5400000">
            <a:off x="1534344" y="-962797"/>
            <a:ext cx="1295400" cy="3429000"/>
          </a:xfrm>
          <a:prstGeom prst="rect">
            <a:avLst/>
          </a:prstGeom>
          <a:gradFill rotWithShape="1">
            <a:gsLst>
              <a:gs pos="0">
                <a:srgbClr val="FFFFFF"/>
              </a:gs>
              <a:gs pos="100000">
                <a:srgbClr val="44B9E8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ZA" sz="1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pic>
        <p:nvPicPr>
          <p:cNvPr id="5" name="Picture 4" descr="C:\Users\KLetsatsi\Documents\WASCO LOGO 2\TIFF\WASCO COPY.tif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64287" y="78920"/>
            <a:ext cx="1268095" cy="13455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1634728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736697"/>
            <a:ext cx="8229600" cy="4525963"/>
          </a:xfrm>
        </p:spPr>
        <p:txBody>
          <a:bodyPr>
            <a:normAutofit/>
          </a:bodyPr>
          <a:lstStyle/>
          <a:p>
            <a:endParaRPr lang="en-ZA" dirty="0" smtClean="0"/>
          </a:p>
          <a:p>
            <a:pPr marL="342900" lvl="1" indent="-342900">
              <a:buFont typeface="Arial" pitchFamily="34" charset="0"/>
              <a:buChar char="•"/>
            </a:pPr>
            <a:r>
              <a:rPr lang="en-ZA" dirty="0"/>
              <a:t>Impact of urbanisation on </a:t>
            </a:r>
            <a:r>
              <a:rPr lang="en-ZA" dirty="0" smtClean="0"/>
              <a:t>provision of sanitation </a:t>
            </a:r>
            <a:r>
              <a:rPr lang="en-ZA" dirty="0"/>
              <a:t>infrastructure</a:t>
            </a:r>
          </a:p>
          <a:p>
            <a:pPr marL="0" indent="0">
              <a:buNone/>
            </a:pPr>
            <a:endParaRPr lang="en-ZA" dirty="0"/>
          </a:p>
        </p:txBody>
      </p:sp>
      <p:sp>
        <p:nvSpPr>
          <p:cNvPr id="4" name="Rectangle 7"/>
          <p:cNvSpPr>
            <a:spLocks noChangeArrowheads="1"/>
          </p:cNvSpPr>
          <p:nvPr/>
        </p:nvSpPr>
        <p:spPr bwMode="auto">
          <a:xfrm rot="5400000">
            <a:off x="1534344" y="-962797"/>
            <a:ext cx="1295400" cy="3429000"/>
          </a:xfrm>
          <a:prstGeom prst="rect">
            <a:avLst/>
          </a:prstGeom>
          <a:gradFill rotWithShape="1">
            <a:gsLst>
              <a:gs pos="0">
                <a:srgbClr val="FFFFFF"/>
              </a:gs>
              <a:gs pos="100000">
                <a:srgbClr val="44B9E8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ZA" sz="1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pic>
        <p:nvPicPr>
          <p:cNvPr id="5" name="Picture 4" descr="C:\Users\KLetsatsi\Documents\WASCO LOGO 2\TIFF\WASCO COPY.tif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64287" y="78920"/>
            <a:ext cx="1268095" cy="13455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3014574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736697"/>
            <a:ext cx="8229600" cy="4525963"/>
          </a:xfrm>
        </p:spPr>
        <p:txBody>
          <a:bodyPr>
            <a:normAutofit/>
          </a:bodyPr>
          <a:lstStyle/>
          <a:p>
            <a:r>
              <a:rPr lang="en-ZA" dirty="0" smtClean="0">
                <a:solidFill>
                  <a:srgbClr val="FF0000"/>
                </a:solidFill>
              </a:rPr>
              <a:t>Migration from the Rural to the Urban areas</a:t>
            </a:r>
          </a:p>
          <a:p>
            <a:pPr lvl="1"/>
            <a:r>
              <a:rPr lang="en-ZA" dirty="0" smtClean="0"/>
              <a:t>In accordance with the National Census, there has been a </a:t>
            </a:r>
            <a:r>
              <a:rPr lang="en-ZA" dirty="0" smtClean="0"/>
              <a:t>increase in </a:t>
            </a:r>
            <a:r>
              <a:rPr lang="en-ZA" dirty="0" smtClean="0"/>
              <a:t>migration from the rural to the urban areas</a:t>
            </a:r>
          </a:p>
          <a:p>
            <a:pPr lvl="1"/>
            <a:r>
              <a:rPr lang="en-ZA" dirty="0" smtClean="0"/>
              <a:t>In 1996 there were </a:t>
            </a:r>
            <a:r>
              <a:rPr lang="en-ZA" dirty="0" smtClean="0"/>
              <a:t>an estimated </a:t>
            </a:r>
            <a:r>
              <a:rPr lang="en-ZA" dirty="0" smtClean="0"/>
              <a:t>250,000 People </a:t>
            </a:r>
            <a:r>
              <a:rPr lang="en-ZA" dirty="0" smtClean="0"/>
              <a:t>in Maseru and that number has increased to </a:t>
            </a:r>
            <a:r>
              <a:rPr lang="en-ZA" dirty="0" smtClean="0"/>
              <a:t>approximately 350,000 </a:t>
            </a:r>
            <a:r>
              <a:rPr lang="en-ZA" dirty="0" smtClean="0"/>
              <a:t>in 2006</a:t>
            </a:r>
          </a:p>
          <a:p>
            <a:pPr lvl="1"/>
            <a:r>
              <a:rPr lang="en-ZA" dirty="0" smtClean="0"/>
              <a:t>The impact of urbanisation has been an increase in the demand for services, sanitation included </a:t>
            </a:r>
            <a:endParaRPr lang="en-ZA" dirty="0"/>
          </a:p>
        </p:txBody>
      </p:sp>
      <p:sp>
        <p:nvSpPr>
          <p:cNvPr id="4" name="Rectangle 7"/>
          <p:cNvSpPr>
            <a:spLocks noChangeArrowheads="1"/>
          </p:cNvSpPr>
          <p:nvPr/>
        </p:nvSpPr>
        <p:spPr bwMode="auto">
          <a:xfrm rot="5400000">
            <a:off x="1534344" y="-962797"/>
            <a:ext cx="1295400" cy="3429000"/>
          </a:xfrm>
          <a:prstGeom prst="rect">
            <a:avLst/>
          </a:prstGeom>
          <a:gradFill rotWithShape="1">
            <a:gsLst>
              <a:gs pos="0">
                <a:srgbClr val="FFFFFF"/>
              </a:gs>
              <a:gs pos="100000">
                <a:srgbClr val="44B9E8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ZA" sz="1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pic>
        <p:nvPicPr>
          <p:cNvPr id="5" name="Picture 4" descr="C:\Users\KLetsatsi\Documents\WASCO LOGO 2\TIFF\WASCO COPY.tif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64287" y="78920"/>
            <a:ext cx="1268095" cy="13455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9853802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736697"/>
            <a:ext cx="8229600" cy="4525963"/>
          </a:xfrm>
        </p:spPr>
        <p:txBody>
          <a:bodyPr>
            <a:normAutofit lnSpcReduction="10000"/>
          </a:bodyPr>
          <a:lstStyle/>
          <a:p>
            <a:r>
              <a:rPr lang="en-ZA" dirty="0" smtClean="0">
                <a:solidFill>
                  <a:srgbClr val="FF0000"/>
                </a:solidFill>
              </a:rPr>
              <a:t>Rapid development of settlements</a:t>
            </a:r>
          </a:p>
          <a:p>
            <a:pPr lvl="1"/>
            <a:r>
              <a:rPr lang="en-ZA" dirty="0" smtClean="0"/>
              <a:t>Settlements have developed at a rapid pace and provision of services has not matched this rapid development</a:t>
            </a:r>
          </a:p>
          <a:p>
            <a:pPr lvl="1"/>
            <a:r>
              <a:rPr lang="en-ZA" dirty="0" smtClean="0"/>
              <a:t>Services are being provided in already settled areas resulting in projects that are more expensive and difficult to implement</a:t>
            </a:r>
          </a:p>
          <a:p>
            <a:pPr lvl="1"/>
            <a:r>
              <a:rPr lang="en-ZA" dirty="0" smtClean="0"/>
              <a:t>Large areas are in some cases left </a:t>
            </a:r>
            <a:r>
              <a:rPr lang="en-ZA" dirty="0" err="1" smtClean="0"/>
              <a:t>unserved</a:t>
            </a:r>
            <a:r>
              <a:rPr lang="en-ZA" dirty="0" smtClean="0"/>
              <a:t> due to encroachment of private properties on service corridors</a:t>
            </a:r>
          </a:p>
          <a:p>
            <a:pPr marL="0" indent="0">
              <a:buNone/>
            </a:pPr>
            <a:endParaRPr lang="en-ZA" dirty="0" smtClean="0"/>
          </a:p>
          <a:p>
            <a:endParaRPr lang="en-ZA" dirty="0"/>
          </a:p>
        </p:txBody>
      </p:sp>
      <p:sp>
        <p:nvSpPr>
          <p:cNvPr id="4" name="Rectangle 7"/>
          <p:cNvSpPr>
            <a:spLocks noChangeArrowheads="1"/>
          </p:cNvSpPr>
          <p:nvPr/>
        </p:nvSpPr>
        <p:spPr bwMode="auto">
          <a:xfrm rot="5400000">
            <a:off x="1534344" y="-962797"/>
            <a:ext cx="1295400" cy="3429000"/>
          </a:xfrm>
          <a:prstGeom prst="rect">
            <a:avLst/>
          </a:prstGeom>
          <a:gradFill rotWithShape="1">
            <a:gsLst>
              <a:gs pos="0">
                <a:srgbClr val="FFFFFF"/>
              </a:gs>
              <a:gs pos="100000">
                <a:srgbClr val="44B9E8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ZA" sz="1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pic>
        <p:nvPicPr>
          <p:cNvPr id="5" name="Picture 4" descr="C:\Users\KLetsatsi\Documents\WASCO LOGO 2\TIFF\WASCO COPY.tif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64287" y="78920"/>
            <a:ext cx="1268095" cy="13455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876708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736697"/>
            <a:ext cx="8229600" cy="4525963"/>
          </a:xfrm>
        </p:spPr>
        <p:txBody>
          <a:bodyPr>
            <a:normAutofit/>
          </a:bodyPr>
          <a:lstStyle/>
          <a:p>
            <a:r>
              <a:rPr lang="en-ZA" dirty="0" smtClean="0">
                <a:solidFill>
                  <a:srgbClr val="FF0000"/>
                </a:solidFill>
              </a:rPr>
              <a:t>Settlement patterns</a:t>
            </a:r>
          </a:p>
          <a:p>
            <a:pPr lvl="1"/>
            <a:r>
              <a:rPr lang="en-ZA" dirty="0" smtClean="0"/>
              <a:t>Our settlements are such that different income groups settle together</a:t>
            </a:r>
          </a:p>
          <a:p>
            <a:pPr lvl="1"/>
            <a:r>
              <a:rPr lang="en-ZA" dirty="0" smtClean="0"/>
              <a:t>We have a mixture of high income, middle income and low income households</a:t>
            </a:r>
          </a:p>
          <a:p>
            <a:pPr lvl="1"/>
            <a:r>
              <a:rPr lang="en-ZA" dirty="0" smtClean="0"/>
              <a:t>Provision of sanitation services in these mixed settlements requires a mixture of technologies taking into account the ability of households to pay for these services.</a:t>
            </a:r>
            <a:endParaRPr lang="en-ZA" dirty="0"/>
          </a:p>
        </p:txBody>
      </p:sp>
      <p:sp>
        <p:nvSpPr>
          <p:cNvPr id="4" name="Rectangle 7"/>
          <p:cNvSpPr>
            <a:spLocks noChangeArrowheads="1"/>
          </p:cNvSpPr>
          <p:nvPr/>
        </p:nvSpPr>
        <p:spPr bwMode="auto">
          <a:xfrm rot="5400000">
            <a:off x="1534344" y="-962797"/>
            <a:ext cx="1295400" cy="3429000"/>
          </a:xfrm>
          <a:prstGeom prst="rect">
            <a:avLst/>
          </a:prstGeom>
          <a:gradFill rotWithShape="1">
            <a:gsLst>
              <a:gs pos="0">
                <a:srgbClr val="FFFFFF"/>
              </a:gs>
              <a:gs pos="100000">
                <a:srgbClr val="44B9E8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ZA" sz="1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pic>
        <p:nvPicPr>
          <p:cNvPr id="5" name="Picture 4" descr="C:\Users\KLetsatsi\Documents\WASCO LOGO 2\TIFF\WASCO COPY.tif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64287" y="78920"/>
            <a:ext cx="1268095" cy="13455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3091687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736697"/>
            <a:ext cx="8229600" cy="4525963"/>
          </a:xfrm>
        </p:spPr>
        <p:txBody>
          <a:bodyPr>
            <a:normAutofit fontScale="92500" lnSpcReduction="20000"/>
          </a:bodyPr>
          <a:lstStyle/>
          <a:p>
            <a:r>
              <a:rPr lang="en-ZA" dirty="0" smtClean="0">
                <a:solidFill>
                  <a:srgbClr val="FF0000"/>
                </a:solidFill>
              </a:rPr>
              <a:t>Settlements Cont’d</a:t>
            </a:r>
          </a:p>
          <a:p>
            <a:pPr lvl="1"/>
            <a:r>
              <a:rPr lang="en-ZA" dirty="0" smtClean="0"/>
              <a:t>Most of our settlements are not planned </a:t>
            </a:r>
            <a:r>
              <a:rPr lang="en-ZA" dirty="0" smtClean="0"/>
              <a:t>and in most cases there are no corridors left for services.</a:t>
            </a:r>
          </a:p>
          <a:p>
            <a:pPr lvl="1"/>
            <a:r>
              <a:rPr lang="en-ZA" dirty="0" smtClean="0"/>
              <a:t>This </a:t>
            </a:r>
            <a:r>
              <a:rPr lang="en-ZA" dirty="0" smtClean="0"/>
              <a:t>leaves us with no choice but to lay sewer lines inside the road reserve</a:t>
            </a:r>
          </a:p>
          <a:p>
            <a:pPr lvl="1"/>
            <a:r>
              <a:rPr lang="en-ZA" dirty="0" smtClean="0"/>
              <a:t> Whilst this is a normal practice in the world, it comes with a number of challenges in settled areas which include:</a:t>
            </a:r>
          </a:p>
          <a:p>
            <a:pPr lvl="2"/>
            <a:r>
              <a:rPr lang="en-ZA" dirty="0" smtClean="0"/>
              <a:t>Disruption of services (water, electricity, telecommunication) </a:t>
            </a:r>
          </a:p>
          <a:p>
            <a:pPr lvl="2"/>
            <a:r>
              <a:rPr lang="en-ZA" dirty="0" smtClean="0"/>
              <a:t>Access issues to individual </a:t>
            </a:r>
            <a:r>
              <a:rPr lang="en-ZA" dirty="0" smtClean="0"/>
              <a:t>plots</a:t>
            </a:r>
          </a:p>
          <a:p>
            <a:pPr lvl="2"/>
            <a:r>
              <a:rPr lang="en-ZA" dirty="0" smtClean="0"/>
              <a:t>The requirement to obtain permission from other authorities (Roads Directorate, Maseru Municipal Council) </a:t>
            </a:r>
            <a:endParaRPr lang="en-ZA" dirty="0" smtClean="0"/>
          </a:p>
          <a:p>
            <a:pPr lvl="1"/>
            <a:endParaRPr lang="en-ZA" dirty="0"/>
          </a:p>
        </p:txBody>
      </p:sp>
      <p:sp>
        <p:nvSpPr>
          <p:cNvPr id="4" name="Rectangle 7"/>
          <p:cNvSpPr>
            <a:spLocks noChangeArrowheads="1"/>
          </p:cNvSpPr>
          <p:nvPr/>
        </p:nvSpPr>
        <p:spPr bwMode="auto">
          <a:xfrm rot="5400000">
            <a:off x="1534344" y="-962797"/>
            <a:ext cx="1295400" cy="3429000"/>
          </a:xfrm>
          <a:prstGeom prst="rect">
            <a:avLst/>
          </a:prstGeom>
          <a:gradFill rotWithShape="1">
            <a:gsLst>
              <a:gs pos="0">
                <a:srgbClr val="FFFFFF"/>
              </a:gs>
              <a:gs pos="100000">
                <a:srgbClr val="44B9E8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ZA" sz="1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pic>
        <p:nvPicPr>
          <p:cNvPr id="5" name="Picture 4" descr="C:\Users\KLetsatsi\Documents\WASCO LOGO 2\TIFF\WASCO COPY.tif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64287" y="78920"/>
            <a:ext cx="1268095" cy="13455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3471039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736697"/>
            <a:ext cx="8229600" cy="4525963"/>
          </a:xfrm>
        </p:spPr>
        <p:txBody>
          <a:bodyPr>
            <a:normAutofit/>
          </a:bodyPr>
          <a:lstStyle/>
          <a:p>
            <a:r>
              <a:rPr lang="en-ZA" dirty="0" smtClean="0">
                <a:solidFill>
                  <a:srgbClr val="FF0000"/>
                </a:solidFill>
              </a:rPr>
              <a:t>Competition between water supply and sanitation</a:t>
            </a:r>
          </a:p>
          <a:p>
            <a:pPr lvl="1"/>
            <a:r>
              <a:rPr lang="en-ZA" dirty="0" smtClean="0"/>
              <a:t>The focus in terms of resource allocation has always favoured water supply</a:t>
            </a:r>
          </a:p>
          <a:p>
            <a:pPr lvl="1"/>
            <a:r>
              <a:rPr lang="en-ZA" dirty="0" smtClean="0"/>
              <a:t>In the process, a </a:t>
            </a:r>
            <a:r>
              <a:rPr lang="en-ZA" dirty="0" smtClean="0"/>
              <a:t>large backlog has been created which requires a lot of resources to bring </a:t>
            </a:r>
            <a:r>
              <a:rPr lang="en-ZA" dirty="0" smtClean="0"/>
              <a:t>sanitation provision up </a:t>
            </a:r>
            <a:r>
              <a:rPr lang="en-ZA" dirty="0" smtClean="0"/>
              <a:t>to par with water supply</a:t>
            </a:r>
          </a:p>
          <a:p>
            <a:endParaRPr lang="en-ZA" dirty="0" smtClean="0"/>
          </a:p>
          <a:p>
            <a:endParaRPr lang="en-ZA" dirty="0"/>
          </a:p>
        </p:txBody>
      </p:sp>
      <p:sp>
        <p:nvSpPr>
          <p:cNvPr id="4" name="Rectangle 7"/>
          <p:cNvSpPr>
            <a:spLocks noChangeArrowheads="1"/>
          </p:cNvSpPr>
          <p:nvPr/>
        </p:nvSpPr>
        <p:spPr bwMode="auto">
          <a:xfrm rot="5400000">
            <a:off x="1534344" y="-962797"/>
            <a:ext cx="1295400" cy="3429000"/>
          </a:xfrm>
          <a:prstGeom prst="rect">
            <a:avLst/>
          </a:prstGeom>
          <a:gradFill rotWithShape="1">
            <a:gsLst>
              <a:gs pos="0">
                <a:srgbClr val="FFFFFF"/>
              </a:gs>
              <a:gs pos="100000">
                <a:srgbClr val="44B9E8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ZA" sz="1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pic>
        <p:nvPicPr>
          <p:cNvPr id="5" name="Picture 4" descr="C:\Users\KLetsatsi\Documents\WASCO LOGO 2\TIFF\WASCO COPY.tif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64287" y="78920"/>
            <a:ext cx="1268095" cy="13455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1290177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731</TotalTime>
  <Words>1142</Words>
  <Application>Microsoft Office PowerPoint</Application>
  <PresentationFormat>On-screen Show (4:3)</PresentationFormat>
  <Paragraphs>125</Paragraphs>
  <Slides>26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27" baseType="lpstr">
      <vt:lpstr>Office Theme</vt:lpstr>
      <vt:lpstr>Challenges of Urbanisation for Sanitation Infrastructure in Lesotho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Challenges of Urbanisation for Sanitation Infrastructure in Lesotho</dc:title>
  <dc:creator>Palesa Monongoaha</dc:creator>
  <cp:lastModifiedBy>Palesa Monongoaha</cp:lastModifiedBy>
  <cp:revision>45</cp:revision>
  <cp:lastPrinted>2011-04-04T09:14:48Z</cp:lastPrinted>
  <dcterms:created xsi:type="dcterms:W3CDTF">2011-04-04T06:34:51Z</dcterms:created>
  <dcterms:modified xsi:type="dcterms:W3CDTF">2011-04-05T09:35:52Z</dcterms:modified>
</cp:coreProperties>
</file>