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Ivan Kuli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6-12-21T11:18:13.397">
    <p:pos x="6000" y="0"/>
    <p:text>Replace picture.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6-12-21T11:18:35.644">
    <p:pos x="6000" y="0"/>
    <p:text>Replace picture.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8"/>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4" name="Google Shape;4;n"/>
          <p:cNvSpPr txBox="1"/>
          <p:nvPr>
            <p:ph idx="10" type="dt"/>
          </p:nvPr>
        </p:nvSpPr>
        <p:spPr>
          <a:xfrm>
            <a:off x="3849688" y="0"/>
            <a:ext cx="2946400" cy="496888"/>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5" name="Google Shape;5;n"/>
          <p:cNvSpPr/>
          <p:nvPr>
            <p:ph idx="3"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679450" y="4714875"/>
            <a:ext cx="5438775" cy="4467225"/>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163"/>
            <a:ext cx="2946400" cy="496887"/>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8" name="Google Shape;8;n"/>
          <p:cNvSpPr txBox="1"/>
          <p:nvPr>
            <p:ph idx="12" type="sldNum"/>
          </p:nvPr>
        </p:nvSpPr>
        <p:spPr>
          <a:xfrm>
            <a:off x="3849688" y="9428163"/>
            <a:ext cx="2946400" cy="4968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B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lc.worldbank.org/wbg-connect" TargetMode="External"/><Relationship Id="rId3" Type="http://schemas.openxmlformats.org/officeDocument/2006/relationships/hyperlink" Target="http://www.fao.org/fsnforu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134ca3c72b_2_0: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92" name="Google Shape;92;g134ca3c72b_2_0: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134ca3c72b_2_45: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58" name="Google Shape;158;g134ca3c72b_2_45: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134ca3c72b_2_51: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
        <p:nvSpPr>
          <p:cNvPr id="165" name="Google Shape;165;g134ca3c72b_2_51: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fr-BE" sz="1000">
                <a:solidFill>
                  <a:srgbClr val="000000"/>
                </a:solidFill>
              </a:rPr>
              <a:t>CoPs can be benefitial on personal and organisational level. We list here some generic main benefits that can apply to many communities:</a:t>
            </a:r>
            <a:endParaRPr sz="1000">
              <a:solidFill>
                <a:srgbClr val="000000"/>
              </a:solidFill>
            </a:endParaRPr>
          </a:p>
          <a:p>
            <a:pPr indent="0" lvl="0" marL="0">
              <a:spcBef>
                <a:spcPts val="360"/>
              </a:spcBef>
              <a:spcAft>
                <a:spcPts val="0"/>
              </a:spcAft>
              <a:buNone/>
            </a:pPr>
            <a:r>
              <a:t/>
            </a:r>
            <a:endParaRPr sz="1000">
              <a:solidFill>
                <a:srgbClr val="000000"/>
              </a:solidFill>
            </a:endParaRPr>
          </a:p>
          <a:p>
            <a:pPr indent="-292100" lvl="0" marL="457200" rtl="0">
              <a:spcBef>
                <a:spcPts val="480"/>
              </a:spcBef>
              <a:spcAft>
                <a:spcPts val="0"/>
              </a:spcAft>
              <a:buSzPts val="1000"/>
              <a:buChar char="●"/>
            </a:pPr>
            <a:r>
              <a:rPr lang="fr-BE" sz="1000">
                <a:solidFill>
                  <a:srgbClr val="000000"/>
                </a:solidFill>
              </a:rPr>
              <a:t>Keeping up to date with current thinking:</a:t>
            </a:r>
            <a:r>
              <a:rPr lang="fr-BE" sz="1000"/>
              <a:t> The conversations that can take place within communities bring experiences and knowledge to the surface. One of the best ways to surface these experiences is through asking questions and answering others questions, this is often the motor of community discussions. This allows members to be up-to-date in their field and even perhaps learn specific things that improve not just your knowledge but their capacities as well.</a:t>
            </a:r>
            <a:endParaRPr sz="1000">
              <a:solidFill>
                <a:srgbClr val="000000"/>
              </a:solidFill>
            </a:endParaRPr>
          </a:p>
          <a:p>
            <a:pPr indent="-292100" lvl="0" marL="457200" rtl="0">
              <a:spcBef>
                <a:spcPts val="0"/>
              </a:spcBef>
              <a:spcAft>
                <a:spcPts val="0"/>
              </a:spcAft>
              <a:buSzPts val="1000"/>
              <a:buChar char="●"/>
            </a:pPr>
            <a:r>
              <a:rPr lang="fr-BE" sz="1000">
                <a:solidFill>
                  <a:srgbClr val="000000"/>
                </a:solidFill>
              </a:rPr>
              <a:t>Developing ideas together: peers can cooperate to </a:t>
            </a:r>
            <a:r>
              <a:rPr lang="fr-BE" sz="1000"/>
              <a:t>develop new ideas and knowledge . This can take different forms according to the type of community. Some communities develop their own knowledge base, a repository for their collective knowledge. Others work collaboratively on projects or research, and can also work collectively on contributions to inform policy development.</a:t>
            </a:r>
            <a:endParaRPr sz="1000">
              <a:solidFill>
                <a:srgbClr val="000000"/>
              </a:solidFill>
            </a:endParaRPr>
          </a:p>
          <a:p>
            <a:pPr indent="-292100" lvl="0" marL="457200" rtl="0">
              <a:spcBef>
                <a:spcPts val="0"/>
              </a:spcBef>
              <a:spcAft>
                <a:spcPts val="0"/>
              </a:spcAft>
              <a:buSzPts val="1000"/>
              <a:buChar char="●"/>
            </a:pPr>
            <a:r>
              <a:rPr lang="fr-BE" sz="1000">
                <a:solidFill>
                  <a:srgbClr val="000000"/>
                </a:solidFill>
              </a:rPr>
              <a:t>Reputation: CoP gives experts a possibility to profile yourself. </a:t>
            </a:r>
            <a:r>
              <a:rPr lang="fr-BE" sz="1000"/>
              <a:t>Being active in a community can also help to establish your reputation in the field or identity as a practitioner, so on a personal level, communities can provide a strategic advantage as well.</a:t>
            </a:r>
            <a:endParaRPr sz="1000">
              <a:solidFill>
                <a:srgbClr val="000000"/>
              </a:solidFill>
            </a:endParaRPr>
          </a:p>
          <a:p>
            <a:pPr indent="-292100" lvl="0" marL="457200" rtl="0">
              <a:spcBef>
                <a:spcPts val="0"/>
              </a:spcBef>
              <a:spcAft>
                <a:spcPts val="0"/>
              </a:spcAft>
              <a:buSzPts val="1000"/>
              <a:buChar char="●"/>
            </a:pPr>
            <a:r>
              <a:rPr lang="fr-BE" sz="1000">
                <a:solidFill>
                  <a:srgbClr val="000000"/>
                </a:solidFill>
              </a:rPr>
              <a:t>Networking and relationship building: </a:t>
            </a:r>
            <a:r>
              <a:rPr lang="fr-BE" sz="1000"/>
              <a:t>building relationships with your fellow practitioners or peers, discovering new partners from similar or different settings, with whom you have shared interest. Often just finding out who knows what in your field can be useful and communities can also be helpful to ensure newcomers find their way within the field. </a:t>
            </a:r>
            <a:endParaRPr sz="1000"/>
          </a:p>
          <a:p>
            <a:pPr indent="-292100" lvl="0" marL="457200" rtl="0">
              <a:spcBef>
                <a:spcPts val="0"/>
              </a:spcBef>
              <a:spcAft>
                <a:spcPts val="0"/>
              </a:spcAft>
              <a:buSzPts val="1000"/>
              <a:buChar char="●"/>
            </a:pPr>
            <a:r>
              <a:rPr lang="fr-BE" sz="1000">
                <a:solidFill>
                  <a:srgbClr val="000000"/>
                </a:solidFill>
              </a:rPr>
              <a:t>Trust and confidence in the peers: Develeoping a sense of trust and camaraderie is fundamental to sharing openly -- for example problems with a project  -- and asking difficult questions. Regular exchanges through a CoP help build reciprocal trust and hence create community fertile ground.</a:t>
            </a:r>
            <a:endParaRPr sz="1000">
              <a:solidFill>
                <a:srgbClr val="000000"/>
              </a:solidFill>
            </a:endParaRPr>
          </a:p>
        </p:txBody>
      </p:sp>
      <p:sp>
        <p:nvSpPr>
          <p:cNvPr id="166" name="Google Shape;166;g134ca3c72b_2_51:notes"/>
          <p:cNvSpPr txBox="1"/>
          <p:nvPr>
            <p:ph idx="12" type="sldNum"/>
          </p:nvPr>
        </p:nvSpPr>
        <p:spPr>
          <a:xfrm>
            <a:off x="3849688" y="9428163"/>
            <a:ext cx="2946300" cy="4968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fr-B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134ca3c72b_2_58: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
        <p:nvSpPr>
          <p:cNvPr id="173" name="Google Shape;173;g134ca3c72b_2_58: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fr-BE"/>
              <a:t>KS space: </a:t>
            </a:r>
            <a:r>
              <a:rPr lang="fr-BE" sz="1000">
                <a:solidFill>
                  <a:srgbClr val="333333"/>
                </a:solidFill>
                <a:highlight>
                  <a:srgbClr val="FFFFFF"/>
                </a:highlight>
              </a:rPr>
              <a:t>Cross-learning among practitioners from EC, EEAS, MS, Donors, International Organisations, private sector, CSOs, Governments, Academia…Also: Consolidate multiple tools and communities of practice around a common environment</a:t>
            </a:r>
            <a:endParaRPr/>
          </a:p>
          <a:p>
            <a:pPr indent="0" lvl="0" marL="0">
              <a:spcBef>
                <a:spcPts val="360"/>
              </a:spcBef>
              <a:spcAft>
                <a:spcPts val="0"/>
              </a:spcAft>
              <a:buNone/>
            </a:pPr>
            <a:r>
              <a:t/>
            </a:r>
            <a:endParaRPr/>
          </a:p>
          <a:p>
            <a:pPr indent="0" lvl="0" marL="0">
              <a:spcBef>
                <a:spcPts val="360"/>
              </a:spcBef>
              <a:spcAft>
                <a:spcPts val="0"/>
              </a:spcAft>
              <a:buNone/>
            </a:pPr>
            <a:r>
              <a:rPr lang="fr-BE"/>
              <a:t>Increased efficiency: </a:t>
            </a:r>
            <a:r>
              <a:rPr lang="fr-BE" sz="1000">
                <a:solidFill>
                  <a:srgbClr val="333333"/>
                </a:solidFill>
                <a:highlight>
                  <a:srgbClr val="FFFFFF"/>
                </a:highlight>
              </a:rPr>
              <a:t>Support Thematic Expertise, Support good practice and innovation exchange / help identify specialists, bridge the silos – horizontal awareness. </a:t>
            </a:r>
            <a:endParaRPr sz="1000">
              <a:solidFill>
                <a:srgbClr val="333333"/>
              </a:solidFill>
              <a:highlight>
                <a:srgbClr val="FFFFFF"/>
              </a:highlight>
            </a:endParaRPr>
          </a:p>
          <a:p>
            <a:pPr indent="0" lvl="0" marL="0">
              <a:spcBef>
                <a:spcPts val="360"/>
              </a:spcBef>
              <a:spcAft>
                <a:spcPts val="0"/>
              </a:spcAft>
              <a:buNone/>
            </a:pPr>
            <a:r>
              <a:rPr lang="fr-BE" sz="1000">
                <a:solidFill>
                  <a:srgbClr val="333333"/>
                </a:solidFill>
                <a:highlight>
                  <a:srgbClr val="FFFFFF"/>
                </a:highlight>
              </a:rPr>
              <a:t>A particular remark is needed regarding the efficiency claim. Are we really making DEVCO more efficient if there is a proliferation of groups? The point behind this entire list of potential benefits is not that each group will deliver each benefit. Some groups will indeed make operations more efficient. Others will connect members over a short period of time to discuss a project. This will depend of the purpose of each group, and we will look into that in our next section.</a:t>
            </a:r>
            <a:endParaRPr sz="1000">
              <a:solidFill>
                <a:srgbClr val="333333"/>
              </a:solidFill>
              <a:highlight>
                <a:srgbClr val="FFFFFF"/>
              </a:highlight>
            </a:endParaRPr>
          </a:p>
          <a:p>
            <a:pPr indent="0" lvl="0" marL="0">
              <a:spcBef>
                <a:spcPts val="360"/>
              </a:spcBef>
              <a:spcAft>
                <a:spcPts val="0"/>
              </a:spcAft>
              <a:buNone/>
            </a:pPr>
            <a:r>
              <a:rPr lang="fr-BE" sz="1000">
                <a:solidFill>
                  <a:srgbClr val="333333"/>
                </a:solidFill>
                <a:highlight>
                  <a:srgbClr val="FFFFFF"/>
                </a:highlight>
              </a:rPr>
              <a:t>Inversely, creating a group without a clear purpose and understanding of the benefit will make the organisation less efficient, and the groups will not become integral part of work.</a:t>
            </a:r>
            <a:endParaRPr sz="1000">
              <a:solidFill>
                <a:srgbClr val="333333"/>
              </a:solidFill>
              <a:highlight>
                <a:srgbClr val="FFFFFF"/>
              </a:highlight>
            </a:endParaRPr>
          </a:p>
          <a:p>
            <a:pPr indent="0" lvl="0" marL="0">
              <a:spcBef>
                <a:spcPts val="360"/>
              </a:spcBef>
              <a:spcAft>
                <a:spcPts val="0"/>
              </a:spcAft>
              <a:buNone/>
            </a:pPr>
            <a:r>
              <a:t/>
            </a:r>
            <a:endParaRPr sz="1000">
              <a:solidFill>
                <a:srgbClr val="333333"/>
              </a:solidFill>
              <a:highlight>
                <a:srgbClr val="FFFFFF"/>
              </a:highlight>
            </a:endParaRPr>
          </a:p>
          <a:p>
            <a:pPr indent="0" lvl="0" marL="0">
              <a:spcBef>
                <a:spcPts val="360"/>
              </a:spcBef>
              <a:spcAft>
                <a:spcPts val="0"/>
              </a:spcAft>
              <a:buNone/>
            </a:pPr>
            <a:r>
              <a:rPr lang="fr-BE" sz="1000">
                <a:solidFill>
                  <a:srgbClr val="333333"/>
                </a:solidFill>
                <a:highlight>
                  <a:srgbClr val="FFFFFF"/>
                </a:highlight>
              </a:rPr>
              <a:t>Also, </a:t>
            </a:r>
            <a:r>
              <a:rPr lang="fr-BE"/>
              <a:t>consolidated knowledge nad institutional memory: </a:t>
            </a:r>
            <a:r>
              <a:rPr lang="fr-BE" sz="1000">
                <a:solidFill>
                  <a:srgbClr val="333333"/>
                </a:solidFill>
                <a:highlight>
                  <a:srgbClr val="FFFFFF"/>
                </a:highlight>
              </a:rPr>
              <a:t>high staff turnaround, short term contracts, increasingly outsourcing, mainly email. Also: Project sites : Capitalise on the huge knowledge and expertise that stems from the implementation of thousands of projects : today stays mostly with the consultants and NGOs implementing our programmes</a:t>
            </a:r>
            <a:endParaRPr sz="1000">
              <a:solidFill>
                <a:srgbClr val="333333"/>
              </a:solidFill>
              <a:highlight>
                <a:srgbClr val="FFFFFF"/>
              </a:highlight>
            </a:endParaRPr>
          </a:p>
          <a:p>
            <a:pPr indent="0" lvl="0" marL="0">
              <a:spcBef>
                <a:spcPts val="360"/>
              </a:spcBef>
              <a:spcAft>
                <a:spcPts val="0"/>
              </a:spcAft>
              <a:buNone/>
            </a:pPr>
            <a:r>
              <a:t/>
            </a:r>
            <a:endParaRPr sz="1000">
              <a:solidFill>
                <a:srgbClr val="333333"/>
              </a:solidFill>
              <a:highlight>
                <a:srgbClr val="FFFFFF"/>
              </a:highlight>
            </a:endParaRPr>
          </a:p>
          <a:p>
            <a:pPr indent="0" lvl="0" marL="0">
              <a:spcBef>
                <a:spcPts val="360"/>
              </a:spcBef>
              <a:spcAft>
                <a:spcPts val="0"/>
              </a:spcAft>
              <a:buNone/>
            </a:pPr>
            <a:r>
              <a:rPr lang="fr-BE" sz="1000">
                <a:solidFill>
                  <a:srgbClr val="333333"/>
                </a:solidFill>
                <a:highlight>
                  <a:srgbClr val="FFFFFF"/>
                </a:highlight>
              </a:rPr>
              <a:t>Evidence: evidence-based policies. Also: Support Thematic Expertise, Support good practice and innovation exchange / help identify specialists, bridge the silos – horizontal awareness</a:t>
            </a:r>
            <a:endParaRPr sz="1000">
              <a:solidFill>
                <a:srgbClr val="333333"/>
              </a:solidFill>
              <a:highlight>
                <a:srgbClr val="FFFFFF"/>
              </a:highlight>
            </a:endParaRPr>
          </a:p>
          <a:p>
            <a:pPr indent="0" lvl="0" marL="0" rtl="0">
              <a:spcBef>
                <a:spcPts val="360"/>
              </a:spcBef>
              <a:spcAft>
                <a:spcPts val="0"/>
              </a:spcAft>
              <a:buNone/>
            </a:pPr>
            <a:r>
              <a:t/>
            </a:r>
            <a:endParaRPr sz="1000">
              <a:solidFill>
                <a:srgbClr val="333333"/>
              </a:solidFill>
              <a:highlight>
                <a:srgbClr val="FFFFFF"/>
              </a:highlight>
            </a:endParaRPr>
          </a:p>
        </p:txBody>
      </p:sp>
      <p:sp>
        <p:nvSpPr>
          <p:cNvPr id="174" name="Google Shape;174;g134ca3c72b_2_58:notes"/>
          <p:cNvSpPr txBox="1"/>
          <p:nvPr>
            <p:ph idx="12" type="sldNum"/>
          </p:nvPr>
        </p:nvSpPr>
        <p:spPr>
          <a:xfrm>
            <a:off x="3849688" y="9428163"/>
            <a:ext cx="2946300" cy="4968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fr-B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1a28c6d63a_0_11: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
        <p:nvSpPr>
          <p:cNvPr id="181" name="Google Shape;181;g1a28c6d63a_0_11: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rPr lang="fr-BE"/>
              <a:t>10 mins exercise, 5 mins discussion, 5 minutes sharing in plenary.</a:t>
            </a:r>
            <a:endParaRPr/>
          </a:p>
        </p:txBody>
      </p:sp>
      <p:sp>
        <p:nvSpPr>
          <p:cNvPr id="182" name="Google Shape;182;g1a28c6d63a_0_11:notes"/>
          <p:cNvSpPr txBox="1"/>
          <p:nvPr>
            <p:ph idx="12" type="sldNum"/>
          </p:nvPr>
        </p:nvSpPr>
        <p:spPr>
          <a:xfrm>
            <a:off x="3849688" y="9428163"/>
            <a:ext cx="2946300" cy="4968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fr-B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134ca3c72b_2_72: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
        <p:nvSpPr>
          <p:cNvPr id="189" name="Google Shape;189;g134ca3c72b_2_72: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fr-BE" sz="1050">
                <a:solidFill>
                  <a:srgbClr val="666666"/>
                </a:solidFill>
                <a:highlight>
                  <a:srgbClr val="FFFFFF"/>
                </a:highlight>
              </a:rPr>
              <a:t>(Finalise)</a:t>
            </a:r>
            <a:endParaRPr sz="1050">
              <a:solidFill>
                <a:srgbClr val="666666"/>
              </a:solidFill>
              <a:highlight>
                <a:srgbClr val="FFFFFF"/>
              </a:highlight>
            </a:endParaRPr>
          </a:p>
          <a:p>
            <a:pPr indent="0" lvl="0" marL="0">
              <a:spcBef>
                <a:spcPts val="360"/>
              </a:spcBef>
              <a:spcAft>
                <a:spcPts val="0"/>
              </a:spcAft>
              <a:buNone/>
            </a:pPr>
            <a:r>
              <a:rPr lang="fr-BE"/>
              <a:t>Motivation: t</a:t>
            </a:r>
            <a:r>
              <a:rPr lang="fr-BE" sz="1050">
                <a:solidFill>
                  <a:srgbClr val="666666"/>
                </a:solidFill>
                <a:highlight>
                  <a:srgbClr val="FFFFFF"/>
                </a:highlight>
              </a:rPr>
              <a:t>here are many other reasons why people may not participate. The domain must be relevant and a priority to members. The value of participation usually needs to be recognized by the organization otherwise members will not bother. Members need to see results of their participation and have a sense that they are getting something out of it. </a:t>
            </a:r>
            <a:endParaRPr sz="1050">
              <a:solidFill>
                <a:srgbClr val="666666"/>
              </a:solidFill>
              <a:highlight>
                <a:srgbClr val="FFFFFF"/>
              </a:highlight>
            </a:endParaRPr>
          </a:p>
          <a:p>
            <a:pPr indent="0" lvl="0" marL="0">
              <a:spcBef>
                <a:spcPts val="360"/>
              </a:spcBef>
              <a:spcAft>
                <a:spcPts val="0"/>
              </a:spcAft>
              <a:buNone/>
            </a:pPr>
            <a:r>
              <a:t/>
            </a:r>
            <a:endParaRPr sz="1050">
              <a:solidFill>
                <a:srgbClr val="666666"/>
              </a:solidFill>
              <a:highlight>
                <a:srgbClr val="FFFFFF"/>
              </a:highlight>
            </a:endParaRPr>
          </a:p>
          <a:p>
            <a:pPr indent="0" lvl="0" marL="0">
              <a:spcBef>
                <a:spcPts val="360"/>
              </a:spcBef>
              <a:spcAft>
                <a:spcPts val="0"/>
              </a:spcAft>
              <a:buNone/>
            </a:pPr>
            <a:r>
              <a:rPr lang="fr-BE" sz="1050">
                <a:solidFill>
                  <a:srgbClr val="666666"/>
                </a:solidFill>
                <a:highlight>
                  <a:srgbClr val="FFFFFF"/>
                </a:highlight>
              </a:rPr>
              <a:t>Ability: technology is not so important. A tool or technology is as good as it is useful to the people who use it. And a forum is simply a forum until it becomes occupied by a community of practice.</a:t>
            </a:r>
            <a:endParaRPr sz="1050">
              <a:solidFill>
                <a:srgbClr val="666666"/>
              </a:solidFill>
              <a:highlight>
                <a:srgbClr val="FFFFFF"/>
              </a:highlight>
            </a:endParaRPr>
          </a:p>
          <a:p>
            <a:pPr indent="0" lvl="0" marL="0">
              <a:spcBef>
                <a:spcPts val="360"/>
              </a:spcBef>
              <a:spcAft>
                <a:spcPts val="0"/>
              </a:spcAft>
              <a:buNone/>
            </a:pPr>
            <a:r>
              <a:t/>
            </a:r>
            <a:endParaRPr sz="1050">
              <a:solidFill>
                <a:srgbClr val="666666"/>
              </a:solidFill>
              <a:highlight>
                <a:srgbClr val="FFFFFF"/>
              </a:highlight>
            </a:endParaRPr>
          </a:p>
        </p:txBody>
      </p:sp>
      <p:sp>
        <p:nvSpPr>
          <p:cNvPr id="190" name="Google Shape;190;g134ca3c72b_2_72:notes"/>
          <p:cNvSpPr txBox="1"/>
          <p:nvPr>
            <p:ph idx="12" type="sldNum"/>
          </p:nvPr>
        </p:nvSpPr>
        <p:spPr>
          <a:xfrm>
            <a:off x="3849688" y="9428163"/>
            <a:ext cx="2946300" cy="4968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fr-B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134ca3c72b_2_78: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
        <p:nvSpPr>
          <p:cNvPr id="196" name="Google Shape;196;g134ca3c72b_2_78: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97" name="Google Shape;197;g134ca3c72b_2_78:notes"/>
          <p:cNvSpPr txBox="1"/>
          <p:nvPr>
            <p:ph idx="12" type="sldNum"/>
          </p:nvPr>
        </p:nvSpPr>
        <p:spPr>
          <a:xfrm>
            <a:off x="3849688" y="9428163"/>
            <a:ext cx="2946300" cy="4968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fr-B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134ca3c72b_2_84: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203" name="Google Shape;203;g134ca3c72b_2_84: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134ca3c72b_2_90: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10" name="Google Shape;210;g134ca3c72b_2_90: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134ca3c72b_2_95: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317500" lvl="0" marL="457200" rtl="0">
              <a:spcBef>
                <a:spcPts val="360"/>
              </a:spcBef>
              <a:spcAft>
                <a:spcPts val="0"/>
              </a:spcAft>
              <a:buSzPts val="1400"/>
              <a:buChar char="●"/>
            </a:pPr>
            <a:r>
              <a:rPr lang="fr-BE"/>
              <a:t>Explain the horizontal elements: areas of intervention that we will explore today.</a:t>
            </a:r>
            <a:endParaRPr/>
          </a:p>
          <a:p>
            <a:pPr indent="-317500" lvl="0" marL="457200" rtl="0">
              <a:spcBef>
                <a:spcPts val="0"/>
              </a:spcBef>
              <a:spcAft>
                <a:spcPts val="0"/>
              </a:spcAft>
              <a:buSzPts val="1400"/>
              <a:buChar char="●"/>
            </a:pPr>
            <a:r>
              <a:rPr lang="fr-BE"/>
              <a:t>Groups are not the same as CoPs: almost each CoP starts as a group managed by a strong centralised effort.</a:t>
            </a:r>
            <a:endParaRPr/>
          </a:p>
          <a:p>
            <a:pPr indent="-317500" lvl="0" marL="457200" rtl="0">
              <a:spcBef>
                <a:spcPts val="0"/>
              </a:spcBef>
              <a:spcAft>
                <a:spcPts val="0"/>
              </a:spcAft>
              <a:buSzPts val="1400"/>
              <a:buChar char="●"/>
            </a:pPr>
            <a:r>
              <a:rPr lang="fr-BE"/>
              <a:t>Each stage calls for a specific intervention. There is a sequence of interventions</a:t>
            </a:r>
            <a:endParaRPr/>
          </a:p>
          <a:p>
            <a:pPr indent="-317500" lvl="0" marL="457200" rtl="0">
              <a:spcBef>
                <a:spcPts val="0"/>
              </a:spcBef>
              <a:spcAft>
                <a:spcPts val="0"/>
              </a:spcAft>
              <a:buSzPts val="1400"/>
              <a:buChar char="●"/>
            </a:pPr>
            <a:r>
              <a:rPr lang="fr-BE"/>
              <a:t>Today we ocus of the training are the first two pillars</a:t>
            </a:r>
            <a:endParaRPr/>
          </a:p>
        </p:txBody>
      </p:sp>
      <p:sp>
        <p:nvSpPr>
          <p:cNvPr id="216" name="Google Shape;216;g134ca3c72b_2_95: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134ca3c72b_2_101: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223" name="Google Shape;223;g134ca3c72b_2_101: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134ca3c72b_2_7: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rPr lang="fr-BE" sz="1000"/>
              <a:t>Today we will cover several aspects of CoP management. </a:t>
            </a:r>
            <a:endParaRPr sz="1000"/>
          </a:p>
          <a:p>
            <a:pPr indent="-292100" lvl="0" marL="457200" rtl="0">
              <a:spcBef>
                <a:spcPts val="360"/>
              </a:spcBef>
              <a:spcAft>
                <a:spcPts val="0"/>
              </a:spcAft>
              <a:buSzPts val="1000"/>
              <a:buChar char="●"/>
            </a:pPr>
            <a:r>
              <a:rPr lang="fr-BE" sz="1000"/>
              <a:t>we will start from more theoretical perspective and will clarify CoP definition and list key CoP benefits adn barriers. However, we will immediately start identifying the value of CoPs in the DEVCO context.</a:t>
            </a:r>
            <a:endParaRPr sz="1000"/>
          </a:p>
          <a:p>
            <a:pPr indent="-292100" lvl="0" marL="457200" rtl="0">
              <a:spcBef>
                <a:spcPts val="0"/>
              </a:spcBef>
              <a:spcAft>
                <a:spcPts val="0"/>
              </a:spcAft>
              <a:buSzPts val="1000"/>
              <a:buChar char="●"/>
            </a:pPr>
            <a:r>
              <a:rPr lang="fr-BE" sz="1000"/>
              <a:t>we will then introduce a conceptual framework that will allow us to identify components that you, as C4d group owners can manage and steer. </a:t>
            </a:r>
            <a:endParaRPr sz="1000"/>
          </a:p>
          <a:p>
            <a:pPr indent="-292100" lvl="0" marL="457200" rtl="0">
              <a:spcBef>
                <a:spcPts val="0"/>
              </a:spcBef>
              <a:spcAft>
                <a:spcPts val="0"/>
              </a:spcAft>
              <a:buSzPts val="1000"/>
              <a:buChar char="●"/>
            </a:pPr>
            <a:r>
              <a:rPr lang="fr-BE" sz="1000"/>
              <a:t>We then zoom into the practical part of the training. We take look at each individual component of our conceptual framework and present possible interventions.</a:t>
            </a:r>
            <a:endParaRPr sz="1000"/>
          </a:p>
          <a:p>
            <a:pPr indent="-292100" lvl="0" marL="457200" rtl="0">
              <a:spcBef>
                <a:spcPts val="0"/>
              </a:spcBef>
              <a:spcAft>
                <a:spcPts val="0"/>
              </a:spcAft>
              <a:buSzPts val="1000"/>
              <a:buChar char="●"/>
            </a:pPr>
            <a:r>
              <a:rPr lang="fr-BE" sz="1000"/>
              <a:t>We made the course applicable to your group. We have prepared a set of exercise that will allow you to develop a community management plan for your group. As we discuss various elements and interventions, you will have the opportunity to see how they could fit your group. At the end of the course you will have a first draft -- a skeleton if you oie -- of yout community management plan.</a:t>
            </a:r>
            <a:endParaRPr sz="1000"/>
          </a:p>
          <a:p>
            <a:pPr indent="-292100" lvl="0" marL="457200" rtl="0">
              <a:spcBef>
                <a:spcPts val="0"/>
              </a:spcBef>
              <a:spcAft>
                <a:spcPts val="0"/>
              </a:spcAft>
              <a:buSzPts val="1000"/>
              <a:buChar char="●"/>
            </a:pPr>
            <a:r>
              <a:rPr lang="fr-BE" sz="1000"/>
              <a:t>At the end we will discuss how this group can move forward. We hope this training is not a one-off, but a start of a joint travel down the CoP road.</a:t>
            </a:r>
            <a:endParaRPr sz="1000"/>
          </a:p>
        </p:txBody>
      </p:sp>
      <p:sp>
        <p:nvSpPr>
          <p:cNvPr id="99" name="Google Shape;99;g134ca3c72b_2_7: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134ca3c72b_2_107: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30" name="Google Shape;230;g134ca3c72b_2_107: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1a2e9ff49a_0_0: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t/>
            </a:r>
            <a:endParaRPr>
              <a:latin typeface="Calibri"/>
              <a:ea typeface="Calibri"/>
              <a:cs typeface="Calibri"/>
              <a:sym typeface="Calibri"/>
            </a:endParaRPr>
          </a:p>
        </p:txBody>
      </p:sp>
      <p:sp>
        <p:nvSpPr>
          <p:cNvPr id="237" name="Google Shape;237;g1a2e9ff49a_0_0: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1a2e9ff49a_0_5: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t/>
            </a:r>
            <a:endParaRPr>
              <a:latin typeface="Calibri"/>
              <a:ea typeface="Calibri"/>
              <a:cs typeface="Calibri"/>
              <a:sym typeface="Calibri"/>
            </a:endParaRPr>
          </a:p>
        </p:txBody>
      </p:sp>
      <p:sp>
        <p:nvSpPr>
          <p:cNvPr id="243" name="Google Shape;243;g1a2e9ff49a_0_5: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1a2e9ff49a_0_10: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t/>
            </a:r>
            <a:endParaRPr>
              <a:latin typeface="Calibri"/>
              <a:ea typeface="Calibri"/>
              <a:cs typeface="Calibri"/>
              <a:sym typeface="Calibri"/>
            </a:endParaRPr>
          </a:p>
        </p:txBody>
      </p:sp>
      <p:sp>
        <p:nvSpPr>
          <p:cNvPr id="249" name="Google Shape;249;g1a2e9ff49a_0_10: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1a2e9ff49a_0_15: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t/>
            </a:r>
            <a:endParaRPr>
              <a:latin typeface="Calibri"/>
              <a:ea typeface="Calibri"/>
              <a:cs typeface="Calibri"/>
              <a:sym typeface="Calibri"/>
            </a:endParaRPr>
          </a:p>
        </p:txBody>
      </p:sp>
      <p:sp>
        <p:nvSpPr>
          <p:cNvPr id="255" name="Google Shape;255;g1a2e9ff49a_0_15: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134ca3c72b_2_113: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fr-BE">
                <a:latin typeface="Calibri"/>
                <a:ea typeface="Calibri"/>
                <a:cs typeface="Calibri"/>
                <a:sym typeface="Calibri"/>
              </a:rPr>
              <a:t>The first community enabler we’ll look into in more detail is purpose. It should be driving the design and planning of your community. Your community needs to add value to the work of its members, they need to know why they are there, how they can contribute, and what they can expect from the community. So the purpose not only needs to be clear but articulated and shared with members. And successful communities state and restate their purpose through different ways, for e.g. they clearly state the purpose of the online community on the Capacity4Dev; they articulate the ways in which the discussions, resources, activities, etc. of the community will serve the overall purpose of the community; they highlight unique ways in which participation in the community will inform practice.</a:t>
            </a:r>
            <a:endParaRPr>
              <a:latin typeface="Calibri"/>
              <a:ea typeface="Calibri"/>
              <a:cs typeface="Calibri"/>
              <a:sym typeface="Calibri"/>
            </a:endParaRPr>
          </a:p>
          <a:p>
            <a:pPr indent="0" lvl="0" marL="0" rtl="0">
              <a:lnSpc>
                <a:spcPct val="115000"/>
              </a:lnSpc>
              <a:spcBef>
                <a:spcPts val="0"/>
              </a:spcBef>
              <a:spcAft>
                <a:spcPts val="0"/>
              </a:spcAft>
              <a:buNone/>
            </a:pPr>
            <a:r>
              <a:rPr lang="fr-BE">
                <a:latin typeface="Calibri"/>
                <a:ea typeface="Calibri"/>
                <a:cs typeface="Calibri"/>
                <a:sym typeface="Calibri"/>
              </a:rPr>
              <a:t>An example: a FAO staff member was tasked back in 2006 to create a community on food security. She started going through three different iterations before actually settling on what the purpose should be, what type of members should participate, what they would get out of it, etc. This is now one of the most active of the network created by FAO, the FSN Forum. </a:t>
            </a:r>
            <a:endParaRPr>
              <a:latin typeface="Calibri"/>
              <a:ea typeface="Calibri"/>
              <a:cs typeface="Calibri"/>
              <a:sym typeface="Calibri"/>
            </a:endParaRPr>
          </a:p>
        </p:txBody>
      </p:sp>
      <p:sp>
        <p:nvSpPr>
          <p:cNvPr id="261" name="Google Shape;261;g134ca3c72b_2_113: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134ca3c72b_2_120: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269" name="Google Shape;269;g134ca3c72b_2_120: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134ca3c72b_2_126: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76" name="Google Shape;276;g134ca3c72b_2_126: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134ca3c72b_2_131: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282" name="Google Shape;282;g134ca3c72b_2_131: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134ca3c72b_2_136: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288" name="Google Shape;288;g134ca3c72b_2_136: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1a28c6d63a_0_0: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rPr lang="fr-BE" sz="1000"/>
              <a:t>Today we will cover several aspects of CoP management. </a:t>
            </a:r>
            <a:endParaRPr sz="1000"/>
          </a:p>
          <a:p>
            <a:pPr indent="-292100" lvl="0" marL="457200" rtl="0">
              <a:spcBef>
                <a:spcPts val="360"/>
              </a:spcBef>
              <a:spcAft>
                <a:spcPts val="0"/>
              </a:spcAft>
              <a:buSzPts val="1000"/>
              <a:buChar char="●"/>
            </a:pPr>
            <a:r>
              <a:rPr lang="fr-BE" sz="1000"/>
              <a:t>we will start from more theoretical perspective and will clarify CoP definition and list key CoP benefits adn barriers. However, we will immediately start identifying the value of CoPs in the DEVCO context.</a:t>
            </a:r>
            <a:endParaRPr sz="1000"/>
          </a:p>
          <a:p>
            <a:pPr indent="-292100" lvl="0" marL="457200" rtl="0">
              <a:spcBef>
                <a:spcPts val="0"/>
              </a:spcBef>
              <a:spcAft>
                <a:spcPts val="0"/>
              </a:spcAft>
              <a:buSzPts val="1000"/>
              <a:buChar char="●"/>
            </a:pPr>
            <a:r>
              <a:rPr lang="fr-BE" sz="1000"/>
              <a:t>we will then introduce a conceptual framework that will allow us to identify components that you, as C4d group owners can manage and steer. </a:t>
            </a:r>
            <a:endParaRPr sz="1000"/>
          </a:p>
          <a:p>
            <a:pPr indent="-292100" lvl="0" marL="457200" rtl="0">
              <a:spcBef>
                <a:spcPts val="0"/>
              </a:spcBef>
              <a:spcAft>
                <a:spcPts val="0"/>
              </a:spcAft>
              <a:buSzPts val="1000"/>
              <a:buChar char="●"/>
            </a:pPr>
            <a:r>
              <a:rPr lang="fr-BE" sz="1000"/>
              <a:t>We then zoom into the practical part of the training. We take look at each individual component of our conceptual framework and present possible interventions.</a:t>
            </a:r>
            <a:endParaRPr sz="1000"/>
          </a:p>
          <a:p>
            <a:pPr indent="-292100" lvl="0" marL="457200" rtl="0">
              <a:spcBef>
                <a:spcPts val="0"/>
              </a:spcBef>
              <a:spcAft>
                <a:spcPts val="0"/>
              </a:spcAft>
              <a:buSzPts val="1000"/>
              <a:buChar char="●"/>
            </a:pPr>
            <a:r>
              <a:rPr lang="fr-BE" sz="1000"/>
              <a:t>We made the course applicable to your group. We have prepared a set of exercise that will allow you to develop a community management plan for your group. As we discuss various elements and interventions, you will have the opportunity to see how they could fit your group. At the end of the course you will have a first draft -- a skeleton if you oie -- of yout community management plan.</a:t>
            </a:r>
            <a:endParaRPr sz="1000"/>
          </a:p>
          <a:p>
            <a:pPr indent="-292100" lvl="0" marL="457200" rtl="0">
              <a:spcBef>
                <a:spcPts val="0"/>
              </a:spcBef>
              <a:spcAft>
                <a:spcPts val="0"/>
              </a:spcAft>
              <a:buSzPts val="1000"/>
              <a:buChar char="●"/>
            </a:pPr>
            <a:r>
              <a:rPr lang="fr-BE" sz="1000"/>
              <a:t>At the end we will discuss how this group can move forward. We hope this training is not a one-off, but a start of a joint travel down the CoP road.</a:t>
            </a:r>
            <a:endParaRPr sz="1000"/>
          </a:p>
        </p:txBody>
      </p:sp>
      <p:sp>
        <p:nvSpPr>
          <p:cNvPr id="106" name="Google Shape;106;g1a28c6d63a_0_0: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134ca3c72b_2_141: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294" name="Google Shape;294;g134ca3c72b_2_141: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134ca3c72b_2_146: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300" name="Google Shape;300;g134ca3c72b_2_146: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134ca3c72b_2_151: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306" name="Google Shape;306;g134ca3c72b_2_151: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134ca3c72b_2_157: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313" name="Google Shape;313;g134ca3c72b_2_157: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134ca3c72b_2_163: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320" name="Google Shape;320;g134ca3c72b_2_163: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134ca3c72b_2_169: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fr-BE">
                <a:latin typeface="Calibri"/>
                <a:ea typeface="Calibri"/>
                <a:cs typeface="Calibri"/>
                <a:sym typeface="Calibri"/>
              </a:rPr>
              <a:t>that facilitation was an important enabler for communities. We also know that solely creating an online space like a C4d group it doesn’t mean that people will participate. This is where facilitation comes in by providing structure and process to help accomplish objectives and achieve the community’s purpose. Another important role of facilitation is to make sure that online interactions are done in a respectful way though healthy community dynamics.</a:t>
            </a:r>
            <a:endParaRPr/>
          </a:p>
        </p:txBody>
      </p:sp>
      <p:sp>
        <p:nvSpPr>
          <p:cNvPr id="327" name="Google Shape;327;g134ca3c72b_2_169: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134ca3c72b_2_176: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335" name="Google Shape;335;g134ca3c72b_2_176: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134ca3c72b_2_181: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341" name="Google Shape;341;g134ca3c72b_2_181: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134ca3c72b_2_186: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347" name="Google Shape;347;g134ca3c72b_2_186: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134ca3c72b_2_192: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354" name="Google Shape;354;g134ca3c72b_2_192: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134ca3c72b_2_65: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
        <p:nvSpPr>
          <p:cNvPr id="113" name="Google Shape;113;g134ca3c72b_2_65: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fr-BE"/>
              <a:t>10 mins exercise, 5 mins discussion, 5 minutes sharing in plenary.</a:t>
            </a:r>
            <a:endParaRPr/>
          </a:p>
        </p:txBody>
      </p:sp>
      <p:sp>
        <p:nvSpPr>
          <p:cNvPr id="114" name="Google Shape;114;g134ca3c72b_2_65:notes"/>
          <p:cNvSpPr txBox="1"/>
          <p:nvPr>
            <p:ph idx="12" type="sldNum"/>
          </p:nvPr>
        </p:nvSpPr>
        <p:spPr>
          <a:xfrm>
            <a:off x="3849688" y="9428163"/>
            <a:ext cx="2946300" cy="4968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fr-BE"/>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134ca3c72b_2_197: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360" name="Google Shape;360;g134ca3c72b_2_197: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134ca3c72b_2_202: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366" name="Google Shape;366;g134ca3c72b_2_202: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134ca3c72b_2_208: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373" name="Google Shape;373;g134ca3c72b_2_208: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g134ca3c72b_2_214: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fr-BE"/>
              <a:t>Content is everything online - papers, images, videos. Also, your members struggle with the information overload → provide meaningful content that will enable members to </a:t>
            </a:r>
            <a:r>
              <a:rPr lang="fr-BE">
                <a:solidFill>
                  <a:srgbClr val="333333"/>
                </a:solidFill>
                <a:highlight>
                  <a:srgbClr val="FFFFFF"/>
                </a:highlight>
              </a:rPr>
              <a:t>better understand the context of their work, reflect on what they do, innovate, learn, etc.</a:t>
            </a:r>
            <a:endParaRPr/>
          </a:p>
          <a:p>
            <a:pPr indent="0" lvl="0" marL="0">
              <a:spcBef>
                <a:spcPts val="360"/>
              </a:spcBef>
              <a:spcAft>
                <a:spcPts val="0"/>
              </a:spcAft>
              <a:buNone/>
            </a:pPr>
            <a:r>
              <a:rPr lang="fr-BE"/>
              <a:t> </a:t>
            </a:r>
            <a:endParaRPr/>
          </a:p>
          <a:p>
            <a:pPr indent="0" lvl="0" marL="0">
              <a:spcBef>
                <a:spcPts val="360"/>
              </a:spcBef>
              <a:spcAft>
                <a:spcPts val="0"/>
              </a:spcAft>
              <a:buNone/>
            </a:pPr>
            <a:r>
              <a:rPr lang="fr-BE"/>
              <a:t>Providing content in CoP is not about providing</a:t>
            </a:r>
            <a:r>
              <a:rPr i="1" lang="fr-BE"/>
              <a:t> a lot</a:t>
            </a:r>
            <a:r>
              <a:rPr lang="fr-BE"/>
              <a:t> of content. News sites produce lot of content, but don’t build communities and relationship. When posting something, ask yourself: what is the value?</a:t>
            </a:r>
            <a:endParaRPr/>
          </a:p>
          <a:p>
            <a:pPr indent="0" lvl="0" marL="0" rtl="0">
              <a:spcBef>
                <a:spcPts val="360"/>
              </a:spcBef>
              <a:spcAft>
                <a:spcPts val="0"/>
              </a:spcAft>
              <a:buNone/>
            </a:pPr>
            <a:r>
              <a:rPr lang="fr-BE"/>
              <a:t>One way to think about the content is to image you are editing a local newspaper.</a:t>
            </a:r>
            <a:endParaRPr/>
          </a:p>
          <a:p>
            <a:pPr indent="-317500" lvl="0" marL="457200" rtl="0">
              <a:spcBef>
                <a:spcPts val="360"/>
              </a:spcBef>
              <a:spcAft>
                <a:spcPts val="0"/>
              </a:spcAft>
              <a:buSzPts val="1400"/>
              <a:buChar char="-"/>
            </a:pPr>
            <a:r>
              <a:rPr lang="fr-BE"/>
              <a:t>provide sense of belonging and attachment to a group of like-minded people. </a:t>
            </a:r>
            <a:endParaRPr/>
          </a:p>
          <a:p>
            <a:pPr indent="-317500" lvl="0" marL="457200" rtl="0">
              <a:spcBef>
                <a:spcPts val="0"/>
              </a:spcBef>
              <a:spcAft>
                <a:spcPts val="0"/>
              </a:spcAft>
              <a:buSzPts val="1400"/>
              <a:buChar char="-"/>
            </a:pPr>
            <a:r>
              <a:rPr lang="fr-BE"/>
              <a:t>break down the global impact for their local members. </a:t>
            </a:r>
            <a:endParaRPr/>
          </a:p>
          <a:p>
            <a:pPr indent="-317500" lvl="0" marL="457200" rtl="0">
              <a:spcBef>
                <a:spcPts val="0"/>
              </a:spcBef>
              <a:spcAft>
                <a:spcPts val="0"/>
              </a:spcAft>
              <a:buSzPts val="1400"/>
              <a:buChar char="-"/>
            </a:pPr>
            <a:r>
              <a:rPr lang="fr-BE"/>
              <a:t>promote local people. </a:t>
            </a:r>
            <a:endParaRPr/>
          </a:p>
          <a:p>
            <a:pPr indent="-317500" lvl="0" marL="457200" rtl="0">
              <a:spcBef>
                <a:spcPts val="0"/>
              </a:spcBef>
              <a:spcAft>
                <a:spcPts val="0"/>
              </a:spcAft>
              <a:buSzPts val="1400"/>
              <a:buChar char="-"/>
            </a:pPr>
            <a:r>
              <a:rPr lang="fr-BE"/>
              <a:t>build a social point of view → emotional bond.</a:t>
            </a:r>
            <a:endParaRPr/>
          </a:p>
        </p:txBody>
      </p:sp>
      <p:sp>
        <p:nvSpPr>
          <p:cNvPr id="380" name="Google Shape;380;g134ca3c72b_2_214: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134ca3c72b_2_219: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386" name="Google Shape;386;g134ca3c72b_2_219: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134ca3c72b_2_224: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392" name="Google Shape;392;g134ca3c72b_2_224: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g134ca3c72b_2_229: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254000" lvl="0" marL="342900">
              <a:spcBef>
                <a:spcPts val="0"/>
              </a:spcBef>
              <a:spcAft>
                <a:spcPts val="0"/>
              </a:spcAft>
              <a:buClr>
                <a:schemeClr val="lt1"/>
              </a:buClr>
              <a:buSzPts val="1000"/>
              <a:buFont typeface="Verdana"/>
              <a:buChar char="•"/>
            </a:pPr>
            <a:r>
              <a:rPr b="1" i="1" lang="fr-BE" sz="1000">
                <a:solidFill>
                  <a:srgbClr val="0F5494"/>
                </a:solidFill>
                <a:latin typeface="Verdana"/>
                <a:ea typeface="Verdana"/>
                <a:cs typeface="Verdana"/>
                <a:sym typeface="Verdana"/>
              </a:rPr>
              <a:t>Goal: </a:t>
            </a:r>
            <a:r>
              <a:rPr i="1" lang="fr-BE" sz="1000">
                <a:solidFill>
                  <a:srgbClr val="0F5494"/>
                </a:solidFill>
                <a:latin typeface="Verdana"/>
                <a:ea typeface="Verdana"/>
                <a:cs typeface="Verdana"/>
                <a:sym typeface="Verdana"/>
              </a:rPr>
              <a:t>finding relevant content and presenting it in a meaningful way</a:t>
            </a:r>
            <a:endParaRPr sz="1000"/>
          </a:p>
        </p:txBody>
      </p:sp>
      <p:sp>
        <p:nvSpPr>
          <p:cNvPr id="398" name="Google Shape;398;g134ca3c72b_2_229: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134ca3c72b_2_234: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254000" lvl="0" marL="342900" rtl="0">
              <a:spcBef>
                <a:spcPts val="0"/>
              </a:spcBef>
              <a:spcAft>
                <a:spcPts val="0"/>
              </a:spcAft>
              <a:buClr>
                <a:schemeClr val="lt1"/>
              </a:buClr>
              <a:buSzPts val="1000"/>
              <a:buFont typeface="Verdana"/>
              <a:buChar char="•"/>
            </a:pPr>
            <a:r>
              <a:rPr b="1" i="1" lang="fr-BE" sz="1000">
                <a:solidFill>
                  <a:srgbClr val="0F5494"/>
                </a:solidFill>
                <a:latin typeface="Verdana"/>
                <a:ea typeface="Verdana"/>
                <a:cs typeface="Verdana"/>
                <a:sym typeface="Verdana"/>
              </a:rPr>
              <a:t>Goal:</a:t>
            </a:r>
            <a:r>
              <a:rPr i="1" lang="fr-BE" sz="1000">
                <a:solidFill>
                  <a:srgbClr val="0F5494"/>
                </a:solidFill>
                <a:latin typeface="Verdana"/>
                <a:ea typeface="Verdana"/>
                <a:cs typeface="Verdana"/>
                <a:sym typeface="Verdana"/>
              </a:rPr>
              <a:t> connecting your members to the relevant events</a:t>
            </a:r>
            <a:br>
              <a:rPr i="1" lang="fr-BE" sz="1000">
                <a:solidFill>
                  <a:srgbClr val="0F5494"/>
                </a:solidFill>
                <a:latin typeface="Verdana"/>
                <a:ea typeface="Verdana"/>
                <a:cs typeface="Verdana"/>
                <a:sym typeface="Verdana"/>
              </a:rPr>
            </a:br>
            <a:br>
              <a:rPr i="1" lang="fr-BE" sz="1000">
                <a:solidFill>
                  <a:srgbClr val="0F5494"/>
                </a:solidFill>
                <a:latin typeface="Verdana"/>
                <a:ea typeface="Verdana"/>
                <a:cs typeface="Verdana"/>
                <a:sym typeface="Verdana"/>
              </a:rPr>
            </a:br>
            <a:r>
              <a:rPr i="1" lang="fr-BE" sz="1000">
                <a:solidFill>
                  <a:srgbClr val="0F5494"/>
                </a:solidFill>
                <a:latin typeface="Verdana"/>
                <a:ea typeface="Verdana"/>
                <a:cs typeface="Verdana"/>
                <a:sym typeface="Verdana"/>
              </a:rPr>
              <a:t>How: via </a:t>
            </a:r>
            <a:r>
              <a:rPr b="1" i="1" lang="fr-BE" sz="1000">
                <a:solidFill>
                  <a:srgbClr val="0F5494"/>
                </a:solidFill>
                <a:latin typeface="Verdana"/>
                <a:ea typeface="Verdana"/>
                <a:cs typeface="Verdana"/>
                <a:sym typeface="Verdana"/>
              </a:rPr>
              <a:t>Events</a:t>
            </a:r>
            <a:r>
              <a:rPr i="1" lang="fr-BE" sz="1000">
                <a:solidFill>
                  <a:srgbClr val="0F5494"/>
                </a:solidFill>
                <a:latin typeface="Verdana"/>
                <a:ea typeface="Verdana"/>
                <a:cs typeface="Verdana"/>
                <a:sym typeface="Verdana"/>
              </a:rPr>
              <a:t> section</a:t>
            </a:r>
            <a:endParaRPr sz="1000"/>
          </a:p>
        </p:txBody>
      </p:sp>
      <p:sp>
        <p:nvSpPr>
          <p:cNvPr id="404" name="Google Shape;404;g134ca3c72b_2_234: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134ca3c72b_2_239: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480"/>
              </a:spcBef>
              <a:spcAft>
                <a:spcPts val="0"/>
              </a:spcAft>
              <a:buClr>
                <a:schemeClr val="dk1"/>
              </a:buClr>
              <a:buSzPts val="1100"/>
              <a:buFont typeface="Arial"/>
              <a:buNone/>
            </a:pPr>
            <a:r>
              <a:rPr i="1" lang="fr-BE" sz="1000">
                <a:solidFill>
                  <a:srgbClr val="0F5494"/>
                </a:solidFill>
                <a:latin typeface="Verdana"/>
                <a:ea typeface="Verdana"/>
                <a:cs typeface="Verdana"/>
                <a:sym typeface="Verdana"/>
              </a:rPr>
              <a:t>Goal: space for posting announcements and organising dialogue</a:t>
            </a:r>
            <a:endParaRPr sz="1000"/>
          </a:p>
        </p:txBody>
      </p:sp>
      <p:sp>
        <p:nvSpPr>
          <p:cNvPr id="410" name="Google Shape;410;g134ca3c72b_2_239: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134ca3c72b_2_244: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254000" lvl="0" marL="342900" rtl="0">
              <a:spcBef>
                <a:spcPts val="480"/>
              </a:spcBef>
              <a:spcAft>
                <a:spcPts val="0"/>
              </a:spcAft>
              <a:buClr>
                <a:schemeClr val="lt1"/>
              </a:buClr>
              <a:buSzPts val="1000"/>
              <a:buFont typeface="Verdana"/>
              <a:buChar char="•"/>
            </a:pPr>
            <a:r>
              <a:rPr i="1" lang="fr-BE" sz="1000">
                <a:solidFill>
                  <a:srgbClr val="0F5494"/>
                </a:solidFill>
                <a:latin typeface="Verdana"/>
                <a:ea typeface="Verdana"/>
                <a:cs typeface="Verdana"/>
                <a:sym typeface="Verdana"/>
              </a:rPr>
              <a:t>Goal: profile community activities and/or curate key information</a:t>
            </a:r>
            <a:endParaRPr sz="1000"/>
          </a:p>
        </p:txBody>
      </p:sp>
      <p:sp>
        <p:nvSpPr>
          <p:cNvPr id="416" name="Google Shape;416;g134ca3c72b_2_244: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134ca3c72b_2_13: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121" name="Google Shape;121;g134ca3c72b_2_13: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134ca3c72b_2_249: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457200" rtl="0">
              <a:spcBef>
                <a:spcPts val="400"/>
              </a:spcBef>
              <a:spcAft>
                <a:spcPts val="0"/>
              </a:spcAft>
              <a:buNone/>
            </a:pPr>
            <a:r>
              <a:rPr i="1" lang="fr-BE" sz="1000">
                <a:solidFill>
                  <a:srgbClr val="0F5494"/>
                </a:solidFill>
                <a:latin typeface="Verdana"/>
                <a:ea typeface="Verdana"/>
                <a:cs typeface="Verdana"/>
                <a:sym typeface="Verdana"/>
              </a:rPr>
              <a:t>Ask a few key members to check what you plan to share. They might have extra ideas and share themselves!</a:t>
            </a:r>
            <a:endParaRPr i="1" sz="1000">
              <a:solidFill>
                <a:srgbClr val="0F5494"/>
              </a:solidFill>
              <a:latin typeface="Verdana"/>
              <a:ea typeface="Verdana"/>
              <a:cs typeface="Verdana"/>
              <a:sym typeface="Verdana"/>
            </a:endParaRPr>
          </a:p>
          <a:p>
            <a:pPr indent="0" lvl="0" marL="457200">
              <a:spcBef>
                <a:spcPts val="400"/>
              </a:spcBef>
              <a:spcAft>
                <a:spcPts val="0"/>
              </a:spcAft>
              <a:buClr>
                <a:schemeClr val="dk1"/>
              </a:buClr>
              <a:buSzPts val="1100"/>
              <a:buFont typeface="Arial"/>
              <a:buNone/>
            </a:pPr>
            <a:r>
              <a:rPr i="1" lang="fr-BE" sz="1000">
                <a:solidFill>
                  <a:srgbClr val="0F5494"/>
                </a:solidFill>
                <a:latin typeface="Verdana"/>
                <a:ea typeface="Verdana"/>
                <a:cs typeface="Verdana"/>
                <a:sym typeface="Verdana"/>
              </a:rPr>
              <a:t>Consistency: think journal, always same section at the same page → consistency and reliability</a:t>
            </a:r>
            <a:endParaRPr i="1" sz="1000">
              <a:solidFill>
                <a:srgbClr val="0F5494"/>
              </a:solidFill>
              <a:latin typeface="Verdana"/>
              <a:ea typeface="Verdana"/>
              <a:cs typeface="Verdana"/>
              <a:sym typeface="Verdana"/>
            </a:endParaRPr>
          </a:p>
        </p:txBody>
      </p:sp>
      <p:sp>
        <p:nvSpPr>
          <p:cNvPr id="422" name="Google Shape;422;g134ca3c72b_2_249: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134ca3c72b_2_254: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428" name="Google Shape;428;g134ca3c72b_2_254: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3" name="Shape 433"/>
        <p:cNvGrpSpPr/>
        <p:nvPr/>
      </p:nvGrpSpPr>
      <p:grpSpPr>
        <a:xfrm>
          <a:off x="0" y="0"/>
          <a:ext cx="0" cy="0"/>
          <a:chOff x="0" y="0"/>
          <a:chExt cx="0" cy="0"/>
        </a:xfrm>
      </p:grpSpPr>
      <p:sp>
        <p:nvSpPr>
          <p:cNvPr id="434" name="Google Shape;434;g134ca3c72b_2_260: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435" name="Google Shape;435;g134ca3c72b_2_260: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1a32d361ab_0_5: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457200" rtl="0">
              <a:spcBef>
                <a:spcPts val="400"/>
              </a:spcBef>
              <a:spcAft>
                <a:spcPts val="0"/>
              </a:spcAft>
              <a:buClr>
                <a:schemeClr val="dk1"/>
              </a:buClr>
              <a:buSzPts val="1100"/>
              <a:buFont typeface="Arial"/>
              <a:buNone/>
            </a:pPr>
            <a:r>
              <a:t/>
            </a:r>
            <a:endParaRPr i="1" sz="1000">
              <a:solidFill>
                <a:srgbClr val="0F5494"/>
              </a:solidFill>
              <a:latin typeface="Verdana"/>
              <a:ea typeface="Verdana"/>
              <a:cs typeface="Verdana"/>
              <a:sym typeface="Verdana"/>
            </a:endParaRPr>
          </a:p>
        </p:txBody>
      </p:sp>
      <p:sp>
        <p:nvSpPr>
          <p:cNvPr id="441" name="Google Shape;441;g1a32d361ab_0_5: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1a32d361ab_0_10: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457200" rtl="0">
              <a:spcBef>
                <a:spcPts val="400"/>
              </a:spcBef>
              <a:spcAft>
                <a:spcPts val="0"/>
              </a:spcAft>
              <a:buNone/>
            </a:pPr>
            <a:r>
              <a:rPr i="1" lang="fr-BE" sz="1000">
                <a:solidFill>
                  <a:srgbClr val="0F5494"/>
                </a:solidFill>
                <a:latin typeface="Verdana"/>
                <a:ea typeface="Verdana"/>
                <a:cs typeface="Verdana"/>
                <a:sym typeface="Verdana"/>
              </a:rPr>
              <a:t>Ask a few key members to check what you plan to share. They might have extra ideas and share themselves!</a:t>
            </a:r>
            <a:endParaRPr i="1" sz="1000">
              <a:solidFill>
                <a:srgbClr val="0F5494"/>
              </a:solidFill>
              <a:latin typeface="Verdana"/>
              <a:ea typeface="Verdana"/>
              <a:cs typeface="Verdana"/>
              <a:sym typeface="Verdana"/>
            </a:endParaRPr>
          </a:p>
          <a:p>
            <a:pPr indent="0" lvl="0" marL="457200" rtl="0">
              <a:spcBef>
                <a:spcPts val="400"/>
              </a:spcBef>
              <a:spcAft>
                <a:spcPts val="0"/>
              </a:spcAft>
              <a:buClr>
                <a:schemeClr val="dk1"/>
              </a:buClr>
              <a:buSzPts val="1100"/>
              <a:buFont typeface="Arial"/>
              <a:buNone/>
            </a:pPr>
            <a:r>
              <a:rPr i="1" lang="fr-BE" sz="1000">
                <a:solidFill>
                  <a:srgbClr val="0F5494"/>
                </a:solidFill>
                <a:latin typeface="Verdana"/>
                <a:ea typeface="Verdana"/>
                <a:cs typeface="Verdana"/>
                <a:sym typeface="Verdana"/>
              </a:rPr>
              <a:t>Consistency: think journal, always same section at the same page → consistency and reliability</a:t>
            </a:r>
            <a:endParaRPr i="1" sz="1000">
              <a:solidFill>
                <a:srgbClr val="0F5494"/>
              </a:solidFill>
              <a:latin typeface="Verdana"/>
              <a:ea typeface="Verdana"/>
              <a:cs typeface="Verdana"/>
              <a:sym typeface="Verdana"/>
            </a:endParaRPr>
          </a:p>
        </p:txBody>
      </p:sp>
      <p:sp>
        <p:nvSpPr>
          <p:cNvPr id="447" name="Google Shape;447;g1a32d361ab_0_10: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g134ca3c72b_2_265: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453" name="Google Shape;453;g134ca3c72b_2_265: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1a32d361ab_0_20: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460" name="Google Shape;460;g1a32d361ab_0_20: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1a32d361ab_0_30: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254000" lvl="0" marL="342900" rtl="0">
              <a:spcBef>
                <a:spcPts val="0"/>
              </a:spcBef>
              <a:spcAft>
                <a:spcPts val="0"/>
              </a:spcAft>
              <a:buClr>
                <a:schemeClr val="lt1"/>
              </a:buClr>
              <a:buSzPts val="1000"/>
              <a:buFont typeface="Verdana"/>
              <a:buChar char="•"/>
            </a:pPr>
            <a:r>
              <a:t/>
            </a:r>
            <a:endParaRPr sz="1000"/>
          </a:p>
        </p:txBody>
      </p:sp>
      <p:sp>
        <p:nvSpPr>
          <p:cNvPr id="466" name="Google Shape;466;g1a32d361ab_0_30: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1a32d361ab_0_35: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254000" lvl="0" marL="342900" rtl="0">
              <a:spcBef>
                <a:spcPts val="0"/>
              </a:spcBef>
              <a:spcAft>
                <a:spcPts val="0"/>
              </a:spcAft>
              <a:buClr>
                <a:schemeClr val="lt1"/>
              </a:buClr>
              <a:buSzPts val="1000"/>
              <a:buFont typeface="Verdana"/>
              <a:buChar char="•"/>
            </a:pPr>
            <a:r>
              <a:t/>
            </a:r>
            <a:endParaRPr sz="1000"/>
          </a:p>
        </p:txBody>
      </p:sp>
      <p:sp>
        <p:nvSpPr>
          <p:cNvPr id="472" name="Google Shape;472;g1a32d361ab_0_35: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1a32d361ab_0_40: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254000" lvl="0" marL="342900" rtl="0">
              <a:spcBef>
                <a:spcPts val="0"/>
              </a:spcBef>
              <a:spcAft>
                <a:spcPts val="0"/>
              </a:spcAft>
              <a:buClr>
                <a:schemeClr val="lt1"/>
              </a:buClr>
              <a:buSzPts val="1000"/>
              <a:buFont typeface="Verdana"/>
              <a:buChar char="•"/>
            </a:pPr>
            <a:r>
              <a:t/>
            </a:r>
            <a:endParaRPr sz="1000"/>
          </a:p>
        </p:txBody>
      </p:sp>
      <p:sp>
        <p:nvSpPr>
          <p:cNvPr id="478" name="Google Shape;478;g1a32d361ab_0_40: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134ca3c72b_2_18: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fr-BE" sz="1050">
                <a:solidFill>
                  <a:srgbClr val="252525"/>
                </a:solidFill>
                <a:highlight>
                  <a:srgbClr val="FFFFFF"/>
                </a:highlight>
              </a:rPr>
              <a:t>Communities of practice are not new phenomena: this type of learning practice has existed for as long as people have been learning and sharing their experiences. The term CoPs were used first time by Lave and Wenger in 1991 when they were </a:t>
            </a:r>
            <a:r>
              <a:rPr lang="fr-BE" sz="1050">
                <a:solidFill>
                  <a:srgbClr val="252525"/>
                </a:solidFill>
                <a:highlight>
                  <a:srgbClr val="FFFFFF"/>
                </a:highlight>
              </a:rPr>
              <a:t>researching</a:t>
            </a:r>
            <a:r>
              <a:rPr lang="fr-BE" sz="1050">
                <a:solidFill>
                  <a:srgbClr val="252525"/>
                </a:solidFill>
                <a:highlight>
                  <a:srgbClr val="FFFFFF"/>
                </a:highlight>
              </a:rPr>
              <a:t> situated learning. They originally used the term for mode of learning based on what might broadly be termed an apprenticeship model. They saw the acquisition of knowledge as a social process in which people participated in communal learning at different levels depending on their authority in a group.</a:t>
            </a:r>
            <a:endParaRPr sz="1050">
              <a:solidFill>
                <a:srgbClr val="252525"/>
              </a:solidFill>
              <a:highlight>
                <a:srgbClr val="FFFFFF"/>
              </a:highlight>
            </a:endParaRPr>
          </a:p>
          <a:p>
            <a:pPr indent="0" lvl="0" marL="0">
              <a:spcBef>
                <a:spcPts val="360"/>
              </a:spcBef>
              <a:spcAft>
                <a:spcPts val="0"/>
              </a:spcAft>
              <a:buNone/>
            </a:pPr>
            <a:r>
              <a:rPr lang="fr-BE" sz="1050">
                <a:solidFill>
                  <a:srgbClr val="252525"/>
                </a:solidFill>
                <a:highlight>
                  <a:srgbClr val="FFFFFF"/>
                </a:highlight>
              </a:rPr>
              <a:t>The main surge in interest in CoPs and business came in 1998, when Wenger published the results of a ground breaking ethnographic study of a claims processing unit of a large insurance company. A CoP could now be defined in terms of three things. </a:t>
            </a:r>
            <a:endParaRPr sz="1050">
              <a:solidFill>
                <a:srgbClr val="252525"/>
              </a:solidFill>
              <a:highlight>
                <a:srgbClr val="FFFFFF"/>
              </a:highlight>
            </a:endParaRPr>
          </a:p>
          <a:p>
            <a:pPr indent="-295275" lvl="0" marL="457200" rtl="0">
              <a:spcBef>
                <a:spcPts val="360"/>
              </a:spcBef>
              <a:spcAft>
                <a:spcPts val="0"/>
              </a:spcAft>
              <a:buClr>
                <a:srgbClr val="252525"/>
              </a:buClr>
              <a:buSzPts val="1050"/>
              <a:buAutoNum type="arabicPeriod"/>
            </a:pPr>
            <a:r>
              <a:rPr lang="fr-BE" sz="1050">
                <a:solidFill>
                  <a:srgbClr val="252525"/>
                </a:solidFill>
                <a:highlight>
                  <a:srgbClr val="FFFFFF"/>
                </a:highlight>
              </a:rPr>
              <a:t>Domain, or ”what it is about”: the focus of the CoP is a particular area of activity or body of knowledge around which it has organized itself. This is a joint enterprise in as much as it is based on a common or shared understanding that is continually renegotiated by its members. </a:t>
            </a:r>
            <a:endParaRPr sz="1050">
              <a:solidFill>
                <a:srgbClr val="252525"/>
              </a:solidFill>
              <a:highlight>
                <a:srgbClr val="FFFFFF"/>
              </a:highlight>
            </a:endParaRPr>
          </a:p>
          <a:p>
            <a:pPr indent="-295275" lvl="0" marL="457200" rtl="0">
              <a:spcBef>
                <a:spcPts val="0"/>
              </a:spcBef>
              <a:spcAft>
                <a:spcPts val="0"/>
              </a:spcAft>
              <a:buClr>
                <a:srgbClr val="252525"/>
              </a:buClr>
              <a:buSzPts val="1050"/>
              <a:buAutoNum type="arabicPeriod"/>
            </a:pPr>
            <a:r>
              <a:rPr lang="fr-BE" sz="1050">
                <a:solidFill>
                  <a:srgbClr val="252525"/>
                </a:solidFill>
                <a:highlight>
                  <a:srgbClr val="FFFFFF"/>
                </a:highlight>
              </a:rPr>
              <a:t>Community, or “how it functions”: members are linked to each other through their involvement in common activities. It is this mutual engagement that binds the members of a CoP together in a single social entity.</a:t>
            </a:r>
            <a:endParaRPr sz="1050">
              <a:solidFill>
                <a:srgbClr val="252525"/>
              </a:solidFill>
              <a:highlight>
                <a:srgbClr val="FFFFFF"/>
              </a:highlight>
            </a:endParaRPr>
          </a:p>
          <a:p>
            <a:pPr indent="-295275" lvl="0" marL="457200">
              <a:spcBef>
                <a:spcPts val="0"/>
              </a:spcBef>
              <a:spcAft>
                <a:spcPts val="0"/>
              </a:spcAft>
              <a:buClr>
                <a:srgbClr val="252525"/>
              </a:buClr>
              <a:buSzPts val="1050"/>
              <a:buAutoNum type="arabicPeriod"/>
            </a:pPr>
            <a:r>
              <a:rPr lang="fr-BE" sz="1050">
                <a:solidFill>
                  <a:srgbClr val="252525"/>
                </a:solidFill>
                <a:highlight>
                  <a:srgbClr val="FFFFFF"/>
                </a:highlight>
              </a:rPr>
              <a:t>Practice, or “what is produces”: The members of a CoP build up a "shared repertoire" of communal resources over time. Written files are tangible example of this although less tangible examples such as procedures, policies, rituals and idioms may also form part of the repertoire. They all together form a community practice.</a:t>
            </a:r>
            <a:endParaRPr sz="1050">
              <a:solidFill>
                <a:srgbClr val="252525"/>
              </a:solidFill>
              <a:highlight>
                <a:srgbClr val="FFFFFF"/>
              </a:highlight>
            </a:endParaRPr>
          </a:p>
        </p:txBody>
      </p:sp>
      <p:sp>
        <p:nvSpPr>
          <p:cNvPr id="127" name="Google Shape;127;g134ca3c72b_2_18: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g1a32d361ab_0_51: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254000" lvl="0" marL="342900" rtl="0">
              <a:spcBef>
                <a:spcPts val="0"/>
              </a:spcBef>
              <a:spcAft>
                <a:spcPts val="0"/>
              </a:spcAft>
              <a:buClr>
                <a:schemeClr val="lt1"/>
              </a:buClr>
              <a:buSzPts val="1000"/>
              <a:buFont typeface="Verdana"/>
              <a:buChar char="•"/>
            </a:pPr>
            <a:r>
              <a:t/>
            </a:r>
            <a:endParaRPr sz="1000"/>
          </a:p>
        </p:txBody>
      </p:sp>
      <p:sp>
        <p:nvSpPr>
          <p:cNvPr id="484" name="Google Shape;484;g1a32d361ab_0_51: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g1a32d361ab_0_45: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490" name="Google Shape;490;g1a32d361ab_0_45: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g1a32d361ab_0_0: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497" name="Google Shape;497;g1a32d361ab_0_0: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Google Shape;502;g134ca3c72b_2_271: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t/>
            </a:r>
            <a:endParaRPr/>
          </a:p>
        </p:txBody>
      </p:sp>
      <p:sp>
        <p:nvSpPr>
          <p:cNvPr id="503" name="Google Shape;503;g134ca3c72b_2_271: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g134ca3c72b_2_277: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
        <p:nvSpPr>
          <p:cNvPr id="510" name="Google Shape;510;g134ca3c72b_2_277: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511" name="Google Shape;511;g134ca3c72b_2_277:notes"/>
          <p:cNvSpPr txBox="1"/>
          <p:nvPr>
            <p:ph idx="12" type="sldNum"/>
          </p:nvPr>
        </p:nvSpPr>
        <p:spPr>
          <a:xfrm>
            <a:off x="3849688" y="9428163"/>
            <a:ext cx="2946300" cy="4968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fr-BE"/>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g134ca3c72b_2_286: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
        <p:nvSpPr>
          <p:cNvPr id="520" name="Google Shape;520;g134ca3c72b_2_286: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t/>
            </a:r>
            <a:endParaRPr/>
          </a:p>
        </p:txBody>
      </p:sp>
      <p:sp>
        <p:nvSpPr>
          <p:cNvPr id="521" name="Google Shape;521;g134ca3c72b_2_286:notes"/>
          <p:cNvSpPr txBox="1"/>
          <p:nvPr>
            <p:ph idx="12" type="sldNum"/>
          </p:nvPr>
        </p:nvSpPr>
        <p:spPr>
          <a:xfrm>
            <a:off x="3849688" y="9428163"/>
            <a:ext cx="2946300" cy="4968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fr-B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134ca3c72b_2_24:notes"/>
          <p:cNvSpPr/>
          <p:nvPr>
            <p:ph idx="2" type="sldImg"/>
          </p:nvPr>
        </p:nvSpPr>
        <p:spPr>
          <a:xfrm>
            <a:off x="917575" y="744538"/>
            <a:ext cx="4964100" cy="3722700"/>
          </a:xfrm>
          <a:custGeom>
            <a:pathLst>
              <a:path extrusionOk="0" h="120000" w="120000">
                <a:moveTo>
                  <a:pt x="0" y="0"/>
                </a:moveTo>
                <a:lnTo>
                  <a:pt x="120000" y="0"/>
                </a:lnTo>
                <a:lnTo>
                  <a:pt x="120000" y="120000"/>
                </a:lnTo>
                <a:lnTo>
                  <a:pt x="0" y="120000"/>
                </a:lnTo>
                <a:close/>
              </a:path>
            </a:pathLst>
          </a:custGeom>
        </p:spPr>
      </p:sp>
      <p:sp>
        <p:nvSpPr>
          <p:cNvPr id="134" name="Google Shape;134;g134ca3c72b_2_24:notes"/>
          <p:cNvSpPr txBox="1"/>
          <p:nvPr>
            <p:ph idx="1" type="body"/>
          </p:nvPr>
        </p:nvSpPr>
        <p:spPr>
          <a:xfrm>
            <a:off x="679450" y="4714875"/>
            <a:ext cx="5438700" cy="44673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fr-BE" sz="1000">
                <a:solidFill>
                  <a:srgbClr val="000000"/>
                </a:solidFill>
              </a:rPr>
              <a:t>Internet-based technologies provide convenient platforms for CoPs. However, it is important to remember that the term CoP refers to a set of connections among people, whether or not these connections are mediated by technological networks. Members use their connections and relationships as a resource in order to quickly solve problems and, share knowledge. This can happen in the same building, be fully virtual -- or be a hybrid where relationships develop both through a digital platform and in the physical environment, such as face-to-face meetings.</a:t>
            </a:r>
            <a:endParaRPr sz="1000">
              <a:solidFill>
                <a:srgbClr val="000000"/>
              </a:solidFill>
            </a:endParaRPr>
          </a:p>
          <a:p>
            <a:pPr indent="0" lvl="0" marL="0">
              <a:spcBef>
                <a:spcPts val="360"/>
              </a:spcBef>
              <a:spcAft>
                <a:spcPts val="0"/>
              </a:spcAft>
              <a:buNone/>
            </a:pPr>
            <a:r>
              <a:rPr lang="fr-BE" sz="1000">
                <a:solidFill>
                  <a:srgbClr val="000000"/>
                </a:solidFill>
              </a:rPr>
              <a:t>CoPs can be internal or external: they can be internal to an organisation and connect practitioners in a certain domain. In the case of C4d, these would be your internal or private groups. They connect only EC staff, or EC staff and stakeholders of a specific EC project (for example: Fisheries group in Cambodia). We also see internal EC groups that go beyond a specific project -- for example, Joint Programming group.</a:t>
            </a:r>
            <a:endParaRPr sz="1000">
              <a:solidFill>
                <a:srgbClr val="000000"/>
              </a:solidFill>
            </a:endParaRPr>
          </a:p>
          <a:p>
            <a:pPr indent="0" lvl="0" marL="0">
              <a:spcBef>
                <a:spcPts val="360"/>
              </a:spcBef>
              <a:spcAft>
                <a:spcPts val="0"/>
              </a:spcAft>
              <a:buNone/>
            </a:pPr>
            <a:r>
              <a:rPr lang="fr-BE" sz="1000">
                <a:solidFill>
                  <a:srgbClr val="000000"/>
                </a:solidFill>
              </a:rPr>
              <a:t>The groups can also be open to the external stakeholders. In some groups you want to engage with the experts in other organisations, such as other international agencies or civil society. This is the case in the majority of public groups.</a:t>
            </a:r>
            <a:endParaRPr sz="1000">
              <a:solidFill>
                <a:srgbClr val="000000"/>
              </a:solidFill>
            </a:endParaRPr>
          </a:p>
          <a:p>
            <a:pPr indent="0" lvl="0" marL="0">
              <a:spcBef>
                <a:spcPts val="360"/>
              </a:spcBef>
              <a:spcAft>
                <a:spcPts val="0"/>
              </a:spcAft>
              <a:buNone/>
            </a:pPr>
            <a:r>
              <a:rPr lang="fr-BE" sz="1000">
                <a:solidFill>
                  <a:srgbClr val="000000"/>
                </a:solidFill>
              </a:rPr>
              <a:t>Final point on difference with networks and teams. Team is a group of people brought together in a top-down way by an organisation. It exists primarily to deliver on a certain task or organisational goal. CoPs are self-steering. The CoP drive is the shared interests that can be unrelated to the organisational goals.</a:t>
            </a:r>
            <a:endParaRPr sz="1000">
              <a:solidFill>
                <a:srgbClr val="000000"/>
              </a:solidFill>
            </a:endParaRPr>
          </a:p>
          <a:p>
            <a:pPr indent="0" lvl="0" marL="0" rtl="0">
              <a:spcBef>
                <a:spcPts val="360"/>
              </a:spcBef>
              <a:spcAft>
                <a:spcPts val="0"/>
              </a:spcAft>
              <a:buNone/>
            </a:pPr>
            <a:r>
              <a:rPr lang="fr-BE" sz="1000">
                <a:solidFill>
                  <a:srgbClr val="000000"/>
                </a:solidFill>
                <a:highlight>
                  <a:srgbClr val="FFFFFF"/>
                </a:highlight>
              </a:rPr>
              <a:t>All communities of practice are networks in the sense that they involve connections among members. But not all networks are communities of practice. </a:t>
            </a:r>
            <a:r>
              <a:rPr lang="fr-BE" sz="1000">
                <a:solidFill>
                  <a:srgbClr val="000000"/>
                </a:solidFill>
              </a:rPr>
              <a:t>Networks are primarily viewed as sets of relationships and connections among participants. They primarily catalyse information flows and helpful linkages. CoPs involve developing a shared identity around an area of expertise.</a:t>
            </a:r>
            <a:endParaRPr sz="1050">
              <a:solidFill>
                <a:srgbClr val="666666"/>
              </a:solidFill>
              <a:highlight>
                <a:srgbClr val="FFFFFF"/>
              </a:highlight>
            </a:endParaRPr>
          </a:p>
        </p:txBody>
      </p:sp>
      <p:sp>
        <p:nvSpPr>
          <p:cNvPr id="135" name="Google Shape;135;g134ca3c72b_2_24:notes"/>
          <p:cNvSpPr txBox="1"/>
          <p:nvPr>
            <p:ph idx="12" type="sldNum"/>
          </p:nvPr>
        </p:nvSpPr>
        <p:spPr>
          <a:xfrm>
            <a:off x="3849688" y="9428163"/>
            <a:ext cx="2946300" cy="4968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fr-B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134ca3c72b_2_30: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rtl="0">
              <a:spcBef>
                <a:spcPts val="360"/>
              </a:spcBef>
              <a:spcAft>
                <a:spcPts val="0"/>
              </a:spcAft>
              <a:buNone/>
            </a:pPr>
            <a:r>
              <a:rPr lang="fr-BE"/>
              <a:t>Show: </a:t>
            </a:r>
            <a:endParaRPr/>
          </a:p>
          <a:p>
            <a:pPr indent="0" lvl="0" marL="0">
              <a:spcBef>
                <a:spcPts val="360"/>
              </a:spcBef>
              <a:spcAft>
                <a:spcPts val="0"/>
              </a:spcAft>
              <a:buClr>
                <a:schemeClr val="dk1"/>
              </a:buClr>
              <a:buSzPts val="1100"/>
              <a:buFont typeface="Arial"/>
              <a:buNone/>
            </a:pPr>
            <a:r>
              <a:rPr lang="fr-BE"/>
              <a:t>World Bank: WBG Connect -- </a:t>
            </a:r>
            <a:r>
              <a:rPr lang="fr-BE" u="sng">
                <a:solidFill>
                  <a:schemeClr val="hlink"/>
                </a:solidFill>
                <a:hlinkClick r:id="rId2"/>
              </a:rPr>
              <a:t>https://olc.worldbank.org/wbg-connect</a:t>
            </a:r>
            <a:r>
              <a:rPr lang="fr-BE"/>
              <a:t> </a:t>
            </a:r>
            <a:endParaRPr/>
          </a:p>
          <a:p>
            <a:pPr indent="0" lvl="0" marL="0">
              <a:spcBef>
                <a:spcPts val="360"/>
              </a:spcBef>
              <a:spcAft>
                <a:spcPts val="0"/>
              </a:spcAft>
              <a:buNone/>
            </a:pPr>
            <a:r>
              <a:rPr lang="fr-BE"/>
              <a:t>FAO: FSN Forum -- </a:t>
            </a:r>
            <a:r>
              <a:rPr lang="fr-BE" u="sng">
                <a:solidFill>
                  <a:schemeClr val="hlink"/>
                </a:solidFill>
                <a:hlinkClick r:id="rId3"/>
              </a:rPr>
              <a:t>http://www.fao.org/fsnforum/</a:t>
            </a:r>
            <a:r>
              <a:rPr lang="fr-BE"/>
              <a:t> </a:t>
            </a:r>
            <a:endParaRPr/>
          </a:p>
          <a:p>
            <a:pPr indent="0" lvl="0" marL="0" rtl="0">
              <a:spcBef>
                <a:spcPts val="360"/>
              </a:spcBef>
              <a:spcAft>
                <a:spcPts val="0"/>
              </a:spcAft>
              <a:buNone/>
            </a:pPr>
            <a:r>
              <a:rPr lang="fr-BE"/>
              <a:t>UNDP: Global networks set up to serve as a bridge between bridge between HQ and the field. Knowledge Networks become institutionalized as part of the become institutionalized as part of the UNDP business plan in 2002. News updates, e-discussions, policy/practice guidance, practice workshops, responses to queries. </a:t>
            </a:r>
            <a:endParaRPr/>
          </a:p>
          <a:p>
            <a:pPr indent="0" lvl="0" marL="0" rtl="0">
              <a:spcBef>
                <a:spcPts val="360"/>
              </a:spcBef>
              <a:spcAft>
                <a:spcPts val="0"/>
              </a:spcAft>
              <a:buNone/>
            </a:pPr>
            <a:r>
              <a:rPr lang="fr-BE"/>
              <a:t>KM4Dev: group of KM practitioners in the development arena. Cross-institutional.</a:t>
            </a:r>
            <a:endParaRPr/>
          </a:p>
          <a:p>
            <a:pPr indent="0" lvl="0" marL="0">
              <a:spcBef>
                <a:spcPts val="360"/>
              </a:spcBef>
              <a:spcAft>
                <a:spcPts val="0"/>
              </a:spcAft>
              <a:buNone/>
            </a:pPr>
            <a:r>
              <a:t/>
            </a:r>
            <a:endParaRPr/>
          </a:p>
        </p:txBody>
      </p:sp>
      <p:sp>
        <p:nvSpPr>
          <p:cNvPr id="141" name="Google Shape;141;g134ca3c72b_2_30: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134ca3c72b_2_39:notes"/>
          <p:cNvSpPr txBox="1"/>
          <p:nvPr>
            <p:ph idx="1" type="body"/>
          </p:nvPr>
        </p:nvSpPr>
        <p:spPr>
          <a:xfrm>
            <a:off x="679450" y="4714875"/>
            <a:ext cx="5438775" cy="4467225"/>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fr-BE"/>
              <a:t>CoPs are often an integral part of the knowledge management strategies and interventions. There are many ways to look at the KM, but one traditional distinction is between explicit and tacit knowledge. The KM interventions can be focused on “hard” aspects -- such as IT systems -- and “soft aspects. The CoPs are one of the key instruments to share the soft knowldge, the tacit knowledge that is in people’s head. A quote from LKDS demonstrates that this is exactly DEVCO thinking.</a:t>
            </a:r>
            <a:endParaRPr/>
          </a:p>
          <a:p>
            <a:pPr indent="0" lvl="0" marL="0">
              <a:spcBef>
                <a:spcPts val="360"/>
              </a:spcBef>
              <a:spcAft>
                <a:spcPts val="0"/>
              </a:spcAft>
              <a:buNone/>
            </a:pPr>
            <a:r>
              <a:rPr lang="fr-BE"/>
              <a:t>This strategic framework is a top-line DEVCO guideline that frames everything. It is then to each unit and project to translate it in its own </a:t>
            </a:r>
            <a:r>
              <a:rPr lang="fr-BE"/>
              <a:t>objectives</a:t>
            </a:r>
            <a:r>
              <a:rPr lang="fr-BE"/>
              <a:t> and to find the way in which it will make a meaningful contribution to the unit or project efforts.</a:t>
            </a:r>
            <a:endParaRPr/>
          </a:p>
        </p:txBody>
      </p:sp>
      <p:sp>
        <p:nvSpPr>
          <p:cNvPr id="151" name="Google Shape;151;g134ca3c72b_2_39:notes"/>
          <p:cNvSpPr/>
          <p:nvPr>
            <p:ph idx="2" type="sldImg"/>
          </p:nvPr>
        </p:nvSpPr>
        <p:spPr>
          <a:xfrm>
            <a:off x="917575" y="744538"/>
            <a:ext cx="4964113" cy="3722687"/>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8" name="Shape 18"/>
        <p:cNvGrpSpPr/>
        <p:nvPr/>
      </p:nvGrpSpPr>
      <p:grpSpPr>
        <a:xfrm>
          <a:off x="0" y="0"/>
          <a:ext cx="0" cy="0"/>
          <a:chOff x="0" y="0"/>
          <a:chExt cx="0" cy="0"/>
        </a:xfrm>
      </p:grpSpPr>
      <p:sp>
        <p:nvSpPr>
          <p:cNvPr id="19" name="Google Shape;19;p2"/>
          <p:cNvSpPr/>
          <p:nvPr/>
        </p:nvSpPr>
        <p:spPr>
          <a:xfrm>
            <a:off x="0" y="981075"/>
            <a:ext cx="9180513" cy="5876925"/>
          </a:xfrm>
          <a:prstGeom prst="rect">
            <a:avLst/>
          </a:prstGeom>
          <a:solidFill>
            <a:srgbClr val="0F5494"/>
          </a:solidFill>
          <a:ln cap="flat" cmpd="sng" w="25400">
            <a:solidFill>
              <a:srgbClr val="0F549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LOGO CE-EN-quadri.eps" id="20" name="Google Shape;20;p2"/>
          <p:cNvPicPr preferRelativeResize="0"/>
          <p:nvPr/>
        </p:nvPicPr>
        <p:blipFill rotWithShape="1">
          <a:blip r:embed="rId2">
            <a:alphaModFix/>
          </a:blip>
          <a:srcRect b="0" l="0" r="0" t="0"/>
          <a:stretch/>
        </p:blipFill>
        <p:spPr>
          <a:xfrm>
            <a:off x="3957638" y="258763"/>
            <a:ext cx="1436687" cy="998537"/>
          </a:xfrm>
          <a:prstGeom prst="rect">
            <a:avLst/>
          </a:prstGeom>
          <a:noFill/>
          <a:ln>
            <a:noFill/>
          </a:ln>
        </p:spPr>
      </p:pic>
      <p:sp>
        <p:nvSpPr>
          <p:cNvPr id="21" name="Google Shape;21;p2"/>
          <p:cNvSpPr/>
          <p:nvPr/>
        </p:nvSpPr>
        <p:spPr>
          <a:xfrm>
            <a:off x="4267200" y="6659563"/>
            <a:ext cx="611188" cy="215900"/>
          </a:xfrm>
          <a:prstGeom prst="rect">
            <a:avLst/>
          </a:prstGeom>
          <a:solidFill>
            <a:srgbClr val="133176"/>
          </a:solidFill>
          <a:ln cap="flat" cmpd="sng" w="9525">
            <a:solidFill>
              <a:srgbClr val="13317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22" name="Google Shape;22;p2"/>
          <p:cNvSpPr txBox="1"/>
          <p:nvPr>
            <p:ph type="ctrTitle"/>
          </p:nvPr>
        </p:nvSpPr>
        <p:spPr>
          <a:xfrm>
            <a:off x="3995738" y="2565400"/>
            <a:ext cx="5040312" cy="790575"/>
          </a:xfrm>
          <a:prstGeom prst="rect">
            <a:avLst/>
          </a:prstGeom>
          <a:noFill/>
          <a:ln>
            <a:noFill/>
          </a:ln>
        </p:spPr>
        <p:txBody>
          <a:bodyPr anchorCtr="0" anchor="ctr" bIns="91425" lIns="91425" spcFirstLastPara="1" rIns="91425" wrap="square" tIns="91425"/>
          <a:lstStyle>
            <a:lvl1pPr indent="-3175" lvl="0" marL="3175" marR="0" rtl="0" algn="l">
              <a:spcBef>
                <a:spcPts val="0"/>
              </a:spcBef>
              <a:spcAft>
                <a:spcPts val="0"/>
              </a:spcAft>
              <a:buSzPts val="1400"/>
              <a:buNone/>
              <a:defRPr b="1" i="0" sz="7600" u="none" cap="none" strike="noStrike">
                <a:solidFill>
                  <a:srgbClr val="FFD624"/>
                </a:solidFill>
                <a:latin typeface="Verdana"/>
                <a:ea typeface="Verdana"/>
                <a:cs typeface="Verdana"/>
                <a:sym typeface="Verdana"/>
              </a:defRPr>
            </a:lvl1pPr>
            <a:lvl2pPr indent="-358775" lvl="1"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2pPr>
            <a:lvl3pPr indent="-358775" lvl="2"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3pPr>
            <a:lvl4pPr indent="-358775" lvl="3"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4pPr>
            <a:lvl5pPr indent="-358775" lvl="4"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5pPr>
            <a:lvl6pPr indent="-3175" lvl="5" marL="8159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6pPr>
            <a:lvl7pPr indent="-3175" lvl="6" marL="12731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7pPr>
            <a:lvl8pPr indent="-3175" lvl="7" marL="17303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8pPr>
            <a:lvl9pPr indent="-3175" lvl="8" marL="21875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9pPr>
          </a:lstStyle>
          <a:p/>
        </p:txBody>
      </p:sp>
      <p:sp>
        <p:nvSpPr>
          <p:cNvPr id="23" name="Google Shape;23;p2"/>
          <p:cNvSpPr txBox="1"/>
          <p:nvPr>
            <p:ph idx="1" type="subTitle"/>
          </p:nvPr>
        </p:nvSpPr>
        <p:spPr>
          <a:xfrm>
            <a:off x="611188" y="3716338"/>
            <a:ext cx="8532812" cy="1728787"/>
          </a:xfrm>
          <a:prstGeom prst="rect">
            <a:avLst/>
          </a:prstGeom>
          <a:noFill/>
          <a:ln>
            <a:noFill/>
          </a:ln>
        </p:spPr>
        <p:txBody>
          <a:bodyPr anchorCtr="0" anchor="t" bIns="91425" lIns="91425" spcFirstLastPara="1" rIns="91425" wrap="square" tIns="91425"/>
          <a:lstStyle>
            <a:lvl1pPr indent="0" lvl="0" marL="0" marR="0" rtl="0" algn="l">
              <a:spcBef>
                <a:spcPts val="600"/>
              </a:spcBef>
              <a:spcAft>
                <a:spcPts val="0"/>
              </a:spcAft>
              <a:buClr>
                <a:schemeClr val="lt1"/>
              </a:buClr>
              <a:buSzPts val="2400"/>
              <a:buFont typeface="Verdana"/>
              <a:buNone/>
              <a:defRPr b="1" i="0" sz="3000" u="none" cap="none" strike="noStrike">
                <a:solidFill>
                  <a:schemeClr val="lt1"/>
                </a:solidFill>
                <a:latin typeface="Verdana"/>
                <a:ea typeface="Verdana"/>
                <a:cs typeface="Verdana"/>
                <a:sym typeface="Verdana"/>
              </a:defRPr>
            </a:lvl1pPr>
            <a:lvl2pPr indent="-285750" lvl="1" marL="742950" marR="0" rtl="0" algn="l">
              <a:spcBef>
                <a:spcPts val="400"/>
              </a:spcBef>
              <a:spcAft>
                <a:spcPts val="0"/>
              </a:spcAft>
              <a:buClr>
                <a:srgbClr val="009FBA"/>
              </a:buClr>
              <a:buSzPts val="2000"/>
              <a:buFont typeface="Verdana"/>
              <a:buChar char="•"/>
              <a:defRPr b="1" i="0" sz="2000" u="none" cap="none" strike="noStrike">
                <a:solidFill>
                  <a:srgbClr val="0F5494"/>
                </a:solidFill>
                <a:latin typeface="Verdana"/>
                <a:ea typeface="Verdana"/>
                <a:cs typeface="Verdana"/>
                <a:sym typeface="Verdana"/>
              </a:defRPr>
            </a:lvl2pPr>
            <a:lvl3pPr indent="-228600" lvl="2" marL="1143000" marR="0" rtl="0" algn="l">
              <a:spcBef>
                <a:spcPts val="280"/>
              </a:spcBef>
              <a:spcAft>
                <a:spcPts val="0"/>
              </a:spcAft>
              <a:buSzPts val="1400"/>
              <a:buNone/>
              <a:defRPr b="0" i="0" sz="1400" u="none" cap="none" strike="noStrike">
                <a:solidFill>
                  <a:srgbClr val="0F5494"/>
                </a:solidFill>
                <a:latin typeface="Verdana"/>
                <a:ea typeface="Verdana"/>
                <a:cs typeface="Verdana"/>
                <a:sym typeface="Verdana"/>
              </a:defRPr>
            </a:lvl3pPr>
            <a:lvl4pPr indent="-228600" lvl="3" marL="1600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228600" lvl="4" marL="2057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228600" lvl="5" marL="2514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228600" lvl="6" marL="2971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228600" lvl="7" marL="3429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228600" lvl="8" marL="3886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 name="Google Shape;24;p2"/>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1" i="0" sz="1200" u="none" cap="none" strike="noStrike">
                <a:solidFill>
                  <a:schemeClr val="lt1"/>
                </a:solidFill>
                <a:latin typeface="Verdana"/>
                <a:ea typeface="Verdana"/>
                <a:cs typeface="Verdana"/>
                <a:sym typeface="Verdana"/>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25" name="Google Shape;25;p2"/>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b="0" i="0" sz="1400" u="none" cap="none" strike="noStrike">
                <a:solidFill>
                  <a:schemeClr val="lt1"/>
                </a:solidFill>
                <a:latin typeface="Verdana"/>
                <a:ea typeface="Verdana"/>
                <a:cs typeface="Verdana"/>
                <a:sym typeface="Verdana"/>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26" name="Google Shape;26;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lt1"/>
                </a:solidFill>
                <a:latin typeface="Verdana"/>
                <a:ea typeface="Verdana"/>
                <a:cs typeface="Verdana"/>
                <a:sym typeface="Verdana"/>
              </a:defRPr>
            </a:lvl1pPr>
            <a:lvl2pPr indent="0" lvl="1" marL="0" marR="0" rtl="0" algn="r">
              <a:spcBef>
                <a:spcPts val="0"/>
              </a:spcBef>
              <a:spcAft>
                <a:spcPts val="0"/>
              </a:spcAft>
              <a:buNone/>
              <a:defRPr b="0" i="0" sz="1400" u="none" cap="none" strike="noStrike">
                <a:solidFill>
                  <a:schemeClr val="lt1"/>
                </a:solidFill>
                <a:latin typeface="Verdana"/>
                <a:ea typeface="Verdana"/>
                <a:cs typeface="Verdana"/>
                <a:sym typeface="Verdana"/>
              </a:defRPr>
            </a:lvl2pPr>
            <a:lvl3pPr indent="0" lvl="2" marL="0" marR="0" rtl="0" algn="r">
              <a:spcBef>
                <a:spcPts val="0"/>
              </a:spcBef>
              <a:spcAft>
                <a:spcPts val="0"/>
              </a:spcAft>
              <a:buNone/>
              <a:defRPr b="0" i="0" sz="1400" u="none" cap="none" strike="noStrike">
                <a:solidFill>
                  <a:schemeClr val="lt1"/>
                </a:solidFill>
                <a:latin typeface="Verdana"/>
                <a:ea typeface="Verdana"/>
                <a:cs typeface="Verdana"/>
                <a:sym typeface="Verdana"/>
              </a:defRPr>
            </a:lvl3pPr>
            <a:lvl4pPr indent="0" lvl="3" marL="0" marR="0" rtl="0" algn="r">
              <a:spcBef>
                <a:spcPts val="0"/>
              </a:spcBef>
              <a:spcAft>
                <a:spcPts val="0"/>
              </a:spcAft>
              <a:buNone/>
              <a:defRPr b="0" i="0" sz="1400" u="none" cap="none" strike="noStrike">
                <a:solidFill>
                  <a:schemeClr val="lt1"/>
                </a:solidFill>
                <a:latin typeface="Verdana"/>
                <a:ea typeface="Verdana"/>
                <a:cs typeface="Verdana"/>
                <a:sym typeface="Verdana"/>
              </a:defRPr>
            </a:lvl4pPr>
            <a:lvl5pPr indent="0" lvl="4" marL="0" marR="0" rtl="0" algn="r">
              <a:spcBef>
                <a:spcPts val="0"/>
              </a:spcBef>
              <a:spcAft>
                <a:spcPts val="0"/>
              </a:spcAft>
              <a:buNone/>
              <a:defRPr b="0" i="0" sz="1400" u="none" cap="none" strike="noStrike">
                <a:solidFill>
                  <a:schemeClr val="lt1"/>
                </a:solidFill>
                <a:latin typeface="Verdana"/>
                <a:ea typeface="Verdana"/>
                <a:cs typeface="Verdana"/>
                <a:sym typeface="Verdana"/>
              </a:defRPr>
            </a:lvl5pPr>
            <a:lvl6pPr indent="0" lvl="5" marL="0" marR="0" rtl="0" algn="r">
              <a:spcBef>
                <a:spcPts val="0"/>
              </a:spcBef>
              <a:spcAft>
                <a:spcPts val="0"/>
              </a:spcAft>
              <a:buNone/>
              <a:defRPr b="0" i="0" sz="1400" u="none" cap="none" strike="noStrike">
                <a:solidFill>
                  <a:schemeClr val="lt1"/>
                </a:solidFill>
                <a:latin typeface="Verdana"/>
                <a:ea typeface="Verdana"/>
                <a:cs typeface="Verdana"/>
                <a:sym typeface="Verdana"/>
              </a:defRPr>
            </a:lvl6pPr>
            <a:lvl7pPr indent="0" lvl="6" marL="0" marR="0" rtl="0" algn="r">
              <a:spcBef>
                <a:spcPts val="0"/>
              </a:spcBef>
              <a:spcAft>
                <a:spcPts val="0"/>
              </a:spcAft>
              <a:buNone/>
              <a:defRPr b="0" i="0" sz="1400" u="none" cap="none" strike="noStrike">
                <a:solidFill>
                  <a:schemeClr val="lt1"/>
                </a:solidFill>
                <a:latin typeface="Verdana"/>
                <a:ea typeface="Verdana"/>
                <a:cs typeface="Verdana"/>
                <a:sym typeface="Verdana"/>
              </a:defRPr>
            </a:lvl7pPr>
            <a:lvl8pPr indent="0" lvl="7" marL="0" marR="0" rtl="0" algn="r">
              <a:spcBef>
                <a:spcPts val="0"/>
              </a:spcBef>
              <a:spcAft>
                <a:spcPts val="0"/>
              </a:spcAft>
              <a:buNone/>
              <a:defRPr b="0" i="0" sz="1400" u="none" cap="none" strike="noStrike">
                <a:solidFill>
                  <a:schemeClr val="lt1"/>
                </a:solidFill>
                <a:latin typeface="Verdana"/>
                <a:ea typeface="Verdana"/>
                <a:cs typeface="Verdana"/>
                <a:sym typeface="Verdana"/>
              </a:defRPr>
            </a:lvl8pPr>
            <a:lvl9pPr indent="0" lvl="8" marL="0" marR="0" rtl="0" algn="r">
              <a:spcBef>
                <a:spcPts val="0"/>
              </a:spcBef>
              <a:spcAft>
                <a:spcPts val="0"/>
              </a:spcAft>
              <a:buNone/>
              <a:defRPr b="0" i="0" sz="1400" u="none" cap="none" strike="noStrike">
                <a:solidFill>
                  <a:schemeClr val="lt1"/>
                </a:solidFill>
                <a:latin typeface="Verdana"/>
                <a:ea typeface="Verdana"/>
                <a:cs typeface="Verdana"/>
                <a:sym typeface="Verdana"/>
              </a:defRPr>
            </a:lvl9pPr>
          </a:lstStyle>
          <a:p>
            <a:pPr indent="0" lvl="0" mar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8" name="Shape 78"/>
        <p:cNvGrpSpPr/>
        <p:nvPr/>
      </p:nvGrpSpPr>
      <p:grpSpPr>
        <a:xfrm>
          <a:off x="0" y="0"/>
          <a:ext cx="0" cy="0"/>
          <a:chOff x="0" y="0"/>
          <a:chExt cx="0" cy="0"/>
        </a:xfrm>
      </p:grpSpPr>
      <p:sp>
        <p:nvSpPr>
          <p:cNvPr id="79" name="Google Shape;79;p11"/>
          <p:cNvSpPr txBox="1"/>
          <p:nvPr>
            <p:ph type="title"/>
          </p:nvPr>
        </p:nvSpPr>
        <p:spPr>
          <a:xfrm>
            <a:off x="395288" y="1339850"/>
            <a:ext cx="8229600" cy="936625"/>
          </a:xfrm>
          <a:prstGeom prst="rect">
            <a:avLst/>
          </a:prstGeom>
          <a:noFill/>
          <a:ln>
            <a:noFill/>
          </a:ln>
        </p:spPr>
        <p:txBody>
          <a:bodyPr anchorCtr="0" anchor="ctr" bIns="91425" lIns="91425" spcFirstLastPara="1" rIns="91425" wrap="square" tIns="91425"/>
          <a:lstStyle>
            <a:lvl1pPr indent="-358775" lvl="0"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1pPr>
            <a:lvl2pPr indent="-358775" lvl="1"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2pPr>
            <a:lvl3pPr indent="-358775" lvl="2"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3pPr>
            <a:lvl4pPr indent="-358775" lvl="3"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4pPr>
            <a:lvl5pPr indent="-358775" lvl="4"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5pPr>
            <a:lvl6pPr indent="-3175" lvl="5" marL="8159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6pPr>
            <a:lvl7pPr indent="-3175" lvl="6" marL="12731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7pPr>
            <a:lvl8pPr indent="-3175" lvl="7" marL="17303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8pPr>
            <a:lvl9pPr indent="-3175" lvl="8" marL="21875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9pPr>
          </a:lstStyle>
          <a:p/>
        </p:txBody>
      </p:sp>
      <p:sp>
        <p:nvSpPr>
          <p:cNvPr id="80" name="Google Shape;80;p11"/>
          <p:cNvSpPr txBox="1"/>
          <p:nvPr>
            <p:ph idx="1" type="body"/>
          </p:nvPr>
        </p:nvSpPr>
        <p:spPr>
          <a:xfrm rot="5400000">
            <a:off x="2807493" y="142081"/>
            <a:ext cx="3529013" cy="82296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lt1"/>
              </a:buClr>
              <a:buSzPts val="2400"/>
              <a:buFont typeface="Verdana"/>
              <a:buChar char="•"/>
              <a:defRPr b="0" i="1" sz="2400" u="none" cap="none" strike="noStrike">
                <a:solidFill>
                  <a:srgbClr val="0F5494"/>
                </a:solidFill>
                <a:latin typeface="Verdana"/>
                <a:ea typeface="Verdana"/>
                <a:cs typeface="Verdana"/>
                <a:sym typeface="Verdana"/>
              </a:defRPr>
            </a:lvl1pPr>
            <a:lvl2pPr indent="-355600" lvl="1" marL="914400" marR="0" rtl="0" algn="l">
              <a:spcBef>
                <a:spcPts val="400"/>
              </a:spcBef>
              <a:spcAft>
                <a:spcPts val="0"/>
              </a:spcAft>
              <a:buClr>
                <a:srgbClr val="009FBA"/>
              </a:buClr>
              <a:buSzPts val="2000"/>
              <a:buFont typeface="Verdana"/>
              <a:buChar char="•"/>
              <a:defRPr b="1" i="0" sz="2000" u="none" cap="none" strike="noStrike">
                <a:solidFill>
                  <a:srgbClr val="0F5494"/>
                </a:solidFill>
                <a:latin typeface="Verdana"/>
                <a:ea typeface="Verdana"/>
                <a:cs typeface="Verdana"/>
                <a:sym typeface="Verdana"/>
              </a:defRPr>
            </a:lvl2pPr>
            <a:lvl3pPr indent="-228600" lvl="2" marL="1371600" marR="0" rtl="0" algn="l">
              <a:spcBef>
                <a:spcPts val="280"/>
              </a:spcBef>
              <a:spcAft>
                <a:spcPts val="0"/>
              </a:spcAft>
              <a:buSzPts val="1400"/>
              <a:buNone/>
              <a:defRPr b="0" i="0" sz="1400" u="none" cap="none" strike="noStrike">
                <a:solidFill>
                  <a:srgbClr val="0F5494"/>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1" name="Google Shape;81;p11"/>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82" name="Google Shape;82;p11"/>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83" name="Google Shape;83;p1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12"/>
          <p:cNvSpPr txBox="1"/>
          <p:nvPr>
            <p:ph type="title"/>
          </p:nvPr>
        </p:nvSpPr>
        <p:spPr>
          <a:xfrm rot="5400000">
            <a:off x="5310188" y="2644776"/>
            <a:ext cx="4681538" cy="2071687"/>
          </a:xfrm>
          <a:prstGeom prst="rect">
            <a:avLst/>
          </a:prstGeom>
          <a:noFill/>
          <a:ln>
            <a:noFill/>
          </a:ln>
        </p:spPr>
        <p:txBody>
          <a:bodyPr anchorCtr="0" anchor="ctr" bIns="91425" lIns="91425" spcFirstLastPara="1" rIns="91425" wrap="square" tIns="91425"/>
          <a:lstStyle>
            <a:lvl1pPr indent="-358775" lvl="0"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1pPr>
            <a:lvl2pPr indent="-358775" lvl="1"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2pPr>
            <a:lvl3pPr indent="-358775" lvl="2"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3pPr>
            <a:lvl4pPr indent="-358775" lvl="3"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4pPr>
            <a:lvl5pPr indent="-358775" lvl="4"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5pPr>
            <a:lvl6pPr indent="-3175" lvl="5" marL="8159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6pPr>
            <a:lvl7pPr indent="-3175" lvl="6" marL="12731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7pPr>
            <a:lvl8pPr indent="-3175" lvl="7" marL="17303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8pPr>
            <a:lvl9pPr indent="-3175" lvl="8" marL="21875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9pPr>
          </a:lstStyle>
          <a:p/>
        </p:txBody>
      </p:sp>
      <p:sp>
        <p:nvSpPr>
          <p:cNvPr id="86" name="Google Shape;86;p12"/>
          <p:cNvSpPr txBox="1"/>
          <p:nvPr>
            <p:ph idx="1" type="body"/>
          </p:nvPr>
        </p:nvSpPr>
        <p:spPr>
          <a:xfrm rot="5400000">
            <a:off x="1088231" y="646906"/>
            <a:ext cx="4681538" cy="6067425"/>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lt1"/>
              </a:buClr>
              <a:buSzPts val="2400"/>
              <a:buFont typeface="Verdana"/>
              <a:buChar char="•"/>
              <a:defRPr b="0" i="1" sz="2400" u="none" cap="none" strike="noStrike">
                <a:solidFill>
                  <a:srgbClr val="0F5494"/>
                </a:solidFill>
                <a:latin typeface="Verdana"/>
                <a:ea typeface="Verdana"/>
                <a:cs typeface="Verdana"/>
                <a:sym typeface="Verdana"/>
              </a:defRPr>
            </a:lvl1pPr>
            <a:lvl2pPr indent="-355600" lvl="1" marL="914400" marR="0" rtl="0" algn="l">
              <a:spcBef>
                <a:spcPts val="400"/>
              </a:spcBef>
              <a:spcAft>
                <a:spcPts val="0"/>
              </a:spcAft>
              <a:buClr>
                <a:srgbClr val="009FBA"/>
              </a:buClr>
              <a:buSzPts val="2000"/>
              <a:buFont typeface="Verdana"/>
              <a:buChar char="•"/>
              <a:defRPr b="1" i="0" sz="2000" u="none" cap="none" strike="noStrike">
                <a:solidFill>
                  <a:srgbClr val="0F5494"/>
                </a:solidFill>
                <a:latin typeface="Verdana"/>
                <a:ea typeface="Verdana"/>
                <a:cs typeface="Verdana"/>
                <a:sym typeface="Verdana"/>
              </a:defRPr>
            </a:lvl2pPr>
            <a:lvl3pPr indent="-228600" lvl="2" marL="1371600" marR="0" rtl="0" algn="l">
              <a:spcBef>
                <a:spcPts val="280"/>
              </a:spcBef>
              <a:spcAft>
                <a:spcPts val="0"/>
              </a:spcAft>
              <a:buSzPts val="1400"/>
              <a:buNone/>
              <a:defRPr b="0" i="0" sz="1400" u="none" cap="none" strike="noStrike">
                <a:solidFill>
                  <a:srgbClr val="0F5494"/>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7" name="Google Shape;87;p12"/>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88" name="Google Shape;88;p12"/>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89" name="Google Shape;89;p1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 name="Shape 27"/>
        <p:cNvGrpSpPr/>
        <p:nvPr/>
      </p:nvGrpSpPr>
      <p:grpSpPr>
        <a:xfrm>
          <a:off x="0" y="0"/>
          <a:ext cx="0" cy="0"/>
          <a:chOff x="0" y="0"/>
          <a:chExt cx="0" cy="0"/>
        </a:xfrm>
      </p:grpSpPr>
      <p:sp>
        <p:nvSpPr>
          <p:cNvPr id="28" name="Google Shape;28;p3"/>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29" name="Google Shape;29;p3"/>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30" name="Google Shape;30;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1" name="Shape 31"/>
        <p:cNvGrpSpPr/>
        <p:nvPr/>
      </p:nvGrpSpPr>
      <p:grpSpPr>
        <a:xfrm>
          <a:off x="0" y="0"/>
          <a:ext cx="0" cy="0"/>
          <a:chOff x="0" y="0"/>
          <a:chExt cx="0" cy="0"/>
        </a:xfrm>
      </p:grpSpPr>
      <p:sp>
        <p:nvSpPr>
          <p:cNvPr id="32" name="Google Shape;32;p4"/>
          <p:cNvSpPr txBox="1"/>
          <p:nvPr>
            <p:ph type="title"/>
          </p:nvPr>
        </p:nvSpPr>
        <p:spPr>
          <a:xfrm>
            <a:off x="395288" y="1339850"/>
            <a:ext cx="8229600" cy="936625"/>
          </a:xfrm>
          <a:prstGeom prst="rect">
            <a:avLst/>
          </a:prstGeom>
          <a:noFill/>
          <a:ln>
            <a:noFill/>
          </a:ln>
        </p:spPr>
        <p:txBody>
          <a:bodyPr anchorCtr="0" anchor="ctr" bIns="91425" lIns="91425" spcFirstLastPara="1" rIns="91425" wrap="square" tIns="91425"/>
          <a:lstStyle>
            <a:lvl1pPr indent="-358775" lvl="0"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1pPr>
            <a:lvl2pPr indent="-358775" lvl="1"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2pPr>
            <a:lvl3pPr indent="-358775" lvl="2"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3pPr>
            <a:lvl4pPr indent="-358775" lvl="3"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4pPr>
            <a:lvl5pPr indent="-358775" lvl="4"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5pPr>
            <a:lvl6pPr indent="-3175" lvl="5" marL="8159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6pPr>
            <a:lvl7pPr indent="-3175" lvl="6" marL="12731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7pPr>
            <a:lvl8pPr indent="-3175" lvl="7" marL="17303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8pPr>
            <a:lvl9pPr indent="-3175" lvl="8" marL="21875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9pPr>
          </a:lstStyle>
          <a:p/>
        </p:txBody>
      </p:sp>
      <p:sp>
        <p:nvSpPr>
          <p:cNvPr id="33" name="Google Shape;33;p4"/>
          <p:cNvSpPr txBox="1"/>
          <p:nvPr>
            <p:ph idx="1" type="body"/>
          </p:nvPr>
        </p:nvSpPr>
        <p:spPr>
          <a:xfrm>
            <a:off x="457200" y="2492375"/>
            <a:ext cx="8229600" cy="3529013"/>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lt1"/>
              </a:buClr>
              <a:buSzPts val="2400"/>
              <a:buFont typeface="Verdana"/>
              <a:buChar char="•"/>
              <a:defRPr b="0" i="1" sz="2400" u="none" cap="none" strike="noStrike">
                <a:solidFill>
                  <a:srgbClr val="0F5494"/>
                </a:solidFill>
                <a:latin typeface="Verdana"/>
                <a:ea typeface="Verdana"/>
                <a:cs typeface="Verdana"/>
                <a:sym typeface="Verdana"/>
              </a:defRPr>
            </a:lvl1pPr>
            <a:lvl2pPr indent="-355600" lvl="1" marL="914400" marR="0" rtl="0" algn="l">
              <a:spcBef>
                <a:spcPts val="400"/>
              </a:spcBef>
              <a:spcAft>
                <a:spcPts val="0"/>
              </a:spcAft>
              <a:buClr>
                <a:srgbClr val="009FBA"/>
              </a:buClr>
              <a:buSzPts val="2000"/>
              <a:buFont typeface="Verdana"/>
              <a:buChar char="•"/>
              <a:defRPr b="1" i="0" sz="2000" u="none" cap="none" strike="noStrike">
                <a:solidFill>
                  <a:srgbClr val="0F5494"/>
                </a:solidFill>
                <a:latin typeface="Verdana"/>
                <a:ea typeface="Verdana"/>
                <a:cs typeface="Verdana"/>
                <a:sym typeface="Verdana"/>
              </a:defRPr>
            </a:lvl2pPr>
            <a:lvl3pPr indent="-228600" lvl="2" marL="1371600" marR="0" rtl="0" algn="l">
              <a:spcBef>
                <a:spcPts val="280"/>
              </a:spcBef>
              <a:spcAft>
                <a:spcPts val="0"/>
              </a:spcAft>
              <a:buSzPts val="1400"/>
              <a:buNone/>
              <a:defRPr b="0" i="0" sz="1400" u="none" cap="none" strike="noStrike">
                <a:solidFill>
                  <a:srgbClr val="0F5494"/>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Google Shape;34;p4"/>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35" name="Google Shape;35;p4"/>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36" name="Google Shape;36;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7" name="Shape 37"/>
        <p:cNvGrpSpPr/>
        <p:nvPr/>
      </p:nvGrpSpPr>
      <p:grpSpPr>
        <a:xfrm>
          <a:off x="0" y="0"/>
          <a:ext cx="0" cy="0"/>
          <a:chOff x="0" y="0"/>
          <a:chExt cx="0" cy="0"/>
        </a:xfrm>
      </p:grpSpPr>
      <p:sp>
        <p:nvSpPr>
          <p:cNvPr id="38" name="Google Shape;38;p5"/>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indent="-358775" lvl="0" marL="358775" marR="0" rtl="0" algn="l">
              <a:spcBef>
                <a:spcPts val="0"/>
              </a:spcBef>
              <a:spcAft>
                <a:spcPts val="0"/>
              </a:spcAft>
              <a:buSzPts val="1400"/>
              <a:buNone/>
              <a:defRPr b="1" i="0" sz="4000" u="none" cap="none" strike="noStrike">
                <a:solidFill>
                  <a:srgbClr val="0F5494"/>
                </a:solidFill>
                <a:latin typeface="Verdana"/>
                <a:ea typeface="Verdana"/>
                <a:cs typeface="Verdana"/>
                <a:sym typeface="Verdana"/>
              </a:defRPr>
            </a:lvl1pPr>
            <a:lvl2pPr indent="-358775" lvl="1"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2pPr>
            <a:lvl3pPr indent="-358775" lvl="2"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3pPr>
            <a:lvl4pPr indent="-358775" lvl="3"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4pPr>
            <a:lvl5pPr indent="-358775" lvl="4"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5pPr>
            <a:lvl6pPr indent="-3175" lvl="5" marL="8159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6pPr>
            <a:lvl7pPr indent="-3175" lvl="6" marL="12731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7pPr>
            <a:lvl8pPr indent="-3175" lvl="7" marL="17303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8pPr>
            <a:lvl9pPr indent="-3175" lvl="8" marL="21875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9pPr>
          </a:lstStyle>
          <a:p/>
        </p:txBody>
      </p:sp>
      <p:sp>
        <p:nvSpPr>
          <p:cNvPr id="39" name="Google Shape;39;p5"/>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chemeClr val="lt1"/>
              </a:buClr>
              <a:buSzPts val="2400"/>
              <a:buFont typeface="Verdana"/>
              <a:buNone/>
              <a:defRPr b="0" i="1" sz="2000" u="none" cap="none" strike="noStrike">
                <a:solidFill>
                  <a:srgbClr val="0F5494"/>
                </a:solidFill>
                <a:latin typeface="Verdana"/>
                <a:ea typeface="Verdana"/>
                <a:cs typeface="Verdana"/>
                <a:sym typeface="Verdana"/>
              </a:defRPr>
            </a:lvl1pPr>
            <a:lvl2pPr indent="-228600" lvl="1" marL="914400" marR="0" rtl="0" algn="l">
              <a:spcBef>
                <a:spcPts val="360"/>
              </a:spcBef>
              <a:spcAft>
                <a:spcPts val="0"/>
              </a:spcAft>
              <a:buClr>
                <a:srgbClr val="009FBA"/>
              </a:buClr>
              <a:buSzPts val="2000"/>
              <a:buFont typeface="Verdana"/>
              <a:buNone/>
              <a:defRPr b="1" i="0" sz="1800" u="none" cap="none" strike="noStrike">
                <a:solidFill>
                  <a:srgbClr val="0F5494"/>
                </a:solidFill>
                <a:latin typeface="Verdana"/>
                <a:ea typeface="Verdana"/>
                <a:cs typeface="Verdana"/>
                <a:sym typeface="Verdana"/>
              </a:defRPr>
            </a:lvl2pPr>
            <a:lvl3pPr indent="-228600" lvl="2" marL="1371600" marR="0" rtl="0" algn="l">
              <a:spcBef>
                <a:spcPts val="320"/>
              </a:spcBef>
              <a:spcAft>
                <a:spcPts val="0"/>
              </a:spcAft>
              <a:buClr>
                <a:srgbClr val="0F5494"/>
              </a:buClr>
              <a:buSzPts val="1400"/>
              <a:buFont typeface="Verdana"/>
              <a:buNone/>
              <a:defRPr b="0" i="0" sz="1600" u="none" cap="none" strike="noStrike">
                <a:solidFill>
                  <a:srgbClr val="0F5494"/>
                </a:solidFill>
                <a:latin typeface="Verdana"/>
                <a:ea typeface="Verdana"/>
                <a:cs typeface="Verdana"/>
                <a:sym typeface="Verdana"/>
              </a:defRPr>
            </a:lvl3pPr>
            <a:lvl4pPr indent="-228600" lvl="3" marL="18288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2000"/>
              <a:buFont typeface="Arial"/>
              <a:buNone/>
              <a:defRPr b="0" i="0" sz="1400" u="none" cap="none" strike="noStrike">
                <a:solidFill>
                  <a:schemeClr val="dk1"/>
                </a:solidFill>
                <a:latin typeface="Arial"/>
                <a:ea typeface="Arial"/>
                <a:cs typeface="Arial"/>
                <a:sym typeface="Arial"/>
              </a:defRPr>
            </a:lvl9pPr>
          </a:lstStyle>
          <a:p/>
        </p:txBody>
      </p:sp>
      <p:sp>
        <p:nvSpPr>
          <p:cNvPr id="40" name="Google Shape;40;p5"/>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41" name="Google Shape;41;p5"/>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42" name="Google Shape;42;p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3" name="Shape 43"/>
        <p:cNvGrpSpPr/>
        <p:nvPr/>
      </p:nvGrpSpPr>
      <p:grpSpPr>
        <a:xfrm>
          <a:off x="0" y="0"/>
          <a:ext cx="0" cy="0"/>
          <a:chOff x="0" y="0"/>
          <a:chExt cx="0" cy="0"/>
        </a:xfrm>
      </p:grpSpPr>
      <p:sp>
        <p:nvSpPr>
          <p:cNvPr id="44" name="Google Shape;44;p6"/>
          <p:cNvSpPr txBox="1"/>
          <p:nvPr>
            <p:ph type="title"/>
          </p:nvPr>
        </p:nvSpPr>
        <p:spPr>
          <a:xfrm>
            <a:off x="395288" y="1339850"/>
            <a:ext cx="8229600" cy="936625"/>
          </a:xfrm>
          <a:prstGeom prst="rect">
            <a:avLst/>
          </a:prstGeom>
          <a:noFill/>
          <a:ln>
            <a:noFill/>
          </a:ln>
        </p:spPr>
        <p:txBody>
          <a:bodyPr anchorCtr="0" anchor="ctr" bIns="91425" lIns="91425" spcFirstLastPara="1" rIns="91425" wrap="square" tIns="91425"/>
          <a:lstStyle>
            <a:lvl1pPr indent="-358775" lvl="0"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1pPr>
            <a:lvl2pPr indent="-358775" lvl="1"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2pPr>
            <a:lvl3pPr indent="-358775" lvl="2"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3pPr>
            <a:lvl4pPr indent="-358775" lvl="3"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4pPr>
            <a:lvl5pPr indent="-358775" lvl="4"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5pPr>
            <a:lvl6pPr indent="-3175" lvl="5" marL="8159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6pPr>
            <a:lvl7pPr indent="-3175" lvl="6" marL="12731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7pPr>
            <a:lvl8pPr indent="-3175" lvl="7" marL="17303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8pPr>
            <a:lvl9pPr indent="-3175" lvl="8" marL="21875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9pPr>
          </a:lstStyle>
          <a:p/>
        </p:txBody>
      </p:sp>
      <p:sp>
        <p:nvSpPr>
          <p:cNvPr id="45" name="Google Shape;45;p6"/>
          <p:cNvSpPr txBox="1"/>
          <p:nvPr>
            <p:ph idx="1" type="body"/>
          </p:nvPr>
        </p:nvSpPr>
        <p:spPr>
          <a:xfrm>
            <a:off x="457200" y="2492375"/>
            <a:ext cx="4038600" cy="352901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lt1"/>
              </a:buClr>
              <a:buSzPts val="2800"/>
              <a:buFont typeface="Verdana"/>
              <a:buChar char="•"/>
              <a:defRPr b="0" i="1" sz="2800" u="none" cap="none" strike="noStrike">
                <a:solidFill>
                  <a:srgbClr val="0F5494"/>
                </a:solidFill>
                <a:latin typeface="Verdana"/>
                <a:ea typeface="Verdana"/>
                <a:cs typeface="Verdana"/>
                <a:sym typeface="Verdana"/>
              </a:defRPr>
            </a:lvl1pPr>
            <a:lvl2pPr indent="-381000" lvl="1" marL="914400" marR="0" rtl="0" algn="l">
              <a:spcBef>
                <a:spcPts val="480"/>
              </a:spcBef>
              <a:spcAft>
                <a:spcPts val="0"/>
              </a:spcAft>
              <a:buClr>
                <a:srgbClr val="009FBA"/>
              </a:buClr>
              <a:buSzPts val="2400"/>
              <a:buFont typeface="Verdana"/>
              <a:buChar char="•"/>
              <a:defRPr b="1" i="0" sz="2400" u="none" cap="none" strike="noStrike">
                <a:solidFill>
                  <a:srgbClr val="0F5494"/>
                </a:solidFill>
                <a:latin typeface="Verdana"/>
                <a:ea typeface="Verdana"/>
                <a:cs typeface="Verdana"/>
                <a:sym typeface="Verdana"/>
              </a:defRPr>
            </a:lvl2pPr>
            <a:lvl3pPr indent="-228600" lvl="2" marL="1371600" marR="0" rtl="0" algn="l">
              <a:spcBef>
                <a:spcPts val="400"/>
              </a:spcBef>
              <a:spcAft>
                <a:spcPts val="0"/>
              </a:spcAft>
              <a:buSzPts val="1400"/>
              <a:buNone/>
              <a:defRPr b="0" i="0" sz="2000" u="none" cap="none" strike="noStrike">
                <a:solidFill>
                  <a:srgbClr val="0F5494"/>
                </a:solidFill>
                <a:latin typeface="Verdana"/>
                <a:ea typeface="Verdana"/>
                <a:cs typeface="Verdana"/>
                <a:sym typeface="Verdana"/>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6" name="Google Shape;46;p6"/>
          <p:cNvSpPr txBox="1"/>
          <p:nvPr>
            <p:ph idx="2" type="body"/>
          </p:nvPr>
        </p:nvSpPr>
        <p:spPr>
          <a:xfrm>
            <a:off x="4648200" y="2492375"/>
            <a:ext cx="4038600" cy="352901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lt1"/>
              </a:buClr>
              <a:buSzPts val="2800"/>
              <a:buFont typeface="Verdana"/>
              <a:buChar char="•"/>
              <a:defRPr b="0" i="1" sz="2800" u="none" cap="none" strike="noStrike">
                <a:solidFill>
                  <a:srgbClr val="0F5494"/>
                </a:solidFill>
                <a:latin typeface="Verdana"/>
                <a:ea typeface="Verdana"/>
                <a:cs typeface="Verdana"/>
                <a:sym typeface="Verdana"/>
              </a:defRPr>
            </a:lvl1pPr>
            <a:lvl2pPr indent="-381000" lvl="1" marL="914400" marR="0" rtl="0" algn="l">
              <a:spcBef>
                <a:spcPts val="480"/>
              </a:spcBef>
              <a:spcAft>
                <a:spcPts val="0"/>
              </a:spcAft>
              <a:buClr>
                <a:srgbClr val="009FBA"/>
              </a:buClr>
              <a:buSzPts val="2400"/>
              <a:buFont typeface="Verdana"/>
              <a:buChar char="•"/>
              <a:defRPr b="1" i="0" sz="2400" u="none" cap="none" strike="noStrike">
                <a:solidFill>
                  <a:srgbClr val="0F5494"/>
                </a:solidFill>
                <a:latin typeface="Verdana"/>
                <a:ea typeface="Verdana"/>
                <a:cs typeface="Verdana"/>
                <a:sym typeface="Verdana"/>
              </a:defRPr>
            </a:lvl2pPr>
            <a:lvl3pPr indent="-228600" lvl="2" marL="1371600" marR="0" rtl="0" algn="l">
              <a:spcBef>
                <a:spcPts val="400"/>
              </a:spcBef>
              <a:spcAft>
                <a:spcPts val="0"/>
              </a:spcAft>
              <a:buSzPts val="1400"/>
              <a:buNone/>
              <a:defRPr b="0" i="0" sz="2000" u="none" cap="none" strike="noStrike">
                <a:solidFill>
                  <a:srgbClr val="0F5494"/>
                </a:solidFill>
                <a:latin typeface="Verdana"/>
                <a:ea typeface="Verdana"/>
                <a:cs typeface="Verdana"/>
                <a:sym typeface="Verdana"/>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7" name="Google Shape;47;p6"/>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48" name="Google Shape;48;p6"/>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49" name="Google Shape;49;p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0" name="Shape 50"/>
        <p:cNvGrpSpPr/>
        <p:nvPr/>
      </p:nvGrpSpPr>
      <p:grpSpPr>
        <a:xfrm>
          <a:off x="0" y="0"/>
          <a:ext cx="0" cy="0"/>
          <a:chOff x="0" y="0"/>
          <a:chExt cx="0" cy="0"/>
        </a:xfrm>
      </p:grpSpPr>
      <p:sp>
        <p:nvSpPr>
          <p:cNvPr id="51" name="Google Shape;51;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358775" lvl="0"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1pPr>
            <a:lvl2pPr indent="-358775" lvl="1"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2pPr>
            <a:lvl3pPr indent="-358775" lvl="2"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3pPr>
            <a:lvl4pPr indent="-358775" lvl="3"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4pPr>
            <a:lvl5pPr indent="-358775" lvl="4"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5pPr>
            <a:lvl6pPr indent="-3175" lvl="5" marL="8159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6pPr>
            <a:lvl7pPr indent="-3175" lvl="6" marL="12731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7pPr>
            <a:lvl8pPr indent="-3175" lvl="7" marL="17303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8pPr>
            <a:lvl9pPr indent="-3175" lvl="8" marL="21875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9pPr>
          </a:lstStyle>
          <a:p/>
        </p:txBody>
      </p:sp>
      <p:sp>
        <p:nvSpPr>
          <p:cNvPr id="52" name="Google Shape;52;p7"/>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lt1"/>
              </a:buClr>
              <a:buSzPts val="2400"/>
              <a:buFont typeface="Verdana"/>
              <a:buNone/>
              <a:defRPr b="1" i="1" sz="2400" u="none" cap="none" strike="noStrike">
                <a:solidFill>
                  <a:srgbClr val="0F5494"/>
                </a:solidFill>
                <a:latin typeface="Verdana"/>
                <a:ea typeface="Verdana"/>
                <a:cs typeface="Verdana"/>
                <a:sym typeface="Verdana"/>
              </a:defRPr>
            </a:lvl1pPr>
            <a:lvl2pPr indent="-228600" lvl="1" marL="914400" marR="0" rtl="0" algn="l">
              <a:spcBef>
                <a:spcPts val="400"/>
              </a:spcBef>
              <a:spcAft>
                <a:spcPts val="0"/>
              </a:spcAft>
              <a:buClr>
                <a:srgbClr val="009FBA"/>
              </a:buClr>
              <a:buSzPts val="2000"/>
              <a:buFont typeface="Verdana"/>
              <a:buNone/>
              <a:defRPr b="1" i="0" sz="2000" u="none" cap="none" strike="noStrike">
                <a:solidFill>
                  <a:srgbClr val="0F5494"/>
                </a:solidFill>
                <a:latin typeface="Verdana"/>
                <a:ea typeface="Verdana"/>
                <a:cs typeface="Verdana"/>
                <a:sym typeface="Verdana"/>
              </a:defRPr>
            </a:lvl2pPr>
            <a:lvl3pPr indent="-228600" lvl="2" marL="1371600" marR="0" rtl="0" algn="l">
              <a:spcBef>
                <a:spcPts val="360"/>
              </a:spcBef>
              <a:spcAft>
                <a:spcPts val="0"/>
              </a:spcAft>
              <a:buClr>
                <a:srgbClr val="0F5494"/>
              </a:buClr>
              <a:buSzPts val="1400"/>
              <a:buFont typeface="Verdana"/>
              <a:buNone/>
              <a:defRPr b="1" i="0" sz="1800" u="none" cap="none" strike="noStrike">
                <a:solidFill>
                  <a:srgbClr val="0F5494"/>
                </a:solidFill>
                <a:latin typeface="Verdana"/>
                <a:ea typeface="Verdana"/>
                <a:cs typeface="Verdana"/>
                <a:sym typeface="Verdana"/>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9pPr>
          </a:lstStyle>
          <a:p/>
        </p:txBody>
      </p:sp>
      <p:sp>
        <p:nvSpPr>
          <p:cNvPr id="53" name="Google Shape;53;p7"/>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lt1"/>
              </a:buClr>
              <a:buSzPts val="2400"/>
              <a:buFont typeface="Verdana"/>
              <a:buChar char="•"/>
              <a:defRPr b="0" i="1" sz="2400" u="none" cap="none" strike="noStrike">
                <a:solidFill>
                  <a:srgbClr val="0F5494"/>
                </a:solidFill>
                <a:latin typeface="Verdana"/>
                <a:ea typeface="Verdana"/>
                <a:cs typeface="Verdana"/>
                <a:sym typeface="Verdana"/>
              </a:defRPr>
            </a:lvl1pPr>
            <a:lvl2pPr indent="-355600" lvl="1" marL="914400" marR="0" rtl="0" algn="l">
              <a:spcBef>
                <a:spcPts val="400"/>
              </a:spcBef>
              <a:spcAft>
                <a:spcPts val="0"/>
              </a:spcAft>
              <a:buClr>
                <a:srgbClr val="009FBA"/>
              </a:buClr>
              <a:buSzPts val="2000"/>
              <a:buFont typeface="Verdana"/>
              <a:buChar char="•"/>
              <a:defRPr b="1" i="0" sz="2000" u="none" cap="none" strike="noStrike">
                <a:solidFill>
                  <a:srgbClr val="0F5494"/>
                </a:solidFill>
                <a:latin typeface="Verdana"/>
                <a:ea typeface="Verdana"/>
                <a:cs typeface="Verdana"/>
                <a:sym typeface="Verdana"/>
              </a:defRPr>
            </a:lvl2pPr>
            <a:lvl3pPr indent="-228600" lvl="2" marL="1371600" marR="0" rtl="0" algn="l">
              <a:spcBef>
                <a:spcPts val="360"/>
              </a:spcBef>
              <a:spcAft>
                <a:spcPts val="0"/>
              </a:spcAft>
              <a:buSzPts val="1400"/>
              <a:buNone/>
              <a:defRPr b="0" i="0" sz="1800" u="none" cap="none" strike="noStrike">
                <a:solidFill>
                  <a:srgbClr val="0F549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54" name="Google Shape;54;p7"/>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lt1"/>
              </a:buClr>
              <a:buSzPts val="2400"/>
              <a:buFont typeface="Verdana"/>
              <a:buNone/>
              <a:defRPr b="1" i="1" sz="2400" u="none" cap="none" strike="noStrike">
                <a:solidFill>
                  <a:srgbClr val="0F5494"/>
                </a:solidFill>
                <a:latin typeface="Verdana"/>
                <a:ea typeface="Verdana"/>
                <a:cs typeface="Verdana"/>
                <a:sym typeface="Verdana"/>
              </a:defRPr>
            </a:lvl1pPr>
            <a:lvl2pPr indent="-228600" lvl="1" marL="914400" marR="0" rtl="0" algn="l">
              <a:spcBef>
                <a:spcPts val="400"/>
              </a:spcBef>
              <a:spcAft>
                <a:spcPts val="0"/>
              </a:spcAft>
              <a:buClr>
                <a:srgbClr val="009FBA"/>
              </a:buClr>
              <a:buSzPts val="2000"/>
              <a:buFont typeface="Verdana"/>
              <a:buNone/>
              <a:defRPr b="1" i="0" sz="2000" u="none" cap="none" strike="noStrike">
                <a:solidFill>
                  <a:srgbClr val="0F5494"/>
                </a:solidFill>
                <a:latin typeface="Verdana"/>
                <a:ea typeface="Verdana"/>
                <a:cs typeface="Verdana"/>
                <a:sym typeface="Verdana"/>
              </a:defRPr>
            </a:lvl2pPr>
            <a:lvl3pPr indent="-228600" lvl="2" marL="1371600" marR="0" rtl="0" algn="l">
              <a:spcBef>
                <a:spcPts val="360"/>
              </a:spcBef>
              <a:spcAft>
                <a:spcPts val="0"/>
              </a:spcAft>
              <a:buClr>
                <a:srgbClr val="0F5494"/>
              </a:buClr>
              <a:buSzPts val="1400"/>
              <a:buFont typeface="Verdana"/>
              <a:buNone/>
              <a:defRPr b="1" i="0" sz="1800" u="none" cap="none" strike="noStrike">
                <a:solidFill>
                  <a:srgbClr val="0F5494"/>
                </a:solidFill>
                <a:latin typeface="Verdana"/>
                <a:ea typeface="Verdana"/>
                <a:cs typeface="Verdana"/>
                <a:sym typeface="Verdana"/>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9pPr>
          </a:lstStyle>
          <a:p/>
        </p:txBody>
      </p:sp>
      <p:sp>
        <p:nvSpPr>
          <p:cNvPr id="55" name="Google Shape;55;p7"/>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lt1"/>
              </a:buClr>
              <a:buSzPts val="2400"/>
              <a:buFont typeface="Verdana"/>
              <a:buChar char="•"/>
              <a:defRPr b="0" i="1" sz="2400" u="none" cap="none" strike="noStrike">
                <a:solidFill>
                  <a:srgbClr val="0F5494"/>
                </a:solidFill>
                <a:latin typeface="Verdana"/>
                <a:ea typeface="Verdana"/>
                <a:cs typeface="Verdana"/>
                <a:sym typeface="Verdana"/>
              </a:defRPr>
            </a:lvl1pPr>
            <a:lvl2pPr indent="-355600" lvl="1" marL="914400" marR="0" rtl="0" algn="l">
              <a:spcBef>
                <a:spcPts val="400"/>
              </a:spcBef>
              <a:spcAft>
                <a:spcPts val="0"/>
              </a:spcAft>
              <a:buClr>
                <a:srgbClr val="009FBA"/>
              </a:buClr>
              <a:buSzPts val="2000"/>
              <a:buFont typeface="Verdana"/>
              <a:buChar char="•"/>
              <a:defRPr b="1" i="0" sz="2000" u="none" cap="none" strike="noStrike">
                <a:solidFill>
                  <a:srgbClr val="0F5494"/>
                </a:solidFill>
                <a:latin typeface="Verdana"/>
                <a:ea typeface="Verdana"/>
                <a:cs typeface="Verdana"/>
                <a:sym typeface="Verdana"/>
              </a:defRPr>
            </a:lvl2pPr>
            <a:lvl3pPr indent="-228600" lvl="2" marL="1371600" marR="0" rtl="0" algn="l">
              <a:spcBef>
                <a:spcPts val="360"/>
              </a:spcBef>
              <a:spcAft>
                <a:spcPts val="0"/>
              </a:spcAft>
              <a:buSzPts val="1400"/>
              <a:buNone/>
              <a:defRPr b="0" i="0" sz="1800" u="none" cap="none" strike="noStrike">
                <a:solidFill>
                  <a:srgbClr val="0F5494"/>
                </a:solidFill>
                <a:latin typeface="Verdana"/>
                <a:ea typeface="Verdana"/>
                <a:cs typeface="Verdana"/>
                <a:sym typeface="Verdana"/>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56" name="Google Shape;56;p7"/>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57" name="Google Shape;57;p7"/>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58" name="Google Shape;58;p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9" name="Shape 59"/>
        <p:cNvGrpSpPr/>
        <p:nvPr/>
      </p:nvGrpSpPr>
      <p:grpSpPr>
        <a:xfrm>
          <a:off x="0" y="0"/>
          <a:ext cx="0" cy="0"/>
          <a:chOff x="0" y="0"/>
          <a:chExt cx="0" cy="0"/>
        </a:xfrm>
      </p:grpSpPr>
      <p:sp>
        <p:nvSpPr>
          <p:cNvPr id="60" name="Google Shape;60;p8"/>
          <p:cNvSpPr txBox="1"/>
          <p:nvPr>
            <p:ph type="title"/>
          </p:nvPr>
        </p:nvSpPr>
        <p:spPr>
          <a:xfrm>
            <a:off x="395288" y="1339850"/>
            <a:ext cx="8229600" cy="936625"/>
          </a:xfrm>
          <a:prstGeom prst="rect">
            <a:avLst/>
          </a:prstGeom>
          <a:noFill/>
          <a:ln>
            <a:noFill/>
          </a:ln>
        </p:spPr>
        <p:txBody>
          <a:bodyPr anchorCtr="0" anchor="ctr" bIns="91425" lIns="91425" spcFirstLastPara="1" rIns="91425" wrap="square" tIns="91425"/>
          <a:lstStyle>
            <a:lvl1pPr indent="-358775" lvl="0"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1pPr>
            <a:lvl2pPr indent="-358775" lvl="1"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2pPr>
            <a:lvl3pPr indent="-358775" lvl="2"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3pPr>
            <a:lvl4pPr indent="-358775" lvl="3"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4pPr>
            <a:lvl5pPr indent="-358775" lvl="4"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5pPr>
            <a:lvl6pPr indent="-3175" lvl="5" marL="8159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6pPr>
            <a:lvl7pPr indent="-3175" lvl="6" marL="12731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7pPr>
            <a:lvl8pPr indent="-3175" lvl="7" marL="17303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8pPr>
            <a:lvl9pPr indent="-3175" lvl="8" marL="21875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9pPr>
          </a:lstStyle>
          <a:p/>
        </p:txBody>
      </p:sp>
      <p:sp>
        <p:nvSpPr>
          <p:cNvPr id="61" name="Google Shape;61;p8"/>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62" name="Google Shape;62;p8"/>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63" name="Google Shape;63;p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4" name="Shape 64"/>
        <p:cNvGrpSpPr/>
        <p:nvPr/>
      </p:nvGrpSpPr>
      <p:grpSpPr>
        <a:xfrm>
          <a:off x="0" y="0"/>
          <a:ext cx="0" cy="0"/>
          <a:chOff x="0" y="0"/>
          <a:chExt cx="0" cy="0"/>
        </a:xfrm>
      </p:grpSpPr>
      <p:sp>
        <p:nvSpPr>
          <p:cNvPr id="65" name="Google Shape;65;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indent="-358775" lvl="0" marL="358775" marR="0" rtl="0" algn="l">
              <a:spcBef>
                <a:spcPts val="0"/>
              </a:spcBef>
              <a:spcAft>
                <a:spcPts val="0"/>
              </a:spcAft>
              <a:buSzPts val="1400"/>
              <a:buNone/>
              <a:defRPr b="1" i="0" sz="2000" u="none" cap="none" strike="noStrike">
                <a:solidFill>
                  <a:srgbClr val="0F5494"/>
                </a:solidFill>
                <a:latin typeface="Verdana"/>
                <a:ea typeface="Verdana"/>
                <a:cs typeface="Verdana"/>
                <a:sym typeface="Verdana"/>
              </a:defRPr>
            </a:lvl1pPr>
            <a:lvl2pPr indent="-358775" lvl="1"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2pPr>
            <a:lvl3pPr indent="-358775" lvl="2"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3pPr>
            <a:lvl4pPr indent="-358775" lvl="3"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4pPr>
            <a:lvl5pPr indent="-358775" lvl="4"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5pPr>
            <a:lvl6pPr indent="-3175" lvl="5" marL="8159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6pPr>
            <a:lvl7pPr indent="-3175" lvl="6" marL="12731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7pPr>
            <a:lvl8pPr indent="-3175" lvl="7" marL="17303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8pPr>
            <a:lvl9pPr indent="-3175" lvl="8" marL="21875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9pPr>
          </a:lstStyle>
          <a:p/>
        </p:txBody>
      </p:sp>
      <p:sp>
        <p:nvSpPr>
          <p:cNvPr id="66" name="Google Shape;66;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lt1"/>
              </a:buClr>
              <a:buSzPts val="3200"/>
              <a:buFont typeface="Verdana"/>
              <a:buChar char="•"/>
              <a:defRPr b="0" i="1" sz="3200" u="none" cap="none" strike="noStrike">
                <a:solidFill>
                  <a:srgbClr val="0F5494"/>
                </a:solidFill>
                <a:latin typeface="Verdana"/>
                <a:ea typeface="Verdana"/>
                <a:cs typeface="Verdana"/>
                <a:sym typeface="Verdana"/>
              </a:defRPr>
            </a:lvl1pPr>
            <a:lvl2pPr indent="-406400" lvl="1" marL="914400" marR="0" rtl="0" algn="l">
              <a:spcBef>
                <a:spcPts val="560"/>
              </a:spcBef>
              <a:spcAft>
                <a:spcPts val="0"/>
              </a:spcAft>
              <a:buClr>
                <a:srgbClr val="009FBA"/>
              </a:buClr>
              <a:buSzPts val="2800"/>
              <a:buFont typeface="Verdana"/>
              <a:buChar char="•"/>
              <a:defRPr b="1" i="0" sz="2800" u="none" cap="none" strike="noStrike">
                <a:solidFill>
                  <a:srgbClr val="0F5494"/>
                </a:solidFill>
                <a:latin typeface="Verdana"/>
                <a:ea typeface="Verdana"/>
                <a:cs typeface="Verdana"/>
                <a:sym typeface="Verdana"/>
              </a:defRPr>
            </a:lvl2pPr>
            <a:lvl3pPr indent="-228600" lvl="2" marL="1371600" marR="0" rtl="0" algn="l">
              <a:spcBef>
                <a:spcPts val="480"/>
              </a:spcBef>
              <a:spcAft>
                <a:spcPts val="0"/>
              </a:spcAft>
              <a:buSzPts val="1400"/>
              <a:buNone/>
              <a:defRPr b="0" i="0" sz="2400" u="none" cap="none" strike="noStrike">
                <a:solidFill>
                  <a:srgbClr val="0F5494"/>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 name="Google Shape;67;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lt1"/>
              </a:buClr>
              <a:buSzPts val="2400"/>
              <a:buFont typeface="Verdana"/>
              <a:buNone/>
              <a:defRPr b="0" i="1" sz="1400" u="none" cap="none" strike="noStrike">
                <a:solidFill>
                  <a:srgbClr val="0F5494"/>
                </a:solidFill>
                <a:latin typeface="Verdana"/>
                <a:ea typeface="Verdana"/>
                <a:cs typeface="Verdana"/>
                <a:sym typeface="Verdana"/>
              </a:defRPr>
            </a:lvl1pPr>
            <a:lvl2pPr indent="-228600" lvl="1" marL="914400" marR="0" rtl="0" algn="l">
              <a:spcBef>
                <a:spcPts val="240"/>
              </a:spcBef>
              <a:spcAft>
                <a:spcPts val="0"/>
              </a:spcAft>
              <a:buClr>
                <a:srgbClr val="009FBA"/>
              </a:buClr>
              <a:buSzPts val="2000"/>
              <a:buFont typeface="Verdana"/>
              <a:buNone/>
              <a:defRPr b="1" i="0" sz="1200" u="none" cap="none" strike="noStrike">
                <a:solidFill>
                  <a:srgbClr val="0F5494"/>
                </a:solidFill>
                <a:latin typeface="Verdana"/>
                <a:ea typeface="Verdana"/>
                <a:cs typeface="Verdana"/>
                <a:sym typeface="Verdana"/>
              </a:defRPr>
            </a:lvl2pPr>
            <a:lvl3pPr indent="-228600" lvl="2" marL="1371600" marR="0" rtl="0" algn="l">
              <a:spcBef>
                <a:spcPts val="200"/>
              </a:spcBef>
              <a:spcAft>
                <a:spcPts val="0"/>
              </a:spcAft>
              <a:buClr>
                <a:srgbClr val="0F5494"/>
              </a:buClr>
              <a:buSzPts val="1400"/>
              <a:buFont typeface="Verdana"/>
              <a:buNone/>
              <a:defRPr b="0" i="0" sz="1000" u="none" cap="none" strike="noStrike">
                <a:solidFill>
                  <a:srgbClr val="0F5494"/>
                </a:solidFill>
                <a:latin typeface="Verdana"/>
                <a:ea typeface="Verdana"/>
                <a:cs typeface="Verdana"/>
                <a:sym typeface="Verdana"/>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9pPr>
          </a:lstStyle>
          <a:p/>
        </p:txBody>
      </p:sp>
      <p:sp>
        <p:nvSpPr>
          <p:cNvPr id="68" name="Google Shape;68;p9"/>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69" name="Google Shape;69;p9"/>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70" name="Google Shape;70;p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1" name="Shape 71"/>
        <p:cNvGrpSpPr/>
        <p:nvPr/>
      </p:nvGrpSpPr>
      <p:grpSpPr>
        <a:xfrm>
          <a:off x="0" y="0"/>
          <a:ext cx="0" cy="0"/>
          <a:chOff x="0" y="0"/>
          <a:chExt cx="0" cy="0"/>
        </a:xfrm>
      </p:grpSpPr>
      <p:sp>
        <p:nvSpPr>
          <p:cNvPr id="72" name="Google Shape;72;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indent="-358775" lvl="0" marL="358775" marR="0" rtl="0" algn="l">
              <a:spcBef>
                <a:spcPts val="0"/>
              </a:spcBef>
              <a:spcAft>
                <a:spcPts val="0"/>
              </a:spcAft>
              <a:buSzPts val="1400"/>
              <a:buNone/>
              <a:defRPr b="1" i="0" sz="2000" u="none" cap="none" strike="noStrike">
                <a:solidFill>
                  <a:srgbClr val="0F5494"/>
                </a:solidFill>
                <a:latin typeface="Verdana"/>
                <a:ea typeface="Verdana"/>
                <a:cs typeface="Verdana"/>
                <a:sym typeface="Verdana"/>
              </a:defRPr>
            </a:lvl1pPr>
            <a:lvl2pPr indent="-358775" lvl="1"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2pPr>
            <a:lvl3pPr indent="-358775" lvl="2"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3pPr>
            <a:lvl4pPr indent="-358775" lvl="3"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4pPr>
            <a:lvl5pPr indent="-358775" lvl="4"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5pPr>
            <a:lvl6pPr indent="-3175" lvl="5" marL="8159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6pPr>
            <a:lvl7pPr indent="-3175" lvl="6" marL="12731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7pPr>
            <a:lvl8pPr indent="-3175" lvl="7" marL="17303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8pPr>
            <a:lvl9pPr indent="-3175" lvl="8" marL="21875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9pPr>
          </a:lstStyle>
          <a:p/>
        </p:txBody>
      </p:sp>
      <p:sp>
        <p:nvSpPr>
          <p:cNvPr id="73" name="Google Shape;73;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lt1"/>
              </a:buClr>
              <a:buSzPts val="1400"/>
              <a:buFont typeface="Verdana"/>
              <a:buNone/>
              <a:defRPr b="0" i="1" sz="3200" u="none" cap="none" strike="noStrike">
                <a:solidFill>
                  <a:srgbClr val="0F5494"/>
                </a:solidFill>
                <a:latin typeface="Verdana"/>
                <a:ea typeface="Verdana"/>
                <a:cs typeface="Verdana"/>
                <a:sym typeface="Verdana"/>
              </a:defRPr>
            </a:lvl1pPr>
            <a:lvl2pPr indent="0" lvl="1" marL="457200" marR="0" rtl="0" algn="l">
              <a:spcBef>
                <a:spcPts val="560"/>
              </a:spcBef>
              <a:spcAft>
                <a:spcPts val="0"/>
              </a:spcAft>
              <a:buClr>
                <a:srgbClr val="009FBA"/>
              </a:buClr>
              <a:buSzPts val="1400"/>
              <a:buFont typeface="Verdana"/>
              <a:buNone/>
              <a:defRPr b="1" i="0" sz="2800" u="none" cap="none" strike="noStrike">
                <a:solidFill>
                  <a:srgbClr val="0F5494"/>
                </a:solidFill>
                <a:latin typeface="Verdana"/>
                <a:ea typeface="Verdana"/>
                <a:cs typeface="Verdana"/>
                <a:sym typeface="Verdana"/>
              </a:defRPr>
            </a:lvl2pPr>
            <a:lvl3pPr indent="0" lvl="2" marL="914400" marR="0" rtl="0" algn="l">
              <a:spcBef>
                <a:spcPts val="480"/>
              </a:spcBef>
              <a:spcAft>
                <a:spcPts val="0"/>
              </a:spcAft>
              <a:buClr>
                <a:srgbClr val="0F5494"/>
              </a:buClr>
              <a:buSzPts val="1400"/>
              <a:buFont typeface="Verdana"/>
              <a:buNone/>
              <a:defRPr b="0" i="0" sz="2400" u="none" cap="none" strike="noStrike">
                <a:solidFill>
                  <a:srgbClr val="0F5494"/>
                </a:solidFill>
                <a:latin typeface="Verdana"/>
                <a:ea typeface="Verdana"/>
                <a:cs typeface="Verdana"/>
                <a:sym typeface="Verdana"/>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74" name="Google Shape;74;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lt1"/>
              </a:buClr>
              <a:buSzPts val="2400"/>
              <a:buFont typeface="Verdana"/>
              <a:buNone/>
              <a:defRPr b="0" i="1" sz="1400" u="none" cap="none" strike="noStrike">
                <a:solidFill>
                  <a:srgbClr val="0F5494"/>
                </a:solidFill>
                <a:latin typeface="Verdana"/>
                <a:ea typeface="Verdana"/>
                <a:cs typeface="Verdana"/>
                <a:sym typeface="Verdana"/>
              </a:defRPr>
            </a:lvl1pPr>
            <a:lvl2pPr indent="-228600" lvl="1" marL="914400" marR="0" rtl="0" algn="l">
              <a:spcBef>
                <a:spcPts val="240"/>
              </a:spcBef>
              <a:spcAft>
                <a:spcPts val="0"/>
              </a:spcAft>
              <a:buClr>
                <a:srgbClr val="009FBA"/>
              </a:buClr>
              <a:buSzPts val="2000"/>
              <a:buFont typeface="Verdana"/>
              <a:buNone/>
              <a:defRPr b="1" i="0" sz="1200" u="none" cap="none" strike="noStrike">
                <a:solidFill>
                  <a:srgbClr val="0F5494"/>
                </a:solidFill>
                <a:latin typeface="Verdana"/>
                <a:ea typeface="Verdana"/>
                <a:cs typeface="Verdana"/>
                <a:sym typeface="Verdana"/>
              </a:defRPr>
            </a:lvl2pPr>
            <a:lvl3pPr indent="-228600" lvl="2" marL="1371600" marR="0" rtl="0" algn="l">
              <a:spcBef>
                <a:spcPts val="200"/>
              </a:spcBef>
              <a:spcAft>
                <a:spcPts val="0"/>
              </a:spcAft>
              <a:buClr>
                <a:srgbClr val="0F5494"/>
              </a:buClr>
              <a:buSzPts val="1400"/>
              <a:buFont typeface="Verdana"/>
              <a:buNone/>
              <a:defRPr b="0" i="0" sz="1000" u="none" cap="none" strike="noStrike">
                <a:solidFill>
                  <a:srgbClr val="0F5494"/>
                </a:solidFill>
                <a:latin typeface="Verdana"/>
                <a:ea typeface="Verdana"/>
                <a:cs typeface="Verdana"/>
                <a:sym typeface="Verdana"/>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Arial"/>
                <a:ea typeface="Arial"/>
                <a:cs typeface="Arial"/>
                <a:sym typeface="Arial"/>
              </a:defRPr>
            </a:lvl9pPr>
          </a:lstStyle>
          <a:p/>
        </p:txBody>
      </p:sp>
      <p:sp>
        <p:nvSpPr>
          <p:cNvPr id="75" name="Google Shape;75;p10"/>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76" name="Google Shape;76;p10"/>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77" name="Google Shape;77;p1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fr-B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95288" y="1339850"/>
            <a:ext cx="8229600" cy="936625"/>
          </a:xfrm>
          <a:prstGeom prst="rect">
            <a:avLst/>
          </a:prstGeom>
          <a:noFill/>
          <a:ln>
            <a:noFill/>
          </a:ln>
        </p:spPr>
        <p:txBody>
          <a:bodyPr anchorCtr="0" anchor="ctr" bIns="91425" lIns="91425" spcFirstLastPara="1" rIns="91425" wrap="square" tIns="91425"/>
          <a:lstStyle>
            <a:lvl1pPr indent="-358775" lvl="0"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1pPr>
            <a:lvl2pPr indent="-358775" lvl="1"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2pPr>
            <a:lvl3pPr indent="-358775" lvl="2"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3pPr>
            <a:lvl4pPr indent="-358775" lvl="3"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4pPr>
            <a:lvl5pPr indent="-358775" lvl="4" marL="3587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5pPr>
            <a:lvl6pPr indent="-3175" lvl="5" marL="8159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6pPr>
            <a:lvl7pPr indent="-3175" lvl="6" marL="12731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7pPr>
            <a:lvl8pPr indent="-3175" lvl="7" marL="17303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8pPr>
            <a:lvl9pPr indent="-3175" lvl="8" marL="2187575" marR="0" rtl="0" algn="l">
              <a:spcBef>
                <a:spcPts val="0"/>
              </a:spcBef>
              <a:spcAft>
                <a:spcPts val="0"/>
              </a:spcAft>
              <a:buSzPts val="1400"/>
              <a:buNone/>
              <a:defRPr b="1" i="0" sz="3000" u="none" cap="none" strike="noStrike">
                <a:solidFill>
                  <a:srgbClr val="0F5494"/>
                </a:solidFill>
                <a:latin typeface="Verdana"/>
                <a:ea typeface="Verdana"/>
                <a:cs typeface="Verdana"/>
                <a:sym typeface="Verdana"/>
              </a:defRPr>
            </a:lvl9pPr>
          </a:lstStyle>
          <a:p/>
        </p:txBody>
      </p:sp>
      <p:sp>
        <p:nvSpPr>
          <p:cNvPr id="11" name="Google Shape;11;p1"/>
          <p:cNvSpPr txBox="1"/>
          <p:nvPr>
            <p:ph idx="1" type="body"/>
          </p:nvPr>
        </p:nvSpPr>
        <p:spPr>
          <a:xfrm>
            <a:off x="457200" y="2492375"/>
            <a:ext cx="8229600" cy="3529013"/>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lt1"/>
              </a:buClr>
              <a:buSzPts val="2400"/>
              <a:buFont typeface="Verdana"/>
              <a:buChar char="•"/>
              <a:defRPr b="0" i="1" sz="2400" u="none" cap="none" strike="noStrike">
                <a:solidFill>
                  <a:srgbClr val="0F5494"/>
                </a:solidFill>
                <a:latin typeface="Verdana"/>
                <a:ea typeface="Verdana"/>
                <a:cs typeface="Verdana"/>
                <a:sym typeface="Verdana"/>
              </a:defRPr>
            </a:lvl1pPr>
            <a:lvl2pPr indent="-355600" lvl="1" marL="914400" marR="0" rtl="0" algn="l">
              <a:spcBef>
                <a:spcPts val="400"/>
              </a:spcBef>
              <a:spcAft>
                <a:spcPts val="0"/>
              </a:spcAft>
              <a:buClr>
                <a:srgbClr val="009FBA"/>
              </a:buClr>
              <a:buSzPts val="2000"/>
              <a:buFont typeface="Verdana"/>
              <a:buChar char="•"/>
              <a:defRPr b="1" i="0" sz="2000" u="none" cap="none" strike="noStrike">
                <a:solidFill>
                  <a:srgbClr val="0F5494"/>
                </a:solidFill>
                <a:latin typeface="Verdana"/>
                <a:ea typeface="Verdana"/>
                <a:cs typeface="Verdana"/>
                <a:sym typeface="Verdana"/>
              </a:defRPr>
            </a:lvl2pPr>
            <a:lvl3pPr indent="-228600" lvl="2" marL="1371600" marR="0" rtl="0" algn="l">
              <a:spcBef>
                <a:spcPts val="280"/>
              </a:spcBef>
              <a:spcAft>
                <a:spcPts val="0"/>
              </a:spcAft>
              <a:buSzPts val="1400"/>
              <a:buNone/>
              <a:defRPr b="0" i="0" sz="1400" u="none" cap="none" strike="noStrike">
                <a:solidFill>
                  <a:srgbClr val="0F5494"/>
                </a:solidFill>
                <a:latin typeface="Verdana"/>
                <a:ea typeface="Verdana"/>
                <a:cs typeface="Verdana"/>
                <a:sym typeface="Verdana"/>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245225"/>
            <a:ext cx="2133600" cy="47625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13" name="Google Shape;13;p1"/>
          <p:cNvSpPr txBox="1"/>
          <p:nvPr>
            <p:ph idx="11" type="ftr"/>
          </p:nvPr>
        </p:nvSpPr>
        <p:spPr>
          <a:xfrm>
            <a:off x="3124200" y="6245225"/>
            <a:ext cx="2895600" cy="47625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2pPr>
            <a:lvl3pPr indent="0" lvl="2" marL="914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3pPr>
            <a:lvl4pPr indent="0" lvl="3" marL="1371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4pPr>
            <a:lvl5pPr indent="0" lvl="4" marL="18288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5pPr>
            <a:lvl6pPr indent="0" lvl="5" marL="22860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6pPr>
            <a:lvl7pPr indent="0" lvl="6" marL="27432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7pPr>
            <a:lvl8pPr indent="0" lvl="7" marL="32004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8pPr>
            <a:lvl9pPr indent="0" lvl="8" marL="3657600" marR="0" rtl="0" algn="l">
              <a:spcBef>
                <a:spcPts val="0"/>
              </a:spcBef>
              <a:spcAft>
                <a:spcPts val="0"/>
              </a:spcAft>
              <a:buSzPts val="1400"/>
              <a:buNone/>
              <a:defRPr b="0" i="0" sz="1200" u="none" cap="none" strike="noStrike">
                <a:solidFill>
                  <a:srgbClr val="0F5494"/>
                </a:solidFill>
                <a:latin typeface="Verdana"/>
                <a:ea typeface="Verdana"/>
                <a:cs typeface="Verdana"/>
                <a:sym typeface="Verdana"/>
              </a:defRPr>
            </a:lvl9pPr>
          </a:lstStyle>
          <a:p/>
        </p:txBody>
      </p:sp>
      <p:sp>
        <p:nvSpPr>
          <p:cNvPr id="14" name="Google Shape;14;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fr-BE"/>
              <a:t>‹#›</a:t>
            </a:fld>
            <a:endParaRPr/>
          </a:p>
        </p:txBody>
      </p:sp>
      <p:sp>
        <p:nvSpPr>
          <p:cNvPr id="15" name="Google Shape;15;p1"/>
          <p:cNvSpPr/>
          <p:nvPr/>
        </p:nvSpPr>
        <p:spPr>
          <a:xfrm>
            <a:off x="0" y="0"/>
            <a:ext cx="9144000" cy="957263"/>
          </a:xfrm>
          <a:prstGeom prst="rect">
            <a:avLst/>
          </a:prstGeom>
          <a:solidFill>
            <a:srgbClr val="0F5494"/>
          </a:solidFill>
          <a:ln cap="flat" cmpd="sng" w="9525">
            <a:solidFill>
              <a:srgbClr val="0F549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16" name="Google Shape;16;p1"/>
          <p:cNvSpPr/>
          <p:nvPr/>
        </p:nvSpPr>
        <p:spPr>
          <a:xfrm>
            <a:off x="4262438" y="6659563"/>
            <a:ext cx="611187" cy="198437"/>
          </a:xfrm>
          <a:prstGeom prst="rect">
            <a:avLst/>
          </a:prstGeom>
          <a:solidFill>
            <a:srgbClr val="133176"/>
          </a:solidFill>
          <a:ln cap="flat" cmpd="sng" w="9525">
            <a:solidFill>
              <a:srgbClr val="13317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LOGO CE_Vertical_EN_NEG_quadri_HR" id="17" name="Google Shape;17;p1"/>
          <p:cNvPicPr preferRelativeResize="0"/>
          <p:nvPr/>
        </p:nvPicPr>
        <p:blipFill rotWithShape="1">
          <a:blip r:embed="rId1">
            <a:alphaModFix/>
          </a:blip>
          <a:srcRect b="0" l="0" r="0" t="0"/>
          <a:stretch/>
        </p:blipFill>
        <p:spPr>
          <a:xfrm>
            <a:off x="3957638" y="258763"/>
            <a:ext cx="1436687" cy="100488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hyperlink" Target="http://www.communityroundtable.com/research/community-maturity-mode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capacity4dev.ec.europa.eu/hunger-foodsecurity-nutrition/minisite/about-rosa-1" TargetMode="External"/><Relationship Id="rId4" Type="http://schemas.openxmlformats.org/officeDocument/2006/relationships/image" Target="../media/image23.jpg"/><Relationship Id="rId5" Type="http://schemas.openxmlformats.org/officeDocument/2006/relationships/hyperlink" Target="http://www.freepik.com/free-vector/goal-concept-with-mountains_756785.ht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ww.flickr.com/photos/eeas/15414693521/in/album-7215764826672703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5.jpg"/><Relationship Id="rId4" Type="http://schemas.openxmlformats.org/officeDocument/2006/relationships/hyperlink" Target="https://www.flickr.com/photos/alphachimpstudio/280753579/in/photolist-qNWfX-EMSwG-8xBeaJ-7GWBMC-7GWB33-qSSUu-9TNHiH-8s4yG5-qXYiJ-4WHZu5-8s1zeB-8s1wq2-8s1xHF-7GWB8h-8s4zSA-8iDQHR-7GWC87-8s1uMr-8s1sYX-4WDGRD-5C18p-5BZo6-5BZj9-8xBfgu-8s1v64-7oKvPW-7GWBSY-qXYiD-7GWBGA-8s1w7R-eH4Fs4-8s1vPD-7oKvQL-7GWBpu-qNX4m-8xybHV-8s4AB9-aggacZ-4WHZAS-bEoKe6-4WDGSe-8s4wrA-eH4EbV-eHaEkh-agiMQG-8s4x4C-5C1k6-8s4wyW-eHaJe9-8s4AJ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4.jpg"/><Relationship Id="rId4" Type="http://schemas.openxmlformats.org/officeDocument/2006/relationships/hyperlink" Target="https://www.flickr.com/photos/elefevre/2744403927/in/photolist-5bvMF6-9cAG4P-jy1et-8U7i22-68AvrA-8PsJLd-8PpSKX-8PpYvB-hCsoD5-3bWedS-8PpHcD-5qjehG-8PpAXH-nogjJR-muGhJX-89L26o-47GQ6s-7Vx6Xs-qzvwE-89JDAs-muFthV-89JEg5-muGF7T-bDwV8M-89L14d-AGEMSp-8ni9Mm-6dZSfK-muGBdF-muGvbR-89L2DA-muGxvk-f1afhH-6dZSzT-6e53PU-wDnwU-6e53v9-muGK5c-dnsDft-89FxMt-ddFehV-4FphnL-89FzTk-muFAkn-ddFf5v-6e53Qu-6iMrSS-muFRkv-muFJbx-ddFgi6"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capacity4dev.ec.europa.eu/policy-forum-development/documents" TargetMode="External"/><Relationship Id="rId4" Type="http://schemas.openxmlformats.org/officeDocument/2006/relationships/hyperlink" Target="http://capacity4dev.ec.europa.eu/innov-aid/document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www.flickr.com/photos/30108209@N02/11399475875/in/photolist-inki2v-4ER7NR-6y8hbt-6dTUAq-jzxKRM-6HxucD-4ER7bv-4G4tNQ-8YevVj-7fSUJD-4EV277-4GaBwr-3nZqs8-PZxsQ-aciPtq-bhBfpa-6dPNbr-eKQgMP-6dJjvr-4EQy8g-bf3Wwx-9RUdww-fcFbts-4EURwy-fzXJ2-4ERbCt-efa4p-5aqagR-5KWrM7-aiYsNW-51UjdY-fB5Pq-5Lhy6V-dgvK7u-rbzUwh-7fEDG7-6dLqv3-8rdnUY-jCmyR-jVTxct-5Rk88o-fB5P5-npYioW-irFSRD-efeJU-fcFbYE-izkPZj-7GSxpE-iJUSa2-4EQxzH"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capacity4dev.ec.europa.eu/eyd2015/minisite/how-group-works-stay-updated-and-get-involved" TargetMode="External"/><Relationship Id="rId4" Type="http://schemas.openxmlformats.org/officeDocument/2006/relationships/hyperlink" Target="http://capacity4dev.ec.europa.eu/iesf/blog/welcome-our-team-experts-eric-huby" TargetMode="External"/><Relationship Id="rId5" Type="http://schemas.openxmlformats.org/officeDocument/2006/relationships/hyperlink" Target="http://capacity4dev.ec.europa.eu/b4life/blog/listen-unep-cop21-and-understand-why-we-all-depend-healthy-ecosystems-ensure-our-development-s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capacity4dev.ec.europa.eu/iesf/blog/question-time-which-picture-perfectly-represents-your-project" TargetMode="External"/><Relationship Id="rId4" Type="http://schemas.openxmlformats.org/officeDocument/2006/relationships/hyperlink" Target="http://capacity4dev.ec.europa.eu/iesf/blog/speakers-corner-participation-young-people-civil-society-which-level-engagement" TargetMode="External"/><Relationship Id="rId5" Type="http://schemas.openxmlformats.org/officeDocument/2006/relationships/hyperlink" Target="http://capacity4dev.ec.europa.eu/iesf/blog/speakers-corner-participation-young-people-civil-society-which-level-engagement" TargetMode="External"/><Relationship Id="rId6" Type="http://schemas.openxmlformats.org/officeDocument/2006/relationships/hyperlink" Target="http://capacity4dev.ec.europa.eu/iesf/blog/good-practice-strengthening-civil-registration-system-informal-economy-operators-ghana" TargetMode="External"/><Relationship Id="rId7" Type="http://schemas.openxmlformats.org/officeDocument/2006/relationships/hyperlink" Target="http://capacity4dev.ec.europa.eu/iesf/blog/%C3%A9crivez-un-article-avec-nou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www.freepik.com/index.php?goto=41&amp;idd=364604&amp;url=aHR0cDovL3d3dy5zeGMuaHUvcGhvdG8vNDEyMjEz#" TargetMode="External"/><Relationship Id="rId4" Type="http://schemas.openxmlformats.org/officeDocument/2006/relationships/image" Target="../media/image1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capacity4dev.ec.europa.eu/iesf/blog/news-activities-and-upcoming-events-help-u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capacity4dev.ec.europa.eu/innov-aid/document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capacity4dev.ec.europa.eu/hunger-foodsecurity-nutrition/event/seminar-hot-topics-sustainable-agriculture-and-land"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europa.eu/capacity4dev/b4life/searchgroup?text=Larger%20than%20Elephants&amp;page=1"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capacity4dev.ec.europa.eu/hunger-foodsecurity-nutrition/document/rosa-news-no-51-en" TargetMode="External"/><Relationship Id="rId4" Type="http://schemas.openxmlformats.org/officeDocument/2006/relationships/hyperlink" Target="http://capacity4dev.ec.europa.eu/policy-forum-development/minisite/media/pfd-newsletter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comments" Target="../comments/comment1.xml"/><Relationship Id="rId4" Type="http://schemas.openxmlformats.org/officeDocument/2006/relationships/image" Target="../media/image1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comments" Target="../comments/comment2.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26.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9.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mailto:Cecile.MABILOTTE@ec.europa.eu" TargetMode="External"/><Relationship Id="rId4" Type="http://schemas.openxmlformats.org/officeDocument/2006/relationships/hyperlink" Target="mailto:lucie.lamoureux@mksp.eu" TargetMode="External"/><Relationship Id="rId5" Type="http://schemas.openxmlformats.org/officeDocument/2006/relationships/hyperlink" Target="mailto:ik@ecdpm.org" TargetMode="External"/><Relationship Id="rId6" Type="http://schemas.openxmlformats.org/officeDocument/2006/relationships/image" Target="../media/image25.png"/><Relationship Id="rId7" Type="http://schemas.openxmlformats.org/officeDocument/2006/relationships/image" Target="../media/image20.png"/><Relationship Id="rId8" Type="http://schemas.openxmlformats.org/officeDocument/2006/relationships/image" Target="../media/image24.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hyperlink" Target="http://www.communityroundtable.com/research/community-maturity-model/" TargetMode="External"/><Relationship Id="rId4" Type="http://schemas.openxmlformats.org/officeDocument/2006/relationships/hyperlink" Target="http://www.fao.org/elearning/course/fk/en/pdf/trainerresources/pg_cop.pdf" TargetMode="External"/><Relationship Id="rId5" Type="http://schemas.openxmlformats.org/officeDocument/2006/relationships/hyperlink" Target="https://www.feverbee.com/product/the-proven-path/" TargetMode="External"/><Relationship Id="rId6" Type="http://schemas.openxmlformats.org/officeDocument/2006/relationships/hyperlink" Target="http://www.behaviormodel.org/" TargetMode="External"/><Relationship Id="rId7" Type="http://schemas.openxmlformats.org/officeDocument/2006/relationships/hyperlink" Target="http://wenger-trayner.com/introduction-to-communities-of-practi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7.gif"/><Relationship Id="rId5" Type="http://schemas.openxmlformats.org/officeDocument/2006/relationships/image" Target="../media/image3.pn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3"/>
          <p:cNvSpPr txBox="1"/>
          <p:nvPr>
            <p:ph type="ctrTitle"/>
          </p:nvPr>
        </p:nvSpPr>
        <p:spPr>
          <a:xfrm>
            <a:off x="323528" y="1772816"/>
            <a:ext cx="8496600" cy="790500"/>
          </a:xfrm>
          <a:prstGeom prst="rect">
            <a:avLst/>
          </a:prstGeom>
          <a:noFill/>
          <a:ln>
            <a:noFill/>
          </a:ln>
        </p:spPr>
        <p:txBody>
          <a:bodyPr anchorCtr="0" anchor="ctr" bIns="45700" lIns="91425" spcFirstLastPara="1" rIns="91425" wrap="square" tIns="45700">
            <a:noAutofit/>
          </a:bodyPr>
          <a:lstStyle/>
          <a:p>
            <a:pPr indent="-3175" lvl="0" marL="3175" marR="0" rtl="0" algn="ctr">
              <a:spcBef>
                <a:spcPts val="0"/>
              </a:spcBef>
              <a:spcAft>
                <a:spcPts val="0"/>
              </a:spcAft>
              <a:buNone/>
            </a:pPr>
            <a:r>
              <a:rPr b="1" i="0" lang="fr-BE" sz="4400" u="none" cap="none" strike="noStrike">
                <a:solidFill>
                  <a:srgbClr val="FFD624"/>
                </a:solidFill>
                <a:latin typeface="Verdana"/>
                <a:ea typeface="Verdana"/>
                <a:cs typeface="Verdana"/>
                <a:sym typeface="Verdana"/>
              </a:rPr>
              <a:t>Managing Communities of Practice (CoPs) online</a:t>
            </a:r>
            <a:endParaRPr b="1" i="0" sz="4400" u="none" cap="none" strike="noStrike">
              <a:solidFill>
                <a:srgbClr val="FFD624"/>
              </a:solidFill>
              <a:latin typeface="Verdana"/>
              <a:ea typeface="Verdana"/>
              <a:cs typeface="Verdana"/>
              <a:sym typeface="Verdana"/>
            </a:endParaRPr>
          </a:p>
        </p:txBody>
      </p:sp>
      <p:sp>
        <p:nvSpPr>
          <p:cNvPr id="95" name="Google Shape;95;p13"/>
          <p:cNvSpPr txBox="1"/>
          <p:nvPr>
            <p:ph idx="1" type="subTitle"/>
          </p:nvPr>
        </p:nvSpPr>
        <p:spPr>
          <a:xfrm>
            <a:off x="287660" y="5877272"/>
            <a:ext cx="8532900" cy="1368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Font typeface="Verdana"/>
              <a:buNone/>
            </a:pPr>
            <a:r>
              <a:rPr b="1" i="0" lang="fr-BE" sz="2800" u="none" cap="none" strike="noStrike">
                <a:solidFill>
                  <a:schemeClr val="lt1"/>
                </a:solidFill>
                <a:latin typeface="Verdana"/>
                <a:ea typeface="Verdana"/>
                <a:cs typeface="Verdana"/>
                <a:sym typeface="Verdana"/>
              </a:rPr>
              <a:t>Making the best of </a:t>
            </a:r>
            <a:r>
              <a:rPr lang="fr-BE" sz="2800"/>
              <a:t>C</a:t>
            </a:r>
            <a:r>
              <a:rPr b="1" i="0" lang="fr-BE" sz="2800" u="none" cap="none" strike="noStrike">
                <a:solidFill>
                  <a:schemeClr val="lt1"/>
                </a:solidFill>
                <a:latin typeface="Verdana"/>
                <a:ea typeface="Verdana"/>
                <a:cs typeface="Verdana"/>
                <a:sym typeface="Verdana"/>
              </a:rPr>
              <a:t>apacity4dev</a:t>
            </a:r>
            <a:endParaRPr/>
          </a:p>
        </p:txBody>
      </p:sp>
      <p:pic>
        <p:nvPicPr>
          <p:cNvPr id="96" name="Google Shape;96;p13"/>
          <p:cNvPicPr preferRelativeResize="0"/>
          <p:nvPr/>
        </p:nvPicPr>
        <p:blipFill>
          <a:blip r:embed="rId3">
            <a:alphaModFix/>
          </a:blip>
          <a:stretch>
            <a:fillRect/>
          </a:stretch>
        </p:blipFill>
        <p:spPr>
          <a:xfrm>
            <a:off x="2496375" y="3247625"/>
            <a:ext cx="4120225" cy="23851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2"/>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C</a:t>
            </a:r>
            <a:r>
              <a:rPr b="1" i="0" lang="fr-BE" sz="3000" u="none" cap="none" strike="noStrike">
                <a:solidFill>
                  <a:srgbClr val="0F5494"/>
                </a:solidFill>
                <a:latin typeface="Verdana"/>
                <a:ea typeface="Verdana"/>
                <a:cs typeface="Verdana"/>
                <a:sym typeface="Verdana"/>
              </a:rPr>
              <a:t>apacity4dev </a:t>
            </a:r>
            <a:r>
              <a:rPr lang="fr-BE"/>
              <a:t>G</a:t>
            </a:r>
            <a:r>
              <a:rPr b="1" i="0" lang="fr-BE" sz="3000" u="none" cap="none" strike="noStrike">
                <a:solidFill>
                  <a:srgbClr val="0F5494"/>
                </a:solidFill>
                <a:latin typeface="Verdana"/>
                <a:ea typeface="Verdana"/>
                <a:cs typeface="Verdana"/>
                <a:sym typeface="Verdana"/>
              </a:rPr>
              <a:t>roups </a:t>
            </a:r>
            <a:r>
              <a:rPr lang="fr-BE"/>
              <a:t>support</a:t>
            </a:r>
            <a:endParaRPr b="1" i="0" sz="3000" u="none" cap="none" strike="noStrike">
              <a:solidFill>
                <a:srgbClr val="0F5494"/>
              </a:solidFill>
              <a:latin typeface="Verdana"/>
              <a:ea typeface="Verdana"/>
              <a:cs typeface="Verdana"/>
              <a:sym typeface="Verdana"/>
            </a:endParaRPr>
          </a:p>
        </p:txBody>
      </p:sp>
      <p:sp>
        <p:nvSpPr>
          <p:cNvPr id="161" name="Google Shape;161;p22"/>
          <p:cNvSpPr txBox="1"/>
          <p:nvPr>
            <p:ph idx="1" type="body"/>
          </p:nvPr>
        </p:nvSpPr>
        <p:spPr>
          <a:xfrm>
            <a:off x="457200" y="2168950"/>
            <a:ext cx="8229600" cy="4217400"/>
          </a:xfrm>
          <a:prstGeom prst="rect">
            <a:avLst/>
          </a:prstGeom>
          <a:noFill/>
          <a:ln>
            <a:noFill/>
          </a:ln>
        </p:spPr>
        <p:txBody>
          <a:bodyPr anchorCtr="0" anchor="t" bIns="45700" lIns="91425" spcFirstLastPara="1" rIns="91425" wrap="square" tIns="45700">
            <a:noAutofit/>
          </a:bodyPr>
          <a:lstStyle/>
          <a:p>
            <a:pPr indent="-342900" lvl="0" marL="342900" rtl="0">
              <a:spcBef>
                <a:spcPts val="480"/>
              </a:spcBef>
              <a:spcAft>
                <a:spcPts val="0"/>
              </a:spcAft>
              <a:buSzPts val="2400"/>
              <a:buChar char="•"/>
            </a:pPr>
            <a:r>
              <a:rPr lang="fr-BE"/>
              <a:t>Three levels</a:t>
            </a:r>
            <a:endParaRPr b="0" i="1" sz="2400" u="none" cap="none" strike="noStrike">
              <a:solidFill>
                <a:srgbClr val="0F5494"/>
              </a:solidFill>
              <a:latin typeface="Verdana"/>
              <a:ea typeface="Verdana"/>
              <a:cs typeface="Verdana"/>
              <a:sym typeface="Verdana"/>
            </a:endParaRPr>
          </a:p>
          <a:p>
            <a:pPr indent="-285750" lvl="1" marL="742950" marR="0" rtl="0" algn="l">
              <a:spcBef>
                <a:spcPts val="400"/>
              </a:spcBef>
              <a:spcAft>
                <a:spcPts val="0"/>
              </a:spcAft>
              <a:buClr>
                <a:srgbClr val="009FBA"/>
              </a:buClr>
              <a:buSzPts val="2000"/>
              <a:buFont typeface="Verdana"/>
              <a:buChar char="•"/>
            </a:pPr>
            <a:r>
              <a:rPr lang="fr-BE"/>
              <a:t>Basic: technical orientation, </a:t>
            </a:r>
            <a:endParaRPr sz="2400"/>
          </a:p>
          <a:p>
            <a:pPr indent="0" lvl="0" marL="457200" marR="0" rtl="0" algn="l">
              <a:spcBef>
                <a:spcPts val="400"/>
              </a:spcBef>
              <a:spcAft>
                <a:spcPts val="0"/>
              </a:spcAft>
              <a:buNone/>
            </a:pPr>
            <a:r>
              <a:rPr b="1" i="0" lang="fr-BE" sz="2000"/>
              <a:t>help guide</a:t>
            </a:r>
            <a:endParaRPr b="1" i="0" sz="2000"/>
          </a:p>
          <a:p>
            <a:pPr indent="0" lvl="0" marL="457200" marR="0" rtl="0" algn="l">
              <a:spcBef>
                <a:spcPts val="400"/>
              </a:spcBef>
              <a:spcAft>
                <a:spcPts val="0"/>
              </a:spcAft>
              <a:buNone/>
            </a:pPr>
            <a:r>
              <a:t/>
            </a:r>
            <a:endParaRPr b="1" i="0" sz="2000"/>
          </a:p>
          <a:p>
            <a:pPr indent="-285750" lvl="1" marL="742950" marR="0" rtl="0" algn="l">
              <a:spcBef>
                <a:spcPts val="400"/>
              </a:spcBef>
              <a:spcAft>
                <a:spcPts val="0"/>
              </a:spcAft>
              <a:buClr>
                <a:srgbClr val="009FBA"/>
              </a:buClr>
              <a:buSzPts val="2000"/>
              <a:buFont typeface="Verdana"/>
              <a:buChar char="•"/>
            </a:pPr>
            <a:r>
              <a:rPr lang="fr-BE"/>
              <a:t>Intermediate: tools for activating</a:t>
            </a:r>
            <a:endParaRPr/>
          </a:p>
          <a:p>
            <a:pPr indent="0" lvl="0" marL="457200" marR="0" rtl="0" algn="l">
              <a:spcBef>
                <a:spcPts val="400"/>
              </a:spcBef>
              <a:spcAft>
                <a:spcPts val="0"/>
              </a:spcAft>
              <a:buNone/>
            </a:pPr>
            <a:r>
              <a:rPr b="1" i="0" lang="fr-BE" sz="2000"/>
              <a:t>(e.g. template e-mails), content structure advice</a:t>
            </a:r>
            <a:endParaRPr b="1" i="0" sz="2000"/>
          </a:p>
          <a:p>
            <a:pPr indent="0" lvl="0" marL="0" marR="0" rtl="0" algn="l">
              <a:spcBef>
                <a:spcPts val="400"/>
              </a:spcBef>
              <a:spcAft>
                <a:spcPts val="0"/>
              </a:spcAft>
              <a:buNone/>
            </a:pPr>
            <a:r>
              <a:t/>
            </a:r>
            <a:endParaRPr i="0"/>
          </a:p>
          <a:p>
            <a:pPr indent="-285750" lvl="1" marL="742950" marR="0" rtl="0" algn="l">
              <a:spcBef>
                <a:spcPts val="400"/>
              </a:spcBef>
              <a:spcAft>
                <a:spcPts val="0"/>
              </a:spcAft>
              <a:buClr>
                <a:srgbClr val="009FBA"/>
              </a:buClr>
              <a:buSzPts val="2000"/>
              <a:buFont typeface="Verdana"/>
              <a:buChar char="•"/>
            </a:pPr>
            <a:r>
              <a:rPr lang="fr-BE"/>
              <a:t>Advanced: CoP strategy development, c</a:t>
            </a:r>
            <a:r>
              <a:rPr b="1" i="0" lang="fr-BE" sz="2000" u="none" cap="none" strike="noStrike">
                <a:solidFill>
                  <a:srgbClr val="0F5494"/>
                </a:solidFill>
                <a:latin typeface="Verdana"/>
                <a:ea typeface="Verdana"/>
                <a:cs typeface="Verdana"/>
                <a:sym typeface="Verdana"/>
              </a:rPr>
              <a:t>oaching</a:t>
            </a:r>
            <a:endParaRPr/>
          </a:p>
          <a:p>
            <a:pPr indent="0" lvl="0" marL="457200" marR="0" rtl="0" algn="l">
              <a:spcBef>
                <a:spcPts val="400"/>
              </a:spcBef>
              <a:spcAft>
                <a:spcPts val="0"/>
              </a:spcAft>
              <a:buNone/>
            </a:pPr>
            <a:r>
              <a:t/>
            </a:r>
            <a:endParaRPr sz="1400"/>
          </a:p>
          <a:p>
            <a:pPr indent="457200" lvl="0" marL="0" marR="0" rtl="0" algn="l">
              <a:spcBef>
                <a:spcPts val="400"/>
              </a:spcBef>
              <a:spcAft>
                <a:spcPts val="0"/>
              </a:spcAft>
              <a:buNone/>
            </a:pPr>
            <a:r>
              <a:rPr lang="fr-BE">
                <a:solidFill>
                  <a:srgbClr val="0F5494"/>
                </a:solidFill>
              </a:rPr>
              <a:t>Support from </a:t>
            </a:r>
            <a:endParaRPr/>
          </a:p>
          <a:p>
            <a:pPr indent="-285750" lvl="1" marL="742950" marR="0" rtl="0" algn="l">
              <a:spcBef>
                <a:spcPts val="400"/>
              </a:spcBef>
              <a:spcAft>
                <a:spcPts val="0"/>
              </a:spcAft>
              <a:buClr>
                <a:srgbClr val="009FBA"/>
              </a:buClr>
              <a:buSzPts val="2000"/>
              <a:buFont typeface="Verdana"/>
              <a:buChar char="•"/>
            </a:pPr>
            <a:r>
              <a:rPr lang="fr-BE"/>
              <a:t>MKS team and CoP expert</a:t>
            </a:r>
            <a:endParaRPr/>
          </a:p>
          <a:p>
            <a:pPr indent="0" lvl="0" marL="457200" marR="0" rtl="0" algn="l">
              <a:spcBef>
                <a:spcPts val="400"/>
              </a:spcBef>
              <a:spcAft>
                <a:spcPts val="0"/>
              </a:spcAft>
              <a:buNone/>
            </a:pPr>
            <a:r>
              <a:t/>
            </a:r>
            <a:endParaRPr b="1" i="0" sz="2000" u="none" cap="none" strike="noStrike">
              <a:solidFill>
                <a:srgbClr val="0F5494"/>
              </a:solidFill>
              <a:latin typeface="Verdana"/>
              <a:ea typeface="Verdana"/>
              <a:cs typeface="Verdana"/>
              <a:sym typeface="Verdana"/>
            </a:endParaRPr>
          </a:p>
        </p:txBody>
      </p:sp>
      <p:pic>
        <p:nvPicPr>
          <p:cNvPr id="162" name="Google Shape;162;p22"/>
          <p:cNvPicPr preferRelativeResize="0"/>
          <p:nvPr/>
        </p:nvPicPr>
        <p:blipFill>
          <a:blip r:embed="rId3">
            <a:alphaModFix/>
          </a:blip>
          <a:stretch>
            <a:fillRect/>
          </a:stretch>
        </p:blipFill>
        <p:spPr>
          <a:xfrm>
            <a:off x="6389450" y="2276475"/>
            <a:ext cx="1832150" cy="15101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395288" y="1339850"/>
            <a:ext cx="8229600" cy="936600"/>
          </a:xfrm>
          <a:prstGeom prst="rect">
            <a:avLst/>
          </a:prstGeom>
        </p:spPr>
        <p:txBody>
          <a:bodyPr anchorCtr="0" anchor="ctr" bIns="91425" lIns="91425" spcFirstLastPara="1" rIns="91425" wrap="square" tIns="91425">
            <a:noAutofit/>
          </a:bodyPr>
          <a:lstStyle/>
          <a:p>
            <a:pPr indent="-358775" lvl="0" marL="358775">
              <a:spcBef>
                <a:spcPts val="0"/>
              </a:spcBef>
              <a:spcAft>
                <a:spcPts val="0"/>
              </a:spcAft>
              <a:buNone/>
            </a:pPr>
            <a:r>
              <a:rPr lang="fr-BE"/>
              <a:t>Individual CoP benefits</a:t>
            </a:r>
            <a:endParaRPr/>
          </a:p>
        </p:txBody>
      </p:sp>
      <p:sp>
        <p:nvSpPr>
          <p:cNvPr id="169" name="Google Shape;169;p23"/>
          <p:cNvSpPr txBox="1"/>
          <p:nvPr>
            <p:ph idx="1" type="body"/>
          </p:nvPr>
        </p:nvSpPr>
        <p:spPr>
          <a:xfrm>
            <a:off x="457200" y="2581250"/>
            <a:ext cx="4759800" cy="3744900"/>
          </a:xfrm>
          <a:prstGeom prst="rect">
            <a:avLst/>
          </a:prstGeom>
        </p:spPr>
        <p:txBody>
          <a:bodyPr anchorCtr="0" anchor="t" bIns="91425" lIns="91425" spcFirstLastPara="1" rIns="91425" wrap="square" tIns="91425">
            <a:noAutofit/>
          </a:bodyPr>
          <a:lstStyle/>
          <a:p>
            <a:pPr indent="-190500" lvl="0" marL="342900" rtl="0">
              <a:spcBef>
                <a:spcPts val="480"/>
              </a:spcBef>
              <a:spcAft>
                <a:spcPts val="0"/>
              </a:spcAft>
              <a:buNone/>
            </a:pPr>
            <a:r>
              <a:rPr lang="fr-BE"/>
              <a:t>Keeping up to date with current thinking</a:t>
            </a:r>
            <a:endParaRPr/>
          </a:p>
          <a:p>
            <a:pPr indent="-190500" lvl="0" marL="342900" rtl="0">
              <a:spcBef>
                <a:spcPts val="480"/>
              </a:spcBef>
              <a:spcAft>
                <a:spcPts val="0"/>
              </a:spcAft>
              <a:buNone/>
            </a:pPr>
            <a:r>
              <a:t/>
            </a:r>
            <a:endParaRPr sz="1200"/>
          </a:p>
          <a:p>
            <a:pPr indent="-190500" lvl="0" marL="342900" rtl="0">
              <a:spcBef>
                <a:spcPts val="480"/>
              </a:spcBef>
              <a:spcAft>
                <a:spcPts val="0"/>
              </a:spcAft>
              <a:buNone/>
            </a:pPr>
            <a:r>
              <a:rPr lang="fr-BE"/>
              <a:t>Developing ideas together</a:t>
            </a:r>
            <a:endParaRPr/>
          </a:p>
          <a:p>
            <a:pPr indent="0" lvl="0" marL="0" rtl="0">
              <a:spcBef>
                <a:spcPts val="480"/>
              </a:spcBef>
              <a:spcAft>
                <a:spcPts val="0"/>
              </a:spcAft>
              <a:buNone/>
            </a:pPr>
            <a:r>
              <a:t/>
            </a:r>
            <a:endParaRPr sz="1200"/>
          </a:p>
          <a:p>
            <a:pPr indent="-190500" lvl="0" marL="342900" rtl="0">
              <a:spcBef>
                <a:spcPts val="480"/>
              </a:spcBef>
              <a:spcAft>
                <a:spcPts val="0"/>
              </a:spcAft>
              <a:buNone/>
            </a:pPr>
            <a:r>
              <a:rPr lang="fr-BE"/>
              <a:t>Reputation</a:t>
            </a:r>
            <a:endParaRPr/>
          </a:p>
          <a:p>
            <a:pPr indent="-190500" lvl="0" marL="342900" rtl="0">
              <a:spcBef>
                <a:spcPts val="480"/>
              </a:spcBef>
              <a:spcAft>
                <a:spcPts val="0"/>
              </a:spcAft>
              <a:buNone/>
            </a:pPr>
            <a:r>
              <a:t/>
            </a:r>
            <a:endParaRPr sz="1200"/>
          </a:p>
          <a:p>
            <a:pPr indent="-190500" lvl="0" marL="342900" rtl="0">
              <a:spcBef>
                <a:spcPts val="480"/>
              </a:spcBef>
              <a:spcAft>
                <a:spcPts val="0"/>
              </a:spcAft>
              <a:buNone/>
            </a:pPr>
            <a:r>
              <a:rPr lang="fr-BE"/>
              <a:t>Networking and relationship building</a:t>
            </a:r>
            <a:endParaRPr/>
          </a:p>
          <a:p>
            <a:pPr indent="0" lvl="0" marL="0">
              <a:spcBef>
                <a:spcPts val="480"/>
              </a:spcBef>
              <a:spcAft>
                <a:spcPts val="0"/>
              </a:spcAft>
              <a:buNone/>
            </a:pPr>
            <a:r>
              <a:t/>
            </a:r>
            <a:endParaRPr/>
          </a:p>
        </p:txBody>
      </p:sp>
      <p:pic>
        <p:nvPicPr>
          <p:cNvPr id="170" name="Google Shape;170;p23"/>
          <p:cNvPicPr preferRelativeResize="0"/>
          <p:nvPr/>
        </p:nvPicPr>
        <p:blipFill>
          <a:blip r:embed="rId3">
            <a:alphaModFix/>
          </a:blip>
          <a:stretch>
            <a:fillRect/>
          </a:stretch>
        </p:blipFill>
        <p:spPr>
          <a:xfrm>
            <a:off x="5898196" y="2047900"/>
            <a:ext cx="2908572" cy="420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395288" y="1339850"/>
            <a:ext cx="8229600" cy="936600"/>
          </a:xfrm>
          <a:prstGeom prst="rect">
            <a:avLst/>
          </a:prstGeom>
        </p:spPr>
        <p:txBody>
          <a:bodyPr anchorCtr="0" anchor="ctr" bIns="91425" lIns="91425" spcFirstLastPara="1" rIns="91425" wrap="square" tIns="91425">
            <a:noAutofit/>
          </a:bodyPr>
          <a:lstStyle/>
          <a:p>
            <a:pPr indent="-358775" lvl="0" marL="358775" rtl="0">
              <a:spcBef>
                <a:spcPts val="0"/>
              </a:spcBef>
              <a:spcAft>
                <a:spcPts val="0"/>
              </a:spcAft>
              <a:buNone/>
            </a:pPr>
            <a:r>
              <a:rPr lang="fr-BE"/>
              <a:t>DEVCO organisational CoP benefits</a:t>
            </a:r>
            <a:endParaRPr/>
          </a:p>
        </p:txBody>
      </p:sp>
      <p:sp>
        <p:nvSpPr>
          <p:cNvPr id="177" name="Google Shape;177;p24"/>
          <p:cNvSpPr txBox="1"/>
          <p:nvPr>
            <p:ph idx="1" type="body"/>
          </p:nvPr>
        </p:nvSpPr>
        <p:spPr>
          <a:xfrm>
            <a:off x="384000" y="2276450"/>
            <a:ext cx="6165300" cy="3918300"/>
          </a:xfrm>
          <a:prstGeom prst="rect">
            <a:avLst/>
          </a:prstGeom>
        </p:spPr>
        <p:txBody>
          <a:bodyPr anchorCtr="0" anchor="t" bIns="91425" lIns="91425" spcFirstLastPara="1" rIns="91425" wrap="square" tIns="91425">
            <a:noAutofit/>
          </a:bodyPr>
          <a:lstStyle/>
          <a:p>
            <a:pPr indent="0" lvl="0" marL="0" rtl="0">
              <a:lnSpc>
                <a:spcPct val="120000"/>
              </a:lnSpc>
              <a:spcBef>
                <a:spcPts val="500"/>
              </a:spcBef>
              <a:spcAft>
                <a:spcPts val="0"/>
              </a:spcAft>
              <a:buNone/>
            </a:pPr>
            <a:r>
              <a:rPr lang="fr-BE" sz="2000"/>
              <a:t>KS space between DEVCO HQ, EUDs, other services and external partners </a:t>
            </a:r>
            <a:endParaRPr sz="2000"/>
          </a:p>
          <a:p>
            <a:pPr indent="0" lvl="0" marL="0" rtl="0">
              <a:lnSpc>
                <a:spcPct val="120000"/>
              </a:lnSpc>
              <a:spcBef>
                <a:spcPts val="500"/>
              </a:spcBef>
              <a:spcAft>
                <a:spcPts val="0"/>
              </a:spcAft>
              <a:buNone/>
            </a:pPr>
            <a:r>
              <a:t/>
            </a:r>
            <a:endParaRPr sz="800"/>
          </a:p>
          <a:p>
            <a:pPr indent="0" lvl="0" marL="0" rtl="0">
              <a:lnSpc>
                <a:spcPct val="120000"/>
              </a:lnSpc>
              <a:spcBef>
                <a:spcPts val="500"/>
              </a:spcBef>
              <a:spcAft>
                <a:spcPts val="0"/>
              </a:spcAft>
              <a:buNone/>
            </a:pPr>
            <a:r>
              <a:rPr lang="fr-BE" sz="2000"/>
              <a:t>Increased efficiency</a:t>
            </a:r>
            <a:endParaRPr sz="2000">
              <a:solidFill>
                <a:srgbClr val="0F5494"/>
              </a:solidFill>
            </a:endParaRPr>
          </a:p>
          <a:p>
            <a:pPr indent="0" lvl="0" marL="0" rtl="0">
              <a:lnSpc>
                <a:spcPct val="120000"/>
              </a:lnSpc>
              <a:spcBef>
                <a:spcPts val="500"/>
              </a:spcBef>
              <a:spcAft>
                <a:spcPts val="0"/>
              </a:spcAft>
              <a:buNone/>
            </a:pPr>
            <a:r>
              <a:t/>
            </a:r>
            <a:endParaRPr sz="800">
              <a:solidFill>
                <a:srgbClr val="0F5494"/>
              </a:solidFill>
            </a:endParaRPr>
          </a:p>
          <a:p>
            <a:pPr indent="0" lvl="0" marL="0" rtl="0">
              <a:lnSpc>
                <a:spcPct val="120000"/>
              </a:lnSpc>
              <a:spcBef>
                <a:spcPts val="500"/>
              </a:spcBef>
              <a:spcAft>
                <a:spcPts val="0"/>
              </a:spcAft>
              <a:buNone/>
            </a:pPr>
            <a:r>
              <a:rPr lang="fr-BE" sz="2000"/>
              <a:t>Evidence and knowledge lead to </a:t>
            </a:r>
            <a:br>
              <a:rPr lang="fr-BE" sz="2000"/>
            </a:br>
            <a:r>
              <a:rPr lang="fr-BE" sz="2000"/>
              <a:t>better decision-making</a:t>
            </a:r>
            <a:endParaRPr sz="2000"/>
          </a:p>
          <a:p>
            <a:pPr indent="0" lvl="0" marL="0" rtl="0">
              <a:lnSpc>
                <a:spcPct val="120000"/>
              </a:lnSpc>
              <a:spcBef>
                <a:spcPts val="500"/>
              </a:spcBef>
              <a:spcAft>
                <a:spcPts val="0"/>
              </a:spcAft>
              <a:buNone/>
            </a:pPr>
            <a:r>
              <a:t/>
            </a:r>
            <a:endParaRPr sz="800"/>
          </a:p>
          <a:p>
            <a:pPr indent="0" lvl="0" marL="0" rtl="0">
              <a:lnSpc>
                <a:spcPct val="120000"/>
              </a:lnSpc>
              <a:spcBef>
                <a:spcPts val="500"/>
              </a:spcBef>
              <a:spcAft>
                <a:spcPts val="0"/>
              </a:spcAft>
              <a:buNone/>
            </a:pPr>
            <a:r>
              <a:rPr lang="fr-BE" sz="2000"/>
              <a:t>Empowered staff in HQ and EUDs</a:t>
            </a:r>
            <a:endParaRPr sz="2000"/>
          </a:p>
          <a:p>
            <a:pPr indent="0" lvl="0" marL="0" rtl="0">
              <a:lnSpc>
                <a:spcPct val="120000"/>
              </a:lnSpc>
              <a:spcBef>
                <a:spcPts val="500"/>
              </a:spcBef>
              <a:spcAft>
                <a:spcPts val="0"/>
              </a:spcAft>
              <a:buNone/>
            </a:pPr>
            <a:r>
              <a:t/>
            </a:r>
            <a:endParaRPr sz="800"/>
          </a:p>
          <a:p>
            <a:pPr indent="0" lvl="0" marL="0" rtl="0">
              <a:lnSpc>
                <a:spcPct val="120000"/>
              </a:lnSpc>
              <a:spcBef>
                <a:spcPts val="500"/>
              </a:spcBef>
              <a:spcAft>
                <a:spcPts val="0"/>
              </a:spcAft>
              <a:buNone/>
            </a:pPr>
            <a:r>
              <a:rPr lang="fr-BE" sz="2000"/>
              <a:t>DEVCO reputation vis-a-vis </a:t>
            </a:r>
            <a:br>
              <a:rPr lang="fr-BE" sz="2000"/>
            </a:br>
            <a:r>
              <a:rPr lang="fr-BE" sz="2000"/>
              <a:t>other global actors</a:t>
            </a:r>
            <a:endParaRPr sz="2000"/>
          </a:p>
          <a:p>
            <a:pPr indent="0" lvl="0" marL="0" rtl="0">
              <a:lnSpc>
                <a:spcPct val="120000"/>
              </a:lnSpc>
              <a:spcBef>
                <a:spcPts val="500"/>
              </a:spcBef>
              <a:spcAft>
                <a:spcPts val="0"/>
              </a:spcAft>
              <a:buNone/>
            </a:pPr>
            <a:r>
              <a:t/>
            </a:r>
            <a:endParaRPr sz="1800"/>
          </a:p>
          <a:p>
            <a:pPr indent="0" lvl="0" marL="0" rtl="0">
              <a:lnSpc>
                <a:spcPct val="120000"/>
              </a:lnSpc>
              <a:spcBef>
                <a:spcPts val="500"/>
              </a:spcBef>
              <a:spcAft>
                <a:spcPts val="0"/>
              </a:spcAft>
              <a:buNone/>
            </a:pPr>
            <a:r>
              <a:t/>
            </a:r>
            <a:endParaRPr/>
          </a:p>
        </p:txBody>
      </p:sp>
      <p:pic>
        <p:nvPicPr>
          <p:cNvPr id="178" name="Google Shape;178;p24"/>
          <p:cNvPicPr preferRelativeResize="0"/>
          <p:nvPr/>
        </p:nvPicPr>
        <p:blipFill>
          <a:blip r:embed="rId3">
            <a:alphaModFix/>
          </a:blip>
          <a:stretch>
            <a:fillRect/>
          </a:stretch>
        </p:blipFill>
        <p:spPr>
          <a:xfrm>
            <a:off x="5048625" y="3451938"/>
            <a:ext cx="3775599" cy="2566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5"/>
          <p:cNvSpPr txBox="1"/>
          <p:nvPr>
            <p:ph type="title"/>
          </p:nvPr>
        </p:nvSpPr>
        <p:spPr>
          <a:xfrm>
            <a:off x="395288" y="1339850"/>
            <a:ext cx="8229600" cy="936600"/>
          </a:xfrm>
          <a:prstGeom prst="rect">
            <a:avLst/>
          </a:prstGeom>
        </p:spPr>
        <p:txBody>
          <a:bodyPr anchorCtr="0" anchor="ctr" bIns="91425" lIns="91425" spcFirstLastPara="1" rIns="91425" wrap="square" tIns="91425">
            <a:noAutofit/>
          </a:bodyPr>
          <a:lstStyle/>
          <a:p>
            <a:pPr indent="-358775" lvl="0" marL="358775" rtl="0">
              <a:spcBef>
                <a:spcPts val="0"/>
              </a:spcBef>
              <a:spcAft>
                <a:spcPts val="0"/>
              </a:spcAft>
              <a:buNone/>
            </a:pPr>
            <a:r>
              <a:rPr lang="fr-BE"/>
              <a:t>Exercise: CoP benefits</a:t>
            </a:r>
            <a:endParaRPr/>
          </a:p>
        </p:txBody>
      </p:sp>
      <p:sp>
        <p:nvSpPr>
          <p:cNvPr id="185" name="Google Shape;185;p25"/>
          <p:cNvSpPr txBox="1"/>
          <p:nvPr>
            <p:ph idx="1" type="body"/>
          </p:nvPr>
        </p:nvSpPr>
        <p:spPr>
          <a:xfrm>
            <a:off x="3281750" y="2492375"/>
            <a:ext cx="5404800" cy="3528900"/>
          </a:xfrm>
          <a:prstGeom prst="rect">
            <a:avLst/>
          </a:prstGeom>
        </p:spPr>
        <p:txBody>
          <a:bodyPr anchorCtr="0" anchor="t" bIns="91425" lIns="91425" spcFirstLastPara="1" rIns="91425" wrap="square" tIns="91425">
            <a:noAutofit/>
          </a:bodyPr>
          <a:lstStyle/>
          <a:p>
            <a:pPr indent="-190500" lvl="0" marL="342900" rtl="0">
              <a:spcBef>
                <a:spcPts val="480"/>
              </a:spcBef>
              <a:spcAft>
                <a:spcPts val="0"/>
              </a:spcAft>
              <a:buNone/>
            </a:pPr>
            <a:r>
              <a:t/>
            </a:r>
            <a:endParaRPr/>
          </a:p>
          <a:p>
            <a:pPr indent="-190500" lvl="0" marL="342900" rtl="0">
              <a:spcBef>
                <a:spcPts val="480"/>
              </a:spcBef>
              <a:spcAft>
                <a:spcPts val="0"/>
              </a:spcAft>
              <a:buNone/>
            </a:pPr>
            <a:r>
              <a:rPr lang="fr-BE"/>
              <a:t>Can you identify additional personal and organisational benefits specific to DEVCO?</a:t>
            </a:r>
            <a:endParaRPr/>
          </a:p>
          <a:p>
            <a:pPr indent="-190500" lvl="0" marL="342900" rtl="0">
              <a:spcBef>
                <a:spcPts val="480"/>
              </a:spcBef>
              <a:spcAft>
                <a:spcPts val="0"/>
              </a:spcAft>
              <a:buNone/>
            </a:pPr>
            <a:r>
              <a:t/>
            </a:r>
            <a:endParaRPr/>
          </a:p>
          <a:p>
            <a:pPr indent="-190500" lvl="0" marL="342900" rtl="0">
              <a:spcBef>
                <a:spcPts val="480"/>
              </a:spcBef>
              <a:spcAft>
                <a:spcPts val="0"/>
              </a:spcAft>
              <a:buNone/>
            </a:pPr>
            <a:r>
              <a:rPr lang="fr-BE"/>
              <a:t>Discuss in pairs.</a:t>
            </a:r>
            <a:endParaRPr/>
          </a:p>
        </p:txBody>
      </p:sp>
      <p:pic>
        <p:nvPicPr>
          <p:cNvPr id="186" name="Google Shape;186;p25"/>
          <p:cNvPicPr preferRelativeResize="0"/>
          <p:nvPr/>
        </p:nvPicPr>
        <p:blipFill>
          <a:blip r:embed="rId3">
            <a:alphaModFix/>
          </a:blip>
          <a:stretch>
            <a:fillRect/>
          </a:stretch>
        </p:blipFill>
        <p:spPr>
          <a:xfrm>
            <a:off x="395300" y="2716751"/>
            <a:ext cx="2774251" cy="27742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6"/>
          <p:cNvSpPr txBox="1"/>
          <p:nvPr>
            <p:ph type="title"/>
          </p:nvPr>
        </p:nvSpPr>
        <p:spPr>
          <a:xfrm>
            <a:off x="395288" y="1339850"/>
            <a:ext cx="8229600" cy="936600"/>
          </a:xfrm>
          <a:prstGeom prst="rect">
            <a:avLst/>
          </a:prstGeom>
        </p:spPr>
        <p:txBody>
          <a:bodyPr anchorCtr="0" anchor="ctr" bIns="91425" lIns="91425" spcFirstLastPara="1" rIns="91425" wrap="square" tIns="91425">
            <a:noAutofit/>
          </a:bodyPr>
          <a:lstStyle/>
          <a:p>
            <a:pPr indent="-358775" lvl="0" marL="358775">
              <a:spcBef>
                <a:spcPts val="0"/>
              </a:spcBef>
              <a:spcAft>
                <a:spcPts val="0"/>
              </a:spcAft>
              <a:buNone/>
            </a:pPr>
            <a:r>
              <a:rPr lang="fr-BE"/>
              <a:t>Way to look at the CoP dynamics: Fogg behavioral model</a:t>
            </a:r>
            <a:endParaRPr/>
          </a:p>
        </p:txBody>
      </p:sp>
      <p:pic>
        <p:nvPicPr>
          <p:cNvPr id="193" name="Google Shape;193;p26"/>
          <p:cNvPicPr preferRelativeResize="0"/>
          <p:nvPr/>
        </p:nvPicPr>
        <p:blipFill>
          <a:blip r:embed="rId3">
            <a:alphaModFix/>
          </a:blip>
          <a:stretch>
            <a:fillRect/>
          </a:stretch>
        </p:blipFill>
        <p:spPr>
          <a:xfrm>
            <a:off x="1414350" y="2295575"/>
            <a:ext cx="6184501" cy="4565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7"/>
          <p:cNvSpPr txBox="1"/>
          <p:nvPr>
            <p:ph type="title"/>
          </p:nvPr>
        </p:nvSpPr>
        <p:spPr>
          <a:xfrm>
            <a:off x="395288" y="1339850"/>
            <a:ext cx="8229600" cy="936600"/>
          </a:xfrm>
          <a:prstGeom prst="rect">
            <a:avLst/>
          </a:prstGeom>
        </p:spPr>
        <p:txBody>
          <a:bodyPr anchorCtr="0" anchor="ctr" bIns="91425" lIns="91425" spcFirstLastPara="1" rIns="91425" wrap="square" tIns="91425">
            <a:noAutofit/>
          </a:bodyPr>
          <a:lstStyle/>
          <a:p>
            <a:pPr indent="-358775" lvl="0" marL="358775">
              <a:spcBef>
                <a:spcPts val="0"/>
              </a:spcBef>
              <a:spcAft>
                <a:spcPts val="0"/>
              </a:spcAft>
              <a:buNone/>
            </a:pPr>
            <a:r>
              <a:rPr lang="fr-BE"/>
              <a:t>Key barriers to engaging in an online CoP</a:t>
            </a:r>
            <a:endParaRPr/>
          </a:p>
        </p:txBody>
      </p:sp>
      <p:sp>
        <p:nvSpPr>
          <p:cNvPr id="200" name="Google Shape;200;p27"/>
          <p:cNvSpPr txBox="1"/>
          <p:nvPr>
            <p:ph idx="1" type="body"/>
          </p:nvPr>
        </p:nvSpPr>
        <p:spPr>
          <a:xfrm>
            <a:off x="329575" y="2339975"/>
            <a:ext cx="8357100" cy="4171500"/>
          </a:xfrm>
          <a:prstGeom prst="rect">
            <a:avLst/>
          </a:prstGeom>
        </p:spPr>
        <p:txBody>
          <a:bodyPr anchorCtr="0" anchor="t" bIns="91425" lIns="91425" spcFirstLastPara="1" rIns="91425" wrap="square" tIns="91425">
            <a:noAutofit/>
          </a:bodyPr>
          <a:lstStyle/>
          <a:p>
            <a:pPr indent="-190500" lvl="0" marL="342900" rtl="0">
              <a:spcBef>
                <a:spcPts val="480"/>
              </a:spcBef>
              <a:spcAft>
                <a:spcPts val="0"/>
              </a:spcAft>
              <a:buNone/>
            </a:pPr>
            <a:r>
              <a:rPr lang="fr-BE"/>
              <a:t>Motivation</a:t>
            </a:r>
            <a:endParaRPr/>
          </a:p>
          <a:p>
            <a:pPr indent="-285750" lvl="1" marL="742950" rtl="0">
              <a:spcBef>
                <a:spcPts val="400"/>
              </a:spcBef>
              <a:spcAft>
                <a:spcPts val="0"/>
              </a:spcAft>
              <a:buSzPts val="2000"/>
              <a:buChar char="•"/>
            </a:pPr>
            <a:r>
              <a:rPr lang="fr-BE"/>
              <a:t>No explicit understanding of CoP’s value added</a:t>
            </a:r>
            <a:endParaRPr/>
          </a:p>
          <a:p>
            <a:pPr indent="-285750" lvl="1" marL="742950" rtl="0">
              <a:spcBef>
                <a:spcPts val="400"/>
              </a:spcBef>
              <a:spcAft>
                <a:spcPts val="0"/>
              </a:spcAft>
              <a:buSzPts val="2000"/>
              <a:buChar char="•"/>
            </a:pPr>
            <a:r>
              <a:rPr lang="fr-BE"/>
              <a:t>“Communication apprehension” – it is difficult to ask question and share in public</a:t>
            </a:r>
            <a:endParaRPr/>
          </a:p>
          <a:p>
            <a:pPr indent="-285750" lvl="1" marL="742950">
              <a:spcBef>
                <a:spcPts val="400"/>
              </a:spcBef>
              <a:spcAft>
                <a:spcPts val="0"/>
              </a:spcAft>
              <a:buSzPts val="2000"/>
              <a:buChar char="•"/>
            </a:pPr>
            <a:r>
              <a:rPr lang="fr-BE"/>
              <a:t>Shifting membership (state of “flux”)</a:t>
            </a:r>
            <a:endParaRPr/>
          </a:p>
          <a:p>
            <a:pPr indent="-285750" lvl="1" marL="742950" rtl="0">
              <a:lnSpc>
                <a:spcPct val="115000"/>
              </a:lnSpc>
              <a:spcBef>
                <a:spcPts val="0"/>
              </a:spcBef>
              <a:spcAft>
                <a:spcPts val="0"/>
              </a:spcAft>
              <a:buSzPts val="2000"/>
              <a:buChar char="•"/>
            </a:pPr>
            <a:r>
              <a:rPr lang="fr-BE"/>
              <a:t>High workload and low prioritisation for knowledge sharing and Capacity4dev groups </a:t>
            </a:r>
            <a:endParaRPr/>
          </a:p>
          <a:p>
            <a:pPr indent="-285750" lvl="1" marL="742950" rtl="0">
              <a:lnSpc>
                <a:spcPct val="115000"/>
              </a:lnSpc>
              <a:spcBef>
                <a:spcPts val="0"/>
              </a:spcBef>
              <a:spcAft>
                <a:spcPts val="0"/>
              </a:spcAft>
              <a:buSzPts val="2000"/>
              <a:buChar char="•"/>
            </a:pPr>
            <a:r>
              <a:rPr lang="fr-BE"/>
              <a:t>No corporate incentives</a:t>
            </a:r>
            <a:br>
              <a:rPr lang="fr-BE"/>
            </a:br>
            <a:endParaRPr/>
          </a:p>
          <a:p>
            <a:pPr indent="0" lvl="0" marL="0" rtl="0">
              <a:spcBef>
                <a:spcPts val="480"/>
              </a:spcBef>
              <a:spcAft>
                <a:spcPts val="0"/>
              </a:spcAft>
              <a:buNone/>
            </a:pPr>
            <a:r>
              <a:rPr lang="fr-BE"/>
              <a:t>Ability</a:t>
            </a:r>
            <a:endParaRPr b="1" i="0" sz="2000">
              <a:solidFill>
                <a:srgbClr val="0F5494"/>
              </a:solidFill>
            </a:endParaRPr>
          </a:p>
          <a:p>
            <a:pPr indent="-355600" lvl="0" marL="914400" rtl="0">
              <a:lnSpc>
                <a:spcPct val="115000"/>
              </a:lnSpc>
              <a:spcBef>
                <a:spcPts val="0"/>
              </a:spcBef>
              <a:spcAft>
                <a:spcPts val="0"/>
              </a:spcAft>
              <a:buClr>
                <a:srgbClr val="0F5494"/>
              </a:buClr>
              <a:buSzPts val="2000"/>
              <a:buFont typeface="Arial"/>
              <a:buChar char="●"/>
            </a:pPr>
            <a:r>
              <a:rPr b="1" i="0" lang="fr-BE" sz="2000">
                <a:solidFill>
                  <a:srgbClr val="0F5494"/>
                </a:solidFill>
              </a:rPr>
              <a:t>Understanding the </a:t>
            </a:r>
            <a:r>
              <a:rPr b="1" i="0" lang="fr-BE" sz="2000"/>
              <a:t>C</a:t>
            </a:r>
            <a:r>
              <a:rPr b="1" i="0" lang="fr-BE" sz="2000">
                <a:solidFill>
                  <a:srgbClr val="0F5494"/>
                </a:solidFill>
              </a:rPr>
              <a:t>apacity4dev platform</a:t>
            </a:r>
            <a:endParaRPr b="1" i="0" sz="2000">
              <a:solidFill>
                <a:srgbClr val="0F5494"/>
              </a:solidFill>
            </a:endParaRPr>
          </a:p>
          <a:p>
            <a:pPr indent="-190500" lvl="0" marL="342900">
              <a:spcBef>
                <a:spcPts val="480"/>
              </a:spcBef>
              <a:spcAft>
                <a:spcPts val="0"/>
              </a:spcAft>
              <a:buNone/>
            </a:pPr>
            <a:r>
              <a:t/>
            </a:r>
            <a:endParaRPr b="1" i="0"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8"/>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Exercise: CoPs</a:t>
            </a:r>
            <a:r>
              <a:rPr lang="fr-BE"/>
              <a:t> barriers</a:t>
            </a:r>
            <a:endParaRPr b="1" i="0" sz="3000" u="none" cap="none" strike="noStrike">
              <a:solidFill>
                <a:srgbClr val="0F5494"/>
              </a:solidFill>
              <a:latin typeface="Verdana"/>
              <a:ea typeface="Verdana"/>
              <a:cs typeface="Verdana"/>
              <a:sym typeface="Verdana"/>
            </a:endParaRPr>
          </a:p>
        </p:txBody>
      </p:sp>
      <p:sp>
        <p:nvSpPr>
          <p:cNvPr id="206" name="Google Shape;206;p28"/>
          <p:cNvSpPr txBox="1"/>
          <p:nvPr>
            <p:ph idx="1" type="body"/>
          </p:nvPr>
        </p:nvSpPr>
        <p:spPr>
          <a:xfrm>
            <a:off x="3249600" y="2367575"/>
            <a:ext cx="5629500" cy="3562200"/>
          </a:xfrm>
          <a:prstGeom prst="rect">
            <a:avLst/>
          </a:prstGeom>
          <a:noFill/>
          <a:ln>
            <a:noFill/>
          </a:ln>
        </p:spPr>
        <p:txBody>
          <a:bodyPr anchorCtr="0" anchor="t" bIns="45700" lIns="91425" spcFirstLastPara="1" rIns="91425" wrap="square" tIns="45700">
            <a:noAutofit/>
          </a:bodyPr>
          <a:lstStyle/>
          <a:p>
            <a:pPr indent="0" lvl="0" marL="0" marR="0" rtl="0" algn="l">
              <a:spcBef>
                <a:spcPts val="480"/>
              </a:spcBef>
              <a:spcAft>
                <a:spcPts val="0"/>
              </a:spcAft>
              <a:buNone/>
            </a:pPr>
            <a:r>
              <a:rPr lang="fr-BE"/>
              <a:t>Are you a member or do you manage a</a:t>
            </a:r>
            <a:r>
              <a:rPr b="0" i="1" lang="fr-BE" sz="2400" u="none" cap="none" strike="noStrike">
                <a:solidFill>
                  <a:srgbClr val="0F5494"/>
                </a:solidFill>
                <a:latin typeface="Verdana"/>
                <a:ea typeface="Verdana"/>
                <a:cs typeface="Verdana"/>
                <a:sym typeface="Verdana"/>
              </a:rPr>
              <a:t> </a:t>
            </a:r>
            <a:r>
              <a:rPr lang="fr-BE"/>
              <a:t>CoP</a:t>
            </a:r>
            <a:r>
              <a:rPr b="0" i="1" lang="fr-BE" sz="2400" u="none" cap="none" strike="noStrike">
                <a:solidFill>
                  <a:srgbClr val="0F5494"/>
                </a:solidFill>
                <a:latin typeface="Verdana"/>
                <a:ea typeface="Verdana"/>
                <a:cs typeface="Verdana"/>
                <a:sym typeface="Verdana"/>
              </a:rPr>
              <a:t> (including on </a:t>
            </a:r>
            <a:r>
              <a:rPr lang="fr-BE"/>
              <a:t>C</a:t>
            </a:r>
            <a:r>
              <a:rPr b="0" i="1" lang="fr-BE" sz="2400" u="none" cap="none" strike="noStrike">
                <a:solidFill>
                  <a:srgbClr val="0F5494"/>
                </a:solidFill>
                <a:latin typeface="Verdana"/>
                <a:ea typeface="Verdana"/>
                <a:cs typeface="Verdana"/>
                <a:sym typeface="Verdana"/>
              </a:rPr>
              <a:t>apacity4dev) that </a:t>
            </a:r>
            <a:r>
              <a:rPr lang="fr-BE"/>
              <a:t>is</a:t>
            </a:r>
            <a:r>
              <a:rPr b="0" i="1" lang="fr-BE" sz="2400" u="none" cap="none" strike="noStrike">
                <a:solidFill>
                  <a:srgbClr val="0F5494"/>
                </a:solidFill>
                <a:latin typeface="Verdana"/>
                <a:ea typeface="Verdana"/>
                <a:cs typeface="Verdana"/>
                <a:sym typeface="Verdana"/>
              </a:rPr>
              <a:t> a “ghost town”?</a:t>
            </a:r>
            <a:br>
              <a:rPr b="0" i="1" lang="fr-BE" sz="2400" u="none" cap="none" strike="noStrike">
                <a:solidFill>
                  <a:srgbClr val="0F5494"/>
                </a:solidFill>
                <a:latin typeface="Verdana"/>
                <a:ea typeface="Verdana"/>
                <a:cs typeface="Verdana"/>
                <a:sym typeface="Verdana"/>
              </a:rPr>
            </a:br>
            <a:endParaRPr b="0" i="1" sz="2400" u="none" cap="none" strike="noStrike">
              <a:solidFill>
                <a:srgbClr val="0F5494"/>
              </a:solidFill>
              <a:latin typeface="Verdana"/>
              <a:ea typeface="Verdana"/>
              <a:cs typeface="Verdana"/>
              <a:sym typeface="Verdana"/>
            </a:endParaRPr>
          </a:p>
          <a:p>
            <a:pPr indent="0" lvl="0" marL="0" marR="0" rtl="0" algn="l">
              <a:spcBef>
                <a:spcPts val="480"/>
              </a:spcBef>
              <a:spcAft>
                <a:spcPts val="0"/>
              </a:spcAft>
              <a:buNone/>
            </a:pPr>
            <a:r>
              <a:rPr lang="fr-BE"/>
              <a:t>W</a:t>
            </a:r>
            <a:r>
              <a:rPr b="0" i="1" lang="fr-BE" sz="2400" u="none" cap="none" strike="noStrike">
                <a:solidFill>
                  <a:srgbClr val="0F5494"/>
                </a:solidFill>
                <a:latin typeface="Verdana"/>
                <a:ea typeface="Verdana"/>
                <a:cs typeface="Verdana"/>
                <a:sym typeface="Verdana"/>
              </a:rPr>
              <a:t>hat barriers have you identified, in addition to the ones we listed?</a:t>
            </a:r>
            <a:endParaRPr/>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Discuss in pairs.</a:t>
            </a:r>
            <a:endParaRPr b="0" i="1" sz="2400" u="none" cap="none" strike="noStrike">
              <a:solidFill>
                <a:srgbClr val="0F5494"/>
              </a:solidFill>
              <a:latin typeface="Verdana"/>
              <a:ea typeface="Verdana"/>
              <a:cs typeface="Verdana"/>
              <a:sym typeface="Verdana"/>
            </a:endParaRPr>
          </a:p>
        </p:txBody>
      </p:sp>
      <p:pic>
        <p:nvPicPr>
          <p:cNvPr id="207" name="Google Shape;207;p28"/>
          <p:cNvPicPr preferRelativeResize="0"/>
          <p:nvPr/>
        </p:nvPicPr>
        <p:blipFill>
          <a:blip r:embed="rId3">
            <a:alphaModFix/>
          </a:blip>
          <a:stretch>
            <a:fillRect/>
          </a:stretch>
        </p:blipFill>
        <p:spPr>
          <a:xfrm>
            <a:off x="283100" y="2788726"/>
            <a:ext cx="2774251" cy="27742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9"/>
          <p:cNvSpPr/>
          <p:nvPr/>
        </p:nvSpPr>
        <p:spPr>
          <a:xfrm>
            <a:off x="75" y="4796400"/>
            <a:ext cx="9144000" cy="2061900"/>
          </a:xfrm>
          <a:prstGeom prst="rect">
            <a:avLst/>
          </a:prstGeom>
          <a:solidFill>
            <a:srgbClr val="0F54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3600">
              <a:solidFill>
                <a:srgbClr val="FFFFFF"/>
              </a:solidFill>
              <a:latin typeface="Verdana"/>
              <a:ea typeface="Verdana"/>
              <a:cs typeface="Verdana"/>
              <a:sym typeface="Verdana"/>
            </a:endParaRPr>
          </a:p>
          <a:p>
            <a:pPr indent="0" lvl="0" marL="0" rtl="0">
              <a:spcBef>
                <a:spcPts val="0"/>
              </a:spcBef>
              <a:spcAft>
                <a:spcPts val="0"/>
              </a:spcAft>
              <a:buNone/>
            </a:pPr>
            <a:r>
              <a:rPr lang="fr-BE" sz="3600">
                <a:solidFill>
                  <a:srgbClr val="FFFFFF"/>
                </a:solidFill>
                <a:latin typeface="Verdana"/>
                <a:ea typeface="Verdana"/>
                <a:cs typeface="Verdana"/>
                <a:sym typeface="Verdana"/>
              </a:rPr>
              <a:t>Part 2: Community maturity</a:t>
            </a:r>
            <a:br>
              <a:rPr lang="fr-BE" sz="3600">
                <a:solidFill>
                  <a:srgbClr val="FFFFFF"/>
                </a:solidFill>
                <a:latin typeface="Verdana"/>
                <a:ea typeface="Verdana"/>
                <a:cs typeface="Verdana"/>
                <a:sym typeface="Verdana"/>
              </a:rPr>
            </a:br>
            <a:endParaRPr sz="1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Community maturity concept</a:t>
            </a:r>
            <a:endParaRPr sz="2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Identify maturity stages of your community</a:t>
            </a:r>
            <a:endParaRPr sz="2000">
              <a:solidFill>
                <a:srgbClr val="FFFFFF"/>
              </a:solidFill>
              <a:latin typeface="Verdana"/>
              <a:ea typeface="Verdana"/>
              <a:cs typeface="Verdana"/>
              <a:sym typeface="Verdana"/>
            </a:endParaRPr>
          </a:p>
          <a:p>
            <a:pPr indent="0" lvl="0" marL="0" rtl="0">
              <a:spcBef>
                <a:spcPts val="0"/>
              </a:spcBef>
              <a:spcAft>
                <a:spcPts val="0"/>
              </a:spcAft>
              <a:buNone/>
            </a:pPr>
            <a:r>
              <a:t/>
            </a:r>
            <a:endParaRPr sz="3600">
              <a:solidFill>
                <a:srgbClr val="FFFFFF"/>
              </a:solidFill>
            </a:endParaRPr>
          </a:p>
        </p:txBody>
      </p:sp>
      <p:pic>
        <p:nvPicPr>
          <p:cNvPr id="213" name="Google Shape;213;p29"/>
          <p:cNvPicPr preferRelativeResize="0"/>
          <p:nvPr/>
        </p:nvPicPr>
        <p:blipFill>
          <a:blip r:embed="rId3">
            <a:alphaModFix/>
          </a:blip>
          <a:stretch>
            <a:fillRect/>
          </a:stretch>
        </p:blipFill>
        <p:spPr>
          <a:xfrm>
            <a:off x="2713800" y="953650"/>
            <a:ext cx="3842751" cy="38427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0"/>
          <p:cNvSpPr txBox="1"/>
          <p:nvPr>
            <p:ph type="title"/>
          </p:nvPr>
        </p:nvSpPr>
        <p:spPr>
          <a:xfrm>
            <a:off x="457188" y="1106825"/>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Community maturity </a:t>
            </a:r>
            <a:r>
              <a:rPr lang="fr-BE"/>
              <a:t>stages</a:t>
            </a:r>
            <a:endParaRPr b="1" i="0" sz="3000" u="none" cap="none" strike="noStrike">
              <a:solidFill>
                <a:srgbClr val="0F5494"/>
              </a:solidFill>
              <a:latin typeface="Verdana"/>
              <a:ea typeface="Verdana"/>
              <a:cs typeface="Verdana"/>
              <a:sym typeface="Verdana"/>
            </a:endParaRPr>
          </a:p>
        </p:txBody>
      </p:sp>
      <p:pic>
        <p:nvPicPr>
          <p:cNvPr id="219" name="Google Shape;219;p30"/>
          <p:cNvPicPr preferRelativeResize="0"/>
          <p:nvPr/>
        </p:nvPicPr>
        <p:blipFill>
          <a:blip r:embed="rId3">
            <a:alphaModFix/>
          </a:blip>
          <a:stretch>
            <a:fillRect/>
          </a:stretch>
        </p:blipFill>
        <p:spPr>
          <a:xfrm>
            <a:off x="827250" y="1424600"/>
            <a:ext cx="7489500" cy="5005973"/>
          </a:xfrm>
          <a:prstGeom prst="rect">
            <a:avLst/>
          </a:prstGeom>
          <a:noFill/>
          <a:ln>
            <a:noFill/>
          </a:ln>
        </p:spPr>
      </p:pic>
      <p:sp>
        <p:nvSpPr>
          <p:cNvPr id="220" name="Google Shape;220;p30"/>
          <p:cNvSpPr txBox="1"/>
          <p:nvPr/>
        </p:nvSpPr>
        <p:spPr>
          <a:xfrm>
            <a:off x="5069900" y="6315825"/>
            <a:ext cx="3795300" cy="263400"/>
          </a:xfrm>
          <a:prstGeom prst="rect">
            <a:avLst/>
          </a:prstGeom>
          <a:noFill/>
          <a:ln>
            <a:noFill/>
          </a:ln>
        </p:spPr>
        <p:txBody>
          <a:bodyPr anchorCtr="0" anchor="t" bIns="91425" lIns="91425" spcFirstLastPara="1" rIns="91425" wrap="square" tIns="91425">
            <a:noAutofit/>
          </a:bodyPr>
          <a:lstStyle/>
          <a:p>
            <a:pPr indent="0" lvl="0" marL="0" algn="r">
              <a:spcBef>
                <a:spcPts val="0"/>
              </a:spcBef>
              <a:spcAft>
                <a:spcPts val="0"/>
              </a:spcAft>
              <a:buNone/>
            </a:pPr>
            <a:r>
              <a:rPr lang="fr-BE"/>
              <a:t>Based on: Community Roundatble </a:t>
            </a:r>
            <a:r>
              <a:rPr lang="fr-BE" u="sng">
                <a:solidFill>
                  <a:schemeClr val="hlink"/>
                </a:solidFill>
                <a:hlinkClick r:id="rId4"/>
              </a:rPr>
              <a:t>community maturity model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1"/>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Exercise: identify stage for your group</a:t>
            </a:r>
            <a:endParaRPr b="1" i="0" sz="3000" u="none" cap="none" strike="noStrike">
              <a:solidFill>
                <a:srgbClr val="0F5494"/>
              </a:solidFill>
              <a:latin typeface="Verdana"/>
              <a:ea typeface="Verdana"/>
              <a:cs typeface="Verdana"/>
              <a:sym typeface="Verdana"/>
            </a:endParaRPr>
          </a:p>
        </p:txBody>
      </p:sp>
      <p:sp>
        <p:nvSpPr>
          <p:cNvPr id="226" name="Google Shape;226;p31"/>
          <p:cNvSpPr txBox="1"/>
          <p:nvPr>
            <p:ph idx="1" type="body"/>
          </p:nvPr>
        </p:nvSpPr>
        <p:spPr>
          <a:xfrm>
            <a:off x="3464050" y="3435750"/>
            <a:ext cx="5250900" cy="1785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Verdana"/>
              <a:buNone/>
            </a:pPr>
            <a:r>
              <a:rPr b="0" i="1" lang="fr-BE" sz="2400" u="none" cap="none" strike="noStrike">
                <a:solidFill>
                  <a:srgbClr val="0F5494"/>
                </a:solidFill>
                <a:latin typeface="Verdana"/>
                <a:ea typeface="Verdana"/>
                <a:cs typeface="Verdana"/>
                <a:sym typeface="Verdana"/>
              </a:rPr>
              <a:t>Take a sticky, write your group name and </a:t>
            </a:r>
            <a:r>
              <a:rPr lang="fr-BE"/>
              <a:t>identify the current stage for your group on the big poster.</a:t>
            </a:r>
            <a:endParaRPr/>
          </a:p>
        </p:txBody>
      </p:sp>
      <p:pic>
        <p:nvPicPr>
          <p:cNvPr id="227" name="Google Shape;227;p31"/>
          <p:cNvPicPr preferRelativeResize="0"/>
          <p:nvPr/>
        </p:nvPicPr>
        <p:blipFill>
          <a:blip r:embed="rId3">
            <a:alphaModFix/>
          </a:blip>
          <a:stretch>
            <a:fillRect/>
          </a:stretch>
        </p:blipFill>
        <p:spPr>
          <a:xfrm>
            <a:off x="435500" y="2864926"/>
            <a:ext cx="2774251" cy="2774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4"/>
          <p:cNvSpPr txBox="1"/>
          <p:nvPr>
            <p:ph type="title"/>
          </p:nvPr>
        </p:nvSpPr>
        <p:spPr>
          <a:xfrm>
            <a:off x="251520" y="1124744"/>
            <a:ext cx="33123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Agenda</a:t>
            </a:r>
            <a:endParaRPr b="1" i="0" sz="3000" u="none" cap="none" strike="noStrike">
              <a:solidFill>
                <a:srgbClr val="0F5494"/>
              </a:solidFill>
              <a:latin typeface="Verdana"/>
              <a:ea typeface="Verdana"/>
              <a:cs typeface="Verdana"/>
              <a:sym typeface="Verdana"/>
            </a:endParaRPr>
          </a:p>
        </p:txBody>
      </p:sp>
      <p:sp>
        <p:nvSpPr>
          <p:cNvPr id="102" name="Google Shape;102;p14"/>
          <p:cNvSpPr txBox="1"/>
          <p:nvPr>
            <p:ph idx="1" type="body"/>
          </p:nvPr>
        </p:nvSpPr>
        <p:spPr>
          <a:xfrm>
            <a:off x="2864340" y="1319848"/>
            <a:ext cx="6223800" cy="3456300"/>
          </a:xfrm>
          <a:prstGeom prst="rect">
            <a:avLst/>
          </a:prstGeom>
          <a:noFill/>
          <a:ln>
            <a:noFill/>
          </a:ln>
        </p:spPr>
        <p:txBody>
          <a:bodyPr anchorCtr="0" anchor="t" bIns="45700" lIns="91425" spcFirstLastPara="1" rIns="91425" wrap="square" tIns="45700">
            <a:noAutofit/>
          </a:bodyPr>
          <a:lstStyle/>
          <a:p>
            <a:pPr indent="-304800" lvl="0" marL="342900" marR="0" rtl="0" algn="l">
              <a:lnSpc>
                <a:spcPct val="120000"/>
              </a:lnSpc>
              <a:spcBef>
                <a:spcPts val="0"/>
              </a:spcBef>
              <a:spcAft>
                <a:spcPts val="0"/>
              </a:spcAft>
              <a:buClr>
                <a:schemeClr val="lt1"/>
              </a:buClr>
              <a:buSzPts val="1800"/>
              <a:buFont typeface="Verdana"/>
              <a:buChar char="•"/>
            </a:pPr>
            <a:r>
              <a:t/>
            </a:r>
            <a:endParaRPr sz="1800"/>
          </a:p>
          <a:p>
            <a:pPr indent="-304800" lvl="0" marL="342900" marR="0" rtl="0" algn="l">
              <a:lnSpc>
                <a:spcPct val="120000"/>
              </a:lnSpc>
              <a:spcBef>
                <a:spcPts val="0"/>
              </a:spcBef>
              <a:spcAft>
                <a:spcPts val="0"/>
              </a:spcAft>
              <a:buClr>
                <a:schemeClr val="lt1"/>
              </a:buClr>
              <a:buSzPts val="1800"/>
              <a:buFont typeface="Verdana"/>
              <a:buChar char="•"/>
            </a:pPr>
            <a:r>
              <a:rPr b="1" lang="fr-BE" sz="1800"/>
              <a:t>9.30-10.00 Welcome and introductions</a:t>
            </a:r>
            <a:endParaRPr b="1" sz="1800"/>
          </a:p>
          <a:p>
            <a:pPr indent="-254000" lvl="0" marL="342900" marR="0" rtl="0" algn="l">
              <a:lnSpc>
                <a:spcPct val="120000"/>
              </a:lnSpc>
              <a:spcBef>
                <a:spcPts val="0"/>
              </a:spcBef>
              <a:spcAft>
                <a:spcPts val="0"/>
              </a:spcAft>
              <a:buClr>
                <a:schemeClr val="lt1"/>
              </a:buClr>
              <a:buSzPts val="1000"/>
              <a:buFont typeface="Verdana"/>
              <a:buChar char="•"/>
            </a:pPr>
            <a:r>
              <a:t/>
            </a:r>
            <a:endParaRPr b="1" sz="1000"/>
          </a:p>
          <a:p>
            <a:pPr indent="-304800" lvl="0" marL="342900" marR="0" rtl="0" algn="l">
              <a:lnSpc>
                <a:spcPct val="120000"/>
              </a:lnSpc>
              <a:spcBef>
                <a:spcPts val="0"/>
              </a:spcBef>
              <a:spcAft>
                <a:spcPts val="0"/>
              </a:spcAft>
              <a:buClr>
                <a:schemeClr val="lt1"/>
              </a:buClr>
              <a:buSzPts val="1800"/>
              <a:buFont typeface="Verdana"/>
              <a:buChar char="•"/>
            </a:pPr>
            <a:r>
              <a:rPr b="1" lang="fr-BE" sz="1800"/>
              <a:t>10.00</a:t>
            </a:r>
            <a:r>
              <a:rPr b="1" lang="fr-BE" sz="1800"/>
              <a:t> -10.45 CoP foundations</a:t>
            </a:r>
            <a:endParaRPr b="1" sz="1800"/>
          </a:p>
          <a:p>
            <a:pPr indent="-304800" lvl="0" marL="342900" rtl="0">
              <a:lnSpc>
                <a:spcPct val="120000"/>
              </a:lnSpc>
              <a:spcBef>
                <a:spcPts val="0"/>
              </a:spcBef>
              <a:spcAft>
                <a:spcPts val="0"/>
              </a:spcAft>
              <a:buClr>
                <a:schemeClr val="lt1"/>
              </a:buClr>
              <a:buSzPts val="1800"/>
              <a:buFont typeface="Verdana"/>
              <a:buChar char="•"/>
            </a:pPr>
            <a:r>
              <a:rPr lang="fr-BE" sz="1800"/>
              <a:t>- Developing a common understanding of CoPs</a:t>
            </a:r>
            <a:br>
              <a:rPr lang="fr-BE" sz="1800"/>
            </a:br>
            <a:r>
              <a:rPr lang="fr-BE" sz="1800"/>
              <a:t>- Exploring CoP benefits and barriers </a:t>
            </a:r>
            <a:br>
              <a:rPr lang="fr-BE" sz="1800"/>
            </a:br>
            <a:r>
              <a:rPr lang="fr-BE" sz="1800"/>
              <a:t>- Describing community maturity stages</a:t>
            </a:r>
            <a:br>
              <a:rPr lang="fr-BE" sz="1800"/>
            </a:br>
            <a:endParaRPr sz="1000"/>
          </a:p>
          <a:p>
            <a:pPr indent="-304800" lvl="0" marL="342900" marR="0" rtl="0" algn="l">
              <a:lnSpc>
                <a:spcPct val="120000"/>
              </a:lnSpc>
              <a:spcBef>
                <a:spcPts val="480"/>
              </a:spcBef>
              <a:spcAft>
                <a:spcPts val="0"/>
              </a:spcAft>
              <a:buClr>
                <a:schemeClr val="lt1"/>
              </a:buClr>
              <a:buSzPts val="1800"/>
              <a:buFont typeface="Verdana"/>
              <a:buChar char="•"/>
            </a:pPr>
            <a:r>
              <a:rPr b="1" lang="fr-BE" sz="1800"/>
              <a:t>10.45-11.00 Break</a:t>
            </a:r>
            <a:endParaRPr b="1" sz="1800"/>
          </a:p>
          <a:p>
            <a:pPr indent="0" lvl="0" marL="0" marR="0" rtl="0" algn="l">
              <a:lnSpc>
                <a:spcPct val="120000"/>
              </a:lnSpc>
              <a:spcBef>
                <a:spcPts val="480"/>
              </a:spcBef>
              <a:spcAft>
                <a:spcPts val="0"/>
              </a:spcAft>
              <a:buNone/>
            </a:pPr>
            <a:r>
              <a:t/>
            </a:r>
            <a:endParaRPr sz="1000"/>
          </a:p>
          <a:p>
            <a:pPr indent="-304800" lvl="0" marL="342900" marR="0" rtl="0" algn="l">
              <a:lnSpc>
                <a:spcPct val="120000"/>
              </a:lnSpc>
              <a:spcBef>
                <a:spcPts val="480"/>
              </a:spcBef>
              <a:spcAft>
                <a:spcPts val="0"/>
              </a:spcAft>
              <a:buClr>
                <a:schemeClr val="lt1"/>
              </a:buClr>
              <a:buSzPts val="1800"/>
              <a:buFont typeface="Verdana"/>
              <a:buChar char="•"/>
            </a:pPr>
            <a:r>
              <a:rPr b="1" lang="fr-BE" sz="1800"/>
              <a:t>11.00-11.45 CoP strategic fit and purpose</a:t>
            </a:r>
            <a:endParaRPr b="1" sz="1800"/>
          </a:p>
          <a:p>
            <a:pPr indent="0" lvl="0" marL="0" marR="0" rtl="0" algn="l">
              <a:lnSpc>
                <a:spcPct val="120000"/>
              </a:lnSpc>
              <a:spcBef>
                <a:spcPts val="480"/>
              </a:spcBef>
              <a:spcAft>
                <a:spcPts val="0"/>
              </a:spcAft>
              <a:buNone/>
            </a:pPr>
            <a:r>
              <a:t/>
            </a:r>
            <a:endParaRPr b="0" i="1" sz="1000" u="none" cap="none" strike="noStrike">
              <a:solidFill>
                <a:srgbClr val="0F5494"/>
              </a:solidFill>
              <a:latin typeface="Verdana"/>
              <a:ea typeface="Verdana"/>
              <a:cs typeface="Verdana"/>
              <a:sym typeface="Verdana"/>
            </a:endParaRPr>
          </a:p>
          <a:p>
            <a:pPr indent="-304800" lvl="0" marL="342900" marR="0" rtl="0" algn="l">
              <a:lnSpc>
                <a:spcPct val="120000"/>
              </a:lnSpc>
              <a:spcBef>
                <a:spcPts val="480"/>
              </a:spcBef>
              <a:spcAft>
                <a:spcPts val="0"/>
              </a:spcAft>
              <a:buClr>
                <a:schemeClr val="lt1"/>
              </a:buClr>
              <a:buSzPts val="1800"/>
              <a:buFont typeface="Verdana"/>
              <a:buChar char="•"/>
            </a:pPr>
            <a:r>
              <a:rPr b="1" lang="fr-BE" sz="1800"/>
              <a:t>11.45-12.45</a:t>
            </a:r>
            <a:r>
              <a:rPr b="1" i="1" lang="fr-BE" sz="1800" u="none" cap="none" strike="noStrike">
                <a:solidFill>
                  <a:srgbClr val="0F5494"/>
                </a:solidFill>
                <a:latin typeface="Verdana"/>
                <a:ea typeface="Verdana"/>
                <a:cs typeface="Verdana"/>
                <a:sym typeface="Verdana"/>
              </a:rPr>
              <a:t> </a:t>
            </a:r>
            <a:r>
              <a:rPr b="1" lang="fr-BE" sz="1800"/>
              <a:t>Community Tactics</a:t>
            </a:r>
            <a:endParaRPr b="1" sz="1800"/>
          </a:p>
          <a:p>
            <a:pPr indent="-304800" lvl="0" marL="342900" rtl="0">
              <a:lnSpc>
                <a:spcPct val="120000"/>
              </a:lnSpc>
              <a:spcBef>
                <a:spcPts val="0"/>
              </a:spcBef>
              <a:spcAft>
                <a:spcPts val="0"/>
              </a:spcAft>
              <a:buClr>
                <a:schemeClr val="lt1"/>
              </a:buClr>
              <a:buSzPts val="1800"/>
              <a:buFont typeface="Verdana"/>
              <a:buChar char="•"/>
            </a:pPr>
            <a:r>
              <a:rPr lang="fr-BE" sz="1800"/>
              <a:t>- Growth &amp; Facilitation</a:t>
            </a:r>
            <a:endParaRPr sz="1800"/>
          </a:p>
          <a:p>
            <a:pPr indent="-254000" lvl="0" marL="342900" rtl="0">
              <a:lnSpc>
                <a:spcPct val="120000"/>
              </a:lnSpc>
              <a:spcBef>
                <a:spcPts val="0"/>
              </a:spcBef>
              <a:spcAft>
                <a:spcPts val="0"/>
              </a:spcAft>
              <a:buClr>
                <a:schemeClr val="lt1"/>
              </a:buClr>
              <a:buSzPts val="1000"/>
              <a:buFont typeface="Verdana"/>
              <a:buChar char="•"/>
            </a:pPr>
            <a:r>
              <a:t/>
            </a:r>
            <a:endParaRPr sz="1000"/>
          </a:p>
          <a:p>
            <a:pPr indent="-304800" lvl="0" marL="342900" rtl="0">
              <a:lnSpc>
                <a:spcPct val="120000"/>
              </a:lnSpc>
              <a:spcBef>
                <a:spcPts val="480"/>
              </a:spcBef>
              <a:spcAft>
                <a:spcPts val="0"/>
              </a:spcAft>
              <a:buClr>
                <a:schemeClr val="lt1"/>
              </a:buClr>
              <a:buSzPts val="1800"/>
              <a:buFont typeface="Verdana"/>
              <a:buChar char="•"/>
            </a:pPr>
            <a:r>
              <a:rPr b="1" lang="fr-BE" sz="1800"/>
              <a:t>12.45-13.30 Lunch break</a:t>
            </a:r>
            <a:endParaRPr sz="1800"/>
          </a:p>
          <a:p>
            <a:pPr indent="-304800" lvl="0" marL="342900" rtl="0">
              <a:lnSpc>
                <a:spcPct val="120000"/>
              </a:lnSpc>
              <a:spcBef>
                <a:spcPts val="0"/>
              </a:spcBef>
              <a:spcAft>
                <a:spcPts val="0"/>
              </a:spcAft>
              <a:buClr>
                <a:schemeClr val="lt1"/>
              </a:buClr>
              <a:buSzPts val="1800"/>
              <a:buFont typeface="Verdana"/>
              <a:buChar char="•"/>
            </a:pPr>
            <a:r>
              <a:t/>
            </a:r>
            <a:endParaRPr sz="1800"/>
          </a:p>
          <a:p>
            <a:pPr indent="0" lvl="0" marL="0" marR="0" rtl="0" algn="l">
              <a:spcBef>
                <a:spcPts val="480"/>
              </a:spcBef>
              <a:spcAft>
                <a:spcPts val="0"/>
              </a:spcAft>
              <a:buClr>
                <a:schemeClr val="lt1"/>
              </a:buClr>
              <a:buFont typeface="Verdana"/>
              <a:buNone/>
            </a:pPr>
            <a:r>
              <a:t/>
            </a:r>
            <a:endParaRPr b="0" i="1" sz="2400" u="none" cap="none" strike="noStrike">
              <a:solidFill>
                <a:srgbClr val="0F5494"/>
              </a:solidFill>
              <a:latin typeface="Verdana"/>
              <a:ea typeface="Verdana"/>
              <a:cs typeface="Verdana"/>
              <a:sym typeface="Verdana"/>
            </a:endParaRPr>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p:txBody>
      </p:sp>
      <p:pic>
        <p:nvPicPr>
          <p:cNvPr descr="Screen Shot 2016-03-25 at 14.14.01.png" id="103" name="Google Shape;103;p14"/>
          <p:cNvPicPr preferRelativeResize="0"/>
          <p:nvPr/>
        </p:nvPicPr>
        <p:blipFill rotWithShape="1">
          <a:blip r:embed="rId3">
            <a:alphaModFix/>
          </a:blip>
          <a:srcRect b="0" l="0" r="0" t="0"/>
          <a:stretch/>
        </p:blipFill>
        <p:spPr>
          <a:xfrm>
            <a:off x="395536" y="2857128"/>
            <a:ext cx="2346300" cy="2263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31" name="Shape 231"/>
        <p:cNvGrpSpPr/>
        <p:nvPr/>
      </p:nvGrpSpPr>
      <p:grpSpPr>
        <a:xfrm>
          <a:off x="0" y="0"/>
          <a:ext cx="0" cy="0"/>
          <a:chOff x="0" y="0"/>
          <a:chExt cx="0" cy="0"/>
        </a:xfrm>
      </p:grpSpPr>
      <p:sp>
        <p:nvSpPr>
          <p:cNvPr id="232" name="Google Shape;232;p32"/>
          <p:cNvSpPr/>
          <p:nvPr/>
        </p:nvSpPr>
        <p:spPr>
          <a:xfrm>
            <a:off x="75" y="4796400"/>
            <a:ext cx="9144000" cy="2061900"/>
          </a:xfrm>
          <a:prstGeom prst="rect">
            <a:avLst/>
          </a:prstGeom>
          <a:solidFill>
            <a:srgbClr val="0F54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3600">
              <a:solidFill>
                <a:srgbClr val="FFFFFF"/>
              </a:solidFill>
              <a:latin typeface="Verdana"/>
              <a:ea typeface="Verdana"/>
              <a:cs typeface="Verdana"/>
              <a:sym typeface="Verdana"/>
            </a:endParaRPr>
          </a:p>
          <a:p>
            <a:pPr indent="0" lvl="0" marL="0" rtl="0">
              <a:spcBef>
                <a:spcPts val="0"/>
              </a:spcBef>
              <a:spcAft>
                <a:spcPts val="0"/>
              </a:spcAft>
              <a:buNone/>
            </a:pPr>
            <a:r>
              <a:rPr lang="fr-BE" sz="3600">
                <a:solidFill>
                  <a:srgbClr val="FFFFFF"/>
                </a:solidFill>
                <a:latin typeface="Verdana"/>
                <a:ea typeface="Verdana"/>
                <a:cs typeface="Verdana"/>
                <a:sym typeface="Verdana"/>
              </a:rPr>
              <a:t>Part 3: Strategic fit and </a:t>
            </a:r>
            <a:r>
              <a:rPr lang="fr-BE" sz="3600">
                <a:solidFill>
                  <a:schemeClr val="lt1"/>
                </a:solidFill>
                <a:latin typeface="Verdana"/>
                <a:ea typeface="Verdana"/>
                <a:cs typeface="Verdana"/>
                <a:sym typeface="Verdana"/>
              </a:rPr>
              <a:t>purpose</a:t>
            </a:r>
            <a:br>
              <a:rPr lang="fr-BE" sz="3600">
                <a:solidFill>
                  <a:srgbClr val="FFFFFF"/>
                </a:solidFill>
                <a:latin typeface="Verdana"/>
                <a:ea typeface="Verdana"/>
                <a:cs typeface="Verdana"/>
                <a:sym typeface="Verdana"/>
              </a:rPr>
            </a:br>
            <a:endParaRPr sz="1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chemeClr val="lt1"/>
                </a:solidFill>
                <a:latin typeface="Verdana"/>
                <a:ea typeface="Verdana"/>
                <a:cs typeface="Verdana"/>
                <a:sym typeface="Verdana"/>
              </a:rPr>
              <a:t>Ensuring strategic fit</a:t>
            </a:r>
            <a:endParaRPr sz="2000">
              <a:solidFill>
                <a:schemeClr val="lt1"/>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Purpose</a:t>
            </a:r>
            <a:r>
              <a:rPr lang="fr-BE" sz="2000">
                <a:solidFill>
                  <a:srgbClr val="FFFFFF"/>
                </a:solidFill>
                <a:latin typeface="Verdana"/>
                <a:ea typeface="Verdana"/>
                <a:cs typeface="Verdana"/>
                <a:sym typeface="Verdana"/>
              </a:rPr>
              <a:t> is the key success factor</a:t>
            </a:r>
            <a:endParaRPr sz="2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Spell out the purpose of your community</a:t>
            </a:r>
            <a:endParaRPr sz="2000">
              <a:solidFill>
                <a:srgbClr val="FFFFFF"/>
              </a:solidFill>
              <a:latin typeface="Verdana"/>
              <a:ea typeface="Verdana"/>
              <a:cs typeface="Verdana"/>
              <a:sym typeface="Verdana"/>
            </a:endParaRPr>
          </a:p>
          <a:p>
            <a:pPr indent="0" lvl="0" marL="0" rtl="0">
              <a:spcBef>
                <a:spcPts val="0"/>
              </a:spcBef>
              <a:spcAft>
                <a:spcPts val="0"/>
              </a:spcAft>
              <a:buNone/>
            </a:pPr>
            <a:r>
              <a:t/>
            </a:r>
            <a:endParaRPr sz="3600">
              <a:solidFill>
                <a:srgbClr val="FFFFFF"/>
              </a:solidFill>
            </a:endParaRPr>
          </a:p>
        </p:txBody>
      </p:sp>
      <p:pic>
        <p:nvPicPr>
          <p:cNvPr id="233" name="Google Shape;233;p32"/>
          <p:cNvPicPr preferRelativeResize="0"/>
          <p:nvPr/>
        </p:nvPicPr>
        <p:blipFill>
          <a:blip r:embed="rId3">
            <a:alphaModFix/>
          </a:blip>
          <a:stretch>
            <a:fillRect/>
          </a:stretch>
        </p:blipFill>
        <p:spPr>
          <a:xfrm>
            <a:off x="847625" y="939650"/>
            <a:ext cx="3794573" cy="3856748"/>
          </a:xfrm>
          <a:prstGeom prst="rect">
            <a:avLst/>
          </a:prstGeom>
          <a:noFill/>
          <a:ln>
            <a:noFill/>
          </a:ln>
        </p:spPr>
      </p:pic>
      <p:pic>
        <p:nvPicPr>
          <p:cNvPr id="234" name="Google Shape;234;p32"/>
          <p:cNvPicPr preferRelativeResize="0"/>
          <p:nvPr/>
        </p:nvPicPr>
        <p:blipFill>
          <a:blip r:embed="rId3">
            <a:alphaModFix/>
          </a:blip>
          <a:stretch>
            <a:fillRect/>
          </a:stretch>
        </p:blipFill>
        <p:spPr>
          <a:xfrm>
            <a:off x="4628175" y="939650"/>
            <a:ext cx="3794573" cy="38567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3"/>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Strategic fit: development goals</a:t>
            </a:r>
            <a:endParaRPr b="1" i="0" sz="3000" u="none" cap="none" strike="noStrike">
              <a:solidFill>
                <a:srgbClr val="0F5494"/>
              </a:solidFill>
              <a:latin typeface="Verdana"/>
              <a:ea typeface="Verdana"/>
              <a:cs typeface="Verdana"/>
              <a:sym typeface="Verdana"/>
            </a:endParaRPr>
          </a:p>
        </p:txBody>
      </p:sp>
      <p:sp>
        <p:nvSpPr>
          <p:cNvPr id="240" name="Google Shape;240;p33"/>
          <p:cNvSpPr txBox="1"/>
          <p:nvPr>
            <p:ph idx="1" type="body"/>
          </p:nvPr>
        </p:nvSpPr>
        <p:spPr>
          <a:xfrm>
            <a:off x="113150" y="2399500"/>
            <a:ext cx="8793900" cy="3744900"/>
          </a:xfrm>
          <a:prstGeom prst="rect">
            <a:avLst/>
          </a:prstGeom>
          <a:noFill/>
          <a:ln>
            <a:noFill/>
          </a:ln>
        </p:spPr>
        <p:txBody>
          <a:bodyPr anchorCtr="0" anchor="t" bIns="45700" lIns="91425" spcFirstLastPara="1" rIns="91425" wrap="square" tIns="45700">
            <a:noAutofit/>
          </a:bodyPr>
          <a:lstStyle/>
          <a:p>
            <a:pPr indent="-342900" lvl="0" marL="342900" rtl="0">
              <a:lnSpc>
                <a:spcPct val="116666"/>
              </a:lnSpc>
              <a:spcBef>
                <a:spcPts val="0"/>
              </a:spcBef>
              <a:spcAft>
                <a:spcPts val="0"/>
              </a:spcAft>
              <a:buClr>
                <a:srgbClr val="0F5494"/>
              </a:buClr>
              <a:buSzPts val="2400"/>
              <a:buFont typeface="Verdana"/>
              <a:buChar char="•"/>
            </a:pPr>
            <a:r>
              <a:rPr lang="fr-BE">
                <a:solidFill>
                  <a:srgbClr val="0F5494"/>
                </a:solidFill>
              </a:rPr>
              <a:t>If not identified: you </a:t>
            </a:r>
            <a:r>
              <a:rPr lang="fr-BE"/>
              <a:t>risk</a:t>
            </a:r>
            <a:r>
              <a:rPr lang="fr-BE">
                <a:solidFill>
                  <a:srgbClr val="0F5494"/>
                </a:solidFill>
              </a:rPr>
              <a:t> working alone</a:t>
            </a:r>
            <a:r>
              <a:rPr lang="fr-BE"/>
              <a:t> and DEVCO might </a:t>
            </a:r>
            <a:r>
              <a:rPr lang="fr-BE">
                <a:solidFill>
                  <a:srgbClr val="0F5494"/>
                </a:solidFill>
              </a:rPr>
              <a:t>not </a:t>
            </a:r>
            <a:r>
              <a:rPr lang="fr-BE"/>
              <a:t>understand the value of</a:t>
            </a:r>
            <a:r>
              <a:rPr lang="fr-BE">
                <a:solidFill>
                  <a:srgbClr val="0F5494"/>
                </a:solidFill>
              </a:rPr>
              <a:t> your </a:t>
            </a:r>
            <a:r>
              <a:rPr lang="fr-BE"/>
              <a:t>group</a:t>
            </a:r>
            <a:br>
              <a:rPr lang="fr-BE">
                <a:solidFill>
                  <a:srgbClr val="0F5494"/>
                </a:solidFill>
              </a:rPr>
            </a:br>
            <a:endParaRPr>
              <a:solidFill>
                <a:srgbClr val="0F5494"/>
              </a:solidFill>
            </a:endParaRPr>
          </a:p>
          <a:p>
            <a:pPr indent="-342900" lvl="0" marL="342900" rtl="0">
              <a:lnSpc>
                <a:spcPct val="116666"/>
              </a:lnSpc>
              <a:spcBef>
                <a:spcPts val="0"/>
              </a:spcBef>
              <a:spcAft>
                <a:spcPts val="0"/>
              </a:spcAft>
              <a:buClr>
                <a:srgbClr val="0F5494"/>
              </a:buClr>
              <a:buSzPts val="2400"/>
              <a:buFont typeface="Verdana"/>
              <a:buChar char="•"/>
            </a:pPr>
            <a:r>
              <a:rPr lang="fr-BE"/>
              <a:t>Development goals and/or sector</a:t>
            </a:r>
            <a:r>
              <a:rPr lang="fr-BE">
                <a:solidFill>
                  <a:srgbClr val="0F5494"/>
                </a:solidFill>
              </a:rPr>
              <a:t> fit: how does the group </a:t>
            </a:r>
            <a:r>
              <a:rPr lang="fr-BE"/>
              <a:t>helps your unit or DEVCO </a:t>
            </a:r>
            <a:endParaRPr/>
          </a:p>
          <a:p>
            <a:pPr indent="-285750" lvl="1" marL="742950" rtl="0">
              <a:lnSpc>
                <a:spcPct val="116666"/>
              </a:lnSpc>
              <a:spcBef>
                <a:spcPts val="0"/>
              </a:spcBef>
              <a:spcAft>
                <a:spcPts val="0"/>
              </a:spcAft>
              <a:buClr>
                <a:srgbClr val="0F5494"/>
              </a:buClr>
              <a:buSzPts val="2000"/>
              <a:buChar char="•"/>
            </a:pPr>
            <a:r>
              <a:rPr lang="fr-BE"/>
              <a:t>advance towards DEVCO goals (New Consensus, etc.)</a:t>
            </a:r>
            <a:endParaRPr/>
          </a:p>
          <a:p>
            <a:pPr indent="-285750" lvl="1" marL="742950" rtl="0">
              <a:lnSpc>
                <a:spcPct val="116666"/>
              </a:lnSpc>
              <a:spcBef>
                <a:spcPts val="0"/>
              </a:spcBef>
              <a:spcAft>
                <a:spcPts val="0"/>
              </a:spcAft>
              <a:buSzPts val="2000"/>
              <a:buChar char="•"/>
            </a:pPr>
            <a:r>
              <a:rPr lang="fr-BE"/>
              <a:t>contribute to the sector</a:t>
            </a:r>
            <a:endParaRPr/>
          </a:p>
          <a:p>
            <a:pPr indent="-285750" lvl="1" marL="742950" rtl="0">
              <a:lnSpc>
                <a:spcPct val="116666"/>
              </a:lnSpc>
              <a:spcBef>
                <a:spcPts val="0"/>
              </a:spcBef>
              <a:spcAft>
                <a:spcPts val="0"/>
              </a:spcAft>
              <a:buSzPts val="2000"/>
              <a:buChar char="•"/>
            </a:pPr>
            <a:r>
              <a:rPr lang="fr-BE"/>
              <a:t>strengthen the overall impact</a:t>
            </a:r>
            <a:endParaRPr/>
          </a:p>
          <a:p>
            <a:pPr indent="0" lvl="0" marL="0" rtl="0">
              <a:lnSpc>
                <a:spcPct val="116666"/>
              </a:lnSpc>
              <a:spcBef>
                <a:spcPts val="0"/>
              </a:spcBef>
              <a:spcAft>
                <a:spcPts val="0"/>
              </a:spcAft>
              <a:buNone/>
            </a:pPr>
            <a:r>
              <a:t/>
            </a:r>
            <a:endParaRPr>
              <a:solidFill>
                <a:srgbClr val="0F5494"/>
              </a:solidFill>
            </a:endParaRPr>
          </a:p>
          <a:p>
            <a:pPr indent="0" lvl="0" marL="0" marR="0" rtl="0" algn="l">
              <a:spcBef>
                <a:spcPts val="48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4"/>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Strategic fit: organisation</a:t>
            </a:r>
            <a:endParaRPr b="1" i="0" sz="3000" u="none" cap="none" strike="noStrike">
              <a:solidFill>
                <a:srgbClr val="0F5494"/>
              </a:solidFill>
              <a:latin typeface="Verdana"/>
              <a:ea typeface="Verdana"/>
              <a:cs typeface="Verdana"/>
              <a:sym typeface="Verdana"/>
            </a:endParaRPr>
          </a:p>
        </p:txBody>
      </p:sp>
      <p:sp>
        <p:nvSpPr>
          <p:cNvPr id="246" name="Google Shape;246;p34"/>
          <p:cNvSpPr txBox="1"/>
          <p:nvPr>
            <p:ph idx="1" type="body"/>
          </p:nvPr>
        </p:nvSpPr>
        <p:spPr>
          <a:xfrm>
            <a:off x="113150" y="2170900"/>
            <a:ext cx="8793900" cy="3744900"/>
          </a:xfrm>
          <a:prstGeom prst="rect">
            <a:avLst/>
          </a:prstGeom>
          <a:noFill/>
          <a:ln>
            <a:noFill/>
          </a:ln>
        </p:spPr>
        <p:txBody>
          <a:bodyPr anchorCtr="0" anchor="t" bIns="45700" lIns="91425" spcFirstLastPara="1" rIns="91425" wrap="square" tIns="45700">
            <a:noAutofit/>
          </a:bodyPr>
          <a:lstStyle/>
          <a:p>
            <a:pPr indent="-342900" lvl="0" marL="342900" rtl="0">
              <a:lnSpc>
                <a:spcPct val="116666"/>
              </a:lnSpc>
              <a:spcBef>
                <a:spcPts val="0"/>
              </a:spcBef>
              <a:spcAft>
                <a:spcPts val="0"/>
              </a:spcAft>
              <a:buClr>
                <a:srgbClr val="0F5494"/>
              </a:buClr>
              <a:buSzPts val="2400"/>
              <a:buFont typeface="Verdana"/>
              <a:buChar char="•"/>
            </a:pPr>
            <a:r>
              <a:rPr lang="fr-BE">
                <a:solidFill>
                  <a:srgbClr val="0F5494"/>
                </a:solidFill>
              </a:rPr>
              <a:t>Possible questions:</a:t>
            </a:r>
            <a:br>
              <a:rPr lang="fr-BE">
                <a:solidFill>
                  <a:srgbClr val="0F5494"/>
                </a:solidFill>
              </a:rPr>
            </a:br>
            <a:endParaRPr sz="1000">
              <a:solidFill>
                <a:srgbClr val="0F5494"/>
              </a:solidFill>
            </a:endParaRPr>
          </a:p>
          <a:p>
            <a:pPr indent="-285750" lvl="1" marL="742950" rtl="0">
              <a:lnSpc>
                <a:spcPct val="116666"/>
              </a:lnSpc>
              <a:spcBef>
                <a:spcPts val="0"/>
              </a:spcBef>
              <a:spcAft>
                <a:spcPts val="0"/>
              </a:spcAft>
              <a:buClr>
                <a:srgbClr val="0B5394"/>
              </a:buClr>
              <a:buSzPts val="2000"/>
              <a:buChar char="•"/>
            </a:pPr>
            <a:r>
              <a:rPr lang="fr-BE">
                <a:solidFill>
                  <a:srgbClr val="0B5394"/>
                </a:solidFill>
                <a:highlight>
                  <a:srgbClr val="FFFFFF"/>
                </a:highlight>
              </a:rPr>
              <a:t>How does this community correspond to DEVCO development goals and what DEVCO is trying to do?</a:t>
            </a:r>
            <a:endParaRPr>
              <a:solidFill>
                <a:srgbClr val="0B5394"/>
              </a:solidFill>
              <a:highlight>
                <a:srgbClr val="FFFFFF"/>
              </a:highlight>
            </a:endParaRPr>
          </a:p>
          <a:p>
            <a:pPr indent="0" lvl="0" marL="457200" rtl="0">
              <a:lnSpc>
                <a:spcPct val="116666"/>
              </a:lnSpc>
              <a:spcBef>
                <a:spcPts val="0"/>
              </a:spcBef>
              <a:spcAft>
                <a:spcPts val="0"/>
              </a:spcAft>
              <a:buNone/>
            </a:pPr>
            <a:r>
              <a:t/>
            </a:r>
            <a:endParaRPr>
              <a:solidFill>
                <a:srgbClr val="0B5394"/>
              </a:solidFill>
              <a:highlight>
                <a:srgbClr val="FFFFFF"/>
              </a:highlight>
            </a:endParaRPr>
          </a:p>
          <a:p>
            <a:pPr indent="-285750" lvl="1" marL="742950" rtl="0">
              <a:lnSpc>
                <a:spcPct val="116666"/>
              </a:lnSpc>
              <a:spcBef>
                <a:spcPts val="0"/>
              </a:spcBef>
              <a:spcAft>
                <a:spcPts val="0"/>
              </a:spcAft>
              <a:buClr>
                <a:srgbClr val="0F5494"/>
              </a:buClr>
              <a:buSzPts val="2000"/>
              <a:buChar char="•"/>
            </a:pPr>
            <a:r>
              <a:rPr lang="fr-BE">
                <a:solidFill>
                  <a:srgbClr val="0F5494"/>
                </a:solidFill>
              </a:rPr>
              <a:t>What would success look like?</a:t>
            </a:r>
            <a:br>
              <a:rPr lang="fr-BE">
                <a:solidFill>
                  <a:srgbClr val="0F5494"/>
                </a:solidFill>
              </a:rPr>
            </a:br>
            <a:r>
              <a:rPr b="0" lang="fr-BE">
                <a:solidFill>
                  <a:srgbClr val="0F5494"/>
                </a:solidFill>
              </a:rPr>
              <a:t>→ understand expectations</a:t>
            </a:r>
            <a:br>
              <a:rPr b="0" lang="fr-BE">
                <a:solidFill>
                  <a:srgbClr val="0F5494"/>
                </a:solidFill>
              </a:rPr>
            </a:br>
            <a:endParaRPr b="0" sz="1000">
              <a:solidFill>
                <a:srgbClr val="0F5494"/>
              </a:solidFill>
            </a:endParaRPr>
          </a:p>
          <a:p>
            <a:pPr indent="0" lvl="0" marL="0" rtl="0">
              <a:lnSpc>
                <a:spcPct val="116666"/>
              </a:lnSpc>
              <a:spcBef>
                <a:spcPts val="0"/>
              </a:spcBef>
              <a:spcAft>
                <a:spcPts val="0"/>
              </a:spcAft>
              <a:buNone/>
            </a:pPr>
            <a:r>
              <a:t/>
            </a:r>
            <a:endParaRPr b="0" i="1" sz="1000">
              <a:solidFill>
                <a:srgbClr val="0F5494"/>
              </a:solidFill>
            </a:endParaRPr>
          </a:p>
          <a:p>
            <a:pPr indent="-285750" lvl="1" marL="742950" rtl="0">
              <a:lnSpc>
                <a:spcPct val="116666"/>
              </a:lnSpc>
              <a:spcBef>
                <a:spcPts val="0"/>
              </a:spcBef>
              <a:spcAft>
                <a:spcPts val="0"/>
              </a:spcAft>
              <a:buClr>
                <a:srgbClr val="0F5494"/>
              </a:buClr>
              <a:buSzPts val="2000"/>
              <a:buChar char="•"/>
            </a:pPr>
            <a:r>
              <a:rPr lang="fr-BE">
                <a:solidFill>
                  <a:srgbClr val="0F5494"/>
                </a:solidFill>
              </a:rPr>
              <a:t>What do </a:t>
            </a:r>
            <a:r>
              <a:rPr lang="fr-BE"/>
              <a:t>we</a:t>
            </a:r>
            <a:r>
              <a:rPr lang="fr-BE">
                <a:solidFill>
                  <a:srgbClr val="0F5494"/>
                </a:solidFill>
              </a:rPr>
              <a:t> need from the group to deliver on </a:t>
            </a:r>
            <a:r>
              <a:rPr lang="fr-BE"/>
              <a:t>DEVCO’s</a:t>
            </a:r>
            <a:r>
              <a:rPr lang="fr-BE">
                <a:solidFill>
                  <a:srgbClr val="0F5494"/>
                </a:solidFill>
              </a:rPr>
              <a:t> key challenges and most promising opportunities?</a:t>
            </a:r>
            <a:br>
              <a:rPr lang="fr-BE">
                <a:solidFill>
                  <a:srgbClr val="0F5494"/>
                </a:solidFill>
              </a:rPr>
            </a:br>
            <a:r>
              <a:rPr b="0" lang="fr-BE">
                <a:solidFill>
                  <a:srgbClr val="0F5494"/>
                </a:solidFill>
              </a:rPr>
              <a:t>→ understand </a:t>
            </a:r>
            <a:r>
              <a:rPr b="0" i="1" lang="fr-BE">
                <a:solidFill>
                  <a:srgbClr val="0F5494"/>
                </a:solidFill>
              </a:rPr>
              <a:t>assumptions</a:t>
            </a:r>
            <a:r>
              <a:rPr b="0" lang="fr-BE">
                <a:solidFill>
                  <a:srgbClr val="0F5494"/>
                </a:solidFill>
              </a:rPr>
              <a:t> about knowledge in the long-term. </a:t>
            </a:r>
            <a:endParaRPr b="0" i="1">
              <a:solidFill>
                <a:srgbClr val="0F5494"/>
              </a:solidFill>
            </a:endParaRPr>
          </a:p>
          <a:p>
            <a:pPr indent="0" lvl="0" marL="0" marR="0" rtl="0" algn="l">
              <a:spcBef>
                <a:spcPts val="48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5"/>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BE"/>
              <a:t>Involve members as well!</a:t>
            </a:r>
            <a:endParaRPr b="1" i="0" sz="3000" u="none" cap="none" strike="noStrike">
              <a:solidFill>
                <a:srgbClr val="0F5494"/>
              </a:solidFill>
              <a:latin typeface="Verdana"/>
              <a:ea typeface="Verdana"/>
              <a:cs typeface="Verdana"/>
              <a:sym typeface="Verdana"/>
            </a:endParaRPr>
          </a:p>
        </p:txBody>
      </p:sp>
      <p:sp>
        <p:nvSpPr>
          <p:cNvPr id="252" name="Google Shape;252;p35"/>
          <p:cNvSpPr txBox="1"/>
          <p:nvPr>
            <p:ph idx="1" type="body"/>
          </p:nvPr>
        </p:nvSpPr>
        <p:spPr>
          <a:xfrm>
            <a:off x="113150" y="2399500"/>
            <a:ext cx="8793900" cy="3744900"/>
          </a:xfrm>
          <a:prstGeom prst="rect">
            <a:avLst/>
          </a:prstGeom>
          <a:noFill/>
          <a:ln>
            <a:noFill/>
          </a:ln>
        </p:spPr>
        <p:txBody>
          <a:bodyPr anchorCtr="0" anchor="t" bIns="45700" lIns="91425" spcFirstLastPara="1" rIns="91425" wrap="square" tIns="45700">
            <a:noAutofit/>
          </a:bodyPr>
          <a:lstStyle/>
          <a:p>
            <a:pPr indent="-342900" lvl="0" marL="342900" rtl="0">
              <a:lnSpc>
                <a:spcPct val="116666"/>
              </a:lnSpc>
              <a:spcBef>
                <a:spcPts val="0"/>
              </a:spcBef>
              <a:spcAft>
                <a:spcPts val="0"/>
              </a:spcAft>
              <a:buClr>
                <a:srgbClr val="0F5494"/>
              </a:buClr>
              <a:buSzPts val="2400"/>
              <a:buFont typeface="Verdana"/>
              <a:buChar char="•"/>
            </a:pPr>
            <a:r>
              <a:rPr lang="fr-BE">
                <a:solidFill>
                  <a:srgbClr val="0F5494"/>
                </a:solidFill>
              </a:rPr>
              <a:t>If not identified: members will not see what’s in it for them</a:t>
            </a:r>
            <a:endParaRPr>
              <a:solidFill>
                <a:srgbClr val="0F5494"/>
              </a:solidFill>
            </a:endParaRPr>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a:p>
            <a:pPr indent="-342900" lvl="0" marL="342900" rtl="0">
              <a:lnSpc>
                <a:spcPct val="116666"/>
              </a:lnSpc>
              <a:spcBef>
                <a:spcPts val="0"/>
              </a:spcBef>
              <a:spcAft>
                <a:spcPts val="0"/>
              </a:spcAft>
              <a:buClr>
                <a:srgbClr val="0F5494"/>
              </a:buClr>
              <a:buSzPts val="2400"/>
              <a:buFont typeface="Verdana"/>
              <a:buChar char="•"/>
            </a:pPr>
            <a:r>
              <a:rPr lang="fr-BE"/>
              <a:t>U</a:t>
            </a:r>
            <a:r>
              <a:rPr lang="fr-BE">
                <a:solidFill>
                  <a:srgbClr val="0F5494"/>
                </a:solidFill>
              </a:rPr>
              <a:t>nderstand how the </a:t>
            </a:r>
            <a:r>
              <a:rPr lang="fr-BE"/>
              <a:t>members</a:t>
            </a:r>
            <a:r>
              <a:rPr lang="fr-BE">
                <a:solidFill>
                  <a:srgbClr val="0F5494"/>
                </a:solidFill>
              </a:rPr>
              <a:t> define the goal of the community</a:t>
            </a:r>
            <a:endParaRPr>
              <a:solidFill>
                <a:srgbClr val="0F5494"/>
              </a:solidFill>
            </a:endParaRPr>
          </a:p>
          <a:p>
            <a:pPr indent="0" lvl="0" marL="0" marR="0" rtl="0" algn="l">
              <a:spcBef>
                <a:spcPts val="48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6"/>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How to elicit value for the members</a:t>
            </a:r>
            <a:endParaRPr b="1" i="0" sz="3000" u="none" cap="none" strike="noStrike">
              <a:solidFill>
                <a:srgbClr val="0F5494"/>
              </a:solidFill>
              <a:latin typeface="Verdana"/>
              <a:ea typeface="Verdana"/>
              <a:cs typeface="Verdana"/>
              <a:sym typeface="Verdana"/>
            </a:endParaRPr>
          </a:p>
        </p:txBody>
      </p:sp>
      <p:sp>
        <p:nvSpPr>
          <p:cNvPr id="258" name="Google Shape;258;p36"/>
          <p:cNvSpPr txBox="1"/>
          <p:nvPr>
            <p:ph idx="1" type="body"/>
          </p:nvPr>
        </p:nvSpPr>
        <p:spPr>
          <a:xfrm>
            <a:off x="113150" y="2399500"/>
            <a:ext cx="8793900" cy="3744900"/>
          </a:xfrm>
          <a:prstGeom prst="rect">
            <a:avLst/>
          </a:prstGeom>
          <a:noFill/>
          <a:ln>
            <a:noFill/>
          </a:ln>
        </p:spPr>
        <p:txBody>
          <a:bodyPr anchorCtr="0" anchor="t" bIns="45700" lIns="91425" spcFirstLastPara="1" rIns="91425" wrap="square" tIns="45700">
            <a:noAutofit/>
          </a:bodyPr>
          <a:lstStyle/>
          <a:p>
            <a:pPr indent="-342900" lvl="0" marL="342900" rtl="0">
              <a:lnSpc>
                <a:spcPct val="116666"/>
              </a:lnSpc>
              <a:spcBef>
                <a:spcPts val="0"/>
              </a:spcBef>
              <a:spcAft>
                <a:spcPts val="0"/>
              </a:spcAft>
              <a:buClr>
                <a:srgbClr val="0F5494"/>
              </a:buClr>
              <a:buSzPts val="2400"/>
              <a:buFont typeface="Verdana"/>
              <a:buChar char="•"/>
            </a:pPr>
            <a:r>
              <a:rPr lang="fr-BE">
                <a:solidFill>
                  <a:srgbClr val="0F5494"/>
                </a:solidFill>
              </a:rPr>
              <a:t>Possible questions:</a:t>
            </a:r>
            <a:br>
              <a:rPr lang="fr-BE">
                <a:solidFill>
                  <a:srgbClr val="0F5494"/>
                </a:solidFill>
              </a:rPr>
            </a:br>
            <a:endParaRPr sz="1000">
              <a:solidFill>
                <a:srgbClr val="0F5494"/>
              </a:solidFill>
            </a:endParaRPr>
          </a:p>
          <a:p>
            <a:pPr indent="-285750" lvl="1" marL="742950" rtl="0">
              <a:lnSpc>
                <a:spcPct val="116666"/>
              </a:lnSpc>
              <a:spcBef>
                <a:spcPts val="0"/>
              </a:spcBef>
              <a:spcAft>
                <a:spcPts val="0"/>
              </a:spcAft>
              <a:buClr>
                <a:srgbClr val="0F5494"/>
              </a:buClr>
              <a:buSzPts val="2000"/>
              <a:buChar char="•"/>
            </a:pPr>
            <a:r>
              <a:rPr lang="fr-BE">
                <a:solidFill>
                  <a:srgbClr val="0F5494"/>
                </a:solidFill>
              </a:rPr>
              <a:t>Why did you join this group?</a:t>
            </a:r>
            <a:br>
              <a:rPr lang="fr-BE">
                <a:solidFill>
                  <a:srgbClr val="0F5494"/>
                </a:solidFill>
              </a:rPr>
            </a:br>
            <a:r>
              <a:rPr b="0" lang="fr-BE">
                <a:solidFill>
                  <a:srgbClr val="0F5494"/>
                </a:solidFill>
              </a:rPr>
              <a:t>→ understand </a:t>
            </a:r>
            <a:r>
              <a:rPr b="0" i="1" lang="fr-BE">
                <a:solidFill>
                  <a:srgbClr val="0F5494"/>
                </a:solidFill>
              </a:rPr>
              <a:t>value for the members</a:t>
            </a:r>
            <a:br>
              <a:rPr b="0" lang="fr-BE">
                <a:solidFill>
                  <a:srgbClr val="0F5494"/>
                </a:solidFill>
              </a:rPr>
            </a:br>
            <a:endParaRPr b="0" sz="1000">
              <a:solidFill>
                <a:srgbClr val="0F5494"/>
              </a:solidFill>
            </a:endParaRPr>
          </a:p>
          <a:p>
            <a:pPr indent="-285750" lvl="1" marL="742950" rtl="0">
              <a:lnSpc>
                <a:spcPct val="116666"/>
              </a:lnSpc>
              <a:spcBef>
                <a:spcPts val="0"/>
              </a:spcBef>
              <a:spcAft>
                <a:spcPts val="0"/>
              </a:spcAft>
              <a:buClr>
                <a:srgbClr val="0F5494"/>
              </a:buClr>
              <a:buSzPts val="2000"/>
              <a:buChar char="•"/>
            </a:pPr>
            <a:r>
              <a:rPr lang="fr-BE">
                <a:solidFill>
                  <a:srgbClr val="0F5494"/>
                </a:solidFill>
              </a:rPr>
              <a:t>What would you like to see from the group, and why?</a:t>
            </a:r>
            <a:br>
              <a:rPr b="0" i="1" lang="fr-BE">
                <a:solidFill>
                  <a:srgbClr val="0F5494"/>
                </a:solidFill>
              </a:rPr>
            </a:br>
            <a:endParaRPr b="0" i="1" sz="1000">
              <a:solidFill>
                <a:srgbClr val="0F5494"/>
              </a:solidFill>
            </a:endParaRPr>
          </a:p>
          <a:p>
            <a:pPr indent="-285750" lvl="1" marL="742950" rtl="0">
              <a:lnSpc>
                <a:spcPct val="116666"/>
              </a:lnSpc>
              <a:spcBef>
                <a:spcPts val="0"/>
              </a:spcBef>
              <a:spcAft>
                <a:spcPts val="0"/>
              </a:spcAft>
              <a:buClr>
                <a:srgbClr val="0F5494"/>
              </a:buClr>
              <a:buSzPts val="2000"/>
              <a:buChar char="•"/>
            </a:pPr>
            <a:r>
              <a:rPr lang="fr-BE">
                <a:solidFill>
                  <a:srgbClr val="0F5494"/>
                </a:solidFill>
              </a:rPr>
              <a:t>Who should be the key members of the community, and why?</a:t>
            </a:r>
            <a:endParaRPr b="0" i="1">
              <a:solidFill>
                <a:srgbClr val="0F5494"/>
              </a:solidFill>
            </a:endParaRPr>
          </a:p>
          <a:p>
            <a:pPr indent="0" lvl="0" marL="0" marR="0" rtl="0" algn="l">
              <a:spcBef>
                <a:spcPts val="48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7"/>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Purpose</a:t>
            </a:r>
            <a:endParaRPr b="1" i="0" sz="3000" u="none" cap="none" strike="noStrike">
              <a:solidFill>
                <a:srgbClr val="0F5494"/>
              </a:solidFill>
              <a:latin typeface="Verdana"/>
              <a:ea typeface="Verdana"/>
              <a:cs typeface="Verdana"/>
              <a:sym typeface="Verdana"/>
            </a:endParaRPr>
          </a:p>
        </p:txBody>
      </p:sp>
      <p:sp>
        <p:nvSpPr>
          <p:cNvPr id="264" name="Google Shape;264;p37"/>
          <p:cNvSpPr txBox="1"/>
          <p:nvPr>
            <p:ph idx="1" type="body"/>
          </p:nvPr>
        </p:nvSpPr>
        <p:spPr>
          <a:xfrm>
            <a:off x="98175" y="2250300"/>
            <a:ext cx="4642200" cy="3744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Verdana"/>
              <a:buChar char="•"/>
            </a:pPr>
            <a:r>
              <a:rPr lang="fr-BE"/>
              <a:t>Inputs from DEVCO and members allow you to articulate p</a:t>
            </a:r>
            <a:r>
              <a:rPr b="0" i="1" lang="fr-BE" sz="2400" u="none" cap="none" strike="noStrike">
                <a:solidFill>
                  <a:srgbClr val="0F5494"/>
                </a:solidFill>
                <a:latin typeface="Verdana"/>
                <a:ea typeface="Verdana"/>
                <a:cs typeface="Verdana"/>
                <a:sym typeface="Verdana"/>
              </a:rPr>
              <a:t>urpose</a:t>
            </a:r>
            <a:endParaRPr/>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Needs to be clearly </a:t>
            </a:r>
            <a:r>
              <a:rPr b="1" i="1" lang="fr-BE" sz="2400" u="none" cap="none" strike="noStrike">
                <a:solidFill>
                  <a:srgbClr val="0F5494"/>
                </a:solidFill>
                <a:latin typeface="Verdana"/>
                <a:ea typeface="Verdana"/>
                <a:cs typeface="Verdana"/>
                <a:sym typeface="Verdana"/>
              </a:rPr>
              <a:t>stated</a:t>
            </a:r>
            <a:r>
              <a:rPr b="0" i="1" lang="fr-BE" sz="2400" u="none" cap="none" strike="noStrike">
                <a:solidFill>
                  <a:srgbClr val="0F5494"/>
                </a:solidFill>
                <a:latin typeface="Verdana"/>
                <a:ea typeface="Verdana"/>
                <a:cs typeface="Verdana"/>
                <a:sym typeface="Verdana"/>
              </a:rPr>
              <a:t> and </a:t>
            </a:r>
            <a:r>
              <a:rPr b="1" i="1" lang="fr-BE" sz="2400" u="none" cap="none" strike="noStrike">
                <a:solidFill>
                  <a:srgbClr val="0F5494"/>
                </a:solidFill>
                <a:latin typeface="Verdana"/>
                <a:ea typeface="Verdana"/>
                <a:cs typeface="Verdana"/>
                <a:sym typeface="Verdana"/>
              </a:rPr>
              <a:t>shared</a:t>
            </a:r>
            <a:endParaRPr/>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Can be reiterated and </a:t>
            </a:r>
            <a:r>
              <a:rPr b="1" i="1" lang="fr-BE" sz="2400" u="none" cap="none" strike="noStrike">
                <a:solidFill>
                  <a:srgbClr val="0F5494"/>
                </a:solidFill>
                <a:latin typeface="Verdana"/>
                <a:ea typeface="Verdana"/>
                <a:cs typeface="Verdana"/>
                <a:sym typeface="Verdana"/>
              </a:rPr>
              <a:t>validated</a:t>
            </a:r>
            <a:r>
              <a:rPr b="0" i="1" lang="fr-BE" sz="2400" u="none" cap="none" strike="noStrike">
                <a:solidFill>
                  <a:srgbClr val="0F5494"/>
                </a:solidFill>
                <a:latin typeface="Verdana"/>
                <a:ea typeface="Verdana"/>
                <a:cs typeface="Verdana"/>
                <a:sym typeface="Verdana"/>
              </a:rPr>
              <a:t> periodically</a:t>
            </a:r>
            <a:br>
              <a:rPr b="0" i="1" lang="fr-BE" sz="2400" u="none" cap="none" strike="noStrike">
                <a:solidFill>
                  <a:srgbClr val="0F5494"/>
                </a:solidFill>
                <a:latin typeface="Verdana"/>
                <a:ea typeface="Verdana"/>
                <a:cs typeface="Verdana"/>
                <a:sym typeface="Verdana"/>
              </a:rPr>
            </a:br>
            <a:br>
              <a:rPr b="0" i="1" lang="fr-BE" sz="2400" u="none" cap="none" strike="noStrike">
                <a:solidFill>
                  <a:srgbClr val="0F5494"/>
                </a:solidFill>
                <a:latin typeface="Verdana"/>
                <a:ea typeface="Verdana"/>
                <a:cs typeface="Verdana"/>
                <a:sym typeface="Verdana"/>
              </a:rPr>
            </a:br>
            <a:r>
              <a:rPr b="0" i="1" lang="fr-BE" sz="2400" u="none" cap="none" strike="noStrike">
                <a:solidFill>
                  <a:srgbClr val="0F5494"/>
                </a:solidFill>
                <a:latin typeface="Verdana"/>
                <a:ea typeface="Verdana"/>
                <a:cs typeface="Verdana"/>
                <a:sym typeface="Verdana"/>
              </a:rPr>
              <a:t>Example: </a:t>
            </a:r>
            <a:r>
              <a:rPr b="0" i="1" lang="fr-BE" sz="2400" u="sng" cap="none" strike="noStrike">
                <a:solidFill>
                  <a:schemeClr val="hlink"/>
                </a:solidFill>
                <a:latin typeface="Verdana"/>
                <a:ea typeface="Verdana"/>
                <a:cs typeface="Verdana"/>
                <a:sym typeface="Verdana"/>
                <a:hlinkClick r:id="rId3"/>
              </a:rPr>
              <a:t>ROSA</a:t>
            </a:r>
            <a:endParaRPr b="0" i="1" sz="2400" u="none" cap="none" strike="noStrike">
              <a:solidFill>
                <a:srgbClr val="0F5494"/>
              </a:solidFill>
              <a:latin typeface="Verdana"/>
              <a:ea typeface="Verdana"/>
              <a:cs typeface="Verdana"/>
              <a:sym typeface="Verdana"/>
            </a:endParaRPr>
          </a:p>
          <a:p>
            <a:pPr indent="0" lvl="0" marL="0" marR="0" rtl="0" algn="l">
              <a:spcBef>
                <a:spcPts val="480"/>
              </a:spcBef>
              <a:spcAft>
                <a:spcPts val="0"/>
              </a:spcAft>
              <a:buNone/>
            </a:pPr>
            <a:r>
              <a:t/>
            </a:r>
            <a:endParaRPr/>
          </a:p>
        </p:txBody>
      </p:sp>
      <p:pic>
        <p:nvPicPr>
          <p:cNvPr id="265" name="Google Shape;265;p37"/>
          <p:cNvPicPr preferRelativeResize="0"/>
          <p:nvPr/>
        </p:nvPicPr>
        <p:blipFill>
          <a:blip r:embed="rId4">
            <a:alphaModFix/>
          </a:blip>
          <a:stretch>
            <a:fillRect/>
          </a:stretch>
        </p:blipFill>
        <p:spPr>
          <a:xfrm>
            <a:off x="5118625" y="2164275"/>
            <a:ext cx="3585773" cy="3585773"/>
          </a:xfrm>
          <a:prstGeom prst="rect">
            <a:avLst/>
          </a:prstGeom>
          <a:noFill/>
          <a:ln>
            <a:noFill/>
          </a:ln>
        </p:spPr>
      </p:pic>
      <p:sp>
        <p:nvSpPr>
          <p:cNvPr id="266" name="Google Shape;266;p37"/>
          <p:cNvSpPr txBox="1"/>
          <p:nvPr/>
        </p:nvSpPr>
        <p:spPr>
          <a:xfrm>
            <a:off x="7664825" y="5693952"/>
            <a:ext cx="1206000" cy="42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fr-BE" sz="800" u="sng">
                <a:solidFill>
                  <a:schemeClr val="hlink"/>
                </a:solidFill>
                <a:hlinkClick r:id="rId5"/>
              </a:rPr>
              <a:t>Designed by Freepik</a:t>
            </a:r>
            <a:endParaRPr sz="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8"/>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Purpose: exercise</a:t>
            </a:r>
            <a:endParaRPr b="1" i="0" sz="3000" u="none" cap="none" strike="noStrike">
              <a:solidFill>
                <a:srgbClr val="0F5494"/>
              </a:solidFill>
              <a:latin typeface="Verdana"/>
              <a:ea typeface="Verdana"/>
              <a:cs typeface="Verdana"/>
              <a:sym typeface="Verdana"/>
            </a:endParaRPr>
          </a:p>
        </p:txBody>
      </p:sp>
      <p:sp>
        <p:nvSpPr>
          <p:cNvPr id="272" name="Google Shape;272;p38"/>
          <p:cNvSpPr txBox="1"/>
          <p:nvPr>
            <p:ph idx="1" type="body"/>
          </p:nvPr>
        </p:nvSpPr>
        <p:spPr>
          <a:xfrm>
            <a:off x="3884800" y="3488100"/>
            <a:ext cx="4802100" cy="1560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Verdana"/>
              <a:buChar char="•"/>
            </a:pPr>
            <a:r>
              <a:rPr lang="fr-BE"/>
              <a:t>Community management plan: W</a:t>
            </a:r>
            <a:r>
              <a:rPr b="0" i="1" lang="fr-BE" sz="2400" u="none" cap="none" strike="noStrike">
                <a:solidFill>
                  <a:srgbClr val="0F5494"/>
                </a:solidFill>
                <a:latin typeface="Verdana"/>
                <a:ea typeface="Verdana"/>
                <a:cs typeface="Verdana"/>
                <a:sym typeface="Verdana"/>
              </a:rPr>
              <a:t>rite down your group purpose and discuss in pairs.</a:t>
            </a:r>
            <a:endParaRPr/>
          </a:p>
        </p:txBody>
      </p:sp>
      <p:pic>
        <p:nvPicPr>
          <p:cNvPr id="273" name="Google Shape;273;p38"/>
          <p:cNvPicPr preferRelativeResize="0"/>
          <p:nvPr/>
        </p:nvPicPr>
        <p:blipFill>
          <a:blip r:embed="rId3">
            <a:alphaModFix/>
          </a:blip>
          <a:stretch>
            <a:fillRect/>
          </a:stretch>
        </p:blipFill>
        <p:spPr>
          <a:xfrm>
            <a:off x="727400" y="3027425"/>
            <a:ext cx="2771775" cy="2771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39"/>
          <p:cNvSpPr/>
          <p:nvPr/>
        </p:nvSpPr>
        <p:spPr>
          <a:xfrm>
            <a:off x="75" y="4796400"/>
            <a:ext cx="9144000" cy="2061900"/>
          </a:xfrm>
          <a:prstGeom prst="rect">
            <a:avLst/>
          </a:prstGeom>
          <a:solidFill>
            <a:srgbClr val="0F54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3600">
              <a:solidFill>
                <a:srgbClr val="FFFFFF"/>
              </a:solidFill>
              <a:latin typeface="Verdana"/>
              <a:ea typeface="Verdana"/>
              <a:cs typeface="Verdana"/>
              <a:sym typeface="Verdana"/>
            </a:endParaRPr>
          </a:p>
          <a:p>
            <a:pPr indent="0" lvl="0" marL="0" rtl="0">
              <a:spcBef>
                <a:spcPts val="0"/>
              </a:spcBef>
              <a:spcAft>
                <a:spcPts val="0"/>
              </a:spcAft>
              <a:buNone/>
            </a:pPr>
            <a:r>
              <a:rPr lang="fr-BE" sz="3600">
                <a:solidFill>
                  <a:srgbClr val="FFFFFF"/>
                </a:solidFill>
                <a:latin typeface="Verdana"/>
                <a:ea typeface="Verdana"/>
                <a:cs typeface="Verdana"/>
                <a:sym typeface="Verdana"/>
              </a:rPr>
              <a:t>Part 4: Growth</a:t>
            </a:r>
            <a:br>
              <a:rPr lang="fr-BE" sz="3600">
                <a:solidFill>
                  <a:srgbClr val="FFFFFF"/>
                </a:solidFill>
                <a:latin typeface="Verdana"/>
                <a:ea typeface="Verdana"/>
                <a:cs typeface="Verdana"/>
                <a:sym typeface="Verdana"/>
              </a:rPr>
            </a:br>
            <a:endParaRPr sz="1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Growth principles</a:t>
            </a:r>
            <a:endParaRPr sz="2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Growth strategies</a:t>
            </a:r>
            <a:endParaRPr sz="2000">
              <a:solidFill>
                <a:srgbClr val="FFFFFF"/>
              </a:solidFill>
              <a:latin typeface="Verdana"/>
              <a:ea typeface="Verdana"/>
              <a:cs typeface="Verdana"/>
              <a:sym typeface="Verdana"/>
            </a:endParaRPr>
          </a:p>
          <a:p>
            <a:pPr indent="0" lvl="0" marL="0" rtl="0">
              <a:spcBef>
                <a:spcPts val="0"/>
              </a:spcBef>
              <a:spcAft>
                <a:spcPts val="0"/>
              </a:spcAft>
              <a:buNone/>
            </a:pPr>
            <a:r>
              <a:t/>
            </a:r>
            <a:endParaRPr sz="3600">
              <a:solidFill>
                <a:srgbClr val="FFFFFF"/>
              </a:solidFill>
            </a:endParaRPr>
          </a:p>
        </p:txBody>
      </p:sp>
      <p:pic>
        <p:nvPicPr>
          <p:cNvPr id="279" name="Google Shape;279;p39"/>
          <p:cNvPicPr preferRelativeResize="0"/>
          <p:nvPr/>
        </p:nvPicPr>
        <p:blipFill>
          <a:blip r:embed="rId3">
            <a:alphaModFix/>
          </a:blip>
          <a:stretch>
            <a:fillRect/>
          </a:stretch>
        </p:blipFill>
        <p:spPr>
          <a:xfrm>
            <a:off x="2739900" y="953650"/>
            <a:ext cx="3842752" cy="384275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40"/>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Growth is</a:t>
            </a:r>
            <a:endParaRPr b="1" i="0" sz="3000" u="none" cap="none" strike="noStrike">
              <a:solidFill>
                <a:srgbClr val="0F5494"/>
              </a:solidFill>
              <a:latin typeface="Verdana"/>
              <a:ea typeface="Verdana"/>
              <a:cs typeface="Verdana"/>
              <a:sym typeface="Verdana"/>
            </a:endParaRPr>
          </a:p>
        </p:txBody>
      </p:sp>
      <p:sp>
        <p:nvSpPr>
          <p:cNvPr id="285" name="Google Shape;285;p40"/>
          <p:cNvSpPr txBox="1"/>
          <p:nvPr>
            <p:ph idx="1" type="body"/>
          </p:nvPr>
        </p:nvSpPr>
        <p:spPr>
          <a:xfrm>
            <a:off x="457200" y="2492375"/>
            <a:ext cx="8229600" cy="35290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Adding members </a:t>
            </a: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1" i="1" lang="fr-BE" sz="2400" u="none" cap="none" strike="noStrike">
                <a:solidFill>
                  <a:srgbClr val="0F5494"/>
                </a:solidFill>
                <a:latin typeface="Verdana"/>
                <a:ea typeface="Verdana"/>
                <a:cs typeface="Verdana"/>
                <a:sym typeface="Verdana"/>
              </a:rPr>
              <a:t>AND</a:t>
            </a: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Getting people involved</a:t>
            </a:r>
            <a:endParaRPr/>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It is </a:t>
            </a:r>
            <a:r>
              <a:rPr b="1" i="1" lang="fr-BE" sz="2400" u="none" cap="none" strike="noStrike">
                <a:solidFill>
                  <a:srgbClr val="0F5494"/>
                </a:solidFill>
                <a:latin typeface="Verdana"/>
                <a:ea typeface="Verdana"/>
                <a:cs typeface="Verdana"/>
                <a:sym typeface="Verdana"/>
              </a:rPr>
              <a:t>not</a:t>
            </a:r>
            <a:r>
              <a:rPr b="0" i="1" lang="fr-BE" sz="2400" u="none" cap="none" strike="noStrike">
                <a:solidFill>
                  <a:srgbClr val="0F5494"/>
                </a:solidFill>
                <a:latin typeface="Verdana"/>
                <a:ea typeface="Verdana"/>
                <a:cs typeface="Verdana"/>
                <a:sym typeface="Verdana"/>
              </a:rPr>
              <a:t> abou</a:t>
            </a:r>
            <a:r>
              <a:rPr lang="fr-BE"/>
              <a:t>t </a:t>
            </a:r>
            <a:r>
              <a:rPr b="0" i="1" lang="fr-BE" sz="2400" u="none" cap="none" strike="noStrike">
                <a:solidFill>
                  <a:srgbClr val="0F5494"/>
                </a:solidFill>
                <a:latin typeface="Verdana"/>
                <a:ea typeface="Verdana"/>
                <a:cs typeface="Verdana"/>
                <a:sym typeface="Verdana"/>
              </a:rPr>
              <a:t>adding members just to bump the numbers</a:t>
            </a:r>
            <a:endParaRPr b="0" i="1" sz="2400" u="none" cap="none" strike="noStrike">
              <a:solidFill>
                <a:srgbClr val="0F5494"/>
              </a:solidFill>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1"/>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Growth strategies</a:t>
            </a:r>
            <a:endParaRPr b="1" i="0" sz="3000" u="none" cap="none" strike="noStrike">
              <a:solidFill>
                <a:srgbClr val="0F5494"/>
              </a:solidFill>
              <a:latin typeface="Verdana"/>
              <a:ea typeface="Verdana"/>
              <a:cs typeface="Verdana"/>
              <a:sym typeface="Verdana"/>
            </a:endParaRPr>
          </a:p>
        </p:txBody>
      </p:sp>
      <p:sp>
        <p:nvSpPr>
          <p:cNvPr id="291" name="Google Shape;291;p41"/>
          <p:cNvSpPr txBox="1"/>
          <p:nvPr>
            <p:ph idx="1" type="body"/>
          </p:nvPr>
        </p:nvSpPr>
        <p:spPr>
          <a:xfrm>
            <a:off x="457200" y="2492375"/>
            <a:ext cx="8229600" cy="35290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1. Targeted</a:t>
            </a:r>
            <a:endParaRPr/>
          </a:p>
          <a:p>
            <a:pPr indent="0" lvl="0" marL="0" marR="0" rtl="0" algn="l">
              <a:spcBef>
                <a:spcPts val="480"/>
              </a:spcBef>
              <a:spcAft>
                <a:spcPts val="0"/>
              </a:spcAft>
              <a:buClr>
                <a:schemeClr val="lt1"/>
              </a:buClr>
              <a:buFont typeface="Verdana"/>
              <a:buNone/>
            </a:pPr>
            <a:r>
              <a:t/>
            </a: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2. Peer referral </a:t>
            </a:r>
            <a:br>
              <a:rPr b="0" i="1" lang="fr-BE" sz="2400" u="none" cap="none" strike="noStrike">
                <a:solidFill>
                  <a:srgbClr val="0F5494"/>
                </a:solidFill>
                <a:latin typeface="Verdana"/>
                <a:ea typeface="Verdana"/>
                <a:cs typeface="Verdana"/>
                <a:sym typeface="Verdana"/>
              </a:rPr>
            </a:b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3. PR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5"/>
          <p:cNvSpPr txBox="1"/>
          <p:nvPr>
            <p:ph type="title"/>
          </p:nvPr>
        </p:nvSpPr>
        <p:spPr>
          <a:xfrm>
            <a:off x="251520" y="1124744"/>
            <a:ext cx="33123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Agenda</a:t>
            </a:r>
            <a:endParaRPr b="1" i="0" sz="3000" u="none" cap="none" strike="noStrike">
              <a:solidFill>
                <a:srgbClr val="0F5494"/>
              </a:solidFill>
              <a:latin typeface="Verdana"/>
              <a:ea typeface="Verdana"/>
              <a:cs typeface="Verdana"/>
              <a:sym typeface="Verdana"/>
            </a:endParaRPr>
          </a:p>
        </p:txBody>
      </p:sp>
      <p:sp>
        <p:nvSpPr>
          <p:cNvPr id="109" name="Google Shape;109;p15"/>
          <p:cNvSpPr txBox="1"/>
          <p:nvPr>
            <p:ph idx="1" type="body"/>
          </p:nvPr>
        </p:nvSpPr>
        <p:spPr>
          <a:xfrm>
            <a:off x="2864340" y="2081848"/>
            <a:ext cx="6223800" cy="3456300"/>
          </a:xfrm>
          <a:prstGeom prst="rect">
            <a:avLst/>
          </a:prstGeom>
          <a:noFill/>
          <a:ln>
            <a:noFill/>
          </a:ln>
        </p:spPr>
        <p:txBody>
          <a:bodyPr anchorCtr="0" anchor="t" bIns="45700" lIns="91425" spcFirstLastPara="1" rIns="91425" wrap="square" tIns="45700">
            <a:noAutofit/>
          </a:bodyPr>
          <a:lstStyle/>
          <a:p>
            <a:pPr indent="-304800" lvl="0" marL="342900" marR="0" rtl="0" algn="l">
              <a:lnSpc>
                <a:spcPct val="120000"/>
              </a:lnSpc>
              <a:spcBef>
                <a:spcPts val="0"/>
              </a:spcBef>
              <a:spcAft>
                <a:spcPts val="0"/>
              </a:spcAft>
              <a:buClr>
                <a:schemeClr val="lt1"/>
              </a:buClr>
              <a:buSzPts val="1800"/>
              <a:buFont typeface="Verdana"/>
              <a:buChar char="•"/>
            </a:pPr>
            <a:r>
              <a:t/>
            </a:r>
            <a:endParaRPr sz="1800"/>
          </a:p>
          <a:p>
            <a:pPr indent="-304800" lvl="0" marL="342900" rtl="0">
              <a:lnSpc>
                <a:spcPct val="120000"/>
              </a:lnSpc>
              <a:spcBef>
                <a:spcPts val="480"/>
              </a:spcBef>
              <a:spcAft>
                <a:spcPts val="0"/>
              </a:spcAft>
              <a:buClr>
                <a:schemeClr val="lt1"/>
              </a:buClr>
              <a:buSzPts val="1800"/>
              <a:buFont typeface="Verdana"/>
              <a:buChar char="•"/>
            </a:pPr>
            <a:r>
              <a:rPr b="1" lang="fr-BE" sz="1800"/>
              <a:t>13.30-14.15 Community Tactics</a:t>
            </a:r>
            <a:endParaRPr b="1" sz="1800"/>
          </a:p>
          <a:p>
            <a:pPr indent="-304800" lvl="0" marL="342900" marR="0" rtl="0" algn="l">
              <a:lnSpc>
                <a:spcPct val="120000"/>
              </a:lnSpc>
              <a:spcBef>
                <a:spcPts val="0"/>
              </a:spcBef>
              <a:spcAft>
                <a:spcPts val="0"/>
              </a:spcAft>
              <a:buClr>
                <a:schemeClr val="lt1"/>
              </a:buClr>
              <a:buSzPts val="1800"/>
              <a:buFont typeface="Verdana"/>
              <a:buChar char="•"/>
            </a:pPr>
            <a:r>
              <a:rPr lang="fr-BE" sz="1800"/>
              <a:t>- Content</a:t>
            </a:r>
            <a:endParaRPr sz="1800"/>
          </a:p>
          <a:p>
            <a:pPr indent="-304800" lvl="0" marL="342900" marR="0" rtl="0" algn="l">
              <a:lnSpc>
                <a:spcPct val="120000"/>
              </a:lnSpc>
              <a:spcBef>
                <a:spcPts val="0"/>
              </a:spcBef>
              <a:spcAft>
                <a:spcPts val="0"/>
              </a:spcAft>
              <a:buClr>
                <a:schemeClr val="lt1"/>
              </a:buClr>
              <a:buSzPts val="1800"/>
              <a:buFont typeface="Verdana"/>
              <a:buChar char="•"/>
            </a:pPr>
            <a:r>
              <a:t/>
            </a:r>
            <a:endParaRPr b="1" sz="1800"/>
          </a:p>
          <a:p>
            <a:pPr indent="-304800" lvl="0" marL="342900" marR="0" rtl="0" algn="l">
              <a:lnSpc>
                <a:spcPct val="120000"/>
              </a:lnSpc>
              <a:spcBef>
                <a:spcPts val="0"/>
              </a:spcBef>
              <a:spcAft>
                <a:spcPts val="0"/>
              </a:spcAft>
              <a:buClr>
                <a:schemeClr val="lt1"/>
              </a:buClr>
              <a:buSzPts val="1800"/>
              <a:buFont typeface="Verdana"/>
              <a:buChar char="•"/>
            </a:pPr>
            <a:r>
              <a:rPr b="1" lang="fr-BE" sz="1800"/>
              <a:t>14.15-15.00 Focus and plan</a:t>
            </a:r>
            <a:br>
              <a:rPr lang="fr-BE" sz="1800"/>
            </a:br>
            <a:br>
              <a:rPr b="1" lang="fr-BE" sz="1800"/>
            </a:br>
            <a:r>
              <a:rPr b="1" lang="fr-BE" sz="1800"/>
              <a:t>15.00-15.15 Coffee break</a:t>
            </a:r>
            <a:endParaRPr b="1" sz="1800"/>
          </a:p>
          <a:p>
            <a:pPr indent="0" lvl="0" marL="0" marR="0" rtl="0" algn="l">
              <a:lnSpc>
                <a:spcPct val="120000"/>
              </a:lnSpc>
              <a:spcBef>
                <a:spcPts val="480"/>
              </a:spcBef>
              <a:spcAft>
                <a:spcPts val="0"/>
              </a:spcAft>
              <a:buNone/>
            </a:pPr>
            <a:r>
              <a:t/>
            </a:r>
            <a:endParaRPr sz="1800"/>
          </a:p>
          <a:p>
            <a:pPr indent="-304800" lvl="0" marL="342900" marR="0" rtl="0" algn="l">
              <a:lnSpc>
                <a:spcPct val="120000"/>
              </a:lnSpc>
              <a:spcBef>
                <a:spcPts val="480"/>
              </a:spcBef>
              <a:spcAft>
                <a:spcPts val="0"/>
              </a:spcAft>
              <a:buClr>
                <a:schemeClr val="lt1"/>
              </a:buClr>
              <a:buSzPts val="1800"/>
              <a:buFont typeface="Verdana"/>
              <a:buChar char="•"/>
            </a:pPr>
            <a:r>
              <a:rPr b="1" lang="fr-BE" sz="1800"/>
              <a:t>15.15-15.45 Metrics</a:t>
            </a:r>
            <a:endParaRPr b="1" sz="1800"/>
          </a:p>
          <a:p>
            <a:pPr indent="0" lvl="0" marL="0" marR="0" rtl="0" algn="l">
              <a:lnSpc>
                <a:spcPct val="120000"/>
              </a:lnSpc>
              <a:spcBef>
                <a:spcPts val="480"/>
              </a:spcBef>
              <a:spcAft>
                <a:spcPts val="0"/>
              </a:spcAft>
              <a:buNone/>
            </a:pPr>
            <a:r>
              <a:t/>
            </a:r>
            <a:endParaRPr b="0" i="1" sz="1800" u="none" cap="none" strike="noStrike">
              <a:solidFill>
                <a:srgbClr val="0F5494"/>
              </a:solidFill>
              <a:latin typeface="Verdana"/>
              <a:ea typeface="Verdana"/>
              <a:cs typeface="Verdana"/>
              <a:sym typeface="Verdana"/>
            </a:endParaRPr>
          </a:p>
          <a:p>
            <a:pPr indent="-304800" lvl="0" marL="342900" marR="0" rtl="0" algn="l">
              <a:lnSpc>
                <a:spcPct val="120000"/>
              </a:lnSpc>
              <a:spcBef>
                <a:spcPts val="480"/>
              </a:spcBef>
              <a:spcAft>
                <a:spcPts val="0"/>
              </a:spcAft>
              <a:buClr>
                <a:schemeClr val="lt1"/>
              </a:buClr>
              <a:buSzPts val="1800"/>
              <a:buFont typeface="Verdana"/>
              <a:buChar char="•"/>
            </a:pPr>
            <a:r>
              <a:rPr b="1" lang="fr-BE" sz="1800"/>
              <a:t>15.45-16.00</a:t>
            </a:r>
            <a:r>
              <a:rPr b="1" i="1" lang="fr-BE" sz="1800" u="none" cap="none" strike="noStrike">
                <a:solidFill>
                  <a:srgbClr val="0F5494"/>
                </a:solidFill>
                <a:latin typeface="Verdana"/>
                <a:ea typeface="Verdana"/>
                <a:cs typeface="Verdana"/>
                <a:sym typeface="Verdana"/>
              </a:rPr>
              <a:t> </a:t>
            </a:r>
            <a:r>
              <a:rPr b="1" lang="fr-BE" sz="1800"/>
              <a:t>Way forward</a:t>
            </a:r>
            <a:endParaRPr b="1" sz="1800"/>
          </a:p>
          <a:p>
            <a:pPr indent="-304800" lvl="0" marL="342900" rtl="0">
              <a:lnSpc>
                <a:spcPct val="120000"/>
              </a:lnSpc>
              <a:spcBef>
                <a:spcPts val="0"/>
              </a:spcBef>
              <a:spcAft>
                <a:spcPts val="0"/>
              </a:spcAft>
              <a:buClr>
                <a:schemeClr val="lt1"/>
              </a:buClr>
              <a:buSzPts val="1800"/>
              <a:buFont typeface="Verdana"/>
              <a:buChar char="•"/>
            </a:pPr>
            <a:r>
              <a:t/>
            </a:r>
            <a:endParaRPr sz="1800"/>
          </a:p>
          <a:p>
            <a:pPr indent="0" lvl="0" marL="0" marR="0" rtl="0" algn="l">
              <a:spcBef>
                <a:spcPts val="480"/>
              </a:spcBef>
              <a:spcAft>
                <a:spcPts val="0"/>
              </a:spcAft>
              <a:buClr>
                <a:schemeClr val="lt1"/>
              </a:buClr>
              <a:buFont typeface="Verdana"/>
              <a:buNone/>
            </a:pPr>
            <a:r>
              <a:t/>
            </a:r>
            <a:endParaRPr b="0" i="1" sz="2400" u="none" cap="none" strike="noStrike">
              <a:solidFill>
                <a:srgbClr val="0F5494"/>
              </a:solidFill>
              <a:latin typeface="Verdana"/>
              <a:ea typeface="Verdana"/>
              <a:cs typeface="Verdana"/>
              <a:sym typeface="Verdana"/>
            </a:endParaRPr>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p:txBody>
      </p:sp>
      <p:pic>
        <p:nvPicPr>
          <p:cNvPr descr="Screen Shot 2016-03-25 at 14.14.01.png" id="110" name="Google Shape;110;p15"/>
          <p:cNvPicPr preferRelativeResize="0"/>
          <p:nvPr/>
        </p:nvPicPr>
        <p:blipFill rotWithShape="1">
          <a:blip r:embed="rId3">
            <a:alphaModFix/>
          </a:blip>
          <a:srcRect b="0" l="0" r="0" t="0"/>
          <a:stretch/>
        </p:blipFill>
        <p:spPr>
          <a:xfrm>
            <a:off x="395536" y="2857128"/>
            <a:ext cx="2346300" cy="2263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42"/>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1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Targeted growth -- </a:t>
            </a:r>
            <a:r>
              <a:rPr lang="fr-BE"/>
              <a:t>tip</a:t>
            </a:r>
            <a:r>
              <a:rPr b="1" i="0" lang="fr-BE" sz="3000" u="none" cap="none" strike="noStrike">
                <a:solidFill>
                  <a:srgbClr val="0F5494"/>
                </a:solidFill>
                <a:latin typeface="Verdana"/>
                <a:ea typeface="Verdana"/>
                <a:cs typeface="Verdana"/>
                <a:sym typeface="Verdana"/>
              </a:rPr>
              <a:t>s </a:t>
            </a:r>
            <a:r>
              <a:rPr lang="fr-BE"/>
              <a:t>(1)</a:t>
            </a:r>
            <a:endParaRPr/>
          </a:p>
        </p:txBody>
      </p:sp>
      <p:sp>
        <p:nvSpPr>
          <p:cNvPr id="297" name="Google Shape;297;p42"/>
          <p:cNvSpPr txBox="1"/>
          <p:nvPr>
            <p:ph idx="1" type="body"/>
          </p:nvPr>
        </p:nvSpPr>
        <p:spPr>
          <a:xfrm>
            <a:off x="457200" y="2416175"/>
            <a:ext cx="8229600" cy="3528900"/>
          </a:xfrm>
          <a:prstGeom prst="rect">
            <a:avLst/>
          </a:prstGeom>
          <a:noFill/>
          <a:ln>
            <a:noFill/>
          </a:ln>
        </p:spPr>
        <p:txBody>
          <a:bodyPr anchorCtr="0" anchor="t" bIns="45700" lIns="91425" spcFirstLastPara="1" rIns="91425" wrap="square" tIns="45700">
            <a:noAutofit/>
          </a:bodyPr>
          <a:lstStyle/>
          <a:p>
            <a:pPr indent="0" lvl="0" marL="0" marR="0" rtl="0" algn="l">
              <a:spcBef>
                <a:spcPts val="480"/>
              </a:spcBef>
              <a:spcAft>
                <a:spcPts val="0"/>
              </a:spcAft>
              <a:buNone/>
            </a:pPr>
            <a:r>
              <a:rPr b="1" lang="fr-BE"/>
              <a:t>Tip</a:t>
            </a:r>
            <a:r>
              <a:rPr b="0" i="1" lang="fr-BE" sz="2400" u="none" cap="none" strike="noStrike">
                <a:solidFill>
                  <a:srgbClr val="0F5494"/>
                </a:solidFill>
                <a:latin typeface="Verdana"/>
                <a:ea typeface="Verdana"/>
                <a:cs typeface="Verdana"/>
                <a:sym typeface="Verdana"/>
              </a:rPr>
              <a:t>: Identify </a:t>
            </a:r>
            <a:r>
              <a:rPr lang="fr-BE"/>
              <a:t>your core CoP members and build relationship. </a:t>
            </a:r>
            <a:br>
              <a:rPr lang="fr-BE"/>
            </a:br>
            <a:endParaRPr/>
          </a:p>
          <a:p>
            <a:pPr indent="0" lvl="0" marL="0" marR="0" rtl="0" algn="l">
              <a:spcBef>
                <a:spcPts val="480"/>
              </a:spcBef>
              <a:spcAft>
                <a:spcPts val="0"/>
              </a:spcAft>
              <a:buNone/>
            </a:pPr>
            <a:r>
              <a:rPr lang="fr-BE"/>
              <a:t>Candidates:</a:t>
            </a:r>
            <a:endParaRPr sz="1200"/>
          </a:p>
          <a:p>
            <a:pPr indent="-285750" lvl="1" marL="742950" marR="0" rtl="0" algn="l">
              <a:spcBef>
                <a:spcPts val="400"/>
              </a:spcBef>
              <a:spcAft>
                <a:spcPts val="0"/>
              </a:spcAft>
              <a:buClr>
                <a:srgbClr val="009FBA"/>
              </a:buClr>
              <a:buSzPts val="2000"/>
              <a:buFont typeface="Verdana"/>
              <a:buChar char="•"/>
            </a:pPr>
            <a:r>
              <a:rPr lang="fr-BE"/>
              <a:t>EUDs: check focal EUD points. Anticipate moves.</a:t>
            </a:r>
            <a:br>
              <a:rPr lang="fr-BE"/>
            </a:br>
            <a:r>
              <a:rPr b="0" i="1" lang="fr-BE"/>
              <a:t>Example: Water and Sanitation group checks every 6 months its EUD contacts</a:t>
            </a:r>
            <a:endParaRPr b="0" i="1"/>
          </a:p>
          <a:p>
            <a:pPr indent="-285750" lvl="1" marL="742950" marR="0" rtl="0" algn="l">
              <a:spcBef>
                <a:spcPts val="400"/>
              </a:spcBef>
              <a:spcAft>
                <a:spcPts val="0"/>
              </a:spcAft>
              <a:buClr>
                <a:srgbClr val="009FBA"/>
              </a:buClr>
              <a:buSzPts val="2000"/>
              <a:buFont typeface="Verdana"/>
              <a:buChar char="•"/>
            </a:pPr>
            <a:r>
              <a:rPr lang="fr-BE"/>
              <a:t>Topic experts (internal or external)</a:t>
            </a:r>
            <a:br>
              <a:rPr lang="fr-BE"/>
            </a:br>
            <a:r>
              <a:rPr b="0" i="1" lang="fr-BE"/>
              <a:t>Example: when going public, IESF group identified key experts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43"/>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1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Targeted growth -- </a:t>
            </a:r>
            <a:r>
              <a:rPr lang="fr-BE"/>
              <a:t>tip</a:t>
            </a:r>
            <a:r>
              <a:rPr b="1" i="0" lang="fr-BE" sz="3000" u="none" cap="none" strike="noStrike">
                <a:solidFill>
                  <a:srgbClr val="0F5494"/>
                </a:solidFill>
                <a:latin typeface="Verdana"/>
                <a:ea typeface="Verdana"/>
                <a:cs typeface="Verdana"/>
                <a:sym typeface="Verdana"/>
              </a:rPr>
              <a:t>s (</a:t>
            </a:r>
            <a:r>
              <a:rPr lang="fr-BE"/>
              <a:t>2</a:t>
            </a:r>
            <a:r>
              <a:rPr b="1" i="0" lang="fr-BE" sz="3000" u="none" cap="none" strike="noStrike">
                <a:solidFill>
                  <a:srgbClr val="0F5494"/>
                </a:solidFill>
                <a:latin typeface="Verdana"/>
                <a:ea typeface="Verdana"/>
                <a:cs typeface="Verdana"/>
                <a:sym typeface="Verdana"/>
              </a:rPr>
              <a:t>)</a:t>
            </a:r>
            <a:endParaRPr/>
          </a:p>
        </p:txBody>
      </p:sp>
      <p:sp>
        <p:nvSpPr>
          <p:cNvPr id="303" name="Google Shape;303;p43"/>
          <p:cNvSpPr txBox="1"/>
          <p:nvPr>
            <p:ph idx="1" type="body"/>
          </p:nvPr>
        </p:nvSpPr>
        <p:spPr>
          <a:xfrm>
            <a:off x="457200" y="2044700"/>
            <a:ext cx="8229600" cy="40323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480"/>
              </a:spcBef>
              <a:spcAft>
                <a:spcPts val="0"/>
              </a:spcAft>
              <a:buClr>
                <a:schemeClr val="lt1"/>
              </a:buClr>
              <a:buSzPts val="2400"/>
              <a:buFont typeface="Verdana"/>
              <a:buChar char="•"/>
            </a:pPr>
            <a:br>
              <a:rPr lang="fr-BE" sz="600"/>
            </a:br>
            <a:r>
              <a:rPr b="1" lang="fr-BE"/>
              <a:t>Tip</a:t>
            </a:r>
            <a:r>
              <a:rPr lang="fr-BE"/>
              <a:t>: include C4D group link and purpose in the signature.</a:t>
            </a:r>
            <a:br>
              <a:rPr lang="fr-BE"/>
            </a:br>
            <a:r>
              <a:rPr lang="fr-BE"/>
              <a:t>Example: Water and sanitation group</a:t>
            </a:r>
            <a:endParaRPr/>
          </a:p>
          <a:p>
            <a:pPr indent="-342900" lvl="0" marL="342900" marR="0" rtl="0" algn="l">
              <a:spcBef>
                <a:spcPts val="480"/>
              </a:spcBef>
              <a:spcAft>
                <a:spcPts val="0"/>
              </a:spcAft>
              <a:buClr>
                <a:schemeClr val="lt1"/>
              </a:buClr>
              <a:buSzPts val="2400"/>
              <a:buFont typeface="Verdana"/>
              <a:buChar char="•"/>
            </a:pPr>
            <a:br>
              <a:rPr lang="fr-BE"/>
            </a:br>
            <a:r>
              <a:rPr b="1" lang="fr-BE"/>
              <a:t>Tip</a:t>
            </a:r>
            <a:r>
              <a:rPr lang="fr-BE"/>
              <a:t>: streamline all info sharing via C4d. </a:t>
            </a:r>
            <a:br>
              <a:rPr lang="fr-BE"/>
            </a:br>
            <a:r>
              <a:rPr lang="fr-BE"/>
              <a:t>Example: Water and sanitation group</a:t>
            </a:r>
            <a:endParaRPr/>
          </a:p>
          <a:p>
            <a:pPr indent="-342900" lvl="0" marL="342900" marR="0" rtl="0" algn="l">
              <a:spcBef>
                <a:spcPts val="480"/>
              </a:spcBef>
              <a:spcAft>
                <a:spcPts val="0"/>
              </a:spcAft>
              <a:buClr>
                <a:schemeClr val="lt1"/>
              </a:buClr>
              <a:buSzPts val="2400"/>
              <a:buFont typeface="Verdana"/>
              <a:buChar char="•"/>
            </a:pPr>
            <a:r>
              <a:t/>
            </a:r>
            <a:endParaRPr b="1"/>
          </a:p>
          <a:p>
            <a:pPr indent="-342900" lvl="0" marL="342900" marR="0" rtl="0" algn="l">
              <a:spcBef>
                <a:spcPts val="480"/>
              </a:spcBef>
              <a:spcAft>
                <a:spcPts val="0"/>
              </a:spcAft>
              <a:buClr>
                <a:schemeClr val="lt1"/>
              </a:buClr>
              <a:buSzPts val="2400"/>
              <a:buFont typeface="Verdana"/>
              <a:buChar char="•"/>
            </a:pPr>
            <a:r>
              <a:rPr b="1" lang="fr-BE"/>
              <a:t>Tip</a:t>
            </a:r>
            <a:r>
              <a:rPr b="1" i="1" lang="fr-BE" sz="2400" u="none" cap="none" strike="noStrike">
                <a:solidFill>
                  <a:srgbClr val="0F5494"/>
                </a:solidFill>
                <a:latin typeface="Verdana"/>
                <a:ea typeface="Verdana"/>
                <a:cs typeface="Verdana"/>
                <a:sym typeface="Verdana"/>
              </a:rPr>
              <a:t>:</a:t>
            </a:r>
            <a:r>
              <a:rPr b="0" i="1" lang="fr-BE" sz="2400" u="none" cap="none" strike="noStrike">
                <a:solidFill>
                  <a:srgbClr val="0F5494"/>
                </a:solidFill>
                <a:latin typeface="Verdana"/>
                <a:ea typeface="Verdana"/>
                <a:cs typeface="Verdana"/>
                <a:sym typeface="Verdana"/>
              </a:rPr>
              <a:t> extra mail when they join</a:t>
            </a:r>
            <a:r>
              <a:rPr lang="fr-BE"/>
              <a:t>.</a:t>
            </a:r>
            <a:endParaRPr/>
          </a:p>
          <a:p>
            <a:pPr indent="-342900" lvl="0" marL="342900" marR="0" rtl="0" algn="l">
              <a:spcBef>
                <a:spcPts val="480"/>
              </a:spcBef>
              <a:spcAft>
                <a:spcPts val="0"/>
              </a:spcAft>
              <a:buClr>
                <a:schemeClr val="lt1"/>
              </a:buClr>
              <a:buSzPts val="2400"/>
              <a:buFont typeface="Verdana"/>
              <a:buChar char="•"/>
            </a:pPr>
            <a:r>
              <a:rPr lang="fr-BE"/>
              <a:t>Example: KM correspondent welcome mail.</a:t>
            </a:r>
            <a:endParaRPr/>
          </a:p>
          <a:p>
            <a:pPr indent="-342900" lvl="0" marL="342900" marR="0" rtl="0" algn="l">
              <a:spcBef>
                <a:spcPts val="480"/>
              </a:spcBef>
              <a:spcAft>
                <a:spcPts val="0"/>
              </a:spcAft>
              <a:buClr>
                <a:schemeClr val="lt1"/>
              </a:buClr>
              <a:buSzPts val="2400"/>
              <a:buFont typeface="Verdana"/>
              <a:buChar char="•"/>
            </a:pPr>
            <a:br>
              <a:rPr lang="fr-BE" sz="1000"/>
            </a:br>
            <a:endParaRPr/>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4"/>
          <p:cNvSpPr txBox="1"/>
          <p:nvPr>
            <p:ph type="title"/>
          </p:nvPr>
        </p:nvSpPr>
        <p:spPr>
          <a:xfrm>
            <a:off x="395288" y="1268413"/>
            <a:ext cx="8229600" cy="936600"/>
          </a:xfrm>
          <a:prstGeom prst="rect">
            <a:avLst/>
          </a:prstGeom>
          <a:noFill/>
          <a:ln>
            <a:noFill/>
          </a:ln>
        </p:spPr>
        <p:txBody>
          <a:bodyPr anchorCtr="0" anchor="ctr" bIns="45700" lIns="91425" spcFirstLastPara="1" rIns="91425" wrap="square" tIns="45700">
            <a:noAutofit/>
          </a:bodyPr>
          <a:lstStyle/>
          <a:p>
            <a:pPr indent="-31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Peer referral and PR -- tips</a:t>
            </a:r>
            <a:endParaRPr/>
          </a:p>
        </p:txBody>
      </p:sp>
      <p:sp>
        <p:nvSpPr>
          <p:cNvPr id="309" name="Google Shape;309;p44"/>
          <p:cNvSpPr txBox="1"/>
          <p:nvPr>
            <p:ph idx="1" type="body"/>
          </p:nvPr>
        </p:nvSpPr>
        <p:spPr>
          <a:xfrm>
            <a:off x="468313" y="2586038"/>
            <a:ext cx="8229600" cy="3528900"/>
          </a:xfrm>
          <a:prstGeom prst="rect">
            <a:avLst/>
          </a:prstGeom>
          <a:noFill/>
          <a:ln>
            <a:noFill/>
          </a:ln>
        </p:spPr>
        <p:txBody>
          <a:bodyPr anchorCtr="0" anchor="t" bIns="45700" lIns="91425" spcFirstLastPara="1" rIns="91425" wrap="square" tIns="45700">
            <a:noAutofit/>
          </a:bodyPr>
          <a:lstStyle/>
          <a:p>
            <a:pPr indent="-342900" lvl="0" marL="342900" rtl="0">
              <a:spcBef>
                <a:spcPts val="400"/>
              </a:spcBef>
              <a:spcAft>
                <a:spcPts val="0"/>
              </a:spcAft>
              <a:buClr>
                <a:schemeClr val="lt1"/>
              </a:buClr>
              <a:buSzPts val="2400"/>
              <a:buFont typeface="Verdana"/>
              <a:buChar char="•"/>
            </a:pPr>
            <a:r>
              <a:rPr b="1" lang="fr-BE"/>
              <a:t>Tip</a:t>
            </a:r>
            <a:r>
              <a:rPr lang="fr-BE"/>
              <a:t>: ask core members to identify and invite people</a:t>
            </a:r>
            <a:endParaRPr/>
          </a:p>
          <a:p>
            <a:pPr indent="-342900" lvl="0" marL="342900" rtl="0">
              <a:spcBef>
                <a:spcPts val="400"/>
              </a:spcBef>
              <a:spcAft>
                <a:spcPts val="0"/>
              </a:spcAft>
              <a:buClr>
                <a:schemeClr val="lt1"/>
              </a:buClr>
              <a:buSzPts val="2400"/>
              <a:buFont typeface="Verdana"/>
              <a:buChar char="•"/>
            </a:pPr>
            <a:r>
              <a:t/>
            </a:r>
            <a:endParaRPr/>
          </a:p>
          <a:p>
            <a:pPr indent="-342900" lvl="0" marL="342900" rtl="0">
              <a:spcBef>
                <a:spcPts val="400"/>
              </a:spcBef>
              <a:spcAft>
                <a:spcPts val="0"/>
              </a:spcAft>
              <a:buClr>
                <a:schemeClr val="lt1"/>
              </a:buClr>
              <a:buSzPts val="2400"/>
              <a:buFont typeface="Verdana"/>
              <a:buChar char="•"/>
            </a:pPr>
            <a:r>
              <a:rPr b="1" lang="fr-BE"/>
              <a:t>Tip</a:t>
            </a:r>
            <a:r>
              <a:rPr lang="fr-BE"/>
              <a:t>: profile group champions and “VIPs” (posting video </a:t>
            </a:r>
            <a:r>
              <a:rPr lang="fr-BE"/>
              <a:t>interview</a:t>
            </a:r>
            <a:r>
              <a:rPr lang="fr-BE"/>
              <a:t>)</a:t>
            </a:r>
            <a:endParaRPr/>
          </a:p>
          <a:p>
            <a:pPr indent="-342900" lvl="0" marL="342900" rtl="0">
              <a:spcBef>
                <a:spcPts val="400"/>
              </a:spcBef>
              <a:spcAft>
                <a:spcPts val="0"/>
              </a:spcAft>
              <a:buClr>
                <a:schemeClr val="lt1"/>
              </a:buClr>
              <a:buSzPts val="2400"/>
              <a:buFont typeface="Verdana"/>
              <a:buChar char="•"/>
            </a:pPr>
            <a:r>
              <a:t/>
            </a:r>
            <a:endParaRPr/>
          </a:p>
          <a:p>
            <a:pPr indent="-368300" lvl="0" marL="342900" rtl="0">
              <a:spcBef>
                <a:spcPts val="400"/>
              </a:spcBef>
              <a:spcAft>
                <a:spcPts val="0"/>
              </a:spcAft>
              <a:buSzPts val="2400"/>
              <a:buChar char="•"/>
            </a:pPr>
            <a:r>
              <a:rPr b="1" lang="fr-BE"/>
              <a:t>Tip</a:t>
            </a:r>
            <a:r>
              <a:rPr lang="fr-BE"/>
              <a:t>: communication campaigns on DEVCO channels, Capacity4Dev and social media.</a:t>
            </a:r>
            <a:endParaRPr/>
          </a:p>
          <a:p>
            <a:pPr indent="-342900" lvl="0" marL="342900" marR="0" rtl="0" algn="l">
              <a:spcBef>
                <a:spcPts val="0"/>
              </a:spcBef>
              <a:spcAft>
                <a:spcPts val="0"/>
              </a:spcAft>
              <a:buClr>
                <a:schemeClr val="lt1"/>
              </a:buClr>
              <a:buSzPts val="2400"/>
              <a:buFont typeface="Verdana"/>
              <a:buChar char="•"/>
            </a:pPr>
            <a:r>
              <a:t/>
            </a:r>
            <a:endParaRPr/>
          </a:p>
          <a:p>
            <a:pPr indent="-342900" lvl="0" marL="342900" marR="0" rtl="0" algn="l">
              <a:spcBef>
                <a:spcPts val="400"/>
              </a:spcBef>
              <a:spcAft>
                <a:spcPts val="0"/>
              </a:spcAft>
              <a:buClr>
                <a:schemeClr val="lt1"/>
              </a:buClr>
              <a:buSzPts val="2000"/>
              <a:buFont typeface="Verdana"/>
              <a:buChar char="•"/>
            </a:pPr>
            <a:r>
              <a:t/>
            </a:r>
            <a:endParaRPr/>
          </a:p>
        </p:txBody>
      </p:sp>
      <p:sp>
        <p:nvSpPr>
          <p:cNvPr id="310" name="Google Shape;310;p44"/>
          <p:cNvSpPr txBox="1"/>
          <p:nvPr/>
        </p:nvSpPr>
        <p:spPr>
          <a:xfrm>
            <a:off x="6287126" y="6165975"/>
            <a:ext cx="1725000" cy="308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fr-BE" sz="800" u="sng">
                <a:solidFill>
                  <a:srgbClr val="FFFFFF"/>
                </a:solidFill>
                <a:hlinkClick r:id="rId3"/>
              </a:rPr>
              <a:t>EEAS</a:t>
            </a:r>
            <a:r>
              <a:rPr lang="fr-BE" sz="800">
                <a:solidFill>
                  <a:srgbClr val="FFFFFF"/>
                </a:solidFill>
              </a:rPr>
              <a:t> (CC BY-NC-ND 2.0)</a:t>
            </a:r>
            <a:endParaRPr sz="800">
              <a:solidFill>
                <a:srgbClr val="FFFFFF"/>
              </a:solidFill>
            </a:endParaRPr>
          </a:p>
          <a:p>
            <a:pPr indent="0" lvl="0" marL="0" rtl="0">
              <a:spcBef>
                <a:spcPts val="0"/>
              </a:spcBef>
              <a:spcAft>
                <a:spcPts val="0"/>
              </a:spcAft>
              <a:buNone/>
            </a:pPr>
            <a:r>
              <a:t/>
            </a:r>
            <a:endParaRPr sz="800">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5"/>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1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Growth – exercise</a:t>
            </a:r>
            <a:endParaRPr/>
          </a:p>
        </p:txBody>
      </p:sp>
      <p:sp>
        <p:nvSpPr>
          <p:cNvPr id="316" name="Google Shape;316;p45"/>
          <p:cNvSpPr txBox="1"/>
          <p:nvPr>
            <p:ph idx="1" type="body"/>
          </p:nvPr>
        </p:nvSpPr>
        <p:spPr>
          <a:xfrm>
            <a:off x="4025050" y="2720975"/>
            <a:ext cx="4662000" cy="3528900"/>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lt1"/>
              </a:buClr>
              <a:buSzPts val="2400"/>
              <a:buFont typeface="Verdana"/>
              <a:buNone/>
            </a:pPr>
            <a:r>
              <a:t/>
            </a:r>
            <a:endParaRPr b="0" i="1" sz="18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Community management plan</a:t>
            </a:r>
            <a:endParaRPr/>
          </a:p>
        </p:txBody>
      </p:sp>
      <p:pic>
        <p:nvPicPr>
          <p:cNvPr id="317" name="Google Shape;317;p45"/>
          <p:cNvPicPr preferRelativeResize="0"/>
          <p:nvPr/>
        </p:nvPicPr>
        <p:blipFill>
          <a:blip r:embed="rId3">
            <a:alphaModFix/>
          </a:blip>
          <a:stretch>
            <a:fillRect/>
          </a:stretch>
        </p:blipFill>
        <p:spPr>
          <a:xfrm>
            <a:off x="727400" y="3027425"/>
            <a:ext cx="2771775" cy="27717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6"/>
          <p:cNvSpPr/>
          <p:nvPr/>
        </p:nvSpPr>
        <p:spPr>
          <a:xfrm>
            <a:off x="75" y="4796400"/>
            <a:ext cx="9144000" cy="2061900"/>
          </a:xfrm>
          <a:prstGeom prst="rect">
            <a:avLst/>
          </a:prstGeom>
          <a:solidFill>
            <a:srgbClr val="0F54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3600">
              <a:solidFill>
                <a:srgbClr val="FFFFFF"/>
              </a:solidFill>
              <a:latin typeface="Verdana"/>
              <a:ea typeface="Verdana"/>
              <a:cs typeface="Verdana"/>
              <a:sym typeface="Verdana"/>
            </a:endParaRPr>
          </a:p>
          <a:p>
            <a:pPr indent="0" lvl="0" marL="0" rtl="0">
              <a:spcBef>
                <a:spcPts val="0"/>
              </a:spcBef>
              <a:spcAft>
                <a:spcPts val="0"/>
              </a:spcAft>
              <a:buNone/>
            </a:pPr>
            <a:r>
              <a:rPr lang="fr-BE" sz="3600">
                <a:solidFill>
                  <a:srgbClr val="FFFFFF"/>
                </a:solidFill>
                <a:latin typeface="Verdana"/>
                <a:ea typeface="Verdana"/>
                <a:cs typeface="Verdana"/>
                <a:sym typeface="Verdana"/>
              </a:rPr>
              <a:t>Part 5: Facilitation</a:t>
            </a:r>
            <a:br>
              <a:rPr lang="fr-BE" sz="3600">
                <a:solidFill>
                  <a:srgbClr val="FFFFFF"/>
                </a:solidFill>
                <a:latin typeface="Verdana"/>
                <a:ea typeface="Verdana"/>
                <a:cs typeface="Verdana"/>
                <a:sym typeface="Verdana"/>
              </a:rPr>
            </a:br>
            <a:endParaRPr sz="1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Facilitation functions</a:t>
            </a:r>
            <a:endParaRPr sz="2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Facilitation strategies</a:t>
            </a:r>
            <a:endParaRPr sz="2000">
              <a:solidFill>
                <a:srgbClr val="FFFFFF"/>
              </a:solidFill>
              <a:latin typeface="Verdana"/>
              <a:ea typeface="Verdana"/>
              <a:cs typeface="Verdana"/>
              <a:sym typeface="Verdana"/>
            </a:endParaRPr>
          </a:p>
          <a:p>
            <a:pPr indent="0" lvl="0" marL="0" rtl="0">
              <a:spcBef>
                <a:spcPts val="0"/>
              </a:spcBef>
              <a:spcAft>
                <a:spcPts val="0"/>
              </a:spcAft>
              <a:buNone/>
            </a:pPr>
            <a:r>
              <a:t/>
            </a:r>
            <a:endParaRPr sz="3600">
              <a:solidFill>
                <a:srgbClr val="FFFFFF"/>
              </a:solidFill>
            </a:endParaRPr>
          </a:p>
        </p:txBody>
      </p:sp>
      <p:pic>
        <p:nvPicPr>
          <p:cNvPr id="323" name="Google Shape;323;p46"/>
          <p:cNvPicPr preferRelativeResize="0"/>
          <p:nvPr/>
        </p:nvPicPr>
        <p:blipFill>
          <a:blip r:embed="rId3">
            <a:alphaModFix/>
          </a:blip>
          <a:stretch>
            <a:fillRect/>
          </a:stretch>
        </p:blipFill>
        <p:spPr>
          <a:xfrm>
            <a:off x="0" y="1684150"/>
            <a:ext cx="9144000" cy="2309800"/>
          </a:xfrm>
          <a:prstGeom prst="rect">
            <a:avLst/>
          </a:prstGeom>
          <a:noFill/>
          <a:ln>
            <a:noFill/>
          </a:ln>
        </p:spPr>
      </p:pic>
      <p:sp>
        <p:nvSpPr>
          <p:cNvPr id="324" name="Google Shape;324;p46"/>
          <p:cNvSpPr txBox="1"/>
          <p:nvPr/>
        </p:nvSpPr>
        <p:spPr>
          <a:xfrm>
            <a:off x="-76125" y="3735050"/>
            <a:ext cx="2454300" cy="335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fr-BE" sz="800" u="sng">
                <a:solidFill>
                  <a:srgbClr val="FFFFFF"/>
                </a:solidFill>
                <a:hlinkClick r:id="rId4"/>
              </a:rPr>
              <a:t>Peter Durand </a:t>
            </a:r>
            <a:r>
              <a:rPr lang="fr-BE" sz="800">
                <a:solidFill>
                  <a:srgbClr val="FFFFFF"/>
                </a:solidFill>
              </a:rPr>
              <a:t>CC BY-NC-ND 2.0</a:t>
            </a:r>
            <a:endParaRPr b="1" sz="800">
              <a:solidFill>
                <a:srgbClr val="FFFFFF"/>
              </a:solidFill>
              <a:highlight>
                <a:srgbClr val="424242"/>
              </a:highlight>
            </a:endParaRPr>
          </a:p>
          <a:p>
            <a:pPr indent="0" lvl="0" marL="0">
              <a:spcBef>
                <a:spcPts val="0"/>
              </a:spcBef>
              <a:spcAft>
                <a:spcPts val="0"/>
              </a:spcAft>
              <a:buNone/>
            </a:pPr>
            <a:r>
              <a:t/>
            </a:r>
            <a:endParaRPr>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47"/>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Why facilitation?</a:t>
            </a:r>
            <a:endParaRPr b="1" i="0" sz="3000" u="none" cap="none" strike="noStrike">
              <a:solidFill>
                <a:srgbClr val="0F5494"/>
              </a:solidFill>
              <a:latin typeface="Verdana"/>
              <a:ea typeface="Verdana"/>
              <a:cs typeface="Verdana"/>
              <a:sym typeface="Verdana"/>
            </a:endParaRPr>
          </a:p>
        </p:txBody>
      </p:sp>
      <p:sp>
        <p:nvSpPr>
          <p:cNvPr id="330" name="Google Shape;330;p47"/>
          <p:cNvSpPr txBox="1"/>
          <p:nvPr>
            <p:ph idx="1" type="body"/>
          </p:nvPr>
        </p:nvSpPr>
        <p:spPr>
          <a:xfrm>
            <a:off x="457200" y="2492375"/>
            <a:ext cx="8229600" cy="35290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Online spaces do not guarantee people will contribute or collaborate.</a:t>
            </a:r>
            <a:endParaRPr/>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Facilitation adds</a:t>
            </a:r>
            <a:endParaRPr/>
          </a:p>
          <a:p>
            <a:pPr indent="-285750" lvl="1" marL="742950" marR="0" rtl="0" algn="l">
              <a:spcBef>
                <a:spcPts val="400"/>
              </a:spcBef>
              <a:spcAft>
                <a:spcPts val="0"/>
              </a:spcAft>
              <a:buClr>
                <a:srgbClr val="009FBA"/>
              </a:buClr>
              <a:buSzPts val="2000"/>
              <a:buFont typeface="Verdana"/>
              <a:buChar char="•"/>
            </a:pPr>
            <a:r>
              <a:rPr b="1" i="0" lang="fr-BE" sz="2000" u="none" cap="none" strike="noStrike">
                <a:solidFill>
                  <a:srgbClr val="0F5494"/>
                </a:solidFill>
                <a:latin typeface="Verdana"/>
                <a:ea typeface="Verdana"/>
                <a:cs typeface="Verdana"/>
                <a:sym typeface="Verdana"/>
              </a:rPr>
              <a:t>Structure</a:t>
            </a:r>
            <a:endParaRPr/>
          </a:p>
          <a:p>
            <a:pPr indent="-285750" lvl="1" marL="742950" marR="0" rtl="0" algn="l">
              <a:spcBef>
                <a:spcPts val="400"/>
              </a:spcBef>
              <a:spcAft>
                <a:spcPts val="0"/>
              </a:spcAft>
              <a:buClr>
                <a:srgbClr val="009FBA"/>
              </a:buClr>
              <a:buSzPts val="2000"/>
              <a:buFont typeface="Verdana"/>
              <a:buChar char="•"/>
            </a:pPr>
            <a:r>
              <a:rPr b="1" i="0" lang="fr-BE" sz="2000" u="none" cap="none" strike="noStrike">
                <a:solidFill>
                  <a:srgbClr val="0F5494"/>
                </a:solidFill>
                <a:latin typeface="Verdana"/>
                <a:ea typeface="Verdana"/>
                <a:cs typeface="Verdana"/>
                <a:sym typeface="Verdana"/>
              </a:rPr>
              <a:t>Process 	</a:t>
            </a:r>
            <a:endParaRPr/>
          </a:p>
          <a:p>
            <a:pPr indent="-285750" lvl="1" marL="742950" marR="0" rtl="0" algn="l">
              <a:spcBef>
                <a:spcPts val="400"/>
              </a:spcBef>
              <a:spcAft>
                <a:spcPts val="0"/>
              </a:spcAft>
              <a:buClr>
                <a:srgbClr val="009FBA"/>
              </a:buClr>
              <a:buSzPts val="2000"/>
              <a:buFont typeface="Verdana"/>
              <a:buChar char="•"/>
            </a:pPr>
            <a:r>
              <a:rPr b="1" i="0" lang="fr-BE" sz="2000" u="none" cap="none" strike="noStrike">
                <a:solidFill>
                  <a:srgbClr val="0F5494"/>
                </a:solidFill>
                <a:latin typeface="Verdana"/>
                <a:ea typeface="Verdana"/>
                <a:cs typeface="Verdana"/>
                <a:sym typeface="Verdana"/>
              </a:rPr>
              <a:t>Community dynamics</a:t>
            </a:r>
            <a:endParaRPr/>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p:txBody>
      </p:sp>
      <p:pic>
        <p:nvPicPr>
          <p:cNvPr id="331" name="Google Shape;331;p47"/>
          <p:cNvPicPr preferRelativeResize="0"/>
          <p:nvPr/>
        </p:nvPicPr>
        <p:blipFill>
          <a:blip r:embed="rId3">
            <a:alphaModFix/>
          </a:blip>
          <a:stretch>
            <a:fillRect/>
          </a:stretch>
        </p:blipFill>
        <p:spPr>
          <a:xfrm>
            <a:off x="5090900" y="3464050"/>
            <a:ext cx="3777275" cy="2832950"/>
          </a:xfrm>
          <a:prstGeom prst="rect">
            <a:avLst/>
          </a:prstGeom>
          <a:noFill/>
          <a:ln>
            <a:noFill/>
          </a:ln>
        </p:spPr>
      </p:pic>
      <p:sp>
        <p:nvSpPr>
          <p:cNvPr id="332" name="Google Shape;332;p47"/>
          <p:cNvSpPr txBox="1"/>
          <p:nvPr/>
        </p:nvSpPr>
        <p:spPr>
          <a:xfrm>
            <a:off x="5056774" y="6037800"/>
            <a:ext cx="2244000" cy="411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fr-BE" sz="800" u="sng">
                <a:solidFill>
                  <a:srgbClr val="FFFFFF"/>
                </a:solidFill>
                <a:hlinkClick r:id="rId4"/>
              </a:rPr>
              <a:t>Eric Lefevre-Ardant</a:t>
            </a:r>
            <a:r>
              <a:rPr lang="fr-BE" sz="800">
                <a:solidFill>
                  <a:srgbClr val="FFFFFF"/>
                </a:solidFill>
              </a:rPr>
              <a:t> (CC BY-SA 2.0)</a:t>
            </a:r>
            <a:endParaRPr b="1" sz="800">
              <a:solidFill>
                <a:srgbClr val="FFFFFF"/>
              </a:solidFill>
              <a:highlight>
                <a:srgbClr val="424242"/>
              </a:highlight>
            </a:endParaRPr>
          </a:p>
          <a:p>
            <a:pPr indent="0" lvl="0" marL="0">
              <a:spcBef>
                <a:spcPts val="0"/>
              </a:spcBef>
              <a:spcAft>
                <a:spcPts val="0"/>
              </a:spcAft>
              <a:buNone/>
            </a:pPr>
            <a:r>
              <a:t/>
            </a:r>
            <a:endParaRPr>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48"/>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Facilitation strategies</a:t>
            </a:r>
            <a:endParaRPr b="1" i="0" sz="3000" u="none" cap="none" strike="noStrike">
              <a:solidFill>
                <a:srgbClr val="0F5494"/>
              </a:solidFill>
              <a:latin typeface="Verdana"/>
              <a:ea typeface="Verdana"/>
              <a:cs typeface="Verdana"/>
              <a:sym typeface="Verdana"/>
            </a:endParaRPr>
          </a:p>
        </p:txBody>
      </p:sp>
      <p:sp>
        <p:nvSpPr>
          <p:cNvPr id="338" name="Google Shape;338;p48"/>
          <p:cNvSpPr txBox="1"/>
          <p:nvPr>
            <p:ph idx="1" type="body"/>
          </p:nvPr>
        </p:nvSpPr>
        <p:spPr>
          <a:xfrm>
            <a:off x="457200" y="2492375"/>
            <a:ext cx="8229600" cy="35290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1. Reinforcing the purpose</a:t>
            </a:r>
            <a:endParaRPr b="0" i="1" sz="2400" u="none" cap="none" strike="noStrike">
              <a:solidFill>
                <a:srgbClr val="0F5494"/>
              </a:solidFill>
              <a:latin typeface="Verdana"/>
              <a:ea typeface="Verdana"/>
              <a:cs typeface="Verdana"/>
              <a:sym typeface="Verdana"/>
            </a:endParaRPr>
          </a:p>
          <a:p>
            <a:pPr indent="-342900" lvl="0" marL="342900" marR="0" rtl="0" algn="l">
              <a:spcBef>
                <a:spcPts val="0"/>
              </a:spcBef>
              <a:spcAft>
                <a:spcPts val="0"/>
              </a:spcAft>
              <a:buClr>
                <a:schemeClr val="lt1"/>
              </a:buClr>
              <a:buSzPts val="2400"/>
              <a:buFont typeface="Verdana"/>
              <a:buChar char="•"/>
            </a:pPr>
            <a:r>
              <a:t/>
            </a:r>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2. Assessing members needs</a:t>
            </a: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t/>
            </a:r>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3. Guid</a:t>
            </a:r>
            <a:r>
              <a:rPr lang="fr-BE"/>
              <a:t>ing and profiling members</a:t>
            </a: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t/>
            </a:r>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4. Encouraging participation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49"/>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Reinforcing the purpose -- t</a:t>
            </a:r>
            <a:r>
              <a:rPr lang="fr-BE"/>
              <a:t>ips</a:t>
            </a:r>
            <a:endParaRPr b="1" i="0" sz="3000" u="none" cap="none" strike="noStrike">
              <a:solidFill>
                <a:srgbClr val="0F5494"/>
              </a:solidFill>
              <a:latin typeface="Verdana"/>
              <a:ea typeface="Verdana"/>
              <a:cs typeface="Verdana"/>
              <a:sym typeface="Verdana"/>
            </a:endParaRPr>
          </a:p>
        </p:txBody>
      </p:sp>
      <p:sp>
        <p:nvSpPr>
          <p:cNvPr id="344" name="Google Shape;344;p49"/>
          <p:cNvSpPr txBox="1"/>
          <p:nvPr>
            <p:ph idx="1" type="body"/>
          </p:nvPr>
        </p:nvSpPr>
        <p:spPr>
          <a:xfrm>
            <a:off x="609600" y="2568575"/>
            <a:ext cx="8229600" cy="35289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Clr>
                <a:schemeClr val="lt1"/>
              </a:buClr>
              <a:buSzPts val="2000"/>
              <a:buFont typeface="Verdana"/>
              <a:buNone/>
            </a:pPr>
            <a:r>
              <a:t/>
            </a:r>
            <a:endParaRPr b="0" i="1" sz="1200" u="none" cap="none" strike="noStrike">
              <a:solidFill>
                <a:srgbClr val="0F5494"/>
              </a:solidFill>
              <a:latin typeface="Verdana"/>
              <a:ea typeface="Verdana"/>
              <a:cs typeface="Verdana"/>
              <a:sym typeface="Verdana"/>
            </a:endParaRPr>
          </a:p>
          <a:p>
            <a:pPr indent="-368300" lvl="0" marL="342900" marR="0" rtl="0" algn="l">
              <a:spcBef>
                <a:spcPts val="400"/>
              </a:spcBef>
              <a:spcAft>
                <a:spcPts val="0"/>
              </a:spcAft>
              <a:buClr>
                <a:schemeClr val="lt1"/>
              </a:buClr>
              <a:buSzPts val="2400"/>
              <a:buFont typeface="Verdana"/>
              <a:buChar char="•"/>
            </a:pPr>
            <a:r>
              <a:rPr b="1" lang="fr-BE"/>
              <a:t>Tip</a:t>
            </a:r>
            <a:r>
              <a:rPr b="0" i="1" lang="fr-BE" u="none" cap="none" strike="noStrike">
                <a:solidFill>
                  <a:srgbClr val="0F5494"/>
                </a:solidFill>
                <a:latin typeface="Verdana"/>
                <a:ea typeface="Verdana"/>
                <a:cs typeface="Verdana"/>
                <a:sym typeface="Verdana"/>
              </a:rPr>
              <a:t>: </a:t>
            </a:r>
            <a:r>
              <a:rPr lang="fr-BE"/>
              <a:t>Restate</a:t>
            </a:r>
            <a:r>
              <a:rPr b="0" i="1" lang="fr-BE" u="none" cap="none" strike="noStrike">
                <a:solidFill>
                  <a:srgbClr val="0F5494"/>
                </a:solidFill>
                <a:latin typeface="Verdana"/>
                <a:ea typeface="Verdana"/>
                <a:cs typeface="Verdana"/>
                <a:sym typeface="Verdana"/>
              </a:rPr>
              <a:t> purpose regularl</a:t>
            </a:r>
            <a:r>
              <a:rPr lang="fr-BE"/>
              <a:t>y</a:t>
            </a:r>
            <a:endParaRPr/>
          </a:p>
          <a:p>
            <a:pPr indent="-285750" lvl="1" marL="742950" marR="0" rtl="0" algn="l">
              <a:spcBef>
                <a:spcPts val="400"/>
              </a:spcBef>
              <a:spcAft>
                <a:spcPts val="0"/>
              </a:spcAft>
              <a:buClr>
                <a:schemeClr val="lt1"/>
              </a:buClr>
              <a:buSzPts val="1600"/>
              <a:buFont typeface="Verdana"/>
              <a:buChar char="•"/>
            </a:pPr>
            <a:r>
              <a:rPr lang="fr-BE" sz="1600"/>
              <a:t>Possibly go beyond the “home page” -- include in signature, newsletter, “remind” the CoP every 2-3 months via  blog post</a:t>
            </a:r>
            <a:endParaRPr sz="1600"/>
          </a:p>
          <a:p>
            <a:pPr indent="0" lvl="1" marL="457200" marR="0" rtl="0" algn="l">
              <a:spcBef>
                <a:spcPts val="400"/>
              </a:spcBef>
              <a:spcAft>
                <a:spcPts val="0"/>
              </a:spcAft>
              <a:buClr>
                <a:srgbClr val="009FBA"/>
              </a:buClr>
              <a:buFont typeface="Verdana"/>
              <a:buNone/>
            </a:pPr>
            <a:r>
              <a:t/>
            </a:r>
            <a:endParaRPr b="1" i="0" sz="2000" u="none" cap="none" strike="noStrike">
              <a:solidFill>
                <a:srgbClr val="0F5494"/>
              </a:solidFill>
              <a:latin typeface="Verdana"/>
              <a:ea typeface="Verdana"/>
              <a:cs typeface="Verdana"/>
              <a:sym typeface="Verdana"/>
            </a:endParaRPr>
          </a:p>
          <a:p>
            <a:pPr indent="-368300" lvl="0" marL="342900" marR="0" rtl="0" algn="l">
              <a:spcBef>
                <a:spcPts val="400"/>
              </a:spcBef>
              <a:spcAft>
                <a:spcPts val="0"/>
              </a:spcAft>
              <a:buClr>
                <a:schemeClr val="lt1"/>
              </a:buClr>
              <a:buSzPts val="2400"/>
              <a:buFont typeface="Verdana"/>
              <a:buChar char="•"/>
            </a:pPr>
            <a:r>
              <a:rPr b="1" lang="fr-BE"/>
              <a:t>Tip</a:t>
            </a:r>
            <a:r>
              <a:rPr b="0" i="1" lang="fr-BE" u="none" cap="none" strike="noStrike">
                <a:solidFill>
                  <a:srgbClr val="0F5494"/>
                </a:solidFill>
                <a:latin typeface="Verdana"/>
                <a:ea typeface="Verdana"/>
                <a:cs typeface="Verdana"/>
                <a:sym typeface="Verdana"/>
              </a:rPr>
              <a:t>: </a:t>
            </a:r>
            <a:r>
              <a:rPr b="0" i="1" lang="fr-BE" u="none" cap="none" strike="noStrike">
                <a:solidFill>
                  <a:srgbClr val="0F5494"/>
                </a:solidFill>
                <a:latin typeface="Verdana"/>
                <a:ea typeface="Verdana"/>
                <a:cs typeface="Verdana"/>
                <a:sym typeface="Verdana"/>
              </a:rPr>
              <a:t>concentrate activity (pages)</a:t>
            </a:r>
            <a:endParaRPr/>
          </a:p>
          <a:p>
            <a:pPr indent="-285750" lvl="1" marL="742950" marR="0" rtl="0" algn="l">
              <a:spcBef>
                <a:spcPts val="320"/>
              </a:spcBef>
              <a:spcAft>
                <a:spcPts val="0"/>
              </a:spcAft>
              <a:buClr>
                <a:srgbClr val="009FBA"/>
              </a:buClr>
              <a:buSzPts val="1600"/>
              <a:buFont typeface="Verdana"/>
              <a:buChar char="•"/>
            </a:pPr>
            <a:r>
              <a:rPr lang="fr-BE" sz="1600"/>
              <a:t>Merge groups</a:t>
            </a:r>
            <a:endParaRPr sz="1600"/>
          </a:p>
          <a:p>
            <a:pPr indent="-285750" lvl="1" marL="742950" marR="0" rtl="0" algn="l">
              <a:spcBef>
                <a:spcPts val="320"/>
              </a:spcBef>
              <a:spcAft>
                <a:spcPts val="0"/>
              </a:spcAft>
              <a:buClr>
                <a:srgbClr val="009FBA"/>
              </a:buClr>
              <a:buSzPts val="1600"/>
              <a:buFont typeface="Verdana"/>
              <a:buChar char="•"/>
            </a:pPr>
            <a:r>
              <a:rPr b="1" i="0" lang="fr-BE" sz="1600" u="none" cap="none" strike="noStrike">
                <a:solidFill>
                  <a:srgbClr val="0F5494"/>
                </a:solidFill>
                <a:latin typeface="Verdana"/>
                <a:ea typeface="Verdana"/>
                <a:cs typeface="Verdana"/>
                <a:sym typeface="Verdana"/>
              </a:rPr>
              <a:t>Show only </a:t>
            </a:r>
            <a:r>
              <a:rPr lang="fr-BE" sz="1600"/>
              <a:t>few</a:t>
            </a:r>
            <a:r>
              <a:rPr b="1" i="0" lang="fr-BE" sz="1600" u="none" cap="none" strike="noStrike">
                <a:solidFill>
                  <a:srgbClr val="0F5494"/>
                </a:solidFill>
                <a:latin typeface="Verdana"/>
                <a:ea typeface="Verdana"/>
                <a:cs typeface="Verdana"/>
                <a:sym typeface="Verdana"/>
              </a:rPr>
              <a:t> sections in the menu</a:t>
            </a:r>
            <a:endParaRPr/>
          </a:p>
          <a:p>
            <a:pPr indent="-285750" lvl="1" marL="742950" marR="0" rtl="0" algn="l">
              <a:spcBef>
                <a:spcPts val="320"/>
              </a:spcBef>
              <a:spcAft>
                <a:spcPts val="0"/>
              </a:spcAft>
              <a:buClr>
                <a:srgbClr val="009FBA"/>
              </a:buClr>
              <a:buSzPts val="1600"/>
              <a:buFont typeface="Verdana"/>
              <a:buChar char="•"/>
            </a:pPr>
            <a:r>
              <a:rPr lang="fr-BE" sz="1600"/>
              <a:t>Have a clear and logical structure of pages and library tags</a:t>
            </a:r>
            <a:endParaRPr sz="1600"/>
          </a:p>
          <a:p>
            <a:pPr indent="-285750" lvl="1" marL="742950" rtl="0">
              <a:spcBef>
                <a:spcPts val="0"/>
              </a:spcBef>
              <a:spcAft>
                <a:spcPts val="0"/>
              </a:spcAft>
              <a:buClr>
                <a:srgbClr val="009FBA"/>
              </a:buClr>
              <a:buSzPts val="1600"/>
              <a:buFont typeface="Verdana"/>
              <a:buChar char="•"/>
            </a:pPr>
            <a:r>
              <a:rPr b="0" i="1" lang="fr-BE" sz="1600"/>
              <a:t>Example</a:t>
            </a:r>
            <a:r>
              <a:rPr lang="fr-BE" sz="1600"/>
              <a:t>: </a:t>
            </a:r>
            <a:r>
              <a:rPr b="0" i="1" lang="fr-BE" sz="1600" u="sng">
                <a:solidFill>
                  <a:schemeClr val="hlink"/>
                </a:solidFill>
                <a:hlinkClick r:id="rId3"/>
              </a:rPr>
              <a:t>Policy Forum on Development</a:t>
            </a:r>
            <a:br>
              <a:rPr b="0" i="1" lang="fr-BE" sz="1600"/>
            </a:br>
            <a:r>
              <a:rPr b="0" i="1" lang="fr-BE" sz="1600"/>
              <a:t>Example: </a:t>
            </a:r>
            <a:r>
              <a:rPr b="0" i="1" lang="fr-BE" sz="1600" u="sng">
                <a:solidFill>
                  <a:schemeClr val="hlink"/>
                </a:solidFill>
                <a:hlinkClick r:id="rId4"/>
              </a:rPr>
              <a:t>innov-aid</a:t>
            </a:r>
            <a:endParaRPr sz="1600"/>
          </a:p>
          <a:p>
            <a:pPr indent="0" lvl="1" marL="457200" marR="0" rtl="0" algn="l">
              <a:spcBef>
                <a:spcPts val="400"/>
              </a:spcBef>
              <a:spcAft>
                <a:spcPts val="0"/>
              </a:spcAft>
              <a:buClr>
                <a:srgbClr val="009FBA"/>
              </a:buClr>
              <a:buFont typeface="Verdana"/>
              <a:buNone/>
            </a:pPr>
            <a:r>
              <a:t/>
            </a:r>
            <a:endParaRPr b="1" i="0" sz="2000" u="none" cap="none" strike="noStrike">
              <a:solidFill>
                <a:srgbClr val="0F5494"/>
              </a:solidFill>
              <a:latin typeface="Verdana"/>
              <a:ea typeface="Verdana"/>
              <a:cs typeface="Verdana"/>
              <a:sym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50"/>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Assessing members’ needs - tips</a:t>
            </a:r>
            <a:endParaRPr b="1" i="0" sz="3000" u="none" cap="none" strike="noStrike">
              <a:solidFill>
                <a:srgbClr val="0F5494"/>
              </a:solidFill>
              <a:latin typeface="Verdana"/>
              <a:ea typeface="Verdana"/>
              <a:cs typeface="Verdana"/>
              <a:sym typeface="Verdana"/>
            </a:endParaRPr>
          </a:p>
        </p:txBody>
      </p:sp>
      <p:sp>
        <p:nvSpPr>
          <p:cNvPr id="350" name="Google Shape;350;p50"/>
          <p:cNvSpPr txBox="1"/>
          <p:nvPr/>
        </p:nvSpPr>
        <p:spPr>
          <a:xfrm>
            <a:off x="5190475" y="6125649"/>
            <a:ext cx="1795200" cy="350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fr-BE" sz="800" u="sng">
                <a:solidFill>
                  <a:srgbClr val="FFFFFF"/>
                </a:solidFill>
                <a:hlinkClick r:id="rId3"/>
              </a:rPr>
              <a:t>Carlo Scherer</a:t>
            </a:r>
            <a:r>
              <a:rPr lang="fr-BE" sz="800">
                <a:solidFill>
                  <a:srgbClr val="FFFFFF"/>
                </a:solidFill>
              </a:rPr>
              <a:t> CC BY-NC-ND 2.0)</a:t>
            </a:r>
            <a:endParaRPr sz="800">
              <a:solidFill>
                <a:srgbClr val="FFFFFF"/>
              </a:solidFill>
            </a:endParaRPr>
          </a:p>
          <a:p>
            <a:pPr indent="0" lvl="0" marL="0">
              <a:spcBef>
                <a:spcPts val="0"/>
              </a:spcBef>
              <a:spcAft>
                <a:spcPts val="0"/>
              </a:spcAft>
              <a:buNone/>
            </a:pPr>
            <a:r>
              <a:t/>
            </a:r>
            <a:endParaRPr>
              <a:solidFill>
                <a:srgbClr val="FFFFFF"/>
              </a:solidFill>
            </a:endParaRPr>
          </a:p>
        </p:txBody>
      </p:sp>
      <p:sp>
        <p:nvSpPr>
          <p:cNvPr id="351" name="Google Shape;351;p50"/>
          <p:cNvSpPr txBox="1"/>
          <p:nvPr>
            <p:ph idx="1" type="body"/>
          </p:nvPr>
        </p:nvSpPr>
        <p:spPr>
          <a:xfrm>
            <a:off x="457200" y="2492375"/>
            <a:ext cx="8229600" cy="3528900"/>
          </a:xfrm>
          <a:prstGeom prst="rect">
            <a:avLst/>
          </a:prstGeom>
          <a:noFill/>
          <a:ln>
            <a:noFill/>
          </a:ln>
        </p:spPr>
        <p:txBody>
          <a:bodyPr anchorCtr="0" anchor="t" bIns="45700" lIns="91425" spcFirstLastPara="1" rIns="91425" wrap="square" tIns="45700">
            <a:noAutofit/>
          </a:bodyPr>
          <a:lstStyle/>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1" lang="fr-BE"/>
              <a:t>Tip</a:t>
            </a:r>
            <a:r>
              <a:rPr b="0" i="1" lang="fr-BE" sz="2400" u="none" cap="none" strike="noStrike">
                <a:solidFill>
                  <a:srgbClr val="0F5494"/>
                </a:solidFill>
                <a:latin typeface="Verdana"/>
                <a:ea typeface="Verdana"/>
                <a:cs typeface="Verdana"/>
                <a:sym typeface="Verdana"/>
              </a:rPr>
              <a:t>: </a:t>
            </a:r>
            <a:r>
              <a:rPr lang="fr-BE"/>
              <a:t>Check regularly your member base and new members. New challenges? New projects? </a:t>
            </a:r>
            <a:endParaRPr sz="900"/>
          </a:p>
          <a:p>
            <a:pPr indent="0" lvl="0" marL="0" marR="0" rtl="0" algn="l">
              <a:spcBef>
                <a:spcPts val="480"/>
              </a:spcBef>
              <a:spcAft>
                <a:spcPts val="0"/>
              </a:spcAft>
              <a:buNone/>
            </a:pPr>
            <a:br>
              <a:rPr lang="fr-BE" sz="900"/>
            </a:br>
            <a:r>
              <a:rPr lang="fr-BE" sz="900"/>
              <a:t>	</a:t>
            </a:r>
            <a:r>
              <a:rPr b="1" i="0" lang="fr-BE" sz="1600"/>
              <a:t>Surveys or bilateral mails with key members. Share findings via </a:t>
            </a:r>
            <a:endParaRPr b="1" i="0" sz="1600"/>
          </a:p>
          <a:p>
            <a:pPr indent="457200" lvl="0" marL="0" marR="0" rtl="0" algn="l">
              <a:spcBef>
                <a:spcPts val="480"/>
              </a:spcBef>
              <a:spcAft>
                <a:spcPts val="0"/>
              </a:spcAft>
              <a:buNone/>
            </a:pPr>
            <a:r>
              <a:rPr b="1" i="0" lang="fr-BE" sz="1600"/>
              <a:t>blog posts.</a:t>
            </a:r>
            <a:endParaRPr b="1" i="0" sz="1600" u="none" cap="none" strike="noStrike">
              <a:solidFill>
                <a:srgbClr val="0F5494"/>
              </a:solidFill>
              <a:latin typeface="Verdana"/>
              <a:ea typeface="Verdana"/>
              <a:cs typeface="Verdana"/>
              <a:sym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51"/>
          <p:cNvSpPr txBox="1"/>
          <p:nvPr>
            <p:ph type="title"/>
          </p:nvPr>
        </p:nvSpPr>
        <p:spPr>
          <a:xfrm>
            <a:off x="395288" y="1263650"/>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Guiding and profiling members </a:t>
            </a:r>
            <a:r>
              <a:rPr b="1" i="0" lang="fr-BE" sz="3000" u="none" cap="none" strike="noStrike">
                <a:solidFill>
                  <a:srgbClr val="0F5494"/>
                </a:solidFill>
                <a:latin typeface="Verdana"/>
                <a:ea typeface="Verdana"/>
                <a:cs typeface="Verdana"/>
                <a:sym typeface="Verdana"/>
              </a:rPr>
              <a:t>- tips</a:t>
            </a:r>
            <a:endParaRPr b="1" i="0" sz="3000" u="none" cap="none" strike="noStrike">
              <a:solidFill>
                <a:srgbClr val="0F5494"/>
              </a:solidFill>
              <a:latin typeface="Verdana"/>
              <a:ea typeface="Verdana"/>
              <a:cs typeface="Verdana"/>
              <a:sym typeface="Verdana"/>
            </a:endParaRPr>
          </a:p>
        </p:txBody>
      </p:sp>
      <p:sp>
        <p:nvSpPr>
          <p:cNvPr id="357" name="Google Shape;357;p51"/>
          <p:cNvSpPr txBox="1"/>
          <p:nvPr>
            <p:ph idx="1" type="body"/>
          </p:nvPr>
        </p:nvSpPr>
        <p:spPr>
          <a:xfrm>
            <a:off x="550550" y="2017221"/>
            <a:ext cx="7919100" cy="3287700"/>
          </a:xfrm>
          <a:prstGeom prst="rect">
            <a:avLst/>
          </a:prstGeom>
          <a:noFill/>
          <a:ln>
            <a:noFill/>
          </a:ln>
        </p:spPr>
        <p:txBody>
          <a:bodyPr anchorCtr="0" anchor="t" bIns="45700" lIns="91425" spcFirstLastPara="1" rIns="91425" wrap="square" tIns="45700">
            <a:noAutofit/>
          </a:bodyPr>
          <a:lstStyle/>
          <a:p>
            <a:pPr indent="-228600" lvl="0" marL="342900" marR="0" rtl="0" algn="l">
              <a:spcBef>
                <a:spcPts val="0"/>
              </a:spcBef>
              <a:spcAft>
                <a:spcPts val="0"/>
              </a:spcAft>
              <a:buClr>
                <a:schemeClr val="lt1"/>
              </a:buClr>
              <a:buSzPts val="600"/>
              <a:buFont typeface="Verdana"/>
              <a:buChar char="•"/>
            </a:pPr>
            <a:r>
              <a:t/>
            </a:r>
            <a:endParaRPr sz="600"/>
          </a:p>
          <a:p>
            <a:pPr indent="-330200" lvl="0" marL="342900" marR="0" rtl="0" algn="l">
              <a:spcBef>
                <a:spcPts val="480"/>
              </a:spcBef>
              <a:spcAft>
                <a:spcPts val="0"/>
              </a:spcAft>
              <a:buClr>
                <a:schemeClr val="lt1"/>
              </a:buClr>
              <a:buSzPts val="2200"/>
              <a:buFont typeface="Verdana"/>
              <a:buChar char="•"/>
            </a:pPr>
            <a:r>
              <a:rPr b="1" lang="fr-BE" sz="2200"/>
              <a:t>Tip</a:t>
            </a:r>
            <a:r>
              <a:rPr b="0" i="1" lang="fr-BE" sz="2200" u="none" cap="none" strike="noStrike">
                <a:solidFill>
                  <a:srgbClr val="0F5494"/>
                </a:solidFill>
                <a:latin typeface="Verdana"/>
                <a:ea typeface="Verdana"/>
                <a:cs typeface="Verdana"/>
                <a:sym typeface="Verdana"/>
              </a:rPr>
              <a:t>: “How to use this group” page. </a:t>
            </a:r>
            <a:endParaRPr b="0" i="1" sz="2200" u="none" cap="none" strike="noStrike">
              <a:solidFill>
                <a:srgbClr val="0F5494"/>
              </a:solidFill>
              <a:latin typeface="Verdana"/>
              <a:ea typeface="Verdana"/>
              <a:cs typeface="Verdana"/>
              <a:sym typeface="Verdana"/>
            </a:endParaRPr>
          </a:p>
          <a:p>
            <a:pPr indent="-330200" lvl="0" marL="342900" marR="0" rtl="0" algn="l">
              <a:spcBef>
                <a:spcPts val="480"/>
              </a:spcBef>
              <a:spcAft>
                <a:spcPts val="0"/>
              </a:spcAft>
              <a:buClr>
                <a:schemeClr val="lt1"/>
              </a:buClr>
              <a:buSzPts val="2200"/>
              <a:buFont typeface="Verdana"/>
              <a:buChar char="•"/>
            </a:pPr>
            <a:r>
              <a:rPr b="0" i="1" lang="fr-BE" sz="2200" u="none" cap="none" strike="noStrike">
                <a:solidFill>
                  <a:srgbClr val="0F5494"/>
                </a:solidFill>
                <a:latin typeface="Verdana"/>
                <a:ea typeface="Verdana"/>
                <a:cs typeface="Verdana"/>
                <a:sym typeface="Verdana"/>
              </a:rPr>
              <a:t>Example: </a:t>
            </a:r>
            <a:r>
              <a:rPr b="0" i="1" lang="fr-BE" sz="2200" u="sng" cap="none" strike="noStrike">
                <a:solidFill>
                  <a:schemeClr val="hlink"/>
                </a:solidFill>
                <a:latin typeface="Verdana"/>
                <a:ea typeface="Verdana"/>
                <a:cs typeface="Verdana"/>
                <a:sym typeface="Verdana"/>
                <a:hlinkClick r:id="rId3"/>
              </a:rPr>
              <a:t>EYD2015</a:t>
            </a:r>
            <a:br>
              <a:rPr b="0" i="1" lang="fr-BE" sz="2200" u="none" cap="none" strike="noStrike">
                <a:solidFill>
                  <a:srgbClr val="0F5494"/>
                </a:solidFill>
                <a:latin typeface="Verdana"/>
                <a:ea typeface="Verdana"/>
                <a:cs typeface="Verdana"/>
                <a:sym typeface="Verdana"/>
              </a:rPr>
            </a:br>
            <a:endParaRPr b="0" i="1" sz="2200" u="none" cap="none" strike="noStrike">
              <a:solidFill>
                <a:srgbClr val="0F5494"/>
              </a:solidFill>
              <a:latin typeface="Verdana"/>
              <a:ea typeface="Verdana"/>
              <a:cs typeface="Verdana"/>
              <a:sym typeface="Verdana"/>
            </a:endParaRPr>
          </a:p>
          <a:p>
            <a:pPr indent="-330200" lvl="0" marL="342900" marR="0" rtl="0" algn="l">
              <a:spcBef>
                <a:spcPts val="480"/>
              </a:spcBef>
              <a:spcAft>
                <a:spcPts val="0"/>
              </a:spcAft>
              <a:buClr>
                <a:schemeClr val="lt1"/>
              </a:buClr>
              <a:buSzPts val="2200"/>
              <a:buFont typeface="Verdana"/>
              <a:buChar char="•"/>
            </a:pPr>
            <a:r>
              <a:rPr b="1" lang="fr-BE" sz="2200"/>
              <a:t>Tip</a:t>
            </a:r>
            <a:r>
              <a:rPr b="0" i="1" lang="fr-BE" sz="2200" u="none" cap="none" strike="noStrike">
                <a:solidFill>
                  <a:srgbClr val="0F5494"/>
                </a:solidFill>
                <a:latin typeface="Verdana"/>
                <a:ea typeface="Verdana"/>
                <a:cs typeface="Verdana"/>
                <a:sym typeface="Verdana"/>
              </a:rPr>
              <a:t>: spotlight</a:t>
            </a:r>
            <a:endParaRPr b="0" i="1" sz="2200" u="none" cap="none" strike="noStrike">
              <a:solidFill>
                <a:srgbClr val="0F5494"/>
              </a:solidFill>
              <a:latin typeface="Verdana"/>
              <a:ea typeface="Verdana"/>
              <a:cs typeface="Verdana"/>
              <a:sym typeface="Verdana"/>
            </a:endParaRPr>
          </a:p>
          <a:p>
            <a:pPr indent="-292100" lvl="0" marL="342900" marR="0" rtl="0" algn="l">
              <a:spcBef>
                <a:spcPts val="480"/>
              </a:spcBef>
              <a:spcAft>
                <a:spcPts val="0"/>
              </a:spcAft>
              <a:buClr>
                <a:schemeClr val="lt1"/>
              </a:buClr>
              <a:buSzPts val="1600"/>
              <a:buFont typeface="Verdana"/>
              <a:buChar char="•"/>
            </a:pPr>
            <a:r>
              <a:rPr b="1" lang="fr-BE" sz="1600"/>
              <a:t>- </a:t>
            </a:r>
            <a:r>
              <a:rPr b="1" i="1" lang="fr-BE" sz="1600" u="none" cap="none" strike="noStrike">
                <a:solidFill>
                  <a:srgbClr val="0F5494"/>
                </a:solidFill>
                <a:latin typeface="Verdana"/>
                <a:ea typeface="Verdana"/>
                <a:cs typeface="Verdana"/>
                <a:sym typeface="Verdana"/>
              </a:rPr>
              <a:t>new members and experts</a:t>
            </a:r>
            <a:endParaRPr sz="2200"/>
          </a:p>
          <a:p>
            <a:pPr indent="-330200" lvl="0" marL="342900" marR="0" rtl="0" algn="l">
              <a:spcBef>
                <a:spcPts val="480"/>
              </a:spcBef>
              <a:spcAft>
                <a:spcPts val="0"/>
              </a:spcAft>
              <a:buClr>
                <a:schemeClr val="lt1"/>
              </a:buClr>
              <a:buSzPts val="2200"/>
              <a:buFont typeface="Verdana"/>
              <a:buChar char="•"/>
            </a:pPr>
            <a:r>
              <a:rPr lang="fr-BE" sz="2200"/>
              <a:t>Example: </a:t>
            </a:r>
            <a:r>
              <a:rPr lang="fr-BE" sz="2200" u="sng">
                <a:solidFill>
                  <a:schemeClr val="hlink"/>
                </a:solidFill>
                <a:hlinkClick r:id="rId4"/>
              </a:rPr>
              <a:t>IESF</a:t>
            </a:r>
            <a:r>
              <a:rPr lang="fr-BE" sz="2200"/>
              <a:t> and </a:t>
            </a:r>
            <a:r>
              <a:rPr lang="fr-BE" u="sng">
                <a:solidFill>
                  <a:schemeClr val="hlink"/>
                </a:solidFill>
                <a:hlinkClick r:id="rId5"/>
              </a:rPr>
              <a:t>UNEP interview</a:t>
            </a:r>
            <a:r>
              <a:rPr lang="fr-BE">
                <a:solidFill>
                  <a:srgbClr val="0F5494"/>
                </a:solidFill>
              </a:rPr>
              <a:t> in Biodiversity group</a:t>
            </a:r>
            <a:endParaRPr>
              <a:solidFill>
                <a:srgbClr val="0F5494"/>
              </a:solidFill>
            </a:endParaRPr>
          </a:p>
          <a:p>
            <a:pPr indent="0" lvl="0" marL="0" marR="0" rtl="0" algn="l">
              <a:spcBef>
                <a:spcPts val="480"/>
              </a:spcBef>
              <a:spcAft>
                <a:spcPts val="0"/>
              </a:spcAft>
              <a:buNone/>
            </a:pPr>
            <a:r>
              <a:t/>
            </a:r>
            <a:endParaRPr sz="1200">
              <a:solidFill>
                <a:srgbClr val="0F5494"/>
              </a:solidFill>
            </a:endParaRPr>
          </a:p>
          <a:p>
            <a:pPr indent="0" lvl="0" marL="0" marR="0" rtl="0" algn="l">
              <a:spcBef>
                <a:spcPts val="480"/>
              </a:spcBef>
              <a:spcAft>
                <a:spcPts val="0"/>
              </a:spcAft>
              <a:buNone/>
            </a:pPr>
            <a:r>
              <a:rPr lang="fr-BE">
                <a:solidFill>
                  <a:srgbClr val="0F5494"/>
                </a:solidFill>
              </a:rPr>
              <a:t>⇒ we can support with the video interviews!</a:t>
            </a:r>
            <a:endParaRPr>
              <a:solidFill>
                <a:srgbClr val="0F549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395288" y="1339850"/>
            <a:ext cx="8229600" cy="936600"/>
          </a:xfrm>
          <a:prstGeom prst="rect">
            <a:avLst/>
          </a:prstGeom>
        </p:spPr>
        <p:txBody>
          <a:bodyPr anchorCtr="0" anchor="ctr" bIns="91425" lIns="91425" spcFirstLastPara="1" rIns="91425" wrap="square" tIns="91425">
            <a:noAutofit/>
          </a:bodyPr>
          <a:lstStyle/>
          <a:p>
            <a:pPr indent="-358775" lvl="0" marL="358775">
              <a:spcBef>
                <a:spcPts val="0"/>
              </a:spcBef>
              <a:spcAft>
                <a:spcPts val="0"/>
              </a:spcAft>
              <a:buNone/>
            </a:pPr>
            <a:r>
              <a:rPr lang="fr-BE"/>
              <a:t>Exercise: Participant introduction</a:t>
            </a:r>
            <a:endParaRPr/>
          </a:p>
        </p:txBody>
      </p:sp>
      <p:sp>
        <p:nvSpPr>
          <p:cNvPr id="117" name="Google Shape;117;p16"/>
          <p:cNvSpPr txBox="1"/>
          <p:nvPr>
            <p:ph idx="1" type="body"/>
          </p:nvPr>
        </p:nvSpPr>
        <p:spPr>
          <a:xfrm>
            <a:off x="3281750" y="2492375"/>
            <a:ext cx="5404800" cy="3528900"/>
          </a:xfrm>
          <a:prstGeom prst="rect">
            <a:avLst/>
          </a:prstGeom>
        </p:spPr>
        <p:txBody>
          <a:bodyPr anchorCtr="0" anchor="t" bIns="91425" lIns="91425" spcFirstLastPara="1" rIns="91425" wrap="square" tIns="91425">
            <a:noAutofit/>
          </a:bodyPr>
          <a:lstStyle/>
          <a:p>
            <a:pPr indent="-190500" lvl="0" marL="342900" rtl="0">
              <a:spcBef>
                <a:spcPts val="480"/>
              </a:spcBef>
              <a:spcAft>
                <a:spcPts val="0"/>
              </a:spcAft>
              <a:buNone/>
            </a:pPr>
            <a:r>
              <a:t/>
            </a:r>
            <a:endParaRPr/>
          </a:p>
          <a:p>
            <a:pPr indent="-190500" lvl="0" marL="342900" rtl="0">
              <a:spcBef>
                <a:spcPts val="480"/>
              </a:spcBef>
              <a:spcAft>
                <a:spcPts val="0"/>
              </a:spcAft>
              <a:buNone/>
            </a:pPr>
            <a:r>
              <a:rPr lang="fr-BE"/>
              <a:t>Introduce yourself to your pair</a:t>
            </a:r>
            <a:endParaRPr/>
          </a:p>
          <a:p>
            <a:pPr indent="-190500" lvl="0" marL="342900" rtl="0">
              <a:spcBef>
                <a:spcPts val="480"/>
              </a:spcBef>
              <a:spcAft>
                <a:spcPts val="0"/>
              </a:spcAft>
              <a:buNone/>
            </a:pPr>
            <a:r>
              <a:t/>
            </a:r>
            <a:endParaRPr/>
          </a:p>
          <a:p>
            <a:pPr indent="-190500" lvl="0" marL="342900">
              <a:spcBef>
                <a:spcPts val="480"/>
              </a:spcBef>
              <a:spcAft>
                <a:spcPts val="0"/>
              </a:spcAft>
              <a:buNone/>
            </a:pPr>
            <a:r>
              <a:rPr lang="fr-BE"/>
              <a:t>- Your name and unit</a:t>
            </a:r>
            <a:endParaRPr/>
          </a:p>
          <a:p>
            <a:pPr indent="-190500" lvl="0" marL="342900" rtl="0">
              <a:spcBef>
                <a:spcPts val="480"/>
              </a:spcBef>
              <a:spcAft>
                <a:spcPts val="0"/>
              </a:spcAft>
              <a:buNone/>
            </a:pPr>
            <a:r>
              <a:rPr lang="fr-BE"/>
              <a:t>- Your interest in this training</a:t>
            </a:r>
            <a:endParaRPr/>
          </a:p>
          <a:p>
            <a:pPr indent="-190500" lvl="0" marL="342900">
              <a:spcBef>
                <a:spcPts val="480"/>
              </a:spcBef>
              <a:spcAft>
                <a:spcPts val="0"/>
              </a:spcAft>
              <a:buNone/>
            </a:pPr>
            <a:r>
              <a:rPr lang="fr-BE"/>
              <a:t>- Your experience with online communities and groups</a:t>
            </a:r>
            <a:endParaRPr/>
          </a:p>
        </p:txBody>
      </p:sp>
      <p:pic>
        <p:nvPicPr>
          <p:cNvPr id="118" name="Google Shape;118;p16"/>
          <p:cNvPicPr preferRelativeResize="0"/>
          <p:nvPr/>
        </p:nvPicPr>
        <p:blipFill>
          <a:blip r:embed="rId3">
            <a:alphaModFix/>
          </a:blip>
          <a:stretch>
            <a:fillRect/>
          </a:stretch>
        </p:blipFill>
        <p:spPr>
          <a:xfrm>
            <a:off x="395300" y="2716751"/>
            <a:ext cx="2774251" cy="27742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52"/>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Encouraging participation </a:t>
            </a:r>
            <a:r>
              <a:rPr lang="fr-BE"/>
              <a:t>-- tip</a:t>
            </a:r>
            <a:r>
              <a:rPr b="1" i="0" lang="fr-BE" sz="3000" u="none" cap="none" strike="noStrike">
                <a:solidFill>
                  <a:srgbClr val="0F5494"/>
                </a:solidFill>
                <a:latin typeface="Verdana"/>
                <a:ea typeface="Verdana"/>
                <a:cs typeface="Verdana"/>
                <a:sym typeface="Verdana"/>
              </a:rPr>
              <a:t>s</a:t>
            </a:r>
            <a:endParaRPr b="1" i="0" sz="3000" u="none" cap="none" strike="noStrike">
              <a:solidFill>
                <a:srgbClr val="0F5494"/>
              </a:solidFill>
              <a:latin typeface="Verdana"/>
              <a:ea typeface="Verdana"/>
              <a:cs typeface="Verdana"/>
              <a:sym typeface="Verdana"/>
            </a:endParaRPr>
          </a:p>
        </p:txBody>
      </p:sp>
      <p:sp>
        <p:nvSpPr>
          <p:cNvPr id="363" name="Google Shape;363;p52"/>
          <p:cNvSpPr txBox="1"/>
          <p:nvPr>
            <p:ph idx="1" type="body"/>
          </p:nvPr>
        </p:nvSpPr>
        <p:spPr>
          <a:xfrm>
            <a:off x="457200" y="2187575"/>
            <a:ext cx="8229600" cy="3528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1200" u="none" cap="none" strike="noStrike">
              <a:solidFill>
                <a:srgbClr val="0F5494"/>
              </a:solidFill>
              <a:latin typeface="Verdana"/>
              <a:ea typeface="Verdana"/>
              <a:cs typeface="Verdana"/>
              <a:sym typeface="Verdana"/>
            </a:endParaRPr>
          </a:p>
          <a:p>
            <a:pPr indent="0" lvl="0" marL="0" marR="0" rtl="0" algn="l">
              <a:lnSpc>
                <a:spcPct val="100000"/>
              </a:lnSpc>
              <a:spcBef>
                <a:spcPts val="320"/>
              </a:spcBef>
              <a:spcAft>
                <a:spcPts val="0"/>
              </a:spcAft>
              <a:buNone/>
            </a:pPr>
            <a:r>
              <a:t/>
            </a:r>
            <a:endParaRPr sz="2200"/>
          </a:p>
          <a:p>
            <a:pPr indent="-355600" lvl="0" marL="342900" marR="0" rtl="0" algn="l">
              <a:spcBef>
                <a:spcPts val="400"/>
              </a:spcBef>
              <a:spcAft>
                <a:spcPts val="0"/>
              </a:spcAft>
              <a:buClr>
                <a:schemeClr val="lt1"/>
              </a:buClr>
              <a:buSzPts val="2200"/>
              <a:buFont typeface="Verdana"/>
              <a:buChar char="•"/>
            </a:pPr>
            <a:r>
              <a:rPr b="1" lang="fr-BE" sz="2200"/>
              <a:t>Tip</a:t>
            </a:r>
            <a:r>
              <a:rPr b="0" i="1" lang="fr-BE" sz="2200" u="none" cap="none" strike="noStrike">
                <a:solidFill>
                  <a:srgbClr val="0F5494"/>
                </a:solidFill>
                <a:latin typeface="Verdana"/>
                <a:ea typeface="Verdana"/>
                <a:cs typeface="Verdana"/>
                <a:sym typeface="Verdana"/>
              </a:rPr>
              <a:t>: </a:t>
            </a:r>
            <a:r>
              <a:rPr lang="fr-BE" sz="2200"/>
              <a:t>highlight</a:t>
            </a:r>
            <a:r>
              <a:rPr b="0" i="1" lang="fr-BE" sz="2200" u="none" cap="none" strike="noStrike">
                <a:solidFill>
                  <a:srgbClr val="0F5494"/>
                </a:solidFill>
                <a:latin typeface="Verdana"/>
                <a:ea typeface="Verdana"/>
                <a:cs typeface="Verdana"/>
                <a:sym typeface="Verdana"/>
              </a:rPr>
              <a:t> discussion a</a:t>
            </a:r>
            <a:r>
              <a:rPr lang="fr-BE" sz="2200"/>
              <a:t>nd involve people</a:t>
            </a:r>
            <a:endParaRPr b="0" i="1" sz="2200" u="none" cap="none" strike="noStrike">
              <a:solidFill>
                <a:srgbClr val="0F5494"/>
              </a:solidFill>
              <a:latin typeface="Verdana"/>
              <a:ea typeface="Verdana"/>
              <a:cs typeface="Verdana"/>
              <a:sym typeface="Verdana"/>
            </a:endParaRPr>
          </a:p>
          <a:p>
            <a:pPr indent="-285750" lvl="1" marL="742950" marR="0" rtl="0" algn="l">
              <a:spcBef>
                <a:spcPts val="320"/>
              </a:spcBef>
              <a:spcAft>
                <a:spcPts val="0"/>
              </a:spcAft>
              <a:buClr>
                <a:srgbClr val="009FBA"/>
              </a:buClr>
              <a:buSzPts val="1600"/>
              <a:buFont typeface="Verdana"/>
              <a:buChar char="•"/>
            </a:pPr>
            <a:r>
              <a:rPr lang="fr-BE" sz="1600"/>
              <a:t>Prompt people individually if you think they can contribute to a discussion</a:t>
            </a:r>
            <a:endParaRPr sz="1600"/>
          </a:p>
          <a:p>
            <a:pPr indent="-285750" lvl="1" marL="742950" marR="0" rtl="0" algn="l">
              <a:spcBef>
                <a:spcPts val="320"/>
              </a:spcBef>
              <a:spcAft>
                <a:spcPts val="0"/>
              </a:spcAft>
              <a:buClr>
                <a:srgbClr val="009FBA"/>
              </a:buClr>
              <a:buSzPts val="1600"/>
              <a:buFont typeface="Verdana"/>
              <a:buChar char="•"/>
            </a:pPr>
            <a:r>
              <a:rPr b="1" i="0" lang="fr-BE" sz="1600" u="none" cap="none" strike="noStrike">
                <a:solidFill>
                  <a:srgbClr val="0F5494"/>
                </a:solidFill>
                <a:latin typeface="Verdana"/>
                <a:ea typeface="Verdana"/>
                <a:cs typeface="Verdana"/>
                <a:sym typeface="Verdana"/>
              </a:rPr>
              <a:t>“</a:t>
            </a:r>
            <a:r>
              <a:rPr b="1" i="0" lang="fr-BE" sz="1600" u="sng" cap="none" strike="noStrike">
                <a:solidFill>
                  <a:schemeClr val="hlink"/>
                </a:solidFill>
                <a:latin typeface="Verdana"/>
                <a:ea typeface="Verdana"/>
                <a:cs typeface="Verdana"/>
                <a:sym typeface="Verdana"/>
                <a:hlinkClick r:id="rId3"/>
              </a:rPr>
              <a:t>Question time</a:t>
            </a:r>
            <a:r>
              <a:rPr b="1" i="0" lang="fr-BE" sz="1600" u="none" cap="none" strike="noStrike">
                <a:solidFill>
                  <a:srgbClr val="0F5494"/>
                </a:solidFill>
                <a:latin typeface="Verdana"/>
                <a:ea typeface="Verdana"/>
                <a:cs typeface="Verdana"/>
                <a:sym typeface="Verdana"/>
              </a:rPr>
              <a:t>”, “</a:t>
            </a:r>
            <a:r>
              <a:rPr lang="fr-BE" sz="1600" u="sng">
                <a:solidFill>
                  <a:schemeClr val="hlink"/>
                </a:solidFill>
                <a:hlinkClick r:id="rId4"/>
              </a:rPr>
              <a:t>S</a:t>
            </a:r>
            <a:r>
              <a:rPr b="1" i="0" lang="fr-BE" sz="1600" u="sng" cap="none" strike="noStrike">
                <a:solidFill>
                  <a:schemeClr val="hlink"/>
                </a:solidFill>
                <a:latin typeface="Verdana"/>
                <a:ea typeface="Verdana"/>
                <a:cs typeface="Verdana"/>
                <a:sym typeface="Verdana"/>
                <a:hlinkClick r:id="rId5"/>
              </a:rPr>
              <a:t>peakers corner</a:t>
            </a:r>
            <a:r>
              <a:rPr b="1" i="0" lang="fr-BE" sz="1600" u="none" cap="none" strike="noStrike">
                <a:solidFill>
                  <a:srgbClr val="0F5494"/>
                </a:solidFill>
                <a:latin typeface="Verdana"/>
                <a:ea typeface="Verdana"/>
                <a:cs typeface="Verdana"/>
                <a:sym typeface="Verdana"/>
              </a:rPr>
              <a:t>”, </a:t>
            </a:r>
            <a:r>
              <a:rPr lang="fr-BE" sz="1600"/>
              <a:t>“</a:t>
            </a:r>
            <a:r>
              <a:rPr lang="fr-BE" sz="1600" u="sng">
                <a:solidFill>
                  <a:schemeClr val="hlink"/>
                </a:solidFill>
                <a:hlinkClick r:id="rId6"/>
              </a:rPr>
              <a:t>Good practice</a:t>
            </a:r>
            <a:r>
              <a:rPr lang="fr-BE" sz="1600"/>
              <a:t>”</a:t>
            </a:r>
            <a:r>
              <a:rPr b="1" i="0" lang="fr-BE" sz="1600" u="none" cap="none" strike="noStrike">
                <a:solidFill>
                  <a:srgbClr val="0F5494"/>
                </a:solidFill>
                <a:latin typeface="Verdana"/>
                <a:ea typeface="Verdana"/>
                <a:cs typeface="Verdana"/>
                <a:sym typeface="Verdana"/>
              </a:rPr>
              <a:t> (IESF)</a:t>
            </a:r>
            <a:endParaRPr sz="1600"/>
          </a:p>
          <a:p>
            <a:pPr indent="0" lvl="0" marL="457200" marR="0" rtl="0" algn="l">
              <a:spcBef>
                <a:spcPts val="320"/>
              </a:spcBef>
              <a:spcAft>
                <a:spcPts val="0"/>
              </a:spcAft>
              <a:buNone/>
            </a:pPr>
            <a:r>
              <a:t/>
            </a:r>
            <a:endParaRPr sz="1000"/>
          </a:p>
          <a:p>
            <a:pPr indent="-330200" lvl="0" marL="342900" rtl="0">
              <a:spcBef>
                <a:spcPts val="400"/>
              </a:spcBef>
              <a:spcAft>
                <a:spcPts val="0"/>
              </a:spcAft>
              <a:buClr>
                <a:schemeClr val="lt1"/>
              </a:buClr>
              <a:buSzPts val="2200"/>
              <a:buFont typeface="Verdana"/>
              <a:buChar char="•"/>
            </a:pPr>
            <a:r>
              <a:rPr b="1" lang="fr-BE" sz="2200"/>
              <a:t>Tip</a:t>
            </a:r>
            <a:r>
              <a:rPr lang="fr-BE" sz="2200"/>
              <a:t>: distribute tasks and leadership</a:t>
            </a:r>
            <a:endParaRPr sz="2200"/>
          </a:p>
          <a:p>
            <a:pPr indent="-317500" lvl="0" marL="342900" rtl="0">
              <a:spcBef>
                <a:spcPts val="320"/>
              </a:spcBef>
              <a:spcAft>
                <a:spcPts val="0"/>
              </a:spcAft>
              <a:buClr>
                <a:schemeClr val="lt1"/>
              </a:buClr>
              <a:buSzPts val="2000"/>
              <a:buFont typeface="Verdana"/>
              <a:buChar char="•"/>
            </a:pPr>
            <a:r>
              <a:rPr b="1" i="0" lang="fr-BE" sz="1600"/>
              <a:t>Check if any member wants to lead (</a:t>
            </a:r>
            <a:r>
              <a:rPr b="1" i="0" lang="fr-BE" sz="1600" u="sng">
                <a:solidFill>
                  <a:schemeClr val="hlink"/>
                </a:solidFill>
                <a:hlinkClick r:id="rId7"/>
              </a:rPr>
              <a:t>IESF</a:t>
            </a:r>
            <a:r>
              <a:rPr b="1" i="0" lang="fr-BE" sz="1600"/>
              <a:t>)</a:t>
            </a:r>
            <a:endParaRPr b="0" i="1" sz="2400" u="none" cap="none" strike="noStrike">
              <a:solidFill>
                <a:srgbClr val="0F5494"/>
              </a:solidFill>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53"/>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Facilitation: exercise</a:t>
            </a:r>
            <a:endParaRPr b="1" i="0" sz="3000" u="none" cap="none" strike="noStrike">
              <a:solidFill>
                <a:srgbClr val="0F5494"/>
              </a:solidFill>
              <a:latin typeface="Verdana"/>
              <a:ea typeface="Verdana"/>
              <a:cs typeface="Verdana"/>
              <a:sym typeface="Verdana"/>
            </a:endParaRPr>
          </a:p>
        </p:txBody>
      </p:sp>
      <p:sp>
        <p:nvSpPr>
          <p:cNvPr id="369" name="Google Shape;369;p53"/>
          <p:cNvSpPr txBox="1"/>
          <p:nvPr>
            <p:ph idx="1" type="body"/>
          </p:nvPr>
        </p:nvSpPr>
        <p:spPr>
          <a:xfrm>
            <a:off x="4089500" y="3021550"/>
            <a:ext cx="4535400" cy="27717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Community management plan</a:t>
            </a:r>
            <a:endParaRPr/>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p:txBody>
      </p:sp>
      <p:pic>
        <p:nvPicPr>
          <p:cNvPr id="370" name="Google Shape;370;p53"/>
          <p:cNvPicPr preferRelativeResize="0"/>
          <p:nvPr/>
        </p:nvPicPr>
        <p:blipFill>
          <a:blip r:embed="rId3">
            <a:alphaModFix/>
          </a:blip>
          <a:stretch>
            <a:fillRect/>
          </a:stretch>
        </p:blipFill>
        <p:spPr>
          <a:xfrm>
            <a:off x="879800" y="2846976"/>
            <a:ext cx="2771775" cy="27717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54"/>
          <p:cNvSpPr/>
          <p:nvPr/>
        </p:nvSpPr>
        <p:spPr>
          <a:xfrm>
            <a:off x="75" y="4740300"/>
            <a:ext cx="9144000" cy="2118000"/>
          </a:xfrm>
          <a:prstGeom prst="rect">
            <a:avLst/>
          </a:prstGeom>
          <a:solidFill>
            <a:srgbClr val="0F54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3600">
              <a:solidFill>
                <a:srgbClr val="FFFFFF"/>
              </a:solidFill>
              <a:latin typeface="Verdana"/>
              <a:ea typeface="Verdana"/>
              <a:cs typeface="Verdana"/>
              <a:sym typeface="Verdana"/>
            </a:endParaRPr>
          </a:p>
          <a:p>
            <a:pPr indent="0" lvl="0" marL="0" rtl="0">
              <a:spcBef>
                <a:spcPts val="0"/>
              </a:spcBef>
              <a:spcAft>
                <a:spcPts val="0"/>
              </a:spcAft>
              <a:buNone/>
            </a:pPr>
            <a:r>
              <a:rPr lang="fr-BE" sz="3600">
                <a:solidFill>
                  <a:srgbClr val="FFFFFF"/>
                </a:solidFill>
                <a:latin typeface="Verdana"/>
                <a:ea typeface="Verdana"/>
                <a:cs typeface="Verdana"/>
                <a:sym typeface="Verdana"/>
              </a:rPr>
              <a:t>Part 6: Content</a:t>
            </a:r>
            <a:br>
              <a:rPr lang="fr-BE" sz="3600">
                <a:solidFill>
                  <a:srgbClr val="FFFFFF"/>
                </a:solidFill>
                <a:latin typeface="Verdana"/>
                <a:ea typeface="Verdana"/>
                <a:cs typeface="Verdana"/>
                <a:sym typeface="Verdana"/>
              </a:rPr>
            </a:br>
            <a:endParaRPr sz="1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How is content adding value?</a:t>
            </a:r>
            <a:endParaRPr sz="2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Understanding content needs</a:t>
            </a:r>
            <a:endParaRPr sz="2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Using different content types</a:t>
            </a:r>
            <a:endParaRPr sz="2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Content planning</a:t>
            </a:r>
            <a:endParaRPr sz="2000">
              <a:solidFill>
                <a:srgbClr val="FFFFFF"/>
              </a:solidFill>
              <a:latin typeface="Verdana"/>
              <a:ea typeface="Verdana"/>
              <a:cs typeface="Verdana"/>
              <a:sym typeface="Verdana"/>
            </a:endParaRPr>
          </a:p>
          <a:p>
            <a:pPr indent="0" lvl="0" marL="0" rtl="0">
              <a:spcBef>
                <a:spcPts val="0"/>
              </a:spcBef>
              <a:spcAft>
                <a:spcPts val="0"/>
              </a:spcAft>
              <a:buNone/>
            </a:pPr>
            <a:r>
              <a:t/>
            </a:r>
            <a:endParaRPr sz="3600">
              <a:solidFill>
                <a:srgbClr val="FFFFFF"/>
              </a:solidFill>
            </a:endParaRPr>
          </a:p>
        </p:txBody>
      </p:sp>
      <p:sp>
        <p:nvSpPr>
          <p:cNvPr id="376" name="Google Shape;376;p54"/>
          <p:cNvSpPr txBox="1"/>
          <p:nvPr/>
        </p:nvSpPr>
        <p:spPr>
          <a:xfrm>
            <a:off x="5419125" y="4465800"/>
            <a:ext cx="1739100" cy="350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fr-BE" sz="800">
                <a:solidFill>
                  <a:srgbClr val="FFFFFF"/>
                </a:solidFill>
              </a:rPr>
              <a:t>reeImages.com/</a:t>
            </a:r>
            <a:r>
              <a:rPr lang="fr-BE" sz="800" u="sng">
                <a:solidFill>
                  <a:srgbClr val="FFFFFF"/>
                </a:solidFill>
                <a:hlinkClick r:id="rId3"/>
              </a:rPr>
              <a:t>harald wittmaack</a:t>
            </a:r>
            <a:endParaRPr sz="800">
              <a:solidFill>
                <a:srgbClr val="FFFFFF"/>
              </a:solidFill>
            </a:endParaRPr>
          </a:p>
        </p:txBody>
      </p:sp>
      <p:pic>
        <p:nvPicPr>
          <p:cNvPr id="377" name="Google Shape;377;p54"/>
          <p:cNvPicPr preferRelativeResize="0"/>
          <p:nvPr/>
        </p:nvPicPr>
        <p:blipFill>
          <a:blip r:embed="rId4">
            <a:alphaModFix/>
          </a:blip>
          <a:stretch>
            <a:fillRect/>
          </a:stretch>
        </p:blipFill>
        <p:spPr>
          <a:xfrm>
            <a:off x="1822038" y="956250"/>
            <a:ext cx="5500073" cy="37840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55"/>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Why is content important</a:t>
            </a:r>
            <a:r>
              <a:rPr b="1" i="0" lang="fr-BE" sz="3000" u="none" cap="none" strike="noStrike">
                <a:solidFill>
                  <a:srgbClr val="0F5494"/>
                </a:solidFill>
                <a:latin typeface="Verdana"/>
                <a:ea typeface="Verdana"/>
                <a:cs typeface="Verdana"/>
                <a:sym typeface="Verdana"/>
              </a:rPr>
              <a:t>?</a:t>
            </a:r>
            <a:endParaRPr b="1" i="0" sz="3000" u="none" cap="none" strike="noStrike">
              <a:solidFill>
                <a:srgbClr val="0F5494"/>
              </a:solidFill>
              <a:latin typeface="Verdana"/>
              <a:ea typeface="Verdana"/>
              <a:cs typeface="Verdana"/>
              <a:sym typeface="Verdana"/>
            </a:endParaRPr>
          </a:p>
        </p:txBody>
      </p:sp>
      <p:sp>
        <p:nvSpPr>
          <p:cNvPr id="383" name="Google Shape;383;p55"/>
          <p:cNvSpPr txBox="1"/>
          <p:nvPr>
            <p:ph idx="1" type="body"/>
          </p:nvPr>
        </p:nvSpPr>
        <p:spPr>
          <a:xfrm>
            <a:off x="457200" y="2492375"/>
            <a:ext cx="8229600" cy="3528900"/>
          </a:xfrm>
          <a:prstGeom prst="rect">
            <a:avLst/>
          </a:prstGeom>
          <a:noFill/>
          <a:ln>
            <a:noFill/>
          </a:ln>
        </p:spPr>
        <p:txBody>
          <a:bodyPr anchorCtr="0" anchor="t" bIns="45700" lIns="91425" spcFirstLastPara="1" rIns="91425" wrap="square" tIns="45700">
            <a:noAutofit/>
          </a:bodyPr>
          <a:lstStyle/>
          <a:p>
            <a:pPr indent="-342900" lvl="0" marL="342900" rtl="0">
              <a:spcBef>
                <a:spcPts val="0"/>
              </a:spcBef>
              <a:spcAft>
                <a:spcPts val="0"/>
              </a:spcAft>
              <a:buClr>
                <a:schemeClr val="lt1"/>
              </a:buClr>
              <a:buSzPts val="2400"/>
              <a:buFont typeface="Verdana"/>
              <a:buChar char="•"/>
            </a:pPr>
            <a:r>
              <a:rPr lang="fr-BE"/>
              <a:t>Content can serve different objectives: </a:t>
            </a:r>
            <a:endParaRPr/>
          </a:p>
          <a:p>
            <a:pPr indent="-342900" lvl="0" marL="342900" rtl="0">
              <a:spcBef>
                <a:spcPts val="0"/>
              </a:spcBef>
              <a:spcAft>
                <a:spcPts val="0"/>
              </a:spcAft>
              <a:buClr>
                <a:schemeClr val="lt1"/>
              </a:buClr>
              <a:buSzPts val="2400"/>
              <a:buFont typeface="Verdana"/>
              <a:buChar char="•"/>
            </a:pPr>
            <a:r>
              <a:t/>
            </a:r>
            <a:endParaRPr/>
          </a:p>
          <a:p>
            <a:pPr indent="-342900" lvl="0" marL="342900" rtl="0">
              <a:spcBef>
                <a:spcPts val="0"/>
              </a:spcBef>
              <a:spcAft>
                <a:spcPts val="0"/>
              </a:spcAft>
              <a:buClr>
                <a:schemeClr val="lt1"/>
              </a:buClr>
              <a:buSzPts val="2400"/>
              <a:buFont typeface="Verdana"/>
              <a:buChar char="•"/>
            </a:pPr>
            <a:r>
              <a:rPr lang="fr-BE"/>
              <a:t>i. Bridge community domain and other domains</a:t>
            </a:r>
            <a:endParaRPr/>
          </a:p>
          <a:p>
            <a:pPr indent="-342900" lvl="0" marL="342900" rtl="0">
              <a:spcBef>
                <a:spcPts val="0"/>
              </a:spcBef>
              <a:spcAft>
                <a:spcPts val="0"/>
              </a:spcAft>
              <a:buClr>
                <a:schemeClr val="lt1"/>
              </a:buClr>
              <a:buSzPts val="2400"/>
              <a:buFont typeface="Verdana"/>
              <a:buChar char="•"/>
            </a:pPr>
            <a:r>
              <a:rPr lang="fr-BE"/>
              <a:t>ii. Support community narrative and dynamics</a:t>
            </a:r>
            <a:endParaRPr/>
          </a:p>
          <a:p>
            <a:pPr indent="-342900" lvl="0" marL="342900" rtl="0">
              <a:spcBef>
                <a:spcPts val="480"/>
              </a:spcBef>
              <a:spcAft>
                <a:spcPts val="0"/>
              </a:spcAft>
              <a:buClr>
                <a:schemeClr val="lt1"/>
              </a:buClr>
              <a:buSzPts val="2400"/>
              <a:buFont typeface="Verdana"/>
              <a:buChar char="•"/>
            </a:pPr>
            <a:r>
              <a:t/>
            </a:r>
            <a:endParaRPr/>
          </a:p>
          <a:p>
            <a:pPr indent="-342900" lvl="0" marL="342900" marR="0" rtl="0" algn="l">
              <a:spcBef>
                <a:spcPts val="0"/>
              </a:spcBef>
              <a:spcAft>
                <a:spcPts val="0"/>
              </a:spcAft>
              <a:buClr>
                <a:schemeClr val="lt1"/>
              </a:buClr>
              <a:buSzPts val="2400"/>
              <a:buFont typeface="Verdana"/>
              <a:buChar char="•"/>
            </a:pPr>
            <a:r>
              <a:rPr lang="fr-BE"/>
              <a:t>You need to create content that is </a:t>
            </a:r>
            <a:r>
              <a:rPr b="1" lang="fr-BE"/>
              <a:t>valuable</a:t>
            </a:r>
            <a:r>
              <a:rPr lang="fr-BE"/>
              <a:t> for your community</a:t>
            </a:r>
            <a:endParaRPr/>
          </a:p>
          <a:p>
            <a:pPr indent="-330200" lvl="0" marL="342900" marR="0" rtl="0" algn="l">
              <a:spcBef>
                <a:spcPts val="0"/>
              </a:spcBef>
              <a:spcAft>
                <a:spcPts val="0"/>
              </a:spcAft>
              <a:buClr>
                <a:schemeClr val="lt1"/>
              </a:buClr>
              <a:buSzPts val="2200"/>
              <a:buFont typeface="Verdana"/>
              <a:buChar char="•"/>
            </a:pPr>
            <a:r>
              <a:t/>
            </a:r>
            <a:endParaRPr sz="2200"/>
          </a:p>
          <a:p>
            <a:pPr indent="-342900" lvl="0" marL="342900" rtl="0">
              <a:spcBef>
                <a:spcPts val="480"/>
              </a:spcBef>
              <a:spcAft>
                <a:spcPts val="0"/>
              </a:spcAft>
              <a:buClr>
                <a:schemeClr val="lt1"/>
              </a:buClr>
              <a:buSzPts val="2400"/>
              <a:buFont typeface="Verdana"/>
              <a:buChar char="•"/>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56"/>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Strategies for</a:t>
            </a:r>
            <a:r>
              <a:rPr lang="fr-BE"/>
              <a:t> </a:t>
            </a:r>
            <a:r>
              <a:rPr b="1" i="0" lang="fr-BE" sz="3000" u="none" cap="none" strike="noStrike">
                <a:solidFill>
                  <a:srgbClr val="0F5494"/>
                </a:solidFill>
                <a:latin typeface="Verdana"/>
                <a:ea typeface="Verdana"/>
                <a:cs typeface="Verdana"/>
                <a:sym typeface="Verdana"/>
              </a:rPr>
              <a:t>content provision</a:t>
            </a:r>
            <a:endParaRPr b="1" i="0" sz="3000" u="none" cap="none" strike="noStrike">
              <a:solidFill>
                <a:srgbClr val="0F5494"/>
              </a:solidFill>
              <a:latin typeface="Verdana"/>
              <a:ea typeface="Verdana"/>
              <a:cs typeface="Verdana"/>
              <a:sym typeface="Verdana"/>
            </a:endParaRPr>
          </a:p>
        </p:txBody>
      </p:sp>
      <p:sp>
        <p:nvSpPr>
          <p:cNvPr id="389" name="Google Shape;389;p56"/>
          <p:cNvSpPr txBox="1"/>
          <p:nvPr>
            <p:ph idx="1" type="body"/>
          </p:nvPr>
        </p:nvSpPr>
        <p:spPr>
          <a:xfrm>
            <a:off x="457200" y="2720975"/>
            <a:ext cx="8229600" cy="3528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1. Understand content needs and habits</a:t>
            </a:r>
            <a:br>
              <a:rPr b="0" i="1" lang="fr-BE" sz="2400" u="none" cap="none" strike="noStrike">
                <a:solidFill>
                  <a:srgbClr val="0F5494"/>
                </a:solidFill>
                <a:latin typeface="Verdana"/>
                <a:ea typeface="Verdana"/>
                <a:cs typeface="Verdana"/>
                <a:sym typeface="Verdana"/>
              </a:rPr>
            </a:br>
            <a:br>
              <a:rPr b="0" i="1" lang="fr-BE" sz="2400" u="none" cap="none" strike="noStrike">
                <a:solidFill>
                  <a:srgbClr val="0F5494"/>
                </a:solidFill>
                <a:latin typeface="Verdana"/>
                <a:ea typeface="Verdana"/>
                <a:cs typeface="Verdana"/>
                <a:sym typeface="Verdana"/>
              </a:rPr>
            </a:br>
            <a:r>
              <a:rPr b="0" i="1" lang="fr-BE" sz="2400" u="none" cap="none" strike="noStrike">
                <a:solidFill>
                  <a:srgbClr val="0F5494"/>
                </a:solidFill>
                <a:latin typeface="Verdana"/>
                <a:ea typeface="Verdana"/>
                <a:cs typeface="Verdana"/>
                <a:sym typeface="Verdana"/>
              </a:rPr>
              <a:t>2. </a:t>
            </a:r>
            <a:r>
              <a:rPr lang="fr-BE"/>
              <a:t>Provide meaningful content</a:t>
            </a:r>
            <a:endParaRPr b="0" i="1" sz="2400" u="none" cap="none" strike="noStrike">
              <a:solidFill>
                <a:srgbClr val="0F5494"/>
              </a:solidFill>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57"/>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C</a:t>
            </a:r>
            <a:r>
              <a:rPr b="1" i="0" lang="fr-BE" sz="3000" u="none" cap="none" strike="noStrike">
                <a:solidFill>
                  <a:srgbClr val="0F5494"/>
                </a:solidFill>
                <a:latin typeface="Verdana"/>
                <a:ea typeface="Verdana"/>
                <a:cs typeface="Verdana"/>
                <a:sym typeface="Verdana"/>
              </a:rPr>
              <a:t>ontent needs </a:t>
            </a:r>
            <a:r>
              <a:rPr lang="fr-BE"/>
              <a:t>- tip</a:t>
            </a:r>
            <a:r>
              <a:rPr b="1" i="0" lang="fr-BE" sz="3000" u="none" cap="none" strike="noStrike">
                <a:solidFill>
                  <a:srgbClr val="0F5494"/>
                </a:solidFill>
                <a:latin typeface="Verdana"/>
                <a:ea typeface="Verdana"/>
                <a:cs typeface="Verdana"/>
                <a:sym typeface="Verdana"/>
              </a:rPr>
              <a:t>s</a:t>
            </a:r>
            <a:endParaRPr b="1" i="0" sz="3000" u="none" cap="none" strike="noStrike">
              <a:solidFill>
                <a:srgbClr val="0F5494"/>
              </a:solidFill>
              <a:latin typeface="Verdana"/>
              <a:ea typeface="Verdana"/>
              <a:cs typeface="Verdana"/>
              <a:sym typeface="Verdana"/>
            </a:endParaRPr>
          </a:p>
        </p:txBody>
      </p:sp>
      <p:sp>
        <p:nvSpPr>
          <p:cNvPr id="395" name="Google Shape;395;p57"/>
          <p:cNvSpPr txBox="1"/>
          <p:nvPr>
            <p:ph idx="1" type="body"/>
          </p:nvPr>
        </p:nvSpPr>
        <p:spPr>
          <a:xfrm>
            <a:off x="457200" y="2492375"/>
            <a:ext cx="8229600" cy="3528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Verdana"/>
              <a:buChar char="•"/>
            </a:pPr>
            <a:r>
              <a:rPr b="1" lang="fr-BE"/>
              <a:t>Tip</a:t>
            </a:r>
            <a:r>
              <a:rPr b="0" i="1" lang="fr-BE" sz="2400" u="none" cap="none" strike="noStrike">
                <a:solidFill>
                  <a:srgbClr val="0F5494"/>
                </a:solidFill>
                <a:latin typeface="Verdana"/>
                <a:ea typeface="Verdana"/>
                <a:cs typeface="Verdana"/>
                <a:sym typeface="Verdana"/>
              </a:rPr>
              <a:t>: ask members directly what content they need, and where they get it. </a:t>
            </a:r>
            <a:r>
              <a:rPr lang="fr-BE"/>
              <a:t>Validate.</a:t>
            </a:r>
            <a:br>
              <a:rPr b="0" i="1" lang="fr-BE" sz="2400" u="none" cap="none" strike="noStrike">
                <a:solidFill>
                  <a:srgbClr val="0F5494"/>
                </a:solidFill>
                <a:latin typeface="Verdana"/>
                <a:ea typeface="Verdana"/>
                <a:cs typeface="Verdana"/>
                <a:sym typeface="Verdana"/>
              </a:rPr>
            </a:br>
            <a:r>
              <a:rPr lang="fr-BE"/>
              <a:t>Example: </a:t>
            </a:r>
            <a:r>
              <a:rPr lang="fr-BE" u="sng">
                <a:solidFill>
                  <a:schemeClr val="hlink"/>
                </a:solidFill>
                <a:hlinkClick r:id="rId3"/>
              </a:rPr>
              <a:t>IESF</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58"/>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C</a:t>
            </a:r>
            <a:r>
              <a:rPr b="1" i="0" lang="fr-BE" sz="3000" u="none" cap="none" strike="noStrike">
                <a:solidFill>
                  <a:srgbClr val="0F5494"/>
                </a:solidFill>
                <a:latin typeface="Verdana"/>
                <a:ea typeface="Verdana"/>
                <a:cs typeface="Verdana"/>
                <a:sym typeface="Verdana"/>
              </a:rPr>
              <a:t>uration </a:t>
            </a:r>
            <a:r>
              <a:rPr lang="fr-BE"/>
              <a:t>-</a:t>
            </a:r>
            <a:r>
              <a:rPr b="1" i="0" lang="fr-BE" sz="3000" u="none" cap="none" strike="noStrike">
                <a:solidFill>
                  <a:srgbClr val="0F5494"/>
                </a:solidFill>
                <a:latin typeface="Verdana"/>
                <a:ea typeface="Verdana"/>
                <a:cs typeface="Verdana"/>
                <a:sym typeface="Verdana"/>
              </a:rPr>
              <a:t> t</a:t>
            </a:r>
            <a:r>
              <a:rPr lang="fr-BE"/>
              <a:t>ips</a:t>
            </a:r>
            <a:endParaRPr b="1" i="0" sz="3000" u="none" cap="none" strike="noStrike">
              <a:solidFill>
                <a:srgbClr val="0F5494"/>
              </a:solidFill>
              <a:latin typeface="Verdana"/>
              <a:ea typeface="Verdana"/>
              <a:cs typeface="Verdana"/>
              <a:sym typeface="Verdana"/>
            </a:endParaRPr>
          </a:p>
        </p:txBody>
      </p:sp>
      <p:sp>
        <p:nvSpPr>
          <p:cNvPr id="401" name="Google Shape;401;p58"/>
          <p:cNvSpPr txBox="1"/>
          <p:nvPr>
            <p:ph idx="1" type="body"/>
          </p:nvPr>
        </p:nvSpPr>
        <p:spPr>
          <a:xfrm>
            <a:off x="457200" y="2492375"/>
            <a:ext cx="8229600" cy="3528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1" sz="12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1" lang="fr-BE"/>
              <a:t>Tip</a:t>
            </a:r>
            <a:r>
              <a:rPr lang="fr-BE"/>
              <a:t>: Organise via</a:t>
            </a:r>
            <a:r>
              <a:rPr b="0" i="1" lang="fr-BE" sz="2400" u="none" cap="none" strike="noStrike">
                <a:solidFill>
                  <a:srgbClr val="0F5494"/>
                </a:solidFill>
                <a:latin typeface="Verdana"/>
                <a:ea typeface="Verdana"/>
                <a:cs typeface="Verdana"/>
                <a:sym typeface="Verdana"/>
              </a:rPr>
              <a:t> </a:t>
            </a:r>
            <a:r>
              <a:rPr b="1" i="1" lang="fr-BE" sz="2400" u="none" cap="none" strike="noStrike">
                <a:solidFill>
                  <a:srgbClr val="0F5494"/>
                </a:solidFill>
                <a:latin typeface="Verdana"/>
                <a:ea typeface="Verdana"/>
                <a:cs typeface="Verdana"/>
                <a:sym typeface="Verdana"/>
              </a:rPr>
              <a:t>Library. </a:t>
            </a:r>
            <a:r>
              <a:rPr b="0" i="1" lang="fr-BE" sz="2400" u="none" cap="none" strike="noStrike">
                <a:solidFill>
                  <a:srgbClr val="0F5494"/>
                </a:solidFill>
                <a:latin typeface="Verdana"/>
                <a:ea typeface="Verdana"/>
                <a:cs typeface="Verdana"/>
                <a:sym typeface="Verdana"/>
              </a:rPr>
              <a:t>Could include:</a:t>
            </a:r>
            <a:br>
              <a:rPr b="0" i="1" lang="fr-BE" sz="2400" u="none" cap="none" strike="noStrike">
                <a:solidFill>
                  <a:srgbClr val="0F5494"/>
                </a:solidFill>
                <a:latin typeface="Verdana"/>
                <a:ea typeface="Verdana"/>
                <a:cs typeface="Verdana"/>
                <a:sym typeface="Verdana"/>
              </a:rPr>
            </a:br>
            <a:endParaRPr sz="1200"/>
          </a:p>
          <a:p>
            <a:pPr indent="-285750" lvl="1" marL="742950" marR="0" rtl="0" algn="l">
              <a:spcBef>
                <a:spcPts val="400"/>
              </a:spcBef>
              <a:spcAft>
                <a:spcPts val="0"/>
              </a:spcAft>
              <a:buClr>
                <a:srgbClr val="009FBA"/>
              </a:buClr>
              <a:buSzPts val="2000"/>
              <a:buFont typeface="Verdana"/>
              <a:buChar char="•"/>
            </a:pPr>
            <a:r>
              <a:rPr b="1" i="0" lang="fr-BE" sz="2000" u="none" cap="none" strike="noStrike">
                <a:solidFill>
                  <a:srgbClr val="0F5494"/>
                </a:solidFill>
                <a:latin typeface="Verdana"/>
                <a:ea typeface="Verdana"/>
                <a:cs typeface="Verdana"/>
                <a:sym typeface="Verdana"/>
              </a:rPr>
              <a:t>Key EU documentation on a topic</a:t>
            </a:r>
            <a:endParaRPr/>
          </a:p>
          <a:p>
            <a:pPr indent="-285750" lvl="1" marL="742950" marR="0" rtl="0" algn="l">
              <a:spcBef>
                <a:spcPts val="400"/>
              </a:spcBef>
              <a:spcAft>
                <a:spcPts val="0"/>
              </a:spcAft>
              <a:buClr>
                <a:srgbClr val="009FBA"/>
              </a:buClr>
              <a:buSzPts val="2000"/>
              <a:buFont typeface="Verdana"/>
              <a:buChar char="•"/>
            </a:pPr>
            <a:r>
              <a:rPr lang="fr-BE"/>
              <a:t>List of</a:t>
            </a:r>
            <a:r>
              <a:rPr b="1" i="0" lang="fr-BE" sz="2000" u="none" cap="none" strike="noStrike">
                <a:solidFill>
                  <a:srgbClr val="0F5494"/>
                </a:solidFill>
                <a:latin typeface="Verdana"/>
                <a:ea typeface="Verdana"/>
                <a:cs typeface="Verdana"/>
                <a:sym typeface="Verdana"/>
              </a:rPr>
              <a:t> calls for the next 6 months</a:t>
            </a:r>
            <a:endParaRPr/>
          </a:p>
          <a:p>
            <a:pPr indent="-285750" lvl="1" marL="742950" marR="0" rtl="0" algn="l">
              <a:spcBef>
                <a:spcPts val="400"/>
              </a:spcBef>
              <a:spcAft>
                <a:spcPts val="0"/>
              </a:spcAft>
              <a:buClr>
                <a:srgbClr val="009FBA"/>
              </a:buClr>
              <a:buSzPts val="2000"/>
              <a:buFont typeface="Verdana"/>
              <a:buChar char="•"/>
            </a:pPr>
            <a:r>
              <a:rPr lang="fr-BE"/>
              <a:t>P</a:t>
            </a:r>
            <a:r>
              <a:rPr b="1" i="0" lang="fr-BE" sz="2000" u="none" cap="none" strike="noStrike">
                <a:solidFill>
                  <a:srgbClr val="0F5494"/>
                </a:solidFill>
                <a:latin typeface="Verdana"/>
                <a:ea typeface="Verdana"/>
                <a:cs typeface="Verdana"/>
                <a:sym typeface="Verdana"/>
              </a:rPr>
              <a:t>roject documentation</a:t>
            </a:r>
            <a:endParaRPr/>
          </a:p>
          <a:p>
            <a:pPr indent="-285750" lvl="1" marL="742950" marR="0" rtl="0" algn="l">
              <a:spcBef>
                <a:spcPts val="400"/>
              </a:spcBef>
              <a:spcAft>
                <a:spcPts val="0"/>
              </a:spcAft>
              <a:buClr>
                <a:srgbClr val="009FBA"/>
              </a:buClr>
              <a:buSzPts val="2000"/>
              <a:buFont typeface="Verdana"/>
              <a:buChar char="•"/>
            </a:pPr>
            <a:r>
              <a:rPr lang="fr-BE"/>
              <a:t>Research papers</a:t>
            </a:r>
            <a:endParaRPr/>
          </a:p>
          <a:p>
            <a:pPr indent="-285750" lvl="1" marL="742950" marR="0" rtl="0" algn="l">
              <a:spcBef>
                <a:spcPts val="400"/>
              </a:spcBef>
              <a:spcAft>
                <a:spcPts val="0"/>
              </a:spcAft>
              <a:buClr>
                <a:srgbClr val="009FBA"/>
              </a:buClr>
              <a:buSzPts val="2000"/>
              <a:buFont typeface="Verdana"/>
              <a:buChar char="•"/>
            </a:pPr>
            <a:r>
              <a:rPr b="1" i="0" lang="fr-BE" sz="2000" u="none" cap="none" strike="noStrike">
                <a:solidFill>
                  <a:srgbClr val="0F5494"/>
                </a:solidFill>
                <a:latin typeface="Verdana"/>
                <a:ea typeface="Verdana"/>
                <a:cs typeface="Verdana"/>
                <a:sym typeface="Verdana"/>
              </a:rPr>
              <a:t>Reports from meetings</a:t>
            </a:r>
            <a:br>
              <a:rPr b="1" i="0" lang="fr-BE" sz="2000" u="none" cap="none" strike="noStrike">
                <a:solidFill>
                  <a:srgbClr val="0F5494"/>
                </a:solidFill>
                <a:latin typeface="Verdana"/>
                <a:ea typeface="Verdana"/>
                <a:cs typeface="Verdana"/>
                <a:sym typeface="Verdana"/>
              </a:rPr>
            </a:br>
            <a:endParaRPr b="1" i="0" sz="2000" u="none" cap="none" strike="noStrike">
              <a:solidFill>
                <a:srgbClr val="0F5494"/>
              </a:solidFill>
              <a:latin typeface="Verdana"/>
              <a:ea typeface="Verdana"/>
              <a:cs typeface="Verdana"/>
              <a:sym typeface="Verdana"/>
            </a:endParaRPr>
          </a:p>
          <a:p>
            <a:pPr indent="0" lvl="0" marL="0" marR="0" rtl="0" algn="l">
              <a:spcBef>
                <a:spcPts val="400"/>
              </a:spcBef>
              <a:spcAft>
                <a:spcPts val="0"/>
              </a:spcAft>
              <a:buNone/>
            </a:pPr>
            <a:r>
              <a:rPr lang="fr-BE"/>
              <a:t>Example: </a:t>
            </a:r>
            <a:r>
              <a:rPr lang="fr-BE" u="sng">
                <a:solidFill>
                  <a:schemeClr val="hlink"/>
                </a:solidFill>
                <a:hlinkClick r:id="rId3"/>
              </a:rPr>
              <a:t>innov-aid</a:t>
            </a:r>
            <a:endParaRPr/>
          </a:p>
          <a:p>
            <a:pPr indent="-158750" lvl="1" marL="742950" marR="0" rtl="0" algn="l">
              <a:spcBef>
                <a:spcPts val="400"/>
              </a:spcBef>
              <a:spcAft>
                <a:spcPts val="0"/>
              </a:spcAft>
              <a:buClr>
                <a:srgbClr val="009FBA"/>
              </a:buClr>
              <a:buSzPts val="2000"/>
              <a:buFont typeface="Verdana"/>
              <a:buNone/>
            </a:pPr>
            <a:r>
              <a:t/>
            </a:r>
            <a:endParaRPr b="1" i="0" sz="2000" u="none" cap="none" strike="noStrike">
              <a:solidFill>
                <a:srgbClr val="0F5494"/>
              </a:solidFill>
              <a:latin typeface="Verdana"/>
              <a:ea typeface="Verdana"/>
              <a:cs typeface="Verdana"/>
              <a:sym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59"/>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E</a:t>
            </a:r>
            <a:r>
              <a:rPr b="1" i="0" lang="fr-BE" sz="3000" u="none" cap="none" strike="noStrike">
                <a:solidFill>
                  <a:srgbClr val="0F5494"/>
                </a:solidFill>
                <a:latin typeface="Verdana"/>
                <a:ea typeface="Verdana"/>
                <a:cs typeface="Verdana"/>
                <a:sym typeface="Verdana"/>
              </a:rPr>
              <a:t>vents </a:t>
            </a:r>
            <a:r>
              <a:rPr lang="fr-BE"/>
              <a:t>- tip</a:t>
            </a:r>
            <a:r>
              <a:rPr b="1" i="0" lang="fr-BE" sz="3000" u="none" cap="none" strike="noStrike">
                <a:solidFill>
                  <a:srgbClr val="0F5494"/>
                </a:solidFill>
                <a:latin typeface="Verdana"/>
                <a:ea typeface="Verdana"/>
                <a:cs typeface="Verdana"/>
                <a:sym typeface="Verdana"/>
              </a:rPr>
              <a:t>s</a:t>
            </a:r>
            <a:endParaRPr b="1" i="0" sz="3000" u="none" cap="none" strike="noStrike">
              <a:solidFill>
                <a:srgbClr val="0F5494"/>
              </a:solidFill>
              <a:latin typeface="Verdana"/>
              <a:ea typeface="Verdana"/>
              <a:cs typeface="Verdana"/>
              <a:sym typeface="Verdana"/>
            </a:endParaRPr>
          </a:p>
        </p:txBody>
      </p:sp>
      <p:sp>
        <p:nvSpPr>
          <p:cNvPr id="407" name="Google Shape;407;p59"/>
          <p:cNvSpPr txBox="1"/>
          <p:nvPr>
            <p:ph idx="1" type="body"/>
          </p:nvPr>
        </p:nvSpPr>
        <p:spPr>
          <a:xfrm>
            <a:off x="457200" y="2492375"/>
            <a:ext cx="8229600" cy="3528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Verdana"/>
              <a:buChar char="•"/>
            </a:pPr>
            <a:r>
              <a:rPr b="1" lang="fr-BE"/>
              <a:t>Tip</a:t>
            </a:r>
            <a:r>
              <a:rPr b="0" i="1" lang="fr-BE" sz="2400" u="none" cap="none" strike="noStrike">
                <a:solidFill>
                  <a:srgbClr val="0F5494"/>
                </a:solidFill>
                <a:latin typeface="Verdana"/>
                <a:ea typeface="Verdana"/>
                <a:cs typeface="Verdana"/>
                <a:sym typeface="Verdana"/>
              </a:rPr>
              <a:t>: overview of upcoming events</a:t>
            </a:r>
            <a:br>
              <a:rPr b="0" i="1" lang="fr-BE" sz="2400" u="none" cap="none" strike="noStrike">
                <a:solidFill>
                  <a:srgbClr val="0F5494"/>
                </a:solidFill>
                <a:latin typeface="Verdana"/>
                <a:ea typeface="Verdana"/>
                <a:cs typeface="Verdana"/>
                <a:sym typeface="Verdana"/>
              </a:rPr>
            </a:b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1" lang="fr-BE"/>
              <a:t>Tip</a:t>
            </a:r>
            <a:r>
              <a:rPr b="0" i="1" lang="fr-BE" sz="2400" u="none" cap="none" strike="noStrike">
                <a:solidFill>
                  <a:srgbClr val="0F5494"/>
                </a:solidFill>
                <a:latin typeface="Verdana"/>
                <a:ea typeface="Verdana"/>
                <a:cs typeface="Verdana"/>
                <a:sym typeface="Verdana"/>
              </a:rPr>
              <a:t>: think “event cycle”</a:t>
            </a:r>
            <a:r>
              <a:rPr lang="fr-BE"/>
              <a:t>. Example: </a:t>
            </a:r>
            <a:r>
              <a:rPr lang="fr-BE" u="sng">
                <a:solidFill>
                  <a:schemeClr val="hlink"/>
                </a:solidFill>
                <a:hlinkClick r:id="rId3"/>
              </a:rPr>
              <a:t>ROSA</a:t>
            </a:r>
            <a:br>
              <a:rPr lang="fr-BE"/>
            </a:br>
            <a:endParaRPr sz="1200"/>
          </a:p>
          <a:p>
            <a:pPr indent="-285750" lvl="1" marL="742950" marR="0" rtl="0" algn="l">
              <a:spcBef>
                <a:spcPts val="400"/>
              </a:spcBef>
              <a:spcAft>
                <a:spcPts val="0"/>
              </a:spcAft>
              <a:buClr>
                <a:srgbClr val="009FBA"/>
              </a:buClr>
              <a:buSzPts val="2000"/>
              <a:buFont typeface="Verdana"/>
              <a:buChar char="•"/>
            </a:pPr>
            <a:r>
              <a:rPr b="1" i="0" lang="fr-BE" sz="2000" u="none" cap="none" strike="noStrike">
                <a:solidFill>
                  <a:srgbClr val="0F5494"/>
                </a:solidFill>
                <a:latin typeface="Verdana"/>
                <a:ea typeface="Verdana"/>
                <a:cs typeface="Verdana"/>
                <a:sym typeface="Verdana"/>
              </a:rPr>
              <a:t>Pre-event: </a:t>
            </a:r>
            <a:r>
              <a:rPr b="0" i="0" lang="fr-BE" sz="2000" u="none" cap="none" strike="noStrike">
                <a:solidFill>
                  <a:srgbClr val="0F5494"/>
                </a:solidFill>
                <a:latin typeface="Verdana"/>
                <a:ea typeface="Verdana"/>
                <a:cs typeface="Verdana"/>
                <a:sym typeface="Verdana"/>
              </a:rPr>
              <a:t>share logistical info, agenda, participants list and key background </a:t>
            </a:r>
            <a:r>
              <a:rPr b="0" lang="fr-BE"/>
              <a:t>materials</a:t>
            </a:r>
            <a:endParaRPr/>
          </a:p>
          <a:p>
            <a:pPr indent="-285750" lvl="1" marL="742950" marR="0" rtl="0" algn="l">
              <a:spcBef>
                <a:spcPts val="400"/>
              </a:spcBef>
              <a:spcAft>
                <a:spcPts val="0"/>
              </a:spcAft>
              <a:buClr>
                <a:srgbClr val="009FBA"/>
              </a:buClr>
              <a:buSzPts val="2000"/>
              <a:buFont typeface="Verdana"/>
              <a:buChar char="•"/>
            </a:pPr>
            <a:r>
              <a:rPr lang="fr-BE"/>
              <a:t>During</a:t>
            </a:r>
            <a:r>
              <a:rPr b="0" lang="fr-BE"/>
              <a:t> the event: if any </a:t>
            </a:r>
            <a:r>
              <a:rPr b="0" i="0" lang="fr-BE" sz="2000" u="none" cap="none" strike="noStrike">
                <a:solidFill>
                  <a:srgbClr val="0F5494"/>
                </a:solidFill>
                <a:latin typeface="Verdana"/>
                <a:ea typeface="Verdana"/>
                <a:cs typeface="Verdana"/>
                <a:sym typeface="Verdana"/>
              </a:rPr>
              <a:t>live </a:t>
            </a:r>
            <a:r>
              <a:rPr b="0" lang="fr-BE"/>
              <a:t>coverage</a:t>
            </a:r>
            <a:r>
              <a:rPr b="0" i="0" lang="fr-BE" sz="2000" u="none" cap="none" strike="noStrike">
                <a:solidFill>
                  <a:srgbClr val="0F5494"/>
                </a:solidFill>
                <a:latin typeface="Verdana"/>
                <a:ea typeface="Verdana"/>
                <a:cs typeface="Verdana"/>
                <a:sym typeface="Verdana"/>
              </a:rPr>
              <a:t> </a:t>
            </a:r>
            <a:r>
              <a:rPr b="1" i="0" lang="fr-BE" sz="2000" u="none" cap="none" strike="noStrike">
                <a:solidFill>
                  <a:srgbClr val="0F5494"/>
                </a:solidFill>
                <a:latin typeface="Verdana"/>
                <a:ea typeface="Verdana"/>
                <a:cs typeface="Verdana"/>
                <a:sym typeface="Verdana"/>
              </a:rPr>
              <a:t>during</a:t>
            </a:r>
            <a:r>
              <a:rPr b="0" i="0" lang="fr-BE" sz="2000" u="none" cap="none" strike="noStrike">
                <a:solidFill>
                  <a:srgbClr val="0F5494"/>
                </a:solidFill>
                <a:latin typeface="Verdana"/>
                <a:ea typeface="Verdana"/>
                <a:cs typeface="Verdana"/>
                <a:sym typeface="Verdana"/>
              </a:rPr>
              <a:t> the event, share l</a:t>
            </a:r>
            <a:r>
              <a:rPr b="0" lang="fr-BE"/>
              <a:t>inks</a:t>
            </a:r>
            <a:r>
              <a:rPr b="0" i="0" lang="fr-BE" sz="2000" u="none" cap="none" strike="noStrike">
                <a:solidFill>
                  <a:srgbClr val="0F5494"/>
                </a:solidFill>
                <a:latin typeface="Verdana"/>
                <a:ea typeface="Verdana"/>
                <a:cs typeface="Verdana"/>
                <a:sym typeface="Verdana"/>
              </a:rPr>
              <a:t>. If you are there, ask people </a:t>
            </a:r>
            <a:r>
              <a:rPr b="0" lang="fr-BE"/>
              <a:t>to input to the community (eg. short interview or blog post)</a:t>
            </a:r>
            <a:endParaRPr/>
          </a:p>
          <a:p>
            <a:pPr indent="-285750" lvl="1" marL="742950" marR="0" rtl="0" algn="l">
              <a:spcBef>
                <a:spcPts val="400"/>
              </a:spcBef>
              <a:spcAft>
                <a:spcPts val="0"/>
              </a:spcAft>
              <a:buClr>
                <a:srgbClr val="009FBA"/>
              </a:buClr>
              <a:buSzPts val="2000"/>
              <a:buFont typeface="Verdana"/>
              <a:buChar char="•"/>
            </a:pPr>
            <a:r>
              <a:rPr lang="fr-BE"/>
              <a:t>Post-event</a:t>
            </a:r>
            <a:r>
              <a:rPr b="0" lang="fr-BE"/>
              <a:t>: </a:t>
            </a:r>
            <a:r>
              <a:rPr b="0" i="0" lang="fr-BE" sz="2000" u="none" cap="none" strike="noStrike">
                <a:solidFill>
                  <a:srgbClr val="0F5494"/>
                </a:solidFill>
                <a:latin typeface="Verdana"/>
                <a:ea typeface="Verdana"/>
                <a:cs typeface="Verdana"/>
                <a:sym typeface="Verdana"/>
              </a:rPr>
              <a:t>short summary + share PPTs</a:t>
            </a:r>
            <a:endParaRPr b="0" i="0" sz="2000" u="none" cap="none" strike="noStrike">
              <a:solidFill>
                <a:srgbClr val="0F5494"/>
              </a:solidFill>
              <a:latin typeface="Verdana"/>
              <a:ea typeface="Verdana"/>
              <a:cs typeface="Verdana"/>
              <a:sym typeface="Verdana"/>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60"/>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B</a:t>
            </a:r>
            <a:r>
              <a:rPr b="1" i="0" lang="fr-BE" sz="3000" u="none" cap="none" strike="noStrike">
                <a:solidFill>
                  <a:srgbClr val="0F5494"/>
                </a:solidFill>
                <a:latin typeface="Verdana"/>
                <a:ea typeface="Verdana"/>
                <a:cs typeface="Verdana"/>
                <a:sym typeface="Verdana"/>
              </a:rPr>
              <a:t>log - t</a:t>
            </a:r>
            <a:r>
              <a:rPr lang="fr-BE"/>
              <a:t>ip</a:t>
            </a:r>
            <a:r>
              <a:rPr b="1" i="0" lang="fr-BE" sz="3000" u="none" cap="none" strike="noStrike">
                <a:solidFill>
                  <a:srgbClr val="0F5494"/>
                </a:solidFill>
                <a:latin typeface="Verdana"/>
                <a:ea typeface="Verdana"/>
                <a:cs typeface="Verdana"/>
                <a:sym typeface="Verdana"/>
              </a:rPr>
              <a:t>s</a:t>
            </a:r>
            <a:endParaRPr b="1" i="0" sz="3000" u="none" cap="none" strike="noStrike">
              <a:solidFill>
                <a:srgbClr val="0F5494"/>
              </a:solidFill>
              <a:latin typeface="Verdana"/>
              <a:ea typeface="Verdana"/>
              <a:cs typeface="Verdana"/>
              <a:sym typeface="Verdana"/>
            </a:endParaRPr>
          </a:p>
        </p:txBody>
      </p:sp>
      <p:sp>
        <p:nvSpPr>
          <p:cNvPr id="413" name="Google Shape;413;p60"/>
          <p:cNvSpPr txBox="1"/>
          <p:nvPr>
            <p:ph idx="1" type="body"/>
          </p:nvPr>
        </p:nvSpPr>
        <p:spPr>
          <a:xfrm>
            <a:off x="457200" y="2492375"/>
            <a:ext cx="8229600" cy="3528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Verdana"/>
              <a:buChar char="•"/>
            </a:pPr>
            <a:r>
              <a:rPr b="1" lang="fr-BE"/>
              <a:t>Tip</a:t>
            </a:r>
            <a:r>
              <a:rPr b="0" i="1" lang="fr-BE" sz="2400" u="none" cap="none" strike="noStrike">
                <a:solidFill>
                  <a:srgbClr val="0F5494"/>
                </a:solidFill>
                <a:latin typeface="Verdana"/>
                <a:ea typeface="Verdana"/>
                <a:cs typeface="Verdana"/>
                <a:sym typeface="Verdana"/>
              </a:rPr>
              <a:t>: post </a:t>
            </a:r>
            <a:r>
              <a:rPr b="1" lang="fr-BE"/>
              <a:t>relevant</a:t>
            </a:r>
            <a:r>
              <a:rPr b="0" i="1" lang="fr-BE" sz="2400" u="none" cap="none" strike="noStrike">
                <a:solidFill>
                  <a:srgbClr val="0F5494"/>
                </a:solidFill>
                <a:latin typeface="Verdana"/>
                <a:ea typeface="Verdana"/>
                <a:cs typeface="Verdana"/>
                <a:sym typeface="Verdana"/>
              </a:rPr>
              <a:t> announcements, news and</a:t>
            </a:r>
            <a:r>
              <a:rPr lang="fr-BE"/>
              <a:t> analysis</a:t>
            </a:r>
            <a:br>
              <a:rPr b="0" i="1" lang="fr-BE" sz="2400" u="none" cap="none" strike="noStrike">
                <a:solidFill>
                  <a:srgbClr val="0F5494"/>
                </a:solidFill>
                <a:latin typeface="Verdana"/>
                <a:ea typeface="Verdana"/>
                <a:cs typeface="Verdana"/>
                <a:sym typeface="Verdana"/>
              </a:rPr>
            </a:br>
            <a:r>
              <a:rPr b="0" i="1" lang="fr-BE" sz="2400" u="none" cap="none" strike="noStrike">
                <a:solidFill>
                  <a:srgbClr val="0F5494"/>
                </a:solidFill>
                <a:latin typeface="Verdana"/>
                <a:ea typeface="Verdana"/>
                <a:cs typeface="Verdana"/>
                <a:sym typeface="Verdana"/>
              </a:rPr>
              <a:t>Example: </a:t>
            </a:r>
            <a:r>
              <a:rPr b="0" i="1" lang="fr-BE" sz="2400" u="sng" cap="none" strike="noStrike">
                <a:solidFill>
                  <a:schemeClr val="hlink"/>
                </a:solidFill>
                <a:latin typeface="Verdana"/>
                <a:ea typeface="Verdana"/>
                <a:cs typeface="Verdana"/>
                <a:sym typeface="Verdana"/>
                <a:hlinkClick r:id="rId3"/>
              </a:rPr>
              <a:t>Biodiversity group</a:t>
            </a:r>
            <a:r>
              <a:rPr b="0" i="1" lang="fr-BE" sz="2400" u="none" cap="none" strike="noStrike">
                <a:solidFill>
                  <a:srgbClr val="0F5494"/>
                </a:solidFill>
                <a:latin typeface="Verdana"/>
                <a:ea typeface="Verdana"/>
                <a:cs typeface="Verdana"/>
                <a:sym typeface="Verdana"/>
              </a:rPr>
              <a:t> and </a:t>
            </a:r>
            <a:r>
              <a:rPr lang="fr-BE"/>
              <a:t>“</a:t>
            </a:r>
            <a:r>
              <a:rPr b="0" i="1" lang="fr-BE" sz="2400" u="none" cap="none" strike="noStrike">
                <a:solidFill>
                  <a:srgbClr val="0F5494"/>
                </a:solidFill>
                <a:latin typeface="Verdana"/>
                <a:ea typeface="Verdana"/>
                <a:cs typeface="Verdana"/>
                <a:sym typeface="Verdana"/>
              </a:rPr>
              <a:t>Larger than Elephants</a:t>
            </a:r>
            <a:r>
              <a:rPr lang="fr-BE"/>
              <a:t>”</a:t>
            </a:r>
            <a:br>
              <a:rPr b="0" i="1" lang="fr-BE" sz="2400" u="none" cap="none" strike="noStrike">
                <a:solidFill>
                  <a:srgbClr val="0F5494"/>
                </a:solidFill>
                <a:latin typeface="Verdana"/>
                <a:ea typeface="Verdana"/>
                <a:cs typeface="Verdana"/>
                <a:sym typeface="Verdana"/>
              </a:rPr>
            </a:br>
            <a:endParaRPr b="0" i="1" sz="2400" u="none" cap="none" strike="noStrike">
              <a:solidFill>
                <a:srgbClr val="0F5494"/>
              </a:solidFill>
              <a:latin typeface="Verdana"/>
              <a:ea typeface="Verdana"/>
              <a:cs typeface="Verdana"/>
              <a:sym typeface="Verdana"/>
            </a:endParaRPr>
          </a:p>
          <a:p>
            <a:pPr indent="-342900" lvl="0" marL="342900" marR="0" rtl="0" algn="l">
              <a:spcBef>
                <a:spcPts val="0"/>
              </a:spcBef>
              <a:spcAft>
                <a:spcPts val="0"/>
              </a:spcAft>
              <a:buClr>
                <a:schemeClr val="lt1"/>
              </a:buClr>
              <a:buSzPts val="2400"/>
              <a:buFont typeface="Verdana"/>
              <a:buChar char="•"/>
            </a:pPr>
            <a:r>
              <a:rPr lang="fr-BE"/>
              <a:t>If you want people to comment on your posts, say it at the beginning.</a:t>
            </a:r>
            <a:endParaRPr/>
          </a:p>
          <a:p>
            <a:pPr indent="0" lvl="0" marL="0" marR="0" rtl="0" algn="l">
              <a:spcBef>
                <a:spcPts val="48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61"/>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N</a:t>
            </a:r>
            <a:r>
              <a:rPr b="1" i="0" lang="fr-BE" sz="3000" u="none" cap="none" strike="noStrike">
                <a:solidFill>
                  <a:srgbClr val="0F5494"/>
                </a:solidFill>
                <a:latin typeface="Verdana"/>
                <a:ea typeface="Verdana"/>
                <a:cs typeface="Verdana"/>
                <a:sym typeface="Verdana"/>
              </a:rPr>
              <a:t>ewsletter </a:t>
            </a:r>
            <a:r>
              <a:rPr lang="fr-BE"/>
              <a:t>-- tip</a:t>
            </a:r>
            <a:r>
              <a:rPr b="1" i="0" lang="fr-BE" sz="3000" u="none" cap="none" strike="noStrike">
                <a:solidFill>
                  <a:srgbClr val="0F5494"/>
                </a:solidFill>
                <a:latin typeface="Verdana"/>
                <a:ea typeface="Verdana"/>
                <a:cs typeface="Verdana"/>
                <a:sym typeface="Verdana"/>
              </a:rPr>
              <a:t>s</a:t>
            </a:r>
            <a:endParaRPr b="1" i="0" sz="3000" u="none" cap="none" strike="noStrike">
              <a:solidFill>
                <a:srgbClr val="0F5494"/>
              </a:solidFill>
              <a:latin typeface="Verdana"/>
              <a:ea typeface="Verdana"/>
              <a:cs typeface="Verdana"/>
              <a:sym typeface="Verdana"/>
            </a:endParaRPr>
          </a:p>
        </p:txBody>
      </p:sp>
      <p:sp>
        <p:nvSpPr>
          <p:cNvPr id="419" name="Google Shape;419;p61"/>
          <p:cNvSpPr txBox="1"/>
          <p:nvPr>
            <p:ph idx="1" type="body"/>
          </p:nvPr>
        </p:nvSpPr>
        <p:spPr>
          <a:xfrm>
            <a:off x="457200" y="2416175"/>
            <a:ext cx="8229600" cy="3528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Verdana"/>
              <a:buChar char="•"/>
            </a:pPr>
            <a:r>
              <a:rPr b="1" lang="fr-BE"/>
              <a:t>Tip</a:t>
            </a:r>
            <a:r>
              <a:rPr b="0" i="1" lang="fr-BE" sz="2400" u="none" cap="none" strike="noStrike">
                <a:solidFill>
                  <a:srgbClr val="0F5494"/>
                </a:solidFill>
                <a:latin typeface="Verdana"/>
                <a:ea typeface="Verdana"/>
                <a:cs typeface="Verdana"/>
                <a:sym typeface="Verdana"/>
              </a:rPr>
              <a:t>: develop a newsletter with the community updates. Ask members to </a:t>
            </a:r>
            <a:r>
              <a:rPr lang="fr-BE"/>
              <a:t>provide inputs!</a:t>
            </a:r>
            <a:endParaRPr b="0" i="1" sz="2400" u="none" cap="none" strike="noStrike">
              <a:solidFill>
                <a:srgbClr val="0F5494"/>
              </a:solidFill>
              <a:latin typeface="Verdana"/>
              <a:ea typeface="Verdana"/>
              <a:cs typeface="Verdana"/>
              <a:sym typeface="Verdana"/>
            </a:endParaRPr>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Examples: </a:t>
            </a:r>
            <a:r>
              <a:rPr b="0" i="1" lang="fr-BE" sz="2400" u="sng" cap="none" strike="noStrike">
                <a:solidFill>
                  <a:schemeClr val="hlink"/>
                </a:solidFill>
                <a:latin typeface="Verdana"/>
                <a:ea typeface="Verdana"/>
                <a:cs typeface="Verdana"/>
                <a:sym typeface="Verdana"/>
                <a:hlinkClick r:id="rId3"/>
              </a:rPr>
              <a:t>ROSA</a:t>
            </a:r>
            <a:r>
              <a:rPr lang="fr-BE"/>
              <a:t> (focus on content curation)</a:t>
            </a:r>
            <a:r>
              <a:rPr b="0" i="1" lang="fr-BE" sz="2400" u="none" cap="none" strike="noStrike">
                <a:solidFill>
                  <a:srgbClr val="0F5494"/>
                </a:solidFill>
                <a:latin typeface="Verdana"/>
                <a:ea typeface="Verdana"/>
                <a:cs typeface="Verdana"/>
                <a:sym typeface="Verdana"/>
              </a:rPr>
              <a:t>, </a:t>
            </a:r>
            <a:r>
              <a:rPr b="0" i="1" lang="fr-BE" sz="2400" u="sng" cap="none" strike="noStrike">
                <a:solidFill>
                  <a:schemeClr val="hlink"/>
                </a:solidFill>
                <a:latin typeface="Verdana"/>
                <a:ea typeface="Verdana"/>
                <a:cs typeface="Verdana"/>
                <a:sym typeface="Verdana"/>
                <a:hlinkClick r:id="rId4"/>
              </a:rPr>
              <a:t>Policy Forum on Development</a:t>
            </a:r>
            <a:r>
              <a:rPr b="0" i="1" lang="fr-BE" sz="2400" u="none" cap="none" strike="noStrike">
                <a:solidFill>
                  <a:srgbClr val="0F5494"/>
                </a:solidFill>
                <a:latin typeface="Verdana"/>
                <a:ea typeface="Verdana"/>
                <a:cs typeface="Verdana"/>
                <a:sym typeface="Verdana"/>
              </a:rPr>
              <a:t> (promoting mem</a:t>
            </a:r>
            <a:r>
              <a:rPr lang="fr-BE"/>
              <a:t>bers),</a:t>
            </a:r>
            <a:r>
              <a:rPr b="0" i="1" lang="fr-BE" sz="2400" u="none" cap="none" strike="noStrike">
                <a:solidFill>
                  <a:srgbClr val="0F5494"/>
                </a:solidFill>
                <a:latin typeface="Verdana"/>
                <a:ea typeface="Verdana"/>
                <a:cs typeface="Verdana"/>
                <a:sym typeface="Verdana"/>
              </a:rPr>
              <a:t> IEFS (project updates from partners, written by the partners)</a:t>
            </a:r>
            <a:br>
              <a:rPr lang="fr-BE"/>
            </a:br>
            <a:br>
              <a:rPr lang="fr-BE"/>
            </a:br>
            <a:r>
              <a:rPr lang="fr-BE"/>
              <a:t>At the same time, newsletters require effort to produce and read, and need to have a clear value added.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7"/>
          <p:cNvSpPr/>
          <p:nvPr/>
        </p:nvSpPr>
        <p:spPr>
          <a:xfrm>
            <a:off x="75" y="4796400"/>
            <a:ext cx="9144000" cy="2061900"/>
          </a:xfrm>
          <a:prstGeom prst="rect">
            <a:avLst/>
          </a:prstGeom>
          <a:solidFill>
            <a:srgbClr val="0F54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3600">
              <a:solidFill>
                <a:srgbClr val="FFFFFF"/>
              </a:solidFill>
              <a:latin typeface="Verdana"/>
              <a:ea typeface="Verdana"/>
              <a:cs typeface="Verdana"/>
              <a:sym typeface="Verdana"/>
            </a:endParaRPr>
          </a:p>
          <a:p>
            <a:pPr indent="0" lvl="0" marL="0" rtl="0">
              <a:spcBef>
                <a:spcPts val="0"/>
              </a:spcBef>
              <a:spcAft>
                <a:spcPts val="0"/>
              </a:spcAft>
              <a:buNone/>
            </a:pPr>
            <a:r>
              <a:rPr lang="fr-BE" sz="3600">
                <a:solidFill>
                  <a:srgbClr val="FFFFFF"/>
                </a:solidFill>
                <a:latin typeface="Verdana"/>
                <a:ea typeface="Verdana"/>
                <a:cs typeface="Verdana"/>
                <a:sym typeface="Verdana"/>
              </a:rPr>
              <a:t>Part 1: Introducing CoPs</a:t>
            </a:r>
            <a:br>
              <a:rPr lang="fr-BE" sz="3600">
                <a:solidFill>
                  <a:srgbClr val="FFFFFF"/>
                </a:solidFill>
                <a:latin typeface="Verdana"/>
                <a:ea typeface="Verdana"/>
                <a:cs typeface="Verdana"/>
                <a:sym typeface="Verdana"/>
              </a:rPr>
            </a:br>
            <a:endParaRPr sz="1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CoP definition and examples</a:t>
            </a:r>
            <a:endParaRPr sz="2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CoPs within DEVCO</a:t>
            </a:r>
            <a:endParaRPr sz="2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Key benefits and challenges</a:t>
            </a:r>
            <a:endParaRPr sz="2000">
              <a:solidFill>
                <a:srgbClr val="FFFFFF"/>
              </a:solidFill>
              <a:latin typeface="Verdana"/>
              <a:ea typeface="Verdana"/>
              <a:cs typeface="Verdana"/>
              <a:sym typeface="Verdana"/>
            </a:endParaRPr>
          </a:p>
          <a:p>
            <a:pPr indent="0" lvl="0" marL="0">
              <a:spcBef>
                <a:spcPts val="0"/>
              </a:spcBef>
              <a:spcAft>
                <a:spcPts val="0"/>
              </a:spcAft>
              <a:buNone/>
            </a:pPr>
            <a:r>
              <a:t/>
            </a:r>
            <a:endParaRPr sz="3600">
              <a:solidFill>
                <a:srgbClr val="FFFFFF"/>
              </a:solidFill>
            </a:endParaRPr>
          </a:p>
        </p:txBody>
      </p:sp>
      <p:pic>
        <p:nvPicPr>
          <p:cNvPr descr="free-vector-colorful-reaching-hands.eps" id="124" name="Google Shape;124;p17"/>
          <p:cNvPicPr preferRelativeResize="0"/>
          <p:nvPr/>
        </p:nvPicPr>
        <p:blipFill rotWithShape="1">
          <a:blip r:embed="rId3">
            <a:alphaModFix/>
          </a:blip>
          <a:srcRect b="0" l="0" r="0" t="0"/>
          <a:stretch/>
        </p:blipFill>
        <p:spPr>
          <a:xfrm>
            <a:off x="75" y="981725"/>
            <a:ext cx="9144000" cy="38148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62"/>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Content types -- final tips</a:t>
            </a:r>
            <a:endParaRPr b="1" i="0" sz="3000" u="none" cap="none" strike="noStrike">
              <a:solidFill>
                <a:srgbClr val="0F5494"/>
              </a:solidFill>
              <a:latin typeface="Verdana"/>
              <a:ea typeface="Verdana"/>
              <a:cs typeface="Verdana"/>
              <a:sym typeface="Verdana"/>
            </a:endParaRPr>
          </a:p>
        </p:txBody>
      </p:sp>
      <p:sp>
        <p:nvSpPr>
          <p:cNvPr id="425" name="Google Shape;425;p62"/>
          <p:cNvSpPr txBox="1"/>
          <p:nvPr>
            <p:ph idx="1" type="body"/>
          </p:nvPr>
        </p:nvSpPr>
        <p:spPr>
          <a:xfrm>
            <a:off x="457200" y="2492375"/>
            <a:ext cx="8229600" cy="35290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a:p>
            <a:pPr indent="0" lvl="0" marL="457200" marR="0" rtl="0" algn="l">
              <a:spcBef>
                <a:spcPts val="400"/>
              </a:spcBef>
              <a:spcAft>
                <a:spcPts val="0"/>
              </a:spcAft>
              <a:buNone/>
            </a:pPr>
            <a:r>
              <a:rPr lang="fr-BE"/>
              <a:t>Check the content you are providing with</a:t>
            </a:r>
            <a:r>
              <a:rPr i="1" lang="fr-BE" sz="2400"/>
              <a:t> members</a:t>
            </a:r>
            <a:br>
              <a:rPr i="1" lang="fr-BE" sz="2400" u="none" cap="none" strike="noStrike">
                <a:solidFill>
                  <a:srgbClr val="0F5494"/>
                </a:solidFill>
                <a:latin typeface="Verdana"/>
                <a:ea typeface="Verdana"/>
                <a:cs typeface="Verdana"/>
                <a:sym typeface="Verdana"/>
              </a:rPr>
            </a:br>
            <a:endParaRPr i="1" sz="2400" u="none" cap="none" strike="noStrike">
              <a:solidFill>
                <a:srgbClr val="0F5494"/>
              </a:solidFill>
              <a:latin typeface="Verdana"/>
              <a:ea typeface="Verdana"/>
              <a:cs typeface="Verdana"/>
              <a:sym typeface="Verdana"/>
            </a:endParaRPr>
          </a:p>
          <a:p>
            <a:pPr indent="0" lvl="0" marL="457200" marR="0" rtl="0" algn="l">
              <a:spcBef>
                <a:spcPts val="400"/>
              </a:spcBef>
              <a:spcAft>
                <a:spcPts val="0"/>
              </a:spcAft>
              <a:buNone/>
            </a:pPr>
            <a:r>
              <a:rPr lang="fr-BE"/>
              <a:t>B</a:t>
            </a:r>
            <a:r>
              <a:rPr i="1" lang="fr-BE" sz="2400"/>
              <a:t>e consistent, as it builds trust</a:t>
            </a:r>
            <a:br>
              <a:rPr b="1" i="1" lang="fr-BE" sz="2400" u="none" cap="none" strike="noStrike">
                <a:solidFill>
                  <a:srgbClr val="0F5494"/>
                </a:solidFill>
                <a:latin typeface="Verdana"/>
                <a:ea typeface="Verdana"/>
                <a:cs typeface="Verdana"/>
                <a:sym typeface="Verdana"/>
              </a:rPr>
            </a:br>
            <a:endParaRPr b="1" i="0" sz="2000" u="none" cap="none" strike="noStrike">
              <a:solidFill>
                <a:srgbClr val="0F5494"/>
              </a:solidFill>
              <a:latin typeface="Verdana"/>
              <a:ea typeface="Verdana"/>
              <a:cs typeface="Verdana"/>
              <a:sym typeface="Verdana"/>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63"/>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Content – exercise</a:t>
            </a:r>
            <a:endParaRPr b="1" i="0" sz="3000" u="none" cap="none" strike="noStrike">
              <a:solidFill>
                <a:srgbClr val="0F5494"/>
              </a:solidFill>
              <a:latin typeface="Verdana"/>
              <a:ea typeface="Verdana"/>
              <a:cs typeface="Verdana"/>
              <a:sym typeface="Verdana"/>
            </a:endParaRPr>
          </a:p>
        </p:txBody>
      </p:sp>
      <p:sp>
        <p:nvSpPr>
          <p:cNvPr id="431" name="Google Shape;431;p63"/>
          <p:cNvSpPr txBox="1"/>
          <p:nvPr>
            <p:ph idx="1" type="body"/>
          </p:nvPr>
        </p:nvSpPr>
        <p:spPr>
          <a:xfrm>
            <a:off x="4067125" y="2179425"/>
            <a:ext cx="4619700" cy="3384900"/>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Community management plan</a:t>
            </a:r>
            <a:br>
              <a:rPr b="0" i="1" lang="fr-BE" sz="2400" u="none" cap="none" strike="noStrike">
                <a:solidFill>
                  <a:srgbClr val="0F5494"/>
                </a:solidFill>
                <a:latin typeface="Verdana"/>
                <a:ea typeface="Verdana"/>
                <a:cs typeface="Verdana"/>
                <a:sym typeface="Verdana"/>
              </a:rPr>
            </a:br>
            <a:endParaRPr b="0" i="1" sz="2400" u="none" cap="none" strike="noStrike">
              <a:solidFill>
                <a:srgbClr val="0F5494"/>
              </a:solidFill>
              <a:latin typeface="Verdana"/>
              <a:ea typeface="Verdana"/>
              <a:cs typeface="Verdana"/>
              <a:sym typeface="Verdana"/>
            </a:endParaRPr>
          </a:p>
        </p:txBody>
      </p:sp>
      <p:pic>
        <p:nvPicPr>
          <p:cNvPr id="432" name="Google Shape;432;p63"/>
          <p:cNvPicPr preferRelativeResize="0"/>
          <p:nvPr/>
        </p:nvPicPr>
        <p:blipFill>
          <a:blip r:embed="rId3">
            <a:alphaModFix/>
          </a:blip>
          <a:stretch>
            <a:fillRect/>
          </a:stretch>
        </p:blipFill>
        <p:spPr>
          <a:xfrm>
            <a:off x="879800" y="2846976"/>
            <a:ext cx="2771775" cy="27717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6" name="Shape 436"/>
        <p:cNvGrpSpPr/>
        <p:nvPr/>
      </p:nvGrpSpPr>
      <p:grpSpPr>
        <a:xfrm>
          <a:off x="0" y="0"/>
          <a:ext cx="0" cy="0"/>
          <a:chOff x="0" y="0"/>
          <a:chExt cx="0" cy="0"/>
        </a:xfrm>
      </p:grpSpPr>
      <p:sp>
        <p:nvSpPr>
          <p:cNvPr id="437" name="Google Shape;437;p64"/>
          <p:cNvSpPr/>
          <p:nvPr/>
        </p:nvSpPr>
        <p:spPr>
          <a:xfrm>
            <a:off x="75" y="4796400"/>
            <a:ext cx="9144000" cy="2061900"/>
          </a:xfrm>
          <a:prstGeom prst="rect">
            <a:avLst/>
          </a:prstGeom>
          <a:solidFill>
            <a:srgbClr val="0F54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3600">
              <a:solidFill>
                <a:srgbClr val="FFFFFF"/>
              </a:solidFill>
              <a:latin typeface="Verdana"/>
              <a:ea typeface="Verdana"/>
              <a:cs typeface="Verdana"/>
              <a:sym typeface="Verdana"/>
            </a:endParaRPr>
          </a:p>
          <a:p>
            <a:pPr indent="0" lvl="0" marL="0" rtl="0">
              <a:spcBef>
                <a:spcPts val="0"/>
              </a:spcBef>
              <a:spcAft>
                <a:spcPts val="0"/>
              </a:spcAft>
              <a:buNone/>
            </a:pPr>
            <a:r>
              <a:rPr lang="fr-BE" sz="3600">
                <a:solidFill>
                  <a:srgbClr val="FFFFFF"/>
                </a:solidFill>
                <a:latin typeface="Verdana"/>
                <a:ea typeface="Verdana"/>
                <a:cs typeface="Verdana"/>
                <a:sym typeface="Verdana"/>
              </a:rPr>
              <a:t>Part 7: Focus and plan</a:t>
            </a:r>
            <a:br>
              <a:rPr lang="fr-BE" sz="3600">
                <a:solidFill>
                  <a:srgbClr val="FFFFFF"/>
                </a:solidFill>
                <a:latin typeface="Verdana"/>
                <a:ea typeface="Verdana"/>
                <a:cs typeface="Verdana"/>
                <a:sym typeface="Verdana"/>
              </a:rPr>
            </a:br>
            <a:endParaRPr sz="1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Focusing and planning</a:t>
            </a:r>
            <a:r>
              <a:rPr lang="fr-BE" sz="2000">
                <a:solidFill>
                  <a:srgbClr val="FFFFFF"/>
                </a:solidFill>
                <a:latin typeface="Verdana"/>
                <a:ea typeface="Verdana"/>
                <a:cs typeface="Verdana"/>
                <a:sym typeface="Verdana"/>
              </a:rPr>
              <a:t> </a:t>
            </a:r>
            <a:r>
              <a:rPr lang="fr-BE" sz="2000">
                <a:solidFill>
                  <a:srgbClr val="FFFFFF"/>
                </a:solidFill>
                <a:latin typeface="Verdana"/>
                <a:ea typeface="Verdana"/>
                <a:cs typeface="Verdana"/>
                <a:sym typeface="Verdana"/>
              </a:rPr>
              <a:t>your interventions</a:t>
            </a:r>
            <a:endParaRPr sz="2000">
              <a:solidFill>
                <a:srgbClr val="FFFFFF"/>
              </a:solidFill>
              <a:latin typeface="Verdana"/>
              <a:ea typeface="Verdana"/>
              <a:cs typeface="Verdana"/>
              <a:sym typeface="Verdana"/>
            </a:endParaRPr>
          </a:p>
          <a:p>
            <a:pPr indent="0" lvl="0" marL="0" rtl="0">
              <a:spcBef>
                <a:spcPts val="400"/>
              </a:spcBef>
              <a:spcAft>
                <a:spcPts val="0"/>
              </a:spcAft>
              <a:buNone/>
            </a:pPr>
            <a:r>
              <a:t/>
            </a:r>
            <a:endParaRPr sz="2000">
              <a:solidFill>
                <a:srgbClr val="FFFFFF"/>
              </a:solidFill>
              <a:latin typeface="Verdana"/>
              <a:ea typeface="Verdana"/>
              <a:cs typeface="Verdana"/>
              <a:sym typeface="Verdana"/>
            </a:endParaRPr>
          </a:p>
          <a:p>
            <a:pPr indent="0" lvl="0" marL="0" rtl="0">
              <a:spcBef>
                <a:spcPts val="0"/>
              </a:spcBef>
              <a:spcAft>
                <a:spcPts val="0"/>
              </a:spcAft>
              <a:buNone/>
            </a:pPr>
            <a:r>
              <a:t/>
            </a:r>
            <a:endParaRPr sz="3600">
              <a:solidFill>
                <a:srgbClr val="FFFFFF"/>
              </a:solidFill>
            </a:endParaRPr>
          </a:p>
        </p:txBody>
      </p:sp>
      <p:pic>
        <p:nvPicPr>
          <p:cNvPr id="438" name="Google Shape;438;p64"/>
          <p:cNvPicPr preferRelativeResize="0"/>
          <p:nvPr/>
        </p:nvPicPr>
        <p:blipFill>
          <a:blip r:embed="rId4">
            <a:alphaModFix/>
          </a:blip>
          <a:stretch>
            <a:fillRect/>
          </a:stretch>
        </p:blipFill>
        <p:spPr>
          <a:xfrm>
            <a:off x="2692050" y="975375"/>
            <a:ext cx="3821025" cy="38210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65"/>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Focusing and planning</a:t>
            </a:r>
            <a:endParaRPr b="1" i="0" sz="3000" u="none" cap="none" strike="noStrike">
              <a:solidFill>
                <a:srgbClr val="0F5494"/>
              </a:solidFill>
              <a:latin typeface="Verdana"/>
              <a:ea typeface="Verdana"/>
              <a:cs typeface="Verdana"/>
              <a:sym typeface="Verdana"/>
            </a:endParaRPr>
          </a:p>
        </p:txBody>
      </p:sp>
      <p:sp>
        <p:nvSpPr>
          <p:cNvPr id="444" name="Google Shape;444;p65"/>
          <p:cNvSpPr txBox="1"/>
          <p:nvPr>
            <p:ph idx="1" type="body"/>
          </p:nvPr>
        </p:nvSpPr>
        <p:spPr>
          <a:xfrm>
            <a:off x="457200" y="2492375"/>
            <a:ext cx="8229600" cy="35289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None/>
            </a:pPr>
            <a:r>
              <a:t/>
            </a:r>
            <a:endParaRPr/>
          </a:p>
          <a:p>
            <a:pPr indent="457200" lvl="0" marL="0" marR="0" rtl="0" algn="l">
              <a:spcBef>
                <a:spcPts val="400"/>
              </a:spcBef>
              <a:spcAft>
                <a:spcPts val="0"/>
              </a:spcAft>
              <a:buNone/>
            </a:pPr>
            <a:r>
              <a:t/>
            </a:r>
            <a:endParaRPr/>
          </a:p>
          <a:p>
            <a:pPr indent="457200" lvl="0" marL="457200" marR="0" rtl="0" algn="l">
              <a:spcBef>
                <a:spcPts val="400"/>
              </a:spcBef>
              <a:spcAft>
                <a:spcPts val="0"/>
              </a:spcAft>
              <a:buNone/>
            </a:pPr>
            <a:r>
              <a:rPr b="1" lang="fr-BE"/>
              <a:t>What could you realistically do in the next 12 weeks?</a:t>
            </a:r>
            <a:endParaRPr b="1"/>
          </a:p>
          <a:p>
            <a:pPr indent="457200" lvl="0" marL="457200" marR="0" rtl="0" algn="l">
              <a:spcBef>
                <a:spcPts val="400"/>
              </a:spcBef>
              <a:spcAft>
                <a:spcPts val="0"/>
              </a:spcAft>
              <a:buNone/>
            </a:pPr>
            <a:r>
              <a:t/>
            </a:r>
            <a:endParaRPr b="1"/>
          </a:p>
          <a:p>
            <a:pPr indent="457200" lvl="0" marL="457200" marR="0" rtl="0" algn="l">
              <a:spcBef>
                <a:spcPts val="400"/>
              </a:spcBef>
              <a:spcAft>
                <a:spcPts val="0"/>
              </a:spcAft>
              <a:buNone/>
            </a:pPr>
            <a:br>
              <a:rPr b="1" i="1" lang="fr-BE" sz="2400" u="none" cap="none" strike="noStrike">
                <a:solidFill>
                  <a:srgbClr val="0F5494"/>
                </a:solidFill>
                <a:latin typeface="Verdana"/>
                <a:ea typeface="Verdana"/>
                <a:cs typeface="Verdana"/>
                <a:sym typeface="Verdana"/>
              </a:rPr>
            </a:br>
            <a:endParaRPr b="1" i="0" sz="2000" u="none" cap="none" strike="noStrike">
              <a:solidFill>
                <a:srgbClr val="0F5494"/>
              </a:solidFill>
              <a:latin typeface="Verdana"/>
              <a:ea typeface="Verdana"/>
              <a:cs typeface="Verdana"/>
              <a:sym typeface="Verdana"/>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66"/>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Focusing and planning</a:t>
            </a:r>
            <a:endParaRPr b="1" i="0" sz="3000" u="none" cap="none" strike="noStrike">
              <a:solidFill>
                <a:srgbClr val="0F5494"/>
              </a:solidFill>
              <a:latin typeface="Verdana"/>
              <a:ea typeface="Verdana"/>
              <a:cs typeface="Verdana"/>
              <a:sym typeface="Verdana"/>
            </a:endParaRPr>
          </a:p>
        </p:txBody>
      </p:sp>
      <p:sp>
        <p:nvSpPr>
          <p:cNvPr id="450" name="Google Shape;450;p66"/>
          <p:cNvSpPr txBox="1"/>
          <p:nvPr>
            <p:ph idx="1" type="body"/>
          </p:nvPr>
        </p:nvSpPr>
        <p:spPr>
          <a:xfrm>
            <a:off x="457200" y="2263775"/>
            <a:ext cx="8229600" cy="3528900"/>
          </a:xfrm>
          <a:prstGeom prst="rect">
            <a:avLst/>
          </a:prstGeom>
          <a:noFill/>
          <a:ln>
            <a:noFill/>
          </a:ln>
        </p:spPr>
        <p:txBody>
          <a:bodyPr anchorCtr="0" anchor="t" bIns="45700" lIns="91425" spcFirstLastPara="1" rIns="91425" wrap="square" tIns="45700">
            <a:noAutofit/>
          </a:bodyPr>
          <a:lstStyle/>
          <a:p>
            <a:pPr indent="457200" lvl="0" marL="0" marR="0" rtl="0" algn="l">
              <a:spcBef>
                <a:spcPts val="400"/>
              </a:spcBef>
              <a:spcAft>
                <a:spcPts val="0"/>
              </a:spcAft>
              <a:buNone/>
            </a:pPr>
            <a:r>
              <a:t/>
            </a:r>
            <a:endParaRPr sz="800"/>
          </a:p>
          <a:p>
            <a:pPr indent="0" lvl="0" marL="0" marR="0" rtl="0" algn="l">
              <a:spcBef>
                <a:spcPts val="400"/>
              </a:spcBef>
              <a:spcAft>
                <a:spcPts val="0"/>
              </a:spcAft>
              <a:buNone/>
            </a:pPr>
            <a:r>
              <a:rPr lang="fr-BE"/>
              <a:t>In your community management plan you</a:t>
            </a:r>
            <a:endParaRPr/>
          </a:p>
          <a:p>
            <a:pPr indent="0" lvl="0" marL="0" marR="0" rtl="0" algn="l">
              <a:spcBef>
                <a:spcPts val="400"/>
              </a:spcBef>
              <a:spcAft>
                <a:spcPts val="0"/>
              </a:spcAft>
              <a:buNone/>
            </a:pPr>
            <a:r>
              <a:rPr lang="fr-BE"/>
              <a:t>captured your purpose and identified possible tips.</a:t>
            </a:r>
            <a:endParaRPr/>
          </a:p>
          <a:p>
            <a:pPr indent="0" lvl="0" marL="0" marR="0" rtl="0" algn="l">
              <a:spcBef>
                <a:spcPts val="400"/>
              </a:spcBef>
              <a:spcAft>
                <a:spcPts val="0"/>
              </a:spcAft>
              <a:buNone/>
            </a:pPr>
            <a:r>
              <a:t/>
            </a:r>
            <a:endParaRPr/>
          </a:p>
          <a:p>
            <a:pPr indent="0" lvl="0" marL="0" marR="0" rtl="0" algn="ctr">
              <a:spcBef>
                <a:spcPts val="400"/>
              </a:spcBef>
              <a:spcAft>
                <a:spcPts val="0"/>
              </a:spcAft>
              <a:buNone/>
            </a:pPr>
            <a:r>
              <a:rPr b="1" lang="fr-BE"/>
              <a:t>Let’s focus and plan</a:t>
            </a:r>
            <a:endParaRPr b="1"/>
          </a:p>
          <a:p>
            <a:pPr indent="457200" lvl="0" marL="0" marR="0" rtl="0" algn="l">
              <a:spcBef>
                <a:spcPts val="400"/>
              </a:spcBef>
              <a:spcAft>
                <a:spcPts val="0"/>
              </a:spcAft>
              <a:buNone/>
            </a:pPr>
            <a:r>
              <a:t/>
            </a:r>
            <a:endParaRPr/>
          </a:p>
          <a:p>
            <a:pPr indent="457200" lvl="0" marL="0" marR="0" rtl="0" algn="l">
              <a:spcBef>
                <a:spcPts val="400"/>
              </a:spcBef>
              <a:spcAft>
                <a:spcPts val="0"/>
              </a:spcAft>
              <a:buNone/>
            </a:pPr>
            <a:r>
              <a:rPr lang="fr-BE"/>
              <a:t>Step 1: taking into account limited time and resources, on which tips do you want to focus?</a:t>
            </a:r>
            <a:endParaRPr/>
          </a:p>
          <a:p>
            <a:pPr indent="457200" lvl="0" marL="0" marR="0" rtl="0" algn="l">
              <a:spcBef>
                <a:spcPts val="400"/>
              </a:spcBef>
              <a:spcAft>
                <a:spcPts val="0"/>
              </a:spcAft>
              <a:buNone/>
            </a:pPr>
            <a:r>
              <a:t/>
            </a:r>
            <a:endParaRPr/>
          </a:p>
          <a:p>
            <a:pPr indent="457200" lvl="0" marL="0" marR="0" rtl="0" algn="l">
              <a:spcBef>
                <a:spcPts val="400"/>
              </a:spcBef>
              <a:spcAft>
                <a:spcPts val="0"/>
              </a:spcAft>
              <a:buNone/>
            </a:pPr>
            <a:r>
              <a:rPr lang="fr-BE"/>
              <a:t>Step 2: plan your next 12 weeks</a:t>
            </a:r>
            <a:br>
              <a:rPr lang="fr-BE"/>
            </a:br>
            <a:endParaRPr b="1"/>
          </a:p>
          <a:p>
            <a:pPr indent="457200" lvl="0" marL="457200" marR="0" rtl="0" algn="l">
              <a:spcBef>
                <a:spcPts val="400"/>
              </a:spcBef>
              <a:spcAft>
                <a:spcPts val="0"/>
              </a:spcAft>
              <a:buNone/>
            </a:pPr>
            <a:br>
              <a:rPr b="1" i="1" lang="fr-BE" sz="2400" u="none" cap="none" strike="noStrike">
                <a:solidFill>
                  <a:srgbClr val="0F5494"/>
                </a:solidFill>
                <a:latin typeface="Verdana"/>
                <a:ea typeface="Verdana"/>
                <a:cs typeface="Verdana"/>
                <a:sym typeface="Verdana"/>
              </a:rPr>
            </a:br>
            <a:endParaRPr b="1" i="0" sz="2000" u="none" cap="none" strike="noStrike">
              <a:solidFill>
                <a:srgbClr val="0F5494"/>
              </a:solidFill>
              <a:latin typeface="Verdana"/>
              <a:ea typeface="Verdana"/>
              <a:cs typeface="Verdana"/>
              <a:sym typeface="Verdana"/>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67"/>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Where do you want to be and how you plan to get there</a:t>
            </a:r>
            <a:endParaRPr b="1" i="0" sz="3000" u="none" cap="none" strike="noStrike">
              <a:solidFill>
                <a:srgbClr val="0F5494"/>
              </a:solidFill>
              <a:latin typeface="Verdana"/>
              <a:ea typeface="Verdana"/>
              <a:cs typeface="Verdana"/>
              <a:sym typeface="Verdana"/>
            </a:endParaRPr>
          </a:p>
        </p:txBody>
      </p:sp>
      <p:sp>
        <p:nvSpPr>
          <p:cNvPr id="456" name="Google Shape;456;p67"/>
          <p:cNvSpPr txBox="1"/>
          <p:nvPr>
            <p:ph idx="1" type="body"/>
          </p:nvPr>
        </p:nvSpPr>
        <p:spPr>
          <a:xfrm>
            <a:off x="3968950" y="2339975"/>
            <a:ext cx="4717800" cy="3528900"/>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a:p>
            <a:pPr indent="-285750" lvl="1" marL="742950" marR="0" rtl="0" algn="l">
              <a:spcBef>
                <a:spcPts val="400"/>
              </a:spcBef>
              <a:spcAft>
                <a:spcPts val="0"/>
              </a:spcAft>
              <a:buClr>
                <a:srgbClr val="009FBA"/>
              </a:buClr>
              <a:buSzPts val="2000"/>
              <a:buFont typeface="Verdana"/>
              <a:buChar char="•"/>
            </a:pPr>
            <a:r>
              <a:rPr b="0" i="1" lang="fr-BE" sz="2400"/>
              <a:t>Community management plan</a:t>
            </a:r>
            <a:br>
              <a:rPr b="0" i="1" lang="fr-BE" sz="2400"/>
            </a:br>
            <a:endParaRPr b="0" i="1" sz="2400"/>
          </a:p>
          <a:p>
            <a:pPr indent="-311150" lvl="1" marL="742950" marR="0" rtl="0" algn="l">
              <a:spcBef>
                <a:spcPts val="400"/>
              </a:spcBef>
              <a:spcAft>
                <a:spcPts val="0"/>
              </a:spcAft>
              <a:buClr>
                <a:srgbClr val="009FBA"/>
              </a:buClr>
              <a:buSzPts val="2400"/>
              <a:buFont typeface="Verdana"/>
              <a:buChar char="•"/>
            </a:pPr>
            <a:r>
              <a:rPr b="0" i="1" lang="fr-BE" sz="2400"/>
              <a:t>Present and discuss 1-2 plans in plenary</a:t>
            </a:r>
            <a:br>
              <a:rPr b="1" i="0" lang="fr-BE" sz="2400" u="none" cap="none" strike="noStrike">
                <a:solidFill>
                  <a:srgbClr val="0F5494"/>
                </a:solidFill>
                <a:latin typeface="Verdana"/>
                <a:ea typeface="Verdana"/>
                <a:cs typeface="Verdana"/>
                <a:sym typeface="Verdana"/>
              </a:rPr>
            </a:br>
            <a:endParaRPr sz="2400"/>
          </a:p>
        </p:txBody>
      </p:sp>
      <p:pic>
        <p:nvPicPr>
          <p:cNvPr id="457" name="Google Shape;457;p67"/>
          <p:cNvPicPr preferRelativeResize="0"/>
          <p:nvPr/>
        </p:nvPicPr>
        <p:blipFill>
          <a:blip r:embed="rId3">
            <a:alphaModFix/>
          </a:blip>
          <a:stretch>
            <a:fillRect/>
          </a:stretch>
        </p:blipFill>
        <p:spPr>
          <a:xfrm>
            <a:off x="879800" y="2923176"/>
            <a:ext cx="2771775" cy="27717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68"/>
          <p:cNvSpPr/>
          <p:nvPr/>
        </p:nvSpPr>
        <p:spPr>
          <a:xfrm>
            <a:off x="75" y="4796400"/>
            <a:ext cx="9144000" cy="2061900"/>
          </a:xfrm>
          <a:prstGeom prst="rect">
            <a:avLst/>
          </a:prstGeom>
          <a:solidFill>
            <a:srgbClr val="0F54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3600">
              <a:solidFill>
                <a:srgbClr val="FFFFFF"/>
              </a:solidFill>
              <a:latin typeface="Verdana"/>
              <a:ea typeface="Verdana"/>
              <a:cs typeface="Verdana"/>
              <a:sym typeface="Verdana"/>
            </a:endParaRPr>
          </a:p>
          <a:p>
            <a:pPr indent="0" lvl="0" marL="0" rtl="0">
              <a:spcBef>
                <a:spcPts val="0"/>
              </a:spcBef>
              <a:spcAft>
                <a:spcPts val="0"/>
              </a:spcAft>
              <a:buNone/>
            </a:pPr>
            <a:r>
              <a:rPr lang="fr-BE" sz="3600">
                <a:solidFill>
                  <a:srgbClr val="FFFFFF"/>
                </a:solidFill>
                <a:latin typeface="Verdana"/>
                <a:ea typeface="Verdana"/>
                <a:cs typeface="Verdana"/>
                <a:sym typeface="Verdana"/>
              </a:rPr>
              <a:t>Part 8: Metrics</a:t>
            </a:r>
            <a:br>
              <a:rPr lang="fr-BE" sz="3600">
                <a:solidFill>
                  <a:srgbClr val="FFFFFF"/>
                </a:solidFill>
                <a:latin typeface="Verdana"/>
                <a:ea typeface="Verdana"/>
                <a:cs typeface="Verdana"/>
                <a:sym typeface="Verdana"/>
              </a:rPr>
            </a:br>
            <a:endParaRPr sz="1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types of metrics</a:t>
            </a:r>
            <a:endParaRPr sz="2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key engagement and strategic relevance metrics </a:t>
            </a:r>
            <a:endParaRPr sz="2000">
              <a:solidFill>
                <a:srgbClr val="FFFFFF"/>
              </a:solidFill>
              <a:latin typeface="Verdana"/>
              <a:ea typeface="Verdana"/>
              <a:cs typeface="Verdana"/>
              <a:sym typeface="Verdana"/>
            </a:endParaRPr>
          </a:p>
          <a:p>
            <a:pPr indent="0" lvl="0" marL="0" rtl="0">
              <a:spcBef>
                <a:spcPts val="400"/>
              </a:spcBef>
              <a:spcAft>
                <a:spcPts val="0"/>
              </a:spcAft>
              <a:buNone/>
            </a:pPr>
            <a:r>
              <a:t/>
            </a:r>
            <a:endParaRPr sz="2000">
              <a:solidFill>
                <a:srgbClr val="FFFFFF"/>
              </a:solidFill>
              <a:latin typeface="Verdana"/>
              <a:ea typeface="Verdana"/>
              <a:cs typeface="Verdana"/>
              <a:sym typeface="Verdana"/>
            </a:endParaRPr>
          </a:p>
          <a:p>
            <a:pPr indent="0" lvl="0" marL="0" rtl="0">
              <a:spcBef>
                <a:spcPts val="0"/>
              </a:spcBef>
              <a:spcAft>
                <a:spcPts val="0"/>
              </a:spcAft>
              <a:buNone/>
            </a:pPr>
            <a:r>
              <a:t/>
            </a:r>
            <a:endParaRPr sz="3600">
              <a:solidFill>
                <a:srgbClr val="FFFFFF"/>
              </a:solidFill>
            </a:endParaRPr>
          </a:p>
        </p:txBody>
      </p:sp>
      <p:pic>
        <p:nvPicPr>
          <p:cNvPr id="463" name="Google Shape;463;p68"/>
          <p:cNvPicPr preferRelativeResize="0"/>
          <p:nvPr/>
        </p:nvPicPr>
        <p:blipFill>
          <a:blip r:embed="rId4">
            <a:alphaModFix/>
          </a:blip>
          <a:stretch>
            <a:fillRect/>
          </a:stretch>
        </p:blipFill>
        <p:spPr>
          <a:xfrm>
            <a:off x="2210100" y="960125"/>
            <a:ext cx="4678749" cy="383627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69"/>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Two types of metrics</a:t>
            </a:r>
            <a:endParaRPr b="1" i="0" sz="3000" u="none" cap="none" strike="noStrike">
              <a:solidFill>
                <a:srgbClr val="0F5494"/>
              </a:solidFill>
              <a:latin typeface="Verdana"/>
              <a:ea typeface="Verdana"/>
              <a:cs typeface="Verdana"/>
              <a:sym typeface="Verdana"/>
            </a:endParaRPr>
          </a:p>
        </p:txBody>
      </p:sp>
      <p:sp>
        <p:nvSpPr>
          <p:cNvPr id="469" name="Google Shape;469;p69"/>
          <p:cNvSpPr txBox="1"/>
          <p:nvPr>
            <p:ph idx="1" type="body"/>
          </p:nvPr>
        </p:nvSpPr>
        <p:spPr>
          <a:xfrm>
            <a:off x="457200" y="2492375"/>
            <a:ext cx="8229600" cy="3528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Verdana"/>
              <a:buChar char="•"/>
            </a:pPr>
            <a:r>
              <a:rPr b="1" lang="fr-BE"/>
              <a:t>Metrics is</a:t>
            </a:r>
            <a:r>
              <a:rPr lang="fr-BE"/>
              <a:t>: using data and feedback to measure health and progress of our group.</a:t>
            </a:r>
            <a:br>
              <a:rPr lang="fr-BE"/>
            </a:br>
            <a:endParaRPr/>
          </a:p>
          <a:p>
            <a:pPr indent="-342900" lvl="0" marL="342900" marR="0" rtl="0" algn="l">
              <a:spcBef>
                <a:spcPts val="0"/>
              </a:spcBef>
              <a:spcAft>
                <a:spcPts val="0"/>
              </a:spcAft>
              <a:buClr>
                <a:schemeClr val="lt1"/>
              </a:buClr>
              <a:buSzPts val="2400"/>
              <a:buFont typeface="Verdana"/>
              <a:buChar char="•"/>
            </a:pPr>
            <a:r>
              <a:rPr lang="fr-BE"/>
              <a:t>Engagement metrics </a:t>
            </a:r>
            <a:endParaRPr/>
          </a:p>
          <a:p>
            <a:pPr indent="-311150" lvl="1" marL="742950" marR="0" rtl="0" algn="l">
              <a:spcBef>
                <a:spcPts val="0"/>
              </a:spcBef>
              <a:spcAft>
                <a:spcPts val="0"/>
              </a:spcAft>
              <a:buClr>
                <a:schemeClr val="lt1"/>
              </a:buClr>
              <a:buSzPts val="2400"/>
              <a:buFont typeface="Verdana"/>
              <a:buChar char="•"/>
            </a:pPr>
            <a:r>
              <a:rPr b="1" lang="fr-BE"/>
              <a:t>-&gt; what is t</a:t>
            </a:r>
            <a:r>
              <a:rPr lang="fr-BE"/>
              <a:t>he </a:t>
            </a:r>
            <a:r>
              <a:rPr b="1" lang="fr-BE"/>
              <a:t>activity and growth?</a:t>
            </a:r>
            <a:br>
              <a:rPr b="0" i="1" lang="fr-BE" sz="2400" u="none" cap="none" strike="noStrike">
                <a:solidFill>
                  <a:srgbClr val="0F5494"/>
                </a:solidFill>
                <a:latin typeface="Verdana"/>
                <a:ea typeface="Verdana"/>
                <a:cs typeface="Verdana"/>
                <a:sym typeface="Verdana"/>
              </a:rPr>
            </a:b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lang="fr-BE"/>
              <a:t>Strategic relevance and usefulness </a:t>
            </a:r>
            <a:endParaRPr/>
          </a:p>
          <a:p>
            <a:pPr indent="-311150" lvl="1" marL="742950" marR="0" rtl="0" algn="l">
              <a:spcBef>
                <a:spcPts val="480"/>
              </a:spcBef>
              <a:spcAft>
                <a:spcPts val="0"/>
              </a:spcAft>
              <a:buClr>
                <a:schemeClr val="lt1"/>
              </a:buClr>
              <a:buSzPts val="2400"/>
              <a:buFont typeface="Verdana"/>
              <a:buChar char="•"/>
            </a:pPr>
            <a:r>
              <a:rPr lang="fr-BE"/>
              <a:t>-&gt; </a:t>
            </a:r>
            <a:r>
              <a:rPr b="1" lang="fr-BE"/>
              <a:t>how is community supporting overall  </a:t>
            </a:r>
            <a:r>
              <a:rPr lang="fr-BE"/>
              <a:t>development</a:t>
            </a:r>
            <a:r>
              <a:rPr b="1" lang="fr-BE"/>
              <a:t> goals?</a:t>
            </a:r>
            <a:endParaRPr b="1"/>
          </a:p>
          <a:p>
            <a:pPr indent="-311150" lvl="1" marL="742950" marR="0" rtl="0" algn="l">
              <a:spcBef>
                <a:spcPts val="480"/>
              </a:spcBef>
              <a:spcAft>
                <a:spcPts val="0"/>
              </a:spcAft>
              <a:buClr>
                <a:schemeClr val="lt1"/>
              </a:buClr>
              <a:buSzPts val="2400"/>
              <a:buFont typeface="Verdana"/>
              <a:buChar char="•"/>
            </a:pPr>
            <a:r>
              <a:rPr lang="fr-BE"/>
              <a:t>-&gt; how relevant is the community for the members?</a:t>
            </a:r>
            <a:br>
              <a:rPr b="1" lang="fr-BE"/>
            </a:b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70"/>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Key engagement metrics</a:t>
            </a:r>
            <a:endParaRPr b="1" i="0" sz="3000" u="none" cap="none" strike="noStrike">
              <a:solidFill>
                <a:srgbClr val="0F5494"/>
              </a:solidFill>
              <a:latin typeface="Verdana"/>
              <a:ea typeface="Verdana"/>
              <a:cs typeface="Verdana"/>
              <a:sym typeface="Verdana"/>
            </a:endParaRPr>
          </a:p>
        </p:txBody>
      </p:sp>
      <p:sp>
        <p:nvSpPr>
          <p:cNvPr id="475" name="Google Shape;475;p70"/>
          <p:cNvSpPr txBox="1"/>
          <p:nvPr>
            <p:ph idx="1" type="body"/>
          </p:nvPr>
        </p:nvSpPr>
        <p:spPr>
          <a:xfrm>
            <a:off x="457200" y="2492375"/>
            <a:ext cx="8229600" cy="3528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Verdana"/>
              <a:buChar char="•"/>
            </a:pPr>
            <a:r>
              <a:rPr lang="fr-BE"/>
              <a:t>Growth: </a:t>
            </a:r>
            <a:endParaRPr/>
          </a:p>
          <a:p>
            <a:pPr indent="-311150" lvl="1" marL="742950" marR="0" rtl="0" algn="l">
              <a:spcBef>
                <a:spcPts val="0"/>
              </a:spcBef>
              <a:spcAft>
                <a:spcPts val="0"/>
              </a:spcAft>
              <a:buClr>
                <a:schemeClr val="lt1"/>
              </a:buClr>
              <a:buSzPts val="2400"/>
              <a:buFont typeface="Verdana"/>
              <a:buChar char="•"/>
            </a:pPr>
            <a:r>
              <a:rPr b="0" lang="fr-BE"/>
              <a:t>number of members who made </a:t>
            </a:r>
            <a:r>
              <a:rPr b="1" lang="fr-BE"/>
              <a:t>contribution </a:t>
            </a:r>
            <a:r>
              <a:rPr b="0" lang="fr-BE"/>
              <a:t>in the</a:t>
            </a:r>
            <a:r>
              <a:rPr b="1" lang="fr-BE"/>
              <a:t> </a:t>
            </a:r>
            <a:r>
              <a:rPr b="0" lang="fr-BE"/>
              <a:t>last</a:t>
            </a:r>
            <a:r>
              <a:rPr b="1" lang="fr-BE"/>
              <a:t> 30 days </a:t>
            </a:r>
            <a:r>
              <a:rPr b="0" lang="fr-BE"/>
              <a:t>(active groups)</a:t>
            </a:r>
            <a:endParaRPr b="0"/>
          </a:p>
          <a:p>
            <a:pPr indent="-311150" lvl="1" marL="742950" marR="0" rtl="0" algn="l">
              <a:spcBef>
                <a:spcPts val="0"/>
              </a:spcBef>
              <a:spcAft>
                <a:spcPts val="0"/>
              </a:spcAft>
              <a:buClr>
                <a:schemeClr val="lt1"/>
              </a:buClr>
              <a:buSzPts val="2400"/>
              <a:buFont typeface="Verdana"/>
              <a:buChar char="•"/>
            </a:pPr>
            <a:r>
              <a:rPr b="0" lang="fr-BE"/>
              <a:t>number of </a:t>
            </a:r>
            <a:r>
              <a:rPr lang="fr-BE"/>
              <a:t>new members </a:t>
            </a:r>
            <a:r>
              <a:rPr b="0" lang="fr-BE"/>
              <a:t>in the last</a:t>
            </a:r>
            <a:r>
              <a:rPr lang="fr-BE"/>
              <a:t> 30 days </a:t>
            </a:r>
            <a:r>
              <a:rPr b="0" lang="fr-BE"/>
              <a:t>(static groups)</a:t>
            </a:r>
            <a:br>
              <a:rPr b="0" i="1" lang="fr-BE" sz="2400" u="none" cap="none" strike="noStrike">
                <a:solidFill>
                  <a:srgbClr val="0F5494"/>
                </a:solidFill>
                <a:latin typeface="Verdana"/>
                <a:ea typeface="Verdana"/>
                <a:cs typeface="Verdana"/>
                <a:sym typeface="Verdana"/>
              </a:rPr>
            </a:br>
            <a:endParaRPr b="0" i="1" sz="2400" u="none" cap="none" strike="noStrike">
              <a:solidFill>
                <a:srgbClr val="0F5494"/>
              </a:solidFill>
              <a:latin typeface="Verdana"/>
              <a:ea typeface="Verdana"/>
              <a:cs typeface="Verdana"/>
              <a:sym typeface="Verdana"/>
            </a:endParaRPr>
          </a:p>
          <a:p>
            <a:pPr indent="-342900" lvl="0" marL="342900" marR="0" rtl="0" algn="l">
              <a:lnSpc>
                <a:spcPct val="100000"/>
              </a:lnSpc>
              <a:spcBef>
                <a:spcPts val="480"/>
              </a:spcBef>
              <a:spcAft>
                <a:spcPts val="0"/>
              </a:spcAft>
              <a:buClr>
                <a:schemeClr val="lt1"/>
              </a:buClr>
              <a:buSzPts val="2400"/>
              <a:buFont typeface="Verdana"/>
              <a:buChar char="•"/>
            </a:pPr>
            <a:r>
              <a:rPr lang="fr-BE"/>
              <a:t>Activity: </a:t>
            </a:r>
            <a:endParaRPr/>
          </a:p>
          <a:p>
            <a:pPr indent="-285750" lvl="1" marL="742950" rtl="0">
              <a:spcBef>
                <a:spcPts val="0"/>
              </a:spcBef>
              <a:spcAft>
                <a:spcPts val="0"/>
              </a:spcAft>
              <a:buClr>
                <a:srgbClr val="009FBA"/>
              </a:buClr>
              <a:buSzPts val="2000"/>
              <a:buFont typeface="Verdana"/>
              <a:buChar char="•"/>
            </a:pPr>
            <a:r>
              <a:rPr b="0" lang="fr-BE"/>
              <a:t>total number of </a:t>
            </a:r>
            <a:r>
              <a:rPr lang="fr-BE"/>
              <a:t>posts </a:t>
            </a:r>
            <a:r>
              <a:rPr b="0" lang="fr-BE"/>
              <a:t>in the last </a:t>
            </a:r>
            <a:r>
              <a:rPr lang="fr-BE"/>
              <a:t>30 days </a:t>
            </a:r>
            <a:r>
              <a:rPr b="0" i="0" lang="fr-BE" sz="2000"/>
              <a:t>(active groups)</a:t>
            </a:r>
            <a:endParaRPr b="0" i="0" sz="2000"/>
          </a:p>
          <a:p>
            <a:pPr indent="-285750" lvl="1" marL="742950" rtl="0">
              <a:spcBef>
                <a:spcPts val="0"/>
              </a:spcBef>
              <a:spcAft>
                <a:spcPts val="0"/>
              </a:spcAft>
              <a:buClr>
                <a:srgbClr val="009FBA"/>
              </a:buClr>
              <a:buSzPts val="2000"/>
              <a:buFont typeface="Verdana"/>
              <a:buChar char="•"/>
            </a:pPr>
            <a:r>
              <a:rPr b="0" lang="fr-BE"/>
              <a:t>number of </a:t>
            </a:r>
            <a:r>
              <a:rPr lang="fr-BE"/>
              <a:t>resources </a:t>
            </a:r>
            <a:r>
              <a:rPr b="0" lang="fr-BE"/>
              <a:t>uploaded in the last </a:t>
            </a:r>
            <a:r>
              <a:rPr lang="fr-BE"/>
              <a:t>30 days </a:t>
            </a:r>
            <a:r>
              <a:rPr b="0" lang="fr-BE"/>
              <a:t>(static groups)</a:t>
            </a:r>
            <a:endParaRPr b="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71"/>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fr-BE"/>
              <a:t>Strategic relevance and usefulness</a:t>
            </a:r>
            <a:endParaRPr b="1" i="0" sz="3000" u="none" cap="none" strike="noStrike">
              <a:solidFill>
                <a:srgbClr val="0F5494"/>
              </a:solidFill>
              <a:latin typeface="Verdana"/>
              <a:ea typeface="Verdana"/>
              <a:cs typeface="Verdana"/>
              <a:sym typeface="Verdana"/>
            </a:endParaRPr>
          </a:p>
        </p:txBody>
      </p:sp>
      <p:sp>
        <p:nvSpPr>
          <p:cNvPr id="481" name="Google Shape;481;p71"/>
          <p:cNvSpPr txBox="1"/>
          <p:nvPr>
            <p:ph idx="1" type="body"/>
          </p:nvPr>
        </p:nvSpPr>
        <p:spPr>
          <a:xfrm>
            <a:off x="457200" y="2492375"/>
            <a:ext cx="8229600" cy="3528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Verdana"/>
              <a:buChar char="•"/>
            </a:pPr>
            <a:r>
              <a:t/>
            </a:r>
            <a:endParaRPr/>
          </a:p>
          <a:p>
            <a:pPr indent="-342900" lvl="0" marL="342900" marR="0" rtl="0" algn="l">
              <a:spcBef>
                <a:spcPts val="0"/>
              </a:spcBef>
              <a:spcAft>
                <a:spcPts val="0"/>
              </a:spcAft>
              <a:buClr>
                <a:schemeClr val="lt1"/>
              </a:buClr>
              <a:buSzPts val="2400"/>
              <a:buFont typeface="Verdana"/>
              <a:buChar char="•"/>
            </a:pPr>
            <a:r>
              <a:t/>
            </a:r>
            <a:endParaRPr/>
          </a:p>
          <a:p>
            <a:pPr indent="-342900" lvl="0" marL="342900" marR="0" rtl="0" algn="l">
              <a:spcBef>
                <a:spcPts val="0"/>
              </a:spcBef>
              <a:spcAft>
                <a:spcPts val="0"/>
              </a:spcAft>
              <a:buClr>
                <a:schemeClr val="lt1"/>
              </a:buClr>
              <a:buSzPts val="2400"/>
              <a:buFont typeface="Verdana"/>
              <a:buChar char="•"/>
            </a:pPr>
            <a:r>
              <a:rPr lang="fr-BE"/>
              <a:t>Allows you to:</a:t>
            </a:r>
            <a:endParaRPr/>
          </a:p>
          <a:p>
            <a:pPr indent="-342900" lvl="0" marL="342900" marR="0" rtl="0" algn="l">
              <a:spcBef>
                <a:spcPts val="0"/>
              </a:spcBef>
              <a:spcAft>
                <a:spcPts val="0"/>
              </a:spcAft>
              <a:buClr>
                <a:schemeClr val="lt1"/>
              </a:buClr>
              <a:buSzPts val="2400"/>
              <a:buFont typeface="Verdana"/>
              <a:buChar char="•"/>
            </a:pPr>
            <a:r>
              <a:rPr lang="fr-BE"/>
              <a:t>i. collect qualitative evidence</a:t>
            </a:r>
            <a:endParaRPr/>
          </a:p>
          <a:p>
            <a:pPr indent="-342900" lvl="0" marL="342900" marR="0" rtl="0" algn="l">
              <a:spcBef>
                <a:spcPts val="0"/>
              </a:spcBef>
              <a:spcAft>
                <a:spcPts val="0"/>
              </a:spcAft>
              <a:buClr>
                <a:schemeClr val="lt1"/>
              </a:buClr>
              <a:buSzPts val="2400"/>
              <a:buFont typeface="Verdana"/>
              <a:buChar char="•"/>
            </a:pPr>
            <a:r>
              <a:rPr lang="fr-BE"/>
              <a:t>ii. connect with the purpose</a:t>
            </a:r>
            <a:br>
              <a:rPr b="0" i="1" lang="fr-BE" sz="2400" u="none" cap="none" strike="noStrike">
                <a:solidFill>
                  <a:srgbClr val="0F5494"/>
                </a:solidFill>
                <a:latin typeface="Verdana"/>
                <a:ea typeface="Verdana"/>
                <a:cs typeface="Verdana"/>
                <a:sym typeface="Verdana"/>
              </a:rPr>
            </a:b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1" lang="fr-BE"/>
              <a:t>Will be different for each group! </a:t>
            </a:r>
            <a:br>
              <a:rPr lang="fr-BE"/>
            </a:br>
            <a:endParaRPr b="0" i="0" sz="2000" u="none" cap="none" strike="noStrike">
              <a:solidFill>
                <a:srgbClr val="0F5494"/>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8"/>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What are CoPs?</a:t>
            </a:r>
            <a:endParaRPr b="1" i="0" sz="3000" u="none" cap="none" strike="noStrike">
              <a:solidFill>
                <a:srgbClr val="0F5494"/>
              </a:solidFill>
              <a:latin typeface="Verdana"/>
              <a:ea typeface="Verdana"/>
              <a:cs typeface="Verdana"/>
              <a:sym typeface="Verdana"/>
            </a:endParaRPr>
          </a:p>
        </p:txBody>
      </p:sp>
      <p:sp>
        <p:nvSpPr>
          <p:cNvPr id="130" name="Google Shape;130;p18"/>
          <p:cNvSpPr txBox="1"/>
          <p:nvPr>
            <p:ph idx="1" type="body"/>
          </p:nvPr>
        </p:nvSpPr>
        <p:spPr>
          <a:xfrm>
            <a:off x="457200" y="2416175"/>
            <a:ext cx="8229600" cy="3528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000"/>
              <a:buFont typeface="Verdana"/>
              <a:buChar char="•"/>
            </a:pPr>
            <a:r>
              <a:rPr b="0" i="1" lang="fr-BE" sz="2000" u="none" cap="none" strike="noStrike">
                <a:solidFill>
                  <a:srgbClr val="0F5494"/>
                </a:solidFill>
                <a:latin typeface="Verdana"/>
                <a:ea typeface="Verdana"/>
                <a:cs typeface="Verdana"/>
                <a:sym typeface="Verdana"/>
              </a:rPr>
              <a:t>“Groups of people who share a concern or passion for something they do and learn how to do it better as they interact regularly”</a:t>
            </a:r>
            <a:endParaRPr sz="1000"/>
          </a:p>
          <a:p>
            <a:pPr indent="-342900" lvl="0" marL="342900" marR="0" rtl="0" algn="l">
              <a:spcBef>
                <a:spcPts val="400"/>
              </a:spcBef>
              <a:spcAft>
                <a:spcPts val="0"/>
              </a:spcAft>
              <a:buClr>
                <a:schemeClr val="lt1"/>
              </a:buClr>
              <a:buSzPts val="2000"/>
              <a:buFont typeface="Verdana"/>
              <a:buChar char="•"/>
            </a:pPr>
            <a:r>
              <a:rPr b="0" i="1" lang="fr-BE" sz="2000" u="none" cap="none" strike="noStrike">
                <a:solidFill>
                  <a:srgbClr val="0F5494"/>
                </a:solidFill>
                <a:latin typeface="Verdana"/>
                <a:ea typeface="Verdana"/>
                <a:cs typeface="Verdana"/>
                <a:sym typeface="Verdana"/>
              </a:rPr>
              <a:t>(Wenge</a:t>
            </a:r>
            <a:r>
              <a:rPr lang="fr-BE" sz="2000"/>
              <a:t>r</a:t>
            </a:r>
            <a:r>
              <a:rPr b="0" i="1" lang="fr-BE" sz="2000" u="none" cap="none" strike="noStrike">
                <a:solidFill>
                  <a:srgbClr val="0F5494"/>
                </a:solidFill>
                <a:latin typeface="Verdana"/>
                <a:ea typeface="Verdana"/>
                <a:cs typeface="Verdana"/>
                <a:sym typeface="Verdana"/>
              </a:rPr>
              <a:t>)</a:t>
            </a:r>
            <a:endParaRPr sz="2000"/>
          </a:p>
          <a:p>
            <a:pPr indent="-190500" lvl="0" marL="342900" marR="0" rtl="0" algn="l">
              <a:spcBef>
                <a:spcPts val="480"/>
              </a:spcBef>
              <a:spcAft>
                <a:spcPts val="0"/>
              </a:spcAft>
              <a:buClr>
                <a:schemeClr val="lt1"/>
              </a:buClr>
              <a:buSzPts val="2400"/>
              <a:buFont typeface="Verdana"/>
              <a:buNone/>
            </a:pPr>
            <a:r>
              <a:t/>
            </a:r>
            <a:endParaRPr b="0" i="1"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Characteristics:</a:t>
            </a:r>
            <a:endParaRPr/>
          </a:p>
          <a:p>
            <a:pPr indent="0" lvl="0" marL="0" marR="0" rtl="0" algn="l">
              <a:spcBef>
                <a:spcPts val="400"/>
              </a:spcBef>
              <a:spcAft>
                <a:spcPts val="0"/>
              </a:spcAft>
              <a:buNone/>
            </a:pPr>
            <a:r>
              <a:t/>
            </a:r>
            <a:endParaRPr/>
          </a:p>
          <a:p>
            <a:pPr indent="-285750" lvl="1" marL="742950" marR="0" rtl="0" algn="l">
              <a:spcBef>
                <a:spcPts val="400"/>
              </a:spcBef>
              <a:spcAft>
                <a:spcPts val="0"/>
              </a:spcAft>
              <a:buClr>
                <a:srgbClr val="009FBA"/>
              </a:buClr>
              <a:buSzPts val="2000"/>
              <a:buFont typeface="Verdana"/>
              <a:buChar char="•"/>
            </a:pPr>
            <a:r>
              <a:rPr b="1" i="0" lang="fr-BE" sz="2000" u="none" cap="none" strike="noStrike">
                <a:solidFill>
                  <a:srgbClr val="0F5494"/>
                </a:solidFill>
                <a:latin typeface="Verdana"/>
                <a:ea typeface="Verdana"/>
                <a:cs typeface="Verdana"/>
                <a:sym typeface="Verdana"/>
              </a:rPr>
              <a:t>Domain</a:t>
            </a:r>
            <a:endParaRPr/>
          </a:p>
          <a:p>
            <a:pPr indent="-285750" lvl="1" marL="742950" marR="0" rtl="0" algn="l">
              <a:spcBef>
                <a:spcPts val="400"/>
              </a:spcBef>
              <a:spcAft>
                <a:spcPts val="0"/>
              </a:spcAft>
              <a:buClr>
                <a:srgbClr val="009FBA"/>
              </a:buClr>
              <a:buSzPts val="2000"/>
              <a:buFont typeface="Verdana"/>
              <a:buChar char="•"/>
            </a:pPr>
            <a:r>
              <a:rPr b="1" i="0" lang="fr-BE" sz="2000" u="none" cap="none" strike="noStrike">
                <a:solidFill>
                  <a:srgbClr val="0F5494"/>
                </a:solidFill>
                <a:latin typeface="Verdana"/>
                <a:ea typeface="Verdana"/>
                <a:cs typeface="Verdana"/>
                <a:sym typeface="Verdana"/>
              </a:rPr>
              <a:t>Community</a:t>
            </a:r>
            <a:endParaRPr/>
          </a:p>
          <a:p>
            <a:pPr indent="-285750" lvl="1" marL="742950" marR="0" rtl="0" algn="l">
              <a:spcBef>
                <a:spcPts val="400"/>
              </a:spcBef>
              <a:spcAft>
                <a:spcPts val="0"/>
              </a:spcAft>
              <a:buClr>
                <a:srgbClr val="009FBA"/>
              </a:buClr>
              <a:buSzPts val="2000"/>
              <a:buFont typeface="Verdana"/>
              <a:buChar char="•"/>
            </a:pPr>
            <a:r>
              <a:rPr b="1" i="0" lang="fr-BE" sz="2000" u="none" cap="none" strike="noStrike">
                <a:solidFill>
                  <a:srgbClr val="0F5494"/>
                </a:solidFill>
                <a:latin typeface="Verdana"/>
                <a:ea typeface="Verdana"/>
                <a:cs typeface="Verdana"/>
                <a:sym typeface="Verdana"/>
              </a:rPr>
              <a:t>Practice</a:t>
            </a:r>
            <a:endParaRPr b="1" i="0" sz="2000" u="none" cap="none" strike="noStrike">
              <a:solidFill>
                <a:srgbClr val="0F5494"/>
              </a:solidFill>
              <a:latin typeface="Verdana"/>
              <a:ea typeface="Verdana"/>
              <a:cs typeface="Verdana"/>
              <a:sym typeface="Verdana"/>
            </a:endParaRPr>
          </a:p>
          <a:p>
            <a:pPr indent="0" lvl="0" marL="0" rtl="0">
              <a:spcBef>
                <a:spcPts val="480"/>
              </a:spcBef>
              <a:spcAft>
                <a:spcPts val="0"/>
              </a:spcAft>
              <a:buNone/>
            </a:pPr>
            <a:r>
              <a:t/>
            </a:r>
            <a:endParaRPr/>
          </a:p>
        </p:txBody>
      </p:sp>
      <p:pic>
        <p:nvPicPr>
          <p:cNvPr descr="14920-NPZFIK.jpg" id="131" name="Google Shape;131;p18"/>
          <p:cNvPicPr preferRelativeResize="0"/>
          <p:nvPr/>
        </p:nvPicPr>
        <p:blipFill>
          <a:blip r:embed="rId3">
            <a:alphaModFix/>
          </a:blip>
          <a:stretch>
            <a:fillRect/>
          </a:stretch>
        </p:blipFill>
        <p:spPr>
          <a:xfrm>
            <a:off x="5227400" y="3347650"/>
            <a:ext cx="2861026" cy="286102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Google Shape;486;p72"/>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None/>
            </a:pPr>
            <a:r>
              <a:rPr lang="fr-BE"/>
              <a:t>Strategic relevance and usefulness</a:t>
            </a:r>
            <a:endParaRPr/>
          </a:p>
        </p:txBody>
      </p:sp>
      <p:sp>
        <p:nvSpPr>
          <p:cNvPr id="487" name="Google Shape;487;p72"/>
          <p:cNvSpPr txBox="1"/>
          <p:nvPr>
            <p:ph idx="1" type="body"/>
          </p:nvPr>
        </p:nvSpPr>
        <p:spPr>
          <a:xfrm>
            <a:off x="457200" y="2492375"/>
            <a:ext cx="8229600" cy="3528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400"/>
              <a:buFont typeface="Verdana"/>
              <a:buChar char="•"/>
            </a:pPr>
            <a:r>
              <a:rPr lang="fr-BE"/>
              <a:t>Possible open questions</a:t>
            </a:r>
            <a:endParaRPr/>
          </a:p>
          <a:p>
            <a:pPr indent="-285750" lvl="1" marL="742950" rtl="0">
              <a:spcBef>
                <a:spcPts val="0"/>
              </a:spcBef>
              <a:spcAft>
                <a:spcPts val="0"/>
              </a:spcAft>
              <a:buClr>
                <a:srgbClr val="0B5394"/>
              </a:buClr>
              <a:buSzPts val="2000"/>
              <a:buFont typeface="Verdana"/>
              <a:buChar char="•"/>
            </a:pPr>
            <a:r>
              <a:rPr lang="fr-BE">
                <a:solidFill>
                  <a:srgbClr val="0B5394"/>
                </a:solidFill>
                <a:highlight>
                  <a:srgbClr val="FFFFFF"/>
                </a:highlight>
              </a:rPr>
              <a:t>how useful is what you are getting from the CoP? </a:t>
            </a:r>
            <a:endParaRPr>
              <a:solidFill>
                <a:srgbClr val="0B5394"/>
              </a:solidFill>
              <a:highlight>
                <a:srgbClr val="FFFFFF"/>
              </a:highlight>
            </a:endParaRPr>
          </a:p>
          <a:p>
            <a:pPr indent="-285750" lvl="1" marL="742950" rtl="0">
              <a:spcBef>
                <a:spcPts val="0"/>
              </a:spcBef>
              <a:spcAft>
                <a:spcPts val="0"/>
              </a:spcAft>
              <a:buClr>
                <a:srgbClr val="0B5394"/>
              </a:buClr>
              <a:buSzPts val="2000"/>
              <a:buFont typeface="Verdana"/>
              <a:buChar char="•"/>
            </a:pPr>
            <a:r>
              <a:rPr lang="fr-BE">
                <a:solidFill>
                  <a:srgbClr val="0B5394"/>
                </a:solidFill>
                <a:highlight>
                  <a:srgbClr val="FFFFFF"/>
                </a:highlight>
              </a:rPr>
              <a:t>can you give us one example of when the CoP was particularly useful and why?</a:t>
            </a:r>
            <a:endParaRPr>
              <a:solidFill>
                <a:srgbClr val="0B5394"/>
              </a:solidFill>
              <a:highlight>
                <a:srgbClr val="FFFFFF"/>
              </a:highlight>
            </a:endParaRPr>
          </a:p>
          <a:p>
            <a:pPr indent="0" lvl="0" marL="457200" rtl="0">
              <a:spcBef>
                <a:spcPts val="0"/>
              </a:spcBef>
              <a:spcAft>
                <a:spcPts val="0"/>
              </a:spcAft>
              <a:buNone/>
            </a:pPr>
            <a:r>
              <a:rPr lang="fr-BE">
                <a:solidFill>
                  <a:srgbClr val="0B5394"/>
                </a:solidFill>
                <a:highlight>
                  <a:srgbClr val="FFFFFF"/>
                </a:highlight>
              </a:rPr>
              <a:t>⇒ can be asked via survey, or one-on-one interviews</a:t>
            </a:r>
            <a:br>
              <a:rPr lang="fr-BE">
                <a:solidFill>
                  <a:srgbClr val="0B5394"/>
                </a:solidFill>
                <a:highlight>
                  <a:srgbClr val="FFFFFF"/>
                </a:highlight>
              </a:rPr>
            </a:br>
            <a:endParaRPr>
              <a:solidFill>
                <a:srgbClr val="0B5394"/>
              </a:solidFill>
              <a:highlight>
                <a:srgbClr val="FFFFFF"/>
              </a:highlight>
            </a:endParaRPr>
          </a:p>
          <a:p>
            <a:pPr indent="457200" lvl="0" marL="0" rtl="0">
              <a:spcBef>
                <a:spcPts val="0"/>
              </a:spcBef>
              <a:spcAft>
                <a:spcPts val="0"/>
              </a:spcAft>
              <a:buNone/>
            </a:pPr>
            <a:r>
              <a:rPr lang="fr-BE">
                <a:solidFill>
                  <a:srgbClr val="0B5394"/>
                </a:solidFill>
                <a:highlight>
                  <a:srgbClr val="FFFFFF"/>
                </a:highlight>
              </a:rPr>
              <a:t>Possible rating scale questions around key </a:t>
            </a:r>
            <a:endParaRPr>
              <a:solidFill>
                <a:srgbClr val="0B5394"/>
              </a:solidFill>
              <a:highlight>
                <a:srgbClr val="FFFFFF"/>
              </a:highlight>
            </a:endParaRPr>
          </a:p>
          <a:p>
            <a:pPr indent="457200" lvl="0" marL="0" rtl="0">
              <a:spcBef>
                <a:spcPts val="0"/>
              </a:spcBef>
              <a:spcAft>
                <a:spcPts val="0"/>
              </a:spcAft>
              <a:buNone/>
            </a:pPr>
            <a:r>
              <a:rPr lang="fr-BE">
                <a:solidFill>
                  <a:srgbClr val="0B5394"/>
                </a:solidFill>
                <a:highlight>
                  <a:srgbClr val="FFFFFF"/>
                </a:highlight>
              </a:rPr>
              <a:t>aspects, such as:</a:t>
            </a:r>
            <a:endParaRPr>
              <a:solidFill>
                <a:srgbClr val="0B5394"/>
              </a:solidFill>
              <a:highlight>
                <a:srgbClr val="FFFFFF"/>
              </a:highlight>
            </a:endParaRPr>
          </a:p>
          <a:p>
            <a:pPr indent="-285750" lvl="1" marL="742950" rtl="0">
              <a:spcBef>
                <a:spcPts val="0"/>
              </a:spcBef>
              <a:spcAft>
                <a:spcPts val="0"/>
              </a:spcAft>
              <a:buClr>
                <a:srgbClr val="009FBA"/>
              </a:buClr>
              <a:buSzPts val="2000"/>
              <a:buFont typeface="Verdana"/>
              <a:buChar char="•"/>
            </a:pPr>
            <a:r>
              <a:rPr lang="fr-BE"/>
              <a:t>CoP timeliness, applicability, accuracy, etc.</a:t>
            </a:r>
            <a:endParaRPr/>
          </a:p>
          <a:p>
            <a:pPr indent="0" lvl="0" marL="457200" marR="0" rtl="0" algn="l">
              <a:lnSpc>
                <a:spcPct val="100000"/>
              </a:lnSpc>
              <a:spcBef>
                <a:spcPts val="0"/>
              </a:spcBef>
              <a:spcAft>
                <a:spcPts val="0"/>
              </a:spcAft>
              <a:buNone/>
            </a:pPr>
            <a:r>
              <a:rPr lang="fr-BE"/>
              <a:t>⇒ can be sent via survey</a:t>
            </a:r>
            <a:endParaRPr/>
          </a:p>
          <a:p>
            <a:pPr indent="0" lvl="0" marL="0" marR="0" rtl="0" algn="l">
              <a:lnSpc>
                <a:spcPct val="100000"/>
              </a:lnSpc>
              <a:spcBef>
                <a:spcPts val="0"/>
              </a:spcBef>
              <a:spcAft>
                <a:spcPts val="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73"/>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lang="fr-BE"/>
              <a:t>Metrics</a:t>
            </a:r>
            <a:endParaRPr b="1" i="0" sz="3000" u="none" cap="none" strike="noStrike">
              <a:solidFill>
                <a:srgbClr val="0F5494"/>
              </a:solidFill>
              <a:latin typeface="Verdana"/>
              <a:ea typeface="Verdana"/>
              <a:cs typeface="Verdana"/>
              <a:sym typeface="Verdana"/>
            </a:endParaRPr>
          </a:p>
        </p:txBody>
      </p:sp>
      <p:sp>
        <p:nvSpPr>
          <p:cNvPr id="493" name="Google Shape;493;p73"/>
          <p:cNvSpPr txBox="1"/>
          <p:nvPr>
            <p:ph idx="1" type="body"/>
          </p:nvPr>
        </p:nvSpPr>
        <p:spPr>
          <a:xfrm>
            <a:off x="3990700" y="3489163"/>
            <a:ext cx="4717800" cy="1639800"/>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a:p>
            <a:pPr indent="-285750" lvl="1" marL="742950" marR="0" rtl="0" algn="l">
              <a:spcBef>
                <a:spcPts val="400"/>
              </a:spcBef>
              <a:spcAft>
                <a:spcPts val="0"/>
              </a:spcAft>
              <a:buClr>
                <a:srgbClr val="009FBA"/>
              </a:buClr>
              <a:buSzPts val="2000"/>
              <a:buFont typeface="Verdana"/>
              <a:buChar char="•"/>
            </a:pPr>
            <a:r>
              <a:rPr lang="fr-BE"/>
              <a:t>Think of one strategic relevance metric for your community</a:t>
            </a:r>
            <a:br>
              <a:rPr lang="fr-BE"/>
            </a:br>
            <a:br>
              <a:rPr b="1" i="0" lang="fr-BE" sz="2000" u="none" cap="none" strike="noStrike">
                <a:solidFill>
                  <a:srgbClr val="0F5494"/>
                </a:solidFill>
                <a:latin typeface="Verdana"/>
                <a:ea typeface="Verdana"/>
                <a:cs typeface="Verdana"/>
                <a:sym typeface="Verdana"/>
              </a:rPr>
            </a:br>
            <a:endParaRPr/>
          </a:p>
        </p:txBody>
      </p:sp>
      <p:pic>
        <p:nvPicPr>
          <p:cNvPr id="494" name="Google Shape;494;p73"/>
          <p:cNvPicPr preferRelativeResize="0"/>
          <p:nvPr/>
        </p:nvPicPr>
        <p:blipFill>
          <a:blip r:embed="rId3">
            <a:alphaModFix/>
          </a:blip>
          <a:stretch>
            <a:fillRect/>
          </a:stretch>
        </p:blipFill>
        <p:spPr>
          <a:xfrm>
            <a:off x="879800" y="2923176"/>
            <a:ext cx="2771775" cy="27717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Google Shape;499;p74"/>
          <p:cNvSpPr/>
          <p:nvPr/>
        </p:nvSpPr>
        <p:spPr>
          <a:xfrm>
            <a:off x="75" y="4796400"/>
            <a:ext cx="9144000" cy="2061900"/>
          </a:xfrm>
          <a:prstGeom prst="rect">
            <a:avLst/>
          </a:prstGeom>
          <a:solidFill>
            <a:srgbClr val="0F54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sz="3600">
              <a:solidFill>
                <a:srgbClr val="FFFFFF"/>
              </a:solidFill>
              <a:latin typeface="Verdana"/>
              <a:ea typeface="Verdana"/>
              <a:cs typeface="Verdana"/>
              <a:sym typeface="Verdana"/>
            </a:endParaRPr>
          </a:p>
          <a:p>
            <a:pPr indent="0" lvl="0" marL="0" rtl="0">
              <a:spcBef>
                <a:spcPts val="0"/>
              </a:spcBef>
              <a:spcAft>
                <a:spcPts val="0"/>
              </a:spcAft>
              <a:buNone/>
            </a:pPr>
            <a:r>
              <a:rPr lang="fr-BE" sz="3600">
                <a:solidFill>
                  <a:srgbClr val="FFFFFF"/>
                </a:solidFill>
                <a:latin typeface="Verdana"/>
                <a:ea typeface="Verdana"/>
                <a:cs typeface="Verdana"/>
                <a:sym typeface="Verdana"/>
              </a:rPr>
              <a:t>Part 9: Moving ahead</a:t>
            </a:r>
            <a:br>
              <a:rPr lang="fr-BE" sz="3600">
                <a:solidFill>
                  <a:srgbClr val="FFFFFF"/>
                </a:solidFill>
                <a:latin typeface="Verdana"/>
                <a:ea typeface="Verdana"/>
                <a:cs typeface="Verdana"/>
                <a:sym typeface="Verdana"/>
              </a:rPr>
            </a:br>
            <a:endParaRPr sz="2000">
              <a:solidFill>
                <a:srgbClr val="FFFFFF"/>
              </a:solidFill>
              <a:latin typeface="Verdana"/>
              <a:ea typeface="Verdana"/>
              <a:cs typeface="Verdana"/>
              <a:sym typeface="Verdana"/>
            </a:endParaRPr>
          </a:p>
          <a:p>
            <a:pPr indent="-285750" lvl="1" marL="7429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Discussing the way forward</a:t>
            </a:r>
            <a:endParaRPr sz="2000">
              <a:solidFill>
                <a:srgbClr val="FFFFFF"/>
              </a:solidFill>
              <a:latin typeface="Verdana"/>
              <a:ea typeface="Verdana"/>
              <a:cs typeface="Verdana"/>
              <a:sym typeface="Verdana"/>
            </a:endParaRPr>
          </a:p>
          <a:p>
            <a:pPr indent="0" lvl="0" marL="0" rtl="0">
              <a:spcBef>
                <a:spcPts val="0"/>
              </a:spcBef>
              <a:spcAft>
                <a:spcPts val="0"/>
              </a:spcAft>
              <a:buNone/>
            </a:pPr>
            <a:r>
              <a:t/>
            </a:r>
            <a:endParaRPr sz="3600">
              <a:solidFill>
                <a:srgbClr val="FFFFFF"/>
              </a:solidFill>
            </a:endParaRPr>
          </a:p>
        </p:txBody>
      </p:sp>
      <p:pic>
        <p:nvPicPr>
          <p:cNvPr id="500" name="Google Shape;500;p74"/>
          <p:cNvPicPr preferRelativeResize="0"/>
          <p:nvPr/>
        </p:nvPicPr>
        <p:blipFill>
          <a:blip r:embed="rId3">
            <a:alphaModFix/>
          </a:blip>
          <a:stretch>
            <a:fillRect/>
          </a:stretch>
        </p:blipFill>
        <p:spPr>
          <a:xfrm>
            <a:off x="2664750" y="967700"/>
            <a:ext cx="3828674" cy="382869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sp>
        <p:nvSpPr>
          <p:cNvPr id="505" name="Google Shape;505;p75"/>
          <p:cNvSpPr txBox="1"/>
          <p:nvPr>
            <p:ph type="title"/>
          </p:nvPr>
        </p:nvSpPr>
        <p:spPr>
          <a:xfrm>
            <a:off x="395288" y="1339850"/>
            <a:ext cx="8229600" cy="936600"/>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Moving forward</a:t>
            </a:r>
            <a:endParaRPr b="1" i="0" sz="3000" u="none" cap="none" strike="noStrike">
              <a:solidFill>
                <a:srgbClr val="0F5494"/>
              </a:solidFill>
              <a:latin typeface="Verdana"/>
              <a:ea typeface="Verdana"/>
              <a:cs typeface="Verdana"/>
              <a:sym typeface="Verdana"/>
            </a:endParaRPr>
          </a:p>
        </p:txBody>
      </p:sp>
      <p:sp>
        <p:nvSpPr>
          <p:cNvPr id="506" name="Google Shape;506;p75"/>
          <p:cNvSpPr txBox="1"/>
          <p:nvPr>
            <p:ph idx="1" type="body"/>
          </p:nvPr>
        </p:nvSpPr>
        <p:spPr>
          <a:xfrm>
            <a:off x="3702500" y="3389950"/>
            <a:ext cx="4605600" cy="1322400"/>
          </a:xfrm>
          <a:prstGeom prst="rect">
            <a:avLst/>
          </a:prstGeom>
          <a:noFill/>
          <a:ln>
            <a:noFill/>
          </a:ln>
        </p:spPr>
        <p:txBody>
          <a:bodyPr anchorCtr="0" anchor="t" bIns="45700" lIns="91425" spcFirstLastPara="1" rIns="91425" wrap="square" tIns="45700">
            <a:noAutofit/>
          </a:bodyPr>
          <a:lstStyle/>
          <a:p>
            <a:pPr indent="0" lvl="0" marL="0" marR="0" rtl="0" algn="l">
              <a:spcBef>
                <a:spcPts val="400"/>
              </a:spcBef>
              <a:spcAft>
                <a:spcPts val="0"/>
              </a:spcAft>
              <a:buNone/>
            </a:pPr>
            <a:r>
              <a:rPr lang="fr-BE"/>
              <a:t>How can we move forward together?</a:t>
            </a:r>
            <a:endParaRPr b="1" i="0" sz="2000"/>
          </a:p>
          <a:p>
            <a:pPr indent="0" lvl="0" marL="0" marR="0" rtl="0" algn="l">
              <a:spcBef>
                <a:spcPts val="400"/>
              </a:spcBef>
              <a:spcAft>
                <a:spcPts val="0"/>
              </a:spcAft>
              <a:buNone/>
            </a:pPr>
            <a:r>
              <a:t/>
            </a:r>
            <a:endParaRPr b="1" i="0" sz="2000"/>
          </a:p>
          <a:p>
            <a:pPr indent="0" lvl="0" marL="0" marR="0" rtl="0" algn="l">
              <a:spcBef>
                <a:spcPts val="400"/>
              </a:spcBef>
              <a:spcAft>
                <a:spcPts val="0"/>
              </a:spcAft>
              <a:buNone/>
            </a:pPr>
            <a:r>
              <a:rPr b="1" i="0" lang="fr-BE" sz="2000"/>
              <a:t>- CoP of C4D owners</a:t>
            </a:r>
            <a:endParaRPr b="1" i="0" sz="2000"/>
          </a:p>
          <a:p>
            <a:pPr indent="0" lvl="0" marL="0" marR="0" rtl="0" algn="l">
              <a:spcBef>
                <a:spcPts val="400"/>
              </a:spcBef>
              <a:spcAft>
                <a:spcPts val="0"/>
              </a:spcAft>
              <a:buNone/>
            </a:pPr>
            <a:r>
              <a:rPr b="1" i="0" lang="fr-BE" sz="2000"/>
              <a:t>- Coaching / advanced support</a:t>
            </a:r>
            <a:endParaRPr b="1" i="0" sz="2000"/>
          </a:p>
          <a:p>
            <a:pPr indent="0" lvl="0" marL="0" marR="0" rtl="0" algn="l">
              <a:spcBef>
                <a:spcPts val="400"/>
              </a:spcBef>
              <a:spcAft>
                <a:spcPts val="0"/>
              </a:spcAft>
              <a:buNone/>
            </a:pPr>
            <a:r>
              <a:rPr b="1" i="0" lang="fr-BE" sz="2000"/>
              <a:t>- Regular meetings to dig deeper into some of the aspects</a:t>
            </a:r>
            <a:endParaRPr b="1" i="0" sz="2000"/>
          </a:p>
        </p:txBody>
      </p:sp>
      <p:pic>
        <p:nvPicPr>
          <p:cNvPr descr="Screen Shot 2016-03-25 at 14.14.01.png" id="507" name="Google Shape;507;p75"/>
          <p:cNvPicPr preferRelativeResize="0"/>
          <p:nvPr/>
        </p:nvPicPr>
        <p:blipFill rotWithShape="1">
          <a:blip r:embed="rId3">
            <a:alphaModFix/>
          </a:blip>
          <a:srcRect b="0" l="0" r="0" t="0"/>
          <a:stretch/>
        </p:blipFill>
        <p:spPr>
          <a:xfrm>
            <a:off x="814411" y="3009528"/>
            <a:ext cx="2346300" cy="22632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sp>
        <p:nvSpPr>
          <p:cNvPr id="513" name="Google Shape;513;p76"/>
          <p:cNvSpPr txBox="1"/>
          <p:nvPr>
            <p:ph type="title"/>
          </p:nvPr>
        </p:nvSpPr>
        <p:spPr>
          <a:xfrm>
            <a:off x="395288" y="1339850"/>
            <a:ext cx="8229600" cy="936600"/>
          </a:xfrm>
          <a:prstGeom prst="rect">
            <a:avLst/>
          </a:prstGeom>
        </p:spPr>
        <p:txBody>
          <a:bodyPr anchorCtr="0" anchor="ctr" bIns="91425" lIns="91425" spcFirstLastPara="1" rIns="91425" wrap="square" tIns="91425">
            <a:noAutofit/>
          </a:bodyPr>
          <a:lstStyle/>
          <a:p>
            <a:pPr indent="-358775" lvl="0" marL="3101975">
              <a:spcBef>
                <a:spcPts val="0"/>
              </a:spcBef>
              <a:spcAft>
                <a:spcPts val="0"/>
              </a:spcAft>
              <a:buNone/>
            </a:pPr>
            <a:r>
              <a:rPr lang="fr-BE"/>
              <a:t>Thank you!</a:t>
            </a:r>
            <a:endParaRPr/>
          </a:p>
        </p:txBody>
      </p:sp>
      <p:sp>
        <p:nvSpPr>
          <p:cNvPr id="514" name="Google Shape;514;p76"/>
          <p:cNvSpPr txBox="1"/>
          <p:nvPr>
            <p:ph idx="1" type="body"/>
          </p:nvPr>
        </p:nvSpPr>
        <p:spPr>
          <a:xfrm>
            <a:off x="1845500" y="2276450"/>
            <a:ext cx="7172400" cy="3528900"/>
          </a:xfrm>
          <a:prstGeom prst="rect">
            <a:avLst/>
          </a:prstGeom>
        </p:spPr>
        <p:txBody>
          <a:bodyPr anchorCtr="0" anchor="t" bIns="91425" lIns="91425" spcFirstLastPara="1" rIns="91425" wrap="square" tIns="91425">
            <a:noAutofit/>
          </a:bodyPr>
          <a:lstStyle/>
          <a:p>
            <a:pPr indent="-190500" lvl="0" marL="342900" rtl="0">
              <a:spcBef>
                <a:spcPts val="480"/>
              </a:spcBef>
              <a:spcAft>
                <a:spcPts val="0"/>
              </a:spcAft>
              <a:buNone/>
            </a:pPr>
            <a:r>
              <a:rPr lang="fr-BE"/>
              <a:t>Follow-up info:</a:t>
            </a:r>
            <a:endParaRPr/>
          </a:p>
          <a:p>
            <a:pPr indent="-190500" lvl="0" marL="342900" rtl="0">
              <a:spcBef>
                <a:spcPts val="480"/>
              </a:spcBef>
              <a:spcAft>
                <a:spcPts val="0"/>
              </a:spcAft>
              <a:buNone/>
            </a:pPr>
            <a:r>
              <a:t/>
            </a:r>
            <a:endParaRPr/>
          </a:p>
          <a:p>
            <a:pPr indent="0" lvl="0" marL="0" rtl="0">
              <a:spcBef>
                <a:spcPts val="480"/>
              </a:spcBef>
              <a:spcAft>
                <a:spcPts val="0"/>
              </a:spcAft>
              <a:buNone/>
            </a:pPr>
            <a:r>
              <a:rPr lang="fr-BE"/>
              <a:t>Cecile Mabilotte - </a:t>
            </a:r>
            <a:r>
              <a:rPr lang="fr-BE" u="sng">
                <a:solidFill>
                  <a:schemeClr val="hlink"/>
                </a:solidFill>
                <a:hlinkClick r:id="rId3"/>
              </a:rPr>
              <a:t>Cecile.MABILOTTE@ec.europa.eu</a:t>
            </a:r>
            <a:r>
              <a:rPr lang="fr-BE"/>
              <a:t> </a:t>
            </a:r>
            <a:endParaRPr/>
          </a:p>
          <a:p>
            <a:pPr indent="0" lvl="0" marL="0" rtl="0">
              <a:spcBef>
                <a:spcPts val="480"/>
              </a:spcBef>
              <a:spcAft>
                <a:spcPts val="0"/>
              </a:spcAft>
              <a:buNone/>
            </a:pPr>
            <a:r>
              <a:t/>
            </a:r>
            <a:endParaRPr/>
          </a:p>
          <a:p>
            <a:pPr indent="0" lvl="0" marL="0" rtl="0">
              <a:spcBef>
                <a:spcPts val="480"/>
              </a:spcBef>
              <a:spcAft>
                <a:spcPts val="0"/>
              </a:spcAft>
              <a:buNone/>
            </a:pPr>
            <a:r>
              <a:t/>
            </a:r>
            <a:endParaRPr sz="700"/>
          </a:p>
          <a:p>
            <a:pPr indent="0" lvl="0" marL="0" rtl="0">
              <a:spcBef>
                <a:spcPts val="480"/>
              </a:spcBef>
              <a:spcAft>
                <a:spcPts val="0"/>
              </a:spcAft>
              <a:buNone/>
            </a:pPr>
            <a:r>
              <a:rPr lang="fr-BE"/>
              <a:t>Lucie Lamoureux - </a:t>
            </a:r>
            <a:r>
              <a:rPr lang="fr-BE" u="sng">
                <a:solidFill>
                  <a:schemeClr val="hlink"/>
                </a:solidFill>
                <a:hlinkClick r:id="rId4"/>
              </a:rPr>
              <a:t>lucie.lamoureux@mksp.eu</a:t>
            </a:r>
            <a:r>
              <a:rPr lang="fr-BE"/>
              <a:t> </a:t>
            </a:r>
            <a:endParaRPr/>
          </a:p>
          <a:p>
            <a:pPr indent="0" lvl="0" marL="0" rtl="0">
              <a:spcBef>
                <a:spcPts val="480"/>
              </a:spcBef>
              <a:spcAft>
                <a:spcPts val="0"/>
              </a:spcAft>
              <a:buNone/>
            </a:pPr>
            <a:r>
              <a:t/>
            </a:r>
            <a:endParaRPr/>
          </a:p>
          <a:p>
            <a:pPr indent="0" lvl="0" marL="0" rtl="0">
              <a:spcBef>
                <a:spcPts val="480"/>
              </a:spcBef>
              <a:spcAft>
                <a:spcPts val="0"/>
              </a:spcAft>
              <a:buNone/>
            </a:pPr>
            <a:r>
              <a:t/>
            </a:r>
            <a:endParaRPr sz="1200"/>
          </a:p>
          <a:p>
            <a:pPr indent="0" lvl="0" marL="0" rtl="0">
              <a:spcBef>
                <a:spcPts val="480"/>
              </a:spcBef>
              <a:spcAft>
                <a:spcPts val="0"/>
              </a:spcAft>
              <a:buNone/>
            </a:pPr>
            <a:r>
              <a:rPr lang="fr-BE"/>
              <a:t>Ivan Kulis - </a:t>
            </a:r>
            <a:r>
              <a:rPr lang="fr-BE" u="sng">
                <a:solidFill>
                  <a:schemeClr val="hlink"/>
                </a:solidFill>
                <a:hlinkClick r:id="rId5"/>
              </a:rPr>
              <a:t>ik@ecdpm.org</a:t>
            </a:r>
            <a:r>
              <a:rPr lang="fr-BE"/>
              <a:t> </a:t>
            </a:r>
            <a:endParaRPr/>
          </a:p>
        </p:txBody>
      </p:sp>
      <p:pic>
        <p:nvPicPr>
          <p:cNvPr id="515" name="Google Shape;515;p76"/>
          <p:cNvPicPr preferRelativeResize="0"/>
          <p:nvPr/>
        </p:nvPicPr>
        <p:blipFill>
          <a:blip r:embed="rId6">
            <a:alphaModFix/>
          </a:blip>
          <a:stretch>
            <a:fillRect/>
          </a:stretch>
        </p:blipFill>
        <p:spPr>
          <a:xfrm>
            <a:off x="457201" y="4284998"/>
            <a:ext cx="1019900" cy="1015202"/>
          </a:xfrm>
          <a:prstGeom prst="rect">
            <a:avLst/>
          </a:prstGeom>
          <a:noFill/>
          <a:ln>
            <a:noFill/>
          </a:ln>
        </p:spPr>
      </p:pic>
      <p:pic>
        <p:nvPicPr>
          <p:cNvPr id="516" name="Google Shape;516;p76"/>
          <p:cNvPicPr preferRelativeResize="0"/>
          <p:nvPr/>
        </p:nvPicPr>
        <p:blipFill>
          <a:blip r:embed="rId7">
            <a:alphaModFix/>
          </a:blip>
          <a:stretch>
            <a:fillRect/>
          </a:stretch>
        </p:blipFill>
        <p:spPr>
          <a:xfrm>
            <a:off x="457200" y="5412410"/>
            <a:ext cx="1019900" cy="1074865"/>
          </a:xfrm>
          <a:prstGeom prst="rect">
            <a:avLst/>
          </a:prstGeom>
          <a:noFill/>
          <a:ln>
            <a:noFill/>
          </a:ln>
        </p:spPr>
      </p:pic>
      <p:pic>
        <p:nvPicPr>
          <p:cNvPr id="517" name="Google Shape;517;p76"/>
          <p:cNvPicPr preferRelativeResize="0"/>
          <p:nvPr/>
        </p:nvPicPr>
        <p:blipFill>
          <a:blip r:embed="rId8">
            <a:alphaModFix/>
          </a:blip>
          <a:stretch>
            <a:fillRect/>
          </a:stretch>
        </p:blipFill>
        <p:spPr>
          <a:xfrm>
            <a:off x="457200" y="3120475"/>
            <a:ext cx="1019900" cy="10199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77"/>
          <p:cNvSpPr txBox="1"/>
          <p:nvPr>
            <p:ph type="title"/>
          </p:nvPr>
        </p:nvSpPr>
        <p:spPr>
          <a:xfrm>
            <a:off x="395288" y="1339850"/>
            <a:ext cx="8229600" cy="936600"/>
          </a:xfrm>
          <a:prstGeom prst="rect">
            <a:avLst/>
          </a:prstGeom>
        </p:spPr>
        <p:txBody>
          <a:bodyPr anchorCtr="0" anchor="ctr" bIns="91425" lIns="91425" spcFirstLastPara="1" rIns="91425" wrap="square" tIns="91425">
            <a:noAutofit/>
          </a:bodyPr>
          <a:lstStyle/>
          <a:p>
            <a:pPr indent="-358775" lvl="0" marL="358775">
              <a:spcBef>
                <a:spcPts val="0"/>
              </a:spcBef>
              <a:spcAft>
                <a:spcPts val="0"/>
              </a:spcAft>
              <a:buNone/>
            </a:pPr>
            <a:r>
              <a:rPr lang="fr-BE"/>
              <a:t>References</a:t>
            </a:r>
            <a:endParaRPr/>
          </a:p>
        </p:txBody>
      </p:sp>
      <p:sp>
        <p:nvSpPr>
          <p:cNvPr id="524" name="Google Shape;524;p77"/>
          <p:cNvSpPr txBox="1"/>
          <p:nvPr>
            <p:ph idx="1" type="body"/>
          </p:nvPr>
        </p:nvSpPr>
        <p:spPr>
          <a:xfrm>
            <a:off x="457200" y="2492375"/>
            <a:ext cx="8229600" cy="35289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i="0" lang="fr-BE" sz="1400">
                <a:solidFill>
                  <a:schemeClr val="dk1"/>
                </a:solidFill>
                <a:latin typeface="Arial"/>
                <a:ea typeface="Arial"/>
                <a:cs typeface="Arial"/>
                <a:sym typeface="Arial"/>
              </a:rPr>
              <a:t>   Community Roundatble, </a:t>
            </a:r>
            <a:r>
              <a:rPr lang="fr-BE" sz="1400" u="sng">
                <a:solidFill>
                  <a:schemeClr val="hlink"/>
                </a:solidFill>
                <a:latin typeface="Arial"/>
                <a:ea typeface="Arial"/>
                <a:cs typeface="Arial"/>
                <a:sym typeface="Arial"/>
                <a:hlinkClick r:id="rId3"/>
              </a:rPr>
              <a:t>Community maturity model</a:t>
            </a:r>
            <a:endParaRPr sz="1400">
              <a:solidFill>
                <a:schemeClr val="dk1"/>
              </a:solidFill>
              <a:latin typeface="Arial"/>
              <a:ea typeface="Arial"/>
              <a:cs typeface="Arial"/>
              <a:sym typeface="Arial"/>
            </a:endParaRPr>
          </a:p>
          <a:p>
            <a:pPr indent="-190500" lvl="0" marL="342900">
              <a:spcBef>
                <a:spcPts val="480"/>
              </a:spcBef>
              <a:spcAft>
                <a:spcPts val="0"/>
              </a:spcAft>
              <a:buNone/>
            </a:pPr>
            <a:r>
              <a:t/>
            </a:r>
            <a:endParaRPr sz="1200"/>
          </a:p>
          <a:p>
            <a:pPr indent="-190500" lvl="0" marL="342900">
              <a:spcBef>
                <a:spcPts val="480"/>
              </a:spcBef>
              <a:spcAft>
                <a:spcPts val="0"/>
              </a:spcAft>
              <a:buClr>
                <a:schemeClr val="dk1"/>
              </a:buClr>
              <a:buSzPts val="1100"/>
              <a:buFont typeface="Arial"/>
              <a:buNone/>
            </a:pPr>
            <a:r>
              <a:rPr i="0" lang="fr-BE" sz="1200">
                <a:solidFill>
                  <a:srgbClr val="000000"/>
                </a:solidFill>
              </a:rPr>
              <a:t>DEVCO (2014)</a:t>
            </a:r>
            <a:r>
              <a:rPr lang="fr-BE" sz="1200">
                <a:solidFill>
                  <a:srgbClr val="000000"/>
                </a:solidFill>
              </a:rPr>
              <a:t> Learning and Knowledge Development Strategy</a:t>
            </a:r>
            <a:endParaRPr i="0" sz="1200">
              <a:solidFill>
                <a:srgbClr val="000000"/>
              </a:solidFill>
            </a:endParaRPr>
          </a:p>
          <a:p>
            <a:pPr indent="-190500" lvl="0" marL="342900">
              <a:spcBef>
                <a:spcPts val="480"/>
              </a:spcBef>
              <a:spcAft>
                <a:spcPts val="0"/>
              </a:spcAft>
              <a:buNone/>
            </a:pPr>
            <a:r>
              <a:t/>
            </a:r>
            <a:endParaRPr sz="1200"/>
          </a:p>
          <a:p>
            <a:pPr indent="-190500" lvl="0" marL="342900" rtl="0">
              <a:spcBef>
                <a:spcPts val="480"/>
              </a:spcBef>
              <a:spcAft>
                <a:spcPts val="0"/>
              </a:spcAft>
              <a:buNone/>
            </a:pPr>
            <a:r>
              <a:rPr i="0" lang="fr-BE" sz="1200">
                <a:solidFill>
                  <a:srgbClr val="000000"/>
                </a:solidFill>
              </a:rPr>
              <a:t>FAO,</a:t>
            </a:r>
            <a:r>
              <a:rPr lang="fr-BE" sz="1200"/>
              <a:t> </a:t>
            </a:r>
            <a:r>
              <a:rPr lang="fr-BE" sz="1200" u="sng">
                <a:solidFill>
                  <a:schemeClr val="hlink"/>
                </a:solidFill>
                <a:hlinkClick r:id="rId4"/>
              </a:rPr>
              <a:t>Community Design Aid</a:t>
            </a:r>
            <a:endParaRPr sz="1200"/>
          </a:p>
          <a:p>
            <a:pPr indent="-190500" lvl="0" marL="342900">
              <a:spcBef>
                <a:spcPts val="480"/>
              </a:spcBef>
              <a:spcAft>
                <a:spcPts val="0"/>
              </a:spcAft>
              <a:buNone/>
            </a:pPr>
            <a:r>
              <a:t/>
            </a:r>
            <a:endParaRPr sz="1200"/>
          </a:p>
          <a:p>
            <a:pPr indent="-190500" lvl="0" marL="342900">
              <a:spcBef>
                <a:spcPts val="480"/>
              </a:spcBef>
              <a:spcAft>
                <a:spcPts val="0"/>
              </a:spcAft>
              <a:buNone/>
            </a:pPr>
            <a:r>
              <a:rPr i="0" lang="fr-BE" sz="1200">
                <a:solidFill>
                  <a:srgbClr val="000000"/>
                </a:solidFill>
              </a:rPr>
              <a:t>Feverbee, </a:t>
            </a:r>
            <a:r>
              <a:rPr lang="fr-BE" sz="1200" u="sng">
                <a:solidFill>
                  <a:schemeClr val="hlink"/>
                </a:solidFill>
                <a:hlinkClick r:id="rId5"/>
              </a:rPr>
              <a:t>The Proven Path</a:t>
            </a:r>
            <a:endParaRPr sz="1200"/>
          </a:p>
          <a:p>
            <a:pPr indent="0" lvl="0" marL="0">
              <a:spcBef>
                <a:spcPts val="480"/>
              </a:spcBef>
              <a:spcAft>
                <a:spcPts val="0"/>
              </a:spcAft>
              <a:buNone/>
            </a:pPr>
            <a:r>
              <a:t/>
            </a:r>
            <a:endParaRPr sz="1200"/>
          </a:p>
          <a:p>
            <a:pPr indent="-190500" lvl="0" marL="342900">
              <a:spcBef>
                <a:spcPts val="480"/>
              </a:spcBef>
              <a:spcAft>
                <a:spcPts val="0"/>
              </a:spcAft>
              <a:buNone/>
            </a:pPr>
            <a:r>
              <a:rPr i="0" lang="fr-BE" sz="1200">
                <a:solidFill>
                  <a:srgbClr val="000000"/>
                </a:solidFill>
              </a:rPr>
              <a:t>Fogg, BJ.,</a:t>
            </a:r>
            <a:r>
              <a:rPr lang="fr-BE" sz="1200">
                <a:solidFill>
                  <a:srgbClr val="000000"/>
                </a:solidFill>
              </a:rPr>
              <a:t> </a:t>
            </a:r>
            <a:r>
              <a:rPr lang="fr-BE" sz="1200" u="sng">
                <a:solidFill>
                  <a:schemeClr val="hlink"/>
                </a:solidFill>
                <a:hlinkClick r:id="rId6"/>
              </a:rPr>
              <a:t>Behavior model</a:t>
            </a:r>
            <a:endParaRPr sz="1200"/>
          </a:p>
          <a:p>
            <a:pPr indent="-190500" lvl="0" marL="342900">
              <a:spcBef>
                <a:spcPts val="480"/>
              </a:spcBef>
              <a:spcAft>
                <a:spcPts val="0"/>
              </a:spcAft>
              <a:buNone/>
            </a:pPr>
            <a:r>
              <a:t/>
            </a:r>
            <a:endParaRPr sz="1200"/>
          </a:p>
          <a:p>
            <a:pPr indent="-190500" lvl="0" marL="342900">
              <a:spcBef>
                <a:spcPts val="480"/>
              </a:spcBef>
              <a:spcAft>
                <a:spcPts val="0"/>
              </a:spcAft>
              <a:buNone/>
            </a:pPr>
            <a:r>
              <a:rPr i="0" lang="fr-BE" sz="1200">
                <a:solidFill>
                  <a:srgbClr val="000000"/>
                </a:solidFill>
              </a:rPr>
              <a:t>Millington, R. (2012) </a:t>
            </a:r>
            <a:r>
              <a:rPr lang="fr-BE" sz="1200">
                <a:solidFill>
                  <a:srgbClr val="000000"/>
                </a:solidFill>
              </a:rPr>
              <a:t>Buzzing Communities, FeverBee</a:t>
            </a:r>
            <a:endParaRPr sz="1200">
              <a:solidFill>
                <a:srgbClr val="000000"/>
              </a:solidFill>
            </a:endParaRPr>
          </a:p>
          <a:p>
            <a:pPr indent="-190500" lvl="0" marL="342900">
              <a:spcBef>
                <a:spcPts val="480"/>
              </a:spcBef>
              <a:spcAft>
                <a:spcPts val="0"/>
              </a:spcAft>
              <a:buNone/>
            </a:pPr>
            <a:r>
              <a:t/>
            </a:r>
            <a:endParaRPr sz="1200">
              <a:solidFill>
                <a:srgbClr val="000000"/>
              </a:solidFill>
            </a:endParaRPr>
          </a:p>
          <a:p>
            <a:pPr indent="-190500" lvl="0" marL="342900">
              <a:spcBef>
                <a:spcPts val="480"/>
              </a:spcBef>
              <a:spcAft>
                <a:spcPts val="0"/>
              </a:spcAft>
              <a:buNone/>
            </a:pPr>
            <a:r>
              <a:rPr i="0" lang="fr-BE" sz="1200">
                <a:solidFill>
                  <a:srgbClr val="000000"/>
                </a:solidFill>
              </a:rPr>
              <a:t>Wenger, E. (2002)</a:t>
            </a:r>
            <a:r>
              <a:rPr lang="fr-BE" sz="1200">
                <a:solidFill>
                  <a:srgbClr val="000000"/>
                </a:solidFill>
              </a:rPr>
              <a:t> Cultivating Communities Practice, Cambridge, MA: Harvard University</a:t>
            </a:r>
            <a:endParaRPr sz="1200">
              <a:solidFill>
                <a:srgbClr val="000000"/>
              </a:solidFill>
            </a:endParaRPr>
          </a:p>
          <a:p>
            <a:pPr indent="-190500" lvl="0" marL="342900">
              <a:spcBef>
                <a:spcPts val="480"/>
              </a:spcBef>
              <a:spcAft>
                <a:spcPts val="0"/>
              </a:spcAft>
              <a:buNone/>
            </a:pPr>
            <a:r>
              <a:t/>
            </a:r>
            <a:endParaRPr sz="1200"/>
          </a:p>
          <a:p>
            <a:pPr indent="-190500" lvl="0" marL="342900">
              <a:spcBef>
                <a:spcPts val="480"/>
              </a:spcBef>
              <a:spcAft>
                <a:spcPts val="0"/>
              </a:spcAft>
              <a:buClr>
                <a:schemeClr val="dk1"/>
              </a:buClr>
              <a:buSzPts val="1100"/>
              <a:buFont typeface="Arial"/>
              <a:buNone/>
            </a:pPr>
            <a:r>
              <a:rPr i="0" lang="fr-BE" sz="1200">
                <a:solidFill>
                  <a:srgbClr val="000000"/>
                </a:solidFill>
              </a:rPr>
              <a:t>Wenger-Trayner: </a:t>
            </a:r>
            <a:r>
              <a:rPr lang="fr-BE" sz="1200" u="sng">
                <a:solidFill>
                  <a:schemeClr val="hlink"/>
                </a:solidFill>
                <a:hlinkClick r:id="rId7"/>
              </a:rPr>
              <a:t>Introduction to Community of Practice</a:t>
            </a:r>
            <a:r>
              <a:rPr lang="fr-BE" sz="1200"/>
              <a:t>.</a:t>
            </a:r>
            <a:endParaRPr sz="1200"/>
          </a:p>
          <a:p>
            <a:pPr indent="-190500" lvl="0" marL="342900">
              <a:spcBef>
                <a:spcPts val="480"/>
              </a:spcBef>
              <a:spcAft>
                <a:spcPts val="0"/>
              </a:spcAft>
              <a:buNone/>
            </a:pPr>
            <a:r>
              <a:t/>
            </a:r>
            <a:endParaRPr/>
          </a:p>
          <a:p>
            <a:pPr indent="-190500" lvl="0" marL="342900">
              <a:spcBef>
                <a:spcPts val="48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9"/>
          <p:cNvSpPr txBox="1"/>
          <p:nvPr>
            <p:ph type="title"/>
          </p:nvPr>
        </p:nvSpPr>
        <p:spPr>
          <a:xfrm>
            <a:off x="395288" y="1339850"/>
            <a:ext cx="8229600" cy="936600"/>
          </a:xfrm>
          <a:prstGeom prst="rect">
            <a:avLst/>
          </a:prstGeom>
        </p:spPr>
        <p:txBody>
          <a:bodyPr anchorCtr="0" anchor="ctr" bIns="91425" lIns="91425" spcFirstLastPara="1" rIns="91425" wrap="square" tIns="91425">
            <a:noAutofit/>
          </a:bodyPr>
          <a:lstStyle/>
          <a:p>
            <a:pPr indent="-358775" lvl="0" marL="358775">
              <a:spcBef>
                <a:spcPts val="0"/>
              </a:spcBef>
              <a:spcAft>
                <a:spcPts val="0"/>
              </a:spcAft>
              <a:buNone/>
            </a:pPr>
            <a:r>
              <a:rPr lang="fr-BE"/>
              <a:t>What are CoPs (2) </a:t>
            </a:r>
            <a:endParaRPr/>
          </a:p>
        </p:txBody>
      </p:sp>
      <p:sp>
        <p:nvSpPr>
          <p:cNvPr id="138" name="Google Shape;138;p19"/>
          <p:cNvSpPr txBox="1"/>
          <p:nvPr>
            <p:ph idx="1" type="body"/>
          </p:nvPr>
        </p:nvSpPr>
        <p:spPr>
          <a:xfrm>
            <a:off x="457200" y="2492375"/>
            <a:ext cx="8229600" cy="3528900"/>
          </a:xfrm>
          <a:prstGeom prst="rect">
            <a:avLst/>
          </a:prstGeom>
        </p:spPr>
        <p:txBody>
          <a:bodyPr anchorCtr="0" anchor="t" bIns="91425" lIns="91425" spcFirstLastPara="1" rIns="91425" wrap="square" tIns="91425">
            <a:noAutofit/>
          </a:bodyPr>
          <a:lstStyle/>
          <a:p>
            <a:pPr indent="-190500" lvl="0" marL="342900" rtl="0">
              <a:spcBef>
                <a:spcPts val="480"/>
              </a:spcBef>
              <a:spcAft>
                <a:spcPts val="0"/>
              </a:spcAft>
              <a:buNone/>
            </a:pPr>
            <a:r>
              <a:rPr lang="fr-BE"/>
              <a:t>CoPs can be diverse:</a:t>
            </a:r>
            <a:endParaRPr/>
          </a:p>
          <a:p>
            <a:pPr indent="-190500" lvl="0" marL="342900" rtl="0">
              <a:spcBef>
                <a:spcPts val="480"/>
              </a:spcBef>
              <a:spcAft>
                <a:spcPts val="0"/>
              </a:spcAft>
              <a:buNone/>
            </a:pPr>
            <a:r>
              <a:t/>
            </a:r>
            <a:endParaRPr/>
          </a:p>
          <a:p>
            <a:pPr indent="0" lvl="0" marL="152400" rtl="0">
              <a:spcBef>
                <a:spcPts val="480"/>
              </a:spcBef>
              <a:spcAft>
                <a:spcPts val="0"/>
              </a:spcAft>
              <a:buNone/>
            </a:pPr>
            <a:r>
              <a:rPr lang="fr-BE"/>
              <a:t>	Online and/or offline</a:t>
            </a:r>
            <a:endParaRPr/>
          </a:p>
          <a:p>
            <a:pPr indent="0" lvl="0" marL="152400" rtl="0">
              <a:spcBef>
                <a:spcPts val="480"/>
              </a:spcBef>
              <a:spcAft>
                <a:spcPts val="0"/>
              </a:spcAft>
              <a:buNone/>
            </a:pPr>
            <a:r>
              <a:rPr lang="fr-BE"/>
              <a:t>	Internal and/or external</a:t>
            </a:r>
            <a:endParaRPr/>
          </a:p>
          <a:p>
            <a:pPr indent="0" lvl="0" marL="152400" rtl="0">
              <a:spcBef>
                <a:spcPts val="480"/>
              </a:spcBef>
              <a:spcAft>
                <a:spcPts val="0"/>
              </a:spcAft>
              <a:buNone/>
            </a:pPr>
            <a:r>
              <a:t/>
            </a:r>
            <a:endParaRPr/>
          </a:p>
          <a:p>
            <a:pPr indent="0" lvl="0" marL="152400" rtl="0">
              <a:spcBef>
                <a:spcPts val="480"/>
              </a:spcBef>
              <a:spcAft>
                <a:spcPts val="0"/>
              </a:spcAft>
              <a:buNone/>
            </a:pPr>
            <a:r>
              <a:rPr lang="fr-BE"/>
              <a:t>CoPs are different from networks and work teams</a:t>
            </a:r>
            <a:endParaRPr/>
          </a:p>
          <a:p>
            <a:pPr indent="0" lvl="0" marL="152400" rtl="0">
              <a:spcBef>
                <a:spcPts val="480"/>
              </a:spcBef>
              <a:spcAft>
                <a:spcPts val="0"/>
              </a:spcAft>
              <a:buNone/>
            </a:pPr>
            <a:r>
              <a:rPr lang="fr-BE"/>
              <a:t>	</a:t>
            </a:r>
            <a:endParaRPr/>
          </a:p>
          <a:p>
            <a:pPr indent="0" lvl="0" marL="152400" rtl="0">
              <a:spcBef>
                <a:spcPts val="48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CoPs in development cooperation</a:t>
            </a:r>
            <a:endParaRPr b="1" i="0" sz="3000" u="none" cap="none" strike="noStrike">
              <a:solidFill>
                <a:srgbClr val="0F5494"/>
              </a:solidFill>
              <a:latin typeface="Verdana"/>
              <a:ea typeface="Verdana"/>
              <a:cs typeface="Verdana"/>
              <a:sym typeface="Verdana"/>
            </a:endParaRPr>
          </a:p>
        </p:txBody>
      </p:sp>
      <p:sp>
        <p:nvSpPr>
          <p:cNvPr id="144" name="Google Shape;144;p20"/>
          <p:cNvSpPr txBox="1"/>
          <p:nvPr>
            <p:ph idx="1" type="body"/>
          </p:nvPr>
        </p:nvSpPr>
        <p:spPr>
          <a:xfrm>
            <a:off x="457200" y="2492375"/>
            <a:ext cx="8229600" cy="35290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Organisational (both internal and external)</a:t>
            </a:r>
            <a:endParaRPr b="0" i="1" sz="2400" u="none" cap="none" strike="noStrike">
              <a:solidFill>
                <a:srgbClr val="0F5494"/>
              </a:solidFill>
              <a:latin typeface="Verdana"/>
              <a:ea typeface="Verdana"/>
              <a:cs typeface="Verdana"/>
              <a:sym typeface="Verdana"/>
            </a:endParaRPr>
          </a:p>
          <a:p>
            <a:pPr indent="0" lvl="0" marL="457200" marR="0" rtl="0" algn="l">
              <a:spcBef>
                <a:spcPts val="400"/>
              </a:spcBef>
              <a:spcAft>
                <a:spcPts val="0"/>
              </a:spcAft>
              <a:buNone/>
            </a:pPr>
            <a:r>
              <a:t/>
            </a:r>
            <a:endParaRPr/>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t/>
            </a:r>
            <a:endParaRPr/>
          </a:p>
          <a:p>
            <a:pPr indent="-342900" lvl="0" marL="342900" marR="0" rtl="0" algn="l">
              <a:spcBef>
                <a:spcPts val="480"/>
              </a:spcBef>
              <a:spcAft>
                <a:spcPts val="0"/>
              </a:spcAft>
              <a:buClr>
                <a:schemeClr val="lt1"/>
              </a:buClr>
              <a:buSzPts val="2400"/>
              <a:buFont typeface="Verdana"/>
              <a:buChar char="•"/>
            </a:pPr>
            <a:r>
              <a:t/>
            </a:r>
            <a:endParaRPr/>
          </a:p>
          <a:p>
            <a:pPr indent="-342900" lvl="0" marL="342900" marR="0" rtl="0" algn="l">
              <a:spcBef>
                <a:spcPts val="480"/>
              </a:spcBef>
              <a:spcAft>
                <a:spcPts val="0"/>
              </a:spcAft>
              <a:buClr>
                <a:schemeClr val="lt1"/>
              </a:buClr>
              <a:buSzPts val="2400"/>
              <a:buFont typeface="Verdana"/>
              <a:buChar char="•"/>
            </a:pPr>
            <a:r>
              <a:t/>
            </a:r>
            <a:endParaRPr/>
          </a:p>
          <a:p>
            <a:pPr indent="-342900" lvl="0" marL="342900" marR="0" rtl="0" algn="l">
              <a:spcBef>
                <a:spcPts val="480"/>
              </a:spcBef>
              <a:spcAft>
                <a:spcPts val="0"/>
              </a:spcAft>
              <a:buClr>
                <a:schemeClr val="lt1"/>
              </a:buClr>
              <a:buSzPts val="2400"/>
              <a:buFont typeface="Verdana"/>
              <a:buChar char="•"/>
            </a:pPr>
            <a:r>
              <a:t/>
            </a:r>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Outside of the organisations</a:t>
            </a:r>
            <a:endParaRPr/>
          </a:p>
        </p:txBody>
      </p:sp>
      <p:pic>
        <p:nvPicPr>
          <p:cNvPr id="145" name="Google Shape;145;p20"/>
          <p:cNvPicPr preferRelativeResize="0"/>
          <p:nvPr/>
        </p:nvPicPr>
        <p:blipFill>
          <a:blip r:embed="rId3">
            <a:alphaModFix/>
          </a:blip>
          <a:stretch>
            <a:fillRect/>
          </a:stretch>
        </p:blipFill>
        <p:spPr>
          <a:xfrm>
            <a:off x="982238" y="3273498"/>
            <a:ext cx="1767513" cy="1550550"/>
          </a:xfrm>
          <a:prstGeom prst="rect">
            <a:avLst/>
          </a:prstGeom>
          <a:noFill/>
          <a:ln>
            <a:noFill/>
          </a:ln>
        </p:spPr>
      </p:pic>
      <p:pic>
        <p:nvPicPr>
          <p:cNvPr id="146" name="Google Shape;146;p20"/>
          <p:cNvPicPr preferRelativeResize="0"/>
          <p:nvPr/>
        </p:nvPicPr>
        <p:blipFill>
          <a:blip r:embed="rId4">
            <a:alphaModFix/>
          </a:blip>
          <a:stretch>
            <a:fillRect/>
          </a:stretch>
        </p:blipFill>
        <p:spPr>
          <a:xfrm>
            <a:off x="3882449" y="3273500"/>
            <a:ext cx="764176" cy="1550551"/>
          </a:xfrm>
          <a:prstGeom prst="rect">
            <a:avLst/>
          </a:prstGeom>
          <a:noFill/>
          <a:ln>
            <a:noFill/>
          </a:ln>
        </p:spPr>
      </p:pic>
      <p:pic>
        <p:nvPicPr>
          <p:cNvPr id="147" name="Google Shape;147;p20"/>
          <p:cNvPicPr preferRelativeResize="0"/>
          <p:nvPr/>
        </p:nvPicPr>
        <p:blipFill>
          <a:blip r:embed="rId5">
            <a:alphaModFix/>
          </a:blip>
          <a:stretch>
            <a:fillRect/>
          </a:stretch>
        </p:blipFill>
        <p:spPr>
          <a:xfrm>
            <a:off x="5527100" y="3273497"/>
            <a:ext cx="1550550" cy="1550550"/>
          </a:xfrm>
          <a:prstGeom prst="rect">
            <a:avLst/>
          </a:prstGeom>
          <a:noFill/>
          <a:ln>
            <a:noFill/>
          </a:ln>
        </p:spPr>
      </p:pic>
      <p:pic>
        <p:nvPicPr>
          <p:cNvPr id="148" name="Google Shape;148;p20"/>
          <p:cNvPicPr preferRelativeResize="0"/>
          <p:nvPr/>
        </p:nvPicPr>
        <p:blipFill>
          <a:blip r:embed="rId6">
            <a:alphaModFix/>
          </a:blip>
          <a:stretch>
            <a:fillRect/>
          </a:stretch>
        </p:blipFill>
        <p:spPr>
          <a:xfrm>
            <a:off x="5659800" y="5256575"/>
            <a:ext cx="1417850" cy="1343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1"/>
          <p:cNvSpPr txBox="1"/>
          <p:nvPr>
            <p:ph type="title"/>
          </p:nvPr>
        </p:nvSpPr>
        <p:spPr>
          <a:xfrm>
            <a:off x="395288" y="1339850"/>
            <a:ext cx="8229600" cy="936625"/>
          </a:xfrm>
          <a:prstGeom prst="rect">
            <a:avLst/>
          </a:prstGeom>
          <a:noFill/>
          <a:ln>
            <a:noFill/>
          </a:ln>
        </p:spPr>
        <p:txBody>
          <a:bodyPr anchorCtr="0" anchor="ctr" bIns="45700" lIns="91425" spcFirstLastPara="1" rIns="91425" wrap="square" tIns="45700">
            <a:noAutofit/>
          </a:bodyPr>
          <a:lstStyle/>
          <a:p>
            <a:pPr indent="-358775" lvl="0" marL="358775" marR="0" rtl="0" algn="l">
              <a:spcBef>
                <a:spcPts val="0"/>
              </a:spcBef>
              <a:spcAft>
                <a:spcPts val="0"/>
              </a:spcAft>
              <a:buNone/>
            </a:pPr>
            <a:r>
              <a:rPr b="1" i="0" lang="fr-BE" sz="3000" u="none" cap="none" strike="noStrike">
                <a:solidFill>
                  <a:srgbClr val="0F5494"/>
                </a:solidFill>
                <a:latin typeface="Verdana"/>
                <a:ea typeface="Verdana"/>
                <a:cs typeface="Verdana"/>
                <a:sym typeface="Verdana"/>
              </a:rPr>
              <a:t>Capacity4</a:t>
            </a:r>
            <a:r>
              <a:rPr lang="fr-BE"/>
              <a:t>d</a:t>
            </a:r>
            <a:r>
              <a:rPr b="1" i="0" lang="fr-BE" sz="3000" u="none" cap="none" strike="noStrike">
                <a:solidFill>
                  <a:srgbClr val="0F5494"/>
                </a:solidFill>
                <a:latin typeface="Verdana"/>
                <a:ea typeface="Verdana"/>
                <a:cs typeface="Verdana"/>
                <a:sym typeface="Verdana"/>
              </a:rPr>
              <a:t>ev </a:t>
            </a:r>
            <a:r>
              <a:rPr lang="fr-BE"/>
              <a:t>G</a:t>
            </a:r>
            <a:r>
              <a:rPr b="1" i="0" lang="fr-BE" sz="3000" u="none" cap="none" strike="noStrike">
                <a:solidFill>
                  <a:srgbClr val="0F5494"/>
                </a:solidFill>
                <a:latin typeface="Verdana"/>
                <a:ea typeface="Verdana"/>
                <a:cs typeface="Verdana"/>
                <a:sym typeface="Verdana"/>
              </a:rPr>
              <a:t>roups and LKDS</a:t>
            </a:r>
            <a:endParaRPr b="1" i="0" sz="3000" u="none" cap="none" strike="noStrike">
              <a:solidFill>
                <a:srgbClr val="0F5494"/>
              </a:solidFill>
              <a:latin typeface="Verdana"/>
              <a:ea typeface="Verdana"/>
              <a:cs typeface="Verdana"/>
              <a:sym typeface="Verdana"/>
            </a:endParaRPr>
          </a:p>
        </p:txBody>
      </p:sp>
      <p:sp>
        <p:nvSpPr>
          <p:cNvPr id="154" name="Google Shape;154;p21"/>
          <p:cNvSpPr txBox="1"/>
          <p:nvPr>
            <p:ph idx="1" type="body"/>
          </p:nvPr>
        </p:nvSpPr>
        <p:spPr>
          <a:xfrm>
            <a:off x="218725" y="2517891"/>
            <a:ext cx="5841600" cy="2565300"/>
          </a:xfrm>
          <a:prstGeom prst="rect">
            <a:avLst/>
          </a:prstGeom>
          <a:noFill/>
          <a:ln>
            <a:noFill/>
          </a:ln>
        </p:spPr>
        <p:txBody>
          <a:bodyPr anchorCtr="0" anchor="t" bIns="45700" lIns="91425" spcFirstLastPara="1" rIns="91425" wrap="square" tIns="45700">
            <a:noAutofit/>
          </a:bodyPr>
          <a:lstStyle/>
          <a:p>
            <a:pPr indent="0" lvl="0" marL="152400" rtl="0">
              <a:spcBef>
                <a:spcPts val="480"/>
              </a:spcBef>
              <a:spcAft>
                <a:spcPts val="0"/>
              </a:spcAft>
              <a:buClr>
                <a:schemeClr val="lt1"/>
              </a:buClr>
              <a:buSzPts val="2400"/>
              <a:buFont typeface="Verdana"/>
              <a:buNone/>
            </a:pPr>
            <a:r>
              <a:rPr lang="fr-BE" sz="1800"/>
              <a:t>“The </a:t>
            </a:r>
            <a:r>
              <a:rPr lang="fr-BE" sz="1800">
                <a:highlight>
                  <a:srgbClr val="FF9900"/>
                </a:highlight>
              </a:rPr>
              <a:t>implicit</a:t>
            </a:r>
            <a:r>
              <a:rPr lang="fr-BE" sz="1800"/>
              <a:t> and in particular the </a:t>
            </a:r>
            <a:r>
              <a:rPr lang="fr-BE" sz="1800">
                <a:highlight>
                  <a:srgbClr val="FF9900"/>
                </a:highlight>
              </a:rPr>
              <a:t>tacit</a:t>
            </a:r>
            <a:r>
              <a:rPr lang="fr-BE" sz="1800"/>
              <a:t> knowledge of the staff, its </a:t>
            </a:r>
            <a:r>
              <a:rPr lang="fr-BE" sz="1800">
                <a:highlight>
                  <a:srgbClr val="FF9900"/>
                </a:highlight>
              </a:rPr>
              <a:t>wisdom</a:t>
            </a:r>
            <a:r>
              <a:rPr lang="fr-BE" sz="1800"/>
              <a:t> and experience and on the other hand its capacity to learn and apply their knowledge according to the </a:t>
            </a:r>
            <a:r>
              <a:rPr lang="fr-BE" sz="1800">
                <a:highlight>
                  <a:srgbClr val="FFFFFF"/>
                </a:highlight>
              </a:rPr>
              <a:t>context</a:t>
            </a:r>
            <a:r>
              <a:rPr lang="fr-BE" sz="1800"/>
              <a:t> that are the most important. This implies the importance of collaborative culture, </a:t>
            </a:r>
            <a:r>
              <a:rPr lang="fr-BE" sz="1800">
                <a:highlight>
                  <a:srgbClr val="FFFFFF"/>
                </a:highlight>
              </a:rPr>
              <a:t>knowledge sharing </a:t>
            </a:r>
            <a:r>
              <a:rPr lang="fr-BE" sz="1800"/>
              <a:t>and transfer mechanisms including </a:t>
            </a:r>
            <a:r>
              <a:rPr lang="fr-BE" sz="1800">
                <a:highlight>
                  <a:srgbClr val="FF9900"/>
                </a:highlight>
              </a:rPr>
              <a:t>Communities of Practice (CoPs)</a:t>
            </a:r>
            <a:r>
              <a:rPr lang="fr-BE" sz="1800"/>
              <a:t>.</a:t>
            </a:r>
            <a:br>
              <a:rPr lang="fr-BE" sz="1800"/>
            </a:br>
            <a:r>
              <a:rPr lang="fr-BE" sz="1800"/>
              <a:t>(DEVCO LKDS)</a:t>
            </a:r>
            <a:endParaRPr sz="1800"/>
          </a:p>
          <a:p>
            <a:pPr indent="-190500" lvl="0" marL="342900" marR="0" rtl="0" algn="l">
              <a:spcBef>
                <a:spcPts val="480"/>
              </a:spcBef>
              <a:spcAft>
                <a:spcPts val="0"/>
              </a:spcAft>
              <a:buClr>
                <a:schemeClr val="lt1"/>
              </a:buClr>
              <a:buSzPts val="2400"/>
              <a:buFont typeface="Verdana"/>
              <a:buNone/>
            </a:pPr>
            <a:r>
              <a:t/>
            </a: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 Capacity4dev </a:t>
            </a:r>
            <a:r>
              <a:rPr lang="fr-BE"/>
              <a:t>G</a:t>
            </a:r>
            <a:r>
              <a:rPr b="0" i="1" lang="fr-BE" sz="2400" u="none" cap="none" strike="noStrike">
                <a:solidFill>
                  <a:srgbClr val="0F5494"/>
                </a:solidFill>
                <a:latin typeface="Verdana"/>
                <a:ea typeface="Verdana"/>
                <a:cs typeface="Verdana"/>
                <a:sym typeface="Verdana"/>
              </a:rPr>
              <a:t>roups can be </a:t>
            </a:r>
            <a:endParaRPr b="0" i="1" sz="2400" u="none" cap="none" strike="noStrike">
              <a:solidFill>
                <a:srgbClr val="0F5494"/>
              </a:solidFill>
              <a:latin typeface="Verdana"/>
              <a:ea typeface="Verdana"/>
              <a:cs typeface="Verdana"/>
              <a:sym typeface="Verdana"/>
            </a:endParaRPr>
          </a:p>
          <a:p>
            <a:pPr indent="-342900" lvl="0" marL="342900" marR="0" rtl="0" algn="l">
              <a:spcBef>
                <a:spcPts val="480"/>
              </a:spcBef>
              <a:spcAft>
                <a:spcPts val="0"/>
              </a:spcAft>
              <a:buClr>
                <a:schemeClr val="lt1"/>
              </a:buClr>
              <a:buSzPts val="2400"/>
              <a:buFont typeface="Verdana"/>
              <a:buChar char="•"/>
            </a:pPr>
            <a:r>
              <a:rPr b="0" i="1" lang="fr-BE" sz="2400" u="none" cap="none" strike="noStrike">
                <a:solidFill>
                  <a:srgbClr val="0F5494"/>
                </a:solidFill>
                <a:latin typeface="Verdana"/>
                <a:ea typeface="Verdana"/>
                <a:cs typeface="Verdana"/>
                <a:sym typeface="Verdana"/>
              </a:rPr>
              <a:t>an online space for your CoPs.</a:t>
            </a:r>
            <a:endParaRPr/>
          </a:p>
        </p:txBody>
      </p:sp>
      <p:pic>
        <p:nvPicPr>
          <p:cNvPr id="155" name="Google Shape;155;p21"/>
          <p:cNvPicPr preferRelativeResize="0"/>
          <p:nvPr/>
        </p:nvPicPr>
        <p:blipFill>
          <a:blip r:embed="rId3">
            <a:alphaModFix/>
          </a:blip>
          <a:stretch>
            <a:fillRect/>
          </a:stretch>
        </p:blipFill>
        <p:spPr>
          <a:xfrm>
            <a:off x="6282390" y="2595152"/>
            <a:ext cx="2257187" cy="35290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