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3"/>
  </p:notesMasterIdLst>
  <p:handoutMasterIdLst>
    <p:handoutMasterId r:id="rId24"/>
  </p:handoutMasterIdLst>
  <p:sldIdLst>
    <p:sldId id="488" r:id="rId2"/>
    <p:sldId id="616" r:id="rId3"/>
    <p:sldId id="627" r:id="rId4"/>
    <p:sldId id="626" r:id="rId5"/>
    <p:sldId id="605" r:id="rId6"/>
    <p:sldId id="608" r:id="rId7"/>
    <p:sldId id="629" r:id="rId8"/>
    <p:sldId id="607" r:id="rId9"/>
    <p:sldId id="619" r:id="rId10"/>
    <p:sldId id="618" r:id="rId11"/>
    <p:sldId id="617" r:id="rId12"/>
    <p:sldId id="611" r:id="rId13"/>
    <p:sldId id="612" r:id="rId14"/>
    <p:sldId id="613" r:id="rId15"/>
    <p:sldId id="614" r:id="rId16"/>
    <p:sldId id="620" r:id="rId17"/>
    <p:sldId id="621" r:id="rId18"/>
    <p:sldId id="622" r:id="rId19"/>
    <p:sldId id="623" r:id="rId20"/>
    <p:sldId id="624" r:id="rId21"/>
    <p:sldId id="625" r:id="rId22"/>
  </p:sldIdLst>
  <p:sldSz cx="9906000" cy="6858000" type="A4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FFFF"/>
    <a:srgbClr val="000000"/>
    <a:srgbClr val="9492AD"/>
    <a:srgbClr val="E6E6E6"/>
    <a:srgbClr val="082163"/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6194" autoAdjust="0"/>
  </p:normalViewPr>
  <p:slideViewPr>
    <p:cSldViewPr>
      <p:cViewPr varScale="1">
        <p:scale>
          <a:sx n="98" d="100"/>
          <a:sy n="98" d="100"/>
        </p:scale>
        <p:origin x="-102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smtClean="0"/>
            </a:lvl1pPr>
          </a:lstStyle>
          <a:p>
            <a:pPr>
              <a:defRPr/>
            </a:pPr>
            <a:r>
              <a:rPr lang="en-US"/>
              <a:t>Annex 1.1: Presentation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077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4077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5073DAA2-9C0A-47BF-B51A-34AC3E138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l" defTabSz="873125">
              <a:defRPr sz="1100" smtClean="0"/>
            </a:lvl1pPr>
          </a:lstStyle>
          <a:p>
            <a:pPr>
              <a:defRPr/>
            </a:pPr>
            <a:r>
              <a:rPr lang="en-US"/>
              <a:t>Annex 1.1: Presentation</a:t>
            </a: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3000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r" defTabSz="873125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657225"/>
            <a:ext cx="5059362" cy="3503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381500"/>
            <a:ext cx="5000625" cy="416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1413"/>
            <a:ext cx="3000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l" defTabSz="873125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8761413"/>
            <a:ext cx="3000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r" defTabSz="873125">
              <a:defRPr sz="1100"/>
            </a:lvl1pPr>
          </a:lstStyle>
          <a:p>
            <a:pPr>
              <a:defRPr/>
            </a:pPr>
            <a:fld id="{24BA80BE-702D-4584-B180-BE4DB1A20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8435" name="Header Placeholder 5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Annex 1.1: Presentation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46F1E-F526-4C5A-BC6A-8D026551F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F236-FF36-4661-B0BD-42BF1DEC7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181850" y="914401"/>
            <a:ext cx="2228850" cy="521176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5300" y="914401"/>
            <a:ext cx="6521450" cy="521176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C97FD-32E5-4B9C-A251-CBD5AE816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850"/>
            <a:ext cx="8915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95300" y="1935163"/>
            <a:ext cx="4375150" cy="43894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35163"/>
            <a:ext cx="4375150" cy="43894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7A0F8-1BC2-4674-82D5-93A66FE05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el, 2 inhoudselementen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850"/>
            <a:ext cx="8915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95300" y="1935163"/>
            <a:ext cx="4375150" cy="21177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95300" y="4205288"/>
            <a:ext cx="4375150" cy="21193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3"/>
          </p:nvPr>
        </p:nvSpPr>
        <p:spPr>
          <a:xfrm>
            <a:off x="5035550" y="1935163"/>
            <a:ext cx="4375150" cy="43894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1EA33-4C13-4448-903C-EF4762F32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BFBD5-018D-467C-8494-9DC68AB5A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0B757-CDED-45B2-BD2B-8035FE8DD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1E292-29B7-4EEC-920A-74B1F5265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1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5032112" y="1859758"/>
            <a:ext cx="4378589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95301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2" y="2514600"/>
            <a:ext cx="4378589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43726-F1B3-422E-8E73-AAAE05CAC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77EEF-BD26-45A1-80C5-B85DB8E09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862A3-D299-42DA-8A70-FBC51C101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514353"/>
            <a:ext cx="29718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3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362B5-EC77-48C6-844D-7FC79F4C7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met één afgeknipte en afgeronde hoek 4"/>
          <p:cNvSpPr/>
          <p:nvPr/>
        </p:nvSpPr>
        <p:spPr>
          <a:xfrm rot="420000" flipV="1">
            <a:off x="3429000" y="1108075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hthoekige driehoek 5"/>
          <p:cNvSpPr/>
          <p:nvPr/>
        </p:nvSpPr>
        <p:spPr>
          <a:xfrm rot="420000" flipV="1">
            <a:off x="8670925" y="5359400"/>
            <a:ext cx="1682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Vrije v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 flipV="1">
            <a:off x="4746625" y="6219825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0400" y="1176996"/>
            <a:ext cx="2397252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60400" y="2828786"/>
            <a:ext cx="239395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9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750300" y="6356350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1A63E-19C9-490F-AEFB-183282029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11113" y="-7938"/>
            <a:ext cx="9928226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746625" y="-7938"/>
            <a:ext cx="5159375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2772" name="Tijdelijke aanduiding voor titel 8"/>
          <p:cNvSpPr>
            <a:spLocks noGrp="1"/>
          </p:cNvSpPr>
          <p:nvPr>
            <p:ph type="title"/>
          </p:nvPr>
        </p:nvSpPr>
        <p:spPr bwMode="auto">
          <a:xfrm>
            <a:off x="495300" y="70485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  <a:endParaRPr lang="en-US" smtClean="0"/>
          </a:p>
        </p:txBody>
      </p:sp>
      <p:sp>
        <p:nvSpPr>
          <p:cNvPr id="32773" name="Tijdelijke aanduiding voor tekst 29"/>
          <p:cNvSpPr>
            <a:spLocks noGrp="1"/>
          </p:cNvSpPr>
          <p:nvPr>
            <p:ph type="body" idx="1"/>
          </p:nvPr>
        </p:nvSpPr>
        <p:spPr bwMode="auto">
          <a:xfrm>
            <a:off x="495300" y="1935163"/>
            <a:ext cx="89154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889250" y="6356350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585200" y="6356350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E0BFD7B-BC0D-4AA0-B5DA-A26829AF2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2777" name="Groep 1"/>
          <p:cNvGrpSpPr>
            <a:grpSpLocks/>
          </p:cNvGrpSpPr>
          <p:nvPr/>
        </p:nvGrpSpPr>
        <p:grpSpPr bwMode="auto">
          <a:xfrm>
            <a:off x="-20638" y="203200"/>
            <a:ext cx="9945688" cy="647700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0" r:id="rId2"/>
    <p:sldLayoutId id="2147483692" r:id="rId3"/>
    <p:sldLayoutId id="2147483689" r:id="rId4"/>
    <p:sldLayoutId id="2147483688" r:id="rId5"/>
    <p:sldLayoutId id="2147483687" r:id="rId6"/>
    <p:sldLayoutId id="2147483686" r:id="rId7"/>
    <p:sldLayoutId id="2147483685" r:id="rId8"/>
    <p:sldLayoutId id="2147483693" r:id="rId9"/>
    <p:sldLayoutId id="2147483684" r:id="rId10"/>
    <p:sldLayoutId id="2147483683" r:id="rId11"/>
    <p:sldLayoutId id="2147483682" r:id="rId12"/>
    <p:sldLayoutId id="2147483681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Afbeelding 0" descr="Train4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5900" y="5791200"/>
            <a:ext cx="3451225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Afbeelding 1" descr="logoLGD cop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1050" y="5791200"/>
            <a:ext cx="3400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577850" y="1531443"/>
            <a:ext cx="8915400" cy="4592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 eaLnBrk="0" hangingPunct="0">
              <a:defRPr/>
            </a:pPr>
            <a:r>
              <a:rPr lang="en-US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Introduction: Aid Effectiveness, </a:t>
            </a:r>
            <a:r>
              <a:rPr lang="en-US" sz="5000" b="1" dirty="0" err="1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Decentralisation</a:t>
            </a:r>
            <a:r>
              <a:rPr lang="en-US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 and Local Governance</a:t>
            </a:r>
            <a:endParaRPr lang="en-GB" sz="4000" b="1" dirty="0">
              <a:ln/>
              <a:solidFill>
                <a:schemeClr val="accent3"/>
              </a:solidFill>
              <a:latin typeface="+mj-lt"/>
            </a:endParaRPr>
          </a:p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GB" sz="2600" dirty="0">
                <a:ln/>
                <a:solidFill>
                  <a:srgbClr val="FFFFFF"/>
                </a:solidFill>
                <a:latin typeface="Constantia"/>
              </a:rPr>
              <a:t>Harmonisation, Decentralisation and Local </a:t>
            </a:r>
          </a:p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GB" sz="2600" dirty="0">
                <a:ln/>
                <a:solidFill>
                  <a:srgbClr val="FFFFFF"/>
                </a:solidFill>
                <a:latin typeface="Constantia"/>
              </a:rPr>
              <a:t>Governance</a:t>
            </a:r>
            <a:endParaRPr lang="en-GB" sz="2600" dirty="0">
              <a:ln/>
              <a:solidFill>
                <a:srgbClr val="FFFFFF"/>
              </a:solidFill>
              <a:latin typeface="Constantia"/>
            </a:endParaRPr>
          </a:p>
          <a:p>
            <a:pPr algn="r" eaLnBrk="0" hangingPunct="0">
              <a:defRPr/>
            </a:pPr>
            <a:endParaRPr lang="en-GB" sz="4000" b="1" dirty="0">
              <a:ln/>
              <a:solidFill>
                <a:schemeClr val="accent3"/>
              </a:solidFill>
              <a:latin typeface="+mj-lt"/>
            </a:endParaRPr>
          </a:p>
          <a:p>
            <a:pPr algn="r" eaLnBrk="0" hangingPunct="0">
              <a:defRPr/>
            </a:pPr>
            <a:r>
              <a:rPr lang="en-GB" sz="4000" b="1" dirty="0">
                <a:ln/>
                <a:solidFill>
                  <a:schemeClr val="accent3"/>
                </a:solidFill>
                <a:latin typeface="+mj-lt"/>
              </a:rPr>
              <a:t> </a:t>
            </a:r>
            <a:endParaRPr lang="en-US" sz="4000" b="1" dirty="0">
              <a:ln/>
              <a:solidFill>
                <a:schemeClr val="accent3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/>
              <a:t>2010 - Kampala call to Action</a:t>
            </a:r>
          </a:p>
        </p:txBody>
      </p:sp>
      <p:sp>
        <p:nvSpPr>
          <p:cNvPr id="2765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This document, adopted at the Global Forum on Local Development promotes:</a:t>
            </a:r>
          </a:p>
          <a:p>
            <a:pPr lvl="1"/>
            <a:r>
              <a:rPr lang="nl-NL" smtClean="0"/>
              <a:t>The role of LG in national development policies to reach the MDGs</a:t>
            </a:r>
          </a:p>
          <a:p>
            <a:pPr lvl="1"/>
            <a:r>
              <a:rPr lang="nl-NL" smtClean="0"/>
              <a:t>Creation of  conditions for LGs to develop their own policies and mobilise local resources </a:t>
            </a:r>
          </a:p>
          <a:p>
            <a:pPr lvl="1"/>
            <a:r>
              <a:rPr lang="nl-NL" smtClean="0"/>
              <a:t>Implementation of international principles on local democracy, good governance and decentralisation at all government levels.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smtClean="0"/>
              <a:t>DPWG-LGD (2006)</a:t>
            </a:r>
          </a:p>
        </p:txBody>
      </p:sp>
      <p:sp>
        <p:nvSpPr>
          <p:cNvPr id="28674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The independent Donor Partner Working Group on Local Governance and Decentralisation was established to:</a:t>
            </a:r>
          </a:p>
          <a:p>
            <a:pPr lvl="1"/>
            <a:r>
              <a:rPr lang="nl-NL" smtClean="0"/>
              <a:t>enhance coordination and harmonisation of assistance in the area of decentralisation and local governance</a:t>
            </a:r>
          </a:p>
          <a:p>
            <a:pPr lvl="1"/>
            <a:r>
              <a:rPr lang="en-GB" smtClean="0"/>
              <a:t>contribute to an improved understanding of different donor approaches</a:t>
            </a:r>
          </a:p>
          <a:p>
            <a:pPr lvl="1"/>
            <a:r>
              <a:rPr lang="en-GB" smtClean="0"/>
              <a:t>build consensus around fundamental issues to be considered when supporting decentralisation and local governance processes.</a:t>
            </a:r>
          </a:p>
          <a:p>
            <a:pPr lvl="1"/>
            <a:endParaRPr lang="en-GB" smtClean="0">
              <a:latin typeface="Calibri" pitchFamily="34" charset="0"/>
            </a:endParaRPr>
          </a:p>
          <a:p>
            <a:pPr lvl="1"/>
            <a:endParaRPr lang="nl-NL" smtClean="0"/>
          </a:p>
          <a:p>
            <a:pPr lvl="1"/>
            <a:endParaRPr lang="nl-NL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1143000"/>
          </a:xfrm>
        </p:spPr>
        <p:txBody>
          <a:bodyPr/>
          <a:lstStyle/>
          <a:p>
            <a:r>
              <a:rPr lang="en-GB" sz="4400" smtClean="0"/>
              <a:t>Activities of DPWG-LGD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577850" y="2133600"/>
            <a:ext cx="9163050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GB" sz="2600" dirty="0">
                <a:latin typeface="+mn-lt"/>
              </a:rPr>
              <a:t>Sharing experiences and good </a:t>
            </a:r>
            <a:r>
              <a:rPr lang="en-GB" sz="2600" dirty="0">
                <a:latin typeface="+mn-lt"/>
              </a:rPr>
              <a:t>practices by:</a:t>
            </a:r>
            <a:endParaRPr lang="nl-NL" sz="2600" dirty="0">
              <a:latin typeface="+mn-lt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regular </a:t>
            </a:r>
            <a:r>
              <a:rPr lang="en-GB" sz="2600" dirty="0">
                <a:latin typeface="+mn-lt"/>
              </a:rPr>
              <a:t>meetings and </a:t>
            </a:r>
            <a:r>
              <a:rPr lang="en-GB" sz="2600" dirty="0">
                <a:latin typeface="+mn-lt"/>
              </a:rPr>
              <a:t>workshops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preparation of studies to take stock of </a:t>
            </a:r>
            <a:r>
              <a:rPr lang="en-GB" sz="2600" dirty="0">
                <a:latin typeface="+mn-lt"/>
              </a:rPr>
              <a:t>experiences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preparation of guiding principles and </a:t>
            </a:r>
            <a:r>
              <a:rPr lang="en-GB" sz="2600" dirty="0">
                <a:latin typeface="+mn-lt"/>
              </a:rPr>
              <a:t>guidelines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capacity development</a:t>
            </a:r>
            <a:endParaRPr lang="en-GB" sz="2600" dirty="0">
              <a:solidFill>
                <a:prstClr val="blac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95300" y="990600"/>
            <a:ext cx="8915400" cy="1371600"/>
          </a:xfrm>
        </p:spPr>
        <p:txBody>
          <a:bodyPr/>
          <a:lstStyle/>
          <a:p>
            <a:r>
              <a:rPr lang="en-GB" sz="3600" smtClean="0"/>
              <a:t>General guiding principles for enhancing alignment and harmonisation on LGD (2008)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1073150" y="2667000"/>
            <a:ext cx="8502650" cy="354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GB" sz="2600" dirty="0">
                <a:latin typeface="+mn-lt"/>
              </a:rPr>
              <a:t>Aim: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Foster exchange, dialogue and cooperation between actors with a view to promote harmonisation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Encourage common understanding of key concepts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Improve coherence, </a:t>
            </a:r>
            <a:r>
              <a:rPr lang="en-GB" sz="2600" dirty="0" err="1">
                <a:latin typeface="+mn-lt"/>
              </a:rPr>
              <a:t>complementarity</a:t>
            </a:r>
            <a:r>
              <a:rPr lang="en-GB" sz="2600" dirty="0">
                <a:latin typeface="+mn-lt"/>
              </a:rPr>
              <a:t> and effectiveness of initiatives in support of DLG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GB" dirty="0">
              <a:latin typeface="Calibri" pitchFamily="34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xfrm>
            <a:off x="495300" y="381000"/>
            <a:ext cx="9163050" cy="1143000"/>
          </a:xfrm>
        </p:spPr>
        <p:txBody>
          <a:bodyPr/>
          <a:lstStyle/>
          <a:p>
            <a:r>
              <a:rPr lang="en-GB" sz="4800" smtClean="0"/>
              <a:t>Main principles: Paris Declaration</a:t>
            </a:r>
          </a:p>
        </p:txBody>
      </p:sp>
      <p:sp>
        <p:nvSpPr>
          <p:cNvPr id="1029" name="Text Box 42"/>
          <p:cNvSpPr txBox="1">
            <a:spLocks noChangeArrowheads="1"/>
          </p:cNvSpPr>
          <p:nvPr/>
        </p:nvSpPr>
        <p:spPr bwMode="auto">
          <a:xfrm>
            <a:off x="6356350" y="2667000"/>
            <a:ext cx="2393950" cy="46196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>
            <a:prstShdw prst="shdw17" dist="17961" dir="13500000">
              <a:srgbClr val="995C00"/>
            </a:prst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n-lt"/>
              </a:rPr>
              <a:t>harmonisation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981200" y="1676400"/>
            <a:ext cx="5426075" cy="3433763"/>
            <a:chOff x="1344" y="1248"/>
            <a:chExt cx="2739" cy="1836"/>
          </a:xfrm>
        </p:grpSpPr>
        <p:sp>
          <p:nvSpPr>
            <p:cNvPr id="1031" name="Text Box 40"/>
            <p:cNvSpPr txBox="1">
              <a:spLocks noChangeArrowheads="1"/>
            </p:cNvSpPr>
            <p:nvPr/>
          </p:nvSpPr>
          <p:spPr bwMode="auto">
            <a:xfrm>
              <a:off x="2496" y="1248"/>
              <a:ext cx="799" cy="247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13500000">
                <a:srgbClr val="995C00"/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n-lt"/>
                </a:rPr>
                <a:t>ownership</a:t>
              </a:r>
            </a:p>
          </p:txBody>
        </p:sp>
        <p:sp>
          <p:nvSpPr>
            <p:cNvPr id="1032" name="Text Box 41"/>
            <p:cNvSpPr txBox="1">
              <a:spLocks noChangeArrowheads="1"/>
            </p:cNvSpPr>
            <p:nvPr/>
          </p:nvSpPr>
          <p:spPr bwMode="auto">
            <a:xfrm>
              <a:off x="1344" y="1824"/>
              <a:ext cx="779" cy="247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13500000">
                <a:srgbClr val="995C00"/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n-lt"/>
                </a:rPr>
                <a:t>alignment</a:t>
              </a:r>
            </a:p>
          </p:txBody>
        </p:sp>
        <p:sp>
          <p:nvSpPr>
            <p:cNvPr id="1033" name="Text Box 43"/>
            <p:cNvSpPr txBox="1">
              <a:spLocks noChangeArrowheads="1"/>
            </p:cNvSpPr>
            <p:nvPr/>
          </p:nvSpPr>
          <p:spPr bwMode="auto">
            <a:xfrm>
              <a:off x="3312" y="2544"/>
              <a:ext cx="771" cy="444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13500000">
                <a:srgbClr val="995C00"/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n-lt"/>
                </a:rPr>
                <a:t>managing</a:t>
              </a:r>
            </a:p>
            <a:p>
              <a:pPr>
                <a:defRPr/>
              </a:pPr>
              <a:r>
                <a:rPr lang="en-GB" dirty="0">
                  <a:latin typeface="+mn-lt"/>
                </a:rPr>
                <a:t>for results</a:t>
              </a:r>
            </a:p>
          </p:txBody>
        </p:sp>
        <p:sp>
          <p:nvSpPr>
            <p:cNvPr id="1034" name="Text Box 44"/>
            <p:cNvSpPr txBox="1">
              <a:spLocks noChangeArrowheads="1"/>
            </p:cNvSpPr>
            <p:nvPr/>
          </p:nvSpPr>
          <p:spPr bwMode="auto">
            <a:xfrm>
              <a:off x="1728" y="2640"/>
              <a:ext cx="1051" cy="444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13500000">
                <a:srgbClr val="995C00"/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n-lt"/>
                </a:rPr>
                <a:t>mutual </a:t>
              </a:r>
            </a:p>
            <a:p>
              <a:pPr>
                <a:defRPr/>
              </a:pPr>
              <a:r>
                <a:rPr lang="en-GB" dirty="0">
                  <a:latin typeface="+mn-lt"/>
                </a:rPr>
                <a:t>accountability</a:t>
              </a:r>
            </a:p>
          </p:txBody>
        </p:sp>
        <p:graphicFrame>
          <p:nvGraphicFramePr>
            <p:cNvPr id="210947" name="Object 2"/>
            <p:cNvGraphicFramePr>
              <a:graphicFrameLocks/>
            </p:cNvGraphicFramePr>
            <p:nvPr/>
          </p:nvGraphicFramePr>
          <p:xfrm>
            <a:off x="2400" y="1632"/>
            <a:ext cx="1056" cy="912"/>
          </p:xfrm>
          <a:graphic>
            <a:graphicData uri="http://schemas.openxmlformats.org/presentationml/2006/ole">
              <p:oleObj spid="_x0000_s1026" name="ClipArt" r:id="rId3" imgW="2222280" imgH="2145960" progId="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95300" y="1066800"/>
            <a:ext cx="8915400" cy="1371600"/>
          </a:xfrm>
        </p:spPr>
        <p:txBody>
          <a:bodyPr/>
          <a:lstStyle/>
          <a:p>
            <a:r>
              <a:rPr lang="en-GB" sz="3200" smtClean="0"/>
              <a:t>Twelve specific guiding principles for enhancing aid effectiveness that will apply to specific country contexts 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742950" y="2743200"/>
            <a:ext cx="8832850" cy="284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Steps to be taken in order to apply the principles in a more operational manner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Based on the Accra Agenda for Action</a:t>
            </a:r>
          </a:p>
          <a:p>
            <a:pPr marL="730250" lvl="1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Include all stakeholders (also LG)</a:t>
            </a:r>
          </a:p>
          <a:p>
            <a:pPr marL="730250" lvl="1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GB" sz="2600" dirty="0">
                <a:latin typeface="+mn-lt"/>
              </a:rPr>
              <a:t>Design country-based action plans for implementation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GB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Ownership</a:t>
            </a:r>
          </a:p>
        </p:txBody>
      </p:sp>
      <p:sp>
        <p:nvSpPr>
          <p:cNvPr id="3481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mtClean="0"/>
              <a:t>SGP 1: Act strategically to strengthen the national framework and key actors in fostering DLG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2: Take the DLG contenxt as a starting point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3: Strengthen domestic capacity development for planning, implementing and adjusting DLG reforms at all levels.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Alignment</a:t>
            </a:r>
          </a:p>
        </p:txBody>
      </p:sp>
      <p:sp>
        <p:nvSpPr>
          <p:cNvPr id="35842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mtClean="0"/>
              <a:t>SGP 4: Design aligned response strategies according to the degree of ownership, commitment and political will to DLG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5: Ensure synergies and consistency between support to the national decentralisation framework and sector support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6: Strengthen fiscal decentralisation and local authorities financing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Harmonisation I</a:t>
            </a:r>
          </a:p>
        </p:txBody>
      </p:sp>
      <p:sp>
        <p:nvSpPr>
          <p:cNvPr id="3686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mtClean="0"/>
              <a:t>SGP 7. Build on and strengthen nationally driven DLG policies with harmonised strategic responses from DPs to different degrees of and commitment to DLG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8. Implement division of labour amongst DPs so that the mix of support programmes and aid modalities covers the key issues and actors in the countr specific DLG process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Harmonisation II</a:t>
            </a:r>
          </a:p>
        </p:txBody>
      </p:sp>
      <p:sp>
        <p:nvSpPr>
          <p:cNvPr id="3789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9. Harmonise approaches to DLG capacity development in sector support programmes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10. Adopt incentive systems in donor agencies that work in favour of harmonisation efforts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/>
              <a:t>Session  Overview</a:t>
            </a:r>
          </a:p>
        </p:txBody>
      </p:sp>
      <p:sp>
        <p:nvSpPr>
          <p:cNvPr id="1945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Introduction course structure</a:t>
            </a:r>
          </a:p>
          <a:p>
            <a:endParaRPr lang="nl-NL" smtClean="0"/>
          </a:p>
          <a:p>
            <a:r>
              <a:rPr lang="nl-NL" smtClean="0"/>
              <a:t>Introduction participants</a:t>
            </a:r>
          </a:p>
          <a:p>
            <a:endParaRPr lang="nl-NL" smtClean="0"/>
          </a:p>
          <a:p>
            <a:r>
              <a:rPr lang="nl-NL" smtClean="0"/>
              <a:t>D</a:t>
            </a:r>
            <a:r>
              <a:rPr lang="nl-NL" smtClean="0">
                <a:solidFill>
                  <a:srgbClr val="000000"/>
                </a:solidFill>
              </a:rPr>
              <a:t>eclarations and guidelines on (support to) DLG</a:t>
            </a:r>
          </a:p>
          <a:p>
            <a:endParaRPr lang="nl-NL" smtClean="0">
              <a:solidFill>
                <a:srgbClr val="000000"/>
              </a:solidFill>
            </a:endParaRPr>
          </a:p>
          <a:p>
            <a:r>
              <a:rPr lang="nl-NL" smtClean="0"/>
              <a:t>Decentralisation and aid effectivenss</a:t>
            </a:r>
          </a:p>
          <a:p>
            <a:pPr lvl="1"/>
            <a:r>
              <a:rPr lang="nl-NL" smtClean="0"/>
              <a:t>Paris Declaration</a:t>
            </a:r>
          </a:p>
          <a:p>
            <a:pPr lvl="1"/>
            <a:r>
              <a:rPr lang="nl-NL" smtClean="0"/>
              <a:t>Accra Agenda</a:t>
            </a:r>
          </a:p>
          <a:p>
            <a:pPr lvl="1"/>
            <a:r>
              <a:rPr lang="nl-NL" smtClean="0"/>
              <a:t>DPWG-LGD General and Specific Guiding Principles</a:t>
            </a:r>
          </a:p>
          <a:p>
            <a:endParaRPr lang="nl-NL" smtClean="0"/>
          </a:p>
          <a:p>
            <a:endParaRPr lang="nl-NL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Managing for results</a:t>
            </a:r>
          </a:p>
        </p:txBody>
      </p:sp>
      <p:sp>
        <p:nvSpPr>
          <p:cNvPr id="38914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11. Support the establishment and strengthening of domestic monitoring and evaluation systems of DLG reforms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Mutual accountability</a:t>
            </a:r>
          </a:p>
        </p:txBody>
      </p:sp>
      <p:sp>
        <p:nvSpPr>
          <p:cNvPr id="3993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SGP 12. Build on and support DLG-reforms that strenghten accountability on both the supply and demand sides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Exercise: Brings &amp; Takes</a:t>
            </a:r>
          </a:p>
        </p:txBody>
      </p:sp>
      <p:sp>
        <p:nvSpPr>
          <p:cNvPr id="20482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/>
              <a:t>Identify and write down in one sentence together with your name: </a:t>
            </a:r>
            <a:endParaRPr lang="nl-NL" sz="2000" smtClean="0"/>
          </a:p>
          <a:p>
            <a:pPr lvl="1"/>
            <a:r>
              <a:rPr lang="en-GB" i="1" smtClean="0"/>
              <a:t>Brings</a:t>
            </a:r>
            <a:r>
              <a:rPr lang="en-GB" smtClean="0"/>
              <a:t>: One specific, valuable insight that they are bringing (green post-its) </a:t>
            </a:r>
            <a:endParaRPr lang="nl-NL" sz="1800" smtClean="0"/>
          </a:p>
          <a:p>
            <a:pPr lvl="1"/>
            <a:r>
              <a:rPr lang="en-GB" i="1" smtClean="0"/>
              <a:t>Takes</a:t>
            </a:r>
            <a:r>
              <a:rPr lang="en-GB" smtClean="0"/>
              <a:t>: One challenge they are facing, which they would like to address during this course (yellow post-its)</a:t>
            </a:r>
            <a:r>
              <a:rPr lang="en-GB" sz="2800" smtClean="0"/>
              <a:t> </a:t>
            </a:r>
            <a:endParaRPr lang="nl-NL" sz="2000" smtClean="0"/>
          </a:p>
          <a:p>
            <a:r>
              <a:rPr lang="en-GB" sz="2800" smtClean="0"/>
              <a:t>Connect the “Brings” and “Takes” with the various sessions of the course </a:t>
            </a:r>
            <a:endParaRPr lang="nl-NL" sz="2000" smtClean="0"/>
          </a:p>
          <a:p>
            <a:r>
              <a:rPr lang="en-GB" sz="2800" smtClean="0"/>
              <a:t>Assign one person to present the group</a:t>
            </a:r>
            <a:endParaRPr lang="nl-NL" sz="2000" smtClean="0"/>
          </a:p>
          <a:p>
            <a:endParaRPr lang="nl-NL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>
          <a:xfrm>
            <a:off x="742950" y="914400"/>
            <a:ext cx="8667750" cy="933450"/>
          </a:xfrm>
        </p:spPr>
        <p:txBody>
          <a:bodyPr/>
          <a:lstStyle/>
          <a:p>
            <a:r>
              <a:rPr lang="nl-NL" sz="4000" smtClean="0"/>
              <a:t>1985 - European Charter on Local Self Government</a:t>
            </a: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mtClean="0"/>
          </a:p>
          <a:p>
            <a:r>
              <a:rPr lang="nl-NL" smtClean="0"/>
              <a:t>Adopted by almost all Member States of the Council of Europe</a:t>
            </a:r>
          </a:p>
          <a:p>
            <a:endParaRPr lang="nl-NL" smtClean="0"/>
          </a:p>
          <a:p>
            <a:r>
              <a:rPr lang="nl-NL" smtClean="0"/>
              <a:t>Recognises that local authorities are one of the main foundations of any democratic regime</a:t>
            </a:r>
          </a:p>
          <a:p>
            <a:endParaRPr lang="nl-NL" smtClean="0"/>
          </a:p>
          <a:p>
            <a:r>
              <a:rPr lang="nl-NL" smtClean="0"/>
              <a:t>Recognises the right of citizens to participate in the conduct of public affairs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1143000"/>
          </a:xfrm>
        </p:spPr>
        <p:txBody>
          <a:bodyPr/>
          <a:lstStyle/>
          <a:p>
            <a:r>
              <a:rPr lang="en-GB" sz="4000" smtClean="0"/>
              <a:t>1996 – Habitat Agenda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412750" y="1676400"/>
            <a:ext cx="8915400" cy="3932238"/>
          </a:xfrm>
        </p:spPr>
        <p:txBody>
          <a:bodyPr/>
          <a:lstStyle/>
          <a:p>
            <a:r>
              <a:rPr lang="en-GB" smtClean="0"/>
              <a:t>Istanbul Declaration on Human Settlements:</a:t>
            </a:r>
          </a:p>
          <a:p>
            <a:pPr>
              <a:buFont typeface="Wingdings 2" pitchFamily="18" charset="2"/>
              <a:buNone/>
            </a:pPr>
            <a:r>
              <a:rPr lang="en-GB" smtClean="0"/>
              <a:t>	</a:t>
            </a:r>
            <a:r>
              <a:rPr lang="en-GB" sz="2200" smtClean="0"/>
              <a:t>"Sustainable human settlements development can be achieved through the effective decentralisation of responsibilities, policy management, decision-making authority and sufficient resources, including revenue collection authority, to local authorities, closed to and most representatives of their constituencies" (paragraph 177)</a:t>
            </a:r>
          </a:p>
          <a:p>
            <a:pPr>
              <a:buFont typeface="Wingdings 2" pitchFamily="18" charset="2"/>
              <a:buNone/>
            </a:pPr>
            <a:endParaRPr lang="en-GB" sz="2200" smtClean="0"/>
          </a:p>
          <a:p>
            <a:pPr>
              <a:buFont typeface="Wingdings 2" pitchFamily="18" charset="2"/>
              <a:buNone/>
            </a:pPr>
            <a:r>
              <a:rPr lang="en-GB" sz="2200" smtClean="0"/>
              <a:t>	"Governments should examine and adopt, as appropriate, policies and legal frameworks from other States that are implementing decentralisation effectively" (paragraph 180)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/>
          </p:cNvSpPr>
          <p:nvPr>
            <p:ph type="body" idx="1"/>
          </p:nvPr>
        </p:nvSpPr>
        <p:spPr>
          <a:xfrm>
            <a:off x="495300" y="2438400"/>
            <a:ext cx="8915400" cy="3475038"/>
          </a:xfrm>
        </p:spPr>
        <p:txBody>
          <a:bodyPr/>
          <a:lstStyle/>
          <a:p>
            <a:r>
              <a:rPr lang="en-GB" smtClean="0"/>
              <a:t> adopted at the UN Habitat conference in Nairobi 2000 by UN and representatives of the w</a:t>
            </a:r>
            <a:r>
              <a:rPr lang="en-US" smtClean="0"/>
              <a:t>orld associations of cities and local authorities </a:t>
            </a:r>
            <a:endParaRPr lang="en-GB" smtClean="0"/>
          </a:p>
          <a:p>
            <a:r>
              <a:rPr lang="en-GB" smtClean="0"/>
              <a:t>framework for the practice of local democracy, as a vital contribution to improving people’s living conditions in cities all over the world</a:t>
            </a:r>
          </a:p>
          <a:p>
            <a:r>
              <a:rPr lang="en-GB" smtClean="0"/>
              <a:t>articles based on the European Charter for Local Self Government</a:t>
            </a:r>
          </a:p>
        </p:txBody>
      </p:sp>
      <p:sp>
        <p:nvSpPr>
          <p:cNvPr id="2355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/>
              <a:t>2000 - World Charter for Local Self Government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2005 - Kofi Annan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700213"/>
            <a:ext cx="9080500" cy="3048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de-DE" smtClean="0"/>
          </a:p>
          <a:p>
            <a:pPr>
              <a:buFont typeface="Wingdings 2" pitchFamily="18" charset="2"/>
              <a:buNone/>
            </a:pPr>
            <a:r>
              <a:rPr lang="de-DE" smtClean="0"/>
              <a:t>	</a:t>
            </a:r>
            <a:r>
              <a:rPr lang="de-DE" sz="3200" smtClean="0"/>
              <a:t>“</a:t>
            </a:r>
            <a:r>
              <a:rPr lang="de-DE" sz="3200" i="1" smtClean="0"/>
              <a:t>Local authorities are essential partners. While our goals are global (MDGs), they can most effectively be achieved through action at local level“</a:t>
            </a:r>
            <a:endParaRPr lang="en-US" sz="3200" i="1" smtClean="0"/>
          </a:p>
        </p:txBody>
      </p:sp>
      <p:pic>
        <p:nvPicPr>
          <p:cNvPr id="24579" name="Picture 4" descr="kofi-annan-electric-ca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8300" y="4114800"/>
            <a:ext cx="39004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2007/2009 - UN Habitat Guidelines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>
          <a:xfrm>
            <a:off x="412750" y="1905000"/>
            <a:ext cx="8997950" cy="4008438"/>
          </a:xfrm>
        </p:spPr>
        <p:txBody>
          <a:bodyPr/>
          <a:lstStyle/>
          <a:p>
            <a:r>
              <a:rPr lang="en-GB" smtClean="0"/>
              <a:t>2007: International Guidelines on Decentralisation and Strengthening of Local Authorities, nine guidelines to promote good governance at all levels and to strengthen local authorities </a:t>
            </a:r>
          </a:p>
          <a:p>
            <a:r>
              <a:rPr lang="en-GB" smtClean="0"/>
              <a:t>2009: </a:t>
            </a:r>
            <a:r>
              <a:rPr lang="en-US" smtClean="0"/>
              <a:t>International Guidelines on Decentralisation and Access to Basic Services for all </a:t>
            </a:r>
            <a:endParaRPr lang="en-GB" smtClean="0"/>
          </a:p>
        </p:txBody>
      </p:sp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2"/>
          <a:srcRect l="24374" t="8853" r="22501" b="201"/>
          <a:stretch>
            <a:fillRect/>
          </a:stretch>
        </p:blipFill>
        <p:spPr bwMode="auto">
          <a:xfrm>
            <a:off x="5613400" y="4038600"/>
            <a:ext cx="2166938" cy="265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/>
              <a:t>2008 - European Charter</a:t>
            </a:r>
          </a:p>
        </p:txBody>
      </p:sp>
      <p:sp>
        <p:nvSpPr>
          <p:cNvPr id="2662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The European Charter on Development Cooperation in Support of Local Governance aims to: </a:t>
            </a:r>
          </a:p>
          <a:p>
            <a:pPr lvl="1"/>
            <a:r>
              <a:rPr lang="nl-NL" smtClean="0"/>
              <a:t>Promote a national framework that fosters local democratic governance</a:t>
            </a:r>
          </a:p>
          <a:p>
            <a:pPr lvl="1"/>
            <a:r>
              <a:rPr lang="nl-NL" smtClean="0"/>
              <a:t>Strengthen democratic governance at the local level</a:t>
            </a:r>
          </a:p>
          <a:p>
            <a:pPr lvl="1"/>
            <a:r>
              <a:rPr lang="nl-NL" smtClean="0"/>
              <a:t>Promote social and economic development for the reduction of poverty and inequality</a:t>
            </a:r>
          </a:p>
          <a:p>
            <a:pPr lvl="1"/>
            <a:r>
              <a:rPr lang="nl-NL" smtClean="0"/>
              <a:t>Strengthen fiscal decentralisation and financing of local auhtorities.</a:t>
            </a:r>
          </a:p>
          <a:p>
            <a:pPr lvl="1"/>
            <a:endParaRPr lang="nl-NL" smtClean="0"/>
          </a:p>
          <a:p>
            <a:endParaRPr lang="nl-NL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3162</TotalTime>
  <Words>833</Words>
  <Application>Microsoft Macintosh PowerPoint</Application>
  <PresentationFormat>A4 Paper (210x297 mm)</PresentationFormat>
  <Paragraphs>108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Times New Roman</vt:lpstr>
      <vt:lpstr>Arial</vt:lpstr>
      <vt:lpstr>Calibri</vt:lpstr>
      <vt:lpstr>Constantia</vt:lpstr>
      <vt:lpstr>Wingdings 2</vt:lpstr>
      <vt:lpstr>Stroom</vt:lpstr>
      <vt:lpstr>Stroom</vt:lpstr>
      <vt:lpstr>Stroom</vt:lpstr>
      <vt:lpstr>Stroom</vt:lpstr>
      <vt:lpstr>ClipArt</vt:lpstr>
      <vt:lpstr>Slide 1</vt:lpstr>
      <vt:lpstr>Session  Overview</vt:lpstr>
      <vt:lpstr>Exercise: Brings &amp; Takes</vt:lpstr>
      <vt:lpstr>1985 - European Charter on Local Self Government</vt:lpstr>
      <vt:lpstr>1996 – Habitat Agenda</vt:lpstr>
      <vt:lpstr>2000 - World Charter for Local Self Government</vt:lpstr>
      <vt:lpstr>2005 - Kofi Annan</vt:lpstr>
      <vt:lpstr>2007/2009 - UN Habitat Guidelines</vt:lpstr>
      <vt:lpstr>2008 - European Charter</vt:lpstr>
      <vt:lpstr>2010 - Kampala call to Action</vt:lpstr>
      <vt:lpstr>DPWG-LGD (2006)</vt:lpstr>
      <vt:lpstr>Activities of DPWG-LGD</vt:lpstr>
      <vt:lpstr>General guiding principles for enhancing alignment and harmonisation on LGD (2008)</vt:lpstr>
      <vt:lpstr>Main principles: Paris Declaration</vt:lpstr>
      <vt:lpstr>Twelve specific guiding principles for enhancing aid effectiveness that will apply to specific country contexts </vt:lpstr>
      <vt:lpstr>Ownership</vt:lpstr>
      <vt:lpstr>Alignment</vt:lpstr>
      <vt:lpstr>Harmonisation I</vt:lpstr>
      <vt:lpstr>Harmonisation II</vt:lpstr>
      <vt:lpstr>Managing for results</vt:lpstr>
      <vt:lpstr>Mutual accountability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en Cecile</dc:creator>
  <cp:lastModifiedBy>aidco-sd-tech2</cp:lastModifiedBy>
  <cp:revision>242</cp:revision>
  <cp:lastPrinted>2011-06-15T16:11:21Z</cp:lastPrinted>
  <dcterms:created xsi:type="dcterms:W3CDTF">2011-06-15T16:07:48Z</dcterms:created>
  <dcterms:modified xsi:type="dcterms:W3CDTF">2011-07-15T09:35:14Z</dcterms:modified>
</cp:coreProperties>
</file>