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60" r:id="rId5"/>
    <p:sldId id="259" r:id="rId6"/>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85" d="100"/>
          <a:sy n="85" d="100"/>
        </p:scale>
        <p:origin x="-546" y="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14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14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14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ADEEB21-72EB-47F9-941A-E411E8BE14B9}" type="slidenum">
              <a:rPr lang="en-GB"/>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71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63909B8-74F6-427B-B089-5A9371201464}" type="slidenum">
              <a:rPr lang="en-GB"/>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A3C69F-C2C9-4765-8540-E8F5323976A2}" type="slidenum">
              <a:rPr lang="en-GB"/>
              <a:pPr/>
              <a:t>1</a:t>
            </a:fld>
            <a:endParaRPr lang="en-GB"/>
          </a:p>
        </p:txBody>
      </p:sp>
      <p:sp>
        <p:nvSpPr>
          <p:cNvPr id="8194" name="Rectangle 2"/>
          <p:cNvSpPr>
            <a:spLocks noRot="1" noChangeArrowheads="1" noTextEdit="1"/>
          </p:cNvSpPr>
          <p:nvPr>
            <p:ph type="sldImg"/>
          </p:nvPr>
        </p:nvSpPr>
        <p:spPr>
          <a:ln/>
        </p:spPr>
      </p:sp>
      <p:sp>
        <p:nvSpPr>
          <p:cNvPr id="8195" name="Rectangle 3"/>
          <p:cNvSpPr>
            <a:spLocks noGrp="1" noChangeArrowheads="1"/>
          </p:cNvSpPr>
          <p:nvPr>
            <p:ph type="body" idx="1"/>
          </p:nvPr>
        </p:nvSpPr>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24E34A-0D38-4519-A8EE-53A892238DB2}" type="slidenum">
              <a:rPr lang="en-GB"/>
              <a:pPr/>
              <a:t>2</a:t>
            </a:fld>
            <a:endParaRPr lang="en-GB"/>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64DF31D-4811-4148-BF8D-A738EE707F34}" type="slidenum">
              <a:rPr lang="en-GB"/>
              <a:pPr/>
              <a:t>3</a:t>
            </a:fld>
            <a:endParaRPr lang="en-GB"/>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F13FA88-C326-4A73-B8F8-D68563E7FEF3}" type="slidenum">
              <a:rPr lang="en-GB"/>
              <a:pPr/>
              <a:t>5</a:t>
            </a:fld>
            <a:endParaRPr lang="en-GB"/>
          </a:p>
        </p:txBody>
      </p:sp>
      <p:sp>
        <p:nvSpPr>
          <p:cNvPr id="11266" name="Rectangle 2"/>
          <p:cNvSpPr>
            <a:spLocks noRot="1" noChangeArrowheads="1" noTextEdit="1"/>
          </p:cNvSpPr>
          <p:nvPr>
            <p:ph type="sldImg"/>
          </p:nvPr>
        </p:nvSpPr>
        <p:spPr>
          <a:ln/>
        </p:spPr>
      </p:sp>
      <p:sp>
        <p:nvSpPr>
          <p:cNvPr id="11267" name="Rectangle 3"/>
          <p:cNvSpPr>
            <a:spLocks noGrp="1" noChangeArrowheads="1"/>
          </p:cNvSpPr>
          <p:nvPr>
            <p:ph type="body"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r-F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EF8903C-2318-4ABB-8486-FF9613D9B0D8}" type="slidenum">
              <a:rPr lang="en-GB"/>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F797C872-3517-4CF8-BA98-157F05A3DEC4}" type="slidenum">
              <a:rPr lang="en-GB"/>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r-F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35BFB3DD-0B50-430C-86FC-61979A9FC6AD}"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41C1254D-E1F2-4ABA-950E-1F1B86E2FED9}" type="slidenum">
              <a:rPr lang="en-GB"/>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r-F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9B171A60-9CA5-4805-812D-DEEF14D9AEAF}"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3D4DB193-E604-4EC3-89FB-1A9CAB9743B0}"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r-F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p:cNvSpPr>
            <a:spLocks noGrp="1"/>
          </p:cNvSpPr>
          <p:nvPr>
            <p:ph type="dt" sz="half" idx="10"/>
          </p:nvPr>
        </p:nvSpPr>
        <p:spPr/>
        <p:txBody>
          <a:bodyPr/>
          <a:lstStyle>
            <a:lvl1pPr>
              <a:defRPr/>
            </a:lvl1pPr>
          </a:lstStyle>
          <a:p>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CC8DCCA5-9106-4A90-8FDE-5A90DB36C1D9}"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FR"/>
          </a:p>
        </p:txBody>
      </p:sp>
      <p:sp>
        <p:nvSpPr>
          <p:cNvPr id="3" name="Date Placeholder 2"/>
          <p:cNvSpPr>
            <a:spLocks noGrp="1"/>
          </p:cNvSpPr>
          <p:nvPr>
            <p:ph type="dt" sz="half" idx="10"/>
          </p:nvPr>
        </p:nvSpPr>
        <p:spPr/>
        <p:txBody>
          <a:bodyPr/>
          <a:lstStyle>
            <a:lvl1pPr>
              <a:defRPr/>
            </a:lvl1pPr>
          </a:lstStyle>
          <a:p>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95C1E6D9-515C-456D-82CC-3A62918E2573}"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E91D6AC2-E6B5-4449-832E-EE472474012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r-F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F59A1768-B3F1-467A-A7FE-BDA6BB0D32B6}"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r-F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2E8EC5A9-4353-47C3-8FC4-F0193BD187C2}"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48C4F531-0A56-4539-8804-77213A3F3493}" type="slidenum">
              <a:rPr lang="en-GB"/>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592138" y="496888"/>
            <a:ext cx="8301037" cy="5859462"/>
          </a:xfrm>
          <a:prstGeom prst="rect">
            <a:avLst/>
          </a:prstGeom>
          <a:noFill/>
          <a:ln w="9525">
            <a:noFill/>
            <a:miter lim="800000"/>
            <a:headEnd/>
            <a:tailEnd/>
          </a:ln>
          <a:effectLst/>
        </p:spPr>
        <p:txBody>
          <a:bodyPr>
            <a:spAutoFit/>
          </a:bodyPr>
          <a:lstStyle/>
          <a:p>
            <a:pPr algn="ctr"/>
            <a:r>
              <a:rPr lang="fr-BE"/>
              <a:t>Synergies – EIB –EC</a:t>
            </a:r>
          </a:p>
          <a:p>
            <a:endParaRPr lang="fr-BE"/>
          </a:p>
          <a:p>
            <a:pPr>
              <a:buFontTx/>
              <a:buChar char="•"/>
            </a:pPr>
            <a:r>
              <a:rPr lang="en-GB"/>
              <a:t>Macro – micro approaches - </a:t>
            </a:r>
          </a:p>
          <a:p>
            <a:pPr>
              <a:buFontTx/>
              <a:buChar char="•"/>
            </a:pPr>
            <a:r>
              <a:rPr lang="en-GB"/>
              <a:t>EIB and EC have different tools </a:t>
            </a:r>
          </a:p>
          <a:p>
            <a:pPr>
              <a:buFontTx/>
              <a:buChar char="•"/>
            </a:pPr>
            <a:r>
              <a:rPr lang="en-GB"/>
              <a:t>Very powerful to get project and sector approach working together</a:t>
            </a:r>
          </a:p>
          <a:p>
            <a:endParaRPr lang="en-GB"/>
          </a:p>
          <a:p>
            <a:r>
              <a:rPr lang="en-GB"/>
              <a:t>What can EIB- EC can do better – what are we not doing?</a:t>
            </a:r>
          </a:p>
          <a:p>
            <a:endParaRPr lang="en-GB"/>
          </a:p>
          <a:p>
            <a:r>
              <a:rPr lang="en-GB"/>
              <a:t>Money is not the problem – funds are not being used in EU due to sector level issues e.g. funds distorted mandates by channelling funds to the Environment ministries where there was not capacity….Entry point critical</a:t>
            </a:r>
          </a:p>
          <a:p>
            <a:endParaRPr lang="en-GB"/>
          </a:p>
          <a:p>
            <a:r>
              <a:rPr lang="en-GB"/>
              <a:t>EC is increasingly pushed to work at the macro level – there is a danger of losing contact with the micro level and with reality!! </a:t>
            </a:r>
          </a:p>
          <a:p>
            <a:endParaRPr lang="en-GB"/>
          </a:p>
          <a:p>
            <a:r>
              <a:rPr lang="en-GB"/>
              <a:t>EC need feedback from the ground - Banks need more time at the sector table</a:t>
            </a:r>
          </a:p>
          <a:p>
            <a:endParaRPr lang="en-GB"/>
          </a:p>
          <a:p>
            <a:r>
              <a:rPr lang="en-GB"/>
              <a:t>Difficulty of creating bridges between the macro and micro even if obviously needed – macro and micro l</a:t>
            </a:r>
          </a:p>
          <a:p>
            <a:endParaRPr lang="en-GB"/>
          </a:p>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ext Box 4"/>
          <p:cNvSpPr txBox="1">
            <a:spLocks noChangeArrowheads="1"/>
          </p:cNvSpPr>
          <p:nvPr/>
        </p:nvSpPr>
        <p:spPr bwMode="auto">
          <a:xfrm>
            <a:off x="323850" y="333375"/>
            <a:ext cx="8496300" cy="6408738"/>
          </a:xfrm>
          <a:prstGeom prst="rect">
            <a:avLst/>
          </a:prstGeom>
          <a:noFill/>
          <a:ln w="9525">
            <a:noFill/>
            <a:miter lim="800000"/>
            <a:headEnd/>
            <a:tailEnd/>
          </a:ln>
          <a:effectLst/>
        </p:spPr>
        <p:txBody>
          <a:bodyPr>
            <a:spAutoFit/>
          </a:bodyPr>
          <a:lstStyle/>
          <a:p>
            <a:r>
              <a:rPr lang="en-GB"/>
              <a:t>Blending of loans and grants can be a means of complementing the two approaches </a:t>
            </a:r>
          </a:p>
          <a:p>
            <a:endParaRPr lang="en-GB"/>
          </a:p>
          <a:p>
            <a:r>
              <a:rPr lang="en-GB"/>
              <a:t>Malawi –is a case study but too early to tell – EIB did not have a person in Country which was a constraint  initially but actually absence increased ownership….! Years of dialogue it took too long how to shorten</a:t>
            </a:r>
          </a:p>
          <a:p>
            <a:endParaRPr lang="en-GB"/>
          </a:p>
          <a:p>
            <a:r>
              <a:rPr lang="en-GB"/>
              <a:t>Project preparation funding can help in marrying the micro and macro approaches – but lack of capacity has slowed the discussion we had to start with capacity and « wasting time in meetings »</a:t>
            </a:r>
          </a:p>
          <a:p>
            <a:endParaRPr lang="en-GB"/>
          </a:p>
          <a:p>
            <a:r>
              <a:rPr lang="en-GB"/>
              <a:t>Link between policy and reality – risk of dealing with the wrong ministry – how to link water to growth, is this a real demand on the ground, productive sector is attractive to bank financing</a:t>
            </a:r>
          </a:p>
          <a:p>
            <a:endParaRPr lang="fr-BE"/>
          </a:p>
          <a:p>
            <a:r>
              <a:rPr lang="en-US"/>
              <a:t>Adjustment of procurement rules – Ukraine example of project failure – time limit for funds needs to be more flexible and adaptable – time horizon needs to be harmonised, this also happens for Water Facility projects</a:t>
            </a:r>
          </a:p>
          <a:p>
            <a:endParaRPr lang="en-US"/>
          </a:p>
          <a:p>
            <a:r>
              <a:rPr lang="en-US"/>
              <a:t>But is it always helpful to just extend deadlines? We have 18 year projects with discontinuity. When the funding is time limited, progress is faster, it is an incentive for action.</a:t>
            </a:r>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592138" y="568325"/>
            <a:ext cx="8083550" cy="5859463"/>
          </a:xfrm>
          <a:prstGeom prst="rect">
            <a:avLst/>
          </a:prstGeom>
          <a:noFill/>
          <a:ln w="9525">
            <a:noFill/>
            <a:miter lim="800000"/>
            <a:headEnd/>
            <a:tailEnd/>
          </a:ln>
          <a:effectLst/>
        </p:spPr>
        <p:txBody>
          <a:bodyPr>
            <a:spAutoFit/>
          </a:bodyPr>
          <a:lstStyle/>
          <a:p>
            <a:pPr marL="342900" indent="-342900"/>
            <a:r>
              <a:rPr lang="en-US"/>
              <a:t>EIB should take more advantage of EU offices, this happens in Lebanon, Benin but not in many other places</a:t>
            </a:r>
          </a:p>
          <a:p>
            <a:pPr marL="342900" indent="-342900"/>
            <a:endParaRPr lang="en-US"/>
          </a:p>
          <a:p>
            <a:pPr marL="342900" indent="-342900"/>
            <a:r>
              <a:rPr lang="en-US"/>
              <a:t>Eriteria – example in the Education sector – the trust fund is managed remotely by the WB with very little accountability to EU</a:t>
            </a:r>
          </a:p>
          <a:p>
            <a:pPr marL="342900" indent="-342900"/>
            <a:r>
              <a:rPr lang="en-US"/>
              <a:t>Summary notes session 1 </a:t>
            </a:r>
          </a:p>
          <a:p>
            <a:pPr marL="342900" indent="-342900"/>
            <a:endParaRPr lang="en-US"/>
          </a:p>
          <a:p>
            <a:pPr marL="342900" indent="-342900"/>
            <a:r>
              <a:rPr lang="en-US"/>
              <a:t>There is a focus on blending as loans and grants – but there is also a </a:t>
            </a:r>
            <a:r>
              <a:rPr lang="en-US" b="1"/>
              <a:t>blending on skills and roles</a:t>
            </a:r>
            <a:r>
              <a:rPr lang="en-US"/>
              <a:t> (EIB has few water specialists so can make use of EU presence on the ground) – need </a:t>
            </a:r>
            <a:r>
              <a:rPr lang="en-US" b="1"/>
              <a:t>clearer delegation</a:t>
            </a:r>
            <a:r>
              <a:rPr lang="en-US"/>
              <a:t> when we work together  </a:t>
            </a:r>
          </a:p>
          <a:p>
            <a:pPr marL="342900" indent="-342900"/>
            <a:r>
              <a:rPr lang="en-US" b="1"/>
              <a:t>Time horizon</a:t>
            </a:r>
            <a:r>
              <a:rPr lang="en-US"/>
              <a:t> is important needs to be flexible but not too flexible or it encourages delay</a:t>
            </a:r>
          </a:p>
          <a:p>
            <a:pPr marL="342900" indent="-342900"/>
            <a:r>
              <a:rPr lang="en-US" b="1"/>
              <a:t>Sharing project pipelines</a:t>
            </a:r>
            <a:r>
              <a:rPr lang="en-US"/>
              <a:t> and using loan officers to take part in coordination meetings</a:t>
            </a:r>
          </a:p>
          <a:p>
            <a:pPr marL="342900" indent="-342900"/>
            <a:r>
              <a:rPr lang="en-US"/>
              <a:t>Lowest common denominator problem is less with EIB-EC because their share a framework</a:t>
            </a:r>
          </a:p>
          <a:p>
            <a:pPr marL="342900" indent="-342900"/>
            <a:r>
              <a:rPr lang="en-US"/>
              <a:t>What to do:  SWAP – Indicators (how to make them work- Bolivia) – get close to actors – corruption (rational?) and the irrational (politically rational)</a:t>
            </a:r>
          </a:p>
          <a:p>
            <a:pPr marL="342900" indent="-342900"/>
            <a:endParaRPr lang="en-US"/>
          </a:p>
          <a:p>
            <a:pPr marL="342900" indent="-342900"/>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ChangeArrowheads="1"/>
          </p:cNvSpPr>
          <p:nvPr/>
        </p:nvSpPr>
        <p:spPr bwMode="auto">
          <a:xfrm>
            <a:off x="539750" y="500063"/>
            <a:ext cx="8280400" cy="5310187"/>
          </a:xfrm>
          <a:prstGeom prst="rect">
            <a:avLst/>
          </a:prstGeom>
          <a:noFill/>
          <a:ln w="9525">
            <a:noFill/>
            <a:miter lim="800000"/>
            <a:headEnd/>
            <a:tailEnd/>
          </a:ln>
          <a:effectLst/>
        </p:spPr>
        <p:txBody>
          <a:bodyPr>
            <a:spAutoFit/>
          </a:bodyPr>
          <a:lstStyle/>
          <a:p>
            <a:pPr marL="342900" indent="-342900" algn="ctr"/>
            <a:r>
              <a:rPr lang="en-US"/>
              <a:t>Summary notes session 1 – synergy EIB/EC and others</a:t>
            </a:r>
          </a:p>
          <a:p>
            <a:pPr marL="342900" indent="-342900"/>
            <a:endParaRPr lang="en-US"/>
          </a:p>
          <a:p>
            <a:pPr marL="342900" indent="-342900">
              <a:buFontTx/>
              <a:buAutoNum type="arabicPeriod"/>
            </a:pPr>
            <a:r>
              <a:rPr lang="en-US"/>
              <a:t>There is a focus on blending as loans and grants – but there is also a </a:t>
            </a:r>
            <a:r>
              <a:rPr lang="en-US" b="1"/>
              <a:t>blending on skills and roles</a:t>
            </a:r>
            <a:r>
              <a:rPr lang="en-US"/>
              <a:t> (EIB has few water specialists so can make use of EU presence on the ground) – need </a:t>
            </a:r>
            <a:r>
              <a:rPr lang="en-US" b="1"/>
              <a:t>clearer delegation</a:t>
            </a:r>
            <a:r>
              <a:rPr lang="en-US"/>
              <a:t> when we work together  </a:t>
            </a:r>
          </a:p>
          <a:p>
            <a:pPr marL="342900" indent="-342900">
              <a:buFontTx/>
              <a:buAutoNum type="arabicPeriod"/>
            </a:pPr>
            <a:endParaRPr lang="en-US"/>
          </a:p>
          <a:p>
            <a:pPr marL="342900" indent="-342900">
              <a:buFontTx/>
              <a:buAutoNum type="arabicPeriod"/>
            </a:pPr>
            <a:r>
              <a:rPr lang="en-US" b="1"/>
              <a:t>Time horizon</a:t>
            </a:r>
            <a:r>
              <a:rPr lang="en-US"/>
              <a:t> is important needs to be flexible but not too flexible or it encourages delay</a:t>
            </a:r>
          </a:p>
          <a:p>
            <a:pPr marL="342900" indent="-342900">
              <a:buFontTx/>
              <a:buAutoNum type="arabicPeriod"/>
            </a:pPr>
            <a:endParaRPr lang="en-US"/>
          </a:p>
          <a:p>
            <a:pPr marL="342900" indent="-342900">
              <a:buFontTx/>
              <a:buAutoNum type="arabicPeriod"/>
            </a:pPr>
            <a:r>
              <a:rPr lang="en-US" b="1"/>
              <a:t>Sharing project pipelines</a:t>
            </a:r>
            <a:r>
              <a:rPr lang="en-US"/>
              <a:t> and using loan officers to take part in coordination meetings</a:t>
            </a:r>
          </a:p>
          <a:p>
            <a:pPr marL="342900" indent="-342900">
              <a:buFontTx/>
              <a:buAutoNum type="arabicPeriod"/>
            </a:pPr>
            <a:endParaRPr lang="en-US"/>
          </a:p>
          <a:p>
            <a:pPr marL="342900" indent="-342900">
              <a:buFontTx/>
              <a:buAutoNum type="arabicPeriod"/>
            </a:pPr>
            <a:r>
              <a:rPr lang="en-US" b="1"/>
              <a:t>Lowest common denominator </a:t>
            </a:r>
            <a:r>
              <a:rPr lang="en-US"/>
              <a:t>problem of following the worst of all procedures is less with EIB-EC because their share a framework</a:t>
            </a:r>
          </a:p>
          <a:p>
            <a:pPr marL="342900" indent="-342900">
              <a:buFontTx/>
              <a:buAutoNum type="arabicPeriod"/>
            </a:pPr>
            <a:endParaRPr lang="en-US"/>
          </a:p>
          <a:p>
            <a:pPr marL="342900" indent="-342900">
              <a:buFontTx/>
              <a:buAutoNum type="arabicPeriod"/>
            </a:pPr>
            <a:r>
              <a:rPr lang="en-US" b="1"/>
              <a:t>What to do: </a:t>
            </a:r>
            <a:r>
              <a:rPr lang="en-US"/>
              <a:t> SWAP – Indicators (how to make them work- Bolivia) – get close to actors – corruption (rational?) and the irrational (politically rational) – avoid risk …stay away unless not needed? – lower ambition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179388" y="188913"/>
            <a:ext cx="8856662" cy="6134100"/>
          </a:xfrm>
          <a:prstGeom prst="rect">
            <a:avLst/>
          </a:prstGeom>
          <a:noFill/>
          <a:ln w="9525">
            <a:noFill/>
            <a:miter lim="800000"/>
            <a:headEnd/>
            <a:tailEnd/>
          </a:ln>
          <a:effectLst/>
        </p:spPr>
        <p:txBody>
          <a:bodyPr>
            <a:spAutoFit/>
          </a:bodyPr>
          <a:lstStyle/>
          <a:p>
            <a:pPr marL="342900" indent="-342900" algn="ctr"/>
            <a:r>
              <a:rPr lang="fr-BE"/>
              <a:t>Day 1 - Session 2 and 3 – comments - PPP</a:t>
            </a:r>
          </a:p>
          <a:p>
            <a:pPr marL="342900" indent="-342900">
              <a:buFontTx/>
              <a:buAutoNum type="arabicPeriod"/>
            </a:pPr>
            <a:r>
              <a:rPr lang="en-GB"/>
              <a:t>Why does the public side of a contract often breach the contract – because they can!....a regulator function helps to distance tariff from politics - But will an external regulator stand up to a President?</a:t>
            </a:r>
          </a:p>
          <a:p>
            <a:pPr marL="342900" indent="-342900">
              <a:buFontTx/>
              <a:buAutoNum type="arabicPeriod"/>
            </a:pPr>
            <a:endParaRPr lang="fr-BE"/>
          </a:p>
          <a:p>
            <a:pPr marL="342900" indent="-342900">
              <a:buFontTx/>
              <a:buAutoNum type="arabicPeriod"/>
            </a:pPr>
            <a:r>
              <a:rPr lang="en-GB"/>
              <a:t>Resistance to PPP – donors have contributed to this resistance</a:t>
            </a:r>
            <a:endParaRPr lang="fr-BE"/>
          </a:p>
          <a:p>
            <a:pPr marL="342900" indent="-342900">
              <a:buFontTx/>
              <a:buAutoNum type="arabicPeriod"/>
            </a:pPr>
            <a:r>
              <a:rPr lang="en-GB"/>
              <a:t>Capacity is not even between the public and private sectors –  such asymmetry is problematic but is capacity building the role of the regulator? </a:t>
            </a:r>
          </a:p>
          <a:p>
            <a:pPr marL="342900" indent="-342900">
              <a:buFontTx/>
              <a:buAutoNum type="arabicPeriod"/>
            </a:pPr>
            <a:r>
              <a:rPr lang="en-GB"/>
              <a:t>Don’t rely entirely on NGOs – the service providers need to be involved, or the price will escalate (no cross subsidy with the rich)</a:t>
            </a:r>
          </a:p>
          <a:p>
            <a:pPr marL="342900" indent="-342900">
              <a:buFontTx/>
              <a:buAutoNum type="arabicPeriod"/>
            </a:pPr>
            <a:endParaRPr lang="en-GB"/>
          </a:p>
          <a:p>
            <a:pPr marL="342900" indent="-342900">
              <a:buFontTx/>
              <a:buAutoNum type="arabicPeriod"/>
            </a:pPr>
            <a:r>
              <a:rPr lang="en-GB"/>
              <a:t>PSCC perceived as a consultant because they behave that way – it is a service not a partnership…focus on reports not operational performance</a:t>
            </a:r>
          </a:p>
          <a:p>
            <a:pPr marL="342900" indent="-342900">
              <a:buFontTx/>
              <a:buAutoNum type="arabicPeriod"/>
            </a:pPr>
            <a:endParaRPr lang="en-GB"/>
          </a:p>
          <a:p>
            <a:pPr marL="342900" indent="-342900">
              <a:buFontTx/>
              <a:buAutoNum type="arabicPeriod"/>
            </a:pPr>
            <a:r>
              <a:rPr lang="en-GB"/>
              <a:t>Water user association do not question paying for meeting allowances</a:t>
            </a:r>
          </a:p>
          <a:p>
            <a:pPr marL="342900" indent="-342900">
              <a:buFontTx/>
              <a:buAutoNum type="arabicPeriod"/>
            </a:pPr>
            <a:endParaRPr lang="en-GB"/>
          </a:p>
          <a:p>
            <a:pPr marL="342900" indent="-342900">
              <a:buFontTx/>
              <a:buAutoNum type="arabicPeriod"/>
            </a:pPr>
            <a:r>
              <a:rPr lang="en-GB"/>
              <a:t>Energy and water very linked – also in terms of governance and tariff </a:t>
            </a:r>
          </a:p>
          <a:p>
            <a:pPr marL="342900" indent="-342900">
              <a:buFontTx/>
              <a:buAutoNum type="arabicPeriod"/>
            </a:pPr>
            <a:endParaRPr lang="en-GB"/>
          </a:p>
          <a:p>
            <a:pPr marL="342900" indent="-342900">
              <a:buFontTx/>
              <a:buAutoNum type="arabicPeriod"/>
            </a:pPr>
            <a:r>
              <a:rPr lang="en-GB"/>
              <a:t>Concessions can be combined with subsidy</a:t>
            </a:r>
          </a:p>
          <a:p>
            <a:pPr marL="342900" indent="-342900">
              <a:buFontTx/>
              <a:buAutoNum type="arabicPeriod"/>
            </a:pPr>
            <a:endParaRPr lang="en-GB"/>
          </a:p>
          <a:p>
            <a:pPr marL="342900" indent="-342900">
              <a:buFontTx/>
              <a:buAutoNum type="arabicPeriod"/>
            </a:pPr>
            <a:r>
              <a:rPr lang="en-GB"/>
              <a:t>The situation is very vulnerable – a single irrational decision can change it all </a:t>
            </a:r>
          </a:p>
          <a:p>
            <a:pPr marL="342900" indent="-342900">
              <a:buFontTx/>
              <a:buAutoNum type="arabicPeriod"/>
            </a:pPr>
            <a:r>
              <a:rPr lang="en-GB"/>
              <a:t>When funds are given ignoring the non compliance the bank is part of the problem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TotalTime>
  <Words>760</Words>
  <Application>Microsoft Office PowerPoint</Application>
  <PresentationFormat>On-screen Show (4:3)</PresentationFormat>
  <Paragraphs>64</Paragraphs>
  <Slides>5</Slides>
  <Notes>4</Notes>
  <HiddenSlides>0</HiddenSlides>
  <MMClips>0</MMClips>
  <ScaleCrop>false</ScaleCrop>
  <HeadingPairs>
    <vt:vector size="6" baseType="variant">
      <vt:variant>
        <vt:lpstr>Fonts Used</vt:lpstr>
      </vt:variant>
      <vt:variant>
        <vt:i4>1</vt:i4>
      </vt:variant>
      <vt:variant>
        <vt:lpstr>Design Template</vt:lpstr>
      </vt:variant>
      <vt:variant>
        <vt:i4>1</vt:i4>
      </vt:variant>
      <vt:variant>
        <vt:lpstr>Slide Titles</vt:lpstr>
      </vt:variant>
      <vt:variant>
        <vt:i4>5</vt:i4>
      </vt:variant>
    </vt:vector>
  </HeadingPairs>
  <TitlesOfParts>
    <vt:vector size="7" baseType="lpstr">
      <vt:lpstr>Arial</vt:lpstr>
      <vt:lpstr>Default Design</vt:lpstr>
      <vt:lpstr>Slide 1</vt:lpstr>
      <vt:lpstr>Slide 2</vt:lpstr>
      <vt:lpstr>Slide 3</vt:lpstr>
      <vt:lpstr>Slide 4</vt:lpstr>
      <vt:lpstr>Slide 5</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aidco-E7- René Bosman </dc:creator>
  <cp:lastModifiedBy>aidco-E7- René Bosman </cp:lastModifiedBy>
  <cp:revision>9</cp:revision>
  <dcterms:created xsi:type="dcterms:W3CDTF">2011-06-28T09:31:37Z</dcterms:created>
  <dcterms:modified xsi:type="dcterms:W3CDTF">2011-06-28T14:28:51Z</dcterms:modified>
</cp:coreProperties>
</file>