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54" autoAdjust="0"/>
  </p:normalViewPr>
  <p:slideViewPr>
    <p:cSldViewPr>
      <p:cViewPr>
        <p:scale>
          <a:sx n="70" d="100"/>
          <a:sy n="70" d="100"/>
        </p:scale>
        <p:origin x="-10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25E94-8E9E-4B08-A3E5-B4CE20656CE6}" type="datetimeFigureOut">
              <a:rPr lang="en-US" smtClean="0"/>
              <a:pPr/>
              <a:t>6/14/2011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9E08D-3BC6-4A8F-9FE1-2FE45517D2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9E08D-3BC6-4A8F-9FE1-2FE45517D25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D36A-DD66-42B7-BD0D-29D7206FB14F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476F-C605-4DAC-9FB3-F951476E493C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DE00F-35B3-4409-9B9F-521DBD75FC20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9D17-F8E1-45B0-8591-FAAF2EFB4862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58AD-73AC-49D3-9369-DCDF6DBE228D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14690-536B-4187-9531-78F746BBB44B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409FA-71A8-4462-9512-3817FB7B795F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72669-2E4E-40BB-A787-AB80F457413E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7876E-FB49-42E5-8DC6-4009F270AC24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ABA1-E4D5-48C3-9544-988E630BD84F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09426-65FF-4C20-9D15-91D21033E788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750E2-00D3-4342-9A73-AF3BA6481406}" type="datetime1">
              <a:rPr lang="en-US" smtClean="0"/>
              <a:pPr/>
              <a:t>6/14/2011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255D5-DFAF-4144-A9D5-C5B458BCDE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57188"/>
            <a:ext cx="8001000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</a:t>
            </a:r>
            <a:r>
              <a:rPr lang="da-DK" sz="2400" b="1" dirty="0" smtClean="0"/>
              <a:t> </a:t>
            </a:r>
            <a:endParaRPr lang="da-DK" sz="24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348880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Key steps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3635732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Results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52120" y="2828543"/>
            <a:ext cx="2952328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Policy</a:t>
            </a:r>
          </a:p>
          <a:p>
            <a:r>
              <a:rPr lang="da-DK" dirty="0" smtClean="0"/>
              <a:t>Finance</a:t>
            </a:r>
          </a:p>
          <a:p>
            <a:r>
              <a:rPr lang="da-DK" dirty="0" smtClean="0"/>
              <a:t>Coordination</a:t>
            </a:r>
          </a:p>
          <a:p>
            <a:r>
              <a:rPr lang="da-DK" dirty="0" smtClean="0"/>
              <a:t>Institutions</a:t>
            </a:r>
          </a:p>
          <a:p>
            <a:r>
              <a:rPr lang="da-DK" dirty="0" smtClean="0"/>
              <a:t>Monitoring</a:t>
            </a:r>
          </a:p>
          <a:p>
            <a:r>
              <a:rPr lang="da-DK" dirty="0" smtClean="0"/>
              <a:t>Public Financial management</a:t>
            </a:r>
          </a:p>
          <a:p>
            <a:r>
              <a:rPr lang="da-DK" dirty="0" smtClean="0"/>
              <a:t>Macro-economic context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5867980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Lessons learnt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1560" y="4797152"/>
            <a:ext cx="237626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Remaining issues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63888" y="3360474"/>
            <a:ext cx="1872208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Implementation</a:t>
            </a:r>
          </a:p>
          <a:p>
            <a:r>
              <a:rPr lang="da-DK" dirty="0" smtClean="0"/>
              <a:t>Finance</a:t>
            </a:r>
          </a:p>
          <a:p>
            <a:r>
              <a:rPr lang="da-DK" dirty="0" smtClean="0"/>
              <a:t>Reforms</a:t>
            </a:r>
            <a:endParaRPr lang="en-US" dirty="0"/>
          </a:p>
        </p:txBody>
      </p:sp>
      <p:cxnSp>
        <p:nvCxnSpPr>
          <p:cNvPr id="15" name="Straight Connector 14"/>
          <p:cNvCxnSpPr>
            <a:stCxn id="4" idx="3"/>
            <a:endCxn id="13" idx="1"/>
          </p:cNvCxnSpPr>
          <p:nvPr/>
        </p:nvCxnSpPr>
        <p:spPr>
          <a:xfrm>
            <a:off x="2987824" y="3820398"/>
            <a:ext cx="576064" cy="1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1"/>
            <a:endCxn id="13" idx="3"/>
          </p:cNvCxnSpPr>
          <p:nvPr/>
        </p:nvCxnSpPr>
        <p:spPr>
          <a:xfrm rot="10800000">
            <a:off x="5436096" y="3822140"/>
            <a:ext cx="216024" cy="22067"/>
          </a:xfrm>
          <a:prstGeom prst="lin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24" name="TextBox 23"/>
          <p:cNvSpPr txBox="1"/>
          <p:nvPr/>
        </p:nvSpPr>
        <p:spPr>
          <a:xfrm>
            <a:off x="539552" y="119675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A case study of application of the sector wide approach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dirty="0"/>
              <a:t>in the water sector 1999-2011  </a:t>
            </a:r>
          </a:p>
          <a:p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95535" y="1124744"/>
          <a:ext cx="8352930" cy="245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a PFM framework in place?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Partly implemented, financial reforms 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VFM &amp; effective procurement?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PEFA suggests quite low results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contributed to sector PFM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Economic modelling has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3933056"/>
          <a:ext cx="8352930" cy="2713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National budget % is allocated to water sector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Very high at over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r>
                        <a:rPr lang="en-GB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of investment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there been political stability and leadership?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At highest levels but not at organisational level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contributed to political economy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Open debate on issues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e.g.</a:t>
                      </a:r>
                      <a:r>
                        <a:rPr lang="en-GB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tariff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PFM / Macro-economic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remaining issues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96752"/>
            <a:ext cx="8352928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Economic viability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GB" dirty="0" smtClean="0"/>
              <a:t>Longer term view is needed to balance political, social, environmental and economic </a:t>
            </a:r>
            <a:r>
              <a:rPr lang="en-GB" dirty="0" smtClean="0"/>
              <a:t>viewpoints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GB" dirty="0" smtClean="0"/>
              <a:t>Future recurrent costs of all initiatives need to be factored into the budget</a:t>
            </a:r>
            <a:endParaRPr lang="en-US" dirty="0"/>
          </a:p>
          <a:p>
            <a:r>
              <a:rPr lang="en-GB" dirty="0"/>
              <a:t> </a:t>
            </a:r>
            <a:endParaRPr lang="en-US" dirty="0"/>
          </a:p>
          <a:p>
            <a:r>
              <a:rPr lang="en-GB" b="1" dirty="0"/>
              <a:t>Role of donors</a:t>
            </a:r>
            <a:r>
              <a:rPr lang="en-GB" dirty="0"/>
              <a:t> </a:t>
            </a:r>
            <a:endParaRPr lang="en-US" dirty="0"/>
          </a:p>
          <a:p>
            <a:pPr marL="177800" indent="-177800">
              <a:buFont typeface="Arial" pitchFamily="34" charset="0"/>
              <a:buChar char="•"/>
            </a:pPr>
            <a:r>
              <a:rPr lang="en-GB" dirty="0"/>
              <a:t>Donors have introduced </a:t>
            </a:r>
            <a:r>
              <a:rPr lang="en-GB" dirty="0" smtClean="0"/>
              <a:t>concepts which have only obtained national ownership after a long period of adjustment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GB" dirty="0" smtClean="0"/>
              <a:t>Political economy needs to be better understood to judge what can be changed and what cannot be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GB" dirty="0" smtClean="0"/>
              <a:t>Financing risk bearing and innovative projects is a comparative advantage of donor funds</a:t>
            </a:r>
            <a:endParaRPr lang="en-US" dirty="0"/>
          </a:p>
          <a:p>
            <a:endParaRPr lang="en-GB" b="1" dirty="0" smtClean="0"/>
          </a:p>
          <a:p>
            <a:r>
              <a:rPr lang="en-GB" b="1" dirty="0" smtClean="0"/>
              <a:t>Attainment</a:t>
            </a:r>
            <a:r>
              <a:rPr lang="en-GB" dirty="0" smtClean="0"/>
              <a:t> </a:t>
            </a:r>
            <a:endParaRPr lang="en-US" dirty="0"/>
          </a:p>
          <a:p>
            <a:pPr marL="177800" lvl="0" indent="-177800">
              <a:buFont typeface="Arial" pitchFamily="34" charset="0"/>
              <a:buChar char="•"/>
            </a:pPr>
            <a:r>
              <a:rPr lang="en-GB" dirty="0" smtClean="0"/>
              <a:t>Massive improvements in use of private sector and engagement with civil society both in irrigation and water supply</a:t>
            </a:r>
          </a:p>
          <a:p>
            <a:pPr marL="177800" lvl="0" indent="-177800">
              <a:buFont typeface="Arial" pitchFamily="34" charset="0"/>
              <a:buChar char="•"/>
            </a:pPr>
            <a:r>
              <a:rPr lang="en-GB" dirty="0" smtClean="0"/>
              <a:t>The MTEF and national programming offer strong potential advantages in the future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16216" y="6492875"/>
            <a:ext cx="2133600" cy="365125"/>
          </a:xfrm>
        </p:spPr>
        <p:txBody>
          <a:bodyPr/>
          <a:lstStyle/>
          <a:p>
            <a:fld id="{C6F255D5-DFAF-4144-A9D5-C5B458BCDEE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lessons learnt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24744"/>
            <a:ext cx="8352928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err="1"/>
              <a:t>SWAp</a:t>
            </a:r>
            <a:r>
              <a:rPr lang="en-GB" b="1" dirty="0"/>
              <a:t> and sector reforms </a:t>
            </a:r>
            <a:r>
              <a:rPr lang="en-GB" dirty="0"/>
              <a:t>– </a:t>
            </a:r>
            <a:r>
              <a:rPr lang="en-GB" dirty="0" err="1" smtClean="0"/>
              <a:t>SWAp</a:t>
            </a:r>
            <a:r>
              <a:rPr lang="en-GB" dirty="0" smtClean="0"/>
              <a:t> can emerge naturally without explicit launch</a:t>
            </a:r>
          </a:p>
          <a:p>
            <a:endParaRPr lang="en-GB" dirty="0" smtClean="0"/>
          </a:p>
          <a:p>
            <a:r>
              <a:rPr lang="en-GB" b="1" dirty="0" smtClean="0"/>
              <a:t>Political economy </a:t>
            </a:r>
            <a:r>
              <a:rPr lang="en-GB" dirty="0" smtClean="0"/>
              <a:t>– more effort to understand the political economy is needed especially for “difficul</a:t>
            </a:r>
            <a:r>
              <a:rPr lang="en-GB" dirty="0" smtClean="0"/>
              <a:t>t to succeed “reforms</a:t>
            </a:r>
          </a:p>
          <a:p>
            <a:endParaRPr lang="en-GB" dirty="0" smtClean="0"/>
          </a:p>
          <a:p>
            <a:r>
              <a:rPr lang="en-GB" b="1" dirty="0" smtClean="0"/>
              <a:t>Donor coordination </a:t>
            </a:r>
            <a:r>
              <a:rPr lang="en-GB" dirty="0" smtClean="0"/>
              <a:t>– systematic under-estimation of difficulty of achieving government led coordination – code of conduct is an under-used tool</a:t>
            </a:r>
          </a:p>
          <a:p>
            <a:endParaRPr lang="en-GB" dirty="0" smtClean="0"/>
          </a:p>
          <a:p>
            <a:r>
              <a:rPr lang="en-GB" b="1" dirty="0" smtClean="0"/>
              <a:t>Linkage to sector budget </a:t>
            </a:r>
            <a:r>
              <a:rPr lang="en-GB" dirty="0" smtClean="0"/>
              <a:t>– recurrent costs of donor financed innovations need to be on budget if a success story is to be continued</a:t>
            </a:r>
          </a:p>
          <a:p>
            <a:endParaRPr lang="en-GB" dirty="0" smtClean="0"/>
          </a:p>
          <a:p>
            <a:r>
              <a:rPr lang="en-GB" b="1" dirty="0" smtClean="0"/>
              <a:t>Institutional anchorage </a:t>
            </a:r>
            <a:r>
              <a:rPr lang="en-GB" dirty="0" smtClean="0"/>
              <a:t>– projects that finance across institutions bring coordination benefits but can also distort mandates</a:t>
            </a:r>
          </a:p>
          <a:p>
            <a:endParaRPr lang="en-GB" dirty="0" smtClean="0"/>
          </a:p>
          <a:p>
            <a:r>
              <a:rPr lang="en-GB" b="1" dirty="0" smtClean="0"/>
              <a:t>Regional programs and calls for proposal modalities </a:t>
            </a:r>
            <a:r>
              <a:rPr lang="en-GB" dirty="0" smtClean="0"/>
              <a:t>– systematic underestimate of the information exchange needed to ensure proposals are country led and made good use of.</a:t>
            </a:r>
            <a:endParaRPr lang="en-US" dirty="0"/>
          </a:p>
          <a:p>
            <a:r>
              <a:rPr lang="en-GB" dirty="0"/>
              <a:t> 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268760"/>
            <a:ext cx="7992888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 </a:t>
            </a:r>
            <a:endParaRPr lang="en-US" dirty="0"/>
          </a:p>
          <a:p>
            <a:r>
              <a:rPr lang="en-GB" dirty="0" smtClean="0"/>
              <a:t>1994 </a:t>
            </a:r>
            <a:r>
              <a:rPr lang="en-GB" dirty="0"/>
              <a:t>- </a:t>
            </a:r>
            <a:r>
              <a:rPr lang="en-GB" dirty="0" smtClean="0"/>
              <a:t>	</a:t>
            </a:r>
            <a:r>
              <a:rPr lang="en-GB" dirty="0" smtClean="0"/>
              <a:t>National workshops on sector reforms and </a:t>
            </a:r>
            <a:r>
              <a:rPr lang="en-GB" dirty="0" smtClean="0"/>
              <a:t> </a:t>
            </a:r>
            <a:r>
              <a:rPr lang="en-GB" dirty="0" smtClean="0"/>
              <a:t>participation of the private 	sector </a:t>
            </a:r>
          </a:p>
          <a:p>
            <a:r>
              <a:rPr lang="en-GB" dirty="0" smtClean="0"/>
              <a:t>1997	National water strategy supported by Water utility, groundwater 	management, Irrigation water and, Wastewater management policies</a:t>
            </a:r>
          </a:p>
          <a:p>
            <a:r>
              <a:rPr lang="en-GB" dirty="0" smtClean="0"/>
              <a:t>1998	Agriculture sector adjustment (supported by the World Bank) placed 	increasing attention on water use efficiency and need for economic tariffs</a:t>
            </a:r>
          </a:p>
          <a:p>
            <a:r>
              <a:rPr lang="en-GB" dirty="0" smtClean="0"/>
              <a:t>2002-7  </a:t>
            </a:r>
            <a:r>
              <a:rPr lang="en-GB" dirty="0" smtClean="0"/>
              <a:t>	</a:t>
            </a:r>
            <a:r>
              <a:rPr lang="en-GB" dirty="0" smtClean="0"/>
              <a:t>Testing of use of the private sector for Amman water supply – this ran for 	5 years and led to a number of nationa</a:t>
            </a:r>
            <a:r>
              <a:rPr lang="en-GB" dirty="0" smtClean="0"/>
              <a:t>l adjustments </a:t>
            </a:r>
            <a:endParaRPr lang="en-GB" dirty="0" smtClean="0"/>
          </a:p>
          <a:p>
            <a:r>
              <a:rPr lang="en-GB" dirty="0" smtClean="0"/>
              <a:t>2006-7	Joint Jordanian and donor (EC) initiatives to establish what ultimately 	became the sector performance unit linked to efforts such as the GIZ 	supported capacity building assessment</a:t>
            </a:r>
          </a:p>
          <a:p>
            <a:r>
              <a:rPr lang="en-GB" dirty="0" smtClean="0"/>
              <a:t>2008	New water strategy 2008-2022 published	</a:t>
            </a:r>
          </a:p>
          <a:p>
            <a:pPr marL="342900" indent="-342900"/>
            <a:r>
              <a:rPr lang="en-GB" dirty="0" smtClean="0"/>
              <a:t>2010	Establishment of the highland water forum which introduces civil society 	into management of the sector</a:t>
            </a:r>
          </a:p>
          <a:p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1500" y="357188"/>
            <a:ext cx="800100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</a:t>
            </a:r>
            <a:r>
              <a:rPr lang="da-DK" sz="2400" b="1" dirty="0" smtClean="0"/>
              <a:t>– </a:t>
            </a:r>
            <a:r>
              <a:rPr lang="da-DK" sz="2400" b="1" dirty="0" smtClean="0"/>
              <a:t>key steps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98525"/>
            <a:ext cx="800100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</a:t>
            </a:r>
            <a:r>
              <a:rPr lang="da-DK" sz="2400" b="1" dirty="0" smtClean="0"/>
              <a:t> </a:t>
            </a:r>
            <a:r>
              <a:rPr lang="da-DK" sz="2400" b="1" dirty="0" smtClean="0"/>
              <a:t>– results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908720"/>
            <a:ext cx="8064896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 smtClean="0"/>
              <a:t>Coverage and sector efficiency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W</a:t>
            </a:r>
            <a:r>
              <a:rPr lang="da-DK" dirty="0" smtClean="0"/>
              <a:t>ater supply – 98% (but in some cases with only 1 day per week)</a:t>
            </a:r>
            <a:endParaRPr lang="da-DK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Cost recovery – 73%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Water losses – 40%</a:t>
            </a:r>
            <a:endParaRPr lang="da-DK" dirty="0" smtClean="0"/>
          </a:p>
          <a:p>
            <a:pPr marL="177800" indent="-177800">
              <a:buFont typeface="Arial" pitchFamily="34" charset="0"/>
              <a:buChar char="•"/>
            </a:pPr>
            <a:r>
              <a:rPr lang="da-DK" dirty="0" smtClean="0"/>
              <a:t>Urban </a:t>
            </a:r>
            <a:r>
              <a:rPr lang="da-DK" dirty="0" smtClean="0"/>
              <a:t>sanitation - </a:t>
            </a:r>
            <a:r>
              <a:rPr lang="da-DK" dirty="0" smtClean="0"/>
              <a:t>63%</a:t>
            </a:r>
            <a:endParaRPr lang="da-DK" dirty="0" smtClean="0"/>
          </a:p>
          <a:p>
            <a:endParaRPr lang="da-DK" dirty="0" smtClean="0"/>
          </a:p>
          <a:p>
            <a:r>
              <a:rPr lang="da-DK" b="1" dirty="0" smtClean="0"/>
              <a:t>Finance</a:t>
            </a:r>
          </a:p>
          <a:p>
            <a:r>
              <a:rPr lang="da-DK" dirty="0" smtClean="0"/>
              <a:t>Strong increase in sector finance from all sources </a:t>
            </a:r>
            <a:r>
              <a:rPr lang="da-DK" dirty="0" smtClean="0"/>
              <a:t> </a:t>
            </a:r>
            <a:r>
              <a:rPr lang="da-DK" dirty="0" smtClean="0"/>
              <a:t>- project to double from 2007 to 2012. Water sector highy prioritised – accounts of 30% of all public investment expenditure</a:t>
            </a:r>
            <a:endParaRPr lang="da-DK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2" y="3789040"/>
          <a:ext cx="806489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060"/>
                <a:gridCol w="2201536"/>
                <a:gridCol w="2688298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Reform</a:t>
                      </a:r>
                      <a:r>
                        <a:rPr lang="da-DK" baseline="0" dirty="0" smtClean="0"/>
                        <a:t> - aspect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performance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”SWAp” </a:t>
                      </a:r>
                      <a:r>
                        <a:rPr lang="da-DK" dirty="0" smtClean="0"/>
                        <a:t>contribution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Policy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Finance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Coordination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Institutional</a:t>
                      </a:r>
                      <a:r>
                        <a:rPr lang="da-DK" baseline="0" dirty="0" smtClean="0"/>
                        <a:t>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Mostly 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Monitoring &amp;</a:t>
                      </a:r>
                      <a:r>
                        <a:rPr lang="da-DK" baseline="0" dirty="0" smtClean="0"/>
                        <a:t> Accountability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Medium/low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PFM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Medium/low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Medium/weak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Macro-economic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5" y="1196752"/>
          <a:ext cx="8352930" cy="516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5500"/>
                <a:gridCol w="303743"/>
                <a:gridCol w="303743"/>
                <a:gridCol w="227807"/>
                <a:gridCol w="2202137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recent policy for the water sector in place?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12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12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2008 policy/strategy but 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Times New Roman"/>
                        </a:rPr>
                        <a:t>transboundary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 strategy missing due to political stalemate – water supply and irrigation at odds.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there a prioritised strategy, policy implementation plan?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EPD but not fully operational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policy linked to PRSP / national development plans?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EPD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policy implemented in practice?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Some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inconsistencies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Are policy targets being met?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Major</a:t>
                      </a:r>
                      <a:r>
                        <a:rPr lang="da-DK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reforms have been undertaken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en-GB" sz="1600" dirty="0" err="1" smtClean="0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” 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contributed to the policy environment?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Reforms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since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early 1990s </a:t>
                      </a: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very influential but underestimated</a:t>
                      </a:r>
                      <a:r>
                        <a:rPr lang="en-GB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political economy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88640"/>
            <a:ext cx="828092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</a:t>
            </a:r>
            <a:r>
              <a:rPr lang="da-DK" sz="2400" b="1" dirty="0" smtClean="0"/>
              <a:t> </a:t>
            </a:r>
            <a:r>
              <a:rPr lang="da-DK" sz="2400" b="1" dirty="0" smtClean="0"/>
              <a:t>– policy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5161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there a sector investment plan?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Times New Roman"/>
                        </a:rPr>
                        <a:t>Split between sectors not combined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donor funding linked to the SIP?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Donor driven rather than SIP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driven but under improvement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Are sub-sector allocations policy directed?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Times New Roman"/>
                        </a:rPr>
                        <a:t>Allocations are project driven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spending linked to policy and results?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multiyear sector MTEF in place?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Calibri"/>
                          <a:ea typeface="Calibri"/>
                          <a:cs typeface="Times New Roman"/>
                        </a:rPr>
                        <a:t>Under MOPIC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Is the disbursement and expenditure level satisfactory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Increasing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budgets are disbursed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Has SWAp influenced  aid modalities?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Reforms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 influenced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modalities (more Jordan centric)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Has SWAp influenced unit costs?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User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associations and commercialisation has increased efficiency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</a:rPr>
                        <a:t>Has SWAp led to increased donor funding?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Reforms and geo-politics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have increased funding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Swap improved  environment for private sector?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Calibri"/>
                          <a:ea typeface="Calibri"/>
                          <a:cs typeface="Times New Roman"/>
                        </a:rPr>
                        <a:t>Private</a:t>
                      </a:r>
                      <a:r>
                        <a:rPr lang="da-DK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sector now active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finance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4560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domestic coordination effective - vertical?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Delay in  civil service reforms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domestic coordination effective – horizontal?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Improving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but competition for resources, unstable mandates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donor sector coordination effective?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Donors coordination patchy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private sector and civil society involved?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Strong improvement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with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private sector and initiatives such as the Highland Forum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there a code of conduct/partnership principles?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None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Is the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  country led and owned?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Mixed views, but evidence of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ownership after the event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Does the </a:t>
                      </a:r>
                      <a:r>
                        <a:rPr lang="en-GB" sz="16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 cover rural/Urban WSS, WRM?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In principle but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transboundary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is self managed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latin typeface="Calibri"/>
                          <a:ea typeface="Calibri"/>
                          <a:cs typeface="Times New Roman"/>
                        </a:rPr>
                        <a:t>Has Swap improved coordination?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Calibri"/>
                          <a:ea typeface="Calibri"/>
                          <a:cs typeface="Times New Roman"/>
                        </a:rPr>
                        <a:t>Yes – especially involvement of private sector and</a:t>
                      </a:r>
                      <a:r>
                        <a:rPr lang="da-DK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farmer associations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co-ordination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4066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Are sector mandates/institutions policy aligned?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Mandates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are fluid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Have needed reforms been designed?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Times New Roman"/>
                        </a:rPr>
                        <a:t>Reform designs largely complete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Are the reforms being implemented?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Being implemented by with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delays e.g. privatisation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53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donor support to institutions/reforms effective?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Strong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appreciation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sector capacity increased?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Capacity increase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strong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donor support to capacity effective?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Calibri"/>
                          <a:ea typeface="Calibri"/>
                          <a:cs typeface="Times New Roman"/>
                        </a:rPr>
                        <a:t>Mixed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improved institutional performance?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Roll out of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reforms especially on private sector</a:t>
                      </a:r>
                      <a:r>
                        <a:rPr lang="en-GB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and civil society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improved sector capacity?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As above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institutional capacity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4522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a performance measurement framework?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Framework in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place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Are the sector indicators appropriate?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Simple (11</a:t>
                      </a:r>
                      <a:r>
                        <a:rPr lang="en-GB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main ones)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 data considered high quality and reliable?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  <a:r>
                        <a:rPr lang="en-GB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but definitions open to discussion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there regular reporting and (annual) review?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Annual reports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Is the sector well governed?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Improving trend but political interference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improved monitoring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Probably – difficult to attribute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Has Swap improved sector governance?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Civil society now has strong role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monitoring and accountability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5" y="1124744"/>
          <a:ext cx="8352930" cy="4874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9"/>
                <a:gridCol w="288032"/>
                <a:gridCol w="288032"/>
                <a:gridCol w="288032"/>
                <a:gridCol w="2376265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938" indent="-7938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dirty="0" smtClean="0"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endParaRPr lang="en-US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53988" indent="-3079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Comment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Efficiency of urban WSS sector?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 40%</a:t>
                      </a:r>
                      <a:r>
                        <a:rPr lang="da-DK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losses better than regional average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Functionality  of rural sector?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Challenges</a:t>
                      </a:r>
                      <a:r>
                        <a:rPr lang="en-GB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being met in irrigation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Is the sector financially viable (O&amp;M, expansion)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Tariffs are insufficient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19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Is the environmental performance adequate?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Insufficient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regulation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Are there water rights in place?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Especially influenced by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transboundary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Are there IWRM plans for major basins?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+mn-lt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Transboundary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cooperation constrained by political factors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Av. annual coverage increase since </a:t>
                      </a:r>
                      <a:r>
                        <a:rPr lang="en-GB" sz="18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 (date)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88640"/>
            <a:ext cx="8352928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 smtClean="0"/>
              <a:t>Jordan– </a:t>
            </a:r>
            <a:r>
              <a:rPr lang="da-DK" sz="2400" b="1" dirty="0" smtClean="0"/>
              <a:t>Implementation   </a:t>
            </a:r>
            <a:endParaRPr lang="da-DK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255D5-DFAF-4144-A9D5-C5B458BCDEE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1085</Words>
  <Application>Microsoft Office PowerPoint</Application>
  <PresentationFormat>On-screen Show (4:3)</PresentationFormat>
  <Paragraphs>300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11</cp:revision>
  <dcterms:created xsi:type="dcterms:W3CDTF">2011-05-26T12:22:22Z</dcterms:created>
  <dcterms:modified xsi:type="dcterms:W3CDTF">2011-06-14T18:52:27Z</dcterms:modified>
</cp:coreProperties>
</file>