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9" r:id="rId4"/>
    <p:sldId id="262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797675" cy="9926638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pos="5760" userDrawn="1">
          <p15:clr>
            <a:srgbClr val="A4A3A4"/>
          </p15:clr>
        </p15:guide>
        <p15:guide id="6" pos="5488" userDrawn="1">
          <p15:clr>
            <a:srgbClr val="A4A3A4"/>
          </p15:clr>
        </p15:guide>
        <p15:guide id="7" orient="horz" pos="259" userDrawn="1">
          <p15:clr>
            <a:srgbClr val="A4A3A4"/>
          </p15:clr>
        </p15:guide>
        <p15:guide id="8" orient="horz" pos="2981" userDrawn="1">
          <p15:clr>
            <a:srgbClr val="A4A3A4"/>
          </p15:clr>
        </p15:guide>
        <p15:guide id="9" orient="horz" pos="28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smass L. Mwikila" initials="DL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974"/>
    <a:srgbClr val="ABCFDE"/>
    <a:srgbClr val="BF9F3D"/>
    <a:srgbClr val="00546E"/>
    <a:srgbClr val="684620"/>
    <a:srgbClr val="A0A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8"/>
    <p:restoredTop sz="84987" autoAdjust="0"/>
  </p:normalViewPr>
  <p:slideViewPr>
    <p:cSldViewPr snapToGrid="0" snapToObjects="1" showGuides="1">
      <p:cViewPr>
        <p:scale>
          <a:sx n="91" d="100"/>
          <a:sy n="91" d="100"/>
        </p:scale>
        <p:origin x="-1020" y="144"/>
      </p:cViewPr>
      <p:guideLst>
        <p:guide orient="horz" pos="1257"/>
        <p:guide orient="horz" pos="259"/>
        <p:guide orient="horz" pos="2981"/>
        <p:guide orient="horz" pos="2845"/>
        <p:guide pos="2880"/>
        <p:guide pos="272"/>
        <p:guide/>
        <p:guide pos="5760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946B0-F23C-A040-A816-FBCC788CB08A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88D43-7794-FA4A-89AF-89779073D5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0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03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Development</a:t>
            </a:r>
            <a:r>
              <a:rPr lang="en-US" baseline="0" dirty="0" smtClean="0"/>
              <a:t> of the National and Regional climate change instruments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76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6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273849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24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5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emplate-PPT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" y="-1321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1" descr="Slide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9100"/>
            <a:ext cx="3529013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805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49910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D002E16-BDA9-4735-BE48-427108FE722C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6211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5DD38E-AD0E-45C1-87C3-69F31B718233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47724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548588C-0723-4972-8D06-69C0C789870A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0617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1F3B869-A7A3-4DB7-8CFE-EBB047E2B107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9434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6BED0E0-379C-4EB7-B005-5376733C78CE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2233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BD42BD4-FCD0-5E4F-93FE-1DFBC7AB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C8EB18-0897-0F47-935F-53FC0C55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C66ABA9-97B5-CE4E-966C-ACDB0EC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21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5D1B48D-C5FE-4AA0-805B-D5D80C8BB9B5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43890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7FA632A-9DA5-4903-9881-5645A6953C46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7287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5F90037-0298-41F1-B53A-CB8A6FE63805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04206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F0ADDED-FDFC-4272-9B05-42BDFD8A37C7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947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52080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520805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 defTabSz="914400">
              <a:defRPr/>
            </a:pPr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62300" y="4695826"/>
            <a:ext cx="2133600" cy="1964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43A47F0-875A-4206-B7DB-C95C65E622BF}" type="slidenum">
              <a:rPr lang="en-US" sz="1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6068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9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59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40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4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6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16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14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6E2B3E6-D959-1344-89B1-ED81AF66DA5B}"/>
              </a:ext>
            </a:extLst>
          </p:cNvPr>
          <p:cNvSpPr/>
          <p:nvPr userDrawn="1"/>
        </p:nvSpPr>
        <p:spPr>
          <a:xfrm>
            <a:off x="0" y="4430598"/>
            <a:ext cx="9144000" cy="712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4"/>
            <a:ext cx="7886700" cy="306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7" name="Immagine 23">
            <a:extLst>
              <a:ext uri="{FF2B5EF4-FFF2-40B4-BE49-F238E27FC236}">
                <a16:creationId xmlns="" xmlns:a16="http://schemas.microsoft.com/office/drawing/2014/main" id="{A4AC3087-A6C3-6343-A685-B456AD8E1E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25" y="4516438"/>
            <a:ext cx="2270169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2B4960-48DD-3145-AA34-D2D664AD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24FBF7-FB59-1341-ADE5-F1BD65A6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B6C636-9E7A-D545-960A-60BD2CBDF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AD02-5660-894F-8147-C5DCBA4284F2}" type="datetimeFigureOut">
              <a:rPr lang="it-IT" smtClean="0"/>
              <a:t>01/11/2018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3A74B2-48AC-1841-A1A9-A1B6EB426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CAB3A0-4D34-B346-9F94-F735B8499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4AB9-15DF-E941-B1CB-399E89C54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1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8137"/>
            <a:ext cx="8229600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2306"/>
            <a:ext cx="8229600" cy="29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7" descr="GCCA logos for PPT.pct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4232673"/>
            <a:ext cx="4332287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template-PPT-design-inte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572"/>
            <a:ext cx="9161463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_acp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4443418"/>
            <a:ext cx="868362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3200" kern="1200">
          <a:solidFill>
            <a:srgbClr val="573206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800" kern="1200">
          <a:solidFill>
            <a:srgbClr val="573206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400" kern="1200">
          <a:solidFill>
            <a:srgbClr val="573206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2000" kern="1200">
          <a:solidFill>
            <a:srgbClr val="57320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»"/>
        <a:defRPr sz="2000" kern="1200">
          <a:solidFill>
            <a:srgbClr val="573206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164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431800" y="820845"/>
            <a:ext cx="8280400" cy="3566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12700" lvl="0" algn="ctr" defTabSz="685800">
              <a:lnSpc>
                <a:spcPct val="101000"/>
              </a:lnSpc>
              <a:spcBef>
                <a:spcPts val="0"/>
              </a:spcBef>
            </a:pPr>
            <a:endParaRPr lang="en-GB" sz="1600" b="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92372"/>
            <a:ext cx="9144000" cy="37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13023E-7158-4C8C-8958-62224C4909ED}"/>
              </a:ext>
            </a:extLst>
          </p:cNvPr>
          <p:cNvSpPr txBox="1"/>
          <p:nvPr/>
        </p:nvSpPr>
        <p:spPr>
          <a:xfrm>
            <a:off x="496399" y="820849"/>
            <a:ext cx="78812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x-none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x-none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x-non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x-none" sz="28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endParaRPr lang="x-none" sz="280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24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ACP 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2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en-US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x-none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x-non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x-none" sz="2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x-none" sz="24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Dismas Mwikila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Adaptation Specialist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African Community (EAC) Secretariat</a:t>
            </a:r>
            <a:endParaRPr lang="x-none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516438"/>
            <a:ext cx="12573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92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Ttt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……End……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05DD38E-AD0E-45C1-87C3-69F31B718233}" type="slidenum">
              <a:rPr lang="en-US" sz="1800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089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information on EAC</a:t>
            </a:r>
          </a:p>
          <a:p>
            <a:r>
              <a:rPr lang="en-US" dirty="0" smtClean="0"/>
              <a:t>Climate Change Challenges in the region</a:t>
            </a:r>
          </a:p>
          <a:p>
            <a:r>
              <a:rPr lang="en-US" dirty="0" smtClean="0"/>
              <a:t>EAC Preparation for COP 24</a:t>
            </a:r>
          </a:p>
          <a:p>
            <a:r>
              <a:rPr lang="en-US" dirty="0" smtClean="0"/>
              <a:t>Key regional 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5363" name="Picture 2" descr="Image result for EAC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00050"/>
            <a:ext cx="8991600" cy="4743450"/>
          </a:xfrm>
          <a:noFill/>
        </p:spPr>
      </p:pic>
    </p:spTree>
    <p:extLst>
      <p:ext uri="{BB962C8B-B14F-4D97-AF65-F5344CB8AC3E}">
        <p14:creationId xmlns:p14="http://schemas.microsoft.com/office/powerpoint/2010/main" val="20381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85"/>
            <a:ext cx="8229600" cy="98271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Climate Change Impacts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572" y="1334817"/>
            <a:ext cx="9070428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D</a:t>
            </a:r>
            <a:r>
              <a:rPr lang="en-US" sz="2000" dirty="0" smtClean="0"/>
              <a:t>ecline </a:t>
            </a:r>
            <a:r>
              <a:rPr lang="en-US" sz="2000" dirty="0"/>
              <a:t>in agricultural </a:t>
            </a:r>
            <a:r>
              <a:rPr lang="en-US" sz="2000" dirty="0" smtClean="0"/>
              <a:t>productivity leading to food and nutrition  insecurity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Water and energy insecurity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Diseases and pests infestation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Infrastructure damages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Human and animal mortality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Conflicts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Ecological changes</a:t>
            </a:r>
          </a:p>
          <a:p>
            <a:r>
              <a:rPr lang="en-US" sz="2000" b="1" dirty="0" smtClean="0"/>
              <a:t>Note:</a:t>
            </a:r>
            <a:endParaRPr lang="en-US" sz="2000" b="1" dirty="0"/>
          </a:p>
          <a:p>
            <a:r>
              <a:rPr lang="en-US" sz="1800" dirty="0" smtClean="0"/>
              <a:t>Climate </a:t>
            </a:r>
            <a:r>
              <a:rPr lang="en-US" sz="1800" dirty="0"/>
              <a:t>change coupled with  human pressures have led to depletion of vegetation, forests and wildlife population. The IPCC 2007 4th assessment report indicate that 25-40% of mammal species in the EAC’s national parks have become endangered</a:t>
            </a:r>
          </a:p>
        </p:txBody>
      </p:sp>
    </p:spTree>
    <p:extLst>
      <p:ext uri="{BB962C8B-B14F-4D97-AF65-F5344CB8AC3E}">
        <p14:creationId xmlns:p14="http://schemas.microsoft.com/office/powerpoint/2010/main" val="37121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Some Indicators of Challenges in the Region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2914650"/>
            <a:ext cx="1981200" cy="514350"/>
          </a:xfrm>
          <a:prstGeom prst="ellipse">
            <a:avLst/>
          </a:prstGeom>
          <a:solidFill>
            <a:srgbClr val="3366FF"/>
          </a:solidFill>
          <a:ln cap="flat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rtlCol="0" anchor="ctr">
            <a:normAutofit fontScale="70000" lnSpcReduction="20000"/>
          </a:bodyPr>
          <a:lstStyle/>
          <a:p>
            <a:pPr marL="0" indent="0" algn="ctr" eaLnBrk="1" fontAlgn="auto" hangingPunct="1">
              <a:buFont typeface="Wingdings 2" charset="0"/>
              <a:buNone/>
              <a:defRPr/>
            </a:pPr>
            <a:r>
              <a:rPr lang="en-US" dirty="0" smtClean="0">
                <a:solidFill>
                  <a:schemeClr val="lt1"/>
                </a:solidFill>
              </a:rPr>
              <a:t>Floods 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09800" y="2343150"/>
            <a:ext cx="2362200" cy="6858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white"/>
                </a:solidFill>
              </a:rPr>
              <a:t>Droughts</a:t>
            </a:r>
            <a:r>
              <a:rPr lang="en-US" sz="180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72000" y="2400300"/>
            <a:ext cx="1981200" cy="685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white"/>
                </a:solidFill>
              </a:rPr>
              <a:t>SLR 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1257300"/>
            <a:ext cx="1905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Food insecurity  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00400" y="1085850"/>
            <a:ext cx="1905000" cy="6858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Unsecured Energy 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05600" y="1028700"/>
            <a:ext cx="2133600" cy="6858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Land Degradation  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733800" y="3086100"/>
            <a:ext cx="23622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white"/>
                </a:solidFill>
              </a:rPr>
              <a:t>Pests&amp; Diseases   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086600" y="2400300"/>
            <a:ext cx="19050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Loss of Biodiversity&amp;human  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0" y="3943350"/>
            <a:ext cx="1905000" cy="6858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Water Scarcity   </a:t>
            </a:r>
          </a:p>
        </p:txBody>
      </p:sp>
      <p:sp>
        <p:nvSpPr>
          <p:cNvPr id="13" name="Oval 12"/>
          <p:cNvSpPr/>
          <p:nvPr/>
        </p:nvSpPr>
        <p:spPr>
          <a:xfrm>
            <a:off x="2514600" y="4343400"/>
            <a:ext cx="1905000" cy="685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Conflicts   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172200" y="4229100"/>
            <a:ext cx="2514600" cy="6858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65093"/>
            </a:solidFill>
            <a:round/>
            <a:headEnd/>
            <a:tailEnd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Damaged Infrastructures   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V="1">
            <a:off x="6096000" y="1714500"/>
            <a:ext cx="838200" cy="5715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914400" y="2114550"/>
            <a:ext cx="1066800" cy="800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6248400" y="3200400"/>
            <a:ext cx="1143000" cy="571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2743200" y="1828800"/>
            <a:ext cx="838200" cy="5715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1600200" y="3714750"/>
            <a:ext cx="1828800" cy="228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4114800" y="4000500"/>
            <a:ext cx="228600" cy="457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002041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38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Response to CC challenges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0717" y="1418897"/>
            <a:ext cx="84660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Development </a:t>
            </a:r>
            <a:r>
              <a:rPr lang="en-US" sz="2800" dirty="0" smtClean="0">
                <a:solidFill>
                  <a:prstClr val="black"/>
                </a:solidFill>
              </a:rPr>
              <a:t> of </a:t>
            </a:r>
            <a:r>
              <a:rPr lang="en-US" sz="2800" dirty="0">
                <a:solidFill>
                  <a:prstClr val="black"/>
                </a:solidFill>
              </a:rPr>
              <a:t>the National and Regional climate change </a:t>
            </a:r>
            <a:r>
              <a:rPr lang="en-US" sz="2800" dirty="0" smtClean="0">
                <a:solidFill>
                  <a:prstClr val="black"/>
                </a:solidFill>
              </a:rPr>
              <a:t>instruments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Development and implementation of climate change projects and programs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Implementation of decisions and resolutions emanating from UNFCCC processes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EAC Preparation for COP 24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8166" y="1334814"/>
            <a:ext cx="8671034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N" sz="2000" dirty="0" smtClean="0">
                <a:latin typeface="Arial"/>
                <a:ea typeface="Times New Roman"/>
              </a:rPr>
              <a:t>Organizing  national and Regional  climate change consultative meetings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 dirty="0" smtClean="0">
                <a:latin typeface="Arial"/>
              </a:rPr>
              <a:t>Objectives of the consultative meetings was: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IN" sz="2000" dirty="0" smtClean="0">
                <a:latin typeface="Arial"/>
                <a:ea typeface="Times New Roman"/>
              </a:rPr>
              <a:t>Review </a:t>
            </a:r>
            <a:r>
              <a:rPr lang="en-IN" sz="2000" dirty="0">
                <a:latin typeface="Arial"/>
                <a:ea typeface="Times New Roman"/>
              </a:rPr>
              <a:t>progress in the [implementation of the previous COPs resolutions and </a:t>
            </a:r>
            <a:r>
              <a:rPr lang="en-IN" sz="2000" dirty="0" smtClean="0">
                <a:latin typeface="Arial"/>
                <a:ea typeface="Times New Roman"/>
              </a:rPr>
              <a:t>decisions;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IN" sz="2000" dirty="0" smtClean="0">
                <a:latin typeface="Arial"/>
              </a:rPr>
              <a:t> </a:t>
            </a:r>
            <a:r>
              <a:rPr lang="en-IN" sz="2000" dirty="0">
                <a:latin typeface="Arial"/>
                <a:ea typeface="Times New Roman"/>
              </a:rPr>
              <a:t>identify national climate change priorities to inform </a:t>
            </a:r>
            <a:r>
              <a:rPr lang="en-IN" sz="2000" dirty="0" smtClean="0">
                <a:latin typeface="Arial"/>
                <a:ea typeface="Times New Roman"/>
              </a:rPr>
              <a:t>national and regional </a:t>
            </a:r>
            <a:r>
              <a:rPr lang="en-IN" sz="2000" dirty="0">
                <a:latin typeface="Arial"/>
                <a:ea typeface="Times New Roman"/>
              </a:rPr>
              <a:t>position to the forthcoming </a:t>
            </a:r>
            <a:r>
              <a:rPr lang="en-IN" sz="2000" dirty="0" smtClean="0">
                <a:latin typeface="Arial"/>
                <a:ea typeface="Times New Roman"/>
              </a:rPr>
              <a:t>COP 24; and</a:t>
            </a:r>
            <a:endParaRPr lang="en-IN" sz="2000" baseline="30000" dirty="0">
              <a:latin typeface="Arial"/>
              <a:ea typeface="Times New Roman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IN" sz="2000" dirty="0">
                <a:latin typeface="Arial"/>
                <a:ea typeface="Times New Roman"/>
              </a:rPr>
              <a:t>provide recommendations for strengthening national </a:t>
            </a:r>
            <a:r>
              <a:rPr lang="en-IN" sz="2000" dirty="0" smtClean="0">
                <a:latin typeface="Arial"/>
                <a:ea typeface="Times New Roman"/>
              </a:rPr>
              <a:t> and regional climate </a:t>
            </a:r>
            <a:r>
              <a:rPr lang="en-IN" sz="2000" dirty="0">
                <a:latin typeface="Arial"/>
                <a:ea typeface="Times New Roman"/>
              </a:rPr>
              <a:t>change initiatives  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1450" lvl="0" indent="-17145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Key </a:t>
            </a:r>
            <a: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regional position</a:t>
            </a:r>
            <a:br>
              <a:rPr lang="en-US" sz="3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6124" y="1713186"/>
            <a:ext cx="8387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Arial"/>
                <a:ea typeface="Times New Roman"/>
              </a:rPr>
              <a:t>The work on balanced rule book </a:t>
            </a:r>
            <a:r>
              <a:rPr lang="en-GB" sz="1600" dirty="0" smtClean="0">
                <a:latin typeface="Arial"/>
                <a:ea typeface="Times New Roman"/>
              </a:rPr>
              <a:t>should  </a:t>
            </a:r>
            <a:r>
              <a:rPr lang="en-GB" sz="1600" dirty="0">
                <a:latin typeface="Arial"/>
                <a:ea typeface="Times New Roman"/>
              </a:rPr>
              <a:t>be completed to strengthen the implementation of the Paris </a:t>
            </a:r>
            <a:r>
              <a:rPr lang="en-GB" sz="1600" dirty="0" smtClean="0">
                <a:latin typeface="Arial"/>
                <a:ea typeface="Times New Roman"/>
              </a:rPr>
              <a:t>Agreement;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>
                <a:latin typeface="Arial"/>
                <a:ea typeface="Times New Roman"/>
              </a:rPr>
              <a:t>NDCs should be revised in line with the national development strategies and </a:t>
            </a:r>
            <a:r>
              <a:rPr lang="en-IN" sz="1600" dirty="0" smtClean="0">
                <a:latin typeface="Arial"/>
                <a:ea typeface="Times New Roman"/>
              </a:rPr>
              <a:t>goals;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/>
                <a:ea typeface="Times New Roman"/>
              </a:rPr>
              <a:t>COP 24 should provide the framework to support developing countries to implement their NDCs i.e. adaptation and mitigation </a:t>
            </a:r>
            <a:r>
              <a:rPr lang="en-US" sz="1600" dirty="0" smtClean="0">
                <a:latin typeface="Arial"/>
                <a:ea typeface="Times New Roman"/>
              </a:rPr>
              <a:t>targets;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Arial"/>
                <a:ea typeface="Times New Roman"/>
              </a:rPr>
              <a:t>The common time frame for NDCs review to be five years to allow for quick </a:t>
            </a:r>
            <a:r>
              <a:rPr lang="en-US" sz="1600" dirty="0">
                <a:latin typeface="Arial"/>
                <a:ea typeface="Times New Roman"/>
              </a:rPr>
              <a:t>review</a:t>
            </a:r>
            <a:r>
              <a:rPr lang="en-GB" sz="1600" dirty="0">
                <a:latin typeface="Arial"/>
                <a:ea typeface="Times New Roman"/>
              </a:rPr>
              <a:t> and the “link between global stocktake and NDCs” needs to be maintained</a:t>
            </a:r>
            <a:endParaRPr lang="en-US" sz="1600" dirty="0" smtClean="0">
              <a:latin typeface="Arial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1600" dirty="0">
                <a:latin typeface="Arial"/>
                <a:ea typeface="Times New Roman"/>
              </a:rPr>
              <a:t>Parties to strengthen institutional and operational capacities for effective coordination and implementation of resilient and sustainable development programs</a:t>
            </a:r>
            <a:endParaRPr lang="en-GB" sz="1600" dirty="0" smtClean="0">
              <a:latin typeface="Arial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5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prstClr val="black"/>
                </a:solidFill>
                <a:latin typeface="Calibri"/>
              </a:rPr>
              <a:t>Key regional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position 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580" y="2112579"/>
            <a:ext cx="72941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/>
                <a:ea typeface="Times New Roman"/>
              </a:rPr>
              <a:t>Parties to advocate for an increased availability of resources for adaptation activities, given the importance of adaptation for developing </a:t>
            </a:r>
            <a:r>
              <a:rPr lang="en-US" sz="1600" dirty="0" smtClean="0">
                <a:latin typeface="Arial"/>
                <a:ea typeface="Times New Roman"/>
              </a:rPr>
              <a:t>countries;</a:t>
            </a:r>
          </a:p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GB" sz="1600" dirty="0">
                <a:latin typeface="Arial"/>
                <a:ea typeface="Times New Roman"/>
              </a:rPr>
              <a:t>Developed countries </a:t>
            </a:r>
            <a:r>
              <a:rPr lang="en-GB" sz="1600" dirty="0" smtClean="0">
                <a:latin typeface="Arial"/>
                <a:ea typeface="Times New Roman"/>
              </a:rPr>
              <a:t>to </a:t>
            </a:r>
            <a:r>
              <a:rPr lang="en-GB" sz="1600" dirty="0">
                <a:latin typeface="Arial"/>
                <a:ea typeface="Times New Roman"/>
              </a:rPr>
              <a:t>provide adequate, direct and predictable funding to enable developing countries meet their medium and long-term adaptation </a:t>
            </a:r>
            <a:r>
              <a:rPr lang="en-GB" sz="1600" dirty="0" smtClean="0">
                <a:latin typeface="Arial"/>
                <a:ea typeface="Times New Roman"/>
              </a:rPr>
              <a:t>programmes </a:t>
            </a:r>
            <a:r>
              <a:rPr lang="en-GB" sz="1600" dirty="0">
                <a:latin typeface="Arial"/>
                <a:ea typeface="Times New Roman"/>
              </a:rPr>
              <a:t>(NAPs</a:t>
            </a:r>
            <a:r>
              <a:rPr lang="en-GB" sz="1600" dirty="0" smtClean="0">
                <a:latin typeface="Arial"/>
                <a:ea typeface="Times New Roman"/>
              </a:rPr>
              <a:t>);</a:t>
            </a:r>
            <a:endParaRPr lang="en-US" sz="1600" dirty="0" smtClean="0">
              <a:latin typeface="Arial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/>
                <a:ea typeface="Times New Roman"/>
              </a:rPr>
              <a:t>Mitigation actions to be informed by principles of the Convention particularly </a:t>
            </a:r>
            <a:r>
              <a:rPr lang="en-IN" sz="1600" dirty="0">
                <a:latin typeface="Arial"/>
                <a:ea typeface="Times New Roman"/>
              </a:rPr>
              <a:t>the</a:t>
            </a:r>
            <a:r>
              <a:rPr lang="en-US" sz="1600" dirty="0">
                <a:latin typeface="Arial"/>
                <a:ea typeface="Times New Roman"/>
              </a:rPr>
              <a:t> principle of equity and the principle of common but differentiated responsibilities and respective </a:t>
            </a:r>
            <a:r>
              <a:rPr lang="en-US" sz="1600" dirty="0" smtClean="0">
                <a:latin typeface="Arial"/>
                <a:ea typeface="Times New Roman"/>
              </a:rPr>
              <a:t>capabilities; and</a:t>
            </a:r>
          </a:p>
          <a:p>
            <a:pPr marL="285750" marR="16510" lvl="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en-IN" sz="1600" dirty="0" smtClean="0">
                <a:latin typeface="Arial"/>
                <a:ea typeface="Times New Roman"/>
              </a:rPr>
              <a:t>More </a:t>
            </a:r>
            <a:r>
              <a:rPr lang="en-IN" sz="1600" dirty="0">
                <a:latin typeface="Arial"/>
                <a:ea typeface="Times New Roman"/>
              </a:rPr>
              <a:t>resources should be </a:t>
            </a:r>
            <a:r>
              <a:rPr lang="en-US" sz="1600" dirty="0">
                <a:latin typeface="Arial"/>
                <a:ea typeface="Times New Roman"/>
              </a:rPr>
              <a:t>allocated</a:t>
            </a:r>
            <a:r>
              <a:rPr lang="en-IN" sz="1600" dirty="0">
                <a:latin typeface="Arial"/>
                <a:ea typeface="Times New Roman"/>
              </a:rPr>
              <a:t> by the UNFCCC’s financing mechanism to support the up-scaling of </a:t>
            </a:r>
            <a:r>
              <a:rPr lang="en-IN" sz="1600" dirty="0" smtClean="0">
                <a:latin typeface="Arial"/>
                <a:ea typeface="Times New Roman"/>
              </a:rPr>
              <a:t>CSA, </a:t>
            </a:r>
            <a:r>
              <a:rPr lang="en-IN" sz="1600" dirty="0">
                <a:latin typeface="Arial"/>
                <a:ea typeface="Times New Roman"/>
              </a:rPr>
              <a:t>adoption of </a:t>
            </a:r>
            <a:r>
              <a:rPr lang="en-IN" sz="1600" dirty="0" smtClean="0">
                <a:latin typeface="Arial"/>
                <a:ea typeface="Times New Roman"/>
              </a:rPr>
              <a:t>REE </a:t>
            </a:r>
            <a:r>
              <a:rPr lang="en-IN" sz="1600" dirty="0">
                <a:latin typeface="Arial"/>
                <a:ea typeface="Times New Roman"/>
              </a:rPr>
              <a:t>technologies and other green and blue economy </a:t>
            </a:r>
            <a:r>
              <a:rPr lang="en-IN" sz="1600" dirty="0" smtClean="0">
                <a:latin typeface="Arial"/>
                <a:ea typeface="Times New Roman"/>
              </a:rPr>
              <a:t>initiatives</a:t>
            </a:r>
            <a:endParaRPr lang="en-US" sz="1600" dirty="0">
              <a:latin typeface="Times New Roman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>
              <a:latin typeface="Arial"/>
              <a:ea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49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ra-ACP GCC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2303</TotalTime>
  <Words>485</Words>
  <Application>Microsoft Office PowerPoint</Application>
  <PresentationFormat>On-screen Show (16:9)</PresentationFormat>
  <Paragraphs>74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Tema di Office</vt:lpstr>
      <vt:lpstr>Custom Design</vt:lpstr>
      <vt:lpstr>Intra-ACP GCCA template</vt:lpstr>
      <vt:lpstr>PowerPoint Presentation</vt:lpstr>
      <vt:lpstr>Outlines</vt:lpstr>
      <vt:lpstr>PowerPoint Presentation</vt:lpstr>
      <vt:lpstr> Climate Change Impacts  </vt:lpstr>
      <vt:lpstr>Some Indicators of Challenges in the Region</vt:lpstr>
      <vt:lpstr>Response to CC challenges </vt:lpstr>
      <vt:lpstr>EAC Preparation for COP 24</vt:lpstr>
      <vt:lpstr> Key regional position </vt:lpstr>
      <vt:lpstr>Key regional position (2)</vt:lpstr>
      <vt:lpstr>Ttt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Dismass L. Mwikila</cp:lastModifiedBy>
  <cp:revision>86</cp:revision>
  <cp:lastPrinted>2018-10-04T10:23:12Z</cp:lastPrinted>
  <dcterms:created xsi:type="dcterms:W3CDTF">2018-09-19T10:11:26Z</dcterms:created>
  <dcterms:modified xsi:type="dcterms:W3CDTF">2018-11-01T18:58:54Z</dcterms:modified>
</cp:coreProperties>
</file>