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9"/>
  </p:notesMasterIdLst>
  <p:sldIdLst>
    <p:sldId id="265" r:id="rId3"/>
    <p:sldId id="260" r:id="rId4"/>
    <p:sldId id="261" r:id="rId5"/>
    <p:sldId id="262" r:id="rId6"/>
    <p:sldId id="263" r:id="rId7"/>
    <p:sldId id="264" r:id="rId8"/>
  </p:sldIdLst>
  <p:sldSz cx="9144000" cy="5143500" type="screen16x9"/>
  <p:notesSz cx="6797675" cy="9926638"/>
  <p:defaultTextStyle>
    <a:defPPr>
      <a:defRPr lang="it-IT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7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72" userDrawn="1">
          <p15:clr>
            <a:srgbClr val="A4A3A4"/>
          </p15:clr>
        </p15:guide>
        <p15:guide id="4" userDrawn="1">
          <p15:clr>
            <a:srgbClr val="A4A3A4"/>
          </p15:clr>
        </p15:guide>
        <p15:guide id="5" pos="5760" userDrawn="1">
          <p15:clr>
            <a:srgbClr val="A4A3A4"/>
          </p15:clr>
        </p15:guide>
        <p15:guide id="6" pos="5488" userDrawn="1">
          <p15:clr>
            <a:srgbClr val="A4A3A4"/>
          </p15:clr>
        </p15:guide>
        <p15:guide id="7" orient="horz" pos="259" userDrawn="1">
          <p15:clr>
            <a:srgbClr val="A4A3A4"/>
          </p15:clr>
        </p15:guide>
        <p15:guide id="8" orient="horz" pos="2981" userDrawn="1">
          <p15:clr>
            <a:srgbClr val="A4A3A4"/>
          </p15:clr>
        </p15:guide>
        <p15:guide id="9" orient="horz" pos="28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8974"/>
    <a:srgbClr val="ABCFDE"/>
    <a:srgbClr val="BF9F3D"/>
    <a:srgbClr val="00546E"/>
    <a:srgbClr val="684620"/>
    <a:srgbClr val="A0A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8"/>
    <p:restoredTop sz="84987" autoAdjust="0"/>
  </p:normalViewPr>
  <p:slideViewPr>
    <p:cSldViewPr snapToGrid="0" snapToObjects="1" showGuides="1">
      <p:cViewPr varScale="1">
        <p:scale>
          <a:sx n="70" d="100"/>
          <a:sy n="70" d="100"/>
        </p:scale>
        <p:origin x="48" y="264"/>
      </p:cViewPr>
      <p:guideLst>
        <p:guide orient="horz" pos="1257"/>
        <p:guide pos="2880"/>
        <p:guide pos="272"/>
        <p:guide/>
        <p:guide pos="5760"/>
        <p:guide pos="5488"/>
        <p:guide orient="horz" pos="259"/>
        <p:guide orient="horz" pos="2981"/>
        <p:guide orient="horz" pos="2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946B0-F23C-A040-A816-FBCC788CB08A}" type="datetimeFigureOut">
              <a:rPr lang="it-IT" smtClean="0"/>
              <a:t>31/10/2018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88D43-7794-FA4A-89AF-89779073D56A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600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88D43-7794-FA4A-89AF-89779073D56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790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31/10/2018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3698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31/10/2018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1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31/10/2018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4246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65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BD42BD4-FCD0-5E4F-93FE-1DFBC7AB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31/10/2018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0C8EB18-0897-0F47-935F-53FC0C552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C66ABA9-97B5-CE4E-966C-ACDB0EC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421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31/10/2018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9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31/10/2018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959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31/10/2018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3405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31/10/2018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84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31/10/2018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6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31/10/2018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16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31/10/2018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140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6E2B3E6-D959-1344-89B1-ED81AF66DA5B}"/>
              </a:ext>
            </a:extLst>
          </p:cNvPr>
          <p:cNvSpPr/>
          <p:nvPr userDrawn="1"/>
        </p:nvSpPr>
        <p:spPr>
          <a:xfrm>
            <a:off x="0" y="4430598"/>
            <a:ext cx="9144000" cy="712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061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pic>
        <p:nvPicPr>
          <p:cNvPr id="7" name="Immagine 23">
            <a:extLst>
              <a:ext uri="{FF2B5EF4-FFF2-40B4-BE49-F238E27FC236}">
                <a16:creationId xmlns:a16="http://schemas.microsoft.com/office/drawing/2014/main" xmlns="" id="{A4AC3087-A6C3-6343-A685-B456AD8E1E5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915" y="4516438"/>
            <a:ext cx="2270169" cy="62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8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62B4960-48DD-3145-AA34-D2D664ADA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24FBF7-FB59-1341-ADE5-F1BD65A67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B6C636-9E7A-D545-960A-60BD2CBDF8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BAD02-5660-894F-8147-C5DCBA4284F2}" type="datetimeFigureOut">
              <a:rPr lang="it-IT" smtClean="0"/>
              <a:t>31/10/2018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3A74B2-48AC-1841-A1A9-A1B6EB426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CAB3A0-4D34-B346-9F94-F735B8499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34AB9-15DF-E941-B1CB-399E89C54099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16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51643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/>
        </p:nvSpPr>
        <p:spPr>
          <a:xfrm>
            <a:off x="431800" y="820844"/>
            <a:ext cx="8280400" cy="35664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R="12700" lvl="0" algn="ctr" defTabSz="685800">
              <a:lnSpc>
                <a:spcPct val="101000"/>
              </a:lnSpc>
              <a:spcBef>
                <a:spcPts val="0"/>
              </a:spcBef>
            </a:pPr>
            <a:endParaRPr lang="en-GB" sz="1600" b="0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392367"/>
            <a:ext cx="9144000" cy="37591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DF5E0CD3-4E8F-461B-BE93-94E8418EE9DD}"/>
              </a:ext>
            </a:extLst>
          </p:cNvPr>
          <p:cNvGrpSpPr/>
          <p:nvPr/>
        </p:nvGrpSpPr>
        <p:grpSpPr>
          <a:xfrm>
            <a:off x="2056702" y="3445660"/>
            <a:ext cx="5030593" cy="800684"/>
            <a:chOff x="7221406" y="119706"/>
            <a:chExt cx="5030593" cy="800684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xmlns="" id="{F233E67E-795C-4A58-ADC1-F63818CCF05A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1406" y="185623"/>
              <a:ext cx="744449" cy="7347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2" descr="logo expertise france">
              <a:extLst>
                <a:ext uri="{FF2B5EF4-FFF2-40B4-BE49-F238E27FC236}">
                  <a16:creationId xmlns:a16="http://schemas.microsoft.com/office/drawing/2014/main" xmlns="" id="{9FA61103-F391-43AC-BCE6-A52AD1B4DD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804"/>
            <a:stretch/>
          </p:blipFill>
          <p:spPr bwMode="auto">
            <a:xfrm>
              <a:off x="11551152" y="119706"/>
              <a:ext cx="700847" cy="728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xmlns="" id="{2E419B9D-034A-4CCF-80CF-0163178D2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54079" y="152534"/>
              <a:ext cx="869978" cy="695983"/>
            </a:xfrm>
            <a:prstGeom prst="rect">
              <a:avLst/>
            </a:prstGeom>
          </p:spPr>
        </p:pic>
      </p:grpSp>
      <p:sp>
        <p:nvSpPr>
          <p:cNvPr id="13" name="TextBox 1">
            <a:extLst>
              <a:ext uri="{FF2B5EF4-FFF2-40B4-BE49-F238E27FC236}">
                <a16:creationId xmlns="" xmlns:a16="http://schemas.microsoft.com/office/drawing/2014/main" id="{7713023E-7158-4C8C-8958-62224C4909ED}"/>
              </a:ext>
            </a:extLst>
          </p:cNvPr>
          <p:cNvSpPr txBox="1"/>
          <p:nvPr/>
        </p:nvSpPr>
        <p:spPr>
          <a:xfrm>
            <a:off x="583735" y="429958"/>
            <a:ext cx="78812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x-non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x-non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x-non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x-non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x-non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x-non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x-none" sz="2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x-non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x-none" sz="2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x-non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x-non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x-non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algn="ctr"/>
            <a:endParaRPr lang="fr-FR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</a:t>
            </a:r>
            <a:r>
              <a:rPr lang="fr-FR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african</a:t>
            </a: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initiatives on </a:t>
            </a:r>
            <a:r>
              <a:rPr lang="fr-FR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NDCs</a:t>
            </a: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x-none" sz="2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x-none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ACP Hou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x-none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e, 5</a:t>
            </a:r>
            <a:r>
              <a:rPr lang="en-US" sz="2400" baseline="30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x-none" sz="2400" baseline="30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x-none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x-none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x-none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x-none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2018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765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7BE583CE-845A-4D36-B6F1-8124AA198FF7}"/>
              </a:ext>
            </a:extLst>
          </p:cNvPr>
          <p:cNvSpPr txBox="1">
            <a:spLocks/>
          </p:cNvSpPr>
          <p:nvPr/>
        </p:nvSpPr>
        <p:spPr>
          <a:xfrm>
            <a:off x="8917780" y="4907757"/>
            <a:ext cx="226220" cy="23574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E8577-6F5F-4143-AD32-6DC2893D0A3F}" type="slidenum">
              <a:rPr lang="fr-FR" altLang="fr-FR" sz="900">
                <a:solidFill>
                  <a:schemeClr val="bg1"/>
                </a:solidFill>
              </a:rPr>
              <a:pPr/>
              <a:t>2</a:t>
            </a:fld>
            <a:endParaRPr lang="fr-FR" altLang="fr-FR" sz="900" dirty="0">
              <a:solidFill>
                <a:schemeClr val="bg1"/>
              </a:solidFill>
            </a:endParaRPr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xmlns="" id="{D479B7F4-FFA3-4D1F-A1EC-9896A3D6E805}"/>
              </a:ext>
            </a:extLst>
          </p:cNvPr>
          <p:cNvSpPr txBox="1">
            <a:spLocks/>
          </p:cNvSpPr>
          <p:nvPr/>
        </p:nvSpPr>
        <p:spPr bwMode="auto">
          <a:xfrm>
            <a:off x="1" y="4907757"/>
            <a:ext cx="8840390" cy="235744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C8B478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altLang="fr-FR" sz="750" dirty="0">
                <a:solidFill>
                  <a:schemeClr val="bg1"/>
                </a:solidFill>
              </a:rPr>
              <a:t>GCCA+ - </a:t>
            </a:r>
            <a:r>
              <a:rPr lang="fr-FR" altLang="fr-FR" sz="750" dirty="0" err="1">
                <a:solidFill>
                  <a:schemeClr val="bg1"/>
                </a:solidFill>
              </a:rPr>
              <a:t>Diagnosis</a:t>
            </a:r>
            <a:r>
              <a:rPr lang="fr-FR" altLang="fr-FR" sz="750" dirty="0">
                <a:solidFill>
                  <a:schemeClr val="bg1"/>
                </a:solidFill>
              </a:rPr>
              <a:t> –  </a:t>
            </a:r>
            <a:r>
              <a:rPr lang="fr-FR" altLang="fr-FR" sz="750" dirty="0" err="1">
                <a:solidFill>
                  <a:schemeClr val="bg1"/>
                </a:solidFill>
              </a:rPr>
              <a:t>Oct</a:t>
            </a:r>
            <a:r>
              <a:rPr lang="fr-FR" altLang="fr-FR" sz="750" dirty="0">
                <a:solidFill>
                  <a:schemeClr val="bg1"/>
                </a:solidFill>
              </a:rPr>
              <a:t> 2018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D0825205-F950-476D-8866-3FF8C407B960}"/>
              </a:ext>
            </a:extLst>
          </p:cNvPr>
          <p:cNvSpPr txBox="1">
            <a:spLocks/>
          </p:cNvSpPr>
          <p:nvPr/>
        </p:nvSpPr>
        <p:spPr>
          <a:xfrm>
            <a:off x="258793" y="114023"/>
            <a:ext cx="6302556" cy="80357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chemeClr val="tx2"/>
                </a:solidFill>
              </a:rPr>
              <a:t>GCCA+ - Preliminary </a:t>
            </a:r>
            <a:r>
              <a:rPr lang="fr-FR" sz="2400" b="1" dirty="0" err="1">
                <a:solidFill>
                  <a:schemeClr val="tx2"/>
                </a:solidFill>
              </a:rPr>
              <a:t>diagnosis</a:t>
            </a:r>
            <a:r>
              <a:rPr lang="fr-FR" sz="2400" b="1" dirty="0">
                <a:solidFill>
                  <a:schemeClr val="tx2"/>
                </a:solidFill>
              </a:rPr>
              <a:t/>
            </a:r>
            <a:br>
              <a:rPr lang="fr-FR" sz="2400" b="1" dirty="0">
                <a:solidFill>
                  <a:schemeClr val="tx2"/>
                </a:solidFill>
              </a:rPr>
            </a:br>
            <a:endParaRPr lang="fr-FR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4BA16F8-EE33-4055-AAC9-2E334CFEDB14}"/>
              </a:ext>
            </a:extLst>
          </p:cNvPr>
          <p:cNvSpPr/>
          <p:nvPr/>
        </p:nvSpPr>
        <p:spPr>
          <a:xfrm>
            <a:off x="381796" y="1104909"/>
            <a:ext cx="8274031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=&gt; 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Preparation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phase 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implemented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by Expertise France in 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order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to 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refine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activities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and 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governance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scheme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of the programme + 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ensure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concertation 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among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the 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institutional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partners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. </a:t>
            </a:r>
          </a:p>
          <a:p>
            <a:pPr>
              <a:lnSpc>
                <a:spcPct val="115000"/>
              </a:lnSpc>
            </a:pPr>
            <a:endParaRPr lang="fr-FR" sz="1600" dirty="0">
              <a:solidFill>
                <a:schemeClr val="tx2"/>
              </a:solidFill>
              <a:latin typeface="+mj-lt"/>
              <a:ea typeface="Calibri" panose="020F0502020204030204" pitchFamily="34" charset="0"/>
            </a:endParaRPr>
          </a:p>
          <a:p>
            <a:pPr marL="214313" indent="-214313">
              <a:lnSpc>
                <a:spcPct val="115000"/>
              </a:lnSpc>
              <a:buFont typeface="Symbol" panose="05050102010706020507" pitchFamily="18" charset="2"/>
              <a:buChar char="Þ"/>
            </a:pP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Diagnosis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phase 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with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following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key questions: </a:t>
            </a:r>
          </a:p>
          <a:p>
            <a:pPr marL="214313" indent="-214313">
              <a:lnSpc>
                <a:spcPct val="115000"/>
              </a:lnSpc>
              <a:buFontTx/>
              <a:buChar char="-"/>
            </a:pP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What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is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the 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implementation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status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of the 17 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NDCs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of the 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region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? Highlight the key aspects of the 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commitments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made by the countries, 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their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progresses and 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identified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barriers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/gaps to 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reach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their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goals</a:t>
            </a:r>
          </a:p>
          <a:p>
            <a:pPr marL="214313" indent="-214313">
              <a:lnSpc>
                <a:spcPct val="115000"/>
              </a:lnSpc>
              <a:buFontTx/>
              <a:buChar char="-"/>
            </a:pP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What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are the </a:t>
            </a:r>
            <a:r>
              <a:rPr lang="fr-FR" sz="1600" dirty="0">
                <a:solidFill>
                  <a:schemeClr val="tx2"/>
                </a:solidFill>
                <a:ea typeface="Calibri" panose="020F0502020204030204" pitchFamily="34" charset="0"/>
              </a:rPr>
              <a:t>« </a:t>
            </a:r>
            <a:r>
              <a:rPr lang="fr-FR" sz="1600" dirty="0" err="1">
                <a:solidFill>
                  <a:schemeClr val="tx2"/>
                </a:solidFill>
                <a:latin typeface="+mj-lt"/>
              </a:rPr>
              <a:t>climate</a:t>
            </a:r>
            <a:r>
              <a:rPr lang="fr-FR" sz="1600" dirty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1600" dirty="0" err="1">
                <a:solidFill>
                  <a:schemeClr val="tx2"/>
                </a:solidFill>
                <a:latin typeface="+mj-lt"/>
              </a:rPr>
              <a:t>capacity</a:t>
            </a:r>
            <a:r>
              <a:rPr lang="fr-FR" sz="1600" dirty="0">
                <a:solidFill>
                  <a:schemeClr val="tx2"/>
                </a:solidFill>
                <a:latin typeface="+mj-lt"/>
              </a:rPr>
              <a:t> building » initiatives 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currently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running at 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regional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level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(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carried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out by international, 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panafrican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and 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regional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organizations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)? </a:t>
            </a:r>
          </a:p>
          <a:p>
            <a:pPr marL="214313" indent="-214313">
              <a:lnSpc>
                <a:spcPct val="115000"/>
              </a:lnSpc>
              <a:buFontTx/>
              <a:buChar char="-"/>
            </a:pP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What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are the gaps in the services 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offered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to the 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member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countries?</a:t>
            </a:r>
          </a:p>
          <a:p>
            <a:pPr marL="214313" indent="-214313">
              <a:lnSpc>
                <a:spcPct val="115000"/>
              </a:lnSpc>
              <a:buFontTx/>
              <a:buChar char="-"/>
            </a:pP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What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could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be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the 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role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of 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regional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institutions in 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terms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of « 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climate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capacity</a:t>
            </a:r>
            <a:r>
              <a:rPr lang="fr-F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building » ? 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DF5E0CD3-4E8F-461B-BE93-94E8418EE9DD}"/>
              </a:ext>
            </a:extLst>
          </p:cNvPr>
          <p:cNvGrpSpPr/>
          <p:nvPr/>
        </p:nvGrpSpPr>
        <p:grpSpPr>
          <a:xfrm>
            <a:off x="5416055" y="114022"/>
            <a:ext cx="3614836" cy="642938"/>
            <a:chOff x="7221406" y="152402"/>
            <a:chExt cx="4819781" cy="857250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xmlns="" id="{6EA228F0-75A8-4187-ADBF-EF40B301629B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1959" y="152402"/>
              <a:ext cx="2939143" cy="857250"/>
            </a:xfrm>
            <a:prstGeom prst="rect">
              <a:avLst/>
            </a:prstGeom>
            <a:noFill/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xmlns="" id="{F233E67E-795C-4A58-ADC1-F63818CCF05A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1406" y="185623"/>
              <a:ext cx="744449" cy="7347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2" descr="logo expertise france">
              <a:extLst>
                <a:ext uri="{FF2B5EF4-FFF2-40B4-BE49-F238E27FC236}">
                  <a16:creationId xmlns:a16="http://schemas.microsoft.com/office/drawing/2014/main" xmlns="" id="{9FA61103-F391-43AC-BCE6-A52AD1B4DD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804"/>
            <a:stretch/>
          </p:blipFill>
          <p:spPr bwMode="auto">
            <a:xfrm>
              <a:off x="11551153" y="338930"/>
              <a:ext cx="490034" cy="509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xmlns="" id="{2E419B9D-034A-4CCF-80CF-0163178D2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65855" y="222255"/>
              <a:ext cx="832217" cy="6657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4679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7BE583CE-845A-4D36-B6F1-8124AA198FF7}"/>
              </a:ext>
            </a:extLst>
          </p:cNvPr>
          <p:cNvSpPr txBox="1">
            <a:spLocks/>
          </p:cNvSpPr>
          <p:nvPr/>
        </p:nvSpPr>
        <p:spPr>
          <a:xfrm>
            <a:off x="8917780" y="4907757"/>
            <a:ext cx="226220" cy="23574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E8577-6F5F-4143-AD32-6DC2893D0A3F}" type="slidenum">
              <a:rPr lang="fr-FR" altLang="fr-FR" sz="900">
                <a:solidFill>
                  <a:schemeClr val="bg1"/>
                </a:solidFill>
              </a:rPr>
              <a:pPr/>
              <a:t>3</a:t>
            </a:fld>
            <a:endParaRPr lang="fr-FR" altLang="fr-FR" sz="900" dirty="0">
              <a:solidFill>
                <a:schemeClr val="bg1"/>
              </a:solidFill>
            </a:endParaRPr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xmlns="" id="{D479B7F4-FFA3-4D1F-A1EC-9896A3D6E805}"/>
              </a:ext>
            </a:extLst>
          </p:cNvPr>
          <p:cNvSpPr txBox="1">
            <a:spLocks/>
          </p:cNvSpPr>
          <p:nvPr/>
        </p:nvSpPr>
        <p:spPr bwMode="auto">
          <a:xfrm>
            <a:off x="1" y="4907757"/>
            <a:ext cx="8840390" cy="235744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C8B478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altLang="fr-FR" sz="750" dirty="0">
                <a:solidFill>
                  <a:schemeClr val="bg1"/>
                </a:solidFill>
              </a:rPr>
              <a:t>GCCA+ - </a:t>
            </a:r>
            <a:r>
              <a:rPr lang="fr-FR" altLang="fr-FR" sz="750" dirty="0" err="1">
                <a:solidFill>
                  <a:schemeClr val="bg1"/>
                </a:solidFill>
              </a:rPr>
              <a:t>Diagnosis</a:t>
            </a:r>
            <a:r>
              <a:rPr lang="fr-FR" altLang="fr-FR" sz="750" dirty="0">
                <a:solidFill>
                  <a:schemeClr val="bg1"/>
                </a:solidFill>
              </a:rPr>
              <a:t> –  </a:t>
            </a:r>
            <a:r>
              <a:rPr lang="fr-FR" altLang="fr-FR" sz="750" dirty="0" err="1">
                <a:solidFill>
                  <a:schemeClr val="bg1"/>
                </a:solidFill>
              </a:rPr>
              <a:t>Oct</a:t>
            </a:r>
            <a:r>
              <a:rPr lang="fr-FR" altLang="fr-FR" sz="750" dirty="0">
                <a:solidFill>
                  <a:schemeClr val="bg1"/>
                </a:solidFill>
              </a:rPr>
              <a:t> 2018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D0825205-F950-476D-8866-3FF8C407B960}"/>
              </a:ext>
            </a:extLst>
          </p:cNvPr>
          <p:cNvSpPr txBox="1">
            <a:spLocks/>
          </p:cNvSpPr>
          <p:nvPr/>
        </p:nvSpPr>
        <p:spPr>
          <a:xfrm>
            <a:off x="257356" y="139217"/>
            <a:ext cx="4976728" cy="80357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 err="1">
                <a:solidFill>
                  <a:schemeClr val="tx2"/>
                </a:solidFill>
              </a:rPr>
              <a:t>Potential</a:t>
            </a:r>
            <a:r>
              <a:rPr lang="fr-FR" sz="2400" b="1" dirty="0">
                <a:solidFill>
                  <a:schemeClr val="tx2"/>
                </a:solidFill>
              </a:rPr>
              <a:t> </a:t>
            </a:r>
            <a:r>
              <a:rPr lang="fr-FR" sz="2400" b="1" dirty="0" err="1">
                <a:solidFill>
                  <a:schemeClr val="tx2"/>
                </a:solidFill>
              </a:rPr>
              <a:t>role</a:t>
            </a:r>
            <a:r>
              <a:rPr lang="fr-FR" sz="2400" b="1" dirty="0">
                <a:solidFill>
                  <a:schemeClr val="tx2"/>
                </a:solidFill>
              </a:rPr>
              <a:t> for </a:t>
            </a:r>
            <a:r>
              <a:rPr lang="fr-FR" sz="2400" b="1" dirty="0" err="1">
                <a:solidFill>
                  <a:schemeClr val="tx2"/>
                </a:solidFill>
              </a:rPr>
              <a:t>regional</a:t>
            </a:r>
            <a:r>
              <a:rPr lang="fr-FR" sz="2400" b="1" dirty="0">
                <a:solidFill>
                  <a:schemeClr val="tx2"/>
                </a:solidFill>
              </a:rPr>
              <a:t> institutions in Paris agreement </a:t>
            </a:r>
            <a:r>
              <a:rPr lang="fr-FR" sz="2400" b="1" dirty="0" err="1">
                <a:solidFill>
                  <a:schemeClr val="tx2"/>
                </a:solidFill>
              </a:rPr>
              <a:t>implementation</a:t>
            </a:r>
            <a:r>
              <a:rPr lang="fr-FR" sz="2400" b="1" dirty="0">
                <a:solidFill>
                  <a:schemeClr val="tx2"/>
                </a:solidFill>
              </a:rPr>
              <a:t/>
            </a:r>
            <a:br>
              <a:rPr lang="fr-FR" sz="2400" b="1" dirty="0">
                <a:solidFill>
                  <a:schemeClr val="tx2"/>
                </a:solidFill>
              </a:rPr>
            </a:br>
            <a:endParaRPr lang="fr-FR" sz="2400" b="1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72B9FAC6-FBFC-420E-9D28-9610550424E0}"/>
              </a:ext>
            </a:extLst>
          </p:cNvPr>
          <p:cNvGrpSpPr/>
          <p:nvPr/>
        </p:nvGrpSpPr>
        <p:grpSpPr>
          <a:xfrm>
            <a:off x="5416055" y="114301"/>
            <a:ext cx="3614836" cy="642938"/>
            <a:chOff x="7221406" y="152402"/>
            <a:chExt cx="4819781" cy="857250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xmlns="" id="{C353FACD-C93B-44AB-A8F3-5050D572E4F5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1959" y="152402"/>
              <a:ext cx="2939143" cy="857250"/>
            </a:xfrm>
            <a:prstGeom prst="rect">
              <a:avLst/>
            </a:prstGeom>
            <a:noFill/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xmlns="" id="{3FA5D466-F4BF-4F31-BB82-CE9902A2726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1406" y="185623"/>
              <a:ext cx="744449" cy="7347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2" descr="logo expertise france">
              <a:extLst>
                <a:ext uri="{FF2B5EF4-FFF2-40B4-BE49-F238E27FC236}">
                  <a16:creationId xmlns:a16="http://schemas.microsoft.com/office/drawing/2014/main" xmlns="" id="{CCB2B784-B4CA-4D8E-AECA-630FFC7008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804"/>
            <a:stretch/>
          </p:blipFill>
          <p:spPr bwMode="auto">
            <a:xfrm>
              <a:off x="11551153" y="338930"/>
              <a:ext cx="490034" cy="509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xmlns="" id="{74FE00FD-12D8-4594-AC02-DA72EF7F7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65855" y="222255"/>
              <a:ext cx="832217" cy="665774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E35DCC5-C85B-4AE5-96A4-3CB2FDFBFAA4}"/>
              </a:ext>
            </a:extLst>
          </p:cNvPr>
          <p:cNvSpPr/>
          <p:nvPr/>
        </p:nvSpPr>
        <p:spPr>
          <a:xfrm>
            <a:off x="1079586" y="940595"/>
            <a:ext cx="7951304" cy="3180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lnSpc>
                <a:spcPct val="115000"/>
              </a:lnSpc>
              <a:spcAft>
                <a:spcPts val="450"/>
              </a:spcAft>
              <a:buFont typeface="+mj-lt"/>
              <a:buAutoNum type="romanLcParenBoth"/>
            </a:pP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Pooling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efforts to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synergies, for instance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regarding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topics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related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data acquisition,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but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« niche » topics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can not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treated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national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15000"/>
              </a:lnSpc>
              <a:spcAft>
                <a:spcPts val="450"/>
              </a:spcAft>
              <a:buFont typeface="+mj-lt"/>
              <a:buAutoNum type="romanLcParenBoth"/>
            </a:pP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Pooling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efforts to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foster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political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regional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leadership, in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particuliar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regarding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climate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negotiations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but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climate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finance ; </a:t>
            </a:r>
          </a:p>
          <a:p>
            <a:pPr marL="257175" indent="-257175" algn="just">
              <a:lnSpc>
                <a:spcPct val="115000"/>
              </a:lnSpc>
              <a:spcAft>
                <a:spcPts val="450"/>
              </a:spcAft>
              <a:buFont typeface="+mj-lt"/>
              <a:buAutoNum type="romanLcParenBoth"/>
            </a:pP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Creation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/exchanges platforms in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order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enhance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regional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solidarity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; </a:t>
            </a:r>
          </a:p>
          <a:p>
            <a:pPr marL="257175" indent="-257175" algn="just">
              <a:lnSpc>
                <a:spcPct val="115000"/>
              </a:lnSpc>
              <a:spcAft>
                <a:spcPts val="450"/>
              </a:spcAft>
              <a:buFont typeface="+mj-lt"/>
              <a:buAutoNum type="romanLcParenBoth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the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Commission’s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regulatory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mechanism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suggest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(directives) or impose (règlements)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evolutions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towards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carbon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pathways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; </a:t>
            </a:r>
          </a:p>
          <a:p>
            <a:pPr marL="257175" indent="-257175" algn="just">
              <a:lnSpc>
                <a:spcPct val="115000"/>
              </a:lnSpc>
              <a:spcAft>
                <a:spcPts val="450"/>
              </a:spcAft>
              <a:buFont typeface="+mj-lt"/>
              <a:buAutoNum type="romanLcParenBoth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Assist,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whenever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asked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countries, national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order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translate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regional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orientations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national public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policies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regulatory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mechanism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30C571FB-FC47-495A-88E5-256FD38CB089}"/>
              </a:ext>
            </a:extLst>
          </p:cNvPr>
          <p:cNvSpPr txBox="1"/>
          <p:nvPr/>
        </p:nvSpPr>
        <p:spPr>
          <a:xfrm>
            <a:off x="596348" y="662042"/>
            <a:ext cx="6659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Two</a:t>
            </a:r>
            <a:r>
              <a:rPr lang="fr-FR" sz="1600" dirty="0"/>
              <a:t> key </a:t>
            </a:r>
            <a:r>
              <a:rPr lang="fr-FR" sz="1600" dirty="0" err="1"/>
              <a:t>principles</a:t>
            </a:r>
            <a:r>
              <a:rPr lang="fr-FR" sz="1600" dirty="0"/>
              <a:t>: </a:t>
            </a:r>
            <a:r>
              <a:rPr lang="fr-FR" sz="1600" dirty="0" err="1"/>
              <a:t>subsidiarity</a:t>
            </a:r>
            <a:r>
              <a:rPr lang="fr-FR" sz="1600" dirty="0"/>
              <a:t> and </a:t>
            </a:r>
            <a:r>
              <a:rPr lang="fr-FR" sz="1600" dirty="0" err="1"/>
              <a:t>complementarity</a:t>
            </a:r>
            <a:endParaRPr lang="fr-FR" sz="16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4A8666BF-C311-4249-A3B6-CF4D985D33C4}"/>
              </a:ext>
            </a:extLst>
          </p:cNvPr>
          <p:cNvSpPr txBox="1"/>
          <p:nvPr/>
        </p:nvSpPr>
        <p:spPr>
          <a:xfrm>
            <a:off x="596348" y="4212170"/>
            <a:ext cx="8059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ym typeface="Wingdings" panose="05000000000000000000" pitchFamily="2" charset="2"/>
              </a:rPr>
              <a:t> </a:t>
            </a:r>
            <a:r>
              <a:rPr lang="fr-FR" sz="1600" b="1" dirty="0" err="1"/>
              <a:t>Regional</a:t>
            </a:r>
            <a:r>
              <a:rPr lang="fr-FR" sz="1600" b="1" dirty="0"/>
              <a:t> </a:t>
            </a:r>
            <a:r>
              <a:rPr lang="fr-FR" sz="1600" b="1" dirty="0" err="1"/>
              <a:t>climate</a:t>
            </a:r>
            <a:r>
              <a:rPr lang="fr-FR" sz="1600" b="1" dirty="0"/>
              <a:t> </a:t>
            </a:r>
            <a:r>
              <a:rPr lang="fr-FR" sz="1600" b="1" dirty="0" err="1"/>
              <a:t>framework</a:t>
            </a:r>
            <a:r>
              <a:rPr lang="fr-FR" sz="1600" b="1" dirty="0"/>
              <a:t> </a:t>
            </a:r>
            <a:r>
              <a:rPr lang="fr-FR" sz="1600" b="1" dirty="0" err="1"/>
              <a:t>strategy</a:t>
            </a:r>
            <a:r>
              <a:rPr lang="fr-FR" sz="1600" b="1" dirty="0"/>
              <a:t> </a:t>
            </a:r>
            <a:r>
              <a:rPr lang="fr-FR" sz="1600" b="1" dirty="0" err="1"/>
              <a:t>may</a:t>
            </a:r>
            <a:r>
              <a:rPr lang="fr-FR" sz="1600" b="1" dirty="0"/>
              <a:t> </a:t>
            </a:r>
            <a:r>
              <a:rPr lang="fr-FR" sz="1600" b="1" dirty="0" err="1"/>
              <a:t>be</a:t>
            </a:r>
            <a:r>
              <a:rPr lang="fr-FR" sz="1600" b="1" dirty="0"/>
              <a:t> </a:t>
            </a:r>
            <a:r>
              <a:rPr lang="fr-FR" sz="1600" b="1" dirty="0" err="1"/>
              <a:t>useful</a:t>
            </a:r>
            <a:r>
              <a:rPr lang="fr-FR" sz="1600" b="1" dirty="0"/>
              <a:t> in </a:t>
            </a:r>
            <a:r>
              <a:rPr lang="fr-FR" sz="1600" b="1" dirty="0" err="1"/>
              <a:t>this</a:t>
            </a:r>
            <a:r>
              <a:rPr lang="fr-FR" sz="1600" b="1" dirty="0"/>
              <a:t> </a:t>
            </a:r>
            <a:r>
              <a:rPr lang="fr-FR" sz="1600" b="1" dirty="0" err="1"/>
              <a:t>way</a:t>
            </a:r>
            <a:r>
              <a:rPr lang="fr-FR" sz="1600" b="1" dirty="0"/>
              <a:t> for </a:t>
            </a:r>
            <a:r>
              <a:rPr lang="fr-FR" sz="1600" b="1" dirty="0" err="1"/>
              <a:t>better</a:t>
            </a:r>
            <a:r>
              <a:rPr lang="fr-FR" sz="1600" b="1" dirty="0"/>
              <a:t> coordination and </a:t>
            </a:r>
            <a:r>
              <a:rPr lang="fr-FR" sz="1600" b="1" dirty="0" err="1"/>
              <a:t>understanding</a:t>
            </a:r>
            <a:r>
              <a:rPr lang="fr-FR" sz="1600" b="1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132056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7BE583CE-845A-4D36-B6F1-8124AA198FF7}"/>
              </a:ext>
            </a:extLst>
          </p:cNvPr>
          <p:cNvSpPr txBox="1">
            <a:spLocks/>
          </p:cNvSpPr>
          <p:nvPr/>
        </p:nvSpPr>
        <p:spPr>
          <a:xfrm>
            <a:off x="8917780" y="4907757"/>
            <a:ext cx="226220" cy="23574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E8577-6F5F-4143-AD32-6DC2893D0A3F}" type="slidenum">
              <a:rPr lang="fr-FR" altLang="fr-FR" sz="900">
                <a:solidFill>
                  <a:schemeClr val="bg1"/>
                </a:solidFill>
              </a:rPr>
              <a:pPr/>
              <a:t>4</a:t>
            </a:fld>
            <a:endParaRPr lang="fr-FR" altLang="fr-FR" sz="900" dirty="0">
              <a:solidFill>
                <a:schemeClr val="bg1"/>
              </a:solidFill>
            </a:endParaRPr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xmlns="" id="{D479B7F4-FFA3-4D1F-A1EC-9896A3D6E805}"/>
              </a:ext>
            </a:extLst>
          </p:cNvPr>
          <p:cNvSpPr txBox="1">
            <a:spLocks/>
          </p:cNvSpPr>
          <p:nvPr/>
        </p:nvSpPr>
        <p:spPr bwMode="auto">
          <a:xfrm>
            <a:off x="1" y="4907757"/>
            <a:ext cx="8840390" cy="235744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C8B478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altLang="fr-FR" sz="750" dirty="0">
                <a:solidFill>
                  <a:schemeClr val="bg1"/>
                </a:solidFill>
              </a:rPr>
              <a:t>GCCA+ - </a:t>
            </a:r>
            <a:r>
              <a:rPr lang="fr-FR" altLang="fr-FR" sz="750" dirty="0" err="1">
                <a:solidFill>
                  <a:schemeClr val="bg1"/>
                </a:solidFill>
              </a:rPr>
              <a:t>Diagnosis</a:t>
            </a:r>
            <a:r>
              <a:rPr lang="fr-FR" altLang="fr-FR" sz="750" dirty="0">
                <a:solidFill>
                  <a:schemeClr val="bg1"/>
                </a:solidFill>
              </a:rPr>
              <a:t> –  </a:t>
            </a:r>
            <a:r>
              <a:rPr lang="fr-FR" altLang="fr-FR" sz="750" dirty="0" err="1">
                <a:solidFill>
                  <a:schemeClr val="bg1"/>
                </a:solidFill>
              </a:rPr>
              <a:t>Oct</a:t>
            </a:r>
            <a:r>
              <a:rPr lang="fr-FR" altLang="fr-FR" sz="750" dirty="0">
                <a:solidFill>
                  <a:schemeClr val="bg1"/>
                </a:solidFill>
              </a:rPr>
              <a:t> 2018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D0825205-F950-476D-8866-3FF8C407B960}"/>
              </a:ext>
            </a:extLst>
          </p:cNvPr>
          <p:cNvSpPr txBox="1">
            <a:spLocks/>
          </p:cNvSpPr>
          <p:nvPr/>
        </p:nvSpPr>
        <p:spPr>
          <a:xfrm>
            <a:off x="258793" y="114023"/>
            <a:ext cx="5237546" cy="80357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chemeClr val="tx2"/>
                </a:solidFill>
              </a:rPr>
              <a:t>Focus areas </a:t>
            </a:r>
            <a:r>
              <a:rPr lang="fr-FR" sz="2400" b="1" dirty="0" err="1">
                <a:solidFill>
                  <a:schemeClr val="tx2"/>
                </a:solidFill>
              </a:rPr>
              <a:t>considered</a:t>
            </a:r>
            <a:r>
              <a:rPr lang="fr-FR" sz="2400" b="1" dirty="0">
                <a:solidFill>
                  <a:schemeClr val="tx2"/>
                </a:solidFill>
              </a:rPr>
              <a:t> as « </a:t>
            </a:r>
            <a:r>
              <a:rPr lang="fr-FR" sz="2400" b="1" dirty="0" err="1">
                <a:solidFill>
                  <a:schemeClr val="tx2"/>
                </a:solidFill>
              </a:rPr>
              <a:t>Climate</a:t>
            </a:r>
            <a:r>
              <a:rPr lang="fr-FR" sz="2400" b="1" dirty="0">
                <a:solidFill>
                  <a:schemeClr val="tx2"/>
                </a:solidFill>
              </a:rPr>
              <a:t> </a:t>
            </a:r>
            <a:r>
              <a:rPr lang="fr-FR" sz="2400" b="1" dirty="0" err="1">
                <a:solidFill>
                  <a:schemeClr val="tx2"/>
                </a:solidFill>
              </a:rPr>
              <a:t>Capacity</a:t>
            </a:r>
            <a:r>
              <a:rPr lang="fr-FR" sz="2400" b="1" dirty="0">
                <a:solidFill>
                  <a:schemeClr val="tx2"/>
                </a:solidFill>
              </a:rPr>
              <a:t> building »</a:t>
            </a: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xmlns="" id="{2EC2534D-62D6-44DF-A750-B30C32226E42}"/>
              </a:ext>
            </a:extLst>
          </p:cNvPr>
          <p:cNvGrpSpPr/>
          <p:nvPr/>
        </p:nvGrpSpPr>
        <p:grpSpPr>
          <a:xfrm>
            <a:off x="5416055" y="114301"/>
            <a:ext cx="3614836" cy="642938"/>
            <a:chOff x="7221406" y="152402"/>
            <a:chExt cx="4819781" cy="857250"/>
          </a:xfrm>
        </p:grpSpPr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xmlns="" id="{AA62306B-A9A4-4FFD-B1CE-1BDF1ED1FF1C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1959" y="152402"/>
              <a:ext cx="2939143" cy="857250"/>
            </a:xfrm>
            <a:prstGeom prst="rect">
              <a:avLst/>
            </a:prstGeom>
            <a:noFill/>
          </p:spPr>
        </p:pic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xmlns="" id="{C1643079-4413-4D64-907D-0A04DA757C4C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1406" y="185623"/>
              <a:ext cx="744449" cy="7347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Picture 2" descr="logo expertise france">
              <a:extLst>
                <a:ext uri="{FF2B5EF4-FFF2-40B4-BE49-F238E27FC236}">
                  <a16:creationId xmlns:a16="http://schemas.microsoft.com/office/drawing/2014/main" xmlns="" id="{82C1CF57-1AB0-4416-8507-764A83EB12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804"/>
            <a:stretch/>
          </p:blipFill>
          <p:spPr bwMode="auto">
            <a:xfrm>
              <a:off x="11551153" y="338930"/>
              <a:ext cx="490034" cy="509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xmlns="" id="{490FD4A4-8974-4488-9845-83440E41B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65855" y="222255"/>
              <a:ext cx="832217" cy="665774"/>
            </a:xfrm>
            <a:prstGeom prst="rect">
              <a:avLst/>
            </a:prstGeom>
          </p:spPr>
        </p:pic>
      </p:grpSp>
      <p:pic>
        <p:nvPicPr>
          <p:cNvPr id="41" name="Image 40">
            <a:extLst>
              <a:ext uri="{FF2B5EF4-FFF2-40B4-BE49-F238E27FC236}">
                <a16:creationId xmlns:a16="http://schemas.microsoft.com/office/drawing/2014/main" xmlns="" id="{52C4BDE0-CAEC-4DCF-893F-6A41AEFBF0F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148" y="942795"/>
            <a:ext cx="6003234" cy="3940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4243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7BE583CE-845A-4D36-B6F1-8124AA198FF7}"/>
              </a:ext>
            </a:extLst>
          </p:cNvPr>
          <p:cNvSpPr txBox="1">
            <a:spLocks/>
          </p:cNvSpPr>
          <p:nvPr/>
        </p:nvSpPr>
        <p:spPr>
          <a:xfrm>
            <a:off x="8917780" y="4907757"/>
            <a:ext cx="226220" cy="23574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E8577-6F5F-4143-AD32-6DC2893D0A3F}" type="slidenum">
              <a:rPr lang="fr-FR" altLang="fr-FR" sz="900">
                <a:solidFill>
                  <a:schemeClr val="bg1"/>
                </a:solidFill>
              </a:rPr>
              <a:pPr/>
              <a:t>5</a:t>
            </a:fld>
            <a:endParaRPr lang="fr-FR" altLang="fr-FR" sz="900" dirty="0">
              <a:solidFill>
                <a:schemeClr val="bg1"/>
              </a:solidFill>
            </a:endParaRPr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xmlns="" id="{D479B7F4-FFA3-4D1F-A1EC-9896A3D6E805}"/>
              </a:ext>
            </a:extLst>
          </p:cNvPr>
          <p:cNvSpPr txBox="1">
            <a:spLocks/>
          </p:cNvSpPr>
          <p:nvPr/>
        </p:nvSpPr>
        <p:spPr bwMode="auto">
          <a:xfrm>
            <a:off x="1" y="4907757"/>
            <a:ext cx="8840390" cy="235744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C8B478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altLang="fr-FR" sz="750" dirty="0">
                <a:solidFill>
                  <a:schemeClr val="bg1"/>
                </a:solidFill>
              </a:rPr>
              <a:t>GCCA+ - </a:t>
            </a:r>
            <a:r>
              <a:rPr lang="fr-FR" altLang="fr-FR" sz="750" dirty="0" err="1">
                <a:solidFill>
                  <a:schemeClr val="bg1"/>
                </a:solidFill>
              </a:rPr>
              <a:t>Diagnosis</a:t>
            </a:r>
            <a:r>
              <a:rPr lang="fr-FR" altLang="fr-FR" sz="750" dirty="0">
                <a:solidFill>
                  <a:schemeClr val="bg1"/>
                </a:solidFill>
              </a:rPr>
              <a:t> –  </a:t>
            </a:r>
            <a:r>
              <a:rPr lang="fr-FR" altLang="fr-FR" sz="750" dirty="0" err="1">
                <a:solidFill>
                  <a:schemeClr val="bg1"/>
                </a:solidFill>
              </a:rPr>
              <a:t>Oct</a:t>
            </a:r>
            <a:r>
              <a:rPr lang="fr-FR" altLang="fr-FR" sz="750" dirty="0">
                <a:solidFill>
                  <a:schemeClr val="bg1"/>
                </a:solidFill>
              </a:rPr>
              <a:t> 2018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D0825205-F950-476D-8866-3FF8C407B960}"/>
              </a:ext>
            </a:extLst>
          </p:cNvPr>
          <p:cNvSpPr txBox="1">
            <a:spLocks/>
          </p:cNvSpPr>
          <p:nvPr/>
        </p:nvSpPr>
        <p:spPr>
          <a:xfrm>
            <a:off x="334993" y="-105784"/>
            <a:ext cx="5237546" cy="55107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 err="1" smtClean="0">
                <a:solidFill>
                  <a:schemeClr val="tx2"/>
                </a:solidFill>
              </a:rPr>
              <a:t>Recommendations</a:t>
            </a:r>
            <a:endParaRPr lang="fr-FR" sz="2400" b="1" dirty="0">
              <a:solidFill>
                <a:schemeClr val="tx2"/>
              </a:solidFill>
            </a:endParaRP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xmlns="" id="{2EC2534D-62D6-44DF-A750-B30C32226E42}"/>
              </a:ext>
            </a:extLst>
          </p:cNvPr>
          <p:cNvGrpSpPr/>
          <p:nvPr/>
        </p:nvGrpSpPr>
        <p:grpSpPr>
          <a:xfrm>
            <a:off x="5416055" y="114301"/>
            <a:ext cx="3614836" cy="642938"/>
            <a:chOff x="7221406" y="152402"/>
            <a:chExt cx="4819781" cy="857250"/>
          </a:xfrm>
        </p:grpSpPr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xmlns="" id="{AA62306B-A9A4-4FFD-B1CE-1BDF1ED1FF1C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1959" y="152402"/>
              <a:ext cx="2939143" cy="857250"/>
            </a:xfrm>
            <a:prstGeom prst="rect">
              <a:avLst/>
            </a:prstGeom>
            <a:noFill/>
          </p:spPr>
        </p:pic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xmlns="" id="{C1643079-4413-4D64-907D-0A04DA757C4C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1406" y="185623"/>
              <a:ext cx="744449" cy="7347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Picture 2" descr="logo expertise france">
              <a:extLst>
                <a:ext uri="{FF2B5EF4-FFF2-40B4-BE49-F238E27FC236}">
                  <a16:creationId xmlns:a16="http://schemas.microsoft.com/office/drawing/2014/main" xmlns="" id="{82C1CF57-1AB0-4416-8507-764A83EB12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804"/>
            <a:stretch/>
          </p:blipFill>
          <p:spPr bwMode="auto">
            <a:xfrm>
              <a:off x="11551153" y="338930"/>
              <a:ext cx="490034" cy="509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xmlns="" id="{490FD4A4-8974-4488-9845-83440E41B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65855" y="222255"/>
              <a:ext cx="832217" cy="665774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5153A1B-9D83-4850-BBC1-8D93ED8ED99D}"/>
              </a:ext>
            </a:extLst>
          </p:cNvPr>
          <p:cNvSpPr/>
          <p:nvPr/>
        </p:nvSpPr>
        <p:spPr>
          <a:xfrm>
            <a:off x="73299" y="662488"/>
            <a:ext cx="8432886" cy="73866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fr-FR" sz="1400" i="1" dirty="0"/>
              <a:t>1.</a:t>
            </a:r>
            <a:r>
              <a:rPr lang="fr-FR" sz="1400" dirty="0"/>
              <a:t> ECOWAS and </a:t>
            </a:r>
            <a:r>
              <a:rPr lang="fr-FR" sz="1400" dirty="0" err="1"/>
              <a:t>specialized</a:t>
            </a:r>
            <a:r>
              <a:rPr lang="fr-FR" sz="1400" dirty="0"/>
              <a:t> institutions </a:t>
            </a:r>
            <a:r>
              <a:rPr lang="fr-FR" sz="1400" dirty="0" err="1"/>
              <a:t>develop</a:t>
            </a:r>
            <a:r>
              <a:rPr lang="fr-FR" sz="1400" dirty="0"/>
              <a:t> </a:t>
            </a:r>
            <a:r>
              <a:rPr lang="fr-FR" sz="1400" dirty="0" err="1"/>
              <a:t>operational</a:t>
            </a:r>
            <a:r>
              <a:rPr lang="fr-FR" sz="1400" dirty="0"/>
              <a:t> and </a:t>
            </a:r>
            <a:r>
              <a:rPr lang="fr-FR" sz="1400" dirty="0" err="1"/>
              <a:t>institutional</a:t>
            </a:r>
            <a:r>
              <a:rPr lang="fr-FR" sz="1400" dirty="0"/>
              <a:t> </a:t>
            </a:r>
            <a:r>
              <a:rPr lang="fr-FR" sz="1400" dirty="0" err="1"/>
              <a:t>capacities</a:t>
            </a:r>
            <a:r>
              <a:rPr lang="fr-FR" sz="1400" dirty="0"/>
              <a:t> to </a:t>
            </a:r>
            <a:r>
              <a:rPr lang="fr-FR" sz="1400" dirty="0" err="1"/>
              <a:t>meet</a:t>
            </a:r>
            <a:r>
              <a:rPr lang="fr-FR" sz="1400" dirty="0"/>
              <a:t> </a:t>
            </a:r>
            <a:r>
              <a:rPr lang="fr-FR" sz="1400" dirty="0" err="1"/>
              <a:t>member</a:t>
            </a:r>
            <a:r>
              <a:rPr lang="fr-FR" sz="1400" dirty="0"/>
              <a:t> countries </a:t>
            </a:r>
            <a:r>
              <a:rPr lang="fr-FR" sz="1400" dirty="0" err="1"/>
              <a:t>needs</a:t>
            </a:r>
            <a:r>
              <a:rPr lang="fr-FR" sz="1400" dirty="0"/>
              <a:t> </a:t>
            </a:r>
            <a:r>
              <a:rPr lang="fr-FR" sz="1400" dirty="0" err="1"/>
              <a:t>related</a:t>
            </a:r>
            <a:r>
              <a:rPr lang="fr-FR" sz="1400" dirty="0"/>
              <a:t> to focus areas of GCCA+, </a:t>
            </a:r>
            <a:r>
              <a:rPr lang="fr-FR" sz="1400" dirty="0" err="1"/>
              <a:t>into</a:t>
            </a:r>
            <a:r>
              <a:rPr lang="fr-FR" sz="1400" dirty="0"/>
              <a:t>  </a:t>
            </a:r>
            <a:r>
              <a:rPr lang="fr-FR" sz="1400" dirty="0" err="1"/>
              <a:t>climate</a:t>
            </a:r>
            <a:r>
              <a:rPr lang="fr-FR" sz="1400" dirty="0"/>
              <a:t> international </a:t>
            </a:r>
            <a:r>
              <a:rPr lang="fr-FR" sz="1400" dirty="0" err="1"/>
              <a:t>negotiations</a:t>
            </a:r>
            <a:r>
              <a:rPr lang="fr-FR" sz="1400" dirty="0"/>
              <a:t> and Paris agreement </a:t>
            </a:r>
            <a:r>
              <a:rPr lang="fr-FR" sz="1400" dirty="0" err="1"/>
              <a:t>implementation</a:t>
            </a:r>
            <a:r>
              <a:rPr lang="fr-FR" sz="1400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5153A1B-9D83-4850-BBC1-8D93ED8ED99D}"/>
              </a:ext>
            </a:extLst>
          </p:cNvPr>
          <p:cNvSpPr/>
          <p:nvPr/>
        </p:nvSpPr>
        <p:spPr>
          <a:xfrm>
            <a:off x="73299" y="1471098"/>
            <a:ext cx="8432886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fr-FR" sz="1400" dirty="0"/>
              <a:t>2. </a:t>
            </a:r>
            <a:r>
              <a:rPr lang="fr-FR" sz="1400" dirty="0" err="1"/>
              <a:t>Regional</a:t>
            </a:r>
            <a:r>
              <a:rPr lang="fr-FR" sz="1400" dirty="0"/>
              <a:t> (ECOWAS) and national (</a:t>
            </a:r>
            <a:r>
              <a:rPr lang="fr-FR" sz="1400" dirty="0" err="1"/>
              <a:t>member</a:t>
            </a:r>
            <a:r>
              <a:rPr lang="fr-FR" sz="1400" dirty="0"/>
              <a:t> countries) </a:t>
            </a:r>
            <a:r>
              <a:rPr lang="fr-FR" sz="1400" dirty="0" err="1"/>
              <a:t>strategies</a:t>
            </a:r>
            <a:r>
              <a:rPr lang="fr-FR" sz="1400" dirty="0"/>
              <a:t> and </a:t>
            </a:r>
            <a:r>
              <a:rPr lang="fr-FR" sz="1400" dirty="0" err="1"/>
              <a:t>priorities</a:t>
            </a:r>
            <a:r>
              <a:rPr lang="fr-FR" sz="1400" dirty="0"/>
              <a:t> </a:t>
            </a:r>
            <a:r>
              <a:rPr lang="fr-FR" sz="1400" dirty="0" err="1"/>
              <a:t>related</a:t>
            </a:r>
            <a:r>
              <a:rPr lang="fr-FR" sz="1400" dirty="0"/>
              <a:t> to </a:t>
            </a:r>
            <a:r>
              <a:rPr lang="fr-FR" sz="1400" dirty="0" err="1"/>
              <a:t>climate</a:t>
            </a:r>
            <a:r>
              <a:rPr lang="fr-FR" sz="1400" dirty="0"/>
              <a:t> change </a:t>
            </a:r>
            <a:r>
              <a:rPr lang="fr-FR" sz="1400" dirty="0" err="1"/>
              <a:t>within</a:t>
            </a:r>
            <a:r>
              <a:rPr lang="fr-FR" sz="1400" dirty="0"/>
              <a:t> focus areas of GCCA+ are </a:t>
            </a:r>
            <a:r>
              <a:rPr lang="fr-FR" sz="1400" dirty="0" err="1"/>
              <a:t>strenghtened</a:t>
            </a:r>
            <a:r>
              <a:rPr lang="fr-FR" sz="1400" dirty="0"/>
              <a:t> and </a:t>
            </a:r>
            <a:r>
              <a:rPr lang="fr-FR" sz="1400" dirty="0" err="1"/>
              <a:t>their</a:t>
            </a:r>
            <a:r>
              <a:rPr lang="fr-FR" sz="1400" dirty="0"/>
              <a:t> </a:t>
            </a:r>
            <a:r>
              <a:rPr lang="fr-FR" sz="1400" dirty="0" err="1"/>
              <a:t>implementation</a:t>
            </a:r>
            <a:r>
              <a:rPr lang="fr-FR" sz="1400" dirty="0"/>
              <a:t> </a:t>
            </a:r>
            <a:r>
              <a:rPr lang="fr-FR" sz="1400" dirty="0" err="1"/>
              <a:t>supported</a:t>
            </a:r>
            <a:endParaRPr lang="fr-FR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DF0A782-F1DF-42CA-84E3-E7DE43A0E623}"/>
              </a:ext>
            </a:extLst>
          </p:cNvPr>
          <p:cNvSpPr/>
          <p:nvPr/>
        </p:nvSpPr>
        <p:spPr>
          <a:xfrm>
            <a:off x="73299" y="2053228"/>
            <a:ext cx="8432886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fr-FR" sz="1400" dirty="0"/>
              <a:t>3. Adaptation pilot-</a:t>
            </a:r>
            <a:r>
              <a:rPr lang="fr-FR" sz="1400" dirty="0" err="1"/>
              <a:t>projects</a:t>
            </a:r>
            <a:r>
              <a:rPr lang="fr-FR" sz="1400" dirty="0"/>
              <a:t>, </a:t>
            </a:r>
            <a:r>
              <a:rPr lang="fr-FR" sz="1400" dirty="0" err="1"/>
              <a:t>including</a:t>
            </a:r>
            <a:r>
              <a:rPr lang="fr-FR" sz="1400" dirty="0"/>
              <a:t> </a:t>
            </a:r>
            <a:r>
              <a:rPr lang="fr-FR" sz="1400" dirty="0" err="1"/>
              <a:t>ecosystem-based</a:t>
            </a:r>
            <a:r>
              <a:rPr lang="fr-FR" sz="1400" dirty="0"/>
              <a:t> adaptation solution, </a:t>
            </a:r>
            <a:r>
              <a:rPr lang="fr-FR" sz="1400" dirty="0" err="1"/>
              <a:t>already</a:t>
            </a:r>
            <a:r>
              <a:rPr lang="fr-FR" sz="1400" dirty="0"/>
              <a:t> </a:t>
            </a:r>
            <a:r>
              <a:rPr lang="fr-FR" sz="1400" dirty="0" err="1"/>
              <a:t>tested</a:t>
            </a:r>
            <a:r>
              <a:rPr lang="fr-FR" sz="1400" dirty="0"/>
              <a:t> and </a:t>
            </a:r>
            <a:r>
              <a:rPr lang="fr-FR" sz="1400" dirty="0" err="1"/>
              <a:t>implemented</a:t>
            </a:r>
            <a:r>
              <a:rPr lang="fr-FR" sz="1400" dirty="0"/>
              <a:t> </a:t>
            </a:r>
            <a:r>
              <a:rPr lang="fr-FR" sz="1400" dirty="0" err="1"/>
              <a:t>within</a:t>
            </a:r>
            <a:r>
              <a:rPr lang="fr-FR" sz="1400" dirty="0"/>
              <a:t> ECOWAS countries and </a:t>
            </a:r>
            <a:r>
              <a:rPr lang="fr-FR" sz="1400" dirty="0" err="1"/>
              <a:t>referenced</a:t>
            </a:r>
            <a:r>
              <a:rPr lang="fr-FR" sz="1400" dirty="0"/>
              <a:t> as good practices for future </a:t>
            </a:r>
            <a:r>
              <a:rPr lang="fr-FR" sz="1400" dirty="0" err="1"/>
              <a:t>replication</a:t>
            </a:r>
            <a:r>
              <a:rPr lang="fr-FR" sz="1400" dirty="0"/>
              <a:t> are </a:t>
            </a:r>
            <a:r>
              <a:rPr lang="fr-FR" sz="1400" dirty="0" err="1"/>
              <a:t>disseminated</a:t>
            </a:r>
            <a:r>
              <a:rPr lang="fr-FR" sz="1400" dirty="0"/>
              <a:t> and </a:t>
            </a:r>
            <a:r>
              <a:rPr lang="fr-FR" sz="1400" dirty="0" err="1"/>
              <a:t>upscaled</a:t>
            </a:r>
            <a:r>
              <a:rPr lang="fr-FR" sz="1400" dirty="0"/>
              <a:t>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5153A1B-9D83-4850-BBC1-8D93ED8ED99D}"/>
              </a:ext>
            </a:extLst>
          </p:cNvPr>
          <p:cNvSpPr/>
          <p:nvPr/>
        </p:nvSpPr>
        <p:spPr>
          <a:xfrm>
            <a:off x="73299" y="2706172"/>
            <a:ext cx="8432886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fr-FR" sz="1400" i="1" dirty="0"/>
              <a:t>4.</a:t>
            </a:r>
            <a:r>
              <a:rPr lang="fr-FR" sz="1400" dirty="0"/>
              <a:t> </a:t>
            </a:r>
            <a:r>
              <a:rPr lang="fr-FR" sz="1400" dirty="0" err="1"/>
              <a:t>Regional</a:t>
            </a:r>
            <a:r>
              <a:rPr lang="fr-FR" sz="1400" dirty="0"/>
              <a:t> </a:t>
            </a:r>
            <a:r>
              <a:rPr lang="fr-FR" sz="1400" dirty="0" err="1"/>
              <a:t>organizations</a:t>
            </a:r>
            <a:r>
              <a:rPr lang="fr-FR" sz="1400" dirty="0"/>
              <a:t> and ECOWAS </a:t>
            </a:r>
            <a:r>
              <a:rPr lang="fr-FR" sz="1400" dirty="0" err="1"/>
              <a:t>member</a:t>
            </a:r>
            <a:r>
              <a:rPr lang="fr-FR" sz="1400" dirty="0"/>
              <a:t> countries </a:t>
            </a:r>
            <a:r>
              <a:rPr lang="fr-FR" sz="1400" dirty="0" err="1"/>
              <a:t>foster</a:t>
            </a:r>
            <a:r>
              <a:rPr lang="fr-FR" sz="1400" dirty="0"/>
              <a:t> </a:t>
            </a:r>
            <a:r>
              <a:rPr lang="fr-FR" sz="1400" dirty="0" err="1"/>
              <a:t>strategic</a:t>
            </a:r>
            <a:r>
              <a:rPr lang="fr-FR" sz="1400" dirty="0"/>
              <a:t> dialogue, </a:t>
            </a:r>
            <a:r>
              <a:rPr lang="fr-FR" sz="1400" dirty="0" err="1"/>
              <a:t>strenghten</a:t>
            </a:r>
            <a:r>
              <a:rPr lang="fr-FR" sz="1400" dirty="0"/>
              <a:t> </a:t>
            </a:r>
            <a:r>
              <a:rPr lang="fr-FR" sz="1400" dirty="0" err="1"/>
              <a:t>negotiations</a:t>
            </a:r>
            <a:r>
              <a:rPr lang="fr-FR" sz="1400" dirty="0"/>
              <a:t> </a:t>
            </a:r>
            <a:r>
              <a:rPr lang="fr-FR" sz="1400" dirty="0" err="1"/>
              <a:t>capacities</a:t>
            </a:r>
            <a:r>
              <a:rPr lang="fr-FR" sz="1400" dirty="0"/>
              <a:t>, </a:t>
            </a:r>
            <a:r>
              <a:rPr lang="fr-FR" sz="1400" dirty="0" err="1"/>
              <a:t>share</a:t>
            </a:r>
            <a:r>
              <a:rPr lang="fr-FR" sz="1400" dirty="0"/>
              <a:t> informations, </a:t>
            </a:r>
            <a:r>
              <a:rPr lang="fr-FR" sz="1400" dirty="0" err="1"/>
              <a:t>competencies</a:t>
            </a:r>
            <a:r>
              <a:rPr lang="fr-FR" sz="1400" dirty="0"/>
              <a:t>, </a:t>
            </a:r>
            <a:r>
              <a:rPr lang="fr-FR" sz="1400" dirty="0" err="1"/>
              <a:t>results</a:t>
            </a:r>
            <a:r>
              <a:rPr lang="fr-FR" sz="1400" dirty="0"/>
              <a:t> and </a:t>
            </a:r>
            <a:r>
              <a:rPr lang="fr-FR" sz="1400" dirty="0" err="1"/>
              <a:t>knolwledge</a:t>
            </a:r>
            <a:r>
              <a:rPr lang="fr-FR" sz="1400" dirty="0"/>
              <a:t> on </a:t>
            </a:r>
            <a:r>
              <a:rPr lang="fr-FR" sz="1400" dirty="0" err="1"/>
              <a:t>climate</a:t>
            </a:r>
            <a:r>
              <a:rPr lang="fr-FR" sz="1400" dirty="0"/>
              <a:t> action.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5A3FCDD-0970-4F4F-B00C-6FE6235FDAAE}"/>
              </a:ext>
            </a:extLst>
          </p:cNvPr>
          <p:cNvSpPr/>
          <p:nvPr/>
        </p:nvSpPr>
        <p:spPr>
          <a:xfrm>
            <a:off x="73299" y="3359116"/>
            <a:ext cx="8432886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fr-FR" sz="1400" dirty="0"/>
              <a:t>5. </a:t>
            </a:r>
            <a:r>
              <a:rPr lang="fr-FR" sz="1400" dirty="0" err="1"/>
              <a:t>Capacities</a:t>
            </a:r>
            <a:r>
              <a:rPr lang="fr-FR" sz="1400" dirty="0"/>
              <a:t> of </a:t>
            </a:r>
            <a:r>
              <a:rPr lang="fr-FR" sz="1400" dirty="0" err="1"/>
              <a:t>technical</a:t>
            </a:r>
            <a:r>
              <a:rPr lang="fr-FR" sz="1400" dirty="0"/>
              <a:t> institues, </a:t>
            </a:r>
            <a:r>
              <a:rPr lang="fr-FR" sz="1400" dirty="0" err="1"/>
              <a:t>universities</a:t>
            </a:r>
            <a:r>
              <a:rPr lang="fr-FR" sz="1400" dirty="0"/>
              <a:t> and </a:t>
            </a:r>
            <a:r>
              <a:rPr lang="fr-FR" sz="1400" dirty="0" err="1"/>
              <a:t>regional</a:t>
            </a:r>
            <a:r>
              <a:rPr lang="fr-FR" sz="1400" dirty="0"/>
              <a:t> centers to </a:t>
            </a:r>
            <a:r>
              <a:rPr lang="fr-FR" sz="1400" dirty="0" err="1"/>
              <a:t>providing</a:t>
            </a:r>
            <a:r>
              <a:rPr lang="fr-FR" sz="1400" dirty="0"/>
              <a:t> services on training, </a:t>
            </a:r>
            <a:r>
              <a:rPr lang="fr-FR" sz="1400" dirty="0" err="1"/>
              <a:t>research</a:t>
            </a:r>
            <a:r>
              <a:rPr lang="fr-FR" sz="1400" dirty="0"/>
              <a:t> and innovation mentoring in adaptation and mitigation </a:t>
            </a:r>
            <a:r>
              <a:rPr lang="fr-FR" sz="1400" dirty="0" err="1"/>
              <a:t>sectors</a:t>
            </a:r>
            <a:r>
              <a:rPr lang="fr-FR" sz="1400" dirty="0"/>
              <a:t> are </a:t>
            </a:r>
            <a:r>
              <a:rPr lang="fr-FR" sz="1400" dirty="0" err="1"/>
              <a:t>strenghtened</a:t>
            </a:r>
            <a:r>
              <a:rPr lang="fr-FR" sz="1400" dirty="0"/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5153A1B-9D83-4850-BBC1-8D93ED8ED99D}"/>
              </a:ext>
            </a:extLst>
          </p:cNvPr>
          <p:cNvSpPr/>
          <p:nvPr/>
        </p:nvSpPr>
        <p:spPr>
          <a:xfrm>
            <a:off x="73299" y="3962982"/>
            <a:ext cx="8432886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fr-FR" sz="1400" dirty="0"/>
              <a:t>6. Innovative </a:t>
            </a:r>
            <a:r>
              <a:rPr lang="fr-FR" sz="1400" dirty="0" err="1"/>
              <a:t>approaches</a:t>
            </a:r>
            <a:r>
              <a:rPr lang="fr-FR" sz="1400" dirty="0"/>
              <a:t> for leveraging </a:t>
            </a:r>
            <a:r>
              <a:rPr lang="fr-FR" sz="1400" dirty="0" err="1"/>
              <a:t>climate</a:t>
            </a:r>
            <a:r>
              <a:rPr lang="fr-FR" sz="1400" dirty="0"/>
              <a:t> </a:t>
            </a:r>
            <a:r>
              <a:rPr lang="fr-FR" sz="1400" dirty="0" err="1"/>
              <a:t>investments</a:t>
            </a:r>
            <a:r>
              <a:rPr lang="fr-FR" sz="1400" dirty="0"/>
              <a:t> and finance </a:t>
            </a:r>
            <a:r>
              <a:rPr lang="fr-FR" sz="1400" dirty="0" err="1"/>
              <a:t>including</a:t>
            </a:r>
            <a:r>
              <a:rPr lang="fr-FR" sz="1400" dirty="0"/>
              <a:t> public and </a:t>
            </a:r>
            <a:r>
              <a:rPr lang="fr-FR" sz="1400" dirty="0" err="1"/>
              <a:t>private</a:t>
            </a:r>
            <a:r>
              <a:rPr lang="fr-FR" sz="1400" dirty="0"/>
              <a:t> </a:t>
            </a:r>
            <a:r>
              <a:rPr lang="fr-FR" sz="1400" dirty="0" err="1"/>
              <a:t>sectors</a:t>
            </a:r>
            <a:r>
              <a:rPr lang="fr-FR" sz="1400" dirty="0"/>
              <a:t> are </a:t>
            </a:r>
            <a:r>
              <a:rPr lang="fr-FR" sz="1400" dirty="0" err="1"/>
              <a:t>prepared</a:t>
            </a:r>
            <a:r>
              <a:rPr lang="fr-FR" sz="1400" dirty="0"/>
              <a:t> and </a:t>
            </a:r>
            <a:r>
              <a:rPr lang="fr-FR" sz="1400" dirty="0" err="1"/>
              <a:t>tested</a:t>
            </a:r>
            <a:r>
              <a:rPr lang="fr-FR" sz="1400" dirty="0"/>
              <a:t>. </a:t>
            </a:r>
            <a:endParaRPr lang="fr-FR" sz="1400" dirty="0">
              <a:solidFill>
                <a:schemeClr val="tx2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15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DB80F07-AC34-45DD-A437-BD1E133B110E}"/>
              </a:ext>
            </a:extLst>
          </p:cNvPr>
          <p:cNvSpPr/>
          <p:nvPr/>
        </p:nvSpPr>
        <p:spPr>
          <a:xfrm>
            <a:off x="0" y="2325289"/>
            <a:ext cx="9144000" cy="6429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13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F0368179-EC9E-45D2-8734-74959AB3F1C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2881" y="2357437"/>
            <a:ext cx="8951119" cy="488156"/>
          </a:xfrm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GB" altLang="fr-FR" sz="2400" b="1" cap="small" dirty="0">
                <a:solidFill>
                  <a:schemeClr val="tx2"/>
                </a:solidFill>
              </a:rPr>
              <a:t>Thank you for your attention!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7BE583CE-845A-4D36-B6F1-8124AA198FF7}"/>
              </a:ext>
            </a:extLst>
          </p:cNvPr>
          <p:cNvSpPr txBox="1">
            <a:spLocks/>
          </p:cNvSpPr>
          <p:nvPr/>
        </p:nvSpPr>
        <p:spPr>
          <a:xfrm>
            <a:off x="8917780" y="4907757"/>
            <a:ext cx="226220" cy="23574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E8577-6F5F-4143-AD32-6DC2893D0A3F}" type="slidenum">
              <a:rPr lang="fr-FR" altLang="fr-FR" sz="900">
                <a:solidFill>
                  <a:schemeClr val="bg1"/>
                </a:solidFill>
              </a:rPr>
              <a:pPr/>
              <a:t>6</a:t>
            </a:fld>
            <a:endParaRPr lang="fr-FR" altLang="fr-FR" sz="900" dirty="0">
              <a:solidFill>
                <a:schemeClr val="bg1"/>
              </a:solidFill>
            </a:endParaRPr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xmlns="" id="{D479B7F4-FFA3-4D1F-A1EC-9896A3D6E805}"/>
              </a:ext>
            </a:extLst>
          </p:cNvPr>
          <p:cNvSpPr txBox="1">
            <a:spLocks/>
          </p:cNvSpPr>
          <p:nvPr/>
        </p:nvSpPr>
        <p:spPr bwMode="auto">
          <a:xfrm>
            <a:off x="1" y="4907757"/>
            <a:ext cx="8840390" cy="235744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C8B478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altLang="fr-FR" sz="750" dirty="0">
                <a:solidFill>
                  <a:schemeClr val="bg1"/>
                </a:solidFill>
              </a:rPr>
              <a:t>GCCA+ - </a:t>
            </a:r>
            <a:r>
              <a:rPr lang="fr-FR" altLang="fr-FR" sz="750" dirty="0" err="1">
                <a:solidFill>
                  <a:schemeClr val="bg1"/>
                </a:solidFill>
              </a:rPr>
              <a:t>Diagnosis</a:t>
            </a:r>
            <a:r>
              <a:rPr lang="fr-FR" altLang="fr-FR" sz="750" dirty="0">
                <a:solidFill>
                  <a:schemeClr val="bg1"/>
                </a:solidFill>
              </a:rPr>
              <a:t> –  </a:t>
            </a:r>
            <a:r>
              <a:rPr lang="fr-FR" altLang="fr-FR" sz="750" dirty="0" err="1">
                <a:solidFill>
                  <a:schemeClr val="bg1"/>
                </a:solidFill>
              </a:rPr>
              <a:t>Oct</a:t>
            </a:r>
            <a:r>
              <a:rPr lang="fr-FR" altLang="fr-FR" sz="750" dirty="0">
                <a:solidFill>
                  <a:schemeClr val="bg1"/>
                </a:solidFill>
              </a:rPr>
              <a:t> 2018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E0C0520F-8BB2-4696-9944-DAC7FBFC7C84}"/>
              </a:ext>
            </a:extLst>
          </p:cNvPr>
          <p:cNvGrpSpPr/>
          <p:nvPr/>
        </p:nvGrpSpPr>
        <p:grpSpPr>
          <a:xfrm>
            <a:off x="5416055" y="114301"/>
            <a:ext cx="3614836" cy="642938"/>
            <a:chOff x="7221406" y="152402"/>
            <a:chExt cx="4819781" cy="857250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xmlns="" id="{085BB3C5-E599-4665-A704-DD4C8B5C39C8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1959" y="152402"/>
              <a:ext cx="2939143" cy="857250"/>
            </a:xfrm>
            <a:prstGeom prst="rect">
              <a:avLst/>
            </a:prstGeom>
            <a:noFill/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xmlns="" id="{CBC5311F-6762-4BCC-A249-CB6A6B15A401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1406" y="185623"/>
              <a:ext cx="744449" cy="7347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2" descr="logo expertise france">
              <a:extLst>
                <a:ext uri="{FF2B5EF4-FFF2-40B4-BE49-F238E27FC236}">
                  <a16:creationId xmlns:a16="http://schemas.microsoft.com/office/drawing/2014/main" xmlns="" id="{3200316E-2FE7-4756-8AA0-C0BA0E0DD6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804"/>
            <a:stretch/>
          </p:blipFill>
          <p:spPr bwMode="auto">
            <a:xfrm>
              <a:off x="11551153" y="338930"/>
              <a:ext cx="490034" cy="509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xmlns="" id="{8FAF5A0F-81CE-4854-86F5-CEB5BD8F5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65855" y="222255"/>
              <a:ext cx="832217" cy="6657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20959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2886</TotalTime>
  <Words>398</Words>
  <Application>Microsoft Office PowerPoint</Application>
  <PresentationFormat>Affichage à l'écran (16:9)</PresentationFormat>
  <Paragraphs>41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Times New Roman</vt:lpstr>
      <vt:lpstr>Wingdings</vt:lpstr>
      <vt:lpstr>Tema di Office</vt:lpstr>
      <vt:lpstr>Custom Design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 you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Maguette KAIRE</cp:lastModifiedBy>
  <cp:revision>70</cp:revision>
  <cp:lastPrinted>2018-10-04T10:23:12Z</cp:lastPrinted>
  <dcterms:created xsi:type="dcterms:W3CDTF">2018-09-19T10:11:26Z</dcterms:created>
  <dcterms:modified xsi:type="dcterms:W3CDTF">2018-10-31T22:13:49Z</dcterms:modified>
</cp:coreProperties>
</file>