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67" r:id="rId2"/>
    <p:sldId id="256" r:id="rId3"/>
    <p:sldId id="257" r:id="rId4"/>
    <p:sldId id="258" r:id="rId5"/>
    <p:sldId id="259" r:id="rId6"/>
    <p:sldId id="260" r:id="rId7"/>
    <p:sldId id="261" r:id="rId8"/>
    <p:sldId id="262" r:id="rId9"/>
    <p:sldId id="263" r:id="rId10"/>
    <p:sldId id="264" r:id="rId11"/>
    <p:sldId id="265" r:id="rId12"/>
    <p:sldId id="266"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154" autoAdjust="0"/>
  </p:normalViewPr>
  <p:slideViewPr>
    <p:cSldViewPr>
      <p:cViewPr>
        <p:scale>
          <a:sx n="70" d="100"/>
          <a:sy n="70" d="100"/>
        </p:scale>
        <p:origin x="-1080" y="-5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7725E94-8E9E-4B08-A3E5-B4CE20656CE6}" type="datetimeFigureOut">
              <a:rPr lang="en-US" smtClean="0"/>
              <a:pPr/>
              <a:t>6/14/2011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659E08D-3BC6-4A8F-9FE1-2FE45517D25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659E08D-3BC6-4A8F-9FE1-2FE45517D25E}" type="slidenum">
              <a:rPr lang="en-US" smtClean="0"/>
              <a:pPr/>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5ADD36A-DD66-42B7-BD0D-29D7206FB14F}" type="datetime1">
              <a:rPr lang="en-US" smtClean="0"/>
              <a:pPr/>
              <a:t>6/14/2011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F255D5-DFAF-4144-A9D5-C5B458BCDEE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12476F-C605-4DAC-9FB3-F951476E493C}" type="datetime1">
              <a:rPr lang="en-US" smtClean="0"/>
              <a:pPr/>
              <a:t>6/14/2011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F255D5-DFAF-4144-A9D5-C5B458BCDEE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1DE00F-35B3-4409-9B9F-521DBD75FC20}" type="datetime1">
              <a:rPr lang="en-US" smtClean="0"/>
              <a:pPr/>
              <a:t>6/14/2011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F255D5-DFAF-4144-A9D5-C5B458BCDEE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319D17-F8E1-45B0-8591-FAAF2EFB4862}" type="datetime1">
              <a:rPr lang="en-US" smtClean="0"/>
              <a:pPr/>
              <a:t>6/14/2011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F255D5-DFAF-4144-A9D5-C5B458BCDEE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ECB58AD-73AC-49D3-9369-DCDF6DBE228D}" type="datetime1">
              <a:rPr lang="en-US" smtClean="0"/>
              <a:pPr/>
              <a:t>6/14/2011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F255D5-DFAF-4144-A9D5-C5B458BCDEE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3514690-536B-4187-9531-78F746BBB44B}" type="datetime1">
              <a:rPr lang="en-US" smtClean="0"/>
              <a:pPr/>
              <a:t>6/14/2011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F255D5-DFAF-4144-A9D5-C5B458BCDEE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BD409FA-71A8-4462-9512-3817FB7B795F}" type="datetime1">
              <a:rPr lang="en-US" smtClean="0"/>
              <a:pPr/>
              <a:t>6/14/2011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F255D5-DFAF-4144-A9D5-C5B458BCDEE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7872669-2E4E-40BB-A787-AB80F457413E}" type="datetime1">
              <a:rPr lang="en-US" smtClean="0"/>
              <a:pPr/>
              <a:t>6/14/2011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F255D5-DFAF-4144-A9D5-C5B458BCDEE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D7876E-FB49-42E5-8DC6-4009F270AC24}" type="datetime1">
              <a:rPr lang="en-US" smtClean="0"/>
              <a:pPr/>
              <a:t>6/14/2011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F255D5-DFAF-4144-A9D5-C5B458BCDEE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88ABA1-E4D5-48C3-9544-988E630BD84F}" type="datetime1">
              <a:rPr lang="en-US" smtClean="0"/>
              <a:pPr/>
              <a:t>6/14/2011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F255D5-DFAF-4144-A9D5-C5B458BCDEE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309426-65FF-4C20-9D15-91D21033E788}" type="datetime1">
              <a:rPr lang="en-US" smtClean="0"/>
              <a:pPr/>
              <a:t>6/14/2011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F255D5-DFAF-4144-A9D5-C5B458BCDEE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D750E2-00D3-4342-9A73-AF3BA6481406}" type="datetime1">
              <a:rPr lang="en-US" smtClean="0"/>
              <a:pPr/>
              <a:t>6/14/2011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F255D5-DFAF-4144-A9D5-C5B458BCDEE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1500" y="357188"/>
            <a:ext cx="8001000" cy="738664"/>
          </a:xfrm>
          <a:prstGeom prst="rect">
            <a:avLst/>
          </a:prstGeom>
        </p:spPr>
        <p:style>
          <a:lnRef idx="1">
            <a:schemeClr val="accent6"/>
          </a:lnRef>
          <a:fillRef idx="2">
            <a:schemeClr val="accent6"/>
          </a:fillRef>
          <a:effectRef idx="1">
            <a:schemeClr val="accent6"/>
          </a:effectRef>
          <a:fontRef idx="minor">
            <a:schemeClr val="dk1"/>
          </a:fontRef>
        </p:style>
        <p:txBody>
          <a:bodyPr>
            <a:spAutoFit/>
          </a:bodyPr>
          <a:lstStyle/>
          <a:p>
            <a:pPr algn="ctr" fontAlgn="auto">
              <a:spcBef>
                <a:spcPts val="0"/>
              </a:spcBef>
              <a:spcAft>
                <a:spcPts val="0"/>
              </a:spcAft>
              <a:defRPr/>
            </a:pPr>
            <a:r>
              <a:rPr lang="da-DK" sz="2400" b="1" dirty="0" smtClean="0"/>
              <a:t>Lesotho </a:t>
            </a:r>
          </a:p>
          <a:p>
            <a:pPr algn="ctr" fontAlgn="auto">
              <a:spcBef>
                <a:spcPts val="0"/>
              </a:spcBef>
              <a:spcAft>
                <a:spcPts val="0"/>
              </a:spcAft>
              <a:defRPr/>
            </a:pPr>
            <a:endParaRPr lang="en-US" b="1" dirty="0"/>
          </a:p>
        </p:txBody>
      </p:sp>
      <p:sp>
        <p:nvSpPr>
          <p:cNvPr id="3" name="TextBox 2"/>
          <p:cNvSpPr txBox="1"/>
          <p:nvPr/>
        </p:nvSpPr>
        <p:spPr>
          <a:xfrm>
            <a:off x="611560" y="2348880"/>
            <a:ext cx="2376264"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da-DK" dirty="0" smtClean="0"/>
              <a:t>Key steps</a:t>
            </a:r>
            <a:endParaRPr lang="en-US" dirty="0"/>
          </a:p>
        </p:txBody>
      </p:sp>
      <p:sp>
        <p:nvSpPr>
          <p:cNvPr id="4" name="TextBox 3"/>
          <p:cNvSpPr txBox="1"/>
          <p:nvPr/>
        </p:nvSpPr>
        <p:spPr>
          <a:xfrm>
            <a:off x="611560" y="3635732"/>
            <a:ext cx="2376264"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da-DK" dirty="0" smtClean="0"/>
              <a:t>Results</a:t>
            </a:r>
            <a:endParaRPr lang="en-US" dirty="0"/>
          </a:p>
        </p:txBody>
      </p:sp>
      <p:sp>
        <p:nvSpPr>
          <p:cNvPr id="5" name="TextBox 4"/>
          <p:cNvSpPr txBox="1"/>
          <p:nvPr/>
        </p:nvSpPr>
        <p:spPr>
          <a:xfrm>
            <a:off x="5652120" y="2828543"/>
            <a:ext cx="2952328" cy="2031325"/>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da-DK" dirty="0" smtClean="0"/>
              <a:t>Policy</a:t>
            </a:r>
          </a:p>
          <a:p>
            <a:r>
              <a:rPr lang="da-DK" dirty="0" smtClean="0"/>
              <a:t>Finance</a:t>
            </a:r>
          </a:p>
          <a:p>
            <a:r>
              <a:rPr lang="da-DK" dirty="0" smtClean="0"/>
              <a:t>Coordination</a:t>
            </a:r>
          </a:p>
          <a:p>
            <a:r>
              <a:rPr lang="da-DK" dirty="0" smtClean="0"/>
              <a:t>Institutions</a:t>
            </a:r>
          </a:p>
          <a:p>
            <a:r>
              <a:rPr lang="da-DK" dirty="0" smtClean="0"/>
              <a:t>Monitoring</a:t>
            </a:r>
          </a:p>
          <a:p>
            <a:r>
              <a:rPr lang="da-DK" dirty="0" smtClean="0"/>
              <a:t>Public Financial management</a:t>
            </a:r>
          </a:p>
          <a:p>
            <a:r>
              <a:rPr lang="da-DK" dirty="0" smtClean="0"/>
              <a:t>Macro-economic context</a:t>
            </a:r>
            <a:endParaRPr lang="en-US" dirty="0"/>
          </a:p>
        </p:txBody>
      </p:sp>
      <p:sp>
        <p:nvSpPr>
          <p:cNvPr id="7" name="TextBox 6"/>
          <p:cNvSpPr txBox="1"/>
          <p:nvPr/>
        </p:nvSpPr>
        <p:spPr>
          <a:xfrm>
            <a:off x="611560" y="5867980"/>
            <a:ext cx="2376264"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da-DK" dirty="0" smtClean="0"/>
              <a:t>Lessons learnt </a:t>
            </a:r>
            <a:endParaRPr lang="en-US" dirty="0"/>
          </a:p>
        </p:txBody>
      </p:sp>
      <p:sp>
        <p:nvSpPr>
          <p:cNvPr id="10" name="TextBox 9"/>
          <p:cNvSpPr txBox="1"/>
          <p:nvPr/>
        </p:nvSpPr>
        <p:spPr>
          <a:xfrm>
            <a:off x="611560" y="4797152"/>
            <a:ext cx="2376264"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da-DK" dirty="0" smtClean="0"/>
              <a:t>Remaining issues</a:t>
            </a:r>
            <a:endParaRPr lang="en-US" dirty="0"/>
          </a:p>
        </p:txBody>
      </p:sp>
      <p:sp>
        <p:nvSpPr>
          <p:cNvPr id="13" name="TextBox 12"/>
          <p:cNvSpPr txBox="1"/>
          <p:nvPr/>
        </p:nvSpPr>
        <p:spPr>
          <a:xfrm>
            <a:off x="3563888" y="3360474"/>
            <a:ext cx="1872208" cy="92333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da-DK" dirty="0" smtClean="0"/>
              <a:t>Implementation</a:t>
            </a:r>
          </a:p>
          <a:p>
            <a:r>
              <a:rPr lang="da-DK" dirty="0" smtClean="0"/>
              <a:t>Finance</a:t>
            </a:r>
          </a:p>
          <a:p>
            <a:r>
              <a:rPr lang="da-DK" dirty="0" smtClean="0"/>
              <a:t>Reforms</a:t>
            </a:r>
            <a:endParaRPr lang="en-US" dirty="0"/>
          </a:p>
        </p:txBody>
      </p:sp>
      <p:cxnSp>
        <p:nvCxnSpPr>
          <p:cNvPr id="15" name="Straight Connector 14"/>
          <p:cNvCxnSpPr>
            <a:stCxn id="4" idx="3"/>
            <a:endCxn id="13" idx="1"/>
          </p:cNvCxnSpPr>
          <p:nvPr/>
        </p:nvCxnSpPr>
        <p:spPr>
          <a:xfrm>
            <a:off x="2987824" y="3820398"/>
            <a:ext cx="576064" cy="1741"/>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a:stCxn id="5" idx="1"/>
            <a:endCxn id="13" idx="3"/>
          </p:cNvCxnSpPr>
          <p:nvPr/>
        </p:nvCxnSpPr>
        <p:spPr>
          <a:xfrm rot="10800000">
            <a:off x="5436096" y="3822140"/>
            <a:ext cx="216024" cy="22067"/>
          </a:xfrm>
          <a:prstGeom prst="line">
            <a:avLst/>
          </a:prstGeom>
        </p:spPr>
        <p:style>
          <a:lnRef idx="1">
            <a:schemeClr val="accent5"/>
          </a:lnRef>
          <a:fillRef idx="2">
            <a:schemeClr val="accent5"/>
          </a:fillRef>
          <a:effectRef idx="1">
            <a:schemeClr val="accent5"/>
          </a:effectRef>
          <a:fontRef idx="minor">
            <a:schemeClr val="dk1"/>
          </a:fontRef>
        </p:style>
      </p:cxnSp>
      <p:sp>
        <p:nvSpPr>
          <p:cNvPr id="24" name="TextBox 23"/>
          <p:cNvSpPr txBox="1"/>
          <p:nvPr/>
        </p:nvSpPr>
        <p:spPr>
          <a:xfrm>
            <a:off x="539552" y="1196752"/>
            <a:ext cx="7920880" cy="923330"/>
          </a:xfrm>
          <a:prstGeom prst="rect">
            <a:avLst/>
          </a:prstGeom>
          <a:noFill/>
        </p:spPr>
        <p:txBody>
          <a:bodyPr wrap="square" rtlCol="0">
            <a:spAutoFit/>
          </a:bodyPr>
          <a:lstStyle/>
          <a:p>
            <a:pPr algn="ctr" fontAlgn="auto">
              <a:spcBef>
                <a:spcPts val="0"/>
              </a:spcBef>
              <a:spcAft>
                <a:spcPts val="0"/>
              </a:spcAft>
              <a:defRPr/>
            </a:pPr>
            <a:r>
              <a:rPr lang="da-DK" dirty="0"/>
              <a:t>A case study of application of the sector wide approach </a:t>
            </a:r>
          </a:p>
          <a:p>
            <a:pPr algn="ctr" fontAlgn="auto">
              <a:spcBef>
                <a:spcPts val="0"/>
              </a:spcBef>
              <a:spcAft>
                <a:spcPts val="0"/>
              </a:spcAft>
              <a:defRPr/>
            </a:pPr>
            <a:r>
              <a:rPr lang="da-DK" dirty="0"/>
              <a:t>in the water sector 1999-2011  </a:t>
            </a:r>
          </a:p>
          <a:p>
            <a:endParaRPr lang="en-US" dirty="0"/>
          </a:p>
        </p:txBody>
      </p:sp>
      <p:sp>
        <p:nvSpPr>
          <p:cNvPr id="26" name="Slide Number Placeholder 25"/>
          <p:cNvSpPr>
            <a:spLocks noGrp="1"/>
          </p:cNvSpPr>
          <p:nvPr>
            <p:ph type="sldNum" sz="quarter" idx="12"/>
          </p:nvPr>
        </p:nvSpPr>
        <p:spPr/>
        <p:txBody>
          <a:bodyPr/>
          <a:lstStyle/>
          <a:p>
            <a:fld id="{C6F255D5-DFAF-4144-A9D5-C5B458BCDEE7}" type="slidenum">
              <a:rPr lang="en-US" smtClean="0"/>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395535" y="1124744"/>
          <a:ext cx="8352930" cy="2453640"/>
        </p:xfrm>
        <a:graphic>
          <a:graphicData uri="http://schemas.openxmlformats.org/drawingml/2006/table">
            <a:tbl>
              <a:tblPr firstRow="1" bandRow="1">
                <a:tableStyleId>{5C22544A-7EE6-4342-B048-85BDC9FD1C3A}</a:tableStyleId>
              </a:tblPr>
              <a:tblGrid>
                <a:gridCol w="5112569"/>
                <a:gridCol w="288032"/>
                <a:gridCol w="288032"/>
                <a:gridCol w="288032"/>
                <a:gridCol w="2376265"/>
              </a:tblGrid>
              <a:tr h="370840">
                <a:tc>
                  <a:txBody>
                    <a:bodyPr/>
                    <a:lstStyle/>
                    <a:p>
                      <a:pPr marL="342900" lvl="0" indent="-342900">
                        <a:lnSpc>
                          <a:spcPct val="115000"/>
                        </a:lnSpc>
                        <a:spcAft>
                          <a:spcPts val="0"/>
                        </a:spcAft>
                        <a:buFont typeface="+mj-lt"/>
                        <a:buNone/>
                      </a:pPr>
                      <a:r>
                        <a:rPr lang="da-DK" sz="1600" dirty="0" smtClean="0">
                          <a:latin typeface="Calibri"/>
                          <a:ea typeface="Calibri"/>
                          <a:cs typeface="Times New Roman"/>
                        </a:rPr>
                        <a:t>Criteria</a:t>
                      </a:r>
                      <a:endParaRPr lang="en-US" sz="1600" dirty="0">
                        <a:latin typeface="Calibri"/>
                        <a:ea typeface="Calibri"/>
                        <a:cs typeface="Times New Roman"/>
                      </a:endParaRPr>
                    </a:p>
                  </a:txBody>
                  <a:tcPr marL="68580" marR="68580" marT="0" marB="0"/>
                </a:tc>
                <a:tc>
                  <a:txBody>
                    <a:bodyPr/>
                    <a:lstStyle/>
                    <a:p>
                      <a:pPr marL="21590" marR="0" indent="0" algn="l" defTabSz="914400" rtl="0" eaLnBrk="1" fontAlgn="auto" latinLnBrk="0" hangingPunct="1">
                        <a:lnSpc>
                          <a:spcPct val="115000"/>
                        </a:lnSpc>
                        <a:spcBef>
                          <a:spcPts val="0"/>
                        </a:spcBef>
                        <a:spcAft>
                          <a:spcPts val="0"/>
                        </a:spcAft>
                        <a:buClrTx/>
                        <a:buSzTx/>
                        <a:buFontTx/>
                        <a:buNone/>
                        <a:tabLst/>
                        <a:defRPr/>
                      </a:pPr>
                      <a:r>
                        <a:rPr lang="da-DK" sz="1600" dirty="0" smtClean="0">
                          <a:latin typeface="Calibri"/>
                          <a:ea typeface="Calibri"/>
                          <a:cs typeface="Times New Roman"/>
                        </a:rPr>
                        <a:t>H</a:t>
                      </a:r>
                      <a:endParaRPr lang="en-US" sz="1600" dirty="0" smtClean="0">
                        <a:latin typeface="+mn-lt"/>
                        <a:ea typeface="Calibri"/>
                        <a:cs typeface="Times New Roman"/>
                      </a:endParaRPr>
                    </a:p>
                  </a:txBody>
                  <a:tcPr marL="68580" marR="68580" marT="0" marB="0"/>
                </a:tc>
                <a:tc>
                  <a:txBody>
                    <a:bodyPr/>
                    <a:lstStyle/>
                    <a:p>
                      <a:pPr marL="7938" indent="-7938" algn="ctr">
                        <a:lnSpc>
                          <a:spcPct val="115000"/>
                        </a:lnSpc>
                        <a:spcAft>
                          <a:spcPts val="0"/>
                        </a:spcAft>
                      </a:pPr>
                      <a:r>
                        <a:rPr lang="en-GB" sz="1600" dirty="0" smtClean="0">
                          <a:latin typeface="Calibri"/>
                          <a:ea typeface="Calibri"/>
                          <a:cs typeface="Times New Roman"/>
                        </a:rPr>
                        <a:t>M</a:t>
                      </a:r>
                      <a:endParaRPr lang="en-GB" sz="1600" dirty="0">
                        <a:latin typeface="Calibri"/>
                        <a:ea typeface="Calibri"/>
                        <a:cs typeface="Times New Roman"/>
                      </a:endParaRPr>
                    </a:p>
                  </a:txBody>
                  <a:tcPr marL="68580" marR="68580"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da-DK" sz="1600" dirty="0" smtClean="0">
                          <a:latin typeface="+mn-lt"/>
                          <a:ea typeface="Calibri"/>
                          <a:cs typeface="Times New Roman"/>
                        </a:rPr>
                        <a:t>L</a:t>
                      </a:r>
                      <a:endParaRPr lang="en-US" sz="1600" dirty="0" smtClean="0">
                        <a:latin typeface="+mn-lt"/>
                        <a:ea typeface="Calibri"/>
                        <a:cs typeface="Times New Roman"/>
                      </a:endParaRPr>
                    </a:p>
                    <a:p>
                      <a:pPr marL="153988" indent="-307975" algn="ctr">
                        <a:lnSpc>
                          <a:spcPct val="115000"/>
                        </a:lnSpc>
                        <a:spcAft>
                          <a:spcPts val="0"/>
                        </a:spcAft>
                      </a:pPr>
                      <a:endParaRPr lang="en-GB" sz="1600" dirty="0">
                        <a:latin typeface="Calibri"/>
                        <a:ea typeface="Calibri"/>
                        <a:cs typeface="Times New Roman"/>
                      </a:endParaRPr>
                    </a:p>
                  </a:txBody>
                  <a:tcPr marL="68580" marR="68580" marT="0" marB="0"/>
                </a:tc>
                <a:tc>
                  <a:txBody>
                    <a:bodyPr/>
                    <a:lstStyle/>
                    <a:p>
                      <a:pPr>
                        <a:lnSpc>
                          <a:spcPct val="115000"/>
                        </a:lnSpc>
                        <a:spcAft>
                          <a:spcPts val="0"/>
                        </a:spcAft>
                      </a:pPr>
                      <a:r>
                        <a:rPr lang="da-DK" sz="1600" dirty="0" smtClean="0">
                          <a:latin typeface="Calibri"/>
                          <a:ea typeface="Calibri"/>
                          <a:cs typeface="Times New Roman"/>
                        </a:rPr>
                        <a:t>Comment</a:t>
                      </a:r>
                      <a:endParaRPr lang="en-US" sz="1600" dirty="0">
                        <a:latin typeface="Calibri"/>
                        <a:ea typeface="Calibri"/>
                        <a:cs typeface="Times New Roman"/>
                      </a:endParaRPr>
                    </a:p>
                  </a:txBody>
                  <a:tcPr marL="68580" marR="68580" marT="0" marB="0"/>
                </a:tc>
              </a:tr>
              <a:tr h="370840">
                <a:tc>
                  <a:txBody>
                    <a:bodyPr/>
                    <a:lstStyle/>
                    <a:p>
                      <a:pPr marL="342900" lvl="0" indent="-342900">
                        <a:lnSpc>
                          <a:spcPct val="115000"/>
                        </a:lnSpc>
                        <a:spcAft>
                          <a:spcPts val="0"/>
                        </a:spcAft>
                        <a:buFont typeface="+mj-lt"/>
                        <a:buNone/>
                      </a:pPr>
                      <a:r>
                        <a:rPr lang="en-GB" sz="1800" dirty="0">
                          <a:latin typeface="Calibri"/>
                          <a:ea typeface="Calibri"/>
                          <a:cs typeface="Times New Roman"/>
                        </a:rPr>
                        <a:t>Is there a PFM framework in place?</a:t>
                      </a:r>
                      <a:endParaRPr lang="en-US" sz="1800" dirty="0">
                        <a:latin typeface="Calibri"/>
                        <a:ea typeface="Calibri"/>
                        <a:cs typeface="Times New Roman"/>
                      </a:endParaRPr>
                    </a:p>
                  </a:txBody>
                  <a:tcPr marL="68580" marR="68580" marT="0" marB="0"/>
                </a:tc>
                <a:tc>
                  <a:txBody>
                    <a:bodyPr/>
                    <a:lstStyle/>
                    <a:p>
                      <a:pPr>
                        <a:lnSpc>
                          <a:spcPct val="115000"/>
                        </a:lnSpc>
                        <a:spcAft>
                          <a:spcPts val="0"/>
                        </a:spcAft>
                      </a:pPr>
                      <a:endParaRPr lang="en-GB" sz="1800">
                        <a:latin typeface="Calibri"/>
                        <a:ea typeface="Calibri"/>
                        <a:cs typeface="Times New Roman"/>
                      </a:endParaRPr>
                    </a:p>
                  </a:txBody>
                  <a:tcPr marL="68580" marR="68580" marT="0" marB="0"/>
                </a:tc>
                <a:tc>
                  <a:txBody>
                    <a:bodyPr/>
                    <a:lstStyle/>
                    <a:p>
                      <a:pPr>
                        <a:lnSpc>
                          <a:spcPct val="115000"/>
                        </a:lnSpc>
                        <a:spcAft>
                          <a:spcPts val="0"/>
                        </a:spcAft>
                      </a:pPr>
                      <a:r>
                        <a:rPr lang="en-GB" sz="1800">
                          <a:latin typeface="Calibri"/>
                          <a:ea typeface="Calibri"/>
                          <a:cs typeface="Times New Roman"/>
                          <a:sym typeface="Wingdings"/>
                        </a:rPr>
                        <a:t></a:t>
                      </a:r>
                      <a:endParaRPr lang="en-US" sz="1800">
                        <a:latin typeface="Calibri"/>
                        <a:ea typeface="Calibri"/>
                        <a:cs typeface="Times New Roman"/>
                      </a:endParaRPr>
                    </a:p>
                  </a:txBody>
                  <a:tcPr marL="68580" marR="68580" marT="0" marB="0"/>
                </a:tc>
                <a:tc>
                  <a:txBody>
                    <a:bodyPr/>
                    <a:lstStyle/>
                    <a:p>
                      <a:pPr>
                        <a:lnSpc>
                          <a:spcPct val="115000"/>
                        </a:lnSpc>
                        <a:spcAft>
                          <a:spcPts val="0"/>
                        </a:spcAft>
                      </a:pPr>
                      <a:endParaRPr lang="en-GB" sz="1800">
                        <a:latin typeface="Calibri"/>
                        <a:ea typeface="Calibri"/>
                        <a:cs typeface="Times New Roman"/>
                      </a:endParaRPr>
                    </a:p>
                  </a:txBody>
                  <a:tcPr marL="68580" marR="68580" marT="0" marB="0"/>
                </a:tc>
                <a:tc>
                  <a:txBody>
                    <a:bodyPr/>
                    <a:lstStyle/>
                    <a:p>
                      <a:pPr>
                        <a:lnSpc>
                          <a:spcPct val="115000"/>
                        </a:lnSpc>
                        <a:spcAft>
                          <a:spcPts val="0"/>
                        </a:spcAft>
                      </a:pPr>
                      <a:r>
                        <a:rPr lang="en-GB" sz="1800">
                          <a:latin typeface="Calibri"/>
                          <a:ea typeface="Calibri"/>
                          <a:cs typeface="Times New Roman"/>
                        </a:rPr>
                        <a:t>Partly implemented, financial reforms </a:t>
                      </a:r>
                      <a:endParaRPr lang="en-US" sz="1800">
                        <a:latin typeface="Calibri"/>
                        <a:ea typeface="Calibri"/>
                        <a:cs typeface="Times New Roman"/>
                      </a:endParaRPr>
                    </a:p>
                  </a:txBody>
                  <a:tcPr marL="68580" marR="68580" marT="0" marB="0"/>
                </a:tc>
              </a:tr>
              <a:tr h="370840">
                <a:tc>
                  <a:txBody>
                    <a:bodyPr/>
                    <a:lstStyle/>
                    <a:p>
                      <a:pPr marL="342900" lvl="0" indent="-342900">
                        <a:lnSpc>
                          <a:spcPct val="115000"/>
                        </a:lnSpc>
                        <a:spcAft>
                          <a:spcPts val="0"/>
                        </a:spcAft>
                        <a:buFont typeface="+mj-lt"/>
                        <a:buNone/>
                      </a:pPr>
                      <a:r>
                        <a:rPr lang="en-GB" sz="1800" dirty="0">
                          <a:latin typeface="Calibri"/>
                          <a:ea typeface="Calibri"/>
                          <a:cs typeface="Times New Roman"/>
                        </a:rPr>
                        <a:t>Is there VFM &amp; effective procurement?</a:t>
                      </a:r>
                      <a:endParaRPr lang="en-US" sz="1800" dirty="0">
                        <a:latin typeface="Calibri"/>
                        <a:ea typeface="Calibri"/>
                        <a:cs typeface="Times New Roman"/>
                      </a:endParaRPr>
                    </a:p>
                  </a:txBody>
                  <a:tcPr marL="68580" marR="68580" marT="0" marB="0"/>
                </a:tc>
                <a:tc>
                  <a:txBody>
                    <a:bodyPr/>
                    <a:lstStyle/>
                    <a:p>
                      <a:pPr>
                        <a:lnSpc>
                          <a:spcPct val="115000"/>
                        </a:lnSpc>
                        <a:spcAft>
                          <a:spcPts val="0"/>
                        </a:spcAft>
                      </a:pPr>
                      <a:endParaRPr lang="en-GB" sz="1800">
                        <a:latin typeface="Calibri"/>
                        <a:ea typeface="Calibri"/>
                        <a:cs typeface="Times New Roman"/>
                      </a:endParaRPr>
                    </a:p>
                  </a:txBody>
                  <a:tcPr marL="68580" marR="68580" marT="0" marB="0"/>
                </a:tc>
                <a:tc>
                  <a:txBody>
                    <a:bodyPr/>
                    <a:lstStyle/>
                    <a:p>
                      <a:pPr>
                        <a:lnSpc>
                          <a:spcPct val="115000"/>
                        </a:lnSpc>
                        <a:spcAft>
                          <a:spcPts val="0"/>
                        </a:spcAft>
                      </a:pPr>
                      <a:endParaRPr lang="en-GB" sz="1800">
                        <a:latin typeface="Calibri"/>
                        <a:ea typeface="Calibri"/>
                        <a:cs typeface="Times New Roman"/>
                      </a:endParaRPr>
                    </a:p>
                  </a:txBody>
                  <a:tcPr marL="68580" marR="68580" marT="0" marB="0"/>
                </a:tc>
                <a:tc>
                  <a:txBody>
                    <a:bodyPr/>
                    <a:lstStyle/>
                    <a:p>
                      <a:pPr>
                        <a:lnSpc>
                          <a:spcPct val="115000"/>
                        </a:lnSpc>
                        <a:spcAft>
                          <a:spcPts val="0"/>
                        </a:spcAft>
                      </a:pPr>
                      <a:r>
                        <a:rPr lang="en-GB" sz="1800">
                          <a:latin typeface="Calibri"/>
                          <a:ea typeface="Calibri"/>
                          <a:cs typeface="Times New Roman"/>
                          <a:sym typeface="Wingdings"/>
                        </a:rPr>
                        <a:t></a:t>
                      </a:r>
                      <a:endParaRPr lang="en-US" sz="1800">
                        <a:latin typeface="Calibri"/>
                        <a:ea typeface="Calibri"/>
                        <a:cs typeface="Times New Roman"/>
                      </a:endParaRPr>
                    </a:p>
                  </a:txBody>
                  <a:tcPr marL="68580" marR="68580" marT="0" marB="0"/>
                </a:tc>
                <a:tc>
                  <a:txBody>
                    <a:bodyPr/>
                    <a:lstStyle/>
                    <a:p>
                      <a:pPr>
                        <a:lnSpc>
                          <a:spcPct val="115000"/>
                        </a:lnSpc>
                        <a:spcAft>
                          <a:spcPts val="0"/>
                        </a:spcAft>
                      </a:pPr>
                      <a:r>
                        <a:rPr lang="en-GB" sz="1800">
                          <a:latin typeface="Calibri"/>
                          <a:ea typeface="Calibri"/>
                          <a:cs typeface="Times New Roman"/>
                        </a:rPr>
                        <a:t>PEFA suggests quite low results</a:t>
                      </a:r>
                      <a:endParaRPr lang="en-US" sz="1800">
                        <a:latin typeface="Calibri"/>
                        <a:ea typeface="Calibri"/>
                        <a:cs typeface="Times New Roman"/>
                      </a:endParaRPr>
                    </a:p>
                  </a:txBody>
                  <a:tcPr marL="68580" marR="68580" marT="0" marB="0"/>
                </a:tc>
              </a:tr>
              <a:tr h="370840">
                <a:tc>
                  <a:txBody>
                    <a:bodyPr/>
                    <a:lstStyle/>
                    <a:p>
                      <a:pPr marL="342900" lvl="0" indent="-342900">
                        <a:lnSpc>
                          <a:spcPct val="115000"/>
                        </a:lnSpc>
                        <a:spcAft>
                          <a:spcPts val="0"/>
                        </a:spcAft>
                        <a:buFont typeface="+mj-lt"/>
                        <a:buNone/>
                      </a:pPr>
                      <a:r>
                        <a:rPr lang="en-GB" sz="1800" dirty="0">
                          <a:latin typeface="Calibri"/>
                          <a:ea typeface="Calibri"/>
                          <a:cs typeface="Times New Roman"/>
                        </a:rPr>
                        <a:t>Has </a:t>
                      </a:r>
                      <a:r>
                        <a:rPr lang="en-GB" sz="1800" dirty="0" err="1">
                          <a:latin typeface="Calibri"/>
                          <a:ea typeface="Calibri"/>
                          <a:cs typeface="Times New Roman"/>
                        </a:rPr>
                        <a:t>SWAp</a:t>
                      </a:r>
                      <a:r>
                        <a:rPr lang="en-GB" sz="1800" dirty="0">
                          <a:latin typeface="Calibri"/>
                          <a:ea typeface="Calibri"/>
                          <a:cs typeface="Times New Roman"/>
                        </a:rPr>
                        <a:t> contributed to sector PFM</a:t>
                      </a:r>
                      <a:endParaRPr lang="en-US" sz="1800" dirty="0">
                        <a:latin typeface="Calibri"/>
                        <a:ea typeface="Calibri"/>
                        <a:cs typeface="Times New Roman"/>
                      </a:endParaRPr>
                    </a:p>
                  </a:txBody>
                  <a:tcPr marL="68580" marR="68580" marT="0" marB="0">
                    <a:solidFill>
                      <a:schemeClr val="accent3">
                        <a:lumMod val="40000"/>
                        <a:lumOff val="60000"/>
                      </a:schemeClr>
                    </a:solidFill>
                  </a:tcPr>
                </a:tc>
                <a:tc>
                  <a:txBody>
                    <a:bodyPr/>
                    <a:lstStyle/>
                    <a:p>
                      <a:pPr>
                        <a:lnSpc>
                          <a:spcPct val="115000"/>
                        </a:lnSpc>
                        <a:spcAft>
                          <a:spcPts val="0"/>
                        </a:spcAft>
                      </a:pPr>
                      <a:endParaRPr lang="en-GB" sz="1800">
                        <a:latin typeface="Calibri"/>
                        <a:ea typeface="Calibri"/>
                        <a:cs typeface="Times New Roman"/>
                      </a:endParaRPr>
                    </a:p>
                  </a:txBody>
                  <a:tcPr marL="68580" marR="68580" marT="0" marB="0">
                    <a:solidFill>
                      <a:schemeClr val="accent3">
                        <a:lumMod val="40000"/>
                        <a:lumOff val="60000"/>
                      </a:schemeClr>
                    </a:solidFill>
                  </a:tcPr>
                </a:tc>
                <a:tc>
                  <a:txBody>
                    <a:bodyPr/>
                    <a:lstStyle/>
                    <a:p>
                      <a:pPr>
                        <a:lnSpc>
                          <a:spcPct val="115000"/>
                        </a:lnSpc>
                        <a:spcAft>
                          <a:spcPts val="0"/>
                        </a:spcAft>
                      </a:pPr>
                      <a:r>
                        <a:rPr lang="en-GB" sz="1800">
                          <a:latin typeface="Calibri"/>
                          <a:ea typeface="Calibri"/>
                          <a:cs typeface="Times New Roman"/>
                          <a:sym typeface="Wingdings"/>
                        </a:rPr>
                        <a:t></a:t>
                      </a:r>
                      <a:endParaRPr lang="en-US" sz="1800">
                        <a:latin typeface="Calibri"/>
                        <a:ea typeface="Calibri"/>
                        <a:cs typeface="Times New Roman"/>
                      </a:endParaRPr>
                    </a:p>
                  </a:txBody>
                  <a:tcPr marL="68580" marR="68580" marT="0" marB="0">
                    <a:solidFill>
                      <a:schemeClr val="accent3">
                        <a:lumMod val="40000"/>
                        <a:lumOff val="60000"/>
                      </a:schemeClr>
                    </a:solidFill>
                  </a:tcPr>
                </a:tc>
                <a:tc>
                  <a:txBody>
                    <a:bodyPr/>
                    <a:lstStyle/>
                    <a:p>
                      <a:pPr>
                        <a:lnSpc>
                          <a:spcPct val="115000"/>
                        </a:lnSpc>
                        <a:spcAft>
                          <a:spcPts val="0"/>
                        </a:spcAft>
                      </a:pPr>
                      <a:endParaRPr lang="en-GB" sz="1800">
                        <a:latin typeface="Calibri"/>
                        <a:ea typeface="Calibri"/>
                        <a:cs typeface="Times New Roman"/>
                      </a:endParaRPr>
                    </a:p>
                  </a:txBody>
                  <a:tcPr marL="68580" marR="68580" marT="0" marB="0">
                    <a:solidFill>
                      <a:schemeClr val="accent3">
                        <a:lumMod val="40000"/>
                        <a:lumOff val="60000"/>
                      </a:schemeClr>
                    </a:solidFill>
                  </a:tcPr>
                </a:tc>
                <a:tc>
                  <a:txBody>
                    <a:bodyPr/>
                    <a:lstStyle/>
                    <a:p>
                      <a:pPr>
                        <a:lnSpc>
                          <a:spcPct val="115000"/>
                        </a:lnSpc>
                        <a:spcAft>
                          <a:spcPts val="0"/>
                        </a:spcAft>
                      </a:pPr>
                      <a:r>
                        <a:rPr lang="en-GB" sz="1800" dirty="0">
                          <a:latin typeface="Calibri"/>
                          <a:ea typeface="Calibri"/>
                          <a:cs typeface="Times New Roman"/>
                        </a:rPr>
                        <a:t>Economic modelling has </a:t>
                      </a:r>
                      <a:endParaRPr lang="en-US" sz="1800" dirty="0">
                        <a:latin typeface="Calibri"/>
                        <a:ea typeface="Calibri"/>
                        <a:cs typeface="Times New Roman"/>
                      </a:endParaRPr>
                    </a:p>
                  </a:txBody>
                  <a:tcPr marL="68580" marR="68580" marT="0" marB="0">
                    <a:solidFill>
                      <a:schemeClr val="accent3">
                        <a:lumMod val="40000"/>
                        <a:lumOff val="60000"/>
                      </a:schemeClr>
                    </a:solidFill>
                  </a:tcPr>
                </a:tc>
              </a:tr>
            </a:tbl>
          </a:graphicData>
        </a:graphic>
      </p:graphicFrame>
      <p:graphicFrame>
        <p:nvGraphicFramePr>
          <p:cNvPr id="4" name="Table 3"/>
          <p:cNvGraphicFramePr>
            <a:graphicFrameLocks noGrp="1"/>
          </p:cNvGraphicFramePr>
          <p:nvPr/>
        </p:nvGraphicFramePr>
        <p:xfrm>
          <a:off x="395536" y="3933056"/>
          <a:ext cx="8352930" cy="2193544"/>
        </p:xfrm>
        <a:graphic>
          <a:graphicData uri="http://schemas.openxmlformats.org/drawingml/2006/table">
            <a:tbl>
              <a:tblPr firstRow="1" bandRow="1">
                <a:tableStyleId>{5C22544A-7EE6-4342-B048-85BDC9FD1C3A}</a:tableStyleId>
              </a:tblPr>
              <a:tblGrid>
                <a:gridCol w="5112569"/>
                <a:gridCol w="288032"/>
                <a:gridCol w="288032"/>
                <a:gridCol w="288032"/>
                <a:gridCol w="2376265"/>
              </a:tblGrid>
              <a:tr h="370840">
                <a:tc>
                  <a:txBody>
                    <a:bodyPr/>
                    <a:lstStyle/>
                    <a:p>
                      <a:pPr marL="342900" lvl="0" indent="-342900">
                        <a:lnSpc>
                          <a:spcPct val="115000"/>
                        </a:lnSpc>
                        <a:spcAft>
                          <a:spcPts val="0"/>
                        </a:spcAft>
                        <a:buFont typeface="+mj-lt"/>
                        <a:buNone/>
                      </a:pPr>
                      <a:r>
                        <a:rPr lang="da-DK" sz="1600" dirty="0" smtClean="0">
                          <a:latin typeface="Calibri"/>
                          <a:ea typeface="Calibri"/>
                          <a:cs typeface="Times New Roman"/>
                        </a:rPr>
                        <a:t>Criteria</a:t>
                      </a:r>
                      <a:endParaRPr lang="en-US" sz="1600" dirty="0">
                        <a:latin typeface="Calibri"/>
                        <a:ea typeface="Calibri"/>
                        <a:cs typeface="Times New Roman"/>
                      </a:endParaRPr>
                    </a:p>
                  </a:txBody>
                  <a:tcPr marL="68580" marR="68580" marT="0" marB="0"/>
                </a:tc>
                <a:tc>
                  <a:txBody>
                    <a:bodyPr/>
                    <a:lstStyle/>
                    <a:p>
                      <a:pPr marL="21590" marR="0" indent="0" algn="l" defTabSz="914400" rtl="0" eaLnBrk="1" fontAlgn="auto" latinLnBrk="0" hangingPunct="1">
                        <a:lnSpc>
                          <a:spcPct val="115000"/>
                        </a:lnSpc>
                        <a:spcBef>
                          <a:spcPts val="0"/>
                        </a:spcBef>
                        <a:spcAft>
                          <a:spcPts val="0"/>
                        </a:spcAft>
                        <a:buClrTx/>
                        <a:buSzTx/>
                        <a:buFontTx/>
                        <a:buNone/>
                        <a:tabLst/>
                        <a:defRPr/>
                      </a:pPr>
                      <a:r>
                        <a:rPr lang="da-DK" sz="1600" dirty="0" smtClean="0">
                          <a:latin typeface="Calibri"/>
                          <a:ea typeface="Calibri"/>
                          <a:cs typeface="Times New Roman"/>
                        </a:rPr>
                        <a:t>H</a:t>
                      </a:r>
                      <a:endParaRPr lang="en-US" sz="1600" dirty="0" smtClean="0">
                        <a:latin typeface="+mn-lt"/>
                        <a:ea typeface="Calibri"/>
                        <a:cs typeface="Times New Roman"/>
                      </a:endParaRPr>
                    </a:p>
                  </a:txBody>
                  <a:tcPr marL="68580" marR="68580" marT="0" marB="0"/>
                </a:tc>
                <a:tc>
                  <a:txBody>
                    <a:bodyPr/>
                    <a:lstStyle/>
                    <a:p>
                      <a:pPr marL="7938" indent="-7938" algn="ctr">
                        <a:lnSpc>
                          <a:spcPct val="115000"/>
                        </a:lnSpc>
                        <a:spcAft>
                          <a:spcPts val="0"/>
                        </a:spcAft>
                      </a:pPr>
                      <a:r>
                        <a:rPr lang="en-GB" sz="1600" dirty="0" smtClean="0">
                          <a:latin typeface="Calibri"/>
                          <a:ea typeface="Calibri"/>
                          <a:cs typeface="Times New Roman"/>
                        </a:rPr>
                        <a:t>M</a:t>
                      </a:r>
                      <a:endParaRPr lang="en-GB" sz="1600" dirty="0">
                        <a:latin typeface="Calibri"/>
                        <a:ea typeface="Calibri"/>
                        <a:cs typeface="Times New Roman"/>
                      </a:endParaRPr>
                    </a:p>
                  </a:txBody>
                  <a:tcPr marL="68580" marR="68580"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da-DK" sz="1600" dirty="0" smtClean="0">
                          <a:latin typeface="+mn-lt"/>
                          <a:ea typeface="Calibri"/>
                          <a:cs typeface="Times New Roman"/>
                        </a:rPr>
                        <a:t>L</a:t>
                      </a:r>
                      <a:endParaRPr lang="en-US" sz="1600" dirty="0" smtClean="0">
                        <a:latin typeface="+mn-lt"/>
                        <a:ea typeface="Calibri"/>
                        <a:cs typeface="Times New Roman"/>
                      </a:endParaRPr>
                    </a:p>
                    <a:p>
                      <a:pPr marL="153988" indent="-307975" algn="ctr">
                        <a:lnSpc>
                          <a:spcPct val="115000"/>
                        </a:lnSpc>
                        <a:spcAft>
                          <a:spcPts val="0"/>
                        </a:spcAft>
                      </a:pPr>
                      <a:endParaRPr lang="en-GB" sz="1600" dirty="0">
                        <a:latin typeface="Calibri"/>
                        <a:ea typeface="Calibri"/>
                        <a:cs typeface="Times New Roman"/>
                      </a:endParaRPr>
                    </a:p>
                  </a:txBody>
                  <a:tcPr marL="68580" marR="68580" marT="0" marB="0"/>
                </a:tc>
                <a:tc>
                  <a:txBody>
                    <a:bodyPr/>
                    <a:lstStyle/>
                    <a:p>
                      <a:pPr>
                        <a:lnSpc>
                          <a:spcPct val="115000"/>
                        </a:lnSpc>
                        <a:spcAft>
                          <a:spcPts val="0"/>
                        </a:spcAft>
                      </a:pPr>
                      <a:r>
                        <a:rPr lang="da-DK" sz="1600" dirty="0" smtClean="0">
                          <a:latin typeface="Calibri"/>
                          <a:ea typeface="Calibri"/>
                          <a:cs typeface="Times New Roman"/>
                        </a:rPr>
                        <a:t>Comment</a:t>
                      </a:r>
                      <a:endParaRPr lang="en-US" sz="1600" dirty="0">
                        <a:latin typeface="Calibri"/>
                        <a:ea typeface="Calibri"/>
                        <a:cs typeface="Times New Roman"/>
                      </a:endParaRPr>
                    </a:p>
                  </a:txBody>
                  <a:tcPr marL="68580" marR="68580" marT="0" marB="0"/>
                </a:tc>
              </a:tr>
              <a:tr h="370840">
                <a:tc>
                  <a:txBody>
                    <a:bodyPr/>
                    <a:lstStyle/>
                    <a:p>
                      <a:pPr marL="342900" lvl="0" indent="-342900">
                        <a:lnSpc>
                          <a:spcPct val="115000"/>
                        </a:lnSpc>
                        <a:spcAft>
                          <a:spcPts val="0"/>
                        </a:spcAft>
                        <a:buFont typeface="+mj-lt"/>
                        <a:buNone/>
                      </a:pPr>
                      <a:r>
                        <a:rPr lang="en-GB" sz="1800" dirty="0">
                          <a:latin typeface="Calibri"/>
                          <a:ea typeface="Calibri"/>
                          <a:cs typeface="Times New Roman"/>
                        </a:rPr>
                        <a:t>National budget % is allocated to water sector</a:t>
                      </a:r>
                      <a:endParaRPr lang="en-US" sz="1800" dirty="0">
                        <a:latin typeface="Calibri"/>
                        <a:ea typeface="Calibri"/>
                        <a:cs typeface="Times New Roman"/>
                      </a:endParaRPr>
                    </a:p>
                  </a:txBody>
                  <a:tcPr marL="68580" marR="68580" marT="0" marB="0"/>
                </a:tc>
                <a:tc>
                  <a:txBody>
                    <a:bodyPr/>
                    <a:lstStyle/>
                    <a:p>
                      <a:pPr>
                        <a:lnSpc>
                          <a:spcPct val="115000"/>
                        </a:lnSpc>
                        <a:spcAft>
                          <a:spcPts val="0"/>
                        </a:spcAft>
                      </a:pPr>
                      <a:r>
                        <a:rPr lang="en-GB" sz="1800">
                          <a:latin typeface="Calibri"/>
                          <a:ea typeface="Calibri"/>
                          <a:cs typeface="Times New Roman"/>
                          <a:sym typeface="Wingdings"/>
                        </a:rPr>
                        <a:t></a:t>
                      </a:r>
                      <a:endParaRPr lang="en-US" sz="1800">
                        <a:latin typeface="Calibri"/>
                        <a:ea typeface="Calibri"/>
                        <a:cs typeface="Times New Roman"/>
                      </a:endParaRPr>
                    </a:p>
                  </a:txBody>
                  <a:tcPr marL="68580" marR="68580" marT="0" marB="0"/>
                </a:tc>
                <a:tc>
                  <a:txBody>
                    <a:bodyPr/>
                    <a:lstStyle/>
                    <a:p>
                      <a:pPr>
                        <a:lnSpc>
                          <a:spcPct val="115000"/>
                        </a:lnSpc>
                        <a:spcAft>
                          <a:spcPts val="0"/>
                        </a:spcAft>
                      </a:pPr>
                      <a:endParaRPr lang="en-GB" sz="1800">
                        <a:latin typeface="Calibri"/>
                        <a:ea typeface="Calibri"/>
                        <a:cs typeface="Times New Roman"/>
                      </a:endParaRPr>
                    </a:p>
                  </a:txBody>
                  <a:tcPr marL="68580" marR="68580" marT="0" marB="0"/>
                </a:tc>
                <a:tc>
                  <a:txBody>
                    <a:bodyPr/>
                    <a:lstStyle/>
                    <a:p>
                      <a:pPr>
                        <a:lnSpc>
                          <a:spcPct val="115000"/>
                        </a:lnSpc>
                        <a:spcAft>
                          <a:spcPts val="0"/>
                        </a:spcAft>
                      </a:pPr>
                      <a:endParaRPr lang="en-GB" sz="1800">
                        <a:latin typeface="Calibri"/>
                        <a:ea typeface="Calibri"/>
                        <a:cs typeface="Times New Roman"/>
                      </a:endParaRPr>
                    </a:p>
                  </a:txBody>
                  <a:tcPr marL="68580" marR="68580" marT="0" marB="0"/>
                </a:tc>
                <a:tc>
                  <a:txBody>
                    <a:bodyPr/>
                    <a:lstStyle/>
                    <a:p>
                      <a:pPr>
                        <a:lnSpc>
                          <a:spcPct val="115000"/>
                        </a:lnSpc>
                        <a:spcAft>
                          <a:spcPts val="0"/>
                        </a:spcAft>
                      </a:pPr>
                      <a:r>
                        <a:rPr lang="en-GB" sz="1800">
                          <a:latin typeface="Calibri"/>
                          <a:ea typeface="Calibri"/>
                          <a:cs typeface="Times New Roman"/>
                        </a:rPr>
                        <a:t>Very high at over 4% </a:t>
                      </a:r>
                      <a:endParaRPr lang="en-US" sz="1800">
                        <a:latin typeface="Calibri"/>
                        <a:ea typeface="Calibri"/>
                        <a:cs typeface="Times New Roman"/>
                      </a:endParaRPr>
                    </a:p>
                  </a:txBody>
                  <a:tcPr marL="68580" marR="68580" marT="0" marB="0"/>
                </a:tc>
              </a:tr>
              <a:tr h="370840">
                <a:tc>
                  <a:txBody>
                    <a:bodyPr/>
                    <a:lstStyle/>
                    <a:p>
                      <a:pPr marL="342900" lvl="0" indent="-342900">
                        <a:lnSpc>
                          <a:spcPct val="115000"/>
                        </a:lnSpc>
                        <a:spcAft>
                          <a:spcPts val="0"/>
                        </a:spcAft>
                        <a:buFont typeface="+mj-lt"/>
                        <a:buNone/>
                      </a:pPr>
                      <a:r>
                        <a:rPr lang="en-GB" sz="1800" dirty="0">
                          <a:latin typeface="Calibri"/>
                          <a:ea typeface="Calibri"/>
                          <a:cs typeface="Times New Roman"/>
                        </a:rPr>
                        <a:t>Has there been political stability and leadership?</a:t>
                      </a:r>
                      <a:endParaRPr lang="en-US" sz="1800" dirty="0">
                        <a:latin typeface="Calibri"/>
                        <a:ea typeface="Calibri"/>
                        <a:cs typeface="Times New Roman"/>
                      </a:endParaRPr>
                    </a:p>
                  </a:txBody>
                  <a:tcPr marL="68580" marR="68580" marT="0" marB="0"/>
                </a:tc>
                <a:tc>
                  <a:txBody>
                    <a:bodyPr/>
                    <a:lstStyle/>
                    <a:p>
                      <a:pPr>
                        <a:lnSpc>
                          <a:spcPct val="115000"/>
                        </a:lnSpc>
                        <a:spcAft>
                          <a:spcPts val="0"/>
                        </a:spcAft>
                      </a:pPr>
                      <a:r>
                        <a:rPr lang="en-GB" sz="1800">
                          <a:latin typeface="Calibri"/>
                          <a:ea typeface="Calibri"/>
                          <a:cs typeface="Times New Roman"/>
                          <a:sym typeface="Wingdings"/>
                        </a:rPr>
                        <a:t></a:t>
                      </a:r>
                      <a:endParaRPr lang="en-US" sz="1800">
                        <a:latin typeface="Calibri"/>
                        <a:ea typeface="Calibri"/>
                        <a:cs typeface="Times New Roman"/>
                      </a:endParaRPr>
                    </a:p>
                  </a:txBody>
                  <a:tcPr marL="68580" marR="68580" marT="0" marB="0"/>
                </a:tc>
                <a:tc>
                  <a:txBody>
                    <a:bodyPr/>
                    <a:lstStyle/>
                    <a:p>
                      <a:pPr>
                        <a:lnSpc>
                          <a:spcPct val="115000"/>
                        </a:lnSpc>
                        <a:spcAft>
                          <a:spcPts val="0"/>
                        </a:spcAft>
                      </a:pPr>
                      <a:endParaRPr lang="en-GB" sz="1800">
                        <a:latin typeface="Calibri"/>
                        <a:ea typeface="Calibri"/>
                        <a:cs typeface="Times New Roman"/>
                      </a:endParaRPr>
                    </a:p>
                  </a:txBody>
                  <a:tcPr marL="68580" marR="68580" marT="0" marB="0"/>
                </a:tc>
                <a:tc>
                  <a:txBody>
                    <a:bodyPr/>
                    <a:lstStyle/>
                    <a:p>
                      <a:pPr>
                        <a:lnSpc>
                          <a:spcPct val="115000"/>
                        </a:lnSpc>
                        <a:spcAft>
                          <a:spcPts val="0"/>
                        </a:spcAft>
                      </a:pPr>
                      <a:endParaRPr lang="en-GB" sz="1800">
                        <a:latin typeface="Calibri"/>
                        <a:ea typeface="Calibri"/>
                        <a:cs typeface="Times New Roman"/>
                      </a:endParaRPr>
                    </a:p>
                  </a:txBody>
                  <a:tcPr marL="68580" marR="68580" marT="0" marB="0"/>
                </a:tc>
                <a:tc>
                  <a:txBody>
                    <a:bodyPr/>
                    <a:lstStyle/>
                    <a:p>
                      <a:pPr>
                        <a:lnSpc>
                          <a:spcPct val="115000"/>
                        </a:lnSpc>
                        <a:spcAft>
                          <a:spcPts val="0"/>
                        </a:spcAft>
                      </a:pPr>
                      <a:r>
                        <a:rPr lang="en-GB" sz="1800">
                          <a:latin typeface="Calibri"/>
                          <a:ea typeface="Calibri"/>
                          <a:cs typeface="Times New Roman"/>
                        </a:rPr>
                        <a:t>No major changes in direction in 15 years</a:t>
                      </a:r>
                      <a:endParaRPr lang="en-US" sz="1800">
                        <a:latin typeface="Calibri"/>
                        <a:ea typeface="Calibri"/>
                        <a:cs typeface="Times New Roman"/>
                      </a:endParaRPr>
                    </a:p>
                  </a:txBody>
                  <a:tcPr marL="68580" marR="68580" marT="0" marB="0"/>
                </a:tc>
              </a:tr>
              <a:tr h="370840">
                <a:tc>
                  <a:txBody>
                    <a:bodyPr/>
                    <a:lstStyle/>
                    <a:p>
                      <a:pPr marL="342900" lvl="0" indent="-342900">
                        <a:lnSpc>
                          <a:spcPct val="115000"/>
                        </a:lnSpc>
                        <a:spcAft>
                          <a:spcPts val="0"/>
                        </a:spcAft>
                        <a:buFont typeface="+mj-lt"/>
                        <a:buNone/>
                      </a:pPr>
                      <a:r>
                        <a:rPr lang="en-GB" sz="1800" dirty="0">
                          <a:latin typeface="Calibri"/>
                          <a:ea typeface="Calibri"/>
                          <a:cs typeface="Times New Roman"/>
                        </a:rPr>
                        <a:t>Has </a:t>
                      </a:r>
                      <a:r>
                        <a:rPr lang="en-GB" sz="1800" dirty="0" err="1">
                          <a:latin typeface="Calibri"/>
                          <a:ea typeface="Calibri"/>
                          <a:cs typeface="Times New Roman"/>
                        </a:rPr>
                        <a:t>SWAp</a:t>
                      </a:r>
                      <a:r>
                        <a:rPr lang="en-GB" sz="1800" dirty="0">
                          <a:latin typeface="Calibri"/>
                          <a:ea typeface="Calibri"/>
                          <a:cs typeface="Times New Roman"/>
                        </a:rPr>
                        <a:t> contributed to political economy</a:t>
                      </a:r>
                      <a:endParaRPr lang="en-US" sz="1800" dirty="0">
                        <a:latin typeface="Calibri"/>
                        <a:ea typeface="Calibri"/>
                        <a:cs typeface="Times New Roman"/>
                      </a:endParaRPr>
                    </a:p>
                  </a:txBody>
                  <a:tcPr marL="68580" marR="68580" marT="0" marB="0">
                    <a:solidFill>
                      <a:schemeClr val="accent3">
                        <a:lumMod val="40000"/>
                        <a:lumOff val="60000"/>
                      </a:schemeClr>
                    </a:solidFill>
                  </a:tcPr>
                </a:tc>
                <a:tc>
                  <a:txBody>
                    <a:bodyPr/>
                    <a:lstStyle/>
                    <a:p>
                      <a:pPr>
                        <a:lnSpc>
                          <a:spcPct val="115000"/>
                        </a:lnSpc>
                        <a:spcAft>
                          <a:spcPts val="0"/>
                        </a:spcAft>
                      </a:pPr>
                      <a:r>
                        <a:rPr lang="en-GB" sz="1800">
                          <a:latin typeface="Calibri"/>
                          <a:ea typeface="Calibri"/>
                          <a:cs typeface="Times New Roman"/>
                          <a:sym typeface="Wingdings"/>
                        </a:rPr>
                        <a:t></a:t>
                      </a:r>
                      <a:endParaRPr lang="en-US" sz="1800">
                        <a:latin typeface="Calibri"/>
                        <a:ea typeface="Calibri"/>
                        <a:cs typeface="Times New Roman"/>
                      </a:endParaRPr>
                    </a:p>
                  </a:txBody>
                  <a:tcPr marL="68580" marR="68580" marT="0" marB="0">
                    <a:solidFill>
                      <a:schemeClr val="accent3">
                        <a:lumMod val="40000"/>
                        <a:lumOff val="60000"/>
                      </a:schemeClr>
                    </a:solidFill>
                  </a:tcPr>
                </a:tc>
                <a:tc>
                  <a:txBody>
                    <a:bodyPr/>
                    <a:lstStyle/>
                    <a:p>
                      <a:pPr>
                        <a:lnSpc>
                          <a:spcPct val="115000"/>
                        </a:lnSpc>
                        <a:spcAft>
                          <a:spcPts val="0"/>
                        </a:spcAft>
                      </a:pPr>
                      <a:endParaRPr lang="en-GB" sz="1800">
                        <a:latin typeface="Calibri"/>
                        <a:ea typeface="Calibri"/>
                        <a:cs typeface="Times New Roman"/>
                      </a:endParaRPr>
                    </a:p>
                  </a:txBody>
                  <a:tcPr marL="68580" marR="68580" marT="0" marB="0">
                    <a:solidFill>
                      <a:schemeClr val="accent3">
                        <a:lumMod val="40000"/>
                        <a:lumOff val="60000"/>
                      </a:schemeClr>
                    </a:solidFill>
                  </a:tcPr>
                </a:tc>
                <a:tc>
                  <a:txBody>
                    <a:bodyPr/>
                    <a:lstStyle/>
                    <a:p>
                      <a:pPr>
                        <a:lnSpc>
                          <a:spcPct val="115000"/>
                        </a:lnSpc>
                        <a:spcAft>
                          <a:spcPts val="0"/>
                        </a:spcAft>
                      </a:pPr>
                      <a:endParaRPr lang="en-GB" sz="1800">
                        <a:latin typeface="Calibri"/>
                        <a:ea typeface="Calibri"/>
                        <a:cs typeface="Times New Roman"/>
                      </a:endParaRPr>
                    </a:p>
                  </a:txBody>
                  <a:tcPr marL="68580" marR="68580" marT="0" marB="0">
                    <a:solidFill>
                      <a:schemeClr val="accent3">
                        <a:lumMod val="40000"/>
                        <a:lumOff val="60000"/>
                      </a:schemeClr>
                    </a:solidFill>
                  </a:tcPr>
                </a:tc>
                <a:tc>
                  <a:txBody>
                    <a:bodyPr/>
                    <a:lstStyle/>
                    <a:p>
                      <a:pPr>
                        <a:lnSpc>
                          <a:spcPct val="115000"/>
                        </a:lnSpc>
                        <a:spcAft>
                          <a:spcPts val="0"/>
                        </a:spcAft>
                      </a:pPr>
                      <a:r>
                        <a:rPr lang="en-GB" sz="1800" dirty="0">
                          <a:latin typeface="Calibri"/>
                          <a:ea typeface="Calibri"/>
                          <a:cs typeface="Times New Roman"/>
                        </a:rPr>
                        <a:t>Open debate on issues (e.g. free water)</a:t>
                      </a:r>
                      <a:endParaRPr lang="en-US" sz="1800" dirty="0">
                        <a:latin typeface="Calibri"/>
                        <a:ea typeface="Calibri"/>
                        <a:cs typeface="Times New Roman"/>
                      </a:endParaRPr>
                    </a:p>
                  </a:txBody>
                  <a:tcPr marL="68580" marR="68580" marT="0" marB="0">
                    <a:solidFill>
                      <a:schemeClr val="accent3">
                        <a:lumMod val="40000"/>
                        <a:lumOff val="60000"/>
                      </a:schemeClr>
                    </a:solidFill>
                  </a:tcPr>
                </a:tc>
              </a:tr>
            </a:tbl>
          </a:graphicData>
        </a:graphic>
      </p:graphicFrame>
      <p:sp>
        <p:nvSpPr>
          <p:cNvPr id="5" name="TextBox 4"/>
          <p:cNvSpPr txBox="1"/>
          <p:nvPr/>
        </p:nvSpPr>
        <p:spPr>
          <a:xfrm>
            <a:off x="395536" y="188640"/>
            <a:ext cx="8352928" cy="738187"/>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ctr" fontAlgn="auto">
              <a:spcBef>
                <a:spcPts val="0"/>
              </a:spcBef>
              <a:spcAft>
                <a:spcPts val="0"/>
              </a:spcAft>
              <a:defRPr/>
            </a:pPr>
            <a:r>
              <a:rPr lang="da-DK" sz="2400" b="1" dirty="0" smtClean="0"/>
              <a:t>Lesotho – PFM / Macro-economic   </a:t>
            </a:r>
            <a:endParaRPr lang="da-DK" sz="2400" b="1" dirty="0"/>
          </a:p>
          <a:p>
            <a:pPr algn="ctr" fontAlgn="auto">
              <a:spcBef>
                <a:spcPts val="0"/>
              </a:spcBef>
              <a:spcAft>
                <a:spcPts val="0"/>
              </a:spcAft>
              <a:defRPr/>
            </a:pPr>
            <a:endParaRPr lang="en-US" b="1" dirty="0"/>
          </a:p>
        </p:txBody>
      </p:sp>
      <p:sp>
        <p:nvSpPr>
          <p:cNvPr id="7" name="Slide Number Placeholder 6"/>
          <p:cNvSpPr>
            <a:spLocks noGrp="1"/>
          </p:cNvSpPr>
          <p:nvPr>
            <p:ph type="sldNum" sz="quarter" idx="12"/>
          </p:nvPr>
        </p:nvSpPr>
        <p:spPr/>
        <p:txBody>
          <a:bodyPr/>
          <a:lstStyle/>
          <a:p>
            <a:fld id="{C6F255D5-DFAF-4144-A9D5-C5B458BCDEE7}"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188640"/>
            <a:ext cx="8352928" cy="738187"/>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ctr" fontAlgn="auto">
              <a:spcBef>
                <a:spcPts val="0"/>
              </a:spcBef>
              <a:spcAft>
                <a:spcPts val="0"/>
              </a:spcAft>
              <a:defRPr/>
            </a:pPr>
            <a:r>
              <a:rPr lang="da-DK" sz="2400" b="1" dirty="0" smtClean="0"/>
              <a:t>Lesotho – remaining issues   </a:t>
            </a:r>
            <a:endParaRPr lang="da-DK" sz="2400" b="1" dirty="0"/>
          </a:p>
          <a:p>
            <a:pPr algn="ctr" fontAlgn="auto">
              <a:spcBef>
                <a:spcPts val="0"/>
              </a:spcBef>
              <a:spcAft>
                <a:spcPts val="0"/>
              </a:spcAft>
              <a:defRPr/>
            </a:pPr>
            <a:endParaRPr lang="en-US" b="1" dirty="0"/>
          </a:p>
        </p:txBody>
      </p:sp>
      <p:sp>
        <p:nvSpPr>
          <p:cNvPr id="3" name="TextBox 2"/>
          <p:cNvSpPr txBox="1"/>
          <p:nvPr/>
        </p:nvSpPr>
        <p:spPr>
          <a:xfrm>
            <a:off x="395536" y="1196752"/>
            <a:ext cx="8352928" cy="5355312"/>
          </a:xfrm>
          <a:prstGeom prst="rect">
            <a:avLst/>
          </a:prstGeom>
          <a:noFill/>
          <a:ln>
            <a:solidFill>
              <a:schemeClr val="accent1"/>
            </a:solidFill>
          </a:ln>
        </p:spPr>
        <p:txBody>
          <a:bodyPr wrap="square" rtlCol="0">
            <a:spAutoFit/>
          </a:bodyPr>
          <a:lstStyle/>
          <a:p>
            <a:r>
              <a:rPr lang="en-GB" b="1" dirty="0"/>
              <a:t>Ownership</a:t>
            </a:r>
            <a:endParaRPr lang="en-US" dirty="0"/>
          </a:p>
          <a:p>
            <a:pPr marL="177800" lvl="0" indent="-177800">
              <a:buFont typeface="Arial" pitchFamily="34" charset="0"/>
              <a:buChar char="•"/>
            </a:pPr>
            <a:r>
              <a:rPr lang="en-GB" dirty="0"/>
              <a:t>Ownership at the technical and managerial level is high </a:t>
            </a:r>
            <a:endParaRPr lang="en-US" dirty="0"/>
          </a:p>
          <a:p>
            <a:pPr marL="177800" lvl="0" indent="-177800">
              <a:buFont typeface="Arial" pitchFamily="34" charset="0"/>
              <a:buChar char="•"/>
            </a:pPr>
            <a:r>
              <a:rPr lang="en-GB" dirty="0"/>
              <a:t>O</a:t>
            </a:r>
            <a:r>
              <a:rPr lang="en-GB" dirty="0" smtClean="0"/>
              <a:t>wnership  less at </a:t>
            </a:r>
            <a:r>
              <a:rPr lang="en-GB" dirty="0"/>
              <a:t>higher and lower levels </a:t>
            </a:r>
            <a:r>
              <a:rPr lang="en-GB" dirty="0" smtClean="0"/>
              <a:t>- one </a:t>
            </a:r>
            <a:r>
              <a:rPr lang="en-GB" dirty="0"/>
              <a:t>of the main reasons for the delays. </a:t>
            </a:r>
            <a:endParaRPr lang="en-US" dirty="0"/>
          </a:p>
          <a:p>
            <a:pPr marL="177800" lvl="0" indent="-177800">
              <a:buFont typeface="Arial" pitchFamily="34" charset="0"/>
              <a:buChar char="•"/>
            </a:pPr>
            <a:r>
              <a:rPr lang="en-GB" dirty="0" smtClean="0"/>
              <a:t>Ownership is mixed, influenced by the incentive for reforms, but increasing</a:t>
            </a:r>
            <a:endParaRPr lang="en-US" dirty="0"/>
          </a:p>
          <a:p>
            <a:r>
              <a:rPr lang="en-GB" dirty="0"/>
              <a:t> </a:t>
            </a:r>
            <a:endParaRPr lang="en-US" dirty="0"/>
          </a:p>
          <a:p>
            <a:r>
              <a:rPr lang="en-GB" b="1" dirty="0"/>
              <a:t>Role of donors</a:t>
            </a:r>
            <a:r>
              <a:rPr lang="en-GB" dirty="0"/>
              <a:t> </a:t>
            </a:r>
            <a:endParaRPr lang="en-US" dirty="0"/>
          </a:p>
          <a:p>
            <a:pPr marL="177800" indent="-177800">
              <a:buFont typeface="Arial" pitchFamily="34" charset="0"/>
              <a:buChar char="•"/>
            </a:pPr>
            <a:r>
              <a:rPr lang="en-GB" dirty="0"/>
              <a:t>Donors have introduced concepts </a:t>
            </a:r>
            <a:r>
              <a:rPr lang="en-GB" dirty="0" smtClean="0"/>
              <a:t>and supported those willing to engage in </a:t>
            </a:r>
            <a:r>
              <a:rPr lang="en-GB" dirty="0" err="1" smtClean="0"/>
              <a:t>SWAp</a:t>
            </a:r>
            <a:endParaRPr lang="en-US" dirty="0"/>
          </a:p>
          <a:p>
            <a:pPr marL="177800" indent="-177800">
              <a:buFont typeface="Arial" pitchFamily="34" charset="0"/>
              <a:buChar char="•"/>
            </a:pPr>
            <a:r>
              <a:rPr lang="en-GB" dirty="0"/>
              <a:t>Donors have facilitated coordination </a:t>
            </a:r>
            <a:r>
              <a:rPr lang="en-GB" dirty="0" smtClean="0"/>
              <a:t>through </a:t>
            </a:r>
            <a:r>
              <a:rPr lang="en-GB" dirty="0"/>
              <a:t>their convening power </a:t>
            </a:r>
            <a:endParaRPr lang="en-US" dirty="0"/>
          </a:p>
          <a:p>
            <a:pPr marL="177800" indent="-177800">
              <a:buFont typeface="Arial" pitchFamily="34" charset="0"/>
              <a:buChar char="•"/>
            </a:pPr>
            <a:r>
              <a:rPr lang="en-GB" dirty="0"/>
              <a:t>Most of the technical assistance has been found to be very helpful. </a:t>
            </a:r>
            <a:endParaRPr lang="en-US" dirty="0"/>
          </a:p>
          <a:p>
            <a:pPr marL="177800" indent="-177800">
              <a:buFont typeface="Arial" pitchFamily="34" charset="0"/>
              <a:buChar char="•"/>
            </a:pPr>
            <a:r>
              <a:rPr lang="en-GB" dirty="0"/>
              <a:t>Initiatives to pave the way for budget support modalities </a:t>
            </a:r>
            <a:r>
              <a:rPr lang="en-GB" dirty="0" smtClean="0"/>
              <a:t>have distracted </a:t>
            </a:r>
            <a:r>
              <a:rPr lang="en-GB" dirty="0"/>
              <a:t>from implementing reforms and the </a:t>
            </a:r>
            <a:r>
              <a:rPr lang="en-GB" dirty="0" err="1"/>
              <a:t>SWAp</a:t>
            </a:r>
            <a:r>
              <a:rPr lang="en-GB" dirty="0"/>
              <a:t> approach.</a:t>
            </a:r>
            <a:endParaRPr lang="en-US" dirty="0"/>
          </a:p>
          <a:p>
            <a:r>
              <a:rPr lang="en-GB" dirty="0"/>
              <a:t> </a:t>
            </a:r>
            <a:endParaRPr lang="en-US" dirty="0"/>
          </a:p>
          <a:p>
            <a:r>
              <a:rPr lang="en-GB" b="1" dirty="0"/>
              <a:t>Attainment</a:t>
            </a:r>
            <a:r>
              <a:rPr lang="en-GB" dirty="0"/>
              <a:t> </a:t>
            </a:r>
            <a:endParaRPr lang="en-US" dirty="0"/>
          </a:p>
          <a:p>
            <a:pPr marL="177800" lvl="0" indent="-177800">
              <a:buFont typeface="Arial" pitchFamily="34" charset="0"/>
              <a:buChar char="•"/>
            </a:pPr>
            <a:r>
              <a:rPr lang="en-GB" dirty="0"/>
              <a:t>Continuously improving sector wide </a:t>
            </a:r>
            <a:r>
              <a:rPr lang="en-GB" dirty="0" smtClean="0"/>
              <a:t>cooperation seems irreversible</a:t>
            </a:r>
            <a:r>
              <a:rPr lang="en-GB" dirty="0"/>
              <a:t>. </a:t>
            </a:r>
            <a:endParaRPr lang="en-GB" dirty="0" smtClean="0"/>
          </a:p>
          <a:p>
            <a:pPr marL="177800" lvl="0" indent="-177800">
              <a:buFont typeface="Arial" pitchFamily="34" charset="0"/>
              <a:buChar char="•"/>
            </a:pPr>
            <a:r>
              <a:rPr lang="en-GB" dirty="0" smtClean="0"/>
              <a:t>Donors coordination inadequate </a:t>
            </a:r>
            <a:r>
              <a:rPr lang="en-GB" dirty="0"/>
              <a:t>and COW’s office is under resourced</a:t>
            </a:r>
            <a:endParaRPr lang="en-US" dirty="0"/>
          </a:p>
          <a:p>
            <a:pPr marL="177800" lvl="0" indent="-177800">
              <a:buFont typeface="Arial" pitchFamily="34" charset="0"/>
              <a:buChar char="•"/>
            </a:pPr>
            <a:r>
              <a:rPr lang="en-GB" dirty="0"/>
              <a:t>D</a:t>
            </a:r>
            <a:r>
              <a:rPr lang="en-GB" dirty="0" smtClean="0"/>
              <a:t>onor </a:t>
            </a:r>
            <a:r>
              <a:rPr lang="en-GB" dirty="0"/>
              <a:t>projects and budget support processes have been exhausting for government </a:t>
            </a:r>
            <a:endParaRPr lang="en-US" dirty="0"/>
          </a:p>
          <a:p>
            <a:pPr marL="177800" lvl="0" indent="-177800">
              <a:buFont typeface="Arial" pitchFamily="34" charset="0"/>
              <a:buChar char="•"/>
            </a:pPr>
            <a:r>
              <a:rPr lang="en-GB" dirty="0"/>
              <a:t>Project support, such as the MCC initiatives, has been offered and accepted by government that on the surface at least seem to work against the </a:t>
            </a:r>
            <a:r>
              <a:rPr lang="en-GB" dirty="0" err="1"/>
              <a:t>SWAp</a:t>
            </a:r>
            <a:r>
              <a:rPr lang="en-GB" dirty="0"/>
              <a:t> principles. </a:t>
            </a:r>
            <a:endParaRPr lang="en-US" dirty="0"/>
          </a:p>
          <a:p>
            <a:pPr marL="177800" lvl="0" indent="-177800">
              <a:buFont typeface="Arial" pitchFamily="34" charset="0"/>
              <a:buChar char="•"/>
            </a:pPr>
            <a:r>
              <a:rPr lang="en-GB" dirty="0"/>
              <a:t>There is a residual respect for the stand alone project </a:t>
            </a:r>
            <a:r>
              <a:rPr lang="en-GB" dirty="0" smtClean="0"/>
              <a:t>approach</a:t>
            </a:r>
            <a:endParaRPr lang="en-US" dirty="0"/>
          </a:p>
        </p:txBody>
      </p:sp>
      <p:sp>
        <p:nvSpPr>
          <p:cNvPr id="5" name="Slide Number Placeholder 4"/>
          <p:cNvSpPr>
            <a:spLocks noGrp="1"/>
          </p:cNvSpPr>
          <p:nvPr>
            <p:ph type="sldNum" sz="quarter" idx="12"/>
          </p:nvPr>
        </p:nvSpPr>
        <p:spPr/>
        <p:txBody>
          <a:bodyPr/>
          <a:lstStyle/>
          <a:p>
            <a:fld id="{C6F255D5-DFAF-4144-A9D5-C5B458BCDEE7}"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188640"/>
            <a:ext cx="8352928" cy="738187"/>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ctr" fontAlgn="auto">
              <a:spcBef>
                <a:spcPts val="0"/>
              </a:spcBef>
              <a:spcAft>
                <a:spcPts val="0"/>
              </a:spcAft>
              <a:defRPr/>
            </a:pPr>
            <a:r>
              <a:rPr lang="da-DK" sz="2400" b="1" dirty="0" smtClean="0"/>
              <a:t>Lesotho – lessons learnt   </a:t>
            </a:r>
            <a:endParaRPr lang="da-DK" sz="2400" b="1" dirty="0"/>
          </a:p>
          <a:p>
            <a:pPr algn="ctr" fontAlgn="auto">
              <a:spcBef>
                <a:spcPts val="0"/>
              </a:spcBef>
              <a:spcAft>
                <a:spcPts val="0"/>
              </a:spcAft>
              <a:defRPr/>
            </a:pPr>
            <a:endParaRPr lang="en-US" b="1" dirty="0"/>
          </a:p>
        </p:txBody>
      </p:sp>
      <p:sp>
        <p:nvSpPr>
          <p:cNvPr id="3" name="TextBox 2"/>
          <p:cNvSpPr txBox="1"/>
          <p:nvPr/>
        </p:nvSpPr>
        <p:spPr>
          <a:xfrm>
            <a:off x="395536" y="1124744"/>
            <a:ext cx="8352928" cy="5632311"/>
          </a:xfrm>
          <a:prstGeom prst="rect">
            <a:avLst/>
          </a:prstGeom>
          <a:noFill/>
          <a:ln>
            <a:solidFill>
              <a:schemeClr val="accent1"/>
            </a:solidFill>
          </a:ln>
        </p:spPr>
        <p:txBody>
          <a:bodyPr wrap="square" rtlCol="0">
            <a:spAutoFit/>
          </a:bodyPr>
          <a:lstStyle/>
          <a:p>
            <a:r>
              <a:rPr lang="en-GB" b="1" dirty="0" err="1"/>
              <a:t>SWAp</a:t>
            </a:r>
            <a:r>
              <a:rPr lang="en-GB" b="1" dirty="0"/>
              <a:t> and sector reforms </a:t>
            </a:r>
            <a:r>
              <a:rPr lang="en-GB" dirty="0"/>
              <a:t>– </a:t>
            </a:r>
            <a:r>
              <a:rPr lang="en-GB" dirty="0" smtClean="0"/>
              <a:t>reforms can equal </a:t>
            </a:r>
            <a:r>
              <a:rPr lang="en-GB" dirty="0" err="1" smtClean="0"/>
              <a:t>SWAp</a:t>
            </a:r>
            <a:r>
              <a:rPr lang="en-GB" dirty="0" smtClean="0"/>
              <a:t>  even </a:t>
            </a:r>
            <a:r>
              <a:rPr lang="en-GB" dirty="0"/>
              <a:t>if the </a:t>
            </a:r>
            <a:r>
              <a:rPr lang="en-GB" dirty="0" smtClean="0"/>
              <a:t>label </a:t>
            </a:r>
            <a:r>
              <a:rPr lang="en-GB" dirty="0"/>
              <a:t>is not used.</a:t>
            </a:r>
            <a:endParaRPr lang="en-US" dirty="0"/>
          </a:p>
          <a:p>
            <a:r>
              <a:rPr lang="en-GB" dirty="0"/>
              <a:t> </a:t>
            </a:r>
            <a:endParaRPr lang="en-US" dirty="0"/>
          </a:p>
          <a:p>
            <a:r>
              <a:rPr lang="en-GB" b="1" dirty="0"/>
              <a:t>Communication</a:t>
            </a:r>
            <a:r>
              <a:rPr lang="en-GB" dirty="0"/>
              <a:t> </a:t>
            </a:r>
            <a:r>
              <a:rPr lang="en-GB" dirty="0" smtClean="0"/>
              <a:t>–Widespread </a:t>
            </a:r>
            <a:r>
              <a:rPr lang="en-GB" dirty="0"/>
              <a:t>confusion between a sector wide approach and the modality of sector budget support. S</a:t>
            </a:r>
            <a:r>
              <a:rPr lang="en-GB" dirty="0" smtClean="0"/>
              <a:t>ector </a:t>
            </a:r>
            <a:r>
              <a:rPr lang="en-GB" dirty="0"/>
              <a:t>budget support can distract </a:t>
            </a:r>
            <a:r>
              <a:rPr lang="en-GB" dirty="0" smtClean="0"/>
              <a:t> from </a:t>
            </a:r>
            <a:r>
              <a:rPr lang="en-GB" dirty="0" err="1"/>
              <a:t>SWAp</a:t>
            </a:r>
            <a:r>
              <a:rPr lang="en-GB" dirty="0"/>
              <a:t>.</a:t>
            </a:r>
            <a:endParaRPr lang="en-US" dirty="0"/>
          </a:p>
          <a:p>
            <a:r>
              <a:rPr lang="en-GB" dirty="0"/>
              <a:t> </a:t>
            </a:r>
            <a:endParaRPr lang="en-US" dirty="0"/>
          </a:p>
          <a:p>
            <a:r>
              <a:rPr lang="en-GB" b="1" dirty="0"/>
              <a:t>Partial ownership</a:t>
            </a:r>
            <a:r>
              <a:rPr lang="en-GB" dirty="0"/>
              <a:t> </a:t>
            </a:r>
            <a:r>
              <a:rPr lang="en-GB" dirty="0" smtClean="0"/>
              <a:t>–Most regard </a:t>
            </a:r>
            <a:r>
              <a:rPr lang="en-GB" dirty="0" err="1" smtClean="0"/>
              <a:t>SWAp</a:t>
            </a:r>
            <a:r>
              <a:rPr lang="en-GB" dirty="0" smtClean="0"/>
              <a:t> as </a:t>
            </a:r>
            <a:r>
              <a:rPr lang="en-GB" dirty="0"/>
              <a:t>something done for the sake of </a:t>
            </a:r>
            <a:r>
              <a:rPr lang="en-GB" dirty="0" smtClean="0"/>
              <a:t>donors. </a:t>
            </a:r>
            <a:r>
              <a:rPr lang="en-GB" dirty="0"/>
              <a:t>It is easy to underestimate the power and influence needed to align varying interests to the changes implied by reforms and a </a:t>
            </a:r>
            <a:r>
              <a:rPr lang="en-GB" dirty="0" err="1"/>
              <a:t>SWAp</a:t>
            </a:r>
            <a:r>
              <a:rPr lang="en-GB" dirty="0"/>
              <a:t>.</a:t>
            </a:r>
            <a:endParaRPr lang="en-US" dirty="0"/>
          </a:p>
          <a:p>
            <a:r>
              <a:rPr lang="en-GB" dirty="0"/>
              <a:t> </a:t>
            </a:r>
            <a:endParaRPr lang="en-US" dirty="0"/>
          </a:p>
          <a:p>
            <a:r>
              <a:rPr lang="en-GB" b="1" dirty="0"/>
              <a:t>Pragmatism</a:t>
            </a:r>
            <a:r>
              <a:rPr lang="en-GB" dirty="0"/>
              <a:t> – The pragmatic, multi-modality approach adopted by Lesotho is a viable path to a sector wide approach. Projects aligned to policy targets are accepted even if they are stand alone and do not directly use government systems. Project implementation units are accepted as inherently efficient </a:t>
            </a:r>
            <a:r>
              <a:rPr lang="en-GB" dirty="0" smtClean="0"/>
              <a:t>as </a:t>
            </a:r>
            <a:r>
              <a:rPr lang="en-GB" dirty="0"/>
              <a:t>an instrument of implementation rather than just an instrument for channelling assistance. </a:t>
            </a:r>
            <a:endParaRPr lang="en-US" dirty="0"/>
          </a:p>
          <a:p>
            <a:r>
              <a:rPr lang="en-GB" dirty="0"/>
              <a:t> </a:t>
            </a:r>
            <a:endParaRPr lang="en-US" dirty="0"/>
          </a:p>
          <a:p>
            <a:r>
              <a:rPr lang="en-GB" b="1" dirty="0"/>
              <a:t>Dialogue skills</a:t>
            </a:r>
            <a:r>
              <a:rPr lang="en-GB" dirty="0"/>
              <a:t> – </a:t>
            </a:r>
            <a:r>
              <a:rPr lang="en-GB" dirty="0" err="1"/>
              <a:t>SWAp</a:t>
            </a:r>
            <a:r>
              <a:rPr lang="en-GB" dirty="0"/>
              <a:t> implies that donors shift their involvement from project level controls towards policy level debate. </a:t>
            </a:r>
            <a:r>
              <a:rPr lang="en-GB" dirty="0" smtClean="0"/>
              <a:t> This implies new skills at country office level. </a:t>
            </a:r>
            <a:endParaRPr lang="en-US" dirty="0"/>
          </a:p>
          <a:p>
            <a:r>
              <a:rPr lang="en-GB" dirty="0"/>
              <a:t> </a:t>
            </a:r>
            <a:endParaRPr lang="en-US" dirty="0"/>
          </a:p>
          <a:p>
            <a:r>
              <a:rPr lang="en-GB" b="1" dirty="0"/>
              <a:t>Continuity</a:t>
            </a:r>
            <a:r>
              <a:rPr lang="en-GB" dirty="0"/>
              <a:t> – A stop and go approach to supporting sector wide approaches is potentially damaging and can </a:t>
            </a:r>
            <a:r>
              <a:rPr lang="en-GB" dirty="0" smtClean="0"/>
              <a:t>undermines the concept.</a:t>
            </a:r>
            <a:endParaRPr lang="en-US" dirty="0"/>
          </a:p>
        </p:txBody>
      </p:sp>
      <p:sp>
        <p:nvSpPr>
          <p:cNvPr id="5" name="Slide Number Placeholder 4"/>
          <p:cNvSpPr>
            <a:spLocks noGrp="1"/>
          </p:cNvSpPr>
          <p:nvPr>
            <p:ph type="sldNum" sz="quarter" idx="12"/>
          </p:nvPr>
        </p:nvSpPr>
        <p:spPr/>
        <p:txBody>
          <a:bodyPr/>
          <a:lstStyle/>
          <a:p>
            <a:fld id="{C6F255D5-DFAF-4144-A9D5-C5B458BCDEE7}" type="slidenum">
              <a:rPr lang="en-US" smtClean="0"/>
              <a:pPr/>
              <a:t>12</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11560" y="1268760"/>
            <a:ext cx="7992888" cy="4524315"/>
          </a:xfrm>
          <a:prstGeom prst="rect">
            <a:avLst/>
          </a:prstGeom>
          <a:noFill/>
          <a:ln>
            <a:solidFill>
              <a:schemeClr val="accent1"/>
            </a:solidFill>
          </a:ln>
        </p:spPr>
        <p:txBody>
          <a:bodyPr wrap="square" rtlCol="0">
            <a:spAutoFit/>
          </a:bodyPr>
          <a:lstStyle/>
          <a:p>
            <a:r>
              <a:rPr lang="en-GB" dirty="0"/>
              <a:t> </a:t>
            </a:r>
            <a:endParaRPr lang="en-US" dirty="0"/>
          </a:p>
          <a:p>
            <a:r>
              <a:rPr lang="en-GB" dirty="0"/>
              <a:t>1999 - </a:t>
            </a:r>
            <a:r>
              <a:rPr lang="en-GB" dirty="0" smtClean="0"/>
              <a:t>	The </a:t>
            </a:r>
            <a:r>
              <a:rPr lang="en-GB" dirty="0"/>
              <a:t>water resources management policy with a sector agreed 5 point </a:t>
            </a:r>
            <a:r>
              <a:rPr lang="en-GB" dirty="0" smtClean="0"/>
              <a:t>	reform outline</a:t>
            </a:r>
            <a:endParaRPr lang="en-US" dirty="0"/>
          </a:p>
          <a:p>
            <a:r>
              <a:rPr lang="en-GB" dirty="0"/>
              <a:t>2002 - </a:t>
            </a:r>
            <a:r>
              <a:rPr lang="en-GB" dirty="0" smtClean="0"/>
              <a:t>	Establishment </a:t>
            </a:r>
            <a:r>
              <a:rPr lang="en-GB" dirty="0"/>
              <a:t>of the office of Commissioner of Water to provide policy </a:t>
            </a:r>
            <a:r>
              <a:rPr lang="en-GB" dirty="0" smtClean="0"/>
              <a:t>	and </a:t>
            </a:r>
            <a:r>
              <a:rPr lang="en-GB" dirty="0"/>
              <a:t>sector management coordination as foreseen in the 1999 policy  </a:t>
            </a:r>
            <a:endParaRPr lang="en-US" dirty="0"/>
          </a:p>
          <a:p>
            <a:r>
              <a:rPr lang="en-GB" dirty="0"/>
              <a:t>2003 - </a:t>
            </a:r>
            <a:r>
              <a:rPr lang="en-GB" dirty="0" smtClean="0"/>
              <a:t>	Start </a:t>
            </a:r>
            <a:r>
              <a:rPr lang="en-GB" dirty="0"/>
              <a:t>of a mini-</a:t>
            </a:r>
            <a:r>
              <a:rPr lang="en-GB" dirty="0" err="1"/>
              <a:t>SWAp</a:t>
            </a:r>
            <a:r>
              <a:rPr lang="en-GB" dirty="0"/>
              <a:t> in the rural sub-sector supported by the pooling of </a:t>
            </a:r>
            <a:r>
              <a:rPr lang="en-GB" dirty="0" smtClean="0"/>
              <a:t>	Irish </a:t>
            </a:r>
            <a:r>
              <a:rPr lang="en-GB" dirty="0"/>
              <a:t>Aid and Swiss Development Cooperation funding under government </a:t>
            </a:r>
            <a:r>
              <a:rPr lang="en-GB" dirty="0" smtClean="0"/>
              <a:t>	leadership </a:t>
            </a:r>
            <a:r>
              <a:rPr lang="en-GB" dirty="0"/>
              <a:t>and supporting government planning systems</a:t>
            </a:r>
            <a:endParaRPr lang="en-US" dirty="0"/>
          </a:p>
          <a:p>
            <a:r>
              <a:rPr lang="en-GB" dirty="0"/>
              <a:t>2007 - </a:t>
            </a:r>
            <a:r>
              <a:rPr lang="en-GB" dirty="0" smtClean="0"/>
              <a:t>	Approval </a:t>
            </a:r>
            <a:r>
              <a:rPr lang="en-GB" dirty="0"/>
              <a:t>of the Water and Sanitation policy and the formalisation of </a:t>
            </a:r>
            <a:r>
              <a:rPr lang="en-GB" dirty="0" smtClean="0"/>
              <a:t>	</a:t>
            </a:r>
            <a:r>
              <a:rPr lang="en-GB" dirty="0" err="1" smtClean="0"/>
              <a:t>SWAp</a:t>
            </a:r>
            <a:r>
              <a:rPr lang="en-GB" dirty="0" smtClean="0"/>
              <a:t> </a:t>
            </a:r>
            <a:r>
              <a:rPr lang="en-GB" dirty="0"/>
              <a:t>as policy statement number 5</a:t>
            </a:r>
            <a:endParaRPr lang="en-US" dirty="0"/>
          </a:p>
          <a:p>
            <a:r>
              <a:rPr lang="en-GB" dirty="0"/>
              <a:t>2008 - </a:t>
            </a:r>
            <a:r>
              <a:rPr lang="en-GB" dirty="0" smtClean="0"/>
              <a:t>	Passing </a:t>
            </a:r>
            <a:r>
              <a:rPr lang="en-GB" dirty="0"/>
              <a:t>the Water Act, which puts in place important remaining reforms </a:t>
            </a:r>
            <a:r>
              <a:rPr lang="en-GB" dirty="0" smtClean="0"/>
              <a:t>	such </a:t>
            </a:r>
            <a:r>
              <a:rPr lang="en-GB" dirty="0"/>
              <a:t>as the transformation of WASCO onto a commercial footing</a:t>
            </a:r>
            <a:r>
              <a:rPr lang="en-US" dirty="0"/>
              <a:t> </a:t>
            </a:r>
            <a:r>
              <a:rPr lang="en-GB" dirty="0"/>
              <a:t> </a:t>
            </a:r>
            <a:endParaRPr lang="en-US" dirty="0"/>
          </a:p>
          <a:p>
            <a:r>
              <a:rPr lang="en-GB" dirty="0"/>
              <a:t>2011 - </a:t>
            </a:r>
            <a:r>
              <a:rPr lang="en-GB" dirty="0" smtClean="0"/>
              <a:t>	Passing </a:t>
            </a:r>
            <a:r>
              <a:rPr lang="en-GB" dirty="0"/>
              <a:t>of the Lesotho Electricity and Water Authority amendment acts </a:t>
            </a:r>
            <a:r>
              <a:rPr lang="en-GB" dirty="0" smtClean="0"/>
              <a:t>	(</a:t>
            </a:r>
            <a:r>
              <a:rPr lang="en-GB" dirty="0"/>
              <a:t>not yet ratified) which </a:t>
            </a:r>
            <a:r>
              <a:rPr lang="en-GB" dirty="0" smtClean="0"/>
              <a:t>establishes an </a:t>
            </a:r>
            <a:r>
              <a:rPr lang="en-GB" dirty="0"/>
              <a:t>independent regulator</a:t>
            </a:r>
            <a:r>
              <a:rPr lang="en-US" dirty="0"/>
              <a:t> </a:t>
            </a:r>
            <a:r>
              <a:rPr lang="en-GB" dirty="0"/>
              <a:t>.</a:t>
            </a:r>
            <a:endParaRPr lang="en-US" dirty="0"/>
          </a:p>
          <a:p>
            <a:r>
              <a:rPr lang="en-GB" dirty="0"/>
              <a:t> </a:t>
            </a:r>
            <a:endParaRPr lang="en-US" dirty="0"/>
          </a:p>
          <a:p>
            <a:endParaRPr lang="en-US" dirty="0"/>
          </a:p>
        </p:txBody>
      </p:sp>
      <p:sp>
        <p:nvSpPr>
          <p:cNvPr id="5" name="TextBox 4"/>
          <p:cNvSpPr txBox="1"/>
          <p:nvPr/>
        </p:nvSpPr>
        <p:spPr>
          <a:xfrm>
            <a:off x="571500" y="357188"/>
            <a:ext cx="8001000" cy="738187"/>
          </a:xfrm>
          <a:prstGeom prst="rect">
            <a:avLst/>
          </a:prstGeom>
        </p:spPr>
        <p:style>
          <a:lnRef idx="1">
            <a:schemeClr val="accent6"/>
          </a:lnRef>
          <a:fillRef idx="2">
            <a:schemeClr val="accent6"/>
          </a:fillRef>
          <a:effectRef idx="1">
            <a:schemeClr val="accent6"/>
          </a:effectRef>
          <a:fontRef idx="minor">
            <a:schemeClr val="dk1"/>
          </a:fontRef>
        </p:style>
        <p:txBody>
          <a:bodyPr>
            <a:spAutoFit/>
          </a:bodyPr>
          <a:lstStyle/>
          <a:p>
            <a:pPr algn="ctr" fontAlgn="auto">
              <a:spcBef>
                <a:spcPts val="0"/>
              </a:spcBef>
              <a:spcAft>
                <a:spcPts val="0"/>
              </a:spcAft>
              <a:defRPr/>
            </a:pPr>
            <a:r>
              <a:rPr lang="da-DK" sz="2400" b="1" dirty="0" smtClean="0"/>
              <a:t>Lesotho – key steps  </a:t>
            </a:r>
            <a:endParaRPr lang="da-DK" sz="2400" b="1" dirty="0"/>
          </a:p>
          <a:p>
            <a:pPr algn="ctr" fontAlgn="auto">
              <a:spcBef>
                <a:spcPts val="0"/>
              </a:spcBef>
              <a:spcAft>
                <a:spcPts val="0"/>
              </a:spcAft>
              <a:defRPr/>
            </a:pPr>
            <a:endParaRPr lang="en-US" b="1" dirty="0"/>
          </a:p>
        </p:txBody>
      </p:sp>
      <p:sp>
        <p:nvSpPr>
          <p:cNvPr id="7" name="Slide Number Placeholder 6"/>
          <p:cNvSpPr>
            <a:spLocks noGrp="1"/>
          </p:cNvSpPr>
          <p:nvPr>
            <p:ph type="sldNum" sz="quarter" idx="12"/>
          </p:nvPr>
        </p:nvSpPr>
        <p:spPr/>
        <p:txBody>
          <a:bodyPr/>
          <a:lstStyle/>
          <a:p>
            <a:fld id="{C6F255D5-DFAF-4144-A9D5-C5B458BCDEE7}" type="slidenum">
              <a:rPr lang="en-US" smtClean="0"/>
              <a:pPr/>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1500" y="188640"/>
            <a:ext cx="8001000" cy="738187"/>
          </a:xfrm>
          <a:prstGeom prst="rect">
            <a:avLst/>
          </a:prstGeom>
        </p:spPr>
        <p:style>
          <a:lnRef idx="1">
            <a:schemeClr val="accent6"/>
          </a:lnRef>
          <a:fillRef idx="2">
            <a:schemeClr val="accent6"/>
          </a:fillRef>
          <a:effectRef idx="1">
            <a:schemeClr val="accent6"/>
          </a:effectRef>
          <a:fontRef idx="minor">
            <a:schemeClr val="dk1"/>
          </a:fontRef>
        </p:style>
        <p:txBody>
          <a:bodyPr>
            <a:spAutoFit/>
          </a:bodyPr>
          <a:lstStyle/>
          <a:p>
            <a:pPr algn="ctr" fontAlgn="auto">
              <a:spcBef>
                <a:spcPts val="0"/>
              </a:spcBef>
              <a:spcAft>
                <a:spcPts val="0"/>
              </a:spcAft>
              <a:defRPr/>
            </a:pPr>
            <a:r>
              <a:rPr lang="da-DK" sz="2400" b="1" dirty="0" smtClean="0"/>
              <a:t>Lesotho – results  </a:t>
            </a:r>
            <a:endParaRPr lang="da-DK" sz="2400" b="1" dirty="0"/>
          </a:p>
          <a:p>
            <a:pPr algn="ctr" fontAlgn="auto">
              <a:spcBef>
                <a:spcPts val="0"/>
              </a:spcBef>
              <a:spcAft>
                <a:spcPts val="0"/>
              </a:spcAft>
              <a:defRPr/>
            </a:pPr>
            <a:endParaRPr lang="en-US" b="1" dirty="0"/>
          </a:p>
        </p:txBody>
      </p:sp>
      <p:sp>
        <p:nvSpPr>
          <p:cNvPr id="3" name="TextBox 2"/>
          <p:cNvSpPr txBox="1"/>
          <p:nvPr/>
        </p:nvSpPr>
        <p:spPr>
          <a:xfrm>
            <a:off x="539552" y="1052736"/>
            <a:ext cx="8064896" cy="2585323"/>
          </a:xfrm>
          <a:prstGeom prst="rect">
            <a:avLst/>
          </a:prstGeom>
          <a:noFill/>
          <a:ln>
            <a:solidFill>
              <a:schemeClr val="accent1"/>
            </a:solidFill>
          </a:ln>
        </p:spPr>
        <p:txBody>
          <a:bodyPr wrap="square" rtlCol="0">
            <a:spAutoFit/>
          </a:bodyPr>
          <a:lstStyle/>
          <a:p>
            <a:r>
              <a:rPr lang="da-DK" b="1" dirty="0" smtClean="0"/>
              <a:t>Coverage and sector efficiency</a:t>
            </a:r>
          </a:p>
          <a:p>
            <a:pPr marL="177800" indent="-177800">
              <a:buFont typeface="Arial" pitchFamily="34" charset="0"/>
              <a:buChar char="•"/>
            </a:pPr>
            <a:r>
              <a:rPr lang="da-DK" dirty="0" smtClean="0"/>
              <a:t>Urban water supply -  57% levelling off 2005/8 after strong gains in last 10 years</a:t>
            </a:r>
          </a:p>
          <a:p>
            <a:pPr marL="177800" indent="-177800">
              <a:buFont typeface="Arial" pitchFamily="34" charset="0"/>
              <a:buChar char="•"/>
            </a:pPr>
            <a:r>
              <a:rPr lang="da-DK" dirty="0" smtClean="0"/>
              <a:t>Non-Revenue water – 29% and reducing </a:t>
            </a:r>
          </a:p>
          <a:p>
            <a:pPr marL="177800" indent="-177800">
              <a:buFont typeface="Arial" pitchFamily="34" charset="0"/>
              <a:buChar char="•"/>
            </a:pPr>
            <a:r>
              <a:rPr lang="da-DK" dirty="0" smtClean="0"/>
              <a:t>Urban sanitation - &gt;70% levelling off 2005/8 after strong gains in last 10 years</a:t>
            </a:r>
          </a:p>
          <a:p>
            <a:pPr marL="177800" indent="-177800">
              <a:buFont typeface="Arial" pitchFamily="34" charset="0"/>
              <a:buChar char="•"/>
            </a:pPr>
            <a:r>
              <a:rPr lang="da-DK" dirty="0" smtClean="0"/>
              <a:t>Rural sanitation – 53% coverage levels are falling </a:t>
            </a:r>
          </a:p>
          <a:p>
            <a:endParaRPr lang="da-DK" dirty="0" smtClean="0"/>
          </a:p>
          <a:p>
            <a:r>
              <a:rPr lang="da-DK" b="1" dirty="0" smtClean="0"/>
              <a:t>Finance</a:t>
            </a:r>
          </a:p>
          <a:p>
            <a:r>
              <a:rPr lang="da-DK" dirty="0" smtClean="0"/>
              <a:t>Strong increase in sector finance from all sources rising from 4.5% of government expenditure to 9.1% from 2007/8 to 2010/11 – but influenced by large projects</a:t>
            </a:r>
          </a:p>
        </p:txBody>
      </p:sp>
      <p:graphicFrame>
        <p:nvGraphicFramePr>
          <p:cNvPr id="4" name="Table 3"/>
          <p:cNvGraphicFramePr>
            <a:graphicFrameLocks noGrp="1"/>
          </p:cNvGraphicFramePr>
          <p:nvPr/>
        </p:nvGraphicFramePr>
        <p:xfrm>
          <a:off x="539552" y="3789040"/>
          <a:ext cx="8064894" cy="2966720"/>
        </p:xfrm>
        <a:graphic>
          <a:graphicData uri="http://schemas.openxmlformats.org/drawingml/2006/table">
            <a:tbl>
              <a:tblPr firstRow="1" bandRow="1">
                <a:tableStyleId>{5C22544A-7EE6-4342-B048-85BDC9FD1C3A}</a:tableStyleId>
              </a:tblPr>
              <a:tblGrid>
                <a:gridCol w="3175060"/>
                <a:gridCol w="2201536"/>
                <a:gridCol w="2688298"/>
              </a:tblGrid>
              <a:tr h="370840">
                <a:tc>
                  <a:txBody>
                    <a:bodyPr/>
                    <a:lstStyle/>
                    <a:p>
                      <a:r>
                        <a:rPr lang="da-DK" dirty="0" smtClean="0"/>
                        <a:t>Reform</a:t>
                      </a:r>
                      <a:r>
                        <a:rPr lang="da-DK" baseline="0" dirty="0" smtClean="0"/>
                        <a:t> - aspect</a:t>
                      </a:r>
                      <a:endParaRPr lang="en-US" dirty="0"/>
                    </a:p>
                  </a:txBody>
                  <a:tcPr/>
                </a:tc>
                <a:tc>
                  <a:txBody>
                    <a:bodyPr/>
                    <a:lstStyle/>
                    <a:p>
                      <a:r>
                        <a:rPr lang="da-DK" dirty="0" smtClean="0"/>
                        <a:t>performance</a:t>
                      </a:r>
                      <a:endParaRPr lang="en-US" dirty="0"/>
                    </a:p>
                  </a:txBody>
                  <a:tcPr/>
                </a:tc>
                <a:tc>
                  <a:txBody>
                    <a:bodyPr/>
                    <a:lstStyle/>
                    <a:p>
                      <a:r>
                        <a:rPr lang="da-DK" dirty="0" smtClean="0"/>
                        <a:t>SWp contribution</a:t>
                      </a:r>
                      <a:endParaRPr lang="en-US" dirty="0"/>
                    </a:p>
                  </a:txBody>
                  <a:tcPr/>
                </a:tc>
              </a:tr>
              <a:tr h="370840">
                <a:tc>
                  <a:txBody>
                    <a:bodyPr/>
                    <a:lstStyle/>
                    <a:p>
                      <a:r>
                        <a:rPr lang="da-DK" dirty="0" smtClean="0"/>
                        <a:t>Policy</a:t>
                      </a:r>
                      <a:endParaRPr lang="en-US" dirty="0"/>
                    </a:p>
                  </a:txBody>
                  <a:tcPr/>
                </a:tc>
                <a:tc>
                  <a:txBody>
                    <a:bodyPr/>
                    <a:lstStyle/>
                    <a:p>
                      <a:r>
                        <a:rPr lang="da-DK" dirty="0" smtClean="0"/>
                        <a:t>High</a:t>
                      </a:r>
                      <a:endParaRPr lang="en-US" dirty="0"/>
                    </a:p>
                  </a:txBody>
                  <a:tcPr/>
                </a:tc>
                <a:tc>
                  <a:txBody>
                    <a:bodyPr/>
                    <a:lstStyle/>
                    <a:p>
                      <a:r>
                        <a:rPr lang="da-DK" dirty="0" smtClean="0"/>
                        <a:t>Strong</a:t>
                      </a:r>
                      <a:endParaRPr lang="en-US" dirty="0"/>
                    </a:p>
                  </a:txBody>
                  <a:tcPr/>
                </a:tc>
              </a:tr>
              <a:tr h="370840">
                <a:tc>
                  <a:txBody>
                    <a:bodyPr/>
                    <a:lstStyle/>
                    <a:p>
                      <a:r>
                        <a:rPr lang="da-DK" dirty="0" smtClean="0"/>
                        <a:t>Finance</a:t>
                      </a:r>
                      <a:endParaRPr lang="en-US" dirty="0"/>
                    </a:p>
                  </a:txBody>
                  <a:tcPr/>
                </a:tc>
                <a:tc>
                  <a:txBody>
                    <a:bodyPr/>
                    <a:lstStyle/>
                    <a:p>
                      <a:r>
                        <a:rPr lang="da-DK" dirty="0" smtClean="0"/>
                        <a:t>Medium/low</a:t>
                      </a:r>
                      <a:endParaRPr lang="en-US" dirty="0"/>
                    </a:p>
                  </a:txBody>
                  <a:tcPr/>
                </a:tc>
                <a:tc>
                  <a:txBody>
                    <a:bodyPr/>
                    <a:lstStyle/>
                    <a:p>
                      <a:r>
                        <a:rPr lang="da-DK" dirty="0" smtClean="0"/>
                        <a:t>Weak</a:t>
                      </a:r>
                      <a:endParaRPr lang="en-US" dirty="0"/>
                    </a:p>
                  </a:txBody>
                  <a:tcPr/>
                </a:tc>
              </a:tr>
              <a:tr h="370840">
                <a:tc>
                  <a:txBody>
                    <a:bodyPr/>
                    <a:lstStyle/>
                    <a:p>
                      <a:r>
                        <a:rPr lang="da-DK" dirty="0" smtClean="0"/>
                        <a:t>Coordination</a:t>
                      </a:r>
                      <a:endParaRPr lang="en-US" dirty="0"/>
                    </a:p>
                  </a:txBody>
                  <a:tcPr/>
                </a:tc>
                <a:tc>
                  <a:txBody>
                    <a:bodyPr/>
                    <a:lstStyle/>
                    <a:p>
                      <a:r>
                        <a:rPr lang="da-DK" dirty="0" smtClean="0"/>
                        <a:t>High/medium</a:t>
                      </a:r>
                      <a:endParaRPr lang="en-US" dirty="0"/>
                    </a:p>
                  </a:txBody>
                  <a:tcPr/>
                </a:tc>
                <a:tc>
                  <a:txBody>
                    <a:bodyPr/>
                    <a:lstStyle/>
                    <a:p>
                      <a:r>
                        <a:rPr lang="da-DK" dirty="0" smtClean="0"/>
                        <a:t>Strong</a:t>
                      </a:r>
                      <a:endParaRPr lang="en-US" dirty="0"/>
                    </a:p>
                  </a:txBody>
                  <a:tcPr/>
                </a:tc>
              </a:tr>
              <a:tr h="370840">
                <a:tc>
                  <a:txBody>
                    <a:bodyPr/>
                    <a:lstStyle/>
                    <a:p>
                      <a:r>
                        <a:rPr lang="da-DK" dirty="0" smtClean="0"/>
                        <a:t>Institutional</a:t>
                      </a:r>
                      <a:r>
                        <a:rPr lang="da-DK" baseline="0" dirty="0" smtClean="0"/>
                        <a:t> capacity</a:t>
                      </a:r>
                      <a:endParaRPr lang="en-US" dirty="0"/>
                    </a:p>
                  </a:txBody>
                  <a:tcPr/>
                </a:tc>
                <a:tc>
                  <a:txBody>
                    <a:bodyPr/>
                    <a:lstStyle/>
                    <a:p>
                      <a:r>
                        <a:rPr lang="da-DK" dirty="0" smtClean="0"/>
                        <a:t>Mostly high</a:t>
                      </a:r>
                      <a:endParaRPr lang="en-US" dirty="0"/>
                    </a:p>
                  </a:txBody>
                  <a:tcPr/>
                </a:tc>
                <a:tc>
                  <a:txBody>
                    <a:bodyPr/>
                    <a:lstStyle/>
                    <a:p>
                      <a:r>
                        <a:rPr lang="da-DK" dirty="0" smtClean="0"/>
                        <a:t>Strong</a:t>
                      </a:r>
                      <a:endParaRPr lang="en-US" dirty="0"/>
                    </a:p>
                  </a:txBody>
                  <a:tcPr/>
                </a:tc>
              </a:tr>
              <a:tr h="370840">
                <a:tc>
                  <a:txBody>
                    <a:bodyPr/>
                    <a:lstStyle/>
                    <a:p>
                      <a:r>
                        <a:rPr lang="da-DK" dirty="0" smtClean="0"/>
                        <a:t>Monitoring &amp;</a:t>
                      </a:r>
                      <a:r>
                        <a:rPr lang="da-DK" baseline="0" dirty="0" smtClean="0"/>
                        <a:t> Accountability</a:t>
                      </a:r>
                      <a:endParaRPr lang="en-US" dirty="0"/>
                    </a:p>
                  </a:txBody>
                  <a:tcPr/>
                </a:tc>
                <a:tc>
                  <a:txBody>
                    <a:bodyPr/>
                    <a:lstStyle/>
                    <a:p>
                      <a:r>
                        <a:rPr lang="da-DK" dirty="0" smtClean="0"/>
                        <a:t>Medium/low</a:t>
                      </a:r>
                      <a:endParaRPr lang="en-US" dirty="0"/>
                    </a:p>
                  </a:txBody>
                  <a:tcPr/>
                </a:tc>
                <a:tc>
                  <a:txBody>
                    <a:bodyPr/>
                    <a:lstStyle/>
                    <a:p>
                      <a:r>
                        <a:rPr lang="da-DK" dirty="0" smtClean="0"/>
                        <a:t>Medium</a:t>
                      </a:r>
                      <a:endParaRPr lang="en-US" dirty="0"/>
                    </a:p>
                  </a:txBody>
                  <a:tcPr/>
                </a:tc>
              </a:tr>
              <a:tr h="370840">
                <a:tc>
                  <a:txBody>
                    <a:bodyPr/>
                    <a:lstStyle/>
                    <a:p>
                      <a:r>
                        <a:rPr lang="da-DK" dirty="0" smtClean="0"/>
                        <a:t>PFM</a:t>
                      </a:r>
                      <a:endParaRPr lang="en-US" dirty="0"/>
                    </a:p>
                  </a:txBody>
                  <a:tcPr/>
                </a:tc>
                <a:tc>
                  <a:txBody>
                    <a:bodyPr/>
                    <a:lstStyle/>
                    <a:p>
                      <a:r>
                        <a:rPr lang="da-DK" dirty="0" smtClean="0"/>
                        <a:t>Medium/low</a:t>
                      </a:r>
                      <a:endParaRPr lang="en-US" dirty="0"/>
                    </a:p>
                  </a:txBody>
                  <a:tcPr/>
                </a:tc>
                <a:tc>
                  <a:txBody>
                    <a:bodyPr/>
                    <a:lstStyle/>
                    <a:p>
                      <a:r>
                        <a:rPr lang="da-DK" dirty="0" smtClean="0"/>
                        <a:t>Medium/weak</a:t>
                      </a:r>
                      <a:endParaRPr lang="en-US" dirty="0"/>
                    </a:p>
                  </a:txBody>
                  <a:tcPr/>
                </a:tc>
              </a:tr>
              <a:tr h="370840">
                <a:tc>
                  <a:txBody>
                    <a:bodyPr/>
                    <a:lstStyle/>
                    <a:p>
                      <a:r>
                        <a:rPr lang="da-DK" dirty="0" smtClean="0"/>
                        <a:t>Macro-economic</a:t>
                      </a:r>
                      <a:endParaRPr lang="en-US" dirty="0"/>
                    </a:p>
                  </a:txBody>
                  <a:tcPr/>
                </a:tc>
                <a:tc>
                  <a:txBody>
                    <a:bodyPr/>
                    <a:lstStyle/>
                    <a:p>
                      <a:r>
                        <a:rPr lang="da-DK" dirty="0" smtClean="0"/>
                        <a:t>High</a:t>
                      </a:r>
                      <a:endParaRPr lang="en-US" dirty="0"/>
                    </a:p>
                  </a:txBody>
                  <a:tcPr/>
                </a:tc>
                <a:tc>
                  <a:txBody>
                    <a:bodyPr/>
                    <a:lstStyle/>
                    <a:p>
                      <a:r>
                        <a:rPr lang="da-DK" dirty="0" smtClean="0"/>
                        <a:t>Strong</a:t>
                      </a:r>
                      <a:endParaRPr lang="en-US" dirty="0"/>
                    </a:p>
                  </a:txBody>
                  <a:tcPr/>
                </a:tc>
              </a:tr>
            </a:tbl>
          </a:graphicData>
        </a:graphic>
      </p:graphicFrame>
      <p:sp>
        <p:nvSpPr>
          <p:cNvPr id="6" name="Slide Number Placeholder 5"/>
          <p:cNvSpPr>
            <a:spLocks noGrp="1"/>
          </p:cNvSpPr>
          <p:nvPr>
            <p:ph type="sldNum" sz="quarter" idx="12"/>
          </p:nvPr>
        </p:nvSpPr>
        <p:spPr/>
        <p:txBody>
          <a:bodyPr/>
          <a:lstStyle/>
          <a:p>
            <a:fld id="{C6F255D5-DFAF-4144-A9D5-C5B458BCDEE7}" type="slidenum">
              <a:rPr lang="en-US" smtClean="0"/>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95535" y="1397000"/>
          <a:ext cx="8352930" cy="3735832"/>
        </p:xfrm>
        <a:graphic>
          <a:graphicData uri="http://schemas.openxmlformats.org/drawingml/2006/table">
            <a:tbl>
              <a:tblPr firstRow="1" bandRow="1">
                <a:tableStyleId>{5C22544A-7EE6-4342-B048-85BDC9FD1C3A}</a:tableStyleId>
              </a:tblPr>
              <a:tblGrid>
                <a:gridCol w="5315500"/>
                <a:gridCol w="303743"/>
                <a:gridCol w="303743"/>
                <a:gridCol w="227807"/>
                <a:gridCol w="2202137"/>
              </a:tblGrid>
              <a:tr h="370840">
                <a:tc>
                  <a:txBody>
                    <a:bodyPr/>
                    <a:lstStyle/>
                    <a:p>
                      <a:pPr marL="342900" lvl="0" indent="-342900">
                        <a:lnSpc>
                          <a:spcPct val="115000"/>
                        </a:lnSpc>
                        <a:spcAft>
                          <a:spcPts val="0"/>
                        </a:spcAft>
                        <a:buFont typeface="+mj-lt"/>
                        <a:buNone/>
                      </a:pPr>
                      <a:r>
                        <a:rPr lang="da-DK" sz="1600" dirty="0" smtClean="0">
                          <a:latin typeface="Calibri"/>
                          <a:ea typeface="Calibri"/>
                          <a:cs typeface="Times New Roman"/>
                        </a:rPr>
                        <a:t>Criteria</a:t>
                      </a:r>
                      <a:endParaRPr lang="en-US" sz="1600" dirty="0">
                        <a:latin typeface="Calibri"/>
                        <a:ea typeface="Calibri"/>
                        <a:cs typeface="Times New Roman"/>
                      </a:endParaRPr>
                    </a:p>
                  </a:txBody>
                  <a:tcPr marL="68580" marR="68580" marT="0" marB="0"/>
                </a:tc>
                <a:tc>
                  <a:txBody>
                    <a:bodyPr/>
                    <a:lstStyle/>
                    <a:p>
                      <a:pPr marL="21590" marR="0" indent="0" algn="l" defTabSz="914400" rtl="0" eaLnBrk="1" fontAlgn="auto" latinLnBrk="0" hangingPunct="1">
                        <a:lnSpc>
                          <a:spcPct val="115000"/>
                        </a:lnSpc>
                        <a:spcBef>
                          <a:spcPts val="0"/>
                        </a:spcBef>
                        <a:spcAft>
                          <a:spcPts val="0"/>
                        </a:spcAft>
                        <a:buClrTx/>
                        <a:buSzTx/>
                        <a:buFontTx/>
                        <a:buNone/>
                        <a:tabLst/>
                        <a:defRPr/>
                      </a:pPr>
                      <a:r>
                        <a:rPr lang="da-DK" sz="1600" dirty="0" smtClean="0">
                          <a:latin typeface="Calibri"/>
                          <a:ea typeface="Calibri"/>
                          <a:cs typeface="Times New Roman"/>
                        </a:rPr>
                        <a:t>H</a:t>
                      </a:r>
                      <a:endParaRPr lang="en-US" sz="1600" dirty="0" smtClean="0">
                        <a:latin typeface="+mn-lt"/>
                        <a:ea typeface="Calibri"/>
                        <a:cs typeface="Times New Roman"/>
                      </a:endParaRPr>
                    </a:p>
                  </a:txBody>
                  <a:tcPr marL="68580" marR="68580" marT="0" marB="0"/>
                </a:tc>
                <a:tc>
                  <a:txBody>
                    <a:bodyPr/>
                    <a:lstStyle/>
                    <a:p>
                      <a:pPr marL="7938" indent="-7938" algn="ctr">
                        <a:lnSpc>
                          <a:spcPct val="115000"/>
                        </a:lnSpc>
                        <a:spcAft>
                          <a:spcPts val="0"/>
                        </a:spcAft>
                      </a:pPr>
                      <a:r>
                        <a:rPr lang="en-GB" sz="1600" dirty="0" smtClean="0">
                          <a:latin typeface="Calibri"/>
                          <a:ea typeface="Calibri"/>
                          <a:cs typeface="Times New Roman"/>
                        </a:rPr>
                        <a:t>M</a:t>
                      </a:r>
                      <a:endParaRPr lang="en-GB" sz="1600" dirty="0">
                        <a:latin typeface="Calibri"/>
                        <a:ea typeface="Calibri"/>
                        <a:cs typeface="Times New Roman"/>
                      </a:endParaRPr>
                    </a:p>
                  </a:txBody>
                  <a:tcPr marL="68580" marR="68580"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da-DK" sz="1600" dirty="0" smtClean="0">
                          <a:latin typeface="+mn-lt"/>
                          <a:ea typeface="Calibri"/>
                          <a:cs typeface="Times New Roman"/>
                        </a:rPr>
                        <a:t>L</a:t>
                      </a:r>
                      <a:endParaRPr lang="en-US" sz="1600" dirty="0" smtClean="0">
                        <a:latin typeface="+mn-lt"/>
                        <a:ea typeface="Calibri"/>
                        <a:cs typeface="Times New Roman"/>
                      </a:endParaRPr>
                    </a:p>
                    <a:p>
                      <a:pPr marL="153988" indent="-307975" algn="ctr">
                        <a:lnSpc>
                          <a:spcPct val="115000"/>
                        </a:lnSpc>
                        <a:spcAft>
                          <a:spcPts val="0"/>
                        </a:spcAft>
                      </a:pPr>
                      <a:endParaRPr lang="en-GB" sz="1600" dirty="0">
                        <a:latin typeface="Calibri"/>
                        <a:ea typeface="Calibri"/>
                        <a:cs typeface="Times New Roman"/>
                      </a:endParaRPr>
                    </a:p>
                  </a:txBody>
                  <a:tcPr marL="68580" marR="68580" marT="0" marB="0"/>
                </a:tc>
                <a:tc>
                  <a:txBody>
                    <a:bodyPr/>
                    <a:lstStyle/>
                    <a:p>
                      <a:pPr>
                        <a:lnSpc>
                          <a:spcPct val="115000"/>
                        </a:lnSpc>
                        <a:spcAft>
                          <a:spcPts val="0"/>
                        </a:spcAft>
                      </a:pPr>
                      <a:r>
                        <a:rPr lang="da-DK" sz="1600" dirty="0" smtClean="0">
                          <a:latin typeface="Calibri"/>
                          <a:ea typeface="Calibri"/>
                          <a:cs typeface="Times New Roman"/>
                        </a:rPr>
                        <a:t>Comment</a:t>
                      </a:r>
                      <a:endParaRPr lang="en-US" sz="1600" dirty="0">
                        <a:latin typeface="Calibri"/>
                        <a:ea typeface="Calibri"/>
                        <a:cs typeface="Times New Roman"/>
                      </a:endParaRPr>
                    </a:p>
                  </a:txBody>
                  <a:tcPr marL="68580" marR="68580" marT="0" marB="0"/>
                </a:tc>
              </a:tr>
              <a:tr h="370840">
                <a:tc>
                  <a:txBody>
                    <a:bodyPr/>
                    <a:lstStyle/>
                    <a:p>
                      <a:pPr marL="342900" lvl="0" indent="-342900">
                        <a:lnSpc>
                          <a:spcPct val="115000"/>
                        </a:lnSpc>
                        <a:spcAft>
                          <a:spcPts val="0"/>
                        </a:spcAft>
                        <a:buFontTx/>
                        <a:buNone/>
                      </a:pPr>
                      <a:r>
                        <a:rPr lang="en-GB" sz="1600" dirty="0">
                          <a:latin typeface="Calibri"/>
                          <a:ea typeface="Calibri"/>
                          <a:cs typeface="Times New Roman"/>
                        </a:rPr>
                        <a:t>Is recent policy for the water sector in place?</a:t>
                      </a:r>
                      <a:endParaRPr lang="en-US" sz="1600" dirty="0">
                        <a:latin typeface="Calibri"/>
                        <a:ea typeface="Calibri"/>
                        <a:cs typeface="Times New Roman"/>
                      </a:endParaRPr>
                    </a:p>
                  </a:txBody>
                  <a:tcPr marL="68580" marR="68580" marT="0" marB="0"/>
                </a:tc>
                <a:tc>
                  <a:txBody>
                    <a:bodyPr/>
                    <a:lstStyle/>
                    <a:p>
                      <a:pPr marL="21590">
                        <a:lnSpc>
                          <a:spcPct val="115000"/>
                        </a:lnSpc>
                        <a:spcAft>
                          <a:spcPts val="0"/>
                        </a:spcAft>
                      </a:pPr>
                      <a:r>
                        <a:rPr lang="en-GB" sz="1600">
                          <a:latin typeface="Calibri"/>
                          <a:ea typeface="Calibri"/>
                          <a:cs typeface="Times New Roman"/>
                          <a:sym typeface="Wingdings"/>
                        </a:rPr>
                        <a:t></a:t>
                      </a:r>
                      <a:endParaRPr lang="en-US" sz="1600">
                        <a:latin typeface="Calibri"/>
                        <a:ea typeface="Calibri"/>
                        <a:cs typeface="Times New Roman"/>
                      </a:endParaRPr>
                    </a:p>
                  </a:txBody>
                  <a:tcPr marL="68580" marR="68580" marT="0" marB="0"/>
                </a:tc>
                <a:tc>
                  <a:txBody>
                    <a:bodyPr/>
                    <a:lstStyle/>
                    <a:p>
                      <a:pPr marL="201295" algn="ctr">
                        <a:lnSpc>
                          <a:spcPct val="115000"/>
                        </a:lnSpc>
                        <a:spcAft>
                          <a:spcPts val="0"/>
                        </a:spcAft>
                      </a:pPr>
                      <a:endParaRPr lang="en-GB" sz="1600">
                        <a:latin typeface="Calibri"/>
                        <a:ea typeface="Calibri"/>
                        <a:cs typeface="Times New Roman"/>
                      </a:endParaRPr>
                    </a:p>
                  </a:txBody>
                  <a:tcPr marL="68580" marR="68580" marT="0" marB="0"/>
                </a:tc>
                <a:tc>
                  <a:txBody>
                    <a:bodyPr/>
                    <a:lstStyle/>
                    <a:p>
                      <a:pPr marL="201295" algn="ctr">
                        <a:lnSpc>
                          <a:spcPct val="115000"/>
                        </a:lnSpc>
                        <a:spcAft>
                          <a:spcPts val="0"/>
                        </a:spcAft>
                      </a:pPr>
                      <a:endParaRPr lang="en-GB" sz="1600">
                        <a:latin typeface="Calibri"/>
                        <a:ea typeface="Calibri"/>
                        <a:cs typeface="Times New Roman"/>
                      </a:endParaRPr>
                    </a:p>
                  </a:txBody>
                  <a:tcPr marL="68580" marR="68580" marT="0" marB="0"/>
                </a:tc>
                <a:tc>
                  <a:txBody>
                    <a:bodyPr/>
                    <a:lstStyle/>
                    <a:p>
                      <a:pPr>
                        <a:lnSpc>
                          <a:spcPct val="115000"/>
                        </a:lnSpc>
                        <a:spcAft>
                          <a:spcPts val="0"/>
                        </a:spcAft>
                      </a:pPr>
                      <a:r>
                        <a:rPr lang="en-GB" sz="1600" dirty="0">
                          <a:latin typeface="Calibri"/>
                          <a:ea typeface="Calibri"/>
                          <a:cs typeface="Times New Roman"/>
                        </a:rPr>
                        <a:t>2007 policy </a:t>
                      </a:r>
                      <a:endParaRPr lang="en-US" sz="1600" dirty="0">
                        <a:latin typeface="Calibri"/>
                        <a:ea typeface="Calibri"/>
                        <a:cs typeface="Times New Roman"/>
                      </a:endParaRPr>
                    </a:p>
                  </a:txBody>
                  <a:tcPr marL="68580" marR="68580" marT="0" marB="0"/>
                </a:tc>
              </a:tr>
              <a:tr h="370840">
                <a:tc>
                  <a:txBody>
                    <a:bodyPr/>
                    <a:lstStyle/>
                    <a:p>
                      <a:pPr marL="342900" lvl="0" indent="-342900">
                        <a:lnSpc>
                          <a:spcPct val="115000"/>
                        </a:lnSpc>
                        <a:spcAft>
                          <a:spcPts val="0"/>
                        </a:spcAft>
                        <a:buFontTx/>
                        <a:buNone/>
                      </a:pPr>
                      <a:r>
                        <a:rPr lang="en-GB" sz="1600" dirty="0">
                          <a:latin typeface="Calibri"/>
                          <a:ea typeface="Calibri"/>
                          <a:cs typeface="Times New Roman"/>
                        </a:rPr>
                        <a:t>Is there a prioritised strategy, policy implementation plan? </a:t>
                      </a:r>
                      <a:endParaRPr lang="en-US" sz="1600" dirty="0">
                        <a:latin typeface="Calibri"/>
                        <a:ea typeface="Calibri"/>
                        <a:cs typeface="Times New Roman"/>
                      </a:endParaRPr>
                    </a:p>
                  </a:txBody>
                  <a:tcPr marL="68580" marR="68580" marT="0" marB="0"/>
                </a:tc>
                <a:tc>
                  <a:txBody>
                    <a:bodyPr/>
                    <a:lstStyle/>
                    <a:p>
                      <a:pPr marL="21590">
                        <a:lnSpc>
                          <a:spcPct val="115000"/>
                        </a:lnSpc>
                        <a:spcAft>
                          <a:spcPts val="0"/>
                        </a:spcAft>
                      </a:pPr>
                      <a:endParaRPr lang="en-GB" sz="1600">
                        <a:latin typeface="Calibri"/>
                        <a:ea typeface="Calibri"/>
                        <a:cs typeface="Times New Roman"/>
                      </a:endParaRPr>
                    </a:p>
                  </a:txBody>
                  <a:tcPr marL="68580" marR="68580" marT="0" marB="0"/>
                </a:tc>
                <a:tc>
                  <a:txBody>
                    <a:bodyPr/>
                    <a:lstStyle/>
                    <a:p>
                      <a:pPr marL="21590" algn="ctr">
                        <a:lnSpc>
                          <a:spcPct val="115000"/>
                        </a:lnSpc>
                        <a:spcAft>
                          <a:spcPts val="0"/>
                        </a:spcAft>
                      </a:pPr>
                      <a:r>
                        <a:rPr lang="en-GB" sz="1600">
                          <a:latin typeface="Calibri"/>
                          <a:ea typeface="Calibri"/>
                          <a:cs typeface="Times New Roman"/>
                          <a:sym typeface="Wingdings"/>
                        </a:rPr>
                        <a:t></a:t>
                      </a:r>
                      <a:endParaRPr lang="en-US" sz="1600">
                        <a:latin typeface="Calibri"/>
                        <a:ea typeface="Calibri"/>
                        <a:cs typeface="Times New Roman"/>
                      </a:endParaRPr>
                    </a:p>
                  </a:txBody>
                  <a:tcPr marL="68580" marR="68580" marT="0" marB="0"/>
                </a:tc>
                <a:tc>
                  <a:txBody>
                    <a:bodyPr/>
                    <a:lstStyle/>
                    <a:p>
                      <a:pPr marL="21590" algn="ctr">
                        <a:lnSpc>
                          <a:spcPct val="115000"/>
                        </a:lnSpc>
                        <a:spcAft>
                          <a:spcPts val="0"/>
                        </a:spcAft>
                      </a:pPr>
                      <a:endParaRPr lang="en-GB" sz="1600">
                        <a:latin typeface="Calibri"/>
                        <a:ea typeface="Calibri"/>
                        <a:cs typeface="Times New Roman"/>
                      </a:endParaRPr>
                    </a:p>
                  </a:txBody>
                  <a:tcPr marL="68580" marR="68580" marT="0" marB="0"/>
                </a:tc>
                <a:tc>
                  <a:txBody>
                    <a:bodyPr/>
                    <a:lstStyle/>
                    <a:p>
                      <a:pPr>
                        <a:lnSpc>
                          <a:spcPct val="115000"/>
                        </a:lnSpc>
                        <a:spcAft>
                          <a:spcPts val="0"/>
                        </a:spcAft>
                      </a:pPr>
                      <a:r>
                        <a:rPr lang="en-GB" sz="1600">
                          <a:latin typeface="Calibri"/>
                          <a:ea typeface="Calibri"/>
                          <a:cs typeface="Times New Roman"/>
                        </a:rPr>
                        <a:t>Fragmented between subsectors</a:t>
                      </a:r>
                      <a:endParaRPr lang="en-US" sz="1600">
                        <a:latin typeface="Calibri"/>
                        <a:ea typeface="Calibri"/>
                        <a:cs typeface="Times New Roman"/>
                      </a:endParaRPr>
                    </a:p>
                  </a:txBody>
                  <a:tcPr marL="68580" marR="68580" marT="0" marB="0"/>
                </a:tc>
              </a:tr>
              <a:tr h="370840">
                <a:tc>
                  <a:txBody>
                    <a:bodyPr/>
                    <a:lstStyle/>
                    <a:p>
                      <a:pPr marL="342900" lvl="0" indent="-342900">
                        <a:lnSpc>
                          <a:spcPct val="115000"/>
                        </a:lnSpc>
                        <a:spcAft>
                          <a:spcPts val="0"/>
                        </a:spcAft>
                        <a:buFontTx/>
                        <a:buNone/>
                      </a:pPr>
                      <a:r>
                        <a:rPr lang="en-GB" sz="1600" dirty="0">
                          <a:latin typeface="Calibri"/>
                          <a:ea typeface="Calibri"/>
                          <a:cs typeface="Times New Roman"/>
                        </a:rPr>
                        <a:t>Is the policy linked to PRSP / national development plans?</a:t>
                      </a:r>
                      <a:endParaRPr lang="en-US" sz="1600" dirty="0">
                        <a:latin typeface="Calibri"/>
                        <a:ea typeface="Calibri"/>
                        <a:cs typeface="Times New Roman"/>
                      </a:endParaRPr>
                    </a:p>
                  </a:txBody>
                  <a:tcPr marL="68580" marR="68580" marT="0" marB="0"/>
                </a:tc>
                <a:tc>
                  <a:txBody>
                    <a:bodyPr/>
                    <a:lstStyle/>
                    <a:p>
                      <a:pPr marL="21590">
                        <a:lnSpc>
                          <a:spcPct val="115000"/>
                        </a:lnSpc>
                        <a:spcAft>
                          <a:spcPts val="0"/>
                        </a:spcAft>
                      </a:pPr>
                      <a:r>
                        <a:rPr lang="en-GB" sz="1600">
                          <a:latin typeface="Calibri"/>
                          <a:ea typeface="Calibri"/>
                          <a:cs typeface="Times New Roman"/>
                          <a:sym typeface="Wingdings"/>
                        </a:rPr>
                        <a:t></a:t>
                      </a:r>
                      <a:endParaRPr lang="en-US" sz="1600">
                        <a:latin typeface="Calibri"/>
                        <a:ea typeface="Calibri"/>
                        <a:cs typeface="Times New Roman"/>
                      </a:endParaRPr>
                    </a:p>
                  </a:txBody>
                  <a:tcPr marL="68580" marR="68580" marT="0" marB="0"/>
                </a:tc>
                <a:tc>
                  <a:txBody>
                    <a:bodyPr/>
                    <a:lstStyle/>
                    <a:p>
                      <a:pPr marL="21590">
                        <a:lnSpc>
                          <a:spcPct val="115000"/>
                        </a:lnSpc>
                        <a:spcAft>
                          <a:spcPts val="0"/>
                        </a:spcAft>
                      </a:pPr>
                      <a:endParaRPr lang="en-GB" sz="1600">
                        <a:latin typeface="Calibri"/>
                        <a:ea typeface="Calibri"/>
                        <a:cs typeface="Times New Roman"/>
                      </a:endParaRPr>
                    </a:p>
                  </a:txBody>
                  <a:tcPr marL="68580" marR="68580" marT="0" marB="0"/>
                </a:tc>
                <a:tc>
                  <a:txBody>
                    <a:bodyPr/>
                    <a:lstStyle/>
                    <a:p>
                      <a:pPr marL="21590">
                        <a:lnSpc>
                          <a:spcPct val="115000"/>
                        </a:lnSpc>
                        <a:spcAft>
                          <a:spcPts val="0"/>
                        </a:spcAft>
                      </a:pPr>
                      <a:endParaRPr lang="en-GB" sz="1600">
                        <a:latin typeface="Calibri"/>
                        <a:ea typeface="Calibri"/>
                        <a:cs typeface="Times New Roman"/>
                      </a:endParaRPr>
                    </a:p>
                  </a:txBody>
                  <a:tcPr marL="68580" marR="68580" marT="0" marB="0"/>
                </a:tc>
                <a:tc>
                  <a:txBody>
                    <a:bodyPr/>
                    <a:lstStyle/>
                    <a:p>
                      <a:pPr>
                        <a:lnSpc>
                          <a:spcPct val="115000"/>
                        </a:lnSpc>
                        <a:spcAft>
                          <a:spcPts val="0"/>
                        </a:spcAft>
                      </a:pPr>
                      <a:r>
                        <a:rPr lang="en-GB" sz="1600">
                          <a:latin typeface="Calibri"/>
                          <a:ea typeface="Calibri"/>
                          <a:cs typeface="Times New Roman"/>
                        </a:rPr>
                        <a:t>National Development plan</a:t>
                      </a:r>
                      <a:endParaRPr lang="en-US" sz="1600">
                        <a:latin typeface="Calibri"/>
                        <a:ea typeface="Calibri"/>
                        <a:cs typeface="Times New Roman"/>
                      </a:endParaRPr>
                    </a:p>
                  </a:txBody>
                  <a:tcPr marL="68580" marR="68580" marT="0" marB="0"/>
                </a:tc>
              </a:tr>
              <a:tr h="370840">
                <a:tc>
                  <a:txBody>
                    <a:bodyPr/>
                    <a:lstStyle/>
                    <a:p>
                      <a:pPr marL="342900" lvl="0" indent="-342900">
                        <a:lnSpc>
                          <a:spcPct val="115000"/>
                        </a:lnSpc>
                        <a:spcAft>
                          <a:spcPts val="0"/>
                        </a:spcAft>
                        <a:buFontTx/>
                        <a:buNone/>
                      </a:pPr>
                      <a:r>
                        <a:rPr lang="en-GB" sz="1600" dirty="0">
                          <a:latin typeface="Calibri"/>
                          <a:ea typeface="Calibri"/>
                          <a:cs typeface="Times New Roman"/>
                        </a:rPr>
                        <a:t>Is the policy implemented in practice?</a:t>
                      </a:r>
                      <a:endParaRPr lang="en-US" sz="1600" dirty="0">
                        <a:latin typeface="Calibri"/>
                        <a:ea typeface="Calibri"/>
                        <a:cs typeface="Times New Roman"/>
                      </a:endParaRPr>
                    </a:p>
                  </a:txBody>
                  <a:tcPr marL="68580" marR="68580" marT="0" marB="0"/>
                </a:tc>
                <a:tc>
                  <a:txBody>
                    <a:bodyPr/>
                    <a:lstStyle/>
                    <a:p>
                      <a:pPr marL="21590">
                        <a:lnSpc>
                          <a:spcPct val="115000"/>
                        </a:lnSpc>
                        <a:spcAft>
                          <a:spcPts val="0"/>
                        </a:spcAft>
                      </a:pPr>
                      <a:endParaRPr lang="en-GB" sz="1600">
                        <a:latin typeface="Calibri"/>
                        <a:ea typeface="Calibri"/>
                        <a:cs typeface="Times New Roman"/>
                      </a:endParaRPr>
                    </a:p>
                  </a:txBody>
                  <a:tcPr marL="68580" marR="68580" marT="0" marB="0"/>
                </a:tc>
                <a:tc>
                  <a:txBody>
                    <a:bodyPr/>
                    <a:lstStyle/>
                    <a:p>
                      <a:pPr marL="21590">
                        <a:lnSpc>
                          <a:spcPct val="115000"/>
                        </a:lnSpc>
                        <a:spcAft>
                          <a:spcPts val="0"/>
                        </a:spcAft>
                      </a:pPr>
                      <a:r>
                        <a:rPr lang="en-GB" sz="1600">
                          <a:latin typeface="Calibri"/>
                          <a:ea typeface="Calibri"/>
                          <a:cs typeface="Times New Roman"/>
                          <a:sym typeface="Wingdings"/>
                        </a:rPr>
                        <a:t></a:t>
                      </a:r>
                      <a:endParaRPr lang="en-US" sz="1600">
                        <a:latin typeface="Calibri"/>
                        <a:ea typeface="Calibri"/>
                        <a:cs typeface="Times New Roman"/>
                      </a:endParaRPr>
                    </a:p>
                  </a:txBody>
                  <a:tcPr marL="68580" marR="68580" marT="0" marB="0"/>
                </a:tc>
                <a:tc>
                  <a:txBody>
                    <a:bodyPr/>
                    <a:lstStyle/>
                    <a:p>
                      <a:pPr marL="21590">
                        <a:lnSpc>
                          <a:spcPct val="115000"/>
                        </a:lnSpc>
                        <a:spcAft>
                          <a:spcPts val="0"/>
                        </a:spcAft>
                      </a:pPr>
                      <a:endParaRPr lang="en-GB" sz="1600">
                        <a:latin typeface="Calibri"/>
                        <a:ea typeface="Calibri"/>
                        <a:cs typeface="Times New Roman"/>
                      </a:endParaRPr>
                    </a:p>
                  </a:txBody>
                  <a:tcPr marL="68580" marR="68580" marT="0" marB="0"/>
                </a:tc>
                <a:tc>
                  <a:txBody>
                    <a:bodyPr/>
                    <a:lstStyle/>
                    <a:p>
                      <a:pPr>
                        <a:lnSpc>
                          <a:spcPct val="115000"/>
                        </a:lnSpc>
                        <a:spcAft>
                          <a:spcPts val="0"/>
                        </a:spcAft>
                      </a:pPr>
                      <a:r>
                        <a:rPr lang="en-GB" sz="1600">
                          <a:latin typeface="Calibri"/>
                          <a:ea typeface="Calibri"/>
                          <a:cs typeface="Times New Roman"/>
                        </a:rPr>
                        <a:t>Some inconsistencies and delays</a:t>
                      </a:r>
                      <a:endParaRPr lang="en-US" sz="1600">
                        <a:latin typeface="Calibri"/>
                        <a:ea typeface="Calibri"/>
                        <a:cs typeface="Times New Roman"/>
                      </a:endParaRPr>
                    </a:p>
                  </a:txBody>
                  <a:tcPr marL="68580" marR="68580" marT="0" marB="0"/>
                </a:tc>
              </a:tr>
              <a:tr h="370840">
                <a:tc>
                  <a:txBody>
                    <a:bodyPr/>
                    <a:lstStyle/>
                    <a:p>
                      <a:pPr marL="342900" lvl="0" indent="-342900">
                        <a:lnSpc>
                          <a:spcPct val="115000"/>
                        </a:lnSpc>
                        <a:spcAft>
                          <a:spcPts val="0"/>
                        </a:spcAft>
                        <a:buFontTx/>
                        <a:buNone/>
                      </a:pPr>
                      <a:r>
                        <a:rPr lang="en-GB" sz="1600" dirty="0">
                          <a:latin typeface="Calibri"/>
                          <a:ea typeface="Calibri"/>
                          <a:cs typeface="Times New Roman"/>
                        </a:rPr>
                        <a:t>Are policy targets being met?</a:t>
                      </a:r>
                      <a:endParaRPr lang="en-US" sz="1600" dirty="0">
                        <a:latin typeface="Calibri"/>
                        <a:ea typeface="Calibri"/>
                        <a:cs typeface="Times New Roman"/>
                      </a:endParaRPr>
                    </a:p>
                  </a:txBody>
                  <a:tcPr marL="68580" marR="68580" marT="0" marB="0"/>
                </a:tc>
                <a:tc>
                  <a:txBody>
                    <a:bodyPr/>
                    <a:lstStyle/>
                    <a:p>
                      <a:pPr marL="21590">
                        <a:lnSpc>
                          <a:spcPct val="115000"/>
                        </a:lnSpc>
                        <a:spcAft>
                          <a:spcPts val="0"/>
                        </a:spcAft>
                      </a:pPr>
                      <a:r>
                        <a:rPr lang="en-GB" sz="1600">
                          <a:latin typeface="Calibri"/>
                          <a:ea typeface="Calibri"/>
                          <a:cs typeface="Times New Roman"/>
                          <a:sym typeface="Wingdings"/>
                        </a:rPr>
                        <a:t></a:t>
                      </a:r>
                      <a:endParaRPr lang="en-US" sz="1600">
                        <a:latin typeface="Calibri"/>
                        <a:ea typeface="Calibri"/>
                        <a:cs typeface="Times New Roman"/>
                      </a:endParaRPr>
                    </a:p>
                  </a:txBody>
                  <a:tcPr marL="68580" marR="68580" marT="0" marB="0"/>
                </a:tc>
                <a:tc>
                  <a:txBody>
                    <a:bodyPr/>
                    <a:lstStyle/>
                    <a:p>
                      <a:pPr marL="21590">
                        <a:lnSpc>
                          <a:spcPct val="115000"/>
                        </a:lnSpc>
                        <a:spcAft>
                          <a:spcPts val="0"/>
                        </a:spcAft>
                      </a:pPr>
                      <a:endParaRPr lang="en-GB" sz="1600">
                        <a:latin typeface="Calibri"/>
                        <a:ea typeface="Calibri"/>
                        <a:cs typeface="Times New Roman"/>
                      </a:endParaRPr>
                    </a:p>
                  </a:txBody>
                  <a:tcPr marL="68580" marR="68580" marT="0" marB="0"/>
                </a:tc>
                <a:tc>
                  <a:txBody>
                    <a:bodyPr/>
                    <a:lstStyle/>
                    <a:p>
                      <a:pPr marL="21590">
                        <a:lnSpc>
                          <a:spcPct val="115000"/>
                        </a:lnSpc>
                        <a:spcAft>
                          <a:spcPts val="0"/>
                        </a:spcAft>
                      </a:pPr>
                      <a:endParaRPr lang="en-GB" sz="1600">
                        <a:latin typeface="Calibri"/>
                        <a:ea typeface="Calibri"/>
                        <a:cs typeface="Times New Roman"/>
                      </a:endParaRPr>
                    </a:p>
                  </a:txBody>
                  <a:tcPr marL="68580" marR="68580" marT="0" marB="0"/>
                </a:tc>
                <a:tc>
                  <a:txBody>
                    <a:bodyPr/>
                    <a:lstStyle/>
                    <a:p>
                      <a:pPr>
                        <a:lnSpc>
                          <a:spcPct val="115000"/>
                        </a:lnSpc>
                        <a:spcAft>
                          <a:spcPts val="0"/>
                        </a:spcAft>
                      </a:pPr>
                      <a:r>
                        <a:rPr lang="en-GB" sz="1600">
                          <a:latin typeface="Calibri"/>
                          <a:ea typeface="Calibri"/>
                          <a:cs typeface="Times New Roman"/>
                        </a:rPr>
                        <a:t>Lesotho largely on track for  MDG</a:t>
                      </a:r>
                      <a:endParaRPr lang="en-US" sz="1600">
                        <a:latin typeface="Calibri"/>
                        <a:ea typeface="Calibri"/>
                        <a:cs typeface="Times New Roman"/>
                      </a:endParaRPr>
                    </a:p>
                  </a:txBody>
                  <a:tcPr marL="68580" marR="68580" marT="0" marB="0"/>
                </a:tc>
              </a:tr>
              <a:tr h="370840">
                <a:tc>
                  <a:txBody>
                    <a:bodyPr/>
                    <a:lstStyle/>
                    <a:p>
                      <a:pPr marL="342900" lvl="0" indent="-342900">
                        <a:lnSpc>
                          <a:spcPct val="115000"/>
                        </a:lnSpc>
                        <a:spcAft>
                          <a:spcPts val="0"/>
                        </a:spcAft>
                        <a:buFontTx/>
                        <a:buNone/>
                      </a:pPr>
                      <a:r>
                        <a:rPr lang="en-GB" sz="1600" dirty="0">
                          <a:latin typeface="Calibri"/>
                          <a:ea typeface="Calibri"/>
                          <a:cs typeface="Times New Roman"/>
                        </a:rPr>
                        <a:t>Has </a:t>
                      </a:r>
                      <a:r>
                        <a:rPr lang="en-GB" sz="1600" dirty="0" err="1">
                          <a:latin typeface="Calibri"/>
                          <a:ea typeface="Calibri"/>
                          <a:cs typeface="Times New Roman"/>
                        </a:rPr>
                        <a:t>SWAp</a:t>
                      </a:r>
                      <a:r>
                        <a:rPr lang="en-GB" sz="1600" dirty="0">
                          <a:latin typeface="Calibri"/>
                          <a:ea typeface="Calibri"/>
                          <a:cs typeface="Times New Roman"/>
                        </a:rPr>
                        <a:t> contributed to the policy environment?</a:t>
                      </a:r>
                      <a:endParaRPr lang="en-US" sz="1600" dirty="0">
                        <a:latin typeface="Calibri"/>
                        <a:ea typeface="Calibri"/>
                        <a:cs typeface="Times New Roman"/>
                      </a:endParaRPr>
                    </a:p>
                  </a:txBody>
                  <a:tcPr marL="68580" marR="68580" marT="0" marB="0">
                    <a:solidFill>
                      <a:schemeClr val="accent3">
                        <a:lumMod val="40000"/>
                        <a:lumOff val="60000"/>
                      </a:schemeClr>
                    </a:solidFill>
                  </a:tcPr>
                </a:tc>
                <a:tc>
                  <a:txBody>
                    <a:bodyPr/>
                    <a:lstStyle/>
                    <a:p>
                      <a:pPr marL="21590">
                        <a:lnSpc>
                          <a:spcPct val="115000"/>
                        </a:lnSpc>
                        <a:spcAft>
                          <a:spcPts val="0"/>
                        </a:spcAft>
                      </a:pPr>
                      <a:r>
                        <a:rPr lang="en-GB" sz="1600" dirty="0">
                          <a:latin typeface="Calibri"/>
                          <a:ea typeface="Calibri"/>
                          <a:cs typeface="Times New Roman"/>
                          <a:sym typeface="Wingdings"/>
                        </a:rPr>
                        <a:t></a:t>
                      </a:r>
                      <a:endParaRPr lang="en-US" sz="1600" dirty="0">
                        <a:latin typeface="Calibri"/>
                        <a:ea typeface="Calibri"/>
                        <a:cs typeface="Times New Roman"/>
                      </a:endParaRPr>
                    </a:p>
                  </a:txBody>
                  <a:tcPr marL="68580" marR="68580" marT="0" marB="0">
                    <a:solidFill>
                      <a:schemeClr val="accent3">
                        <a:lumMod val="40000"/>
                        <a:lumOff val="60000"/>
                      </a:schemeClr>
                    </a:solidFill>
                  </a:tcPr>
                </a:tc>
                <a:tc>
                  <a:txBody>
                    <a:bodyPr/>
                    <a:lstStyle/>
                    <a:p>
                      <a:pPr marL="21590">
                        <a:lnSpc>
                          <a:spcPct val="115000"/>
                        </a:lnSpc>
                        <a:spcAft>
                          <a:spcPts val="0"/>
                        </a:spcAft>
                      </a:pPr>
                      <a:endParaRPr lang="en-GB" sz="1600" dirty="0">
                        <a:latin typeface="Calibri"/>
                        <a:ea typeface="Calibri"/>
                        <a:cs typeface="Times New Roman"/>
                      </a:endParaRPr>
                    </a:p>
                  </a:txBody>
                  <a:tcPr marL="68580" marR="68580" marT="0" marB="0">
                    <a:solidFill>
                      <a:schemeClr val="accent3">
                        <a:lumMod val="40000"/>
                        <a:lumOff val="60000"/>
                      </a:schemeClr>
                    </a:solidFill>
                  </a:tcPr>
                </a:tc>
                <a:tc>
                  <a:txBody>
                    <a:bodyPr/>
                    <a:lstStyle/>
                    <a:p>
                      <a:pPr marL="21590">
                        <a:lnSpc>
                          <a:spcPct val="115000"/>
                        </a:lnSpc>
                        <a:spcAft>
                          <a:spcPts val="0"/>
                        </a:spcAft>
                      </a:pPr>
                      <a:endParaRPr lang="en-GB" sz="1600" dirty="0">
                        <a:latin typeface="Calibri"/>
                        <a:ea typeface="Calibri"/>
                        <a:cs typeface="Times New Roman"/>
                      </a:endParaRPr>
                    </a:p>
                  </a:txBody>
                  <a:tcPr marL="68580" marR="68580" marT="0" marB="0">
                    <a:solidFill>
                      <a:schemeClr val="accent3">
                        <a:lumMod val="40000"/>
                        <a:lumOff val="60000"/>
                      </a:schemeClr>
                    </a:solidFill>
                  </a:tcPr>
                </a:tc>
                <a:tc>
                  <a:txBody>
                    <a:bodyPr/>
                    <a:lstStyle/>
                    <a:p>
                      <a:pPr>
                        <a:lnSpc>
                          <a:spcPct val="115000"/>
                        </a:lnSpc>
                        <a:spcAft>
                          <a:spcPts val="0"/>
                        </a:spcAft>
                      </a:pPr>
                      <a:r>
                        <a:rPr lang="en-GB" sz="1600" dirty="0">
                          <a:latin typeface="Calibri"/>
                          <a:ea typeface="Calibri"/>
                          <a:cs typeface="Times New Roman"/>
                        </a:rPr>
                        <a:t>Reforms since1999 very influential</a:t>
                      </a:r>
                      <a:endParaRPr lang="en-US" sz="1600" dirty="0">
                        <a:latin typeface="Calibri"/>
                        <a:ea typeface="Calibri"/>
                        <a:cs typeface="Times New Roman"/>
                      </a:endParaRPr>
                    </a:p>
                  </a:txBody>
                  <a:tcPr marL="68580" marR="68580" marT="0" marB="0">
                    <a:solidFill>
                      <a:schemeClr val="accent3">
                        <a:lumMod val="40000"/>
                        <a:lumOff val="60000"/>
                      </a:schemeClr>
                    </a:solidFill>
                  </a:tcPr>
                </a:tc>
              </a:tr>
            </a:tbl>
          </a:graphicData>
        </a:graphic>
      </p:graphicFrame>
      <p:sp>
        <p:nvSpPr>
          <p:cNvPr id="5" name="TextBox 4"/>
          <p:cNvSpPr txBox="1"/>
          <p:nvPr/>
        </p:nvSpPr>
        <p:spPr>
          <a:xfrm>
            <a:off x="467544" y="188640"/>
            <a:ext cx="8280920" cy="738187"/>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ctr" fontAlgn="auto">
              <a:spcBef>
                <a:spcPts val="0"/>
              </a:spcBef>
              <a:spcAft>
                <a:spcPts val="0"/>
              </a:spcAft>
              <a:defRPr/>
            </a:pPr>
            <a:r>
              <a:rPr lang="da-DK" sz="2400" b="1" dirty="0" smtClean="0"/>
              <a:t>Lesotho – policy  </a:t>
            </a:r>
            <a:endParaRPr lang="da-DK" sz="2400" b="1" dirty="0"/>
          </a:p>
          <a:p>
            <a:pPr algn="ctr" fontAlgn="auto">
              <a:spcBef>
                <a:spcPts val="0"/>
              </a:spcBef>
              <a:spcAft>
                <a:spcPts val="0"/>
              </a:spcAft>
              <a:defRPr/>
            </a:pPr>
            <a:endParaRPr lang="en-US" b="1" dirty="0"/>
          </a:p>
        </p:txBody>
      </p:sp>
      <p:sp>
        <p:nvSpPr>
          <p:cNvPr id="7" name="Slide Number Placeholder 6"/>
          <p:cNvSpPr>
            <a:spLocks noGrp="1"/>
          </p:cNvSpPr>
          <p:nvPr>
            <p:ph type="sldNum" sz="quarter" idx="12"/>
          </p:nvPr>
        </p:nvSpPr>
        <p:spPr/>
        <p:txBody>
          <a:bodyPr/>
          <a:lstStyle/>
          <a:p>
            <a:fld id="{C6F255D5-DFAF-4144-A9D5-C5B458BCDEE7}" type="slidenum">
              <a:rPr lang="en-US" smtClean="0"/>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95535" y="1124744"/>
          <a:ext cx="8352930" cy="4868672"/>
        </p:xfrm>
        <a:graphic>
          <a:graphicData uri="http://schemas.openxmlformats.org/drawingml/2006/table">
            <a:tbl>
              <a:tblPr firstRow="1" bandRow="1">
                <a:tableStyleId>{5C22544A-7EE6-4342-B048-85BDC9FD1C3A}</a:tableStyleId>
              </a:tblPr>
              <a:tblGrid>
                <a:gridCol w="5112569"/>
                <a:gridCol w="288032"/>
                <a:gridCol w="288032"/>
                <a:gridCol w="288032"/>
                <a:gridCol w="2376265"/>
              </a:tblGrid>
              <a:tr h="370840">
                <a:tc>
                  <a:txBody>
                    <a:bodyPr/>
                    <a:lstStyle/>
                    <a:p>
                      <a:pPr marL="342900" lvl="0" indent="-342900">
                        <a:lnSpc>
                          <a:spcPct val="115000"/>
                        </a:lnSpc>
                        <a:spcAft>
                          <a:spcPts val="0"/>
                        </a:spcAft>
                        <a:buFont typeface="+mj-lt"/>
                        <a:buNone/>
                      </a:pPr>
                      <a:r>
                        <a:rPr lang="da-DK" sz="1600" dirty="0" smtClean="0">
                          <a:latin typeface="Calibri"/>
                          <a:ea typeface="Calibri"/>
                          <a:cs typeface="Times New Roman"/>
                        </a:rPr>
                        <a:t>Criteria</a:t>
                      </a:r>
                      <a:endParaRPr lang="en-US" sz="1600" dirty="0">
                        <a:latin typeface="Calibri"/>
                        <a:ea typeface="Calibri"/>
                        <a:cs typeface="Times New Roman"/>
                      </a:endParaRPr>
                    </a:p>
                  </a:txBody>
                  <a:tcPr marL="68580" marR="68580" marT="0" marB="0"/>
                </a:tc>
                <a:tc>
                  <a:txBody>
                    <a:bodyPr/>
                    <a:lstStyle/>
                    <a:p>
                      <a:pPr marL="21590" marR="0" indent="0" algn="l" defTabSz="914400" rtl="0" eaLnBrk="1" fontAlgn="auto" latinLnBrk="0" hangingPunct="1">
                        <a:lnSpc>
                          <a:spcPct val="115000"/>
                        </a:lnSpc>
                        <a:spcBef>
                          <a:spcPts val="0"/>
                        </a:spcBef>
                        <a:spcAft>
                          <a:spcPts val="0"/>
                        </a:spcAft>
                        <a:buClrTx/>
                        <a:buSzTx/>
                        <a:buFontTx/>
                        <a:buNone/>
                        <a:tabLst/>
                        <a:defRPr/>
                      </a:pPr>
                      <a:r>
                        <a:rPr lang="da-DK" sz="1600" dirty="0" smtClean="0">
                          <a:latin typeface="Calibri"/>
                          <a:ea typeface="Calibri"/>
                          <a:cs typeface="Times New Roman"/>
                        </a:rPr>
                        <a:t>H</a:t>
                      </a:r>
                      <a:endParaRPr lang="en-US" sz="1600" dirty="0" smtClean="0">
                        <a:latin typeface="+mn-lt"/>
                        <a:ea typeface="Calibri"/>
                        <a:cs typeface="Times New Roman"/>
                      </a:endParaRPr>
                    </a:p>
                  </a:txBody>
                  <a:tcPr marL="68580" marR="68580" marT="0" marB="0"/>
                </a:tc>
                <a:tc>
                  <a:txBody>
                    <a:bodyPr/>
                    <a:lstStyle/>
                    <a:p>
                      <a:pPr marL="7938" indent="-7938" algn="ctr">
                        <a:lnSpc>
                          <a:spcPct val="115000"/>
                        </a:lnSpc>
                        <a:spcAft>
                          <a:spcPts val="0"/>
                        </a:spcAft>
                      </a:pPr>
                      <a:r>
                        <a:rPr lang="en-GB" sz="1600" dirty="0" smtClean="0">
                          <a:latin typeface="Calibri"/>
                          <a:ea typeface="Calibri"/>
                          <a:cs typeface="Times New Roman"/>
                        </a:rPr>
                        <a:t>M</a:t>
                      </a:r>
                      <a:endParaRPr lang="en-GB" sz="1600" dirty="0">
                        <a:latin typeface="Calibri"/>
                        <a:ea typeface="Calibri"/>
                        <a:cs typeface="Times New Roman"/>
                      </a:endParaRPr>
                    </a:p>
                  </a:txBody>
                  <a:tcPr marL="68580" marR="68580"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da-DK" sz="1600" dirty="0" smtClean="0">
                          <a:latin typeface="+mn-lt"/>
                          <a:ea typeface="Calibri"/>
                          <a:cs typeface="Times New Roman"/>
                        </a:rPr>
                        <a:t>L</a:t>
                      </a:r>
                      <a:endParaRPr lang="en-US" sz="1600" dirty="0" smtClean="0">
                        <a:latin typeface="+mn-lt"/>
                        <a:ea typeface="Calibri"/>
                        <a:cs typeface="Times New Roman"/>
                      </a:endParaRPr>
                    </a:p>
                    <a:p>
                      <a:pPr marL="153988" indent="-307975" algn="ctr">
                        <a:lnSpc>
                          <a:spcPct val="115000"/>
                        </a:lnSpc>
                        <a:spcAft>
                          <a:spcPts val="0"/>
                        </a:spcAft>
                      </a:pPr>
                      <a:endParaRPr lang="en-GB" sz="1600" dirty="0">
                        <a:latin typeface="Calibri"/>
                        <a:ea typeface="Calibri"/>
                        <a:cs typeface="Times New Roman"/>
                      </a:endParaRPr>
                    </a:p>
                  </a:txBody>
                  <a:tcPr marL="68580" marR="68580" marT="0" marB="0"/>
                </a:tc>
                <a:tc>
                  <a:txBody>
                    <a:bodyPr/>
                    <a:lstStyle/>
                    <a:p>
                      <a:pPr>
                        <a:lnSpc>
                          <a:spcPct val="115000"/>
                        </a:lnSpc>
                        <a:spcAft>
                          <a:spcPts val="0"/>
                        </a:spcAft>
                      </a:pPr>
                      <a:r>
                        <a:rPr lang="da-DK" sz="1600" dirty="0" smtClean="0">
                          <a:latin typeface="Calibri"/>
                          <a:ea typeface="Calibri"/>
                          <a:cs typeface="Times New Roman"/>
                        </a:rPr>
                        <a:t>Comment</a:t>
                      </a:r>
                      <a:endParaRPr lang="en-US" sz="1600" dirty="0">
                        <a:latin typeface="Calibri"/>
                        <a:ea typeface="Calibri"/>
                        <a:cs typeface="Times New Roman"/>
                      </a:endParaRPr>
                    </a:p>
                  </a:txBody>
                  <a:tcPr marL="68580" marR="68580" marT="0" marB="0"/>
                </a:tc>
              </a:tr>
              <a:tr h="370840">
                <a:tc>
                  <a:txBody>
                    <a:bodyPr/>
                    <a:lstStyle/>
                    <a:p>
                      <a:pPr marL="342900" lvl="0" indent="-342900">
                        <a:lnSpc>
                          <a:spcPct val="115000"/>
                        </a:lnSpc>
                        <a:spcAft>
                          <a:spcPts val="0"/>
                        </a:spcAft>
                        <a:buFont typeface="+mj-lt"/>
                        <a:buNone/>
                      </a:pPr>
                      <a:r>
                        <a:rPr lang="en-GB" sz="1600">
                          <a:latin typeface="Calibri"/>
                          <a:ea typeface="Calibri"/>
                          <a:cs typeface="Times New Roman"/>
                        </a:rPr>
                        <a:t>Is there a sector investment plan?</a:t>
                      </a:r>
                      <a:endParaRPr lang="en-US" sz="1600">
                        <a:latin typeface="Calibri"/>
                        <a:ea typeface="Calibri"/>
                        <a:cs typeface="Times New Roman"/>
                      </a:endParaRPr>
                    </a:p>
                  </a:txBody>
                  <a:tcPr marL="68580" marR="68580" marT="0" marB="0"/>
                </a:tc>
                <a:tc>
                  <a:txBody>
                    <a:bodyPr/>
                    <a:lstStyle/>
                    <a:p>
                      <a:pPr marL="21590">
                        <a:lnSpc>
                          <a:spcPct val="115000"/>
                        </a:lnSpc>
                        <a:spcAft>
                          <a:spcPts val="0"/>
                        </a:spcAft>
                      </a:pPr>
                      <a:endParaRPr lang="en-GB" sz="1600">
                        <a:latin typeface="Calibri"/>
                        <a:ea typeface="Calibri"/>
                        <a:cs typeface="Times New Roman"/>
                      </a:endParaRPr>
                    </a:p>
                  </a:txBody>
                  <a:tcPr marL="68580" marR="68580" marT="0" marB="0"/>
                </a:tc>
                <a:tc>
                  <a:txBody>
                    <a:bodyPr/>
                    <a:lstStyle/>
                    <a:p>
                      <a:pPr marL="21590">
                        <a:lnSpc>
                          <a:spcPct val="115000"/>
                        </a:lnSpc>
                        <a:spcAft>
                          <a:spcPts val="0"/>
                        </a:spcAft>
                      </a:pPr>
                      <a:r>
                        <a:rPr lang="en-GB" sz="1600">
                          <a:latin typeface="Calibri"/>
                          <a:ea typeface="Calibri"/>
                          <a:cs typeface="Times New Roman"/>
                          <a:sym typeface="Wingdings"/>
                        </a:rPr>
                        <a:t></a:t>
                      </a:r>
                      <a:endParaRPr lang="en-US" sz="1600">
                        <a:latin typeface="Calibri"/>
                        <a:ea typeface="Calibri"/>
                        <a:cs typeface="Times New Roman"/>
                      </a:endParaRPr>
                    </a:p>
                  </a:txBody>
                  <a:tcPr marL="68580" marR="68580" marT="0" marB="0"/>
                </a:tc>
                <a:tc>
                  <a:txBody>
                    <a:bodyPr/>
                    <a:lstStyle/>
                    <a:p>
                      <a:pPr marL="21590">
                        <a:lnSpc>
                          <a:spcPct val="115000"/>
                        </a:lnSpc>
                        <a:spcAft>
                          <a:spcPts val="0"/>
                        </a:spcAft>
                      </a:pPr>
                      <a:endParaRPr lang="en-GB" sz="1600">
                        <a:latin typeface="Calibri"/>
                        <a:ea typeface="Calibri"/>
                        <a:cs typeface="Times New Roman"/>
                      </a:endParaRPr>
                    </a:p>
                  </a:txBody>
                  <a:tcPr marL="68580" marR="68580" marT="0" marB="0"/>
                </a:tc>
                <a:tc>
                  <a:txBody>
                    <a:bodyPr/>
                    <a:lstStyle/>
                    <a:p>
                      <a:pPr>
                        <a:lnSpc>
                          <a:spcPct val="115000"/>
                        </a:lnSpc>
                        <a:spcAft>
                          <a:spcPts val="0"/>
                        </a:spcAft>
                      </a:pPr>
                      <a:r>
                        <a:rPr lang="en-GB" sz="1400">
                          <a:latin typeface="Calibri"/>
                          <a:ea typeface="Calibri"/>
                          <a:cs typeface="Times New Roman"/>
                        </a:rPr>
                        <a:t>Split between sectors not combined</a:t>
                      </a:r>
                      <a:endParaRPr lang="en-US" sz="1400">
                        <a:latin typeface="Calibri"/>
                        <a:ea typeface="Calibri"/>
                        <a:cs typeface="Times New Roman"/>
                      </a:endParaRPr>
                    </a:p>
                  </a:txBody>
                  <a:tcPr marL="68580" marR="68580" marT="0" marB="0"/>
                </a:tc>
              </a:tr>
              <a:tr h="370840">
                <a:tc>
                  <a:txBody>
                    <a:bodyPr/>
                    <a:lstStyle/>
                    <a:p>
                      <a:pPr marL="342900" lvl="0" indent="-342900">
                        <a:lnSpc>
                          <a:spcPct val="115000"/>
                        </a:lnSpc>
                        <a:spcAft>
                          <a:spcPts val="0"/>
                        </a:spcAft>
                        <a:buFont typeface="+mj-lt"/>
                        <a:buNone/>
                      </a:pPr>
                      <a:r>
                        <a:rPr lang="en-GB" sz="1600">
                          <a:latin typeface="Calibri"/>
                          <a:ea typeface="Calibri"/>
                          <a:cs typeface="Times New Roman"/>
                        </a:rPr>
                        <a:t>Is donor funding linked to the SIP?</a:t>
                      </a:r>
                      <a:endParaRPr lang="en-US" sz="1600">
                        <a:latin typeface="Calibri"/>
                        <a:ea typeface="Calibri"/>
                        <a:cs typeface="Times New Roman"/>
                      </a:endParaRPr>
                    </a:p>
                  </a:txBody>
                  <a:tcPr marL="68580" marR="68580" marT="0" marB="0"/>
                </a:tc>
                <a:tc>
                  <a:txBody>
                    <a:bodyPr/>
                    <a:lstStyle/>
                    <a:p>
                      <a:pPr marL="21590">
                        <a:lnSpc>
                          <a:spcPct val="115000"/>
                        </a:lnSpc>
                        <a:spcAft>
                          <a:spcPts val="0"/>
                        </a:spcAft>
                      </a:pPr>
                      <a:endParaRPr lang="en-GB" sz="1600">
                        <a:latin typeface="Calibri"/>
                        <a:ea typeface="Calibri"/>
                        <a:cs typeface="Times New Roman"/>
                      </a:endParaRPr>
                    </a:p>
                  </a:txBody>
                  <a:tcPr marL="68580" marR="68580" marT="0" marB="0"/>
                </a:tc>
                <a:tc>
                  <a:txBody>
                    <a:bodyPr/>
                    <a:lstStyle/>
                    <a:p>
                      <a:pPr marL="21590">
                        <a:lnSpc>
                          <a:spcPct val="115000"/>
                        </a:lnSpc>
                        <a:spcAft>
                          <a:spcPts val="0"/>
                        </a:spcAft>
                      </a:pPr>
                      <a:endParaRPr lang="en-GB" sz="1600">
                        <a:latin typeface="Calibri"/>
                        <a:ea typeface="Calibri"/>
                        <a:cs typeface="Times New Roman"/>
                      </a:endParaRPr>
                    </a:p>
                  </a:txBody>
                  <a:tcPr marL="68580" marR="68580" marT="0" marB="0"/>
                </a:tc>
                <a:tc>
                  <a:txBody>
                    <a:bodyPr/>
                    <a:lstStyle/>
                    <a:p>
                      <a:pPr marL="21590">
                        <a:lnSpc>
                          <a:spcPct val="115000"/>
                        </a:lnSpc>
                        <a:spcAft>
                          <a:spcPts val="0"/>
                        </a:spcAft>
                      </a:pPr>
                      <a:r>
                        <a:rPr lang="en-GB" sz="1600">
                          <a:latin typeface="Calibri"/>
                          <a:ea typeface="Calibri"/>
                          <a:cs typeface="Times New Roman"/>
                          <a:sym typeface="Wingdings"/>
                        </a:rPr>
                        <a:t></a:t>
                      </a:r>
                      <a:endParaRPr lang="en-US" sz="1600">
                        <a:latin typeface="Calibri"/>
                        <a:ea typeface="Calibri"/>
                        <a:cs typeface="Times New Roman"/>
                      </a:endParaRPr>
                    </a:p>
                  </a:txBody>
                  <a:tcPr marL="68580" marR="68580" marT="0" marB="0"/>
                </a:tc>
                <a:tc>
                  <a:txBody>
                    <a:bodyPr/>
                    <a:lstStyle/>
                    <a:p>
                      <a:pPr>
                        <a:lnSpc>
                          <a:spcPct val="115000"/>
                        </a:lnSpc>
                        <a:spcAft>
                          <a:spcPts val="0"/>
                        </a:spcAft>
                      </a:pPr>
                      <a:r>
                        <a:rPr lang="en-GB" sz="1400">
                          <a:latin typeface="Calibri"/>
                          <a:ea typeface="Calibri"/>
                          <a:cs typeface="Times New Roman"/>
                        </a:rPr>
                        <a:t>Donor driven rather than SIP driven</a:t>
                      </a:r>
                      <a:endParaRPr lang="en-US" sz="1400">
                        <a:latin typeface="Calibri"/>
                        <a:ea typeface="Calibri"/>
                        <a:cs typeface="Times New Roman"/>
                      </a:endParaRPr>
                    </a:p>
                  </a:txBody>
                  <a:tcPr marL="68580" marR="68580" marT="0" marB="0"/>
                </a:tc>
              </a:tr>
              <a:tr h="370840">
                <a:tc>
                  <a:txBody>
                    <a:bodyPr/>
                    <a:lstStyle/>
                    <a:p>
                      <a:pPr marL="342900" lvl="0" indent="-342900">
                        <a:lnSpc>
                          <a:spcPct val="115000"/>
                        </a:lnSpc>
                        <a:spcAft>
                          <a:spcPts val="0"/>
                        </a:spcAft>
                        <a:buFont typeface="+mj-lt"/>
                        <a:buNone/>
                      </a:pPr>
                      <a:r>
                        <a:rPr lang="en-GB" sz="1600">
                          <a:latin typeface="Calibri"/>
                          <a:ea typeface="Calibri"/>
                          <a:cs typeface="Times New Roman"/>
                        </a:rPr>
                        <a:t>Are sub-sector allocations policy directed? </a:t>
                      </a:r>
                      <a:endParaRPr lang="en-US" sz="1600">
                        <a:latin typeface="Calibri"/>
                        <a:ea typeface="Calibri"/>
                        <a:cs typeface="Times New Roman"/>
                      </a:endParaRPr>
                    </a:p>
                  </a:txBody>
                  <a:tcPr marL="68580" marR="68580" marT="0" marB="0"/>
                </a:tc>
                <a:tc>
                  <a:txBody>
                    <a:bodyPr/>
                    <a:lstStyle/>
                    <a:p>
                      <a:pPr marL="21590">
                        <a:lnSpc>
                          <a:spcPct val="115000"/>
                        </a:lnSpc>
                        <a:spcAft>
                          <a:spcPts val="0"/>
                        </a:spcAft>
                      </a:pPr>
                      <a:endParaRPr lang="en-GB" sz="1600">
                        <a:latin typeface="Calibri"/>
                        <a:ea typeface="Calibri"/>
                        <a:cs typeface="Times New Roman"/>
                      </a:endParaRPr>
                    </a:p>
                  </a:txBody>
                  <a:tcPr marL="68580" marR="68580" marT="0" marB="0"/>
                </a:tc>
                <a:tc>
                  <a:txBody>
                    <a:bodyPr/>
                    <a:lstStyle/>
                    <a:p>
                      <a:pPr marL="21590">
                        <a:lnSpc>
                          <a:spcPct val="115000"/>
                        </a:lnSpc>
                        <a:spcAft>
                          <a:spcPts val="0"/>
                        </a:spcAft>
                      </a:pPr>
                      <a:endParaRPr lang="en-GB" sz="1600">
                        <a:latin typeface="Calibri"/>
                        <a:ea typeface="Calibri"/>
                        <a:cs typeface="Times New Roman"/>
                      </a:endParaRPr>
                    </a:p>
                  </a:txBody>
                  <a:tcPr marL="68580" marR="68580" marT="0" marB="0"/>
                </a:tc>
                <a:tc>
                  <a:txBody>
                    <a:bodyPr/>
                    <a:lstStyle/>
                    <a:p>
                      <a:pPr marL="21590">
                        <a:lnSpc>
                          <a:spcPct val="115000"/>
                        </a:lnSpc>
                        <a:spcAft>
                          <a:spcPts val="0"/>
                        </a:spcAft>
                      </a:pPr>
                      <a:r>
                        <a:rPr lang="en-GB" sz="1600">
                          <a:latin typeface="Calibri"/>
                          <a:ea typeface="Calibri"/>
                          <a:cs typeface="Times New Roman"/>
                          <a:sym typeface="Wingdings"/>
                        </a:rPr>
                        <a:t></a:t>
                      </a:r>
                      <a:endParaRPr lang="en-US" sz="1600">
                        <a:latin typeface="Calibri"/>
                        <a:ea typeface="Calibri"/>
                        <a:cs typeface="Times New Roman"/>
                      </a:endParaRPr>
                    </a:p>
                  </a:txBody>
                  <a:tcPr marL="68580" marR="68580" marT="0" marB="0"/>
                </a:tc>
                <a:tc>
                  <a:txBody>
                    <a:bodyPr/>
                    <a:lstStyle/>
                    <a:p>
                      <a:pPr>
                        <a:lnSpc>
                          <a:spcPct val="115000"/>
                        </a:lnSpc>
                        <a:spcAft>
                          <a:spcPts val="0"/>
                        </a:spcAft>
                      </a:pPr>
                      <a:r>
                        <a:rPr lang="en-GB" sz="1400">
                          <a:latin typeface="Calibri"/>
                          <a:ea typeface="Calibri"/>
                          <a:cs typeface="Times New Roman"/>
                        </a:rPr>
                        <a:t>Allocations are project driven</a:t>
                      </a:r>
                      <a:endParaRPr lang="en-US" sz="1400">
                        <a:latin typeface="Calibri"/>
                        <a:ea typeface="Calibri"/>
                        <a:cs typeface="Times New Roman"/>
                      </a:endParaRPr>
                    </a:p>
                  </a:txBody>
                  <a:tcPr marL="68580" marR="68580" marT="0" marB="0"/>
                </a:tc>
              </a:tr>
              <a:tr h="370840">
                <a:tc>
                  <a:txBody>
                    <a:bodyPr/>
                    <a:lstStyle/>
                    <a:p>
                      <a:pPr marL="342900" lvl="0" indent="-342900">
                        <a:lnSpc>
                          <a:spcPct val="115000"/>
                        </a:lnSpc>
                        <a:spcAft>
                          <a:spcPts val="0"/>
                        </a:spcAft>
                        <a:buFont typeface="+mj-lt"/>
                        <a:buNone/>
                      </a:pPr>
                      <a:r>
                        <a:rPr lang="en-GB" sz="1600">
                          <a:latin typeface="Calibri"/>
                          <a:ea typeface="Calibri"/>
                          <a:cs typeface="Times New Roman"/>
                        </a:rPr>
                        <a:t>Is spending linked to policy and results?</a:t>
                      </a:r>
                      <a:endParaRPr lang="en-US" sz="1600">
                        <a:latin typeface="Calibri"/>
                        <a:ea typeface="Calibri"/>
                        <a:cs typeface="Times New Roman"/>
                      </a:endParaRPr>
                    </a:p>
                  </a:txBody>
                  <a:tcPr marL="68580" marR="68580" marT="0" marB="0"/>
                </a:tc>
                <a:tc>
                  <a:txBody>
                    <a:bodyPr/>
                    <a:lstStyle/>
                    <a:p>
                      <a:pPr marL="21590">
                        <a:lnSpc>
                          <a:spcPct val="115000"/>
                        </a:lnSpc>
                        <a:spcAft>
                          <a:spcPts val="0"/>
                        </a:spcAft>
                      </a:pPr>
                      <a:endParaRPr lang="en-GB" sz="1600">
                        <a:latin typeface="Calibri"/>
                        <a:ea typeface="Calibri"/>
                        <a:cs typeface="Times New Roman"/>
                      </a:endParaRPr>
                    </a:p>
                  </a:txBody>
                  <a:tcPr marL="68580" marR="68580" marT="0" marB="0"/>
                </a:tc>
                <a:tc>
                  <a:txBody>
                    <a:bodyPr/>
                    <a:lstStyle/>
                    <a:p>
                      <a:pPr marL="21590">
                        <a:lnSpc>
                          <a:spcPct val="115000"/>
                        </a:lnSpc>
                        <a:spcAft>
                          <a:spcPts val="0"/>
                        </a:spcAft>
                      </a:pPr>
                      <a:r>
                        <a:rPr lang="en-GB" sz="1600">
                          <a:latin typeface="Calibri"/>
                          <a:ea typeface="Calibri"/>
                          <a:cs typeface="Times New Roman"/>
                          <a:sym typeface="Wingdings"/>
                        </a:rPr>
                        <a:t></a:t>
                      </a:r>
                      <a:endParaRPr lang="en-US" sz="1600">
                        <a:latin typeface="Calibri"/>
                        <a:ea typeface="Calibri"/>
                        <a:cs typeface="Times New Roman"/>
                      </a:endParaRPr>
                    </a:p>
                  </a:txBody>
                  <a:tcPr marL="68580" marR="68580" marT="0" marB="0"/>
                </a:tc>
                <a:tc>
                  <a:txBody>
                    <a:bodyPr/>
                    <a:lstStyle/>
                    <a:p>
                      <a:pPr marL="21590">
                        <a:lnSpc>
                          <a:spcPct val="115000"/>
                        </a:lnSpc>
                        <a:spcAft>
                          <a:spcPts val="0"/>
                        </a:spcAft>
                      </a:pPr>
                      <a:endParaRPr lang="en-GB" sz="1600">
                        <a:latin typeface="Calibri"/>
                        <a:ea typeface="Calibri"/>
                        <a:cs typeface="Times New Roman"/>
                      </a:endParaRPr>
                    </a:p>
                  </a:txBody>
                  <a:tcPr marL="68580" marR="68580" marT="0" marB="0"/>
                </a:tc>
                <a:tc>
                  <a:txBody>
                    <a:bodyPr/>
                    <a:lstStyle/>
                    <a:p>
                      <a:pPr>
                        <a:lnSpc>
                          <a:spcPct val="115000"/>
                        </a:lnSpc>
                        <a:spcAft>
                          <a:spcPts val="0"/>
                        </a:spcAft>
                      </a:pPr>
                      <a:r>
                        <a:rPr lang="en-GB" sz="1400">
                          <a:latin typeface="Calibri"/>
                          <a:ea typeface="Calibri"/>
                          <a:cs typeface="Times New Roman"/>
                        </a:rPr>
                        <a:t>Strong in rural, less in others</a:t>
                      </a:r>
                      <a:endParaRPr lang="en-US" sz="1400">
                        <a:latin typeface="Calibri"/>
                        <a:ea typeface="Calibri"/>
                        <a:cs typeface="Times New Roman"/>
                      </a:endParaRPr>
                    </a:p>
                  </a:txBody>
                  <a:tcPr marL="68580" marR="68580" marT="0" marB="0"/>
                </a:tc>
              </a:tr>
              <a:tr h="370840">
                <a:tc>
                  <a:txBody>
                    <a:bodyPr/>
                    <a:lstStyle/>
                    <a:p>
                      <a:pPr marL="342900" lvl="0" indent="-342900">
                        <a:lnSpc>
                          <a:spcPct val="115000"/>
                        </a:lnSpc>
                        <a:spcAft>
                          <a:spcPts val="0"/>
                        </a:spcAft>
                        <a:buFont typeface="+mj-lt"/>
                        <a:buNone/>
                      </a:pPr>
                      <a:r>
                        <a:rPr lang="en-GB" sz="1600">
                          <a:latin typeface="Calibri"/>
                          <a:ea typeface="Calibri"/>
                          <a:cs typeface="Times New Roman"/>
                        </a:rPr>
                        <a:t>Is multiyear sector MTEF in place?</a:t>
                      </a:r>
                      <a:endParaRPr lang="en-US" sz="1600">
                        <a:latin typeface="Calibri"/>
                        <a:ea typeface="Calibri"/>
                        <a:cs typeface="Times New Roman"/>
                      </a:endParaRPr>
                    </a:p>
                  </a:txBody>
                  <a:tcPr marL="68580" marR="68580" marT="0" marB="0"/>
                </a:tc>
                <a:tc>
                  <a:txBody>
                    <a:bodyPr/>
                    <a:lstStyle/>
                    <a:p>
                      <a:pPr marL="21590">
                        <a:lnSpc>
                          <a:spcPct val="115000"/>
                        </a:lnSpc>
                        <a:spcAft>
                          <a:spcPts val="0"/>
                        </a:spcAft>
                      </a:pPr>
                      <a:endParaRPr lang="en-GB" sz="1600">
                        <a:latin typeface="Calibri"/>
                        <a:ea typeface="Calibri"/>
                        <a:cs typeface="Times New Roman"/>
                      </a:endParaRPr>
                    </a:p>
                  </a:txBody>
                  <a:tcPr marL="68580" marR="68580" marT="0" marB="0"/>
                </a:tc>
                <a:tc>
                  <a:txBody>
                    <a:bodyPr/>
                    <a:lstStyle/>
                    <a:p>
                      <a:pPr marL="21590">
                        <a:lnSpc>
                          <a:spcPct val="115000"/>
                        </a:lnSpc>
                        <a:spcAft>
                          <a:spcPts val="0"/>
                        </a:spcAft>
                      </a:pPr>
                      <a:r>
                        <a:rPr lang="en-GB" sz="1600">
                          <a:latin typeface="Calibri"/>
                          <a:ea typeface="Calibri"/>
                          <a:cs typeface="Times New Roman"/>
                          <a:sym typeface="Wingdings"/>
                        </a:rPr>
                        <a:t></a:t>
                      </a:r>
                      <a:endParaRPr lang="en-US" sz="1600">
                        <a:latin typeface="Calibri"/>
                        <a:ea typeface="Calibri"/>
                        <a:cs typeface="Times New Roman"/>
                      </a:endParaRPr>
                    </a:p>
                  </a:txBody>
                  <a:tcPr marL="68580" marR="68580" marT="0" marB="0"/>
                </a:tc>
                <a:tc>
                  <a:txBody>
                    <a:bodyPr/>
                    <a:lstStyle/>
                    <a:p>
                      <a:pPr marL="21590">
                        <a:lnSpc>
                          <a:spcPct val="115000"/>
                        </a:lnSpc>
                        <a:spcAft>
                          <a:spcPts val="0"/>
                        </a:spcAft>
                      </a:pPr>
                      <a:endParaRPr lang="en-GB" sz="1600">
                        <a:latin typeface="Calibri"/>
                        <a:ea typeface="Calibri"/>
                        <a:cs typeface="Times New Roman"/>
                      </a:endParaRPr>
                    </a:p>
                  </a:txBody>
                  <a:tcPr marL="68580" marR="68580" marT="0" marB="0"/>
                </a:tc>
                <a:tc>
                  <a:txBody>
                    <a:bodyPr/>
                    <a:lstStyle/>
                    <a:p>
                      <a:pPr>
                        <a:lnSpc>
                          <a:spcPct val="115000"/>
                        </a:lnSpc>
                        <a:spcAft>
                          <a:spcPts val="0"/>
                        </a:spcAft>
                      </a:pPr>
                      <a:r>
                        <a:rPr lang="en-GB" sz="1400">
                          <a:latin typeface="Calibri"/>
                          <a:ea typeface="Calibri"/>
                          <a:cs typeface="Times New Roman"/>
                        </a:rPr>
                        <a:t>Has been piloted but not complete</a:t>
                      </a:r>
                      <a:endParaRPr lang="en-US" sz="1400">
                        <a:latin typeface="Calibri"/>
                        <a:ea typeface="Calibri"/>
                        <a:cs typeface="Times New Roman"/>
                      </a:endParaRPr>
                    </a:p>
                  </a:txBody>
                  <a:tcPr marL="68580" marR="68580" marT="0" marB="0"/>
                </a:tc>
              </a:tr>
              <a:tr h="370840">
                <a:tc>
                  <a:txBody>
                    <a:bodyPr/>
                    <a:lstStyle/>
                    <a:p>
                      <a:pPr marL="342900" lvl="0" indent="-342900">
                        <a:lnSpc>
                          <a:spcPct val="115000"/>
                        </a:lnSpc>
                        <a:spcAft>
                          <a:spcPts val="0"/>
                        </a:spcAft>
                        <a:buFont typeface="+mj-lt"/>
                        <a:buNone/>
                      </a:pPr>
                      <a:r>
                        <a:rPr lang="en-GB" sz="1600">
                          <a:latin typeface="Calibri"/>
                          <a:ea typeface="Calibri"/>
                          <a:cs typeface="Times New Roman"/>
                        </a:rPr>
                        <a:t>Is the disbursement and expenditure level satisfactory</a:t>
                      </a:r>
                      <a:endParaRPr lang="en-US" sz="1600">
                        <a:latin typeface="Calibri"/>
                        <a:ea typeface="Calibri"/>
                        <a:cs typeface="Times New Roman"/>
                      </a:endParaRPr>
                    </a:p>
                  </a:txBody>
                  <a:tcPr marL="68580" marR="68580" marT="0" marB="0"/>
                </a:tc>
                <a:tc>
                  <a:txBody>
                    <a:bodyPr/>
                    <a:lstStyle/>
                    <a:p>
                      <a:pPr marL="21590">
                        <a:lnSpc>
                          <a:spcPct val="115000"/>
                        </a:lnSpc>
                        <a:spcAft>
                          <a:spcPts val="0"/>
                        </a:spcAft>
                      </a:pPr>
                      <a:r>
                        <a:rPr lang="en-GB" sz="1600">
                          <a:latin typeface="Calibri"/>
                          <a:ea typeface="Calibri"/>
                          <a:cs typeface="Times New Roman"/>
                          <a:sym typeface="Wingdings"/>
                        </a:rPr>
                        <a:t></a:t>
                      </a:r>
                      <a:endParaRPr lang="en-US" sz="1600">
                        <a:latin typeface="Calibri"/>
                        <a:ea typeface="Calibri"/>
                        <a:cs typeface="Times New Roman"/>
                      </a:endParaRPr>
                    </a:p>
                  </a:txBody>
                  <a:tcPr marL="68580" marR="68580" marT="0" marB="0"/>
                </a:tc>
                <a:tc>
                  <a:txBody>
                    <a:bodyPr/>
                    <a:lstStyle/>
                    <a:p>
                      <a:pPr marL="21590">
                        <a:lnSpc>
                          <a:spcPct val="115000"/>
                        </a:lnSpc>
                        <a:spcAft>
                          <a:spcPts val="0"/>
                        </a:spcAft>
                      </a:pPr>
                      <a:endParaRPr lang="en-GB" sz="1600">
                        <a:latin typeface="Calibri"/>
                        <a:ea typeface="Calibri"/>
                        <a:cs typeface="Times New Roman"/>
                      </a:endParaRPr>
                    </a:p>
                  </a:txBody>
                  <a:tcPr marL="68580" marR="68580" marT="0" marB="0"/>
                </a:tc>
                <a:tc>
                  <a:txBody>
                    <a:bodyPr/>
                    <a:lstStyle/>
                    <a:p>
                      <a:pPr marL="21590">
                        <a:lnSpc>
                          <a:spcPct val="115000"/>
                        </a:lnSpc>
                        <a:spcAft>
                          <a:spcPts val="0"/>
                        </a:spcAft>
                      </a:pPr>
                      <a:endParaRPr lang="en-GB" sz="1600">
                        <a:latin typeface="Calibri"/>
                        <a:ea typeface="Calibri"/>
                        <a:cs typeface="Times New Roman"/>
                      </a:endParaRPr>
                    </a:p>
                  </a:txBody>
                  <a:tcPr marL="68580" marR="68580" marT="0" marB="0"/>
                </a:tc>
                <a:tc>
                  <a:txBody>
                    <a:bodyPr/>
                    <a:lstStyle/>
                    <a:p>
                      <a:pPr>
                        <a:lnSpc>
                          <a:spcPct val="115000"/>
                        </a:lnSpc>
                        <a:spcAft>
                          <a:spcPts val="0"/>
                        </a:spcAft>
                      </a:pPr>
                      <a:r>
                        <a:rPr lang="en-GB" sz="1400">
                          <a:latin typeface="Calibri"/>
                          <a:ea typeface="Calibri"/>
                          <a:cs typeface="Times New Roman"/>
                        </a:rPr>
                        <a:t>(check)</a:t>
                      </a:r>
                      <a:endParaRPr lang="en-US" sz="1400">
                        <a:latin typeface="Calibri"/>
                        <a:ea typeface="Calibri"/>
                        <a:cs typeface="Times New Roman"/>
                      </a:endParaRPr>
                    </a:p>
                  </a:txBody>
                  <a:tcPr marL="68580" marR="68580" marT="0" marB="0"/>
                </a:tc>
              </a:tr>
              <a:tr h="370840">
                <a:tc>
                  <a:txBody>
                    <a:bodyPr/>
                    <a:lstStyle/>
                    <a:p>
                      <a:pPr marL="342900" lvl="0" indent="-342900">
                        <a:lnSpc>
                          <a:spcPct val="115000"/>
                        </a:lnSpc>
                        <a:spcAft>
                          <a:spcPts val="0"/>
                        </a:spcAft>
                        <a:buFont typeface="+mj-lt"/>
                        <a:buNone/>
                      </a:pPr>
                      <a:r>
                        <a:rPr lang="en-GB" sz="1600">
                          <a:latin typeface="Calibri"/>
                          <a:ea typeface="Calibri"/>
                          <a:cs typeface="Times New Roman"/>
                        </a:rPr>
                        <a:t>Has SWAp influenced  aid modalities?</a:t>
                      </a:r>
                      <a:endParaRPr lang="en-US" sz="1600">
                        <a:latin typeface="Calibri"/>
                        <a:ea typeface="Calibri"/>
                        <a:cs typeface="Times New Roman"/>
                      </a:endParaRPr>
                    </a:p>
                  </a:txBody>
                  <a:tcPr marL="68580" marR="68580" marT="0" marB="0">
                    <a:solidFill>
                      <a:schemeClr val="accent3">
                        <a:lumMod val="40000"/>
                        <a:lumOff val="60000"/>
                      </a:schemeClr>
                    </a:solidFill>
                  </a:tcPr>
                </a:tc>
                <a:tc>
                  <a:txBody>
                    <a:bodyPr/>
                    <a:lstStyle/>
                    <a:p>
                      <a:pPr marL="21590">
                        <a:lnSpc>
                          <a:spcPct val="115000"/>
                        </a:lnSpc>
                        <a:spcAft>
                          <a:spcPts val="0"/>
                        </a:spcAft>
                      </a:pPr>
                      <a:endParaRPr lang="en-GB" sz="1600">
                        <a:latin typeface="Calibri"/>
                        <a:ea typeface="Calibri"/>
                        <a:cs typeface="Times New Roman"/>
                      </a:endParaRPr>
                    </a:p>
                  </a:txBody>
                  <a:tcPr marL="68580" marR="68580" marT="0" marB="0">
                    <a:solidFill>
                      <a:schemeClr val="accent3">
                        <a:lumMod val="40000"/>
                        <a:lumOff val="60000"/>
                      </a:schemeClr>
                    </a:solidFill>
                  </a:tcPr>
                </a:tc>
                <a:tc>
                  <a:txBody>
                    <a:bodyPr/>
                    <a:lstStyle/>
                    <a:p>
                      <a:pPr marL="21590">
                        <a:lnSpc>
                          <a:spcPct val="115000"/>
                        </a:lnSpc>
                        <a:spcAft>
                          <a:spcPts val="0"/>
                        </a:spcAft>
                      </a:pPr>
                      <a:r>
                        <a:rPr lang="en-GB" sz="1600">
                          <a:latin typeface="Calibri"/>
                          <a:ea typeface="Calibri"/>
                          <a:cs typeface="Times New Roman"/>
                          <a:sym typeface="Wingdings"/>
                        </a:rPr>
                        <a:t></a:t>
                      </a:r>
                      <a:endParaRPr lang="en-US" sz="1600">
                        <a:latin typeface="Calibri"/>
                        <a:ea typeface="Calibri"/>
                        <a:cs typeface="Times New Roman"/>
                      </a:endParaRPr>
                    </a:p>
                  </a:txBody>
                  <a:tcPr marL="68580" marR="68580" marT="0" marB="0">
                    <a:solidFill>
                      <a:schemeClr val="accent3">
                        <a:lumMod val="40000"/>
                        <a:lumOff val="60000"/>
                      </a:schemeClr>
                    </a:solidFill>
                  </a:tcPr>
                </a:tc>
                <a:tc>
                  <a:txBody>
                    <a:bodyPr/>
                    <a:lstStyle/>
                    <a:p>
                      <a:pPr marL="21590">
                        <a:lnSpc>
                          <a:spcPct val="115000"/>
                        </a:lnSpc>
                        <a:spcAft>
                          <a:spcPts val="0"/>
                        </a:spcAft>
                      </a:pPr>
                      <a:endParaRPr lang="en-GB" sz="1600">
                        <a:latin typeface="Calibri"/>
                        <a:ea typeface="Calibri"/>
                        <a:cs typeface="Times New Roman"/>
                      </a:endParaRPr>
                    </a:p>
                  </a:txBody>
                  <a:tcPr marL="68580" marR="68580" marT="0" marB="0">
                    <a:solidFill>
                      <a:schemeClr val="accent3">
                        <a:lumMod val="40000"/>
                        <a:lumOff val="60000"/>
                      </a:schemeClr>
                    </a:solidFill>
                  </a:tcPr>
                </a:tc>
                <a:tc>
                  <a:txBody>
                    <a:bodyPr/>
                    <a:lstStyle/>
                    <a:p>
                      <a:pPr>
                        <a:lnSpc>
                          <a:spcPct val="115000"/>
                        </a:lnSpc>
                        <a:spcAft>
                          <a:spcPts val="0"/>
                        </a:spcAft>
                      </a:pPr>
                      <a:r>
                        <a:rPr lang="en-GB" sz="1400">
                          <a:latin typeface="Calibri"/>
                          <a:ea typeface="Calibri"/>
                          <a:cs typeface="Times New Roman"/>
                        </a:rPr>
                        <a:t>Reforms have influenced EU/</a:t>
                      </a:r>
                      <a:endParaRPr lang="en-US" sz="1400">
                        <a:latin typeface="Calibri"/>
                        <a:ea typeface="Calibri"/>
                        <a:cs typeface="Times New Roman"/>
                      </a:endParaRPr>
                    </a:p>
                  </a:txBody>
                  <a:tcPr marL="68580" marR="68580" marT="0" marB="0">
                    <a:solidFill>
                      <a:schemeClr val="accent3">
                        <a:lumMod val="40000"/>
                        <a:lumOff val="60000"/>
                      </a:schemeClr>
                    </a:solidFill>
                  </a:tcPr>
                </a:tc>
              </a:tr>
              <a:tr h="370840">
                <a:tc>
                  <a:txBody>
                    <a:bodyPr/>
                    <a:lstStyle/>
                    <a:p>
                      <a:pPr marL="342900" lvl="0" indent="-342900">
                        <a:lnSpc>
                          <a:spcPct val="115000"/>
                        </a:lnSpc>
                        <a:spcAft>
                          <a:spcPts val="0"/>
                        </a:spcAft>
                        <a:buFont typeface="+mj-lt"/>
                        <a:buNone/>
                      </a:pPr>
                      <a:r>
                        <a:rPr lang="en-GB" sz="1600">
                          <a:latin typeface="Calibri"/>
                          <a:ea typeface="Calibri"/>
                          <a:cs typeface="Times New Roman"/>
                        </a:rPr>
                        <a:t>Has SWAp influenced unit costs? </a:t>
                      </a:r>
                      <a:endParaRPr lang="en-US" sz="1600">
                        <a:latin typeface="Calibri"/>
                        <a:ea typeface="Calibri"/>
                        <a:cs typeface="Times New Roman"/>
                      </a:endParaRPr>
                    </a:p>
                  </a:txBody>
                  <a:tcPr marL="68580" marR="68580" marT="0" marB="0">
                    <a:solidFill>
                      <a:schemeClr val="accent3">
                        <a:lumMod val="40000"/>
                        <a:lumOff val="60000"/>
                      </a:schemeClr>
                    </a:solidFill>
                  </a:tcPr>
                </a:tc>
                <a:tc>
                  <a:txBody>
                    <a:bodyPr/>
                    <a:lstStyle/>
                    <a:p>
                      <a:pPr marL="21590">
                        <a:lnSpc>
                          <a:spcPct val="115000"/>
                        </a:lnSpc>
                        <a:spcAft>
                          <a:spcPts val="0"/>
                        </a:spcAft>
                      </a:pPr>
                      <a:endParaRPr lang="en-GB" sz="1600">
                        <a:latin typeface="Calibri"/>
                        <a:ea typeface="Calibri"/>
                        <a:cs typeface="Times New Roman"/>
                      </a:endParaRPr>
                    </a:p>
                  </a:txBody>
                  <a:tcPr marL="68580" marR="68580" marT="0" marB="0">
                    <a:solidFill>
                      <a:schemeClr val="accent3">
                        <a:lumMod val="40000"/>
                        <a:lumOff val="60000"/>
                      </a:schemeClr>
                    </a:solidFill>
                  </a:tcPr>
                </a:tc>
                <a:tc>
                  <a:txBody>
                    <a:bodyPr/>
                    <a:lstStyle/>
                    <a:p>
                      <a:pPr marL="21590">
                        <a:lnSpc>
                          <a:spcPct val="115000"/>
                        </a:lnSpc>
                        <a:spcAft>
                          <a:spcPts val="0"/>
                        </a:spcAft>
                      </a:pPr>
                      <a:r>
                        <a:rPr lang="en-GB" sz="1600">
                          <a:latin typeface="Calibri"/>
                          <a:ea typeface="Calibri"/>
                          <a:cs typeface="Times New Roman"/>
                          <a:sym typeface="Wingdings"/>
                        </a:rPr>
                        <a:t></a:t>
                      </a:r>
                      <a:endParaRPr lang="en-US" sz="1600">
                        <a:latin typeface="Calibri"/>
                        <a:ea typeface="Calibri"/>
                        <a:cs typeface="Times New Roman"/>
                      </a:endParaRPr>
                    </a:p>
                  </a:txBody>
                  <a:tcPr marL="68580" marR="68580" marT="0" marB="0">
                    <a:solidFill>
                      <a:schemeClr val="accent3">
                        <a:lumMod val="40000"/>
                        <a:lumOff val="60000"/>
                      </a:schemeClr>
                    </a:solidFill>
                  </a:tcPr>
                </a:tc>
                <a:tc>
                  <a:txBody>
                    <a:bodyPr/>
                    <a:lstStyle/>
                    <a:p>
                      <a:pPr marL="21590">
                        <a:lnSpc>
                          <a:spcPct val="115000"/>
                        </a:lnSpc>
                        <a:spcAft>
                          <a:spcPts val="0"/>
                        </a:spcAft>
                      </a:pPr>
                      <a:endParaRPr lang="en-GB" sz="1600">
                        <a:latin typeface="Calibri"/>
                        <a:ea typeface="Calibri"/>
                        <a:cs typeface="Times New Roman"/>
                      </a:endParaRPr>
                    </a:p>
                  </a:txBody>
                  <a:tcPr marL="68580" marR="68580" marT="0" marB="0">
                    <a:solidFill>
                      <a:schemeClr val="accent3">
                        <a:lumMod val="40000"/>
                        <a:lumOff val="60000"/>
                      </a:schemeClr>
                    </a:solidFill>
                  </a:tcPr>
                </a:tc>
                <a:tc>
                  <a:txBody>
                    <a:bodyPr/>
                    <a:lstStyle/>
                    <a:p>
                      <a:pPr>
                        <a:lnSpc>
                          <a:spcPct val="115000"/>
                        </a:lnSpc>
                        <a:spcAft>
                          <a:spcPts val="0"/>
                        </a:spcAft>
                      </a:pPr>
                      <a:r>
                        <a:rPr lang="en-GB" sz="1400">
                          <a:latin typeface="Calibri"/>
                          <a:ea typeface="Calibri"/>
                          <a:cs typeface="Times New Roman"/>
                        </a:rPr>
                        <a:t>Quality in rural areas has risen</a:t>
                      </a:r>
                      <a:endParaRPr lang="en-US" sz="1400">
                        <a:latin typeface="Calibri"/>
                        <a:ea typeface="Calibri"/>
                        <a:cs typeface="Times New Roman"/>
                      </a:endParaRPr>
                    </a:p>
                  </a:txBody>
                  <a:tcPr marL="68580" marR="68580" marT="0" marB="0">
                    <a:solidFill>
                      <a:schemeClr val="accent3">
                        <a:lumMod val="40000"/>
                        <a:lumOff val="60000"/>
                      </a:schemeClr>
                    </a:solidFill>
                  </a:tcPr>
                </a:tc>
              </a:tr>
              <a:tr h="370840">
                <a:tc>
                  <a:txBody>
                    <a:bodyPr/>
                    <a:lstStyle/>
                    <a:p>
                      <a:pPr marL="342900" lvl="0" indent="-342900">
                        <a:lnSpc>
                          <a:spcPct val="115000"/>
                        </a:lnSpc>
                        <a:spcAft>
                          <a:spcPts val="0"/>
                        </a:spcAft>
                        <a:buFont typeface="+mj-lt"/>
                        <a:buNone/>
                      </a:pPr>
                      <a:r>
                        <a:rPr lang="en-GB" sz="1600">
                          <a:latin typeface="Calibri"/>
                          <a:ea typeface="Calibri"/>
                          <a:cs typeface="Times New Roman"/>
                        </a:rPr>
                        <a:t>Has SWAp led to increased donor funding?</a:t>
                      </a:r>
                      <a:endParaRPr lang="en-US" sz="1600">
                        <a:latin typeface="Calibri"/>
                        <a:ea typeface="Calibri"/>
                        <a:cs typeface="Times New Roman"/>
                      </a:endParaRPr>
                    </a:p>
                  </a:txBody>
                  <a:tcPr marL="68580" marR="68580" marT="0" marB="0">
                    <a:solidFill>
                      <a:schemeClr val="accent3">
                        <a:lumMod val="40000"/>
                        <a:lumOff val="60000"/>
                      </a:schemeClr>
                    </a:solidFill>
                  </a:tcPr>
                </a:tc>
                <a:tc>
                  <a:txBody>
                    <a:bodyPr/>
                    <a:lstStyle/>
                    <a:p>
                      <a:pPr marL="21590">
                        <a:lnSpc>
                          <a:spcPct val="115000"/>
                        </a:lnSpc>
                        <a:spcAft>
                          <a:spcPts val="0"/>
                        </a:spcAft>
                      </a:pPr>
                      <a:r>
                        <a:rPr lang="en-GB" sz="1600">
                          <a:latin typeface="Calibri"/>
                          <a:ea typeface="Calibri"/>
                          <a:cs typeface="Times New Roman"/>
                          <a:sym typeface="Wingdings"/>
                        </a:rPr>
                        <a:t></a:t>
                      </a:r>
                      <a:endParaRPr lang="en-US" sz="1600">
                        <a:latin typeface="Calibri"/>
                        <a:ea typeface="Calibri"/>
                        <a:cs typeface="Times New Roman"/>
                      </a:endParaRPr>
                    </a:p>
                  </a:txBody>
                  <a:tcPr marL="68580" marR="68580" marT="0" marB="0">
                    <a:solidFill>
                      <a:schemeClr val="accent3">
                        <a:lumMod val="40000"/>
                        <a:lumOff val="60000"/>
                      </a:schemeClr>
                    </a:solidFill>
                  </a:tcPr>
                </a:tc>
                <a:tc>
                  <a:txBody>
                    <a:bodyPr/>
                    <a:lstStyle/>
                    <a:p>
                      <a:pPr marL="21590">
                        <a:lnSpc>
                          <a:spcPct val="115000"/>
                        </a:lnSpc>
                        <a:spcAft>
                          <a:spcPts val="0"/>
                        </a:spcAft>
                      </a:pPr>
                      <a:endParaRPr lang="en-GB" sz="1600">
                        <a:latin typeface="Calibri"/>
                        <a:ea typeface="Calibri"/>
                        <a:cs typeface="Times New Roman"/>
                      </a:endParaRPr>
                    </a:p>
                  </a:txBody>
                  <a:tcPr marL="68580" marR="68580" marT="0" marB="0">
                    <a:solidFill>
                      <a:schemeClr val="accent3">
                        <a:lumMod val="40000"/>
                        <a:lumOff val="60000"/>
                      </a:schemeClr>
                    </a:solidFill>
                  </a:tcPr>
                </a:tc>
                <a:tc>
                  <a:txBody>
                    <a:bodyPr/>
                    <a:lstStyle/>
                    <a:p>
                      <a:pPr marL="21590">
                        <a:lnSpc>
                          <a:spcPct val="115000"/>
                        </a:lnSpc>
                        <a:spcAft>
                          <a:spcPts val="0"/>
                        </a:spcAft>
                      </a:pPr>
                      <a:endParaRPr lang="en-GB" sz="1600">
                        <a:latin typeface="Calibri"/>
                        <a:ea typeface="Calibri"/>
                        <a:cs typeface="Times New Roman"/>
                      </a:endParaRPr>
                    </a:p>
                  </a:txBody>
                  <a:tcPr marL="68580" marR="68580" marT="0" marB="0">
                    <a:solidFill>
                      <a:schemeClr val="accent3">
                        <a:lumMod val="40000"/>
                        <a:lumOff val="60000"/>
                      </a:schemeClr>
                    </a:solidFill>
                  </a:tcPr>
                </a:tc>
                <a:tc>
                  <a:txBody>
                    <a:bodyPr/>
                    <a:lstStyle/>
                    <a:p>
                      <a:pPr>
                        <a:lnSpc>
                          <a:spcPct val="115000"/>
                        </a:lnSpc>
                        <a:spcAft>
                          <a:spcPts val="0"/>
                        </a:spcAft>
                      </a:pPr>
                      <a:r>
                        <a:rPr lang="en-GB" sz="1400">
                          <a:latin typeface="Calibri"/>
                          <a:ea typeface="Calibri"/>
                          <a:cs typeface="Times New Roman"/>
                        </a:rPr>
                        <a:t>Reforms have increased funding</a:t>
                      </a:r>
                      <a:endParaRPr lang="en-US" sz="1400">
                        <a:latin typeface="Calibri"/>
                        <a:ea typeface="Calibri"/>
                        <a:cs typeface="Times New Roman"/>
                      </a:endParaRPr>
                    </a:p>
                  </a:txBody>
                  <a:tcPr marL="68580" marR="68580" marT="0" marB="0">
                    <a:solidFill>
                      <a:schemeClr val="accent3">
                        <a:lumMod val="40000"/>
                        <a:lumOff val="60000"/>
                      </a:schemeClr>
                    </a:solidFill>
                  </a:tcPr>
                </a:tc>
              </a:tr>
              <a:tr h="370840">
                <a:tc>
                  <a:txBody>
                    <a:bodyPr/>
                    <a:lstStyle/>
                    <a:p>
                      <a:pPr marL="342900" lvl="0" indent="-342900">
                        <a:lnSpc>
                          <a:spcPct val="115000"/>
                        </a:lnSpc>
                        <a:spcAft>
                          <a:spcPts val="0"/>
                        </a:spcAft>
                        <a:buFont typeface="+mj-lt"/>
                        <a:buNone/>
                      </a:pPr>
                      <a:r>
                        <a:rPr lang="en-GB" sz="1600" dirty="0">
                          <a:latin typeface="Calibri"/>
                          <a:ea typeface="Calibri"/>
                          <a:cs typeface="Times New Roman"/>
                        </a:rPr>
                        <a:t>Has Swap improved  environment for private sector?</a:t>
                      </a:r>
                      <a:endParaRPr lang="en-US" sz="1600" dirty="0">
                        <a:latin typeface="Calibri"/>
                        <a:ea typeface="Calibri"/>
                        <a:cs typeface="Times New Roman"/>
                      </a:endParaRPr>
                    </a:p>
                  </a:txBody>
                  <a:tcPr marL="68580" marR="68580" marT="0" marB="0">
                    <a:solidFill>
                      <a:schemeClr val="accent3">
                        <a:lumMod val="40000"/>
                        <a:lumOff val="60000"/>
                      </a:schemeClr>
                    </a:solidFill>
                  </a:tcPr>
                </a:tc>
                <a:tc>
                  <a:txBody>
                    <a:bodyPr/>
                    <a:lstStyle/>
                    <a:p>
                      <a:pPr marL="21590">
                        <a:lnSpc>
                          <a:spcPct val="115000"/>
                        </a:lnSpc>
                        <a:spcAft>
                          <a:spcPts val="0"/>
                        </a:spcAft>
                      </a:pPr>
                      <a:endParaRPr lang="en-GB" sz="1600">
                        <a:latin typeface="Calibri"/>
                        <a:ea typeface="Calibri"/>
                        <a:cs typeface="Times New Roman"/>
                      </a:endParaRPr>
                    </a:p>
                  </a:txBody>
                  <a:tcPr marL="68580" marR="68580" marT="0" marB="0">
                    <a:solidFill>
                      <a:schemeClr val="accent3">
                        <a:lumMod val="40000"/>
                        <a:lumOff val="60000"/>
                      </a:schemeClr>
                    </a:solidFill>
                  </a:tcPr>
                </a:tc>
                <a:tc>
                  <a:txBody>
                    <a:bodyPr/>
                    <a:lstStyle/>
                    <a:p>
                      <a:pPr marL="21590">
                        <a:lnSpc>
                          <a:spcPct val="115000"/>
                        </a:lnSpc>
                        <a:spcAft>
                          <a:spcPts val="0"/>
                        </a:spcAft>
                      </a:pPr>
                      <a:endParaRPr lang="en-GB" sz="1600">
                        <a:latin typeface="Calibri"/>
                        <a:ea typeface="Calibri"/>
                        <a:cs typeface="Times New Roman"/>
                      </a:endParaRPr>
                    </a:p>
                  </a:txBody>
                  <a:tcPr marL="68580" marR="68580" marT="0" marB="0">
                    <a:solidFill>
                      <a:schemeClr val="accent3">
                        <a:lumMod val="40000"/>
                        <a:lumOff val="60000"/>
                      </a:schemeClr>
                    </a:solidFill>
                  </a:tcPr>
                </a:tc>
                <a:tc>
                  <a:txBody>
                    <a:bodyPr/>
                    <a:lstStyle/>
                    <a:p>
                      <a:pPr marL="21590">
                        <a:lnSpc>
                          <a:spcPct val="115000"/>
                        </a:lnSpc>
                        <a:spcAft>
                          <a:spcPts val="0"/>
                        </a:spcAft>
                      </a:pPr>
                      <a:r>
                        <a:rPr lang="en-GB" sz="1600">
                          <a:latin typeface="Calibri"/>
                          <a:ea typeface="Calibri"/>
                          <a:cs typeface="Times New Roman"/>
                          <a:sym typeface="Wingdings"/>
                        </a:rPr>
                        <a:t></a:t>
                      </a:r>
                      <a:endParaRPr lang="en-US" sz="1600">
                        <a:latin typeface="Calibri"/>
                        <a:ea typeface="Calibri"/>
                        <a:cs typeface="Times New Roman"/>
                      </a:endParaRPr>
                    </a:p>
                  </a:txBody>
                  <a:tcPr marL="68580" marR="68580" marT="0" marB="0">
                    <a:solidFill>
                      <a:schemeClr val="accent3">
                        <a:lumMod val="40000"/>
                        <a:lumOff val="60000"/>
                      </a:schemeClr>
                    </a:solidFill>
                  </a:tcPr>
                </a:tc>
                <a:tc>
                  <a:txBody>
                    <a:bodyPr/>
                    <a:lstStyle/>
                    <a:p>
                      <a:pPr>
                        <a:lnSpc>
                          <a:spcPct val="115000"/>
                        </a:lnSpc>
                        <a:spcAft>
                          <a:spcPts val="0"/>
                        </a:spcAft>
                      </a:pPr>
                      <a:r>
                        <a:rPr lang="en-GB" sz="1400" dirty="0">
                          <a:latin typeface="Calibri"/>
                          <a:ea typeface="Calibri"/>
                          <a:cs typeface="Times New Roman"/>
                        </a:rPr>
                        <a:t>better potential but no increase yet</a:t>
                      </a:r>
                      <a:endParaRPr lang="en-US" sz="1400" dirty="0">
                        <a:latin typeface="Calibri"/>
                        <a:ea typeface="Calibri"/>
                        <a:cs typeface="Times New Roman"/>
                      </a:endParaRPr>
                    </a:p>
                  </a:txBody>
                  <a:tcPr marL="68580" marR="68580" marT="0" marB="0">
                    <a:solidFill>
                      <a:schemeClr val="accent3">
                        <a:lumMod val="40000"/>
                        <a:lumOff val="60000"/>
                      </a:schemeClr>
                    </a:solidFill>
                  </a:tcPr>
                </a:tc>
              </a:tr>
            </a:tbl>
          </a:graphicData>
        </a:graphic>
      </p:graphicFrame>
      <p:sp>
        <p:nvSpPr>
          <p:cNvPr id="3" name="TextBox 2"/>
          <p:cNvSpPr txBox="1"/>
          <p:nvPr/>
        </p:nvSpPr>
        <p:spPr>
          <a:xfrm>
            <a:off x="395536" y="188640"/>
            <a:ext cx="8352928" cy="738187"/>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ctr" fontAlgn="auto">
              <a:spcBef>
                <a:spcPts val="0"/>
              </a:spcBef>
              <a:spcAft>
                <a:spcPts val="0"/>
              </a:spcAft>
              <a:defRPr/>
            </a:pPr>
            <a:r>
              <a:rPr lang="da-DK" sz="2400" b="1" dirty="0" smtClean="0"/>
              <a:t>Lesotho – finance  </a:t>
            </a:r>
            <a:endParaRPr lang="da-DK" sz="2400" b="1" dirty="0"/>
          </a:p>
          <a:p>
            <a:pPr algn="ctr" fontAlgn="auto">
              <a:spcBef>
                <a:spcPts val="0"/>
              </a:spcBef>
              <a:spcAft>
                <a:spcPts val="0"/>
              </a:spcAft>
              <a:defRPr/>
            </a:pPr>
            <a:endParaRPr lang="en-US" b="1" dirty="0"/>
          </a:p>
        </p:txBody>
      </p:sp>
      <p:sp>
        <p:nvSpPr>
          <p:cNvPr id="5" name="Slide Number Placeholder 4"/>
          <p:cNvSpPr>
            <a:spLocks noGrp="1"/>
          </p:cNvSpPr>
          <p:nvPr>
            <p:ph type="sldNum" sz="quarter" idx="12"/>
          </p:nvPr>
        </p:nvSpPr>
        <p:spPr/>
        <p:txBody>
          <a:bodyPr/>
          <a:lstStyle/>
          <a:p>
            <a:fld id="{C6F255D5-DFAF-4144-A9D5-C5B458BCDEE7}"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95535" y="1124744"/>
          <a:ext cx="8352930" cy="4248116"/>
        </p:xfrm>
        <a:graphic>
          <a:graphicData uri="http://schemas.openxmlformats.org/drawingml/2006/table">
            <a:tbl>
              <a:tblPr firstRow="1" bandRow="1">
                <a:tableStyleId>{5C22544A-7EE6-4342-B048-85BDC9FD1C3A}</a:tableStyleId>
              </a:tblPr>
              <a:tblGrid>
                <a:gridCol w="5112569"/>
                <a:gridCol w="288032"/>
                <a:gridCol w="288032"/>
                <a:gridCol w="288032"/>
                <a:gridCol w="2376265"/>
              </a:tblGrid>
              <a:tr h="370840">
                <a:tc>
                  <a:txBody>
                    <a:bodyPr/>
                    <a:lstStyle/>
                    <a:p>
                      <a:pPr marL="342900" lvl="0" indent="-342900">
                        <a:lnSpc>
                          <a:spcPct val="115000"/>
                        </a:lnSpc>
                        <a:spcAft>
                          <a:spcPts val="0"/>
                        </a:spcAft>
                        <a:buFont typeface="+mj-lt"/>
                        <a:buNone/>
                      </a:pPr>
                      <a:r>
                        <a:rPr lang="da-DK" sz="1600" dirty="0" smtClean="0">
                          <a:latin typeface="Calibri"/>
                          <a:ea typeface="Calibri"/>
                          <a:cs typeface="Times New Roman"/>
                        </a:rPr>
                        <a:t>Criteria</a:t>
                      </a:r>
                      <a:endParaRPr lang="en-US" sz="1600" dirty="0">
                        <a:latin typeface="Calibri"/>
                        <a:ea typeface="Calibri"/>
                        <a:cs typeface="Times New Roman"/>
                      </a:endParaRPr>
                    </a:p>
                  </a:txBody>
                  <a:tcPr marL="68580" marR="68580" marT="0" marB="0"/>
                </a:tc>
                <a:tc>
                  <a:txBody>
                    <a:bodyPr/>
                    <a:lstStyle/>
                    <a:p>
                      <a:pPr marL="21590" marR="0" indent="0" algn="l" defTabSz="914400" rtl="0" eaLnBrk="1" fontAlgn="auto" latinLnBrk="0" hangingPunct="1">
                        <a:lnSpc>
                          <a:spcPct val="115000"/>
                        </a:lnSpc>
                        <a:spcBef>
                          <a:spcPts val="0"/>
                        </a:spcBef>
                        <a:spcAft>
                          <a:spcPts val="0"/>
                        </a:spcAft>
                        <a:buClrTx/>
                        <a:buSzTx/>
                        <a:buFontTx/>
                        <a:buNone/>
                        <a:tabLst/>
                        <a:defRPr/>
                      </a:pPr>
                      <a:r>
                        <a:rPr lang="da-DK" sz="1600" dirty="0" smtClean="0">
                          <a:latin typeface="Calibri"/>
                          <a:ea typeface="Calibri"/>
                          <a:cs typeface="Times New Roman"/>
                        </a:rPr>
                        <a:t>H</a:t>
                      </a:r>
                      <a:endParaRPr lang="en-US" sz="1600" dirty="0" smtClean="0">
                        <a:latin typeface="+mn-lt"/>
                        <a:ea typeface="Calibri"/>
                        <a:cs typeface="Times New Roman"/>
                      </a:endParaRPr>
                    </a:p>
                  </a:txBody>
                  <a:tcPr marL="68580" marR="68580" marT="0" marB="0"/>
                </a:tc>
                <a:tc>
                  <a:txBody>
                    <a:bodyPr/>
                    <a:lstStyle/>
                    <a:p>
                      <a:pPr marL="7938" indent="-7938" algn="ctr">
                        <a:lnSpc>
                          <a:spcPct val="115000"/>
                        </a:lnSpc>
                        <a:spcAft>
                          <a:spcPts val="0"/>
                        </a:spcAft>
                      </a:pPr>
                      <a:r>
                        <a:rPr lang="en-GB" sz="1600" dirty="0" smtClean="0">
                          <a:latin typeface="Calibri"/>
                          <a:ea typeface="Calibri"/>
                          <a:cs typeface="Times New Roman"/>
                        </a:rPr>
                        <a:t>M</a:t>
                      </a:r>
                      <a:endParaRPr lang="en-GB" sz="1600" dirty="0">
                        <a:latin typeface="Calibri"/>
                        <a:ea typeface="Calibri"/>
                        <a:cs typeface="Times New Roman"/>
                      </a:endParaRPr>
                    </a:p>
                  </a:txBody>
                  <a:tcPr marL="68580" marR="68580"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da-DK" sz="1600" dirty="0" smtClean="0">
                          <a:latin typeface="+mn-lt"/>
                          <a:ea typeface="Calibri"/>
                          <a:cs typeface="Times New Roman"/>
                        </a:rPr>
                        <a:t>L</a:t>
                      </a:r>
                      <a:endParaRPr lang="en-US" sz="1600" dirty="0" smtClean="0">
                        <a:latin typeface="+mn-lt"/>
                        <a:ea typeface="Calibri"/>
                        <a:cs typeface="Times New Roman"/>
                      </a:endParaRPr>
                    </a:p>
                    <a:p>
                      <a:pPr marL="153988" indent="-307975" algn="ctr">
                        <a:lnSpc>
                          <a:spcPct val="115000"/>
                        </a:lnSpc>
                        <a:spcAft>
                          <a:spcPts val="0"/>
                        </a:spcAft>
                      </a:pPr>
                      <a:endParaRPr lang="en-GB" sz="1600" dirty="0">
                        <a:latin typeface="Calibri"/>
                        <a:ea typeface="Calibri"/>
                        <a:cs typeface="Times New Roman"/>
                      </a:endParaRPr>
                    </a:p>
                  </a:txBody>
                  <a:tcPr marL="68580" marR="68580" marT="0" marB="0"/>
                </a:tc>
                <a:tc>
                  <a:txBody>
                    <a:bodyPr/>
                    <a:lstStyle/>
                    <a:p>
                      <a:pPr>
                        <a:lnSpc>
                          <a:spcPct val="115000"/>
                        </a:lnSpc>
                        <a:spcAft>
                          <a:spcPts val="0"/>
                        </a:spcAft>
                      </a:pPr>
                      <a:r>
                        <a:rPr lang="da-DK" sz="1600" dirty="0" smtClean="0">
                          <a:latin typeface="Calibri"/>
                          <a:ea typeface="Calibri"/>
                          <a:cs typeface="Times New Roman"/>
                        </a:rPr>
                        <a:t>Comment</a:t>
                      </a:r>
                      <a:endParaRPr lang="en-US" sz="1600" dirty="0">
                        <a:latin typeface="Calibri"/>
                        <a:ea typeface="Calibri"/>
                        <a:cs typeface="Times New Roman"/>
                      </a:endParaRPr>
                    </a:p>
                  </a:txBody>
                  <a:tcPr marL="68580" marR="68580" marT="0" marB="0"/>
                </a:tc>
              </a:tr>
              <a:tr h="370840">
                <a:tc>
                  <a:txBody>
                    <a:bodyPr/>
                    <a:lstStyle/>
                    <a:p>
                      <a:pPr marL="342900" lvl="0" indent="-342900">
                        <a:lnSpc>
                          <a:spcPct val="115000"/>
                        </a:lnSpc>
                        <a:spcAft>
                          <a:spcPts val="0"/>
                        </a:spcAft>
                        <a:buFont typeface="+mj-lt"/>
                        <a:buNone/>
                      </a:pPr>
                      <a:r>
                        <a:rPr lang="en-GB" sz="1600" dirty="0">
                          <a:latin typeface="Calibri"/>
                          <a:ea typeface="Calibri"/>
                          <a:cs typeface="Times New Roman"/>
                        </a:rPr>
                        <a:t>Is domestic coordination effective - vertical?</a:t>
                      </a:r>
                      <a:endParaRPr lang="en-US" sz="1600" dirty="0">
                        <a:latin typeface="Calibri"/>
                        <a:ea typeface="Calibri"/>
                        <a:cs typeface="Times New Roman"/>
                      </a:endParaRPr>
                    </a:p>
                  </a:txBody>
                  <a:tcPr marL="68580" marR="68580" marT="0" marB="0"/>
                </a:tc>
                <a:tc>
                  <a:txBody>
                    <a:bodyPr/>
                    <a:lstStyle/>
                    <a:p>
                      <a:pPr marL="21590">
                        <a:lnSpc>
                          <a:spcPct val="115000"/>
                        </a:lnSpc>
                        <a:spcAft>
                          <a:spcPts val="0"/>
                        </a:spcAft>
                      </a:pPr>
                      <a:endParaRPr lang="en-GB" sz="1600">
                        <a:latin typeface="Calibri"/>
                        <a:ea typeface="Calibri"/>
                        <a:cs typeface="Times New Roman"/>
                      </a:endParaRPr>
                    </a:p>
                  </a:txBody>
                  <a:tcPr marL="68580" marR="68580" marT="0" marB="0"/>
                </a:tc>
                <a:tc>
                  <a:txBody>
                    <a:bodyPr/>
                    <a:lstStyle/>
                    <a:p>
                      <a:pPr marL="21590">
                        <a:lnSpc>
                          <a:spcPct val="115000"/>
                        </a:lnSpc>
                        <a:spcAft>
                          <a:spcPts val="0"/>
                        </a:spcAft>
                      </a:pPr>
                      <a:r>
                        <a:rPr lang="en-GB" sz="1600">
                          <a:latin typeface="Calibri"/>
                          <a:ea typeface="Calibri"/>
                          <a:cs typeface="Times New Roman"/>
                          <a:sym typeface="Wingdings"/>
                        </a:rPr>
                        <a:t></a:t>
                      </a:r>
                      <a:endParaRPr lang="en-US" sz="1600">
                        <a:latin typeface="Calibri"/>
                        <a:ea typeface="Calibri"/>
                        <a:cs typeface="Times New Roman"/>
                      </a:endParaRPr>
                    </a:p>
                  </a:txBody>
                  <a:tcPr marL="68580" marR="68580" marT="0" marB="0"/>
                </a:tc>
                <a:tc>
                  <a:txBody>
                    <a:bodyPr/>
                    <a:lstStyle/>
                    <a:p>
                      <a:pPr marL="21590">
                        <a:lnSpc>
                          <a:spcPct val="115000"/>
                        </a:lnSpc>
                        <a:spcAft>
                          <a:spcPts val="0"/>
                        </a:spcAft>
                      </a:pPr>
                      <a:endParaRPr lang="en-GB" sz="1600">
                        <a:latin typeface="Calibri"/>
                        <a:ea typeface="Calibri"/>
                        <a:cs typeface="Times New Roman"/>
                      </a:endParaRPr>
                    </a:p>
                  </a:txBody>
                  <a:tcPr marL="68580" marR="68580" marT="0" marB="0"/>
                </a:tc>
                <a:tc>
                  <a:txBody>
                    <a:bodyPr/>
                    <a:lstStyle/>
                    <a:p>
                      <a:pPr>
                        <a:lnSpc>
                          <a:spcPct val="115000"/>
                        </a:lnSpc>
                        <a:spcAft>
                          <a:spcPts val="0"/>
                        </a:spcAft>
                      </a:pPr>
                      <a:r>
                        <a:rPr lang="en-GB" sz="1400" dirty="0">
                          <a:latin typeface="Calibri"/>
                          <a:ea typeface="Calibri"/>
                          <a:cs typeface="Times New Roman"/>
                        </a:rPr>
                        <a:t>Delay in  civil service reforms </a:t>
                      </a:r>
                      <a:endParaRPr lang="en-US" sz="1400" dirty="0">
                        <a:latin typeface="Calibri"/>
                        <a:ea typeface="Calibri"/>
                        <a:cs typeface="Times New Roman"/>
                      </a:endParaRPr>
                    </a:p>
                  </a:txBody>
                  <a:tcPr marL="68580" marR="68580" marT="0" marB="0"/>
                </a:tc>
              </a:tr>
              <a:tr h="370840">
                <a:tc>
                  <a:txBody>
                    <a:bodyPr/>
                    <a:lstStyle/>
                    <a:p>
                      <a:pPr marL="342900" lvl="0" indent="-342900">
                        <a:lnSpc>
                          <a:spcPct val="115000"/>
                        </a:lnSpc>
                        <a:spcAft>
                          <a:spcPts val="0"/>
                        </a:spcAft>
                        <a:buFont typeface="+mj-lt"/>
                        <a:buNone/>
                      </a:pPr>
                      <a:r>
                        <a:rPr lang="en-GB" sz="1600" dirty="0">
                          <a:latin typeface="Calibri"/>
                          <a:ea typeface="Calibri"/>
                          <a:cs typeface="Times New Roman"/>
                        </a:rPr>
                        <a:t>Is domestic coordination effective – horizontal?</a:t>
                      </a:r>
                      <a:endParaRPr lang="en-US" sz="1600" dirty="0">
                        <a:latin typeface="Calibri"/>
                        <a:ea typeface="Calibri"/>
                        <a:cs typeface="Times New Roman"/>
                      </a:endParaRPr>
                    </a:p>
                  </a:txBody>
                  <a:tcPr marL="68580" marR="68580" marT="0" marB="0"/>
                </a:tc>
                <a:tc>
                  <a:txBody>
                    <a:bodyPr/>
                    <a:lstStyle/>
                    <a:p>
                      <a:pPr marL="21590">
                        <a:lnSpc>
                          <a:spcPct val="115000"/>
                        </a:lnSpc>
                        <a:spcAft>
                          <a:spcPts val="0"/>
                        </a:spcAft>
                      </a:pPr>
                      <a:r>
                        <a:rPr lang="en-GB" sz="1600">
                          <a:latin typeface="Calibri"/>
                          <a:ea typeface="Calibri"/>
                          <a:cs typeface="Times New Roman"/>
                          <a:sym typeface="Wingdings"/>
                        </a:rPr>
                        <a:t></a:t>
                      </a:r>
                      <a:endParaRPr lang="en-US" sz="1600">
                        <a:latin typeface="Calibri"/>
                        <a:ea typeface="Calibri"/>
                        <a:cs typeface="Times New Roman"/>
                      </a:endParaRPr>
                    </a:p>
                  </a:txBody>
                  <a:tcPr marL="68580" marR="68580" marT="0" marB="0"/>
                </a:tc>
                <a:tc>
                  <a:txBody>
                    <a:bodyPr/>
                    <a:lstStyle/>
                    <a:p>
                      <a:pPr marL="21590">
                        <a:lnSpc>
                          <a:spcPct val="115000"/>
                        </a:lnSpc>
                        <a:spcAft>
                          <a:spcPts val="0"/>
                        </a:spcAft>
                      </a:pPr>
                      <a:endParaRPr lang="en-GB" sz="1600">
                        <a:latin typeface="Calibri"/>
                        <a:ea typeface="Calibri"/>
                        <a:cs typeface="Times New Roman"/>
                      </a:endParaRPr>
                    </a:p>
                  </a:txBody>
                  <a:tcPr marL="68580" marR="68580" marT="0" marB="0"/>
                </a:tc>
                <a:tc>
                  <a:txBody>
                    <a:bodyPr/>
                    <a:lstStyle/>
                    <a:p>
                      <a:pPr marL="21590">
                        <a:lnSpc>
                          <a:spcPct val="115000"/>
                        </a:lnSpc>
                        <a:spcAft>
                          <a:spcPts val="0"/>
                        </a:spcAft>
                      </a:pPr>
                      <a:endParaRPr lang="en-GB" sz="1600">
                        <a:latin typeface="Calibri"/>
                        <a:ea typeface="Calibri"/>
                        <a:cs typeface="Times New Roman"/>
                      </a:endParaRPr>
                    </a:p>
                  </a:txBody>
                  <a:tcPr marL="68580" marR="68580" marT="0" marB="0"/>
                </a:tc>
                <a:tc>
                  <a:txBody>
                    <a:bodyPr/>
                    <a:lstStyle/>
                    <a:p>
                      <a:pPr>
                        <a:lnSpc>
                          <a:spcPct val="115000"/>
                        </a:lnSpc>
                        <a:spcAft>
                          <a:spcPts val="0"/>
                        </a:spcAft>
                      </a:pPr>
                      <a:r>
                        <a:rPr lang="en-GB" sz="1400" dirty="0">
                          <a:latin typeface="Calibri"/>
                          <a:ea typeface="Calibri"/>
                          <a:cs typeface="Times New Roman"/>
                        </a:rPr>
                        <a:t>Frequent meetings also with other sectors</a:t>
                      </a:r>
                      <a:endParaRPr lang="en-US" sz="1400" dirty="0">
                        <a:latin typeface="Calibri"/>
                        <a:ea typeface="Calibri"/>
                        <a:cs typeface="Times New Roman"/>
                      </a:endParaRPr>
                    </a:p>
                  </a:txBody>
                  <a:tcPr marL="68580" marR="68580" marT="0" marB="0"/>
                </a:tc>
              </a:tr>
              <a:tr h="370840">
                <a:tc>
                  <a:txBody>
                    <a:bodyPr/>
                    <a:lstStyle/>
                    <a:p>
                      <a:pPr marL="342900" lvl="0" indent="-342900">
                        <a:lnSpc>
                          <a:spcPct val="115000"/>
                        </a:lnSpc>
                        <a:spcAft>
                          <a:spcPts val="0"/>
                        </a:spcAft>
                        <a:buFont typeface="+mj-lt"/>
                        <a:buNone/>
                      </a:pPr>
                      <a:r>
                        <a:rPr lang="en-GB" sz="1600" dirty="0">
                          <a:latin typeface="Calibri"/>
                          <a:ea typeface="Calibri"/>
                          <a:cs typeface="Times New Roman"/>
                        </a:rPr>
                        <a:t>Is donor sector coordination effective?</a:t>
                      </a:r>
                      <a:endParaRPr lang="en-US" sz="1600" dirty="0">
                        <a:latin typeface="Calibri"/>
                        <a:ea typeface="Calibri"/>
                        <a:cs typeface="Times New Roman"/>
                      </a:endParaRPr>
                    </a:p>
                  </a:txBody>
                  <a:tcPr marL="68580" marR="68580" marT="0" marB="0"/>
                </a:tc>
                <a:tc>
                  <a:txBody>
                    <a:bodyPr/>
                    <a:lstStyle/>
                    <a:p>
                      <a:pPr marL="21590">
                        <a:lnSpc>
                          <a:spcPct val="115000"/>
                        </a:lnSpc>
                        <a:spcAft>
                          <a:spcPts val="0"/>
                        </a:spcAft>
                      </a:pPr>
                      <a:endParaRPr lang="en-GB" sz="1600">
                        <a:latin typeface="Calibri"/>
                        <a:ea typeface="Calibri"/>
                        <a:cs typeface="Times New Roman"/>
                      </a:endParaRPr>
                    </a:p>
                  </a:txBody>
                  <a:tcPr marL="68580" marR="68580" marT="0" marB="0"/>
                </a:tc>
                <a:tc>
                  <a:txBody>
                    <a:bodyPr/>
                    <a:lstStyle/>
                    <a:p>
                      <a:pPr marL="21590">
                        <a:lnSpc>
                          <a:spcPct val="115000"/>
                        </a:lnSpc>
                        <a:spcAft>
                          <a:spcPts val="0"/>
                        </a:spcAft>
                      </a:pPr>
                      <a:r>
                        <a:rPr lang="en-GB" sz="1600">
                          <a:latin typeface="Calibri"/>
                          <a:ea typeface="Calibri"/>
                          <a:cs typeface="Times New Roman"/>
                          <a:sym typeface="Wingdings"/>
                        </a:rPr>
                        <a:t></a:t>
                      </a:r>
                      <a:endParaRPr lang="en-US" sz="1600">
                        <a:latin typeface="Calibri"/>
                        <a:ea typeface="Calibri"/>
                        <a:cs typeface="Times New Roman"/>
                      </a:endParaRPr>
                    </a:p>
                  </a:txBody>
                  <a:tcPr marL="68580" marR="68580" marT="0" marB="0"/>
                </a:tc>
                <a:tc>
                  <a:txBody>
                    <a:bodyPr/>
                    <a:lstStyle/>
                    <a:p>
                      <a:pPr marL="21590">
                        <a:lnSpc>
                          <a:spcPct val="115000"/>
                        </a:lnSpc>
                        <a:spcAft>
                          <a:spcPts val="0"/>
                        </a:spcAft>
                      </a:pPr>
                      <a:endParaRPr lang="en-GB" sz="1600">
                        <a:latin typeface="Calibri"/>
                        <a:ea typeface="Calibri"/>
                        <a:cs typeface="Times New Roman"/>
                      </a:endParaRPr>
                    </a:p>
                  </a:txBody>
                  <a:tcPr marL="68580" marR="68580" marT="0" marB="0"/>
                </a:tc>
                <a:tc>
                  <a:txBody>
                    <a:bodyPr/>
                    <a:lstStyle/>
                    <a:p>
                      <a:pPr>
                        <a:lnSpc>
                          <a:spcPct val="115000"/>
                        </a:lnSpc>
                        <a:spcAft>
                          <a:spcPts val="0"/>
                        </a:spcAft>
                      </a:pPr>
                      <a:r>
                        <a:rPr lang="en-GB" sz="1400" dirty="0">
                          <a:latin typeface="Calibri"/>
                          <a:ea typeface="Calibri"/>
                          <a:cs typeface="Times New Roman"/>
                        </a:rPr>
                        <a:t>Donors blame themselves mostly</a:t>
                      </a:r>
                      <a:endParaRPr lang="en-US" sz="1400" dirty="0">
                        <a:latin typeface="Calibri"/>
                        <a:ea typeface="Calibri"/>
                        <a:cs typeface="Times New Roman"/>
                      </a:endParaRPr>
                    </a:p>
                  </a:txBody>
                  <a:tcPr marL="68580" marR="68580" marT="0" marB="0"/>
                </a:tc>
              </a:tr>
              <a:tr h="491964">
                <a:tc>
                  <a:txBody>
                    <a:bodyPr/>
                    <a:lstStyle/>
                    <a:p>
                      <a:pPr marL="342900" lvl="0" indent="-342900">
                        <a:lnSpc>
                          <a:spcPct val="115000"/>
                        </a:lnSpc>
                        <a:spcAft>
                          <a:spcPts val="0"/>
                        </a:spcAft>
                        <a:buFont typeface="+mj-lt"/>
                        <a:buNone/>
                      </a:pPr>
                      <a:r>
                        <a:rPr lang="en-GB" sz="1600" dirty="0">
                          <a:latin typeface="Calibri"/>
                          <a:ea typeface="Calibri"/>
                          <a:cs typeface="Times New Roman"/>
                        </a:rPr>
                        <a:t>Is the private sector and civil society involved?</a:t>
                      </a:r>
                      <a:endParaRPr lang="en-US" sz="1600" dirty="0">
                        <a:latin typeface="Calibri"/>
                        <a:ea typeface="Calibri"/>
                        <a:cs typeface="Times New Roman"/>
                      </a:endParaRPr>
                    </a:p>
                  </a:txBody>
                  <a:tcPr marL="68580" marR="68580" marT="0" marB="0"/>
                </a:tc>
                <a:tc>
                  <a:txBody>
                    <a:bodyPr/>
                    <a:lstStyle/>
                    <a:p>
                      <a:pPr marL="21590">
                        <a:lnSpc>
                          <a:spcPct val="115000"/>
                        </a:lnSpc>
                        <a:spcAft>
                          <a:spcPts val="0"/>
                        </a:spcAft>
                      </a:pPr>
                      <a:r>
                        <a:rPr lang="en-GB" sz="1600">
                          <a:latin typeface="Calibri"/>
                          <a:ea typeface="Calibri"/>
                          <a:cs typeface="Times New Roman"/>
                          <a:sym typeface="Wingdings"/>
                        </a:rPr>
                        <a:t></a:t>
                      </a:r>
                      <a:endParaRPr lang="en-US" sz="1600">
                        <a:latin typeface="Calibri"/>
                        <a:ea typeface="Calibri"/>
                        <a:cs typeface="Times New Roman"/>
                      </a:endParaRPr>
                    </a:p>
                  </a:txBody>
                  <a:tcPr marL="68580" marR="68580" marT="0" marB="0"/>
                </a:tc>
                <a:tc>
                  <a:txBody>
                    <a:bodyPr/>
                    <a:lstStyle/>
                    <a:p>
                      <a:pPr marL="21590">
                        <a:lnSpc>
                          <a:spcPct val="115000"/>
                        </a:lnSpc>
                        <a:spcAft>
                          <a:spcPts val="0"/>
                        </a:spcAft>
                      </a:pPr>
                      <a:endParaRPr lang="en-GB" sz="1600">
                        <a:latin typeface="Calibri"/>
                        <a:ea typeface="Calibri"/>
                        <a:cs typeface="Times New Roman"/>
                      </a:endParaRPr>
                    </a:p>
                  </a:txBody>
                  <a:tcPr marL="68580" marR="68580" marT="0" marB="0"/>
                </a:tc>
                <a:tc>
                  <a:txBody>
                    <a:bodyPr/>
                    <a:lstStyle/>
                    <a:p>
                      <a:pPr marL="21590">
                        <a:lnSpc>
                          <a:spcPct val="115000"/>
                        </a:lnSpc>
                        <a:spcAft>
                          <a:spcPts val="0"/>
                        </a:spcAft>
                      </a:pPr>
                      <a:endParaRPr lang="en-GB" sz="1600">
                        <a:latin typeface="Calibri"/>
                        <a:ea typeface="Calibri"/>
                        <a:cs typeface="Times New Roman"/>
                      </a:endParaRPr>
                    </a:p>
                  </a:txBody>
                  <a:tcPr marL="68580" marR="68580" marT="0" marB="0"/>
                </a:tc>
                <a:tc>
                  <a:txBody>
                    <a:bodyPr/>
                    <a:lstStyle/>
                    <a:p>
                      <a:pPr>
                        <a:lnSpc>
                          <a:spcPct val="115000"/>
                        </a:lnSpc>
                        <a:spcAft>
                          <a:spcPts val="0"/>
                        </a:spcAft>
                      </a:pPr>
                      <a:r>
                        <a:rPr lang="en-GB" sz="1400" dirty="0">
                          <a:latin typeface="Calibri"/>
                          <a:ea typeface="Calibri"/>
                          <a:cs typeface="Times New Roman"/>
                        </a:rPr>
                        <a:t>Strong improvement with COW’s office</a:t>
                      </a:r>
                      <a:endParaRPr lang="en-US" sz="1400" dirty="0">
                        <a:latin typeface="Calibri"/>
                        <a:ea typeface="Calibri"/>
                        <a:cs typeface="Times New Roman"/>
                      </a:endParaRPr>
                    </a:p>
                  </a:txBody>
                  <a:tcPr marL="68580" marR="68580" marT="0" marB="0"/>
                </a:tc>
              </a:tr>
              <a:tr h="370840">
                <a:tc>
                  <a:txBody>
                    <a:bodyPr/>
                    <a:lstStyle/>
                    <a:p>
                      <a:pPr marL="342900" lvl="0" indent="-342900">
                        <a:lnSpc>
                          <a:spcPct val="115000"/>
                        </a:lnSpc>
                        <a:spcAft>
                          <a:spcPts val="0"/>
                        </a:spcAft>
                        <a:buFont typeface="+mj-lt"/>
                        <a:buNone/>
                      </a:pPr>
                      <a:r>
                        <a:rPr lang="en-GB" sz="1600" dirty="0">
                          <a:latin typeface="Calibri"/>
                          <a:ea typeface="Calibri"/>
                          <a:cs typeface="Times New Roman"/>
                        </a:rPr>
                        <a:t>Is there a code of conduct/partnership principles?</a:t>
                      </a:r>
                      <a:endParaRPr lang="en-US" sz="1600" dirty="0">
                        <a:latin typeface="Calibri"/>
                        <a:ea typeface="Calibri"/>
                        <a:cs typeface="Times New Roman"/>
                      </a:endParaRPr>
                    </a:p>
                  </a:txBody>
                  <a:tcPr marL="68580" marR="68580" marT="0" marB="0"/>
                </a:tc>
                <a:tc>
                  <a:txBody>
                    <a:bodyPr/>
                    <a:lstStyle/>
                    <a:p>
                      <a:pPr marL="21590">
                        <a:lnSpc>
                          <a:spcPct val="115000"/>
                        </a:lnSpc>
                        <a:spcAft>
                          <a:spcPts val="0"/>
                        </a:spcAft>
                      </a:pPr>
                      <a:endParaRPr lang="en-GB" sz="1600">
                        <a:latin typeface="Calibri"/>
                        <a:ea typeface="Calibri"/>
                        <a:cs typeface="Times New Roman"/>
                      </a:endParaRPr>
                    </a:p>
                  </a:txBody>
                  <a:tcPr marL="68580" marR="68580" marT="0" marB="0"/>
                </a:tc>
                <a:tc>
                  <a:txBody>
                    <a:bodyPr/>
                    <a:lstStyle/>
                    <a:p>
                      <a:pPr marL="21590">
                        <a:lnSpc>
                          <a:spcPct val="115000"/>
                        </a:lnSpc>
                        <a:spcAft>
                          <a:spcPts val="0"/>
                        </a:spcAft>
                      </a:pPr>
                      <a:endParaRPr lang="en-GB" sz="1600">
                        <a:latin typeface="Calibri"/>
                        <a:ea typeface="Calibri"/>
                        <a:cs typeface="Times New Roman"/>
                      </a:endParaRPr>
                    </a:p>
                  </a:txBody>
                  <a:tcPr marL="68580" marR="68580" marT="0" marB="0"/>
                </a:tc>
                <a:tc>
                  <a:txBody>
                    <a:bodyPr/>
                    <a:lstStyle/>
                    <a:p>
                      <a:pPr marL="21590">
                        <a:lnSpc>
                          <a:spcPct val="115000"/>
                        </a:lnSpc>
                        <a:spcAft>
                          <a:spcPts val="0"/>
                        </a:spcAft>
                      </a:pPr>
                      <a:r>
                        <a:rPr lang="en-GB" sz="1600">
                          <a:latin typeface="Calibri"/>
                          <a:ea typeface="Calibri"/>
                          <a:cs typeface="Times New Roman"/>
                          <a:sym typeface="Wingdings"/>
                        </a:rPr>
                        <a:t></a:t>
                      </a:r>
                      <a:endParaRPr lang="en-US" sz="1600">
                        <a:latin typeface="Calibri"/>
                        <a:ea typeface="Calibri"/>
                        <a:cs typeface="Times New Roman"/>
                      </a:endParaRPr>
                    </a:p>
                  </a:txBody>
                  <a:tcPr marL="68580" marR="68580" marT="0" marB="0"/>
                </a:tc>
                <a:tc>
                  <a:txBody>
                    <a:bodyPr/>
                    <a:lstStyle/>
                    <a:p>
                      <a:pPr>
                        <a:lnSpc>
                          <a:spcPct val="115000"/>
                        </a:lnSpc>
                        <a:spcAft>
                          <a:spcPts val="0"/>
                        </a:spcAft>
                      </a:pPr>
                      <a:r>
                        <a:rPr lang="en-GB" sz="1400" dirty="0">
                          <a:latin typeface="Calibri"/>
                          <a:ea typeface="Calibri"/>
                          <a:cs typeface="Times New Roman"/>
                        </a:rPr>
                        <a:t>None</a:t>
                      </a:r>
                      <a:endParaRPr lang="en-US" sz="1400" dirty="0">
                        <a:latin typeface="Calibri"/>
                        <a:ea typeface="Calibri"/>
                        <a:cs typeface="Times New Roman"/>
                      </a:endParaRPr>
                    </a:p>
                  </a:txBody>
                  <a:tcPr marL="68580" marR="68580" marT="0" marB="0"/>
                </a:tc>
              </a:tr>
              <a:tr h="370840">
                <a:tc>
                  <a:txBody>
                    <a:bodyPr/>
                    <a:lstStyle/>
                    <a:p>
                      <a:pPr marL="342900" lvl="0" indent="-342900">
                        <a:lnSpc>
                          <a:spcPct val="115000"/>
                        </a:lnSpc>
                        <a:spcAft>
                          <a:spcPts val="0"/>
                        </a:spcAft>
                        <a:buFont typeface="+mj-lt"/>
                        <a:buNone/>
                      </a:pPr>
                      <a:r>
                        <a:rPr lang="en-GB" sz="1600" dirty="0">
                          <a:latin typeface="Calibri"/>
                          <a:ea typeface="Calibri"/>
                          <a:cs typeface="Times New Roman"/>
                        </a:rPr>
                        <a:t>Is the </a:t>
                      </a:r>
                      <a:r>
                        <a:rPr lang="en-GB" sz="1600" dirty="0" err="1">
                          <a:latin typeface="Calibri"/>
                          <a:ea typeface="Calibri"/>
                          <a:cs typeface="Times New Roman"/>
                        </a:rPr>
                        <a:t>SWAp</a:t>
                      </a:r>
                      <a:r>
                        <a:rPr lang="en-GB" sz="1600" dirty="0">
                          <a:latin typeface="Calibri"/>
                          <a:ea typeface="Calibri"/>
                          <a:cs typeface="Times New Roman"/>
                        </a:rPr>
                        <a:t>  country led and owned?</a:t>
                      </a:r>
                      <a:endParaRPr lang="en-US" sz="1600" dirty="0">
                        <a:latin typeface="Calibri"/>
                        <a:ea typeface="Calibri"/>
                        <a:cs typeface="Times New Roman"/>
                      </a:endParaRPr>
                    </a:p>
                  </a:txBody>
                  <a:tcPr marL="68580" marR="68580" marT="0" marB="0">
                    <a:solidFill>
                      <a:schemeClr val="accent3">
                        <a:lumMod val="40000"/>
                        <a:lumOff val="60000"/>
                      </a:schemeClr>
                    </a:solidFill>
                  </a:tcPr>
                </a:tc>
                <a:tc>
                  <a:txBody>
                    <a:bodyPr/>
                    <a:lstStyle/>
                    <a:p>
                      <a:pPr marL="21590">
                        <a:lnSpc>
                          <a:spcPct val="115000"/>
                        </a:lnSpc>
                        <a:spcAft>
                          <a:spcPts val="0"/>
                        </a:spcAft>
                      </a:pPr>
                      <a:endParaRPr lang="en-GB" sz="1600">
                        <a:latin typeface="Calibri"/>
                        <a:ea typeface="Calibri"/>
                        <a:cs typeface="Times New Roman"/>
                      </a:endParaRPr>
                    </a:p>
                  </a:txBody>
                  <a:tcPr marL="68580" marR="68580" marT="0" marB="0">
                    <a:solidFill>
                      <a:schemeClr val="accent3">
                        <a:lumMod val="40000"/>
                        <a:lumOff val="60000"/>
                      </a:schemeClr>
                    </a:solidFill>
                  </a:tcPr>
                </a:tc>
                <a:tc>
                  <a:txBody>
                    <a:bodyPr/>
                    <a:lstStyle/>
                    <a:p>
                      <a:pPr marL="21590">
                        <a:lnSpc>
                          <a:spcPct val="115000"/>
                        </a:lnSpc>
                        <a:spcAft>
                          <a:spcPts val="0"/>
                        </a:spcAft>
                      </a:pPr>
                      <a:r>
                        <a:rPr lang="en-GB" sz="1600">
                          <a:latin typeface="Calibri"/>
                          <a:ea typeface="Calibri"/>
                          <a:cs typeface="Times New Roman"/>
                          <a:sym typeface="Wingdings"/>
                        </a:rPr>
                        <a:t></a:t>
                      </a:r>
                      <a:endParaRPr lang="en-US" sz="1600">
                        <a:latin typeface="Calibri"/>
                        <a:ea typeface="Calibri"/>
                        <a:cs typeface="Times New Roman"/>
                      </a:endParaRPr>
                    </a:p>
                  </a:txBody>
                  <a:tcPr marL="68580" marR="68580" marT="0" marB="0">
                    <a:solidFill>
                      <a:schemeClr val="accent3">
                        <a:lumMod val="40000"/>
                        <a:lumOff val="60000"/>
                      </a:schemeClr>
                    </a:solidFill>
                  </a:tcPr>
                </a:tc>
                <a:tc>
                  <a:txBody>
                    <a:bodyPr/>
                    <a:lstStyle/>
                    <a:p>
                      <a:pPr marL="21590">
                        <a:lnSpc>
                          <a:spcPct val="115000"/>
                        </a:lnSpc>
                        <a:spcAft>
                          <a:spcPts val="0"/>
                        </a:spcAft>
                      </a:pPr>
                      <a:endParaRPr lang="en-GB" sz="1600">
                        <a:latin typeface="Calibri"/>
                        <a:ea typeface="Calibri"/>
                        <a:cs typeface="Times New Roman"/>
                      </a:endParaRPr>
                    </a:p>
                  </a:txBody>
                  <a:tcPr marL="68580" marR="68580" marT="0" marB="0">
                    <a:solidFill>
                      <a:schemeClr val="accent3">
                        <a:lumMod val="40000"/>
                        <a:lumOff val="60000"/>
                      </a:schemeClr>
                    </a:solidFill>
                  </a:tcPr>
                </a:tc>
                <a:tc>
                  <a:txBody>
                    <a:bodyPr/>
                    <a:lstStyle/>
                    <a:p>
                      <a:pPr>
                        <a:lnSpc>
                          <a:spcPct val="115000"/>
                        </a:lnSpc>
                        <a:spcAft>
                          <a:spcPts val="0"/>
                        </a:spcAft>
                      </a:pPr>
                      <a:r>
                        <a:rPr lang="en-GB" sz="1400" dirty="0">
                          <a:latin typeface="Calibri"/>
                          <a:ea typeface="Calibri"/>
                          <a:cs typeface="Times New Roman"/>
                        </a:rPr>
                        <a:t>Mixed views, but evidence of ownership</a:t>
                      </a:r>
                      <a:endParaRPr lang="en-US" sz="1400" dirty="0">
                        <a:latin typeface="Calibri"/>
                        <a:ea typeface="Calibri"/>
                        <a:cs typeface="Times New Roman"/>
                      </a:endParaRPr>
                    </a:p>
                  </a:txBody>
                  <a:tcPr marL="68580" marR="68580" marT="0" marB="0">
                    <a:solidFill>
                      <a:schemeClr val="accent3">
                        <a:lumMod val="40000"/>
                        <a:lumOff val="60000"/>
                      </a:schemeClr>
                    </a:solidFill>
                  </a:tcPr>
                </a:tc>
              </a:tr>
              <a:tr h="370840">
                <a:tc>
                  <a:txBody>
                    <a:bodyPr/>
                    <a:lstStyle/>
                    <a:p>
                      <a:pPr marL="342900" lvl="0" indent="-342900">
                        <a:lnSpc>
                          <a:spcPct val="115000"/>
                        </a:lnSpc>
                        <a:spcAft>
                          <a:spcPts val="0"/>
                        </a:spcAft>
                        <a:buFont typeface="+mj-lt"/>
                        <a:buNone/>
                      </a:pPr>
                      <a:r>
                        <a:rPr lang="en-GB" sz="1600" dirty="0">
                          <a:latin typeface="Calibri"/>
                          <a:ea typeface="Calibri"/>
                          <a:cs typeface="Times New Roman"/>
                        </a:rPr>
                        <a:t>Does the </a:t>
                      </a:r>
                      <a:r>
                        <a:rPr lang="en-GB" sz="1600" dirty="0" err="1">
                          <a:latin typeface="Calibri"/>
                          <a:ea typeface="Calibri"/>
                          <a:cs typeface="Times New Roman"/>
                        </a:rPr>
                        <a:t>SWAp</a:t>
                      </a:r>
                      <a:r>
                        <a:rPr lang="en-GB" sz="1600" dirty="0">
                          <a:latin typeface="Calibri"/>
                          <a:ea typeface="Calibri"/>
                          <a:cs typeface="Times New Roman"/>
                        </a:rPr>
                        <a:t> cover rural/Urban WSS, WRM?</a:t>
                      </a:r>
                      <a:endParaRPr lang="en-US" sz="1600" dirty="0">
                        <a:latin typeface="Calibri"/>
                        <a:ea typeface="Calibri"/>
                        <a:cs typeface="Times New Roman"/>
                      </a:endParaRPr>
                    </a:p>
                  </a:txBody>
                  <a:tcPr marL="68580" marR="68580" marT="0" marB="0">
                    <a:solidFill>
                      <a:schemeClr val="accent3">
                        <a:lumMod val="40000"/>
                        <a:lumOff val="60000"/>
                      </a:schemeClr>
                    </a:solidFill>
                  </a:tcPr>
                </a:tc>
                <a:tc>
                  <a:txBody>
                    <a:bodyPr/>
                    <a:lstStyle/>
                    <a:p>
                      <a:pPr marL="21590">
                        <a:lnSpc>
                          <a:spcPct val="115000"/>
                        </a:lnSpc>
                        <a:spcAft>
                          <a:spcPts val="0"/>
                        </a:spcAft>
                      </a:pPr>
                      <a:endParaRPr lang="en-GB" sz="1600">
                        <a:latin typeface="Calibri"/>
                        <a:ea typeface="Calibri"/>
                        <a:cs typeface="Times New Roman"/>
                      </a:endParaRPr>
                    </a:p>
                  </a:txBody>
                  <a:tcPr marL="68580" marR="68580" marT="0" marB="0">
                    <a:solidFill>
                      <a:schemeClr val="accent3">
                        <a:lumMod val="40000"/>
                        <a:lumOff val="60000"/>
                      </a:schemeClr>
                    </a:solidFill>
                  </a:tcPr>
                </a:tc>
                <a:tc>
                  <a:txBody>
                    <a:bodyPr/>
                    <a:lstStyle/>
                    <a:p>
                      <a:pPr marL="21590">
                        <a:lnSpc>
                          <a:spcPct val="115000"/>
                        </a:lnSpc>
                        <a:spcAft>
                          <a:spcPts val="0"/>
                        </a:spcAft>
                      </a:pPr>
                      <a:r>
                        <a:rPr lang="en-GB" sz="1600">
                          <a:latin typeface="Calibri"/>
                          <a:ea typeface="Calibri"/>
                          <a:cs typeface="Times New Roman"/>
                          <a:sym typeface="Wingdings"/>
                        </a:rPr>
                        <a:t></a:t>
                      </a:r>
                      <a:endParaRPr lang="en-US" sz="1600">
                        <a:latin typeface="Calibri"/>
                        <a:ea typeface="Calibri"/>
                        <a:cs typeface="Times New Roman"/>
                      </a:endParaRPr>
                    </a:p>
                  </a:txBody>
                  <a:tcPr marL="68580" marR="68580" marT="0" marB="0">
                    <a:solidFill>
                      <a:schemeClr val="accent3">
                        <a:lumMod val="40000"/>
                        <a:lumOff val="60000"/>
                      </a:schemeClr>
                    </a:solidFill>
                  </a:tcPr>
                </a:tc>
                <a:tc>
                  <a:txBody>
                    <a:bodyPr/>
                    <a:lstStyle/>
                    <a:p>
                      <a:pPr marL="21590">
                        <a:lnSpc>
                          <a:spcPct val="115000"/>
                        </a:lnSpc>
                        <a:spcAft>
                          <a:spcPts val="0"/>
                        </a:spcAft>
                      </a:pPr>
                      <a:endParaRPr lang="en-GB" sz="1600">
                        <a:latin typeface="Calibri"/>
                        <a:ea typeface="Calibri"/>
                        <a:cs typeface="Times New Roman"/>
                      </a:endParaRPr>
                    </a:p>
                  </a:txBody>
                  <a:tcPr marL="68580" marR="68580" marT="0" marB="0">
                    <a:solidFill>
                      <a:schemeClr val="accent3">
                        <a:lumMod val="40000"/>
                        <a:lumOff val="60000"/>
                      </a:schemeClr>
                    </a:solidFill>
                  </a:tcPr>
                </a:tc>
                <a:tc>
                  <a:txBody>
                    <a:bodyPr/>
                    <a:lstStyle/>
                    <a:p>
                      <a:pPr>
                        <a:lnSpc>
                          <a:spcPct val="115000"/>
                        </a:lnSpc>
                        <a:spcAft>
                          <a:spcPts val="0"/>
                        </a:spcAft>
                      </a:pPr>
                      <a:r>
                        <a:rPr lang="en-GB" sz="1400" dirty="0">
                          <a:latin typeface="Calibri"/>
                          <a:ea typeface="Calibri"/>
                          <a:cs typeface="Times New Roman"/>
                        </a:rPr>
                        <a:t>In principle but </a:t>
                      </a:r>
                      <a:r>
                        <a:rPr lang="en-GB" sz="1400" dirty="0" err="1">
                          <a:latin typeface="Calibri"/>
                          <a:ea typeface="Calibri"/>
                          <a:cs typeface="Times New Roman"/>
                        </a:rPr>
                        <a:t>transboundary</a:t>
                      </a:r>
                      <a:r>
                        <a:rPr lang="en-GB" sz="1400" dirty="0">
                          <a:latin typeface="Calibri"/>
                          <a:ea typeface="Calibri"/>
                          <a:cs typeface="Times New Roman"/>
                        </a:rPr>
                        <a:t> is self managed</a:t>
                      </a:r>
                      <a:endParaRPr lang="en-US" sz="1400" dirty="0">
                        <a:latin typeface="Calibri"/>
                        <a:ea typeface="Calibri"/>
                        <a:cs typeface="Times New Roman"/>
                      </a:endParaRPr>
                    </a:p>
                  </a:txBody>
                  <a:tcPr marL="68580" marR="68580" marT="0" marB="0">
                    <a:solidFill>
                      <a:schemeClr val="accent3">
                        <a:lumMod val="40000"/>
                        <a:lumOff val="60000"/>
                      </a:schemeClr>
                    </a:solidFill>
                  </a:tcPr>
                </a:tc>
              </a:tr>
              <a:tr h="370840">
                <a:tc>
                  <a:txBody>
                    <a:bodyPr/>
                    <a:lstStyle/>
                    <a:p>
                      <a:pPr marL="342900" lvl="0" indent="-342900">
                        <a:lnSpc>
                          <a:spcPct val="115000"/>
                        </a:lnSpc>
                        <a:spcAft>
                          <a:spcPts val="0"/>
                        </a:spcAft>
                        <a:buFont typeface="+mj-lt"/>
                        <a:buNone/>
                      </a:pPr>
                      <a:r>
                        <a:rPr lang="en-GB" sz="1600" dirty="0">
                          <a:latin typeface="Calibri"/>
                          <a:ea typeface="Calibri"/>
                          <a:cs typeface="Times New Roman"/>
                        </a:rPr>
                        <a:t>Has Swap improved coordination?</a:t>
                      </a:r>
                      <a:endParaRPr lang="en-US" sz="1600" dirty="0">
                        <a:latin typeface="Calibri"/>
                        <a:ea typeface="Calibri"/>
                        <a:cs typeface="Times New Roman"/>
                      </a:endParaRPr>
                    </a:p>
                  </a:txBody>
                  <a:tcPr marL="68580" marR="68580" marT="0" marB="0">
                    <a:solidFill>
                      <a:schemeClr val="accent3">
                        <a:lumMod val="40000"/>
                        <a:lumOff val="60000"/>
                      </a:schemeClr>
                    </a:solidFill>
                  </a:tcPr>
                </a:tc>
                <a:tc>
                  <a:txBody>
                    <a:bodyPr/>
                    <a:lstStyle/>
                    <a:p>
                      <a:pPr marL="21590">
                        <a:lnSpc>
                          <a:spcPct val="115000"/>
                        </a:lnSpc>
                        <a:spcAft>
                          <a:spcPts val="0"/>
                        </a:spcAft>
                      </a:pPr>
                      <a:r>
                        <a:rPr lang="en-GB" sz="1600">
                          <a:latin typeface="Calibri"/>
                          <a:ea typeface="Calibri"/>
                          <a:cs typeface="Times New Roman"/>
                          <a:sym typeface="Wingdings"/>
                        </a:rPr>
                        <a:t></a:t>
                      </a:r>
                      <a:endParaRPr lang="en-US" sz="1600">
                        <a:latin typeface="Calibri"/>
                        <a:ea typeface="Calibri"/>
                        <a:cs typeface="Times New Roman"/>
                      </a:endParaRPr>
                    </a:p>
                  </a:txBody>
                  <a:tcPr marL="68580" marR="68580" marT="0" marB="0">
                    <a:solidFill>
                      <a:schemeClr val="accent3">
                        <a:lumMod val="40000"/>
                        <a:lumOff val="60000"/>
                      </a:schemeClr>
                    </a:solidFill>
                  </a:tcPr>
                </a:tc>
                <a:tc>
                  <a:txBody>
                    <a:bodyPr/>
                    <a:lstStyle/>
                    <a:p>
                      <a:pPr marL="21590">
                        <a:lnSpc>
                          <a:spcPct val="115000"/>
                        </a:lnSpc>
                        <a:spcAft>
                          <a:spcPts val="0"/>
                        </a:spcAft>
                      </a:pPr>
                      <a:endParaRPr lang="en-GB" sz="1600">
                        <a:latin typeface="Calibri"/>
                        <a:ea typeface="Calibri"/>
                        <a:cs typeface="Times New Roman"/>
                      </a:endParaRPr>
                    </a:p>
                  </a:txBody>
                  <a:tcPr marL="68580" marR="68580" marT="0" marB="0">
                    <a:solidFill>
                      <a:schemeClr val="accent3">
                        <a:lumMod val="40000"/>
                        <a:lumOff val="60000"/>
                      </a:schemeClr>
                    </a:solidFill>
                  </a:tcPr>
                </a:tc>
                <a:tc>
                  <a:txBody>
                    <a:bodyPr/>
                    <a:lstStyle/>
                    <a:p>
                      <a:pPr marL="21590">
                        <a:lnSpc>
                          <a:spcPct val="115000"/>
                        </a:lnSpc>
                        <a:spcAft>
                          <a:spcPts val="0"/>
                        </a:spcAft>
                      </a:pPr>
                      <a:endParaRPr lang="en-GB" sz="1600">
                        <a:latin typeface="Calibri"/>
                        <a:ea typeface="Calibri"/>
                        <a:cs typeface="Times New Roman"/>
                      </a:endParaRPr>
                    </a:p>
                  </a:txBody>
                  <a:tcPr marL="68580" marR="68580" marT="0" marB="0">
                    <a:solidFill>
                      <a:schemeClr val="accent3">
                        <a:lumMod val="40000"/>
                        <a:lumOff val="60000"/>
                      </a:schemeClr>
                    </a:solidFill>
                  </a:tcPr>
                </a:tc>
                <a:tc>
                  <a:txBody>
                    <a:bodyPr/>
                    <a:lstStyle/>
                    <a:p>
                      <a:pPr>
                        <a:lnSpc>
                          <a:spcPct val="115000"/>
                        </a:lnSpc>
                        <a:spcAft>
                          <a:spcPts val="0"/>
                        </a:spcAft>
                      </a:pPr>
                      <a:r>
                        <a:rPr lang="en-GB" sz="1400" dirty="0">
                          <a:latin typeface="Calibri"/>
                          <a:ea typeface="Calibri"/>
                          <a:cs typeface="Times New Roman"/>
                        </a:rPr>
                        <a:t>Strong improvement with COW’s office</a:t>
                      </a:r>
                      <a:endParaRPr lang="en-US" sz="1400" dirty="0">
                        <a:latin typeface="Calibri"/>
                        <a:ea typeface="Calibri"/>
                        <a:cs typeface="Times New Roman"/>
                      </a:endParaRPr>
                    </a:p>
                  </a:txBody>
                  <a:tcPr marL="68580" marR="68580" marT="0" marB="0">
                    <a:solidFill>
                      <a:schemeClr val="accent3">
                        <a:lumMod val="40000"/>
                        <a:lumOff val="60000"/>
                      </a:schemeClr>
                    </a:solidFill>
                  </a:tcPr>
                </a:tc>
              </a:tr>
            </a:tbl>
          </a:graphicData>
        </a:graphic>
      </p:graphicFrame>
      <p:sp>
        <p:nvSpPr>
          <p:cNvPr id="3" name="TextBox 2"/>
          <p:cNvSpPr txBox="1"/>
          <p:nvPr/>
        </p:nvSpPr>
        <p:spPr>
          <a:xfrm>
            <a:off x="395536" y="188640"/>
            <a:ext cx="8352928" cy="738187"/>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ctr" fontAlgn="auto">
              <a:spcBef>
                <a:spcPts val="0"/>
              </a:spcBef>
              <a:spcAft>
                <a:spcPts val="0"/>
              </a:spcAft>
              <a:defRPr/>
            </a:pPr>
            <a:r>
              <a:rPr lang="da-DK" sz="2400" b="1" dirty="0" smtClean="0"/>
              <a:t>Lesotho – co-ordination  </a:t>
            </a:r>
            <a:endParaRPr lang="da-DK" sz="2400" b="1" dirty="0"/>
          </a:p>
          <a:p>
            <a:pPr algn="ctr" fontAlgn="auto">
              <a:spcBef>
                <a:spcPts val="0"/>
              </a:spcBef>
              <a:spcAft>
                <a:spcPts val="0"/>
              </a:spcAft>
              <a:defRPr/>
            </a:pPr>
            <a:endParaRPr lang="en-US" b="1" dirty="0"/>
          </a:p>
        </p:txBody>
      </p:sp>
      <p:sp>
        <p:nvSpPr>
          <p:cNvPr id="5" name="Slide Number Placeholder 4"/>
          <p:cNvSpPr>
            <a:spLocks noGrp="1"/>
          </p:cNvSpPr>
          <p:nvPr>
            <p:ph type="sldNum" sz="quarter" idx="12"/>
          </p:nvPr>
        </p:nvSpPr>
        <p:spPr/>
        <p:txBody>
          <a:bodyPr/>
          <a:lstStyle/>
          <a:p>
            <a:fld id="{C6F255D5-DFAF-4144-A9D5-C5B458BCDEE7}"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95535" y="1124744"/>
          <a:ext cx="8352930" cy="4248116"/>
        </p:xfrm>
        <a:graphic>
          <a:graphicData uri="http://schemas.openxmlformats.org/drawingml/2006/table">
            <a:tbl>
              <a:tblPr firstRow="1" bandRow="1">
                <a:tableStyleId>{5C22544A-7EE6-4342-B048-85BDC9FD1C3A}</a:tableStyleId>
              </a:tblPr>
              <a:tblGrid>
                <a:gridCol w="5112569"/>
                <a:gridCol w="288032"/>
                <a:gridCol w="288032"/>
                <a:gridCol w="288032"/>
                <a:gridCol w="2376265"/>
              </a:tblGrid>
              <a:tr h="370840">
                <a:tc>
                  <a:txBody>
                    <a:bodyPr/>
                    <a:lstStyle/>
                    <a:p>
                      <a:pPr marL="342900" lvl="0" indent="-342900">
                        <a:lnSpc>
                          <a:spcPct val="115000"/>
                        </a:lnSpc>
                        <a:spcAft>
                          <a:spcPts val="0"/>
                        </a:spcAft>
                        <a:buFont typeface="+mj-lt"/>
                        <a:buNone/>
                      </a:pPr>
                      <a:r>
                        <a:rPr lang="da-DK" sz="1600" dirty="0" smtClean="0">
                          <a:latin typeface="Calibri"/>
                          <a:ea typeface="Calibri"/>
                          <a:cs typeface="Times New Roman"/>
                        </a:rPr>
                        <a:t>Criteria</a:t>
                      </a:r>
                      <a:endParaRPr lang="en-US" sz="1600" dirty="0">
                        <a:latin typeface="Calibri"/>
                        <a:ea typeface="Calibri"/>
                        <a:cs typeface="Times New Roman"/>
                      </a:endParaRPr>
                    </a:p>
                  </a:txBody>
                  <a:tcPr marL="68580" marR="68580" marT="0" marB="0"/>
                </a:tc>
                <a:tc>
                  <a:txBody>
                    <a:bodyPr/>
                    <a:lstStyle/>
                    <a:p>
                      <a:pPr marL="21590" marR="0" indent="0" algn="l" defTabSz="914400" rtl="0" eaLnBrk="1" fontAlgn="auto" latinLnBrk="0" hangingPunct="1">
                        <a:lnSpc>
                          <a:spcPct val="115000"/>
                        </a:lnSpc>
                        <a:spcBef>
                          <a:spcPts val="0"/>
                        </a:spcBef>
                        <a:spcAft>
                          <a:spcPts val="0"/>
                        </a:spcAft>
                        <a:buClrTx/>
                        <a:buSzTx/>
                        <a:buFontTx/>
                        <a:buNone/>
                        <a:tabLst/>
                        <a:defRPr/>
                      </a:pPr>
                      <a:r>
                        <a:rPr lang="da-DK" sz="1600" dirty="0" smtClean="0">
                          <a:latin typeface="Calibri"/>
                          <a:ea typeface="Calibri"/>
                          <a:cs typeface="Times New Roman"/>
                        </a:rPr>
                        <a:t>H</a:t>
                      </a:r>
                      <a:endParaRPr lang="en-US" sz="1600" dirty="0" smtClean="0">
                        <a:latin typeface="+mn-lt"/>
                        <a:ea typeface="Calibri"/>
                        <a:cs typeface="Times New Roman"/>
                      </a:endParaRPr>
                    </a:p>
                  </a:txBody>
                  <a:tcPr marL="68580" marR="68580" marT="0" marB="0"/>
                </a:tc>
                <a:tc>
                  <a:txBody>
                    <a:bodyPr/>
                    <a:lstStyle/>
                    <a:p>
                      <a:pPr marL="7938" indent="-7938" algn="ctr">
                        <a:lnSpc>
                          <a:spcPct val="115000"/>
                        </a:lnSpc>
                        <a:spcAft>
                          <a:spcPts val="0"/>
                        </a:spcAft>
                      </a:pPr>
                      <a:r>
                        <a:rPr lang="en-GB" sz="1600" dirty="0" smtClean="0">
                          <a:latin typeface="Calibri"/>
                          <a:ea typeface="Calibri"/>
                          <a:cs typeface="Times New Roman"/>
                        </a:rPr>
                        <a:t>M</a:t>
                      </a:r>
                      <a:endParaRPr lang="en-GB" sz="1600" dirty="0">
                        <a:latin typeface="Calibri"/>
                        <a:ea typeface="Calibri"/>
                        <a:cs typeface="Times New Roman"/>
                      </a:endParaRPr>
                    </a:p>
                  </a:txBody>
                  <a:tcPr marL="68580" marR="68580"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da-DK" sz="1600" dirty="0" smtClean="0">
                          <a:latin typeface="+mn-lt"/>
                          <a:ea typeface="Calibri"/>
                          <a:cs typeface="Times New Roman"/>
                        </a:rPr>
                        <a:t>L</a:t>
                      </a:r>
                      <a:endParaRPr lang="en-US" sz="1600" dirty="0" smtClean="0">
                        <a:latin typeface="+mn-lt"/>
                        <a:ea typeface="Calibri"/>
                        <a:cs typeface="Times New Roman"/>
                      </a:endParaRPr>
                    </a:p>
                    <a:p>
                      <a:pPr marL="153988" indent="-307975" algn="ctr">
                        <a:lnSpc>
                          <a:spcPct val="115000"/>
                        </a:lnSpc>
                        <a:spcAft>
                          <a:spcPts val="0"/>
                        </a:spcAft>
                      </a:pPr>
                      <a:endParaRPr lang="en-GB" sz="1600" dirty="0">
                        <a:latin typeface="Calibri"/>
                        <a:ea typeface="Calibri"/>
                        <a:cs typeface="Times New Roman"/>
                      </a:endParaRPr>
                    </a:p>
                  </a:txBody>
                  <a:tcPr marL="68580" marR="68580" marT="0" marB="0"/>
                </a:tc>
                <a:tc>
                  <a:txBody>
                    <a:bodyPr/>
                    <a:lstStyle/>
                    <a:p>
                      <a:pPr>
                        <a:lnSpc>
                          <a:spcPct val="115000"/>
                        </a:lnSpc>
                        <a:spcAft>
                          <a:spcPts val="0"/>
                        </a:spcAft>
                      </a:pPr>
                      <a:r>
                        <a:rPr lang="da-DK" sz="1600" dirty="0" smtClean="0">
                          <a:latin typeface="Calibri"/>
                          <a:ea typeface="Calibri"/>
                          <a:cs typeface="Times New Roman"/>
                        </a:rPr>
                        <a:t>Comment</a:t>
                      </a:r>
                      <a:endParaRPr lang="en-US" sz="1600" dirty="0">
                        <a:latin typeface="Calibri"/>
                        <a:ea typeface="Calibri"/>
                        <a:cs typeface="Times New Roman"/>
                      </a:endParaRPr>
                    </a:p>
                  </a:txBody>
                  <a:tcPr marL="68580" marR="68580" marT="0" marB="0"/>
                </a:tc>
              </a:tr>
              <a:tr h="370840">
                <a:tc>
                  <a:txBody>
                    <a:bodyPr/>
                    <a:lstStyle/>
                    <a:p>
                      <a:pPr marL="342900" lvl="0" indent="-342900">
                        <a:lnSpc>
                          <a:spcPct val="115000"/>
                        </a:lnSpc>
                        <a:spcAft>
                          <a:spcPts val="0"/>
                        </a:spcAft>
                        <a:buFont typeface="+mj-lt"/>
                        <a:buNone/>
                      </a:pPr>
                      <a:r>
                        <a:rPr lang="en-GB" sz="1800" dirty="0">
                          <a:latin typeface="Calibri"/>
                          <a:ea typeface="Calibri"/>
                          <a:cs typeface="Times New Roman"/>
                        </a:rPr>
                        <a:t>Are sector mandates/institutions policy aligned?</a:t>
                      </a:r>
                      <a:endParaRPr lang="en-US" sz="1800" dirty="0">
                        <a:latin typeface="Calibri"/>
                        <a:ea typeface="Calibri"/>
                        <a:cs typeface="Times New Roman"/>
                      </a:endParaRPr>
                    </a:p>
                  </a:txBody>
                  <a:tcPr marL="68580" marR="68580" marT="0" marB="0"/>
                </a:tc>
                <a:tc>
                  <a:txBody>
                    <a:bodyPr/>
                    <a:lstStyle/>
                    <a:p>
                      <a:pPr marL="21590">
                        <a:lnSpc>
                          <a:spcPct val="115000"/>
                        </a:lnSpc>
                        <a:spcAft>
                          <a:spcPts val="0"/>
                        </a:spcAft>
                      </a:pPr>
                      <a:r>
                        <a:rPr lang="en-GB" sz="1800">
                          <a:latin typeface="Calibri"/>
                          <a:ea typeface="Calibri"/>
                          <a:cs typeface="Times New Roman"/>
                          <a:sym typeface="Wingdings"/>
                        </a:rPr>
                        <a:t></a:t>
                      </a:r>
                      <a:endParaRPr lang="en-US" sz="1800">
                        <a:latin typeface="Calibri"/>
                        <a:ea typeface="Calibri"/>
                        <a:cs typeface="Times New Roman"/>
                      </a:endParaRPr>
                    </a:p>
                  </a:txBody>
                  <a:tcPr marL="68580" marR="68580" marT="0" marB="0"/>
                </a:tc>
                <a:tc>
                  <a:txBody>
                    <a:bodyPr/>
                    <a:lstStyle/>
                    <a:p>
                      <a:pPr marL="21590">
                        <a:lnSpc>
                          <a:spcPct val="115000"/>
                        </a:lnSpc>
                        <a:spcAft>
                          <a:spcPts val="0"/>
                        </a:spcAft>
                      </a:pPr>
                      <a:endParaRPr lang="en-GB" sz="1800">
                        <a:latin typeface="Calibri"/>
                        <a:ea typeface="Calibri"/>
                        <a:cs typeface="Times New Roman"/>
                      </a:endParaRPr>
                    </a:p>
                  </a:txBody>
                  <a:tcPr marL="68580" marR="68580" marT="0" marB="0"/>
                </a:tc>
                <a:tc>
                  <a:txBody>
                    <a:bodyPr/>
                    <a:lstStyle/>
                    <a:p>
                      <a:pPr marL="21590">
                        <a:lnSpc>
                          <a:spcPct val="115000"/>
                        </a:lnSpc>
                        <a:spcAft>
                          <a:spcPts val="0"/>
                        </a:spcAft>
                      </a:pPr>
                      <a:endParaRPr lang="en-GB" sz="1800">
                        <a:latin typeface="Calibri"/>
                        <a:ea typeface="Calibri"/>
                        <a:cs typeface="Times New Roman"/>
                      </a:endParaRPr>
                    </a:p>
                  </a:txBody>
                  <a:tcPr marL="68580" marR="68580" marT="0" marB="0"/>
                </a:tc>
                <a:tc>
                  <a:txBody>
                    <a:bodyPr/>
                    <a:lstStyle/>
                    <a:p>
                      <a:pPr>
                        <a:lnSpc>
                          <a:spcPct val="115000"/>
                        </a:lnSpc>
                        <a:spcAft>
                          <a:spcPts val="0"/>
                        </a:spcAft>
                      </a:pPr>
                      <a:r>
                        <a:rPr lang="en-GB" sz="1400">
                          <a:latin typeface="Calibri"/>
                          <a:ea typeface="Calibri"/>
                          <a:cs typeface="Times New Roman"/>
                        </a:rPr>
                        <a:t>Reforms are 80% complete</a:t>
                      </a:r>
                      <a:endParaRPr lang="en-US" sz="1400">
                        <a:latin typeface="Calibri"/>
                        <a:ea typeface="Calibri"/>
                        <a:cs typeface="Times New Roman"/>
                      </a:endParaRPr>
                    </a:p>
                  </a:txBody>
                  <a:tcPr marL="68580" marR="68580" marT="0" marB="0"/>
                </a:tc>
              </a:tr>
              <a:tr h="370840">
                <a:tc>
                  <a:txBody>
                    <a:bodyPr/>
                    <a:lstStyle/>
                    <a:p>
                      <a:pPr marL="342900" lvl="0" indent="-342900">
                        <a:lnSpc>
                          <a:spcPct val="115000"/>
                        </a:lnSpc>
                        <a:spcAft>
                          <a:spcPts val="0"/>
                        </a:spcAft>
                        <a:buFont typeface="+mj-lt"/>
                        <a:buNone/>
                      </a:pPr>
                      <a:r>
                        <a:rPr lang="en-GB" sz="1800" dirty="0">
                          <a:latin typeface="Calibri"/>
                          <a:ea typeface="Calibri"/>
                          <a:cs typeface="Times New Roman"/>
                        </a:rPr>
                        <a:t>Have needed reforms been designed?</a:t>
                      </a:r>
                      <a:endParaRPr lang="en-US" sz="1800" dirty="0">
                        <a:latin typeface="Calibri"/>
                        <a:ea typeface="Calibri"/>
                        <a:cs typeface="Times New Roman"/>
                      </a:endParaRPr>
                    </a:p>
                  </a:txBody>
                  <a:tcPr marL="68580" marR="68580" marT="0" marB="0"/>
                </a:tc>
                <a:tc>
                  <a:txBody>
                    <a:bodyPr/>
                    <a:lstStyle/>
                    <a:p>
                      <a:pPr marL="21590">
                        <a:lnSpc>
                          <a:spcPct val="115000"/>
                        </a:lnSpc>
                        <a:spcAft>
                          <a:spcPts val="0"/>
                        </a:spcAft>
                      </a:pPr>
                      <a:r>
                        <a:rPr lang="en-GB" sz="1800">
                          <a:latin typeface="Calibri"/>
                          <a:ea typeface="Calibri"/>
                          <a:cs typeface="Times New Roman"/>
                          <a:sym typeface="Wingdings"/>
                        </a:rPr>
                        <a:t></a:t>
                      </a:r>
                      <a:endParaRPr lang="en-US" sz="1800">
                        <a:latin typeface="Calibri"/>
                        <a:ea typeface="Calibri"/>
                        <a:cs typeface="Times New Roman"/>
                      </a:endParaRPr>
                    </a:p>
                  </a:txBody>
                  <a:tcPr marL="68580" marR="68580" marT="0" marB="0"/>
                </a:tc>
                <a:tc>
                  <a:txBody>
                    <a:bodyPr/>
                    <a:lstStyle/>
                    <a:p>
                      <a:pPr marL="21590">
                        <a:lnSpc>
                          <a:spcPct val="115000"/>
                        </a:lnSpc>
                        <a:spcAft>
                          <a:spcPts val="0"/>
                        </a:spcAft>
                      </a:pPr>
                      <a:endParaRPr lang="en-GB" sz="1800">
                        <a:latin typeface="Calibri"/>
                        <a:ea typeface="Calibri"/>
                        <a:cs typeface="Times New Roman"/>
                      </a:endParaRPr>
                    </a:p>
                  </a:txBody>
                  <a:tcPr marL="68580" marR="68580" marT="0" marB="0"/>
                </a:tc>
                <a:tc>
                  <a:txBody>
                    <a:bodyPr/>
                    <a:lstStyle/>
                    <a:p>
                      <a:pPr marL="21590">
                        <a:lnSpc>
                          <a:spcPct val="115000"/>
                        </a:lnSpc>
                        <a:spcAft>
                          <a:spcPts val="0"/>
                        </a:spcAft>
                      </a:pPr>
                      <a:endParaRPr lang="en-GB" sz="1800">
                        <a:latin typeface="Calibri"/>
                        <a:ea typeface="Calibri"/>
                        <a:cs typeface="Times New Roman"/>
                      </a:endParaRPr>
                    </a:p>
                  </a:txBody>
                  <a:tcPr marL="68580" marR="68580" marT="0" marB="0"/>
                </a:tc>
                <a:tc>
                  <a:txBody>
                    <a:bodyPr/>
                    <a:lstStyle/>
                    <a:p>
                      <a:pPr>
                        <a:lnSpc>
                          <a:spcPct val="115000"/>
                        </a:lnSpc>
                        <a:spcAft>
                          <a:spcPts val="0"/>
                        </a:spcAft>
                      </a:pPr>
                      <a:r>
                        <a:rPr lang="en-GB" sz="1400">
                          <a:latin typeface="Calibri"/>
                          <a:ea typeface="Calibri"/>
                          <a:cs typeface="Times New Roman"/>
                        </a:rPr>
                        <a:t>Reform designs largely complete</a:t>
                      </a:r>
                      <a:endParaRPr lang="en-US" sz="1400">
                        <a:latin typeface="Calibri"/>
                        <a:ea typeface="Calibri"/>
                        <a:cs typeface="Times New Roman"/>
                      </a:endParaRPr>
                    </a:p>
                  </a:txBody>
                  <a:tcPr marL="68580" marR="68580" marT="0" marB="0"/>
                </a:tc>
              </a:tr>
              <a:tr h="370840">
                <a:tc>
                  <a:txBody>
                    <a:bodyPr/>
                    <a:lstStyle/>
                    <a:p>
                      <a:pPr marL="342900" lvl="0" indent="-342900">
                        <a:lnSpc>
                          <a:spcPct val="115000"/>
                        </a:lnSpc>
                        <a:spcAft>
                          <a:spcPts val="0"/>
                        </a:spcAft>
                        <a:buFont typeface="+mj-lt"/>
                        <a:buNone/>
                      </a:pPr>
                      <a:r>
                        <a:rPr lang="en-GB" sz="1800" dirty="0">
                          <a:latin typeface="Calibri"/>
                          <a:ea typeface="Calibri"/>
                          <a:cs typeface="Times New Roman"/>
                        </a:rPr>
                        <a:t>Are the reforms being implemented?</a:t>
                      </a:r>
                      <a:endParaRPr lang="en-US" sz="1800" dirty="0">
                        <a:latin typeface="Calibri"/>
                        <a:ea typeface="Calibri"/>
                        <a:cs typeface="Times New Roman"/>
                      </a:endParaRPr>
                    </a:p>
                  </a:txBody>
                  <a:tcPr marL="68580" marR="68580" marT="0" marB="0"/>
                </a:tc>
                <a:tc>
                  <a:txBody>
                    <a:bodyPr/>
                    <a:lstStyle/>
                    <a:p>
                      <a:pPr marL="21590">
                        <a:lnSpc>
                          <a:spcPct val="115000"/>
                        </a:lnSpc>
                        <a:spcAft>
                          <a:spcPts val="0"/>
                        </a:spcAft>
                      </a:pPr>
                      <a:r>
                        <a:rPr lang="en-GB" sz="1800">
                          <a:latin typeface="Calibri"/>
                          <a:ea typeface="Calibri"/>
                          <a:cs typeface="Times New Roman"/>
                          <a:sym typeface="Wingdings"/>
                        </a:rPr>
                        <a:t></a:t>
                      </a:r>
                      <a:endParaRPr lang="en-US" sz="1800">
                        <a:latin typeface="Calibri"/>
                        <a:ea typeface="Calibri"/>
                        <a:cs typeface="Times New Roman"/>
                      </a:endParaRPr>
                    </a:p>
                  </a:txBody>
                  <a:tcPr marL="68580" marR="68580" marT="0" marB="0"/>
                </a:tc>
                <a:tc>
                  <a:txBody>
                    <a:bodyPr/>
                    <a:lstStyle/>
                    <a:p>
                      <a:pPr marL="21590">
                        <a:lnSpc>
                          <a:spcPct val="115000"/>
                        </a:lnSpc>
                        <a:spcAft>
                          <a:spcPts val="0"/>
                        </a:spcAft>
                      </a:pPr>
                      <a:endParaRPr lang="en-GB" sz="1800">
                        <a:latin typeface="Calibri"/>
                        <a:ea typeface="Calibri"/>
                        <a:cs typeface="Times New Roman"/>
                      </a:endParaRPr>
                    </a:p>
                  </a:txBody>
                  <a:tcPr marL="68580" marR="68580" marT="0" marB="0"/>
                </a:tc>
                <a:tc>
                  <a:txBody>
                    <a:bodyPr/>
                    <a:lstStyle/>
                    <a:p>
                      <a:pPr marL="21590">
                        <a:lnSpc>
                          <a:spcPct val="115000"/>
                        </a:lnSpc>
                        <a:spcAft>
                          <a:spcPts val="0"/>
                        </a:spcAft>
                      </a:pPr>
                      <a:endParaRPr lang="en-GB" sz="1800">
                        <a:latin typeface="Calibri"/>
                        <a:ea typeface="Calibri"/>
                        <a:cs typeface="Times New Roman"/>
                      </a:endParaRPr>
                    </a:p>
                  </a:txBody>
                  <a:tcPr marL="68580" marR="68580" marT="0" marB="0"/>
                </a:tc>
                <a:tc>
                  <a:txBody>
                    <a:bodyPr/>
                    <a:lstStyle/>
                    <a:p>
                      <a:pPr>
                        <a:lnSpc>
                          <a:spcPct val="115000"/>
                        </a:lnSpc>
                        <a:spcAft>
                          <a:spcPts val="0"/>
                        </a:spcAft>
                      </a:pPr>
                      <a:r>
                        <a:rPr lang="en-GB" sz="1400">
                          <a:latin typeface="Calibri"/>
                          <a:ea typeface="Calibri"/>
                          <a:cs typeface="Times New Roman"/>
                        </a:rPr>
                        <a:t>Being implemented by with delays e.g. LEWA</a:t>
                      </a:r>
                      <a:endParaRPr lang="en-US" sz="1400">
                        <a:latin typeface="Calibri"/>
                        <a:ea typeface="Calibri"/>
                        <a:cs typeface="Times New Roman"/>
                      </a:endParaRPr>
                    </a:p>
                  </a:txBody>
                  <a:tcPr marL="68580" marR="68580" marT="0" marB="0"/>
                </a:tc>
              </a:tr>
              <a:tr h="491964">
                <a:tc>
                  <a:txBody>
                    <a:bodyPr/>
                    <a:lstStyle/>
                    <a:p>
                      <a:pPr marL="342900" lvl="0" indent="-342900">
                        <a:lnSpc>
                          <a:spcPct val="115000"/>
                        </a:lnSpc>
                        <a:spcAft>
                          <a:spcPts val="0"/>
                        </a:spcAft>
                        <a:buFont typeface="+mj-lt"/>
                        <a:buNone/>
                      </a:pPr>
                      <a:r>
                        <a:rPr lang="en-GB" sz="1800" dirty="0">
                          <a:latin typeface="Calibri"/>
                          <a:ea typeface="Calibri"/>
                          <a:cs typeface="Times New Roman"/>
                        </a:rPr>
                        <a:t>Is donor support to institutions/reforms effective?</a:t>
                      </a:r>
                      <a:endParaRPr lang="en-US" sz="1800" dirty="0">
                        <a:latin typeface="Calibri"/>
                        <a:ea typeface="Calibri"/>
                        <a:cs typeface="Times New Roman"/>
                      </a:endParaRPr>
                    </a:p>
                  </a:txBody>
                  <a:tcPr marL="68580" marR="68580" marT="0" marB="0"/>
                </a:tc>
                <a:tc>
                  <a:txBody>
                    <a:bodyPr/>
                    <a:lstStyle/>
                    <a:p>
                      <a:pPr marL="21590">
                        <a:lnSpc>
                          <a:spcPct val="115000"/>
                        </a:lnSpc>
                        <a:spcAft>
                          <a:spcPts val="0"/>
                        </a:spcAft>
                      </a:pPr>
                      <a:endParaRPr lang="en-GB" sz="1800">
                        <a:latin typeface="Calibri"/>
                        <a:ea typeface="Calibri"/>
                        <a:cs typeface="Times New Roman"/>
                      </a:endParaRPr>
                    </a:p>
                  </a:txBody>
                  <a:tcPr marL="68580" marR="68580" marT="0" marB="0"/>
                </a:tc>
                <a:tc>
                  <a:txBody>
                    <a:bodyPr/>
                    <a:lstStyle/>
                    <a:p>
                      <a:pPr marL="21590">
                        <a:lnSpc>
                          <a:spcPct val="115000"/>
                        </a:lnSpc>
                        <a:spcAft>
                          <a:spcPts val="0"/>
                        </a:spcAft>
                      </a:pPr>
                      <a:r>
                        <a:rPr lang="en-GB" sz="1800">
                          <a:latin typeface="Calibri"/>
                          <a:ea typeface="Calibri"/>
                          <a:cs typeface="Times New Roman"/>
                          <a:sym typeface="Wingdings"/>
                        </a:rPr>
                        <a:t></a:t>
                      </a:r>
                      <a:endParaRPr lang="en-US" sz="1800">
                        <a:latin typeface="Calibri"/>
                        <a:ea typeface="Calibri"/>
                        <a:cs typeface="Times New Roman"/>
                      </a:endParaRPr>
                    </a:p>
                  </a:txBody>
                  <a:tcPr marL="68580" marR="68580" marT="0" marB="0"/>
                </a:tc>
                <a:tc>
                  <a:txBody>
                    <a:bodyPr/>
                    <a:lstStyle/>
                    <a:p>
                      <a:pPr marL="21590">
                        <a:lnSpc>
                          <a:spcPct val="115000"/>
                        </a:lnSpc>
                        <a:spcAft>
                          <a:spcPts val="0"/>
                        </a:spcAft>
                      </a:pPr>
                      <a:endParaRPr lang="en-GB" sz="1800">
                        <a:latin typeface="Calibri"/>
                        <a:ea typeface="Calibri"/>
                        <a:cs typeface="Times New Roman"/>
                      </a:endParaRPr>
                    </a:p>
                  </a:txBody>
                  <a:tcPr marL="68580" marR="68580" marT="0" marB="0"/>
                </a:tc>
                <a:tc>
                  <a:txBody>
                    <a:bodyPr/>
                    <a:lstStyle/>
                    <a:p>
                      <a:pPr>
                        <a:lnSpc>
                          <a:spcPct val="115000"/>
                        </a:lnSpc>
                        <a:spcAft>
                          <a:spcPts val="0"/>
                        </a:spcAft>
                      </a:pPr>
                      <a:r>
                        <a:rPr lang="en-GB" sz="1400">
                          <a:latin typeface="Calibri"/>
                          <a:ea typeface="Calibri"/>
                          <a:cs typeface="Times New Roman"/>
                        </a:rPr>
                        <a:t>Strong appreciation some projects distract</a:t>
                      </a:r>
                      <a:endParaRPr lang="en-US" sz="1400">
                        <a:latin typeface="Calibri"/>
                        <a:ea typeface="Calibri"/>
                        <a:cs typeface="Times New Roman"/>
                      </a:endParaRPr>
                    </a:p>
                  </a:txBody>
                  <a:tcPr marL="68580" marR="68580" marT="0" marB="0"/>
                </a:tc>
              </a:tr>
              <a:tr h="370840">
                <a:tc>
                  <a:txBody>
                    <a:bodyPr/>
                    <a:lstStyle/>
                    <a:p>
                      <a:pPr marL="342900" lvl="0" indent="-342900">
                        <a:lnSpc>
                          <a:spcPct val="115000"/>
                        </a:lnSpc>
                        <a:spcAft>
                          <a:spcPts val="0"/>
                        </a:spcAft>
                        <a:buFont typeface="+mj-lt"/>
                        <a:buNone/>
                      </a:pPr>
                      <a:r>
                        <a:rPr lang="en-GB" sz="1800" dirty="0">
                          <a:latin typeface="Calibri"/>
                          <a:ea typeface="Calibri"/>
                          <a:cs typeface="Times New Roman"/>
                        </a:rPr>
                        <a:t>Has sector capacity increased?</a:t>
                      </a:r>
                      <a:endParaRPr lang="en-US" sz="1800" dirty="0">
                        <a:latin typeface="Calibri"/>
                        <a:ea typeface="Calibri"/>
                        <a:cs typeface="Times New Roman"/>
                      </a:endParaRPr>
                    </a:p>
                  </a:txBody>
                  <a:tcPr marL="68580" marR="68580" marT="0" marB="0"/>
                </a:tc>
                <a:tc>
                  <a:txBody>
                    <a:bodyPr/>
                    <a:lstStyle/>
                    <a:p>
                      <a:pPr marL="21590">
                        <a:lnSpc>
                          <a:spcPct val="115000"/>
                        </a:lnSpc>
                        <a:spcAft>
                          <a:spcPts val="0"/>
                        </a:spcAft>
                      </a:pPr>
                      <a:endParaRPr lang="en-GB" sz="1800">
                        <a:latin typeface="Calibri"/>
                        <a:ea typeface="Calibri"/>
                        <a:cs typeface="Times New Roman"/>
                      </a:endParaRPr>
                    </a:p>
                  </a:txBody>
                  <a:tcPr marL="68580" marR="68580" marT="0" marB="0"/>
                </a:tc>
                <a:tc>
                  <a:txBody>
                    <a:bodyPr/>
                    <a:lstStyle/>
                    <a:p>
                      <a:pPr marL="21590">
                        <a:lnSpc>
                          <a:spcPct val="115000"/>
                        </a:lnSpc>
                        <a:spcAft>
                          <a:spcPts val="0"/>
                        </a:spcAft>
                      </a:pPr>
                      <a:r>
                        <a:rPr lang="en-GB" sz="1800">
                          <a:latin typeface="Calibri"/>
                          <a:ea typeface="Calibri"/>
                          <a:cs typeface="Times New Roman"/>
                          <a:sym typeface="Wingdings"/>
                        </a:rPr>
                        <a:t></a:t>
                      </a:r>
                      <a:endParaRPr lang="en-US" sz="1800">
                        <a:latin typeface="Calibri"/>
                        <a:ea typeface="Calibri"/>
                        <a:cs typeface="Times New Roman"/>
                      </a:endParaRPr>
                    </a:p>
                  </a:txBody>
                  <a:tcPr marL="68580" marR="68580" marT="0" marB="0"/>
                </a:tc>
                <a:tc>
                  <a:txBody>
                    <a:bodyPr/>
                    <a:lstStyle/>
                    <a:p>
                      <a:pPr marL="21590">
                        <a:lnSpc>
                          <a:spcPct val="115000"/>
                        </a:lnSpc>
                        <a:spcAft>
                          <a:spcPts val="0"/>
                        </a:spcAft>
                      </a:pPr>
                      <a:endParaRPr lang="en-GB" sz="1800">
                        <a:latin typeface="Calibri"/>
                        <a:ea typeface="Calibri"/>
                        <a:cs typeface="Times New Roman"/>
                      </a:endParaRPr>
                    </a:p>
                  </a:txBody>
                  <a:tcPr marL="68580" marR="68580" marT="0" marB="0"/>
                </a:tc>
                <a:tc>
                  <a:txBody>
                    <a:bodyPr/>
                    <a:lstStyle/>
                    <a:p>
                      <a:pPr>
                        <a:lnSpc>
                          <a:spcPct val="115000"/>
                        </a:lnSpc>
                        <a:spcAft>
                          <a:spcPts val="0"/>
                        </a:spcAft>
                      </a:pPr>
                      <a:r>
                        <a:rPr lang="en-GB" sz="1400">
                          <a:latin typeface="Calibri"/>
                          <a:ea typeface="Calibri"/>
                          <a:cs typeface="Times New Roman"/>
                        </a:rPr>
                        <a:t>Capacity increase strong but brain drain/HIV</a:t>
                      </a:r>
                      <a:endParaRPr lang="en-US" sz="1400">
                        <a:latin typeface="Calibri"/>
                        <a:ea typeface="Calibri"/>
                        <a:cs typeface="Times New Roman"/>
                      </a:endParaRPr>
                    </a:p>
                  </a:txBody>
                  <a:tcPr marL="68580" marR="68580" marT="0" marB="0"/>
                </a:tc>
              </a:tr>
              <a:tr h="370840">
                <a:tc>
                  <a:txBody>
                    <a:bodyPr/>
                    <a:lstStyle/>
                    <a:p>
                      <a:pPr marL="342900" lvl="0" indent="-342900">
                        <a:lnSpc>
                          <a:spcPct val="115000"/>
                        </a:lnSpc>
                        <a:spcAft>
                          <a:spcPts val="0"/>
                        </a:spcAft>
                        <a:buFont typeface="+mj-lt"/>
                        <a:buNone/>
                      </a:pPr>
                      <a:r>
                        <a:rPr lang="en-GB" sz="1800" dirty="0">
                          <a:latin typeface="Calibri"/>
                          <a:ea typeface="Calibri"/>
                          <a:cs typeface="Times New Roman"/>
                        </a:rPr>
                        <a:t>Is donor support to capacity effective?</a:t>
                      </a:r>
                      <a:endParaRPr lang="en-US" sz="1800" dirty="0">
                        <a:latin typeface="Calibri"/>
                        <a:ea typeface="Calibri"/>
                        <a:cs typeface="Times New Roman"/>
                      </a:endParaRPr>
                    </a:p>
                  </a:txBody>
                  <a:tcPr marL="68580" marR="68580" marT="0" marB="0"/>
                </a:tc>
                <a:tc>
                  <a:txBody>
                    <a:bodyPr/>
                    <a:lstStyle/>
                    <a:p>
                      <a:pPr marL="21590">
                        <a:lnSpc>
                          <a:spcPct val="115000"/>
                        </a:lnSpc>
                        <a:spcAft>
                          <a:spcPts val="0"/>
                        </a:spcAft>
                      </a:pPr>
                      <a:endParaRPr lang="en-GB" sz="1800">
                        <a:latin typeface="Calibri"/>
                        <a:ea typeface="Calibri"/>
                        <a:cs typeface="Times New Roman"/>
                      </a:endParaRPr>
                    </a:p>
                  </a:txBody>
                  <a:tcPr marL="68580" marR="68580" marT="0" marB="0"/>
                </a:tc>
                <a:tc>
                  <a:txBody>
                    <a:bodyPr/>
                    <a:lstStyle/>
                    <a:p>
                      <a:pPr marL="21590">
                        <a:lnSpc>
                          <a:spcPct val="115000"/>
                        </a:lnSpc>
                        <a:spcAft>
                          <a:spcPts val="0"/>
                        </a:spcAft>
                      </a:pPr>
                      <a:r>
                        <a:rPr lang="en-GB" sz="1800">
                          <a:latin typeface="Calibri"/>
                          <a:ea typeface="Calibri"/>
                          <a:cs typeface="Times New Roman"/>
                          <a:sym typeface="Wingdings"/>
                        </a:rPr>
                        <a:t></a:t>
                      </a:r>
                      <a:endParaRPr lang="en-US" sz="1800">
                        <a:latin typeface="Calibri"/>
                        <a:ea typeface="Calibri"/>
                        <a:cs typeface="Times New Roman"/>
                      </a:endParaRPr>
                    </a:p>
                  </a:txBody>
                  <a:tcPr marL="68580" marR="68580" marT="0" marB="0"/>
                </a:tc>
                <a:tc>
                  <a:txBody>
                    <a:bodyPr/>
                    <a:lstStyle/>
                    <a:p>
                      <a:pPr marL="21590">
                        <a:lnSpc>
                          <a:spcPct val="115000"/>
                        </a:lnSpc>
                        <a:spcAft>
                          <a:spcPts val="0"/>
                        </a:spcAft>
                      </a:pPr>
                      <a:endParaRPr lang="en-GB" sz="1800">
                        <a:latin typeface="Calibri"/>
                        <a:ea typeface="Calibri"/>
                        <a:cs typeface="Times New Roman"/>
                      </a:endParaRPr>
                    </a:p>
                  </a:txBody>
                  <a:tcPr marL="68580" marR="68580" marT="0" marB="0"/>
                </a:tc>
                <a:tc>
                  <a:txBody>
                    <a:bodyPr/>
                    <a:lstStyle/>
                    <a:p>
                      <a:pPr>
                        <a:lnSpc>
                          <a:spcPct val="115000"/>
                        </a:lnSpc>
                        <a:spcAft>
                          <a:spcPts val="0"/>
                        </a:spcAft>
                      </a:pPr>
                      <a:r>
                        <a:rPr lang="en-GB" sz="1400">
                          <a:latin typeface="Calibri"/>
                          <a:ea typeface="Calibri"/>
                          <a:cs typeface="Times New Roman"/>
                        </a:rPr>
                        <a:t>Strong appreciation some projects distract</a:t>
                      </a:r>
                      <a:endParaRPr lang="en-US" sz="1400">
                        <a:latin typeface="Calibri"/>
                        <a:ea typeface="Calibri"/>
                        <a:cs typeface="Times New Roman"/>
                      </a:endParaRPr>
                    </a:p>
                  </a:txBody>
                  <a:tcPr marL="68580" marR="68580" marT="0" marB="0"/>
                </a:tc>
              </a:tr>
              <a:tr h="370840">
                <a:tc>
                  <a:txBody>
                    <a:bodyPr/>
                    <a:lstStyle/>
                    <a:p>
                      <a:pPr marL="342900" lvl="0" indent="-342900">
                        <a:lnSpc>
                          <a:spcPct val="115000"/>
                        </a:lnSpc>
                        <a:spcAft>
                          <a:spcPts val="0"/>
                        </a:spcAft>
                        <a:buFont typeface="+mj-lt"/>
                        <a:buNone/>
                      </a:pPr>
                      <a:r>
                        <a:rPr lang="en-GB" sz="1800" dirty="0">
                          <a:latin typeface="Calibri"/>
                          <a:ea typeface="Calibri"/>
                          <a:cs typeface="Times New Roman"/>
                        </a:rPr>
                        <a:t>Has </a:t>
                      </a:r>
                      <a:r>
                        <a:rPr lang="en-GB" sz="1800" dirty="0" err="1">
                          <a:latin typeface="Calibri"/>
                          <a:ea typeface="Calibri"/>
                          <a:cs typeface="Times New Roman"/>
                        </a:rPr>
                        <a:t>SWAp</a:t>
                      </a:r>
                      <a:r>
                        <a:rPr lang="en-GB" sz="1800" dirty="0">
                          <a:latin typeface="Calibri"/>
                          <a:ea typeface="Calibri"/>
                          <a:cs typeface="Times New Roman"/>
                        </a:rPr>
                        <a:t> improved institutional performance?</a:t>
                      </a:r>
                      <a:endParaRPr lang="en-US" sz="1800" dirty="0">
                        <a:latin typeface="Calibri"/>
                        <a:ea typeface="Calibri"/>
                        <a:cs typeface="Times New Roman"/>
                      </a:endParaRPr>
                    </a:p>
                  </a:txBody>
                  <a:tcPr marL="68580" marR="68580" marT="0" marB="0">
                    <a:solidFill>
                      <a:schemeClr val="accent3">
                        <a:lumMod val="40000"/>
                        <a:lumOff val="60000"/>
                      </a:schemeClr>
                    </a:solidFill>
                  </a:tcPr>
                </a:tc>
                <a:tc>
                  <a:txBody>
                    <a:bodyPr/>
                    <a:lstStyle/>
                    <a:p>
                      <a:pPr marL="21590">
                        <a:lnSpc>
                          <a:spcPct val="115000"/>
                        </a:lnSpc>
                        <a:spcAft>
                          <a:spcPts val="0"/>
                        </a:spcAft>
                      </a:pPr>
                      <a:r>
                        <a:rPr lang="en-GB" sz="1800">
                          <a:latin typeface="Calibri"/>
                          <a:ea typeface="Calibri"/>
                          <a:cs typeface="Times New Roman"/>
                          <a:sym typeface="Wingdings"/>
                        </a:rPr>
                        <a:t></a:t>
                      </a:r>
                      <a:endParaRPr lang="en-US" sz="1800">
                        <a:latin typeface="Calibri"/>
                        <a:ea typeface="Calibri"/>
                        <a:cs typeface="Times New Roman"/>
                      </a:endParaRPr>
                    </a:p>
                  </a:txBody>
                  <a:tcPr marL="68580" marR="68580" marT="0" marB="0">
                    <a:solidFill>
                      <a:schemeClr val="accent3">
                        <a:lumMod val="40000"/>
                        <a:lumOff val="60000"/>
                      </a:schemeClr>
                    </a:solidFill>
                  </a:tcPr>
                </a:tc>
                <a:tc>
                  <a:txBody>
                    <a:bodyPr/>
                    <a:lstStyle/>
                    <a:p>
                      <a:pPr marL="21590">
                        <a:lnSpc>
                          <a:spcPct val="115000"/>
                        </a:lnSpc>
                        <a:spcAft>
                          <a:spcPts val="0"/>
                        </a:spcAft>
                      </a:pPr>
                      <a:endParaRPr lang="en-GB" sz="1800">
                        <a:latin typeface="Calibri"/>
                        <a:ea typeface="Calibri"/>
                        <a:cs typeface="Times New Roman"/>
                      </a:endParaRPr>
                    </a:p>
                  </a:txBody>
                  <a:tcPr marL="68580" marR="68580" marT="0" marB="0">
                    <a:solidFill>
                      <a:schemeClr val="accent3">
                        <a:lumMod val="40000"/>
                        <a:lumOff val="60000"/>
                      </a:schemeClr>
                    </a:solidFill>
                  </a:tcPr>
                </a:tc>
                <a:tc>
                  <a:txBody>
                    <a:bodyPr/>
                    <a:lstStyle/>
                    <a:p>
                      <a:pPr marL="21590">
                        <a:lnSpc>
                          <a:spcPct val="115000"/>
                        </a:lnSpc>
                        <a:spcAft>
                          <a:spcPts val="0"/>
                        </a:spcAft>
                      </a:pPr>
                      <a:endParaRPr lang="en-GB" sz="1800">
                        <a:latin typeface="Calibri"/>
                        <a:ea typeface="Calibri"/>
                        <a:cs typeface="Times New Roman"/>
                      </a:endParaRPr>
                    </a:p>
                  </a:txBody>
                  <a:tcPr marL="68580" marR="68580" marT="0" marB="0">
                    <a:solidFill>
                      <a:schemeClr val="accent3">
                        <a:lumMod val="40000"/>
                        <a:lumOff val="60000"/>
                      </a:schemeClr>
                    </a:solidFill>
                  </a:tcPr>
                </a:tc>
                <a:tc>
                  <a:txBody>
                    <a:bodyPr/>
                    <a:lstStyle/>
                    <a:p>
                      <a:pPr>
                        <a:lnSpc>
                          <a:spcPct val="115000"/>
                        </a:lnSpc>
                        <a:spcAft>
                          <a:spcPts val="0"/>
                        </a:spcAft>
                      </a:pPr>
                      <a:r>
                        <a:rPr lang="en-GB" sz="1400">
                          <a:latin typeface="Calibri"/>
                          <a:ea typeface="Calibri"/>
                          <a:cs typeface="Times New Roman"/>
                        </a:rPr>
                        <a:t>Roll out of reforms and rural mini swap</a:t>
                      </a:r>
                      <a:endParaRPr lang="en-US" sz="1400">
                        <a:latin typeface="Calibri"/>
                        <a:ea typeface="Calibri"/>
                        <a:cs typeface="Times New Roman"/>
                      </a:endParaRPr>
                    </a:p>
                  </a:txBody>
                  <a:tcPr marL="68580" marR="68580" marT="0" marB="0">
                    <a:solidFill>
                      <a:schemeClr val="accent3">
                        <a:lumMod val="40000"/>
                        <a:lumOff val="60000"/>
                      </a:schemeClr>
                    </a:solidFill>
                  </a:tcPr>
                </a:tc>
              </a:tr>
              <a:tr h="370840">
                <a:tc>
                  <a:txBody>
                    <a:bodyPr/>
                    <a:lstStyle/>
                    <a:p>
                      <a:pPr marL="342900" lvl="0" indent="-342900">
                        <a:lnSpc>
                          <a:spcPct val="115000"/>
                        </a:lnSpc>
                        <a:spcAft>
                          <a:spcPts val="0"/>
                        </a:spcAft>
                        <a:buFont typeface="+mj-lt"/>
                        <a:buNone/>
                      </a:pPr>
                      <a:r>
                        <a:rPr lang="en-GB" sz="1800" dirty="0">
                          <a:latin typeface="Calibri"/>
                          <a:ea typeface="Calibri"/>
                          <a:cs typeface="Times New Roman"/>
                        </a:rPr>
                        <a:t>Has </a:t>
                      </a:r>
                      <a:r>
                        <a:rPr lang="en-GB" sz="1800" dirty="0" err="1">
                          <a:latin typeface="Calibri"/>
                          <a:ea typeface="Calibri"/>
                          <a:cs typeface="Times New Roman"/>
                        </a:rPr>
                        <a:t>SWAp</a:t>
                      </a:r>
                      <a:r>
                        <a:rPr lang="en-GB" sz="1800" dirty="0">
                          <a:latin typeface="Calibri"/>
                          <a:ea typeface="Calibri"/>
                          <a:cs typeface="Times New Roman"/>
                        </a:rPr>
                        <a:t> improved sector capacity?</a:t>
                      </a:r>
                      <a:endParaRPr lang="en-US" sz="1800" dirty="0">
                        <a:latin typeface="Calibri"/>
                        <a:ea typeface="Calibri"/>
                        <a:cs typeface="Times New Roman"/>
                      </a:endParaRPr>
                    </a:p>
                  </a:txBody>
                  <a:tcPr marL="68580" marR="68580" marT="0" marB="0">
                    <a:solidFill>
                      <a:schemeClr val="accent3">
                        <a:lumMod val="40000"/>
                        <a:lumOff val="60000"/>
                      </a:schemeClr>
                    </a:solidFill>
                  </a:tcPr>
                </a:tc>
                <a:tc>
                  <a:txBody>
                    <a:bodyPr/>
                    <a:lstStyle/>
                    <a:p>
                      <a:pPr marL="21590">
                        <a:lnSpc>
                          <a:spcPct val="115000"/>
                        </a:lnSpc>
                        <a:spcAft>
                          <a:spcPts val="0"/>
                        </a:spcAft>
                      </a:pPr>
                      <a:r>
                        <a:rPr lang="en-GB" sz="1800">
                          <a:latin typeface="Calibri"/>
                          <a:ea typeface="Calibri"/>
                          <a:cs typeface="Times New Roman"/>
                          <a:sym typeface="Wingdings"/>
                        </a:rPr>
                        <a:t></a:t>
                      </a:r>
                      <a:endParaRPr lang="en-US" sz="1800">
                        <a:latin typeface="Calibri"/>
                        <a:ea typeface="Calibri"/>
                        <a:cs typeface="Times New Roman"/>
                      </a:endParaRPr>
                    </a:p>
                  </a:txBody>
                  <a:tcPr marL="68580" marR="68580" marT="0" marB="0">
                    <a:solidFill>
                      <a:schemeClr val="accent3">
                        <a:lumMod val="40000"/>
                        <a:lumOff val="60000"/>
                      </a:schemeClr>
                    </a:solidFill>
                  </a:tcPr>
                </a:tc>
                <a:tc>
                  <a:txBody>
                    <a:bodyPr/>
                    <a:lstStyle/>
                    <a:p>
                      <a:pPr marL="21590">
                        <a:lnSpc>
                          <a:spcPct val="115000"/>
                        </a:lnSpc>
                        <a:spcAft>
                          <a:spcPts val="0"/>
                        </a:spcAft>
                      </a:pPr>
                      <a:endParaRPr lang="en-GB" sz="1800">
                        <a:latin typeface="Calibri"/>
                        <a:ea typeface="Calibri"/>
                        <a:cs typeface="Times New Roman"/>
                      </a:endParaRPr>
                    </a:p>
                  </a:txBody>
                  <a:tcPr marL="68580" marR="68580" marT="0" marB="0">
                    <a:solidFill>
                      <a:schemeClr val="accent3">
                        <a:lumMod val="40000"/>
                        <a:lumOff val="60000"/>
                      </a:schemeClr>
                    </a:solidFill>
                  </a:tcPr>
                </a:tc>
                <a:tc>
                  <a:txBody>
                    <a:bodyPr/>
                    <a:lstStyle/>
                    <a:p>
                      <a:pPr marL="21590">
                        <a:lnSpc>
                          <a:spcPct val="115000"/>
                        </a:lnSpc>
                        <a:spcAft>
                          <a:spcPts val="0"/>
                        </a:spcAft>
                      </a:pPr>
                      <a:endParaRPr lang="en-GB" sz="1800">
                        <a:latin typeface="Calibri"/>
                        <a:ea typeface="Calibri"/>
                        <a:cs typeface="Times New Roman"/>
                      </a:endParaRPr>
                    </a:p>
                  </a:txBody>
                  <a:tcPr marL="68580" marR="68580" marT="0" marB="0">
                    <a:solidFill>
                      <a:schemeClr val="accent3">
                        <a:lumMod val="40000"/>
                        <a:lumOff val="60000"/>
                      </a:schemeClr>
                    </a:solidFill>
                  </a:tcPr>
                </a:tc>
                <a:tc>
                  <a:txBody>
                    <a:bodyPr/>
                    <a:lstStyle/>
                    <a:p>
                      <a:pPr>
                        <a:lnSpc>
                          <a:spcPct val="115000"/>
                        </a:lnSpc>
                        <a:spcAft>
                          <a:spcPts val="0"/>
                        </a:spcAft>
                      </a:pPr>
                      <a:r>
                        <a:rPr lang="en-GB" sz="1400" dirty="0">
                          <a:latin typeface="Calibri"/>
                          <a:ea typeface="Calibri"/>
                          <a:cs typeface="Times New Roman"/>
                        </a:rPr>
                        <a:t>As above</a:t>
                      </a:r>
                      <a:endParaRPr lang="en-US" sz="1400" dirty="0">
                        <a:latin typeface="Calibri"/>
                        <a:ea typeface="Calibri"/>
                        <a:cs typeface="Times New Roman"/>
                      </a:endParaRPr>
                    </a:p>
                  </a:txBody>
                  <a:tcPr marL="68580" marR="68580" marT="0" marB="0">
                    <a:solidFill>
                      <a:schemeClr val="accent3">
                        <a:lumMod val="40000"/>
                        <a:lumOff val="60000"/>
                      </a:schemeClr>
                    </a:solidFill>
                  </a:tcPr>
                </a:tc>
              </a:tr>
            </a:tbl>
          </a:graphicData>
        </a:graphic>
      </p:graphicFrame>
      <p:sp>
        <p:nvSpPr>
          <p:cNvPr id="3" name="TextBox 2"/>
          <p:cNvSpPr txBox="1"/>
          <p:nvPr/>
        </p:nvSpPr>
        <p:spPr>
          <a:xfrm>
            <a:off x="395536" y="188640"/>
            <a:ext cx="8352928" cy="738187"/>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ctr" fontAlgn="auto">
              <a:spcBef>
                <a:spcPts val="0"/>
              </a:spcBef>
              <a:spcAft>
                <a:spcPts val="0"/>
              </a:spcAft>
              <a:defRPr/>
            </a:pPr>
            <a:r>
              <a:rPr lang="da-DK" sz="2400" b="1" dirty="0" smtClean="0"/>
              <a:t>Lesotho – institutional capacity   </a:t>
            </a:r>
            <a:endParaRPr lang="da-DK" sz="2400" b="1" dirty="0"/>
          </a:p>
          <a:p>
            <a:pPr algn="ctr" fontAlgn="auto">
              <a:spcBef>
                <a:spcPts val="0"/>
              </a:spcBef>
              <a:spcAft>
                <a:spcPts val="0"/>
              </a:spcAft>
              <a:defRPr/>
            </a:pPr>
            <a:endParaRPr lang="en-US" b="1" dirty="0"/>
          </a:p>
        </p:txBody>
      </p:sp>
      <p:sp>
        <p:nvSpPr>
          <p:cNvPr id="5" name="Slide Number Placeholder 4"/>
          <p:cNvSpPr>
            <a:spLocks noGrp="1"/>
          </p:cNvSpPr>
          <p:nvPr>
            <p:ph type="sldNum" sz="quarter" idx="12"/>
          </p:nvPr>
        </p:nvSpPr>
        <p:spPr/>
        <p:txBody>
          <a:bodyPr/>
          <a:lstStyle/>
          <a:p>
            <a:fld id="{C6F255D5-DFAF-4144-A9D5-C5B458BCDEE7}" type="slidenum">
              <a:rPr lang="en-US" smtClean="0"/>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95535" y="1124744"/>
          <a:ext cx="8352930" cy="4578316"/>
        </p:xfrm>
        <a:graphic>
          <a:graphicData uri="http://schemas.openxmlformats.org/drawingml/2006/table">
            <a:tbl>
              <a:tblPr firstRow="1" bandRow="1">
                <a:tableStyleId>{5C22544A-7EE6-4342-B048-85BDC9FD1C3A}</a:tableStyleId>
              </a:tblPr>
              <a:tblGrid>
                <a:gridCol w="5112569"/>
                <a:gridCol w="288032"/>
                <a:gridCol w="288032"/>
                <a:gridCol w="288032"/>
                <a:gridCol w="2376265"/>
              </a:tblGrid>
              <a:tr h="370840">
                <a:tc>
                  <a:txBody>
                    <a:bodyPr/>
                    <a:lstStyle/>
                    <a:p>
                      <a:pPr marL="342900" lvl="0" indent="-342900">
                        <a:lnSpc>
                          <a:spcPct val="115000"/>
                        </a:lnSpc>
                        <a:spcAft>
                          <a:spcPts val="0"/>
                        </a:spcAft>
                        <a:buFont typeface="+mj-lt"/>
                        <a:buNone/>
                      </a:pPr>
                      <a:r>
                        <a:rPr lang="da-DK" sz="1600" dirty="0" smtClean="0">
                          <a:latin typeface="Calibri"/>
                          <a:ea typeface="Calibri"/>
                          <a:cs typeface="Times New Roman"/>
                        </a:rPr>
                        <a:t>Criteria</a:t>
                      </a:r>
                      <a:endParaRPr lang="en-US" sz="1600" dirty="0">
                        <a:latin typeface="Calibri"/>
                        <a:ea typeface="Calibri"/>
                        <a:cs typeface="Times New Roman"/>
                      </a:endParaRPr>
                    </a:p>
                  </a:txBody>
                  <a:tcPr marL="68580" marR="68580" marT="0" marB="0"/>
                </a:tc>
                <a:tc>
                  <a:txBody>
                    <a:bodyPr/>
                    <a:lstStyle/>
                    <a:p>
                      <a:pPr marL="21590" marR="0" indent="0" algn="l" defTabSz="914400" rtl="0" eaLnBrk="1" fontAlgn="auto" latinLnBrk="0" hangingPunct="1">
                        <a:lnSpc>
                          <a:spcPct val="115000"/>
                        </a:lnSpc>
                        <a:spcBef>
                          <a:spcPts val="0"/>
                        </a:spcBef>
                        <a:spcAft>
                          <a:spcPts val="0"/>
                        </a:spcAft>
                        <a:buClrTx/>
                        <a:buSzTx/>
                        <a:buFontTx/>
                        <a:buNone/>
                        <a:tabLst/>
                        <a:defRPr/>
                      </a:pPr>
                      <a:r>
                        <a:rPr lang="da-DK" sz="1600" dirty="0" smtClean="0">
                          <a:latin typeface="Calibri"/>
                          <a:ea typeface="Calibri"/>
                          <a:cs typeface="Times New Roman"/>
                        </a:rPr>
                        <a:t>H</a:t>
                      </a:r>
                      <a:endParaRPr lang="en-US" sz="1600" dirty="0" smtClean="0">
                        <a:latin typeface="+mn-lt"/>
                        <a:ea typeface="Calibri"/>
                        <a:cs typeface="Times New Roman"/>
                      </a:endParaRPr>
                    </a:p>
                  </a:txBody>
                  <a:tcPr marL="68580" marR="68580" marT="0" marB="0"/>
                </a:tc>
                <a:tc>
                  <a:txBody>
                    <a:bodyPr/>
                    <a:lstStyle/>
                    <a:p>
                      <a:pPr marL="7938" indent="-7938" algn="ctr">
                        <a:lnSpc>
                          <a:spcPct val="115000"/>
                        </a:lnSpc>
                        <a:spcAft>
                          <a:spcPts val="0"/>
                        </a:spcAft>
                      </a:pPr>
                      <a:r>
                        <a:rPr lang="en-GB" sz="1600" dirty="0" smtClean="0">
                          <a:latin typeface="Calibri"/>
                          <a:ea typeface="Calibri"/>
                          <a:cs typeface="Times New Roman"/>
                        </a:rPr>
                        <a:t>M</a:t>
                      </a:r>
                      <a:endParaRPr lang="en-GB" sz="1600" dirty="0">
                        <a:latin typeface="Calibri"/>
                        <a:ea typeface="Calibri"/>
                        <a:cs typeface="Times New Roman"/>
                      </a:endParaRPr>
                    </a:p>
                  </a:txBody>
                  <a:tcPr marL="68580" marR="68580"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da-DK" sz="1600" dirty="0" smtClean="0">
                          <a:latin typeface="+mn-lt"/>
                          <a:ea typeface="Calibri"/>
                          <a:cs typeface="Times New Roman"/>
                        </a:rPr>
                        <a:t>L</a:t>
                      </a:r>
                      <a:endParaRPr lang="en-US" sz="1600" dirty="0" smtClean="0">
                        <a:latin typeface="+mn-lt"/>
                        <a:ea typeface="Calibri"/>
                        <a:cs typeface="Times New Roman"/>
                      </a:endParaRPr>
                    </a:p>
                    <a:p>
                      <a:pPr marL="153988" indent="-307975" algn="ctr">
                        <a:lnSpc>
                          <a:spcPct val="115000"/>
                        </a:lnSpc>
                        <a:spcAft>
                          <a:spcPts val="0"/>
                        </a:spcAft>
                      </a:pPr>
                      <a:endParaRPr lang="en-GB" sz="1600" dirty="0">
                        <a:latin typeface="Calibri"/>
                        <a:ea typeface="Calibri"/>
                        <a:cs typeface="Times New Roman"/>
                      </a:endParaRPr>
                    </a:p>
                  </a:txBody>
                  <a:tcPr marL="68580" marR="68580" marT="0" marB="0"/>
                </a:tc>
                <a:tc>
                  <a:txBody>
                    <a:bodyPr/>
                    <a:lstStyle/>
                    <a:p>
                      <a:pPr>
                        <a:lnSpc>
                          <a:spcPct val="115000"/>
                        </a:lnSpc>
                        <a:spcAft>
                          <a:spcPts val="0"/>
                        </a:spcAft>
                      </a:pPr>
                      <a:r>
                        <a:rPr lang="da-DK" sz="1600" dirty="0" smtClean="0">
                          <a:latin typeface="Calibri"/>
                          <a:ea typeface="Calibri"/>
                          <a:cs typeface="Times New Roman"/>
                        </a:rPr>
                        <a:t>Comment</a:t>
                      </a:r>
                      <a:endParaRPr lang="en-US" sz="1600" dirty="0">
                        <a:latin typeface="Calibri"/>
                        <a:ea typeface="Calibri"/>
                        <a:cs typeface="Times New Roman"/>
                      </a:endParaRPr>
                    </a:p>
                  </a:txBody>
                  <a:tcPr marL="68580" marR="68580" marT="0" marB="0"/>
                </a:tc>
              </a:tr>
              <a:tr h="370840">
                <a:tc>
                  <a:txBody>
                    <a:bodyPr/>
                    <a:lstStyle/>
                    <a:p>
                      <a:pPr marL="342900" lvl="0" indent="-342900">
                        <a:lnSpc>
                          <a:spcPct val="115000"/>
                        </a:lnSpc>
                        <a:spcAft>
                          <a:spcPts val="0"/>
                        </a:spcAft>
                        <a:buFont typeface="+mj-lt"/>
                        <a:buNone/>
                      </a:pPr>
                      <a:r>
                        <a:rPr lang="en-GB" sz="1800" dirty="0">
                          <a:latin typeface="Calibri"/>
                          <a:ea typeface="Calibri"/>
                          <a:cs typeface="Times New Roman"/>
                        </a:rPr>
                        <a:t>Is there a performance measurement framework? </a:t>
                      </a:r>
                      <a:endParaRPr lang="en-US" sz="1800" dirty="0">
                        <a:latin typeface="Calibri"/>
                        <a:ea typeface="Calibri"/>
                        <a:cs typeface="Times New Roman"/>
                      </a:endParaRPr>
                    </a:p>
                  </a:txBody>
                  <a:tcPr marL="68580" marR="68580" marT="0" marB="0"/>
                </a:tc>
                <a:tc>
                  <a:txBody>
                    <a:bodyPr/>
                    <a:lstStyle/>
                    <a:p>
                      <a:pPr marL="21590">
                        <a:lnSpc>
                          <a:spcPct val="115000"/>
                        </a:lnSpc>
                        <a:spcAft>
                          <a:spcPts val="0"/>
                        </a:spcAft>
                      </a:pPr>
                      <a:endParaRPr lang="en-GB" sz="1800">
                        <a:latin typeface="Calibri"/>
                        <a:ea typeface="Calibri"/>
                        <a:cs typeface="Times New Roman"/>
                      </a:endParaRPr>
                    </a:p>
                  </a:txBody>
                  <a:tcPr marL="68580" marR="68580" marT="0" marB="0"/>
                </a:tc>
                <a:tc>
                  <a:txBody>
                    <a:bodyPr/>
                    <a:lstStyle/>
                    <a:p>
                      <a:pPr marL="21590">
                        <a:lnSpc>
                          <a:spcPct val="115000"/>
                        </a:lnSpc>
                        <a:spcAft>
                          <a:spcPts val="0"/>
                        </a:spcAft>
                      </a:pPr>
                      <a:r>
                        <a:rPr lang="en-GB" sz="1800">
                          <a:latin typeface="Calibri"/>
                          <a:ea typeface="Calibri"/>
                          <a:cs typeface="Times New Roman"/>
                          <a:sym typeface="Wingdings"/>
                        </a:rPr>
                        <a:t></a:t>
                      </a:r>
                      <a:endParaRPr lang="en-US" sz="1800">
                        <a:latin typeface="Calibri"/>
                        <a:ea typeface="Calibri"/>
                        <a:cs typeface="Times New Roman"/>
                      </a:endParaRPr>
                    </a:p>
                  </a:txBody>
                  <a:tcPr marL="68580" marR="68580" marT="0" marB="0"/>
                </a:tc>
                <a:tc>
                  <a:txBody>
                    <a:bodyPr/>
                    <a:lstStyle/>
                    <a:p>
                      <a:pPr marL="21590">
                        <a:lnSpc>
                          <a:spcPct val="115000"/>
                        </a:lnSpc>
                        <a:spcAft>
                          <a:spcPts val="0"/>
                        </a:spcAft>
                      </a:pPr>
                      <a:endParaRPr lang="en-GB" sz="1800">
                        <a:latin typeface="Calibri"/>
                        <a:ea typeface="Calibri"/>
                        <a:cs typeface="Times New Roman"/>
                      </a:endParaRPr>
                    </a:p>
                  </a:txBody>
                  <a:tcPr marL="68580" marR="68580" marT="0" marB="0"/>
                </a:tc>
                <a:tc>
                  <a:txBody>
                    <a:bodyPr/>
                    <a:lstStyle/>
                    <a:p>
                      <a:pPr>
                        <a:lnSpc>
                          <a:spcPct val="115000"/>
                        </a:lnSpc>
                        <a:spcAft>
                          <a:spcPts val="0"/>
                        </a:spcAft>
                      </a:pPr>
                      <a:r>
                        <a:rPr lang="en-GB" sz="1800">
                          <a:latin typeface="Calibri"/>
                          <a:ea typeface="Calibri"/>
                          <a:cs typeface="Times New Roman"/>
                        </a:rPr>
                        <a:t>Framework in place but not with data</a:t>
                      </a:r>
                      <a:endParaRPr lang="en-US" sz="1800">
                        <a:latin typeface="Calibri"/>
                        <a:ea typeface="Calibri"/>
                        <a:cs typeface="Times New Roman"/>
                      </a:endParaRPr>
                    </a:p>
                  </a:txBody>
                  <a:tcPr marL="68580" marR="68580" marT="0" marB="0"/>
                </a:tc>
              </a:tr>
              <a:tr h="370840">
                <a:tc>
                  <a:txBody>
                    <a:bodyPr/>
                    <a:lstStyle/>
                    <a:p>
                      <a:pPr marL="342900" lvl="0" indent="-342900">
                        <a:lnSpc>
                          <a:spcPct val="115000"/>
                        </a:lnSpc>
                        <a:spcAft>
                          <a:spcPts val="0"/>
                        </a:spcAft>
                        <a:buFont typeface="+mj-lt"/>
                        <a:buNone/>
                      </a:pPr>
                      <a:r>
                        <a:rPr lang="en-GB" sz="1800" dirty="0">
                          <a:latin typeface="Calibri"/>
                          <a:ea typeface="Calibri"/>
                          <a:cs typeface="Times New Roman"/>
                        </a:rPr>
                        <a:t>Are the sector indicators appropriate? </a:t>
                      </a:r>
                      <a:endParaRPr lang="en-US" sz="1800" dirty="0">
                        <a:latin typeface="Calibri"/>
                        <a:ea typeface="Calibri"/>
                        <a:cs typeface="Times New Roman"/>
                      </a:endParaRPr>
                    </a:p>
                  </a:txBody>
                  <a:tcPr marL="68580" marR="68580" marT="0" marB="0"/>
                </a:tc>
                <a:tc>
                  <a:txBody>
                    <a:bodyPr/>
                    <a:lstStyle/>
                    <a:p>
                      <a:pPr marL="21590">
                        <a:lnSpc>
                          <a:spcPct val="115000"/>
                        </a:lnSpc>
                        <a:spcAft>
                          <a:spcPts val="0"/>
                        </a:spcAft>
                      </a:pPr>
                      <a:r>
                        <a:rPr lang="en-GB" sz="1800">
                          <a:latin typeface="Calibri"/>
                          <a:ea typeface="Calibri"/>
                          <a:cs typeface="Times New Roman"/>
                          <a:sym typeface="Wingdings"/>
                        </a:rPr>
                        <a:t></a:t>
                      </a:r>
                      <a:endParaRPr lang="en-US" sz="1800">
                        <a:latin typeface="Calibri"/>
                        <a:ea typeface="Calibri"/>
                        <a:cs typeface="Times New Roman"/>
                      </a:endParaRPr>
                    </a:p>
                  </a:txBody>
                  <a:tcPr marL="68580" marR="68580" marT="0" marB="0"/>
                </a:tc>
                <a:tc>
                  <a:txBody>
                    <a:bodyPr/>
                    <a:lstStyle/>
                    <a:p>
                      <a:pPr marL="21590">
                        <a:lnSpc>
                          <a:spcPct val="115000"/>
                        </a:lnSpc>
                        <a:spcAft>
                          <a:spcPts val="0"/>
                        </a:spcAft>
                      </a:pPr>
                      <a:endParaRPr lang="en-GB" sz="1800">
                        <a:latin typeface="Calibri"/>
                        <a:ea typeface="Calibri"/>
                        <a:cs typeface="Times New Roman"/>
                      </a:endParaRPr>
                    </a:p>
                  </a:txBody>
                  <a:tcPr marL="68580" marR="68580" marT="0" marB="0"/>
                </a:tc>
                <a:tc>
                  <a:txBody>
                    <a:bodyPr/>
                    <a:lstStyle/>
                    <a:p>
                      <a:pPr marL="21590">
                        <a:lnSpc>
                          <a:spcPct val="115000"/>
                        </a:lnSpc>
                        <a:spcAft>
                          <a:spcPts val="0"/>
                        </a:spcAft>
                      </a:pPr>
                      <a:endParaRPr lang="en-GB" sz="1800">
                        <a:latin typeface="Calibri"/>
                        <a:ea typeface="Calibri"/>
                        <a:cs typeface="Times New Roman"/>
                      </a:endParaRPr>
                    </a:p>
                  </a:txBody>
                  <a:tcPr marL="68580" marR="68580" marT="0" marB="0"/>
                </a:tc>
                <a:tc>
                  <a:txBody>
                    <a:bodyPr/>
                    <a:lstStyle/>
                    <a:p>
                      <a:pPr>
                        <a:lnSpc>
                          <a:spcPct val="115000"/>
                        </a:lnSpc>
                        <a:spcAft>
                          <a:spcPts val="0"/>
                        </a:spcAft>
                      </a:pPr>
                      <a:r>
                        <a:rPr lang="en-GB" sz="1800">
                          <a:latin typeface="Calibri"/>
                          <a:ea typeface="Calibri"/>
                          <a:cs typeface="Times New Roman"/>
                        </a:rPr>
                        <a:t>Simple</a:t>
                      </a:r>
                      <a:endParaRPr lang="en-US" sz="1800">
                        <a:latin typeface="Calibri"/>
                        <a:ea typeface="Calibri"/>
                        <a:cs typeface="Times New Roman"/>
                      </a:endParaRPr>
                    </a:p>
                  </a:txBody>
                  <a:tcPr marL="68580" marR="68580" marT="0" marB="0"/>
                </a:tc>
              </a:tr>
              <a:tr h="370840">
                <a:tc>
                  <a:txBody>
                    <a:bodyPr/>
                    <a:lstStyle/>
                    <a:p>
                      <a:pPr marL="342900" lvl="0" indent="-342900">
                        <a:lnSpc>
                          <a:spcPct val="115000"/>
                        </a:lnSpc>
                        <a:spcAft>
                          <a:spcPts val="0"/>
                        </a:spcAft>
                        <a:buFont typeface="+mj-lt"/>
                        <a:buNone/>
                      </a:pPr>
                      <a:r>
                        <a:rPr lang="en-GB" sz="1800" dirty="0">
                          <a:latin typeface="Calibri"/>
                          <a:ea typeface="Calibri"/>
                          <a:cs typeface="Times New Roman"/>
                        </a:rPr>
                        <a:t>Is the data considered high quality and reliable? </a:t>
                      </a:r>
                      <a:endParaRPr lang="en-US" sz="1800" dirty="0">
                        <a:latin typeface="Calibri"/>
                        <a:ea typeface="Calibri"/>
                        <a:cs typeface="Times New Roman"/>
                      </a:endParaRPr>
                    </a:p>
                  </a:txBody>
                  <a:tcPr marL="68580" marR="68580" marT="0" marB="0"/>
                </a:tc>
                <a:tc>
                  <a:txBody>
                    <a:bodyPr/>
                    <a:lstStyle/>
                    <a:p>
                      <a:pPr marL="21590">
                        <a:lnSpc>
                          <a:spcPct val="115000"/>
                        </a:lnSpc>
                        <a:spcAft>
                          <a:spcPts val="0"/>
                        </a:spcAft>
                      </a:pPr>
                      <a:endParaRPr lang="en-GB" sz="1800">
                        <a:latin typeface="Calibri"/>
                        <a:ea typeface="Calibri"/>
                        <a:cs typeface="Times New Roman"/>
                      </a:endParaRPr>
                    </a:p>
                  </a:txBody>
                  <a:tcPr marL="68580" marR="68580" marT="0" marB="0"/>
                </a:tc>
                <a:tc>
                  <a:txBody>
                    <a:bodyPr/>
                    <a:lstStyle/>
                    <a:p>
                      <a:pPr marL="21590">
                        <a:lnSpc>
                          <a:spcPct val="115000"/>
                        </a:lnSpc>
                        <a:spcAft>
                          <a:spcPts val="0"/>
                        </a:spcAft>
                      </a:pPr>
                      <a:r>
                        <a:rPr lang="en-GB" sz="1800">
                          <a:latin typeface="Calibri"/>
                          <a:ea typeface="Calibri"/>
                          <a:cs typeface="Times New Roman"/>
                          <a:sym typeface="Wingdings"/>
                        </a:rPr>
                        <a:t></a:t>
                      </a:r>
                      <a:endParaRPr lang="en-US" sz="1800">
                        <a:latin typeface="Calibri"/>
                        <a:ea typeface="Calibri"/>
                        <a:cs typeface="Times New Roman"/>
                      </a:endParaRPr>
                    </a:p>
                  </a:txBody>
                  <a:tcPr marL="68580" marR="68580" marT="0" marB="0"/>
                </a:tc>
                <a:tc>
                  <a:txBody>
                    <a:bodyPr/>
                    <a:lstStyle/>
                    <a:p>
                      <a:pPr marL="21590">
                        <a:lnSpc>
                          <a:spcPct val="115000"/>
                        </a:lnSpc>
                        <a:spcAft>
                          <a:spcPts val="0"/>
                        </a:spcAft>
                      </a:pPr>
                      <a:endParaRPr lang="en-GB" sz="1800">
                        <a:latin typeface="Calibri"/>
                        <a:ea typeface="Calibri"/>
                        <a:cs typeface="Times New Roman"/>
                      </a:endParaRPr>
                    </a:p>
                  </a:txBody>
                  <a:tcPr marL="68580" marR="68580" marT="0" marB="0"/>
                </a:tc>
                <a:tc>
                  <a:txBody>
                    <a:bodyPr/>
                    <a:lstStyle/>
                    <a:p>
                      <a:pPr>
                        <a:lnSpc>
                          <a:spcPct val="115000"/>
                        </a:lnSpc>
                        <a:spcAft>
                          <a:spcPts val="0"/>
                        </a:spcAft>
                      </a:pPr>
                      <a:r>
                        <a:rPr lang="en-GB" sz="1800">
                          <a:latin typeface="Calibri"/>
                          <a:ea typeface="Calibri"/>
                          <a:cs typeface="Times New Roman"/>
                        </a:rPr>
                        <a:t>Confusion over definitions</a:t>
                      </a:r>
                      <a:endParaRPr lang="en-US" sz="1800">
                        <a:latin typeface="Calibri"/>
                        <a:ea typeface="Calibri"/>
                        <a:cs typeface="Times New Roman"/>
                      </a:endParaRPr>
                    </a:p>
                  </a:txBody>
                  <a:tcPr marL="68580" marR="68580" marT="0" marB="0"/>
                </a:tc>
              </a:tr>
              <a:tr h="491964">
                <a:tc>
                  <a:txBody>
                    <a:bodyPr/>
                    <a:lstStyle/>
                    <a:p>
                      <a:pPr marL="342900" lvl="0" indent="-342900">
                        <a:lnSpc>
                          <a:spcPct val="115000"/>
                        </a:lnSpc>
                        <a:spcAft>
                          <a:spcPts val="0"/>
                        </a:spcAft>
                        <a:buFont typeface="+mj-lt"/>
                        <a:buNone/>
                      </a:pPr>
                      <a:r>
                        <a:rPr lang="en-GB" sz="1800" dirty="0">
                          <a:latin typeface="Calibri"/>
                          <a:ea typeface="Calibri"/>
                          <a:cs typeface="Times New Roman"/>
                        </a:rPr>
                        <a:t>Is there regular reporting and (annual) review? </a:t>
                      </a:r>
                      <a:endParaRPr lang="en-US" sz="1800" dirty="0">
                        <a:latin typeface="Calibri"/>
                        <a:ea typeface="Calibri"/>
                        <a:cs typeface="Times New Roman"/>
                      </a:endParaRPr>
                    </a:p>
                  </a:txBody>
                  <a:tcPr marL="68580" marR="68580" marT="0" marB="0"/>
                </a:tc>
                <a:tc>
                  <a:txBody>
                    <a:bodyPr/>
                    <a:lstStyle/>
                    <a:p>
                      <a:pPr marL="21590">
                        <a:lnSpc>
                          <a:spcPct val="115000"/>
                        </a:lnSpc>
                        <a:spcAft>
                          <a:spcPts val="0"/>
                        </a:spcAft>
                      </a:pPr>
                      <a:endParaRPr lang="en-GB" sz="1800">
                        <a:latin typeface="Calibri"/>
                        <a:ea typeface="Calibri"/>
                        <a:cs typeface="Times New Roman"/>
                      </a:endParaRPr>
                    </a:p>
                  </a:txBody>
                  <a:tcPr marL="68580" marR="68580" marT="0" marB="0"/>
                </a:tc>
                <a:tc>
                  <a:txBody>
                    <a:bodyPr/>
                    <a:lstStyle/>
                    <a:p>
                      <a:pPr marL="21590">
                        <a:lnSpc>
                          <a:spcPct val="115000"/>
                        </a:lnSpc>
                        <a:spcAft>
                          <a:spcPts val="0"/>
                        </a:spcAft>
                      </a:pPr>
                      <a:endParaRPr lang="en-GB" sz="1800">
                        <a:latin typeface="Calibri"/>
                        <a:ea typeface="Calibri"/>
                        <a:cs typeface="Times New Roman"/>
                      </a:endParaRPr>
                    </a:p>
                  </a:txBody>
                  <a:tcPr marL="68580" marR="68580" marT="0" marB="0"/>
                </a:tc>
                <a:tc>
                  <a:txBody>
                    <a:bodyPr/>
                    <a:lstStyle/>
                    <a:p>
                      <a:pPr marL="21590">
                        <a:lnSpc>
                          <a:spcPct val="115000"/>
                        </a:lnSpc>
                        <a:spcAft>
                          <a:spcPts val="0"/>
                        </a:spcAft>
                      </a:pPr>
                      <a:r>
                        <a:rPr lang="en-GB" sz="1800">
                          <a:latin typeface="Calibri"/>
                          <a:ea typeface="Calibri"/>
                          <a:cs typeface="Times New Roman"/>
                          <a:sym typeface="Wingdings"/>
                        </a:rPr>
                        <a:t></a:t>
                      </a:r>
                      <a:endParaRPr lang="en-US" sz="1800">
                        <a:latin typeface="Calibri"/>
                        <a:ea typeface="Calibri"/>
                        <a:cs typeface="Times New Roman"/>
                      </a:endParaRPr>
                    </a:p>
                  </a:txBody>
                  <a:tcPr marL="68580" marR="68580" marT="0" marB="0"/>
                </a:tc>
                <a:tc>
                  <a:txBody>
                    <a:bodyPr/>
                    <a:lstStyle/>
                    <a:p>
                      <a:pPr>
                        <a:lnSpc>
                          <a:spcPct val="115000"/>
                        </a:lnSpc>
                        <a:spcAft>
                          <a:spcPts val="0"/>
                        </a:spcAft>
                      </a:pPr>
                      <a:r>
                        <a:rPr lang="en-GB" sz="1800">
                          <a:latin typeface="Calibri"/>
                          <a:ea typeface="Calibri"/>
                          <a:cs typeface="Times New Roman"/>
                        </a:rPr>
                        <a:t>Reporting still sporadic</a:t>
                      </a:r>
                      <a:endParaRPr lang="en-US" sz="1800">
                        <a:latin typeface="Calibri"/>
                        <a:ea typeface="Calibri"/>
                        <a:cs typeface="Times New Roman"/>
                      </a:endParaRPr>
                    </a:p>
                  </a:txBody>
                  <a:tcPr marL="68580" marR="68580" marT="0" marB="0"/>
                </a:tc>
              </a:tr>
              <a:tr h="370840">
                <a:tc>
                  <a:txBody>
                    <a:bodyPr/>
                    <a:lstStyle/>
                    <a:p>
                      <a:pPr marL="342900" lvl="0" indent="-342900">
                        <a:lnSpc>
                          <a:spcPct val="115000"/>
                        </a:lnSpc>
                        <a:spcAft>
                          <a:spcPts val="0"/>
                        </a:spcAft>
                        <a:buFont typeface="+mj-lt"/>
                        <a:buNone/>
                      </a:pPr>
                      <a:r>
                        <a:rPr lang="en-GB" sz="1800" dirty="0">
                          <a:latin typeface="Calibri"/>
                          <a:ea typeface="Calibri"/>
                          <a:cs typeface="Times New Roman"/>
                        </a:rPr>
                        <a:t>Is the sector well governed?</a:t>
                      </a:r>
                      <a:endParaRPr lang="en-US" sz="1800" dirty="0">
                        <a:latin typeface="Calibri"/>
                        <a:ea typeface="Calibri"/>
                        <a:cs typeface="Times New Roman"/>
                      </a:endParaRPr>
                    </a:p>
                  </a:txBody>
                  <a:tcPr marL="68580" marR="68580" marT="0" marB="0"/>
                </a:tc>
                <a:tc>
                  <a:txBody>
                    <a:bodyPr/>
                    <a:lstStyle/>
                    <a:p>
                      <a:pPr marL="21590">
                        <a:lnSpc>
                          <a:spcPct val="115000"/>
                        </a:lnSpc>
                        <a:spcAft>
                          <a:spcPts val="0"/>
                        </a:spcAft>
                      </a:pPr>
                      <a:endParaRPr lang="en-GB" sz="1800">
                        <a:latin typeface="Calibri"/>
                        <a:ea typeface="Calibri"/>
                        <a:cs typeface="Times New Roman"/>
                      </a:endParaRPr>
                    </a:p>
                  </a:txBody>
                  <a:tcPr marL="68580" marR="68580" marT="0" marB="0"/>
                </a:tc>
                <a:tc>
                  <a:txBody>
                    <a:bodyPr/>
                    <a:lstStyle/>
                    <a:p>
                      <a:pPr marL="21590">
                        <a:lnSpc>
                          <a:spcPct val="115000"/>
                        </a:lnSpc>
                        <a:spcAft>
                          <a:spcPts val="0"/>
                        </a:spcAft>
                      </a:pPr>
                      <a:r>
                        <a:rPr lang="en-GB" sz="1800">
                          <a:latin typeface="Calibri"/>
                          <a:ea typeface="Calibri"/>
                          <a:cs typeface="Times New Roman"/>
                          <a:sym typeface="Wingdings"/>
                        </a:rPr>
                        <a:t></a:t>
                      </a:r>
                      <a:endParaRPr lang="en-US" sz="1800">
                        <a:latin typeface="Calibri"/>
                        <a:ea typeface="Calibri"/>
                        <a:cs typeface="Times New Roman"/>
                      </a:endParaRPr>
                    </a:p>
                  </a:txBody>
                  <a:tcPr marL="68580" marR="68580" marT="0" marB="0"/>
                </a:tc>
                <a:tc>
                  <a:txBody>
                    <a:bodyPr/>
                    <a:lstStyle/>
                    <a:p>
                      <a:pPr marL="21590">
                        <a:lnSpc>
                          <a:spcPct val="115000"/>
                        </a:lnSpc>
                        <a:spcAft>
                          <a:spcPts val="0"/>
                        </a:spcAft>
                      </a:pPr>
                      <a:endParaRPr lang="en-GB" sz="1800">
                        <a:latin typeface="Calibri"/>
                        <a:ea typeface="Calibri"/>
                        <a:cs typeface="Times New Roman"/>
                      </a:endParaRPr>
                    </a:p>
                  </a:txBody>
                  <a:tcPr marL="68580" marR="68580" marT="0" marB="0"/>
                </a:tc>
                <a:tc>
                  <a:txBody>
                    <a:bodyPr/>
                    <a:lstStyle/>
                    <a:p>
                      <a:pPr>
                        <a:lnSpc>
                          <a:spcPct val="115000"/>
                        </a:lnSpc>
                        <a:spcAft>
                          <a:spcPts val="0"/>
                        </a:spcAft>
                      </a:pPr>
                      <a:r>
                        <a:rPr lang="en-GB" sz="1800">
                          <a:latin typeface="Calibri"/>
                          <a:ea typeface="Calibri"/>
                          <a:cs typeface="Times New Roman"/>
                        </a:rPr>
                        <a:t>Improving trend but political interference</a:t>
                      </a:r>
                      <a:endParaRPr lang="en-US" sz="1800">
                        <a:latin typeface="Calibri"/>
                        <a:ea typeface="Calibri"/>
                        <a:cs typeface="Times New Roman"/>
                      </a:endParaRPr>
                    </a:p>
                  </a:txBody>
                  <a:tcPr marL="68580" marR="68580" marT="0" marB="0"/>
                </a:tc>
              </a:tr>
              <a:tr h="370840">
                <a:tc>
                  <a:txBody>
                    <a:bodyPr/>
                    <a:lstStyle/>
                    <a:p>
                      <a:pPr marL="342900" lvl="0" indent="-342900">
                        <a:lnSpc>
                          <a:spcPct val="115000"/>
                        </a:lnSpc>
                        <a:spcAft>
                          <a:spcPts val="0"/>
                        </a:spcAft>
                        <a:buFont typeface="+mj-lt"/>
                        <a:buNone/>
                      </a:pPr>
                      <a:r>
                        <a:rPr lang="en-GB" sz="1800" dirty="0">
                          <a:latin typeface="Calibri"/>
                          <a:ea typeface="Calibri"/>
                          <a:cs typeface="Times New Roman"/>
                        </a:rPr>
                        <a:t>Has </a:t>
                      </a:r>
                      <a:r>
                        <a:rPr lang="en-GB" sz="1800" dirty="0" err="1">
                          <a:latin typeface="Calibri"/>
                          <a:ea typeface="Calibri"/>
                          <a:cs typeface="Times New Roman"/>
                        </a:rPr>
                        <a:t>SWAp</a:t>
                      </a:r>
                      <a:r>
                        <a:rPr lang="en-GB" sz="1800" dirty="0">
                          <a:latin typeface="Calibri"/>
                          <a:ea typeface="Calibri"/>
                          <a:cs typeface="Times New Roman"/>
                        </a:rPr>
                        <a:t> improved monitoring</a:t>
                      </a:r>
                      <a:endParaRPr lang="en-US" sz="1800" dirty="0">
                        <a:latin typeface="Calibri"/>
                        <a:ea typeface="Calibri"/>
                        <a:cs typeface="Times New Roman"/>
                      </a:endParaRPr>
                    </a:p>
                  </a:txBody>
                  <a:tcPr marL="68580" marR="68580" marT="0" marB="0">
                    <a:solidFill>
                      <a:schemeClr val="accent3">
                        <a:lumMod val="40000"/>
                        <a:lumOff val="60000"/>
                      </a:schemeClr>
                    </a:solidFill>
                  </a:tcPr>
                </a:tc>
                <a:tc>
                  <a:txBody>
                    <a:bodyPr/>
                    <a:lstStyle/>
                    <a:p>
                      <a:pPr marL="21590">
                        <a:lnSpc>
                          <a:spcPct val="115000"/>
                        </a:lnSpc>
                        <a:spcAft>
                          <a:spcPts val="0"/>
                        </a:spcAft>
                      </a:pPr>
                      <a:endParaRPr lang="en-GB" sz="1800">
                        <a:latin typeface="Calibri"/>
                        <a:ea typeface="Calibri"/>
                        <a:cs typeface="Times New Roman"/>
                      </a:endParaRPr>
                    </a:p>
                  </a:txBody>
                  <a:tcPr marL="68580" marR="68580" marT="0" marB="0">
                    <a:solidFill>
                      <a:schemeClr val="accent3">
                        <a:lumMod val="40000"/>
                        <a:lumOff val="60000"/>
                      </a:schemeClr>
                    </a:solidFill>
                  </a:tcPr>
                </a:tc>
                <a:tc>
                  <a:txBody>
                    <a:bodyPr/>
                    <a:lstStyle/>
                    <a:p>
                      <a:pPr marL="21590">
                        <a:lnSpc>
                          <a:spcPct val="115000"/>
                        </a:lnSpc>
                        <a:spcAft>
                          <a:spcPts val="0"/>
                        </a:spcAft>
                      </a:pPr>
                      <a:r>
                        <a:rPr lang="en-GB" sz="1800">
                          <a:latin typeface="Calibri"/>
                          <a:ea typeface="Calibri"/>
                          <a:cs typeface="Times New Roman"/>
                          <a:sym typeface="Wingdings"/>
                        </a:rPr>
                        <a:t></a:t>
                      </a:r>
                      <a:endParaRPr lang="en-US" sz="1800">
                        <a:latin typeface="Calibri"/>
                        <a:ea typeface="Calibri"/>
                        <a:cs typeface="Times New Roman"/>
                      </a:endParaRPr>
                    </a:p>
                  </a:txBody>
                  <a:tcPr marL="68580" marR="68580" marT="0" marB="0">
                    <a:solidFill>
                      <a:schemeClr val="accent3">
                        <a:lumMod val="40000"/>
                        <a:lumOff val="60000"/>
                      </a:schemeClr>
                    </a:solidFill>
                  </a:tcPr>
                </a:tc>
                <a:tc>
                  <a:txBody>
                    <a:bodyPr/>
                    <a:lstStyle/>
                    <a:p>
                      <a:pPr marL="21590">
                        <a:lnSpc>
                          <a:spcPct val="115000"/>
                        </a:lnSpc>
                        <a:spcAft>
                          <a:spcPts val="0"/>
                        </a:spcAft>
                      </a:pPr>
                      <a:endParaRPr lang="en-GB" sz="1800">
                        <a:latin typeface="Calibri"/>
                        <a:ea typeface="Calibri"/>
                        <a:cs typeface="Times New Roman"/>
                      </a:endParaRPr>
                    </a:p>
                  </a:txBody>
                  <a:tcPr marL="68580" marR="68580" marT="0" marB="0">
                    <a:solidFill>
                      <a:schemeClr val="accent3">
                        <a:lumMod val="40000"/>
                        <a:lumOff val="60000"/>
                      </a:schemeClr>
                    </a:solidFill>
                  </a:tcPr>
                </a:tc>
                <a:tc>
                  <a:txBody>
                    <a:bodyPr/>
                    <a:lstStyle/>
                    <a:p>
                      <a:pPr marL="342900" lvl="0" indent="-342900">
                        <a:lnSpc>
                          <a:spcPct val="115000"/>
                        </a:lnSpc>
                        <a:spcAft>
                          <a:spcPts val="0"/>
                        </a:spcAft>
                        <a:buFont typeface="Symbol"/>
                        <a:buNone/>
                      </a:pPr>
                      <a:r>
                        <a:rPr lang="en-GB" sz="1800" dirty="0">
                          <a:latin typeface="Calibri"/>
                          <a:ea typeface="Calibri"/>
                          <a:cs typeface="Times New Roman"/>
                        </a:rPr>
                        <a:t>Not yet but the potential is there</a:t>
                      </a:r>
                      <a:endParaRPr lang="en-US" sz="1800" dirty="0">
                        <a:latin typeface="Calibri"/>
                        <a:ea typeface="Calibri"/>
                        <a:cs typeface="Times New Roman"/>
                      </a:endParaRPr>
                    </a:p>
                  </a:txBody>
                  <a:tcPr marL="68580" marR="68580" marT="0" marB="0">
                    <a:solidFill>
                      <a:schemeClr val="accent3">
                        <a:lumMod val="40000"/>
                        <a:lumOff val="60000"/>
                      </a:schemeClr>
                    </a:solidFill>
                  </a:tcPr>
                </a:tc>
              </a:tr>
              <a:tr h="370840">
                <a:tc>
                  <a:txBody>
                    <a:bodyPr/>
                    <a:lstStyle/>
                    <a:p>
                      <a:pPr marL="342900" lvl="0" indent="-342900">
                        <a:lnSpc>
                          <a:spcPct val="115000"/>
                        </a:lnSpc>
                        <a:spcAft>
                          <a:spcPts val="0"/>
                        </a:spcAft>
                        <a:buFont typeface="+mj-lt"/>
                        <a:buNone/>
                      </a:pPr>
                      <a:r>
                        <a:rPr lang="en-GB" sz="1800" dirty="0">
                          <a:latin typeface="Calibri"/>
                          <a:ea typeface="Calibri"/>
                          <a:cs typeface="Times New Roman"/>
                        </a:rPr>
                        <a:t>Has Swap improved sector governance?</a:t>
                      </a:r>
                      <a:endParaRPr lang="en-US" sz="1800" dirty="0">
                        <a:latin typeface="Calibri"/>
                        <a:ea typeface="Calibri"/>
                        <a:cs typeface="Times New Roman"/>
                      </a:endParaRPr>
                    </a:p>
                  </a:txBody>
                  <a:tcPr marL="68580" marR="68580" marT="0" marB="0">
                    <a:solidFill>
                      <a:schemeClr val="accent3">
                        <a:lumMod val="40000"/>
                        <a:lumOff val="60000"/>
                      </a:schemeClr>
                    </a:solidFill>
                  </a:tcPr>
                </a:tc>
                <a:tc>
                  <a:txBody>
                    <a:bodyPr/>
                    <a:lstStyle/>
                    <a:p>
                      <a:pPr marL="21590">
                        <a:lnSpc>
                          <a:spcPct val="115000"/>
                        </a:lnSpc>
                        <a:spcAft>
                          <a:spcPts val="0"/>
                        </a:spcAft>
                      </a:pPr>
                      <a:r>
                        <a:rPr lang="en-GB" sz="1800">
                          <a:latin typeface="Calibri"/>
                          <a:ea typeface="Calibri"/>
                          <a:cs typeface="Times New Roman"/>
                          <a:sym typeface="Wingdings"/>
                        </a:rPr>
                        <a:t></a:t>
                      </a:r>
                      <a:endParaRPr lang="en-US" sz="1800">
                        <a:latin typeface="Calibri"/>
                        <a:ea typeface="Calibri"/>
                        <a:cs typeface="Times New Roman"/>
                      </a:endParaRPr>
                    </a:p>
                  </a:txBody>
                  <a:tcPr marL="68580" marR="68580" marT="0" marB="0">
                    <a:solidFill>
                      <a:schemeClr val="accent3">
                        <a:lumMod val="40000"/>
                        <a:lumOff val="60000"/>
                      </a:schemeClr>
                    </a:solidFill>
                  </a:tcPr>
                </a:tc>
                <a:tc>
                  <a:txBody>
                    <a:bodyPr/>
                    <a:lstStyle/>
                    <a:p>
                      <a:pPr marL="21590">
                        <a:lnSpc>
                          <a:spcPct val="115000"/>
                        </a:lnSpc>
                        <a:spcAft>
                          <a:spcPts val="0"/>
                        </a:spcAft>
                      </a:pPr>
                      <a:endParaRPr lang="en-GB" sz="1800">
                        <a:latin typeface="Calibri"/>
                        <a:ea typeface="Calibri"/>
                        <a:cs typeface="Times New Roman"/>
                      </a:endParaRPr>
                    </a:p>
                  </a:txBody>
                  <a:tcPr marL="68580" marR="68580" marT="0" marB="0">
                    <a:solidFill>
                      <a:schemeClr val="accent3">
                        <a:lumMod val="40000"/>
                        <a:lumOff val="60000"/>
                      </a:schemeClr>
                    </a:solidFill>
                  </a:tcPr>
                </a:tc>
                <a:tc>
                  <a:txBody>
                    <a:bodyPr/>
                    <a:lstStyle/>
                    <a:p>
                      <a:pPr marL="21590">
                        <a:lnSpc>
                          <a:spcPct val="115000"/>
                        </a:lnSpc>
                        <a:spcAft>
                          <a:spcPts val="0"/>
                        </a:spcAft>
                      </a:pPr>
                      <a:endParaRPr lang="en-GB" sz="1800">
                        <a:latin typeface="Calibri"/>
                        <a:ea typeface="Calibri"/>
                        <a:cs typeface="Times New Roman"/>
                      </a:endParaRPr>
                    </a:p>
                  </a:txBody>
                  <a:tcPr marL="68580" marR="68580" marT="0" marB="0">
                    <a:solidFill>
                      <a:schemeClr val="accent3">
                        <a:lumMod val="40000"/>
                        <a:lumOff val="60000"/>
                      </a:schemeClr>
                    </a:solidFill>
                  </a:tcPr>
                </a:tc>
                <a:tc>
                  <a:txBody>
                    <a:bodyPr/>
                    <a:lstStyle/>
                    <a:p>
                      <a:pPr marL="342900" lvl="0" indent="-342900">
                        <a:lnSpc>
                          <a:spcPct val="115000"/>
                        </a:lnSpc>
                        <a:spcAft>
                          <a:spcPts val="0"/>
                        </a:spcAft>
                        <a:buFont typeface="Symbol"/>
                        <a:buNone/>
                      </a:pPr>
                      <a:r>
                        <a:rPr lang="en-GB" sz="1800" dirty="0">
                          <a:latin typeface="Calibri"/>
                          <a:ea typeface="Calibri"/>
                          <a:cs typeface="Times New Roman"/>
                        </a:rPr>
                        <a:t>Civil society now has strong role</a:t>
                      </a:r>
                      <a:endParaRPr lang="en-US" sz="1800" dirty="0">
                        <a:latin typeface="Calibri"/>
                        <a:ea typeface="Calibri"/>
                        <a:cs typeface="Times New Roman"/>
                      </a:endParaRPr>
                    </a:p>
                  </a:txBody>
                  <a:tcPr marL="68580" marR="68580" marT="0" marB="0">
                    <a:solidFill>
                      <a:schemeClr val="accent3">
                        <a:lumMod val="40000"/>
                        <a:lumOff val="60000"/>
                      </a:schemeClr>
                    </a:solidFill>
                  </a:tcPr>
                </a:tc>
              </a:tr>
            </a:tbl>
          </a:graphicData>
        </a:graphic>
      </p:graphicFrame>
      <p:sp>
        <p:nvSpPr>
          <p:cNvPr id="3" name="TextBox 2"/>
          <p:cNvSpPr txBox="1"/>
          <p:nvPr/>
        </p:nvSpPr>
        <p:spPr>
          <a:xfrm>
            <a:off x="395536" y="188640"/>
            <a:ext cx="8352928" cy="738187"/>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ctr" fontAlgn="auto">
              <a:spcBef>
                <a:spcPts val="0"/>
              </a:spcBef>
              <a:spcAft>
                <a:spcPts val="0"/>
              </a:spcAft>
              <a:defRPr/>
            </a:pPr>
            <a:r>
              <a:rPr lang="da-DK" sz="2400" b="1" dirty="0" smtClean="0"/>
              <a:t>Lesotho – monitoring and accountability   </a:t>
            </a:r>
            <a:endParaRPr lang="da-DK" sz="2400" b="1" dirty="0"/>
          </a:p>
          <a:p>
            <a:pPr algn="ctr" fontAlgn="auto">
              <a:spcBef>
                <a:spcPts val="0"/>
              </a:spcBef>
              <a:spcAft>
                <a:spcPts val="0"/>
              </a:spcAft>
              <a:defRPr/>
            </a:pPr>
            <a:endParaRPr lang="en-US" b="1" dirty="0"/>
          </a:p>
        </p:txBody>
      </p:sp>
      <p:sp>
        <p:nvSpPr>
          <p:cNvPr id="5" name="Slide Number Placeholder 4"/>
          <p:cNvSpPr>
            <a:spLocks noGrp="1"/>
          </p:cNvSpPr>
          <p:nvPr>
            <p:ph type="sldNum" sz="quarter" idx="12"/>
          </p:nvPr>
        </p:nvSpPr>
        <p:spPr/>
        <p:txBody>
          <a:bodyPr/>
          <a:lstStyle/>
          <a:p>
            <a:fld id="{C6F255D5-DFAF-4144-A9D5-C5B458BCDEE7}"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95535" y="1124744"/>
          <a:ext cx="8352930" cy="4457192"/>
        </p:xfrm>
        <a:graphic>
          <a:graphicData uri="http://schemas.openxmlformats.org/drawingml/2006/table">
            <a:tbl>
              <a:tblPr firstRow="1" bandRow="1">
                <a:tableStyleId>{5C22544A-7EE6-4342-B048-85BDC9FD1C3A}</a:tableStyleId>
              </a:tblPr>
              <a:tblGrid>
                <a:gridCol w="5112569"/>
                <a:gridCol w="288032"/>
                <a:gridCol w="288032"/>
                <a:gridCol w="288032"/>
                <a:gridCol w="2376265"/>
              </a:tblGrid>
              <a:tr h="370840">
                <a:tc>
                  <a:txBody>
                    <a:bodyPr/>
                    <a:lstStyle/>
                    <a:p>
                      <a:pPr marL="342900" lvl="0" indent="-342900">
                        <a:lnSpc>
                          <a:spcPct val="115000"/>
                        </a:lnSpc>
                        <a:spcAft>
                          <a:spcPts val="0"/>
                        </a:spcAft>
                        <a:buFont typeface="+mj-lt"/>
                        <a:buNone/>
                      </a:pPr>
                      <a:r>
                        <a:rPr lang="da-DK" sz="1600" dirty="0" smtClean="0">
                          <a:latin typeface="Calibri"/>
                          <a:ea typeface="Calibri"/>
                          <a:cs typeface="Times New Roman"/>
                        </a:rPr>
                        <a:t>Criteria</a:t>
                      </a:r>
                      <a:endParaRPr lang="en-US" sz="1600" dirty="0">
                        <a:latin typeface="Calibri"/>
                        <a:ea typeface="Calibri"/>
                        <a:cs typeface="Times New Roman"/>
                      </a:endParaRPr>
                    </a:p>
                  </a:txBody>
                  <a:tcPr marL="68580" marR="68580" marT="0" marB="0"/>
                </a:tc>
                <a:tc>
                  <a:txBody>
                    <a:bodyPr/>
                    <a:lstStyle/>
                    <a:p>
                      <a:pPr marL="21590" marR="0" indent="0" algn="l" defTabSz="914400" rtl="0" eaLnBrk="1" fontAlgn="auto" latinLnBrk="0" hangingPunct="1">
                        <a:lnSpc>
                          <a:spcPct val="115000"/>
                        </a:lnSpc>
                        <a:spcBef>
                          <a:spcPts val="0"/>
                        </a:spcBef>
                        <a:spcAft>
                          <a:spcPts val="0"/>
                        </a:spcAft>
                        <a:buClrTx/>
                        <a:buSzTx/>
                        <a:buFontTx/>
                        <a:buNone/>
                        <a:tabLst/>
                        <a:defRPr/>
                      </a:pPr>
                      <a:r>
                        <a:rPr lang="da-DK" sz="1600" dirty="0" smtClean="0">
                          <a:latin typeface="Calibri"/>
                          <a:ea typeface="Calibri"/>
                          <a:cs typeface="Times New Roman"/>
                        </a:rPr>
                        <a:t>H</a:t>
                      </a:r>
                      <a:endParaRPr lang="en-US" sz="1600" dirty="0" smtClean="0">
                        <a:latin typeface="+mn-lt"/>
                        <a:ea typeface="Calibri"/>
                        <a:cs typeface="Times New Roman"/>
                      </a:endParaRPr>
                    </a:p>
                  </a:txBody>
                  <a:tcPr marL="68580" marR="68580" marT="0" marB="0"/>
                </a:tc>
                <a:tc>
                  <a:txBody>
                    <a:bodyPr/>
                    <a:lstStyle/>
                    <a:p>
                      <a:pPr marL="7938" indent="-7938" algn="ctr">
                        <a:lnSpc>
                          <a:spcPct val="115000"/>
                        </a:lnSpc>
                        <a:spcAft>
                          <a:spcPts val="0"/>
                        </a:spcAft>
                      </a:pPr>
                      <a:r>
                        <a:rPr lang="en-GB" sz="1600" dirty="0" smtClean="0">
                          <a:latin typeface="Calibri"/>
                          <a:ea typeface="Calibri"/>
                          <a:cs typeface="Times New Roman"/>
                        </a:rPr>
                        <a:t>M</a:t>
                      </a:r>
                      <a:endParaRPr lang="en-GB" sz="1600" dirty="0">
                        <a:latin typeface="Calibri"/>
                        <a:ea typeface="Calibri"/>
                        <a:cs typeface="Times New Roman"/>
                      </a:endParaRPr>
                    </a:p>
                  </a:txBody>
                  <a:tcPr marL="68580" marR="68580"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da-DK" sz="1600" dirty="0" smtClean="0">
                          <a:latin typeface="+mn-lt"/>
                          <a:ea typeface="Calibri"/>
                          <a:cs typeface="Times New Roman"/>
                        </a:rPr>
                        <a:t>L</a:t>
                      </a:r>
                      <a:endParaRPr lang="en-US" sz="1600" dirty="0" smtClean="0">
                        <a:latin typeface="+mn-lt"/>
                        <a:ea typeface="Calibri"/>
                        <a:cs typeface="Times New Roman"/>
                      </a:endParaRPr>
                    </a:p>
                    <a:p>
                      <a:pPr marL="153988" indent="-307975" algn="ctr">
                        <a:lnSpc>
                          <a:spcPct val="115000"/>
                        </a:lnSpc>
                        <a:spcAft>
                          <a:spcPts val="0"/>
                        </a:spcAft>
                      </a:pPr>
                      <a:endParaRPr lang="en-GB" sz="1600" dirty="0">
                        <a:latin typeface="Calibri"/>
                        <a:ea typeface="Calibri"/>
                        <a:cs typeface="Times New Roman"/>
                      </a:endParaRPr>
                    </a:p>
                  </a:txBody>
                  <a:tcPr marL="68580" marR="68580" marT="0" marB="0"/>
                </a:tc>
                <a:tc>
                  <a:txBody>
                    <a:bodyPr/>
                    <a:lstStyle/>
                    <a:p>
                      <a:pPr>
                        <a:lnSpc>
                          <a:spcPct val="115000"/>
                        </a:lnSpc>
                        <a:spcAft>
                          <a:spcPts val="0"/>
                        </a:spcAft>
                      </a:pPr>
                      <a:r>
                        <a:rPr lang="da-DK" sz="1600" dirty="0" smtClean="0">
                          <a:latin typeface="Calibri"/>
                          <a:ea typeface="Calibri"/>
                          <a:cs typeface="Times New Roman"/>
                        </a:rPr>
                        <a:t>Comment</a:t>
                      </a:r>
                      <a:endParaRPr lang="en-US" sz="1600" dirty="0">
                        <a:latin typeface="Calibri"/>
                        <a:ea typeface="Calibri"/>
                        <a:cs typeface="Times New Roman"/>
                      </a:endParaRPr>
                    </a:p>
                  </a:txBody>
                  <a:tcPr marL="68580" marR="68580" marT="0" marB="0"/>
                </a:tc>
              </a:tr>
              <a:tr h="370840">
                <a:tc>
                  <a:txBody>
                    <a:bodyPr/>
                    <a:lstStyle/>
                    <a:p>
                      <a:pPr marL="342900" lvl="0" indent="-342900">
                        <a:lnSpc>
                          <a:spcPct val="115000"/>
                        </a:lnSpc>
                        <a:spcAft>
                          <a:spcPts val="0"/>
                        </a:spcAft>
                        <a:buFont typeface="+mj-lt"/>
                        <a:buNone/>
                      </a:pPr>
                      <a:r>
                        <a:rPr lang="en-GB" sz="1800" dirty="0">
                          <a:latin typeface="Calibri"/>
                          <a:ea typeface="Calibri"/>
                          <a:cs typeface="Times New Roman"/>
                        </a:rPr>
                        <a:t>Efficiency of urban WSS sector?</a:t>
                      </a:r>
                      <a:endParaRPr lang="en-US" sz="1800" dirty="0">
                        <a:latin typeface="Calibri"/>
                        <a:ea typeface="Calibri"/>
                        <a:cs typeface="Times New Roman"/>
                      </a:endParaRPr>
                    </a:p>
                  </a:txBody>
                  <a:tcPr marL="68580" marR="68580" marT="0" marB="0"/>
                </a:tc>
                <a:tc>
                  <a:txBody>
                    <a:bodyPr/>
                    <a:lstStyle/>
                    <a:p>
                      <a:pPr>
                        <a:lnSpc>
                          <a:spcPct val="115000"/>
                        </a:lnSpc>
                        <a:spcAft>
                          <a:spcPts val="0"/>
                        </a:spcAft>
                      </a:pPr>
                      <a:endParaRPr lang="en-GB" sz="1800">
                        <a:latin typeface="Calibri"/>
                        <a:ea typeface="Calibri"/>
                        <a:cs typeface="Times New Roman"/>
                      </a:endParaRPr>
                    </a:p>
                  </a:txBody>
                  <a:tcPr marL="68580" marR="68580" marT="0" marB="0"/>
                </a:tc>
                <a:tc>
                  <a:txBody>
                    <a:bodyPr/>
                    <a:lstStyle/>
                    <a:p>
                      <a:pPr>
                        <a:lnSpc>
                          <a:spcPct val="115000"/>
                        </a:lnSpc>
                        <a:spcAft>
                          <a:spcPts val="0"/>
                        </a:spcAft>
                      </a:pPr>
                      <a:r>
                        <a:rPr lang="en-GB" sz="1800">
                          <a:latin typeface="Calibri"/>
                          <a:ea typeface="Calibri"/>
                          <a:cs typeface="Times New Roman"/>
                          <a:sym typeface="Wingdings"/>
                        </a:rPr>
                        <a:t></a:t>
                      </a:r>
                      <a:endParaRPr lang="en-US" sz="1800">
                        <a:latin typeface="Calibri"/>
                        <a:ea typeface="Calibri"/>
                        <a:cs typeface="Times New Roman"/>
                      </a:endParaRPr>
                    </a:p>
                  </a:txBody>
                  <a:tcPr marL="68580" marR="68580" marT="0" marB="0"/>
                </a:tc>
                <a:tc>
                  <a:txBody>
                    <a:bodyPr/>
                    <a:lstStyle/>
                    <a:p>
                      <a:pPr>
                        <a:lnSpc>
                          <a:spcPct val="115000"/>
                        </a:lnSpc>
                        <a:spcAft>
                          <a:spcPts val="0"/>
                        </a:spcAft>
                      </a:pPr>
                      <a:endParaRPr lang="en-GB" sz="1800">
                        <a:latin typeface="Calibri"/>
                        <a:ea typeface="Calibri"/>
                        <a:cs typeface="Times New Roman"/>
                      </a:endParaRPr>
                    </a:p>
                  </a:txBody>
                  <a:tcPr marL="68580" marR="68580" marT="0" marB="0"/>
                </a:tc>
                <a:tc>
                  <a:txBody>
                    <a:bodyPr/>
                    <a:lstStyle/>
                    <a:p>
                      <a:pPr>
                        <a:lnSpc>
                          <a:spcPct val="115000"/>
                        </a:lnSpc>
                        <a:spcAft>
                          <a:spcPts val="0"/>
                        </a:spcAft>
                      </a:pPr>
                      <a:r>
                        <a:rPr lang="en-GB" sz="1800">
                          <a:latin typeface="Calibri"/>
                          <a:ea typeface="Calibri"/>
                          <a:cs typeface="Times New Roman"/>
                        </a:rPr>
                        <a:t>WASCO considered above average in Africa</a:t>
                      </a:r>
                      <a:endParaRPr lang="en-US" sz="1800">
                        <a:latin typeface="Calibri"/>
                        <a:ea typeface="Calibri"/>
                        <a:cs typeface="Times New Roman"/>
                      </a:endParaRPr>
                    </a:p>
                  </a:txBody>
                  <a:tcPr marL="68580" marR="68580" marT="0" marB="0"/>
                </a:tc>
              </a:tr>
              <a:tr h="370840">
                <a:tc>
                  <a:txBody>
                    <a:bodyPr/>
                    <a:lstStyle/>
                    <a:p>
                      <a:pPr marL="342900" lvl="0" indent="-342900">
                        <a:lnSpc>
                          <a:spcPct val="115000"/>
                        </a:lnSpc>
                        <a:spcAft>
                          <a:spcPts val="0"/>
                        </a:spcAft>
                        <a:buFont typeface="+mj-lt"/>
                        <a:buNone/>
                      </a:pPr>
                      <a:r>
                        <a:rPr lang="en-GB" sz="1800">
                          <a:latin typeface="Calibri"/>
                          <a:ea typeface="Calibri"/>
                          <a:cs typeface="Times New Roman"/>
                        </a:rPr>
                        <a:t>Functionality  of rural sector?</a:t>
                      </a:r>
                      <a:endParaRPr lang="en-US" sz="1800">
                        <a:latin typeface="Calibri"/>
                        <a:ea typeface="Calibri"/>
                        <a:cs typeface="Times New Roman"/>
                      </a:endParaRPr>
                    </a:p>
                  </a:txBody>
                  <a:tcPr marL="68580" marR="68580" marT="0" marB="0"/>
                </a:tc>
                <a:tc>
                  <a:txBody>
                    <a:bodyPr/>
                    <a:lstStyle/>
                    <a:p>
                      <a:pPr>
                        <a:lnSpc>
                          <a:spcPct val="115000"/>
                        </a:lnSpc>
                        <a:spcAft>
                          <a:spcPts val="0"/>
                        </a:spcAft>
                      </a:pPr>
                      <a:endParaRPr lang="en-GB" sz="1800">
                        <a:latin typeface="Calibri"/>
                        <a:ea typeface="Calibri"/>
                        <a:cs typeface="Times New Roman"/>
                      </a:endParaRPr>
                    </a:p>
                  </a:txBody>
                  <a:tcPr marL="68580" marR="68580" marT="0" marB="0"/>
                </a:tc>
                <a:tc>
                  <a:txBody>
                    <a:bodyPr/>
                    <a:lstStyle/>
                    <a:p>
                      <a:pPr>
                        <a:lnSpc>
                          <a:spcPct val="115000"/>
                        </a:lnSpc>
                        <a:spcAft>
                          <a:spcPts val="0"/>
                        </a:spcAft>
                      </a:pPr>
                      <a:r>
                        <a:rPr lang="en-GB" sz="1800">
                          <a:latin typeface="Calibri"/>
                          <a:ea typeface="Calibri"/>
                          <a:cs typeface="Times New Roman"/>
                          <a:sym typeface="Wingdings"/>
                        </a:rPr>
                        <a:t></a:t>
                      </a:r>
                      <a:endParaRPr lang="en-US" sz="1800">
                        <a:latin typeface="Calibri"/>
                        <a:ea typeface="Calibri"/>
                        <a:cs typeface="Times New Roman"/>
                      </a:endParaRPr>
                    </a:p>
                  </a:txBody>
                  <a:tcPr marL="68580" marR="68580" marT="0" marB="0"/>
                </a:tc>
                <a:tc>
                  <a:txBody>
                    <a:bodyPr/>
                    <a:lstStyle/>
                    <a:p>
                      <a:pPr>
                        <a:lnSpc>
                          <a:spcPct val="115000"/>
                        </a:lnSpc>
                        <a:spcAft>
                          <a:spcPts val="0"/>
                        </a:spcAft>
                      </a:pPr>
                      <a:endParaRPr lang="en-GB" sz="1800">
                        <a:latin typeface="Calibri"/>
                        <a:ea typeface="Calibri"/>
                        <a:cs typeface="Times New Roman"/>
                      </a:endParaRPr>
                    </a:p>
                  </a:txBody>
                  <a:tcPr marL="68580" marR="68580" marT="0" marB="0"/>
                </a:tc>
                <a:tc>
                  <a:txBody>
                    <a:bodyPr/>
                    <a:lstStyle/>
                    <a:p>
                      <a:pPr>
                        <a:lnSpc>
                          <a:spcPct val="115000"/>
                        </a:lnSpc>
                        <a:spcAft>
                          <a:spcPts val="0"/>
                        </a:spcAft>
                      </a:pPr>
                      <a:r>
                        <a:rPr lang="en-GB" sz="1800">
                          <a:latin typeface="Calibri"/>
                          <a:ea typeface="Calibri"/>
                          <a:cs typeface="Times New Roman"/>
                        </a:rPr>
                        <a:t>Challenges, but aftercare strategy good</a:t>
                      </a:r>
                      <a:endParaRPr lang="en-US" sz="1800">
                        <a:latin typeface="Calibri"/>
                        <a:ea typeface="Calibri"/>
                        <a:cs typeface="Times New Roman"/>
                      </a:endParaRPr>
                    </a:p>
                  </a:txBody>
                  <a:tcPr marL="68580" marR="68580" marT="0" marB="0"/>
                </a:tc>
              </a:tr>
              <a:tr h="370840">
                <a:tc>
                  <a:txBody>
                    <a:bodyPr/>
                    <a:lstStyle/>
                    <a:p>
                      <a:pPr marL="342900" lvl="0" indent="-342900">
                        <a:lnSpc>
                          <a:spcPct val="115000"/>
                        </a:lnSpc>
                        <a:spcAft>
                          <a:spcPts val="0"/>
                        </a:spcAft>
                        <a:buFont typeface="+mj-lt"/>
                        <a:buNone/>
                      </a:pPr>
                      <a:r>
                        <a:rPr lang="en-GB" sz="1800">
                          <a:latin typeface="Calibri"/>
                          <a:ea typeface="Calibri"/>
                          <a:cs typeface="Times New Roman"/>
                        </a:rPr>
                        <a:t>Is the sector financially viable (O&amp;M, expansion)</a:t>
                      </a:r>
                      <a:endParaRPr lang="en-US" sz="1800">
                        <a:latin typeface="Calibri"/>
                        <a:ea typeface="Calibri"/>
                        <a:cs typeface="Times New Roman"/>
                      </a:endParaRPr>
                    </a:p>
                  </a:txBody>
                  <a:tcPr marL="68580" marR="68580" marT="0" marB="0"/>
                </a:tc>
                <a:tc>
                  <a:txBody>
                    <a:bodyPr/>
                    <a:lstStyle/>
                    <a:p>
                      <a:pPr>
                        <a:lnSpc>
                          <a:spcPct val="115000"/>
                        </a:lnSpc>
                        <a:spcAft>
                          <a:spcPts val="0"/>
                        </a:spcAft>
                      </a:pPr>
                      <a:endParaRPr lang="en-GB" sz="1800">
                        <a:latin typeface="Calibri"/>
                        <a:ea typeface="Calibri"/>
                        <a:cs typeface="Times New Roman"/>
                      </a:endParaRPr>
                    </a:p>
                  </a:txBody>
                  <a:tcPr marL="68580" marR="68580" marT="0" marB="0"/>
                </a:tc>
                <a:tc>
                  <a:txBody>
                    <a:bodyPr/>
                    <a:lstStyle/>
                    <a:p>
                      <a:pPr>
                        <a:lnSpc>
                          <a:spcPct val="115000"/>
                        </a:lnSpc>
                        <a:spcAft>
                          <a:spcPts val="0"/>
                        </a:spcAft>
                      </a:pPr>
                      <a:endParaRPr lang="en-GB" sz="1800">
                        <a:latin typeface="Calibri"/>
                        <a:ea typeface="Calibri"/>
                        <a:cs typeface="Times New Roman"/>
                      </a:endParaRPr>
                    </a:p>
                  </a:txBody>
                  <a:tcPr marL="68580" marR="68580" marT="0" marB="0"/>
                </a:tc>
                <a:tc>
                  <a:txBody>
                    <a:bodyPr/>
                    <a:lstStyle/>
                    <a:p>
                      <a:pPr>
                        <a:lnSpc>
                          <a:spcPct val="115000"/>
                        </a:lnSpc>
                        <a:spcAft>
                          <a:spcPts val="0"/>
                        </a:spcAft>
                      </a:pPr>
                      <a:r>
                        <a:rPr lang="en-GB" sz="1800">
                          <a:latin typeface="Calibri"/>
                          <a:ea typeface="Calibri"/>
                          <a:cs typeface="Times New Roman"/>
                          <a:sym typeface="Wingdings"/>
                        </a:rPr>
                        <a:t></a:t>
                      </a:r>
                      <a:endParaRPr lang="en-US" sz="1800">
                        <a:latin typeface="Calibri"/>
                        <a:ea typeface="Calibri"/>
                        <a:cs typeface="Times New Roman"/>
                      </a:endParaRPr>
                    </a:p>
                  </a:txBody>
                  <a:tcPr marL="68580" marR="68580" marT="0" marB="0"/>
                </a:tc>
                <a:tc>
                  <a:txBody>
                    <a:bodyPr/>
                    <a:lstStyle/>
                    <a:p>
                      <a:pPr>
                        <a:lnSpc>
                          <a:spcPct val="115000"/>
                        </a:lnSpc>
                        <a:spcAft>
                          <a:spcPts val="0"/>
                        </a:spcAft>
                      </a:pPr>
                      <a:r>
                        <a:rPr lang="en-GB" sz="1800">
                          <a:latin typeface="Calibri"/>
                          <a:ea typeface="Calibri"/>
                          <a:cs typeface="Times New Roman"/>
                        </a:rPr>
                        <a:t>Tariffs are insufficient</a:t>
                      </a:r>
                      <a:endParaRPr lang="en-US" sz="1800">
                        <a:latin typeface="Calibri"/>
                        <a:ea typeface="Calibri"/>
                        <a:cs typeface="Times New Roman"/>
                      </a:endParaRPr>
                    </a:p>
                  </a:txBody>
                  <a:tcPr marL="68580" marR="68580" marT="0" marB="0"/>
                </a:tc>
              </a:tr>
              <a:tr h="491964">
                <a:tc>
                  <a:txBody>
                    <a:bodyPr/>
                    <a:lstStyle/>
                    <a:p>
                      <a:pPr marL="342900" lvl="0" indent="-342900">
                        <a:lnSpc>
                          <a:spcPct val="115000"/>
                        </a:lnSpc>
                        <a:spcAft>
                          <a:spcPts val="0"/>
                        </a:spcAft>
                        <a:buFont typeface="+mj-lt"/>
                        <a:buNone/>
                      </a:pPr>
                      <a:r>
                        <a:rPr lang="en-GB" sz="1800">
                          <a:latin typeface="Calibri"/>
                          <a:ea typeface="Calibri"/>
                          <a:cs typeface="Times New Roman"/>
                        </a:rPr>
                        <a:t>Is the environmental performance adequate?</a:t>
                      </a:r>
                      <a:endParaRPr lang="en-US" sz="1800">
                        <a:latin typeface="Calibri"/>
                        <a:ea typeface="Calibri"/>
                        <a:cs typeface="Times New Roman"/>
                      </a:endParaRPr>
                    </a:p>
                  </a:txBody>
                  <a:tcPr marL="68580" marR="68580" marT="0" marB="0"/>
                </a:tc>
                <a:tc>
                  <a:txBody>
                    <a:bodyPr/>
                    <a:lstStyle/>
                    <a:p>
                      <a:pPr>
                        <a:lnSpc>
                          <a:spcPct val="115000"/>
                        </a:lnSpc>
                        <a:spcAft>
                          <a:spcPts val="0"/>
                        </a:spcAft>
                      </a:pPr>
                      <a:endParaRPr lang="en-GB" sz="1800">
                        <a:latin typeface="Calibri"/>
                        <a:ea typeface="Calibri"/>
                        <a:cs typeface="Times New Roman"/>
                      </a:endParaRPr>
                    </a:p>
                  </a:txBody>
                  <a:tcPr marL="68580" marR="68580" marT="0" marB="0"/>
                </a:tc>
                <a:tc>
                  <a:txBody>
                    <a:bodyPr/>
                    <a:lstStyle/>
                    <a:p>
                      <a:pPr>
                        <a:lnSpc>
                          <a:spcPct val="115000"/>
                        </a:lnSpc>
                        <a:spcAft>
                          <a:spcPts val="0"/>
                        </a:spcAft>
                      </a:pPr>
                      <a:endParaRPr lang="en-GB" sz="1800">
                        <a:latin typeface="Calibri"/>
                        <a:ea typeface="Calibri"/>
                        <a:cs typeface="Times New Roman"/>
                      </a:endParaRPr>
                    </a:p>
                  </a:txBody>
                  <a:tcPr marL="68580" marR="68580" marT="0" marB="0"/>
                </a:tc>
                <a:tc>
                  <a:txBody>
                    <a:bodyPr/>
                    <a:lstStyle/>
                    <a:p>
                      <a:pPr>
                        <a:lnSpc>
                          <a:spcPct val="115000"/>
                        </a:lnSpc>
                        <a:spcAft>
                          <a:spcPts val="0"/>
                        </a:spcAft>
                      </a:pPr>
                      <a:r>
                        <a:rPr lang="en-GB" sz="1800">
                          <a:latin typeface="Calibri"/>
                          <a:ea typeface="Calibri"/>
                          <a:cs typeface="Times New Roman"/>
                          <a:sym typeface="Wingdings"/>
                        </a:rPr>
                        <a:t></a:t>
                      </a:r>
                      <a:endParaRPr lang="en-US" sz="1800">
                        <a:latin typeface="Calibri"/>
                        <a:ea typeface="Calibri"/>
                        <a:cs typeface="Times New Roman"/>
                      </a:endParaRPr>
                    </a:p>
                  </a:txBody>
                  <a:tcPr marL="68580" marR="68580" marT="0" marB="0"/>
                </a:tc>
                <a:tc>
                  <a:txBody>
                    <a:bodyPr/>
                    <a:lstStyle/>
                    <a:p>
                      <a:pPr>
                        <a:lnSpc>
                          <a:spcPct val="115000"/>
                        </a:lnSpc>
                        <a:spcAft>
                          <a:spcPts val="0"/>
                        </a:spcAft>
                      </a:pPr>
                      <a:r>
                        <a:rPr lang="en-GB" sz="1800">
                          <a:latin typeface="Calibri"/>
                          <a:ea typeface="Calibri"/>
                          <a:cs typeface="Times New Roman"/>
                        </a:rPr>
                        <a:t>Insufficient regulation in urban areas</a:t>
                      </a:r>
                      <a:endParaRPr lang="en-US" sz="1800">
                        <a:latin typeface="Calibri"/>
                        <a:ea typeface="Calibri"/>
                        <a:cs typeface="Times New Roman"/>
                      </a:endParaRPr>
                    </a:p>
                  </a:txBody>
                  <a:tcPr marL="68580" marR="68580" marT="0" marB="0"/>
                </a:tc>
              </a:tr>
              <a:tr h="370840">
                <a:tc>
                  <a:txBody>
                    <a:bodyPr/>
                    <a:lstStyle/>
                    <a:p>
                      <a:pPr marL="342900" lvl="0" indent="-342900">
                        <a:lnSpc>
                          <a:spcPct val="115000"/>
                        </a:lnSpc>
                        <a:spcAft>
                          <a:spcPts val="0"/>
                        </a:spcAft>
                        <a:buFont typeface="+mj-lt"/>
                        <a:buNone/>
                      </a:pPr>
                      <a:r>
                        <a:rPr lang="en-GB" sz="1800">
                          <a:latin typeface="Calibri"/>
                          <a:ea typeface="Calibri"/>
                          <a:cs typeface="Times New Roman"/>
                        </a:rPr>
                        <a:t>Are there water rights in place?</a:t>
                      </a:r>
                      <a:endParaRPr lang="en-US" sz="1800">
                        <a:latin typeface="Calibri"/>
                        <a:ea typeface="Calibri"/>
                        <a:cs typeface="Times New Roman"/>
                      </a:endParaRPr>
                    </a:p>
                  </a:txBody>
                  <a:tcPr marL="68580" marR="68580" marT="0" marB="0"/>
                </a:tc>
                <a:tc>
                  <a:txBody>
                    <a:bodyPr/>
                    <a:lstStyle/>
                    <a:p>
                      <a:pPr>
                        <a:lnSpc>
                          <a:spcPct val="115000"/>
                        </a:lnSpc>
                        <a:spcAft>
                          <a:spcPts val="0"/>
                        </a:spcAft>
                      </a:pPr>
                      <a:r>
                        <a:rPr lang="en-GB" sz="1800">
                          <a:latin typeface="Calibri"/>
                          <a:ea typeface="Calibri"/>
                          <a:cs typeface="Times New Roman"/>
                          <a:sym typeface="Wingdings"/>
                        </a:rPr>
                        <a:t></a:t>
                      </a:r>
                      <a:endParaRPr lang="en-US" sz="1800">
                        <a:latin typeface="Calibri"/>
                        <a:ea typeface="Calibri"/>
                        <a:cs typeface="Times New Roman"/>
                      </a:endParaRPr>
                    </a:p>
                  </a:txBody>
                  <a:tcPr marL="68580" marR="68580" marT="0" marB="0"/>
                </a:tc>
                <a:tc>
                  <a:txBody>
                    <a:bodyPr/>
                    <a:lstStyle/>
                    <a:p>
                      <a:pPr>
                        <a:lnSpc>
                          <a:spcPct val="115000"/>
                        </a:lnSpc>
                        <a:spcAft>
                          <a:spcPts val="0"/>
                        </a:spcAft>
                      </a:pPr>
                      <a:endParaRPr lang="en-GB" sz="1800">
                        <a:latin typeface="Calibri"/>
                        <a:ea typeface="Calibri"/>
                        <a:cs typeface="Times New Roman"/>
                      </a:endParaRPr>
                    </a:p>
                  </a:txBody>
                  <a:tcPr marL="68580" marR="68580" marT="0" marB="0"/>
                </a:tc>
                <a:tc>
                  <a:txBody>
                    <a:bodyPr/>
                    <a:lstStyle/>
                    <a:p>
                      <a:pPr>
                        <a:lnSpc>
                          <a:spcPct val="115000"/>
                        </a:lnSpc>
                        <a:spcAft>
                          <a:spcPts val="0"/>
                        </a:spcAft>
                      </a:pPr>
                      <a:endParaRPr lang="en-GB" sz="1800">
                        <a:latin typeface="Calibri"/>
                        <a:ea typeface="Calibri"/>
                        <a:cs typeface="Times New Roman"/>
                      </a:endParaRPr>
                    </a:p>
                  </a:txBody>
                  <a:tcPr marL="68580" marR="68580" marT="0" marB="0"/>
                </a:tc>
                <a:tc>
                  <a:txBody>
                    <a:bodyPr/>
                    <a:lstStyle/>
                    <a:p>
                      <a:pPr>
                        <a:lnSpc>
                          <a:spcPct val="115000"/>
                        </a:lnSpc>
                        <a:spcAft>
                          <a:spcPts val="0"/>
                        </a:spcAft>
                      </a:pPr>
                      <a:r>
                        <a:rPr lang="en-GB" sz="1800">
                          <a:latin typeface="Calibri"/>
                          <a:ea typeface="Calibri"/>
                          <a:cs typeface="Times New Roman"/>
                        </a:rPr>
                        <a:t>Especially influenced by transboundary</a:t>
                      </a:r>
                      <a:endParaRPr lang="en-US" sz="1800">
                        <a:latin typeface="Calibri"/>
                        <a:ea typeface="Calibri"/>
                        <a:cs typeface="Times New Roman"/>
                      </a:endParaRPr>
                    </a:p>
                  </a:txBody>
                  <a:tcPr marL="68580" marR="68580" marT="0" marB="0"/>
                </a:tc>
              </a:tr>
              <a:tr h="370840">
                <a:tc>
                  <a:txBody>
                    <a:bodyPr/>
                    <a:lstStyle/>
                    <a:p>
                      <a:pPr marL="342900" lvl="0" indent="-342900">
                        <a:lnSpc>
                          <a:spcPct val="115000"/>
                        </a:lnSpc>
                        <a:spcAft>
                          <a:spcPts val="0"/>
                        </a:spcAft>
                        <a:buFont typeface="+mj-lt"/>
                        <a:buNone/>
                      </a:pPr>
                      <a:r>
                        <a:rPr lang="en-GB" sz="1800">
                          <a:latin typeface="Calibri"/>
                          <a:ea typeface="Calibri"/>
                          <a:cs typeface="Times New Roman"/>
                        </a:rPr>
                        <a:t>Are there IWRM plans for major basins?</a:t>
                      </a:r>
                      <a:endParaRPr lang="en-US" sz="1800">
                        <a:latin typeface="Calibri"/>
                        <a:ea typeface="Calibri"/>
                        <a:cs typeface="Times New Roman"/>
                      </a:endParaRPr>
                    </a:p>
                  </a:txBody>
                  <a:tcPr marL="68580" marR="68580" marT="0" marB="0"/>
                </a:tc>
                <a:tc>
                  <a:txBody>
                    <a:bodyPr/>
                    <a:lstStyle/>
                    <a:p>
                      <a:pPr>
                        <a:lnSpc>
                          <a:spcPct val="115000"/>
                        </a:lnSpc>
                        <a:spcAft>
                          <a:spcPts val="0"/>
                        </a:spcAft>
                      </a:pPr>
                      <a:r>
                        <a:rPr lang="en-GB" sz="1800">
                          <a:latin typeface="Calibri"/>
                          <a:ea typeface="Calibri"/>
                          <a:cs typeface="Times New Roman"/>
                          <a:sym typeface="Wingdings"/>
                        </a:rPr>
                        <a:t></a:t>
                      </a:r>
                      <a:endParaRPr lang="en-US" sz="1800">
                        <a:latin typeface="Calibri"/>
                        <a:ea typeface="Calibri"/>
                        <a:cs typeface="Times New Roman"/>
                      </a:endParaRPr>
                    </a:p>
                  </a:txBody>
                  <a:tcPr marL="68580" marR="68580" marT="0" marB="0"/>
                </a:tc>
                <a:tc>
                  <a:txBody>
                    <a:bodyPr/>
                    <a:lstStyle/>
                    <a:p>
                      <a:pPr>
                        <a:lnSpc>
                          <a:spcPct val="115000"/>
                        </a:lnSpc>
                        <a:spcAft>
                          <a:spcPts val="0"/>
                        </a:spcAft>
                      </a:pPr>
                      <a:endParaRPr lang="en-GB" sz="1800">
                        <a:latin typeface="Calibri"/>
                        <a:ea typeface="Calibri"/>
                        <a:cs typeface="Times New Roman"/>
                      </a:endParaRPr>
                    </a:p>
                  </a:txBody>
                  <a:tcPr marL="68580" marR="68580" marT="0" marB="0"/>
                </a:tc>
                <a:tc>
                  <a:txBody>
                    <a:bodyPr/>
                    <a:lstStyle/>
                    <a:p>
                      <a:pPr>
                        <a:lnSpc>
                          <a:spcPct val="115000"/>
                        </a:lnSpc>
                        <a:spcAft>
                          <a:spcPts val="0"/>
                        </a:spcAft>
                      </a:pPr>
                      <a:endParaRPr lang="en-GB" sz="1800">
                        <a:latin typeface="Calibri"/>
                        <a:ea typeface="Calibri"/>
                        <a:cs typeface="Times New Roman"/>
                      </a:endParaRPr>
                    </a:p>
                  </a:txBody>
                  <a:tcPr marL="68580" marR="68580" marT="0" marB="0"/>
                </a:tc>
                <a:tc>
                  <a:txBody>
                    <a:bodyPr/>
                    <a:lstStyle/>
                    <a:p>
                      <a:pPr>
                        <a:lnSpc>
                          <a:spcPct val="115000"/>
                        </a:lnSpc>
                        <a:spcAft>
                          <a:spcPts val="0"/>
                        </a:spcAft>
                      </a:pPr>
                      <a:r>
                        <a:rPr lang="en-GB" sz="1800">
                          <a:latin typeface="Calibri"/>
                          <a:ea typeface="Calibri"/>
                          <a:cs typeface="Times New Roman"/>
                        </a:rPr>
                        <a:t>Transboundary excellent, local less so</a:t>
                      </a:r>
                      <a:endParaRPr lang="en-US" sz="1800">
                        <a:latin typeface="Calibri"/>
                        <a:ea typeface="Calibri"/>
                        <a:cs typeface="Times New Roman"/>
                      </a:endParaRPr>
                    </a:p>
                  </a:txBody>
                  <a:tcPr marL="68580" marR="68580" marT="0" marB="0"/>
                </a:tc>
              </a:tr>
              <a:tr h="370840">
                <a:tc>
                  <a:txBody>
                    <a:bodyPr/>
                    <a:lstStyle/>
                    <a:p>
                      <a:pPr marL="342900" lvl="0" indent="-342900">
                        <a:lnSpc>
                          <a:spcPct val="115000"/>
                        </a:lnSpc>
                        <a:spcAft>
                          <a:spcPts val="0"/>
                        </a:spcAft>
                        <a:buFont typeface="+mj-lt"/>
                        <a:buNone/>
                      </a:pPr>
                      <a:r>
                        <a:rPr lang="en-GB" sz="1800" dirty="0">
                          <a:latin typeface="Calibri"/>
                          <a:ea typeface="Calibri"/>
                          <a:cs typeface="Times New Roman"/>
                        </a:rPr>
                        <a:t>Av. annual coverage increase since </a:t>
                      </a:r>
                      <a:r>
                        <a:rPr lang="en-GB" sz="1800" dirty="0" err="1">
                          <a:latin typeface="Calibri"/>
                          <a:ea typeface="Calibri"/>
                          <a:cs typeface="Times New Roman"/>
                        </a:rPr>
                        <a:t>SWAp</a:t>
                      </a:r>
                      <a:r>
                        <a:rPr lang="en-GB" sz="1800" dirty="0">
                          <a:latin typeface="Calibri"/>
                          <a:ea typeface="Calibri"/>
                          <a:cs typeface="Times New Roman"/>
                        </a:rPr>
                        <a:t> (date)</a:t>
                      </a:r>
                      <a:endParaRPr lang="en-US" sz="1800" dirty="0">
                        <a:latin typeface="Calibri"/>
                        <a:ea typeface="Calibri"/>
                        <a:cs typeface="Times New Roman"/>
                      </a:endParaRPr>
                    </a:p>
                  </a:txBody>
                  <a:tcPr marL="68580" marR="68580" marT="0" marB="0">
                    <a:solidFill>
                      <a:schemeClr val="accent3">
                        <a:lumMod val="40000"/>
                        <a:lumOff val="60000"/>
                      </a:schemeClr>
                    </a:solidFill>
                  </a:tcPr>
                </a:tc>
                <a:tc>
                  <a:txBody>
                    <a:bodyPr/>
                    <a:lstStyle/>
                    <a:p>
                      <a:pPr>
                        <a:lnSpc>
                          <a:spcPct val="115000"/>
                        </a:lnSpc>
                        <a:spcAft>
                          <a:spcPts val="0"/>
                        </a:spcAft>
                      </a:pPr>
                      <a:endParaRPr lang="en-GB" sz="1800">
                        <a:latin typeface="Calibri"/>
                        <a:ea typeface="Calibri"/>
                        <a:cs typeface="Times New Roman"/>
                      </a:endParaRPr>
                    </a:p>
                  </a:txBody>
                  <a:tcPr marL="68580" marR="68580" marT="0" marB="0">
                    <a:solidFill>
                      <a:schemeClr val="accent3">
                        <a:lumMod val="40000"/>
                        <a:lumOff val="60000"/>
                      </a:schemeClr>
                    </a:solidFill>
                  </a:tcPr>
                </a:tc>
                <a:tc>
                  <a:txBody>
                    <a:bodyPr/>
                    <a:lstStyle/>
                    <a:p>
                      <a:pPr>
                        <a:lnSpc>
                          <a:spcPct val="115000"/>
                        </a:lnSpc>
                        <a:spcAft>
                          <a:spcPts val="0"/>
                        </a:spcAft>
                      </a:pPr>
                      <a:endParaRPr lang="en-GB" sz="1800">
                        <a:latin typeface="Calibri"/>
                        <a:ea typeface="Calibri"/>
                        <a:cs typeface="Times New Roman"/>
                      </a:endParaRPr>
                    </a:p>
                  </a:txBody>
                  <a:tcPr marL="68580" marR="68580" marT="0" marB="0">
                    <a:solidFill>
                      <a:schemeClr val="accent3">
                        <a:lumMod val="40000"/>
                        <a:lumOff val="60000"/>
                      </a:schemeClr>
                    </a:solidFill>
                  </a:tcPr>
                </a:tc>
                <a:tc>
                  <a:txBody>
                    <a:bodyPr/>
                    <a:lstStyle/>
                    <a:p>
                      <a:pPr>
                        <a:lnSpc>
                          <a:spcPct val="115000"/>
                        </a:lnSpc>
                        <a:spcAft>
                          <a:spcPts val="0"/>
                        </a:spcAft>
                      </a:pPr>
                      <a:endParaRPr lang="en-GB" sz="1800">
                        <a:latin typeface="Calibri"/>
                        <a:ea typeface="Calibri"/>
                        <a:cs typeface="Times New Roman"/>
                      </a:endParaRPr>
                    </a:p>
                  </a:txBody>
                  <a:tcPr marL="68580" marR="68580" marT="0" marB="0">
                    <a:solidFill>
                      <a:schemeClr val="accent3">
                        <a:lumMod val="40000"/>
                        <a:lumOff val="60000"/>
                      </a:schemeClr>
                    </a:solidFill>
                  </a:tcPr>
                </a:tc>
                <a:tc>
                  <a:txBody>
                    <a:bodyPr/>
                    <a:lstStyle/>
                    <a:p>
                      <a:pPr>
                        <a:lnSpc>
                          <a:spcPct val="115000"/>
                        </a:lnSpc>
                        <a:spcAft>
                          <a:spcPts val="0"/>
                        </a:spcAft>
                      </a:pPr>
                      <a:r>
                        <a:rPr lang="en-GB" sz="1800" dirty="0">
                          <a:latin typeface="Calibri"/>
                          <a:ea typeface="Calibri"/>
                          <a:cs typeface="Times New Roman"/>
                        </a:rPr>
                        <a:t>Check</a:t>
                      </a:r>
                      <a:endParaRPr lang="en-US" sz="1800" dirty="0">
                        <a:latin typeface="Calibri"/>
                        <a:ea typeface="Calibri"/>
                        <a:cs typeface="Times New Roman"/>
                      </a:endParaRPr>
                    </a:p>
                  </a:txBody>
                  <a:tcPr marL="68580" marR="68580" marT="0" marB="0">
                    <a:solidFill>
                      <a:schemeClr val="accent3">
                        <a:lumMod val="40000"/>
                        <a:lumOff val="60000"/>
                      </a:schemeClr>
                    </a:solidFill>
                  </a:tcPr>
                </a:tc>
              </a:tr>
            </a:tbl>
          </a:graphicData>
        </a:graphic>
      </p:graphicFrame>
      <p:sp>
        <p:nvSpPr>
          <p:cNvPr id="3" name="TextBox 2"/>
          <p:cNvSpPr txBox="1"/>
          <p:nvPr/>
        </p:nvSpPr>
        <p:spPr>
          <a:xfrm>
            <a:off x="395536" y="188640"/>
            <a:ext cx="8352928" cy="738187"/>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ctr" fontAlgn="auto">
              <a:spcBef>
                <a:spcPts val="0"/>
              </a:spcBef>
              <a:spcAft>
                <a:spcPts val="0"/>
              </a:spcAft>
              <a:defRPr/>
            </a:pPr>
            <a:r>
              <a:rPr lang="da-DK" sz="2400" b="1" dirty="0" smtClean="0"/>
              <a:t>Lesotho – Implementation   </a:t>
            </a:r>
            <a:endParaRPr lang="da-DK" sz="2400" b="1" dirty="0"/>
          </a:p>
          <a:p>
            <a:pPr algn="ctr" fontAlgn="auto">
              <a:spcBef>
                <a:spcPts val="0"/>
              </a:spcBef>
              <a:spcAft>
                <a:spcPts val="0"/>
              </a:spcAft>
              <a:defRPr/>
            </a:pPr>
            <a:endParaRPr lang="en-US" b="1" dirty="0"/>
          </a:p>
        </p:txBody>
      </p:sp>
      <p:sp>
        <p:nvSpPr>
          <p:cNvPr id="7" name="Slide Number Placeholder 6"/>
          <p:cNvSpPr>
            <a:spLocks noGrp="1"/>
          </p:cNvSpPr>
          <p:nvPr>
            <p:ph type="sldNum" sz="quarter" idx="12"/>
          </p:nvPr>
        </p:nvSpPr>
        <p:spPr/>
        <p:txBody>
          <a:bodyPr/>
          <a:lstStyle/>
          <a:p>
            <a:fld id="{C6F255D5-DFAF-4144-A9D5-C5B458BCDEE7}" type="slidenum">
              <a:rPr lang="en-US" smtClean="0"/>
              <a:pPr/>
              <a:t>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TotalTime>
  <Words>981</Words>
  <Application>Microsoft Office PowerPoint</Application>
  <PresentationFormat>On-screen Show (4:3)</PresentationFormat>
  <Paragraphs>304</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PC</dc:creator>
  <cp:lastModifiedBy>PC</cp:lastModifiedBy>
  <cp:revision>7</cp:revision>
  <dcterms:created xsi:type="dcterms:W3CDTF">2011-05-26T12:22:22Z</dcterms:created>
  <dcterms:modified xsi:type="dcterms:W3CDTF">2011-06-14T13:01:16Z</dcterms:modified>
</cp:coreProperties>
</file>