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7" r:id="rId2"/>
    <p:sldId id="256" r:id="rId3"/>
    <p:sldId id="268" r:id="rId4"/>
    <p:sldId id="257" r:id="rId5"/>
    <p:sldId id="258" r:id="rId6"/>
    <p:sldId id="259" r:id="rId7"/>
    <p:sldId id="260" r:id="rId8"/>
    <p:sldId id="261" r:id="rId9"/>
    <p:sldId id="262" r:id="rId10"/>
    <p:sldId id="263" r:id="rId11"/>
    <p:sldId id="264" r:id="rId12"/>
    <p:sldId id="265" r:id="rId13"/>
    <p:sldId id="269" r:id="rId14"/>
    <p:sldId id="270" r:id="rId15"/>
    <p:sldId id="266"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14" autoAdjust="0"/>
    <p:restoredTop sz="92154" autoAdjust="0"/>
  </p:normalViewPr>
  <p:slideViewPr>
    <p:cSldViewPr>
      <p:cViewPr>
        <p:scale>
          <a:sx n="70" d="100"/>
          <a:sy n="70" d="100"/>
        </p:scale>
        <p:origin x="-1218"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725E94-8E9E-4B08-A3E5-B4CE20656CE6}" type="datetimeFigureOut">
              <a:rPr lang="en-US" smtClean="0"/>
              <a:pPr/>
              <a:t>6/27/2011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59E08D-3BC6-4A8F-9FE1-2FE45517D25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59E08D-3BC6-4A8F-9FE1-2FE45517D25E}"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In the absence of strong regulation, conditionality of grants can and objective allocation formulas can ensure that actual spending by municipalities follows policy priorities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8659E08D-3BC6-4A8F-9FE1-2FE45517D25E}"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ADD36A-DD66-42B7-BD0D-29D7206FB14F}"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2476F-C605-4DAC-9FB3-F951476E493C}"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1DE00F-35B3-4409-9B9F-521DBD75FC20}"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319D17-F8E1-45B0-8591-FAAF2EFB4862}"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CB58AD-73AC-49D3-9369-DCDF6DBE228D}" type="datetime1">
              <a:rPr lang="en-US" smtClean="0"/>
              <a:pPr/>
              <a:t>6/27/2011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514690-536B-4187-9531-78F746BBB44B}" type="datetime1">
              <a:rPr lang="en-US" smtClean="0"/>
              <a:pPr/>
              <a:t>6/27/2011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D409FA-71A8-4462-9512-3817FB7B795F}" type="datetime1">
              <a:rPr lang="en-US" smtClean="0"/>
              <a:pPr/>
              <a:t>6/27/2011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872669-2E4E-40BB-A787-AB80F457413E}" type="datetime1">
              <a:rPr lang="en-US" smtClean="0"/>
              <a:pPr/>
              <a:t>6/27/2011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D7876E-FB49-42E5-8DC6-4009F270AC24}" type="datetime1">
              <a:rPr lang="en-US" smtClean="0"/>
              <a:pPr/>
              <a:t>6/27/2011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88ABA1-E4D5-48C3-9544-988E630BD84F}" type="datetime1">
              <a:rPr lang="en-US" smtClean="0"/>
              <a:pPr/>
              <a:t>6/27/2011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309426-65FF-4C20-9D15-91D21033E788}" type="datetime1">
              <a:rPr lang="en-US" smtClean="0"/>
              <a:pPr/>
              <a:t>6/27/2011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255D5-DFAF-4144-A9D5-C5B458BCDEE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750E2-00D3-4342-9A73-AF3BA6481406}" type="datetime1">
              <a:rPr lang="en-US" smtClean="0"/>
              <a:pPr/>
              <a:t>6/27/2011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255D5-DFAF-4144-A9D5-C5B458BCDEE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0" y="357188"/>
            <a:ext cx="8001000" cy="738664"/>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smtClean="0"/>
              <a:t>South Africa</a:t>
            </a:r>
            <a:r>
              <a:rPr lang="da-DK" sz="2400" b="1" dirty="0" smtClean="0"/>
              <a:t> </a:t>
            </a:r>
          </a:p>
          <a:p>
            <a:pPr algn="ctr" fontAlgn="auto">
              <a:spcBef>
                <a:spcPts val="0"/>
              </a:spcBef>
              <a:spcAft>
                <a:spcPts val="0"/>
              </a:spcAft>
              <a:defRPr/>
            </a:pPr>
            <a:endParaRPr lang="en-US" b="1" dirty="0"/>
          </a:p>
        </p:txBody>
      </p:sp>
      <p:sp>
        <p:nvSpPr>
          <p:cNvPr id="3" name="TextBox 2"/>
          <p:cNvSpPr txBox="1"/>
          <p:nvPr/>
        </p:nvSpPr>
        <p:spPr>
          <a:xfrm>
            <a:off x="611560" y="2348880"/>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Key steps</a:t>
            </a:r>
            <a:endParaRPr lang="en-US" dirty="0"/>
          </a:p>
        </p:txBody>
      </p:sp>
      <p:sp>
        <p:nvSpPr>
          <p:cNvPr id="4" name="TextBox 3"/>
          <p:cNvSpPr txBox="1"/>
          <p:nvPr/>
        </p:nvSpPr>
        <p:spPr>
          <a:xfrm>
            <a:off x="611560" y="3635732"/>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Results</a:t>
            </a:r>
            <a:endParaRPr lang="en-US" dirty="0"/>
          </a:p>
        </p:txBody>
      </p:sp>
      <p:sp>
        <p:nvSpPr>
          <p:cNvPr id="5" name="TextBox 4"/>
          <p:cNvSpPr txBox="1"/>
          <p:nvPr/>
        </p:nvSpPr>
        <p:spPr>
          <a:xfrm>
            <a:off x="5652120" y="2828543"/>
            <a:ext cx="2952328" cy="203132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da-DK" dirty="0" smtClean="0"/>
              <a:t>Policy</a:t>
            </a:r>
          </a:p>
          <a:p>
            <a:r>
              <a:rPr lang="da-DK" dirty="0" smtClean="0"/>
              <a:t>Finance</a:t>
            </a:r>
          </a:p>
          <a:p>
            <a:r>
              <a:rPr lang="da-DK" dirty="0" smtClean="0"/>
              <a:t>Coordination</a:t>
            </a:r>
          </a:p>
          <a:p>
            <a:r>
              <a:rPr lang="da-DK" dirty="0" smtClean="0"/>
              <a:t>Institutions</a:t>
            </a:r>
          </a:p>
          <a:p>
            <a:r>
              <a:rPr lang="da-DK" dirty="0" smtClean="0"/>
              <a:t>Monitoring</a:t>
            </a:r>
          </a:p>
          <a:p>
            <a:r>
              <a:rPr lang="da-DK" dirty="0" smtClean="0"/>
              <a:t>Public Financial management</a:t>
            </a:r>
          </a:p>
          <a:p>
            <a:r>
              <a:rPr lang="da-DK" dirty="0" smtClean="0"/>
              <a:t>Macro-economic context</a:t>
            </a:r>
            <a:endParaRPr lang="en-US" dirty="0"/>
          </a:p>
        </p:txBody>
      </p:sp>
      <p:sp>
        <p:nvSpPr>
          <p:cNvPr id="7" name="TextBox 6"/>
          <p:cNvSpPr txBox="1"/>
          <p:nvPr/>
        </p:nvSpPr>
        <p:spPr>
          <a:xfrm>
            <a:off x="611560" y="5867980"/>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Lessons learnt </a:t>
            </a:r>
            <a:endParaRPr lang="en-US" dirty="0"/>
          </a:p>
        </p:txBody>
      </p:sp>
      <p:sp>
        <p:nvSpPr>
          <p:cNvPr id="10" name="TextBox 9"/>
          <p:cNvSpPr txBox="1"/>
          <p:nvPr/>
        </p:nvSpPr>
        <p:spPr>
          <a:xfrm>
            <a:off x="611560" y="4797152"/>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Remaining issues</a:t>
            </a:r>
            <a:endParaRPr lang="en-US" dirty="0"/>
          </a:p>
        </p:txBody>
      </p:sp>
      <p:sp>
        <p:nvSpPr>
          <p:cNvPr id="13" name="TextBox 12"/>
          <p:cNvSpPr txBox="1"/>
          <p:nvPr/>
        </p:nvSpPr>
        <p:spPr>
          <a:xfrm>
            <a:off x="3563888" y="3360474"/>
            <a:ext cx="1872208"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da-DK" dirty="0" smtClean="0"/>
              <a:t>Implementation</a:t>
            </a:r>
          </a:p>
          <a:p>
            <a:r>
              <a:rPr lang="da-DK" dirty="0" smtClean="0"/>
              <a:t>Finance</a:t>
            </a:r>
          </a:p>
          <a:p>
            <a:r>
              <a:rPr lang="da-DK" dirty="0" smtClean="0"/>
              <a:t>Reforms</a:t>
            </a:r>
            <a:endParaRPr lang="en-US" dirty="0"/>
          </a:p>
        </p:txBody>
      </p:sp>
      <p:cxnSp>
        <p:nvCxnSpPr>
          <p:cNvPr id="15" name="Straight Connector 14"/>
          <p:cNvCxnSpPr>
            <a:stCxn id="4" idx="3"/>
            <a:endCxn id="13" idx="1"/>
          </p:cNvCxnSpPr>
          <p:nvPr/>
        </p:nvCxnSpPr>
        <p:spPr>
          <a:xfrm>
            <a:off x="2987824" y="3820398"/>
            <a:ext cx="576064" cy="174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5" idx="1"/>
            <a:endCxn id="13" idx="3"/>
          </p:cNvCxnSpPr>
          <p:nvPr/>
        </p:nvCxnSpPr>
        <p:spPr>
          <a:xfrm rot="10800000">
            <a:off x="5436096" y="3822140"/>
            <a:ext cx="216024" cy="22067"/>
          </a:xfrm>
          <a:prstGeom prst="line">
            <a:avLst/>
          </a:prstGeom>
        </p:spPr>
        <p:style>
          <a:lnRef idx="1">
            <a:schemeClr val="accent5"/>
          </a:lnRef>
          <a:fillRef idx="2">
            <a:schemeClr val="accent5"/>
          </a:fillRef>
          <a:effectRef idx="1">
            <a:schemeClr val="accent5"/>
          </a:effectRef>
          <a:fontRef idx="minor">
            <a:schemeClr val="dk1"/>
          </a:fontRef>
        </p:style>
      </p:cxnSp>
      <p:sp>
        <p:nvSpPr>
          <p:cNvPr id="24" name="TextBox 23"/>
          <p:cNvSpPr txBox="1"/>
          <p:nvPr/>
        </p:nvSpPr>
        <p:spPr>
          <a:xfrm>
            <a:off x="539552" y="1196752"/>
            <a:ext cx="7920880" cy="923330"/>
          </a:xfrm>
          <a:prstGeom prst="rect">
            <a:avLst/>
          </a:prstGeom>
          <a:noFill/>
        </p:spPr>
        <p:txBody>
          <a:bodyPr wrap="square" rtlCol="0">
            <a:spAutoFit/>
          </a:bodyPr>
          <a:lstStyle/>
          <a:p>
            <a:pPr algn="ctr" fontAlgn="auto">
              <a:spcBef>
                <a:spcPts val="0"/>
              </a:spcBef>
              <a:spcAft>
                <a:spcPts val="0"/>
              </a:spcAft>
              <a:defRPr/>
            </a:pPr>
            <a:r>
              <a:rPr lang="da-DK" dirty="0"/>
              <a:t>A case study of application of the sector wide approach </a:t>
            </a:r>
          </a:p>
          <a:p>
            <a:pPr algn="ctr" fontAlgn="auto">
              <a:spcBef>
                <a:spcPts val="0"/>
              </a:spcBef>
              <a:spcAft>
                <a:spcPts val="0"/>
              </a:spcAft>
              <a:defRPr/>
            </a:pPr>
            <a:r>
              <a:rPr lang="da-DK" dirty="0"/>
              <a:t>in the water </a:t>
            </a:r>
            <a:r>
              <a:rPr lang="da-DK" dirty="0" err="1"/>
              <a:t>sector</a:t>
            </a:r>
            <a:r>
              <a:rPr lang="da-DK" dirty="0" smtClean="0"/>
              <a:t> 2001-</a:t>
            </a:r>
            <a:r>
              <a:rPr lang="da-DK" dirty="0"/>
              <a:t>2011  </a:t>
            </a:r>
          </a:p>
          <a:p>
            <a:endParaRPr lang="en-US" dirty="0"/>
          </a:p>
        </p:txBody>
      </p:sp>
      <p:sp>
        <p:nvSpPr>
          <p:cNvPr id="26" name="Slide Number Placeholder 25"/>
          <p:cNvSpPr>
            <a:spLocks noGrp="1"/>
          </p:cNvSpPr>
          <p:nvPr>
            <p:ph type="sldNum" sz="quarter" idx="12"/>
          </p:nvPr>
        </p:nvSpPr>
        <p:spPr/>
        <p:txBody>
          <a:bodyPr/>
          <a:lstStyle/>
          <a:p>
            <a:fld id="{C6F255D5-DFAF-4144-A9D5-C5B458BCDEE7}"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4767072"/>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Efficiency of urban WSS sector?</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err="1">
                          <a:latin typeface="Calibri"/>
                          <a:ea typeface="Calibri"/>
                          <a:cs typeface="Calibri"/>
                          <a:sym typeface="Wingdings"/>
                        </a:rPr>
                        <a:t></a:t>
                      </a:r>
                      <a:endParaRPr lang="en-US" sz="16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High coverage,</a:t>
                      </a:r>
                      <a:r>
                        <a:rPr lang="en-GB" sz="1600" dirty="0" smtClean="0">
                          <a:latin typeface="Calibri"/>
                          <a:ea typeface="Calibri"/>
                          <a:cs typeface="Calibri"/>
                        </a:rPr>
                        <a:t> except </a:t>
                      </a:r>
                      <a:r>
                        <a:rPr lang="en-GB" sz="1600" dirty="0" smtClean="0">
                          <a:latin typeface="+mn-lt"/>
                          <a:ea typeface="Calibri"/>
                          <a:cs typeface="Calibri"/>
                        </a:rPr>
                        <a:t>inf. </a:t>
                      </a:r>
                      <a:r>
                        <a:rPr lang="en-GB" sz="1600" dirty="0" err="1" smtClean="0">
                          <a:latin typeface="+mn-lt"/>
                          <a:ea typeface="Calibri"/>
                          <a:cs typeface="Calibri"/>
                        </a:rPr>
                        <a:t>settl</a:t>
                      </a:r>
                      <a:r>
                        <a:rPr lang="en-GB" sz="1600" dirty="0" smtClean="0">
                          <a:latin typeface="+mn-lt"/>
                          <a:ea typeface="Calibri"/>
                          <a:cs typeface="Calibri"/>
                        </a:rPr>
                        <a:t>.</a:t>
                      </a:r>
                      <a:r>
                        <a:rPr lang="en-GB" sz="1600" dirty="0" smtClean="0">
                          <a:latin typeface="Calibri"/>
                          <a:ea typeface="Calibri"/>
                          <a:cs typeface="Calibri"/>
                        </a:rPr>
                        <a:t>, </a:t>
                      </a:r>
                      <a:r>
                        <a:rPr lang="en-GB" sz="1600" dirty="0">
                          <a:latin typeface="Calibri"/>
                          <a:ea typeface="Calibri"/>
                          <a:cs typeface="Calibri"/>
                        </a:rPr>
                        <a:t>non revenue </a:t>
                      </a:r>
                      <a:r>
                        <a:rPr lang="en-GB" sz="1600" dirty="0" smtClean="0">
                          <a:latin typeface="Calibri"/>
                          <a:ea typeface="Calibri"/>
                          <a:cs typeface="Calibri"/>
                        </a:rPr>
                        <a:t>water</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a:latin typeface="Calibri"/>
                          <a:ea typeface="Calibri"/>
                          <a:cs typeface="Times New Roman"/>
                        </a:rPr>
                        <a:t>Functionality  of rural sector?</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Issues: O&amp;M, </a:t>
                      </a:r>
                      <a:r>
                        <a:rPr lang="en-GB" sz="1600" dirty="0" err="1">
                          <a:latin typeface="Calibri"/>
                          <a:ea typeface="Calibri"/>
                          <a:cs typeface="Calibri"/>
                        </a:rPr>
                        <a:t>sustainabil</a:t>
                      </a:r>
                      <a:r>
                        <a:rPr lang="en-GB" sz="1600" dirty="0">
                          <a:latin typeface="Calibri"/>
                          <a:ea typeface="Calibri"/>
                          <a:cs typeface="Calibri"/>
                        </a:rPr>
                        <a:t>., tech mix, regulation</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a:latin typeface="Calibri"/>
                          <a:ea typeface="Calibri"/>
                          <a:cs typeface="Times New Roman"/>
                        </a:rPr>
                        <a:t>Is the sector financially viable (O&amp;M, expansion)</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highlight>
                          <a:srgbClr val="FF00FF"/>
                        </a:highlight>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highlight>
                          <a:srgbClr val="FF00FF"/>
                        </a:highlight>
                        <a:latin typeface="Calibri"/>
                        <a:ea typeface="Calibri"/>
                        <a:cs typeface="Calibri"/>
                      </a:endParaRPr>
                    </a:p>
                  </a:txBody>
                  <a:tcPr marL="68580" marR="68580" marT="0" marB="0"/>
                </a:tc>
                <a:tc>
                  <a:txBody>
                    <a:bodyPr/>
                    <a:lstStyle/>
                    <a:p>
                      <a:pPr marL="0" marR="0">
                        <a:lnSpc>
                          <a:spcPct val="115000"/>
                        </a:lnSpc>
                        <a:spcBef>
                          <a:spcPts val="0"/>
                        </a:spcBef>
                        <a:spcAft>
                          <a:spcPts val="1000"/>
                        </a:spcAft>
                      </a:pPr>
                      <a:r>
                        <a:rPr lang="en-US"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smtClean="0">
                          <a:latin typeface="Calibri"/>
                          <a:ea typeface="Calibri"/>
                          <a:cs typeface="Calibri"/>
                        </a:rPr>
                        <a:t>Poor tariffs</a:t>
                      </a:r>
                      <a:r>
                        <a:rPr lang="en-GB" sz="1600" baseline="0" dirty="0" smtClean="0">
                          <a:latin typeface="Calibri"/>
                          <a:ea typeface="Calibri"/>
                          <a:cs typeface="Calibri"/>
                        </a:rPr>
                        <a:t> coll. and O&amp;M, </a:t>
                      </a:r>
                      <a:r>
                        <a:rPr lang="en-GB" sz="1600" baseline="0" dirty="0" err="1" smtClean="0">
                          <a:latin typeface="Calibri"/>
                          <a:ea typeface="Calibri"/>
                          <a:cs typeface="Calibri"/>
                        </a:rPr>
                        <a:t>e</a:t>
                      </a:r>
                      <a:r>
                        <a:rPr lang="en-GB" sz="1600" dirty="0" err="1" smtClean="0">
                          <a:latin typeface="Calibri"/>
                          <a:ea typeface="Calibri"/>
                          <a:cs typeface="Calibri"/>
                        </a:rPr>
                        <a:t>xpan</a:t>
                      </a:r>
                      <a:r>
                        <a:rPr lang="en-GB" sz="1600" dirty="0" smtClean="0">
                          <a:latin typeface="Calibri"/>
                          <a:ea typeface="Calibri"/>
                          <a:cs typeface="Calibri"/>
                        </a:rPr>
                        <a:t> </a:t>
                      </a:r>
                      <a:r>
                        <a:rPr lang="en-GB" sz="1600" dirty="0" err="1" smtClean="0">
                          <a:latin typeface="Calibri"/>
                          <a:ea typeface="Calibri"/>
                          <a:cs typeface="Calibri"/>
                        </a:rPr>
                        <a:t>finan</a:t>
                      </a:r>
                      <a:r>
                        <a:rPr lang="en-GB" sz="1600" dirty="0" smtClean="0">
                          <a:latin typeface="Calibri"/>
                          <a:ea typeface="Calibri"/>
                          <a:cs typeface="Calibri"/>
                        </a:rPr>
                        <a:t>. </a:t>
                      </a:r>
                      <a:r>
                        <a:rPr lang="en-GB" sz="1600" dirty="0">
                          <a:latin typeface="Calibri"/>
                          <a:ea typeface="Calibri"/>
                          <a:cs typeface="Calibri"/>
                        </a:rPr>
                        <a:t>via nat. </a:t>
                      </a:r>
                      <a:r>
                        <a:rPr lang="en-GB" sz="1600" dirty="0" smtClean="0">
                          <a:latin typeface="Calibri"/>
                          <a:ea typeface="Calibri"/>
                          <a:cs typeface="Calibri"/>
                        </a:rPr>
                        <a:t>grants</a:t>
                      </a:r>
                      <a:endParaRPr lang="en-US" sz="1600" dirty="0">
                        <a:latin typeface="Calibri"/>
                        <a:ea typeface="Calibri"/>
                        <a:cs typeface="Calibri"/>
                      </a:endParaRPr>
                    </a:p>
                  </a:txBody>
                  <a:tcPr marL="68580" marR="68580" marT="0" marB="0"/>
                </a:tc>
              </a:tr>
              <a:tr h="491964">
                <a:tc>
                  <a:txBody>
                    <a:bodyPr/>
                    <a:lstStyle/>
                    <a:p>
                      <a:pPr marL="342900" lvl="0" indent="-342900">
                        <a:lnSpc>
                          <a:spcPct val="115000"/>
                        </a:lnSpc>
                        <a:spcAft>
                          <a:spcPts val="0"/>
                        </a:spcAft>
                        <a:buFont typeface="+mj-lt"/>
                        <a:buNone/>
                      </a:pPr>
                      <a:r>
                        <a:rPr lang="en-GB" sz="1800">
                          <a:latin typeface="Calibri"/>
                          <a:ea typeface="Calibri"/>
                          <a:cs typeface="Times New Roman"/>
                        </a:rPr>
                        <a:t>Is the environmental performance adequate?</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Illegal abstract/</a:t>
                      </a:r>
                      <a:r>
                        <a:rPr lang="en-GB" sz="1600" dirty="0" smtClean="0">
                          <a:latin typeface="Calibri"/>
                          <a:ea typeface="Calibri"/>
                          <a:cs typeface="Calibri"/>
                        </a:rPr>
                        <a:t>discharge, leaks, </a:t>
                      </a:r>
                      <a:r>
                        <a:rPr lang="en-GB" sz="1600" dirty="0">
                          <a:latin typeface="Calibri"/>
                          <a:ea typeface="Calibri"/>
                          <a:cs typeface="Calibri"/>
                        </a:rPr>
                        <a:t>blue/green drop</a:t>
                      </a:r>
                      <a:r>
                        <a:rPr lang="en-GB" sz="1600" dirty="0" smtClean="0">
                          <a:latin typeface="Calibri"/>
                          <a:ea typeface="Calibri"/>
                          <a:cs typeface="Calibri"/>
                        </a:rPr>
                        <a:t> </a:t>
                      </a:r>
                      <a:r>
                        <a:rPr lang="en-GB" sz="1600" dirty="0" err="1" smtClean="0">
                          <a:latin typeface="Calibri"/>
                          <a:ea typeface="Calibri"/>
                          <a:cs typeface="Calibri"/>
                        </a:rPr>
                        <a:t>prg</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a:latin typeface="Calibri"/>
                          <a:ea typeface="Calibri"/>
                          <a:cs typeface="Times New Roman"/>
                        </a:rPr>
                        <a:t>Are there water rights in place?</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Yes, but WR rights linked to land tenure</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a:latin typeface="Calibri"/>
                          <a:ea typeface="Calibri"/>
                          <a:cs typeface="Times New Roman"/>
                        </a:rPr>
                        <a:t>Are there IWRM plans for major basins?</a:t>
                      </a:r>
                      <a:endParaRPr lang="en-US" sz="18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2</a:t>
                      </a:r>
                      <a:r>
                        <a:rPr lang="en-GB" sz="1600" dirty="0" smtClean="0">
                          <a:latin typeface="Calibri"/>
                          <a:ea typeface="Calibri"/>
                          <a:cs typeface="Calibri"/>
                        </a:rPr>
                        <a:t> (of</a:t>
                      </a:r>
                      <a:r>
                        <a:rPr lang="en-GB" sz="1600" baseline="0" dirty="0" smtClean="0">
                          <a:latin typeface="Calibri"/>
                          <a:ea typeface="Calibri"/>
                          <a:cs typeface="Calibri"/>
                        </a:rPr>
                        <a:t> 9-19) </a:t>
                      </a:r>
                      <a:r>
                        <a:rPr lang="en-GB" sz="1600" dirty="0" smtClean="0">
                          <a:latin typeface="Calibri"/>
                          <a:ea typeface="Calibri"/>
                          <a:cs typeface="Calibri"/>
                        </a:rPr>
                        <a:t>CMAs </a:t>
                      </a:r>
                      <a:r>
                        <a:rPr lang="en-GB" sz="1600" dirty="0" err="1" smtClean="0">
                          <a:latin typeface="Calibri"/>
                          <a:ea typeface="Calibri"/>
                          <a:cs typeface="Calibri"/>
                        </a:rPr>
                        <a:t>establ</a:t>
                      </a:r>
                      <a:r>
                        <a:rPr lang="en-GB" sz="1600" dirty="0" smtClean="0">
                          <a:latin typeface="Calibri"/>
                          <a:ea typeface="Calibri"/>
                          <a:cs typeface="Calibri"/>
                        </a:rPr>
                        <a:t>., </a:t>
                      </a:r>
                      <a:r>
                        <a:rPr lang="en-GB" sz="1600" dirty="0">
                          <a:latin typeface="Calibri"/>
                          <a:ea typeface="Calibri"/>
                          <a:cs typeface="Calibri"/>
                        </a:rPr>
                        <a:t>not operational</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Av. annual coverage increase since </a:t>
                      </a:r>
                      <a:r>
                        <a:rPr lang="en-GB" sz="1800" dirty="0" err="1">
                          <a:latin typeface="Calibri"/>
                          <a:ea typeface="Calibri"/>
                          <a:cs typeface="Times New Roman"/>
                        </a:rPr>
                        <a:t>SWAp</a:t>
                      </a:r>
                      <a:r>
                        <a:rPr lang="en-GB" sz="1800" dirty="0">
                          <a:latin typeface="Calibri"/>
                          <a:ea typeface="Calibri"/>
                          <a:cs typeface="Times New Roman"/>
                        </a:rPr>
                        <a:t> </a:t>
                      </a:r>
                      <a:r>
                        <a:rPr lang="en-GB" sz="1800" dirty="0" smtClean="0">
                          <a:latin typeface="Calibri"/>
                          <a:ea typeface="Calibri"/>
                          <a:cs typeface="Times New Roman"/>
                        </a:rPr>
                        <a:t>(Apr</a:t>
                      </a:r>
                      <a:r>
                        <a:rPr lang="en-GB" sz="1800" baseline="0" dirty="0" smtClean="0">
                          <a:latin typeface="Calibri"/>
                          <a:ea typeface="Calibri"/>
                          <a:cs typeface="Times New Roman"/>
                        </a:rPr>
                        <a:t> 2001</a:t>
                      </a:r>
                      <a:r>
                        <a:rPr lang="en-GB" sz="1800" dirty="0" smtClean="0">
                          <a:latin typeface="Calibri"/>
                          <a:ea typeface="Calibri"/>
                          <a:cs typeface="Times New Roman"/>
                        </a:rPr>
                        <a:t>)</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dirty="0">
                        <a:highlight>
                          <a:srgbClr val="FFFF00"/>
                        </a:highlight>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dirty="0">
                        <a:highlight>
                          <a:srgbClr val="FFFF00"/>
                        </a:highlight>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US" sz="1600" kern="1200" dirty="0" smtClean="0">
                          <a:solidFill>
                            <a:schemeClr val="dk1"/>
                          </a:solidFill>
                          <a:latin typeface="+mn-lt"/>
                          <a:ea typeface="+mn-ea"/>
                          <a:cs typeface="+mn-cs"/>
                        </a:rPr>
                        <a:t>RW 0.9%, UW 0.1%, RS 0.5%, RS 0.3%), </a:t>
                      </a:r>
                      <a:r>
                        <a:rPr lang="en-GB" sz="1600" kern="1200" dirty="0" smtClean="0">
                          <a:solidFill>
                            <a:schemeClr val="dk1"/>
                          </a:solidFill>
                          <a:latin typeface="+mn-lt"/>
                          <a:ea typeface="+mn-ea"/>
                          <a:cs typeface="+mn-cs"/>
                        </a:rPr>
                        <a:t>(JMP 2000-2008) </a:t>
                      </a:r>
                      <a:endParaRPr lang="en-US" sz="1600" dirty="0">
                        <a:latin typeface="Calibri"/>
                        <a:ea typeface="Calibri"/>
                        <a:cs typeface="Calibri"/>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a:t>
            </a:r>
            <a:r>
              <a:rPr lang="da-DK" sz="2400" b="1" dirty="0" err="1" smtClean="0"/>
              <a:t>implementation</a:t>
            </a:r>
            <a:r>
              <a:rPr lang="da-DK" sz="2400" b="1" dirty="0" smtClean="0"/>
              <a:t>   </a:t>
            </a:r>
            <a:endParaRPr lang="da-DK" sz="2400" b="1" dirty="0"/>
          </a:p>
          <a:p>
            <a:pPr algn="ctr" fontAlgn="auto">
              <a:spcBef>
                <a:spcPts val="0"/>
              </a:spcBef>
              <a:spcAft>
                <a:spcPts val="0"/>
              </a:spcAft>
              <a:defRPr/>
            </a:pP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95535" y="1124744"/>
          <a:ext cx="8352930" cy="2523744"/>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there a PFM framework in place?</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RSA top country in world re. Open Budget</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there VFM &amp; effective procurement?</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err="1" smtClean="0">
                          <a:latin typeface="Calibri"/>
                          <a:ea typeface="Calibri"/>
                          <a:cs typeface="Calibri"/>
                        </a:rPr>
                        <a:t>VfM</a:t>
                      </a:r>
                      <a:r>
                        <a:rPr lang="en-GB" sz="1600" dirty="0" smtClean="0">
                          <a:latin typeface="Calibri"/>
                          <a:ea typeface="Calibri"/>
                          <a:cs typeface="Calibri"/>
                        </a:rPr>
                        <a:t> </a:t>
                      </a:r>
                      <a:r>
                        <a:rPr lang="en-GB" sz="1600" dirty="0">
                          <a:latin typeface="Calibri"/>
                          <a:ea typeface="Calibri"/>
                          <a:cs typeface="Calibri"/>
                        </a:rPr>
                        <a:t>little attention. </a:t>
                      </a:r>
                      <a:r>
                        <a:rPr lang="en-GB" sz="1600" dirty="0" err="1" smtClean="0">
                          <a:latin typeface="Calibri"/>
                          <a:ea typeface="Calibri"/>
                          <a:cs typeface="Calibri"/>
                        </a:rPr>
                        <a:t>Compl</a:t>
                      </a:r>
                      <a:r>
                        <a:rPr lang="en-GB" sz="1600" dirty="0" smtClean="0">
                          <a:latin typeface="Calibri"/>
                          <a:ea typeface="Calibri"/>
                          <a:cs typeface="Calibri"/>
                        </a:rPr>
                        <a:t>. </a:t>
                      </a:r>
                      <a:r>
                        <a:rPr lang="en-GB" sz="1600" dirty="0">
                          <a:latin typeface="Calibri"/>
                          <a:ea typeface="Calibri"/>
                          <a:cs typeface="Calibri"/>
                        </a:rPr>
                        <a:t>proc.</a:t>
                      </a:r>
                      <a:r>
                        <a:rPr lang="en-GB" sz="1600" dirty="0" smtClean="0">
                          <a:latin typeface="Calibri"/>
                          <a:ea typeface="Calibri"/>
                          <a:cs typeface="Calibri"/>
                        </a:rPr>
                        <a:t> procedures</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contributed to sector PFM</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a:latin typeface="Calibri"/>
                          <a:ea typeface="Calibri"/>
                          <a:cs typeface="Calibri"/>
                        </a:rPr>
                        <a:t>Part of support</a:t>
                      </a:r>
                      <a:r>
                        <a:rPr lang="en-GB" sz="1600" dirty="0" smtClean="0">
                          <a:latin typeface="Calibri"/>
                          <a:ea typeface="Calibri"/>
                          <a:cs typeface="Calibri"/>
                        </a:rPr>
                        <a:t> for </a:t>
                      </a:r>
                      <a:r>
                        <a:rPr lang="en-GB" sz="1600" dirty="0" err="1" smtClean="0">
                          <a:latin typeface="Calibri"/>
                          <a:ea typeface="Calibri"/>
                          <a:cs typeface="Calibri"/>
                        </a:rPr>
                        <a:t>muni</a:t>
                      </a:r>
                      <a:r>
                        <a:rPr lang="en-GB" sz="1600" dirty="0">
                          <a:latin typeface="Calibri"/>
                          <a:ea typeface="Calibri"/>
                          <a:cs typeface="Calibri"/>
                        </a:rPr>
                        <a:t>. via </a:t>
                      </a:r>
                      <a:r>
                        <a:rPr lang="en-GB" sz="1600" dirty="0" smtClean="0">
                          <a:latin typeface="Calibri"/>
                          <a:ea typeface="Calibri"/>
                          <a:cs typeface="Calibri"/>
                        </a:rPr>
                        <a:t>reg. </a:t>
                      </a:r>
                      <a:r>
                        <a:rPr lang="en-GB" sz="1600" dirty="0" err="1" smtClean="0">
                          <a:latin typeface="Calibri"/>
                          <a:ea typeface="Calibri"/>
                          <a:cs typeface="Calibri"/>
                        </a:rPr>
                        <a:t>struct</a:t>
                      </a:r>
                      <a:r>
                        <a:rPr lang="en-GB" sz="1600" dirty="0" smtClean="0">
                          <a:latin typeface="Calibri"/>
                          <a:ea typeface="Calibri"/>
                          <a:cs typeface="Calibri"/>
                        </a:rPr>
                        <a:t>. </a:t>
                      </a:r>
                      <a:r>
                        <a:rPr lang="en-GB" sz="1600" dirty="0">
                          <a:latin typeface="Calibri"/>
                          <a:ea typeface="Calibri"/>
                          <a:cs typeface="Calibri"/>
                        </a:rPr>
                        <a:t>dedicated to financial management</a:t>
                      </a:r>
                      <a:endParaRPr lang="en-US" sz="1600" dirty="0">
                        <a:latin typeface="Calibri"/>
                        <a:ea typeface="Calibri"/>
                        <a:cs typeface="Calibri"/>
                      </a:endParaRPr>
                    </a:p>
                  </a:txBody>
                  <a:tcPr marL="68580" marR="68580" marT="0" marB="0">
                    <a:solidFill>
                      <a:schemeClr val="accent3">
                        <a:lumMod val="40000"/>
                        <a:lumOff val="60000"/>
                      </a:schemeClr>
                    </a:solidFill>
                  </a:tcPr>
                </a:tc>
              </a:tr>
            </a:tbl>
          </a:graphicData>
        </a:graphic>
      </p:graphicFrame>
      <p:graphicFrame>
        <p:nvGraphicFramePr>
          <p:cNvPr id="4" name="Table 3"/>
          <p:cNvGraphicFramePr>
            <a:graphicFrameLocks noGrp="1"/>
          </p:cNvGraphicFramePr>
          <p:nvPr/>
        </p:nvGraphicFramePr>
        <p:xfrm>
          <a:off x="395536" y="3933056"/>
          <a:ext cx="8352930" cy="2894584"/>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National budget % is allocated to water sector</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smtClean="0">
                          <a:latin typeface="Calibri"/>
                          <a:ea typeface="Calibri"/>
                          <a:cs typeface="Calibri"/>
                        </a:rPr>
                        <a:t>0.86</a:t>
                      </a:r>
                      <a:r>
                        <a:rPr lang="en-GB" sz="1600" dirty="0">
                          <a:latin typeface="Calibri"/>
                          <a:ea typeface="Calibri"/>
                          <a:cs typeface="Calibri"/>
                        </a:rPr>
                        <a:t>% of GDP</a:t>
                      </a:r>
                      <a:r>
                        <a:rPr lang="en-GB" sz="1600" dirty="0" smtClean="0">
                          <a:latin typeface="Calibri"/>
                          <a:ea typeface="Calibri"/>
                          <a:cs typeface="Calibri"/>
                        </a:rPr>
                        <a:t> in 2008</a:t>
                      </a:r>
                      <a:r>
                        <a:rPr lang="en-GB" sz="1600" dirty="0">
                          <a:latin typeface="Calibri"/>
                          <a:ea typeface="Calibri"/>
                          <a:cs typeface="Calibri"/>
                        </a:rPr>
                        <a:t>/</a:t>
                      </a:r>
                      <a:r>
                        <a:rPr lang="en-GB" sz="1600" dirty="0" smtClean="0">
                          <a:latin typeface="Calibri"/>
                          <a:ea typeface="Calibri"/>
                          <a:cs typeface="Calibri"/>
                        </a:rPr>
                        <a:t>09</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there been political stability and leadership?</a:t>
                      </a:r>
                      <a:endParaRPr lang="en-US" sz="18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Changing dept. </a:t>
                      </a:r>
                      <a:r>
                        <a:rPr lang="en-GB" sz="1600" dirty="0" smtClean="0">
                          <a:latin typeface="Calibri"/>
                          <a:ea typeface="Calibri"/>
                          <a:cs typeface="Calibri"/>
                        </a:rPr>
                        <a:t>leadership/mandates</a:t>
                      </a:r>
                      <a:r>
                        <a:rPr lang="en-GB" sz="1600" dirty="0">
                          <a:latin typeface="Calibri"/>
                          <a:ea typeface="Calibri"/>
                          <a:cs typeface="Calibri"/>
                        </a:rPr>
                        <a:t>. Politics </a:t>
                      </a:r>
                      <a:r>
                        <a:rPr lang="en-GB" sz="1600" dirty="0" err="1">
                          <a:latin typeface="Calibri"/>
                          <a:ea typeface="Calibri"/>
                          <a:cs typeface="Calibri"/>
                        </a:rPr>
                        <a:t>negat</a:t>
                      </a:r>
                      <a:r>
                        <a:rPr lang="en-GB" sz="1600" dirty="0">
                          <a:latin typeface="Calibri"/>
                          <a:ea typeface="Calibri"/>
                          <a:cs typeface="Calibri"/>
                        </a:rPr>
                        <a:t>.</a:t>
                      </a:r>
                      <a:r>
                        <a:rPr lang="en-GB" sz="1600" dirty="0" smtClean="0">
                          <a:latin typeface="Calibri"/>
                          <a:ea typeface="Calibri"/>
                          <a:cs typeface="Calibri"/>
                        </a:rPr>
                        <a:t> impact on effect. &amp; </a:t>
                      </a:r>
                      <a:r>
                        <a:rPr lang="en-GB" sz="1600" dirty="0" err="1" smtClean="0">
                          <a:latin typeface="Calibri"/>
                          <a:ea typeface="Calibri"/>
                          <a:cs typeface="Calibri"/>
                        </a:rPr>
                        <a:t>viabilit</a:t>
                      </a:r>
                      <a:r>
                        <a:rPr lang="en-GB" sz="1600" dirty="0" smtClean="0">
                          <a:latin typeface="Calibri"/>
                          <a:ea typeface="Calibri"/>
                          <a:cs typeface="Calibri"/>
                        </a:rPr>
                        <a:t>.</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contributed to political economy</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smtClean="0">
                          <a:latin typeface="Calibri"/>
                          <a:ea typeface="Calibri"/>
                          <a:cs typeface="Calibri"/>
                        </a:rPr>
                        <a:t>Open </a:t>
                      </a:r>
                      <a:r>
                        <a:rPr lang="en-GB" sz="1600" dirty="0">
                          <a:latin typeface="Calibri"/>
                          <a:ea typeface="Calibri"/>
                          <a:cs typeface="Calibri"/>
                        </a:rPr>
                        <a:t>debate. Trained councillors. Inspired Gov to do other </a:t>
                      </a:r>
                      <a:r>
                        <a:rPr lang="en-GB" sz="1600" dirty="0" err="1">
                          <a:latin typeface="Calibri"/>
                          <a:ea typeface="Calibri"/>
                          <a:cs typeface="Calibri"/>
                        </a:rPr>
                        <a:t>SWAps</a:t>
                      </a:r>
                      <a:endParaRPr lang="en-US" sz="1600" dirty="0">
                        <a:latin typeface="Calibri"/>
                        <a:ea typeface="Calibri"/>
                        <a:cs typeface="Calibri"/>
                      </a:endParaRPr>
                    </a:p>
                  </a:txBody>
                  <a:tcPr marL="68580" marR="68580" marT="0" marB="0">
                    <a:solidFill>
                      <a:schemeClr val="accent3">
                        <a:lumMod val="40000"/>
                        <a:lumOff val="60000"/>
                      </a:schemeClr>
                    </a:solidFill>
                  </a:tcPr>
                </a:tc>
              </a:tr>
            </a:tbl>
          </a:graphicData>
        </a:graphic>
      </p:graphicFrame>
      <p:sp>
        <p:nvSpPr>
          <p:cNvPr id="5" name="TextBox 4"/>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PFM / </a:t>
            </a:r>
            <a:r>
              <a:rPr lang="da-DK" sz="2400" b="1" dirty="0" err="1" smtClean="0"/>
              <a:t>macro-economic</a:t>
            </a:r>
            <a:r>
              <a:rPr lang="da-DK" sz="2400" b="1" dirty="0" smtClean="0"/>
              <a:t>   </a:t>
            </a:r>
            <a:endParaRPr lang="da-DK" sz="2400" b="1" dirty="0"/>
          </a:p>
          <a:p>
            <a:pPr algn="ctr" fontAlgn="auto">
              <a:spcBef>
                <a:spcPts val="0"/>
              </a:spcBef>
              <a:spcAft>
                <a:spcPts val="0"/>
              </a:spcAft>
              <a:defRPr/>
            </a:pP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a:t>
            </a:r>
            <a:r>
              <a:rPr lang="da-DK" sz="2400" b="1" dirty="0" err="1" smtClean="0"/>
              <a:t>remaining</a:t>
            </a:r>
            <a:r>
              <a:rPr lang="da-DK" sz="2400" b="1" dirty="0" smtClean="0"/>
              <a:t> </a:t>
            </a:r>
            <a:r>
              <a:rPr lang="da-DK" sz="2400" b="1" dirty="0" err="1" smtClean="0"/>
              <a:t>issues</a:t>
            </a:r>
            <a:r>
              <a:rPr lang="da-DK" sz="2400" b="1" dirty="0" smtClean="0"/>
              <a:t> (1)   </a:t>
            </a:r>
            <a:endParaRPr lang="da-DK" sz="2400" b="1" dirty="0"/>
          </a:p>
          <a:p>
            <a:pPr algn="ctr" fontAlgn="auto">
              <a:spcBef>
                <a:spcPts val="0"/>
              </a:spcBef>
              <a:spcAft>
                <a:spcPts val="0"/>
              </a:spcAft>
              <a:defRPr/>
            </a:pPr>
            <a:endParaRPr lang="en-US" b="1" dirty="0"/>
          </a:p>
        </p:txBody>
      </p:sp>
      <p:sp>
        <p:nvSpPr>
          <p:cNvPr id="3" name="TextBox 2"/>
          <p:cNvSpPr txBox="1"/>
          <p:nvPr/>
        </p:nvSpPr>
        <p:spPr>
          <a:xfrm>
            <a:off x="395536" y="1066800"/>
            <a:ext cx="8352928" cy="5632312"/>
          </a:xfrm>
          <a:prstGeom prst="rect">
            <a:avLst/>
          </a:prstGeom>
          <a:noFill/>
          <a:ln>
            <a:solidFill>
              <a:schemeClr val="accent1"/>
            </a:solidFill>
          </a:ln>
        </p:spPr>
        <p:txBody>
          <a:bodyPr wrap="square" rtlCol="0">
            <a:spAutoFit/>
          </a:bodyPr>
          <a:lstStyle/>
          <a:p>
            <a:r>
              <a:rPr lang="en-GB" b="1" dirty="0" smtClean="0"/>
              <a:t>Policy-dialogue</a:t>
            </a:r>
            <a:endParaRPr lang="en-GB" dirty="0" smtClean="0"/>
          </a:p>
          <a:p>
            <a:pPr marL="173736" indent="-173736">
              <a:buFont typeface="Arial"/>
              <a:buChar char="•"/>
            </a:pPr>
            <a:r>
              <a:rPr lang="en-GB" dirty="0" smtClean="0"/>
              <a:t>MSB </a:t>
            </a:r>
            <a:r>
              <a:rPr lang="en-GB" dirty="0" err="1" smtClean="0"/>
              <a:t>i</a:t>
            </a:r>
            <a:r>
              <a:rPr lang="en-US" dirty="0" err="1" smtClean="0"/>
              <a:t>ntroduced</a:t>
            </a:r>
            <a:r>
              <a:rPr lang="en-US" dirty="0" smtClean="0"/>
              <a:t> a participatory process to policy and strategy formulation, and ensured sector ownership of the </a:t>
            </a:r>
            <a:r>
              <a:rPr lang="en-GB" dirty="0" smtClean="0"/>
              <a:t>Strategic Framework for Water Services (SFWS</a:t>
            </a:r>
            <a:r>
              <a:rPr lang="en-GB" smtClean="0"/>
              <a:t>)</a:t>
            </a:r>
          </a:p>
          <a:p>
            <a:endParaRPr lang="en-GB" smtClean="0"/>
          </a:p>
          <a:p>
            <a:r>
              <a:rPr lang="en-GB" b="1" dirty="0" smtClean="0"/>
              <a:t>Sector collaboration</a:t>
            </a:r>
          </a:p>
          <a:p>
            <a:pPr marL="173736" indent="-173736">
              <a:buFont typeface="Arial"/>
              <a:buChar char="•"/>
            </a:pPr>
            <a:r>
              <a:rPr lang="en-GB" dirty="0" smtClean="0"/>
              <a:t>MSB created a sense of sector belonging and ownership and a culture of sharing experience</a:t>
            </a:r>
          </a:p>
          <a:p>
            <a:pPr marL="173736" indent="-173736">
              <a:buFont typeface="Arial"/>
              <a:buChar char="•"/>
            </a:pPr>
            <a:r>
              <a:rPr lang="en-GB" dirty="0" smtClean="0"/>
              <a:t>Inclusion of WRM has proven difficult due to different cultures, and being area where DWA is confident. Rural WSS was new area, where DWA had limited expertise and thus open to support and new approaches</a:t>
            </a:r>
          </a:p>
          <a:p>
            <a:pPr marL="173736" indent="-173736">
              <a:buFont typeface="Arial"/>
              <a:buChar char="•"/>
            </a:pPr>
            <a:r>
              <a:rPr lang="en-GB" dirty="0" smtClean="0"/>
              <a:t>CMA establishment has been significantly delayed; partly due to </a:t>
            </a:r>
            <a:r>
              <a:rPr lang="en-GB" dirty="0" err="1" smtClean="0"/>
              <a:t>unclarity</a:t>
            </a:r>
            <a:r>
              <a:rPr lang="en-GB" dirty="0" smtClean="0"/>
              <a:t> of roles vis-à-vis DWA provincial offices</a:t>
            </a:r>
          </a:p>
          <a:p>
            <a:pPr marL="173736" indent="-173736">
              <a:buFont typeface="Arial"/>
              <a:buChar char="•"/>
            </a:pPr>
            <a:r>
              <a:rPr lang="en-GB" dirty="0" smtClean="0"/>
              <a:t>Participation by other line ministries has generally been low, e.g. in relation to sanitation, which is still lagging behind</a:t>
            </a:r>
          </a:p>
          <a:p>
            <a:pPr marL="173736" indent="-173736"/>
            <a:endParaRPr lang="en-GB" dirty="0" smtClean="0"/>
          </a:p>
          <a:p>
            <a:pPr marL="173736" indent="-173736"/>
            <a:r>
              <a:rPr lang="en-GB" b="1" dirty="0" smtClean="0"/>
              <a:t>Leadership</a:t>
            </a:r>
          </a:p>
          <a:p>
            <a:pPr marL="173736" indent="-173736">
              <a:buFont typeface="Arial"/>
              <a:buChar char="•"/>
            </a:pPr>
            <a:r>
              <a:rPr lang="en-GB" dirty="0" smtClean="0"/>
              <a:t>A significant driver of MSB was informal relations and collaboration among a group of individuals/champions from the sector and donors</a:t>
            </a:r>
          </a:p>
          <a:p>
            <a:pPr marL="173736" indent="-173736">
              <a:buFont typeface="Arial"/>
              <a:buChar char="•"/>
            </a:pPr>
            <a:r>
              <a:rPr lang="en-GB" dirty="0" smtClean="0"/>
              <a:t>Changes in DWA leadership lead to a period with a more top-down approach and less participation</a:t>
            </a:r>
          </a:p>
        </p:txBody>
      </p:sp>
      <p:sp>
        <p:nvSpPr>
          <p:cNvPr id="5" name="Slide Number Placeholder 4"/>
          <p:cNvSpPr>
            <a:spLocks noGrp="1"/>
          </p:cNvSpPr>
          <p:nvPr>
            <p:ph type="sldNum" sz="quarter" idx="12"/>
          </p:nvPr>
        </p:nvSpPr>
        <p:spPr/>
        <p:txBody>
          <a:bodyPr/>
          <a:lstStyle/>
          <a:p>
            <a:fld id="{C6F255D5-DFAF-4144-A9D5-C5B458BCDEE7}"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a:t>
            </a:r>
            <a:r>
              <a:rPr lang="da-DK" sz="2400" b="1" dirty="0" err="1" smtClean="0"/>
              <a:t>remaining</a:t>
            </a:r>
            <a:r>
              <a:rPr lang="da-DK" sz="2400" b="1" dirty="0" smtClean="0"/>
              <a:t> </a:t>
            </a:r>
            <a:r>
              <a:rPr lang="da-DK" sz="2400" b="1" dirty="0" err="1" smtClean="0"/>
              <a:t>issues</a:t>
            </a:r>
            <a:r>
              <a:rPr lang="da-DK" sz="2400" b="1" dirty="0" smtClean="0"/>
              <a:t> (2)   </a:t>
            </a:r>
            <a:endParaRPr lang="da-DK" sz="2400" b="1" dirty="0"/>
          </a:p>
          <a:p>
            <a:pPr algn="ctr" fontAlgn="auto">
              <a:spcBef>
                <a:spcPts val="0"/>
              </a:spcBef>
              <a:spcAft>
                <a:spcPts val="0"/>
              </a:spcAft>
              <a:defRPr/>
            </a:pPr>
            <a:endParaRPr lang="en-US" b="1" dirty="0"/>
          </a:p>
        </p:txBody>
      </p:sp>
      <p:sp>
        <p:nvSpPr>
          <p:cNvPr id="3" name="TextBox 2"/>
          <p:cNvSpPr txBox="1"/>
          <p:nvPr/>
        </p:nvSpPr>
        <p:spPr>
          <a:xfrm>
            <a:off x="395536" y="1196752"/>
            <a:ext cx="8352928" cy="5632312"/>
          </a:xfrm>
          <a:prstGeom prst="rect">
            <a:avLst/>
          </a:prstGeom>
          <a:noFill/>
          <a:ln>
            <a:solidFill>
              <a:schemeClr val="accent1"/>
            </a:solidFill>
          </a:ln>
        </p:spPr>
        <p:txBody>
          <a:bodyPr wrap="square" rtlCol="0">
            <a:spAutoFit/>
          </a:bodyPr>
          <a:lstStyle/>
          <a:p>
            <a:r>
              <a:rPr lang="en-US" b="1" dirty="0" smtClean="0"/>
              <a:t>Expansion at the expense of O&amp;M/sustainability</a:t>
            </a:r>
            <a:endParaRPr lang="en-US" dirty="0" smtClean="0"/>
          </a:p>
          <a:p>
            <a:pPr marL="173736" indent="-173736">
              <a:buFont typeface="Arial"/>
              <a:buChar char="•"/>
            </a:pPr>
            <a:r>
              <a:rPr lang="en-US" dirty="0" smtClean="0"/>
              <a:t>Political focus on expansion of services</a:t>
            </a:r>
          </a:p>
          <a:p>
            <a:pPr marL="173736" indent="-173736">
              <a:buFont typeface="Arial"/>
              <a:buChar char="•"/>
            </a:pPr>
            <a:r>
              <a:rPr lang="en-US" dirty="0" smtClean="0"/>
              <a:t>Political interest in, and public demand for, reducing the large disparities between traditionally “white” areas and former homelands, create demand for overly sophisticated technologies, such as water-borne sanitation in remote and water-scarce areas</a:t>
            </a:r>
          </a:p>
          <a:p>
            <a:pPr marL="173736" indent="-173736">
              <a:buFont typeface="Arial"/>
              <a:buChar char="•"/>
            </a:pPr>
            <a:r>
              <a:rPr lang="en-US" dirty="0" smtClean="0"/>
              <a:t>Lack of O&amp;M. </a:t>
            </a:r>
            <a:r>
              <a:rPr lang="en-US" dirty="0" err="1" smtClean="0"/>
              <a:t>GoSA</a:t>
            </a:r>
            <a:r>
              <a:rPr lang="en-US" dirty="0" smtClean="0"/>
              <a:t> funding modalities can make it easier to let existing structures brake down and build new schemes than to undertake O&amp;M. Many structures are becoming dysfunctional and people rejoin the service backlog</a:t>
            </a:r>
          </a:p>
          <a:p>
            <a:pPr marL="173736" indent="-173736">
              <a:buFont typeface="Arial"/>
              <a:buChar char="•"/>
            </a:pPr>
            <a:r>
              <a:rPr lang="en-US" dirty="0" smtClean="0"/>
              <a:t>Interpretation of fee basic water policy, and lack of meters or staff capacity affects cost recovery. Many municipalities do not collect water tariffs</a:t>
            </a:r>
          </a:p>
          <a:p>
            <a:pPr marL="173736" indent="-173736"/>
            <a:endParaRPr lang="en-US" dirty="0" smtClean="0"/>
          </a:p>
          <a:p>
            <a:pPr marL="173736" indent="-173736"/>
            <a:r>
              <a:rPr lang="en-US" b="1" dirty="0" smtClean="0"/>
              <a:t>Civil society and private sector</a:t>
            </a:r>
          </a:p>
          <a:p>
            <a:pPr marL="173736" indent="-173736">
              <a:buFont typeface="Arial"/>
              <a:buChar char="•"/>
            </a:pPr>
            <a:r>
              <a:rPr lang="en-US" dirty="0" smtClean="0"/>
              <a:t>Policies are not conducive for community participation in WSS and O&amp;M. Community-based O&amp;M and ownership has virtually disappeared and been </a:t>
            </a:r>
            <a:r>
              <a:rPr lang="en-US" dirty="0" err="1" smtClean="0"/>
              <a:t>takien</a:t>
            </a:r>
            <a:r>
              <a:rPr lang="en-US" dirty="0" smtClean="0"/>
              <a:t> over by municipalities</a:t>
            </a:r>
          </a:p>
          <a:p>
            <a:pPr marL="173736" indent="-173736">
              <a:buFont typeface="Arial"/>
              <a:buChar char="•"/>
            </a:pPr>
            <a:r>
              <a:rPr lang="en-US" dirty="0" smtClean="0"/>
              <a:t>Participation of NGOs in the sector has weakened. Shift away from direct donor funding for NGOs has reduced the capacity and number of NGOs in sector</a:t>
            </a:r>
            <a:endParaRPr lang="en-GB" dirty="0" smtClean="0"/>
          </a:p>
          <a:p>
            <a:pPr marL="173736" indent="-173736">
              <a:buFont typeface="Arial"/>
              <a:buChar char="•"/>
            </a:pPr>
            <a:r>
              <a:rPr lang="en-US" dirty="0" smtClean="0"/>
              <a:t>Private sector plays a role in construction, provision of parts and consulting, but rarely as service providers</a:t>
            </a:r>
          </a:p>
        </p:txBody>
      </p:sp>
      <p:sp>
        <p:nvSpPr>
          <p:cNvPr id="5" name="Slide Number Placeholder 4"/>
          <p:cNvSpPr>
            <a:spLocks noGrp="1"/>
          </p:cNvSpPr>
          <p:nvPr>
            <p:ph type="sldNum" sz="quarter" idx="12"/>
          </p:nvPr>
        </p:nvSpPr>
        <p:spPr/>
        <p:txBody>
          <a:bodyPr/>
          <a:lstStyle/>
          <a:p>
            <a:fld id="{C6F255D5-DFAF-4144-A9D5-C5B458BCDEE7}"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a:t>
            </a:r>
            <a:r>
              <a:rPr lang="da-DK" sz="2400" b="1" dirty="0" err="1" smtClean="0"/>
              <a:t>remaining</a:t>
            </a:r>
            <a:r>
              <a:rPr lang="da-DK" sz="2400" b="1" dirty="0" smtClean="0"/>
              <a:t> </a:t>
            </a:r>
            <a:r>
              <a:rPr lang="da-DK" sz="2400" b="1" dirty="0" err="1" smtClean="0"/>
              <a:t>issues</a:t>
            </a:r>
            <a:r>
              <a:rPr lang="da-DK" sz="2400" b="1" dirty="0" smtClean="0"/>
              <a:t> (3)   </a:t>
            </a:r>
            <a:endParaRPr lang="da-DK" sz="2400" b="1" dirty="0"/>
          </a:p>
          <a:p>
            <a:pPr algn="ctr" fontAlgn="auto">
              <a:spcBef>
                <a:spcPts val="0"/>
              </a:spcBef>
              <a:spcAft>
                <a:spcPts val="0"/>
              </a:spcAft>
              <a:defRPr/>
            </a:pPr>
            <a:endParaRPr lang="en-US" b="1" dirty="0"/>
          </a:p>
        </p:txBody>
      </p:sp>
      <p:sp>
        <p:nvSpPr>
          <p:cNvPr id="3" name="TextBox 2"/>
          <p:cNvSpPr txBox="1"/>
          <p:nvPr/>
        </p:nvSpPr>
        <p:spPr>
          <a:xfrm>
            <a:off x="395536" y="1196752"/>
            <a:ext cx="8352928" cy="5632312"/>
          </a:xfrm>
          <a:prstGeom prst="rect">
            <a:avLst/>
          </a:prstGeom>
          <a:noFill/>
          <a:ln>
            <a:solidFill>
              <a:schemeClr val="accent1"/>
            </a:solidFill>
          </a:ln>
        </p:spPr>
        <p:txBody>
          <a:bodyPr wrap="square" rtlCol="0">
            <a:spAutoFit/>
          </a:bodyPr>
          <a:lstStyle/>
          <a:p>
            <a:r>
              <a:rPr lang="en-US" b="1" dirty="0" smtClean="0"/>
              <a:t>Capacity</a:t>
            </a:r>
          </a:p>
          <a:p>
            <a:pPr marL="173736" indent="-173736">
              <a:buFont typeface="Arial"/>
              <a:buChar char="•"/>
            </a:pPr>
            <a:r>
              <a:rPr lang="en-US" dirty="0" smtClean="0"/>
              <a:t>MSB has significantly strengthened the role and capacity of de-concentrated DWA provincial office</a:t>
            </a:r>
          </a:p>
          <a:p>
            <a:pPr marL="173736" indent="-173736">
              <a:buFont typeface="Arial"/>
              <a:buChar char="•"/>
            </a:pPr>
            <a:r>
              <a:rPr lang="en-US" dirty="0" smtClean="0"/>
              <a:t>Capacity building has been provided for municipalities, including senior staff and </a:t>
            </a:r>
            <a:r>
              <a:rPr lang="en-US" dirty="0" err="1" smtClean="0"/>
              <a:t>councillors</a:t>
            </a:r>
            <a:endParaRPr lang="en-US" dirty="0" smtClean="0"/>
          </a:p>
          <a:p>
            <a:pPr marL="173736" indent="-173736">
              <a:buFont typeface="Arial"/>
              <a:buChar char="•"/>
            </a:pPr>
            <a:r>
              <a:rPr lang="en-US" dirty="0" smtClean="0"/>
              <a:t>Lack of qualified staff especially at municipal level, e.g. many municipalities have no engineers. MSB tried to address this with a </a:t>
            </a:r>
            <a:r>
              <a:rPr lang="en-US" dirty="0" err="1" smtClean="0"/>
              <a:t>programme</a:t>
            </a:r>
            <a:r>
              <a:rPr lang="en-US" dirty="0" smtClean="0"/>
              <a:t> placing retired engineers and students in municipalities</a:t>
            </a:r>
          </a:p>
          <a:p>
            <a:pPr marL="173736" indent="-173736">
              <a:buFont typeface="Arial"/>
              <a:buChar char="•"/>
            </a:pPr>
            <a:r>
              <a:rPr lang="en-US" dirty="0" smtClean="0"/>
              <a:t>Capacity constraint and poor decision making inhibits the </a:t>
            </a:r>
            <a:r>
              <a:rPr lang="en-US" dirty="0" err="1" smtClean="0"/>
              <a:t>impl</a:t>
            </a:r>
            <a:r>
              <a:rPr lang="en-US" dirty="0" smtClean="0"/>
              <a:t>. of policies and bylaws</a:t>
            </a:r>
          </a:p>
          <a:p>
            <a:pPr marL="173736" indent="-173736">
              <a:buFont typeface="Arial"/>
              <a:buChar char="•"/>
            </a:pPr>
            <a:r>
              <a:rPr lang="en-US" dirty="0" smtClean="0"/>
              <a:t>Supervision/regulation of municipalities, ensuring compliance is weak</a:t>
            </a:r>
          </a:p>
          <a:p>
            <a:pPr marL="173736" indent="-173736">
              <a:buFont typeface="Arial"/>
              <a:buChar char="•"/>
            </a:pPr>
            <a:r>
              <a:rPr lang="en-US" dirty="0" smtClean="0"/>
              <a:t>Contracting and oversight of </a:t>
            </a:r>
            <a:r>
              <a:rPr lang="en-US" dirty="0" err="1" smtClean="0"/>
              <a:t>WSPs</a:t>
            </a:r>
            <a:r>
              <a:rPr lang="en-US" dirty="0" smtClean="0"/>
              <a:t> by </a:t>
            </a:r>
            <a:r>
              <a:rPr lang="en-US" dirty="0" err="1" smtClean="0"/>
              <a:t>WSAs</a:t>
            </a:r>
            <a:r>
              <a:rPr lang="en-US" dirty="0" smtClean="0"/>
              <a:t> is weak</a:t>
            </a:r>
          </a:p>
          <a:p>
            <a:pPr marL="173736" indent="-173736">
              <a:buFont typeface="Arial"/>
              <a:buChar char="•"/>
            </a:pPr>
            <a:r>
              <a:rPr lang="en-US" dirty="0" smtClean="0"/>
              <a:t>The support provided by MSB appears not clearly translating into impact on the ground</a:t>
            </a:r>
          </a:p>
          <a:p>
            <a:pPr marL="173736" indent="-173736">
              <a:buFont typeface="Arial"/>
              <a:buChar char="•"/>
            </a:pPr>
            <a:r>
              <a:rPr lang="en-US" dirty="0" smtClean="0"/>
              <a:t>Frequent restructuring have lead to shift in departmental mandates, e.g. sanitation provision has been moved from DWA to Dept. of Human Settlements, but seems likely to shift back due to capacity constraints</a:t>
            </a:r>
          </a:p>
          <a:p>
            <a:pPr marL="173736" indent="-173736"/>
            <a:endParaRPr lang="en-US" dirty="0" smtClean="0"/>
          </a:p>
          <a:p>
            <a:r>
              <a:rPr lang="en-US" b="1" dirty="0" smtClean="0"/>
              <a:t>Documentation</a:t>
            </a:r>
            <a:r>
              <a:rPr lang="en-US" dirty="0" smtClean="0"/>
              <a:t>: DWA and WIN-SA websites are not up to date with documents. Many documents produced are not readily available and some relevant products of MSB have been lost (e.g. study on sector skills need and how to obtain them)</a:t>
            </a:r>
          </a:p>
        </p:txBody>
      </p:sp>
      <p:sp>
        <p:nvSpPr>
          <p:cNvPr id="5" name="Slide Number Placeholder 4"/>
          <p:cNvSpPr>
            <a:spLocks noGrp="1"/>
          </p:cNvSpPr>
          <p:nvPr>
            <p:ph type="sldNum" sz="quarter" idx="12"/>
          </p:nvPr>
        </p:nvSpPr>
        <p:spPr/>
        <p:txBody>
          <a:bodyPr/>
          <a:lstStyle/>
          <a:p>
            <a:fld id="{C6F255D5-DFAF-4144-A9D5-C5B458BCDEE7}"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lessons learnt (1)   </a:t>
            </a:r>
            <a:endParaRPr lang="da-DK" sz="2400" b="1" dirty="0"/>
          </a:p>
          <a:p>
            <a:pPr algn="ctr" fontAlgn="auto">
              <a:spcBef>
                <a:spcPts val="0"/>
              </a:spcBef>
              <a:spcAft>
                <a:spcPts val="0"/>
              </a:spcAft>
              <a:defRPr/>
            </a:pPr>
            <a:endParaRPr lang="en-US" b="1" dirty="0"/>
          </a:p>
        </p:txBody>
      </p:sp>
      <p:sp>
        <p:nvSpPr>
          <p:cNvPr id="3" name="TextBox 2"/>
          <p:cNvSpPr txBox="1"/>
          <p:nvPr/>
        </p:nvSpPr>
        <p:spPr>
          <a:xfrm>
            <a:off x="381000" y="1124744"/>
            <a:ext cx="8352928" cy="5909311"/>
          </a:xfrm>
          <a:prstGeom prst="rect">
            <a:avLst/>
          </a:prstGeom>
          <a:noFill/>
          <a:ln>
            <a:solidFill>
              <a:schemeClr val="accent1"/>
            </a:solidFill>
          </a:ln>
        </p:spPr>
        <p:txBody>
          <a:bodyPr wrap="square" rtlCol="0">
            <a:spAutoFit/>
          </a:bodyPr>
          <a:lstStyle/>
          <a:p>
            <a:r>
              <a:rPr lang="en-GB" b="1" dirty="0" smtClean="0"/>
              <a:t>Interdepartmental collaboration </a:t>
            </a:r>
            <a:r>
              <a:rPr lang="en-GB" dirty="0" smtClean="0"/>
              <a:t>– Is is difficult to get ministries with a non-leading role and a different core mandate on board (e.g. education or health services in relation to sanitation)</a:t>
            </a:r>
          </a:p>
          <a:p>
            <a:endParaRPr lang="en-GB" b="1" dirty="0" smtClean="0"/>
          </a:p>
          <a:p>
            <a:r>
              <a:rPr lang="en-GB" b="1" dirty="0" smtClean="0"/>
              <a:t>Champions</a:t>
            </a:r>
            <a:r>
              <a:rPr lang="en-GB" dirty="0" smtClean="0"/>
              <a:t> – champions with a vision and commitment to the </a:t>
            </a:r>
            <a:r>
              <a:rPr lang="en-GB" dirty="0" err="1" smtClean="0"/>
              <a:t>SWAp</a:t>
            </a:r>
            <a:r>
              <a:rPr lang="en-GB" dirty="0" smtClean="0"/>
              <a:t> process, and good working relations and trust among key staff across stakeholders, are important to maintain drive, collaboration, and implementation progress</a:t>
            </a:r>
          </a:p>
          <a:p>
            <a:endParaRPr lang="en-GB" b="1" dirty="0" smtClean="0"/>
          </a:p>
          <a:p>
            <a:r>
              <a:rPr lang="en-GB" b="1" dirty="0" smtClean="0"/>
              <a:t>Policy and strategy implementation </a:t>
            </a:r>
            <a:r>
              <a:rPr lang="en-GB" dirty="0" smtClean="0"/>
              <a:t>- Roll-out of policies, strategies and local bylaws and plans need to be coordinated with relevant capacity building, and careful consideration to address factors inhibiting policy implementation</a:t>
            </a:r>
          </a:p>
          <a:p>
            <a:endParaRPr lang="en-GB" b="1" dirty="0" smtClean="0">
              <a:solidFill>
                <a:srgbClr val="000000"/>
              </a:solidFill>
            </a:endParaRPr>
          </a:p>
          <a:p>
            <a:r>
              <a:rPr lang="en-GB" b="1" dirty="0" smtClean="0">
                <a:solidFill>
                  <a:srgbClr val="000000"/>
                </a:solidFill>
              </a:rPr>
              <a:t>Stakeholders outside government </a:t>
            </a:r>
            <a:r>
              <a:rPr lang="en-GB" dirty="0" smtClean="0">
                <a:solidFill>
                  <a:srgbClr val="000000"/>
                </a:solidFill>
              </a:rPr>
              <a:t>– there is a risk of </a:t>
            </a:r>
            <a:r>
              <a:rPr lang="en-GB" dirty="0" err="1" smtClean="0">
                <a:solidFill>
                  <a:srgbClr val="000000"/>
                </a:solidFill>
              </a:rPr>
              <a:t>SWAps</a:t>
            </a:r>
            <a:r>
              <a:rPr lang="en-GB" dirty="0" smtClean="0">
                <a:solidFill>
                  <a:srgbClr val="000000"/>
                </a:solidFill>
              </a:rPr>
              <a:t> becoming government-centric. Attention should be paid to ensure that other actors (private sector, civil society) are strengthened and involved. It can be difficult for NGOs to fulfil advocacy role, when also functioning as government funded service provider</a:t>
            </a:r>
            <a:endParaRPr lang="en-GB" b="1" dirty="0" smtClean="0">
              <a:solidFill>
                <a:srgbClr val="000000"/>
              </a:solidFill>
            </a:endParaRPr>
          </a:p>
          <a:p>
            <a:endParaRPr lang="en-GB" b="1" dirty="0" smtClean="0">
              <a:solidFill>
                <a:srgbClr val="000000"/>
              </a:solidFill>
            </a:endParaRPr>
          </a:p>
          <a:p>
            <a:r>
              <a:rPr lang="en-GB" b="1" dirty="0" smtClean="0">
                <a:solidFill>
                  <a:srgbClr val="000000"/>
                </a:solidFill>
              </a:rPr>
              <a:t>Macro environment </a:t>
            </a:r>
            <a:r>
              <a:rPr lang="en-GB" dirty="0" smtClean="0">
                <a:solidFill>
                  <a:srgbClr val="000000"/>
                </a:solidFill>
              </a:rPr>
              <a:t>– </a:t>
            </a:r>
            <a:r>
              <a:rPr lang="en-GB" dirty="0" err="1" smtClean="0">
                <a:solidFill>
                  <a:srgbClr val="000000"/>
                </a:solidFill>
              </a:rPr>
              <a:t>SWAp</a:t>
            </a:r>
            <a:r>
              <a:rPr lang="en-GB" dirty="0" smtClean="0">
                <a:solidFill>
                  <a:srgbClr val="000000"/>
                </a:solidFill>
              </a:rPr>
              <a:t> is vulnerable to overall macro environment, policy setting, and politics at both central and local level. </a:t>
            </a:r>
            <a:r>
              <a:rPr lang="en-GB" dirty="0" err="1" smtClean="0">
                <a:solidFill>
                  <a:srgbClr val="000000"/>
                </a:solidFill>
              </a:rPr>
              <a:t>SWAp</a:t>
            </a:r>
            <a:r>
              <a:rPr lang="en-GB" dirty="0" smtClean="0">
                <a:solidFill>
                  <a:srgbClr val="000000"/>
                </a:solidFill>
              </a:rPr>
              <a:t> should therefore seek to engage not only technical staff but also political decision-makers at central and local level</a:t>
            </a:r>
            <a:endParaRPr lang="en-US" dirty="0" smtClean="0">
              <a:solidFill>
                <a:srgbClr val="000000"/>
              </a:solidFill>
            </a:endParaRPr>
          </a:p>
          <a:p>
            <a:endParaRPr lang="en-GB" dirty="0" smtClean="0"/>
          </a:p>
        </p:txBody>
      </p:sp>
      <p:sp>
        <p:nvSpPr>
          <p:cNvPr id="5" name="Slide Number Placeholder 4"/>
          <p:cNvSpPr>
            <a:spLocks noGrp="1"/>
          </p:cNvSpPr>
          <p:nvPr>
            <p:ph type="sldNum" sz="quarter" idx="12"/>
          </p:nvPr>
        </p:nvSpPr>
        <p:spPr/>
        <p:txBody>
          <a:bodyPr/>
          <a:lstStyle/>
          <a:p>
            <a:fld id="{C6F255D5-DFAF-4144-A9D5-C5B458BCDEE7}"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lessons learnt (2)   </a:t>
            </a:r>
            <a:endParaRPr lang="da-DK" sz="2400" b="1" dirty="0"/>
          </a:p>
          <a:p>
            <a:pPr algn="ctr" fontAlgn="auto">
              <a:spcBef>
                <a:spcPts val="0"/>
              </a:spcBef>
              <a:spcAft>
                <a:spcPts val="0"/>
              </a:spcAft>
              <a:defRPr/>
            </a:pPr>
            <a:endParaRPr lang="en-US" b="1" dirty="0"/>
          </a:p>
        </p:txBody>
      </p:sp>
      <p:sp>
        <p:nvSpPr>
          <p:cNvPr id="3" name="TextBox 2"/>
          <p:cNvSpPr txBox="1"/>
          <p:nvPr/>
        </p:nvSpPr>
        <p:spPr>
          <a:xfrm>
            <a:off x="323528" y="1124745"/>
            <a:ext cx="8496944" cy="5016758"/>
          </a:xfrm>
          <a:prstGeom prst="rect">
            <a:avLst/>
          </a:prstGeom>
          <a:noFill/>
          <a:ln>
            <a:solidFill>
              <a:schemeClr val="accent1"/>
            </a:solidFill>
          </a:ln>
        </p:spPr>
        <p:txBody>
          <a:bodyPr wrap="square" rtlCol="0">
            <a:spAutoFit/>
          </a:bodyPr>
          <a:lstStyle/>
          <a:p>
            <a:r>
              <a:rPr lang="en-GB" sz="1600" b="1" dirty="0" smtClean="0"/>
              <a:t>Policy-Funding-Results link</a:t>
            </a:r>
            <a:r>
              <a:rPr lang="en-GB" sz="1600" dirty="0" smtClean="0"/>
              <a:t>. In the absence of strong regulation, conditionality of grants can and objective allocation formulas can ensure that actual spending by municipalities follows policy priorities. </a:t>
            </a:r>
          </a:p>
          <a:p>
            <a:endParaRPr lang="en-GB" sz="1600" dirty="0" smtClean="0"/>
          </a:p>
          <a:p>
            <a:pPr lvl="0"/>
            <a:r>
              <a:rPr lang="en-GB" sz="1600" b="1" dirty="0" smtClean="0"/>
              <a:t>Results/sustainability balance --</a:t>
            </a:r>
            <a:r>
              <a:rPr lang="en-GB" sz="1600" dirty="0" smtClean="0"/>
              <a:t>  Urgency to deliver and availability of funds results in not enough attention being paid to key financial issues such as financial sustainability and value for money – building blocks (such as billing systems and information on service delivery costs) need to be put in place from the start.</a:t>
            </a:r>
            <a:endParaRPr lang="en-GB" sz="1600" b="1" dirty="0" smtClean="0"/>
          </a:p>
          <a:p>
            <a:endParaRPr lang="en-GB" sz="1600" b="1" dirty="0" smtClean="0">
              <a:solidFill>
                <a:srgbClr val="000000"/>
              </a:solidFill>
            </a:endParaRPr>
          </a:p>
          <a:p>
            <a:r>
              <a:rPr lang="en-GB" sz="1600" b="1" dirty="0" smtClean="0"/>
              <a:t>Water sector-local government synergies</a:t>
            </a:r>
            <a:r>
              <a:rPr lang="en-GB" sz="1600" dirty="0" smtClean="0"/>
              <a:t>. There is a need for a strong alliance between water authorities and local government authorities to ensure synergies in areas such investment planning, asset management, capacities for financial management or financial reporting.</a:t>
            </a:r>
          </a:p>
          <a:p>
            <a:pPr lvl="0"/>
            <a:endParaRPr lang="en-GB" sz="1600" b="1" dirty="0" smtClean="0"/>
          </a:p>
          <a:p>
            <a:pPr lvl="0"/>
            <a:r>
              <a:rPr lang="en-GB" sz="1600" b="1" dirty="0" smtClean="0"/>
              <a:t>Addressing thorny issues. </a:t>
            </a:r>
            <a:r>
              <a:rPr lang="en-GB" sz="1600" dirty="0" smtClean="0"/>
              <a:t>There is a need for informed discussions about thorny issues that have a major impact on the financial sustainability of the sector – in particular service levels and institutional configurations to achieve economies of scale in service provision </a:t>
            </a:r>
          </a:p>
          <a:p>
            <a:pPr lvl="0"/>
            <a:endParaRPr lang="en-GB" sz="1600" b="1" dirty="0" smtClean="0"/>
          </a:p>
          <a:p>
            <a:pPr lvl="0"/>
            <a:r>
              <a:rPr lang="en-GB" sz="1600" b="1" dirty="0" smtClean="0"/>
              <a:t>Qualitative </a:t>
            </a:r>
            <a:r>
              <a:rPr lang="en-GB" sz="1600" b="1" smtClean="0"/>
              <a:t>impact of </a:t>
            </a:r>
            <a:r>
              <a:rPr lang="en-GB" sz="1600" b="1" dirty="0" smtClean="0"/>
              <a:t>donor funding  </a:t>
            </a:r>
            <a:r>
              <a:rPr lang="en-GB" sz="1600" dirty="0" smtClean="0"/>
              <a:t>-- Donor funding is key to ensure the availability of financial resources required for sector development, which are be difficult to fund from the national budget in a first instance.</a:t>
            </a:r>
            <a:endParaRPr lang="en-GB" dirty="0" smtClean="0"/>
          </a:p>
        </p:txBody>
      </p:sp>
      <p:sp>
        <p:nvSpPr>
          <p:cNvPr id="5" name="Slide Number Placeholder 4"/>
          <p:cNvSpPr>
            <a:spLocks noGrp="1"/>
          </p:cNvSpPr>
          <p:nvPr>
            <p:ph type="sldNum" sz="quarter" idx="12"/>
          </p:nvPr>
        </p:nvSpPr>
        <p:spPr/>
        <p:txBody>
          <a:bodyPr/>
          <a:lstStyle/>
          <a:p>
            <a:fld id="{C6F255D5-DFAF-4144-A9D5-C5B458BCDEE7}" type="slidenum">
              <a:rPr lang="en-US" smtClean="0"/>
              <a:pPr/>
              <a:t>16</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1268760"/>
            <a:ext cx="7992888" cy="5632312"/>
          </a:xfrm>
          <a:prstGeom prst="rect">
            <a:avLst/>
          </a:prstGeom>
          <a:noFill/>
          <a:ln>
            <a:solidFill>
              <a:schemeClr val="accent1"/>
            </a:solidFill>
          </a:ln>
        </p:spPr>
        <p:txBody>
          <a:bodyPr wrap="square" rtlCol="0">
            <a:spAutoFit/>
          </a:bodyPr>
          <a:lstStyle/>
          <a:p>
            <a:r>
              <a:rPr lang="en-GB" dirty="0" smtClean="0"/>
              <a:t>1994 -	First universal elections in RSA, post apartheid</a:t>
            </a:r>
          </a:p>
          <a:p>
            <a:r>
              <a:rPr lang="en-GB" dirty="0" smtClean="0"/>
              <a:t>1994 -	Approval of Water Supply and Sanitation Policy White Paper, 	establishment of nat. Gov (DWAF) responsibility for WSS in rural areas (former 	homelands)</a:t>
            </a:r>
          </a:p>
          <a:p>
            <a:r>
              <a:rPr lang="en-GB" dirty="0" smtClean="0"/>
              <a:t>1996 - 	Passing of National Sanitation Policy</a:t>
            </a:r>
          </a:p>
          <a:p>
            <a:r>
              <a:rPr lang="en-GB" dirty="0" smtClean="0"/>
              <a:t>1997 - 	Passing of Water Services Act</a:t>
            </a:r>
          </a:p>
          <a:p>
            <a:pPr lvl="0"/>
            <a:r>
              <a:rPr lang="en-GB" dirty="0" smtClean="0"/>
              <a:t>1998 -	Passing of National Water Act</a:t>
            </a:r>
          </a:p>
          <a:p>
            <a:r>
              <a:rPr lang="en-GB" dirty="0" smtClean="0"/>
              <a:t>2000 -	Local government elections</a:t>
            </a:r>
          </a:p>
          <a:p>
            <a:r>
              <a:rPr lang="en-GB" dirty="0" smtClean="0"/>
              <a:t>2000 -	Introduction of Free Basic Services policy (</a:t>
            </a:r>
            <a:r>
              <a:rPr lang="en-GB" smtClean="0"/>
              <a:t>including </a:t>
            </a:r>
            <a:r>
              <a:rPr lang="en-GB" dirty="0" smtClean="0"/>
              <a:t>W</a:t>
            </a:r>
            <a:r>
              <a:rPr lang="en-GB" smtClean="0"/>
              <a:t>SS</a:t>
            </a:r>
            <a:r>
              <a:rPr lang="en-GB" dirty="0" smtClean="0"/>
              <a:t>)</a:t>
            </a:r>
          </a:p>
          <a:p>
            <a:r>
              <a:rPr lang="en-GB" dirty="0" smtClean="0"/>
              <a:t>2001 -	Start of </a:t>
            </a:r>
            <a:r>
              <a:rPr lang="en-GB" dirty="0" err="1" smtClean="0"/>
              <a:t>Masibambane</a:t>
            </a:r>
            <a:r>
              <a:rPr lang="en-GB" dirty="0" smtClean="0"/>
              <a:t> (MSB) I, </a:t>
            </a:r>
            <a:r>
              <a:rPr lang="en-GB" dirty="0" err="1" smtClean="0"/>
              <a:t>SWAp</a:t>
            </a:r>
            <a:r>
              <a:rPr lang="en-GB" dirty="0" smtClean="0"/>
              <a:t> covering WSS in 3 provinces, focus 	on infrastructure construction. Donors: EC, Irish Aid</a:t>
            </a:r>
            <a:r>
              <a:rPr lang="en-US" dirty="0" smtClean="0"/>
              <a:t>, Netherlands. Parallel 	funding: DFID, France</a:t>
            </a:r>
            <a:endParaRPr lang="en-GB" dirty="0" smtClean="0"/>
          </a:p>
          <a:p>
            <a:r>
              <a:rPr lang="en-GB" dirty="0" smtClean="0"/>
              <a:t>2002 -	Formation of Water Services Sector Leadership Group (WSSLG)</a:t>
            </a:r>
          </a:p>
          <a:p>
            <a:r>
              <a:rPr lang="en-GB" dirty="0" smtClean="0"/>
              <a:t>2003 -	Approval of Strategic Framework for Water Services (SWFS) 2003, primary 	policy for water services sub-sector, prepared with extensive stakeholder 	consultation. Establishment of DWAF as sector leader, with 	responsibility for regulation, support, policy. Service provision 	transfer to local government</a:t>
            </a:r>
          </a:p>
          <a:p>
            <a:pPr lvl="0"/>
            <a:r>
              <a:rPr lang="en-GB" dirty="0" smtClean="0"/>
              <a:t>2004 -	Approval of National Water Resource Strategy (NWRS) 2004, framework 	for WRM</a:t>
            </a:r>
          </a:p>
        </p:txBody>
      </p:sp>
      <p:sp>
        <p:nvSpPr>
          <p:cNvPr id="5" name="TextBox 4"/>
          <p:cNvSpPr txBox="1"/>
          <p:nvPr/>
        </p:nvSpPr>
        <p:spPr>
          <a:xfrm>
            <a:off x="571500" y="357188"/>
            <a:ext cx="8001000" cy="738664"/>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smtClean="0"/>
              <a:t>South Africa</a:t>
            </a:r>
            <a:r>
              <a:rPr lang="da-DK" sz="2400" b="1" dirty="0" smtClean="0"/>
              <a:t> – </a:t>
            </a:r>
            <a:r>
              <a:rPr lang="da-DK" sz="2400" b="1" dirty="0" err="1" smtClean="0"/>
              <a:t>key</a:t>
            </a:r>
            <a:r>
              <a:rPr lang="da-DK" sz="2400" b="1" dirty="0" smtClean="0"/>
              <a:t> steps (1)  </a:t>
            </a:r>
            <a:endParaRPr lang="da-DK" sz="2400" b="1" dirty="0"/>
          </a:p>
          <a:p>
            <a:pPr algn="ctr" fontAlgn="auto">
              <a:spcBef>
                <a:spcPts val="0"/>
              </a:spcBef>
              <a:spcAft>
                <a:spcPts val="0"/>
              </a:spcAft>
              <a:defRPr/>
            </a:pP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1268760"/>
            <a:ext cx="7992888" cy="2308324"/>
          </a:xfrm>
          <a:prstGeom prst="rect">
            <a:avLst/>
          </a:prstGeom>
          <a:noFill/>
          <a:ln>
            <a:solidFill>
              <a:schemeClr val="accent1"/>
            </a:solidFill>
          </a:ln>
        </p:spPr>
        <p:txBody>
          <a:bodyPr wrap="square" rtlCol="0">
            <a:spAutoFit/>
          </a:bodyPr>
          <a:lstStyle/>
          <a:p>
            <a:r>
              <a:rPr lang="en-GB" dirty="0" smtClean="0"/>
              <a:t>2004 -	Start of MSB II, expansion to national coverage, focus shift to capacity 	building. Donors: EC, Irish Aid, Flemish 	Development Cooperation, DFID</a:t>
            </a:r>
          </a:p>
          <a:p>
            <a:r>
              <a:rPr lang="en-GB" dirty="0" smtClean="0"/>
              <a:t>2007 -	Start of MSB III, expansion to include WRM in </a:t>
            </a:r>
            <a:r>
              <a:rPr lang="en-GB" dirty="0" err="1" smtClean="0"/>
              <a:t>SWAp</a:t>
            </a:r>
            <a:r>
              <a:rPr lang="en-GB" dirty="0" smtClean="0"/>
              <a:t>, theme: Water for 	Growth and Development (</a:t>
            </a:r>
            <a:r>
              <a:rPr lang="en-GB" dirty="0" err="1" smtClean="0"/>
              <a:t>WfG&amp;D</a:t>
            </a:r>
            <a:r>
              <a:rPr lang="en-GB" dirty="0" smtClean="0"/>
              <a:t>). Donors: EC, Irish Aid, Flemish 	Development Cooperation, Swiss Agency for Development and 	Cooperation</a:t>
            </a:r>
          </a:p>
          <a:p>
            <a:r>
              <a:rPr lang="en-GB" dirty="0" smtClean="0"/>
              <a:t>2011 -	New </a:t>
            </a:r>
            <a:r>
              <a:rPr lang="en-GB" dirty="0" err="1" smtClean="0"/>
              <a:t>SWAp</a:t>
            </a:r>
            <a:r>
              <a:rPr lang="en-GB" dirty="0" smtClean="0"/>
              <a:t> phase, funded entirely by </a:t>
            </a:r>
            <a:r>
              <a:rPr lang="en-GB" dirty="0" err="1" smtClean="0"/>
              <a:t>GoSA</a:t>
            </a:r>
            <a:endParaRPr lang="en-GB" i="1" dirty="0" smtClean="0"/>
          </a:p>
          <a:p>
            <a:endParaRPr lang="en-GB" dirty="0"/>
          </a:p>
        </p:txBody>
      </p:sp>
      <p:sp>
        <p:nvSpPr>
          <p:cNvPr id="5" name="TextBox 4"/>
          <p:cNvSpPr txBox="1"/>
          <p:nvPr/>
        </p:nvSpPr>
        <p:spPr>
          <a:xfrm>
            <a:off x="571500" y="357188"/>
            <a:ext cx="8001000" cy="738664"/>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smtClean="0"/>
              <a:t>South Africa</a:t>
            </a:r>
            <a:r>
              <a:rPr lang="da-DK" sz="2400" b="1" dirty="0" smtClean="0"/>
              <a:t> – </a:t>
            </a:r>
            <a:r>
              <a:rPr lang="da-DK" sz="2400" b="1" dirty="0" err="1" smtClean="0"/>
              <a:t>key</a:t>
            </a:r>
            <a:r>
              <a:rPr lang="da-DK" sz="2400" b="1" dirty="0" smtClean="0"/>
              <a:t> steps (2)  </a:t>
            </a:r>
            <a:endParaRPr lang="da-DK" sz="2400" b="1" dirty="0"/>
          </a:p>
          <a:p>
            <a:pPr algn="ctr" fontAlgn="auto">
              <a:spcBef>
                <a:spcPts val="0"/>
              </a:spcBef>
              <a:spcAft>
                <a:spcPts val="0"/>
              </a:spcAft>
              <a:defRPr/>
            </a:pP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0" y="188640"/>
            <a:ext cx="8001000" cy="738187"/>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smtClean="0"/>
              <a:t>South Africa</a:t>
            </a:r>
            <a:r>
              <a:rPr lang="da-DK" sz="2400" b="1" dirty="0" smtClean="0"/>
              <a:t> – results  </a:t>
            </a:r>
            <a:endParaRPr lang="da-DK" sz="2400" b="1" dirty="0"/>
          </a:p>
          <a:p>
            <a:pPr algn="ctr" fontAlgn="auto">
              <a:spcBef>
                <a:spcPts val="0"/>
              </a:spcBef>
              <a:spcAft>
                <a:spcPts val="0"/>
              </a:spcAft>
              <a:defRPr/>
            </a:pPr>
            <a:endParaRPr lang="en-US" b="1" dirty="0"/>
          </a:p>
        </p:txBody>
      </p:sp>
      <p:sp>
        <p:nvSpPr>
          <p:cNvPr id="3" name="TextBox 2"/>
          <p:cNvSpPr txBox="1"/>
          <p:nvPr/>
        </p:nvSpPr>
        <p:spPr>
          <a:xfrm>
            <a:off x="539552" y="990601"/>
            <a:ext cx="8064896" cy="2585323"/>
          </a:xfrm>
          <a:prstGeom prst="rect">
            <a:avLst/>
          </a:prstGeom>
          <a:noFill/>
          <a:ln>
            <a:solidFill>
              <a:schemeClr val="accent1"/>
            </a:solidFill>
          </a:ln>
        </p:spPr>
        <p:txBody>
          <a:bodyPr wrap="square" rtlCol="0">
            <a:spAutoFit/>
          </a:bodyPr>
          <a:lstStyle/>
          <a:p>
            <a:r>
              <a:rPr lang="da-DK" b="1" dirty="0" err="1" smtClean="0"/>
              <a:t>Coverage</a:t>
            </a:r>
            <a:r>
              <a:rPr lang="da-DK" b="1" dirty="0" smtClean="0"/>
              <a:t> (2008) and sector efficiency</a:t>
            </a:r>
          </a:p>
          <a:p>
            <a:pPr marL="177800" indent="-177800">
              <a:buFont typeface="Arial" pitchFamily="34" charset="0"/>
              <a:buChar char="•"/>
            </a:pPr>
            <a:r>
              <a:rPr lang="da-DK" dirty="0" smtClean="0"/>
              <a:t>Urban water supply -  99%</a:t>
            </a:r>
          </a:p>
          <a:p>
            <a:pPr marL="177800" indent="-177800">
              <a:buFont typeface="Arial" pitchFamily="34" charset="0"/>
              <a:buChar char="•"/>
            </a:pPr>
            <a:r>
              <a:rPr lang="da-DK" dirty="0" smtClean="0"/>
              <a:t>Rural </a:t>
            </a:r>
            <a:r>
              <a:rPr lang="da-DK" dirty="0" err="1" smtClean="0"/>
              <a:t>water</a:t>
            </a:r>
            <a:r>
              <a:rPr lang="da-DK" dirty="0" smtClean="0"/>
              <a:t> </a:t>
            </a:r>
            <a:r>
              <a:rPr lang="da-DK" dirty="0" err="1" smtClean="0"/>
              <a:t>supply</a:t>
            </a:r>
            <a:r>
              <a:rPr lang="da-DK" dirty="0" smtClean="0"/>
              <a:t> – 78%</a:t>
            </a:r>
          </a:p>
          <a:p>
            <a:pPr marL="177800" indent="-177800">
              <a:buFont typeface="Arial" pitchFamily="34" charset="0"/>
              <a:buChar char="•"/>
            </a:pPr>
            <a:r>
              <a:rPr lang="da-DK" dirty="0" smtClean="0"/>
              <a:t>Urban </a:t>
            </a:r>
            <a:r>
              <a:rPr lang="da-DK" dirty="0" err="1" smtClean="0"/>
              <a:t>sanitation</a:t>
            </a:r>
            <a:r>
              <a:rPr lang="da-DK" dirty="0" smtClean="0"/>
              <a:t> – 84%</a:t>
            </a:r>
          </a:p>
          <a:p>
            <a:pPr marL="177800" indent="-177800">
              <a:buFont typeface="Arial" pitchFamily="34" charset="0"/>
              <a:buChar char="•"/>
            </a:pPr>
            <a:r>
              <a:rPr lang="da-DK" dirty="0" smtClean="0"/>
              <a:t>Rural sanitation – 65%</a:t>
            </a:r>
          </a:p>
          <a:p>
            <a:r>
              <a:rPr lang="da-DK" dirty="0" err="1" smtClean="0"/>
              <a:t>Remaining</a:t>
            </a:r>
            <a:r>
              <a:rPr lang="da-DK" dirty="0" smtClean="0"/>
              <a:t> </a:t>
            </a:r>
            <a:r>
              <a:rPr lang="da-DK" dirty="0" err="1" smtClean="0"/>
              <a:t>areas</a:t>
            </a:r>
            <a:r>
              <a:rPr lang="da-DK" dirty="0" smtClean="0"/>
              <a:t> </a:t>
            </a:r>
            <a:r>
              <a:rPr lang="da-DK" dirty="0" err="1" smtClean="0"/>
              <a:t>primarily</a:t>
            </a:r>
            <a:r>
              <a:rPr lang="da-DK" dirty="0" smtClean="0"/>
              <a:t> </a:t>
            </a:r>
            <a:r>
              <a:rPr lang="da-DK" dirty="0" err="1" smtClean="0"/>
              <a:t>hard</a:t>
            </a:r>
            <a:r>
              <a:rPr lang="da-DK" dirty="0" smtClean="0"/>
              <a:t> to </a:t>
            </a:r>
            <a:r>
              <a:rPr lang="da-DK" dirty="0" err="1" smtClean="0"/>
              <a:t>reach</a:t>
            </a:r>
            <a:r>
              <a:rPr lang="da-DK" dirty="0" smtClean="0"/>
              <a:t> rural </a:t>
            </a:r>
            <a:r>
              <a:rPr lang="da-DK" dirty="0" err="1" smtClean="0"/>
              <a:t>areas</a:t>
            </a:r>
            <a:r>
              <a:rPr lang="da-DK" dirty="0" smtClean="0"/>
              <a:t> and </a:t>
            </a:r>
            <a:r>
              <a:rPr lang="da-DK" dirty="0" err="1" smtClean="0"/>
              <a:t>informal</a:t>
            </a:r>
            <a:r>
              <a:rPr lang="da-DK" dirty="0" smtClean="0"/>
              <a:t> urban settlements. </a:t>
            </a:r>
            <a:r>
              <a:rPr lang="da-DK" dirty="0" err="1" smtClean="0"/>
              <a:t>Sustainability</a:t>
            </a:r>
            <a:r>
              <a:rPr lang="da-DK" dirty="0" smtClean="0"/>
              <a:t> </a:t>
            </a:r>
            <a:r>
              <a:rPr lang="da-DK" dirty="0" err="1" smtClean="0"/>
              <a:t>issue</a:t>
            </a:r>
            <a:r>
              <a:rPr lang="da-DK" dirty="0" smtClean="0"/>
              <a:t>, run </a:t>
            </a:r>
            <a:r>
              <a:rPr lang="da-DK" dirty="0" err="1" smtClean="0"/>
              <a:t>down</a:t>
            </a:r>
            <a:r>
              <a:rPr lang="da-DK" dirty="0" smtClean="0"/>
              <a:t> and </a:t>
            </a:r>
            <a:r>
              <a:rPr lang="da-DK" dirty="0" err="1" smtClean="0"/>
              <a:t>dysfunctional</a:t>
            </a:r>
            <a:r>
              <a:rPr lang="da-DK" dirty="0" smtClean="0"/>
              <a:t> </a:t>
            </a:r>
            <a:r>
              <a:rPr lang="da-DK" dirty="0" err="1" smtClean="0"/>
              <a:t>schemes</a:t>
            </a:r>
            <a:r>
              <a:rPr lang="da-DK" dirty="0" smtClean="0"/>
              <a:t>, </a:t>
            </a:r>
            <a:r>
              <a:rPr lang="da-DK" dirty="0" err="1" smtClean="0"/>
              <a:t>some</a:t>
            </a:r>
            <a:r>
              <a:rPr lang="da-DK" dirty="0" smtClean="0"/>
              <a:t> </a:t>
            </a:r>
            <a:r>
              <a:rPr lang="da-DK" dirty="0" err="1" smtClean="0"/>
              <a:t>rejoin</a:t>
            </a:r>
            <a:r>
              <a:rPr lang="da-DK" dirty="0" smtClean="0"/>
              <a:t> </a:t>
            </a:r>
            <a:r>
              <a:rPr lang="da-DK" dirty="0" err="1" smtClean="0"/>
              <a:t>backlog</a:t>
            </a:r>
            <a:endParaRPr lang="da-DK" dirty="0" smtClean="0"/>
          </a:p>
          <a:p>
            <a:r>
              <a:rPr lang="da-DK" b="1" dirty="0" err="1" smtClean="0"/>
              <a:t>Finance</a:t>
            </a:r>
            <a:endParaRPr lang="da-DK" b="1" dirty="0" smtClean="0"/>
          </a:p>
          <a:p>
            <a:r>
              <a:rPr lang="en-US" dirty="0" smtClean="0"/>
              <a:t>Sector finance 0.86% of GDP in 2008/09 </a:t>
            </a:r>
            <a:endParaRPr lang="da-DK" dirty="0" smtClean="0"/>
          </a:p>
        </p:txBody>
      </p:sp>
      <p:graphicFrame>
        <p:nvGraphicFramePr>
          <p:cNvPr id="4" name="Table 3"/>
          <p:cNvGraphicFramePr>
            <a:graphicFrameLocks noGrp="1"/>
          </p:cNvGraphicFramePr>
          <p:nvPr/>
        </p:nvGraphicFramePr>
        <p:xfrm>
          <a:off x="539552" y="3789040"/>
          <a:ext cx="8064894" cy="2966720"/>
        </p:xfrm>
        <a:graphic>
          <a:graphicData uri="http://schemas.openxmlformats.org/drawingml/2006/table">
            <a:tbl>
              <a:tblPr firstRow="1" bandRow="1">
                <a:tableStyleId>{5C22544A-7EE6-4342-B048-85BDC9FD1C3A}</a:tableStyleId>
              </a:tblPr>
              <a:tblGrid>
                <a:gridCol w="3175060"/>
                <a:gridCol w="2201536"/>
                <a:gridCol w="2688298"/>
              </a:tblGrid>
              <a:tr h="370840">
                <a:tc>
                  <a:txBody>
                    <a:bodyPr/>
                    <a:lstStyle/>
                    <a:p>
                      <a:r>
                        <a:rPr lang="da-DK" dirty="0" smtClean="0"/>
                        <a:t>Reform</a:t>
                      </a:r>
                      <a:r>
                        <a:rPr lang="da-DK" baseline="0" dirty="0" smtClean="0"/>
                        <a:t> - aspect</a:t>
                      </a:r>
                      <a:endParaRPr lang="en-US" dirty="0"/>
                    </a:p>
                  </a:txBody>
                  <a:tcPr/>
                </a:tc>
                <a:tc>
                  <a:txBody>
                    <a:bodyPr/>
                    <a:lstStyle/>
                    <a:p>
                      <a:r>
                        <a:rPr lang="da-DK" dirty="0" smtClean="0"/>
                        <a:t>performance</a:t>
                      </a:r>
                      <a:endParaRPr lang="en-US" dirty="0"/>
                    </a:p>
                  </a:txBody>
                  <a:tcPr/>
                </a:tc>
                <a:tc>
                  <a:txBody>
                    <a:bodyPr/>
                    <a:lstStyle/>
                    <a:p>
                      <a:r>
                        <a:rPr lang="da-DK" dirty="0" err="1" smtClean="0"/>
                        <a:t>SWAp</a:t>
                      </a:r>
                      <a:r>
                        <a:rPr lang="da-DK" dirty="0" smtClean="0"/>
                        <a:t> contribution</a:t>
                      </a:r>
                      <a:endParaRPr lang="en-US" dirty="0"/>
                    </a:p>
                  </a:txBody>
                  <a:tcPr/>
                </a:tc>
              </a:tr>
              <a:tr h="370840">
                <a:tc>
                  <a:txBody>
                    <a:bodyPr/>
                    <a:lstStyle/>
                    <a:p>
                      <a:r>
                        <a:rPr lang="da-DK" dirty="0" smtClean="0"/>
                        <a:t>Policy</a:t>
                      </a:r>
                      <a:endParaRPr lang="en-US" dirty="0"/>
                    </a:p>
                  </a:txBody>
                  <a:tcPr/>
                </a:tc>
                <a:tc>
                  <a:txBody>
                    <a:bodyPr/>
                    <a:lstStyle/>
                    <a:p>
                      <a:r>
                        <a:rPr lang="da-DK" dirty="0" err="1" smtClean="0"/>
                        <a:t>High/medium</a:t>
                      </a:r>
                      <a:endParaRPr lang="en-US" dirty="0"/>
                    </a:p>
                  </a:txBody>
                  <a:tcPr/>
                </a:tc>
                <a:tc>
                  <a:txBody>
                    <a:bodyPr/>
                    <a:lstStyle/>
                    <a:p>
                      <a:r>
                        <a:rPr lang="da-DK" dirty="0" err="1" smtClean="0"/>
                        <a:t>Strong</a:t>
                      </a:r>
                      <a:endParaRPr lang="en-US" dirty="0"/>
                    </a:p>
                  </a:txBody>
                  <a:tcPr/>
                </a:tc>
              </a:tr>
              <a:tr h="370840">
                <a:tc>
                  <a:txBody>
                    <a:bodyPr/>
                    <a:lstStyle/>
                    <a:p>
                      <a:r>
                        <a:rPr lang="da-DK" dirty="0" smtClean="0"/>
                        <a:t>Finance</a:t>
                      </a:r>
                      <a:endParaRPr lang="en-US" dirty="0"/>
                    </a:p>
                  </a:txBody>
                  <a:tcPr/>
                </a:tc>
                <a:tc>
                  <a:txBody>
                    <a:bodyPr/>
                    <a:lstStyle/>
                    <a:p>
                      <a:r>
                        <a:rPr lang="da-DK" dirty="0" smtClean="0"/>
                        <a:t>Medium</a:t>
                      </a:r>
                      <a:endParaRPr lang="en-US" dirty="0"/>
                    </a:p>
                  </a:txBody>
                  <a:tcPr/>
                </a:tc>
                <a:tc>
                  <a:txBody>
                    <a:bodyPr/>
                    <a:lstStyle/>
                    <a:p>
                      <a:r>
                        <a:rPr lang="da-DK" dirty="0" err="1" smtClean="0"/>
                        <a:t>Strong/medium</a:t>
                      </a:r>
                      <a:endParaRPr lang="en-US" dirty="0"/>
                    </a:p>
                  </a:txBody>
                  <a:tcPr/>
                </a:tc>
              </a:tr>
              <a:tr h="370840">
                <a:tc>
                  <a:txBody>
                    <a:bodyPr/>
                    <a:lstStyle/>
                    <a:p>
                      <a:r>
                        <a:rPr lang="da-DK" dirty="0" smtClean="0"/>
                        <a:t>Coordination</a:t>
                      </a:r>
                      <a:endParaRPr lang="en-US" dirty="0"/>
                    </a:p>
                  </a:txBody>
                  <a:tcPr/>
                </a:tc>
                <a:tc>
                  <a:txBody>
                    <a:bodyPr/>
                    <a:lstStyle/>
                    <a:p>
                      <a:r>
                        <a:rPr lang="da-DK" dirty="0" err="1" smtClean="0"/>
                        <a:t>High/medium</a:t>
                      </a:r>
                      <a:endParaRPr lang="en-US" dirty="0"/>
                    </a:p>
                  </a:txBody>
                  <a:tcPr/>
                </a:tc>
                <a:tc>
                  <a:txBody>
                    <a:bodyPr/>
                    <a:lstStyle/>
                    <a:p>
                      <a:r>
                        <a:rPr lang="da-DK" dirty="0" smtClean="0"/>
                        <a:t>Strong</a:t>
                      </a:r>
                      <a:endParaRPr lang="en-US" dirty="0"/>
                    </a:p>
                  </a:txBody>
                  <a:tcPr/>
                </a:tc>
              </a:tr>
              <a:tr h="370840">
                <a:tc>
                  <a:txBody>
                    <a:bodyPr/>
                    <a:lstStyle/>
                    <a:p>
                      <a:r>
                        <a:rPr lang="da-DK" dirty="0" smtClean="0"/>
                        <a:t>Institutional</a:t>
                      </a:r>
                      <a:r>
                        <a:rPr lang="da-DK" baseline="0" dirty="0" smtClean="0"/>
                        <a:t> capacity</a:t>
                      </a:r>
                      <a:endParaRPr lang="en-US" dirty="0"/>
                    </a:p>
                  </a:txBody>
                  <a:tcPr/>
                </a:tc>
                <a:tc>
                  <a:txBody>
                    <a:bodyPr/>
                    <a:lstStyle/>
                    <a:p>
                      <a:r>
                        <a:rPr lang="da-DK" dirty="0" err="1" smtClean="0"/>
                        <a:t>High</a:t>
                      </a:r>
                      <a:endParaRPr lang="en-US" dirty="0"/>
                    </a:p>
                  </a:txBody>
                  <a:tcPr/>
                </a:tc>
                <a:tc>
                  <a:txBody>
                    <a:bodyPr/>
                    <a:lstStyle/>
                    <a:p>
                      <a:r>
                        <a:rPr lang="da-DK" dirty="0" err="1" smtClean="0"/>
                        <a:t>Strong/medium</a:t>
                      </a:r>
                      <a:endParaRPr lang="en-US" dirty="0"/>
                    </a:p>
                  </a:txBody>
                  <a:tcPr/>
                </a:tc>
              </a:tr>
              <a:tr h="370840">
                <a:tc>
                  <a:txBody>
                    <a:bodyPr/>
                    <a:lstStyle/>
                    <a:p>
                      <a:r>
                        <a:rPr lang="da-DK" dirty="0" smtClean="0"/>
                        <a:t>Monitoring &amp;</a:t>
                      </a:r>
                      <a:r>
                        <a:rPr lang="da-DK" baseline="0" dirty="0" smtClean="0"/>
                        <a:t> Accountability</a:t>
                      </a:r>
                      <a:endParaRPr lang="en-US" dirty="0"/>
                    </a:p>
                  </a:txBody>
                  <a:tcPr/>
                </a:tc>
                <a:tc>
                  <a:txBody>
                    <a:bodyPr/>
                    <a:lstStyle/>
                    <a:p>
                      <a:r>
                        <a:rPr lang="da-DK" dirty="0" err="1" smtClean="0"/>
                        <a:t>Medium/low</a:t>
                      </a:r>
                      <a:endParaRPr lang="en-US" dirty="0"/>
                    </a:p>
                  </a:txBody>
                  <a:tcPr/>
                </a:tc>
                <a:tc>
                  <a:txBody>
                    <a:bodyPr/>
                    <a:lstStyle/>
                    <a:p>
                      <a:r>
                        <a:rPr lang="da-DK" dirty="0" err="1" smtClean="0"/>
                        <a:t>Strong/medium</a:t>
                      </a:r>
                      <a:endParaRPr lang="en-US" dirty="0"/>
                    </a:p>
                  </a:txBody>
                  <a:tcPr/>
                </a:tc>
              </a:tr>
              <a:tr h="370840">
                <a:tc>
                  <a:txBody>
                    <a:bodyPr/>
                    <a:lstStyle/>
                    <a:p>
                      <a:r>
                        <a:rPr lang="da-DK" dirty="0" smtClean="0"/>
                        <a:t>PFM</a:t>
                      </a:r>
                      <a:endParaRPr lang="en-US" dirty="0"/>
                    </a:p>
                  </a:txBody>
                  <a:tcPr/>
                </a:tc>
                <a:tc>
                  <a:txBody>
                    <a:bodyPr/>
                    <a:lstStyle/>
                    <a:p>
                      <a:r>
                        <a:rPr lang="da-DK" dirty="0" smtClean="0"/>
                        <a:t>Medium</a:t>
                      </a:r>
                      <a:endParaRPr lang="en-US" dirty="0"/>
                    </a:p>
                  </a:txBody>
                  <a:tcPr/>
                </a:tc>
                <a:tc>
                  <a:txBody>
                    <a:bodyPr/>
                    <a:lstStyle/>
                    <a:p>
                      <a:r>
                        <a:rPr lang="da-DK" dirty="0" smtClean="0"/>
                        <a:t>Medium</a:t>
                      </a:r>
                      <a:endParaRPr lang="en-US" dirty="0"/>
                    </a:p>
                  </a:txBody>
                  <a:tcPr/>
                </a:tc>
              </a:tr>
              <a:tr h="370840">
                <a:tc>
                  <a:txBody>
                    <a:bodyPr/>
                    <a:lstStyle/>
                    <a:p>
                      <a:r>
                        <a:rPr lang="da-DK" dirty="0" smtClean="0"/>
                        <a:t>Macro-economic</a:t>
                      </a:r>
                      <a:endParaRPr lang="en-US" dirty="0"/>
                    </a:p>
                  </a:txBody>
                  <a:tcPr/>
                </a:tc>
                <a:tc>
                  <a:txBody>
                    <a:bodyPr/>
                    <a:lstStyle/>
                    <a:p>
                      <a:r>
                        <a:rPr lang="da-DK" dirty="0" err="1" smtClean="0"/>
                        <a:t>High/medium</a:t>
                      </a:r>
                      <a:endParaRPr lang="en-US" dirty="0"/>
                    </a:p>
                  </a:txBody>
                  <a:tcPr/>
                </a:tc>
                <a:tc>
                  <a:txBody>
                    <a:bodyPr/>
                    <a:lstStyle/>
                    <a:p>
                      <a:r>
                        <a:rPr lang="da-DK" dirty="0" smtClean="0"/>
                        <a:t>Medium</a:t>
                      </a:r>
                      <a:endParaRPr lang="en-US" dirty="0"/>
                    </a:p>
                  </a:txBody>
                  <a:tcPr/>
                </a:tc>
              </a:tr>
            </a:tbl>
          </a:graphicData>
        </a:graphic>
      </p:graphicFrame>
      <p:sp>
        <p:nvSpPr>
          <p:cNvPr id="6" name="Slide Number Placeholder 5"/>
          <p:cNvSpPr>
            <a:spLocks noGrp="1"/>
          </p:cNvSpPr>
          <p:nvPr>
            <p:ph type="sldNum" sz="quarter" idx="12"/>
          </p:nvPr>
        </p:nvSpPr>
        <p:spPr/>
        <p:txBody>
          <a:bodyPr/>
          <a:lstStyle/>
          <a:p>
            <a:fld id="{C6F255D5-DFAF-4144-A9D5-C5B458BCDEE7}"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95535" y="1397000"/>
          <a:ext cx="8349955" cy="4486656"/>
        </p:xfrm>
        <a:graphic>
          <a:graphicData uri="http://schemas.openxmlformats.org/drawingml/2006/table">
            <a:tbl>
              <a:tblPr firstRow="1" bandRow="1">
                <a:tableStyleId>{5C22544A-7EE6-4342-B048-85BDC9FD1C3A}</a:tableStyleId>
              </a:tblPr>
              <a:tblGrid>
                <a:gridCol w="5319465"/>
                <a:gridCol w="296803"/>
                <a:gridCol w="303743"/>
                <a:gridCol w="227807"/>
                <a:gridCol w="2202137"/>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Is recent policy for the water sector in place?</a:t>
                      </a:r>
                      <a:endParaRPr lang="en-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SFWS 2003 and NWRS 2004</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Is there a prioritised strategy, policy implementation plan? </a:t>
                      </a:r>
                      <a:endParaRPr lang="en-US" sz="16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gn="ctr">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gn="ctr">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DWA </a:t>
                      </a:r>
                      <a:r>
                        <a:rPr lang="en-GB" sz="1600" smtClean="0">
                          <a:latin typeface="Calibri"/>
                          <a:ea typeface="Calibri"/>
                          <a:cs typeface="Calibri"/>
                        </a:rPr>
                        <a:t>Strategic</a:t>
                      </a:r>
                      <a:r>
                        <a:rPr lang="en-GB" sz="1600" baseline="0" smtClean="0">
                          <a:latin typeface="Calibri"/>
                          <a:ea typeface="Calibri"/>
                          <a:cs typeface="Calibri"/>
                        </a:rPr>
                        <a:t> Plan </a:t>
                      </a:r>
                      <a:r>
                        <a:rPr lang="en-GB" sz="1600" smtClean="0">
                          <a:latin typeface="Calibri"/>
                          <a:ea typeface="Calibri"/>
                          <a:cs typeface="Calibri"/>
                        </a:rPr>
                        <a:t>2010</a:t>
                      </a:r>
                      <a:r>
                        <a:rPr lang="en-GB" sz="1600" dirty="0">
                          <a:latin typeface="Calibri"/>
                          <a:ea typeface="Calibri"/>
                          <a:cs typeface="Calibri"/>
                        </a:rPr>
                        <a:t>/11-2012/13</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Is the policy linked to PRSP / national development plans?</a:t>
                      </a:r>
                      <a:endParaRPr lang="en-US" sz="16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WfG&amp;D aligned with ASGISA, MTSF</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Is the policy implemented in practice?</a:t>
                      </a:r>
                      <a:endParaRPr lang="en-US" sz="16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Transfer impl, but not cost recovery</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Are policy targets being met?</a:t>
                      </a:r>
                      <a:endParaRPr lang="en-US" sz="16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CMAs delayed, progress towards WSS targets, unrealistic WSS targets, uncertain data</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Tx/>
                        <a:buNone/>
                      </a:pPr>
                      <a:r>
                        <a:rPr lang="en-GB" sz="1600" dirty="0">
                          <a:latin typeface="Calibri"/>
                          <a:ea typeface="Calibri"/>
                          <a:cs typeface="Times New Roman"/>
                        </a:rPr>
                        <a:t>Has </a:t>
                      </a:r>
                      <a:r>
                        <a:rPr lang="en-GB" sz="1600" dirty="0" err="1">
                          <a:latin typeface="Calibri"/>
                          <a:ea typeface="Calibri"/>
                          <a:cs typeface="Times New Roman"/>
                        </a:rPr>
                        <a:t>SWAp</a:t>
                      </a:r>
                      <a:r>
                        <a:rPr lang="en-GB" sz="1600" dirty="0">
                          <a:latin typeface="Calibri"/>
                          <a:ea typeface="Calibri"/>
                          <a:cs typeface="Times New Roman"/>
                        </a:rPr>
                        <a:t> contributed to the policy environment?</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a:latin typeface="Calibri"/>
                          <a:ea typeface="Calibri"/>
                          <a:cs typeface="Calibri"/>
                        </a:rPr>
                        <a:t>Consultative process </a:t>
                      </a:r>
                      <a:r>
                        <a:rPr lang="en-GB" sz="1600">
                          <a:latin typeface="Calibri"/>
                          <a:ea typeface="Calibri"/>
                          <a:cs typeface="Calibri"/>
                        </a:rPr>
                        <a:t>for </a:t>
                      </a:r>
                      <a:r>
                        <a:rPr lang="en-GB" sz="1600" smtClean="0">
                          <a:latin typeface="Calibri"/>
                          <a:ea typeface="Calibri"/>
                          <a:cs typeface="Calibri"/>
                        </a:rPr>
                        <a:t>SFWS</a:t>
                      </a:r>
                      <a:endParaRPr lang="en-US" sz="1600" dirty="0">
                        <a:latin typeface="Calibri"/>
                        <a:ea typeface="Calibri"/>
                        <a:cs typeface="Calibri"/>
                      </a:endParaRPr>
                    </a:p>
                  </a:txBody>
                  <a:tcPr marL="68580" marR="68580" marT="0" marB="0">
                    <a:solidFill>
                      <a:schemeClr val="accent3">
                        <a:lumMod val="40000"/>
                        <a:lumOff val="60000"/>
                      </a:schemeClr>
                    </a:solidFill>
                  </a:tcPr>
                </a:tc>
              </a:tr>
            </a:tbl>
          </a:graphicData>
        </a:graphic>
      </p:graphicFrame>
      <p:sp>
        <p:nvSpPr>
          <p:cNvPr id="5" name="TextBox 4"/>
          <p:cNvSpPr txBox="1"/>
          <p:nvPr/>
        </p:nvSpPr>
        <p:spPr>
          <a:xfrm>
            <a:off x="467544" y="188640"/>
            <a:ext cx="8280920"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policy  </a:t>
            </a:r>
            <a:endParaRPr lang="da-DK" sz="2400" b="1" dirty="0"/>
          </a:p>
          <a:p>
            <a:pPr algn="ctr" fontAlgn="auto">
              <a:spcBef>
                <a:spcPts val="0"/>
              </a:spcBef>
              <a:spcAft>
                <a:spcPts val="0"/>
              </a:spcAft>
              <a:defRPr/>
            </a:pP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5789168"/>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Is there a sector investment plan?</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smtClean="0">
                          <a:latin typeface="Calibri"/>
                          <a:ea typeface="Calibri"/>
                          <a:cs typeface="Calibri"/>
                        </a:rPr>
                        <a:t>Nat</a:t>
                      </a:r>
                      <a:r>
                        <a:rPr lang="en-GB" sz="1600" baseline="0" dirty="0" smtClean="0">
                          <a:latin typeface="Calibri"/>
                          <a:ea typeface="Calibri"/>
                          <a:cs typeface="Calibri"/>
                        </a:rPr>
                        <a:t> </a:t>
                      </a:r>
                      <a:r>
                        <a:rPr lang="en-GB" sz="1600" dirty="0" smtClean="0">
                          <a:latin typeface="Calibri"/>
                          <a:ea typeface="Calibri"/>
                          <a:cs typeface="Calibri"/>
                        </a:rPr>
                        <a:t>sect </a:t>
                      </a:r>
                      <a:r>
                        <a:rPr lang="en-GB" sz="1600" dirty="0" err="1" smtClean="0">
                          <a:latin typeface="Calibri"/>
                          <a:ea typeface="Calibri"/>
                          <a:cs typeface="Calibri"/>
                        </a:rPr>
                        <a:t>prg</a:t>
                      </a:r>
                      <a:r>
                        <a:rPr lang="en-GB" sz="1600" dirty="0" smtClean="0">
                          <a:latin typeface="Calibri"/>
                          <a:ea typeface="Calibri"/>
                          <a:cs typeface="Calibri"/>
                        </a:rPr>
                        <a:t>, Muni. Service </a:t>
                      </a:r>
                      <a:r>
                        <a:rPr lang="en-GB" sz="1600" dirty="0" err="1" smtClean="0">
                          <a:latin typeface="Calibri"/>
                          <a:ea typeface="Calibri"/>
                          <a:cs typeface="Calibri"/>
                        </a:rPr>
                        <a:t>Finan</a:t>
                      </a:r>
                      <a:r>
                        <a:rPr lang="en-GB" sz="1600" dirty="0" smtClean="0">
                          <a:latin typeface="Calibri"/>
                          <a:ea typeface="Calibri"/>
                          <a:cs typeface="Calibri"/>
                        </a:rPr>
                        <a:t>. </a:t>
                      </a:r>
                      <a:r>
                        <a:rPr lang="en-GB" sz="1600" dirty="0">
                          <a:latin typeface="Calibri"/>
                          <a:ea typeface="Calibri"/>
                          <a:cs typeface="Calibri"/>
                        </a:rPr>
                        <a:t>Model, </a:t>
                      </a:r>
                      <a:r>
                        <a:rPr lang="en-GB" sz="1600" dirty="0" smtClean="0">
                          <a:latin typeface="Calibri"/>
                          <a:ea typeface="Calibri"/>
                          <a:cs typeface="Calibri"/>
                        </a:rPr>
                        <a:t>unclear</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Is donor funding linked to the SIP?</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Most donor funding supports MSB activities</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Are sub-sector allocations policy directed? </a:t>
                      </a:r>
                      <a:endParaRPr lang="en-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smtClean="0">
                          <a:latin typeface="Calibri"/>
                          <a:ea typeface="Calibri"/>
                          <a:cs typeface="Calibri"/>
                        </a:rPr>
                        <a:t>Not clear, transit. towards </a:t>
                      </a:r>
                      <a:r>
                        <a:rPr lang="en-GB" sz="1600" dirty="0">
                          <a:latin typeface="Calibri"/>
                          <a:ea typeface="Calibri"/>
                          <a:cs typeface="Calibri"/>
                        </a:rPr>
                        <a:t>outcome-based budgeting</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Is spending linked to policy and results?</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smtClean="0">
                          <a:latin typeface="Calibri"/>
                          <a:ea typeface="Calibri"/>
                          <a:cs typeface="Calibri"/>
                        </a:rPr>
                        <a:t>Unclear. amounts </a:t>
                      </a:r>
                      <a:r>
                        <a:rPr lang="en-GB" sz="1600" dirty="0">
                          <a:latin typeface="Calibri"/>
                          <a:ea typeface="Calibri"/>
                          <a:cs typeface="Calibri"/>
                        </a:rPr>
                        <a:t>not linked to past results</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Is multiyear sector MTEF in place?</a:t>
                      </a:r>
                      <a:endParaRPr lang="en-US" sz="160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Yes</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the disbursement and expenditure level satisfactory</a:t>
                      </a:r>
                      <a:endParaRPr lang="en-US" sz="16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Almost no data on actual expend. by the muni.</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Has SWAp influenced  aid modalities?</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rPr>
                        <a:t>Most aid is budget support earmarked for MSB</a:t>
                      </a:r>
                      <a:endParaRPr lang="en-US" sz="1600">
                        <a:latin typeface="Calibri"/>
                        <a:ea typeface="Calibri"/>
                        <a:cs typeface="Calibri"/>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a:latin typeface="Calibri"/>
                          <a:ea typeface="Calibri"/>
                          <a:cs typeface="Times New Roman"/>
                        </a:rPr>
                        <a:t>Has SWAp influenced unit costs? </a:t>
                      </a:r>
                      <a:endParaRPr lang="en-US" sz="1600">
                        <a:latin typeface="Calibri"/>
                        <a:ea typeface="Calibri"/>
                        <a:cs typeface="Times New Roman"/>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smtClean="0">
                          <a:latin typeface="Calibri"/>
                          <a:ea typeface="Calibri"/>
                          <a:cs typeface="Calibri"/>
                        </a:rPr>
                        <a:t>Ex. </a:t>
                      </a:r>
                      <a:r>
                        <a:rPr lang="en-GB" sz="1600" dirty="0">
                          <a:latin typeface="Calibri"/>
                          <a:ea typeface="Calibri"/>
                          <a:cs typeface="Calibri"/>
                        </a:rPr>
                        <a:t>of </a:t>
                      </a:r>
                      <a:r>
                        <a:rPr lang="en-GB" sz="1600" dirty="0" smtClean="0">
                          <a:latin typeface="Calibri"/>
                          <a:ea typeface="Calibri"/>
                          <a:cs typeface="Calibri"/>
                        </a:rPr>
                        <a:t>containment of costs, </a:t>
                      </a:r>
                      <a:r>
                        <a:rPr lang="en-GB" sz="1600" dirty="0">
                          <a:latin typeface="Calibri"/>
                          <a:ea typeface="Calibri"/>
                          <a:cs typeface="Calibri"/>
                        </a:rPr>
                        <a:t>little </a:t>
                      </a:r>
                      <a:r>
                        <a:rPr lang="en-GB" sz="1600" dirty="0" smtClean="0">
                          <a:latin typeface="Calibri"/>
                          <a:ea typeface="Calibri"/>
                          <a:cs typeface="Calibri"/>
                        </a:rPr>
                        <a:t>attn. </a:t>
                      </a:r>
                      <a:r>
                        <a:rPr lang="en-GB" sz="1600" dirty="0">
                          <a:latin typeface="Calibri"/>
                          <a:ea typeface="Calibri"/>
                          <a:cs typeface="Calibri"/>
                        </a:rPr>
                        <a:t>to</a:t>
                      </a:r>
                      <a:r>
                        <a:rPr lang="en-GB" sz="1600" dirty="0" smtClean="0">
                          <a:latin typeface="Calibri"/>
                          <a:ea typeface="Calibri"/>
                          <a:cs typeface="Calibri"/>
                        </a:rPr>
                        <a:t> </a:t>
                      </a:r>
                      <a:r>
                        <a:rPr lang="en-GB" sz="1600" dirty="0" err="1" smtClean="0">
                          <a:latin typeface="Calibri"/>
                          <a:ea typeface="Calibri"/>
                          <a:cs typeface="Calibri"/>
                        </a:rPr>
                        <a:t>VfM</a:t>
                      </a:r>
                      <a:endParaRPr lang="en-US" sz="1600" dirty="0">
                        <a:latin typeface="Calibri"/>
                        <a:ea typeface="Calibri"/>
                        <a:cs typeface="Calibri"/>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Has </a:t>
                      </a:r>
                      <a:r>
                        <a:rPr lang="en-GB" sz="1600" dirty="0" err="1">
                          <a:latin typeface="Calibri"/>
                          <a:ea typeface="Calibri"/>
                          <a:cs typeface="Times New Roman"/>
                        </a:rPr>
                        <a:t>SWAp</a:t>
                      </a:r>
                      <a:r>
                        <a:rPr lang="en-GB" sz="1600" dirty="0">
                          <a:latin typeface="Calibri"/>
                          <a:ea typeface="Calibri"/>
                          <a:cs typeface="Times New Roman"/>
                        </a:rPr>
                        <a:t> led to increased donor funding?</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a:latin typeface="Calibri"/>
                          <a:ea typeface="Calibri"/>
                          <a:cs typeface="Calibri"/>
                        </a:rPr>
                        <a:t>Yes, but now donor money has come to an end</a:t>
                      </a:r>
                      <a:endParaRPr lang="en-US" sz="1600" dirty="0">
                        <a:latin typeface="Calibri"/>
                        <a:ea typeface="Calibri"/>
                        <a:cs typeface="Calibri"/>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Has Swap improved  environment for private sector?</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smtClean="0">
                          <a:latin typeface="Calibri"/>
                          <a:ea typeface="Calibri"/>
                          <a:cs typeface="Calibri"/>
                        </a:rPr>
                        <a:t>Pref.</a:t>
                      </a:r>
                      <a:r>
                        <a:rPr lang="en-GB" sz="1600" baseline="0" dirty="0" smtClean="0">
                          <a:latin typeface="Calibri"/>
                          <a:ea typeface="Calibri"/>
                          <a:cs typeface="Calibri"/>
                        </a:rPr>
                        <a:t> for</a:t>
                      </a:r>
                      <a:r>
                        <a:rPr lang="en-GB" sz="1600" dirty="0" smtClean="0">
                          <a:latin typeface="Calibri"/>
                          <a:ea typeface="Calibri"/>
                          <a:cs typeface="Calibri"/>
                        </a:rPr>
                        <a:t> </a:t>
                      </a:r>
                      <a:r>
                        <a:rPr lang="en-GB" sz="1600" dirty="0">
                          <a:latin typeface="Calibri"/>
                          <a:ea typeface="Calibri"/>
                          <a:cs typeface="Calibri"/>
                        </a:rPr>
                        <a:t>public </a:t>
                      </a:r>
                      <a:r>
                        <a:rPr lang="en-GB" sz="1600" dirty="0" smtClean="0">
                          <a:latin typeface="Calibri"/>
                          <a:ea typeface="Calibri"/>
                          <a:cs typeface="Calibri"/>
                        </a:rPr>
                        <a:t>provision</a:t>
                      </a:r>
                      <a:endParaRPr lang="en-US" sz="1600" dirty="0">
                        <a:latin typeface="Calibri"/>
                        <a:ea typeface="Calibri"/>
                        <a:cs typeface="Calibri"/>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finance  </a:t>
            </a:r>
            <a:endParaRPr lang="da-DK" sz="2400" b="1" dirty="0"/>
          </a:p>
          <a:p>
            <a:pPr algn="ctr" fontAlgn="auto">
              <a:spcBef>
                <a:spcPts val="0"/>
              </a:spcBef>
              <a:spcAft>
                <a:spcPts val="0"/>
              </a:spcAft>
              <a:defRPr/>
            </a:pPr>
            <a:endParaRPr lang="en-US"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5047488"/>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domestic coordination effective - vertical?</a:t>
                      </a:r>
                      <a:endParaRPr lang="en-US" sz="16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Yes, but constraints in oversight of local gov </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domestic coordination effective – horizontal?</a:t>
                      </a:r>
                      <a:endParaRPr lang="en-US" sz="16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At prov. level, partly at national level</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donor sector coordination effective?</a:t>
                      </a:r>
                      <a:endParaRPr lang="en-US" sz="16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N/A now. Coord was largely effective</a:t>
                      </a:r>
                      <a:endParaRPr lang="en-US" sz="1600">
                        <a:latin typeface="Calibri"/>
                        <a:ea typeface="Calibri"/>
                        <a:cs typeface="Calibri"/>
                      </a:endParaRPr>
                    </a:p>
                  </a:txBody>
                  <a:tcPr marL="68580" marR="68580" marT="0" marB="0"/>
                </a:tc>
              </a:tr>
              <a:tr h="491964">
                <a:tc>
                  <a:txBody>
                    <a:bodyPr/>
                    <a:lstStyle/>
                    <a:p>
                      <a:pPr marL="342900" lvl="0" indent="-342900">
                        <a:lnSpc>
                          <a:spcPct val="115000"/>
                        </a:lnSpc>
                        <a:spcAft>
                          <a:spcPts val="0"/>
                        </a:spcAft>
                        <a:buFont typeface="+mj-lt"/>
                        <a:buNone/>
                      </a:pPr>
                      <a:r>
                        <a:rPr lang="en-GB" sz="1600" dirty="0">
                          <a:latin typeface="Calibri"/>
                          <a:ea typeface="Calibri"/>
                          <a:cs typeface="Times New Roman"/>
                        </a:rPr>
                        <a:t>Is the private sector and civil society involved?</a:t>
                      </a:r>
                      <a:endParaRPr lang="en-US" sz="16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Civil soc. involved, then decreased, no priv sec.</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there a code of conduct/partnership principles?</a:t>
                      </a:r>
                      <a:endParaRPr lang="en-US" sz="16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Gov in drivng seat, appears unnecessary</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Is the </a:t>
                      </a:r>
                      <a:r>
                        <a:rPr lang="en-GB" sz="1600" dirty="0" err="1">
                          <a:latin typeface="Calibri"/>
                          <a:ea typeface="Calibri"/>
                          <a:cs typeface="Times New Roman"/>
                        </a:rPr>
                        <a:t>SWAp</a:t>
                      </a:r>
                      <a:r>
                        <a:rPr lang="en-GB" sz="1600" dirty="0">
                          <a:latin typeface="Calibri"/>
                          <a:ea typeface="Calibri"/>
                          <a:cs typeface="Times New Roman"/>
                        </a:rPr>
                        <a:t>  country led and owned?</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rPr>
                        <a:t>Yes, SWAp will continue on Gov funding</a:t>
                      </a:r>
                      <a:endParaRPr lang="en-US" sz="1600">
                        <a:latin typeface="Calibri"/>
                        <a:ea typeface="Calibri"/>
                        <a:cs typeface="Calibri"/>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Does the </a:t>
                      </a:r>
                      <a:r>
                        <a:rPr lang="en-GB" sz="1600" dirty="0" err="1">
                          <a:latin typeface="Calibri"/>
                          <a:ea typeface="Calibri"/>
                          <a:cs typeface="Times New Roman"/>
                        </a:rPr>
                        <a:t>SWAp</a:t>
                      </a:r>
                      <a:r>
                        <a:rPr lang="en-GB" sz="1600" dirty="0">
                          <a:latin typeface="Calibri"/>
                          <a:ea typeface="Calibri"/>
                          <a:cs typeface="Times New Roman"/>
                        </a:rPr>
                        <a:t> cover rural/Urban WSS, WRM?</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a:latin typeface="Calibri"/>
                          <a:ea typeface="Calibri"/>
                          <a:cs typeface="Calibri"/>
                        </a:rPr>
                        <a:t>Yes, but rural focus, WRM not really taken off</a:t>
                      </a:r>
                      <a:endParaRPr lang="en-US" sz="1600">
                        <a:latin typeface="Calibri"/>
                        <a:ea typeface="Calibri"/>
                        <a:cs typeface="Calibri"/>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600" dirty="0">
                          <a:latin typeface="Calibri"/>
                          <a:ea typeface="Calibri"/>
                          <a:cs typeface="Times New Roman"/>
                        </a:rPr>
                        <a:t>Has Swap improved coordination?</a:t>
                      </a:r>
                      <a:endParaRPr lang="en-US" sz="16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a:latin typeface="Calibri"/>
                          <a:ea typeface="Calibri"/>
                          <a:cs typeface="Calibri"/>
                        </a:rPr>
                        <a:t>WLSG, provincial coordination</a:t>
                      </a:r>
                      <a:endParaRPr lang="en-US" sz="1600" dirty="0">
                        <a:latin typeface="Calibri"/>
                        <a:ea typeface="Calibri"/>
                        <a:cs typeface="Calibri"/>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co-ordination  </a:t>
            </a:r>
            <a:endParaRPr lang="da-DK" sz="2400" b="1" dirty="0"/>
          </a:p>
          <a:p>
            <a:pPr algn="ctr" fontAlgn="auto">
              <a:spcBef>
                <a:spcPts val="0"/>
              </a:spcBef>
              <a:spcAft>
                <a:spcPts val="0"/>
              </a:spcAft>
              <a:defRPr/>
            </a:pPr>
            <a:endParaRPr lang="en-US"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4757928"/>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Are sector mandates/institutions policy aligned?</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smtClean="0">
                          <a:latin typeface="Calibri"/>
                          <a:ea typeface="Calibri"/>
                          <a:cs typeface="Calibri"/>
                        </a:rPr>
                        <a:t>Yes,  </a:t>
                      </a:r>
                      <a:r>
                        <a:rPr lang="en-GB" sz="1600" dirty="0">
                          <a:latin typeface="Calibri"/>
                          <a:ea typeface="Calibri"/>
                          <a:cs typeface="Calibri"/>
                        </a:rPr>
                        <a:t>support role not</a:t>
                      </a:r>
                      <a:r>
                        <a:rPr lang="en-GB" sz="1600" dirty="0" smtClean="0">
                          <a:latin typeface="Calibri"/>
                          <a:ea typeface="Calibri"/>
                          <a:cs typeface="Calibri"/>
                        </a:rPr>
                        <a:t> fully </a:t>
                      </a:r>
                      <a:r>
                        <a:rPr lang="en-GB" sz="1600" dirty="0">
                          <a:latin typeface="Calibri"/>
                          <a:ea typeface="Calibri"/>
                          <a:cs typeface="Calibri"/>
                        </a:rPr>
                        <a:t>agreed upon among </a:t>
                      </a:r>
                      <a:r>
                        <a:rPr lang="en-GB" sz="1600" dirty="0" smtClean="0">
                          <a:latin typeface="Calibri"/>
                          <a:ea typeface="Calibri"/>
                          <a:cs typeface="Calibri"/>
                        </a:rPr>
                        <a:t>depts.</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Have needed reforms been designed?</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Reforms designed</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Are the reforms being implemented?</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CMAs delayed</a:t>
                      </a:r>
                      <a:endParaRPr lang="en-US" sz="1600">
                        <a:latin typeface="Calibri"/>
                        <a:ea typeface="Calibri"/>
                        <a:cs typeface="Calibri"/>
                      </a:endParaRPr>
                    </a:p>
                  </a:txBody>
                  <a:tcPr marL="68580" marR="68580" marT="0" marB="0"/>
                </a:tc>
              </a:tr>
              <a:tr h="491964">
                <a:tc>
                  <a:txBody>
                    <a:bodyPr/>
                    <a:lstStyle/>
                    <a:p>
                      <a:pPr marL="342900" lvl="0" indent="-342900">
                        <a:lnSpc>
                          <a:spcPct val="115000"/>
                        </a:lnSpc>
                        <a:spcAft>
                          <a:spcPts val="0"/>
                        </a:spcAft>
                        <a:buFont typeface="+mj-lt"/>
                        <a:buNone/>
                      </a:pPr>
                      <a:r>
                        <a:rPr lang="en-GB" sz="1800" dirty="0">
                          <a:latin typeface="Calibri"/>
                          <a:ea typeface="Calibri"/>
                          <a:cs typeface="Times New Roman"/>
                        </a:rPr>
                        <a:t>Is donor support to institutions/reforms effective?</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Donor support </a:t>
                      </a:r>
                      <a:r>
                        <a:rPr lang="en-GB" sz="1600" dirty="0" smtClean="0">
                          <a:latin typeface="Calibri"/>
                          <a:ea typeface="Calibri"/>
                          <a:cs typeface="Calibri"/>
                        </a:rPr>
                        <a:t>strength-</a:t>
                      </a:r>
                      <a:r>
                        <a:rPr lang="en-GB" sz="1600" dirty="0" err="1" smtClean="0">
                          <a:latin typeface="Calibri"/>
                          <a:ea typeface="Calibri"/>
                          <a:cs typeface="Calibri"/>
                        </a:rPr>
                        <a:t>ened</a:t>
                      </a:r>
                      <a:r>
                        <a:rPr lang="en-GB" sz="1600" dirty="0" smtClean="0">
                          <a:latin typeface="Calibri"/>
                          <a:ea typeface="Calibri"/>
                          <a:cs typeface="Calibri"/>
                        </a:rPr>
                        <a:t> </a:t>
                      </a:r>
                      <a:r>
                        <a:rPr lang="en-GB" sz="1600" dirty="0">
                          <a:latin typeface="Calibri"/>
                          <a:ea typeface="Calibri"/>
                          <a:cs typeface="Calibri"/>
                        </a:rPr>
                        <a:t>design &amp; rollout</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sector capacity increased?</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Enhanced </a:t>
                      </a:r>
                      <a:r>
                        <a:rPr lang="en-GB" sz="1600" dirty="0" smtClean="0">
                          <a:latin typeface="Calibri"/>
                          <a:ea typeface="Calibri"/>
                          <a:cs typeface="Calibri"/>
                        </a:rPr>
                        <a:t>supp., </a:t>
                      </a:r>
                      <a:r>
                        <a:rPr lang="en-GB" sz="1600" dirty="0">
                          <a:latin typeface="Calibri"/>
                          <a:ea typeface="Calibri"/>
                          <a:cs typeface="Calibri"/>
                        </a:rPr>
                        <a:t>many </a:t>
                      </a:r>
                      <a:r>
                        <a:rPr lang="en-GB" sz="1600" dirty="0" err="1" smtClean="0">
                          <a:latin typeface="Calibri"/>
                          <a:ea typeface="Calibri"/>
                          <a:cs typeface="Calibri"/>
                        </a:rPr>
                        <a:t>muni</a:t>
                      </a:r>
                      <a:r>
                        <a:rPr lang="en-GB" sz="1600" dirty="0" smtClean="0">
                          <a:latin typeface="Calibri"/>
                          <a:ea typeface="Calibri"/>
                          <a:cs typeface="Calibri"/>
                        </a:rPr>
                        <a:t>. </a:t>
                      </a:r>
                      <a:r>
                        <a:rPr lang="en-GB" sz="1600" dirty="0">
                          <a:latin typeface="Calibri"/>
                          <a:ea typeface="Calibri"/>
                          <a:cs typeface="Calibri"/>
                        </a:rPr>
                        <a:t>new at MSB onset</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donor support to capacity effective?</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smtClean="0">
                          <a:latin typeface="Calibri"/>
                          <a:ea typeface="Calibri"/>
                          <a:cs typeface="Calibri"/>
                        </a:rPr>
                        <a:t>N/A now. Enhanced supp.</a:t>
                      </a:r>
                      <a:r>
                        <a:rPr lang="en-GB" sz="1600" baseline="0" dirty="0" smtClean="0">
                          <a:latin typeface="Calibri"/>
                          <a:ea typeface="Calibri"/>
                          <a:cs typeface="Calibri"/>
                        </a:rPr>
                        <a:t> </a:t>
                      </a:r>
                      <a:r>
                        <a:rPr lang="en-GB" sz="1600" dirty="0" smtClean="0">
                          <a:latin typeface="Calibri"/>
                          <a:ea typeface="Calibri"/>
                          <a:cs typeface="Calibri"/>
                        </a:rPr>
                        <a:t>function &amp; </a:t>
                      </a:r>
                      <a:r>
                        <a:rPr lang="en-GB" sz="1600" dirty="0" err="1" smtClean="0">
                          <a:latin typeface="+mn-lt"/>
                          <a:ea typeface="Calibri"/>
                          <a:cs typeface="Calibri"/>
                        </a:rPr>
                        <a:t>decentr</a:t>
                      </a:r>
                      <a:r>
                        <a:rPr lang="en-GB" sz="1600" dirty="0" smtClean="0">
                          <a:latin typeface="+mn-lt"/>
                          <a:ea typeface="Calibri"/>
                          <a:cs typeface="Calibri"/>
                        </a:rPr>
                        <a:t>. </a:t>
                      </a:r>
                      <a:r>
                        <a:rPr lang="en-GB" sz="1600" dirty="0" err="1" smtClean="0">
                          <a:latin typeface="Calibri"/>
                          <a:ea typeface="Calibri"/>
                          <a:cs typeface="Calibri"/>
                        </a:rPr>
                        <a:t>oll</a:t>
                      </a:r>
                      <a:r>
                        <a:rPr lang="en-GB" sz="1600" dirty="0">
                          <a:latin typeface="Calibri"/>
                          <a:ea typeface="Calibri"/>
                          <a:cs typeface="Calibri"/>
                        </a:rPr>
                        <a:t>-</a:t>
                      </a:r>
                      <a:r>
                        <a:rPr lang="en-GB" sz="1600" dirty="0" smtClean="0">
                          <a:latin typeface="Calibri"/>
                          <a:ea typeface="Calibri"/>
                          <a:cs typeface="Calibri"/>
                        </a:rPr>
                        <a:t>out</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improved institutional performance?</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a:latin typeface="Calibri"/>
                          <a:ea typeface="Calibri"/>
                          <a:cs typeface="Calibri"/>
                        </a:rPr>
                        <a:t>Enhanced support to local </a:t>
                      </a:r>
                      <a:r>
                        <a:rPr lang="en-GB" sz="1600" dirty="0" err="1">
                          <a:latin typeface="Calibri"/>
                          <a:ea typeface="Calibri"/>
                          <a:cs typeface="Calibri"/>
                        </a:rPr>
                        <a:t>gov</a:t>
                      </a:r>
                      <a:r>
                        <a:rPr lang="en-GB" sz="1600" dirty="0">
                          <a:latin typeface="Calibri"/>
                          <a:ea typeface="Calibri"/>
                          <a:cs typeface="Calibri"/>
                        </a:rPr>
                        <a:t> and DWA capacity, not other depts.</a:t>
                      </a:r>
                      <a:endParaRPr lang="en-US" sz="1600" dirty="0">
                        <a:latin typeface="Calibri"/>
                        <a:ea typeface="Calibri"/>
                        <a:cs typeface="Calibri"/>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improved sector capacity?</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a:latin typeface="Calibri"/>
                          <a:ea typeface="Calibri"/>
                          <a:cs typeface="Calibri"/>
                        </a:rPr>
                        <a:t>Created cohesive sector</a:t>
                      </a:r>
                      <a:endParaRPr lang="en-US" sz="1600" dirty="0">
                        <a:latin typeface="Calibri"/>
                        <a:ea typeface="Calibri"/>
                        <a:cs typeface="Calibri"/>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institutional capacity   </a:t>
            </a:r>
            <a:endParaRPr lang="da-DK" sz="2400" b="1" dirty="0"/>
          </a:p>
          <a:p>
            <a:pPr algn="ctr" fontAlgn="auto">
              <a:spcBef>
                <a:spcPts val="0"/>
              </a:spcBef>
              <a:spcAft>
                <a:spcPts val="0"/>
              </a:spcAft>
              <a:defRPr/>
            </a:pPr>
            <a:endParaRPr lang="en-US"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1124744"/>
          <a:ext cx="8352930" cy="4767072"/>
        </p:xfrm>
        <a:graphic>
          <a:graphicData uri="http://schemas.openxmlformats.org/drawingml/2006/table">
            <a:tbl>
              <a:tblPr firstRow="1" bandRow="1">
                <a:tableStyleId>{5C22544A-7EE6-4342-B048-85BDC9FD1C3A}</a:tableStyleId>
              </a:tblPr>
              <a:tblGrid>
                <a:gridCol w="5112569"/>
                <a:gridCol w="288032"/>
                <a:gridCol w="288032"/>
                <a:gridCol w="288032"/>
                <a:gridCol w="2376265"/>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there a performance measurement framework? </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dirty="0">
                          <a:latin typeface="Calibri"/>
                          <a:ea typeface="Calibri"/>
                          <a:cs typeface="Calibri"/>
                        </a:rPr>
                        <a:t>Yes, but complicated reporting, no clear overview</a:t>
                      </a:r>
                      <a:endParaRPr lang="en-US" sz="1600" dirty="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Are the sector indicators appropriate? </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Many KFAs and also KPIs, overlapping</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 data considered high quality and reliable? </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Data quality issues, at lot of assumptions</a:t>
                      </a:r>
                      <a:endParaRPr lang="en-US" sz="1600">
                        <a:latin typeface="Calibri"/>
                        <a:ea typeface="Calibri"/>
                        <a:cs typeface="Calibri"/>
                      </a:endParaRPr>
                    </a:p>
                  </a:txBody>
                  <a:tcPr marL="68580" marR="68580" marT="0" marB="0"/>
                </a:tc>
              </a:tr>
              <a:tr h="491964">
                <a:tc>
                  <a:txBody>
                    <a:bodyPr/>
                    <a:lstStyle/>
                    <a:p>
                      <a:pPr marL="342900" lvl="0" indent="-342900">
                        <a:lnSpc>
                          <a:spcPct val="115000"/>
                        </a:lnSpc>
                        <a:spcAft>
                          <a:spcPts val="0"/>
                        </a:spcAft>
                        <a:buFont typeface="+mj-lt"/>
                        <a:buNone/>
                      </a:pPr>
                      <a:r>
                        <a:rPr lang="en-GB" sz="1800" dirty="0">
                          <a:latin typeface="Calibri"/>
                          <a:ea typeface="Calibri"/>
                          <a:cs typeface="Times New Roman"/>
                        </a:rPr>
                        <a:t>Is there regular reporting and (annual) review? </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DWA &amp; MSB reports, no annual review process</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Is the sector well governed?</a:t>
                      </a:r>
                      <a:endParaRPr lang="en-US" sz="18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600">
                          <a:latin typeface="Calibri"/>
                          <a:ea typeface="Calibri"/>
                          <a:cs typeface="Calibri"/>
                        </a:rPr>
                        <a:t>Improved, issues with regulation</a:t>
                      </a:r>
                      <a:endParaRPr lang="en-US" sz="1600">
                        <a:latin typeface="Calibri"/>
                        <a:ea typeface="Calibri"/>
                        <a:cs typeface="Calibri"/>
                      </a:endParaRPr>
                    </a:p>
                  </a:txBody>
                  <a:tcPr marL="68580" marR="68580" marT="0" marB="0"/>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a:latin typeface="Calibri"/>
                          <a:ea typeface="Calibri"/>
                          <a:cs typeface="Times New Roman"/>
                        </a:rPr>
                        <a:t>SWAp</a:t>
                      </a:r>
                      <a:r>
                        <a:rPr lang="en-GB" sz="1800" dirty="0">
                          <a:latin typeface="Calibri"/>
                          <a:ea typeface="Calibri"/>
                          <a:cs typeface="Times New Roman"/>
                        </a:rPr>
                        <a:t> improved monitoring</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lvl="0" indent="-342900">
                        <a:lnSpc>
                          <a:spcPct val="115000"/>
                        </a:lnSpc>
                        <a:spcBef>
                          <a:spcPts val="0"/>
                        </a:spcBef>
                        <a:spcAft>
                          <a:spcPts val="0"/>
                        </a:spcAft>
                        <a:buFont typeface="Symbol"/>
                        <a:buNone/>
                      </a:pPr>
                      <a:r>
                        <a:rPr lang="en-GB" sz="1600" dirty="0">
                          <a:latin typeface="Calibri"/>
                          <a:ea typeface="Calibri"/>
                          <a:cs typeface="Calibri"/>
                        </a:rPr>
                        <a:t>Agreed </a:t>
                      </a:r>
                      <a:r>
                        <a:rPr lang="en-GB" sz="1600" dirty="0" err="1">
                          <a:latin typeface="Calibri"/>
                          <a:ea typeface="Calibri"/>
                          <a:cs typeface="Calibri"/>
                        </a:rPr>
                        <a:t>KPIs</a:t>
                      </a:r>
                      <a:r>
                        <a:rPr lang="en-GB" sz="1600" dirty="0">
                          <a:latin typeface="Calibri"/>
                          <a:ea typeface="Calibri"/>
                          <a:cs typeface="Calibri"/>
                        </a:rPr>
                        <a:t> for MSB</a:t>
                      </a:r>
                      <a:r>
                        <a:rPr lang="en-GB" sz="1600" dirty="0" smtClean="0">
                          <a:latin typeface="Calibri"/>
                          <a:ea typeface="Calibri"/>
                          <a:cs typeface="Calibri"/>
                        </a:rPr>
                        <a:t>,</a:t>
                      </a:r>
                      <a:r>
                        <a:rPr lang="en-GB" sz="1600" baseline="0" dirty="0" smtClean="0">
                          <a:latin typeface="Calibri"/>
                          <a:ea typeface="Calibri"/>
                          <a:cs typeface="Calibri"/>
                        </a:rPr>
                        <a:t> </a:t>
                      </a:r>
                      <a:r>
                        <a:rPr lang="en-GB" sz="1600" dirty="0" smtClean="0">
                          <a:latin typeface="Calibri"/>
                          <a:ea typeface="Calibri"/>
                          <a:cs typeface="Calibri"/>
                        </a:rPr>
                        <a:t>monitoring </a:t>
                      </a:r>
                      <a:r>
                        <a:rPr lang="en-GB" sz="1600" dirty="0">
                          <a:latin typeface="Calibri"/>
                          <a:ea typeface="Calibri"/>
                          <a:cs typeface="Calibri"/>
                        </a:rPr>
                        <a:t>framework</a:t>
                      </a:r>
                      <a:endParaRPr lang="en-US" sz="1600" dirty="0">
                        <a:latin typeface="Calibri"/>
                        <a:ea typeface="Calibri"/>
                        <a:cs typeface="Calibri"/>
                      </a:endParaRPr>
                    </a:p>
                  </a:txBody>
                  <a:tcPr marL="68580" marR="68580" marT="0" marB="0">
                    <a:solidFill>
                      <a:schemeClr val="accent3">
                        <a:lumMod val="40000"/>
                        <a:lumOff val="60000"/>
                      </a:schemeClr>
                    </a:solidFill>
                  </a:tcPr>
                </a:tc>
              </a:tr>
              <a:tr h="370840">
                <a:tc>
                  <a:txBody>
                    <a:bodyPr/>
                    <a:lstStyle/>
                    <a:p>
                      <a:pPr marL="342900" lvl="0" indent="-342900">
                        <a:lnSpc>
                          <a:spcPct val="115000"/>
                        </a:lnSpc>
                        <a:spcAft>
                          <a:spcPts val="0"/>
                        </a:spcAft>
                        <a:buFont typeface="+mj-lt"/>
                        <a:buNone/>
                      </a:pPr>
                      <a:r>
                        <a:rPr lang="en-GB" sz="1800" dirty="0">
                          <a:latin typeface="Calibri"/>
                          <a:ea typeface="Calibri"/>
                          <a:cs typeface="Times New Roman"/>
                        </a:rPr>
                        <a:t>Has </a:t>
                      </a:r>
                      <a:r>
                        <a:rPr lang="en-GB" sz="1800" dirty="0" err="1" smtClean="0">
                          <a:latin typeface="Calibri"/>
                          <a:ea typeface="Calibri"/>
                          <a:cs typeface="Times New Roman"/>
                        </a:rPr>
                        <a:t>SWAp</a:t>
                      </a:r>
                      <a:r>
                        <a:rPr lang="en-GB" sz="1800" dirty="0" smtClean="0">
                          <a:latin typeface="Calibri"/>
                          <a:ea typeface="Calibri"/>
                          <a:cs typeface="Times New Roman"/>
                        </a:rPr>
                        <a:t> </a:t>
                      </a:r>
                      <a:r>
                        <a:rPr lang="en-GB" sz="1800" dirty="0">
                          <a:latin typeface="Calibri"/>
                          <a:ea typeface="Calibri"/>
                          <a:cs typeface="Times New Roman"/>
                        </a:rPr>
                        <a:t>improved sector governance?</a:t>
                      </a:r>
                      <a:endParaRPr lang="en-US" sz="1800" dirty="0">
                        <a:latin typeface="Calibri"/>
                        <a:ea typeface="Calibri"/>
                        <a:cs typeface="Times New Roman"/>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r>
                        <a:rPr lang="en-GB" sz="1600">
                          <a:latin typeface="Calibri"/>
                          <a:ea typeface="Calibri"/>
                          <a:cs typeface="Calibri"/>
                          <a:sym typeface="Wingdings"/>
                        </a:rPr>
                        <a:t></a:t>
                      </a:r>
                      <a:endParaRPr lang="en-US"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21590" marR="0">
                        <a:lnSpc>
                          <a:spcPct val="115000"/>
                        </a:lnSpc>
                        <a:spcBef>
                          <a:spcPts val="0"/>
                        </a:spcBef>
                        <a:spcAft>
                          <a:spcPts val="0"/>
                        </a:spcAft>
                      </a:pPr>
                      <a:endParaRPr lang="en-GB" sz="1600">
                        <a:latin typeface="Calibri"/>
                        <a:ea typeface="Calibri"/>
                        <a:cs typeface="Calibri"/>
                      </a:endParaRPr>
                    </a:p>
                  </a:txBody>
                  <a:tcPr marL="68580" marR="68580" marT="0" marB="0">
                    <a:solidFill>
                      <a:schemeClr val="accent3">
                        <a:lumMod val="40000"/>
                        <a:lumOff val="60000"/>
                      </a:schemeClr>
                    </a:solidFill>
                  </a:tcPr>
                </a:tc>
                <a:tc>
                  <a:txBody>
                    <a:bodyPr/>
                    <a:lstStyle/>
                    <a:p>
                      <a:pPr marL="0" marR="0">
                        <a:lnSpc>
                          <a:spcPct val="115000"/>
                        </a:lnSpc>
                        <a:spcBef>
                          <a:spcPts val="0"/>
                        </a:spcBef>
                        <a:spcAft>
                          <a:spcPts val="0"/>
                        </a:spcAft>
                      </a:pPr>
                      <a:r>
                        <a:rPr lang="en-GB" sz="1600" dirty="0">
                          <a:latin typeface="Calibri"/>
                          <a:ea typeface="Calibri"/>
                          <a:cs typeface="Calibri"/>
                        </a:rPr>
                        <a:t>Improved </a:t>
                      </a:r>
                      <a:r>
                        <a:rPr lang="en-GB" sz="1600" dirty="0" err="1">
                          <a:latin typeface="Calibri"/>
                          <a:ea typeface="Calibri"/>
                          <a:cs typeface="Calibri"/>
                        </a:rPr>
                        <a:t>particip</a:t>
                      </a:r>
                      <a:r>
                        <a:rPr lang="en-GB" sz="1600" dirty="0">
                          <a:latin typeface="Calibri"/>
                          <a:ea typeface="Calibri"/>
                          <a:cs typeface="Calibri"/>
                        </a:rPr>
                        <a:t>., transp., planning, </a:t>
                      </a:r>
                      <a:r>
                        <a:rPr lang="en-GB" sz="1600" dirty="0" err="1">
                          <a:latin typeface="Calibri"/>
                          <a:ea typeface="Calibri"/>
                          <a:cs typeface="Calibri"/>
                        </a:rPr>
                        <a:t>coord</a:t>
                      </a:r>
                      <a:r>
                        <a:rPr lang="en-GB" sz="1600" dirty="0">
                          <a:latin typeface="Calibri"/>
                          <a:ea typeface="Calibri"/>
                          <a:cs typeface="Calibri"/>
                        </a:rPr>
                        <a:t>.</a:t>
                      </a:r>
                      <a:endParaRPr lang="en-US" sz="1600" dirty="0">
                        <a:latin typeface="Calibri"/>
                        <a:ea typeface="Calibri"/>
                        <a:cs typeface="Calibri"/>
                      </a:endParaRPr>
                    </a:p>
                  </a:txBody>
                  <a:tcPr marL="68580" marR="68580" marT="0" marB="0">
                    <a:solidFill>
                      <a:schemeClr val="accent3">
                        <a:lumMod val="40000"/>
                        <a:lumOff val="60000"/>
                      </a:schemeClr>
                    </a:solidFill>
                  </a:tcPr>
                </a:tc>
              </a:tr>
            </a:tbl>
          </a:graphicData>
        </a:graphic>
      </p:graphicFrame>
      <p:sp>
        <p:nvSpPr>
          <p:cNvPr id="3" name="TextBox 2"/>
          <p:cNvSpPr txBox="1"/>
          <p:nvPr/>
        </p:nvSpPr>
        <p:spPr>
          <a:xfrm>
            <a:off x="395536" y="188640"/>
            <a:ext cx="8352928" cy="7381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South Africa</a:t>
            </a:r>
            <a:r>
              <a:rPr lang="da-DK" sz="2400" b="1" dirty="0" smtClean="0"/>
              <a:t> – </a:t>
            </a:r>
            <a:r>
              <a:rPr lang="da-DK" sz="2400" b="1" dirty="0" err="1" smtClean="0"/>
              <a:t>monitoring</a:t>
            </a:r>
            <a:r>
              <a:rPr lang="da-DK" sz="2400" b="1" dirty="0" smtClean="0"/>
              <a:t> and accountability   </a:t>
            </a:r>
            <a:endParaRPr lang="da-DK" sz="2400" b="1" dirty="0"/>
          </a:p>
          <a:p>
            <a:pPr algn="ctr" fontAlgn="auto">
              <a:spcBef>
                <a:spcPts val="0"/>
              </a:spcBef>
              <a:spcAft>
                <a:spcPts val="0"/>
              </a:spcAft>
              <a:defRPr/>
            </a:pPr>
            <a:endParaRPr lang="en-US"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914</TotalTime>
  <Words>2111</Words>
  <Application>Microsoft Office PowerPoint</Application>
  <PresentationFormat>On-screen Show (4:3)</PresentationFormat>
  <Paragraphs>344</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PC</cp:lastModifiedBy>
  <cp:revision>156</cp:revision>
  <dcterms:created xsi:type="dcterms:W3CDTF">2011-06-26T18:19:04Z</dcterms:created>
  <dcterms:modified xsi:type="dcterms:W3CDTF">2011-06-27T08:56:09Z</dcterms:modified>
</cp:coreProperties>
</file>