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6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719" autoAdjust="0"/>
    <p:restoredTop sz="92154" autoAdjust="0"/>
  </p:normalViewPr>
  <p:slideViewPr>
    <p:cSldViewPr>
      <p:cViewPr>
        <p:scale>
          <a:sx n="90" d="100"/>
          <a:sy n="90" d="100"/>
        </p:scale>
        <p:origin x="-872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25E94-8E9E-4B08-A3E5-B4CE20656CE6}" type="datetimeFigureOut">
              <a:rPr lang="en-US" smtClean="0"/>
              <a:pPr/>
              <a:t>6/21/11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9E08D-3BC6-4A8F-9FE1-2FE45517D2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9E08D-3BC6-4A8F-9FE1-2FE45517D25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D36A-DD66-42B7-BD0D-29D7206FB14F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476F-C605-4DAC-9FB3-F951476E493C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DE00F-35B3-4409-9B9F-521DBD75FC20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9D17-F8E1-45B0-8591-FAAF2EFB4862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58AD-73AC-49D3-9369-DCDF6DBE228D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4690-536B-4187-9531-78F746BBB44B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09FA-71A8-4462-9512-3817FB7B795F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72669-2E4E-40BB-A787-AB80F457413E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7876E-FB49-42E5-8DC6-4009F270AC24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ABA1-E4D5-48C3-9544-988E630BD84F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09426-65FF-4C20-9D15-91D21033E788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750E2-00D3-4342-9A73-AF3BA6481406}" type="datetime1">
              <a:rPr lang="en-US" smtClean="0"/>
              <a:pPr/>
              <a:t>6/21/11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57188"/>
            <a:ext cx="8001000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Uganda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348880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Key steps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3635732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Results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52120" y="2828543"/>
            <a:ext cx="2952328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Policy</a:t>
            </a:r>
          </a:p>
          <a:p>
            <a:r>
              <a:rPr lang="da-DK" dirty="0" smtClean="0"/>
              <a:t>Finance</a:t>
            </a:r>
          </a:p>
          <a:p>
            <a:r>
              <a:rPr lang="da-DK" dirty="0" smtClean="0"/>
              <a:t>Coordination</a:t>
            </a:r>
          </a:p>
          <a:p>
            <a:r>
              <a:rPr lang="da-DK" dirty="0" smtClean="0"/>
              <a:t>Institutions</a:t>
            </a:r>
          </a:p>
          <a:p>
            <a:r>
              <a:rPr lang="da-DK" dirty="0" smtClean="0"/>
              <a:t>Monitoring</a:t>
            </a:r>
          </a:p>
          <a:p>
            <a:r>
              <a:rPr lang="da-DK" dirty="0" smtClean="0"/>
              <a:t>Public Financial management</a:t>
            </a:r>
          </a:p>
          <a:p>
            <a:r>
              <a:rPr lang="da-DK" dirty="0" smtClean="0"/>
              <a:t>Macro-economic context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867980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Lessons learnt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1560" y="4797152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Remaining issues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63888" y="3360474"/>
            <a:ext cx="187220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Implementation</a:t>
            </a:r>
          </a:p>
          <a:p>
            <a:r>
              <a:rPr lang="da-DK" dirty="0" smtClean="0"/>
              <a:t>Finance</a:t>
            </a:r>
          </a:p>
          <a:p>
            <a:r>
              <a:rPr lang="da-DK" dirty="0" smtClean="0"/>
              <a:t>Reforms</a:t>
            </a:r>
            <a:endParaRPr lang="en-US" dirty="0"/>
          </a:p>
        </p:txBody>
      </p:sp>
      <p:cxnSp>
        <p:nvCxnSpPr>
          <p:cNvPr id="15" name="Straight Connector 14"/>
          <p:cNvCxnSpPr>
            <a:stCxn id="4" idx="3"/>
            <a:endCxn id="13" idx="1"/>
          </p:cNvCxnSpPr>
          <p:nvPr/>
        </p:nvCxnSpPr>
        <p:spPr>
          <a:xfrm>
            <a:off x="2987824" y="3820398"/>
            <a:ext cx="576064" cy="1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1"/>
            <a:endCxn id="13" idx="3"/>
          </p:cNvCxnSpPr>
          <p:nvPr/>
        </p:nvCxnSpPr>
        <p:spPr>
          <a:xfrm rot="10800000">
            <a:off x="5436096" y="3822140"/>
            <a:ext cx="216024" cy="22067"/>
          </a:xfrm>
          <a:prstGeom prst="lin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24" name="TextBox 23"/>
          <p:cNvSpPr txBox="1"/>
          <p:nvPr/>
        </p:nvSpPr>
        <p:spPr>
          <a:xfrm>
            <a:off x="539552" y="119675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A case study of application of the sector wide approach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in the water </a:t>
            </a:r>
            <a:r>
              <a:rPr lang="da-DK" dirty="0" err="1"/>
              <a:t>sector</a:t>
            </a:r>
            <a:r>
              <a:rPr lang="da-DK" dirty="0" smtClean="0"/>
              <a:t> 2002-</a:t>
            </a:r>
            <a:r>
              <a:rPr lang="da-DK" dirty="0"/>
              <a:t>2011  </a:t>
            </a:r>
          </a:p>
          <a:p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95535" y="1124744"/>
          <a:ext cx="8352930" cy="2523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a PFM framework in place?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VFM &amp; effective procurement?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Improvements,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but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under-mined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by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redistricting 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contributed to sector PFM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JPF and SBS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funds channelled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through country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PFM system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3933056"/>
          <a:ext cx="835293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National budget % is allocated to water sector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2.2% in 2009/10 (4.9% in 2004/05)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there been political stability and leadership?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Stability, but district fragmentation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contributed to political economy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Open debate,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WfP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 structures low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funct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SWAp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helped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sustain WSS gains in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unf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. macro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env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PFM / </a:t>
            </a:r>
            <a:r>
              <a:rPr lang="da-DK" sz="2400" b="1" dirty="0" err="1" smtClean="0"/>
              <a:t>macro-economic</a:t>
            </a:r>
            <a:r>
              <a:rPr lang="da-DK" sz="2400" b="1" dirty="0" smtClean="0"/>
              <a:t>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</a:t>
            </a:r>
            <a:r>
              <a:rPr lang="da-DK" sz="2400" b="1" dirty="0" err="1" smtClean="0"/>
              <a:t>remaining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issues</a:t>
            </a:r>
            <a:r>
              <a:rPr lang="da-DK" sz="2400" b="1" dirty="0" smtClean="0"/>
              <a:t> (1)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96752"/>
            <a:ext cx="8352928" cy="56323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Policy-dialogue</a:t>
            </a:r>
            <a:r>
              <a:rPr lang="en-GB" dirty="0" smtClean="0"/>
              <a:t>: Most policies predate </a:t>
            </a:r>
            <a:r>
              <a:rPr lang="en-GB" dirty="0" err="1" smtClean="0"/>
              <a:t>SWAp</a:t>
            </a:r>
            <a:r>
              <a:rPr lang="en-GB" dirty="0" smtClean="0"/>
              <a:t>, and the ability to impact on major policy decisions, e.g. budget allocations, and development plan priorities is limited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b="1" dirty="0" smtClean="0"/>
              <a:t>Cross-</a:t>
            </a:r>
            <a:r>
              <a:rPr lang="en-GB" b="1" dirty="0" err="1" smtClean="0"/>
              <a:t>sectoral</a:t>
            </a:r>
            <a:r>
              <a:rPr lang="en-GB" b="1" dirty="0" smtClean="0"/>
              <a:t> coordination/implementation</a:t>
            </a:r>
            <a:endParaRPr lang="en-GB" b="1" i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Sanitation remains fragmented with no clear lead agency and limited participation of </a:t>
            </a:r>
            <a:r>
              <a:rPr lang="en-GB" dirty="0" err="1" smtClean="0"/>
              <a:t>MoES</a:t>
            </a:r>
            <a:r>
              <a:rPr lang="en-GB" dirty="0" smtClean="0"/>
              <a:t> and to some extent </a:t>
            </a:r>
            <a:r>
              <a:rPr lang="en-GB" dirty="0" err="1" smtClean="0"/>
              <a:t>MoH</a:t>
            </a:r>
            <a:r>
              <a:rPr lang="en-GB" dirty="0" smtClean="0"/>
              <a:t>, and underfunding from all relevant </a:t>
            </a:r>
            <a:r>
              <a:rPr lang="en-GB" dirty="0" smtClean="0"/>
              <a:t>ministries. Improvements </a:t>
            </a:r>
            <a:r>
              <a:rPr lang="en-GB" dirty="0" smtClean="0"/>
              <a:t>in sanitation coordination and funding</a:t>
            </a:r>
            <a:r>
              <a:rPr lang="en-GB" dirty="0" smtClean="0"/>
              <a:t> </a:t>
            </a:r>
            <a:r>
              <a:rPr lang="en-GB" dirty="0" smtClean="0"/>
              <a:t>are</a:t>
            </a:r>
            <a:r>
              <a:rPr lang="en-GB" dirty="0" smtClean="0"/>
              <a:t> due </a:t>
            </a:r>
            <a:r>
              <a:rPr lang="en-GB" dirty="0" smtClean="0"/>
              <a:t>to donor push.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Water for production is also fragments with limited collaboration between MWE (of-farm structures) and MAAIF (on-farm structures). </a:t>
            </a:r>
            <a:r>
              <a:rPr lang="en-GB" dirty="0" err="1" smtClean="0"/>
              <a:t>WfP</a:t>
            </a:r>
            <a:r>
              <a:rPr lang="en-GB" dirty="0" smtClean="0"/>
              <a:t> facilities have a low rate of functionality. Irrigation strategies under development by both ministries in parallel</a:t>
            </a:r>
          </a:p>
          <a:p>
            <a:pPr marL="177800" indent="-177800"/>
            <a:endParaRPr lang="en-US" b="1" dirty="0" smtClean="0"/>
          </a:p>
          <a:p>
            <a:pPr marL="177800" indent="-177800"/>
            <a:r>
              <a:rPr lang="en-US" b="1" dirty="0" err="1" smtClean="0"/>
              <a:t>SWAp</a:t>
            </a:r>
            <a:r>
              <a:rPr lang="en-US" b="1" dirty="0" smtClean="0"/>
              <a:t> expansion</a:t>
            </a:r>
            <a:endParaRPr lang="en-US" dirty="0" smtClean="0"/>
          </a:p>
          <a:p>
            <a:pPr marL="177800" indent="-177800">
              <a:buFont typeface="Arial"/>
              <a:buChar char="•"/>
            </a:pPr>
            <a:r>
              <a:rPr lang="en-US" dirty="0" smtClean="0"/>
              <a:t>Rural WSS remains the most well integrated sub-sector in the </a:t>
            </a:r>
            <a:r>
              <a:rPr lang="en-US" dirty="0" err="1" smtClean="0"/>
              <a:t>SWAp</a:t>
            </a:r>
            <a:endParaRPr lang="en-US" dirty="0" smtClean="0"/>
          </a:p>
          <a:p>
            <a:pPr marL="177800" indent="-177800">
              <a:buFont typeface="Arial"/>
              <a:buChar char="•"/>
            </a:pPr>
            <a:r>
              <a:rPr lang="en-US" dirty="0" smtClean="0"/>
              <a:t>Progress is made in integration Urban WSS</a:t>
            </a:r>
          </a:p>
          <a:p>
            <a:pPr marL="177800" indent="-1778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 err="1" smtClean="0"/>
              <a:t>SWAp</a:t>
            </a:r>
            <a:r>
              <a:rPr lang="en-US" dirty="0" smtClean="0"/>
              <a:t> expansion into WRM is now making progress with increased awareness of the need to protect that water source</a:t>
            </a:r>
          </a:p>
          <a:p>
            <a:pPr marL="177800" indent="-177800">
              <a:buFont typeface="Arial"/>
              <a:buChar char="•"/>
            </a:pPr>
            <a:r>
              <a:rPr lang="en-US" dirty="0" err="1" smtClean="0"/>
              <a:t>GoU</a:t>
            </a:r>
            <a:r>
              <a:rPr lang="en-US" dirty="0" smtClean="0"/>
              <a:t> has driven the expansion of the </a:t>
            </a:r>
            <a:r>
              <a:rPr lang="en-US" dirty="0" err="1" smtClean="0"/>
              <a:t>SWAp</a:t>
            </a:r>
            <a:r>
              <a:rPr lang="en-US" dirty="0" smtClean="0"/>
              <a:t> to include </a:t>
            </a:r>
            <a:r>
              <a:rPr lang="en-US" dirty="0" err="1" smtClean="0"/>
              <a:t>WfP</a:t>
            </a:r>
            <a:r>
              <a:rPr lang="en-US" dirty="0" smtClean="0"/>
              <a:t> and now towards inclusion of environment. Donors are unwilling to fund these due to poor performance/</a:t>
            </a:r>
            <a:r>
              <a:rPr lang="en-US" dirty="0" err="1" smtClean="0"/>
              <a:t>s</a:t>
            </a:r>
            <a:r>
              <a:rPr lang="en-US" dirty="0" smtClean="0"/>
              <a:t> of earlier irrigation </a:t>
            </a:r>
            <a:r>
              <a:rPr lang="en-US" dirty="0" err="1" smtClean="0"/>
              <a:t>programmes</a:t>
            </a:r>
            <a:r>
              <a:rPr lang="en-US" dirty="0" smtClean="0"/>
              <a:t>, and poor governance in the forestry sector</a:t>
            </a:r>
          </a:p>
          <a:p>
            <a:pPr marL="177800" indent="-177800">
              <a:buFont typeface="Arial"/>
              <a:buChar char="•"/>
            </a:pPr>
            <a:r>
              <a:rPr lang="en-US" dirty="0" err="1" smtClean="0"/>
              <a:t>WfP</a:t>
            </a:r>
            <a:r>
              <a:rPr lang="en-US" dirty="0" smtClean="0"/>
              <a:t> a </a:t>
            </a:r>
            <a:r>
              <a:rPr lang="en-US" dirty="0" err="1" smtClean="0"/>
              <a:t>GoU</a:t>
            </a:r>
            <a:r>
              <a:rPr lang="en-US" dirty="0" smtClean="0"/>
              <a:t> priority within sector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</a:t>
            </a:r>
            <a:r>
              <a:rPr lang="da-DK" sz="2400" b="1" dirty="0" err="1" smtClean="0"/>
              <a:t>remaining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issues</a:t>
            </a:r>
            <a:r>
              <a:rPr lang="da-DK" sz="2400" b="1" dirty="0" smtClean="0"/>
              <a:t> (2)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96752"/>
            <a:ext cx="8352928" cy="45243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indent="-177800"/>
            <a:r>
              <a:rPr lang="en-US" b="1" dirty="0" smtClean="0"/>
              <a:t>Expansion at the expense of O&amp;M</a:t>
            </a:r>
            <a:r>
              <a:rPr lang="en-US" dirty="0" smtClean="0"/>
              <a:t>: Most attention is directed towards coverage expansion to need national targets/</a:t>
            </a:r>
            <a:r>
              <a:rPr lang="en-US" dirty="0" err="1" smtClean="0"/>
              <a:t>MDGs</a:t>
            </a:r>
            <a:r>
              <a:rPr lang="en-US" dirty="0" smtClean="0"/>
              <a:t> , while O&amp;M remains an issue</a:t>
            </a:r>
            <a:endParaRPr lang="en-US" b="1" dirty="0" smtClean="0"/>
          </a:p>
          <a:p>
            <a:pPr marL="177800" indent="-177800"/>
            <a:endParaRPr lang="en-US" b="1" dirty="0" smtClean="0"/>
          </a:p>
          <a:p>
            <a:pPr marL="177800" indent="-177800"/>
            <a:r>
              <a:rPr lang="en-US" b="1" dirty="0" smtClean="0"/>
              <a:t>User participation</a:t>
            </a:r>
          </a:p>
          <a:p>
            <a:pPr marL="177800" indent="-177800">
              <a:buFont typeface="Arial"/>
              <a:buChar char="•"/>
            </a:pPr>
            <a:r>
              <a:rPr lang="en-US" dirty="0" smtClean="0"/>
              <a:t>User participation and functionality of Rural WSS schemes is generally good</a:t>
            </a:r>
          </a:p>
          <a:p>
            <a:pPr marL="177800" indent="-177800">
              <a:buFont typeface="Arial"/>
              <a:buChar char="•"/>
            </a:pPr>
            <a:r>
              <a:rPr lang="en-US" dirty="0" smtClean="0"/>
              <a:t>User participation in </a:t>
            </a:r>
            <a:r>
              <a:rPr lang="en-US" dirty="0" err="1" smtClean="0"/>
              <a:t>WfP</a:t>
            </a:r>
            <a:r>
              <a:rPr lang="en-US" dirty="0" smtClean="0"/>
              <a:t> schemes and functionality is poor, due to technocratic approaches and lack of sense of ownership</a:t>
            </a:r>
            <a:endParaRPr lang="en-US" b="1" dirty="0" smtClean="0"/>
          </a:p>
          <a:p>
            <a:pPr indent="-177800"/>
            <a:endParaRPr lang="en-US" b="1" dirty="0" smtClean="0"/>
          </a:p>
          <a:p>
            <a:pPr indent="-177800"/>
            <a:r>
              <a:rPr lang="en-US" b="1" dirty="0" smtClean="0"/>
              <a:t>Staff capacity/HR</a:t>
            </a:r>
            <a:r>
              <a:rPr lang="en-US" dirty="0" smtClean="0"/>
              <a:t>: Attracting and retaining skilled staff is a major issue impacting implementation, especially for rural districts</a:t>
            </a:r>
            <a:endParaRPr lang="en-US" b="1" dirty="0" smtClean="0"/>
          </a:p>
          <a:p>
            <a:pPr indent="-177800"/>
            <a:endParaRPr lang="en-US" b="1" dirty="0" smtClean="0"/>
          </a:p>
          <a:p>
            <a:pPr indent="-177800"/>
            <a:r>
              <a:rPr lang="en-US" b="1" dirty="0" smtClean="0"/>
              <a:t>Civil society</a:t>
            </a:r>
            <a:r>
              <a:rPr lang="en-US" dirty="0" smtClean="0"/>
              <a:t>: With most funding being channeled  through </a:t>
            </a:r>
            <a:r>
              <a:rPr lang="en-US" dirty="0" err="1" smtClean="0"/>
              <a:t>GoU</a:t>
            </a:r>
            <a:r>
              <a:rPr lang="en-US" dirty="0" smtClean="0"/>
              <a:t>, some NGOs find it difficult to balance the need for funding with the advocacy role</a:t>
            </a:r>
            <a:endParaRPr lang="en-US" b="1" dirty="0" smtClean="0"/>
          </a:p>
          <a:p>
            <a:pPr indent="-177800"/>
            <a:endParaRPr lang="en-US" b="1" dirty="0" smtClean="0"/>
          </a:p>
          <a:p>
            <a:pPr indent="-177800"/>
            <a:r>
              <a:rPr lang="en-US" b="1" dirty="0" smtClean="0"/>
              <a:t>Innovation</a:t>
            </a:r>
            <a:r>
              <a:rPr lang="en-US" dirty="0" smtClean="0"/>
              <a:t>: Some stakeholders find it difficult to innovate within the </a:t>
            </a:r>
            <a:r>
              <a:rPr lang="en-US" dirty="0" err="1" smtClean="0"/>
              <a:t>SWAp</a:t>
            </a:r>
            <a:r>
              <a:rPr lang="en-US" dirty="0" smtClean="0"/>
              <a:t> modalities and see a need for project funding to support innovation and civil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</a:t>
            </a:r>
            <a:r>
              <a:rPr lang="da-DK" sz="2400" b="1" dirty="0" err="1" smtClean="0"/>
              <a:t>remaining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issues</a:t>
            </a:r>
            <a:r>
              <a:rPr lang="da-DK" sz="2400" b="1" dirty="0" smtClean="0"/>
              <a:t> (3)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96752"/>
            <a:ext cx="8352928" cy="56323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De-</a:t>
            </a:r>
            <a:r>
              <a:rPr lang="en-US" b="1" dirty="0" err="1" smtClean="0"/>
              <a:t>centralisation</a:t>
            </a:r>
            <a:r>
              <a:rPr lang="en-US" dirty="0" smtClean="0"/>
              <a:t> </a:t>
            </a:r>
          </a:p>
          <a:p>
            <a:pPr marL="173736" indent="-173736">
              <a:buFont typeface="Arial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smtClean="0"/>
              <a:t>the absence of a provincial/regional level, de-concentrated support structures have been established to provide support to districts and facilitate coordination. Some appreciate their support, others view then a unsustainable as they are not embedded in government and depend on external </a:t>
            </a:r>
            <a:r>
              <a:rPr lang="en-US" dirty="0" smtClean="0"/>
              <a:t>funding</a:t>
            </a:r>
          </a:p>
          <a:p>
            <a:pPr marL="173736" indent="-173736">
              <a:buFont typeface="Arial"/>
              <a:buChar char="•"/>
            </a:pPr>
            <a:r>
              <a:rPr lang="en-US" dirty="0" smtClean="0"/>
              <a:t>MWE have </a:t>
            </a:r>
            <a:r>
              <a:rPr lang="en-US" dirty="0" smtClean="0"/>
              <a:t>started </a:t>
            </a:r>
            <a:r>
              <a:rPr lang="en-US" dirty="0" err="1" smtClean="0"/>
              <a:t>recentralising</a:t>
            </a:r>
            <a:r>
              <a:rPr lang="en-US" dirty="0" smtClean="0"/>
              <a:t> </a:t>
            </a:r>
            <a:r>
              <a:rPr lang="en-US" dirty="0" smtClean="0"/>
              <a:t>by procuring</a:t>
            </a:r>
            <a:r>
              <a:rPr lang="en-US" dirty="0" smtClean="0"/>
              <a:t> heavy equipment for </a:t>
            </a:r>
            <a:r>
              <a:rPr lang="en-US" dirty="0" smtClean="0"/>
              <a:t>construction of dams and valley </a:t>
            </a:r>
            <a:r>
              <a:rPr lang="en-US" dirty="0" smtClean="0"/>
              <a:t>tanks, and </a:t>
            </a:r>
            <a:r>
              <a:rPr lang="en-US" dirty="0" smtClean="0"/>
              <a:t>drilling </a:t>
            </a:r>
            <a:r>
              <a:rPr lang="en-US" dirty="0" smtClean="0"/>
              <a:t>rigs for rural water supplies.</a:t>
            </a:r>
          </a:p>
          <a:p>
            <a:pPr>
              <a:buNone/>
            </a:pPr>
            <a:endParaRPr lang="en-GB" b="1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GB" b="1" dirty="0" smtClean="0">
                <a:solidFill>
                  <a:srgbClr val="000000"/>
                </a:solidFill>
              </a:rPr>
              <a:t>External factors</a:t>
            </a:r>
          </a:p>
          <a:p>
            <a:pPr marL="173736" indent="-173736">
              <a:buFont typeface="Arial"/>
              <a:buChar char="•"/>
            </a:pPr>
            <a:r>
              <a:rPr lang="en-GB" dirty="0" smtClean="0">
                <a:solidFill>
                  <a:srgbClr val="000000"/>
                </a:solidFill>
              </a:rPr>
              <a:t>High-level </a:t>
            </a:r>
            <a:r>
              <a:rPr lang="en-GB" dirty="0" err="1" smtClean="0">
                <a:solidFill>
                  <a:srgbClr val="000000"/>
                </a:solidFill>
              </a:rPr>
              <a:t>GoU</a:t>
            </a:r>
            <a:r>
              <a:rPr lang="en-GB" dirty="0" smtClean="0">
                <a:solidFill>
                  <a:srgbClr val="000000"/>
                </a:solidFill>
              </a:rPr>
              <a:t> has since 2009 focused on growth instead of service provision, so WSS is not a priority anymore and funding levels are declining, except for </a:t>
            </a:r>
            <a:r>
              <a:rPr lang="en-GB" dirty="0" err="1" smtClean="0">
                <a:solidFill>
                  <a:srgbClr val="000000"/>
                </a:solidFill>
              </a:rPr>
              <a:t>WfP</a:t>
            </a:r>
            <a:endParaRPr lang="en-GB" dirty="0" smtClean="0">
              <a:solidFill>
                <a:srgbClr val="000000"/>
              </a:solidFill>
            </a:endParaRPr>
          </a:p>
          <a:p>
            <a:pPr marL="173736" indent="-173736">
              <a:buFont typeface="Arial"/>
              <a:buChar char="•"/>
            </a:pPr>
            <a:r>
              <a:rPr lang="en-GB" dirty="0" smtClean="0">
                <a:solidFill>
                  <a:srgbClr val="000000"/>
                </a:solidFill>
              </a:rPr>
              <a:t>Fragmentation of districts into smaller units and larger numbers,</a:t>
            </a:r>
            <a:r>
              <a:rPr lang="en-GB" dirty="0" smtClean="0">
                <a:solidFill>
                  <a:srgbClr val="000000"/>
                </a:solidFill>
              </a:rPr>
              <a:t> has </a:t>
            </a:r>
            <a:r>
              <a:rPr lang="en-GB" dirty="0" smtClean="0">
                <a:solidFill>
                  <a:srgbClr val="000000"/>
                </a:solidFill>
              </a:rPr>
              <a:t>a serious impact on district </a:t>
            </a:r>
            <a:r>
              <a:rPr lang="en-GB" dirty="0" smtClean="0">
                <a:solidFill>
                  <a:srgbClr val="000000"/>
                </a:solidFill>
              </a:rPr>
              <a:t>capacity, hampers </a:t>
            </a:r>
            <a:r>
              <a:rPr lang="en-GB" dirty="0" smtClean="0">
                <a:solidFill>
                  <a:srgbClr val="000000"/>
                </a:solidFill>
              </a:rPr>
              <a:t>a) capacity building efforts and </a:t>
            </a:r>
            <a:r>
              <a:rPr lang="en-GB" dirty="0" err="1" smtClean="0">
                <a:solidFill>
                  <a:srgbClr val="000000"/>
                </a:solidFill>
              </a:rPr>
              <a:t>b</a:t>
            </a:r>
            <a:r>
              <a:rPr lang="en-GB" dirty="0" smtClean="0">
                <a:solidFill>
                  <a:srgbClr val="000000"/>
                </a:solidFill>
              </a:rPr>
              <a:t>) the ability to achieve economy of scale for service </a:t>
            </a:r>
            <a:r>
              <a:rPr lang="en-GB" dirty="0" smtClean="0">
                <a:solidFill>
                  <a:srgbClr val="000000"/>
                </a:solidFill>
              </a:rPr>
              <a:t>provision, and creates </a:t>
            </a:r>
            <a:r>
              <a:rPr lang="en-GB" dirty="0" smtClean="0">
                <a:solidFill>
                  <a:srgbClr val="000000"/>
                </a:solidFill>
              </a:rPr>
              <a:t>dependency on central </a:t>
            </a:r>
            <a:r>
              <a:rPr lang="en-GB" dirty="0" err="1" smtClean="0">
                <a:solidFill>
                  <a:srgbClr val="000000"/>
                </a:solidFill>
              </a:rPr>
              <a:t>GoU</a:t>
            </a:r>
            <a:endParaRPr lang="en-US" dirty="0" smtClean="0">
              <a:solidFill>
                <a:srgbClr val="000000"/>
              </a:solidFill>
            </a:endParaRPr>
          </a:p>
          <a:p>
            <a:pPr marL="173736" indent="-173736">
              <a:buFont typeface="Arial"/>
              <a:buChar char="•"/>
            </a:pPr>
            <a:r>
              <a:rPr lang="en-GB" dirty="0" smtClean="0">
                <a:solidFill>
                  <a:srgbClr val="000000"/>
                </a:solidFill>
              </a:rPr>
              <a:t>High-level politics can overrule/interfere with sector plans</a:t>
            </a:r>
          </a:p>
          <a:p>
            <a:pPr marL="173736" indent="-173736">
              <a:buFont typeface="Arial"/>
              <a:buChar char="•"/>
            </a:pPr>
            <a:r>
              <a:rPr lang="en-GB" dirty="0" smtClean="0"/>
              <a:t>The end of conflict in Northern Uganda has enabled service provision to affected areas and return of internally displaced people from camps, and thereby enabled increasing equity in service provision</a:t>
            </a:r>
          </a:p>
          <a:p>
            <a:pPr marL="173736" indent="-173736">
              <a:buFont typeface="Arial"/>
              <a:buChar char="•"/>
            </a:pPr>
            <a:r>
              <a:rPr lang="en-GB" dirty="0" smtClean="0">
                <a:solidFill>
                  <a:srgbClr val="000000"/>
                </a:solidFill>
              </a:rPr>
              <a:t>The end of conflict has meant less funding for humanitarian NGO WSS implementation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lessons learnt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24744"/>
            <a:ext cx="8352928" cy="5078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0000"/>
                </a:solidFill>
              </a:rPr>
              <a:t>Inter-</a:t>
            </a:r>
            <a:r>
              <a:rPr lang="en-GB" b="1" dirty="0" err="1" smtClean="0">
                <a:solidFill>
                  <a:srgbClr val="000000"/>
                </a:solidFill>
              </a:rPr>
              <a:t>sectoral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coordination – </a:t>
            </a:r>
            <a:r>
              <a:rPr lang="en-GB" dirty="0" smtClean="0"/>
              <a:t>areas cutting across defined sectors or at the periphery of sectors risk being under-prioritised or areas of inter-ministerial conflict</a:t>
            </a:r>
            <a:endParaRPr lang="en-US" dirty="0" smtClean="0"/>
          </a:p>
          <a:p>
            <a:endParaRPr lang="en-GB" dirty="0" smtClean="0">
              <a:solidFill>
                <a:srgbClr val="000000"/>
              </a:solidFill>
            </a:endParaRPr>
          </a:p>
          <a:p>
            <a:r>
              <a:rPr lang="en-GB" b="1" dirty="0" smtClean="0"/>
              <a:t>Champions</a:t>
            </a:r>
            <a:r>
              <a:rPr lang="en-GB" dirty="0" smtClean="0"/>
              <a:t> – Champions with a vision and drive to facilitate change and collaboration can play a crucial role in ensuring progress in difficult areas, such as sanitation. Donors can also be the spark facilitating progress</a:t>
            </a:r>
          </a:p>
          <a:p>
            <a:endParaRPr lang="en-GB" dirty="0" smtClean="0">
              <a:solidFill>
                <a:srgbClr val="000000"/>
              </a:solidFill>
            </a:endParaRPr>
          </a:p>
          <a:p>
            <a:r>
              <a:rPr lang="en-GB" b="1" dirty="0" smtClean="0">
                <a:solidFill>
                  <a:srgbClr val="000000"/>
                </a:solidFill>
              </a:rPr>
              <a:t>Decentralisation</a:t>
            </a:r>
            <a:r>
              <a:rPr lang="en-GB" dirty="0" smtClean="0">
                <a:solidFill>
                  <a:srgbClr val="000000"/>
                </a:solidFill>
              </a:rPr>
              <a:t> – While decentralisation is necessary, it should be to units of an appropriate size to ensure sufficient technical capacity and economy of scale. Alternatively, adequate de-concentrated support/coordination structures should be </a:t>
            </a:r>
            <a:r>
              <a:rPr lang="en-GB" dirty="0" smtClean="0"/>
              <a:t>embedded in Government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User participation </a:t>
            </a:r>
            <a:r>
              <a:rPr lang="en-US" dirty="0" smtClean="0">
                <a:solidFill>
                  <a:srgbClr val="000000"/>
                </a:solidFill>
              </a:rPr>
              <a:t>– Participation and capacity-building of users must be ensured right from the planning of new structures to ensure commitment to </a:t>
            </a:r>
            <a:r>
              <a:rPr lang="en-US" dirty="0" smtClean="0"/>
              <a:t>O&amp;M</a:t>
            </a:r>
          </a:p>
          <a:p>
            <a:endParaRPr lang="en-GB" dirty="0" smtClean="0">
              <a:solidFill>
                <a:srgbClr val="000000"/>
              </a:solidFill>
            </a:endParaRPr>
          </a:p>
          <a:p>
            <a:r>
              <a:rPr lang="en-GB" b="1" dirty="0" smtClean="0">
                <a:solidFill>
                  <a:srgbClr val="000000"/>
                </a:solidFill>
              </a:rPr>
              <a:t>Macro environment </a:t>
            </a:r>
            <a:r>
              <a:rPr lang="en-GB" dirty="0" smtClean="0">
                <a:solidFill>
                  <a:srgbClr val="000000"/>
                </a:solidFill>
              </a:rPr>
              <a:t>– </a:t>
            </a:r>
            <a:r>
              <a:rPr lang="en-GB" dirty="0" err="1" smtClean="0">
                <a:solidFill>
                  <a:srgbClr val="000000"/>
                </a:solidFill>
              </a:rPr>
              <a:t>SWAp</a:t>
            </a:r>
            <a:r>
              <a:rPr lang="en-GB" dirty="0" smtClean="0">
                <a:solidFill>
                  <a:srgbClr val="000000"/>
                </a:solidFill>
              </a:rPr>
              <a:t> is vulnerable to overall macro environment, policy setting, and politics at both central and local level. </a:t>
            </a:r>
            <a:r>
              <a:rPr lang="en-GB" dirty="0" err="1" smtClean="0">
                <a:solidFill>
                  <a:srgbClr val="000000"/>
                </a:solidFill>
              </a:rPr>
              <a:t>SWAp</a:t>
            </a:r>
            <a:r>
              <a:rPr lang="en-GB" dirty="0" smtClean="0">
                <a:solidFill>
                  <a:srgbClr val="000000"/>
                </a:solidFill>
              </a:rPr>
              <a:t> should therefore seek to engage not only technical staff but also political decision-makers at central and local level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268760"/>
            <a:ext cx="7992888" cy="56323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 </a:t>
            </a:r>
            <a:endParaRPr lang="en-US" dirty="0" smtClean="0"/>
          </a:p>
          <a:p>
            <a:r>
              <a:rPr lang="en-US" dirty="0" smtClean="0"/>
              <a:t>1997 -	Local Governments Act, guiding the </a:t>
            </a:r>
            <a:r>
              <a:rPr lang="en-US" dirty="0" err="1" smtClean="0"/>
              <a:t>decentralisation</a:t>
            </a:r>
            <a:r>
              <a:rPr lang="en-US" dirty="0" smtClean="0"/>
              <a:t> reform</a:t>
            </a:r>
          </a:p>
          <a:p>
            <a:r>
              <a:rPr lang="en-GB" dirty="0" smtClean="0"/>
              <a:t>1998 -	Passing of The Water Act, providing the overall framework for the water 	sector and </a:t>
            </a:r>
            <a:r>
              <a:rPr lang="en-US" dirty="0" smtClean="0"/>
              <a:t>accompanying regulations: Water Resources Regulations </a:t>
            </a:r>
          </a:p>
          <a:p>
            <a:r>
              <a:rPr lang="en-US" dirty="0" smtClean="0"/>
              <a:t>	(1998), Waste Discharge Regulations (1998), Water Supply Regulations </a:t>
            </a:r>
          </a:p>
          <a:p>
            <a:r>
              <a:rPr lang="en-US" dirty="0" smtClean="0"/>
              <a:t>	(1999), Sewerage Regulations (1999)</a:t>
            </a:r>
            <a:endParaRPr lang="en-GB" dirty="0" smtClean="0"/>
          </a:p>
          <a:p>
            <a:r>
              <a:rPr lang="en-GB" dirty="0" smtClean="0"/>
              <a:t>2001 -	Introduction of annual Joint Sector Reviews in the water sector. </a:t>
            </a:r>
          </a:p>
          <a:p>
            <a:r>
              <a:rPr lang="en-GB" dirty="0" smtClean="0"/>
              <a:t>2001 - 	</a:t>
            </a:r>
            <a:r>
              <a:rPr lang="en-US" dirty="0" smtClean="0"/>
              <a:t>Responsibilities for sanitation defined in Tripartite </a:t>
            </a:r>
            <a:r>
              <a:rPr lang="en-US" dirty="0" err="1" smtClean="0"/>
              <a:t>MoU</a:t>
            </a:r>
            <a:r>
              <a:rPr lang="en-US" dirty="0" smtClean="0"/>
              <a:t> between MWE, 	MOH, </a:t>
            </a:r>
            <a:r>
              <a:rPr lang="en-US" dirty="0" err="1" smtClean="0"/>
              <a:t>MoES</a:t>
            </a:r>
            <a:endParaRPr lang="en-US" dirty="0" smtClean="0"/>
          </a:p>
          <a:p>
            <a:r>
              <a:rPr lang="en-GB" dirty="0" smtClean="0"/>
              <a:t>2002 -	Start of </a:t>
            </a:r>
            <a:r>
              <a:rPr lang="en-GB" dirty="0" err="1" smtClean="0"/>
              <a:t>SWAp</a:t>
            </a:r>
            <a:r>
              <a:rPr lang="en-GB" dirty="0" smtClean="0"/>
              <a:t> in the water supply and sanitation sub-sector</a:t>
            </a:r>
          </a:p>
          <a:p>
            <a:r>
              <a:rPr lang="en-GB" dirty="0" smtClean="0"/>
              <a:t>2002 -	Establishment of de-concentrated </a:t>
            </a:r>
            <a:r>
              <a:rPr lang="en-GB" dirty="0" smtClean="0"/>
              <a:t>structures</a:t>
            </a:r>
            <a:r>
              <a:rPr lang="en-GB" dirty="0" smtClean="0"/>
              <a:t>: 8 Technical Support Units 	(TSU) and</a:t>
            </a:r>
            <a:r>
              <a:rPr lang="en-US" dirty="0" smtClean="0"/>
              <a:t> first WSDF (Water and Sanitation Development Facility</a:t>
            </a:r>
            <a:endParaRPr lang="en-GB" dirty="0" smtClean="0"/>
          </a:p>
          <a:p>
            <a:r>
              <a:rPr lang="en-GB" dirty="0" smtClean="0"/>
              <a:t>2003 -	Establishment of Joint Partnership Fund by </a:t>
            </a:r>
            <a:r>
              <a:rPr lang="en-GB" dirty="0" err="1" smtClean="0"/>
              <a:t>Danida</a:t>
            </a:r>
            <a:r>
              <a:rPr lang="en-GB" dirty="0" smtClean="0"/>
              <a:t> and </a:t>
            </a:r>
            <a:r>
              <a:rPr lang="en-GB" dirty="0" err="1" smtClean="0"/>
              <a:t>Sida</a:t>
            </a:r>
            <a:r>
              <a:rPr lang="en-GB" dirty="0" smtClean="0"/>
              <a:t>, subsequently 	joined by other donors</a:t>
            </a:r>
            <a:endParaRPr lang="en-GB" dirty="0" smtClean="0"/>
          </a:p>
          <a:p>
            <a:r>
              <a:rPr lang="en-GB" dirty="0" smtClean="0"/>
              <a:t>2004 -	</a:t>
            </a:r>
            <a:r>
              <a:rPr lang="en-GB" dirty="0" smtClean="0"/>
              <a:t>Introduction of Golden Indicators on sector performance</a:t>
            </a:r>
            <a:endParaRPr lang="en-GB" dirty="0" smtClean="0"/>
          </a:p>
          <a:p>
            <a:r>
              <a:rPr lang="en-GB" dirty="0" smtClean="0"/>
              <a:t>2008 </a:t>
            </a:r>
            <a:r>
              <a:rPr lang="en-GB" dirty="0" smtClean="0"/>
              <a:t>-	Start of </a:t>
            </a:r>
            <a:r>
              <a:rPr lang="en-US" dirty="0" smtClean="0"/>
              <a:t>Joint Water and Sanitation Sector </a:t>
            </a:r>
            <a:r>
              <a:rPr lang="en-US" dirty="0" err="1" smtClean="0"/>
              <a:t>Programme</a:t>
            </a:r>
            <a:r>
              <a:rPr lang="en-US" dirty="0" smtClean="0"/>
              <a:t> Support expanding 	coverage to include</a:t>
            </a:r>
            <a:r>
              <a:rPr lang="en-GB" dirty="0" smtClean="0"/>
              <a:t> Water Resources Management and Water for 	Production. Supported by </a:t>
            </a:r>
            <a:r>
              <a:rPr lang="en-US" dirty="0" err="1" smtClean="0"/>
              <a:t>AusAID</a:t>
            </a:r>
            <a:r>
              <a:rPr lang="en-US" dirty="0" smtClean="0"/>
              <a:t>, </a:t>
            </a:r>
            <a:r>
              <a:rPr lang="en-US" dirty="0" err="1" smtClean="0"/>
              <a:t>Danida</a:t>
            </a:r>
            <a:r>
              <a:rPr lang="en-US" dirty="0" smtClean="0"/>
              <a:t>, EC, GTZ/DED, </a:t>
            </a:r>
            <a:r>
              <a:rPr lang="en-US" dirty="0" err="1" smtClean="0"/>
              <a:t>Sida</a:t>
            </a:r>
            <a:r>
              <a:rPr lang="en-US" dirty="0" smtClean="0"/>
              <a:t>, DFID</a:t>
            </a:r>
          </a:p>
          <a:p>
            <a:r>
              <a:rPr lang="en-US" dirty="0" smtClean="0"/>
              <a:t>2011 -	4 Water Management Zones becoming operational</a:t>
            </a:r>
            <a:r>
              <a:rPr lang="en-GB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1500" y="357188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key steps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188640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results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990601"/>
            <a:ext cx="8064896" cy="2862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 err="1" smtClean="0"/>
              <a:t>Coverage</a:t>
            </a:r>
            <a:r>
              <a:rPr lang="da-DK" b="1" dirty="0" smtClean="0"/>
              <a:t> (2008) and sector efficiency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Urban water supply -  91%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Rural </a:t>
            </a:r>
            <a:r>
              <a:rPr lang="da-DK" dirty="0" err="1" smtClean="0"/>
              <a:t>water</a:t>
            </a:r>
            <a:r>
              <a:rPr lang="da-DK" dirty="0" smtClean="0"/>
              <a:t> </a:t>
            </a:r>
            <a:r>
              <a:rPr lang="da-DK" dirty="0" err="1" smtClean="0"/>
              <a:t>supply</a:t>
            </a:r>
            <a:r>
              <a:rPr lang="da-DK" dirty="0" smtClean="0"/>
              <a:t> – 64%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Urban </a:t>
            </a:r>
            <a:r>
              <a:rPr lang="da-DK" dirty="0" err="1" smtClean="0"/>
              <a:t>sanitation</a:t>
            </a:r>
            <a:r>
              <a:rPr lang="da-DK" dirty="0" smtClean="0"/>
              <a:t> – 38%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Rural sanitation – 49%</a:t>
            </a:r>
          </a:p>
          <a:p>
            <a:r>
              <a:rPr lang="da-DK" dirty="0" err="1" smtClean="0"/>
              <a:t>Difficulties</a:t>
            </a:r>
            <a:r>
              <a:rPr lang="da-DK" dirty="0" smtClean="0"/>
              <a:t> in </a:t>
            </a:r>
            <a:r>
              <a:rPr lang="da-DK" dirty="0" err="1" smtClean="0"/>
              <a:t>keeping</a:t>
            </a:r>
            <a:r>
              <a:rPr lang="da-DK" dirty="0" smtClean="0"/>
              <a:t> up </a:t>
            </a:r>
            <a:r>
              <a:rPr lang="da-DK" dirty="0" err="1" smtClean="0"/>
              <a:t>with</a:t>
            </a:r>
            <a:r>
              <a:rPr lang="da-DK" dirty="0" smtClean="0"/>
              <a:t> </a:t>
            </a:r>
            <a:r>
              <a:rPr lang="da-DK" dirty="0" err="1" smtClean="0"/>
              <a:t>high</a:t>
            </a:r>
            <a:r>
              <a:rPr lang="da-DK" dirty="0" smtClean="0"/>
              <a:t> population </a:t>
            </a:r>
            <a:r>
              <a:rPr lang="da-DK" dirty="0" err="1" smtClean="0"/>
              <a:t>growth</a:t>
            </a:r>
            <a:r>
              <a:rPr lang="da-DK" dirty="0" smtClean="0"/>
              <a:t>. </a:t>
            </a:r>
            <a:r>
              <a:rPr lang="da-DK" dirty="0" err="1" smtClean="0"/>
              <a:t>Coverage</a:t>
            </a:r>
            <a:r>
              <a:rPr lang="da-DK" dirty="0" smtClean="0"/>
              <a:t> </a:t>
            </a:r>
            <a:r>
              <a:rPr lang="da-DK" dirty="0" err="1" smtClean="0"/>
              <a:t>increases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levelling</a:t>
            </a:r>
            <a:r>
              <a:rPr lang="da-DK" dirty="0" smtClean="0"/>
              <a:t> </a:t>
            </a:r>
            <a:r>
              <a:rPr lang="da-DK" dirty="0" err="1" smtClean="0"/>
              <a:t>off</a:t>
            </a:r>
            <a:r>
              <a:rPr lang="da-DK" dirty="0" smtClean="0"/>
              <a:t> and </a:t>
            </a:r>
            <a:r>
              <a:rPr lang="da-DK" dirty="0" err="1" smtClean="0"/>
              <a:t>signs</a:t>
            </a:r>
            <a:r>
              <a:rPr lang="da-DK" dirty="0" smtClean="0"/>
              <a:t> of a </a:t>
            </a:r>
            <a:r>
              <a:rPr lang="da-DK" dirty="0" err="1" smtClean="0"/>
              <a:t>beginning</a:t>
            </a:r>
            <a:r>
              <a:rPr lang="da-DK" dirty="0" smtClean="0"/>
              <a:t> slide back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showing</a:t>
            </a:r>
            <a:endParaRPr lang="da-DK" dirty="0" smtClean="0"/>
          </a:p>
          <a:p>
            <a:r>
              <a:rPr lang="da-DK" b="1" dirty="0" err="1" smtClean="0"/>
              <a:t>Finance</a:t>
            </a:r>
            <a:endParaRPr lang="da-DK" b="1" dirty="0" smtClean="0"/>
          </a:p>
          <a:p>
            <a:r>
              <a:rPr lang="da-DK" dirty="0" err="1" smtClean="0"/>
              <a:t>Decreasing</a:t>
            </a:r>
            <a:r>
              <a:rPr lang="da-DK" dirty="0" smtClean="0"/>
              <a:t> </a:t>
            </a:r>
            <a:r>
              <a:rPr lang="da-DK" dirty="0" err="1" smtClean="0"/>
              <a:t>sector</a:t>
            </a:r>
            <a:r>
              <a:rPr lang="da-DK" dirty="0" smtClean="0"/>
              <a:t> </a:t>
            </a:r>
            <a:r>
              <a:rPr lang="da-DK" dirty="0" err="1" smtClean="0"/>
              <a:t>finance</a:t>
            </a:r>
            <a:r>
              <a:rPr lang="da-DK" dirty="0" smtClean="0"/>
              <a:t> from 4.9% of </a:t>
            </a:r>
            <a:r>
              <a:rPr lang="da-DK" dirty="0" err="1" smtClean="0"/>
              <a:t>government</a:t>
            </a:r>
            <a:r>
              <a:rPr lang="da-DK" dirty="0" smtClean="0"/>
              <a:t> </a:t>
            </a:r>
            <a:r>
              <a:rPr lang="da-DK" dirty="0" err="1" smtClean="0"/>
              <a:t>expenditure</a:t>
            </a:r>
            <a:r>
              <a:rPr lang="da-DK" dirty="0" smtClean="0"/>
              <a:t> to 2.2% from 2004/5 to 2010/11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2" y="3789040"/>
          <a:ext cx="806489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060"/>
                <a:gridCol w="2201536"/>
                <a:gridCol w="2688298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Reform</a:t>
                      </a:r>
                      <a:r>
                        <a:rPr lang="da-DK" baseline="0" dirty="0" smtClean="0"/>
                        <a:t> - aspect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SWAp</a:t>
                      </a:r>
                      <a:r>
                        <a:rPr lang="da-DK" dirty="0" smtClean="0"/>
                        <a:t> contribution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Policy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Finance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High</a:t>
                      </a:r>
                      <a:r>
                        <a:rPr lang="da-DK" dirty="0" err="1" smtClean="0"/>
                        <a:t>/medium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Strong/medium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Coordination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Institutional</a:t>
                      </a:r>
                      <a:r>
                        <a:rPr lang="da-DK" baseline="0" dirty="0" smtClean="0"/>
                        <a:t>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Monitoring &amp;</a:t>
                      </a:r>
                      <a:r>
                        <a:rPr lang="da-DK" baseline="0" dirty="0" smtClean="0"/>
                        <a:t> Accountability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High/medium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Strong</a:t>
                      </a:r>
                      <a:r>
                        <a:rPr lang="da-DK" dirty="0" err="1" smtClean="0"/>
                        <a:t>/medium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PFM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 smtClean="0"/>
                        <a:t>High/medium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Macro-economic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5" y="1397000"/>
          <a:ext cx="8349955" cy="392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465"/>
                <a:gridCol w="296803"/>
                <a:gridCol w="303743"/>
                <a:gridCol w="227807"/>
                <a:gridCol w="2202137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recent policy for the water sector in place?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Water Act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98,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no sanitation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policy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there a prioritised strategy, policy implementation plan?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Strategic investment plan (2009)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policy linked to PRSP / national development plans?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NDP has water targets, but WSS not a priority</a:t>
                      </a:r>
                      <a:r>
                        <a:rPr lang="en-US" sz="1600" dirty="0" smtClean="0"/>
                        <a:t>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policy implemented in practice?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GB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Yes, but</a:t>
                      </a:r>
                      <a:r>
                        <a:rPr lang="en-GB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600" baseline="0" dirty="0" err="1" smtClean="0">
                          <a:latin typeface="+mn-lt"/>
                          <a:ea typeface="Calibri"/>
                          <a:cs typeface="Times New Roman"/>
                        </a:rPr>
                        <a:t>impl</a:t>
                      </a:r>
                      <a:r>
                        <a:rPr lang="en-GB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. at local level falls 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behind </a:t>
                      </a:r>
                      <a:r>
                        <a:rPr lang="en-GB" sz="16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formul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Are policy targets being met?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Not on track for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MDGs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 or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sect.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targets 2014/15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contributed to the policy environment?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Policies mainly pre-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, supported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impl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88640"/>
            <a:ext cx="828092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policy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616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there a sector investment plan?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Yes, latest version 2009, strong analytical base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donor funding linked to the SIP?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Yes, donor funding on-budget or aligned to SIP 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Are sub-sector allocations policy directed?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SIP guided, but reall. across subsectors limited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spending linked to policy and results?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PEAP/NDP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give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strat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.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Direc-tions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dist.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grants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conditio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multiyear sector MTEF in place?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Reliable in 2000s,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polit.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interfer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pre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2011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elections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disbursement and expenditure level satisfactory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Yes,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expend. levels too low to achieve targets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Has SWAp influenced  aid modalities?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Basket funding and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sector budget support 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Has SWAp influenced unit costs?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Difficult to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attribute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led to increased donor funding?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Yes, reforms have increased funding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Swap improved  environment for private sector?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Private operators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in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many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small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towns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finance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504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- vertical?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Yes, but constraints in oversight of local gov 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– horizontal?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Effective water supply coord, not sanit./WfP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donor sector coordination effective?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Well functioning development partner WG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private sector and civil society involved?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Civil society rep in WSSWG, not private sector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there a code of conduct/partnership principles?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GoU-Donor division of labour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 country led and owned?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Yes, to a large extent a result of GoU initiative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Does the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cover rural/Urban WSS, WRM?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Yes, and also WfP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Swap improved coordination?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SWAp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 strengthens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JSR,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WGs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incl. sanitation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co-ordination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5327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sector mandates/institutions policy aligned?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Mandates clear,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Calibri"/>
                        </a:rPr>
                        <a:t>WfP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/sanitation fragmented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Have needed reforms been designed?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Reforms pre-SWAp 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the reforms being implemented?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Implemented, but capacity constraints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donor support to institutions/reforms effective?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Donors support and SWAp strengthens rollout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sector capacity increased?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At central and deconc. level, districts less so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donor support to capacity effective?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Established de-concentrated support functions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institutional performance?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00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00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Enhanced support to local gov, guidelines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sector capacity?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Countered negative impacts of macro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context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institutional capacity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4767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a performance measurement framework?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Framework in place and monitored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the sector indicators appropriate?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Cover whole sector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 data considered high quality and reliable?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Some data reliable, other with discrepancies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regular reporting and (annual) review?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Good annual review and performance report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 sector well governed?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Improving,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but still issues with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inadequate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regulation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Agreed sector indicators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,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data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improved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 smtClean="0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improved sector governance?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GGWG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 reporting,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Calibri"/>
                        </a:rPr>
                        <a:t>increa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Calibri"/>
                        </a:rPr>
                        <a:t>. transp., WSSWG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Calibri"/>
                        </a:rPr>
                        <a:t>only some impact on decision making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</a:t>
            </a:r>
            <a:r>
              <a:rPr lang="da-DK" sz="2400" b="1" dirty="0" err="1" smtClean="0"/>
              <a:t>monitoring</a:t>
            </a:r>
            <a:r>
              <a:rPr lang="da-DK" sz="2400" b="1" dirty="0" smtClean="0"/>
              <a:t> and accountability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5047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Efficiency of urban WSS sector?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00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Most towns covered, varying operator perf.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Functionality  of rural sector?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WS func ok, low for WfP, guidelines impl weak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Is the sector financially viable (O&amp;M, expansion)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00FFFF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Tariffs enough for O&amp;M in most systems, but not for replacement or expansion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Is the environmental performance adequate?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Widespread wastewater regul. non-compliance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Are there water rights in place?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Defined in Water Act (1998)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Are there IWRM plans for major basins?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4 WMZs just becoming functional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Av. annual coverage increase since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(Sep.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2002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highlight>
                          <a:srgbClr val="FFFF00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RW 1.3%, UW 0.7%, RS 0.3%, RS 0.3% (JMP 2005-2008) 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Uganda</a:t>
            </a:r>
            <a:r>
              <a:rPr lang="da-DK" sz="2400" b="1" dirty="0" smtClean="0"/>
              <a:t> – </a:t>
            </a:r>
            <a:r>
              <a:rPr lang="da-DK" sz="2400" b="1" dirty="0" err="1" smtClean="0"/>
              <a:t>implementation</a:t>
            </a:r>
            <a:r>
              <a:rPr lang="da-DK" sz="2400" b="1" dirty="0" smtClean="0"/>
              <a:t>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2097</Words>
  <Application>Microsoft Macintosh PowerPoint</Application>
  <PresentationFormat>On-screen Show (4:3)</PresentationFormat>
  <Paragraphs>329</Paragraphs>
  <Slides>14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Admin</cp:lastModifiedBy>
  <cp:revision>94</cp:revision>
  <dcterms:created xsi:type="dcterms:W3CDTF">2011-06-21T17:34:43Z</dcterms:created>
  <dcterms:modified xsi:type="dcterms:W3CDTF">2011-06-21T18:13:57Z</dcterms:modified>
</cp:coreProperties>
</file>