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5"/>
    <p:sldMasterId id="2147483758" r:id="rId6"/>
  </p:sldMasterIdLst>
  <p:notesMasterIdLst>
    <p:notesMasterId r:id="rId24"/>
  </p:notesMasterIdLst>
  <p:handoutMasterIdLst>
    <p:handoutMasterId r:id="rId25"/>
  </p:handoutMasterIdLst>
  <p:sldIdLst>
    <p:sldId id="327" r:id="rId7"/>
    <p:sldId id="328" r:id="rId8"/>
    <p:sldId id="628" r:id="rId9"/>
    <p:sldId id="625" r:id="rId10"/>
    <p:sldId id="626" r:id="rId11"/>
    <p:sldId id="298" r:id="rId12"/>
    <p:sldId id="271" r:id="rId13"/>
    <p:sldId id="371" r:id="rId14"/>
    <p:sldId id="627" r:id="rId15"/>
    <p:sldId id="355" r:id="rId16"/>
    <p:sldId id="356" r:id="rId17"/>
    <p:sldId id="275" r:id="rId18"/>
    <p:sldId id="276" r:id="rId19"/>
    <p:sldId id="277" r:id="rId20"/>
    <p:sldId id="278" r:id="rId21"/>
    <p:sldId id="279" r:id="rId22"/>
    <p:sldId id="300"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695">
          <p15:clr>
            <a:srgbClr val="A4A3A4"/>
          </p15:clr>
        </p15:guide>
        <p15:guide id="4" orient="horz" pos="1059">
          <p15:clr>
            <a:srgbClr val="A4A3A4"/>
          </p15:clr>
        </p15:guide>
        <p15:guide id="5" orient="horz" pos="728">
          <p15:clr>
            <a:srgbClr val="A4A3A4"/>
          </p15:clr>
        </p15:guide>
        <p15:guide id="6" orient="horz" pos="2711">
          <p15:clr>
            <a:srgbClr val="A4A3A4"/>
          </p15:clr>
        </p15:guide>
        <p15:guide id="7" orient="horz" pos="2225">
          <p15:clr>
            <a:srgbClr val="A4A3A4"/>
          </p15:clr>
        </p15:guide>
        <p15:guide id="8" pos="5258">
          <p15:clr>
            <a:srgbClr val="A4A3A4"/>
          </p15:clr>
        </p15:guide>
        <p15:guide id="9" pos="518">
          <p15:clr>
            <a:srgbClr val="A4A3A4"/>
          </p15:clr>
        </p15:guide>
        <p15:guide id="10" pos="108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ah Chung"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34F"/>
    <a:srgbClr val="008000"/>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86578" autoAdjust="0"/>
  </p:normalViewPr>
  <p:slideViewPr>
    <p:cSldViewPr snapToGrid="0" snapToObjects="1">
      <p:cViewPr varScale="1">
        <p:scale>
          <a:sx n="62" d="100"/>
          <a:sy n="62" d="100"/>
        </p:scale>
        <p:origin x="1350" y="78"/>
      </p:cViewPr>
      <p:guideLst>
        <p:guide orient="horz" pos="2160"/>
        <p:guide pos="2880"/>
        <p:guide orient="horz" pos="3695"/>
        <p:guide orient="horz" pos="1059"/>
        <p:guide orient="horz" pos="728"/>
        <p:guide orient="horz" pos="2711"/>
        <p:guide orient="horz" pos="2225"/>
        <p:guide pos="5258"/>
        <p:guide pos="518"/>
        <p:guide pos="108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993-413A-93EA-E21D7C4D233B}"/>
              </c:ext>
            </c:extLst>
          </c:dPt>
          <c:dPt>
            <c:idx val="1"/>
            <c:bubble3D val="0"/>
            <c:spPr>
              <a:solidFill>
                <a:srgbClr val="2D8C9F"/>
              </a:solidFill>
              <a:ln w="19050">
                <a:solidFill>
                  <a:schemeClr val="lt1"/>
                </a:solidFill>
              </a:ln>
              <a:effectLst/>
            </c:spPr>
            <c:extLst>
              <c:ext xmlns:c16="http://schemas.microsoft.com/office/drawing/2014/chart" uri="{C3380CC4-5D6E-409C-BE32-E72D297353CC}">
                <c16:uniqueId val="{00000002-6993-413A-93EA-E21D7C4D233B}"/>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6993-413A-93EA-E21D7C4D233B}"/>
              </c:ext>
            </c:extLst>
          </c:dPt>
          <c:dPt>
            <c:idx val="3"/>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4-6993-413A-93EA-E21D7C4D233B}"/>
              </c:ext>
            </c:extLst>
          </c:dPt>
          <c:cat>
            <c:strRef>
              <c:f>Sheet1!$A$2:$A$5</c:f>
              <c:strCache>
                <c:ptCount val="4"/>
                <c:pt idx="0">
                  <c:v>1st Qtr</c:v>
                </c:pt>
                <c:pt idx="1">
                  <c:v>2nd Qtr</c:v>
                </c:pt>
                <c:pt idx="2">
                  <c:v>3rd Qtr</c:v>
                </c:pt>
                <c:pt idx="3">
                  <c:v>4th Qtr</c:v>
                </c:pt>
              </c:strCache>
            </c:strRef>
          </c:cat>
          <c:val>
            <c:numRef>
              <c:f>Sheet1!$B$2:$B$5</c:f>
              <c:numCache>
                <c:formatCode>0%</c:formatCode>
                <c:ptCount val="4"/>
                <c:pt idx="0">
                  <c:v>0.43</c:v>
                </c:pt>
                <c:pt idx="1">
                  <c:v>0.43</c:v>
                </c:pt>
                <c:pt idx="2">
                  <c:v>0.03</c:v>
                </c:pt>
                <c:pt idx="3">
                  <c:v>0.11</c:v>
                </c:pt>
              </c:numCache>
            </c:numRef>
          </c:val>
          <c:extLst>
            <c:ext xmlns:c16="http://schemas.microsoft.com/office/drawing/2014/chart" uri="{C3380CC4-5D6E-409C-BE32-E72D297353CC}">
              <c16:uniqueId val="{00000000-6993-413A-93EA-E21D7C4D233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2F29-48ED-A2A6-CBDD99581871}"/>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2F29-48ED-A2A6-CBDD9958187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F29-48ED-A2A6-CBDD99581871}"/>
              </c:ext>
            </c:extLst>
          </c:dPt>
          <c:dPt>
            <c:idx val="3"/>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7-2F29-48ED-A2A6-CBDD99581871}"/>
              </c:ext>
            </c:extLst>
          </c:dPt>
          <c:cat>
            <c:strRef>
              <c:f>Sheet1!$A$2:$A$3</c:f>
              <c:strCache>
                <c:ptCount val="2"/>
                <c:pt idx="0">
                  <c:v>1st Qtr</c:v>
                </c:pt>
                <c:pt idx="1">
                  <c:v>2nd Qtr</c:v>
                </c:pt>
              </c:strCache>
            </c:strRef>
          </c:cat>
          <c:val>
            <c:numRef>
              <c:f>Sheet1!$B$2:$B$3</c:f>
              <c:numCache>
                <c:formatCode>0%</c:formatCode>
                <c:ptCount val="2"/>
                <c:pt idx="0">
                  <c:v>0.63</c:v>
                </c:pt>
                <c:pt idx="1">
                  <c:v>0.37</c:v>
                </c:pt>
              </c:numCache>
            </c:numRef>
          </c:val>
          <c:extLst>
            <c:ext xmlns:c16="http://schemas.microsoft.com/office/drawing/2014/chart" uri="{C3380CC4-5D6E-409C-BE32-E72D297353CC}">
              <c16:uniqueId val="{00000008-2F29-48ED-A2A6-CBDD9958187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ED9343D-33DA-4C49-A237-757209E01DA3}" type="datetimeFigureOut">
              <a:rPr lang="en-US" smtClean="0"/>
              <a:t>11/5/2018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A73B31B-17DA-434B-819D-2107DE59C7FB}" type="slidenum">
              <a:rPr lang="en-US" smtClean="0"/>
              <a:t>‹#›</a:t>
            </a:fld>
            <a:endParaRPr lang="en-US"/>
          </a:p>
        </p:txBody>
      </p:sp>
    </p:spTree>
    <p:extLst>
      <p:ext uri="{BB962C8B-B14F-4D97-AF65-F5344CB8AC3E}">
        <p14:creationId xmlns:p14="http://schemas.microsoft.com/office/powerpoint/2010/main" val="608695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F9A4A00-80F6-49A4-8D10-F8D75EBD7EC2}" type="datetimeFigureOut">
              <a:rPr lang="en-US" smtClean="0"/>
              <a:t>11/5/2018</a:t>
            </a:fld>
            <a:endParaRPr lang="en-US"/>
          </a:p>
        </p:txBody>
      </p:sp>
      <p:sp>
        <p:nvSpPr>
          <p:cNvPr id="4" name="Slide Image Placeholder 3"/>
          <p:cNvSpPr>
            <a:spLocks noGrp="1" noRot="1" noChangeAspect="1"/>
          </p:cNvSpPr>
          <p:nvPr>
            <p:ph type="sldImg" idx="2"/>
          </p:nvPr>
        </p:nvSpPr>
        <p:spPr>
          <a:xfrm>
            <a:off x="1384580" y="958609"/>
            <a:ext cx="4541657" cy="340710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384580" y="4628748"/>
            <a:ext cx="4541657" cy="31369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400D89C-1D6D-4027-ABB8-1D42A5C6071E}" type="slidenum">
              <a:rPr lang="en-US" smtClean="0"/>
              <a:t>‹#›</a:t>
            </a:fld>
            <a:endParaRPr lang="en-US"/>
          </a:p>
        </p:txBody>
      </p:sp>
    </p:spTree>
    <p:extLst>
      <p:ext uri="{BB962C8B-B14F-4D97-AF65-F5344CB8AC3E}">
        <p14:creationId xmlns:p14="http://schemas.microsoft.com/office/powerpoint/2010/main" val="729328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bwMode="auto">
          <a:xfrm>
            <a:off x="1384300" y="958850"/>
            <a:ext cx="4541838"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izenplatzhalt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Corbel"/>
            </a:endParaRPr>
          </a:p>
        </p:txBody>
      </p:sp>
      <p:sp>
        <p:nvSpPr>
          <p:cNvPr id="12292" name="Foliennummernplatzhalt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1122" indent="-288893" eaLnBrk="0" hangingPunct="0">
              <a:defRPr>
                <a:solidFill>
                  <a:schemeClr val="tx1"/>
                </a:solidFill>
                <a:latin typeface="Arial" pitchFamily="34" charset="0"/>
                <a:cs typeface="Arial" pitchFamily="34" charset="0"/>
              </a:defRPr>
            </a:lvl2pPr>
            <a:lvl3pPr marL="1155573" indent="-231115" eaLnBrk="0" hangingPunct="0">
              <a:defRPr>
                <a:solidFill>
                  <a:schemeClr val="tx1"/>
                </a:solidFill>
                <a:latin typeface="Arial" pitchFamily="34" charset="0"/>
                <a:cs typeface="Arial" pitchFamily="34" charset="0"/>
              </a:defRPr>
            </a:lvl3pPr>
            <a:lvl4pPr marL="1617802" indent="-231115" eaLnBrk="0" hangingPunct="0">
              <a:defRPr>
                <a:solidFill>
                  <a:schemeClr val="tx1"/>
                </a:solidFill>
                <a:latin typeface="Arial" pitchFamily="34" charset="0"/>
                <a:cs typeface="Arial" pitchFamily="34" charset="0"/>
              </a:defRPr>
            </a:lvl4pPr>
            <a:lvl5pPr marL="2080031" indent="-231115" eaLnBrk="0" hangingPunct="0">
              <a:defRPr>
                <a:solidFill>
                  <a:schemeClr val="tx1"/>
                </a:solidFill>
                <a:latin typeface="Arial" pitchFamily="34" charset="0"/>
                <a:cs typeface="Arial" pitchFamily="34" charset="0"/>
              </a:defRPr>
            </a:lvl5pPr>
            <a:lvl6pPr marL="2542261" indent="-231115" eaLnBrk="0" fontAlgn="base" hangingPunct="0">
              <a:spcBef>
                <a:spcPct val="0"/>
              </a:spcBef>
              <a:spcAft>
                <a:spcPct val="0"/>
              </a:spcAft>
              <a:defRPr>
                <a:solidFill>
                  <a:schemeClr val="tx1"/>
                </a:solidFill>
                <a:latin typeface="Arial" pitchFamily="34" charset="0"/>
                <a:cs typeface="Arial" pitchFamily="34" charset="0"/>
              </a:defRPr>
            </a:lvl6pPr>
            <a:lvl7pPr marL="3004490" indent="-231115" eaLnBrk="0" fontAlgn="base" hangingPunct="0">
              <a:spcBef>
                <a:spcPct val="0"/>
              </a:spcBef>
              <a:spcAft>
                <a:spcPct val="0"/>
              </a:spcAft>
              <a:defRPr>
                <a:solidFill>
                  <a:schemeClr val="tx1"/>
                </a:solidFill>
                <a:latin typeface="Arial" pitchFamily="34" charset="0"/>
                <a:cs typeface="Arial" pitchFamily="34" charset="0"/>
              </a:defRPr>
            </a:lvl7pPr>
            <a:lvl8pPr marL="3466719" indent="-231115" eaLnBrk="0" fontAlgn="base" hangingPunct="0">
              <a:spcBef>
                <a:spcPct val="0"/>
              </a:spcBef>
              <a:spcAft>
                <a:spcPct val="0"/>
              </a:spcAft>
              <a:defRPr>
                <a:solidFill>
                  <a:schemeClr val="tx1"/>
                </a:solidFill>
                <a:latin typeface="Arial" pitchFamily="34" charset="0"/>
                <a:cs typeface="Arial" pitchFamily="34" charset="0"/>
              </a:defRPr>
            </a:lvl8pPr>
            <a:lvl9pPr marL="3928948" indent="-23111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1F993B8-BC0C-430E-A244-9A9CBB032CB3}" type="slidenum">
              <a:rPr lang="de-DE">
                <a:latin typeface="Corbel"/>
                <a:cs typeface="Corbel"/>
              </a:rPr>
              <a:pPr eaLnBrk="1" hangingPunct="1"/>
              <a:t>1</a:t>
            </a:fld>
            <a:endParaRPr lang="de-DE" dirty="0">
              <a:latin typeface="Corbel"/>
              <a:cs typeface="Corbel"/>
            </a:endParaRPr>
          </a:p>
        </p:txBody>
      </p:sp>
    </p:spTree>
    <p:extLst>
      <p:ext uri="{BB962C8B-B14F-4D97-AF65-F5344CB8AC3E}">
        <p14:creationId xmlns:p14="http://schemas.microsoft.com/office/powerpoint/2010/main" val="2423981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023938"/>
            <a:ext cx="4851400" cy="3638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00D89C-1D6D-4027-ABB8-1D42A5C6071E}" type="slidenum">
              <a:rPr lang="en-US" smtClean="0"/>
              <a:t>11</a:t>
            </a:fld>
            <a:endParaRPr lang="en-US" dirty="0"/>
          </a:p>
        </p:txBody>
      </p:sp>
    </p:spTree>
    <p:extLst>
      <p:ext uri="{BB962C8B-B14F-4D97-AF65-F5344CB8AC3E}">
        <p14:creationId xmlns:p14="http://schemas.microsoft.com/office/powerpoint/2010/main" val="3514072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958850"/>
            <a:ext cx="4541838" cy="3406775"/>
          </a:xfrm>
        </p:spPr>
      </p:sp>
      <p:sp>
        <p:nvSpPr>
          <p:cNvPr id="3" name="Notes Placeholder 2"/>
          <p:cNvSpPr>
            <a:spLocks noGrp="1"/>
          </p:cNvSpPr>
          <p:nvPr>
            <p:ph type="body" idx="1"/>
          </p:nvPr>
        </p:nvSpPr>
        <p:spPr/>
        <p:txBody>
          <a:bodyPr/>
          <a:lstStyle/>
          <a:p>
            <a:r>
              <a:rPr lang="en-US" dirty="0"/>
              <a:t>As</a:t>
            </a:r>
            <a:r>
              <a:rPr lang="en-US" baseline="0" dirty="0"/>
              <a:t> we have seen, the quality of the received proposals varies greatly.</a:t>
            </a:r>
          </a:p>
          <a:p>
            <a:r>
              <a:rPr lang="en-US" dirty="0"/>
              <a:t>Readiness support would be much needed, especially for direct access entities. </a:t>
            </a:r>
          </a:p>
          <a:p>
            <a:r>
              <a:rPr lang="en-US" dirty="0"/>
              <a:t>It is a resource-intensive process, which requires the Secretariat’s capacity to be strengthened.</a:t>
            </a:r>
          </a:p>
          <a:p>
            <a:endParaRPr lang="en-US" dirty="0"/>
          </a:p>
        </p:txBody>
      </p:sp>
      <p:sp>
        <p:nvSpPr>
          <p:cNvPr id="4" name="Slide Number Placeholder 3"/>
          <p:cNvSpPr>
            <a:spLocks noGrp="1"/>
          </p:cNvSpPr>
          <p:nvPr>
            <p:ph type="sldNum" sz="quarter" idx="10"/>
          </p:nvPr>
        </p:nvSpPr>
        <p:spPr/>
        <p:txBody>
          <a:bodyPr/>
          <a:lstStyle/>
          <a:p>
            <a:fld id="{D400D89C-1D6D-4027-ABB8-1D42A5C6071E}" type="slidenum">
              <a:rPr lang="en-US" smtClean="0"/>
              <a:t>17</a:t>
            </a:fld>
            <a:endParaRPr lang="en-US"/>
          </a:p>
        </p:txBody>
      </p:sp>
    </p:spTree>
    <p:extLst>
      <p:ext uri="{BB962C8B-B14F-4D97-AF65-F5344CB8AC3E}">
        <p14:creationId xmlns:p14="http://schemas.microsoft.com/office/powerpoint/2010/main" val="766724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1023938"/>
            <a:ext cx="4851400" cy="3638550"/>
          </a:xfrm>
        </p:spPr>
      </p:sp>
      <p:sp>
        <p:nvSpPr>
          <p:cNvPr id="3" name="Notes Placeholder 2"/>
          <p:cNvSpPr>
            <a:spLocks noGrp="1"/>
          </p:cNvSpPr>
          <p:nvPr>
            <p:ph type="body" idx="1"/>
          </p:nvPr>
        </p:nvSpPr>
        <p:spPr/>
        <p:txBody>
          <a:bodyPr/>
          <a:lstStyle/>
          <a:p>
            <a:r>
              <a:rPr lang="en-US" dirty="0"/>
              <a:t>Introduction </a:t>
            </a:r>
          </a:p>
        </p:txBody>
      </p:sp>
      <p:sp>
        <p:nvSpPr>
          <p:cNvPr id="4" name="Slide Number Placeholder 3"/>
          <p:cNvSpPr>
            <a:spLocks noGrp="1"/>
          </p:cNvSpPr>
          <p:nvPr>
            <p:ph type="sldNum" sz="quarter" idx="10"/>
          </p:nvPr>
        </p:nvSpPr>
        <p:spPr/>
        <p:txBody>
          <a:bodyPr/>
          <a:lstStyle/>
          <a:p>
            <a:fld id="{F3911FE3-7960-405E-B2F1-64F1F3CA6128}"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11046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958850"/>
            <a:ext cx="4541838" cy="3406775"/>
          </a:xfrm>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The mandate of the Country </a:t>
            </a:r>
            <a:r>
              <a:rPr lang="en-US" sz="1200" dirty="0" err="1">
                <a:latin typeface="Arial" panose="020B0604020202020204" pitchFamily="34" charset="0"/>
                <a:cs typeface="Arial" panose="020B0604020202020204" pitchFamily="34" charset="0"/>
              </a:rPr>
              <a:t>Programme</a:t>
            </a:r>
            <a:r>
              <a:rPr lang="en-US" sz="1200" dirty="0">
                <a:latin typeface="Arial" panose="020B0604020202020204" pitchFamily="34" charset="0"/>
                <a:cs typeface="Arial" panose="020B0604020202020204" pitchFamily="34" charset="0"/>
              </a:rPr>
              <a:t> Division is to enable countries and accredited entities to be </a:t>
            </a:r>
            <a:r>
              <a:rPr lang="en-US" sz="1200" b="1" dirty="0">
                <a:latin typeface="Arial" panose="020B0604020202020204" pitchFamily="34" charset="0"/>
                <a:cs typeface="Arial" panose="020B0604020202020204" pitchFamily="34" charset="0"/>
              </a:rPr>
              <a:t>SUCCESSFUL</a:t>
            </a:r>
            <a:r>
              <a:rPr lang="en-US" sz="1200" dirty="0">
                <a:latin typeface="Arial" panose="020B0604020202020204" pitchFamily="34" charset="0"/>
                <a:cs typeface="Arial" panose="020B0604020202020204" pitchFamily="34" charset="0"/>
              </a:rPr>
              <a:t> and </a:t>
            </a:r>
            <a:r>
              <a:rPr lang="en-US" sz="1200" b="1" dirty="0">
                <a:latin typeface="Arial" panose="020B0604020202020204" pitchFamily="34" charset="0"/>
                <a:cs typeface="Arial" panose="020B0604020202020204" pitchFamily="34" charset="0"/>
              </a:rPr>
              <a:t>IMPACTFUL</a:t>
            </a:r>
            <a:r>
              <a:rPr lang="en-US" sz="1200" baseline="0" dirty="0">
                <a:latin typeface="Arial" panose="020B0604020202020204" pitchFamily="34" charset="0"/>
                <a:cs typeface="Arial" panose="020B0604020202020204" pitchFamily="34" charset="0"/>
              </a:rPr>
              <a:t> through:</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latin typeface="Arial" panose="020B0604020202020204" pitchFamily="34" charset="0"/>
                <a:cs typeface="Arial" panose="020B0604020202020204" pitchFamily="34" charset="0"/>
              </a:rPr>
              <a:t>Establishing dialogue with </a:t>
            </a:r>
            <a:r>
              <a:rPr lang="en-US" sz="1200" b="1" baseline="0" dirty="0">
                <a:latin typeface="Arial" panose="020B0604020202020204" pitchFamily="34" charset="0"/>
                <a:cs typeface="Arial" panose="020B0604020202020204" pitchFamily="34" charset="0"/>
              </a:rPr>
              <a:t>National Designated Authorities (NDAs) and focal points</a:t>
            </a:r>
            <a:r>
              <a:rPr lang="en-US" sz="1200" b="0" baseline="0" dirty="0">
                <a:latin typeface="Arial" panose="020B0604020202020204" pitchFamily="34" charset="0"/>
                <a:cs typeface="Arial" panose="020B0604020202020204" pitchFamily="34" charset="0"/>
              </a:rPr>
              <a:t> and c</a:t>
            </a:r>
            <a:r>
              <a:rPr lang="en-US" sz="1200" dirty="0">
                <a:latin typeface="Arial" panose="020B0604020202020204" pitchFamily="34" charset="0"/>
                <a:cs typeface="Arial" panose="020B0604020202020204" pitchFamily="34" charset="0"/>
              </a:rPr>
              <a:t>reating</a:t>
            </a:r>
            <a:r>
              <a:rPr lang="en-US" sz="1200" baseline="0" dirty="0">
                <a:latin typeface="Arial" panose="020B0604020202020204" pitchFamily="34" charset="0"/>
                <a:cs typeface="Arial" panose="020B0604020202020204" pitchFamily="34" charset="0"/>
              </a:rPr>
              <a:t> and maintaining a </a:t>
            </a:r>
            <a:r>
              <a:rPr lang="en-US" sz="1200" dirty="0">
                <a:latin typeface="Arial" panose="020B0604020202020204" pitchFamily="34" charset="0"/>
                <a:cs typeface="Arial" panose="020B0604020202020204" pitchFamily="34" charset="0"/>
              </a:rPr>
              <a:t>portfolio of dynamic and diverse </a:t>
            </a:r>
            <a:r>
              <a:rPr lang="en-US" sz="1200" b="1" dirty="0">
                <a:latin typeface="Arial" panose="020B0604020202020204" pitchFamily="34" charset="0"/>
                <a:cs typeface="Arial" panose="020B0604020202020204" pitchFamily="34" charset="0"/>
              </a:rPr>
              <a:t>Accredited Entities</a:t>
            </a:r>
            <a:endParaRPr lang="en-US" sz="1200" b="0" dirty="0">
              <a:latin typeface="Arial" panose="020B0604020202020204" pitchFamily="34" charset="0"/>
              <a:cs typeface="Arial" panose="020B0604020202020204" pitchFamily="34" charset="0"/>
            </a:endParaRP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Starting point for relationship with the Fund, NDAs (focal points) are government institutions that serve as the interface between each developing country and the Fund. They provide broad strategic oversight of the GCF’s activities in the country and communicate the country’s climate action priorities. </a:t>
            </a:r>
            <a:r>
              <a:rPr lang="en-US" sz="1200" u="sng" kern="1200" baseline="0" dirty="0">
                <a:solidFill>
                  <a:schemeClr val="tx1"/>
                </a:solidFill>
                <a:latin typeface="Arial" panose="020B0604020202020204" pitchFamily="34" charset="0"/>
                <a:ea typeface="+mn-ea"/>
                <a:cs typeface="Arial" panose="020B0604020202020204" pitchFamily="34" charset="0"/>
              </a:rPr>
              <a:t>Currently, the Fund has 145 NDAs / Focal Points.</a:t>
            </a: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Accredited Entities are the institutions (public and private) that apply for accreditation to access the Fund’s resources for projects and </a:t>
            </a:r>
            <a:r>
              <a:rPr lang="en-US" sz="1200" kern="1200" baseline="0" dirty="0" err="1">
                <a:solidFill>
                  <a:schemeClr val="tx1"/>
                </a:solidFill>
                <a:latin typeface="Arial" panose="020B0604020202020204" pitchFamily="34" charset="0"/>
                <a:ea typeface="+mn-ea"/>
                <a:cs typeface="Arial" panose="020B0604020202020204" pitchFamily="34" charset="0"/>
              </a:rPr>
              <a:t>programmes</a:t>
            </a:r>
            <a:r>
              <a:rPr lang="en-US" sz="1200" kern="1200" baseline="0" dirty="0">
                <a:solidFill>
                  <a:schemeClr val="tx1"/>
                </a:solidFill>
                <a:latin typeface="Arial" panose="020B0604020202020204" pitchFamily="34" charset="0"/>
                <a:ea typeface="+mn-ea"/>
                <a:cs typeface="Arial" panose="020B0604020202020204" pitchFamily="34" charset="0"/>
              </a:rPr>
              <a:t>. Entities submit projects for funding consideration by the GCF Board, a process coordinated by the NDA (focal point) to ensure country ownership (no-objection letter signed by NDA or focal point). </a:t>
            </a: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Currently, the Fund has 54 entities: 27 direct access entities (i.e. sub-national, national or regional organizations that need to be nominated by developing country NDAs or focal points) and 27 international access entities (i.e. United Nations agencies, multilateral development banks, international financial institutions and regional institutions).</a:t>
            </a:r>
          </a:p>
          <a:p>
            <a:pPr marL="640080" lvl="1" indent="-182880" algn="l" defTabSz="914400" rtl="0" eaLnBrk="1" latinLnBrk="0" hangingPunct="1">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mj-lt"/>
              <a:buAutoNum type="arabicPeriod"/>
            </a:pPr>
            <a:r>
              <a:rPr lang="en-US" sz="1200" dirty="0">
                <a:latin typeface="Arial" panose="020B0604020202020204" pitchFamily="34" charset="0"/>
                <a:cs typeface="Arial" panose="020B0604020202020204" pitchFamily="34" charset="0"/>
              </a:rPr>
              <a:t>Leading a </a:t>
            </a:r>
            <a:r>
              <a:rPr lang="en-US" sz="1200" b="1" dirty="0">
                <a:latin typeface="Arial" panose="020B0604020202020204" pitchFamily="34" charset="0"/>
                <a:cs typeface="Arial" panose="020B0604020202020204" pitchFamily="34" charset="0"/>
              </a:rPr>
              <a:t>Structured Dialogue</a:t>
            </a:r>
            <a:r>
              <a:rPr lang="en-US" sz="1200" dirty="0">
                <a:latin typeface="Arial" panose="020B0604020202020204" pitchFamily="34" charset="0"/>
                <a:cs typeface="Arial" panose="020B0604020202020204" pitchFamily="34" charset="0"/>
              </a:rPr>
              <a:t> with countries</a:t>
            </a:r>
          </a:p>
          <a:p>
            <a:pPr marL="640080" lvl="1" indent="-182880">
              <a:buFont typeface="Arial" panose="020B0604020202020204" pitchFamily="34" charset="0"/>
              <a:buChar char="•"/>
            </a:pPr>
            <a:r>
              <a:rPr lang="en-US" sz="1200" dirty="0">
                <a:latin typeface="Arial" panose="020B0604020202020204" pitchFamily="34" charset="0"/>
                <a:cs typeface="Arial" panose="020B0604020202020204" pitchFamily="34" charset="0"/>
              </a:rPr>
              <a:t>The Board’s strategic vision for GCF includes a continuous</a:t>
            </a:r>
            <a:r>
              <a:rPr lang="en-US" sz="1200" baseline="0" dirty="0">
                <a:latin typeface="Arial" panose="020B0604020202020204" pitchFamily="34" charset="0"/>
                <a:cs typeface="Arial" panose="020B0604020202020204" pitchFamily="34" charset="0"/>
              </a:rPr>
              <a:t> and focused engagement and dialogue between countries (National Designated Authorities), Accredited Entities, other stakeholders and the Fund.</a:t>
            </a:r>
          </a:p>
          <a:p>
            <a:pPr marL="640080" lvl="1" indent="-182880">
              <a:buFont typeface="Arial" panose="020B0604020202020204" pitchFamily="34" charset="0"/>
              <a:buChar char="•"/>
            </a:pPr>
            <a:r>
              <a:rPr lang="en-US" sz="1200" baseline="0" dirty="0">
                <a:latin typeface="Arial" panose="020B0604020202020204" pitchFamily="34" charset="0"/>
                <a:cs typeface="Arial" panose="020B0604020202020204" pitchFamily="34" charset="0"/>
              </a:rPr>
              <a:t>To support this process, CPD leads the organization of regional dialogues to rally GCF’s partners around common goals and a shared vision for country and regional action, and to provide a platform for partnership building and ‘matchmaking’ between countries and entities.</a:t>
            </a:r>
          </a:p>
          <a:p>
            <a:pPr marL="457200" indent="-45720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mj-lt"/>
              <a:buAutoNum type="arabicPeriod"/>
            </a:pPr>
            <a:r>
              <a:rPr lang="en-US" sz="1200" dirty="0">
                <a:latin typeface="Arial" panose="020B0604020202020204" pitchFamily="34" charset="0"/>
                <a:cs typeface="Arial" panose="020B0604020202020204" pitchFamily="34" charset="0"/>
              </a:rPr>
              <a:t>Preparing </a:t>
            </a:r>
            <a:r>
              <a:rPr lang="en-US" sz="1200" b="1" dirty="0">
                <a:latin typeface="Arial" panose="020B0604020202020204" pitchFamily="34" charset="0"/>
                <a:cs typeface="Arial" panose="020B0604020202020204" pitchFamily="34" charset="0"/>
              </a:rPr>
              <a:t>Country </a:t>
            </a:r>
            <a:r>
              <a:rPr lang="en-US" sz="1200" b="1" dirty="0" err="1">
                <a:latin typeface="Arial" panose="020B0604020202020204" pitchFamily="34" charset="0"/>
                <a:cs typeface="Arial" panose="020B0604020202020204" pitchFamily="34" charset="0"/>
              </a:rPr>
              <a:t>Programmes</a:t>
            </a:r>
            <a:endParaRPr lang="en-US" sz="1200" b="0" dirty="0">
              <a:latin typeface="Arial" panose="020B0604020202020204" pitchFamily="34" charset="0"/>
              <a:cs typeface="Arial" panose="020B0604020202020204" pitchFamily="34" charset="0"/>
            </a:endParaRPr>
          </a:p>
          <a:p>
            <a:pPr marL="640080" lvl="1" indent="-182880" algn="l" defTabSz="914400" rtl="0" eaLnBrk="1" latinLnBrk="0" hangingPunct="1">
              <a:buFont typeface="Arial" panose="020B0604020202020204" pitchFamily="34" charset="0"/>
              <a:buChar char="•"/>
            </a:pPr>
            <a:r>
              <a:rPr lang="en-US" sz="1200" dirty="0">
                <a:latin typeface="Arial" panose="020B0604020202020204" pitchFamily="34" charset="0"/>
                <a:cs typeface="Arial" panose="020B0604020202020204" pitchFamily="34" charset="0"/>
              </a:rPr>
              <a:t>R</a:t>
            </a:r>
            <a:r>
              <a:rPr lang="en-US" sz="1200" kern="1200" baseline="0" dirty="0">
                <a:solidFill>
                  <a:schemeClr val="tx1"/>
                </a:solidFill>
                <a:latin typeface="Arial" panose="020B0604020202020204" pitchFamily="34" charset="0"/>
                <a:ea typeface="+mn-ea"/>
                <a:cs typeface="Arial" panose="020B0604020202020204" pitchFamily="34" charset="0"/>
              </a:rPr>
              <a:t>oadmap of engagement for countries to structure their programming priorities with the GCF, as well as identify needs related to readiness support, project preparation and accreditation.</a:t>
            </a: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Development of country </a:t>
            </a:r>
            <a:r>
              <a:rPr lang="en-US" sz="1200" kern="1200" baseline="0" dirty="0" err="1">
                <a:solidFill>
                  <a:schemeClr val="tx1"/>
                </a:solidFill>
                <a:latin typeface="Arial" panose="020B0604020202020204" pitchFamily="34" charset="0"/>
                <a:ea typeface="+mn-ea"/>
                <a:cs typeface="Arial" panose="020B0604020202020204" pitchFamily="34" charset="0"/>
              </a:rPr>
              <a:t>programmes</a:t>
            </a:r>
            <a:r>
              <a:rPr lang="en-US" sz="1200" kern="1200" baseline="0" dirty="0">
                <a:solidFill>
                  <a:schemeClr val="tx1"/>
                </a:solidFill>
                <a:latin typeface="Arial" panose="020B0604020202020204" pitchFamily="34" charset="0"/>
                <a:ea typeface="+mn-ea"/>
                <a:cs typeface="Arial" panose="020B0604020202020204" pitchFamily="34" charset="0"/>
              </a:rPr>
              <a:t> and entity work </a:t>
            </a:r>
            <a:r>
              <a:rPr lang="en-US" sz="1200" kern="1200" baseline="0" dirty="0" err="1">
                <a:solidFill>
                  <a:schemeClr val="tx1"/>
                </a:solidFill>
                <a:latin typeface="Arial" panose="020B0604020202020204" pitchFamily="34" charset="0"/>
                <a:ea typeface="+mn-ea"/>
                <a:cs typeface="Arial" panose="020B0604020202020204" pitchFamily="34" charset="0"/>
              </a:rPr>
              <a:t>programmes</a:t>
            </a:r>
            <a:r>
              <a:rPr lang="en-US" sz="1200" kern="1200" baseline="0" dirty="0">
                <a:solidFill>
                  <a:schemeClr val="tx1"/>
                </a:solidFill>
                <a:latin typeface="Arial" panose="020B0604020202020204" pitchFamily="34" charset="0"/>
                <a:ea typeface="+mn-ea"/>
                <a:cs typeface="Arial" panose="020B0604020202020204" pitchFamily="34" charset="0"/>
              </a:rPr>
              <a:t> lie at the </a:t>
            </a:r>
            <a:r>
              <a:rPr lang="en-US" sz="1200" kern="1200" baseline="0" dirty="0" err="1">
                <a:solidFill>
                  <a:schemeClr val="tx1"/>
                </a:solidFill>
                <a:latin typeface="Arial" panose="020B0604020202020204" pitchFamily="34" charset="0"/>
                <a:ea typeface="+mn-ea"/>
                <a:cs typeface="Arial" panose="020B0604020202020204" pitchFamily="34" charset="0"/>
              </a:rPr>
              <a:t>centre</a:t>
            </a:r>
            <a:r>
              <a:rPr lang="en-US" sz="1200" kern="1200" baseline="0" dirty="0">
                <a:solidFill>
                  <a:schemeClr val="tx1"/>
                </a:solidFill>
                <a:latin typeface="Arial" panose="020B0604020202020204" pitchFamily="34" charset="0"/>
                <a:ea typeface="+mn-ea"/>
                <a:cs typeface="Arial" panose="020B0604020202020204" pitchFamily="34" charset="0"/>
              </a:rPr>
              <a:t> of the programming exercise, aligning countries’ climate change priorities with the expertise and comparative advantage of accredited entities.</a:t>
            </a: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A practical and ‘living’ document that also includes a pipeline of projects that the country would like to undertake with the Fund, aligned to GCF’s strategic impacts, investment criteria and operational modalities. </a:t>
            </a:r>
          </a:p>
          <a:p>
            <a:pPr marL="457200" indent="-45720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mj-lt"/>
              <a:buAutoNum type="arabicPeriod"/>
            </a:pPr>
            <a:r>
              <a:rPr lang="en-US" sz="1200" dirty="0">
                <a:latin typeface="Arial" panose="020B0604020202020204" pitchFamily="34" charset="0"/>
                <a:cs typeface="Arial" panose="020B0604020202020204" pitchFamily="34" charset="0"/>
              </a:rPr>
              <a:t>Building</a:t>
            </a:r>
            <a:r>
              <a:rPr lang="en-US" sz="1200" baseline="0" dirty="0">
                <a:latin typeface="Arial" panose="020B0604020202020204" pitchFamily="34" charset="0"/>
                <a:cs typeface="Arial" panose="020B0604020202020204" pitchFamily="34" charset="0"/>
              </a:rPr>
              <a:t> and enhancing the capacity of countries and entities through the </a:t>
            </a:r>
            <a:r>
              <a:rPr lang="en-US" sz="1200" b="1" baseline="0" dirty="0">
                <a:latin typeface="Arial" panose="020B0604020202020204" pitchFamily="34" charset="0"/>
                <a:cs typeface="Arial" panose="020B0604020202020204" pitchFamily="34" charset="0"/>
              </a:rPr>
              <a:t>Readiness </a:t>
            </a:r>
            <a:r>
              <a:rPr lang="en-US" sz="1200" b="1" baseline="0" dirty="0" err="1">
                <a:latin typeface="Arial" panose="020B0604020202020204" pitchFamily="34" charset="0"/>
                <a:cs typeface="Arial" panose="020B0604020202020204" pitchFamily="34" charset="0"/>
              </a:rPr>
              <a:t>Programme</a:t>
            </a:r>
            <a:r>
              <a:rPr lang="en-US" sz="1200" b="1" baseline="0" dirty="0">
                <a:latin typeface="Arial" panose="020B0604020202020204" pitchFamily="34" charset="0"/>
                <a:cs typeface="Arial" panose="020B0604020202020204" pitchFamily="34" charset="0"/>
              </a:rPr>
              <a:t> and the Project Preparation Facility (known as PPF)</a:t>
            </a:r>
            <a:endParaRPr lang="en-US" sz="1200" b="0" baseline="0" dirty="0">
              <a:latin typeface="Arial" panose="020B0604020202020204" pitchFamily="34" charset="0"/>
              <a:cs typeface="Arial" panose="020B0604020202020204" pitchFamily="34" charset="0"/>
            </a:endParaRP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An enabler (or ‘seed fund’) for developing countries by providing support to strengthen systems and processes to effectively access the Fund, manage projects and deliver intended impacts. </a:t>
            </a: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Readiness resources are catalytic to ensure countries can attract investments to transition into low-emission and climate-resilient economies and societies.</a:t>
            </a: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Fund offers a range of readiness products depending on specific needs of countries and entities. (More details in upcoming slides)</a:t>
            </a:r>
          </a:p>
          <a:p>
            <a:pPr marL="457200" indent="-457200">
              <a:buFont typeface="+mj-lt"/>
              <a:buAutoNum type="arabicPeriod"/>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8CE59AD-A06C-4C17-85AE-F8B43C496702}" type="slidenum">
              <a:rPr lang="en-US" smtClean="0"/>
              <a:t>3</a:t>
            </a:fld>
            <a:endParaRPr lang="en-US"/>
          </a:p>
        </p:txBody>
      </p:sp>
    </p:spTree>
    <p:extLst>
      <p:ext uri="{BB962C8B-B14F-4D97-AF65-F5344CB8AC3E}">
        <p14:creationId xmlns:p14="http://schemas.microsoft.com/office/powerpoint/2010/main" val="3722768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958850"/>
            <a:ext cx="4541838" cy="3406775"/>
          </a:xfrm>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The mandate of the Country </a:t>
            </a:r>
            <a:r>
              <a:rPr lang="en-US" sz="1200" dirty="0" err="1">
                <a:latin typeface="Arial" panose="020B0604020202020204" pitchFamily="34" charset="0"/>
                <a:cs typeface="Arial" panose="020B0604020202020204" pitchFamily="34" charset="0"/>
              </a:rPr>
              <a:t>Programme</a:t>
            </a:r>
            <a:r>
              <a:rPr lang="en-US" sz="1200" dirty="0">
                <a:latin typeface="Arial" panose="020B0604020202020204" pitchFamily="34" charset="0"/>
                <a:cs typeface="Arial" panose="020B0604020202020204" pitchFamily="34" charset="0"/>
              </a:rPr>
              <a:t> Division is to enable countries and accredited entities to be </a:t>
            </a:r>
            <a:r>
              <a:rPr lang="en-US" sz="1200" b="1" dirty="0">
                <a:latin typeface="Arial" panose="020B0604020202020204" pitchFamily="34" charset="0"/>
                <a:cs typeface="Arial" panose="020B0604020202020204" pitchFamily="34" charset="0"/>
              </a:rPr>
              <a:t>SUCCESSFUL</a:t>
            </a:r>
            <a:r>
              <a:rPr lang="en-US" sz="1200" dirty="0">
                <a:latin typeface="Arial" panose="020B0604020202020204" pitchFamily="34" charset="0"/>
                <a:cs typeface="Arial" panose="020B0604020202020204" pitchFamily="34" charset="0"/>
              </a:rPr>
              <a:t> and </a:t>
            </a:r>
            <a:r>
              <a:rPr lang="en-US" sz="1200" b="1" dirty="0">
                <a:latin typeface="Arial" panose="020B0604020202020204" pitchFamily="34" charset="0"/>
                <a:cs typeface="Arial" panose="020B0604020202020204" pitchFamily="34" charset="0"/>
              </a:rPr>
              <a:t>IMPACTFUL</a:t>
            </a:r>
            <a:r>
              <a:rPr lang="en-US" sz="1200" baseline="0" dirty="0">
                <a:latin typeface="Arial" panose="020B0604020202020204" pitchFamily="34" charset="0"/>
                <a:cs typeface="Arial" panose="020B0604020202020204" pitchFamily="34" charset="0"/>
              </a:rPr>
              <a:t> through:</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latin typeface="Arial" panose="020B0604020202020204" pitchFamily="34" charset="0"/>
                <a:cs typeface="Arial" panose="020B0604020202020204" pitchFamily="34" charset="0"/>
              </a:rPr>
              <a:t>Establishing dialogue with </a:t>
            </a:r>
            <a:r>
              <a:rPr lang="en-US" sz="1200" b="1" baseline="0" dirty="0">
                <a:latin typeface="Arial" panose="020B0604020202020204" pitchFamily="34" charset="0"/>
                <a:cs typeface="Arial" panose="020B0604020202020204" pitchFamily="34" charset="0"/>
              </a:rPr>
              <a:t>National Designated Authorities (NDAs) and focal points</a:t>
            </a:r>
            <a:r>
              <a:rPr lang="en-US" sz="1200" b="0" baseline="0" dirty="0">
                <a:latin typeface="Arial" panose="020B0604020202020204" pitchFamily="34" charset="0"/>
                <a:cs typeface="Arial" panose="020B0604020202020204" pitchFamily="34" charset="0"/>
              </a:rPr>
              <a:t> and c</a:t>
            </a:r>
            <a:r>
              <a:rPr lang="en-US" sz="1200" dirty="0">
                <a:latin typeface="Arial" panose="020B0604020202020204" pitchFamily="34" charset="0"/>
                <a:cs typeface="Arial" panose="020B0604020202020204" pitchFamily="34" charset="0"/>
              </a:rPr>
              <a:t>reating</a:t>
            </a:r>
            <a:r>
              <a:rPr lang="en-US" sz="1200" baseline="0" dirty="0">
                <a:latin typeface="Arial" panose="020B0604020202020204" pitchFamily="34" charset="0"/>
                <a:cs typeface="Arial" panose="020B0604020202020204" pitchFamily="34" charset="0"/>
              </a:rPr>
              <a:t> and maintaining a </a:t>
            </a:r>
            <a:r>
              <a:rPr lang="en-US" sz="1200" dirty="0">
                <a:latin typeface="Arial" panose="020B0604020202020204" pitchFamily="34" charset="0"/>
                <a:cs typeface="Arial" panose="020B0604020202020204" pitchFamily="34" charset="0"/>
              </a:rPr>
              <a:t>portfolio of dynamic and diverse </a:t>
            </a:r>
            <a:r>
              <a:rPr lang="en-US" sz="1200" b="1" dirty="0">
                <a:latin typeface="Arial" panose="020B0604020202020204" pitchFamily="34" charset="0"/>
                <a:cs typeface="Arial" panose="020B0604020202020204" pitchFamily="34" charset="0"/>
              </a:rPr>
              <a:t>Accredited Entities</a:t>
            </a:r>
            <a:endParaRPr lang="en-US" sz="1200" b="0" dirty="0">
              <a:latin typeface="Arial" panose="020B0604020202020204" pitchFamily="34" charset="0"/>
              <a:cs typeface="Arial" panose="020B0604020202020204" pitchFamily="34" charset="0"/>
            </a:endParaRP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Starting point for relationship with the Fund, NDAs (focal points) are government institutions that serve as the interface between each developing country and the Fund. They provide broad strategic oversight of the GCF’s activities in the country and communicate the country’s climate action priorities. </a:t>
            </a:r>
            <a:r>
              <a:rPr lang="en-US" sz="1200" u="sng" kern="1200" baseline="0" dirty="0">
                <a:solidFill>
                  <a:schemeClr val="tx1"/>
                </a:solidFill>
                <a:latin typeface="Arial" panose="020B0604020202020204" pitchFamily="34" charset="0"/>
                <a:ea typeface="+mn-ea"/>
                <a:cs typeface="Arial" panose="020B0604020202020204" pitchFamily="34" charset="0"/>
              </a:rPr>
              <a:t>Currently, the Fund has 145 NDAs / Focal Points.</a:t>
            </a: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Accredited Entities are the institutions (public and private) that apply for accreditation to access the Fund’s resources for projects and </a:t>
            </a:r>
            <a:r>
              <a:rPr lang="en-US" sz="1200" kern="1200" baseline="0" dirty="0" err="1">
                <a:solidFill>
                  <a:schemeClr val="tx1"/>
                </a:solidFill>
                <a:latin typeface="Arial" panose="020B0604020202020204" pitchFamily="34" charset="0"/>
                <a:ea typeface="+mn-ea"/>
                <a:cs typeface="Arial" panose="020B0604020202020204" pitchFamily="34" charset="0"/>
              </a:rPr>
              <a:t>programmes</a:t>
            </a:r>
            <a:r>
              <a:rPr lang="en-US" sz="1200" kern="1200" baseline="0" dirty="0">
                <a:solidFill>
                  <a:schemeClr val="tx1"/>
                </a:solidFill>
                <a:latin typeface="Arial" panose="020B0604020202020204" pitchFamily="34" charset="0"/>
                <a:ea typeface="+mn-ea"/>
                <a:cs typeface="Arial" panose="020B0604020202020204" pitchFamily="34" charset="0"/>
              </a:rPr>
              <a:t>. Entities submit projects for funding consideration by the GCF Board, a process coordinated by the NDA (focal point) to ensure country ownership (no-objection letter signed by NDA or focal point). </a:t>
            </a: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Currently, the Fund has 54 entities: 27 direct access entities (i.e. sub-national, national or regional organizations that need to be nominated by developing country NDAs or focal points) and 27 international access entities (i.e. United Nations agencies, multilateral development banks, international financial institutions and regional institutions).</a:t>
            </a:r>
          </a:p>
          <a:p>
            <a:pPr marL="640080" lvl="1" indent="-182880" algn="l" defTabSz="914400" rtl="0" eaLnBrk="1" latinLnBrk="0" hangingPunct="1">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mj-lt"/>
              <a:buAutoNum type="arabicPeriod"/>
            </a:pPr>
            <a:r>
              <a:rPr lang="en-US" sz="1200" dirty="0">
                <a:latin typeface="Arial" panose="020B0604020202020204" pitchFamily="34" charset="0"/>
                <a:cs typeface="Arial" panose="020B0604020202020204" pitchFamily="34" charset="0"/>
              </a:rPr>
              <a:t>Leading a </a:t>
            </a:r>
            <a:r>
              <a:rPr lang="en-US" sz="1200" b="1" dirty="0">
                <a:latin typeface="Arial" panose="020B0604020202020204" pitchFamily="34" charset="0"/>
                <a:cs typeface="Arial" panose="020B0604020202020204" pitchFamily="34" charset="0"/>
              </a:rPr>
              <a:t>Structured Dialogue</a:t>
            </a:r>
            <a:r>
              <a:rPr lang="en-US" sz="1200" dirty="0">
                <a:latin typeface="Arial" panose="020B0604020202020204" pitchFamily="34" charset="0"/>
                <a:cs typeface="Arial" panose="020B0604020202020204" pitchFamily="34" charset="0"/>
              </a:rPr>
              <a:t> with countries</a:t>
            </a:r>
          </a:p>
          <a:p>
            <a:pPr marL="640080" lvl="1" indent="-182880">
              <a:buFont typeface="Arial" panose="020B0604020202020204" pitchFamily="34" charset="0"/>
              <a:buChar char="•"/>
            </a:pPr>
            <a:r>
              <a:rPr lang="en-US" sz="1200" dirty="0">
                <a:latin typeface="Arial" panose="020B0604020202020204" pitchFamily="34" charset="0"/>
                <a:cs typeface="Arial" panose="020B0604020202020204" pitchFamily="34" charset="0"/>
              </a:rPr>
              <a:t>The Board’s strategic vision for GCF includes a continuous</a:t>
            </a:r>
            <a:r>
              <a:rPr lang="en-US" sz="1200" baseline="0" dirty="0">
                <a:latin typeface="Arial" panose="020B0604020202020204" pitchFamily="34" charset="0"/>
                <a:cs typeface="Arial" panose="020B0604020202020204" pitchFamily="34" charset="0"/>
              </a:rPr>
              <a:t> and focused engagement and dialogue between countries (National Designated Authorities), Accredited Entities, other stakeholders and the Fund.</a:t>
            </a:r>
          </a:p>
          <a:p>
            <a:pPr marL="640080" lvl="1" indent="-182880">
              <a:buFont typeface="Arial" panose="020B0604020202020204" pitchFamily="34" charset="0"/>
              <a:buChar char="•"/>
            </a:pPr>
            <a:r>
              <a:rPr lang="en-US" sz="1200" baseline="0" dirty="0">
                <a:latin typeface="Arial" panose="020B0604020202020204" pitchFamily="34" charset="0"/>
                <a:cs typeface="Arial" panose="020B0604020202020204" pitchFamily="34" charset="0"/>
              </a:rPr>
              <a:t>To support this process, CPD leads the organization of regional dialogues to rally GCF’s partners around common goals and a shared vision for country and regional action, and to provide a platform for partnership building and ‘matchmaking’ between countries and entities.</a:t>
            </a:r>
          </a:p>
          <a:p>
            <a:pPr marL="457200" indent="-45720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mj-lt"/>
              <a:buAutoNum type="arabicPeriod"/>
            </a:pPr>
            <a:r>
              <a:rPr lang="en-US" sz="1200" dirty="0">
                <a:latin typeface="Arial" panose="020B0604020202020204" pitchFamily="34" charset="0"/>
                <a:cs typeface="Arial" panose="020B0604020202020204" pitchFamily="34" charset="0"/>
              </a:rPr>
              <a:t>Preparing </a:t>
            </a:r>
            <a:r>
              <a:rPr lang="en-US" sz="1200" b="1" dirty="0">
                <a:latin typeface="Arial" panose="020B0604020202020204" pitchFamily="34" charset="0"/>
                <a:cs typeface="Arial" panose="020B0604020202020204" pitchFamily="34" charset="0"/>
              </a:rPr>
              <a:t>Country </a:t>
            </a:r>
            <a:r>
              <a:rPr lang="en-US" sz="1200" b="1" dirty="0" err="1">
                <a:latin typeface="Arial" panose="020B0604020202020204" pitchFamily="34" charset="0"/>
                <a:cs typeface="Arial" panose="020B0604020202020204" pitchFamily="34" charset="0"/>
              </a:rPr>
              <a:t>Programmes</a:t>
            </a:r>
            <a:endParaRPr lang="en-US" sz="1200" b="0" dirty="0">
              <a:latin typeface="Arial" panose="020B0604020202020204" pitchFamily="34" charset="0"/>
              <a:cs typeface="Arial" panose="020B0604020202020204" pitchFamily="34" charset="0"/>
            </a:endParaRPr>
          </a:p>
          <a:p>
            <a:pPr marL="640080" lvl="1" indent="-182880" algn="l" defTabSz="914400" rtl="0" eaLnBrk="1" latinLnBrk="0" hangingPunct="1">
              <a:buFont typeface="Arial" panose="020B0604020202020204" pitchFamily="34" charset="0"/>
              <a:buChar char="•"/>
            </a:pPr>
            <a:r>
              <a:rPr lang="en-US" sz="1200" dirty="0">
                <a:latin typeface="Arial" panose="020B0604020202020204" pitchFamily="34" charset="0"/>
                <a:cs typeface="Arial" panose="020B0604020202020204" pitchFamily="34" charset="0"/>
              </a:rPr>
              <a:t>R</a:t>
            </a:r>
            <a:r>
              <a:rPr lang="en-US" sz="1200" kern="1200" baseline="0" dirty="0">
                <a:solidFill>
                  <a:schemeClr val="tx1"/>
                </a:solidFill>
                <a:latin typeface="Arial" panose="020B0604020202020204" pitchFamily="34" charset="0"/>
                <a:ea typeface="+mn-ea"/>
                <a:cs typeface="Arial" panose="020B0604020202020204" pitchFamily="34" charset="0"/>
              </a:rPr>
              <a:t>oadmap of engagement for countries to structure their programming priorities with the GCF, as well as identify needs related to readiness support, project preparation and accreditation.</a:t>
            </a: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Development of country </a:t>
            </a:r>
            <a:r>
              <a:rPr lang="en-US" sz="1200" kern="1200" baseline="0" dirty="0" err="1">
                <a:solidFill>
                  <a:schemeClr val="tx1"/>
                </a:solidFill>
                <a:latin typeface="Arial" panose="020B0604020202020204" pitchFamily="34" charset="0"/>
                <a:ea typeface="+mn-ea"/>
                <a:cs typeface="Arial" panose="020B0604020202020204" pitchFamily="34" charset="0"/>
              </a:rPr>
              <a:t>programmes</a:t>
            </a:r>
            <a:r>
              <a:rPr lang="en-US" sz="1200" kern="1200" baseline="0" dirty="0">
                <a:solidFill>
                  <a:schemeClr val="tx1"/>
                </a:solidFill>
                <a:latin typeface="Arial" panose="020B0604020202020204" pitchFamily="34" charset="0"/>
                <a:ea typeface="+mn-ea"/>
                <a:cs typeface="Arial" panose="020B0604020202020204" pitchFamily="34" charset="0"/>
              </a:rPr>
              <a:t> and entity work </a:t>
            </a:r>
            <a:r>
              <a:rPr lang="en-US" sz="1200" kern="1200" baseline="0" dirty="0" err="1">
                <a:solidFill>
                  <a:schemeClr val="tx1"/>
                </a:solidFill>
                <a:latin typeface="Arial" panose="020B0604020202020204" pitchFamily="34" charset="0"/>
                <a:ea typeface="+mn-ea"/>
                <a:cs typeface="Arial" panose="020B0604020202020204" pitchFamily="34" charset="0"/>
              </a:rPr>
              <a:t>programmes</a:t>
            </a:r>
            <a:r>
              <a:rPr lang="en-US" sz="1200" kern="1200" baseline="0" dirty="0">
                <a:solidFill>
                  <a:schemeClr val="tx1"/>
                </a:solidFill>
                <a:latin typeface="Arial" panose="020B0604020202020204" pitchFamily="34" charset="0"/>
                <a:ea typeface="+mn-ea"/>
                <a:cs typeface="Arial" panose="020B0604020202020204" pitchFamily="34" charset="0"/>
              </a:rPr>
              <a:t> lie at the </a:t>
            </a:r>
            <a:r>
              <a:rPr lang="en-US" sz="1200" kern="1200" baseline="0" dirty="0" err="1">
                <a:solidFill>
                  <a:schemeClr val="tx1"/>
                </a:solidFill>
                <a:latin typeface="Arial" panose="020B0604020202020204" pitchFamily="34" charset="0"/>
                <a:ea typeface="+mn-ea"/>
                <a:cs typeface="Arial" panose="020B0604020202020204" pitchFamily="34" charset="0"/>
              </a:rPr>
              <a:t>centre</a:t>
            </a:r>
            <a:r>
              <a:rPr lang="en-US" sz="1200" kern="1200" baseline="0" dirty="0">
                <a:solidFill>
                  <a:schemeClr val="tx1"/>
                </a:solidFill>
                <a:latin typeface="Arial" panose="020B0604020202020204" pitchFamily="34" charset="0"/>
                <a:ea typeface="+mn-ea"/>
                <a:cs typeface="Arial" panose="020B0604020202020204" pitchFamily="34" charset="0"/>
              </a:rPr>
              <a:t> of the programming exercise, aligning countries’ climate change priorities with the expertise and comparative advantage of accredited entities.</a:t>
            </a: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A practical and ‘living’ document that also includes a pipeline of projects that the country would like to undertake with the Fund, aligned to GCF’s strategic impacts, investment criteria and operational modalities. </a:t>
            </a:r>
          </a:p>
          <a:p>
            <a:pPr marL="457200" indent="-45720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mj-lt"/>
              <a:buAutoNum type="arabicPeriod"/>
            </a:pPr>
            <a:r>
              <a:rPr lang="en-US" sz="1200" dirty="0">
                <a:latin typeface="Arial" panose="020B0604020202020204" pitchFamily="34" charset="0"/>
                <a:cs typeface="Arial" panose="020B0604020202020204" pitchFamily="34" charset="0"/>
              </a:rPr>
              <a:t>Building</a:t>
            </a:r>
            <a:r>
              <a:rPr lang="en-US" sz="1200" baseline="0" dirty="0">
                <a:latin typeface="Arial" panose="020B0604020202020204" pitchFamily="34" charset="0"/>
                <a:cs typeface="Arial" panose="020B0604020202020204" pitchFamily="34" charset="0"/>
              </a:rPr>
              <a:t> and enhancing the capacity of countries and entities through the </a:t>
            </a:r>
            <a:r>
              <a:rPr lang="en-US" sz="1200" b="1" baseline="0" dirty="0">
                <a:latin typeface="Arial" panose="020B0604020202020204" pitchFamily="34" charset="0"/>
                <a:cs typeface="Arial" panose="020B0604020202020204" pitchFamily="34" charset="0"/>
              </a:rPr>
              <a:t>Readiness </a:t>
            </a:r>
            <a:r>
              <a:rPr lang="en-US" sz="1200" b="1" baseline="0" dirty="0" err="1">
                <a:latin typeface="Arial" panose="020B0604020202020204" pitchFamily="34" charset="0"/>
                <a:cs typeface="Arial" panose="020B0604020202020204" pitchFamily="34" charset="0"/>
              </a:rPr>
              <a:t>Programme</a:t>
            </a:r>
            <a:r>
              <a:rPr lang="en-US" sz="1200" b="1" baseline="0" dirty="0">
                <a:latin typeface="Arial" panose="020B0604020202020204" pitchFamily="34" charset="0"/>
                <a:cs typeface="Arial" panose="020B0604020202020204" pitchFamily="34" charset="0"/>
              </a:rPr>
              <a:t> and the Project Preparation Facility (known as PPF)</a:t>
            </a:r>
            <a:endParaRPr lang="en-US" sz="1200" b="0" baseline="0" dirty="0">
              <a:latin typeface="Arial" panose="020B0604020202020204" pitchFamily="34" charset="0"/>
              <a:cs typeface="Arial" panose="020B0604020202020204" pitchFamily="34" charset="0"/>
            </a:endParaRP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An enabler (or ‘seed fund’) for developing countries by providing support to strengthen systems and processes to effectively access the Fund, manage projects and deliver intended impacts. </a:t>
            </a: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Readiness resources are catalytic to ensure countries can attract investments to transition into low-emission and climate-resilient economies and societies.</a:t>
            </a: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Fund offers a range of readiness products depending on specific needs of countries and entities. (More details in upcoming slides)</a:t>
            </a:r>
          </a:p>
          <a:p>
            <a:pPr marL="457200" indent="-457200">
              <a:buFont typeface="+mj-lt"/>
              <a:buAutoNum type="arabicPeriod"/>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8CE59AD-A06C-4C17-85AE-F8B43C496702}" type="slidenum">
              <a:rPr lang="en-US" smtClean="0"/>
              <a:t>4</a:t>
            </a:fld>
            <a:endParaRPr lang="en-US"/>
          </a:p>
        </p:txBody>
      </p:sp>
    </p:spTree>
    <p:extLst>
      <p:ext uri="{BB962C8B-B14F-4D97-AF65-F5344CB8AC3E}">
        <p14:creationId xmlns:p14="http://schemas.microsoft.com/office/powerpoint/2010/main" val="2038316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1023938"/>
            <a:ext cx="4851400" cy="3638550"/>
          </a:xfrm>
        </p:spPr>
      </p:sp>
      <p:sp>
        <p:nvSpPr>
          <p:cNvPr id="3" name="Notes Placeholder 2"/>
          <p:cNvSpPr>
            <a:spLocks noGrp="1"/>
          </p:cNvSpPr>
          <p:nvPr>
            <p:ph type="body" idx="1"/>
          </p:nvPr>
        </p:nvSpPr>
        <p:spPr/>
        <p:txBody>
          <a:bodyPr/>
          <a:lstStyle/>
          <a:p>
            <a:r>
              <a:rPr lang="en-US" dirty="0"/>
              <a:t>Secretariat input is aimed at</a:t>
            </a:r>
            <a:r>
              <a:rPr lang="en-US" baseline="0" dirty="0"/>
              <a:t> improving two aspects: Performance against investment criteria, and compliance with GCF policies.</a:t>
            </a:r>
          </a:p>
          <a:p>
            <a:endParaRPr lang="en-US" baseline="0" dirty="0"/>
          </a:p>
        </p:txBody>
      </p:sp>
      <p:sp>
        <p:nvSpPr>
          <p:cNvPr id="4" name="Slide Number Placeholder 3"/>
          <p:cNvSpPr>
            <a:spLocks noGrp="1"/>
          </p:cNvSpPr>
          <p:nvPr>
            <p:ph type="sldNum" sz="quarter" idx="10"/>
          </p:nvPr>
        </p:nvSpPr>
        <p:spPr/>
        <p:txBody>
          <a:bodyPr/>
          <a:lstStyle/>
          <a:p>
            <a:fld id="{D400D89C-1D6D-4027-ABB8-1D42A5C6071E}" type="slidenum">
              <a:rPr lang="en-US" smtClean="0"/>
              <a:t>6</a:t>
            </a:fld>
            <a:endParaRPr lang="en-US"/>
          </a:p>
        </p:txBody>
      </p:sp>
    </p:spTree>
    <p:extLst>
      <p:ext uri="{BB962C8B-B14F-4D97-AF65-F5344CB8AC3E}">
        <p14:creationId xmlns:p14="http://schemas.microsoft.com/office/powerpoint/2010/main" val="2042262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958850"/>
            <a:ext cx="4541838" cy="3406775"/>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C8CE59AD-A06C-4C17-85AE-F8B43C496702}" type="slidenum">
              <a:rPr lang="en-US" smtClean="0"/>
              <a:t>7</a:t>
            </a:fld>
            <a:endParaRPr lang="en-US"/>
          </a:p>
        </p:txBody>
      </p:sp>
    </p:spTree>
    <p:extLst>
      <p:ext uri="{BB962C8B-B14F-4D97-AF65-F5344CB8AC3E}">
        <p14:creationId xmlns:p14="http://schemas.microsoft.com/office/powerpoint/2010/main" val="2830717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958850"/>
            <a:ext cx="4541838" cy="3406775"/>
          </a:xfrm>
        </p:spPr>
      </p:sp>
      <p:sp>
        <p:nvSpPr>
          <p:cNvPr id="3" name="Notes Placeholder 2"/>
          <p:cNvSpPr>
            <a:spLocks noGrp="1"/>
          </p:cNvSpPr>
          <p:nvPr>
            <p:ph type="body" idx="1"/>
          </p:nvPr>
        </p:nvSpPr>
        <p:spPr/>
        <p:txBody>
          <a:bodyPr/>
          <a:lstStyle/>
          <a:p>
            <a:r>
              <a:rPr lang="en-US" dirty="0"/>
              <a:t>CAVEAT: These windows are also for PRIVATE SECTOR as well! It’s just that the majority of the pipeline/portfolio is composed of public-sector projects. We welcome private sector to access GCF funding through these windows, particularly SAP!</a:t>
            </a:r>
          </a:p>
        </p:txBody>
      </p:sp>
      <p:sp>
        <p:nvSpPr>
          <p:cNvPr id="4" name="Slide Number Placeholder 3"/>
          <p:cNvSpPr>
            <a:spLocks noGrp="1"/>
          </p:cNvSpPr>
          <p:nvPr>
            <p:ph type="sldNum" sz="quarter" idx="10"/>
          </p:nvPr>
        </p:nvSpPr>
        <p:spPr/>
        <p:txBody>
          <a:bodyPr/>
          <a:lstStyle/>
          <a:p>
            <a:fld id="{D400D89C-1D6D-4027-ABB8-1D42A5C6071E}" type="slidenum">
              <a:rPr lang="en-US" smtClean="0"/>
              <a:t>8</a:t>
            </a:fld>
            <a:endParaRPr lang="en-US"/>
          </a:p>
        </p:txBody>
      </p:sp>
    </p:spTree>
    <p:extLst>
      <p:ext uri="{BB962C8B-B14F-4D97-AF65-F5344CB8AC3E}">
        <p14:creationId xmlns:p14="http://schemas.microsoft.com/office/powerpoint/2010/main" val="2762900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958850"/>
            <a:ext cx="4541838" cy="3406775"/>
          </a:xfrm>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The mandate of the Country </a:t>
            </a:r>
            <a:r>
              <a:rPr lang="en-US" sz="1200" dirty="0" err="1">
                <a:latin typeface="Arial" panose="020B0604020202020204" pitchFamily="34" charset="0"/>
                <a:cs typeface="Arial" panose="020B0604020202020204" pitchFamily="34" charset="0"/>
              </a:rPr>
              <a:t>Programme</a:t>
            </a:r>
            <a:r>
              <a:rPr lang="en-US" sz="1200" dirty="0">
                <a:latin typeface="Arial" panose="020B0604020202020204" pitchFamily="34" charset="0"/>
                <a:cs typeface="Arial" panose="020B0604020202020204" pitchFamily="34" charset="0"/>
              </a:rPr>
              <a:t> Division is to enable countries and accredited entities to be </a:t>
            </a:r>
            <a:r>
              <a:rPr lang="en-US" sz="1200" b="1" dirty="0">
                <a:latin typeface="Arial" panose="020B0604020202020204" pitchFamily="34" charset="0"/>
                <a:cs typeface="Arial" panose="020B0604020202020204" pitchFamily="34" charset="0"/>
              </a:rPr>
              <a:t>SUCCESSFUL</a:t>
            </a:r>
            <a:r>
              <a:rPr lang="en-US" sz="1200" dirty="0">
                <a:latin typeface="Arial" panose="020B0604020202020204" pitchFamily="34" charset="0"/>
                <a:cs typeface="Arial" panose="020B0604020202020204" pitchFamily="34" charset="0"/>
              </a:rPr>
              <a:t> and </a:t>
            </a:r>
            <a:r>
              <a:rPr lang="en-US" sz="1200" b="1" dirty="0">
                <a:latin typeface="Arial" panose="020B0604020202020204" pitchFamily="34" charset="0"/>
                <a:cs typeface="Arial" panose="020B0604020202020204" pitchFamily="34" charset="0"/>
              </a:rPr>
              <a:t>IMPACTFUL</a:t>
            </a:r>
            <a:r>
              <a:rPr lang="en-US" sz="1200" baseline="0" dirty="0">
                <a:latin typeface="Arial" panose="020B0604020202020204" pitchFamily="34" charset="0"/>
                <a:cs typeface="Arial" panose="020B0604020202020204" pitchFamily="34" charset="0"/>
              </a:rPr>
              <a:t> through:</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latin typeface="Arial" panose="020B0604020202020204" pitchFamily="34" charset="0"/>
                <a:cs typeface="Arial" panose="020B0604020202020204" pitchFamily="34" charset="0"/>
              </a:rPr>
              <a:t>Establishing dialogue with </a:t>
            </a:r>
            <a:r>
              <a:rPr lang="en-US" sz="1200" b="1" baseline="0" dirty="0">
                <a:latin typeface="Arial" panose="020B0604020202020204" pitchFamily="34" charset="0"/>
                <a:cs typeface="Arial" panose="020B0604020202020204" pitchFamily="34" charset="0"/>
              </a:rPr>
              <a:t>National Designated Authorities (NDAs) and focal points</a:t>
            </a:r>
            <a:r>
              <a:rPr lang="en-US" sz="1200" b="0" baseline="0" dirty="0">
                <a:latin typeface="Arial" panose="020B0604020202020204" pitchFamily="34" charset="0"/>
                <a:cs typeface="Arial" panose="020B0604020202020204" pitchFamily="34" charset="0"/>
              </a:rPr>
              <a:t> and c</a:t>
            </a:r>
            <a:r>
              <a:rPr lang="en-US" sz="1200" dirty="0">
                <a:latin typeface="Arial" panose="020B0604020202020204" pitchFamily="34" charset="0"/>
                <a:cs typeface="Arial" panose="020B0604020202020204" pitchFamily="34" charset="0"/>
              </a:rPr>
              <a:t>reating</a:t>
            </a:r>
            <a:r>
              <a:rPr lang="en-US" sz="1200" baseline="0" dirty="0">
                <a:latin typeface="Arial" panose="020B0604020202020204" pitchFamily="34" charset="0"/>
                <a:cs typeface="Arial" panose="020B0604020202020204" pitchFamily="34" charset="0"/>
              </a:rPr>
              <a:t> and maintaining a </a:t>
            </a:r>
            <a:r>
              <a:rPr lang="en-US" sz="1200" dirty="0">
                <a:latin typeface="Arial" panose="020B0604020202020204" pitchFamily="34" charset="0"/>
                <a:cs typeface="Arial" panose="020B0604020202020204" pitchFamily="34" charset="0"/>
              </a:rPr>
              <a:t>portfolio of dynamic and diverse </a:t>
            </a:r>
            <a:r>
              <a:rPr lang="en-US" sz="1200" b="1" dirty="0">
                <a:latin typeface="Arial" panose="020B0604020202020204" pitchFamily="34" charset="0"/>
                <a:cs typeface="Arial" panose="020B0604020202020204" pitchFamily="34" charset="0"/>
              </a:rPr>
              <a:t>Accredited Entities</a:t>
            </a:r>
            <a:endParaRPr lang="en-US" sz="1200" b="0" dirty="0">
              <a:latin typeface="Arial" panose="020B0604020202020204" pitchFamily="34" charset="0"/>
              <a:cs typeface="Arial" panose="020B0604020202020204" pitchFamily="34" charset="0"/>
            </a:endParaRP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Starting point for relationship with the Fund, NDAs (focal points) are government institutions that serve as the interface between each developing country and the Fund. They provide broad strategic oversight of the GCF’s activities in the country and communicate the country’s climate action priorities. </a:t>
            </a:r>
            <a:r>
              <a:rPr lang="en-US" sz="1200" u="sng" kern="1200" baseline="0" dirty="0">
                <a:solidFill>
                  <a:schemeClr val="tx1"/>
                </a:solidFill>
                <a:latin typeface="Arial" panose="020B0604020202020204" pitchFamily="34" charset="0"/>
                <a:ea typeface="+mn-ea"/>
                <a:cs typeface="Arial" panose="020B0604020202020204" pitchFamily="34" charset="0"/>
              </a:rPr>
              <a:t>Currently, the Fund has 145 NDAs / Focal Points.</a:t>
            </a: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Accredited Entities are the institutions (public and private) that apply for accreditation to access the Fund’s resources for projects and </a:t>
            </a:r>
            <a:r>
              <a:rPr lang="en-US" sz="1200" kern="1200" baseline="0" dirty="0" err="1">
                <a:solidFill>
                  <a:schemeClr val="tx1"/>
                </a:solidFill>
                <a:latin typeface="Arial" panose="020B0604020202020204" pitchFamily="34" charset="0"/>
                <a:ea typeface="+mn-ea"/>
                <a:cs typeface="Arial" panose="020B0604020202020204" pitchFamily="34" charset="0"/>
              </a:rPr>
              <a:t>programmes</a:t>
            </a:r>
            <a:r>
              <a:rPr lang="en-US" sz="1200" kern="1200" baseline="0" dirty="0">
                <a:solidFill>
                  <a:schemeClr val="tx1"/>
                </a:solidFill>
                <a:latin typeface="Arial" panose="020B0604020202020204" pitchFamily="34" charset="0"/>
                <a:ea typeface="+mn-ea"/>
                <a:cs typeface="Arial" panose="020B0604020202020204" pitchFamily="34" charset="0"/>
              </a:rPr>
              <a:t>. Entities submit projects for funding consideration by the GCF Board, a process coordinated by the NDA (focal point) to ensure country ownership (no-objection letter signed by NDA or focal point). </a:t>
            </a: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Currently, the Fund has 54 entities: 27 direct access entities (i.e. sub-national, national or regional organizations that need to be nominated by developing country NDAs or focal points) and 27 international access entities (i.e. United Nations agencies, multilateral development banks, international financial institutions and regional institutions).</a:t>
            </a:r>
          </a:p>
          <a:p>
            <a:pPr marL="640080" lvl="1" indent="-182880" algn="l" defTabSz="914400" rtl="0" eaLnBrk="1" latinLnBrk="0" hangingPunct="1">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mj-lt"/>
              <a:buAutoNum type="arabicPeriod"/>
            </a:pPr>
            <a:r>
              <a:rPr lang="en-US" sz="1200" dirty="0">
                <a:latin typeface="Arial" panose="020B0604020202020204" pitchFamily="34" charset="0"/>
                <a:cs typeface="Arial" panose="020B0604020202020204" pitchFamily="34" charset="0"/>
              </a:rPr>
              <a:t>Leading a </a:t>
            </a:r>
            <a:r>
              <a:rPr lang="en-US" sz="1200" b="1" dirty="0">
                <a:latin typeface="Arial" panose="020B0604020202020204" pitchFamily="34" charset="0"/>
                <a:cs typeface="Arial" panose="020B0604020202020204" pitchFamily="34" charset="0"/>
              </a:rPr>
              <a:t>Structured Dialogue</a:t>
            </a:r>
            <a:r>
              <a:rPr lang="en-US" sz="1200" dirty="0">
                <a:latin typeface="Arial" panose="020B0604020202020204" pitchFamily="34" charset="0"/>
                <a:cs typeface="Arial" panose="020B0604020202020204" pitchFamily="34" charset="0"/>
              </a:rPr>
              <a:t> with countries</a:t>
            </a:r>
          </a:p>
          <a:p>
            <a:pPr marL="640080" lvl="1" indent="-182880">
              <a:buFont typeface="Arial" panose="020B0604020202020204" pitchFamily="34" charset="0"/>
              <a:buChar char="•"/>
            </a:pPr>
            <a:r>
              <a:rPr lang="en-US" sz="1200" dirty="0">
                <a:latin typeface="Arial" panose="020B0604020202020204" pitchFamily="34" charset="0"/>
                <a:cs typeface="Arial" panose="020B0604020202020204" pitchFamily="34" charset="0"/>
              </a:rPr>
              <a:t>The Board’s strategic vision for GCF includes a continuous</a:t>
            </a:r>
            <a:r>
              <a:rPr lang="en-US" sz="1200" baseline="0" dirty="0">
                <a:latin typeface="Arial" panose="020B0604020202020204" pitchFamily="34" charset="0"/>
                <a:cs typeface="Arial" panose="020B0604020202020204" pitchFamily="34" charset="0"/>
              </a:rPr>
              <a:t> and focused engagement and dialogue between countries (National Designated Authorities), Accredited Entities, other stakeholders and the Fund.</a:t>
            </a:r>
          </a:p>
          <a:p>
            <a:pPr marL="640080" lvl="1" indent="-182880">
              <a:buFont typeface="Arial" panose="020B0604020202020204" pitchFamily="34" charset="0"/>
              <a:buChar char="•"/>
            </a:pPr>
            <a:r>
              <a:rPr lang="en-US" sz="1200" baseline="0" dirty="0">
                <a:latin typeface="Arial" panose="020B0604020202020204" pitchFamily="34" charset="0"/>
                <a:cs typeface="Arial" panose="020B0604020202020204" pitchFamily="34" charset="0"/>
              </a:rPr>
              <a:t>To support this process, CPD leads the organization of regional dialogues to rally GCF’s partners around common goals and a shared vision for country and regional action, and to provide a platform for partnership building and ‘matchmaking’ between countries and entities.</a:t>
            </a:r>
          </a:p>
          <a:p>
            <a:pPr marL="457200" indent="-45720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mj-lt"/>
              <a:buAutoNum type="arabicPeriod"/>
            </a:pPr>
            <a:r>
              <a:rPr lang="en-US" sz="1200" dirty="0">
                <a:latin typeface="Arial" panose="020B0604020202020204" pitchFamily="34" charset="0"/>
                <a:cs typeface="Arial" panose="020B0604020202020204" pitchFamily="34" charset="0"/>
              </a:rPr>
              <a:t>Preparing </a:t>
            </a:r>
            <a:r>
              <a:rPr lang="en-US" sz="1200" b="1" dirty="0">
                <a:latin typeface="Arial" panose="020B0604020202020204" pitchFamily="34" charset="0"/>
                <a:cs typeface="Arial" panose="020B0604020202020204" pitchFamily="34" charset="0"/>
              </a:rPr>
              <a:t>Country </a:t>
            </a:r>
            <a:r>
              <a:rPr lang="en-US" sz="1200" b="1" dirty="0" err="1">
                <a:latin typeface="Arial" panose="020B0604020202020204" pitchFamily="34" charset="0"/>
                <a:cs typeface="Arial" panose="020B0604020202020204" pitchFamily="34" charset="0"/>
              </a:rPr>
              <a:t>Programmes</a:t>
            </a:r>
            <a:endParaRPr lang="en-US" sz="1200" b="0" dirty="0">
              <a:latin typeface="Arial" panose="020B0604020202020204" pitchFamily="34" charset="0"/>
              <a:cs typeface="Arial" panose="020B0604020202020204" pitchFamily="34" charset="0"/>
            </a:endParaRPr>
          </a:p>
          <a:p>
            <a:pPr marL="640080" lvl="1" indent="-182880" algn="l" defTabSz="914400" rtl="0" eaLnBrk="1" latinLnBrk="0" hangingPunct="1">
              <a:buFont typeface="Arial" panose="020B0604020202020204" pitchFamily="34" charset="0"/>
              <a:buChar char="•"/>
            </a:pPr>
            <a:r>
              <a:rPr lang="en-US" sz="1200" dirty="0">
                <a:latin typeface="Arial" panose="020B0604020202020204" pitchFamily="34" charset="0"/>
                <a:cs typeface="Arial" panose="020B0604020202020204" pitchFamily="34" charset="0"/>
              </a:rPr>
              <a:t>R</a:t>
            </a:r>
            <a:r>
              <a:rPr lang="en-US" sz="1200" kern="1200" baseline="0" dirty="0">
                <a:solidFill>
                  <a:schemeClr val="tx1"/>
                </a:solidFill>
                <a:latin typeface="Arial" panose="020B0604020202020204" pitchFamily="34" charset="0"/>
                <a:ea typeface="+mn-ea"/>
                <a:cs typeface="Arial" panose="020B0604020202020204" pitchFamily="34" charset="0"/>
              </a:rPr>
              <a:t>oadmap of engagement for countries to structure their programming priorities with the GCF, as well as identify needs related to readiness support, project preparation and accreditation.</a:t>
            </a: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Development of country </a:t>
            </a:r>
            <a:r>
              <a:rPr lang="en-US" sz="1200" kern="1200" baseline="0" dirty="0" err="1">
                <a:solidFill>
                  <a:schemeClr val="tx1"/>
                </a:solidFill>
                <a:latin typeface="Arial" panose="020B0604020202020204" pitchFamily="34" charset="0"/>
                <a:ea typeface="+mn-ea"/>
                <a:cs typeface="Arial" panose="020B0604020202020204" pitchFamily="34" charset="0"/>
              </a:rPr>
              <a:t>programmes</a:t>
            </a:r>
            <a:r>
              <a:rPr lang="en-US" sz="1200" kern="1200" baseline="0" dirty="0">
                <a:solidFill>
                  <a:schemeClr val="tx1"/>
                </a:solidFill>
                <a:latin typeface="Arial" panose="020B0604020202020204" pitchFamily="34" charset="0"/>
                <a:ea typeface="+mn-ea"/>
                <a:cs typeface="Arial" panose="020B0604020202020204" pitchFamily="34" charset="0"/>
              </a:rPr>
              <a:t> and entity work </a:t>
            </a:r>
            <a:r>
              <a:rPr lang="en-US" sz="1200" kern="1200" baseline="0" dirty="0" err="1">
                <a:solidFill>
                  <a:schemeClr val="tx1"/>
                </a:solidFill>
                <a:latin typeface="Arial" panose="020B0604020202020204" pitchFamily="34" charset="0"/>
                <a:ea typeface="+mn-ea"/>
                <a:cs typeface="Arial" panose="020B0604020202020204" pitchFamily="34" charset="0"/>
              </a:rPr>
              <a:t>programmes</a:t>
            </a:r>
            <a:r>
              <a:rPr lang="en-US" sz="1200" kern="1200" baseline="0" dirty="0">
                <a:solidFill>
                  <a:schemeClr val="tx1"/>
                </a:solidFill>
                <a:latin typeface="Arial" panose="020B0604020202020204" pitchFamily="34" charset="0"/>
                <a:ea typeface="+mn-ea"/>
                <a:cs typeface="Arial" panose="020B0604020202020204" pitchFamily="34" charset="0"/>
              </a:rPr>
              <a:t> lie at the </a:t>
            </a:r>
            <a:r>
              <a:rPr lang="en-US" sz="1200" kern="1200" baseline="0" dirty="0" err="1">
                <a:solidFill>
                  <a:schemeClr val="tx1"/>
                </a:solidFill>
                <a:latin typeface="Arial" panose="020B0604020202020204" pitchFamily="34" charset="0"/>
                <a:ea typeface="+mn-ea"/>
                <a:cs typeface="Arial" panose="020B0604020202020204" pitchFamily="34" charset="0"/>
              </a:rPr>
              <a:t>centre</a:t>
            </a:r>
            <a:r>
              <a:rPr lang="en-US" sz="1200" kern="1200" baseline="0" dirty="0">
                <a:solidFill>
                  <a:schemeClr val="tx1"/>
                </a:solidFill>
                <a:latin typeface="Arial" panose="020B0604020202020204" pitchFamily="34" charset="0"/>
                <a:ea typeface="+mn-ea"/>
                <a:cs typeface="Arial" panose="020B0604020202020204" pitchFamily="34" charset="0"/>
              </a:rPr>
              <a:t> of the programming exercise, aligning countries’ climate change priorities with the expertise and comparative advantage of accredited entities.</a:t>
            </a: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A practical and ‘living’ document that also includes a pipeline of projects that the country would like to undertake with the Fund, aligned to GCF’s strategic impacts, investment criteria and operational modalities. </a:t>
            </a:r>
          </a:p>
          <a:p>
            <a:pPr marL="457200" indent="-45720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mj-lt"/>
              <a:buAutoNum type="arabicPeriod"/>
            </a:pPr>
            <a:r>
              <a:rPr lang="en-US" sz="1200" dirty="0">
                <a:latin typeface="Arial" panose="020B0604020202020204" pitchFamily="34" charset="0"/>
                <a:cs typeface="Arial" panose="020B0604020202020204" pitchFamily="34" charset="0"/>
              </a:rPr>
              <a:t>Building</a:t>
            </a:r>
            <a:r>
              <a:rPr lang="en-US" sz="1200" baseline="0" dirty="0">
                <a:latin typeface="Arial" panose="020B0604020202020204" pitchFamily="34" charset="0"/>
                <a:cs typeface="Arial" panose="020B0604020202020204" pitchFamily="34" charset="0"/>
              </a:rPr>
              <a:t> and enhancing the capacity of countries and entities through the </a:t>
            </a:r>
            <a:r>
              <a:rPr lang="en-US" sz="1200" b="1" baseline="0" dirty="0">
                <a:latin typeface="Arial" panose="020B0604020202020204" pitchFamily="34" charset="0"/>
                <a:cs typeface="Arial" panose="020B0604020202020204" pitchFamily="34" charset="0"/>
              </a:rPr>
              <a:t>Readiness </a:t>
            </a:r>
            <a:r>
              <a:rPr lang="en-US" sz="1200" b="1" baseline="0" dirty="0" err="1">
                <a:latin typeface="Arial" panose="020B0604020202020204" pitchFamily="34" charset="0"/>
                <a:cs typeface="Arial" panose="020B0604020202020204" pitchFamily="34" charset="0"/>
              </a:rPr>
              <a:t>Programme</a:t>
            </a:r>
            <a:r>
              <a:rPr lang="en-US" sz="1200" b="1" baseline="0" dirty="0">
                <a:latin typeface="Arial" panose="020B0604020202020204" pitchFamily="34" charset="0"/>
                <a:cs typeface="Arial" panose="020B0604020202020204" pitchFamily="34" charset="0"/>
              </a:rPr>
              <a:t> and the Project Preparation Facility (known as PPF)</a:t>
            </a:r>
            <a:endParaRPr lang="en-US" sz="1200" b="0" baseline="0" dirty="0">
              <a:latin typeface="Arial" panose="020B0604020202020204" pitchFamily="34" charset="0"/>
              <a:cs typeface="Arial" panose="020B0604020202020204" pitchFamily="34" charset="0"/>
            </a:endParaRP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An enabler (or ‘seed fund’) for developing countries by providing support to strengthen systems and processes to effectively access the Fund, manage projects and deliver intended impacts. </a:t>
            </a: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Readiness resources are catalytic to ensure countries can attract investments to transition into low-emission and climate-resilient economies and societies.</a:t>
            </a:r>
          </a:p>
          <a:p>
            <a:pPr marL="640080" lvl="1" indent="-182880" algn="l" defTabSz="914400" rtl="0" eaLnBrk="1" latinLnBrk="0" hangingPunct="1">
              <a:buFont typeface="Arial" panose="020B0604020202020204" pitchFamily="34" charset="0"/>
              <a:buChar char="•"/>
            </a:pPr>
            <a:r>
              <a:rPr lang="en-US" sz="1200" kern="1200" baseline="0" dirty="0">
                <a:solidFill>
                  <a:schemeClr val="tx1"/>
                </a:solidFill>
                <a:latin typeface="Arial" panose="020B0604020202020204" pitchFamily="34" charset="0"/>
                <a:ea typeface="+mn-ea"/>
                <a:cs typeface="Arial" panose="020B0604020202020204" pitchFamily="34" charset="0"/>
              </a:rPr>
              <a:t>Fund offers a range of readiness products depending on specific needs of countries and entities. (More details in upcoming slides)</a:t>
            </a:r>
          </a:p>
          <a:p>
            <a:pPr marL="457200" indent="-457200">
              <a:buFont typeface="+mj-lt"/>
              <a:buAutoNum type="arabicPeriod"/>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8CE59AD-A06C-4C17-85AE-F8B43C496702}" type="slidenum">
              <a:rPr lang="en-US" smtClean="0"/>
              <a:t>9</a:t>
            </a:fld>
            <a:endParaRPr lang="en-US"/>
          </a:p>
        </p:txBody>
      </p:sp>
    </p:spTree>
    <p:extLst>
      <p:ext uri="{BB962C8B-B14F-4D97-AF65-F5344CB8AC3E}">
        <p14:creationId xmlns:p14="http://schemas.microsoft.com/office/powerpoint/2010/main" val="819049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1023938"/>
            <a:ext cx="4851400" cy="3638550"/>
          </a:xfrm>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[Internal</a:t>
            </a:r>
            <a:r>
              <a:rPr lang="en-GB" sz="1200" i="1" kern="1200" baseline="0" dirty="0">
                <a:solidFill>
                  <a:schemeClr val="tx1"/>
                </a:solidFill>
                <a:effectLst/>
                <a:latin typeface="+mn-lt"/>
                <a:ea typeface="+mn-ea"/>
                <a:cs typeface="+mn-cs"/>
              </a:rPr>
              <a:t> note: This slide shows the distribution of 77 funding proposals in the pipeline across the region and theme. The distribution is by the requested GCF AMOUNT, not by the number of proposals.]</a:t>
            </a:r>
            <a:endParaRPr lang="en-GB" sz="1200" i="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Geographically, Asia-Pacific requested the largest share of the GCF funding, followed by LAC. Africa accounts for close to 30 per cent. Proposals targeting LDCs, SIDS and African States amount to almost half of the funding requested. By thematic window, cross-cutting projects targeting both mitigation and adaptation results constitute the largest share, accounting for 45 per cent.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climate impact of the pipeline is expected to be 735 million tonnes of CO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equivalent in emission reductions and increased resilience of 135.5 million people.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00D89C-1D6D-4027-ABB8-1D42A5C6071E}" type="slidenum">
              <a:rPr lang="en-US" smtClean="0"/>
              <a:t>10</a:t>
            </a:fld>
            <a:endParaRPr lang="en-US"/>
          </a:p>
        </p:txBody>
      </p:sp>
    </p:spTree>
    <p:extLst>
      <p:ext uri="{BB962C8B-B14F-4D97-AF65-F5344CB8AC3E}">
        <p14:creationId xmlns:p14="http://schemas.microsoft.com/office/powerpoint/2010/main" val="304195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GCF - PPT BG.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82" y="-47616"/>
            <a:ext cx="9302765" cy="6953232"/>
          </a:xfrm>
          <a:prstGeom prst="rect">
            <a:avLst/>
          </a:prstGeom>
        </p:spPr>
      </p:pic>
      <p:pic>
        <p:nvPicPr>
          <p:cNvPr id="3" name="Picture 2" descr="GCFblgrnLogoRGB.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5786" y="559834"/>
            <a:ext cx="2785974" cy="1970930"/>
          </a:xfrm>
          <a:prstGeom prst="rect">
            <a:avLst/>
          </a:prstGeom>
        </p:spPr>
      </p:pic>
      <p:sp>
        <p:nvSpPr>
          <p:cNvPr id="4" name="Subtitle 2"/>
          <p:cNvSpPr txBox="1">
            <a:spLocks/>
          </p:cNvSpPr>
          <p:nvPr userDrawn="1"/>
        </p:nvSpPr>
        <p:spPr>
          <a:xfrm>
            <a:off x="1777956" y="2909888"/>
            <a:ext cx="7126608" cy="67238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r>
              <a:rPr lang="en-US" sz="3600" b="1" dirty="0">
                <a:solidFill>
                  <a:prstClr val="black"/>
                </a:solidFill>
                <a:latin typeface="Corbel"/>
                <a:cs typeface="Corbel"/>
              </a:rPr>
              <a:t>Title of </a:t>
            </a:r>
            <a:r>
              <a:rPr lang="en-US" sz="4000" b="1" dirty="0">
                <a:solidFill>
                  <a:prstClr val="black"/>
                </a:solidFill>
                <a:latin typeface="Corbel"/>
                <a:cs typeface="Corbel"/>
              </a:rPr>
              <a:t>Presentation</a:t>
            </a:r>
            <a:endParaRPr lang="en-US" sz="3600" b="1" i="1" dirty="0">
              <a:solidFill>
                <a:prstClr val="black"/>
              </a:solidFill>
              <a:latin typeface="Corbel"/>
              <a:cs typeface="Corbel"/>
            </a:endParaRPr>
          </a:p>
        </p:txBody>
      </p:sp>
      <p:sp>
        <p:nvSpPr>
          <p:cNvPr id="5" name="Subtitle 2"/>
          <p:cNvSpPr txBox="1">
            <a:spLocks/>
          </p:cNvSpPr>
          <p:nvPr userDrawn="1"/>
        </p:nvSpPr>
        <p:spPr>
          <a:xfrm>
            <a:off x="1772575" y="4445343"/>
            <a:ext cx="6653110" cy="1603743"/>
          </a:xfrm>
          <a:prstGeom prst="rect">
            <a:avLst/>
          </a:prstGeom>
        </p:spPr>
        <p:txBody>
          <a:bodyPr>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r>
              <a:rPr lang="en-US" sz="2800" b="1" dirty="0">
                <a:solidFill>
                  <a:srgbClr val="246B52"/>
                </a:solidFill>
                <a:latin typeface="Corbel"/>
                <a:ea typeface="Corbel"/>
                <a:cs typeface="Corbel"/>
              </a:rPr>
              <a:t>Name of Presenter</a:t>
            </a:r>
          </a:p>
          <a:p>
            <a:pPr marL="0" indent="0">
              <a:lnSpc>
                <a:spcPct val="80000"/>
              </a:lnSpc>
              <a:buNone/>
            </a:pPr>
            <a:endParaRPr lang="en-US" sz="2400" dirty="0">
              <a:solidFill>
                <a:srgbClr val="246B52"/>
              </a:solidFill>
              <a:latin typeface="Corbel"/>
              <a:ea typeface="Corbel"/>
              <a:cs typeface="Corbel"/>
            </a:endParaRPr>
          </a:p>
          <a:p>
            <a:pPr marL="0" indent="0">
              <a:lnSpc>
                <a:spcPct val="80000"/>
              </a:lnSpc>
              <a:buNone/>
            </a:pPr>
            <a:r>
              <a:rPr lang="en-US" sz="2000" dirty="0">
                <a:solidFill>
                  <a:srgbClr val="246B52"/>
                </a:solidFill>
                <a:latin typeface="Corbel"/>
                <a:ea typeface="Corbel"/>
                <a:cs typeface="Corbel"/>
              </a:rPr>
              <a:t>Event Name</a:t>
            </a:r>
          </a:p>
          <a:p>
            <a:pPr marL="0" indent="0">
              <a:lnSpc>
                <a:spcPct val="80000"/>
              </a:lnSpc>
              <a:buNone/>
            </a:pPr>
            <a:r>
              <a:rPr lang="en-US" sz="2000" dirty="0">
                <a:solidFill>
                  <a:srgbClr val="246B52"/>
                </a:solidFill>
                <a:latin typeface="Corbel"/>
                <a:ea typeface="Corbel"/>
                <a:cs typeface="Corbel"/>
              </a:rPr>
              <a:t>Month Year | Location</a:t>
            </a:r>
          </a:p>
        </p:txBody>
      </p:sp>
      <p:sp>
        <p:nvSpPr>
          <p:cNvPr id="6" name="Subtitle 2"/>
          <p:cNvSpPr txBox="1">
            <a:spLocks/>
          </p:cNvSpPr>
          <p:nvPr userDrawn="1"/>
        </p:nvSpPr>
        <p:spPr>
          <a:xfrm>
            <a:off x="1772575" y="2549331"/>
            <a:ext cx="7126608" cy="4025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r>
              <a:rPr lang="en-US" sz="2000" dirty="0">
                <a:solidFill>
                  <a:prstClr val="black"/>
                </a:solidFill>
                <a:latin typeface="Corbel"/>
                <a:cs typeface="Corbel"/>
              </a:rPr>
              <a:t>Subtitle/Agenda Item/Etc. (optional)</a:t>
            </a:r>
          </a:p>
          <a:p>
            <a:pPr algn="l">
              <a:lnSpc>
                <a:spcPct val="90000"/>
              </a:lnSpc>
            </a:pPr>
            <a:endParaRPr lang="en-US" sz="2000" dirty="0">
              <a:solidFill>
                <a:prstClr val="black"/>
              </a:solidFill>
              <a:latin typeface="Corbel"/>
              <a:cs typeface="Corbel"/>
            </a:endParaRPr>
          </a:p>
        </p:txBody>
      </p:sp>
    </p:spTree>
    <p:extLst>
      <p:ext uri="{BB962C8B-B14F-4D97-AF65-F5344CB8AC3E}">
        <p14:creationId xmlns:p14="http://schemas.microsoft.com/office/powerpoint/2010/main" val="96702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GCF - PPT BG.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80" y="-47616"/>
            <a:ext cx="9302765" cy="6953232"/>
          </a:xfrm>
          <a:prstGeom prst="rect">
            <a:avLst/>
          </a:prstGeom>
        </p:spPr>
      </p:pic>
      <p:pic>
        <p:nvPicPr>
          <p:cNvPr id="3" name="Picture 2" descr="GCFblgrnLogoRGB.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5786" y="559834"/>
            <a:ext cx="2785974" cy="1970930"/>
          </a:xfrm>
          <a:prstGeom prst="rect">
            <a:avLst/>
          </a:prstGeom>
        </p:spPr>
      </p:pic>
      <p:sp>
        <p:nvSpPr>
          <p:cNvPr id="4" name="Subtitle 2"/>
          <p:cNvSpPr txBox="1">
            <a:spLocks/>
          </p:cNvSpPr>
          <p:nvPr userDrawn="1"/>
        </p:nvSpPr>
        <p:spPr>
          <a:xfrm>
            <a:off x="1777956" y="2909888"/>
            <a:ext cx="7126608" cy="672380"/>
          </a:xfrm>
          <a:prstGeom prst="rect">
            <a:avLst/>
          </a:prstGeom>
        </p:spPr>
        <p:txBody>
          <a:bodyPr vert="horz" lIns="68580" tIns="34290" rIns="68580" bIns="3429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r>
              <a:rPr lang="en-US" sz="2700" b="1" dirty="0">
                <a:solidFill>
                  <a:prstClr val="black"/>
                </a:solidFill>
                <a:latin typeface="Corbel"/>
                <a:cs typeface="Corbel"/>
              </a:rPr>
              <a:t>Title of </a:t>
            </a:r>
            <a:r>
              <a:rPr lang="en-US" sz="3000" b="1" dirty="0">
                <a:solidFill>
                  <a:prstClr val="black"/>
                </a:solidFill>
                <a:latin typeface="Corbel"/>
                <a:cs typeface="Corbel"/>
              </a:rPr>
              <a:t>Presentation</a:t>
            </a:r>
            <a:endParaRPr lang="en-US" sz="2700" b="1" i="1" dirty="0">
              <a:solidFill>
                <a:prstClr val="black"/>
              </a:solidFill>
              <a:latin typeface="Corbel"/>
              <a:cs typeface="Corbel"/>
            </a:endParaRPr>
          </a:p>
        </p:txBody>
      </p:sp>
      <p:sp>
        <p:nvSpPr>
          <p:cNvPr id="5" name="Subtitle 2"/>
          <p:cNvSpPr txBox="1">
            <a:spLocks/>
          </p:cNvSpPr>
          <p:nvPr userDrawn="1"/>
        </p:nvSpPr>
        <p:spPr>
          <a:xfrm>
            <a:off x="1772577" y="4445347"/>
            <a:ext cx="6653110" cy="1603743"/>
          </a:xfrm>
          <a:prstGeom prst="rect">
            <a:avLst/>
          </a:prstGeom>
        </p:spPr>
        <p:txBody>
          <a:bodyPr>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r>
              <a:rPr lang="en-US" sz="2100" b="1" dirty="0">
                <a:solidFill>
                  <a:srgbClr val="246B52"/>
                </a:solidFill>
                <a:latin typeface="Corbel"/>
                <a:ea typeface="Corbel"/>
                <a:cs typeface="Corbel"/>
              </a:rPr>
              <a:t>Name of Presenter</a:t>
            </a:r>
          </a:p>
          <a:p>
            <a:pPr marL="0" indent="0">
              <a:lnSpc>
                <a:spcPct val="80000"/>
              </a:lnSpc>
              <a:buNone/>
            </a:pPr>
            <a:endParaRPr lang="en-US" sz="1800" dirty="0">
              <a:solidFill>
                <a:srgbClr val="246B52"/>
              </a:solidFill>
              <a:latin typeface="Corbel"/>
              <a:ea typeface="Corbel"/>
              <a:cs typeface="Corbel"/>
            </a:endParaRPr>
          </a:p>
          <a:p>
            <a:pPr marL="0" indent="0">
              <a:lnSpc>
                <a:spcPct val="80000"/>
              </a:lnSpc>
              <a:buNone/>
            </a:pPr>
            <a:r>
              <a:rPr lang="en-US" sz="1500" dirty="0">
                <a:solidFill>
                  <a:srgbClr val="246B52"/>
                </a:solidFill>
                <a:latin typeface="Corbel"/>
                <a:ea typeface="Corbel"/>
                <a:cs typeface="Corbel"/>
              </a:rPr>
              <a:t>Event Name</a:t>
            </a:r>
          </a:p>
          <a:p>
            <a:pPr marL="0" indent="0">
              <a:lnSpc>
                <a:spcPct val="80000"/>
              </a:lnSpc>
              <a:buNone/>
            </a:pPr>
            <a:r>
              <a:rPr lang="en-US" sz="1500" dirty="0">
                <a:solidFill>
                  <a:srgbClr val="246B52"/>
                </a:solidFill>
                <a:latin typeface="Corbel"/>
                <a:ea typeface="Corbel"/>
                <a:cs typeface="Corbel"/>
              </a:rPr>
              <a:t>Month Year | Location</a:t>
            </a:r>
          </a:p>
        </p:txBody>
      </p:sp>
      <p:sp>
        <p:nvSpPr>
          <p:cNvPr id="6" name="Subtitle 2"/>
          <p:cNvSpPr txBox="1">
            <a:spLocks/>
          </p:cNvSpPr>
          <p:nvPr userDrawn="1"/>
        </p:nvSpPr>
        <p:spPr>
          <a:xfrm>
            <a:off x="1772575" y="2549331"/>
            <a:ext cx="7126608" cy="402540"/>
          </a:xfrm>
          <a:prstGeom prst="rect">
            <a:avLst/>
          </a:prstGeom>
        </p:spPr>
        <p:txBody>
          <a:bodyPr vert="horz" lIns="68580" tIns="34290" rIns="68580" bIns="3429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r>
              <a:rPr lang="en-US" sz="1500" dirty="0">
                <a:solidFill>
                  <a:prstClr val="black"/>
                </a:solidFill>
                <a:latin typeface="Corbel"/>
                <a:cs typeface="Corbel"/>
              </a:rPr>
              <a:t>Subtitle/Agenda Item/Etc. (optional)</a:t>
            </a:r>
          </a:p>
          <a:p>
            <a:pPr algn="l">
              <a:lnSpc>
                <a:spcPct val="90000"/>
              </a:lnSpc>
            </a:pPr>
            <a:endParaRPr lang="en-US" sz="1500" dirty="0">
              <a:solidFill>
                <a:prstClr val="black"/>
              </a:solidFill>
              <a:latin typeface="Corbel"/>
              <a:cs typeface="Corbel"/>
            </a:endParaRPr>
          </a:p>
        </p:txBody>
      </p:sp>
    </p:spTree>
    <p:extLst>
      <p:ext uri="{BB962C8B-B14F-4D97-AF65-F5344CB8AC3E}">
        <p14:creationId xmlns:p14="http://schemas.microsoft.com/office/powerpoint/2010/main" val="3235495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5464" y="589068"/>
            <a:ext cx="6643924" cy="566632"/>
          </a:xfrm>
          <a:prstGeom prst="rect">
            <a:avLst/>
          </a:prstGeom>
        </p:spPr>
        <p:txBody>
          <a:bodyPr vert="horz"/>
          <a:lstStyle>
            <a:lvl1pPr algn="r">
              <a:defRPr sz="3000" b="1" i="0">
                <a:latin typeface="Corbel"/>
                <a:cs typeface="Corbel"/>
              </a:defRPr>
            </a:lvl1pPr>
          </a:lstStyle>
          <a:p>
            <a:r>
              <a:rPr lang="en-CA" dirty="0"/>
              <a:t>Title of Slide</a:t>
            </a:r>
            <a:endParaRPr lang="en-US" dirty="0"/>
          </a:p>
        </p:txBody>
      </p:sp>
      <p:sp>
        <p:nvSpPr>
          <p:cNvPr id="5" name="Text Placeholder 4"/>
          <p:cNvSpPr>
            <a:spLocks noGrp="1"/>
          </p:cNvSpPr>
          <p:nvPr>
            <p:ph type="body" sz="quarter" idx="10" hasCustomPrompt="1"/>
          </p:nvPr>
        </p:nvSpPr>
        <p:spPr>
          <a:xfrm>
            <a:off x="822325" y="2127250"/>
            <a:ext cx="7524750" cy="3944938"/>
          </a:xfrm>
          <a:prstGeom prst="rect">
            <a:avLst/>
          </a:prstGeom>
        </p:spPr>
        <p:txBody>
          <a:bodyPr vert="horz"/>
          <a:lstStyle>
            <a:lvl1pPr marL="0" indent="0">
              <a:buNone/>
              <a:defRPr sz="2100">
                <a:latin typeface="Corbel"/>
                <a:cs typeface="Corbel"/>
              </a:defRPr>
            </a:lvl1pPr>
          </a:lstStyle>
          <a:p>
            <a:pPr lvl="0"/>
            <a:r>
              <a:rPr lang="en-US" dirty="0"/>
              <a:t>Text</a:t>
            </a:r>
          </a:p>
        </p:txBody>
      </p:sp>
    </p:spTree>
    <p:extLst>
      <p:ext uri="{BB962C8B-B14F-4D97-AF65-F5344CB8AC3E}">
        <p14:creationId xmlns:p14="http://schemas.microsoft.com/office/powerpoint/2010/main" val="2726195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ed List Slide">
    <p:spTree>
      <p:nvGrpSpPr>
        <p:cNvPr id="1" name=""/>
        <p:cNvGrpSpPr/>
        <p:nvPr/>
      </p:nvGrpSpPr>
      <p:grpSpPr>
        <a:xfrm>
          <a:off x="0" y="0"/>
          <a:ext cx="0" cy="0"/>
          <a:chOff x="0" y="0"/>
          <a:chExt cx="0" cy="0"/>
        </a:xfrm>
      </p:grpSpPr>
      <p:sp>
        <p:nvSpPr>
          <p:cNvPr id="8" name="Text Placeholder 4"/>
          <p:cNvSpPr>
            <a:spLocks noGrp="1"/>
          </p:cNvSpPr>
          <p:nvPr>
            <p:ph type="body" sz="quarter" idx="10" hasCustomPrompt="1"/>
          </p:nvPr>
        </p:nvSpPr>
        <p:spPr>
          <a:xfrm>
            <a:off x="822325" y="2127250"/>
            <a:ext cx="7524750" cy="3944938"/>
          </a:xfrm>
          <a:prstGeom prst="rect">
            <a:avLst/>
          </a:prstGeom>
        </p:spPr>
        <p:txBody>
          <a:bodyPr vert="horz"/>
          <a:lstStyle>
            <a:lvl1pPr marL="342900" indent="-342900">
              <a:buClr>
                <a:srgbClr val="24634F"/>
              </a:buClr>
              <a:buFont typeface="Arial"/>
              <a:buChar char="•"/>
              <a:defRPr sz="2100">
                <a:latin typeface="Corbel"/>
                <a:cs typeface="Corbel"/>
              </a:defRPr>
            </a:lvl1pPr>
          </a:lstStyle>
          <a:p>
            <a:pPr lvl="0"/>
            <a:r>
              <a:rPr lang="en-US" dirty="0"/>
              <a:t>Bulleted List</a:t>
            </a:r>
          </a:p>
        </p:txBody>
      </p:sp>
      <p:sp>
        <p:nvSpPr>
          <p:cNvPr id="4" name="Title 1"/>
          <p:cNvSpPr>
            <a:spLocks noGrp="1"/>
          </p:cNvSpPr>
          <p:nvPr>
            <p:ph type="title" hasCustomPrompt="1"/>
          </p:nvPr>
        </p:nvSpPr>
        <p:spPr>
          <a:xfrm>
            <a:off x="1795464" y="589068"/>
            <a:ext cx="6643924" cy="566632"/>
          </a:xfrm>
          <a:prstGeom prst="rect">
            <a:avLst/>
          </a:prstGeom>
        </p:spPr>
        <p:txBody>
          <a:bodyPr vert="horz"/>
          <a:lstStyle>
            <a:lvl1pPr algn="r">
              <a:defRPr sz="3000" b="1" i="0">
                <a:latin typeface="Corbel"/>
                <a:cs typeface="Corbel"/>
              </a:defRPr>
            </a:lvl1pPr>
          </a:lstStyle>
          <a:p>
            <a:r>
              <a:rPr lang="en-CA" dirty="0"/>
              <a:t>Title of Slide</a:t>
            </a:r>
            <a:endParaRPr lang="en-US" dirty="0"/>
          </a:p>
        </p:txBody>
      </p:sp>
    </p:spTree>
    <p:extLst>
      <p:ext uri="{BB962C8B-B14F-4D97-AF65-F5344CB8AC3E}">
        <p14:creationId xmlns:p14="http://schemas.microsoft.com/office/powerpoint/2010/main" val="2033589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mbered List Slide">
    <p:spTree>
      <p:nvGrpSpPr>
        <p:cNvPr id="1" name=""/>
        <p:cNvGrpSpPr/>
        <p:nvPr/>
      </p:nvGrpSpPr>
      <p:grpSpPr>
        <a:xfrm>
          <a:off x="0" y="0"/>
          <a:ext cx="0" cy="0"/>
          <a:chOff x="0" y="0"/>
          <a:chExt cx="0" cy="0"/>
        </a:xfrm>
      </p:grpSpPr>
      <p:sp>
        <p:nvSpPr>
          <p:cNvPr id="8" name="Text Placeholder 4"/>
          <p:cNvSpPr>
            <a:spLocks noGrp="1"/>
          </p:cNvSpPr>
          <p:nvPr>
            <p:ph type="body" sz="quarter" idx="10" hasCustomPrompt="1"/>
          </p:nvPr>
        </p:nvSpPr>
        <p:spPr>
          <a:xfrm>
            <a:off x="822325" y="2127250"/>
            <a:ext cx="7524750" cy="3944938"/>
          </a:xfrm>
          <a:prstGeom prst="rect">
            <a:avLst/>
          </a:prstGeom>
        </p:spPr>
        <p:txBody>
          <a:bodyPr vert="horz"/>
          <a:lstStyle>
            <a:lvl1pPr marL="385763" indent="-385763">
              <a:buClr>
                <a:srgbClr val="24634F"/>
              </a:buClr>
              <a:buFont typeface="+mj-lt"/>
              <a:buAutoNum type="arabicPeriod"/>
              <a:defRPr sz="2100">
                <a:latin typeface="Corbel"/>
                <a:cs typeface="Corbel"/>
              </a:defRPr>
            </a:lvl1pPr>
          </a:lstStyle>
          <a:p>
            <a:pPr lvl="0"/>
            <a:r>
              <a:rPr lang="en-US" dirty="0"/>
              <a:t>Numbered List</a:t>
            </a:r>
          </a:p>
        </p:txBody>
      </p:sp>
      <p:sp>
        <p:nvSpPr>
          <p:cNvPr id="4" name="Title 1"/>
          <p:cNvSpPr>
            <a:spLocks noGrp="1"/>
          </p:cNvSpPr>
          <p:nvPr>
            <p:ph type="title" hasCustomPrompt="1"/>
          </p:nvPr>
        </p:nvSpPr>
        <p:spPr>
          <a:xfrm>
            <a:off x="1795464" y="589068"/>
            <a:ext cx="6643924" cy="566632"/>
          </a:xfrm>
          <a:prstGeom prst="rect">
            <a:avLst/>
          </a:prstGeom>
        </p:spPr>
        <p:txBody>
          <a:bodyPr vert="horz"/>
          <a:lstStyle>
            <a:lvl1pPr algn="r">
              <a:defRPr sz="3000" b="1" i="0">
                <a:latin typeface="Corbel"/>
                <a:cs typeface="Corbel"/>
              </a:defRPr>
            </a:lvl1pPr>
          </a:lstStyle>
          <a:p>
            <a:r>
              <a:rPr lang="en-CA" dirty="0"/>
              <a:t>Title of Slide</a:t>
            </a:r>
            <a:endParaRPr lang="en-US" dirty="0"/>
          </a:p>
        </p:txBody>
      </p:sp>
    </p:spTree>
    <p:extLst>
      <p:ext uri="{BB962C8B-B14F-4D97-AF65-F5344CB8AC3E}">
        <p14:creationId xmlns:p14="http://schemas.microsoft.com/office/powerpoint/2010/main" val="2897863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681167"/>
            <a:ext cx="9144000" cy="5176837"/>
          </a:xfrm>
          <a:prstGeom prst="rect">
            <a:avLst/>
          </a:prstGeom>
        </p:spPr>
        <p:txBody>
          <a:bodyPr vert="horz" anchor="ctr"/>
          <a:lstStyle>
            <a:lvl1pPr marL="0" indent="0" algn="ctr">
              <a:buNone/>
              <a:defRPr>
                <a:latin typeface="Corbel"/>
                <a:cs typeface="Corbel"/>
              </a:defRPr>
            </a:lvl1pPr>
          </a:lstStyle>
          <a:p>
            <a:r>
              <a:rPr lang="en-US" dirty="0"/>
              <a:t>Image</a:t>
            </a:r>
          </a:p>
        </p:txBody>
      </p:sp>
      <p:sp>
        <p:nvSpPr>
          <p:cNvPr id="4" name="Title 1"/>
          <p:cNvSpPr>
            <a:spLocks noGrp="1"/>
          </p:cNvSpPr>
          <p:nvPr>
            <p:ph type="title" hasCustomPrompt="1"/>
          </p:nvPr>
        </p:nvSpPr>
        <p:spPr>
          <a:xfrm>
            <a:off x="1795464" y="589068"/>
            <a:ext cx="6643924" cy="566632"/>
          </a:xfrm>
          <a:prstGeom prst="rect">
            <a:avLst/>
          </a:prstGeom>
        </p:spPr>
        <p:txBody>
          <a:bodyPr vert="horz"/>
          <a:lstStyle>
            <a:lvl1pPr algn="r">
              <a:defRPr sz="3000" b="1" i="0">
                <a:latin typeface="Corbel"/>
                <a:cs typeface="Corbel"/>
              </a:defRPr>
            </a:lvl1pPr>
          </a:lstStyle>
          <a:p>
            <a:r>
              <a:rPr lang="en-CA" dirty="0"/>
              <a:t>Title of Slide</a:t>
            </a:r>
            <a:endParaRPr lang="en-US" dirty="0"/>
          </a:p>
        </p:txBody>
      </p:sp>
    </p:spTree>
    <p:extLst>
      <p:ext uri="{BB962C8B-B14F-4D97-AF65-F5344CB8AC3E}">
        <p14:creationId xmlns:p14="http://schemas.microsoft.com/office/powerpoint/2010/main" val="2057829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descr="GCF - PPT BG.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80" y="-47616"/>
            <a:ext cx="9302765" cy="6953232"/>
          </a:xfrm>
          <a:prstGeom prst="rect">
            <a:avLst/>
          </a:prstGeom>
        </p:spPr>
      </p:pic>
      <p:pic>
        <p:nvPicPr>
          <p:cNvPr id="6" name="Picture 5" descr="GCFblgrnLogoRGB.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06986" y="2652713"/>
            <a:ext cx="2785974" cy="1970930"/>
          </a:xfrm>
          <a:prstGeom prst="rect">
            <a:avLst/>
          </a:prstGeom>
        </p:spPr>
      </p:pic>
    </p:spTree>
    <p:extLst>
      <p:ext uri="{BB962C8B-B14F-4D97-AF65-F5344CB8AC3E}">
        <p14:creationId xmlns:p14="http://schemas.microsoft.com/office/powerpoint/2010/main" val="1201176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descr="GCF - PPT BG.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80" y="-47616"/>
            <a:ext cx="9302765" cy="6953232"/>
          </a:xfrm>
          <a:prstGeom prst="rect">
            <a:avLst/>
          </a:prstGeom>
        </p:spPr>
      </p:pic>
      <p:pic>
        <p:nvPicPr>
          <p:cNvPr id="3" name="Picture 2" descr="GCFblgrnLogoRGB.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5786" y="559834"/>
            <a:ext cx="2785974" cy="1970930"/>
          </a:xfrm>
          <a:prstGeom prst="rect">
            <a:avLst/>
          </a:prstGeom>
        </p:spPr>
      </p:pic>
      <p:sp>
        <p:nvSpPr>
          <p:cNvPr id="4" name="Subtitle 2"/>
          <p:cNvSpPr txBox="1">
            <a:spLocks/>
          </p:cNvSpPr>
          <p:nvPr userDrawn="1"/>
        </p:nvSpPr>
        <p:spPr>
          <a:xfrm>
            <a:off x="1777956" y="2909888"/>
            <a:ext cx="7126608" cy="672380"/>
          </a:xfrm>
          <a:prstGeom prst="rect">
            <a:avLst/>
          </a:prstGeom>
        </p:spPr>
        <p:txBody>
          <a:bodyPr vert="horz" lIns="68580" tIns="34290" rIns="68580" bIns="3429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r>
              <a:rPr lang="en-US" sz="2700" b="1" dirty="0">
                <a:solidFill>
                  <a:prstClr val="black"/>
                </a:solidFill>
                <a:latin typeface="Corbel"/>
                <a:cs typeface="Corbel"/>
              </a:rPr>
              <a:t>Title of </a:t>
            </a:r>
            <a:r>
              <a:rPr lang="en-US" sz="3000" b="1" dirty="0">
                <a:solidFill>
                  <a:prstClr val="black"/>
                </a:solidFill>
                <a:latin typeface="Corbel"/>
                <a:cs typeface="Corbel"/>
              </a:rPr>
              <a:t>Presentation</a:t>
            </a:r>
            <a:endParaRPr lang="en-US" sz="2700" b="1" i="1" dirty="0">
              <a:solidFill>
                <a:prstClr val="black"/>
              </a:solidFill>
              <a:latin typeface="Corbel"/>
              <a:cs typeface="Corbel"/>
            </a:endParaRPr>
          </a:p>
        </p:txBody>
      </p:sp>
      <p:sp>
        <p:nvSpPr>
          <p:cNvPr id="5" name="Subtitle 2"/>
          <p:cNvSpPr txBox="1">
            <a:spLocks/>
          </p:cNvSpPr>
          <p:nvPr userDrawn="1"/>
        </p:nvSpPr>
        <p:spPr>
          <a:xfrm>
            <a:off x="1772577" y="4445347"/>
            <a:ext cx="6653110" cy="1603743"/>
          </a:xfrm>
          <a:prstGeom prst="rect">
            <a:avLst/>
          </a:prstGeom>
        </p:spPr>
        <p:txBody>
          <a:bodyPr>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r>
              <a:rPr lang="en-US" sz="2100" b="1" dirty="0">
                <a:solidFill>
                  <a:srgbClr val="246B52"/>
                </a:solidFill>
                <a:latin typeface="Corbel"/>
                <a:ea typeface="Corbel"/>
                <a:cs typeface="Corbel"/>
              </a:rPr>
              <a:t>Name of Presenter</a:t>
            </a:r>
          </a:p>
          <a:p>
            <a:pPr marL="0" indent="0">
              <a:lnSpc>
                <a:spcPct val="80000"/>
              </a:lnSpc>
              <a:buNone/>
            </a:pPr>
            <a:endParaRPr lang="en-US" sz="1800" dirty="0">
              <a:solidFill>
                <a:srgbClr val="246B52"/>
              </a:solidFill>
              <a:latin typeface="Corbel"/>
              <a:ea typeface="Corbel"/>
              <a:cs typeface="Corbel"/>
            </a:endParaRPr>
          </a:p>
          <a:p>
            <a:pPr marL="0" indent="0">
              <a:lnSpc>
                <a:spcPct val="80000"/>
              </a:lnSpc>
              <a:buNone/>
            </a:pPr>
            <a:r>
              <a:rPr lang="en-US" sz="1500" dirty="0">
                <a:solidFill>
                  <a:srgbClr val="246B52"/>
                </a:solidFill>
                <a:latin typeface="Corbel"/>
                <a:ea typeface="Corbel"/>
                <a:cs typeface="Corbel"/>
              </a:rPr>
              <a:t>Event Name</a:t>
            </a:r>
          </a:p>
          <a:p>
            <a:pPr marL="0" indent="0">
              <a:lnSpc>
                <a:spcPct val="80000"/>
              </a:lnSpc>
              <a:buNone/>
            </a:pPr>
            <a:r>
              <a:rPr lang="en-US" sz="1500" dirty="0">
                <a:solidFill>
                  <a:srgbClr val="246B52"/>
                </a:solidFill>
                <a:latin typeface="Corbel"/>
                <a:ea typeface="Corbel"/>
                <a:cs typeface="Corbel"/>
              </a:rPr>
              <a:t>Month Year | Location</a:t>
            </a:r>
          </a:p>
        </p:txBody>
      </p:sp>
      <p:sp>
        <p:nvSpPr>
          <p:cNvPr id="6" name="Subtitle 2"/>
          <p:cNvSpPr txBox="1">
            <a:spLocks/>
          </p:cNvSpPr>
          <p:nvPr userDrawn="1"/>
        </p:nvSpPr>
        <p:spPr>
          <a:xfrm>
            <a:off x="1772575" y="2549331"/>
            <a:ext cx="7126608" cy="402540"/>
          </a:xfrm>
          <a:prstGeom prst="rect">
            <a:avLst/>
          </a:prstGeom>
        </p:spPr>
        <p:txBody>
          <a:bodyPr vert="horz" lIns="68580" tIns="34290" rIns="68580" bIns="3429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r>
              <a:rPr lang="en-US" sz="1500" dirty="0">
                <a:solidFill>
                  <a:prstClr val="black"/>
                </a:solidFill>
                <a:latin typeface="Corbel"/>
                <a:cs typeface="Corbel"/>
              </a:rPr>
              <a:t>Subtitle/Agenda Item/Etc. (optional)</a:t>
            </a:r>
          </a:p>
          <a:p>
            <a:pPr algn="l">
              <a:lnSpc>
                <a:spcPct val="90000"/>
              </a:lnSpc>
            </a:pPr>
            <a:endParaRPr lang="en-US" sz="1500" dirty="0">
              <a:solidFill>
                <a:prstClr val="black"/>
              </a:solidFill>
              <a:latin typeface="Corbel"/>
              <a:cs typeface="Corbel"/>
            </a:endParaRPr>
          </a:p>
        </p:txBody>
      </p:sp>
    </p:spTree>
    <p:extLst>
      <p:ext uri="{BB962C8B-B14F-4D97-AF65-F5344CB8AC3E}">
        <p14:creationId xmlns:p14="http://schemas.microsoft.com/office/powerpoint/2010/main" val="350097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5463" y="589068"/>
            <a:ext cx="6643924" cy="566632"/>
          </a:xfrm>
          <a:prstGeom prst="rect">
            <a:avLst/>
          </a:prstGeom>
        </p:spPr>
        <p:txBody>
          <a:bodyPr vert="horz"/>
          <a:lstStyle>
            <a:lvl1pPr algn="r">
              <a:defRPr sz="4000" b="1" i="0">
                <a:latin typeface="Corbel"/>
                <a:cs typeface="Corbel"/>
              </a:defRPr>
            </a:lvl1pPr>
          </a:lstStyle>
          <a:p>
            <a:r>
              <a:rPr lang="en-CA" dirty="0"/>
              <a:t>Title of Slide</a:t>
            </a:r>
            <a:endParaRPr lang="en-US" dirty="0"/>
          </a:p>
        </p:txBody>
      </p:sp>
      <p:sp>
        <p:nvSpPr>
          <p:cNvPr id="5" name="Text Placeholder 4"/>
          <p:cNvSpPr>
            <a:spLocks noGrp="1"/>
          </p:cNvSpPr>
          <p:nvPr>
            <p:ph type="body" sz="quarter" idx="10" hasCustomPrompt="1"/>
          </p:nvPr>
        </p:nvSpPr>
        <p:spPr>
          <a:xfrm>
            <a:off x="822325" y="2127250"/>
            <a:ext cx="7524750" cy="3944938"/>
          </a:xfrm>
          <a:prstGeom prst="rect">
            <a:avLst/>
          </a:prstGeom>
        </p:spPr>
        <p:txBody>
          <a:bodyPr vert="horz"/>
          <a:lstStyle>
            <a:lvl1pPr marL="0" indent="0">
              <a:buNone/>
              <a:defRPr sz="2800">
                <a:latin typeface="Corbel"/>
                <a:cs typeface="Corbel"/>
              </a:defRPr>
            </a:lvl1pPr>
          </a:lstStyle>
          <a:p>
            <a:pPr lvl="0"/>
            <a:r>
              <a:rPr lang="en-US" dirty="0"/>
              <a:t>Text</a:t>
            </a:r>
          </a:p>
        </p:txBody>
      </p:sp>
    </p:spTree>
    <p:extLst>
      <p:ext uri="{BB962C8B-B14F-4D97-AF65-F5344CB8AC3E}">
        <p14:creationId xmlns:p14="http://schemas.microsoft.com/office/powerpoint/2010/main" val="2753434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List Slide">
    <p:spTree>
      <p:nvGrpSpPr>
        <p:cNvPr id="1" name=""/>
        <p:cNvGrpSpPr/>
        <p:nvPr/>
      </p:nvGrpSpPr>
      <p:grpSpPr>
        <a:xfrm>
          <a:off x="0" y="0"/>
          <a:ext cx="0" cy="0"/>
          <a:chOff x="0" y="0"/>
          <a:chExt cx="0" cy="0"/>
        </a:xfrm>
      </p:grpSpPr>
      <p:sp>
        <p:nvSpPr>
          <p:cNvPr id="8" name="Text Placeholder 4"/>
          <p:cNvSpPr>
            <a:spLocks noGrp="1"/>
          </p:cNvSpPr>
          <p:nvPr>
            <p:ph type="body" sz="quarter" idx="10" hasCustomPrompt="1"/>
          </p:nvPr>
        </p:nvSpPr>
        <p:spPr>
          <a:xfrm>
            <a:off x="822325" y="2127250"/>
            <a:ext cx="7524750" cy="3944938"/>
          </a:xfrm>
          <a:prstGeom prst="rect">
            <a:avLst/>
          </a:prstGeom>
        </p:spPr>
        <p:txBody>
          <a:bodyPr vert="horz"/>
          <a:lstStyle>
            <a:lvl1pPr marL="457200" indent="-457200">
              <a:buClr>
                <a:srgbClr val="24634F"/>
              </a:buClr>
              <a:buFont typeface="Arial"/>
              <a:buChar char="•"/>
              <a:defRPr sz="2800">
                <a:latin typeface="Corbel"/>
                <a:cs typeface="Corbel"/>
              </a:defRPr>
            </a:lvl1pPr>
          </a:lstStyle>
          <a:p>
            <a:pPr lvl="0"/>
            <a:r>
              <a:rPr lang="en-US" dirty="0"/>
              <a:t>Bulleted List</a:t>
            </a:r>
          </a:p>
        </p:txBody>
      </p:sp>
      <p:sp>
        <p:nvSpPr>
          <p:cNvPr id="4" name="Title 1"/>
          <p:cNvSpPr>
            <a:spLocks noGrp="1"/>
          </p:cNvSpPr>
          <p:nvPr>
            <p:ph type="title" hasCustomPrompt="1"/>
          </p:nvPr>
        </p:nvSpPr>
        <p:spPr>
          <a:xfrm>
            <a:off x="1795463" y="589068"/>
            <a:ext cx="6643924" cy="566632"/>
          </a:xfrm>
          <a:prstGeom prst="rect">
            <a:avLst/>
          </a:prstGeom>
        </p:spPr>
        <p:txBody>
          <a:bodyPr vert="horz"/>
          <a:lstStyle>
            <a:lvl1pPr algn="r">
              <a:defRPr sz="4000" b="1" i="0">
                <a:latin typeface="Corbel"/>
                <a:cs typeface="Corbel"/>
              </a:defRPr>
            </a:lvl1pPr>
          </a:lstStyle>
          <a:p>
            <a:r>
              <a:rPr lang="en-CA" dirty="0"/>
              <a:t>Title of Slide</a:t>
            </a:r>
            <a:endParaRPr lang="en-US" dirty="0"/>
          </a:p>
        </p:txBody>
      </p:sp>
    </p:spTree>
    <p:extLst>
      <p:ext uri="{BB962C8B-B14F-4D97-AF65-F5344CB8AC3E}">
        <p14:creationId xmlns:p14="http://schemas.microsoft.com/office/powerpoint/2010/main" val="112268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List Slide">
    <p:spTree>
      <p:nvGrpSpPr>
        <p:cNvPr id="1" name=""/>
        <p:cNvGrpSpPr/>
        <p:nvPr/>
      </p:nvGrpSpPr>
      <p:grpSpPr>
        <a:xfrm>
          <a:off x="0" y="0"/>
          <a:ext cx="0" cy="0"/>
          <a:chOff x="0" y="0"/>
          <a:chExt cx="0" cy="0"/>
        </a:xfrm>
      </p:grpSpPr>
      <p:sp>
        <p:nvSpPr>
          <p:cNvPr id="8" name="Text Placeholder 4"/>
          <p:cNvSpPr>
            <a:spLocks noGrp="1"/>
          </p:cNvSpPr>
          <p:nvPr>
            <p:ph type="body" sz="quarter" idx="10" hasCustomPrompt="1"/>
          </p:nvPr>
        </p:nvSpPr>
        <p:spPr>
          <a:xfrm>
            <a:off x="822325" y="2127250"/>
            <a:ext cx="7524750" cy="3944938"/>
          </a:xfrm>
          <a:prstGeom prst="rect">
            <a:avLst/>
          </a:prstGeom>
        </p:spPr>
        <p:txBody>
          <a:bodyPr vert="horz"/>
          <a:lstStyle>
            <a:lvl1pPr marL="514350" indent="-514350">
              <a:buClr>
                <a:srgbClr val="24634F"/>
              </a:buClr>
              <a:buFont typeface="+mj-lt"/>
              <a:buAutoNum type="arabicPeriod"/>
              <a:defRPr sz="2800">
                <a:latin typeface="Corbel"/>
                <a:cs typeface="Corbel"/>
              </a:defRPr>
            </a:lvl1pPr>
          </a:lstStyle>
          <a:p>
            <a:pPr lvl="0"/>
            <a:r>
              <a:rPr lang="en-US" dirty="0"/>
              <a:t>Numbered List</a:t>
            </a:r>
          </a:p>
        </p:txBody>
      </p:sp>
      <p:sp>
        <p:nvSpPr>
          <p:cNvPr id="4" name="Title 1"/>
          <p:cNvSpPr>
            <a:spLocks noGrp="1"/>
          </p:cNvSpPr>
          <p:nvPr>
            <p:ph type="title" hasCustomPrompt="1"/>
          </p:nvPr>
        </p:nvSpPr>
        <p:spPr>
          <a:xfrm>
            <a:off x="1795463" y="589068"/>
            <a:ext cx="6643924" cy="566632"/>
          </a:xfrm>
          <a:prstGeom prst="rect">
            <a:avLst/>
          </a:prstGeom>
        </p:spPr>
        <p:txBody>
          <a:bodyPr vert="horz"/>
          <a:lstStyle>
            <a:lvl1pPr algn="r">
              <a:defRPr sz="4000" b="1" i="0">
                <a:latin typeface="Corbel"/>
                <a:cs typeface="Corbel"/>
              </a:defRPr>
            </a:lvl1pPr>
          </a:lstStyle>
          <a:p>
            <a:r>
              <a:rPr lang="en-CA" dirty="0"/>
              <a:t>Title of Slide</a:t>
            </a:r>
            <a:endParaRPr lang="en-US" dirty="0"/>
          </a:p>
        </p:txBody>
      </p:sp>
    </p:spTree>
    <p:extLst>
      <p:ext uri="{BB962C8B-B14F-4D97-AF65-F5344CB8AC3E}">
        <p14:creationId xmlns:p14="http://schemas.microsoft.com/office/powerpoint/2010/main" val="40083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681163"/>
            <a:ext cx="9144000" cy="5176837"/>
          </a:xfrm>
          <a:prstGeom prst="rect">
            <a:avLst/>
          </a:prstGeom>
        </p:spPr>
        <p:txBody>
          <a:bodyPr vert="horz" anchor="ctr"/>
          <a:lstStyle>
            <a:lvl1pPr marL="0" indent="0" algn="ctr">
              <a:buNone/>
              <a:defRPr>
                <a:latin typeface="Corbel"/>
                <a:cs typeface="Corbel"/>
              </a:defRPr>
            </a:lvl1pPr>
          </a:lstStyle>
          <a:p>
            <a:r>
              <a:rPr lang="en-US" dirty="0"/>
              <a:t>Image</a:t>
            </a:r>
          </a:p>
        </p:txBody>
      </p:sp>
      <p:sp>
        <p:nvSpPr>
          <p:cNvPr id="4" name="Title 1"/>
          <p:cNvSpPr>
            <a:spLocks noGrp="1"/>
          </p:cNvSpPr>
          <p:nvPr>
            <p:ph type="title" hasCustomPrompt="1"/>
          </p:nvPr>
        </p:nvSpPr>
        <p:spPr>
          <a:xfrm>
            <a:off x="1795463" y="589068"/>
            <a:ext cx="6643924" cy="566632"/>
          </a:xfrm>
          <a:prstGeom prst="rect">
            <a:avLst/>
          </a:prstGeom>
        </p:spPr>
        <p:txBody>
          <a:bodyPr vert="horz"/>
          <a:lstStyle>
            <a:lvl1pPr algn="r">
              <a:defRPr sz="4000" b="1" i="0">
                <a:latin typeface="Corbel"/>
                <a:cs typeface="Corbel"/>
              </a:defRPr>
            </a:lvl1pPr>
          </a:lstStyle>
          <a:p>
            <a:r>
              <a:rPr lang="en-CA" dirty="0"/>
              <a:t>Title of Slide</a:t>
            </a:r>
            <a:endParaRPr lang="en-US" dirty="0"/>
          </a:p>
        </p:txBody>
      </p:sp>
    </p:spTree>
    <p:extLst>
      <p:ext uri="{BB962C8B-B14F-4D97-AF65-F5344CB8AC3E}">
        <p14:creationId xmlns:p14="http://schemas.microsoft.com/office/powerpoint/2010/main" val="1626272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ogo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172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descr="GCF - PPT BG.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82" y="-47616"/>
            <a:ext cx="9302765" cy="6953232"/>
          </a:xfrm>
          <a:prstGeom prst="rect">
            <a:avLst/>
          </a:prstGeom>
        </p:spPr>
      </p:pic>
      <p:pic>
        <p:nvPicPr>
          <p:cNvPr id="6" name="Picture 5" descr="GCFblgrnLogoRGB.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06986" y="2652713"/>
            <a:ext cx="2785974" cy="1970930"/>
          </a:xfrm>
          <a:prstGeom prst="rect">
            <a:avLst/>
          </a:prstGeom>
        </p:spPr>
      </p:pic>
    </p:spTree>
    <p:extLst>
      <p:ext uri="{BB962C8B-B14F-4D97-AF65-F5344CB8AC3E}">
        <p14:creationId xmlns:p14="http://schemas.microsoft.com/office/powerpoint/2010/main" val="213668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Kapiteltrennseite">
    <p:spTree>
      <p:nvGrpSpPr>
        <p:cNvPr id="1" name=""/>
        <p:cNvGrpSpPr/>
        <p:nvPr/>
      </p:nvGrpSpPr>
      <p:grpSpPr>
        <a:xfrm>
          <a:off x="0" y="0"/>
          <a:ext cx="0" cy="0"/>
          <a:chOff x="0" y="0"/>
          <a:chExt cx="0" cy="0"/>
        </a:xfrm>
      </p:grpSpPr>
      <p:sp>
        <p:nvSpPr>
          <p:cNvPr id="5" name="Textplatzhalter 11"/>
          <p:cNvSpPr>
            <a:spLocks noGrp="1"/>
          </p:cNvSpPr>
          <p:nvPr>
            <p:ph type="body" sz="quarter" idx="13"/>
          </p:nvPr>
        </p:nvSpPr>
        <p:spPr>
          <a:xfrm>
            <a:off x="539750" y="1587000"/>
            <a:ext cx="8042400" cy="3684000"/>
          </a:xfrm>
          <a:prstGeom prst="rect">
            <a:avLst/>
          </a:prstGeom>
          <a:noFill/>
        </p:spPr>
        <p:txBody>
          <a:bodyPr anchor="ctr"/>
          <a:lstStyle>
            <a:lvl1pPr algn="ctr">
              <a:buNone/>
              <a:defRPr sz="3000" baseline="0">
                <a:solidFill>
                  <a:srgbClr val="005751"/>
                </a:solidFill>
                <a:latin typeface="Corbel"/>
                <a:cs typeface="Corbel"/>
              </a:defRPr>
            </a:lvl1pPr>
          </a:lstStyle>
          <a:p>
            <a:pPr lvl="0"/>
            <a:r>
              <a:rPr lang="de-DE" dirty="0"/>
              <a:t>Textmasterformate durch Klicken bearbeiten</a:t>
            </a:r>
          </a:p>
        </p:txBody>
      </p:sp>
      <p:sp>
        <p:nvSpPr>
          <p:cNvPr id="3" name="Foliennummernplatzhalter 5"/>
          <p:cNvSpPr>
            <a:spLocks noGrp="1"/>
          </p:cNvSpPr>
          <p:nvPr>
            <p:ph type="sldNum" sz="quarter" idx="14"/>
          </p:nvPr>
        </p:nvSpPr>
        <p:spPr>
          <a:xfrm>
            <a:off x="7569200" y="6242050"/>
            <a:ext cx="1008063" cy="365125"/>
          </a:xfrm>
          <a:prstGeom prst="rect">
            <a:avLst/>
          </a:prstGeom>
        </p:spPr>
        <p:txBody>
          <a:bodyPr/>
          <a:lstStyle>
            <a:lvl1pPr>
              <a:defRPr/>
            </a:lvl1pPr>
          </a:lstStyle>
          <a:p>
            <a:r>
              <a:rPr lang="de-DE" altLang="en-US" dirty="0" err="1">
                <a:latin typeface="Corbel"/>
              </a:rPr>
              <a:t>page</a:t>
            </a:r>
            <a:r>
              <a:rPr lang="de-DE" altLang="en-US" dirty="0">
                <a:latin typeface="Corbel"/>
              </a:rPr>
              <a:t> </a:t>
            </a:r>
            <a:fld id="{57D0E351-4FBF-413E-90D4-FF0BCBA5FBE5}" type="slidenum">
              <a:rPr lang="de-DE" altLang="en-US" smtClean="0">
                <a:latin typeface="Corbel"/>
              </a:rPr>
              <a:pPr/>
              <a:t>‹#›</a:t>
            </a:fld>
            <a:endParaRPr lang="de-DE" altLang="en-US" dirty="0">
              <a:latin typeface="Corbel"/>
            </a:endParaRPr>
          </a:p>
        </p:txBody>
      </p:sp>
      <p:sp>
        <p:nvSpPr>
          <p:cNvPr id="4" name="Datumsplatzhalter 3"/>
          <p:cNvSpPr>
            <a:spLocks noGrp="1"/>
          </p:cNvSpPr>
          <p:nvPr>
            <p:ph type="dt" sz="half" idx="15"/>
          </p:nvPr>
        </p:nvSpPr>
        <p:spPr>
          <a:xfrm>
            <a:off x="5988050" y="6242050"/>
            <a:ext cx="1581150" cy="365125"/>
          </a:xfrm>
          <a:prstGeom prst="rect">
            <a:avLst/>
          </a:prstGeom>
        </p:spPr>
        <p:txBody>
          <a:bodyPr/>
          <a:lstStyle>
            <a:lvl1pPr>
              <a:defRPr>
                <a:latin typeface="Corbel"/>
              </a:defRPr>
            </a:lvl1pPr>
          </a:lstStyle>
          <a:p>
            <a:pPr>
              <a:defRPr/>
            </a:pPr>
            <a:r>
              <a:rPr lang="de-DE" dirty="0"/>
              <a:t>15 September 2012</a:t>
            </a:r>
          </a:p>
        </p:txBody>
      </p:sp>
    </p:spTree>
    <p:extLst>
      <p:ext uri="{BB962C8B-B14F-4D97-AF65-F5344CB8AC3E}">
        <p14:creationId xmlns:p14="http://schemas.microsoft.com/office/powerpoint/2010/main" val="2249556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1140088" y="1558572"/>
            <a:ext cx="6778191" cy="1143000"/>
          </a:xfrm>
          <a:prstGeom prst="rect">
            <a:avLst/>
          </a:prstGeom>
        </p:spPr>
        <p:txBody>
          <a:bodyPr vert="horz" lIns="91440" tIns="45720" rIns="91440" bIns="45720" rtlCol="0" anchor="ctr">
            <a:normAutofit/>
          </a:bodyPr>
          <a:lstStyle>
            <a:lvl1pPr>
              <a:defRPr>
                <a:latin typeface="Corbel"/>
                <a:cs typeface="Corbel"/>
              </a:defRPr>
            </a:lvl1pPr>
          </a:lstStyle>
          <a:p>
            <a:pPr>
              <a:lnSpc>
                <a:spcPct val="90000"/>
              </a:lnSpc>
            </a:pPr>
            <a:r>
              <a:rPr lang="en-US" sz="3600" dirty="0">
                <a:solidFill>
                  <a:schemeClr val="tx1"/>
                </a:solidFill>
                <a:cs typeface="Calibri"/>
              </a:rPr>
              <a:t> STABILIZING THE BIOSPHERE</a:t>
            </a:r>
            <a:endParaRPr lang="en-US" sz="3600" dirty="0">
              <a:solidFill>
                <a:schemeClr val="tx1"/>
              </a:solidFill>
              <a:latin typeface="+mj-lt"/>
              <a:cs typeface="Calibri"/>
            </a:endParaRPr>
          </a:p>
        </p:txBody>
      </p:sp>
      <p:sp>
        <p:nvSpPr>
          <p:cNvPr id="9" name="Text Placeholder 2"/>
          <p:cNvSpPr>
            <a:spLocks noGrp="1"/>
          </p:cNvSpPr>
          <p:nvPr>
            <p:ph idx="1"/>
          </p:nvPr>
        </p:nvSpPr>
        <p:spPr>
          <a:xfrm>
            <a:off x="1140088" y="2705925"/>
            <a:ext cx="6778191" cy="3420238"/>
          </a:xfrm>
          <a:prstGeom prst="rect">
            <a:avLst/>
          </a:prstGeom>
        </p:spPr>
        <p:txBody>
          <a:bodyPr vert="horz" lIns="91440" tIns="45720" rIns="91440" bIns="45720" rtlCol="0">
            <a:normAutofit/>
          </a:bodyPr>
          <a:lstStyle>
            <a:lvl1pPr>
              <a:defRPr>
                <a:latin typeface="Corbel"/>
                <a:cs typeface="Corbel"/>
              </a:defRPr>
            </a:lvl1pPr>
          </a:lstStyle>
          <a:p>
            <a:pPr marL="53975" indent="0"/>
            <a:r>
              <a:rPr lang="en-US" sz="2800" dirty="0">
                <a:latin typeface="Calibri Light"/>
                <a:cs typeface="Calibri Light"/>
              </a:rPr>
              <a:t> This is a typical text slide with upper and lower case text and no images</a:t>
            </a:r>
          </a:p>
          <a:p>
            <a:pPr marL="53975" indent="0"/>
            <a:r>
              <a:rPr lang="en-US" sz="2800" dirty="0">
                <a:latin typeface="Calibri Light"/>
                <a:cs typeface="Calibri Light"/>
              </a:rPr>
              <a:t> Written in Calibri Light, 20-28 pt. size, depending on text volume</a:t>
            </a:r>
          </a:p>
          <a:p>
            <a:pPr marL="53975" indent="0"/>
            <a:r>
              <a:rPr lang="en-US" sz="2800" dirty="0">
                <a:latin typeface="Calibri Light"/>
                <a:cs typeface="Calibri Light"/>
              </a:rPr>
              <a:t> Show a maximum of five bullet points per page</a:t>
            </a:r>
          </a:p>
        </p:txBody>
      </p:sp>
    </p:spTree>
    <p:extLst>
      <p:ext uri="{BB962C8B-B14F-4D97-AF65-F5344CB8AC3E}">
        <p14:creationId xmlns:p14="http://schemas.microsoft.com/office/powerpoint/2010/main" val="54925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GCFlogoCMYKbrochCover.eps"/>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455015" y="372818"/>
            <a:ext cx="1350882" cy="929330"/>
          </a:xfrm>
          <a:prstGeom prst="rect">
            <a:avLst/>
          </a:prstGeom>
        </p:spPr>
      </p:pic>
    </p:spTree>
    <p:extLst>
      <p:ext uri="{BB962C8B-B14F-4D97-AF65-F5344CB8AC3E}">
        <p14:creationId xmlns:p14="http://schemas.microsoft.com/office/powerpoint/2010/main" val="3857944452"/>
      </p:ext>
    </p:extLst>
  </p:cSld>
  <p:clrMap bg1="lt1" tx1="dk1" bg2="lt2" tx2="dk2" accent1="accent1" accent2="accent2" accent3="accent3" accent4="accent4" accent5="accent5" accent6="accent6" hlink="hlink" folHlink="folHlink"/>
  <p:sldLayoutIdLst>
    <p:sldLayoutId id="2147483737" r:id="rId1"/>
    <p:sldLayoutId id="2147483743" r:id="rId2"/>
    <p:sldLayoutId id="2147483744" r:id="rId3"/>
    <p:sldLayoutId id="2147483746" r:id="rId4"/>
    <p:sldLayoutId id="2147483745" r:id="rId5"/>
    <p:sldLayoutId id="2147483741" r:id="rId6"/>
    <p:sldLayoutId id="2147483742" r:id="rId7"/>
    <p:sldLayoutId id="2147483749" r:id="rId8"/>
    <p:sldLayoutId id="214748376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GCFlogoCMYKbrochCover.eps"/>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455015" y="372818"/>
            <a:ext cx="1350882" cy="929330"/>
          </a:xfrm>
          <a:prstGeom prst="rect">
            <a:avLst/>
          </a:prstGeom>
        </p:spPr>
      </p:pic>
    </p:spTree>
    <p:extLst>
      <p:ext uri="{BB962C8B-B14F-4D97-AF65-F5344CB8AC3E}">
        <p14:creationId xmlns:p14="http://schemas.microsoft.com/office/powerpoint/2010/main" val="346306977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9"/>
            <a:ext cx="9175354" cy="6858000"/>
          </a:xfrm>
          <a:prstGeom prst="rect">
            <a:avLst/>
          </a:prstGeom>
        </p:spPr>
      </p:pic>
      <p:pic>
        <p:nvPicPr>
          <p:cNvPr id="10" name="Picture 9" descr="GCFblgrnLogo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5786" y="559834"/>
            <a:ext cx="2785974" cy="1970930"/>
          </a:xfrm>
          <a:prstGeom prst="rect">
            <a:avLst/>
          </a:prstGeom>
        </p:spPr>
      </p:pic>
      <p:sp>
        <p:nvSpPr>
          <p:cNvPr id="11" name="Subtitle 2"/>
          <p:cNvSpPr txBox="1">
            <a:spLocks/>
          </p:cNvSpPr>
          <p:nvPr/>
        </p:nvSpPr>
        <p:spPr>
          <a:xfrm>
            <a:off x="3204387" y="894330"/>
            <a:ext cx="5342296" cy="67238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lnSpc>
                <a:spcPct val="90000"/>
              </a:lnSpc>
            </a:pPr>
            <a:r>
              <a:rPr lang="en-US" sz="4000" b="1" dirty="0">
                <a:solidFill>
                  <a:prstClr val="black"/>
                </a:solidFill>
                <a:latin typeface="Corbel"/>
                <a:cs typeface="Corbel"/>
              </a:rPr>
              <a:t>GCF – EU Meeting</a:t>
            </a:r>
          </a:p>
          <a:p>
            <a:pPr algn="r">
              <a:lnSpc>
                <a:spcPct val="90000"/>
              </a:lnSpc>
            </a:pPr>
            <a:endParaRPr lang="en-US" sz="4000" b="1" i="1" dirty="0">
              <a:solidFill>
                <a:prstClr val="black"/>
              </a:solidFill>
              <a:latin typeface="Corbel"/>
              <a:cs typeface="Corbel"/>
            </a:endParaRPr>
          </a:p>
        </p:txBody>
      </p:sp>
      <p:sp>
        <p:nvSpPr>
          <p:cNvPr id="7" name="Subtitle 2"/>
          <p:cNvSpPr txBox="1">
            <a:spLocks/>
          </p:cNvSpPr>
          <p:nvPr/>
        </p:nvSpPr>
        <p:spPr>
          <a:xfrm>
            <a:off x="2361585" y="6485535"/>
            <a:ext cx="6653110" cy="385475"/>
          </a:xfrm>
          <a:prstGeom prst="rect">
            <a:avLst/>
          </a:prstGeom>
        </p:spPr>
        <p:txBody>
          <a:bodyPr>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80000"/>
              </a:lnSpc>
              <a:buNone/>
            </a:pPr>
            <a:r>
              <a:rPr lang="en-US" sz="1800" dirty="0">
                <a:solidFill>
                  <a:srgbClr val="0B5B6B"/>
                </a:solidFill>
                <a:ea typeface="Corbel"/>
                <a:cs typeface="Corbel"/>
              </a:rPr>
              <a:t>5 November 2018 | ACP, Brussels</a:t>
            </a:r>
          </a:p>
        </p:txBody>
      </p:sp>
      <p:sp>
        <p:nvSpPr>
          <p:cNvPr id="6" name="Subtitle 2"/>
          <p:cNvSpPr txBox="1">
            <a:spLocks/>
          </p:cNvSpPr>
          <p:nvPr/>
        </p:nvSpPr>
        <p:spPr>
          <a:xfrm>
            <a:off x="170482" y="3043578"/>
            <a:ext cx="8766940" cy="481813"/>
          </a:xfrm>
          <a:prstGeom prst="rect">
            <a:avLst/>
          </a:prstGeom>
        </p:spPr>
        <p:txBody>
          <a:bodyPr>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eaLnBrk="1" fontAlgn="auto" hangingPunct="1">
              <a:lnSpc>
                <a:spcPct val="80000"/>
              </a:lnSpc>
              <a:spcBef>
                <a:spcPts val="0"/>
              </a:spcBef>
              <a:spcAft>
                <a:spcPts val="0"/>
              </a:spcAft>
              <a:buNone/>
            </a:pPr>
            <a:r>
              <a:rPr lang="en-US" sz="3500" b="1" dirty="0">
                <a:solidFill>
                  <a:srgbClr val="0B5B6B"/>
                </a:solidFill>
                <a:ea typeface="Corbel"/>
                <a:cs typeface="Corbel"/>
              </a:rPr>
              <a:t>ACCESSING GCF FINANCE</a:t>
            </a:r>
          </a:p>
          <a:p>
            <a:pPr marL="0" indent="0">
              <a:lnSpc>
                <a:spcPct val="80000"/>
              </a:lnSpc>
              <a:buNone/>
            </a:pPr>
            <a:endParaRPr lang="en-US" sz="3500" b="1" dirty="0">
              <a:solidFill>
                <a:srgbClr val="0B5B6B"/>
              </a:solidFill>
              <a:ea typeface="Corbel"/>
              <a:cs typeface="Corbel"/>
            </a:endParaRPr>
          </a:p>
          <a:p>
            <a:pPr marL="0" indent="0">
              <a:lnSpc>
                <a:spcPct val="80000"/>
              </a:lnSpc>
              <a:buNone/>
            </a:pPr>
            <a:endParaRPr lang="en-US" sz="3500" b="1" dirty="0">
              <a:solidFill>
                <a:srgbClr val="0B5B6B"/>
              </a:solidFill>
              <a:ea typeface="Corbel"/>
              <a:cs typeface="Corbel"/>
            </a:endParaRPr>
          </a:p>
          <a:p>
            <a:pPr marL="0" indent="0">
              <a:lnSpc>
                <a:spcPct val="80000"/>
              </a:lnSpc>
              <a:buNone/>
            </a:pPr>
            <a:r>
              <a:rPr lang="en-US" sz="1600" dirty="0">
                <a:solidFill>
                  <a:srgbClr val="0B5B6B"/>
                </a:solidFill>
                <a:ea typeface="Corbel"/>
                <a:cs typeface="Corbel"/>
              </a:rPr>
              <a:t>Presenters:</a:t>
            </a:r>
          </a:p>
          <a:p>
            <a:pPr marL="0" indent="0">
              <a:spcBef>
                <a:spcPts val="0"/>
              </a:spcBef>
              <a:buNone/>
            </a:pPr>
            <a:r>
              <a:rPr lang="en-US" sz="1600" dirty="0">
                <a:solidFill>
                  <a:srgbClr val="0B5B6B"/>
                </a:solidFill>
                <a:ea typeface="Corbel"/>
                <a:cs typeface="Corbel"/>
              </a:rPr>
              <a:t>Joseph </a:t>
            </a:r>
            <a:r>
              <a:rPr lang="en-US" sz="1600" dirty="0" err="1">
                <a:solidFill>
                  <a:srgbClr val="0B5B6B"/>
                </a:solidFill>
                <a:ea typeface="Corbel"/>
                <a:cs typeface="Corbel"/>
              </a:rPr>
              <a:t>Intsiful</a:t>
            </a:r>
            <a:r>
              <a:rPr lang="en-US" sz="1600" dirty="0">
                <a:solidFill>
                  <a:srgbClr val="0B5B6B"/>
                </a:solidFill>
                <a:ea typeface="Corbel"/>
                <a:cs typeface="Corbel"/>
              </a:rPr>
              <a:t> (PhD), Senior Climate Information and Early Warning Systems Specialist</a:t>
            </a:r>
          </a:p>
          <a:p>
            <a:pPr marL="0" indent="0">
              <a:spcBef>
                <a:spcPts val="0"/>
              </a:spcBef>
              <a:buNone/>
            </a:pPr>
            <a:r>
              <a:rPr lang="en-GB" sz="1600" dirty="0">
                <a:solidFill>
                  <a:srgbClr val="0B5B6B"/>
                </a:solidFill>
                <a:ea typeface="Corbel"/>
                <a:cs typeface="Corbel"/>
              </a:rPr>
              <a:t>Division of Mitigation and Adaptation </a:t>
            </a:r>
          </a:p>
          <a:p>
            <a:pPr marL="0" indent="0">
              <a:spcBef>
                <a:spcPts val="0"/>
              </a:spcBef>
              <a:buNone/>
            </a:pPr>
            <a:endParaRPr lang="en-GB" sz="1600" dirty="0">
              <a:solidFill>
                <a:srgbClr val="0B5B6B"/>
              </a:solidFill>
              <a:ea typeface="Corbel"/>
              <a:cs typeface="Corbel"/>
            </a:endParaRPr>
          </a:p>
        </p:txBody>
      </p:sp>
    </p:spTree>
    <p:extLst>
      <p:ext uri="{BB962C8B-B14F-4D97-AF65-F5344CB8AC3E}">
        <p14:creationId xmlns:p14="http://schemas.microsoft.com/office/powerpoint/2010/main" val="2710390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91012" y="5479598"/>
            <a:ext cx="3849901" cy="665940"/>
          </a:xfrm>
          <a:solidFill>
            <a:schemeClr val="accent6"/>
          </a:solidFill>
        </p:spPr>
        <p:txBody>
          <a:bodyPr>
            <a:noAutofit/>
          </a:bodyPr>
          <a:lstStyle/>
          <a:p>
            <a:pPr>
              <a:lnSpc>
                <a:spcPts val="2240"/>
              </a:lnSpc>
            </a:pPr>
            <a:r>
              <a:rPr lang="en-US" sz="2000" dirty="0">
                <a:solidFill>
                  <a:schemeClr val="bg1"/>
                </a:solidFill>
              </a:rPr>
              <a:t>Mitigation impacts</a:t>
            </a:r>
            <a:br>
              <a:rPr lang="en-US" sz="2000" b="1" dirty="0">
                <a:solidFill>
                  <a:schemeClr val="bg1"/>
                </a:solidFill>
              </a:rPr>
            </a:br>
            <a:r>
              <a:rPr lang="en-US" sz="2000" b="1" dirty="0">
                <a:solidFill>
                  <a:schemeClr val="bg1"/>
                </a:solidFill>
              </a:rPr>
              <a:t>819MtCO2eq</a:t>
            </a:r>
          </a:p>
        </p:txBody>
      </p:sp>
      <p:sp>
        <p:nvSpPr>
          <p:cNvPr id="8" name="Title 1"/>
          <p:cNvSpPr txBox="1">
            <a:spLocks/>
          </p:cNvSpPr>
          <p:nvPr/>
        </p:nvSpPr>
        <p:spPr>
          <a:xfrm>
            <a:off x="4615088" y="5496872"/>
            <a:ext cx="3849901" cy="648666"/>
          </a:xfrm>
          <a:prstGeom prst="rect">
            <a:avLst/>
          </a:prstGeom>
          <a:solidFill>
            <a:schemeClr val="accent2"/>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orbel"/>
                <a:ea typeface="+mj-ea"/>
                <a:cs typeface="Corbel"/>
              </a:defRPr>
            </a:lvl1pPr>
          </a:lstStyle>
          <a:p>
            <a:pPr>
              <a:lnSpc>
                <a:spcPts val="2240"/>
              </a:lnSpc>
            </a:pPr>
            <a:r>
              <a:rPr lang="en-US" sz="2000" dirty="0">
                <a:solidFill>
                  <a:schemeClr val="bg1"/>
                </a:solidFill>
              </a:rPr>
              <a:t>Adaptation impacts</a:t>
            </a:r>
            <a:br>
              <a:rPr lang="en-US" sz="2000" b="1" dirty="0">
                <a:solidFill>
                  <a:schemeClr val="bg1"/>
                </a:solidFill>
              </a:rPr>
            </a:br>
            <a:r>
              <a:rPr lang="en-US" sz="2000" b="1" dirty="0">
                <a:solidFill>
                  <a:schemeClr val="bg1"/>
                </a:solidFill>
              </a:rPr>
              <a:t>137 million beneficiaries</a:t>
            </a:r>
          </a:p>
        </p:txBody>
      </p:sp>
      <p:sp>
        <p:nvSpPr>
          <p:cNvPr id="3" name="Rectangle 4">
            <a:extLst>
              <a:ext uri="{FF2B5EF4-FFF2-40B4-BE49-F238E27FC236}">
                <a16:creationId xmlns:a16="http://schemas.microsoft.com/office/drawing/2014/main" id="{D3867B8C-C6FB-4902-939E-0F186C4D6E5F}"/>
              </a:ext>
            </a:extLst>
          </p:cNvPr>
          <p:cNvSpPr>
            <a:spLocks noChangeArrowheads="1"/>
          </p:cNvSpPr>
          <p:nvPr/>
        </p:nvSpPr>
        <p:spPr bwMode="auto">
          <a:xfrm>
            <a:off x="0" y="533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a:extLst>
              <a:ext uri="{FF2B5EF4-FFF2-40B4-BE49-F238E27FC236}">
                <a16:creationId xmlns:a16="http://schemas.microsoft.com/office/drawing/2014/main" id="{5BF0D342-EDE7-4333-9613-6C73DDDAEBAA}"/>
              </a:ext>
            </a:extLst>
          </p:cNvPr>
          <p:cNvSpPr txBox="1"/>
          <p:nvPr/>
        </p:nvSpPr>
        <p:spPr>
          <a:xfrm>
            <a:off x="2150248" y="4781384"/>
            <a:ext cx="4805033" cy="400110"/>
          </a:xfrm>
          <a:prstGeom prst="rect">
            <a:avLst/>
          </a:prstGeom>
          <a:noFill/>
        </p:spPr>
        <p:txBody>
          <a:bodyPr wrap="none" rtlCol="0">
            <a:spAutoFit/>
          </a:bodyPr>
          <a:lstStyle/>
          <a:p>
            <a:r>
              <a:rPr lang="en-US" sz="2000" i="1" dirty="0">
                <a:solidFill>
                  <a:schemeClr val="tx1">
                    <a:lumMod val="65000"/>
                    <a:lumOff val="35000"/>
                  </a:schemeClr>
                </a:solidFill>
              </a:rPr>
              <a:t>87 FPs totaling USD 5.1 billion of GCF funding</a:t>
            </a:r>
          </a:p>
        </p:txBody>
      </p:sp>
      <p:sp>
        <p:nvSpPr>
          <p:cNvPr id="15" name="Title 1">
            <a:extLst>
              <a:ext uri="{FF2B5EF4-FFF2-40B4-BE49-F238E27FC236}">
                <a16:creationId xmlns:a16="http://schemas.microsoft.com/office/drawing/2014/main" id="{24D2CDB9-4CA4-4287-BB4F-304076A72E62}"/>
              </a:ext>
            </a:extLst>
          </p:cNvPr>
          <p:cNvSpPr txBox="1">
            <a:spLocks/>
          </p:cNvSpPr>
          <p:nvPr/>
        </p:nvSpPr>
        <p:spPr>
          <a:xfrm>
            <a:off x="954868" y="448031"/>
            <a:ext cx="7641208" cy="63211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orbel"/>
                <a:ea typeface="+mj-ea"/>
                <a:cs typeface="Corbel"/>
              </a:defRPr>
            </a:lvl1pPr>
          </a:lstStyle>
          <a:p>
            <a:pPr algn="r"/>
            <a:r>
              <a:rPr lang="en-US" sz="2800" b="1" dirty="0"/>
              <a:t>GCF Pipeline: Funding Proposals</a:t>
            </a:r>
          </a:p>
        </p:txBody>
      </p:sp>
      <p:sp>
        <p:nvSpPr>
          <p:cNvPr id="20" name="Title 1">
            <a:extLst>
              <a:ext uri="{FF2B5EF4-FFF2-40B4-BE49-F238E27FC236}">
                <a16:creationId xmlns:a16="http://schemas.microsoft.com/office/drawing/2014/main" id="{A0ACA92D-0031-4C04-8D2E-DB113343BC02}"/>
              </a:ext>
            </a:extLst>
          </p:cNvPr>
          <p:cNvSpPr txBox="1">
            <a:spLocks/>
          </p:cNvSpPr>
          <p:nvPr/>
        </p:nvSpPr>
        <p:spPr>
          <a:xfrm>
            <a:off x="1250719" y="839034"/>
            <a:ext cx="7379447" cy="5539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Corbel"/>
                <a:ea typeface="+mj-ea"/>
                <a:cs typeface="Corbel"/>
              </a:defRPr>
            </a:lvl1pPr>
          </a:lstStyle>
          <a:p>
            <a:pPr algn="r"/>
            <a:r>
              <a:rPr lang="en-US" sz="2000" dirty="0"/>
              <a:t>Geographic distribution and theme</a:t>
            </a:r>
          </a:p>
        </p:txBody>
      </p:sp>
      <p:sp>
        <p:nvSpPr>
          <p:cNvPr id="23" name="Slide Number Placeholder 1">
            <a:extLst>
              <a:ext uri="{FF2B5EF4-FFF2-40B4-BE49-F238E27FC236}">
                <a16:creationId xmlns:a16="http://schemas.microsoft.com/office/drawing/2014/main" id="{E6ADDBE2-31DE-0840-AA85-E4D2CC9A4BCA}"/>
              </a:ext>
            </a:extLst>
          </p:cNvPr>
          <p:cNvSpPr txBox="1">
            <a:spLocks/>
          </p:cNvSpPr>
          <p:nvPr/>
        </p:nvSpPr>
        <p:spPr>
          <a:xfrm>
            <a:off x="7929844" y="6409402"/>
            <a:ext cx="100806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7D0E351-4FBF-413E-90D4-FF0BCBA5FBE5}" type="slidenum">
              <a:rPr lang="de-DE" altLang="en-US" sz="1400" smtClean="0">
                <a:latin typeface="Corbel"/>
              </a:rPr>
              <a:pPr algn="r"/>
              <a:t>10</a:t>
            </a:fld>
            <a:endParaRPr lang="de-DE" altLang="en-US" sz="1600" dirty="0">
              <a:latin typeface="Corbel"/>
            </a:endParaRPr>
          </a:p>
        </p:txBody>
      </p:sp>
      <p:pic>
        <p:nvPicPr>
          <p:cNvPr id="12" name="Picture 11">
            <a:extLst>
              <a:ext uri="{FF2B5EF4-FFF2-40B4-BE49-F238E27FC236}">
                <a16:creationId xmlns:a16="http://schemas.microsoft.com/office/drawing/2014/main" id="{F8E75700-5BE9-4B45-85BD-16F4CEE782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5088" y="1256740"/>
            <a:ext cx="3724699" cy="3724699"/>
          </a:xfrm>
          <a:prstGeom prst="rect">
            <a:avLst/>
          </a:prstGeom>
        </p:spPr>
      </p:pic>
      <p:pic>
        <p:nvPicPr>
          <p:cNvPr id="14" name="Picture 13">
            <a:extLst>
              <a:ext uri="{FF2B5EF4-FFF2-40B4-BE49-F238E27FC236}">
                <a16:creationId xmlns:a16="http://schemas.microsoft.com/office/drawing/2014/main" id="{8F26E037-00FC-1B41-A8DB-902AA3444F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425" y="936032"/>
            <a:ext cx="3737662" cy="3977256"/>
          </a:xfrm>
          <a:prstGeom prst="rect">
            <a:avLst/>
          </a:prstGeom>
        </p:spPr>
      </p:pic>
    </p:spTree>
    <p:extLst>
      <p:ext uri="{BB962C8B-B14F-4D97-AF65-F5344CB8AC3E}">
        <p14:creationId xmlns:p14="http://schemas.microsoft.com/office/powerpoint/2010/main" val="824611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6FF2D1DA-66A7-4428-BAFB-4C1BA7AC6D34}"/>
              </a:ext>
            </a:extLst>
          </p:cNvPr>
          <p:cNvSpPr>
            <a:spLocks noGrp="1"/>
          </p:cNvSpPr>
          <p:nvPr>
            <p:ph type="title"/>
          </p:nvPr>
        </p:nvSpPr>
        <p:spPr>
          <a:xfrm>
            <a:off x="538619" y="1882844"/>
            <a:ext cx="3930138" cy="776036"/>
          </a:xfrm>
          <a:solidFill>
            <a:schemeClr val="accent6"/>
          </a:solidFill>
        </p:spPr>
        <p:txBody>
          <a:bodyPr>
            <a:noAutofit/>
          </a:bodyPr>
          <a:lstStyle/>
          <a:p>
            <a:pPr>
              <a:lnSpc>
                <a:spcPct val="90000"/>
              </a:lnSpc>
            </a:pPr>
            <a:r>
              <a:rPr lang="en-US" sz="2000" dirty="0">
                <a:solidFill>
                  <a:schemeClr val="bg1"/>
                </a:solidFill>
              </a:rPr>
              <a:t>Mitigation impacts</a:t>
            </a:r>
            <a:br>
              <a:rPr lang="en-US" sz="2000" b="1" dirty="0">
                <a:solidFill>
                  <a:schemeClr val="bg1"/>
                </a:solidFill>
              </a:rPr>
            </a:br>
            <a:r>
              <a:rPr lang="en-US" sz="2000" b="1" dirty="0">
                <a:solidFill>
                  <a:schemeClr val="bg1"/>
                </a:solidFill>
              </a:rPr>
              <a:t>1.3 billion tCO2eq</a:t>
            </a:r>
          </a:p>
        </p:txBody>
      </p:sp>
      <p:sp>
        <p:nvSpPr>
          <p:cNvPr id="32" name="Title 1">
            <a:extLst>
              <a:ext uri="{FF2B5EF4-FFF2-40B4-BE49-F238E27FC236}">
                <a16:creationId xmlns:a16="http://schemas.microsoft.com/office/drawing/2014/main" id="{D895CFBD-F18B-4F61-918E-B3392FBAD974}"/>
              </a:ext>
            </a:extLst>
          </p:cNvPr>
          <p:cNvSpPr txBox="1">
            <a:spLocks/>
          </p:cNvSpPr>
          <p:nvPr/>
        </p:nvSpPr>
        <p:spPr>
          <a:xfrm>
            <a:off x="4560538" y="1882844"/>
            <a:ext cx="3961204" cy="776036"/>
          </a:xfrm>
          <a:prstGeom prst="rect">
            <a:avLst/>
          </a:prstGeom>
          <a:solidFill>
            <a:schemeClr val="accent2"/>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orbel"/>
                <a:ea typeface="+mj-ea"/>
                <a:cs typeface="Corbel"/>
              </a:defRPr>
            </a:lvl1pPr>
          </a:lstStyle>
          <a:p>
            <a:pPr>
              <a:lnSpc>
                <a:spcPct val="90000"/>
              </a:lnSpc>
            </a:pPr>
            <a:r>
              <a:rPr lang="en-US" sz="2000" dirty="0">
                <a:solidFill>
                  <a:schemeClr val="bg1"/>
                </a:solidFill>
              </a:rPr>
              <a:t>Adaptation impacts</a:t>
            </a:r>
            <a:br>
              <a:rPr lang="en-US" sz="2000" b="1" dirty="0">
                <a:solidFill>
                  <a:schemeClr val="bg1"/>
                </a:solidFill>
              </a:rPr>
            </a:br>
            <a:r>
              <a:rPr lang="en-US" sz="2000" b="1" dirty="0">
                <a:solidFill>
                  <a:schemeClr val="bg1"/>
                </a:solidFill>
              </a:rPr>
              <a:t>217 million beneficiaries</a:t>
            </a:r>
          </a:p>
        </p:txBody>
      </p:sp>
      <p:sp>
        <p:nvSpPr>
          <p:cNvPr id="17" name="Title 1">
            <a:extLst>
              <a:ext uri="{FF2B5EF4-FFF2-40B4-BE49-F238E27FC236}">
                <a16:creationId xmlns:a16="http://schemas.microsoft.com/office/drawing/2014/main" id="{A453051E-7A8B-4097-B0C0-2DFFA5C2728B}"/>
              </a:ext>
            </a:extLst>
          </p:cNvPr>
          <p:cNvSpPr txBox="1">
            <a:spLocks/>
          </p:cNvSpPr>
          <p:nvPr/>
        </p:nvSpPr>
        <p:spPr>
          <a:xfrm>
            <a:off x="880533" y="537705"/>
            <a:ext cx="7641208" cy="63211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orbel"/>
                <a:ea typeface="+mj-ea"/>
                <a:cs typeface="Corbel"/>
              </a:defRPr>
            </a:lvl1pPr>
          </a:lstStyle>
          <a:p>
            <a:pPr algn="r"/>
            <a:r>
              <a:rPr lang="en-US" sz="2600" b="1" dirty="0"/>
              <a:t>GCF Portfolio of</a:t>
            </a:r>
            <a:r>
              <a:rPr lang="ko-KR" altLang="en-US" sz="2600" b="1" dirty="0"/>
              <a:t> </a:t>
            </a:r>
            <a:r>
              <a:rPr lang="en-US" altLang="ko-KR" sz="2600" b="1" dirty="0"/>
              <a:t>Approved</a:t>
            </a:r>
            <a:r>
              <a:rPr lang="ko-KR" altLang="en-US" sz="2600" b="1" dirty="0"/>
              <a:t> </a:t>
            </a:r>
            <a:r>
              <a:rPr lang="en-US" altLang="ko-KR" sz="2600" b="1" dirty="0"/>
              <a:t>Projects</a:t>
            </a:r>
            <a:endParaRPr lang="en-US" sz="2600" b="1" dirty="0"/>
          </a:p>
        </p:txBody>
      </p:sp>
      <p:sp>
        <p:nvSpPr>
          <p:cNvPr id="18" name="Title 1">
            <a:extLst>
              <a:ext uri="{FF2B5EF4-FFF2-40B4-BE49-F238E27FC236}">
                <a16:creationId xmlns:a16="http://schemas.microsoft.com/office/drawing/2014/main" id="{B1CC8060-998C-4A54-8C95-4AAA9CCAEA5D}"/>
              </a:ext>
            </a:extLst>
          </p:cNvPr>
          <p:cNvSpPr txBox="1">
            <a:spLocks/>
          </p:cNvSpPr>
          <p:nvPr/>
        </p:nvSpPr>
        <p:spPr>
          <a:xfrm>
            <a:off x="2695029" y="1048017"/>
            <a:ext cx="5873444" cy="608744"/>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Corbel"/>
                <a:ea typeface="+mj-ea"/>
                <a:cs typeface="Corbel"/>
              </a:defRPr>
            </a:lvl1pPr>
          </a:lstStyle>
          <a:p>
            <a:pPr algn="r"/>
            <a:r>
              <a:rPr lang="en-US" sz="1700" dirty="0">
                <a:solidFill>
                  <a:schemeClr val="tx1">
                    <a:lumMod val="50000"/>
                    <a:lumOff val="50000"/>
                  </a:schemeClr>
                </a:solidFill>
              </a:rPr>
              <a:t>76 FPs totaling USD 3.7 billion of GCF funding </a:t>
            </a:r>
            <a:br>
              <a:rPr lang="en-US" sz="1700" dirty="0">
                <a:solidFill>
                  <a:schemeClr val="tx1">
                    <a:lumMod val="50000"/>
                    <a:lumOff val="50000"/>
                  </a:schemeClr>
                </a:solidFill>
              </a:rPr>
            </a:br>
            <a:r>
              <a:rPr lang="en-US" sz="1700" dirty="0">
                <a:solidFill>
                  <a:schemeClr val="tx1">
                    <a:lumMod val="50000"/>
                    <a:lumOff val="50000"/>
                  </a:schemeClr>
                </a:solidFill>
              </a:rPr>
              <a:t>(Co-financing: USD 9.3 billion)</a:t>
            </a:r>
          </a:p>
        </p:txBody>
      </p:sp>
      <p:sp>
        <p:nvSpPr>
          <p:cNvPr id="25" name="TextBox 24">
            <a:extLst>
              <a:ext uri="{FF2B5EF4-FFF2-40B4-BE49-F238E27FC236}">
                <a16:creationId xmlns:a16="http://schemas.microsoft.com/office/drawing/2014/main" id="{FC59E514-E072-4A31-855E-22A9AE39CE9B}"/>
              </a:ext>
            </a:extLst>
          </p:cNvPr>
          <p:cNvSpPr txBox="1"/>
          <p:nvPr/>
        </p:nvSpPr>
        <p:spPr>
          <a:xfrm>
            <a:off x="2772822" y="2842059"/>
            <a:ext cx="3598357" cy="369332"/>
          </a:xfrm>
          <a:prstGeom prst="rect">
            <a:avLst/>
          </a:prstGeom>
          <a:noFill/>
        </p:spPr>
        <p:txBody>
          <a:bodyPr wrap="none" rtlCol="0">
            <a:spAutoFit/>
          </a:bodyPr>
          <a:lstStyle/>
          <a:p>
            <a:pPr algn="ctr"/>
            <a:r>
              <a:rPr lang="en-US" b="1" dirty="0">
                <a:solidFill>
                  <a:schemeClr val="tx1">
                    <a:lumMod val="65000"/>
                    <a:lumOff val="35000"/>
                  </a:schemeClr>
                </a:solidFill>
              </a:rPr>
              <a:t>Requested amount of GCF funding</a:t>
            </a:r>
          </a:p>
        </p:txBody>
      </p:sp>
      <p:grpSp>
        <p:nvGrpSpPr>
          <p:cNvPr id="7" name="Group 6">
            <a:extLst>
              <a:ext uri="{FF2B5EF4-FFF2-40B4-BE49-F238E27FC236}">
                <a16:creationId xmlns:a16="http://schemas.microsoft.com/office/drawing/2014/main" id="{AAE4D026-AE75-4543-8B36-8DFFFE115D47}"/>
              </a:ext>
            </a:extLst>
          </p:cNvPr>
          <p:cNvGrpSpPr/>
          <p:nvPr/>
        </p:nvGrpSpPr>
        <p:grpSpPr>
          <a:xfrm>
            <a:off x="4630858" y="3638172"/>
            <a:ext cx="3517452" cy="2974359"/>
            <a:chOff x="4630858" y="3638172"/>
            <a:chExt cx="3517452" cy="2974359"/>
          </a:xfrm>
        </p:grpSpPr>
        <p:graphicFrame>
          <p:nvGraphicFramePr>
            <p:cNvPr id="26" name="Chart 25">
              <a:extLst>
                <a:ext uri="{FF2B5EF4-FFF2-40B4-BE49-F238E27FC236}">
                  <a16:creationId xmlns:a16="http://schemas.microsoft.com/office/drawing/2014/main" id="{8DE7CF13-CC65-4B64-BA00-BD4FB2EB82A8}"/>
                </a:ext>
              </a:extLst>
            </p:cNvPr>
            <p:cNvGraphicFramePr/>
            <p:nvPr>
              <p:extLst/>
            </p:nvPr>
          </p:nvGraphicFramePr>
          <p:xfrm>
            <a:off x="4756040" y="3638172"/>
            <a:ext cx="3392270" cy="2974359"/>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1B86D78B-8E5E-4DB9-9DC5-9860E5AFBF3D}"/>
                </a:ext>
              </a:extLst>
            </p:cNvPr>
            <p:cNvSpPr txBox="1"/>
            <p:nvPr/>
          </p:nvSpPr>
          <p:spPr>
            <a:xfrm>
              <a:off x="6786250" y="4762719"/>
              <a:ext cx="733715" cy="584775"/>
            </a:xfrm>
            <a:prstGeom prst="rect">
              <a:avLst/>
            </a:prstGeom>
            <a:noFill/>
          </p:spPr>
          <p:txBody>
            <a:bodyPr wrap="square" rtlCol="0">
              <a:spAutoFit/>
            </a:bodyPr>
            <a:lstStyle/>
            <a:p>
              <a:pPr algn="ctr"/>
              <a:r>
                <a:rPr lang="en-US" sz="1600" b="1" dirty="0">
                  <a:solidFill>
                    <a:schemeClr val="bg1"/>
                  </a:solidFill>
                </a:rPr>
                <a:t>Grant</a:t>
              </a:r>
            </a:p>
            <a:p>
              <a:pPr algn="ctr"/>
              <a:r>
                <a:rPr lang="en-US" sz="1600" dirty="0">
                  <a:solidFill>
                    <a:schemeClr val="bg1"/>
                  </a:solidFill>
                </a:rPr>
                <a:t>43%</a:t>
              </a:r>
            </a:p>
          </p:txBody>
        </p:sp>
        <p:sp>
          <p:nvSpPr>
            <p:cNvPr id="33" name="TextBox 32">
              <a:extLst>
                <a:ext uri="{FF2B5EF4-FFF2-40B4-BE49-F238E27FC236}">
                  <a16:creationId xmlns:a16="http://schemas.microsoft.com/office/drawing/2014/main" id="{20E29A12-DCD4-47CA-BDD2-D246B4C1A401}"/>
                </a:ext>
              </a:extLst>
            </p:cNvPr>
            <p:cNvSpPr txBox="1"/>
            <p:nvPr/>
          </p:nvSpPr>
          <p:spPr>
            <a:xfrm>
              <a:off x="5552161" y="5312186"/>
              <a:ext cx="733715" cy="553998"/>
            </a:xfrm>
            <a:prstGeom prst="rect">
              <a:avLst/>
            </a:prstGeom>
            <a:noFill/>
          </p:spPr>
          <p:txBody>
            <a:bodyPr wrap="square" rtlCol="0">
              <a:spAutoFit/>
            </a:bodyPr>
            <a:lstStyle/>
            <a:p>
              <a:pPr algn="ctr"/>
              <a:r>
                <a:rPr lang="en-US" sz="1500" b="1" dirty="0">
                  <a:solidFill>
                    <a:schemeClr val="bg1"/>
                  </a:solidFill>
                </a:rPr>
                <a:t>Loan</a:t>
              </a:r>
            </a:p>
            <a:p>
              <a:pPr algn="ctr"/>
              <a:r>
                <a:rPr lang="en-US" sz="1500" dirty="0">
                  <a:solidFill>
                    <a:schemeClr val="bg1"/>
                  </a:solidFill>
                </a:rPr>
                <a:t>43%</a:t>
              </a:r>
            </a:p>
          </p:txBody>
        </p:sp>
        <p:sp>
          <p:nvSpPr>
            <p:cNvPr id="34" name="TextBox 33">
              <a:extLst>
                <a:ext uri="{FF2B5EF4-FFF2-40B4-BE49-F238E27FC236}">
                  <a16:creationId xmlns:a16="http://schemas.microsoft.com/office/drawing/2014/main" id="{0761C47C-D8AE-450F-9F80-10B6DDCD175E}"/>
                </a:ext>
              </a:extLst>
            </p:cNvPr>
            <p:cNvSpPr txBox="1"/>
            <p:nvPr/>
          </p:nvSpPr>
          <p:spPr>
            <a:xfrm>
              <a:off x="5739759" y="3920536"/>
              <a:ext cx="733714" cy="553998"/>
            </a:xfrm>
            <a:prstGeom prst="rect">
              <a:avLst/>
            </a:prstGeom>
            <a:noFill/>
          </p:spPr>
          <p:txBody>
            <a:bodyPr wrap="square" rtlCol="0">
              <a:spAutoFit/>
            </a:bodyPr>
            <a:lstStyle/>
            <a:p>
              <a:pPr algn="ctr"/>
              <a:r>
                <a:rPr lang="en-US" sz="1500" b="1" dirty="0">
                  <a:solidFill>
                    <a:schemeClr val="bg1"/>
                  </a:solidFill>
                </a:rPr>
                <a:t>Equity</a:t>
              </a:r>
            </a:p>
            <a:p>
              <a:pPr algn="ctr"/>
              <a:r>
                <a:rPr lang="en-US" sz="1500" dirty="0">
                  <a:solidFill>
                    <a:schemeClr val="bg1"/>
                  </a:solidFill>
                </a:rPr>
                <a:t>11%</a:t>
              </a:r>
            </a:p>
          </p:txBody>
        </p:sp>
        <p:sp>
          <p:nvSpPr>
            <p:cNvPr id="35" name="TextBox 34">
              <a:extLst>
                <a:ext uri="{FF2B5EF4-FFF2-40B4-BE49-F238E27FC236}">
                  <a16:creationId xmlns:a16="http://schemas.microsoft.com/office/drawing/2014/main" id="{A9CC9D4A-20C4-4871-BB1C-13A589791900}"/>
                </a:ext>
              </a:extLst>
            </p:cNvPr>
            <p:cNvSpPr txBox="1"/>
            <p:nvPr/>
          </p:nvSpPr>
          <p:spPr>
            <a:xfrm>
              <a:off x="4630858" y="3787892"/>
              <a:ext cx="1083849" cy="553998"/>
            </a:xfrm>
            <a:prstGeom prst="rect">
              <a:avLst/>
            </a:prstGeom>
            <a:noFill/>
          </p:spPr>
          <p:txBody>
            <a:bodyPr wrap="square" rtlCol="0">
              <a:spAutoFit/>
            </a:bodyPr>
            <a:lstStyle/>
            <a:p>
              <a:pPr algn="ctr"/>
              <a:r>
                <a:rPr lang="en-US" sz="1500" b="1" dirty="0">
                  <a:solidFill>
                    <a:srgbClr val="63BED0"/>
                  </a:solidFill>
                </a:rPr>
                <a:t>Guarantee</a:t>
              </a:r>
            </a:p>
            <a:p>
              <a:pPr algn="ctr"/>
              <a:r>
                <a:rPr lang="en-US" sz="1500" dirty="0">
                  <a:solidFill>
                    <a:srgbClr val="63BED0"/>
                  </a:solidFill>
                </a:rPr>
                <a:t>3%</a:t>
              </a:r>
            </a:p>
          </p:txBody>
        </p:sp>
      </p:grpSp>
      <p:sp>
        <p:nvSpPr>
          <p:cNvPr id="46" name="TextBox 45">
            <a:extLst>
              <a:ext uri="{FF2B5EF4-FFF2-40B4-BE49-F238E27FC236}">
                <a16:creationId xmlns:a16="http://schemas.microsoft.com/office/drawing/2014/main" id="{E0574EDB-9AB6-4544-9D0E-9E9E15D17872}"/>
              </a:ext>
            </a:extLst>
          </p:cNvPr>
          <p:cNvSpPr txBox="1"/>
          <p:nvPr/>
        </p:nvSpPr>
        <p:spPr>
          <a:xfrm>
            <a:off x="5172017" y="3231772"/>
            <a:ext cx="2560317" cy="400110"/>
          </a:xfrm>
          <a:prstGeom prst="rect">
            <a:avLst/>
          </a:prstGeom>
          <a:noFill/>
        </p:spPr>
        <p:txBody>
          <a:bodyPr wrap="none" rtlCol="0">
            <a:spAutoFit/>
          </a:bodyPr>
          <a:lstStyle/>
          <a:p>
            <a:pPr algn="ctr"/>
            <a:r>
              <a:rPr lang="en-US" sz="2000" b="1" dirty="0">
                <a:solidFill>
                  <a:schemeClr val="tx1">
                    <a:lumMod val="65000"/>
                    <a:lumOff val="35000"/>
                  </a:schemeClr>
                </a:solidFill>
              </a:rPr>
              <a:t>BY INSTRUMENT (%)</a:t>
            </a:r>
          </a:p>
        </p:txBody>
      </p:sp>
      <p:sp>
        <p:nvSpPr>
          <p:cNvPr id="19" name="TextBox 18">
            <a:extLst>
              <a:ext uri="{FF2B5EF4-FFF2-40B4-BE49-F238E27FC236}">
                <a16:creationId xmlns:a16="http://schemas.microsoft.com/office/drawing/2014/main" id="{E343390A-4F89-4797-8026-EEC2D49E5F48}"/>
              </a:ext>
            </a:extLst>
          </p:cNvPr>
          <p:cNvSpPr txBox="1"/>
          <p:nvPr/>
        </p:nvSpPr>
        <p:spPr>
          <a:xfrm>
            <a:off x="1810619" y="3231772"/>
            <a:ext cx="1882055" cy="400110"/>
          </a:xfrm>
          <a:prstGeom prst="rect">
            <a:avLst/>
          </a:prstGeom>
          <a:noFill/>
        </p:spPr>
        <p:txBody>
          <a:bodyPr wrap="none" rtlCol="0">
            <a:spAutoFit/>
          </a:bodyPr>
          <a:lstStyle/>
          <a:p>
            <a:pPr algn="ctr"/>
            <a:r>
              <a:rPr lang="en-US" sz="2000" b="1" dirty="0">
                <a:solidFill>
                  <a:schemeClr val="tx1">
                    <a:lumMod val="65000"/>
                    <a:lumOff val="35000"/>
                  </a:schemeClr>
                </a:solidFill>
              </a:rPr>
              <a:t>BY STATUS (%)</a:t>
            </a:r>
          </a:p>
        </p:txBody>
      </p:sp>
      <p:sp>
        <p:nvSpPr>
          <p:cNvPr id="21" name="TextBox 20">
            <a:extLst>
              <a:ext uri="{FF2B5EF4-FFF2-40B4-BE49-F238E27FC236}">
                <a16:creationId xmlns:a16="http://schemas.microsoft.com/office/drawing/2014/main" id="{53760708-E23C-441D-9A62-B5A08FE1C13D}"/>
              </a:ext>
            </a:extLst>
          </p:cNvPr>
          <p:cNvSpPr txBox="1"/>
          <p:nvPr/>
        </p:nvSpPr>
        <p:spPr>
          <a:xfrm>
            <a:off x="100208" y="5813896"/>
            <a:ext cx="1937401" cy="707886"/>
          </a:xfrm>
          <a:prstGeom prst="rect">
            <a:avLst/>
          </a:prstGeom>
          <a:noFill/>
        </p:spPr>
        <p:txBody>
          <a:bodyPr wrap="square" rtlCol="0">
            <a:spAutoFit/>
          </a:bodyPr>
          <a:lstStyle/>
          <a:p>
            <a:r>
              <a:rPr lang="en-US" sz="2000" b="1" dirty="0">
                <a:solidFill>
                  <a:schemeClr val="accent3"/>
                </a:solidFill>
              </a:rPr>
              <a:t>USD 274 M </a:t>
            </a:r>
            <a:r>
              <a:rPr lang="en-US" sz="2000" dirty="0">
                <a:solidFill>
                  <a:schemeClr val="accent3"/>
                </a:solidFill>
              </a:rPr>
              <a:t>disbursed</a:t>
            </a:r>
            <a:r>
              <a:rPr lang="en-US" sz="2000" baseline="30000" dirty="0">
                <a:solidFill>
                  <a:schemeClr val="accent3"/>
                </a:solidFill>
              </a:rPr>
              <a:t>1</a:t>
            </a:r>
            <a:endParaRPr lang="en-US" sz="2000" dirty="0">
              <a:solidFill>
                <a:schemeClr val="accent3"/>
              </a:solidFill>
            </a:endParaRPr>
          </a:p>
        </p:txBody>
      </p:sp>
      <p:grpSp>
        <p:nvGrpSpPr>
          <p:cNvPr id="4" name="Group 3">
            <a:extLst>
              <a:ext uri="{FF2B5EF4-FFF2-40B4-BE49-F238E27FC236}">
                <a16:creationId xmlns:a16="http://schemas.microsoft.com/office/drawing/2014/main" id="{48FC2846-8146-FC44-8107-2706CF3428BD}"/>
              </a:ext>
            </a:extLst>
          </p:cNvPr>
          <p:cNvGrpSpPr/>
          <p:nvPr/>
        </p:nvGrpSpPr>
        <p:grpSpPr>
          <a:xfrm>
            <a:off x="733960" y="3648092"/>
            <a:ext cx="4035373" cy="2928251"/>
            <a:chOff x="884272" y="3648092"/>
            <a:chExt cx="4035373" cy="2928251"/>
          </a:xfrm>
        </p:grpSpPr>
        <p:grpSp>
          <p:nvGrpSpPr>
            <p:cNvPr id="45" name="Group 44">
              <a:extLst>
                <a:ext uri="{FF2B5EF4-FFF2-40B4-BE49-F238E27FC236}">
                  <a16:creationId xmlns:a16="http://schemas.microsoft.com/office/drawing/2014/main" id="{CD0424C7-AB8B-4E24-A369-742E5D4DC133}"/>
                </a:ext>
              </a:extLst>
            </p:cNvPr>
            <p:cNvGrpSpPr/>
            <p:nvPr/>
          </p:nvGrpSpPr>
          <p:grpSpPr>
            <a:xfrm>
              <a:off x="884272" y="3648092"/>
              <a:ext cx="4035373" cy="2928251"/>
              <a:chOff x="8362379" y="2337717"/>
              <a:chExt cx="4322778" cy="3307990"/>
            </a:xfrm>
          </p:grpSpPr>
          <p:graphicFrame>
            <p:nvGraphicFramePr>
              <p:cNvPr id="37" name="Chart 36">
                <a:extLst>
                  <a:ext uri="{FF2B5EF4-FFF2-40B4-BE49-F238E27FC236}">
                    <a16:creationId xmlns:a16="http://schemas.microsoft.com/office/drawing/2014/main" id="{58723804-F692-465C-8673-C70FF53C924B}"/>
                  </a:ext>
                </a:extLst>
              </p:cNvPr>
              <p:cNvGraphicFramePr/>
              <p:nvPr>
                <p:extLst/>
              </p:nvPr>
            </p:nvGraphicFramePr>
            <p:xfrm>
              <a:off x="8362379" y="2337717"/>
              <a:ext cx="4322778" cy="3307990"/>
            </p:xfrm>
            <a:graphic>
              <a:graphicData uri="http://schemas.openxmlformats.org/drawingml/2006/chart">
                <c:chart xmlns:c="http://schemas.openxmlformats.org/drawingml/2006/chart" xmlns:r="http://schemas.openxmlformats.org/officeDocument/2006/relationships" r:id="rId4"/>
              </a:graphicData>
            </a:graphic>
          </p:graphicFrame>
          <p:sp>
            <p:nvSpPr>
              <p:cNvPr id="38" name="TextBox 37">
                <a:extLst>
                  <a:ext uri="{FF2B5EF4-FFF2-40B4-BE49-F238E27FC236}">
                    <a16:creationId xmlns:a16="http://schemas.microsoft.com/office/drawing/2014/main" id="{36897BE6-6EA7-4433-8986-2DC7AAFB6731}"/>
                  </a:ext>
                </a:extLst>
              </p:cNvPr>
              <p:cNvSpPr txBox="1"/>
              <p:nvPr/>
            </p:nvSpPr>
            <p:spPr>
              <a:xfrm>
                <a:off x="10258208" y="3625191"/>
                <a:ext cx="1699358" cy="1147375"/>
              </a:xfrm>
              <a:prstGeom prst="rect">
                <a:avLst/>
              </a:prstGeom>
              <a:noFill/>
            </p:spPr>
            <p:txBody>
              <a:bodyPr wrap="square" rtlCol="0">
                <a:spAutoFit/>
              </a:bodyPr>
              <a:lstStyle/>
              <a:p>
                <a:pPr algn="ctr"/>
                <a:r>
                  <a:rPr lang="en-US" sz="1500" b="1" dirty="0">
                    <a:solidFill>
                      <a:schemeClr val="tx2"/>
                    </a:solidFill>
                  </a:rPr>
                  <a:t>Projects not </a:t>
                </a:r>
                <a:br>
                  <a:rPr lang="en-US" sz="1500" b="1" dirty="0">
                    <a:solidFill>
                      <a:schemeClr val="tx2"/>
                    </a:solidFill>
                  </a:rPr>
                </a:br>
                <a:r>
                  <a:rPr lang="en-US" sz="1500" b="1" dirty="0">
                    <a:solidFill>
                      <a:schemeClr val="tx2"/>
                    </a:solidFill>
                  </a:rPr>
                  <a:t>yet under implementation</a:t>
                </a:r>
              </a:p>
              <a:p>
                <a:pPr algn="ctr"/>
                <a:r>
                  <a:rPr lang="en-US" sz="1500" dirty="0">
                    <a:solidFill>
                      <a:schemeClr val="tx2"/>
                    </a:solidFill>
                  </a:rPr>
                  <a:t>63% </a:t>
                </a:r>
              </a:p>
            </p:txBody>
          </p:sp>
          <p:sp>
            <p:nvSpPr>
              <p:cNvPr id="39" name="TextBox 38">
                <a:extLst>
                  <a:ext uri="{FF2B5EF4-FFF2-40B4-BE49-F238E27FC236}">
                    <a16:creationId xmlns:a16="http://schemas.microsoft.com/office/drawing/2014/main" id="{C402C43A-34EB-4710-9962-5E47DF624564}"/>
                  </a:ext>
                </a:extLst>
              </p:cNvPr>
              <p:cNvSpPr txBox="1"/>
              <p:nvPr/>
            </p:nvSpPr>
            <p:spPr>
              <a:xfrm>
                <a:off x="9012031" y="3220181"/>
                <a:ext cx="1628519" cy="1077837"/>
              </a:xfrm>
              <a:prstGeom prst="rect">
                <a:avLst/>
              </a:prstGeom>
              <a:noFill/>
            </p:spPr>
            <p:txBody>
              <a:bodyPr wrap="square" rtlCol="0">
                <a:spAutoFit/>
              </a:bodyPr>
              <a:lstStyle/>
              <a:p>
                <a:pPr algn="ctr"/>
                <a:r>
                  <a:rPr lang="en-US" sz="1400" b="1" dirty="0">
                    <a:solidFill>
                      <a:schemeClr val="bg1"/>
                    </a:solidFill>
                  </a:rPr>
                  <a:t>Projects </a:t>
                </a:r>
              </a:p>
              <a:p>
                <a:pPr algn="ctr"/>
                <a:r>
                  <a:rPr lang="en-US" sz="1400" b="1" dirty="0">
                    <a:solidFill>
                      <a:schemeClr val="bg1"/>
                    </a:solidFill>
                  </a:rPr>
                  <a:t>under implementation</a:t>
                </a:r>
              </a:p>
              <a:p>
                <a:pPr algn="ctr"/>
                <a:r>
                  <a:rPr lang="en-US" sz="1400" dirty="0">
                    <a:solidFill>
                      <a:schemeClr val="bg1"/>
                    </a:solidFill>
                  </a:rPr>
                  <a:t>37%</a:t>
                </a:r>
              </a:p>
            </p:txBody>
          </p:sp>
        </p:grpSp>
        <p:cxnSp>
          <p:nvCxnSpPr>
            <p:cNvPr id="6" name="Straight Connector 5">
              <a:extLst>
                <a:ext uri="{FF2B5EF4-FFF2-40B4-BE49-F238E27FC236}">
                  <a16:creationId xmlns:a16="http://schemas.microsoft.com/office/drawing/2014/main" id="{AEE9AE07-D454-4AC5-921D-7C1B24DEEBDE}"/>
                </a:ext>
              </a:extLst>
            </p:cNvPr>
            <p:cNvCxnSpPr>
              <a:cxnSpLocks/>
            </p:cNvCxnSpPr>
            <p:nvPr/>
          </p:nvCxnSpPr>
          <p:spPr>
            <a:xfrm flipH="1">
              <a:off x="1862297" y="5085459"/>
              <a:ext cx="1039664" cy="780725"/>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6" name="Connector: Elbow 15">
            <a:extLst>
              <a:ext uri="{FF2B5EF4-FFF2-40B4-BE49-F238E27FC236}">
                <a16:creationId xmlns:a16="http://schemas.microsoft.com/office/drawing/2014/main" id="{4812524F-D8A1-4262-8C69-AA8EE1A70802}"/>
              </a:ext>
            </a:extLst>
          </p:cNvPr>
          <p:cNvCxnSpPr>
            <a:cxnSpLocks/>
          </p:cNvCxnSpPr>
          <p:nvPr/>
        </p:nvCxnSpPr>
        <p:spPr>
          <a:xfrm rot="10800000" flipV="1">
            <a:off x="1377064" y="6009926"/>
            <a:ext cx="391031" cy="190458"/>
          </a:xfrm>
          <a:prstGeom prst="bentConnector3">
            <a:avLst/>
          </a:prstGeom>
          <a:ln w="3175">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2C7DCFE1-1990-49D1-9F51-87726293384F}"/>
              </a:ext>
            </a:extLst>
          </p:cNvPr>
          <p:cNvSpPr/>
          <p:nvPr/>
        </p:nvSpPr>
        <p:spPr>
          <a:xfrm>
            <a:off x="66204" y="6523238"/>
            <a:ext cx="8883192" cy="276999"/>
          </a:xfrm>
          <a:prstGeom prst="rect">
            <a:avLst/>
          </a:prstGeom>
        </p:spPr>
        <p:txBody>
          <a:bodyPr wrap="square">
            <a:spAutoFit/>
          </a:bodyPr>
          <a:lstStyle/>
          <a:p>
            <a:r>
              <a:rPr lang="en-US" sz="1200" baseline="30000" dirty="0"/>
              <a:t>1 </a:t>
            </a:r>
            <a:r>
              <a:rPr lang="en-US" sz="1200" dirty="0"/>
              <a:t>As of 26 June 2018. </a:t>
            </a:r>
          </a:p>
        </p:txBody>
      </p:sp>
    </p:spTree>
    <p:extLst>
      <p:ext uri="{BB962C8B-B14F-4D97-AF65-F5344CB8AC3E}">
        <p14:creationId xmlns:p14="http://schemas.microsoft.com/office/powerpoint/2010/main" val="1262660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A1DDD5-725C-4C59-A4EC-8E1A28A8E426}"/>
              </a:ext>
            </a:extLst>
          </p:cNvPr>
          <p:cNvPicPr>
            <a:picLocks noChangeAspect="1"/>
          </p:cNvPicPr>
          <p:nvPr/>
        </p:nvPicPr>
        <p:blipFill>
          <a:blip r:embed="rId2"/>
          <a:stretch>
            <a:fillRect/>
          </a:stretch>
        </p:blipFill>
        <p:spPr>
          <a:xfrm>
            <a:off x="872935" y="2173365"/>
            <a:ext cx="7398130" cy="4000706"/>
          </a:xfrm>
          <a:prstGeom prst="rect">
            <a:avLst/>
          </a:prstGeom>
        </p:spPr>
      </p:pic>
      <p:sp>
        <p:nvSpPr>
          <p:cNvPr id="4" name="TextBox 3">
            <a:extLst>
              <a:ext uri="{FF2B5EF4-FFF2-40B4-BE49-F238E27FC236}">
                <a16:creationId xmlns:a16="http://schemas.microsoft.com/office/drawing/2014/main" id="{929E279F-0A69-4923-BD9F-456AFFCBAA60}"/>
              </a:ext>
            </a:extLst>
          </p:cNvPr>
          <p:cNvSpPr txBox="1"/>
          <p:nvPr/>
        </p:nvSpPr>
        <p:spPr>
          <a:xfrm>
            <a:off x="2686639" y="782425"/>
            <a:ext cx="6306532" cy="914400"/>
          </a:xfrm>
          <a:prstGeom prst="rect">
            <a:avLst/>
          </a:prstGeom>
        </p:spPr>
        <p:txBody>
          <a:bodyPr vert="horz" wrap="none" lIns="91440" tIns="45720" rIns="91440" bIns="45720" rtlCol="0">
            <a:noAutofit/>
          </a:bodyPr>
          <a:lstStyle/>
          <a:p>
            <a:pPr algn="l">
              <a:lnSpc>
                <a:spcPct val="90000"/>
              </a:lnSpc>
            </a:pPr>
            <a:r>
              <a:rPr lang="en-US" sz="3200" dirty="0">
                <a:solidFill>
                  <a:prstClr val="black"/>
                </a:solidFill>
                <a:latin typeface="Corbel"/>
                <a:cs typeface="Corbel"/>
              </a:rPr>
              <a:t>Key Numbers from the GCF Portfolio</a:t>
            </a:r>
          </a:p>
        </p:txBody>
      </p:sp>
    </p:spTree>
    <p:extLst>
      <p:ext uri="{BB962C8B-B14F-4D97-AF65-F5344CB8AC3E}">
        <p14:creationId xmlns:p14="http://schemas.microsoft.com/office/powerpoint/2010/main" val="3420468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9B3637-2AFB-439C-81FF-A9FB4D395098}"/>
              </a:ext>
            </a:extLst>
          </p:cNvPr>
          <p:cNvPicPr>
            <a:picLocks noChangeAspect="1"/>
          </p:cNvPicPr>
          <p:nvPr/>
        </p:nvPicPr>
        <p:blipFill>
          <a:blip r:embed="rId2"/>
          <a:stretch>
            <a:fillRect/>
          </a:stretch>
        </p:blipFill>
        <p:spPr>
          <a:xfrm>
            <a:off x="697418" y="1984301"/>
            <a:ext cx="7572064" cy="4246018"/>
          </a:xfrm>
          <a:prstGeom prst="rect">
            <a:avLst/>
          </a:prstGeom>
        </p:spPr>
      </p:pic>
      <p:sp>
        <p:nvSpPr>
          <p:cNvPr id="4" name="TextBox 3">
            <a:extLst>
              <a:ext uri="{FF2B5EF4-FFF2-40B4-BE49-F238E27FC236}">
                <a16:creationId xmlns:a16="http://schemas.microsoft.com/office/drawing/2014/main" id="{5A678650-6D07-41B0-B88B-02FCA4D59DC9}"/>
              </a:ext>
            </a:extLst>
          </p:cNvPr>
          <p:cNvSpPr txBox="1"/>
          <p:nvPr/>
        </p:nvSpPr>
        <p:spPr>
          <a:xfrm>
            <a:off x="1937288" y="596449"/>
            <a:ext cx="7055883" cy="914400"/>
          </a:xfrm>
          <a:prstGeom prst="rect">
            <a:avLst/>
          </a:prstGeom>
        </p:spPr>
        <p:txBody>
          <a:bodyPr vert="horz" wrap="none" lIns="91440" tIns="45720" rIns="91440" bIns="45720" rtlCol="0">
            <a:noAutofit/>
          </a:bodyPr>
          <a:lstStyle/>
          <a:p>
            <a:pPr algn="l">
              <a:lnSpc>
                <a:spcPct val="90000"/>
              </a:lnSpc>
            </a:pPr>
            <a:r>
              <a:rPr lang="en-US" sz="3200" dirty="0">
                <a:solidFill>
                  <a:prstClr val="black"/>
                </a:solidFill>
                <a:latin typeface="Corbel"/>
                <a:cs typeface="Corbel"/>
              </a:rPr>
              <a:t>Number of approved projects and </a:t>
            </a:r>
          </a:p>
          <a:p>
            <a:pPr algn="l">
              <a:lnSpc>
                <a:spcPct val="90000"/>
              </a:lnSpc>
            </a:pPr>
            <a:r>
              <a:rPr lang="en-US" sz="3200" dirty="0">
                <a:solidFill>
                  <a:prstClr val="black"/>
                </a:solidFill>
                <a:latin typeface="Corbel"/>
                <a:cs typeface="Corbel"/>
              </a:rPr>
              <a:t>GCF funding from B.11 to B.20</a:t>
            </a:r>
          </a:p>
        </p:txBody>
      </p:sp>
    </p:spTree>
    <p:extLst>
      <p:ext uri="{BB962C8B-B14F-4D97-AF65-F5344CB8AC3E}">
        <p14:creationId xmlns:p14="http://schemas.microsoft.com/office/powerpoint/2010/main" val="2166857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6991A6-2424-49F7-9E0E-AC6492666B45}"/>
              </a:ext>
            </a:extLst>
          </p:cNvPr>
          <p:cNvPicPr>
            <a:picLocks noChangeAspect="1"/>
          </p:cNvPicPr>
          <p:nvPr/>
        </p:nvPicPr>
        <p:blipFill>
          <a:blip r:embed="rId2"/>
          <a:stretch>
            <a:fillRect/>
          </a:stretch>
        </p:blipFill>
        <p:spPr>
          <a:xfrm>
            <a:off x="61992" y="2324746"/>
            <a:ext cx="8993171" cy="3254644"/>
          </a:xfrm>
          <a:prstGeom prst="rect">
            <a:avLst/>
          </a:prstGeom>
        </p:spPr>
      </p:pic>
      <p:sp>
        <p:nvSpPr>
          <p:cNvPr id="4" name="TextBox 3">
            <a:extLst>
              <a:ext uri="{FF2B5EF4-FFF2-40B4-BE49-F238E27FC236}">
                <a16:creationId xmlns:a16="http://schemas.microsoft.com/office/drawing/2014/main" id="{9FD3FB67-7A13-4A0C-B11E-159F0DFA012B}"/>
              </a:ext>
            </a:extLst>
          </p:cNvPr>
          <p:cNvSpPr txBox="1"/>
          <p:nvPr/>
        </p:nvSpPr>
        <p:spPr>
          <a:xfrm>
            <a:off x="1797804" y="441467"/>
            <a:ext cx="7195368" cy="914400"/>
          </a:xfrm>
          <a:prstGeom prst="rect">
            <a:avLst/>
          </a:prstGeom>
        </p:spPr>
        <p:txBody>
          <a:bodyPr vert="horz" wrap="none" lIns="91440" tIns="45720" rIns="91440" bIns="45720" rtlCol="0">
            <a:noAutofit/>
          </a:bodyPr>
          <a:lstStyle/>
          <a:p>
            <a:pPr algn="l">
              <a:lnSpc>
                <a:spcPct val="90000"/>
              </a:lnSpc>
            </a:pPr>
            <a:r>
              <a:rPr lang="en-US" sz="2800" dirty="0">
                <a:solidFill>
                  <a:prstClr val="black"/>
                </a:solidFill>
                <a:latin typeface="Corbel"/>
                <a:cs typeface="Corbel"/>
              </a:rPr>
              <a:t>GCF funding amount by access modality and </a:t>
            </a:r>
          </a:p>
          <a:p>
            <a:pPr algn="l">
              <a:lnSpc>
                <a:spcPct val="90000"/>
              </a:lnSpc>
            </a:pPr>
            <a:r>
              <a:rPr lang="en-US" sz="2800" dirty="0">
                <a:solidFill>
                  <a:prstClr val="black"/>
                </a:solidFill>
                <a:latin typeface="Corbel"/>
                <a:cs typeface="Corbel"/>
              </a:rPr>
              <a:t>accredited entity in USD (number of projects)</a:t>
            </a:r>
          </a:p>
        </p:txBody>
      </p:sp>
    </p:spTree>
    <p:extLst>
      <p:ext uri="{BB962C8B-B14F-4D97-AF65-F5344CB8AC3E}">
        <p14:creationId xmlns:p14="http://schemas.microsoft.com/office/powerpoint/2010/main" val="2276904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C86E35-7B3A-412A-998C-FD5B60AFD311}"/>
              </a:ext>
            </a:extLst>
          </p:cNvPr>
          <p:cNvPicPr>
            <a:picLocks noChangeAspect="1"/>
          </p:cNvPicPr>
          <p:nvPr/>
        </p:nvPicPr>
        <p:blipFill rotWithShape="1">
          <a:blip r:embed="rId2"/>
          <a:srcRect l="11073" r="14231"/>
          <a:stretch/>
        </p:blipFill>
        <p:spPr>
          <a:xfrm>
            <a:off x="790419" y="2096931"/>
            <a:ext cx="7811812" cy="3637450"/>
          </a:xfrm>
          <a:prstGeom prst="rect">
            <a:avLst/>
          </a:prstGeom>
        </p:spPr>
      </p:pic>
      <p:sp>
        <p:nvSpPr>
          <p:cNvPr id="4" name="TextBox 3">
            <a:extLst>
              <a:ext uri="{FF2B5EF4-FFF2-40B4-BE49-F238E27FC236}">
                <a16:creationId xmlns:a16="http://schemas.microsoft.com/office/drawing/2014/main" id="{830FBA5F-6853-482D-A4C4-B4E057CD3A1C}"/>
              </a:ext>
            </a:extLst>
          </p:cNvPr>
          <p:cNvSpPr txBox="1"/>
          <p:nvPr/>
        </p:nvSpPr>
        <p:spPr>
          <a:xfrm>
            <a:off x="1689317" y="425971"/>
            <a:ext cx="7210866" cy="914400"/>
          </a:xfrm>
          <a:prstGeom prst="rect">
            <a:avLst/>
          </a:prstGeom>
        </p:spPr>
        <p:txBody>
          <a:bodyPr vert="horz" wrap="none" lIns="91440" tIns="45720" rIns="91440" bIns="45720" rtlCol="0">
            <a:noAutofit/>
          </a:bodyPr>
          <a:lstStyle/>
          <a:p>
            <a:pPr algn="l">
              <a:lnSpc>
                <a:spcPct val="90000"/>
              </a:lnSpc>
            </a:pPr>
            <a:r>
              <a:rPr lang="en-US" sz="2400" dirty="0">
                <a:solidFill>
                  <a:prstClr val="black"/>
                </a:solidFill>
                <a:latin typeface="Corbel"/>
                <a:cs typeface="Corbel"/>
              </a:rPr>
              <a:t>Approved projects by project size and Financial instrument </a:t>
            </a:r>
          </a:p>
          <a:p>
            <a:pPr algn="l">
              <a:lnSpc>
                <a:spcPct val="90000"/>
              </a:lnSpc>
            </a:pPr>
            <a:r>
              <a:rPr lang="en-US" sz="2400" dirty="0">
                <a:solidFill>
                  <a:prstClr val="black"/>
                </a:solidFill>
                <a:latin typeface="Corbel"/>
                <a:cs typeface="Corbel"/>
              </a:rPr>
              <a:t>and percentage of GCF funding (number of projects)</a:t>
            </a:r>
          </a:p>
        </p:txBody>
      </p:sp>
    </p:spTree>
    <p:extLst>
      <p:ext uri="{BB962C8B-B14F-4D97-AF65-F5344CB8AC3E}">
        <p14:creationId xmlns:p14="http://schemas.microsoft.com/office/powerpoint/2010/main" val="744657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A234B4-93F9-495F-8A43-AC3C9DA421C8}"/>
              </a:ext>
            </a:extLst>
          </p:cNvPr>
          <p:cNvPicPr>
            <a:picLocks noChangeAspect="1"/>
          </p:cNvPicPr>
          <p:nvPr/>
        </p:nvPicPr>
        <p:blipFill>
          <a:blip r:embed="rId2"/>
          <a:stretch>
            <a:fillRect/>
          </a:stretch>
        </p:blipFill>
        <p:spPr>
          <a:xfrm>
            <a:off x="368290" y="1351834"/>
            <a:ext cx="8593396" cy="5431199"/>
          </a:xfrm>
          <a:prstGeom prst="rect">
            <a:avLst/>
          </a:prstGeom>
        </p:spPr>
      </p:pic>
      <p:sp>
        <p:nvSpPr>
          <p:cNvPr id="4" name="TextBox 3">
            <a:extLst>
              <a:ext uri="{FF2B5EF4-FFF2-40B4-BE49-F238E27FC236}">
                <a16:creationId xmlns:a16="http://schemas.microsoft.com/office/drawing/2014/main" id="{B4363487-5BDF-4620-806D-2F34A6B60EC6}"/>
              </a:ext>
            </a:extLst>
          </p:cNvPr>
          <p:cNvSpPr txBox="1"/>
          <p:nvPr/>
        </p:nvSpPr>
        <p:spPr>
          <a:xfrm>
            <a:off x="1983784" y="164381"/>
            <a:ext cx="6884914" cy="1288786"/>
          </a:xfrm>
          <a:prstGeom prst="rect">
            <a:avLst/>
          </a:prstGeom>
        </p:spPr>
        <p:txBody>
          <a:bodyPr vert="horz" wrap="none" lIns="91440" tIns="45720" rIns="91440" bIns="45720" rtlCol="0">
            <a:noAutofit/>
          </a:bodyPr>
          <a:lstStyle/>
          <a:p>
            <a:pPr algn="l">
              <a:lnSpc>
                <a:spcPct val="90000"/>
              </a:lnSpc>
            </a:pPr>
            <a:r>
              <a:rPr lang="en-US" sz="2400" dirty="0">
                <a:solidFill>
                  <a:prstClr val="black"/>
                </a:solidFill>
                <a:latin typeface="Corbel"/>
                <a:cs typeface="Corbel"/>
              </a:rPr>
              <a:t>GCF funding amount by sector, thematic area and </a:t>
            </a:r>
          </a:p>
          <a:p>
            <a:pPr algn="l">
              <a:lnSpc>
                <a:spcPct val="90000"/>
              </a:lnSpc>
            </a:pPr>
            <a:r>
              <a:rPr lang="en-US" sz="2400" dirty="0">
                <a:solidFill>
                  <a:prstClr val="black"/>
                </a:solidFill>
                <a:latin typeface="Corbel"/>
                <a:cs typeface="Corbel"/>
              </a:rPr>
              <a:t>adaptation allocation for LDCs/SIDS/African States </a:t>
            </a:r>
          </a:p>
          <a:p>
            <a:pPr algn="l">
              <a:lnSpc>
                <a:spcPct val="90000"/>
              </a:lnSpc>
            </a:pPr>
            <a:r>
              <a:rPr lang="en-US" sz="2400" dirty="0">
                <a:solidFill>
                  <a:prstClr val="black"/>
                </a:solidFill>
                <a:latin typeface="Corbel"/>
                <a:cs typeface="Corbel"/>
              </a:rPr>
              <a:t>in nominal and grant Equivalent terms (percent)</a:t>
            </a:r>
          </a:p>
        </p:txBody>
      </p:sp>
    </p:spTree>
    <p:extLst>
      <p:ext uri="{BB962C8B-B14F-4D97-AF65-F5344CB8AC3E}">
        <p14:creationId xmlns:p14="http://schemas.microsoft.com/office/powerpoint/2010/main" val="2566708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CF - PPT B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75354" cy="6858000"/>
          </a:xfrm>
          <a:prstGeom prst="rect">
            <a:avLst/>
          </a:prstGeom>
        </p:spPr>
      </p:pic>
      <p:pic>
        <p:nvPicPr>
          <p:cNvPr id="7" name="Picture 6" descr="GCFblgrnLogo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63044" y="4211054"/>
            <a:ext cx="2785974" cy="1970930"/>
          </a:xfrm>
          <a:prstGeom prst="rect">
            <a:avLst/>
          </a:prstGeom>
        </p:spPr>
      </p:pic>
      <p:sp>
        <p:nvSpPr>
          <p:cNvPr id="5" name="TextBox 4">
            <a:extLst>
              <a:ext uri="{FF2B5EF4-FFF2-40B4-BE49-F238E27FC236}">
                <a16:creationId xmlns:a16="http://schemas.microsoft.com/office/drawing/2014/main" id="{B81A48CC-E786-4810-BD84-B869D17C3FE6}"/>
              </a:ext>
            </a:extLst>
          </p:cNvPr>
          <p:cNvSpPr txBox="1"/>
          <p:nvPr/>
        </p:nvSpPr>
        <p:spPr>
          <a:xfrm>
            <a:off x="3366690" y="3042800"/>
            <a:ext cx="2245871" cy="646331"/>
          </a:xfrm>
          <a:prstGeom prst="rect">
            <a:avLst/>
          </a:prstGeom>
          <a:noFill/>
        </p:spPr>
        <p:txBody>
          <a:bodyPr wrap="none" rtlCol="0">
            <a:spAutoFit/>
          </a:bodyPr>
          <a:lstStyle/>
          <a:p>
            <a:r>
              <a:rPr lang="en-US" sz="3600" b="1" dirty="0">
                <a:solidFill>
                  <a:schemeClr val="tx2"/>
                </a:solidFill>
                <a:latin typeface="Corbel"/>
                <a:ea typeface="+mj-ea"/>
              </a:rPr>
              <a:t>Thank You</a:t>
            </a:r>
            <a:endParaRPr lang="en-US" sz="3200" b="1" dirty="0">
              <a:solidFill>
                <a:schemeClr val="tx2"/>
              </a:solidFill>
            </a:endParaRPr>
          </a:p>
        </p:txBody>
      </p:sp>
    </p:spTree>
    <p:extLst>
      <p:ext uri="{BB962C8B-B14F-4D97-AF65-F5344CB8AC3E}">
        <p14:creationId xmlns:p14="http://schemas.microsoft.com/office/powerpoint/2010/main" val="269658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59019" y="1518717"/>
            <a:ext cx="5784981" cy="503853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18717"/>
            <a:ext cx="3359019" cy="5038530"/>
          </a:xfrm>
          <a:prstGeom prst="rect">
            <a:avLst/>
          </a:prstGeom>
          <a:ln>
            <a:noFill/>
          </a:ln>
          <a:effectLst/>
        </p:spPr>
      </p:pic>
      <p:sp>
        <p:nvSpPr>
          <p:cNvPr id="3" name="Content Placeholder 2"/>
          <p:cNvSpPr>
            <a:spLocks noGrp="1"/>
          </p:cNvSpPr>
          <p:nvPr>
            <p:ph idx="1"/>
          </p:nvPr>
        </p:nvSpPr>
        <p:spPr>
          <a:xfrm>
            <a:off x="3436294" y="2606864"/>
            <a:ext cx="5641026" cy="1911605"/>
          </a:xfrm>
        </p:spPr>
        <p:txBody>
          <a:bodyPr>
            <a:noAutofit/>
          </a:bodyPr>
          <a:lstStyle/>
          <a:p>
            <a:pPr>
              <a:lnSpc>
                <a:spcPct val="150000"/>
              </a:lnSpc>
              <a:buClr>
                <a:srgbClr val="216977"/>
              </a:buClr>
            </a:pPr>
            <a:r>
              <a:rPr lang="en-US" sz="2400" b="1" dirty="0"/>
              <a:t>Background</a:t>
            </a:r>
          </a:p>
          <a:p>
            <a:pPr>
              <a:lnSpc>
                <a:spcPct val="150000"/>
              </a:lnSpc>
              <a:buClr>
                <a:srgbClr val="216977"/>
              </a:buClr>
            </a:pPr>
            <a:r>
              <a:rPr lang="en-US" sz="2400" b="1" dirty="0"/>
              <a:t>Portfolio and Approved Projects</a:t>
            </a:r>
          </a:p>
          <a:p>
            <a:pPr>
              <a:lnSpc>
                <a:spcPct val="150000"/>
              </a:lnSpc>
              <a:buClr>
                <a:srgbClr val="216977"/>
              </a:buClr>
            </a:pPr>
            <a:r>
              <a:rPr lang="en-US" sz="2400" b="1" dirty="0"/>
              <a:t>Summary &amp; Conclusion</a:t>
            </a:r>
            <a:endParaRPr lang="en-US" sz="2400" dirty="0"/>
          </a:p>
        </p:txBody>
      </p:sp>
      <p:sp>
        <p:nvSpPr>
          <p:cNvPr id="2" name="Rectangle 1"/>
          <p:cNvSpPr/>
          <p:nvPr/>
        </p:nvSpPr>
        <p:spPr>
          <a:xfrm>
            <a:off x="970384" y="683003"/>
            <a:ext cx="7276069" cy="646331"/>
          </a:xfrm>
          <a:prstGeom prst="rect">
            <a:avLst/>
          </a:prstGeom>
        </p:spPr>
        <p:txBody>
          <a:bodyPr wrap="square">
            <a:spAutoFit/>
          </a:bodyPr>
          <a:lstStyle/>
          <a:p>
            <a:pPr algn="r">
              <a:spcBef>
                <a:spcPts val="600"/>
              </a:spcBef>
            </a:pPr>
            <a:r>
              <a:rPr lang="en-US" sz="3600" b="1" dirty="0">
                <a:solidFill>
                  <a:prstClr val="black"/>
                </a:solidFill>
                <a:latin typeface="Corbel"/>
                <a:cs typeface="Corbel"/>
              </a:rPr>
              <a:t>Overview</a:t>
            </a:r>
          </a:p>
        </p:txBody>
      </p:sp>
    </p:spTree>
    <p:extLst>
      <p:ext uri="{BB962C8B-B14F-4D97-AF65-F5344CB8AC3E}">
        <p14:creationId xmlns:p14="http://schemas.microsoft.com/office/powerpoint/2010/main" val="4185444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D2706B2-994C-448E-877A-D23893663821}"/>
              </a:ext>
            </a:extLst>
          </p:cNvPr>
          <p:cNvSpPr txBox="1"/>
          <p:nvPr/>
        </p:nvSpPr>
        <p:spPr>
          <a:xfrm>
            <a:off x="780233" y="2489125"/>
            <a:ext cx="7759334" cy="3041877"/>
          </a:xfrm>
          <a:prstGeom prst="rect">
            <a:avLst/>
          </a:prstGeom>
        </p:spPr>
        <p:txBody>
          <a:bodyPr vert="horz" wrap="square" lIns="68580" tIns="34290" rIns="68580" bIns="34290" rtlCol="0">
            <a:noAutofit/>
          </a:bodyPr>
          <a:lstStyle/>
          <a:p>
            <a:pPr>
              <a:lnSpc>
                <a:spcPct val="90000"/>
              </a:lnSpc>
            </a:pPr>
            <a:endParaRPr lang="en-US" sz="2800" b="1" dirty="0">
              <a:latin typeface="Corbel"/>
            </a:endParaRPr>
          </a:p>
          <a:p>
            <a:pPr>
              <a:lnSpc>
                <a:spcPct val="90000"/>
              </a:lnSpc>
            </a:pPr>
            <a:endParaRPr lang="en-US" sz="2800" b="1" dirty="0">
              <a:latin typeface="Corbel"/>
            </a:endParaRPr>
          </a:p>
          <a:p>
            <a:pPr algn="ctr">
              <a:lnSpc>
                <a:spcPct val="90000"/>
              </a:lnSpc>
            </a:pPr>
            <a:r>
              <a:rPr lang="en-US" sz="3200" b="1" dirty="0">
                <a:latin typeface="Corbel"/>
              </a:rPr>
              <a:t>Background</a:t>
            </a:r>
          </a:p>
        </p:txBody>
      </p:sp>
      <p:sp>
        <p:nvSpPr>
          <p:cNvPr id="16" name="TextBox 15">
            <a:extLst>
              <a:ext uri="{FF2B5EF4-FFF2-40B4-BE49-F238E27FC236}">
                <a16:creationId xmlns:a16="http://schemas.microsoft.com/office/drawing/2014/main" id="{E7A4AFEC-97C4-416B-A45A-B9BE6A647FF5}"/>
              </a:ext>
            </a:extLst>
          </p:cNvPr>
          <p:cNvSpPr txBox="1"/>
          <p:nvPr/>
        </p:nvSpPr>
        <p:spPr>
          <a:xfrm>
            <a:off x="1384666" y="1184503"/>
            <a:ext cx="7759334" cy="553998"/>
          </a:xfrm>
          <a:prstGeom prst="rect">
            <a:avLst/>
          </a:prstGeom>
          <a:noFill/>
        </p:spPr>
        <p:txBody>
          <a:bodyPr wrap="square" rtlCol="0">
            <a:spAutoFit/>
          </a:bodyPr>
          <a:lstStyle/>
          <a:p>
            <a:pPr algn="ctr"/>
            <a:r>
              <a:rPr lang="en-US" sz="3000" b="1" spc="225" dirty="0">
                <a:solidFill>
                  <a:schemeClr val="bg1">
                    <a:alpha val="50000"/>
                  </a:schemeClr>
                </a:solidFill>
                <a:latin typeface="Museo Sans 300" panose="02000000000000000000" pitchFamily="50" charset="0"/>
              </a:rPr>
              <a:t>GCF Mandate</a:t>
            </a:r>
          </a:p>
        </p:txBody>
      </p:sp>
    </p:spTree>
    <p:extLst>
      <p:ext uri="{BB962C8B-B14F-4D97-AF65-F5344CB8AC3E}">
        <p14:creationId xmlns:p14="http://schemas.microsoft.com/office/powerpoint/2010/main" val="266424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D2706B2-994C-448E-877A-D23893663821}"/>
              </a:ext>
            </a:extLst>
          </p:cNvPr>
          <p:cNvSpPr txBox="1"/>
          <p:nvPr/>
        </p:nvSpPr>
        <p:spPr>
          <a:xfrm>
            <a:off x="340963" y="1636717"/>
            <a:ext cx="8198604" cy="3041877"/>
          </a:xfrm>
          <a:prstGeom prst="rect">
            <a:avLst/>
          </a:prstGeom>
        </p:spPr>
        <p:txBody>
          <a:bodyPr vert="horz" wrap="square" lIns="68580" tIns="34290" rIns="68580" bIns="34290" rtlCol="0">
            <a:noAutofit/>
          </a:bodyPr>
          <a:lstStyle/>
          <a:p>
            <a:pPr marL="457200" indent="-457200">
              <a:lnSpc>
                <a:spcPct val="90000"/>
              </a:lnSpc>
              <a:buFont typeface="Arial" panose="020B0604020202020204" pitchFamily="34" charset="0"/>
              <a:buChar char="•"/>
            </a:pPr>
            <a:r>
              <a:rPr lang="en-US" sz="2800" b="1" dirty="0">
                <a:latin typeface="Corbel"/>
              </a:rPr>
              <a:t>The Paris Agreement and the supporting Decision emphasizes the GCF’s role as a key provider of predictable financial resources in the post-2020 framework.</a:t>
            </a:r>
          </a:p>
          <a:p>
            <a:pPr>
              <a:lnSpc>
                <a:spcPct val="90000"/>
              </a:lnSpc>
            </a:pPr>
            <a:endParaRPr lang="en-US" sz="2800" b="1" dirty="0">
              <a:latin typeface="Corbel"/>
            </a:endParaRPr>
          </a:p>
          <a:p>
            <a:pPr marL="457200" indent="-457200">
              <a:lnSpc>
                <a:spcPct val="90000"/>
              </a:lnSpc>
              <a:buFont typeface="Arial" panose="020B0604020202020204" pitchFamily="34" charset="0"/>
              <a:buChar char="•"/>
            </a:pPr>
            <a:r>
              <a:rPr lang="en-US" sz="2800" b="1" dirty="0">
                <a:latin typeface="Corbel"/>
              </a:rPr>
              <a:t>Para. 4 of GCF Governing Instrument (GI)..” in the context of sustainable development, the fund will promote the paradigm shift towards low-emission and climate resilient development pathways</a:t>
            </a:r>
          </a:p>
        </p:txBody>
      </p:sp>
      <p:sp>
        <p:nvSpPr>
          <p:cNvPr id="16" name="TextBox 15">
            <a:extLst>
              <a:ext uri="{FF2B5EF4-FFF2-40B4-BE49-F238E27FC236}">
                <a16:creationId xmlns:a16="http://schemas.microsoft.com/office/drawing/2014/main" id="{E7A4AFEC-97C4-416B-A45A-B9BE6A647FF5}"/>
              </a:ext>
            </a:extLst>
          </p:cNvPr>
          <p:cNvSpPr txBox="1"/>
          <p:nvPr/>
        </p:nvSpPr>
        <p:spPr>
          <a:xfrm>
            <a:off x="1384666" y="1184503"/>
            <a:ext cx="7759334" cy="553998"/>
          </a:xfrm>
          <a:prstGeom prst="rect">
            <a:avLst/>
          </a:prstGeom>
          <a:noFill/>
        </p:spPr>
        <p:txBody>
          <a:bodyPr wrap="square" rtlCol="0">
            <a:spAutoFit/>
          </a:bodyPr>
          <a:lstStyle/>
          <a:p>
            <a:pPr algn="ctr"/>
            <a:r>
              <a:rPr lang="en-US" sz="3000" b="1" spc="225" dirty="0">
                <a:solidFill>
                  <a:schemeClr val="bg1">
                    <a:alpha val="50000"/>
                  </a:schemeClr>
                </a:solidFill>
                <a:latin typeface="Museo Sans 300" panose="02000000000000000000" pitchFamily="50" charset="0"/>
              </a:rPr>
              <a:t>GCF Mandate</a:t>
            </a:r>
          </a:p>
        </p:txBody>
      </p:sp>
      <p:sp>
        <p:nvSpPr>
          <p:cNvPr id="6" name="Title 1">
            <a:extLst>
              <a:ext uri="{FF2B5EF4-FFF2-40B4-BE49-F238E27FC236}">
                <a16:creationId xmlns:a16="http://schemas.microsoft.com/office/drawing/2014/main" id="{652554D8-5D08-4334-BD9F-C33AE3E2431C}"/>
              </a:ext>
            </a:extLst>
          </p:cNvPr>
          <p:cNvSpPr txBox="1">
            <a:spLocks/>
          </p:cNvSpPr>
          <p:nvPr/>
        </p:nvSpPr>
        <p:spPr>
          <a:xfrm>
            <a:off x="1078857" y="541019"/>
            <a:ext cx="7641208" cy="63211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orbel"/>
                <a:ea typeface="+mj-ea"/>
                <a:cs typeface="Corbel"/>
              </a:defRPr>
            </a:lvl1pPr>
          </a:lstStyle>
          <a:p>
            <a:r>
              <a:rPr lang="en-US" sz="3200" b="1" dirty="0"/>
              <a:t>Context</a:t>
            </a:r>
          </a:p>
        </p:txBody>
      </p:sp>
    </p:spTree>
    <p:extLst>
      <p:ext uri="{BB962C8B-B14F-4D97-AF65-F5344CB8AC3E}">
        <p14:creationId xmlns:p14="http://schemas.microsoft.com/office/powerpoint/2010/main" val="421863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F0DC91-C3A9-4286-9DCB-BDE9550B0626}"/>
              </a:ext>
            </a:extLst>
          </p:cNvPr>
          <p:cNvSpPr/>
          <p:nvPr/>
        </p:nvSpPr>
        <p:spPr>
          <a:xfrm>
            <a:off x="821407" y="1884427"/>
            <a:ext cx="8090114" cy="4286686"/>
          </a:xfrm>
          <a:prstGeom prst="rect">
            <a:avLst/>
          </a:prstGeom>
        </p:spPr>
        <p:txBody>
          <a:bodyPr wrap="square">
            <a:spAutoFit/>
          </a:bodyPr>
          <a:lstStyle/>
          <a:p>
            <a:pPr algn="ctr">
              <a:lnSpc>
                <a:spcPct val="80000"/>
              </a:lnSpc>
            </a:pPr>
            <a:r>
              <a:rPr lang="en-US" sz="3000" b="1" u="sng" dirty="0">
                <a:latin typeface="Corbel"/>
              </a:rPr>
              <a:t>Investments</a:t>
            </a:r>
          </a:p>
          <a:p>
            <a:pPr marL="457200" indent="-457200">
              <a:lnSpc>
                <a:spcPct val="80000"/>
              </a:lnSpc>
              <a:buFont typeface="Arial" panose="020B0604020202020204" pitchFamily="34" charset="0"/>
              <a:buChar char="•"/>
            </a:pPr>
            <a:r>
              <a:rPr lang="en-US" sz="2800" dirty="0">
                <a:latin typeface="Corbel"/>
              </a:rPr>
              <a:t>Pledged amount of $10.3 billion </a:t>
            </a:r>
          </a:p>
          <a:p>
            <a:pPr marL="457200" indent="-457200">
              <a:lnSpc>
                <a:spcPct val="80000"/>
              </a:lnSpc>
              <a:buFont typeface="Arial" panose="020B0604020202020204" pitchFamily="34" charset="0"/>
              <a:buChar char="•"/>
            </a:pPr>
            <a:r>
              <a:rPr lang="en-US" sz="2800" dirty="0">
                <a:latin typeface="Corbel"/>
              </a:rPr>
              <a:t>Committed amount of $4.6billion (</a:t>
            </a:r>
            <a:r>
              <a:rPr lang="en-US" sz="2800" dirty="0"/>
              <a:t>USD 1 billion fromB21)</a:t>
            </a:r>
          </a:p>
          <a:p>
            <a:pPr marL="457200" indent="-457200">
              <a:lnSpc>
                <a:spcPct val="80000"/>
              </a:lnSpc>
              <a:buFont typeface="Arial" panose="020B0604020202020204" pitchFamily="34" charset="0"/>
              <a:buChar char="•"/>
            </a:pPr>
            <a:r>
              <a:rPr lang="en-US" sz="2800" dirty="0">
                <a:latin typeface="Corbel"/>
              </a:rPr>
              <a:t>Implementing $1.6 billion </a:t>
            </a:r>
          </a:p>
          <a:p>
            <a:pPr marL="457200" indent="-457200">
              <a:lnSpc>
                <a:spcPct val="80000"/>
              </a:lnSpc>
              <a:buFont typeface="Arial" panose="020B0604020202020204" pitchFamily="34" charset="0"/>
              <a:buChar char="•"/>
            </a:pPr>
            <a:r>
              <a:rPr lang="en-US" sz="2800" dirty="0">
                <a:latin typeface="Corbel"/>
              </a:rPr>
              <a:t>Total value of  $16.4 </a:t>
            </a:r>
            <a:r>
              <a:rPr lang="en-US" sz="2800" dirty="0"/>
              <a:t>billion</a:t>
            </a:r>
            <a:endParaRPr lang="en-US" sz="2800" dirty="0">
              <a:latin typeface="Corbel"/>
            </a:endParaRPr>
          </a:p>
          <a:p>
            <a:pPr>
              <a:lnSpc>
                <a:spcPct val="80000"/>
              </a:lnSpc>
            </a:pPr>
            <a:endParaRPr lang="en-US" sz="2800" dirty="0">
              <a:latin typeface="Corbel"/>
            </a:endParaRPr>
          </a:p>
          <a:p>
            <a:pPr algn="ctr">
              <a:lnSpc>
                <a:spcPct val="80000"/>
              </a:lnSpc>
            </a:pPr>
            <a:r>
              <a:rPr lang="en-US" sz="3000" b="1" u="sng" dirty="0">
                <a:latin typeface="Corbel"/>
              </a:rPr>
              <a:t>Impact</a:t>
            </a:r>
          </a:p>
          <a:p>
            <a:pPr>
              <a:lnSpc>
                <a:spcPct val="80000"/>
              </a:lnSpc>
            </a:pPr>
            <a:endParaRPr lang="en-US" sz="2800" u="sng" dirty="0">
              <a:latin typeface="Corbel"/>
            </a:endParaRPr>
          </a:p>
          <a:p>
            <a:pPr marL="457200" indent="-457200">
              <a:lnSpc>
                <a:spcPct val="80000"/>
              </a:lnSpc>
              <a:buFont typeface="Arial" panose="020B0604020202020204" pitchFamily="34" charset="0"/>
              <a:buChar char="•"/>
            </a:pPr>
            <a:r>
              <a:rPr lang="en-US" sz="2800" dirty="0"/>
              <a:t>93 Approved projects (19 new projects from B21)</a:t>
            </a:r>
          </a:p>
          <a:p>
            <a:pPr marL="457200" indent="-457200">
              <a:lnSpc>
                <a:spcPct val="80000"/>
              </a:lnSpc>
              <a:buFont typeface="Arial" panose="020B0604020202020204" pitchFamily="34" charset="0"/>
              <a:buChar char="•"/>
            </a:pPr>
            <a:r>
              <a:rPr lang="en-US" sz="2800" dirty="0"/>
              <a:t>272m Beneficiaries</a:t>
            </a:r>
          </a:p>
          <a:p>
            <a:pPr marL="457200" indent="-457200">
              <a:lnSpc>
                <a:spcPct val="80000"/>
              </a:lnSpc>
              <a:buFont typeface="Arial" panose="020B0604020202020204" pitchFamily="34" charset="0"/>
              <a:buChar char="•"/>
            </a:pPr>
            <a:r>
              <a:rPr lang="en-US" sz="2800" dirty="0"/>
              <a:t>1.6b </a:t>
            </a:r>
            <a:r>
              <a:rPr lang="en-US" sz="2800" dirty="0" err="1"/>
              <a:t>tonnes</a:t>
            </a:r>
            <a:r>
              <a:rPr lang="en-US" sz="2800" dirty="0"/>
              <a:t> of CO2 equivalent avoided</a:t>
            </a:r>
          </a:p>
        </p:txBody>
      </p:sp>
      <p:sp>
        <p:nvSpPr>
          <p:cNvPr id="4" name="Title 1">
            <a:extLst>
              <a:ext uri="{FF2B5EF4-FFF2-40B4-BE49-F238E27FC236}">
                <a16:creationId xmlns:a16="http://schemas.microsoft.com/office/drawing/2014/main" id="{A8197856-5B54-4034-B623-F1E07476626D}"/>
              </a:ext>
            </a:extLst>
          </p:cNvPr>
          <p:cNvSpPr txBox="1">
            <a:spLocks/>
          </p:cNvSpPr>
          <p:nvPr/>
        </p:nvSpPr>
        <p:spPr>
          <a:xfrm>
            <a:off x="1078857" y="541019"/>
            <a:ext cx="7641208" cy="63211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orbel"/>
                <a:ea typeface="+mj-ea"/>
                <a:cs typeface="Corbel"/>
              </a:defRPr>
            </a:lvl1pPr>
          </a:lstStyle>
          <a:p>
            <a:pPr algn="r"/>
            <a:r>
              <a:rPr lang="en-US" sz="3000" b="1" dirty="0"/>
              <a:t>GCF Investments and Anticipated Impacts</a:t>
            </a:r>
          </a:p>
          <a:p>
            <a:pPr algn="r"/>
            <a:r>
              <a:rPr lang="en-US" sz="3000" b="1" dirty="0"/>
              <a:t>(As of 24 October 2018 (up to B21)</a:t>
            </a:r>
          </a:p>
        </p:txBody>
      </p:sp>
    </p:spTree>
    <p:extLst>
      <p:ext uri="{BB962C8B-B14F-4D97-AF65-F5344CB8AC3E}">
        <p14:creationId xmlns:p14="http://schemas.microsoft.com/office/powerpoint/2010/main" val="2274894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97307" y="297677"/>
            <a:ext cx="6987074" cy="1143000"/>
          </a:xfrm>
        </p:spPr>
        <p:txBody>
          <a:bodyPr>
            <a:normAutofit/>
          </a:bodyPr>
          <a:lstStyle/>
          <a:p>
            <a:r>
              <a:rPr lang="es-ES" sz="3200" b="1" dirty="0" err="1"/>
              <a:t>Investment</a:t>
            </a:r>
            <a:r>
              <a:rPr lang="es-ES" sz="3200" b="1" dirty="0"/>
              <a:t> </a:t>
            </a:r>
            <a:r>
              <a:rPr lang="es-ES" sz="3200" b="1" dirty="0" err="1"/>
              <a:t>Criteria</a:t>
            </a:r>
            <a:r>
              <a:rPr lang="es-ES" sz="3200" b="1" dirty="0"/>
              <a:t> and </a:t>
            </a:r>
            <a:r>
              <a:rPr lang="es-ES" sz="3200" b="1" dirty="0" err="1"/>
              <a:t>Policies</a:t>
            </a:r>
            <a:endParaRPr lang="en-US" sz="3600" b="1" dirty="0"/>
          </a:p>
        </p:txBody>
      </p:sp>
      <p:sp>
        <p:nvSpPr>
          <p:cNvPr id="9" name="Rounded Rectangle 8"/>
          <p:cNvSpPr/>
          <p:nvPr/>
        </p:nvSpPr>
        <p:spPr>
          <a:xfrm>
            <a:off x="344628" y="3731590"/>
            <a:ext cx="4178228" cy="3657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2000" dirty="0">
                <a:solidFill>
                  <a:schemeClr val="tx1"/>
                </a:solidFill>
                <a:cs typeface="Corbel"/>
              </a:rPr>
              <a:t>Paradigm shift potential</a:t>
            </a:r>
          </a:p>
        </p:txBody>
      </p:sp>
      <p:sp>
        <p:nvSpPr>
          <p:cNvPr id="14" name="Rounded Rectangle 13"/>
          <p:cNvSpPr/>
          <p:nvPr/>
        </p:nvSpPr>
        <p:spPr>
          <a:xfrm>
            <a:off x="355154" y="4345976"/>
            <a:ext cx="4157514" cy="3657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2000" dirty="0">
                <a:solidFill>
                  <a:schemeClr val="tx1"/>
                </a:solidFill>
                <a:cs typeface="Corbel"/>
              </a:rPr>
              <a:t>Sustainable development potential</a:t>
            </a:r>
          </a:p>
        </p:txBody>
      </p:sp>
      <p:sp>
        <p:nvSpPr>
          <p:cNvPr id="16" name="Rounded Rectangle 15"/>
          <p:cNvSpPr/>
          <p:nvPr/>
        </p:nvSpPr>
        <p:spPr>
          <a:xfrm>
            <a:off x="344967" y="5566134"/>
            <a:ext cx="4167701" cy="3657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2000" dirty="0">
                <a:solidFill>
                  <a:schemeClr val="tx1"/>
                </a:solidFill>
                <a:latin typeface="Corbel"/>
                <a:cs typeface="Corbel"/>
              </a:rPr>
              <a:t>Country ownership</a:t>
            </a:r>
          </a:p>
        </p:txBody>
      </p:sp>
      <p:sp>
        <p:nvSpPr>
          <p:cNvPr id="20" name="AutoShape 22" descr="Resultado de imagen de philippines bill pn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Rounded Rectangle 34"/>
          <p:cNvSpPr/>
          <p:nvPr/>
        </p:nvSpPr>
        <p:spPr>
          <a:xfrm>
            <a:off x="355154" y="1784768"/>
            <a:ext cx="4168041" cy="730651"/>
          </a:xfrm>
          <a:prstGeom prst="roundRect">
            <a:avLst/>
          </a:prstGeom>
          <a:solidFill>
            <a:srgbClr val="90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400" b="1" dirty="0">
                <a:solidFill>
                  <a:schemeClr val="tx1"/>
                </a:solidFill>
                <a:latin typeface="Corbel"/>
                <a:cs typeface="Corbel"/>
              </a:rPr>
              <a:t>Performance against </a:t>
            </a:r>
          </a:p>
          <a:p>
            <a:pPr algn="ctr">
              <a:lnSpc>
                <a:spcPct val="80000"/>
              </a:lnSpc>
            </a:pPr>
            <a:r>
              <a:rPr lang="en-US" sz="2400" b="1" dirty="0">
                <a:solidFill>
                  <a:schemeClr val="tx1"/>
                </a:solidFill>
                <a:latin typeface="Corbel"/>
                <a:cs typeface="Corbel"/>
              </a:rPr>
              <a:t>investment criteria </a:t>
            </a:r>
          </a:p>
        </p:txBody>
      </p:sp>
      <p:sp>
        <p:nvSpPr>
          <p:cNvPr id="22" name="Rounded Rectangle 21"/>
          <p:cNvSpPr/>
          <p:nvPr/>
        </p:nvSpPr>
        <p:spPr>
          <a:xfrm>
            <a:off x="4650012" y="1786398"/>
            <a:ext cx="4177889" cy="719804"/>
          </a:xfrm>
          <a:prstGeom prst="roundRect">
            <a:avLst/>
          </a:prstGeom>
          <a:solidFill>
            <a:srgbClr val="90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400" b="1" dirty="0">
                <a:solidFill>
                  <a:schemeClr val="tx1"/>
                </a:solidFill>
                <a:latin typeface="Corbel"/>
                <a:cs typeface="Corbel"/>
              </a:rPr>
              <a:t>Consistency </a:t>
            </a:r>
          </a:p>
          <a:p>
            <a:pPr algn="ctr">
              <a:lnSpc>
                <a:spcPct val="80000"/>
              </a:lnSpc>
            </a:pPr>
            <a:r>
              <a:rPr lang="en-US" sz="2400" b="1" dirty="0">
                <a:solidFill>
                  <a:schemeClr val="tx1"/>
                </a:solidFill>
                <a:latin typeface="Corbel"/>
                <a:cs typeface="Corbel"/>
              </a:rPr>
              <a:t>with GCF policies </a:t>
            </a:r>
          </a:p>
        </p:txBody>
      </p:sp>
      <p:sp>
        <p:nvSpPr>
          <p:cNvPr id="31" name="Rounded Rectangle 30"/>
          <p:cNvSpPr/>
          <p:nvPr/>
        </p:nvSpPr>
        <p:spPr>
          <a:xfrm>
            <a:off x="344628" y="3117205"/>
            <a:ext cx="4178228" cy="3657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2000" dirty="0">
                <a:solidFill>
                  <a:schemeClr val="tx1"/>
                </a:solidFill>
                <a:latin typeface="Corbel"/>
                <a:cs typeface="Corbel"/>
              </a:rPr>
              <a:t>Impact potential</a:t>
            </a:r>
          </a:p>
        </p:txBody>
      </p:sp>
      <p:sp>
        <p:nvSpPr>
          <p:cNvPr id="8" name="Down Arrow 7"/>
          <p:cNvSpPr/>
          <p:nvPr/>
        </p:nvSpPr>
        <p:spPr>
          <a:xfrm>
            <a:off x="1972780" y="2474404"/>
            <a:ext cx="932447" cy="411277"/>
          </a:xfrm>
          <a:prstGeom prst="downArrow">
            <a:avLst/>
          </a:prstGeom>
          <a:solidFill>
            <a:srgbClr val="90CE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US">
              <a:solidFill>
                <a:schemeClr val="tx1"/>
              </a:solidFill>
            </a:endParaRPr>
          </a:p>
        </p:txBody>
      </p:sp>
      <p:sp>
        <p:nvSpPr>
          <p:cNvPr id="36" name="Down Arrow 35"/>
          <p:cNvSpPr/>
          <p:nvPr/>
        </p:nvSpPr>
        <p:spPr>
          <a:xfrm>
            <a:off x="6324941" y="2474405"/>
            <a:ext cx="788974" cy="411277"/>
          </a:xfrm>
          <a:prstGeom prst="downArrow">
            <a:avLst/>
          </a:prstGeom>
          <a:solidFill>
            <a:srgbClr val="90CE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US">
              <a:solidFill>
                <a:schemeClr val="tx1"/>
              </a:solidFill>
            </a:endParaRPr>
          </a:p>
        </p:txBody>
      </p:sp>
      <p:sp>
        <p:nvSpPr>
          <p:cNvPr id="33" name="Rounded Rectangle 32"/>
          <p:cNvSpPr/>
          <p:nvPr/>
        </p:nvSpPr>
        <p:spPr>
          <a:xfrm>
            <a:off x="334440" y="4956055"/>
            <a:ext cx="4178228" cy="3657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2000" dirty="0">
                <a:solidFill>
                  <a:schemeClr val="tx1"/>
                </a:solidFill>
                <a:cs typeface="Corbel"/>
              </a:rPr>
              <a:t>Needs of the recipient</a:t>
            </a:r>
          </a:p>
        </p:txBody>
      </p:sp>
      <p:sp>
        <p:nvSpPr>
          <p:cNvPr id="37" name="Rounded Rectangle 36"/>
          <p:cNvSpPr/>
          <p:nvPr/>
        </p:nvSpPr>
        <p:spPr>
          <a:xfrm>
            <a:off x="334440" y="6184826"/>
            <a:ext cx="4167701" cy="3657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2000" dirty="0">
                <a:solidFill>
                  <a:schemeClr val="tx1"/>
                </a:solidFill>
                <a:latin typeface="Corbel"/>
                <a:cs typeface="Corbel"/>
              </a:rPr>
              <a:t>Efficiency and effectiveness</a:t>
            </a:r>
          </a:p>
        </p:txBody>
      </p:sp>
      <p:sp>
        <p:nvSpPr>
          <p:cNvPr id="38" name="Rounded Rectangle 37"/>
          <p:cNvSpPr/>
          <p:nvPr/>
        </p:nvSpPr>
        <p:spPr>
          <a:xfrm>
            <a:off x="4639487" y="3731590"/>
            <a:ext cx="4178228" cy="3657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2000" dirty="0">
                <a:solidFill>
                  <a:schemeClr val="tx1"/>
                </a:solidFill>
                <a:cs typeface="Corbel"/>
              </a:rPr>
              <a:t>Gender policy</a:t>
            </a:r>
          </a:p>
        </p:txBody>
      </p:sp>
      <p:sp>
        <p:nvSpPr>
          <p:cNvPr id="39" name="Rounded Rectangle 38"/>
          <p:cNvSpPr/>
          <p:nvPr/>
        </p:nvSpPr>
        <p:spPr>
          <a:xfrm>
            <a:off x="4650013" y="4345976"/>
            <a:ext cx="4157514" cy="3657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2000" dirty="0">
                <a:solidFill>
                  <a:schemeClr val="tx1"/>
                </a:solidFill>
                <a:cs typeface="Corbel"/>
              </a:rPr>
              <a:t>Risk framework</a:t>
            </a:r>
          </a:p>
        </p:txBody>
      </p:sp>
      <p:sp>
        <p:nvSpPr>
          <p:cNvPr id="40" name="Rounded Rectangle 39"/>
          <p:cNvSpPr/>
          <p:nvPr/>
        </p:nvSpPr>
        <p:spPr>
          <a:xfrm>
            <a:off x="4639826" y="5566134"/>
            <a:ext cx="4167701" cy="3657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2000" dirty="0">
                <a:solidFill>
                  <a:schemeClr val="tx1"/>
                </a:solidFill>
                <a:latin typeface="Corbel"/>
                <a:cs typeface="Corbel"/>
              </a:rPr>
              <a:t>Results management and reporting</a:t>
            </a:r>
          </a:p>
        </p:txBody>
      </p:sp>
      <p:sp>
        <p:nvSpPr>
          <p:cNvPr id="41" name="Rounded Rectangle 40"/>
          <p:cNvSpPr/>
          <p:nvPr/>
        </p:nvSpPr>
        <p:spPr>
          <a:xfrm>
            <a:off x="4639487" y="3117205"/>
            <a:ext cx="4178228" cy="3657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2000" dirty="0">
                <a:solidFill>
                  <a:schemeClr val="tx1"/>
                </a:solidFill>
                <a:latin typeface="Corbel"/>
                <a:cs typeface="Corbel"/>
              </a:rPr>
              <a:t>Environmental and social safeguards</a:t>
            </a:r>
          </a:p>
        </p:txBody>
      </p:sp>
      <p:sp>
        <p:nvSpPr>
          <p:cNvPr id="42" name="Rounded Rectangle 41"/>
          <p:cNvSpPr/>
          <p:nvPr/>
        </p:nvSpPr>
        <p:spPr>
          <a:xfrm>
            <a:off x="4629299" y="4956055"/>
            <a:ext cx="4178228" cy="3657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2000" dirty="0">
                <a:solidFill>
                  <a:schemeClr val="tx1"/>
                </a:solidFill>
                <a:cs typeface="Corbel"/>
              </a:rPr>
              <a:t>Fiduciary standards</a:t>
            </a:r>
          </a:p>
        </p:txBody>
      </p:sp>
      <p:sp>
        <p:nvSpPr>
          <p:cNvPr id="43" name="Rounded Rectangle 42"/>
          <p:cNvSpPr/>
          <p:nvPr/>
        </p:nvSpPr>
        <p:spPr>
          <a:xfrm>
            <a:off x="4629299" y="6184826"/>
            <a:ext cx="4167701" cy="3657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sz="2000" dirty="0">
                <a:solidFill>
                  <a:schemeClr val="tx1"/>
                </a:solidFill>
                <a:latin typeface="Corbel"/>
                <a:cs typeface="Corbel"/>
              </a:rPr>
              <a:t>Legal framework</a:t>
            </a:r>
          </a:p>
        </p:txBody>
      </p:sp>
    </p:spTree>
    <p:extLst>
      <p:ext uri="{BB962C8B-B14F-4D97-AF65-F5344CB8AC3E}">
        <p14:creationId xmlns:p14="http://schemas.microsoft.com/office/powerpoint/2010/main" val="2451835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189183E-E73F-4CD7-829F-EC5D42ECC08E}"/>
              </a:ext>
            </a:extLst>
          </p:cNvPr>
          <p:cNvGrpSpPr/>
          <p:nvPr/>
        </p:nvGrpSpPr>
        <p:grpSpPr>
          <a:xfrm>
            <a:off x="6531024" y="2570501"/>
            <a:ext cx="1822562" cy="1562725"/>
            <a:chOff x="8807567" y="2480744"/>
            <a:chExt cx="2144931" cy="1961574"/>
          </a:xfrm>
        </p:grpSpPr>
        <p:sp>
          <p:nvSpPr>
            <p:cNvPr id="14" name="Oval 13">
              <a:extLst>
                <a:ext uri="{FF2B5EF4-FFF2-40B4-BE49-F238E27FC236}">
                  <a16:creationId xmlns:a16="http://schemas.microsoft.com/office/drawing/2014/main" id="{C386C989-2624-4ACD-BA43-8EB713989A54}"/>
                </a:ext>
              </a:extLst>
            </p:cNvPr>
            <p:cNvSpPr/>
            <p:nvPr/>
          </p:nvSpPr>
          <p:spPr>
            <a:xfrm>
              <a:off x="9224564" y="2714384"/>
              <a:ext cx="1727934" cy="172793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Museo Sans 300" panose="02000000000000000000" pitchFamily="50" charset="0"/>
              </a:endParaRPr>
            </a:p>
            <a:p>
              <a:pPr algn="ctr"/>
              <a:endParaRPr lang="en-US" sz="1350" dirty="0">
                <a:latin typeface="Museo Sans 300" panose="02000000000000000000" pitchFamily="50" charset="0"/>
              </a:endParaRPr>
            </a:p>
            <a:p>
              <a:pPr algn="ctr"/>
              <a:r>
                <a:rPr lang="en-US" sz="1350" dirty="0">
                  <a:latin typeface="Museo Sans 300" panose="02000000000000000000" pitchFamily="50" charset="0"/>
                </a:rPr>
                <a:t>PIPELINES</a:t>
              </a:r>
            </a:p>
          </p:txBody>
        </p:sp>
        <p:pic>
          <p:nvPicPr>
            <p:cNvPr id="7" name="Picture 6">
              <a:extLst>
                <a:ext uri="{FF2B5EF4-FFF2-40B4-BE49-F238E27FC236}">
                  <a16:creationId xmlns:a16="http://schemas.microsoft.com/office/drawing/2014/main" id="{FF40D889-469B-40B1-81A5-6675EBC0D327}"/>
                </a:ext>
              </a:extLst>
            </p:cNvPr>
            <p:cNvPicPr>
              <a:picLocks noChangeAspect="1"/>
            </p:cNvPicPr>
            <p:nvPr/>
          </p:nvPicPr>
          <p:blipFill>
            <a:blip r:embed="rId3"/>
            <a:stretch>
              <a:fillRect/>
            </a:stretch>
          </p:blipFill>
          <p:spPr>
            <a:xfrm>
              <a:off x="8807567" y="2480744"/>
              <a:ext cx="1745926" cy="1100491"/>
            </a:xfrm>
            <a:prstGeom prst="rect">
              <a:avLst/>
            </a:prstGeom>
          </p:spPr>
        </p:pic>
      </p:grpSp>
      <p:sp>
        <p:nvSpPr>
          <p:cNvPr id="18" name="Oval 17">
            <a:extLst>
              <a:ext uri="{FF2B5EF4-FFF2-40B4-BE49-F238E27FC236}">
                <a16:creationId xmlns:a16="http://schemas.microsoft.com/office/drawing/2014/main" id="{9E6A4990-3A78-41A3-ACF1-5684C0215543}"/>
              </a:ext>
            </a:extLst>
          </p:cNvPr>
          <p:cNvSpPr/>
          <p:nvPr/>
        </p:nvSpPr>
        <p:spPr>
          <a:xfrm>
            <a:off x="1562838" y="2756635"/>
            <a:ext cx="1437456" cy="1376591"/>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solidFill>
                  <a:schemeClr val="tx1">
                    <a:lumMod val="50000"/>
                    <a:lumOff val="50000"/>
                  </a:schemeClr>
                </a:solidFill>
                <a:latin typeface="Museo Sans 300" panose="02000000000000000000" pitchFamily="50" charset="0"/>
              </a:rPr>
              <a:t>COUNTRY &amp; ENTITY</a:t>
            </a:r>
          </a:p>
          <a:p>
            <a:r>
              <a:rPr lang="en-US" sz="900" dirty="0" err="1">
                <a:solidFill>
                  <a:schemeClr val="tx1">
                    <a:lumMod val="50000"/>
                    <a:lumOff val="50000"/>
                  </a:schemeClr>
                </a:solidFill>
                <a:latin typeface="Museo Sans 300" panose="02000000000000000000" pitchFamily="50" charset="0"/>
              </a:rPr>
              <a:t>Programmes</a:t>
            </a:r>
            <a:endParaRPr lang="en-US" sz="900" dirty="0">
              <a:solidFill>
                <a:schemeClr val="tx1">
                  <a:lumMod val="50000"/>
                  <a:lumOff val="50000"/>
                </a:schemeClr>
              </a:solidFill>
              <a:latin typeface="Museo Sans 300" panose="02000000000000000000" pitchFamily="50" charset="0"/>
            </a:endParaRPr>
          </a:p>
        </p:txBody>
      </p:sp>
      <p:sp>
        <p:nvSpPr>
          <p:cNvPr id="19" name="TextBox 18">
            <a:extLst>
              <a:ext uri="{FF2B5EF4-FFF2-40B4-BE49-F238E27FC236}">
                <a16:creationId xmlns:a16="http://schemas.microsoft.com/office/drawing/2014/main" id="{A2B56133-F468-43B4-A159-3EA27EFF4DA9}"/>
              </a:ext>
            </a:extLst>
          </p:cNvPr>
          <p:cNvSpPr txBox="1"/>
          <p:nvPr/>
        </p:nvSpPr>
        <p:spPr>
          <a:xfrm>
            <a:off x="410565" y="3245794"/>
            <a:ext cx="682945" cy="433863"/>
          </a:xfrm>
          <a:prstGeom prst="rect">
            <a:avLst/>
          </a:prstGeom>
        </p:spPr>
        <p:txBody>
          <a:bodyPr vert="horz" wrap="square" lIns="68580" tIns="34290" rIns="68580" bIns="34290" rtlCol="0">
            <a:noAutofit/>
          </a:bodyPr>
          <a:lstStyle/>
          <a:p>
            <a:pPr>
              <a:lnSpc>
                <a:spcPct val="90000"/>
              </a:lnSpc>
            </a:pPr>
            <a:r>
              <a:rPr lang="en-US" sz="1200" b="1" dirty="0">
                <a:solidFill>
                  <a:schemeClr val="bg1">
                    <a:lumMod val="50000"/>
                  </a:schemeClr>
                </a:solidFill>
                <a:latin typeface="Museo Sans 100" panose="02000000000000000000" pitchFamily="50" charset="0"/>
                <a:cs typeface="Corbel"/>
              </a:rPr>
              <a:t>INDCs</a:t>
            </a:r>
          </a:p>
          <a:p>
            <a:pPr>
              <a:lnSpc>
                <a:spcPct val="90000"/>
              </a:lnSpc>
            </a:pPr>
            <a:r>
              <a:rPr lang="en-US" sz="1200" b="1" dirty="0">
                <a:solidFill>
                  <a:schemeClr val="bg1">
                    <a:lumMod val="50000"/>
                  </a:schemeClr>
                </a:solidFill>
                <a:latin typeface="Museo Sans 100" panose="02000000000000000000" pitchFamily="50" charset="0"/>
                <a:cs typeface="Corbel"/>
              </a:rPr>
              <a:t>TNAs</a:t>
            </a:r>
          </a:p>
        </p:txBody>
      </p:sp>
      <p:sp>
        <p:nvSpPr>
          <p:cNvPr id="11" name="Flowchart: Stored Data 10">
            <a:extLst>
              <a:ext uri="{FF2B5EF4-FFF2-40B4-BE49-F238E27FC236}">
                <a16:creationId xmlns:a16="http://schemas.microsoft.com/office/drawing/2014/main" id="{9E3FB074-466D-48A6-B83E-93CECA01B484}"/>
              </a:ext>
            </a:extLst>
          </p:cNvPr>
          <p:cNvSpPr/>
          <p:nvPr/>
        </p:nvSpPr>
        <p:spPr>
          <a:xfrm>
            <a:off x="3016919" y="2493564"/>
            <a:ext cx="1534745" cy="1744064"/>
          </a:xfrm>
          <a:prstGeom prst="flowChartOnlineStora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Museo Sans 300" panose="02000000000000000000" pitchFamily="50" charset="0"/>
              </a:rPr>
              <a:t>READINESS </a:t>
            </a:r>
            <a:r>
              <a:rPr lang="en-US" sz="1050" dirty="0">
                <a:latin typeface="Museo Sans 100" panose="02000000000000000000" pitchFamily="50" charset="0"/>
              </a:rPr>
              <a:t>(including adaptation </a:t>
            </a:r>
          </a:p>
          <a:p>
            <a:r>
              <a:rPr lang="en-US" sz="1050" dirty="0">
                <a:latin typeface="Museo Sans 100" panose="02000000000000000000" pitchFamily="50" charset="0"/>
              </a:rPr>
              <a:t>planning)</a:t>
            </a:r>
          </a:p>
          <a:p>
            <a:endParaRPr lang="en-US" sz="1200" dirty="0">
              <a:latin typeface="Museo Sans 300" panose="02000000000000000000" pitchFamily="50" charset="0"/>
            </a:endParaRPr>
          </a:p>
        </p:txBody>
      </p:sp>
      <p:sp>
        <p:nvSpPr>
          <p:cNvPr id="21" name="Flowchart: Stored Data 20">
            <a:extLst>
              <a:ext uri="{FF2B5EF4-FFF2-40B4-BE49-F238E27FC236}">
                <a16:creationId xmlns:a16="http://schemas.microsoft.com/office/drawing/2014/main" id="{25E6074D-0CAF-4C82-A28F-19A4C6FC7DD6}"/>
              </a:ext>
            </a:extLst>
          </p:cNvPr>
          <p:cNvSpPr/>
          <p:nvPr/>
        </p:nvSpPr>
        <p:spPr>
          <a:xfrm>
            <a:off x="4368799" y="2730258"/>
            <a:ext cx="1437456" cy="1239678"/>
          </a:xfrm>
          <a:prstGeom prst="flowChartOnlineStorag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50" dirty="0">
                <a:latin typeface="Museo Sans 300" panose="02000000000000000000" pitchFamily="50" charset="0"/>
              </a:rPr>
              <a:t>PROJECT CONCEPTS</a:t>
            </a:r>
          </a:p>
        </p:txBody>
      </p:sp>
      <p:sp>
        <p:nvSpPr>
          <p:cNvPr id="22" name="Flowchart: Stored Data 21">
            <a:extLst>
              <a:ext uri="{FF2B5EF4-FFF2-40B4-BE49-F238E27FC236}">
                <a16:creationId xmlns:a16="http://schemas.microsoft.com/office/drawing/2014/main" id="{F59DD834-9E5F-45DF-A974-E5E3F4F8D54E}"/>
              </a:ext>
            </a:extLst>
          </p:cNvPr>
          <p:cNvSpPr/>
          <p:nvPr/>
        </p:nvSpPr>
        <p:spPr>
          <a:xfrm>
            <a:off x="5656849" y="2913864"/>
            <a:ext cx="739013" cy="876727"/>
          </a:xfrm>
          <a:prstGeom prst="flowChartOnlineStorag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latin typeface="Museo Sans 300" panose="02000000000000000000" pitchFamily="50" charset="0"/>
              </a:rPr>
              <a:t>PPF</a:t>
            </a:r>
          </a:p>
        </p:txBody>
      </p:sp>
      <p:sp>
        <p:nvSpPr>
          <p:cNvPr id="13" name="Arrow: Right 12">
            <a:extLst>
              <a:ext uri="{FF2B5EF4-FFF2-40B4-BE49-F238E27FC236}">
                <a16:creationId xmlns:a16="http://schemas.microsoft.com/office/drawing/2014/main" id="{3BAADEAA-E02A-43DD-AADC-991C9455335A}"/>
              </a:ext>
            </a:extLst>
          </p:cNvPr>
          <p:cNvSpPr/>
          <p:nvPr/>
        </p:nvSpPr>
        <p:spPr>
          <a:xfrm>
            <a:off x="681930" y="4440237"/>
            <a:ext cx="7826643" cy="623229"/>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1400" dirty="0">
                <a:solidFill>
                  <a:schemeClr val="bg1"/>
                </a:solidFill>
                <a:latin typeface="Museo Sans 300" panose="02000000000000000000" pitchFamily="50" charset="0"/>
              </a:rPr>
              <a:t>Country and Entity </a:t>
            </a:r>
            <a:r>
              <a:rPr lang="en-US" sz="1400" dirty="0" err="1">
                <a:solidFill>
                  <a:schemeClr val="bg1"/>
                </a:solidFill>
                <a:latin typeface="Museo Sans 300" panose="02000000000000000000" pitchFamily="50" charset="0"/>
              </a:rPr>
              <a:t>Programmes</a:t>
            </a:r>
            <a:r>
              <a:rPr lang="en-US" sz="1400" dirty="0">
                <a:solidFill>
                  <a:schemeClr val="bg1"/>
                </a:solidFill>
                <a:latin typeface="Museo Sans 300" panose="02000000000000000000" pitchFamily="50" charset="0"/>
              </a:rPr>
              <a:t> are foundation, resulting in project proposals</a:t>
            </a:r>
            <a:endParaRPr lang="en-CA" sz="1400" dirty="0">
              <a:solidFill>
                <a:schemeClr val="bg1"/>
              </a:solidFill>
              <a:latin typeface="Museo Sans 300" panose="02000000000000000000" pitchFamily="50" charset="0"/>
            </a:endParaRPr>
          </a:p>
        </p:txBody>
      </p:sp>
      <p:sp>
        <p:nvSpPr>
          <p:cNvPr id="15" name="Arrow: Right 14">
            <a:extLst>
              <a:ext uri="{FF2B5EF4-FFF2-40B4-BE49-F238E27FC236}">
                <a16:creationId xmlns:a16="http://schemas.microsoft.com/office/drawing/2014/main" id="{08E494C7-2CFB-4CDF-8B4A-9190C502BB51}"/>
              </a:ext>
            </a:extLst>
          </p:cNvPr>
          <p:cNvSpPr/>
          <p:nvPr/>
        </p:nvSpPr>
        <p:spPr>
          <a:xfrm>
            <a:off x="666427" y="5047726"/>
            <a:ext cx="7826643" cy="623229"/>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1400" dirty="0">
                <a:solidFill>
                  <a:schemeClr val="bg1"/>
                </a:solidFill>
                <a:latin typeface="Museo Sans 300" panose="02000000000000000000" pitchFamily="50" charset="0"/>
              </a:rPr>
              <a:t>Structured Dialogues and direct access events further support funding proposal quality</a:t>
            </a:r>
          </a:p>
        </p:txBody>
      </p:sp>
      <p:sp>
        <p:nvSpPr>
          <p:cNvPr id="20" name="TextBox 19">
            <a:extLst>
              <a:ext uri="{FF2B5EF4-FFF2-40B4-BE49-F238E27FC236}">
                <a16:creationId xmlns:a16="http://schemas.microsoft.com/office/drawing/2014/main" id="{AAA8AD5A-9ADD-4994-9555-6FBBEC74CDF1}"/>
              </a:ext>
            </a:extLst>
          </p:cNvPr>
          <p:cNvSpPr txBox="1"/>
          <p:nvPr/>
        </p:nvSpPr>
        <p:spPr>
          <a:xfrm>
            <a:off x="2220520" y="1308489"/>
            <a:ext cx="5890259" cy="584775"/>
          </a:xfrm>
          <a:prstGeom prst="rect">
            <a:avLst/>
          </a:prstGeom>
          <a:noFill/>
        </p:spPr>
        <p:txBody>
          <a:bodyPr wrap="square" rtlCol="0">
            <a:spAutoFit/>
          </a:bodyPr>
          <a:lstStyle/>
          <a:p>
            <a:pPr algn="r"/>
            <a:r>
              <a:rPr lang="en-US" sz="3200" b="1" dirty="0"/>
              <a:t>Programming Overview</a:t>
            </a:r>
          </a:p>
        </p:txBody>
      </p:sp>
      <p:pic>
        <p:nvPicPr>
          <p:cNvPr id="23" name="Picture 22">
            <a:extLst>
              <a:ext uri="{FF2B5EF4-FFF2-40B4-BE49-F238E27FC236}">
                <a16:creationId xmlns:a16="http://schemas.microsoft.com/office/drawing/2014/main" id="{396A7323-7300-4CCB-8CD6-D0C5B4683240}"/>
              </a:ext>
            </a:extLst>
          </p:cNvPr>
          <p:cNvPicPr>
            <a:picLocks noChangeAspect="1"/>
          </p:cNvPicPr>
          <p:nvPr/>
        </p:nvPicPr>
        <p:blipFill rotWithShape="1">
          <a:blip r:embed="rId4">
            <a:extLst>
              <a:ext uri="{28A0092B-C50C-407E-A947-70E740481C1C}">
                <a14:useLocalDpi xmlns:a14="http://schemas.microsoft.com/office/drawing/2010/main" val="0"/>
              </a:ext>
            </a:extLst>
          </a:blip>
          <a:srcRect t="6200"/>
          <a:stretch/>
        </p:blipFill>
        <p:spPr>
          <a:xfrm>
            <a:off x="1062366" y="2818626"/>
            <a:ext cx="458222" cy="633728"/>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7B267BA3-7967-4367-A5F2-73BAA36494C3}"/>
              </a:ext>
            </a:extLst>
          </p:cNvPr>
          <p:cNvPicPr>
            <a:picLocks noChangeAspect="1"/>
          </p:cNvPicPr>
          <p:nvPr/>
        </p:nvPicPr>
        <p:blipFill>
          <a:blip r:embed="rId5"/>
          <a:stretch>
            <a:fillRect/>
          </a:stretch>
        </p:blipFill>
        <p:spPr>
          <a:xfrm>
            <a:off x="1024910" y="3532790"/>
            <a:ext cx="489572" cy="63372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7415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E4AFCC-7CD7-4315-8090-8EA9F54CD206}"/>
              </a:ext>
            </a:extLst>
          </p:cNvPr>
          <p:cNvSpPr txBox="1"/>
          <p:nvPr/>
        </p:nvSpPr>
        <p:spPr>
          <a:xfrm>
            <a:off x="3051810" y="511254"/>
            <a:ext cx="3368614" cy="646331"/>
          </a:xfrm>
          <a:prstGeom prst="rect">
            <a:avLst/>
          </a:prstGeom>
          <a:noFill/>
        </p:spPr>
        <p:txBody>
          <a:bodyPr wrap="none" rtlCol="0">
            <a:spAutoFit/>
          </a:bodyPr>
          <a:lstStyle/>
          <a:p>
            <a:r>
              <a:rPr lang="en-US" sz="3600" b="1" dirty="0">
                <a:latin typeface="Corbel"/>
                <a:ea typeface="+mj-ea"/>
              </a:rPr>
              <a:t>F</a:t>
            </a:r>
            <a:r>
              <a:rPr lang="en-US" sz="3200" b="1" dirty="0"/>
              <a:t>unding Windows</a:t>
            </a:r>
          </a:p>
        </p:txBody>
      </p:sp>
      <p:pic>
        <p:nvPicPr>
          <p:cNvPr id="5" name="Picture 4">
            <a:extLst>
              <a:ext uri="{FF2B5EF4-FFF2-40B4-BE49-F238E27FC236}">
                <a16:creationId xmlns:a16="http://schemas.microsoft.com/office/drawing/2014/main" id="{6C5F582C-F8E1-4605-8A42-08CCB6193568}"/>
              </a:ext>
            </a:extLst>
          </p:cNvPr>
          <p:cNvPicPr>
            <a:picLocks noChangeAspect="1"/>
          </p:cNvPicPr>
          <p:nvPr/>
        </p:nvPicPr>
        <p:blipFill>
          <a:blip r:embed="rId3"/>
          <a:stretch>
            <a:fillRect/>
          </a:stretch>
        </p:blipFill>
        <p:spPr>
          <a:xfrm>
            <a:off x="347335" y="1547485"/>
            <a:ext cx="4517409" cy="4974609"/>
          </a:xfrm>
          <a:prstGeom prst="rect">
            <a:avLst/>
          </a:prstGeom>
        </p:spPr>
      </p:pic>
      <p:sp>
        <p:nvSpPr>
          <p:cNvPr id="6" name="Rectangle 5">
            <a:extLst>
              <a:ext uri="{FF2B5EF4-FFF2-40B4-BE49-F238E27FC236}">
                <a16:creationId xmlns:a16="http://schemas.microsoft.com/office/drawing/2014/main" id="{CCADDED1-2503-4CD5-B1E6-BCD77542BDEE}"/>
              </a:ext>
            </a:extLst>
          </p:cNvPr>
          <p:cNvSpPr/>
          <p:nvPr/>
        </p:nvSpPr>
        <p:spPr>
          <a:xfrm>
            <a:off x="5020446" y="1583879"/>
            <a:ext cx="3814136" cy="1081984"/>
          </a:xfrm>
          <a:prstGeom prst="rect">
            <a:avLst/>
          </a:prstGeom>
          <a:solidFill>
            <a:srgbClr val="287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Standard project/programme window</a:t>
            </a:r>
          </a:p>
        </p:txBody>
      </p:sp>
      <p:sp>
        <p:nvSpPr>
          <p:cNvPr id="7" name="Rectangle 6">
            <a:extLst>
              <a:ext uri="{FF2B5EF4-FFF2-40B4-BE49-F238E27FC236}">
                <a16:creationId xmlns:a16="http://schemas.microsoft.com/office/drawing/2014/main" id="{FDD2EB8F-BAF0-42E6-A2BF-6334D645EAD5}"/>
              </a:ext>
            </a:extLst>
          </p:cNvPr>
          <p:cNvSpPr/>
          <p:nvPr/>
        </p:nvSpPr>
        <p:spPr>
          <a:xfrm>
            <a:off x="5020446" y="2846985"/>
            <a:ext cx="3814136" cy="1081984"/>
          </a:xfrm>
          <a:prstGeom prst="rect">
            <a:avLst/>
          </a:prstGeom>
          <a:solidFill>
            <a:srgbClr val="226A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Enhanced Direct Access</a:t>
            </a:r>
          </a:p>
          <a:p>
            <a:pPr algn="ctr"/>
            <a:r>
              <a:rPr lang="en-US" sz="2000" dirty="0"/>
              <a:t>(Devolved &amp; decentralized decision-making, $200M,10 pilots)</a:t>
            </a:r>
          </a:p>
        </p:txBody>
      </p:sp>
      <p:sp>
        <p:nvSpPr>
          <p:cNvPr id="8" name="Rectangle 7">
            <a:extLst>
              <a:ext uri="{FF2B5EF4-FFF2-40B4-BE49-F238E27FC236}">
                <a16:creationId xmlns:a16="http://schemas.microsoft.com/office/drawing/2014/main" id="{C3FEB4E9-57D9-4405-B826-04903DA825B7}"/>
              </a:ext>
            </a:extLst>
          </p:cNvPr>
          <p:cNvSpPr/>
          <p:nvPr/>
        </p:nvSpPr>
        <p:spPr>
          <a:xfrm>
            <a:off x="5020446" y="4110091"/>
            <a:ext cx="3814136" cy="1081984"/>
          </a:xfrm>
          <a:prstGeom prst="rect">
            <a:avLst/>
          </a:prstGeom>
          <a:solidFill>
            <a:srgbClr val="1E5C6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Simplified Approval Process </a:t>
            </a:r>
          </a:p>
          <a:p>
            <a:pPr algn="ctr"/>
            <a:r>
              <a:rPr lang="en-US" sz="2000" dirty="0"/>
              <a:t>(up $10M, low ESS requirements)</a:t>
            </a:r>
          </a:p>
        </p:txBody>
      </p:sp>
      <p:sp>
        <p:nvSpPr>
          <p:cNvPr id="9" name="Rectangle 8">
            <a:extLst>
              <a:ext uri="{FF2B5EF4-FFF2-40B4-BE49-F238E27FC236}">
                <a16:creationId xmlns:a16="http://schemas.microsoft.com/office/drawing/2014/main" id="{5798EBBF-85EA-4277-82A7-8416FE283634}"/>
              </a:ext>
            </a:extLst>
          </p:cNvPr>
          <p:cNvSpPr/>
          <p:nvPr/>
        </p:nvSpPr>
        <p:spPr>
          <a:xfrm>
            <a:off x="5020446" y="5373197"/>
            <a:ext cx="3814136" cy="1081984"/>
          </a:xfrm>
          <a:prstGeom prst="rect">
            <a:avLst/>
          </a:prstGeom>
          <a:solidFill>
            <a:srgbClr val="1747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REDD+ Results-Based Payments</a:t>
            </a:r>
          </a:p>
        </p:txBody>
      </p:sp>
    </p:spTree>
    <p:extLst>
      <p:ext uri="{BB962C8B-B14F-4D97-AF65-F5344CB8AC3E}">
        <p14:creationId xmlns:p14="http://schemas.microsoft.com/office/powerpoint/2010/main" val="315973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D2706B2-994C-448E-877A-D23893663821}"/>
              </a:ext>
            </a:extLst>
          </p:cNvPr>
          <p:cNvSpPr txBox="1"/>
          <p:nvPr/>
        </p:nvSpPr>
        <p:spPr>
          <a:xfrm>
            <a:off x="842225" y="3171055"/>
            <a:ext cx="7759334" cy="827512"/>
          </a:xfrm>
          <a:prstGeom prst="rect">
            <a:avLst/>
          </a:prstGeom>
        </p:spPr>
        <p:txBody>
          <a:bodyPr vert="horz" wrap="square" lIns="68580" tIns="34290" rIns="68580" bIns="34290" rtlCol="0">
            <a:noAutofit/>
          </a:bodyPr>
          <a:lstStyle/>
          <a:p>
            <a:pPr algn="ctr">
              <a:lnSpc>
                <a:spcPct val="150000"/>
              </a:lnSpc>
              <a:buClr>
                <a:srgbClr val="216977"/>
              </a:buClr>
            </a:pPr>
            <a:r>
              <a:rPr lang="en-US" sz="2800" b="1" dirty="0"/>
              <a:t>Portfolio and Approved Projects (prior to B21)</a:t>
            </a:r>
          </a:p>
        </p:txBody>
      </p:sp>
      <p:sp>
        <p:nvSpPr>
          <p:cNvPr id="16" name="TextBox 15">
            <a:extLst>
              <a:ext uri="{FF2B5EF4-FFF2-40B4-BE49-F238E27FC236}">
                <a16:creationId xmlns:a16="http://schemas.microsoft.com/office/drawing/2014/main" id="{E7A4AFEC-97C4-416B-A45A-B9BE6A647FF5}"/>
              </a:ext>
            </a:extLst>
          </p:cNvPr>
          <p:cNvSpPr txBox="1"/>
          <p:nvPr/>
        </p:nvSpPr>
        <p:spPr>
          <a:xfrm>
            <a:off x="1384666" y="1184503"/>
            <a:ext cx="7759334" cy="553998"/>
          </a:xfrm>
          <a:prstGeom prst="rect">
            <a:avLst/>
          </a:prstGeom>
          <a:noFill/>
        </p:spPr>
        <p:txBody>
          <a:bodyPr wrap="square" rtlCol="0">
            <a:spAutoFit/>
          </a:bodyPr>
          <a:lstStyle/>
          <a:p>
            <a:pPr algn="ctr"/>
            <a:r>
              <a:rPr lang="en-US" sz="3000" b="1" spc="225" dirty="0">
                <a:solidFill>
                  <a:schemeClr val="bg1">
                    <a:alpha val="50000"/>
                  </a:schemeClr>
                </a:solidFill>
                <a:latin typeface="Museo Sans 300" panose="02000000000000000000" pitchFamily="50" charset="0"/>
              </a:rPr>
              <a:t>GCF Mandate</a:t>
            </a:r>
          </a:p>
        </p:txBody>
      </p:sp>
    </p:spTree>
    <p:extLst>
      <p:ext uri="{BB962C8B-B14F-4D97-AF65-F5344CB8AC3E}">
        <p14:creationId xmlns:p14="http://schemas.microsoft.com/office/powerpoint/2010/main" val="420402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5_Custom Design">
  <a:themeElements>
    <a:clrScheme name="GCF">
      <a:dk1>
        <a:sysClr val="windowText" lastClr="000000"/>
      </a:dk1>
      <a:lt1>
        <a:sysClr val="window" lastClr="FFFFFF"/>
      </a:lt1>
      <a:dk2>
        <a:srgbClr val="24634F"/>
      </a:dk2>
      <a:lt2>
        <a:srgbClr val="DFDFDF"/>
      </a:lt2>
      <a:accent1>
        <a:srgbClr val="4AA9A7"/>
      </a:accent1>
      <a:accent2>
        <a:srgbClr val="257281"/>
      </a:accent2>
      <a:accent3>
        <a:srgbClr val="346B4C"/>
      </a:accent3>
      <a:accent4>
        <a:srgbClr val="427B3D"/>
      </a:accent4>
      <a:accent5>
        <a:srgbClr val="6E9952"/>
      </a:accent5>
      <a:accent6>
        <a:srgbClr val="8BB85C"/>
      </a:accent6>
      <a:hlink>
        <a:srgbClr val="24634F"/>
      </a:hlink>
      <a:folHlink>
        <a:srgbClr val="304836"/>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Custom Design">
  <a:themeElements>
    <a:clrScheme name="GCF">
      <a:dk1>
        <a:sysClr val="windowText" lastClr="000000"/>
      </a:dk1>
      <a:lt1>
        <a:sysClr val="window" lastClr="FFFFFF"/>
      </a:lt1>
      <a:dk2>
        <a:srgbClr val="24634F"/>
      </a:dk2>
      <a:lt2>
        <a:srgbClr val="DFDFDF"/>
      </a:lt2>
      <a:accent1>
        <a:srgbClr val="4AA9A7"/>
      </a:accent1>
      <a:accent2>
        <a:srgbClr val="257281"/>
      </a:accent2>
      <a:accent3>
        <a:srgbClr val="346B4C"/>
      </a:accent3>
      <a:accent4>
        <a:srgbClr val="427B3D"/>
      </a:accent4>
      <a:accent5>
        <a:srgbClr val="6E9952"/>
      </a:accent5>
      <a:accent6>
        <a:srgbClr val="8BB85C"/>
      </a:accent6>
      <a:hlink>
        <a:srgbClr val="24634F"/>
      </a:hlink>
      <a:folHlink>
        <a:srgbClr val="304836"/>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PersistId xmlns="a11e0906-e994-4d89-90f1-ce2e1734611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17A5E193D3BE43B115A6BF326D5451" ma:contentTypeVersion="19" ma:contentTypeDescription="Create a new document." ma:contentTypeScope="" ma:versionID="efb5ed30a4d78e8e079d62f26d6dae1b">
  <xsd:schema xmlns:xsd="http://www.w3.org/2001/XMLSchema" xmlns:xs="http://www.w3.org/2001/XMLSchema" xmlns:p="http://schemas.microsoft.com/office/2006/metadata/properties" xmlns:ns2="a11e0906-e994-4d89-90f1-ce2e17346112" xmlns:ns3="a7fe37e9-9b95-47ed-b6f6-5215bf486851" targetNamespace="http://schemas.microsoft.com/office/2006/metadata/properties" ma:root="true" ma:fieldsID="0cd6000e3195483d7c337c4fd85971b5" ns2:_="" ns3:_="">
    <xsd:import namespace="a11e0906-e994-4d89-90f1-ce2e17346112"/>
    <xsd:import namespace="a7fe37e9-9b95-47ed-b6f6-5215bf486851"/>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1e0906-e994-4d89-90f1-ce2e1734611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fe37e9-9b95-47ed-b6f6-5215bf486851"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FB3FCBD8-EAAE-4ABB-97F6-733A315EA385}">
  <ds:schemaRefs>
    <ds:schemaRef ds:uri="http://purl.org/dc/elements/1.1/"/>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a7fe37e9-9b95-47ed-b6f6-5215bf486851"/>
    <ds:schemaRef ds:uri="a11e0906-e994-4d89-90f1-ce2e17346112"/>
    <ds:schemaRef ds:uri="http://schemas.microsoft.com/office/2006/metadata/properties"/>
  </ds:schemaRefs>
</ds:datastoreItem>
</file>

<file path=customXml/itemProps2.xml><?xml version="1.0" encoding="utf-8"?>
<ds:datastoreItem xmlns:ds="http://schemas.openxmlformats.org/officeDocument/2006/customXml" ds:itemID="{3FBFF236-5F33-4B41-9793-DB92505F91CC}">
  <ds:schemaRefs>
    <ds:schemaRef ds:uri="http://schemas.microsoft.com/sharepoint/v3/contenttype/forms"/>
  </ds:schemaRefs>
</ds:datastoreItem>
</file>

<file path=customXml/itemProps3.xml><?xml version="1.0" encoding="utf-8"?>
<ds:datastoreItem xmlns:ds="http://schemas.openxmlformats.org/officeDocument/2006/customXml" ds:itemID="{92F27C96-A7E5-49DD-8F41-5E90711418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1e0906-e994-4d89-90f1-ce2e17346112"/>
    <ds:schemaRef ds:uri="a7fe37e9-9b95-47ed-b6f6-5215bf4868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0252B39-15E5-454E-BAC0-C6934C96BFC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34265</TotalTime>
  <Words>2208</Words>
  <Application>Microsoft Office PowerPoint</Application>
  <PresentationFormat>On-screen Show (4:3)</PresentationFormat>
  <Paragraphs>195</Paragraphs>
  <Slides>17</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Corbel</vt:lpstr>
      <vt:lpstr>Museo Sans 100</vt:lpstr>
      <vt:lpstr>Museo Sans 300</vt:lpstr>
      <vt:lpstr>5_Custom Design</vt:lpstr>
      <vt:lpstr>6_Custom Design</vt:lpstr>
      <vt:lpstr>PowerPoint Presentation</vt:lpstr>
      <vt:lpstr>PowerPoint Presentation</vt:lpstr>
      <vt:lpstr>PowerPoint Presentation</vt:lpstr>
      <vt:lpstr>PowerPoint Presentation</vt:lpstr>
      <vt:lpstr>PowerPoint Presentation</vt:lpstr>
      <vt:lpstr>Investment Criteria and Policies</vt:lpstr>
      <vt:lpstr>PowerPoint Presentation</vt:lpstr>
      <vt:lpstr>PowerPoint Presentation</vt:lpstr>
      <vt:lpstr>PowerPoint Presentation</vt:lpstr>
      <vt:lpstr>Mitigation impacts 819MtCO2eq</vt:lpstr>
      <vt:lpstr>Mitigation impacts 1.3 billion tCO2eq</vt:lpstr>
      <vt:lpstr>PowerPoint Presentation</vt:lpstr>
      <vt:lpstr>PowerPoint Presentation</vt:lpstr>
      <vt:lpstr>PowerPoint Presentation</vt:lpstr>
      <vt:lpstr>PowerPoint Presentation</vt:lpstr>
      <vt:lpstr>PowerPoint Presentation</vt:lpstr>
      <vt:lpstr>PowerPoint Presentation</vt:lpstr>
    </vt:vector>
  </TitlesOfParts>
  <Company>RDA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Jurgen Riehle;hjeong</dc:creator>
  <cp:lastModifiedBy>Joseph Intsiful</cp:lastModifiedBy>
  <cp:revision>373</cp:revision>
  <cp:lastPrinted>2015-10-18T00:43:17Z</cp:lastPrinted>
  <dcterms:created xsi:type="dcterms:W3CDTF">2014-10-02T15:22:29Z</dcterms:created>
  <dcterms:modified xsi:type="dcterms:W3CDTF">2018-11-05T10:45:12Z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0x010100F217A5E193D3BE43B115A6BF326D5451</vt:lpwstr>
  </property>
</Properties>
</file>