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67" r:id="rId2"/>
    <p:sldId id="256" r:id="rId3"/>
    <p:sldId id="257" r:id="rId4"/>
    <p:sldId id="270" r:id="rId5"/>
    <p:sldId id="258" r:id="rId6"/>
    <p:sldId id="259" r:id="rId7"/>
    <p:sldId id="260" r:id="rId8"/>
    <p:sldId id="261" r:id="rId9"/>
    <p:sldId id="262" r:id="rId10"/>
    <p:sldId id="263" r:id="rId11"/>
    <p:sldId id="264" r:id="rId12"/>
    <p:sldId id="266" r:id="rId13"/>
    <p:sldId id="271" r:id="rId14"/>
    <p:sldId id="272" r:id="rId1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9EDF4"/>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15719" autoAdjust="0"/>
    <p:restoredTop sz="92154" autoAdjust="0"/>
  </p:normalViewPr>
  <p:slideViewPr>
    <p:cSldViewPr>
      <p:cViewPr>
        <p:scale>
          <a:sx n="90" d="100"/>
          <a:sy n="90" d="100"/>
        </p:scale>
        <p:origin x="-708"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62D10D4D-A744-4F64-BD15-68CAD3C302E8}" type="datetimeFigureOut">
              <a:rPr lang="fr-FR" smtClean="0"/>
              <a:pPr/>
              <a:t>21/06/2011</a:t>
            </a:fld>
            <a:endParaRPr lang="fr-FR" dirty="0"/>
          </a:p>
        </p:txBody>
      </p:sp>
      <p:sp>
        <p:nvSpPr>
          <p:cNvPr id="4" name="Espace réservé du pied de page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fr-FR" dirty="0"/>
          </a:p>
        </p:txBody>
      </p:sp>
      <p:sp>
        <p:nvSpPr>
          <p:cNvPr id="5" name="Espace réservé du numéro de diapositive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59B4010B-1F11-4A01-8706-2FAE5EFEAA1A}" type="slidenum">
              <a:rPr lang="fr-FR" smtClean="0"/>
              <a:pPr/>
              <a:t>‹N°›</a:t>
            </a:fld>
            <a:endParaRPr lang="fr-FR"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97725E94-8E9E-4B08-A3E5-B4CE20656CE6}" type="datetimeFigureOut">
              <a:rPr lang="en-US" smtClean="0"/>
              <a:pPr/>
              <a:t>6/21/2011</a:t>
            </a:fld>
            <a:endParaRPr lang="en-US"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8659E08D-3BC6-4A8F-9FE1-2FE45517D25E}" type="slidenum">
              <a:rPr lang="en-US" smtClean="0"/>
              <a:pPr/>
              <a:t>‹N°›</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659E08D-3BC6-4A8F-9FE1-2FE45517D25E}" type="slidenum">
              <a:rPr lang="en-US" smtClean="0"/>
              <a:pPr/>
              <a:t>3</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659E08D-3BC6-4A8F-9FE1-2FE45517D25E}" type="slidenum">
              <a:rPr lang="en-US" smtClean="0"/>
              <a:pPr/>
              <a:t>4</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5ADD36A-DD66-42B7-BD0D-29D7206FB14F}" type="datetime1">
              <a:rPr lang="en-US" smtClean="0"/>
              <a:pPr/>
              <a:t>6/21/2011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6F255D5-DFAF-4144-A9D5-C5B458BCDEE7}" type="slidenum">
              <a:rPr lang="en-US" smtClean="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12476F-C605-4DAC-9FB3-F951476E493C}" type="datetime1">
              <a:rPr lang="en-US" smtClean="0"/>
              <a:pPr/>
              <a:t>6/21/2011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6F255D5-DFAF-4144-A9D5-C5B458BCDEE7}" type="slidenum">
              <a:rPr lang="en-US" smtClean="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1DE00F-35B3-4409-9B9F-521DBD75FC20}" type="datetime1">
              <a:rPr lang="en-US" smtClean="0"/>
              <a:pPr/>
              <a:t>6/21/2011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6F255D5-DFAF-4144-A9D5-C5B458BCDEE7}" type="slidenum">
              <a:rPr lang="en-US" smtClean="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319D17-F8E1-45B0-8591-FAAF2EFB4862}" type="datetime1">
              <a:rPr lang="en-US" smtClean="0"/>
              <a:pPr/>
              <a:t>6/21/2011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6F255D5-DFAF-4144-A9D5-C5B458BCDEE7}" type="slidenum">
              <a:rPr lang="en-US" smtClean="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CB58AD-73AC-49D3-9369-DCDF6DBE228D}" type="datetime1">
              <a:rPr lang="en-US" smtClean="0"/>
              <a:pPr/>
              <a:t>6/21/2011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6F255D5-DFAF-4144-A9D5-C5B458BCDEE7}" type="slidenum">
              <a:rPr lang="en-US" smtClean="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3514690-536B-4187-9531-78F746BBB44B}" type="datetime1">
              <a:rPr lang="en-US" smtClean="0"/>
              <a:pPr/>
              <a:t>6/21/2011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6F255D5-DFAF-4144-A9D5-C5B458BCDEE7}" type="slidenum">
              <a:rPr lang="en-US" smtClean="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BD409FA-71A8-4462-9512-3817FB7B795F}" type="datetime1">
              <a:rPr lang="en-US" smtClean="0"/>
              <a:pPr/>
              <a:t>6/21/2011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6F255D5-DFAF-4144-A9D5-C5B458BCDEE7}" type="slidenum">
              <a:rPr lang="en-US" smtClean="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7872669-2E4E-40BB-A787-AB80F457413E}" type="datetime1">
              <a:rPr lang="en-US" smtClean="0"/>
              <a:pPr/>
              <a:t>6/21/2011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6F255D5-DFAF-4144-A9D5-C5B458BCDEE7}" type="slidenum">
              <a:rPr lang="en-US" smtClean="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D7876E-FB49-42E5-8DC6-4009F270AC24}" type="datetime1">
              <a:rPr lang="en-US" smtClean="0"/>
              <a:pPr/>
              <a:t>6/21/2011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6F255D5-DFAF-4144-A9D5-C5B458BCDEE7}" type="slidenum">
              <a:rPr lang="en-US" smtClean="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88ABA1-E4D5-48C3-9544-988E630BD84F}" type="datetime1">
              <a:rPr lang="en-US" smtClean="0"/>
              <a:pPr/>
              <a:t>6/21/2011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6F255D5-DFAF-4144-A9D5-C5B458BCDEE7}" type="slidenum">
              <a:rPr lang="en-US" smtClean="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309426-65FF-4C20-9D15-91D21033E788}" type="datetime1">
              <a:rPr lang="en-US" smtClean="0"/>
              <a:pPr/>
              <a:t>6/21/2011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6F255D5-DFAF-4144-A9D5-C5B458BCDEE7}" type="slidenum">
              <a:rPr lang="en-US" smtClean="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D750E2-00D3-4342-9A73-AF3BA6481406}" type="datetime1">
              <a:rPr lang="en-US" smtClean="0"/>
              <a:pPr/>
              <a:t>6/21/2011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F255D5-DFAF-4144-A9D5-C5B458BCDEE7}" type="slidenum">
              <a:rPr lang="en-US" smtClean="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1500" y="357188"/>
            <a:ext cx="8001000" cy="461665"/>
          </a:xfrm>
          <a:prstGeom prst="rect">
            <a:avLst/>
          </a:prstGeom>
        </p:spPr>
        <p:style>
          <a:lnRef idx="1">
            <a:schemeClr val="accent6"/>
          </a:lnRef>
          <a:fillRef idx="2">
            <a:schemeClr val="accent6"/>
          </a:fillRef>
          <a:effectRef idx="1">
            <a:schemeClr val="accent6"/>
          </a:effectRef>
          <a:fontRef idx="minor">
            <a:schemeClr val="dk1"/>
          </a:fontRef>
        </p:style>
        <p:txBody>
          <a:bodyPr>
            <a:spAutoFit/>
          </a:bodyPr>
          <a:lstStyle/>
          <a:p>
            <a:pPr algn="ctr" fontAlgn="auto">
              <a:spcBef>
                <a:spcPts val="0"/>
              </a:spcBef>
              <a:spcAft>
                <a:spcPts val="0"/>
              </a:spcAft>
              <a:defRPr/>
            </a:pPr>
            <a:r>
              <a:rPr lang="da-DK" sz="2400" b="1" dirty="0" smtClean="0"/>
              <a:t>Senegal </a:t>
            </a:r>
            <a:endParaRPr lang="da-DK" sz="2400" b="1" dirty="0" smtClean="0"/>
          </a:p>
        </p:txBody>
      </p:sp>
      <p:sp>
        <p:nvSpPr>
          <p:cNvPr id="3" name="TextBox 2"/>
          <p:cNvSpPr txBox="1"/>
          <p:nvPr/>
        </p:nvSpPr>
        <p:spPr>
          <a:xfrm>
            <a:off x="611560" y="2348880"/>
            <a:ext cx="2376264" cy="646331"/>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da-DK" dirty="0" smtClean="0"/>
              <a:t>Key </a:t>
            </a:r>
            <a:r>
              <a:rPr lang="da-DK" dirty="0" smtClean="0"/>
              <a:t>steps – historical perspective</a:t>
            </a:r>
            <a:endParaRPr lang="en-US" dirty="0"/>
          </a:p>
        </p:txBody>
      </p:sp>
      <p:sp>
        <p:nvSpPr>
          <p:cNvPr id="4" name="TextBox 3"/>
          <p:cNvSpPr txBox="1"/>
          <p:nvPr/>
        </p:nvSpPr>
        <p:spPr>
          <a:xfrm>
            <a:off x="611560" y="3369766"/>
            <a:ext cx="2376264" cy="92333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da-DK" dirty="0" smtClean="0"/>
              <a:t>Main results that can be attributed to the sector SWAp</a:t>
            </a:r>
            <a:endParaRPr lang="en-US" dirty="0"/>
          </a:p>
        </p:txBody>
      </p:sp>
      <p:sp>
        <p:nvSpPr>
          <p:cNvPr id="5" name="TextBox 4"/>
          <p:cNvSpPr txBox="1"/>
          <p:nvPr/>
        </p:nvSpPr>
        <p:spPr>
          <a:xfrm>
            <a:off x="5652120" y="2837835"/>
            <a:ext cx="2952328" cy="2031325"/>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da-DK" dirty="0" smtClean="0"/>
              <a:t>Policy</a:t>
            </a:r>
          </a:p>
          <a:p>
            <a:r>
              <a:rPr lang="da-DK" dirty="0" smtClean="0"/>
              <a:t>Finance</a:t>
            </a:r>
          </a:p>
          <a:p>
            <a:r>
              <a:rPr lang="da-DK" dirty="0" smtClean="0"/>
              <a:t>Coordination</a:t>
            </a:r>
          </a:p>
          <a:p>
            <a:r>
              <a:rPr lang="da-DK" dirty="0" smtClean="0"/>
              <a:t>Institutions</a:t>
            </a:r>
          </a:p>
          <a:p>
            <a:r>
              <a:rPr lang="da-DK" dirty="0" smtClean="0"/>
              <a:t>Monitoring</a:t>
            </a:r>
          </a:p>
          <a:p>
            <a:r>
              <a:rPr lang="da-DK" dirty="0" smtClean="0"/>
              <a:t>Public Financial management</a:t>
            </a:r>
          </a:p>
          <a:p>
            <a:r>
              <a:rPr lang="da-DK" dirty="0" smtClean="0"/>
              <a:t>Macro-economic context</a:t>
            </a:r>
            <a:endParaRPr lang="en-US" dirty="0"/>
          </a:p>
        </p:txBody>
      </p:sp>
      <p:sp>
        <p:nvSpPr>
          <p:cNvPr id="7" name="TextBox 6"/>
          <p:cNvSpPr txBox="1"/>
          <p:nvPr/>
        </p:nvSpPr>
        <p:spPr>
          <a:xfrm>
            <a:off x="611560" y="5651956"/>
            <a:ext cx="2376264"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da-DK" dirty="0" smtClean="0"/>
              <a:t>Lessons learnt </a:t>
            </a:r>
            <a:endParaRPr lang="en-US" dirty="0"/>
          </a:p>
        </p:txBody>
      </p:sp>
      <p:sp>
        <p:nvSpPr>
          <p:cNvPr id="10" name="TextBox 9"/>
          <p:cNvSpPr txBox="1"/>
          <p:nvPr/>
        </p:nvSpPr>
        <p:spPr>
          <a:xfrm>
            <a:off x="611560" y="4859868"/>
            <a:ext cx="2376264"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da-DK" dirty="0" smtClean="0"/>
              <a:t>Remaining issues</a:t>
            </a:r>
            <a:endParaRPr lang="en-US" dirty="0"/>
          </a:p>
        </p:txBody>
      </p:sp>
      <p:sp>
        <p:nvSpPr>
          <p:cNvPr id="13" name="TextBox 12"/>
          <p:cNvSpPr txBox="1"/>
          <p:nvPr/>
        </p:nvSpPr>
        <p:spPr>
          <a:xfrm>
            <a:off x="3563888" y="3391832"/>
            <a:ext cx="1872208" cy="92333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da-DK" dirty="0" smtClean="0"/>
              <a:t>Implementation</a:t>
            </a:r>
          </a:p>
          <a:p>
            <a:r>
              <a:rPr lang="da-DK" dirty="0" smtClean="0"/>
              <a:t>Finance</a:t>
            </a:r>
          </a:p>
          <a:p>
            <a:r>
              <a:rPr lang="da-DK" dirty="0" smtClean="0"/>
              <a:t>Reforms</a:t>
            </a:r>
            <a:endParaRPr lang="en-US" dirty="0"/>
          </a:p>
        </p:txBody>
      </p:sp>
      <p:cxnSp>
        <p:nvCxnSpPr>
          <p:cNvPr id="15" name="Straight Connector 14"/>
          <p:cNvCxnSpPr/>
          <p:nvPr/>
        </p:nvCxnSpPr>
        <p:spPr>
          <a:xfrm>
            <a:off x="2987824" y="3853497"/>
            <a:ext cx="57606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10800000">
            <a:off x="5436096" y="3853496"/>
            <a:ext cx="216024" cy="1"/>
          </a:xfrm>
          <a:prstGeom prst="line">
            <a:avLst/>
          </a:prstGeom>
        </p:spPr>
        <p:style>
          <a:lnRef idx="1">
            <a:schemeClr val="accent5"/>
          </a:lnRef>
          <a:fillRef idx="2">
            <a:schemeClr val="accent5"/>
          </a:fillRef>
          <a:effectRef idx="1">
            <a:schemeClr val="accent5"/>
          </a:effectRef>
          <a:fontRef idx="minor">
            <a:schemeClr val="dk1"/>
          </a:fontRef>
        </p:style>
      </p:cxnSp>
      <p:sp>
        <p:nvSpPr>
          <p:cNvPr id="24" name="TextBox 23"/>
          <p:cNvSpPr txBox="1"/>
          <p:nvPr/>
        </p:nvSpPr>
        <p:spPr>
          <a:xfrm>
            <a:off x="539552" y="1196752"/>
            <a:ext cx="7920880" cy="707886"/>
          </a:xfrm>
          <a:prstGeom prst="rect">
            <a:avLst/>
          </a:prstGeom>
          <a:noFill/>
        </p:spPr>
        <p:txBody>
          <a:bodyPr wrap="square" rtlCol="0">
            <a:spAutoFit/>
          </a:bodyPr>
          <a:lstStyle/>
          <a:p>
            <a:pPr algn="ctr" fontAlgn="auto">
              <a:spcBef>
                <a:spcPts val="0"/>
              </a:spcBef>
              <a:spcAft>
                <a:spcPts val="0"/>
              </a:spcAft>
              <a:defRPr/>
            </a:pPr>
            <a:r>
              <a:rPr lang="da-DK" sz="2000" b="1" dirty="0"/>
              <a:t>A case study </a:t>
            </a:r>
            <a:r>
              <a:rPr lang="da-DK" sz="2000" b="1" dirty="0" smtClean="0"/>
              <a:t>about how far Senegal has gone in terms of implementing a sector </a:t>
            </a:r>
            <a:r>
              <a:rPr lang="da-DK" sz="2000" b="1" dirty="0"/>
              <a:t>wide approach </a:t>
            </a:r>
            <a:r>
              <a:rPr lang="da-DK" sz="2000" b="1" dirty="0" smtClean="0"/>
              <a:t>in </a:t>
            </a:r>
            <a:r>
              <a:rPr lang="da-DK" sz="2000" b="1" dirty="0"/>
              <a:t>the water </a:t>
            </a:r>
            <a:r>
              <a:rPr lang="da-DK" sz="2000" b="1" dirty="0" smtClean="0"/>
              <a:t>supply and sanitation sector</a:t>
            </a:r>
            <a:endParaRPr lang="en-US" sz="2000" b="1" dirty="0"/>
          </a:p>
        </p:txBody>
      </p:sp>
      <p:sp>
        <p:nvSpPr>
          <p:cNvPr id="26" name="Slide Number Placeholder 25"/>
          <p:cNvSpPr>
            <a:spLocks noGrp="1"/>
          </p:cNvSpPr>
          <p:nvPr>
            <p:ph type="sldNum" sz="quarter" idx="12"/>
          </p:nvPr>
        </p:nvSpPr>
        <p:spPr/>
        <p:txBody>
          <a:bodyPr/>
          <a:lstStyle/>
          <a:p>
            <a:fld id="{C6F255D5-DFAF-4144-A9D5-C5B458BCDEE7}" type="slidenum">
              <a:rPr lang="en-US" smtClean="0"/>
              <a:pPr/>
              <a:t>1</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95536" y="980728"/>
          <a:ext cx="8352930" cy="5040560"/>
        </p:xfrm>
        <a:graphic>
          <a:graphicData uri="http://schemas.openxmlformats.org/drawingml/2006/table">
            <a:tbl>
              <a:tblPr firstRow="1" bandRow="1">
                <a:tableStyleId>{5C22544A-7EE6-4342-B048-85BDC9FD1C3A}</a:tableStyleId>
              </a:tblPr>
              <a:tblGrid>
                <a:gridCol w="3384377"/>
                <a:gridCol w="288032"/>
                <a:gridCol w="288032"/>
                <a:gridCol w="288032"/>
                <a:gridCol w="4104457"/>
              </a:tblGrid>
              <a:tr h="370840">
                <a:tc>
                  <a:txBody>
                    <a:bodyPr/>
                    <a:lstStyle/>
                    <a:p>
                      <a:pPr marL="342900" lvl="0" indent="-342900">
                        <a:lnSpc>
                          <a:spcPct val="115000"/>
                        </a:lnSpc>
                        <a:spcAft>
                          <a:spcPts val="0"/>
                        </a:spcAft>
                        <a:buFont typeface="+mj-lt"/>
                        <a:buNone/>
                      </a:pPr>
                      <a:r>
                        <a:rPr lang="da-DK" sz="1600" dirty="0" smtClean="0">
                          <a:latin typeface="Calibri"/>
                          <a:ea typeface="Calibri"/>
                          <a:cs typeface="Times New Roman"/>
                        </a:rPr>
                        <a:t>Criteria</a:t>
                      </a:r>
                      <a:endParaRPr lang="en-US" sz="1600" dirty="0">
                        <a:latin typeface="Calibri"/>
                        <a:ea typeface="Calibri"/>
                        <a:cs typeface="Times New Roman"/>
                      </a:endParaRPr>
                    </a:p>
                  </a:txBody>
                  <a:tcPr marL="68580" marR="68580" marT="0" marB="0"/>
                </a:tc>
                <a:tc>
                  <a:txBody>
                    <a:bodyPr/>
                    <a:lstStyle/>
                    <a:p>
                      <a:pPr marL="21590" marR="0" indent="0" algn="ctr" defTabSz="914400" rtl="0" eaLnBrk="1" fontAlgn="auto" latinLnBrk="0" hangingPunct="1">
                        <a:lnSpc>
                          <a:spcPct val="115000"/>
                        </a:lnSpc>
                        <a:spcBef>
                          <a:spcPts val="0"/>
                        </a:spcBef>
                        <a:spcAft>
                          <a:spcPts val="0"/>
                        </a:spcAft>
                        <a:buClrTx/>
                        <a:buSzTx/>
                        <a:buFontTx/>
                        <a:buNone/>
                        <a:tabLst/>
                        <a:defRPr/>
                      </a:pPr>
                      <a:r>
                        <a:rPr lang="da-DK" sz="1600" dirty="0" smtClean="0">
                          <a:latin typeface="Calibri"/>
                          <a:ea typeface="Calibri"/>
                          <a:cs typeface="Times New Roman"/>
                        </a:rPr>
                        <a:t>H</a:t>
                      </a:r>
                      <a:endParaRPr lang="en-US" sz="1600" dirty="0" smtClean="0">
                        <a:latin typeface="+mn-lt"/>
                        <a:ea typeface="Calibri"/>
                        <a:cs typeface="Times New Roman"/>
                      </a:endParaRPr>
                    </a:p>
                  </a:txBody>
                  <a:tcPr marL="68580" marR="68580" marT="0" marB="0"/>
                </a:tc>
                <a:tc>
                  <a:txBody>
                    <a:bodyPr/>
                    <a:lstStyle/>
                    <a:p>
                      <a:pPr marL="7938" indent="-7938" algn="ctr">
                        <a:lnSpc>
                          <a:spcPct val="115000"/>
                        </a:lnSpc>
                        <a:spcAft>
                          <a:spcPts val="0"/>
                        </a:spcAft>
                      </a:pPr>
                      <a:r>
                        <a:rPr lang="en-GB" sz="1600" dirty="0" smtClean="0">
                          <a:latin typeface="Calibri"/>
                          <a:ea typeface="Calibri"/>
                          <a:cs typeface="Times New Roman"/>
                        </a:rPr>
                        <a:t>M</a:t>
                      </a:r>
                      <a:endParaRPr lang="en-GB" sz="1600" dirty="0">
                        <a:latin typeface="Calibri"/>
                        <a:ea typeface="Calibri"/>
                        <a:cs typeface="Times New Roman"/>
                      </a:endParaRPr>
                    </a:p>
                  </a:txBody>
                  <a:tcPr marL="68580" marR="68580"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da-DK" sz="1600" dirty="0" smtClean="0">
                          <a:latin typeface="+mn-lt"/>
                          <a:ea typeface="Calibri"/>
                          <a:cs typeface="Times New Roman"/>
                        </a:rPr>
                        <a:t>L</a:t>
                      </a:r>
                      <a:endParaRPr lang="en-US" sz="1600" dirty="0" smtClean="0">
                        <a:latin typeface="+mn-lt"/>
                        <a:ea typeface="Calibri"/>
                        <a:cs typeface="Times New Roman"/>
                      </a:endParaRPr>
                    </a:p>
                    <a:p>
                      <a:pPr marL="153988" indent="-307975" algn="ctr">
                        <a:lnSpc>
                          <a:spcPct val="115000"/>
                        </a:lnSpc>
                        <a:spcAft>
                          <a:spcPts val="0"/>
                        </a:spcAft>
                      </a:pPr>
                      <a:endParaRPr lang="en-GB" sz="1600" dirty="0">
                        <a:latin typeface="Calibri"/>
                        <a:ea typeface="Calibri"/>
                        <a:cs typeface="Times New Roman"/>
                      </a:endParaRPr>
                    </a:p>
                  </a:txBody>
                  <a:tcPr marL="68580" marR="68580" marT="0" marB="0"/>
                </a:tc>
                <a:tc>
                  <a:txBody>
                    <a:bodyPr/>
                    <a:lstStyle/>
                    <a:p>
                      <a:pPr>
                        <a:lnSpc>
                          <a:spcPct val="115000"/>
                        </a:lnSpc>
                        <a:spcAft>
                          <a:spcPts val="0"/>
                        </a:spcAft>
                      </a:pPr>
                      <a:r>
                        <a:rPr lang="da-DK" sz="1600" dirty="0" smtClean="0">
                          <a:latin typeface="Calibri"/>
                          <a:ea typeface="Calibri"/>
                          <a:cs typeface="Times New Roman"/>
                        </a:rPr>
                        <a:t>Comment</a:t>
                      </a:r>
                      <a:endParaRPr lang="en-US" sz="1600" dirty="0">
                        <a:latin typeface="Calibri"/>
                        <a:ea typeface="Calibri"/>
                        <a:cs typeface="Times New Roman"/>
                      </a:endParaRPr>
                    </a:p>
                  </a:txBody>
                  <a:tcPr marL="68580" marR="68580" marT="0" marB="0"/>
                </a:tc>
              </a:tr>
              <a:tr h="535798">
                <a:tc>
                  <a:txBody>
                    <a:bodyPr/>
                    <a:lstStyle/>
                    <a:p>
                      <a:pPr marL="0" lvl="0" indent="0">
                        <a:lnSpc>
                          <a:spcPct val="115000"/>
                        </a:lnSpc>
                        <a:spcAft>
                          <a:spcPts val="0"/>
                        </a:spcAft>
                        <a:buFont typeface="+mj-lt"/>
                        <a:buNone/>
                      </a:pPr>
                      <a:r>
                        <a:rPr lang="en-GB" sz="1400" dirty="0">
                          <a:latin typeface="Calibri"/>
                          <a:ea typeface="Calibri"/>
                          <a:cs typeface="Times New Roman"/>
                        </a:rPr>
                        <a:t>Efficiency of urban WSS sector?</a:t>
                      </a:r>
                      <a:endParaRPr lang="en-US" sz="1400" dirty="0">
                        <a:latin typeface="Calibri"/>
                        <a:ea typeface="Calibri"/>
                        <a:cs typeface="Times New Roman"/>
                      </a:endParaRPr>
                    </a:p>
                  </a:txBody>
                  <a:tcPr marL="68580" marR="68580" marT="0" marB="0">
                    <a:solidFill>
                      <a:schemeClr val="accent1">
                        <a:lumMod val="40000"/>
                        <a:lumOff val="60000"/>
                      </a:schemeClr>
                    </a:solidFill>
                  </a:tcPr>
                </a:tc>
                <a:tc>
                  <a:txBody>
                    <a:bodyPr/>
                    <a:lstStyle/>
                    <a:p>
                      <a:pPr marL="0" marR="0" algn="ctr">
                        <a:lnSpc>
                          <a:spcPct val="115000"/>
                        </a:lnSpc>
                        <a:spcBef>
                          <a:spcPts val="0"/>
                        </a:spcBef>
                        <a:spcAft>
                          <a:spcPts val="0"/>
                        </a:spcAft>
                      </a:pPr>
                      <a:r>
                        <a:rPr lang="en-GB" sz="1400" dirty="0" smtClean="0">
                          <a:latin typeface="+mn-lt"/>
                          <a:ea typeface="Calibri"/>
                          <a:cs typeface="Calibri"/>
                          <a:sym typeface="Wingdings"/>
                        </a:rPr>
                        <a:t></a:t>
                      </a:r>
                      <a:endParaRPr lang="en-GB"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0" marR="0" algn="ctr">
                        <a:lnSpc>
                          <a:spcPct val="115000"/>
                        </a:lnSpc>
                        <a:spcBef>
                          <a:spcPts val="0"/>
                        </a:spcBef>
                        <a:spcAft>
                          <a:spcPts val="0"/>
                        </a:spcAft>
                      </a:pPr>
                      <a:endParaRPr lang="en-US"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0" marR="0" algn="ctr">
                        <a:lnSpc>
                          <a:spcPct val="115000"/>
                        </a:lnSpc>
                        <a:spcBef>
                          <a:spcPts val="0"/>
                        </a:spcBef>
                        <a:spcAft>
                          <a:spcPts val="0"/>
                        </a:spcAft>
                      </a:pPr>
                      <a:endParaRPr lang="en-GB" sz="1400" dirty="0">
                        <a:highlight>
                          <a:srgbClr val="00FF00"/>
                        </a:highlight>
                        <a:latin typeface="Calibri"/>
                        <a:ea typeface="Calibri"/>
                        <a:cs typeface="Calibri"/>
                      </a:endParaRPr>
                    </a:p>
                  </a:txBody>
                  <a:tcPr marL="68580" marR="68580" marT="0" marB="0">
                    <a:solidFill>
                      <a:schemeClr val="accent1">
                        <a:lumMod val="40000"/>
                        <a:lumOff val="60000"/>
                      </a:schemeClr>
                    </a:solidFill>
                  </a:tcPr>
                </a:tc>
                <a:tc>
                  <a:txBody>
                    <a:bodyPr/>
                    <a:lstStyle/>
                    <a:p>
                      <a:pPr marL="0" marR="0">
                        <a:lnSpc>
                          <a:spcPct val="115000"/>
                        </a:lnSpc>
                        <a:spcBef>
                          <a:spcPts val="0"/>
                        </a:spcBef>
                        <a:spcAft>
                          <a:spcPts val="0"/>
                        </a:spcAft>
                      </a:pPr>
                      <a:r>
                        <a:rPr lang="en-US" sz="1400" dirty="0" smtClean="0">
                          <a:latin typeface="Calibri"/>
                          <a:ea typeface="Calibri"/>
                          <a:cs typeface="Calibri"/>
                        </a:rPr>
                        <a:t>Urban water</a:t>
                      </a:r>
                      <a:r>
                        <a:rPr lang="en-US" sz="1400" baseline="0" dirty="0" smtClean="0">
                          <a:latin typeface="Calibri"/>
                          <a:ea typeface="Calibri"/>
                          <a:cs typeface="Calibri"/>
                        </a:rPr>
                        <a:t> and sanitation sector in Senegal is considered as an example in terms of efficiency</a:t>
                      </a:r>
                      <a:endParaRPr lang="en-US" sz="1400" dirty="0">
                        <a:latin typeface="Calibri"/>
                        <a:ea typeface="Calibri"/>
                        <a:cs typeface="Calibri"/>
                      </a:endParaRPr>
                    </a:p>
                  </a:txBody>
                  <a:tcPr marL="68580" marR="68580" marT="0" marB="0">
                    <a:solidFill>
                      <a:schemeClr val="accent1">
                        <a:lumMod val="40000"/>
                        <a:lumOff val="60000"/>
                      </a:schemeClr>
                    </a:solidFill>
                  </a:tcPr>
                </a:tc>
              </a:tr>
              <a:tr h="288032">
                <a:tc>
                  <a:txBody>
                    <a:bodyPr/>
                    <a:lstStyle/>
                    <a:p>
                      <a:pPr marL="0" lvl="0" indent="0">
                        <a:lnSpc>
                          <a:spcPct val="115000"/>
                        </a:lnSpc>
                        <a:spcAft>
                          <a:spcPts val="0"/>
                        </a:spcAft>
                        <a:buFont typeface="+mj-lt"/>
                        <a:buNone/>
                      </a:pPr>
                      <a:r>
                        <a:rPr lang="en-GB" sz="1400" dirty="0" smtClean="0">
                          <a:latin typeface="Calibri"/>
                          <a:ea typeface="Calibri"/>
                          <a:cs typeface="Times New Roman"/>
                        </a:rPr>
                        <a:t>Functionality </a:t>
                      </a:r>
                      <a:r>
                        <a:rPr lang="en-GB" sz="1400" dirty="0">
                          <a:latin typeface="Calibri"/>
                          <a:ea typeface="Calibri"/>
                          <a:cs typeface="Times New Roman"/>
                        </a:rPr>
                        <a:t>of rural sector?</a:t>
                      </a:r>
                      <a:endParaRPr lang="en-US" sz="1400" dirty="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endParaRPr lang="en-GB" sz="1400">
                        <a:latin typeface="Calibri"/>
                        <a:ea typeface="Calibri"/>
                        <a:cs typeface="Calibri"/>
                      </a:endParaRPr>
                    </a:p>
                  </a:txBody>
                  <a:tcPr marL="68580" marR="68580" marT="0" marB="0"/>
                </a:tc>
                <a:tc>
                  <a:txBody>
                    <a:bodyPr/>
                    <a:lstStyle/>
                    <a:p>
                      <a:pPr marL="0" marR="0" algn="ctr">
                        <a:lnSpc>
                          <a:spcPct val="115000"/>
                        </a:lnSpc>
                        <a:spcBef>
                          <a:spcPts val="0"/>
                        </a:spcBef>
                        <a:spcAft>
                          <a:spcPts val="0"/>
                        </a:spcAft>
                      </a:pPr>
                      <a:r>
                        <a:rPr lang="en-GB" sz="1400" dirty="0" smtClean="0">
                          <a:latin typeface="+mn-lt"/>
                          <a:ea typeface="Calibri"/>
                          <a:cs typeface="Calibri"/>
                          <a:sym typeface="Wingdings"/>
                        </a:rPr>
                        <a:t></a:t>
                      </a:r>
                      <a:endParaRPr lang="en-US" sz="1400" dirty="0">
                        <a:latin typeface="Calibri"/>
                        <a:ea typeface="Calibri"/>
                        <a:cs typeface="Calibri"/>
                      </a:endParaRPr>
                    </a:p>
                  </a:txBody>
                  <a:tcPr marL="68580" marR="68580" marT="0" marB="0"/>
                </a:tc>
                <a:tc>
                  <a:txBody>
                    <a:bodyPr/>
                    <a:lstStyle/>
                    <a:p>
                      <a:pPr marL="0" marR="0" algn="ctr">
                        <a:lnSpc>
                          <a:spcPct val="115000"/>
                        </a:lnSpc>
                        <a:spcBef>
                          <a:spcPts val="0"/>
                        </a:spcBef>
                        <a:spcAft>
                          <a:spcPts val="0"/>
                        </a:spcAft>
                      </a:pPr>
                      <a:endParaRPr lang="en-GB" sz="1400" dirty="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US" sz="1400" dirty="0" smtClean="0">
                          <a:latin typeface="Calibri"/>
                          <a:ea typeface="Calibri"/>
                          <a:cs typeface="Calibri"/>
                        </a:rPr>
                        <a:t>Rural water sector is overall</a:t>
                      </a:r>
                      <a:r>
                        <a:rPr lang="en-US" sz="1400" baseline="0" dirty="0" smtClean="0">
                          <a:latin typeface="Calibri"/>
                          <a:ea typeface="Calibri"/>
                          <a:cs typeface="Calibri"/>
                        </a:rPr>
                        <a:t> functional but </a:t>
                      </a:r>
                      <a:endParaRPr lang="en-US" sz="1400" dirty="0">
                        <a:latin typeface="Calibri"/>
                        <a:ea typeface="Calibri"/>
                        <a:cs typeface="Calibri"/>
                      </a:endParaRPr>
                    </a:p>
                  </a:txBody>
                  <a:tcPr marL="68580" marR="68580" marT="0" marB="0"/>
                </a:tc>
              </a:tr>
              <a:tr h="792088">
                <a:tc>
                  <a:txBody>
                    <a:bodyPr/>
                    <a:lstStyle/>
                    <a:p>
                      <a:pPr marL="0" lvl="0" indent="0">
                        <a:lnSpc>
                          <a:spcPct val="115000"/>
                        </a:lnSpc>
                        <a:spcAft>
                          <a:spcPts val="0"/>
                        </a:spcAft>
                        <a:buFont typeface="+mj-lt"/>
                        <a:buNone/>
                      </a:pPr>
                      <a:r>
                        <a:rPr lang="en-GB" sz="1400" dirty="0">
                          <a:latin typeface="Calibri"/>
                          <a:ea typeface="Calibri"/>
                          <a:cs typeface="Times New Roman"/>
                        </a:rPr>
                        <a:t>Is the sector financially viable (O&amp;M, expansion)</a:t>
                      </a:r>
                      <a:endParaRPr lang="en-US" sz="1400" dirty="0">
                        <a:latin typeface="Calibri"/>
                        <a:ea typeface="Calibri"/>
                        <a:cs typeface="Times New Roman"/>
                      </a:endParaRPr>
                    </a:p>
                  </a:txBody>
                  <a:tcPr marL="68580" marR="68580" marT="0" marB="0">
                    <a:solidFill>
                      <a:schemeClr val="accent1">
                        <a:lumMod val="40000"/>
                        <a:lumOff val="60000"/>
                      </a:schemeClr>
                    </a:solidFill>
                  </a:tcPr>
                </a:tc>
                <a:tc>
                  <a:txBody>
                    <a:bodyPr/>
                    <a:lstStyle/>
                    <a:p>
                      <a:pPr marL="0" marR="0" algn="ctr">
                        <a:lnSpc>
                          <a:spcPct val="115000"/>
                        </a:lnSpc>
                        <a:spcBef>
                          <a:spcPts val="0"/>
                        </a:spcBef>
                        <a:spcAft>
                          <a:spcPts val="0"/>
                        </a:spcAft>
                      </a:pPr>
                      <a:endParaRPr lang="en-GB" sz="1400" dirty="0">
                        <a:highlight>
                          <a:srgbClr val="00FFFF"/>
                        </a:highlight>
                        <a:latin typeface="Calibri"/>
                        <a:ea typeface="Calibri"/>
                        <a:cs typeface="Calibri"/>
                      </a:endParaRPr>
                    </a:p>
                  </a:txBody>
                  <a:tcPr marL="68580" marR="68580" marT="0" marB="0">
                    <a:solidFill>
                      <a:schemeClr val="accent1">
                        <a:lumMod val="40000"/>
                        <a:lumOff val="60000"/>
                      </a:schemeClr>
                    </a:solidFill>
                  </a:tcPr>
                </a:tc>
                <a:tc>
                  <a:txBody>
                    <a:bodyPr/>
                    <a:lstStyle/>
                    <a:p>
                      <a:pPr marL="0" marR="0" algn="ctr">
                        <a:lnSpc>
                          <a:spcPct val="115000"/>
                        </a:lnSpc>
                        <a:spcBef>
                          <a:spcPts val="0"/>
                        </a:spcBef>
                        <a:spcAft>
                          <a:spcPts val="0"/>
                        </a:spcAft>
                      </a:pPr>
                      <a:endParaRPr lang="en-US"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0" marR="0" algn="ctr">
                        <a:lnSpc>
                          <a:spcPct val="115000"/>
                        </a:lnSpc>
                        <a:spcBef>
                          <a:spcPts val="0"/>
                        </a:spcBef>
                        <a:spcAft>
                          <a:spcPts val="0"/>
                        </a:spcAft>
                      </a:pPr>
                      <a:r>
                        <a:rPr lang="en-GB" sz="1400" dirty="0" smtClean="0">
                          <a:latin typeface="+mn-lt"/>
                          <a:ea typeface="Calibri"/>
                          <a:cs typeface="Calibri"/>
                          <a:sym typeface="Wingdings"/>
                        </a:rPr>
                        <a:t></a:t>
                      </a:r>
                      <a:endParaRPr lang="en-GB"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0" marR="0">
                        <a:lnSpc>
                          <a:spcPct val="115000"/>
                        </a:lnSpc>
                        <a:spcBef>
                          <a:spcPts val="0"/>
                        </a:spcBef>
                        <a:spcAft>
                          <a:spcPts val="0"/>
                        </a:spcAft>
                      </a:pPr>
                      <a:r>
                        <a:rPr lang="en-US" sz="1400" dirty="0" smtClean="0">
                          <a:latin typeface="Calibri"/>
                          <a:ea typeface="Calibri"/>
                          <a:cs typeface="Calibri"/>
                        </a:rPr>
                        <a:t>No, the sector is heavily</a:t>
                      </a:r>
                      <a:r>
                        <a:rPr lang="en-US" sz="1400" baseline="0" dirty="0" smtClean="0">
                          <a:latin typeface="Calibri"/>
                          <a:ea typeface="Calibri"/>
                          <a:cs typeface="Calibri"/>
                        </a:rPr>
                        <a:t> dependent on donor support, and even the urban water sector has been off balance for a few years (frozen tariffs)</a:t>
                      </a:r>
                      <a:endParaRPr lang="en-US" sz="1400" dirty="0">
                        <a:latin typeface="Calibri"/>
                        <a:ea typeface="Calibri"/>
                        <a:cs typeface="Calibri"/>
                      </a:endParaRPr>
                    </a:p>
                  </a:txBody>
                  <a:tcPr marL="68580" marR="68580" marT="0" marB="0">
                    <a:solidFill>
                      <a:schemeClr val="accent1">
                        <a:lumMod val="40000"/>
                        <a:lumOff val="60000"/>
                      </a:schemeClr>
                    </a:solidFill>
                  </a:tcPr>
                </a:tc>
              </a:tr>
              <a:tr h="504056">
                <a:tc>
                  <a:txBody>
                    <a:bodyPr/>
                    <a:lstStyle/>
                    <a:p>
                      <a:pPr marL="0" lvl="0" indent="0">
                        <a:lnSpc>
                          <a:spcPct val="115000"/>
                        </a:lnSpc>
                        <a:spcAft>
                          <a:spcPts val="0"/>
                        </a:spcAft>
                        <a:buFont typeface="+mj-lt"/>
                        <a:buNone/>
                      </a:pPr>
                      <a:r>
                        <a:rPr lang="en-GB" sz="1400" dirty="0">
                          <a:latin typeface="Calibri"/>
                          <a:ea typeface="Calibri"/>
                          <a:cs typeface="Times New Roman"/>
                        </a:rPr>
                        <a:t>Is the environmental performance adequate?</a:t>
                      </a:r>
                      <a:endParaRPr lang="en-US" sz="1400" dirty="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endParaRPr lang="en-GB" sz="1400">
                        <a:latin typeface="Calibri"/>
                        <a:ea typeface="Calibri"/>
                        <a:cs typeface="Calibri"/>
                      </a:endParaRPr>
                    </a:p>
                  </a:txBody>
                  <a:tcPr marL="68580" marR="68580" marT="0" marB="0"/>
                </a:tc>
                <a:tc>
                  <a:txBody>
                    <a:bodyPr/>
                    <a:lstStyle/>
                    <a:p>
                      <a:pPr marL="0" marR="0" algn="ctr">
                        <a:lnSpc>
                          <a:spcPct val="115000"/>
                        </a:lnSpc>
                        <a:spcBef>
                          <a:spcPts val="0"/>
                        </a:spcBef>
                        <a:spcAft>
                          <a:spcPts val="0"/>
                        </a:spcAft>
                      </a:pPr>
                      <a:endParaRPr lang="en-GB" sz="1400" dirty="0">
                        <a:latin typeface="Calibri"/>
                        <a:ea typeface="Calibri"/>
                        <a:cs typeface="Calibri"/>
                      </a:endParaRPr>
                    </a:p>
                  </a:txBody>
                  <a:tcPr marL="68580" marR="68580" marT="0" marB="0"/>
                </a:tc>
                <a:tc>
                  <a:txBody>
                    <a:bodyPr/>
                    <a:lstStyle/>
                    <a:p>
                      <a:pPr marL="0" marR="0" algn="ctr">
                        <a:lnSpc>
                          <a:spcPct val="115000"/>
                        </a:lnSpc>
                        <a:spcBef>
                          <a:spcPts val="0"/>
                        </a:spcBef>
                        <a:spcAft>
                          <a:spcPts val="0"/>
                        </a:spcAft>
                      </a:pPr>
                      <a:r>
                        <a:rPr lang="en-GB" sz="1400" dirty="0" smtClean="0">
                          <a:latin typeface="+mn-lt"/>
                          <a:ea typeface="Calibri"/>
                          <a:cs typeface="Calibri"/>
                          <a:sym typeface="Wingdings"/>
                        </a:rPr>
                        <a:t></a:t>
                      </a:r>
                      <a:endParaRPr lang="en-US" sz="1400" dirty="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US" sz="1400" dirty="0" smtClean="0">
                          <a:latin typeface="Calibri"/>
                          <a:ea typeface="Calibri"/>
                          <a:cs typeface="Calibri"/>
                        </a:rPr>
                        <a:t>Environmental performance is very low</a:t>
                      </a:r>
                      <a:r>
                        <a:rPr lang="en-US" sz="1400" baseline="0" dirty="0" smtClean="0">
                          <a:latin typeface="Calibri"/>
                          <a:ea typeface="Calibri"/>
                          <a:cs typeface="Calibri"/>
                        </a:rPr>
                        <a:t> and situation regarding urban sanitation is worrying</a:t>
                      </a:r>
                      <a:endParaRPr lang="en-US" sz="1400" dirty="0">
                        <a:latin typeface="Calibri"/>
                        <a:ea typeface="Calibri"/>
                        <a:cs typeface="Calibri"/>
                      </a:endParaRPr>
                    </a:p>
                  </a:txBody>
                  <a:tcPr marL="68580" marR="68580" marT="0" marB="0"/>
                </a:tc>
              </a:tr>
              <a:tr h="825554">
                <a:tc>
                  <a:txBody>
                    <a:bodyPr/>
                    <a:lstStyle/>
                    <a:p>
                      <a:pPr marL="0" lvl="0" indent="0">
                        <a:lnSpc>
                          <a:spcPct val="115000"/>
                        </a:lnSpc>
                        <a:spcAft>
                          <a:spcPts val="0"/>
                        </a:spcAft>
                        <a:buFont typeface="+mj-lt"/>
                        <a:buNone/>
                      </a:pPr>
                      <a:r>
                        <a:rPr lang="en-GB" sz="1400" dirty="0">
                          <a:latin typeface="Calibri"/>
                          <a:ea typeface="Calibri"/>
                          <a:cs typeface="Times New Roman"/>
                        </a:rPr>
                        <a:t>Are there water rights in place?</a:t>
                      </a:r>
                      <a:endParaRPr lang="en-US" sz="1400" dirty="0">
                        <a:latin typeface="Calibri"/>
                        <a:ea typeface="Calibri"/>
                        <a:cs typeface="Times New Roman"/>
                      </a:endParaRPr>
                    </a:p>
                  </a:txBody>
                  <a:tcPr marL="68580" marR="68580" marT="0" marB="0">
                    <a:solidFill>
                      <a:schemeClr val="accent1">
                        <a:lumMod val="40000"/>
                        <a:lumOff val="60000"/>
                      </a:schemeClr>
                    </a:solidFill>
                  </a:tcPr>
                </a:tc>
                <a:tc>
                  <a:txBody>
                    <a:bodyPr/>
                    <a:lstStyle/>
                    <a:p>
                      <a:pPr marL="0" marR="0" algn="ctr">
                        <a:lnSpc>
                          <a:spcPct val="115000"/>
                        </a:lnSpc>
                        <a:spcBef>
                          <a:spcPts val="0"/>
                        </a:spcBef>
                        <a:spcAft>
                          <a:spcPts val="0"/>
                        </a:spcAft>
                      </a:pPr>
                      <a:endParaRPr lang="en-US"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0" marR="0" algn="ctr">
                        <a:lnSpc>
                          <a:spcPct val="115000"/>
                        </a:lnSpc>
                        <a:spcBef>
                          <a:spcPts val="0"/>
                        </a:spcBef>
                        <a:spcAft>
                          <a:spcPts val="0"/>
                        </a:spcAft>
                      </a:pPr>
                      <a:r>
                        <a:rPr lang="en-GB" sz="1400" dirty="0" smtClean="0">
                          <a:latin typeface="+mn-lt"/>
                          <a:ea typeface="Calibri"/>
                          <a:cs typeface="Calibri"/>
                          <a:sym typeface="Wingdings"/>
                        </a:rPr>
                        <a:t></a:t>
                      </a:r>
                      <a:endParaRPr lang="en-GB"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0" marR="0" algn="ctr">
                        <a:lnSpc>
                          <a:spcPct val="115000"/>
                        </a:lnSpc>
                        <a:spcBef>
                          <a:spcPts val="0"/>
                        </a:spcBef>
                        <a:spcAft>
                          <a:spcPts val="0"/>
                        </a:spcAft>
                      </a:pPr>
                      <a:endParaRPr lang="en-GB"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0" marR="0">
                        <a:lnSpc>
                          <a:spcPct val="115000"/>
                        </a:lnSpc>
                        <a:spcBef>
                          <a:spcPts val="0"/>
                        </a:spcBef>
                        <a:spcAft>
                          <a:spcPts val="0"/>
                        </a:spcAft>
                      </a:pPr>
                      <a:r>
                        <a:rPr lang="en-US" sz="1400" dirty="0" smtClean="0">
                          <a:latin typeface="Calibri"/>
                          <a:ea typeface="Calibri"/>
                          <a:cs typeface="Calibri"/>
                        </a:rPr>
                        <a:t>Foreseen in</a:t>
                      </a:r>
                      <a:r>
                        <a:rPr lang="en-US" sz="1400" baseline="0" dirty="0" smtClean="0">
                          <a:latin typeface="Calibri"/>
                          <a:ea typeface="Calibri"/>
                          <a:cs typeface="Calibri"/>
                        </a:rPr>
                        <a:t> the Water Act but technically not in place. IWRM (PAGIRE) shows little progress and low priority in the water sector as a whole</a:t>
                      </a:r>
                      <a:endParaRPr lang="en-US" sz="1400" dirty="0">
                        <a:latin typeface="Calibri"/>
                        <a:ea typeface="Calibri"/>
                        <a:cs typeface="Calibri"/>
                      </a:endParaRPr>
                    </a:p>
                  </a:txBody>
                  <a:tcPr marL="68580" marR="68580" marT="0" marB="0">
                    <a:solidFill>
                      <a:schemeClr val="accent1">
                        <a:lumMod val="40000"/>
                        <a:lumOff val="60000"/>
                      </a:schemeClr>
                    </a:solidFill>
                  </a:tcPr>
                </a:tc>
              </a:tr>
              <a:tr h="521224">
                <a:tc>
                  <a:txBody>
                    <a:bodyPr/>
                    <a:lstStyle/>
                    <a:p>
                      <a:pPr marL="0" lvl="0" indent="0">
                        <a:lnSpc>
                          <a:spcPct val="115000"/>
                        </a:lnSpc>
                        <a:spcAft>
                          <a:spcPts val="0"/>
                        </a:spcAft>
                        <a:buFont typeface="+mj-lt"/>
                        <a:buNone/>
                      </a:pPr>
                      <a:r>
                        <a:rPr lang="en-GB" sz="1400" dirty="0">
                          <a:latin typeface="Calibri"/>
                          <a:ea typeface="Calibri"/>
                          <a:cs typeface="Times New Roman"/>
                        </a:rPr>
                        <a:t>Are there IWRM plans for major basins?</a:t>
                      </a:r>
                      <a:endParaRPr lang="en-US" sz="1400" dirty="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endParaRPr lang="en-GB" sz="1400" dirty="0">
                        <a:highlight>
                          <a:srgbClr val="FFFF00"/>
                        </a:highlight>
                        <a:latin typeface="Calibri"/>
                        <a:ea typeface="Calibri"/>
                        <a:cs typeface="Calibri"/>
                      </a:endParaRPr>
                    </a:p>
                  </a:txBody>
                  <a:tcPr marL="68580" marR="68580" marT="0" marB="0"/>
                </a:tc>
                <a:tc>
                  <a:txBody>
                    <a:bodyPr/>
                    <a:lstStyle/>
                    <a:p>
                      <a:pPr marL="0" marR="0" algn="ctr">
                        <a:lnSpc>
                          <a:spcPct val="115000"/>
                        </a:lnSpc>
                        <a:spcBef>
                          <a:spcPts val="0"/>
                        </a:spcBef>
                        <a:spcAft>
                          <a:spcPts val="0"/>
                        </a:spcAft>
                      </a:pPr>
                      <a:endParaRPr lang="en-US" sz="1400" dirty="0">
                        <a:latin typeface="Calibri"/>
                        <a:ea typeface="Calibri"/>
                        <a:cs typeface="Calibri"/>
                      </a:endParaRPr>
                    </a:p>
                  </a:txBody>
                  <a:tcPr marL="68580" marR="68580" marT="0" marB="0"/>
                </a:tc>
                <a:tc>
                  <a:txBody>
                    <a:bodyPr/>
                    <a:lstStyle/>
                    <a:p>
                      <a:pPr marL="0" marR="0" algn="ctr">
                        <a:lnSpc>
                          <a:spcPct val="115000"/>
                        </a:lnSpc>
                        <a:spcBef>
                          <a:spcPts val="0"/>
                        </a:spcBef>
                        <a:spcAft>
                          <a:spcPts val="0"/>
                        </a:spcAft>
                      </a:pPr>
                      <a:r>
                        <a:rPr lang="en-GB" sz="1400" dirty="0" smtClean="0">
                          <a:latin typeface="+mn-lt"/>
                          <a:ea typeface="Calibri"/>
                          <a:cs typeface="Calibri"/>
                          <a:sym typeface="Wingdings"/>
                        </a:rPr>
                        <a:t></a:t>
                      </a:r>
                      <a:endParaRPr lang="en-GB" sz="1400" dirty="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US" sz="1400" dirty="0" smtClean="0">
                          <a:latin typeface="Calibri"/>
                          <a:ea typeface="Calibri"/>
                          <a:cs typeface="Calibri"/>
                        </a:rPr>
                        <a:t>Progress is very</a:t>
                      </a:r>
                      <a:r>
                        <a:rPr lang="en-US" sz="1400" baseline="0" dirty="0" smtClean="0">
                          <a:latin typeface="Calibri"/>
                          <a:ea typeface="Calibri"/>
                          <a:cs typeface="Calibri"/>
                        </a:rPr>
                        <a:t> slow in the implementation of the IWRM action plan (PAGIRE) and there are no plans</a:t>
                      </a:r>
                      <a:endParaRPr lang="en-US" sz="1400" dirty="0">
                        <a:latin typeface="Calibri"/>
                        <a:ea typeface="Calibri"/>
                        <a:cs typeface="Calibri"/>
                      </a:endParaRPr>
                    </a:p>
                  </a:txBody>
                  <a:tcPr marL="68580" marR="68580" marT="0" marB="0"/>
                </a:tc>
              </a:tr>
              <a:tr h="1029486">
                <a:tc>
                  <a:txBody>
                    <a:bodyPr/>
                    <a:lstStyle/>
                    <a:p>
                      <a:pPr marL="0" lvl="0" indent="0">
                        <a:lnSpc>
                          <a:spcPct val="115000"/>
                        </a:lnSpc>
                        <a:spcAft>
                          <a:spcPts val="0"/>
                        </a:spcAft>
                        <a:buFont typeface="+mj-lt"/>
                        <a:buNone/>
                      </a:pPr>
                      <a:r>
                        <a:rPr lang="en-GB" sz="1400" dirty="0" smtClean="0">
                          <a:latin typeface="Calibri"/>
                          <a:ea typeface="Calibri"/>
                          <a:cs typeface="Times New Roman"/>
                        </a:rPr>
                        <a:t>Average </a:t>
                      </a:r>
                      <a:r>
                        <a:rPr lang="en-GB" sz="1400" dirty="0">
                          <a:latin typeface="Calibri"/>
                          <a:ea typeface="Calibri"/>
                          <a:cs typeface="Times New Roman"/>
                        </a:rPr>
                        <a:t>annual coverage increase since </a:t>
                      </a:r>
                      <a:r>
                        <a:rPr lang="en-GB" sz="1400" dirty="0" smtClean="0">
                          <a:latin typeface="Calibri"/>
                          <a:ea typeface="Calibri"/>
                          <a:cs typeface="Times New Roman"/>
                        </a:rPr>
                        <a:t>beginning of SWAp (2005)</a:t>
                      </a:r>
                      <a:endParaRPr lang="en-US" sz="1400" dirty="0">
                        <a:latin typeface="Calibri"/>
                        <a:ea typeface="Calibri"/>
                        <a:cs typeface="Times New Roman"/>
                      </a:endParaRPr>
                    </a:p>
                  </a:txBody>
                  <a:tcPr marL="68580" marR="68580" marT="0" marB="0">
                    <a:solidFill>
                      <a:schemeClr val="accent1">
                        <a:lumMod val="40000"/>
                        <a:lumOff val="60000"/>
                      </a:schemeClr>
                    </a:solidFill>
                  </a:tcPr>
                </a:tc>
                <a:tc>
                  <a:txBody>
                    <a:bodyPr/>
                    <a:lstStyle/>
                    <a:p>
                      <a:pPr marL="0" marR="0" algn="ctr">
                        <a:lnSpc>
                          <a:spcPct val="115000"/>
                        </a:lnSpc>
                        <a:spcBef>
                          <a:spcPts val="0"/>
                        </a:spcBef>
                        <a:spcAft>
                          <a:spcPts val="0"/>
                        </a:spcAft>
                      </a:pPr>
                      <a:endParaRPr lang="en-GB" sz="1400" dirty="0">
                        <a:highlight>
                          <a:srgbClr val="FFFF00"/>
                        </a:highlight>
                        <a:latin typeface="Calibri"/>
                        <a:ea typeface="Calibri"/>
                        <a:cs typeface="Calibri"/>
                      </a:endParaRPr>
                    </a:p>
                  </a:txBody>
                  <a:tcPr marL="68580" marR="68580" marT="0" marB="0">
                    <a:solidFill>
                      <a:schemeClr val="accent1">
                        <a:lumMod val="40000"/>
                        <a:lumOff val="60000"/>
                      </a:schemeClr>
                    </a:solidFill>
                  </a:tcPr>
                </a:tc>
                <a:tc>
                  <a:txBody>
                    <a:bodyPr/>
                    <a:lstStyle/>
                    <a:p>
                      <a:pPr marL="0" marR="0" algn="ctr">
                        <a:lnSpc>
                          <a:spcPct val="115000"/>
                        </a:lnSpc>
                        <a:spcBef>
                          <a:spcPts val="0"/>
                        </a:spcBef>
                        <a:spcAft>
                          <a:spcPts val="0"/>
                        </a:spcAft>
                      </a:pPr>
                      <a:r>
                        <a:rPr lang="en-GB" sz="1400" dirty="0" smtClean="0">
                          <a:latin typeface="+mn-lt"/>
                          <a:ea typeface="Calibri"/>
                          <a:cs typeface="Calibri"/>
                          <a:sym typeface="Wingdings"/>
                        </a:rPr>
                        <a:t></a:t>
                      </a:r>
                      <a:endParaRPr lang="en-GB" sz="1400" dirty="0">
                        <a:highlight>
                          <a:srgbClr val="FFFF00"/>
                        </a:highlight>
                        <a:latin typeface="Calibri"/>
                        <a:ea typeface="Calibri"/>
                        <a:cs typeface="Calibri"/>
                      </a:endParaRPr>
                    </a:p>
                  </a:txBody>
                  <a:tcPr marL="68580" marR="68580" marT="0" marB="0">
                    <a:solidFill>
                      <a:schemeClr val="accent1">
                        <a:lumMod val="40000"/>
                        <a:lumOff val="60000"/>
                      </a:schemeClr>
                    </a:solidFill>
                  </a:tcPr>
                </a:tc>
                <a:tc>
                  <a:txBody>
                    <a:bodyPr/>
                    <a:lstStyle/>
                    <a:p>
                      <a:pPr marL="0" marR="0" algn="ctr">
                        <a:lnSpc>
                          <a:spcPct val="115000"/>
                        </a:lnSpc>
                        <a:spcBef>
                          <a:spcPts val="0"/>
                        </a:spcBef>
                        <a:spcAft>
                          <a:spcPts val="0"/>
                        </a:spcAft>
                      </a:pPr>
                      <a:endParaRPr lang="en-US"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0" marR="0">
                        <a:lnSpc>
                          <a:spcPct val="115000"/>
                        </a:lnSpc>
                        <a:spcBef>
                          <a:spcPts val="0"/>
                        </a:spcBef>
                        <a:spcAft>
                          <a:spcPts val="0"/>
                        </a:spcAft>
                      </a:pPr>
                      <a:r>
                        <a:rPr lang="en-US" sz="1400" dirty="0" smtClean="0">
                          <a:latin typeface="Calibri"/>
                          <a:ea typeface="Calibri"/>
                          <a:cs typeface="Calibri"/>
                        </a:rPr>
                        <a:t>The average annual coverage has</a:t>
                      </a:r>
                      <a:r>
                        <a:rPr lang="en-US" sz="1400" baseline="0" dirty="0" smtClean="0">
                          <a:latin typeface="Calibri"/>
                          <a:ea typeface="Calibri"/>
                          <a:cs typeface="Calibri"/>
                        </a:rPr>
                        <a:t> increased in all sub-sectors since the beginning of SWAp (2005) but disparities are obvious between rural and urban (rural lags behind) and between water and sanitation</a:t>
                      </a:r>
                      <a:endParaRPr lang="en-US" sz="1400" dirty="0">
                        <a:latin typeface="Calibri"/>
                        <a:ea typeface="Calibri"/>
                        <a:cs typeface="Calibri"/>
                      </a:endParaRPr>
                    </a:p>
                  </a:txBody>
                  <a:tcPr marL="68580" marR="68580" marT="0" marB="0">
                    <a:solidFill>
                      <a:schemeClr val="accent1">
                        <a:lumMod val="40000"/>
                        <a:lumOff val="60000"/>
                      </a:schemeClr>
                    </a:solidFill>
                  </a:tcPr>
                </a:tc>
              </a:tr>
            </a:tbl>
          </a:graphicData>
        </a:graphic>
      </p:graphicFrame>
      <p:sp>
        <p:nvSpPr>
          <p:cNvPr id="3" name="TextBox 2"/>
          <p:cNvSpPr txBox="1"/>
          <p:nvPr/>
        </p:nvSpPr>
        <p:spPr>
          <a:xfrm>
            <a:off x="395536" y="188640"/>
            <a:ext cx="8352928" cy="461665"/>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ctr" fontAlgn="auto">
              <a:spcBef>
                <a:spcPts val="0"/>
              </a:spcBef>
              <a:spcAft>
                <a:spcPts val="0"/>
              </a:spcAft>
              <a:defRPr/>
            </a:pPr>
            <a:r>
              <a:rPr lang="en-US" sz="2400" b="1" dirty="0" smtClean="0"/>
              <a:t>Senegal</a:t>
            </a:r>
            <a:r>
              <a:rPr lang="da-DK" sz="2400" b="1" dirty="0" smtClean="0"/>
              <a:t> </a:t>
            </a:r>
            <a:r>
              <a:rPr lang="da-DK" sz="2400" b="1" dirty="0" smtClean="0"/>
              <a:t>– </a:t>
            </a:r>
            <a:r>
              <a:rPr lang="da-DK" sz="2400" b="1" dirty="0" smtClean="0"/>
              <a:t>I</a:t>
            </a:r>
            <a:r>
              <a:rPr lang="da-DK" sz="2400" b="1" dirty="0" smtClean="0"/>
              <a:t>mplementation</a:t>
            </a:r>
            <a:endParaRPr lang="en-US" b="1" dirty="0"/>
          </a:p>
        </p:txBody>
      </p:sp>
      <p:sp>
        <p:nvSpPr>
          <p:cNvPr id="7" name="Slide Number Placeholder 6"/>
          <p:cNvSpPr>
            <a:spLocks noGrp="1"/>
          </p:cNvSpPr>
          <p:nvPr>
            <p:ph type="sldNum" sz="quarter" idx="12"/>
          </p:nvPr>
        </p:nvSpPr>
        <p:spPr/>
        <p:txBody>
          <a:bodyPr/>
          <a:lstStyle/>
          <a:p>
            <a:fld id="{C6F255D5-DFAF-4144-A9D5-C5B458BCDEE7}"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395536" y="980728"/>
          <a:ext cx="8352930" cy="2359754"/>
        </p:xfrm>
        <a:graphic>
          <a:graphicData uri="http://schemas.openxmlformats.org/drawingml/2006/table">
            <a:tbl>
              <a:tblPr firstRow="1" bandRow="1">
                <a:tableStyleId>{5C22544A-7EE6-4342-B048-85BDC9FD1C3A}</a:tableStyleId>
              </a:tblPr>
              <a:tblGrid>
                <a:gridCol w="3456384"/>
                <a:gridCol w="288032"/>
                <a:gridCol w="288032"/>
                <a:gridCol w="288032"/>
                <a:gridCol w="4032450"/>
              </a:tblGrid>
              <a:tr h="370840">
                <a:tc>
                  <a:txBody>
                    <a:bodyPr/>
                    <a:lstStyle/>
                    <a:p>
                      <a:pPr marL="342900" lvl="0" indent="-342900">
                        <a:lnSpc>
                          <a:spcPct val="115000"/>
                        </a:lnSpc>
                        <a:spcAft>
                          <a:spcPts val="0"/>
                        </a:spcAft>
                        <a:buFont typeface="+mj-lt"/>
                        <a:buNone/>
                      </a:pPr>
                      <a:r>
                        <a:rPr lang="da-DK" sz="1600" dirty="0" smtClean="0">
                          <a:latin typeface="Calibri"/>
                          <a:ea typeface="Calibri"/>
                          <a:cs typeface="Times New Roman"/>
                        </a:rPr>
                        <a:t>Criteria</a:t>
                      </a:r>
                      <a:endParaRPr lang="en-US" sz="1600" dirty="0">
                        <a:latin typeface="Calibri"/>
                        <a:ea typeface="Calibri"/>
                        <a:cs typeface="Times New Roman"/>
                      </a:endParaRPr>
                    </a:p>
                  </a:txBody>
                  <a:tcPr marL="68580" marR="68580" marT="0" marB="0"/>
                </a:tc>
                <a:tc>
                  <a:txBody>
                    <a:bodyPr/>
                    <a:lstStyle/>
                    <a:p>
                      <a:pPr marL="21590" marR="0" indent="0" algn="ctr" defTabSz="914400" rtl="0" eaLnBrk="1" fontAlgn="auto" latinLnBrk="0" hangingPunct="1">
                        <a:lnSpc>
                          <a:spcPct val="115000"/>
                        </a:lnSpc>
                        <a:spcBef>
                          <a:spcPts val="0"/>
                        </a:spcBef>
                        <a:spcAft>
                          <a:spcPts val="0"/>
                        </a:spcAft>
                        <a:buClrTx/>
                        <a:buSzTx/>
                        <a:buFontTx/>
                        <a:buNone/>
                        <a:tabLst/>
                        <a:defRPr/>
                      </a:pPr>
                      <a:r>
                        <a:rPr lang="da-DK" sz="1600" dirty="0" smtClean="0">
                          <a:latin typeface="Calibri"/>
                          <a:ea typeface="Calibri"/>
                          <a:cs typeface="Times New Roman"/>
                        </a:rPr>
                        <a:t>H</a:t>
                      </a:r>
                      <a:endParaRPr lang="en-US" sz="1600" dirty="0" smtClean="0">
                        <a:latin typeface="+mn-lt"/>
                        <a:ea typeface="Calibri"/>
                        <a:cs typeface="Times New Roman"/>
                      </a:endParaRPr>
                    </a:p>
                  </a:txBody>
                  <a:tcPr marL="68580" marR="68580" marT="0" marB="0"/>
                </a:tc>
                <a:tc>
                  <a:txBody>
                    <a:bodyPr/>
                    <a:lstStyle/>
                    <a:p>
                      <a:pPr marL="7938" indent="-7938" algn="ctr">
                        <a:lnSpc>
                          <a:spcPct val="115000"/>
                        </a:lnSpc>
                        <a:spcAft>
                          <a:spcPts val="0"/>
                        </a:spcAft>
                      </a:pPr>
                      <a:r>
                        <a:rPr lang="en-GB" sz="1600" dirty="0" smtClean="0">
                          <a:latin typeface="Calibri"/>
                          <a:ea typeface="Calibri"/>
                          <a:cs typeface="Times New Roman"/>
                        </a:rPr>
                        <a:t>M</a:t>
                      </a:r>
                      <a:endParaRPr lang="en-GB" sz="1600" dirty="0">
                        <a:latin typeface="Calibri"/>
                        <a:ea typeface="Calibri"/>
                        <a:cs typeface="Times New Roman"/>
                      </a:endParaRPr>
                    </a:p>
                  </a:txBody>
                  <a:tcPr marL="68580" marR="68580"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da-DK" sz="1600" dirty="0" smtClean="0">
                          <a:latin typeface="+mn-lt"/>
                          <a:ea typeface="Calibri"/>
                          <a:cs typeface="Times New Roman"/>
                        </a:rPr>
                        <a:t>L</a:t>
                      </a:r>
                      <a:endParaRPr lang="en-US" sz="1600" dirty="0" smtClean="0">
                        <a:latin typeface="+mn-lt"/>
                        <a:ea typeface="Calibri"/>
                        <a:cs typeface="Times New Roman"/>
                      </a:endParaRPr>
                    </a:p>
                    <a:p>
                      <a:pPr marL="153988" indent="-307975" algn="ctr">
                        <a:lnSpc>
                          <a:spcPct val="115000"/>
                        </a:lnSpc>
                        <a:spcAft>
                          <a:spcPts val="0"/>
                        </a:spcAft>
                      </a:pPr>
                      <a:endParaRPr lang="en-GB" sz="1600" dirty="0">
                        <a:latin typeface="Calibri"/>
                        <a:ea typeface="Calibri"/>
                        <a:cs typeface="Times New Roman"/>
                      </a:endParaRPr>
                    </a:p>
                  </a:txBody>
                  <a:tcPr marL="68580" marR="68580" marT="0" marB="0"/>
                </a:tc>
                <a:tc>
                  <a:txBody>
                    <a:bodyPr/>
                    <a:lstStyle/>
                    <a:p>
                      <a:pPr>
                        <a:lnSpc>
                          <a:spcPct val="115000"/>
                        </a:lnSpc>
                        <a:spcAft>
                          <a:spcPts val="0"/>
                        </a:spcAft>
                      </a:pPr>
                      <a:r>
                        <a:rPr lang="da-DK" sz="1600" dirty="0" smtClean="0">
                          <a:latin typeface="Calibri"/>
                          <a:ea typeface="Calibri"/>
                          <a:cs typeface="Times New Roman"/>
                        </a:rPr>
                        <a:t>Comment</a:t>
                      </a:r>
                      <a:endParaRPr lang="en-US" sz="1600" dirty="0">
                        <a:latin typeface="Calibri"/>
                        <a:ea typeface="Calibri"/>
                        <a:cs typeface="Times New Roman"/>
                      </a:endParaRPr>
                    </a:p>
                  </a:txBody>
                  <a:tcPr marL="68580" marR="68580" marT="0" marB="0"/>
                </a:tc>
              </a:tr>
              <a:tr h="519288">
                <a:tc>
                  <a:txBody>
                    <a:bodyPr/>
                    <a:lstStyle/>
                    <a:p>
                      <a:pPr marL="0" lvl="0" indent="0">
                        <a:lnSpc>
                          <a:spcPct val="115000"/>
                        </a:lnSpc>
                        <a:spcAft>
                          <a:spcPts val="0"/>
                        </a:spcAft>
                        <a:buFont typeface="+mj-lt"/>
                        <a:buNone/>
                      </a:pPr>
                      <a:r>
                        <a:rPr lang="en-GB" sz="1400" dirty="0">
                          <a:latin typeface="Calibri"/>
                          <a:ea typeface="Calibri"/>
                          <a:cs typeface="Times New Roman"/>
                        </a:rPr>
                        <a:t>Is there a PFM framework in place?</a:t>
                      </a:r>
                      <a:endParaRPr lang="en-US" sz="1400" dirty="0">
                        <a:latin typeface="Calibri"/>
                        <a:ea typeface="Calibri"/>
                        <a:cs typeface="Times New Roman"/>
                      </a:endParaRPr>
                    </a:p>
                  </a:txBody>
                  <a:tcPr marL="68580" marR="68580" marT="0" marB="0">
                    <a:solidFill>
                      <a:schemeClr val="accent1">
                        <a:lumMod val="40000"/>
                        <a:lumOff val="60000"/>
                      </a:schemeClr>
                    </a:solidFill>
                  </a:tcPr>
                </a:tc>
                <a:tc>
                  <a:txBody>
                    <a:bodyPr/>
                    <a:lstStyle/>
                    <a:p>
                      <a:pPr marL="0" marR="0" algn="ctr">
                        <a:lnSpc>
                          <a:spcPct val="115000"/>
                        </a:lnSpc>
                        <a:spcBef>
                          <a:spcPts val="0"/>
                        </a:spcBef>
                        <a:spcAft>
                          <a:spcPts val="0"/>
                        </a:spcAft>
                      </a:pPr>
                      <a:endParaRPr lang="en-US"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0" marR="0" algn="ctr">
                        <a:lnSpc>
                          <a:spcPct val="115000"/>
                        </a:lnSpc>
                        <a:spcBef>
                          <a:spcPts val="0"/>
                        </a:spcBef>
                        <a:spcAft>
                          <a:spcPts val="0"/>
                        </a:spcAft>
                      </a:pPr>
                      <a:r>
                        <a:rPr lang="en-GB" sz="1400" dirty="0" smtClean="0">
                          <a:latin typeface="+mn-lt"/>
                          <a:ea typeface="Calibri"/>
                          <a:cs typeface="Calibri"/>
                          <a:sym typeface="Wingdings"/>
                        </a:rPr>
                        <a:t></a:t>
                      </a:r>
                      <a:endParaRPr lang="en-GB"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0" marR="0" algn="ctr">
                        <a:lnSpc>
                          <a:spcPct val="115000"/>
                        </a:lnSpc>
                        <a:spcBef>
                          <a:spcPts val="0"/>
                        </a:spcBef>
                        <a:spcAft>
                          <a:spcPts val="0"/>
                        </a:spcAft>
                      </a:pPr>
                      <a:endParaRPr lang="en-GB"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0" marR="0">
                        <a:lnSpc>
                          <a:spcPct val="115000"/>
                        </a:lnSpc>
                        <a:spcBef>
                          <a:spcPts val="0"/>
                        </a:spcBef>
                        <a:spcAft>
                          <a:spcPts val="0"/>
                        </a:spcAft>
                      </a:pPr>
                      <a:r>
                        <a:rPr lang="en-GB" sz="1400" dirty="0" smtClean="0">
                          <a:latin typeface="Calibri"/>
                          <a:ea typeface="Calibri"/>
                          <a:cs typeface="Calibri"/>
                        </a:rPr>
                        <a:t>Yes, overall</a:t>
                      </a:r>
                      <a:r>
                        <a:rPr lang="en-GB" sz="1400" baseline="0" dirty="0" smtClean="0">
                          <a:latin typeface="Calibri"/>
                          <a:ea typeface="Calibri"/>
                          <a:cs typeface="Calibri"/>
                        </a:rPr>
                        <a:t> PFM is still weak but government is making efforts</a:t>
                      </a:r>
                      <a:endParaRPr lang="en-US" sz="1400" dirty="0">
                        <a:latin typeface="Calibri"/>
                        <a:ea typeface="Calibri"/>
                        <a:cs typeface="Calibri"/>
                      </a:endParaRPr>
                    </a:p>
                  </a:txBody>
                  <a:tcPr marL="68580" marR="68580" marT="0" marB="0">
                    <a:solidFill>
                      <a:schemeClr val="accent1">
                        <a:lumMod val="40000"/>
                        <a:lumOff val="60000"/>
                      </a:schemeClr>
                    </a:solidFill>
                  </a:tcPr>
                </a:tc>
              </a:tr>
              <a:tr h="763054">
                <a:tc>
                  <a:txBody>
                    <a:bodyPr/>
                    <a:lstStyle/>
                    <a:p>
                      <a:pPr marL="0" lvl="0" indent="0">
                        <a:lnSpc>
                          <a:spcPct val="115000"/>
                        </a:lnSpc>
                        <a:spcAft>
                          <a:spcPts val="0"/>
                        </a:spcAft>
                        <a:buFont typeface="+mj-lt"/>
                        <a:buNone/>
                      </a:pPr>
                      <a:r>
                        <a:rPr lang="en-GB" sz="1400" dirty="0">
                          <a:latin typeface="Calibri"/>
                          <a:ea typeface="Calibri"/>
                          <a:cs typeface="Times New Roman"/>
                        </a:rPr>
                        <a:t>Is there VFM &amp; effective procurement?</a:t>
                      </a:r>
                      <a:endParaRPr lang="en-US" sz="1400" dirty="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endParaRPr lang="en-GB" sz="1400" dirty="0">
                        <a:latin typeface="Calibri"/>
                        <a:ea typeface="Calibri"/>
                        <a:cs typeface="Calibri"/>
                      </a:endParaRPr>
                    </a:p>
                  </a:txBody>
                  <a:tcPr marL="68580" marR="68580" marT="0" marB="0"/>
                </a:tc>
                <a:tc>
                  <a:txBody>
                    <a:bodyPr/>
                    <a:lstStyle/>
                    <a:p>
                      <a:pPr marL="0" marR="0" algn="ctr">
                        <a:lnSpc>
                          <a:spcPct val="115000"/>
                        </a:lnSpc>
                        <a:spcBef>
                          <a:spcPts val="0"/>
                        </a:spcBef>
                        <a:spcAft>
                          <a:spcPts val="0"/>
                        </a:spcAft>
                      </a:pPr>
                      <a:endParaRPr lang="en-US" sz="1400" dirty="0">
                        <a:latin typeface="Calibri"/>
                        <a:ea typeface="Calibri"/>
                        <a:cs typeface="Calibri"/>
                      </a:endParaRPr>
                    </a:p>
                  </a:txBody>
                  <a:tcPr marL="68580" marR="68580" marT="0" marB="0"/>
                </a:tc>
                <a:tc>
                  <a:txBody>
                    <a:bodyPr/>
                    <a:lstStyle/>
                    <a:p>
                      <a:pPr marL="0" marR="0" algn="ctr">
                        <a:lnSpc>
                          <a:spcPct val="115000"/>
                        </a:lnSpc>
                        <a:spcBef>
                          <a:spcPts val="0"/>
                        </a:spcBef>
                        <a:spcAft>
                          <a:spcPts val="0"/>
                        </a:spcAft>
                      </a:pPr>
                      <a:r>
                        <a:rPr lang="en-GB" sz="1400" dirty="0" smtClean="0">
                          <a:latin typeface="+mn-lt"/>
                          <a:ea typeface="Calibri"/>
                          <a:cs typeface="Calibri"/>
                          <a:sym typeface="Wingdings"/>
                        </a:rPr>
                        <a:t></a:t>
                      </a:r>
                      <a:endParaRPr lang="en-GB" sz="1400" dirty="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400" dirty="0" smtClean="0">
                          <a:latin typeface="Calibri"/>
                          <a:ea typeface="Calibri"/>
                          <a:cs typeface="Calibri"/>
                        </a:rPr>
                        <a:t>Value for money is given little attention.</a:t>
                      </a:r>
                      <a:r>
                        <a:rPr lang="en-GB" sz="1400" baseline="0" dirty="0" smtClean="0">
                          <a:latin typeface="Calibri"/>
                          <a:ea typeface="Calibri"/>
                          <a:cs typeface="Calibri"/>
                        </a:rPr>
                        <a:t> Cumbersome procurement procedures have a negative impact on the sector performance</a:t>
                      </a:r>
                      <a:endParaRPr lang="en-US" sz="1400" dirty="0">
                        <a:latin typeface="Calibri"/>
                        <a:ea typeface="Calibri"/>
                        <a:cs typeface="Calibri"/>
                      </a:endParaRPr>
                    </a:p>
                  </a:txBody>
                  <a:tcPr marL="68580" marR="68580" marT="0" marB="0"/>
                </a:tc>
              </a:tr>
              <a:tr h="533090">
                <a:tc>
                  <a:txBody>
                    <a:bodyPr/>
                    <a:lstStyle/>
                    <a:p>
                      <a:pPr marL="0" lvl="0" indent="0">
                        <a:lnSpc>
                          <a:spcPct val="115000"/>
                        </a:lnSpc>
                        <a:spcAft>
                          <a:spcPts val="0"/>
                        </a:spcAft>
                        <a:buFont typeface="+mj-lt"/>
                        <a:buNone/>
                      </a:pPr>
                      <a:r>
                        <a:rPr lang="en-GB" sz="1400" dirty="0">
                          <a:latin typeface="Calibri"/>
                          <a:ea typeface="Calibri"/>
                          <a:cs typeface="Times New Roman"/>
                        </a:rPr>
                        <a:t>Has SWAp contributed to sector </a:t>
                      </a:r>
                      <a:r>
                        <a:rPr lang="en-GB" sz="1400" dirty="0" smtClean="0">
                          <a:latin typeface="Calibri"/>
                          <a:ea typeface="Calibri"/>
                          <a:cs typeface="Times New Roman"/>
                        </a:rPr>
                        <a:t>PFM?</a:t>
                      </a:r>
                      <a:endParaRPr lang="en-US" sz="1400" dirty="0">
                        <a:latin typeface="Calibri"/>
                        <a:ea typeface="Calibri"/>
                        <a:cs typeface="Times New Roman"/>
                      </a:endParaRPr>
                    </a:p>
                  </a:txBody>
                  <a:tcPr marL="68580" marR="68580" marT="0" marB="0">
                    <a:solidFill>
                      <a:schemeClr val="accent1">
                        <a:lumMod val="40000"/>
                        <a:lumOff val="60000"/>
                      </a:schemeClr>
                    </a:solidFill>
                  </a:tcPr>
                </a:tc>
                <a:tc>
                  <a:txBody>
                    <a:bodyPr/>
                    <a:lstStyle/>
                    <a:p>
                      <a:pPr marL="0" marR="0" algn="ctr">
                        <a:lnSpc>
                          <a:spcPct val="115000"/>
                        </a:lnSpc>
                        <a:spcBef>
                          <a:spcPts val="0"/>
                        </a:spcBef>
                        <a:spcAft>
                          <a:spcPts val="0"/>
                        </a:spcAft>
                      </a:pPr>
                      <a:endParaRPr lang="en-US"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0" marR="0" algn="ctr">
                        <a:lnSpc>
                          <a:spcPct val="115000"/>
                        </a:lnSpc>
                        <a:spcBef>
                          <a:spcPts val="0"/>
                        </a:spcBef>
                        <a:spcAft>
                          <a:spcPts val="0"/>
                        </a:spcAft>
                      </a:pPr>
                      <a:r>
                        <a:rPr lang="en-GB" sz="1400" dirty="0" smtClean="0">
                          <a:latin typeface="+mn-lt"/>
                          <a:ea typeface="Calibri"/>
                          <a:cs typeface="Calibri"/>
                          <a:sym typeface="Wingdings"/>
                        </a:rPr>
                        <a:t></a:t>
                      </a:r>
                      <a:endParaRPr lang="en-GB"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0" marR="0" algn="ctr">
                        <a:lnSpc>
                          <a:spcPct val="115000"/>
                        </a:lnSpc>
                        <a:spcBef>
                          <a:spcPts val="0"/>
                        </a:spcBef>
                        <a:spcAft>
                          <a:spcPts val="0"/>
                        </a:spcAft>
                      </a:pPr>
                      <a:endParaRPr lang="en-GB"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0" marR="0">
                        <a:lnSpc>
                          <a:spcPct val="115000"/>
                        </a:lnSpc>
                        <a:spcBef>
                          <a:spcPts val="0"/>
                        </a:spcBef>
                        <a:spcAft>
                          <a:spcPts val="0"/>
                        </a:spcAft>
                      </a:pPr>
                      <a:r>
                        <a:rPr lang="en-US" sz="1400" dirty="0" smtClean="0">
                          <a:latin typeface="Calibri"/>
                          <a:ea typeface="Calibri"/>
                          <a:cs typeface="Calibri"/>
                        </a:rPr>
                        <a:t>Yes, in areas such as financial</a:t>
                      </a:r>
                      <a:r>
                        <a:rPr lang="en-US" sz="1400" baseline="0" dirty="0" smtClean="0">
                          <a:latin typeface="Calibri"/>
                          <a:ea typeface="Calibri"/>
                          <a:cs typeface="Calibri"/>
                        </a:rPr>
                        <a:t> information, benchmarking, capacity development</a:t>
                      </a:r>
                      <a:endParaRPr lang="en-US" sz="1400" dirty="0">
                        <a:latin typeface="Calibri"/>
                        <a:ea typeface="Calibri"/>
                        <a:cs typeface="Calibri"/>
                      </a:endParaRPr>
                    </a:p>
                  </a:txBody>
                  <a:tcPr marL="68580" marR="68580" marT="0" marB="0">
                    <a:solidFill>
                      <a:schemeClr val="accent1">
                        <a:lumMod val="40000"/>
                        <a:lumOff val="60000"/>
                      </a:schemeClr>
                    </a:solidFill>
                  </a:tcPr>
                </a:tc>
              </a:tr>
            </a:tbl>
          </a:graphicData>
        </a:graphic>
      </p:graphicFrame>
      <p:graphicFrame>
        <p:nvGraphicFramePr>
          <p:cNvPr id="4" name="Table 3"/>
          <p:cNvGraphicFramePr>
            <a:graphicFrameLocks noGrp="1"/>
          </p:cNvGraphicFramePr>
          <p:nvPr/>
        </p:nvGraphicFramePr>
        <p:xfrm>
          <a:off x="395536" y="3645024"/>
          <a:ext cx="8352930" cy="1867790"/>
        </p:xfrm>
        <a:graphic>
          <a:graphicData uri="http://schemas.openxmlformats.org/drawingml/2006/table">
            <a:tbl>
              <a:tblPr firstRow="1" bandRow="1">
                <a:tableStyleId>{5C22544A-7EE6-4342-B048-85BDC9FD1C3A}</a:tableStyleId>
              </a:tblPr>
              <a:tblGrid>
                <a:gridCol w="3456384"/>
                <a:gridCol w="288032"/>
                <a:gridCol w="288032"/>
                <a:gridCol w="288032"/>
                <a:gridCol w="4032450"/>
              </a:tblGrid>
              <a:tr h="370840">
                <a:tc>
                  <a:txBody>
                    <a:bodyPr/>
                    <a:lstStyle/>
                    <a:p>
                      <a:pPr marL="342900" lvl="0" indent="-342900">
                        <a:lnSpc>
                          <a:spcPct val="115000"/>
                        </a:lnSpc>
                        <a:spcAft>
                          <a:spcPts val="0"/>
                        </a:spcAft>
                        <a:buFont typeface="+mj-lt"/>
                        <a:buNone/>
                      </a:pPr>
                      <a:r>
                        <a:rPr lang="da-DK" sz="1600" dirty="0" smtClean="0">
                          <a:latin typeface="Calibri"/>
                          <a:ea typeface="Calibri"/>
                          <a:cs typeface="Times New Roman"/>
                        </a:rPr>
                        <a:t>Criteria</a:t>
                      </a:r>
                      <a:endParaRPr lang="en-US" sz="1600" dirty="0">
                        <a:latin typeface="Calibri"/>
                        <a:ea typeface="Calibri"/>
                        <a:cs typeface="Times New Roman"/>
                      </a:endParaRPr>
                    </a:p>
                  </a:txBody>
                  <a:tcPr marL="68580" marR="68580" marT="0" marB="0"/>
                </a:tc>
                <a:tc>
                  <a:txBody>
                    <a:bodyPr/>
                    <a:lstStyle/>
                    <a:p>
                      <a:pPr marL="21590" marR="0" indent="0" algn="ctr" defTabSz="914400" rtl="0" eaLnBrk="1" fontAlgn="auto" latinLnBrk="0" hangingPunct="1">
                        <a:lnSpc>
                          <a:spcPct val="115000"/>
                        </a:lnSpc>
                        <a:spcBef>
                          <a:spcPts val="0"/>
                        </a:spcBef>
                        <a:spcAft>
                          <a:spcPts val="0"/>
                        </a:spcAft>
                        <a:buClrTx/>
                        <a:buSzTx/>
                        <a:buFontTx/>
                        <a:buNone/>
                        <a:tabLst/>
                        <a:defRPr/>
                      </a:pPr>
                      <a:r>
                        <a:rPr lang="da-DK" sz="1600" dirty="0" smtClean="0">
                          <a:latin typeface="Calibri"/>
                          <a:ea typeface="Calibri"/>
                          <a:cs typeface="Times New Roman"/>
                        </a:rPr>
                        <a:t>H</a:t>
                      </a:r>
                      <a:endParaRPr lang="en-US" sz="1600" dirty="0" smtClean="0">
                        <a:latin typeface="+mn-lt"/>
                        <a:ea typeface="Calibri"/>
                        <a:cs typeface="Times New Roman"/>
                      </a:endParaRPr>
                    </a:p>
                  </a:txBody>
                  <a:tcPr marL="68580" marR="68580" marT="0" marB="0"/>
                </a:tc>
                <a:tc>
                  <a:txBody>
                    <a:bodyPr/>
                    <a:lstStyle/>
                    <a:p>
                      <a:pPr marL="7938" indent="-7938" algn="ctr">
                        <a:lnSpc>
                          <a:spcPct val="115000"/>
                        </a:lnSpc>
                        <a:spcAft>
                          <a:spcPts val="0"/>
                        </a:spcAft>
                      </a:pPr>
                      <a:r>
                        <a:rPr lang="en-GB" sz="1600" dirty="0" smtClean="0">
                          <a:latin typeface="Calibri"/>
                          <a:ea typeface="Calibri"/>
                          <a:cs typeface="Times New Roman"/>
                        </a:rPr>
                        <a:t>M</a:t>
                      </a:r>
                      <a:endParaRPr lang="en-GB" sz="1600" dirty="0">
                        <a:latin typeface="Calibri"/>
                        <a:ea typeface="Calibri"/>
                        <a:cs typeface="Times New Roman"/>
                      </a:endParaRPr>
                    </a:p>
                  </a:txBody>
                  <a:tcPr marL="68580" marR="68580"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da-DK" sz="1600" dirty="0" smtClean="0">
                          <a:latin typeface="+mn-lt"/>
                          <a:ea typeface="Calibri"/>
                          <a:cs typeface="Times New Roman"/>
                        </a:rPr>
                        <a:t>L</a:t>
                      </a:r>
                      <a:endParaRPr lang="en-US" sz="1600" dirty="0" smtClean="0">
                        <a:latin typeface="+mn-lt"/>
                        <a:ea typeface="Calibri"/>
                        <a:cs typeface="Times New Roman"/>
                      </a:endParaRPr>
                    </a:p>
                    <a:p>
                      <a:pPr marL="153988" indent="-307975" algn="ctr">
                        <a:lnSpc>
                          <a:spcPct val="115000"/>
                        </a:lnSpc>
                        <a:spcAft>
                          <a:spcPts val="0"/>
                        </a:spcAft>
                      </a:pPr>
                      <a:endParaRPr lang="en-GB" sz="1600" dirty="0">
                        <a:latin typeface="Calibri"/>
                        <a:ea typeface="Calibri"/>
                        <a:cs typeface="Times New Roman"/>
                      </a:endParaRPr>
                    </a:p>
                  </a:txBody>
                  <a:tcPr marL="68580" marR="68580" marT="0" marB="0"/>
                </a:tc>
                <a:tc>
                  <a:txBody>
                    <a:bodyPr/>
                    <a:lstStyle/>
                    <a:p>
                      <a:pPr>
                        <a:lnSpc>
                          <a:spcPct val="115000"/>
                        </a:lnSpc>
                        <a:spcAft>
                          <a:spcPts val="0"/>
                        </a:spcAft>
                      </a:pPr>
                      <a:r>
                        <a:rPr lang="da-DK" sz="1600" dirty="0" smtClean="0">
                          <a:latin typeface="Calibri"/>
                          <a:ea typeface="Calibri"/>
                          <a:cs typeface="Times New Roman"/>
                        </a:rPr>
                        <a:t>Comment</a:t>
                      </a:r>
                      <a:endParaRPr lang="en-US" sz="1600" dirty="0">
                        <a:latin typeface="Calibri"/>
                        <a:ea typeface="Calibri"/>
                        <a:cs typeface="Times New Roman"/>
                      </a:endParaRPr>
                    </a:p>
                  </a:txBody>
                  <a:tcPr marL="68580" marR="68580" marT="0" marB="0"/>
                </a:tc>
              </a:tr>
              <a:tr h="370840">
                <a:tc>
                  <a:txBody>
                    <a:bodyPr/>
                    <a:lstStyle/>
                    <a:p>
                      <a:pPr marL="0" lvl="0" indent="0">
                        <a:lnSpc>
                          <a:spcPct val="115000"/>
                        </a:lnSpc>
                        <a:spcAft>
                          <a:spcPts val="0"/>
                        </a:spcAft>
                        <a:buFont typeface="+mj-lt"/>
                        <a:buNone/>
                      </a:pPr>
                      <a:r>
                        <a:rPr lang="en-GB" sz="1400" dirty="0">
                          <a:latin typeface="Calibri"/>
                          <a:ea typeface="Calibri"/>
                          <a:cs typeface="Times New Roman"/>
                        </a:rPr>
                        <a:t>National budget % is allocated to water sector</a:t>
                      </a:r>
                      <a:endParaRPr lang="en-US" sz="1400" dirty="0">
                        <a:latin typeface="Calibri"/>
                        <a:ea typeface="Calibri"/>
                        <a:cs typeface="Times New Roman"/>
                      </a:endParaRPr>
                    </a:p>
                  </a:txBody>
                  <a:tcPr marL="68580" marR="68580" marT="0" marB="0">
                    <a:solidFill>
                      <a:schemeClr val="accent1">
                        <a:lumMod val="40000"/>
                        <a:lumOff val="60000"/>
                      </a:schemeClr>
                    </a:solidFill>
                  </a:tcPr>
                </a:tc>
                <a:tc>
                  <a:txBody>
                    <a:bodyPr/>
                    <a:lstStyle/>
                    <a:p>
                      <a:pPr marL="0" marR="0" algn="ctr">
                        <a:lnSpc>
                          <a:spcPct val="115000"/>
                        </a:lnSpc>
                        <a:spcBef>
                          <a:spcPts val="0"/>
                        </a:spcBef>
                        <a:spcAft>
                          <a:spcPts val="0"/>
                        </a:spcAft>
                      </a:pPr>
                      <a:endParaRPr lang="en-GB"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0" marR="0" algn="ctr">
                        <a:lnSpc>
                          <a:spcPct val="115000"/>
                        </a:lnSpc>
                        <a:spcBef>
                          <a:spcPts val="0"/>
                        </a:spcBef>
                        <a:spcAft>
                          <a:spcPts val="0"/>
                        </a:spcAft>
                      </a:pPr>
                      <a:endParaRPr lang="en-US"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0" marR="0" algn="ctr">
                        <a:lnSpc>
                          <a:spcPct val="115000"/>
                        </a:lnSpc>
                        <a:spcBef>
                          <a:spcPts val="0"/>
                        </a:spcBef>
                        <a:spcAft>
                          <a:spcPts val="0"/>
                        </a:spcAft>
                      </a:pPr>
                      <a:r>
                        <a:rPr lang="en-GB" sz="1400" dirty="0" smtClean="0">
                          <a:latin typeface="+mn-lt"/>
                          <a:ea typeface="Calibri"/>
                          <a:cs typeface="Calibri"/>
                          <a:sym typeface="Wingdings"/>
                        </a:rPr>
                        <a:t></a:t>
                      </a:r>
                      <a:endParaRPr lang="en-GB"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0" marR="0">
                        <a:lnSpc>
                          <a:spcPct val="115000"/>
                        </a:lnSpc>
                        <a:spcBef>
                          <a:spcPts val="0"/>
                        </a:spcBef>
                        <a:spcAft>
                          <a:spcPts val="0"/>
                        </a:spcAft>
                      </a:pPr>
                      <a:r>
                        <a:rPr lang="en-US" sz="1400" dirty="0" smtClean="0">
                          <a:latin typeface="Calibri"/>
                          <a:ea typeface="Calibri"/>
                          <a:cs typeface="Calibri"/>
                        </a:rPr>
                        <a:t>The budget for</a:t>
                      </a:r>
                      <a:r>
                        <a:rPr lang="en-US" sz="1400" baseline="0" dirty="0" smtClean="0">
                          <a:latin typeface="Calibri"/>
                          <a:ea typeface="Calibri"/>
                          <a:cs typeface="Calibri"/>
                        </a:rPr>
                        <a:t> water investments (including WRM) was 0,86% of GDP in 2008-2009 </a:t>
                      </a:r>
                      <a:endParaRPr lang="en-US" sz="1400" dirty="0">
                        <a:latin typeface="Calibri"/>
                        <a:ea typeface="Calibri"/>
                        <a:cs typeface="Calibri"/>
                      </a:endParaRPr>
                    </a:p>
                  </a:txBody>
                  <a:tcPr marL="68580" marR="68580" marT="0" marB="0">
                    <a:solidFill>
                      <a:schemeClr val="accent1">
                        <a:lumMod val="40000"/>
                        <a:lumOff val="60000"/>
                      </a:schemeClr>
                    </a:solidFill>
                  </a:tcPr>
                </a:tc>
              </a:tr>
              <a:tr h="370840">
                <a:tc>
                  <a:txBody>
                    <a:bodyPr/>
                    <a:lstStyle/>
                    <a:p>
                      <a:pPr marL="0" lvl="0" indent="0">
                        <a:lnSpc>
                          <a:spcPct val="115000"/>
                        </a:lnSpc>
                        <a:spcAft>
                          <a:spcPts val="0"/>
                        </a:spcAft>
                        <a:buFont typeface="+mj-lt"/>
                        <a:buNone/>
                      </a:pPr>
                      <a:r>
                        <a:rPr lang="en-GB" sz="1400" dirty="0">
                          <a:latin typeface="Calibri"/>
                          <a:ea typeface="Calibri"/>
                          <a:cs typeface="Times New Roman"/>
                        </a:rPr>
                        <a:t>Has there been political stability and leadership?</a:t>
                      </a:r>
                      <a:endParaRPr lang="en-US" sz="1400" dirty="0">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endParaRPr lang="en-GB" sz="1400" dirty="0">
                        <a:highlight>
                          <a:srgbClr val="FFFF00"/>
                        </a:highlight>
                        <a:latin typeface="Calibri"/>
                        <a:ea typeface="Calibri"/>
                        <a:cs typeface="Calibri"/>
                      </a:endParaRPr>
                    </a:p>
                  </a:txBody>
                  <a:tcPr marL="68580" marR="68580" marT="0" marB="0"/>
                </a:tc>
                <a:tc>
                  <a:txBody>
                    <a:bodyPr/>
                    <a:lstStyle/>
                    <a:p>
                      <a:pPr marL="0" marR="0" algn="ctr">
                        <a:lnSpc>
                          <a:spcPct val="115000"/>
                        </a:lnSpc>
                        <a:spcBef>
                          <a:spcPts val="0"/>
                        </a:spcBef>
                        <a:spcAft>
                          <a:spcPts val="0"/>
                        </a:spcAft>
                      </a:pPr>
                      <a:r>
                        <a:rPr lang="en-GB" sz="1400" dirty="0">
                          <a:latin typeface="Calibri"/>
                          <a:ea typeface="Calibri"/>
                          <a:cs typeface="Calibri"/>
                          <a:sym typeface="Wingdings"/>
                        </a:rPr>
                        <a:t></a:t>
                      </a:r>
                      <a:endParaRPr lang="en-US" sz="1400" dirty="0">
                        <a:latin typeface="Calibri"/>
                        <a:ea typeface="Calibri"/>
                        <a:cs typeface="Calibri"/>
                      </a:endParaRPr>
                    </a:p>
                  </a:txBody>
                  <a:tcPr marL="68580" marR="68580" marT="0" marB="0"/>
                </a:tc>
                <a:tc>
                  <a:txBody>
                    <a:bodyPr/>
                    <a:lstStyle/>
                    <a:p>
                      <a:pPr marL="0" marR="0" algn="ctr">
                        <a:lnSpc>
                          <a:spcPct val="115000"/>
                        </a:lnSpc>
                        <a:spcBef>
                          <a:spcPts val="0"/>
                        </a:spcBef>
                        <a:spcAft>
                          <a:spcPts val="0"/>
                        </a:spcAft>
                      </a:pPr>
                      <a:endParaRPr lang="en-GB" sz="1400" dirty="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US" sz="1400" dirty="0" smtClean="0">
                          <a:latin typeface="Calibri"/>
                          <a:ea typeface="Calibri"/>
                          <a:cs typeface="Calibri"/>
                        </a:rPr>
                        <a:t>Stability and</a:t>
                      </a:r>
                      <a:r>
                        <a:rPr lang="en-US" sz="1400" baseline="0" dirty="0" smtClean="0">
                          <a:latin typeface="Calibri"/>
                          <a:ea typeface="Calibri"/>
                          <a:cs typeface="Calibri"/>
                        </a:rPr>
                        <a:t> leadership  are not an issue at macro level in Senegal</a:t>
                      </a:r>
                      <a:endParaRPr lang="en-US" sz="1400" dirty="0">
                        <a:latin typeface="Calibri"/>
                        <a:ea typeface="Calibri"/>
                        <a:cs typeface="Calibri"/>
                      </a:endParaRPr>
                    </a:p>
                  </a:txBody>
                  <a:tcPr marL="68580" marR="68580" marT="0" marB="0"/>
                </a:tc>
              </a:tr>
              <a:tr h="370840">
                <a:tc>
                  <a:txBody>
                    <a:bodyPr/>
                    <a:lstStyle/>
                    <a:p>
                      <a:pPr marL="0" lvl="0" indent="0">
                        <a:lnSpc>
                          <a:spcPct val="115000"/>
                        </a:lnSpc>
                        <a:spcAft>
                          <a:spcPts val="0"/>
                        </a:spcAft>
                        <a:buFont typeface="+mj-lt"/>
                        <a:buNone/>
                      </a:pPr>
                      <a:r>
                        <a:rPr lang="en-GB" sz="1400" dirty="0">
                          <a:latin typeface="Calibri"/>
                          <a:ea typeface="Calibri"/>
                          <a:cs typeface="Times New Roman"/>
                        </a:rPr>
                        <a:t>Has SWAp contributed to political </a:t>
                      </a:r>
                      <a:r>
                        <a:rPr lang="en-GB" sz="1400" dirty="0" smtClean="0">
                          <a:latin typeface="Calibri"/>
                          <a:ea typeface="Calibri"/>
                          <a:cs typeface="Times New Roman"/>
                        </a:rPr>
                        <a:t>economy?</a:t>
                      </a:r>
                      <a:endParaRPr lang="en-US" sz="1400" dirty="0">
                        <a:latin typeface="Calibri"/>
                        <a:ea typeface="Calibri"/>
                        <a:cs typeface="Times New Roman"/>
                      </a:endParaRPr>
                    </a:p>
                  </a:txBody>
                  <a:tcPr marL="68580" marR="68580" marT="0" marB="0">
                    <a:solidFill>
                      <a:schemeClr val="accent1">
                        <a:lumMod val="40000"/>
                        <a:lumOff val="60000"/>
                      </a:schemeClr>
                    </a:solidFill>
                  </a:tcPr>
                </a:tc>
                <a:tc>
                  <a:txBody>
                    <a:bodyPr/>
                    <a:lstStyle/>
                    <a:p>
                      <a:pPr marL="0" marR="0" algn="ctr">
                        <a:lnSpc>
                          <a:spcPct val="115000"/>
                        </a:lnSpc>
                        <a:spcBef>
                          <a:spcPts val="0"/>
                        </a:spcBef>
                        <a:spcAft>
                          <a:spcPts val="0"/>
                        </a:spcAft>
                      </a:pPr>
                      <a:endParaRPr lang="en-GB"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0" marR="0" algn="ctr">
                        <a:lnSpc>
                          <a:spcPct val="115000"/>
                        </a:lnSpc>
                        <a:spcBef>
                          <a:spcPts val="0"/>
                        </a:spcBef>
                        <a:spcAft>
                          <a:spcPts val="0"/>
                        </a:spcAft>
                      </a:pPr>
                      <a:r>
                        <a:rPr lang="en-GB" sz="1400" dirty="0">
                          <a:latin typeface="Calibri"/>
                          <a:ea typeface="Calibri"/>
                          <a:cs typeface="Calibri"/>
                          <a:sym typeface="Wingdings"/>
                        </a:rPr>
                        <a:t></a:t>
                      </a:r>
                      <a:endParaRPr lang="en-US"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0" marR="0" algn="ctr">
                        <a:lnSpc>
                          <a:spcPct val="115000"/>
                        </a:lnSpc>
                        <a:spcBef>
                          <a:spcPts val="0"/>
                        </a:spcBef>
                        <a:spcAft>
                          <a:spcPts val="0"/>
                        </a:spcAft>
                      </a:pPr>
                      <a:endParaRPr lang="en-GB"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0" marR="0">
                        <a:lnSpc>
                          <a:spcPct val="115000"/>
                        </a:lnSpc>
                        <a:spcBef>
                          <a:spcPts val="0"/>
                        </a:spcBef>
                        <a:spcAft>
                          <a:spcPts val="0"/>
                        </a:spcAft>
                      </a:pPr>
                      <a:r>
                        <a:rPr lang="en-US" sz="1400" dirty="0" smtClean="0">
                          <a:latin typeface="Calibri"/>
                          <a:ea typeface="Calibri"/>
                          <a:cs typeface="Calibri"/>
                        </a:rPr>
                        <a:t>To a limited extent only</a:t>
                      </a:r>
                      <a:endParaRPr lang="en-US" sz="1400" dirty="0">
                        <a:latin typeface="Calibri"/>
                        <a:ea typeface="Calibri"/>
                        <a:cs typeface="Calibri"/>
                      </a:endParaRPr>
                    </a:p>
                  </a:txBody>
                  <a:tcPr marL="68580" marR="68580" marT="0" marB="0">
                    <a:solidFill>
                      <a:schemeClr val="accent1">
                        <a:lumMod val="40000"/>
                        <a:lumOff val="60000"/>
                      </a:schemeClr>
                    </a:solidFill>
                  </a:tcPr>
                </a:tc>
              </a:tr>
            </a:tbl>
          </a:graphicData>
        </a:graphic>
      </p:graphicFrame>
      <p:sp>
        <p:nvSpPr>
          <p:cNvPr id="5" name="TextBox 4"/>
          <p:cNvSpPr txBox="1"/>
          <p:nvPr/>
        </p:nvSpPr>
        <p:spPr>
          <a:xfrm>
            <a:off x="395536" y="188640"/>
            <a:ext cx="8352928" cy="461665"/>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ctr" fontAlgn="auto">
              <a:spcBef>
                <a:spcPts val="0"/>
              </a:spcBef>
              <a:spcAft>
                <a:spcPts val="0"/>
              </a:spcAft>
              <a:defRPr/>
            </a:pPr>
            <a:r>
              <a:rPr lang="en-US" sz="2400" b="1" dirty="0" smtClean="0"/>
              <a:t>Senegal</a:t>
            </a:r>
            <a:r>
              <a:rPr lang="da-DK" sz="2400" b="1" dirty="0" smtClean="0"/>
              <a:t> </a:t>
            </a:r>
            <a:r>
              <a:rPr lang="da-DK" sz="2400" b="1" dirty="0" smtClean="0"/>
              <a:t>– PFM </a:t>
            </a:r>
            <a:r>
              <a:rPr lang="da-DK" sz="2400" b="1" dirty="0" smtClean="0"/>
              <a:t>&amp; macro-economic</a:t>
            </a:r>
            <a:endParaRPr lang="en-US" b="1" dirty="0"/>
          </a:p>
        </p:txBody>
      </p:sp>
      <p:sp>
        <p:nvSpPr>
          <p:cNvPr id="7" name="Slide Number Placeholder 6"/>
          <p:cNvSpPr>
            <a:spLocks noGrp="1"/>
          </p:cNvSpPr>
          <p:nvPr>
            <p:ph type="sldNum" sz="quarter" idx="12"/>
          </p:nvPr>
        </p:nvSpPr>
        <p:spPr/>
        <p:txBody>
          <a:bodyPr/>
          <a:lstStyle/>
          <a:p>
            <a:fld id="{C6F255D5-DFAF-4144-A9D5-C5B458BCDEE7}"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188640"/>
            <a:ext cx="8352928" cy="461665"/>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ctr" fontAlgn="auto">
              <a:spcBef>
                <a:spcPts val="0"/>
              </a:spcBef>
              <a:spcAft>
                <a:spcPts val="0"/>
              </a:spcAft>
              <a:defRPr/>
            </a:pPr>
            <a:r>
              <a:rPr lang="en-US" sz="2400" b="1" dirty="0" smtClean="0"/>
              <a:t>Senegal</a:t>
            </a:r>
            <a:r>
              <a:rPr lang="da-DK" sz="2400" b="1" dirty="0" smtClean="0"/>
              <a:t> </a:t>
            </a:r>
            <a:r>
              <a:rPr lang="da-DK" sz="2400" b="1" dirty="0" smtClean="0"/>
              <a:t>– </a:t>
            </a:r>
            <a:r>
              <a:rPr lang="da-DK" sz="2400" b="1" dirty="0" smtClean="0"/>
              <a:t>Key points and lessons learnt (1)</a:t>
            </a:r>
            <a:endParaRPr lang="en-US" b="1" dirty="0"/>
          </a:p>
        </p:txBody>
      </p:sp>
      <p:sp>
        <p:nvSpPr>
          <p:cNvPr id="3" name="TextBox 2"/>
          <p:cNvSpPr txBox="1"/>
          <p:nvPr/>
        </p:nvSpPr>
        <p:spPr>
          <a:xfrm>
            <a:off x="395536" y="980728"/>
            <a:ext cx="8352928" cy="5355312"/>
          </a:xfrm>
          <a:prstGeom prst="rect">
            <a:avLst/>
          </a:prstGeom>
          <a:noFill/>
          <a:ln>
            <a:solidFill>
              <a:schemeClr val="accent1"/>
            </a:solidFill>
          </a:ln>
        </p:spPr>
        <p:txBody>
          <a:bodyPr wrap="square" rtlCol="0">
            <a:spAutoFit/>
          </a:bodyPr>
          <a:lstStyle/>
          <a:p>
            <a:r>
              <a:rPr lang="en-GB" b="1" dirty="0" smtClean="0">
                <a:solidFill>
                  <a:srgbClr val="000000"/>
                </a:solidFill>
              </a:rPr>
              <a:t>SWAp without MTEF</a:t>
            </a:r>
            <a:r>
              <a:rPr lang="en-GB" dirty="0" smtClean="0">
                <a:solidFill>
                  <a:srgbClr val="000000"/>
                </a:solidFill>
              </a:rPr>
              <a:t> – In Senegal there is no MTEF to support the </a:t>
            </a:r>
            <a:r>
              <a:rPr lang="en-GB" dirty="0" smtClean="0">
                <a:solidFill>
                  <a:srgbClr val="000000"/>
                </a:solidFill>
              </a:rPr>
              <a:t>SWAp (MTEFs should be implemented progressively from 2012 onwards by the two ministries in charge of water and sanitation, on a voluntary basis). For the moment all </a:t>
            </a:r>
            <a:r>
              <a:rPr lang="en-GB" dirty="0" smtClean="0">
                <a:solidFill>
                  <a:srgbClr val="000000"/>
                </a:solidFill>
              </a:rPr>
              <a:t>the investments are still implemented through projects, and the PEPAM Unit ensures that projects comply with the minimum requirements in terms of compliance with the national procedures. </a:t>
            </a:r>
            <a:r>
              <a:rPr lang="en-GB" dirty="0" smtClean="0">
                <a:solidFill>
                  <a:srgbClr val="000000"/>
                </a:solidFill>
              </a:rPr>
              <a:t> This choice has advantages and disadvantages:</a:t>
            </a:r>
          </a:p>
          <a:p>
            <a:pPr marL="712788" indent="-350838">
              <a:buFont typeface="Arial" pitchFamily="34" charset="0"/>
              <a:buChar char="•"/>
            </a:pPr>
            <a:r>
              <a:rPr lang="en-GB" dirty="0" smtClean="0">
                <a:solidFill>
                  <a:srgbClr val="000000"/>
                </a:solidFill>
              </a:rPr>
              <a:t>Less efficiency – no alignment with national procedures</a:t>
            </a:r>
          </a:p>
          <a:p>
            <a:pPr marL="712788" indent="-350838">
              <a:buFont typeface="Arial" pitchFamily="34" charset="0"/>
              <a:buChar char="•"/>
            </a:pPr>
            <a:r>
              <a:rPr lang="en-GB" dirty="0" smtClean="0">
                <a:solidFill>
                  <a:srgbClr val="000000"/>
                </a:solidFill>
              </a:rPr>
              <a:t>Less visibility – no MTEF means less capacity for finance planning and follow-up</a:t>
            </a:r>
          </a:p>
          <a:p>
            <a:pPr marL="712788" indent="-350838">
              <a:buFont typeface="Arial" pitchFamily="34" charset="0"/>
              <a:buChar char="•"/>
            </a:pPr>
            <a:r>
              <a:rPr lang="en-GB" dirty="0" smtClean="0">
                <a:solidFill>
                  <a:srgbClr val="000000"/>
                </a:solidFill>
              </a:rPr>
              <a:t>Less capacity to impact the sector for O&amp;M costs and capacity building</a:t>
            </a:r>
          </a:p>
          <a:p>
            <a:pPr marL="712788" indent="-350838">
              <a:buFont typeface="Arial" pitchFamily="34" charset="0"/>
              <a:buChar char="•"/>
            </a:pPr>
            <a:r>
              <a:rPr lang="en-GB" dirty="0" smtClean="0">
                <a:solidFill>
                  <a:srgbClr val="000000"/>
                </a:solidFill>
              </a:rPr>
              <a:t>More capacity to attract new donors to the sector</a:t>
            </a:r>
          </a:p>
          <a:p>
            <a:pPr marL="712788" indent="-350838">
              <a:buFont typeface="Arial" pitchFamily="34" charset="0"/>
              <a:buChar char="•"/>
            </a:pPr>
            <a:r>
              <a:rPr lang="en-GB" dirty="0" smtClean="0">
                <a:solidFill>
                  <a:srgbClr val="000000"/>
                </a:solidFill>
              </a:rPr>
              <a:t>More capacity to be flexible with “not aligned” donors</a:t>
            </a:r>
            <a:endParaRPr lang="en-GB" dirty="0" smtClean="0">
              <a:solidFill>
                <a:srgbClr val="000000"/>
              </a:solidFill>
            </a:endParaRPr>
          </a:p>
          <a:p>
            <a:endParaRPr lang="en-GB" b="1" dirty="0" smtClean="0">
              <a:solidFill>
                <a:srgbClr val="000000"/>
              </a:solidFill>
            </a:endParaRPr>
          </a:p>
          <a:p>
            <a:r>
              <a:rPr lang="en-GB" b="1" dirty="0" smtClean="0">
                <a:solidFill>
                  <a:srgbClr val="000000"/>
                </a:solidFill>
              </a:rPr>
              <a:t>Sector </a:t>
            </a:r>
            <a:r>
              <a:rPr lang="en-GB" b="1" dirty="0" smtClean="0">
                <a:solidFill>
                  <a:srgbClr val="000000"/>
                </a:solidFill>
              </a:rPr>
              <a:t>coordination</a:t>
            </a:r>
            <a:r>
              <a:rPr lang="en-GB" dirty="0" smtClean="0">
                <a:solidFill>
                  <a:srgbClr val="000000"/>
                </a:solidFill>
              </a:rPr>
              <a:t> – Senegal is </a:t>
            </a:r>
            <a:r>
              <a:rPr lang="en-GB" dirty="0" smtClean="0">
                <a:solidFill>
                  <a:srgbClr val="000000"/>
                </a:solidFill>
              </a:rPr>
              <a:t>a unique SWAp case </a:t>
            </a:r>
            <a:r>
              <a:rPr lang="en-GB" dirty="0" smtClean="0">
                <a:solidFill>
                  <a:srgbClr val="000000"/>
                </a:solidFill>
              </a:rPr>
              <a:t>in the sense that sector coordination is done through a project unit (the PEPAM) that originated from the UWS sub-sector and then extended its coverage to the whole sector. This unit has shown remarkable stability when ministerial attributions changed a few times. Cost of the unit vs. sector budget seems reasonable even if some players argue that there is an ambiguity between the role of PEPAM as a coordination / M&amp;E framework and the  role of PEPAM as a more classical project implementation unit</a:t>
            </a:r>
            <a:r>
              <a:rPr lang="en-GB" dirty="0" smtClean="0">
                <a:solidFill>
                  <a:srgbClr val="000000"/>
                </a:solidFill>
              </a:rPr>
              <a:t>.</a:t>
            </a:r>
            <a:endParaRPr lang="en-GB" dirty="0" smtClean="0">
              <a:solidFill>
                <a:srgbClr val="000000"/>
              </a:solidFill>
            </a:endParaRPr>
          </a:p>
        </p:txBody>
      </p:sp>
      <p:sp>
        <p:nvSpPr>
          <p:cNvPr id="5" name="Slide Number Placeholder 4"/>
          <p:cNvSpPr>
            <a:spLocks noGrp="1"/>
          </p:cNvSpPr>
          <p:nvPr>
            <p:ph type="sldNum" sz="quarter" idx="12"/>
          </p:nvPr>
        </p:nvSpPr>
        <p:spPr/>
        <p:txBody>
          <a:bodyPr/>
          <a:lstStyle/>
          <a:p>
            <a:fld id="{C6F255D5-DFAF-4144-A9D5-C5B458BCDEE7}"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188640"/>
            <a:ext cx="8352928" cy="461665"/>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ctr" fontAlgn="auto">
              <a:spcBef>
                <a:spcPts val="0"/>
              </a:spcBef>
              <a:spcAft>
                <a:spcPts val="0"/>
              </a:spcAft>
              <a:defRPr/>
            </a:pPr>
            <a:r>
              <a:rPr lang="en-US" sz="2400" b="1" dirty="0" smtClean="0"/>
              <a:t>Senegal</a:t>
            </a:r>
            <a:r>
              <a:rPr lang="da-DK" sz="2400" b="1" dirty="0" smtClean="0"/>
              <a:t> </a:t>
            </a:r>
            <a:r>
              <a:rPr lang="da-DK" sz="2400" b="1" dirty="0" smtClean="0"/>
              <a:t>– </a:t>
            </a:r>
            <a:r>
              <a:rPr lang="da-DK" sz="2400" b="1" dirty="0" smtClean="0"/>
              <a:t>Key points and lessons learnt (2)</a:t>
            </a:r>
            <a:endParaRPr lang="en-US" b="1" dirty="0"/>
          </a:p>
        </p:txBody>
      </p:sp>
      <p:sp>
        <p:nvSpPr>
          <p:cNvPr id="3" name="TextBox 2"/>
          <p:cNvSpPr txBox="1"/>
          <p:nvPr/>
        </p:nvSpPr>
        <p:spPr>
          <a:xfrm>
            <a:off x="395536" y="980728"/>
            <a:ext cx="8352928" cy="4801314"/>
          </a:xfrm>
          <a:prstGeom prst="rect">
            <a:avLst/>
          </a:prstGeom>
          <a:noFill/>
          <a:ln>
            <a:solidFill>
              <a:schemeClr val="accent1"/>
            </a:solidFill>
          </a:ln>
        </p:spPr>
        <p:txBody>
          <a:bodyPr wrap="square" rtlCol="0">
            <a:spAutoFit/>
          </a:bodyPr>
          <a:lstStyle/>
          <a:p>
            <a:r>
              <a:rPr lang="en-GB" b="1" dirty="0" smtClean="0">
                <a:solidFill>
                  <a:srgbClr val="000000"/>
                </a:solidFill>
              </a:rPr>
              <a:t>Monitoring and evaluation</a:t>
            </a:r>
            <a:r>
              <a:rPr lang="en-GB" dirty="0" smtClean="0">
                <a:solidFill>
                  <a:srgbClr val="000000"/>
                </a:solidFill>
              </a:rPr>
              <a:t> – A sound M&amp;E system is key to a successful SWAp, and the PEPAM invested a substantial part of its resources in strengthening  the sector M&amp;E system which was weak in all segments except for the urban water supply sub-sector. The improvements in the M&amp;E system positively impacted the quality of the annual joint sector reviews, the transparency in the sector management (an aspect especially appreciated by the civil society players) through the availability of data on line. The current M&amp;E system also contributed to the capacity of the PEPAM (and therefore, the “sector”) to re-orient potential interventions/donors towards geographical areas or sub-sectors that were relatively less well financed.</a:t>
            </a:r>
          </a:p>
          <a:p>
            <a:endParaRPr lang="en-GB" dirty="0" smtClean="0">
              <a:solidFill>
                <a:srgbClr val="000000"/>
              </a:solidFill>
            </a:endParaRPr>
          </a:p>
          <a:p>
            <a:r>
              <a:rPr lang="en-GB" b="1" dirty="0" smtClean="0">
                <a:solidFill>
                  <a:srgbClr val="000000"/>
                </a:solidFill>
              </a:rPr>
              <a:t>Sector representation</a:t>
            </a:r>
            <a:r>
              <a:rPr lang="en-GB" dirty="0" smtClean="0">
                <a:solidFill>
                  <a:srgbClr val="000000"/>
                </a:solidFill>
              </a:rPr>
              <a:t> – The PEPAM </a:t>
            </a:r>
            <a:r>
              <a:rPr lang="en-GB" dirty="0" smtClean="0">
                <a:solidFill>
                  <a:srgbClr val="000000"/>
                </a:solidFill>
              </a:rPr>
              <a:t>Unit plays </a:t>
            </a:r>
            <a:r>
              <a:rPr lang="en-GB" dirty="0" smtClean="0">
                <a:solidFill>
                  <a:srgbClr val="000000"/>
                </a:solidFill>
              </a:rPr>
              <a:t>a very important role </a:t>
            </a:r>
            <a:r>
              <a:rPr lang="en-GB" dirty="0" smtClean="0">
                <a:solidFill>
                  <a:srgbClr val="000000"/>
                </a:solidFill>
              </a:rPr>
              <a:t>in representing </a:t>
            </a:r>
            <a:r>
              <a:rPr lang="en-GB" dirty="0" smtClean="0">
                <a:solidFill>
                  <a:srgbClr val="000000"/>
                </a:solidFill>
              </a:rPr>
              <a:t>the sector at national level and also </a:t>
            </a:r>
            <a:r>
              <a:rPr lang="en-GB" dirty="0" smtClean="0">
                <a:solidFill>
                  <a:srgbClr val="000000"/>
                </a:solidFill>
              </a:rPr>
              <a:t>at international level. The PEPAM Unit connects the sector to many African and international networks and ensures a maximum level of participation of Senegalese sector players. All these players also recognize the fact that PEPAM “keeps everybody in the loop” in terms of information, incl. representatives of the private sector, civil society entities, etc. Partnerships with French network </a:t>
            </a:r>
            <a:r>
              <a:rPr lang="en-GB" dirty="0" err="1" smtClean="0">
                <a:solidFill>
                  <a:srgbClr val="000000"/>
                </a:solidFill>
              </a:rPr>
              <a:t>pS</a:t>
            </a:r>
            <a:r>
              <a:rPr lang="en-GB" dirty="0" smtClean="0">
                <a:solidFill>
                  <a:srgbClr val="000000"/>
                </a:solidFill>
              </a:rPr>
              <a:t>-Eau allows the sector in involve migrants associations in the sector discussions.</a:t>
            </a:r>
          </a:p>
        </p:txBody>
      </p:sp>
      <p:sp>
        <p:nvSpPr>
          <p:cNvPr id="5" name="Slide Number Placeholder 4"/>
          <p:cNvSpPr>
            <a:spLocks noGrp="1"/>
          </p:cNvSpPr>
          <p:nvPr>
            <p:ph type="sldNum" sz="quarter" idx="12"/>
          </p:nvPr>
        </p:nvSpPr>
        <p:spPr/>
        <p:txBody>
          <a:bodyPr/>
          <a:lstStyle/>
          <a:p>
            <a:fld id="{C6F255D5-DFAF-4144-A9D5-C5B458BCDEE7}" type="slidenum">
              <a:rPr lang="en-US" smtClean="0"/>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188640"/>
            <a:ext cx="8352928" cy="461665"/>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ctr" fontAlgn="auto">
              <a:spcBef>
                <a:spcPts val="0"/>
              </a:spcBef>
              <a:spcAft>
                <a:spcPts val="0"/>
              </a:spcAft>
              <a:defRPr/>
            </a:pPr>
            <a:r>
              <a:rPr lang="en-US" sz="2400" b="1" dirty="0" smtClean="0"/>
              <a:t>Senegal</a:t>
            </a:r>
            <a:r>
              <a:rPr lang="da-DK" sz="2400" b="1" dirty="0" smtClean="0"/>
              <a:t> </a:t>
            </a:r>
            <a:r>
              <a:rPr lang="da-DK" sz="2400" b="1" dirty="0" smtClean="0"/>
              <a:t>– </a:t>
            </a:r>
            <a:r>
              <a:rPr lang="da-DK" sz="2400" b="1" dirty="0" smtClean="0"/>
              <a:t>Key points and lessons learnt (3)</a:t>
            </a:r>
            <a:endParaRPr lang="en-US" b="1" dirty="0"/>
          </a:p>
        </p:txBody>
      </p:sp>
      <p:sp>
        <p:nvSpPr>
          <p:cNvPr id="3" name="TextBox 2"/>
          <p:cNvSpPr txBox="1"/>
          <p:nvPr/>
        </p:nvSpPr>
        <p:spPr>
          <a:xfrm>
            <a:off x="395536" y="980728"/>
            <a:ext cx="8352928" cy="5078313"/>
          </a:xfrm>
          <a:prstGeom prst="rect">
            <a:avLst/>
          </a:prstGeom>
          <a:noFill/>
          <a:ln>
            <a:solidFill>
              <a:schemeClr val="accent1"/>
            </a:solidFill>
          </a:ln>
        </p:spPr>
        <p:txBody>
          <a:bodyPr wrap="square" rtlCol="0">
            <a:spAutoFit/>
          </a:bodyPr>
          <a:lstStyle/>
          <a:p>
            <a:r>
              <a:rPr lang="en-US" b="1" dirty="0" smtClean="0"/>
              <a:t>Allocation of financial </a:t>
            </a:r>
            <a:r>
              <a:rPr lang="en-US" b="1" dirty="0" smtClean="0"/>
              <a:t>resources</a:t>
            </a:r>
            <a:r>
              <a:rPr lang="en-US" dirty="0" smtClean="0"/>
              <a:t> </a:t>
            </a:r>
            <a:r>
              <a:rPr lang="en-US" dirty="0" smtClean="0"/>
              <a:t>– In </a:t>
            </a:r>
            <a:r>
              <a:rPr lang="en-US" dirty="0" smtClean="0"/>
              <a:t>a project-oriented </a:t>
            </a:r>
            <a:r>
              <a:rPr lang="en-US" dirty="0" smtClean="0"/>
              <a:t>environment, </a:t>
            </a:r>
            <a:r>
              <a:rPr lang="en-US" dirty="0" smtClean="0"/>
              <a:t>allocation of financial resources is often driven more by donors interests in particular sub-sectors or regions than by the actual needs based on objective data. The transition towards a sector-oriented environment has improved allocation of resources in Senegal.  However, not enough attention has been given to ensure having good local water and sanitation infrastructure plans (as part of wider local development plans) that could guide the allocation of resources at central level.</a:t>
            </a:r>
            <a:endParaRPr lang="en-GB" dirty="0" smtClean="0">
              <a:solidFill>
                <a:srgbClr val="000000"/>
              </a:solidFill>
            </a:endParaRPr>
          </a:p>
          <a:p>
            <a:endParaRPr lang="en-US" dirty="0" smtClean="0">
              <a:solidFill>
                <a:srgbClr val="000000"/>
              </a:solidFill>
            </a:endParaRPr>
          </a:p>
          <a:p>
            <a:r>
              <a:rPr lang="en-US" b="1" dirty="0" smtClean="0"/>
              <a:t>Link with national budget –</a:t>
            </a:r>
            <a:r>
              <a:rPr lang="en-US" dirty="0" smtClean="0"/>
              <a:t> The SWAp does </a:t>
            </a:r>
            <a:r>
              <a:rPr lang="en-US" dirty="0" smtClean="0"/>
              <a:t>not seem to have helped </a:t>
            </a:r>
            <a:r>
              <a:rPr lang="en-US" dirty="0" smtClean="0"/>
              <a:t>secure </a:t>
            </a:r>
            <a:r>
              <a:rPr lang="en-US" dirty="0" smtClean="0"/>
              <a:t>more financial resources from the national budget. Data on overall budgetary allocations to the water and sanitation sector is not comprehensive, given the absence of program budgeting. Data produced by the PEPAM reviews shows that the national budget contributes about 14% of total sector finances and the municipalities around </a:t>
            </a:r>
            <a:r>
              <a:rPr lang="en-US" dirty="0" smtClean="0"/>
              <a:t>3% – but </a:t>
            </a:r>
            <a:r>
              <a:rPr lang="en-US" dirty="0" smtClean="0"/>
              <a:t>these numbers include loan financing and it is unclear whether they include repayment of loans, so the weight of the public budgets could be substantially higher</a:t>
            </a:r>
            <a:r>
              <a:rPr lang="en-US" dirty="0" smtClean="0"/>
              <a:t>.</a:t>
            </a:r>
          </a:p>
          <a:p>
            <a:endParaRPr lang="en-US" dirty="0" smtClean="0">
              <a:solidFill>
                <a:srgbClr val="000000"/>
              </a:solidFill>
            </a:endParaRPr>
          </a:p>
          <a:p>
            <a:r>
              <a:rPr lang="en-US" b="1" dirty="0" smtClean="0"/>
              <a:t>Sustainability –</a:t>
            </a:r>
            <a:r>
              <a:rPr lang="en-US" dirty="0" smtClean="0"/>
              <a:t> Not </a:t>
            </a:r>
            <a:r>
              <a:rPr lang="en-US" dirty="0" smtClean="0"/>
              <a:t>enough attention paid to long-term financial sustainability – this needs to be a central topic for policy </a:t>
            </a:r>
            <a:r>
              <a:rPr lang="en-US" dirty="0" smtClean="0"/>
              <a:t>dialogue in the coming years.</a:t>
            </a:r>
            <a:endParaRPr lang="en-US" dirty="0" smtClean="0">
              <a:solidFill>
                <a:srgbClr val="000000"/>
              </a:solidFill>
            </a:endParaRPr>
          </a:p>
        </p:txBody>
      </p:sp>
      <p:sp>
        <p:nvSpPr>
          <p:cNvPr id="5" name="Slide Number Placeholder 4"/>
          <p:cNvSpPr>
            <a:spLocks noGrp="1"/>
          </p:cNvSpPr>
          <p:nvPr>
            <p:ph type="sldNum" sz="quarter" idx="12"/>
          </p:nvPr>
        </p:nvSpPr>
        <p:spPr/>
        <p:txBody>
          <a:bodyPr/>
          <a:lstStyle/>
          <a:p>
            <a:fld id="{C6F255D5-DFAF-4144-A9D5-C5B458BCDEE7}" type="slidenum">
              <a:rPr lang="en-US" smtClean="0"/>
              <a:pPr/>
              <a:t>14</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11560" y="1268760"/>
            <a:ext cx="7992888" cy="5078313"/>
          </a:xfrm>
          <a:prstGeom prst="rect">
            <a:avLst/>
          </a:prstGeom>
          <a:noFill/>
          <a:ln>
            <a:solidFill>
              <a:schemeClr val="accent1"/>
            </a:solidFill>
          </a:ln>
        </p:spPr>
        <p:txBody>
          <a:bodyPr wrap="square" rtlCol="0">
            <a:spAutoFit/>
          </a:bodyPr>
          <a:lstStyle/>
          <a:p>
            <a:r>
              <a:rPr lang="en-US" dirty="0" smtClean="0"/>
              <a:t>1983	New Water Act (the decrees wil</a:t>
            </a:r>
            <a:r>
              <a:rPr lang="en-US" dirty="0" smtClean="0"/>
              <a:t>l only be passed in 1998).</a:t>
            </a:r>
          </a:p>
          <a:p>
            <a:pPr marL="893763" indent="-893763"/>
            <a:r>
              <a:rPr lang="en-US" dirty="0" smtClean="0"/>
              <a:t>1996	Major reform in the urban WSS sector. The former public utility (SONEES) is divided into three entities (SONES, a public asset-holding company; </a:t>
            </a:r>
            <a:r>
              <a:rPr lang="en-US" dirty="0" err="1" smtClean="0"/>
              <a:t>SdE</a:t>
            </a:r>
            <a:r>
              <a:rPr lang="en-US" dirty="0" smtClean="0"/>
              <a:t>, a private company to deliver water supply services and ONAS, a national company in charge of sanitation in urban areas).</a:t>
            </a:r>
          </a:p>
          <a:p>
            <a:pPr marL="893763" indent="-893763">
              <a:buAutoNum type="arabicPlain" startAt="1997"/>
            </a:pPr>
            <a:r>
              <a:rPr lang="en-US" dirty="0" smtClean="0"/>
              <a:t>Major reform starts in rural areas. Management of small pipe systems is delegated to users associations (ASUFOR). Private maintenance is encouraged. This reform is still under implementation.</a:t>
            </a:r>
          </a:p>
          <a:p>
            <a:pPr marL="893763" indent="-893763">
              <a:buAutoNum type="arabicPlain" startAt="1996"/>
            </a:pPr>
            <a:r>
              <a:rPr lang="en-US" dirty="0" smtClean="0"/>
              <a:t>The urban reform is supported by a large investment program, the </a:t>
            </a:r>
            <a:r>
              <a:rPr lang="en-US" i="1" dirty="0" smtClean="0"/>
              <a:t>Programme </a:t>
            </a:r>
            <a:r>
              <a:rPr lang="en-US" i="1" dirty="0" err="1" smtClean="0"/>
              <a:t>Sectoriel</a:t>
            </a:r>
            <a:r>
              <a:rPr lang="en-US" i="1" dirty="0" smtClean="0"/>
              <a:t> Eau</a:t>
            </a:r>
            <a:r>
              <a:rPr lang="en-US" dirty="0" smtClean="0"/>
              <a:t> (PSE) which becomes PLT in 2002 and serves as a first  nucleus to develop a sector wide approach.</a:t>
            </a:r>
          </a:p>
          <a:p>
            <a:pPr marL="893763" indent="-893763"/>
            <a:r>
              <a:rPr lang="en-US" dirty="0" smtClean="0"/>
              <a:t>2005	Establishment of the </a:t>
            </a:r>
            <a:r>
              <a:rPr lang="en-US" i="1" dirty="0" smtClean="0"/>
              <a:t>Programme Eau Potable et Assainissement du </a:t>
            </a:r>
            <a:r>
              <a:rPr lang="en-US" i="1" dirty="0" err="1" smtClean="0"/>
              <a:t>Millénaire</a:t>
            </a:r>
            <a:r>
              <a:rPr lang="en-US" dirty="0" smtClean="0"/>
              <a:t> (PEPAM), an entity in charge of coordinating the whole WSS sector (urban + rural areas in the sector) towards reaching the MDGs.</a:t>
            </a:r>
          </a:p>
          <a:p>
            <a:pPr marL="893763" indent="-893763">
              <a:buAutoNum type="arabicPlain" startAt="2007"/>
            </a:pPr>
            <a:r>
              <a:rPr lang="en-US" dirty="0" smtClean="0"/>
              <a:t>The first joint sector review takes place. It is now a permanent process (fifth review has been organized in 2011).</a:t>
            </a:r>
          </a:p>
          <a:p>
            <a:pPr marL="893763" indent="-893763"/>
            <a:r>
              <a:rPr lang="en-US" dirty="0" smtClean="0"/>
              <a:t>2008	New legislative package (water supply and sanitation public services Act, Sanitation Act, ONAS performance contract).</a:t>
            </a:r>
          </a:p>
        </p:txBody>
      </p:sp>
      <p:sp>
        <p:nvSpPr>
          <p:cNvPr id="5" name="TextBox 4"/>
          <p:cNvSpPr txBox="1"/>
          <p:nvPr/>
        </p:nvSpPr>
        <p:spPr>
          <a:xfrm>
            <a:off x="571500" y="357188"/>
            <a:ext cx="8001000" cy="461665"/>
          </a:xfrm>
          <a:prstGeom prst="rect">
            <a:avLst/>
          </a:prstGeom>
        </p:spPr>
        <p:style>
          <a:lnRef idx="1">
            <a:schemeClr val="accent6"/>
          </a:lnRef>
          <a:fillRef idx="2">
            <a:schemeClr val="accent6"/>
          </a:fillRef>
          <a:effectRef idx="1">
            <a:schemeClr val="accent6"/>
          </a:effectRef>
          <a:fontRef idx="minor">
            <a:schemeClr val="dk1"/>
          </a:fontRef>
        </p:style>
        <p:txBody>
          <a:bodyPr>
            <a:spAutoFit/>
          </a:bodyPr>
          <a:lstStyle/>
          <a:p>
            <a:pPr algn="ctr" fontAlgn="auto">
              <a:spcBef>
                <a:spcPts val="0"/>
              </a:spcBef>
              <a:spcAft>
                <a:spcPts val="0"/>
              </a:spcAft>
              <a:defRPr/>
            </a:pPr>
            <a:r>
              <a:rPr lang="en-US" sz="2400" b="1" dirty="0" smtClean="0"/>
              <a:t>Senegal</a:t>
            </a:r>
            <a:r>
              <a:rPr lang="da-DK" sz="2400" b="1" dirty="0" smtClean="0"/>
              <a:t> – An historical perspective</a:t>
            </a:r>
            <a:endParaRPr lang="da-DK" sz="2400" b="1" dirty="0"/>
          </a:p>
        </p:txBody>
      </p:sp>
      <p:sp>
        <p:nvSpPr>
          <p:cNvPr id="7" name="Slide Number Placeholder 6"/>
          <p:cNvSpPr>
            <a:spLocks noGrp="1"/>
          </p:cNvSpPr>
          <p:nvPr>
            <p:ph type="sldNum" sz="quarter" idx="12"/>
          </p:nvPr>
        </p:nvSpPr>
        <p:spPr/>
        <p:txBody>
          <a:bodyPr/>
          <a:lstStyle/>
          <a:p>
            <a:fld id="{C6F255D5-DFAF-4144-A9D5-C5B458BCDEE7}" type="slidenum">
              <a:rPr lang="en-US" smtClean="0"/>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1500" y="188640"/>
            <a:ext cx="8001000" cy="461665"/>
          </a:xfrm>
          <a:prstGeom prst="rect">
            <a:avLst/>
          </a:prstGeom>
        </p:spPr>
        <p:style>
          <a:lnRef idx="1">
            <a:schemeClr val="accent6"/>
          </a:lnRef>
          <a:fillRef idx="2">
            <a:schemeClr val="accent6"/>
          </a:fillRef>
          <a:effectRef idx="1">
            <a:schemeClr val="accent6"/>
          </a:effectRef>
          <a:fontRef idx="minor">
            <a:schemeClr val="dk1"/>
          </a:fontRef>
        </p:style>
        <p:txBody>
          <a:bodyPr>
            <a:spAutoFit/>
          </a:bodyPr>
          <a:lstStyle/>
          <a:p>
            <a:pPr algn="ctr" fontAlgn="auto">
              <a:spcBef>
                <a:spcPts val="0"/>
              </a:spcBef>
              <a:spcAft>
                <a:spcPts val="0"/>
              </a:spcAft>
              <a:defRPr/>
            </a:pPr>
            <a:r>
              <a:rPr lang="en-US" sz="2400" b="1" dirty="0" smtClean="0"/>
              <a:t>Senegal</a:t>
            </a:r>
            <a:r>
              <a:rPr lang="da-DK" sz="2400" b="1" dirty="0" smtClean="0"/>
              <a:t> </a:t>
            </a:r>
            <a:r>
              <a:rPr lang="da-DK" sz="2400" b="1" dirty="0" smtClean="0"/>
              <a:t>– </a:t>
            </a:r>
            <a:r>
              <a:rPr lang="da-DK" sz="2400" b="1" dirty="0" smtClean="0"/>
              <a:t>Results – Coverage and financing</a:t>
            </a:r>
            <a:endParaRPr lang="da-DK" sz="2400" b="1" dirty="0"/>
          </a:p>
        </p:txBody>
      </p:sp>
      <p:sp>
        <p:nvSpPr>
          <p:cNvPr id="3" name="TextBox 2"/>
          <p:cNvSpPr txBox="1"/>
          <p:nvPr/>
        </p:nvSpPr>
        <p:spPr>
          <a:xfrm>
            <a:off x="539552" y="1484784"/>
            <a:ext cx="8064896" cy="4524315"/>
          </a:xfrm>
          <a:prstGeom prst="rect">
            <a:avLst/>
          </a:prstGeom>
          <a:noFill/>
          <a:ln>
            <a:solidFill>
              <a:schemeClr val="accent1"/>
            </a:solidFill>
          </a:ln>
        </p:spPr>
        <p:txBody>
          <a:bodyPr wrap="square" rtlCol="0">
            <a:spAutoFit/>
          </a:bodyPr>
          <a:lstStyle/>
          <a:p>
            <a:pPr>
              <a:tabLst>
                <a:tab pos="3232150" algn="r"/>
                <a:tab pos="5114925" algn="r"/>
              </a:tabLst>
            </a:pPr>
            <a:r>
              <a:rPr lang="da-DK" b="1" dirty="0" smtClean="0"/>
              <a:t>Coverage </a:t>
            </a:r>
            <a:r>
              <a:rPr lang="da-DK" b="1" dirty="0" smtClean="0"/>
              <a:t>(2008)	PEPAM</a:t>
            </a:r>
            <a:endParaRPr lang="da-DK" b="1" dirty="0" smtClean="0"/>
          </a:p>
          <a:p>
            <a:pPr marL="265113" indent="-265113">
              <a:buFont typeface="Arial" pitchFamily="34" charset="0"/>
              <a:buChar char="•"/>
              <a:tabLst>
                <a:tab pos="3232150" algn="r"/>
                <a:tab pos="5018088" algn="r"/>
              </a:tabLst>
            </a:pPr>
            <a:r>
              <a:rPr lang="da-DK" dirty="0" smtClean="0"/>
              <a:t>Urban water </a:t>
            </a:r>
            <a:r>
              <a:rPr lang="da-DK" dirty="0" smtClean="0"/>
              <a:t>supply	98%</a:t>
            </a:r>
            <a:endParaRPr lang="da-DK" dirty="0" smtClean="0"/>
          </a:p>
          <a:p>
            <a:pPr marL="265113" indent="-265113">
              <a:buFont typeface="Arial" pitchFamily="34" charset="0"/>
              <a:buChar char="•"/>
              <a:tabLst>
                <a:tab pos="3232150" algn="r"/>
                <a:tab pos="5018088" algn="r"/>
              </a:tabLst>
            </a:pPr>
            <a:r>
              <a:rPr lang="da-DK" dirty="0" smtClean="0"/>
              <a:t>Rural water supply	</a:t>
            </a:r>
            <a:r>
              <a:rPr lang="da-DK" dirty="0" smtClean="0"/>
              <a:t>76%</a:t>
            </a:r>
            <a:endParaRPr lang="da-DK" dirty="0" smtClean="0"/>
          </a:p>
          <a:p>
            <a:pPr marL="265113" indent="-265113">
              <a:buFont typeface="Arial" pitchFamily="34" charset="0"/>
              <a:buChar char="•"/>
              <a:tabLst>
                <a:tab pos="3232150" algn="r"/>
                <a:tab pos="5018088" algn="r"/>
              </a:tabLst>
            </a:pPr>
            <a:r>
              <a:rPr lang="da-DK" dirty="0" smtClean="0"/>
              <a:t>Urban </a:t>
            </a:r>
            <a:r>
              <a:rPr lang="da-DK" dirty="0" smtClean="0"/>
              <a:t>sanitation	63%</a:t>
            </a:r>
            <a:endParaRPr lang="da-DK" dirty="0" smtClean="0"/>
          </a:p>
          <a:p>
            <a:pPr marL="265113" indent="-265113">
              <a:buFont typeface="Arial" pitchFamily="34" charset="0"/>
              <a:buChar char="•"/>
              <a:tabLst>
                <a:tab pos="3232150" algn="r"/>
                <a:tab pos="5018088" algn="r"/>
              </a:tabLst>
            </a:pPr>
            <a:r>
              <a:rPr lang="da-DK" dirty="0" smtClean="0"/>
              <a:t>Rural </a:t>
            </a:r>
            <a:r>
              <a:rPr lang="da-DK" dirty="0" smtClean="0"/>
              <a:t>sanitation</a:t>
            </a:r>
            <a:r>
              <a:rPr lang="da-DK" dirty="0" smtClean="0"/>
              <a:t>	</a:t>
            </a:r>
            <a:r>
              <a:rPr lang="da-DK" dirty="0" smtClean="0"/>
              <a:t>28%</a:t>
            </a:r>
            <a:endParaRPr lang="da-DK" dirty="0" smtClean="0"/>
          </a:p>
          <a:p>
            <a:r>
              <a:rPr lang="da-DK" dirty="0" smtClean="0"/>
              <a:t>Rural sanitation is very much lagging behind other sub-sectors. Difficulties </a:t>
            </a:r>
            <a:r>
              <a:rPr lang="da-DK" dirty="0" smtClean="0"/>
              <a:t>in keeping up with high population growth</a:t>
            </a:r>
            <a:r>
              <a:rPr lang="da-DK" dirty="0" smtClean="0"/>
              <a:t>. There are discrepancies with JMP estimates which are much lower for water supply and sligthly higher for sanitation.</a:t>
            </a:r>
          </a:p>
          <a:p>
            <a:endParaRPr lang="da-DK" dirty="0" smtClean="0"/>
          </a:p>
          <a:p>
            <a:r>
              <a:rPr lang="da-DK" b="1" dirty="0" smtClean="0"/>
              <a:t>Financing</a:t>
            </a:r>
          </a:p>
          <a:p>
            <a:r>
              <a:rPr lang="da-DK" dirty="0" smtClean="0"/>
              <a:t>Total cost of the PEPAM (2005-2015) is estimated at 624 million USD for water supply and 638 million USD for sanitation.  So far (2010) around 57% of those funds have been mobilized for water and 55% for sanitation. Those estimates do not include O&amp;M funds. However it is not sure that the sector has the capacity of mobilizing subtantially more funds in the coming years, and that those funds can be engaged and turned into services before 2015.</a:t>
            </a:r>
            <a:endParaRPr lang="da-DK" dirty="0" smtClean="0"/>
          </a:p>
        </p:txBody>
      </p:sp>
      <p:sp>
        <p:nvSpPr>
          <p:cNvPr id="6" name="Slide Number Placeholder 5"/>
          <p:cNvSpPr>
            <a:spLocks noGrp="1"/>
          </p:cNvSpPr>
          <p:nvPr>
            <p:ph type="sldNum" sz="quarter" idx="12"/>
          </p:nvPr>
        </p:nvSpPr>
        <p:spPr/>
        <p:txBody>
          <a:bodyPr/>
          <a:lstStyle/>
          <a:p>
            <a:fld id="{C6F255D5-DFAF-4144-A9D5-C5B458BCDEE7}" type="slidenum">
              <a:rPr lang="en-US" smtClean="0"/>
              <a:pPr/>
              <a:t>3</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1500" y="188640"/>
            <a:ext cx="8001000" cy="461665"/>
          </a:xfrm>
          <a:prstGeom prst="rect">
            <a:avLst/>
          </a:prstGeom>
        </p:spPr>
        <p:style>
          <a:lnRef idx="1">
            <a:schemeClr val="accent6"/>
          </a:lnRef>
          <a:fillRef idx="2">
            <a:schemeClr val="accent6"/>
          </a:fillRef>
          <a:effectRef idx="1">
            <a:schemeClr val="accent6"/>
          </a:effectRef>
          <a:fontRef idx="minor">
            <a:schemeClr val="dk1"/>
          </a:fontRef>
        </p:style>
        <p:txBody>
          <a:bodyPr>
            <a:spAutoFit/>
          </a:bodyPr>
          <a:lstStyle/>
          <a:p>
            <a:pPr algn="ctr" fontAlgn="auto">
              <a:spcBef>
                <a:spcPts val="0"/>
              </a:spcBef>
              <a:spcAft>
                <a:spcPts val="0"/>
              </a:spcAft>
              <a:defRPr/>
            </a:pPr>
            <a:r>
              <a:rPr lang="en-US" sz="2400" b="1" dirty="0" smtClean="0"/>
              <a:t>Senegal</a:t>
            </a:r>
            <a:r>
              <a:rPr lang="da-DK" sz="2400" b="1" dirty="0" smtClean="0"/>
              <a:t> </a:t>
            </a:r>
            <a:r>
              <a:rPr lang="da-DK" sz="2400" b="1" dirty="0" smtClean="0"/>
              <a:t>– </a:t>
            </a:r>
            <a:r>
              <a:rPr lang="da-DK" sz="2400" b="1" dirty="0" smtClean="0"/>
              <a:t>Results – Overview of sector performance</a:t>
            </a:r>
            <a:endParaRPr lang="da-DK" sz="2400" b="1" dirty="0"/>
          </a:p>
        </p:txBody>
      </p:sp>
      <p:graphicFrame>
        <p:nvGraphicFramePr>
          <p:cNvPr id="4" name="Table 3"/>
          <p:cNvGraphicFramePr>
            <a:graphicFrameLocks noGrp="1"/>
          </p:cNvGraphicFramePr>
          <p:nvPr/>
        </p:nvGraphicFramePr>
        <p:xfrm>
          <a:off x="539552" y="1556792"/>
          <a:ext cx="8064894" cy="4464496"/>
        </p:xfrm>
        <a:graphic>
          <a:graphicData uri="http://schemas.openxmlformats.org/drawingml/2006/table">
            <a:tbl>
              <a:tblPr firstRow="1" bandRow="1">
                <a:tableStyleId>{5C22544A-7EE6-4342-B048-85BDC9FD1C3A}</a:tableStyleId>
              </a:tblPr>
              <a:tblGrid>
                <a:gridCol w="3175060"/>
                <a:gridCol w="2201536"/>
                <a:gridCol w="2688298"/>
              </a:tblGrid>
              <a:tr h="558062">
                <a:tc>
                  <a:txBody>
                    <a:bodyPr/>
                    <a:lstStyle/>
                    <a:p>
                      <a:r>
                        <a:rPr lang="en-US" noProof="0" dirty="0" smtClean="0"/>
                        <a:t>A</a:t>
                      </a:r>
                      <a:r>
                        <a:rPr lang="en-US" baseline="0" noProof="0" dirty="0" smtClean="0"/>
                        <a:t>spect of sector reform</a:t>
                      </a:r>
                      <a:endParaRPr lang="en-US" noProof="0" dirty="0"/>
                    </a:p>
                  </a:txBody>
                  <a:tcPr anchor="ctr"/>
                </a:tc>
                <a:tc>
                  <a:txBody>
                    <a:bodyPr/>
                    <a:lstStyle/>
                    <a:p>
                      <a:r>
                        <a:rPr lang="en-US" noProof="0" dirty="0" smtClean="0"/>
                        <a:t>Performance</a:t>
                      </a:r>
                      <a:endParaRPr lang="en-US" noProof="0" dirty="0"/>
                    </a:p>
                  </a:txBody>
                  <a:tcPr anchor="ctr"/>
                </a:tc>
                <a:tc>
                  <a:txBody>
                    <a:bodyPr/>
                    <a:lstStyle/>
                    <a:p>
                      <a:r>
                        <a:rPr lang="en-US" noProof="0" smtClean="0"/>
                        <a:t>SWAp contribution</a:t>
                      </a:r>
                      <a:endParaRPr lang="en-US" noProof="0"/>
                    </a:p>
                  </a:txBody>
                  <a:tcPr anchor="ctr"/>
                </a:tc>
              </a:tr>
              <a:tr h="558062">
                <a:tc>
                  <a:txBody>
                    <a:bodyPr/>
                    <a:lstStyle/>
                    <a:p>
                      <a:r>
                        <a:rPr lang="en-US" noProof="0" smtClean="0"/>
                        <a:t>Policy</a:t>
                      </a:r>
                      <a:endParaRPr lang="en-US" noProof="0"/>
                    </a:p>
                  </a:txBody>
                  <a:tcPr anchor="ctr"/>
                </a:tc>
                <a:tc>
                  <a:txBody>
                    <a:bodyPr/>
                    <a:lstStyle/>
                    <a:p>
                      <a:r>
                        <a:rPr lang="en-US" noProof="0" dirty="0" smtClean="0"/>
                        <a:t>Medium</a:t>
                      </a:r>
                      <a:endParaRPr lang="en-US" noProof="0" dirty="0"/>
                    </a:p>
                  </a:txBody>
                  <a:tcPr anchor="ctr"/>
                </a:tc>
                <a:tc>
                  <a:txBody>
                    <a:bodyPr/>
                    <a:lstStyle/>
                    <a:p>
                      <a:r>
                        <a:rPr lang="en-US" noProof="0" smtClean="0"/>
                        <a:t>Medium</a:t>
                      </a:r>
                      <a:endParaRPr lang="en-US" noProof="0"/>
                    </a:p>
                  </a:txBody>
                  <a:tcPr anchor="ctr"/>
                </a:tc>
              </a:tr>
              <a:tr h="558062">
                <a:tc>
                  <a:txBody>
                    <a:bodyPr/>
                    <a:lstStyle/>
                    <a:p>
                      <a:r>
                        <a:rPr lang="en-US" noProof="0" smtClean="0"/>
                        <a:t>Finance</a:t>
                      </a:r>
                      <a:endParaRPr lang="en-US" noProof="0"/>
                    </a:p>
                  </a:txBody>
                  <a:tcPr anchor="ctr"/>
                </a:tc>
                <a:tc>
                  <a:txBody>
                    <a:bodyPr/>
                    <a:lstStyle/>
                    <a:p>
                      <a:r>
                        <a:rPr lang="en-US" noProof="0" dirty="0" smtClean="0"/>
                        <a:t>Low</a:t>
                      </a:r>
                      <a:endParaRPr lang="en-US" noProof="0" dirty="0"/>
                    </a:p>
                  </a:txBody>
                  <a:tcPr anchor="ctr"/>
                </a:tc>
                <a:tc>
                  <a:txBody>
                    <a:bodyPr/>
                    <a:lstStyle/>
                    <a:p>
                      <a:r>
                        <a:rPr lang="en-US" noProof="0" smtClean="0"/>
                        <a:t>Low</a:t>
                      </a:r>
                      <a:endParaRPr lang="en-US" noProof="0"/>
                    </a:p>
                  </a:txBody>
                  <a:tcPr anchor="ctr"/>
                </a:tc>
              </a:tr>
              <a:tr h="558062">
                <a:tc>
                  <a:txBody>
                    <a:bodyPr/>
                    <a:lstStyle/>
                    <a:p>
                      <a:r>
                        <a:rPr lang="en-US" noProof="0" smtClean="0"/>
                        <a:t>Coordination</a:t>
                      </a:r>
                      <a:endParaRPr lang="en-US" noProof="0"/>
                    </a:p>
                  </a:txBody>
                  <a:tcPr anchor="ctr"/>
                </a:tc>
                <a:tc>
                  <a:txBody>
                    <a:bodyPr/>
                    <a:lstStyle/>
                    <a:p>
                      <a:r>
                        <a:rPr lang="en-US" noProof="0" smtClean="0"/>
                        <a:t>High</a:t>
                      </a:r>
                      <a:endParaRPr lang="en-US" noProof="0"/>
                    </a:p>
                  </a:txBody>
                  <a:tcPr anchor="ctr"/>
                </a:tc>
                <a:tc>
                  <a:txBody>
                    <a:bodyPr/>
                    <a:lstStyle/>
                    <a:p>
                      <a:r>
                        <a:rPr lang="en-US" noProof="0" smtClean="0"/>
                        <a:t>Strong</a:t>
                      </a:r>
                      <a:endParaRPr lang="en-US" noProof="0"/>
                    </a:p>
                  </a:txBody>
                  <a:tcPr anchor="ctr"/>
                </a:tc>
              </a:tr>
              <a:tr h="558062">
                <a:tc>
                  <a:txBody>
                    <a:bodyPr/>
                    <a:lstStyle/>
                    <a:p>
                      <a:r>
                        <a:rPr lang="en-US" noProof="0" dirty="0" smtClean="0"/>
                        <a:t>Institutional</a:t>
                      </a:r>
                      <a:r>
                        <a:rPr lang="en-US" baseline="0" noProof="0" dirty="0" smtClean="0"/>
                        <a:t> capacity</a:t>
                      </a:r>
                      <a:endParaRPr lang="en-US" noProof="0" dirty="0"/>
                    </a:p>
                  </a:txBody>
                  <a:tcPr anchor="ctr"/>
                </a:tc>
                <a:tc>
                  <a:txBody>
                    <a:bodyPr/>
                    <a:lstStyle/>
                    <a:p>
                      <a:r>
                        <a:rPr lang="en-US" noProof="0" dirty="0" smtClean="0"/>
                        <a:t>Medium</a:t>
                      </a:r>
                      <a:endParaRPr lang="en-US" noProof="0" dirty="0"/>
                    </a:p>
                  </a:txBody>
                  <a:tcPr anchor="ctr"/>
                </a:tc>
                <a:tc>
                  <a:txBody>
                    <a:bodyPr/>
                    <a:lstStyle/>
                    <a:p>
                      <a:r>
                        <a:rPr lang="en-US" noProof="0" smtClean="0"/>
                        <a:t>Medium</a:t>
                      </a:r>
                      <a:endParaRPr lang="en-US" noProof="0"/>
                    </a:p>
                  </a:txBody>
                  <a:tcPr anchor="ctr"/>
                </a:tc>
              </a:tr>
              <a:tr h="558062">
                <a:tc>
                  <a:txBody>
                    <a:bodyPr/>
                    <a:lstStyle/>
                    <a:p>
                      <a:r>
                        <a:rPr lang="en-US" noProof="0" smtClean="0"/>
                        <a:t>Monitoring &amp;</a:t>
                      </a:r>
                      <a:r>
                        <a:rPr lang="en-US" baseline="0" noProof="0" smtClean="0"/>
                        <a:t> Accountability</a:t>
                      </a:r>
                      <a:endParaRPr lang="en-US" noProof="0"/>
                    </a:p>
                  </a:txBody>
                  <a:tcPr anchor="ctr"/>
                </a:tc>
                <a:tc>
                  <a:txBody>
                    <a:bodyPr/>
                    <a:lstStyle/>
                    <a:p>
                      <a:r>
                        <a:rPr lang="en-US" noProof="0" dirty="0" smtClean="0"/>
                        <a:t>Medium</a:t>
                      </a:r>
                      <a:endParaRPr lang="en-US" noProof="0" dirty="0"/>
                    </a:p>
                  </a:txBody>
                  <a:tcPr anchor="ctr"/>
                </a:tc>
                <a:tc>
                  <a:txBody>
                    <a:bodyPr/>
                    <a:lstStyle/>
                    <a:p>
                      <a:r>
                        <a:rPr lang="en-US" noProof="0" smtClean="0"/>
                        <a:t>Strong</a:t>
                      </a:r>
                      <a:endParaRPr lang="en-US" noProof="0"/>
                    </a:p>
                  </a:txBody>
                  <a:tcPr anchor="ctr"/>
                </a:tc>
              </a:tr>
              <a:tr h="558062">
                <a:tc>
                  <a:txBody>
                    <a:bodyPr/>
                    <a:lstStyle/>
                    <a:p>
                      <a:r>
                        <a:rPr lang="en-US" noProof="0" smtClean="0"/>
                        <a:t>PFM</a:t>
                      </a:r>
                      <a:endParaRPr lang="en-US" noProof="0"/>
                    </a:p>
                  </a:txBody>
                  <a:tcPr anchor="ctr"/>
                </a:tc>
                <a:tc>
                  <a:txBody>
                    <a:bodyPr/>
                    <a:lstStyle/>
                    <a:p>
                      <a:r>
                        <a:rPr lang="en-US" noProof="0" smtClean="0"/>
                        <a:t>Low</a:t>
                      </a:r>
                      <a:endParaRPr lang="en-US" noProof="0"/>
                    </a:p>
                  </a:txBody>
                  <a:tcPr anchor="ctr"/>
                </a:tc>
                <a:tc>
                  <a:txBody>
                    <a:bodyPr/>
                    <a:lstStyle/>
                    <a:p>
                      <a:r>
                        <a:rPr lang="en-US" noProof="0" smtClean="0"/>
                        <a:t>Low</a:t>
                      </a:r>
                      <a:endParaRPr lang="en-US" noProof="0"/>
                    </a:p>
                  </a:txBody>
                  <a:tcPr anchor="ctr"/>
                </a:tc>
              </a:tr>
              <a:tr h="558062">
                <a:tc>
                  <a:txBody>
                    <a:bodyPr/>
                    <a:lstStyle/>
                    <a:p>
                      <a:r>
                        <a:rPr lang="en-US" noProof="0" smtClean="0"/>
                        <a:t>Macro-economic</a:t>
                      </a:r>
                      <a:endParaRPr lang="en-US" noProof="0"/>
                    </a:p>
                  </a:txBody>
                  <a:tcPr anchor="ctr"/>
                </a:tc>
                <a:tc>
                  <a:txBody>
                    <a:bodyPr/>
                    <a:lstStyle/>
                    <a:p>
                      <a:r>
                        <a:rPr lang="en-US" noProof="0" smtClean="0"/>
                        <a:t>Medium</a:t>
                      </a:r>
                      <a:endParaRPr lang="en-US" noProof="0"/>
                    </a:p>
                  </a:txBody>
                  <a:tcPr anchor="ctr"/>
                </a:tc>
                <a:tc>
                  <a:txBody>
                    <a:bodyPr/>
                    <a:lstStyle/>
                    <a:p>
                      <a:r>
                        <a:rPr lang="en-US" noProof="0" dirty="0" smtClean="0"/>
                        <a:t>Low</a:t>
                      </a:r>
                      <a:endParaRPr lang="en-US" noProof="0" dirty="0"/>
                    </a:p>
                  </a:txBody>
                  <a:tcPr anchor="ctr"/>
                </a:tc>
              </a:tr>
            </a:tbl>
          </a:graphicData>
        </a:graphic>
      </p:graphicFrame>
      <p:sp>
        <p:nvSpPr>
          <p:cNvPr id="6" name="Slide Number Placeholder 5"/>
          <p:cNvSpPr>
            <a:spLocks noGrp="1"/>
          </p:cNvSpPr>
          <p:nvPr>
            <p:ph type="sldNum" sz="quarter" idx="12"/>
          </p:nvPr>
        </p:nvSpPr>
        <p:spPr/>
        <p:txBody>
          <a:bodyPr/>
          <a:lstStyle/>
          <a:p>
            <a:fld id="{C6F255D5-DFAF-4144-A9D5-C5B458BCDEE7}" type="slidenum">
              <a:rPr lang="en-US" smtClean="0"/>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95536" y="1196752"/>
          <a:ext cx="8349955" cy="4608512"/>
        </p:xfrm>
        <a:graphic>
          <a:graphicData uri="http://schemas.openxmlformats.org/drawingml/2006/table">
            <a:tbl>
              <a:tblPr firstRow="1" bandRow="1">
                <a:tableStyleId>{5C22544A-7EE6-4342-B048-85BDC9FD1C3A}</a:tableStyleId>
              </a:tblPr>
              <a:tblGrid>
                <a:gridCol w="3312369"/>
                <a:gridCol w="360040"/>
                <a:gridCol w="360040"/>
                <a:gridCol w="360040"/>
                <a:gridCol w="3957466"/>
              </a:tblGrid>
              <a:tr h="370840">
                <a:tc>
                  <a:txBody>
                    <a:bodyPr/>
                    <a:lstStyle/>
                    <a:p>
                      <a:pPr marL="342900" lvl="0" indent="-342900">
                        <a:lnSpc>
                          <a:spcPct val="115000"/>
                        </a:lnSpc>
                        <a:spcAft>
                          <a:spcPts val="0"/>
                        </a:spcAft>
                        <a:buFont typeface="+mj-lt"/>
                        <a:buNone/>
                      </a:pPr>
                      <a:r>
                        <a:rPr lang="en-US" sz="1600" noProof="0" dirty="0" smtClean="0">
                          <a:latin typeface="Calibri"/>
                          <a:ea typeface="Calibri"/>
                          <a:cs typeface="Times New Roman"/>
                        </a:rPr>
                        <a:t>Criteria</a:t>
                      </a:r>
                      <a:endParaRPr lang="en-US" sz="1600" noProof="0" dirty="0">
                        <a:latin typeface="Calibri"/>
                        <a:ea typeface="Calibri"/>
                        <a:cs typeface="Times New Roman"/>
                      </a:endParaRPr>
                    </a:p>
                  </a:txBody>
                  <a:tcPr marL="68580" marR="68580" marT="0" marB="0"/>
                </a:tc>
                <a:tc>
                  <a:txBody>
                    <a:bodyPr/>
                    <a:lstStyle/>
                    <a:p>
                      <a:pPr marL="21590" marR="0" indent="0" algn="ctr" defTabSz="914400" rtl="0" eaLnBrk="1" fontAlgn="auto" latinLnBrk="0" hangingPunct="1">
                        <a:lnSpc>
                          <a:spcPct val="115000"/>
                        </a:lnSpc>
                        <a:spcBef>
                          <a:spcPts val="0"/>
                        </a:spcBef>
                        <a:spcAft>
                          <a:spcPts val="0"/>
                        </a:spcAft>
                        <a:buClrTx/>
                        <a:buSzTx/>
                        <a:buFontTx/>
                        <a:buNone/>
                        <a:tabLst/>
                        <a:defRPr/>
                      </a:pPr>
                      <a:r>
                        <a:rPr lang="en-US" sz="1600" noProof="0" smtClean="0">
                          <a:latin typeface="Calibri"/>
                          <a:ea typeface="Calibri"/>
                          <a:cs typeface="Times New Roman"/>
                        </a:rPr>
                        <a:t>H</a:t>
                      </a:r>
                      <a:endParaRPr lang="en-US" sz="1600" noProof="0" smtClean="0">
                        <a:latin typeface="+mn-lt"/>
                        <a:ea typeface="Calibri"/>
                        <a:cs typeface="Times New Roman"/>
                      </a:endParaRPr>
                    </a:p>
                  </a:txBody>
                  <a:tcPr marL="68580" marR="68580" marT="0" marB="0"/>
                </a:tc>
                <a:tc>
                  <a:txBody>
                    <a:bodyPr/>
                    <a:lstStyle/>
                    <a:p>
                      <a:pPr marL="7938" indent="-7938" algn="ctr">
                        <a:lnSpc>
                          <a:spcPct val="115000"/>
                        </a:lnSpc>
                        <a:spcAft>
                          <a:spcPts val="0"/>
                        </a:spcAft>
                      </a:pPr>
                      <a:r>
                        <a:rPr lang="en-US" sz="1600" noProof="0" dirty="0" smtClean="0">
                          <a:latin typeface="Calibri"/>
                          <a:ea typeface="Calibri"/>
                          <a:cs typeface="Times New Roman"/>
                        </a:rPr>
                        <a:t>M</a:t>
                      </a:r>
                      <a:endParaRPr lang="en-US" sz="1600" noProof="0" dirty="0">
                        <a:latin typeface="Calibri"/>
                        <a:ea typeface="Calibri"/>
                        <a:cs typeface="Times New Roman"/>
                      </a:endParaRPr>
                    </a:p>
                  </a:txBody>
                  <a:tcPr marL="68580" marR="68580"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600" noProof="0" smtClean="0">
                          <a:latin typeface="+mn-lt"/>
                          <a:ea typeface="Calibri"/>
                          <a:cs typeface="Times New Roman"/>
                        </a:rPr>
                        <a:t>L</a:t>
                      </a:r>
                    </a:p>
                    <a:p>
                      <a:pPr marL="153988" indent="-307975" algn="ctr">
                        <a:lnSpc>
                          <a:spcPct val="115000"/>
                        </a:lnSpc>
                        <a:spcAft>
                          <a:spcPts val="0"/>
                        </a:spcAft>
                      </a:pPr>
                      <a:endParaRPr lang="en-US" sz="1600" noProof="0">
                        <a:latin typeface="Calibri"/>
                        <a:ea typeface="Calibri"/>
                        <a:cs typeface="Times New Roman"/>
                      </a:endParaRPr>
                    </a:p>
                  </a:txBody>
                  <a:tcPr marL="68580" marR="68580" marT="0" marB="0"/>
                </a:tc>
                <a:tc>
                  <a:txBody>
                    <a:bodyPr/>
                    <a:lstStyle/>
                    <a:p>
                      <a:pPr>
                        <a:lnSpc>
                          <a:spcPct val="115000"/>
                        </a:lnSpc>
                        <a:spcAft>
                          <a:spcPts val="0"/>
                        </a:spcAft>
                      </a:pPr>
                      <a:r>
                        <a:rPr lang="en-US" sz="1600" noProof="0" smtClean="0">
                          <a:latin typeface="Calibri"/>
                          <a:ea typeface="Calibri"/>
                          <a:cs typeface="Times New Roman"/>
                        </a:rPr>
                        <a:t>Comment</a:t>
                      </a:r>
                      <a:endParaRPr lang="en-US" sz="1600" noProof="0">
                        <a:latin typeface="Calibri"/>
                        <a:ea typeface="Calibri"/>
                        <a:cs typeface="Times New Roman"/>
                      </a:endParaRPr>
                    </a:p>
                  </a:txBody>
                  <a:tcPr marL="68580" marR="68580" marT="0" marB="0"/>
                </a:tc>
              </a:tr>
              <a:tr h="1111862">
                <a:tc>
                  <a:txBody>
                    <a:bodyPr/>
                    <a:lstStyle/>
                    <a:p>
                      <a:pPr marL="0" lvl="0" indent="0">
                        <a:lnSpc>
                          <a:spcPct val="115000"/>
                        </a:lnSpc>
                        <a:spcAft>
                          <a:spcPts val="0"/>
                        </a:spcAft>
                        <a:buFontTx/>
                        <a:buNone/>
                      </a:pPr>
                      <a:r>
                        <a:rPr lang="en-US" sz="1400" noProof="0" dirty="0" smtClean="0">
                          <a:latin typeface="Calibri"/>
                          <a:ea typeface="Calibri"/>
                          <a:cs typeface="Times New Roman"/>
                        </a:rPr>
                        <a:t>Is recent policy for the water and</a:t>
                      </a:r>
                      <a:r>
                        <a:rPr lang="en-US" sz="1400" baseline="0" noProof="0" dirty="0" smtClean="0">
                          <a:latin typeface="Calibri"/>
                          <a:ea typeface="Calibri"/>
                          <a:cs typeface="Times New Roman"/>
                        </a:rPr>
                        <a:t> sanitation </a:t>
                      </a:r>
                      <a:r>
                        <a:rPr lang="en-US" sz="1400" noProof="0" dirty="0" smtClean="0">
                          <a:latin typeface="Calibri"/>
                          <a:ea typeface="Calibri"/>
                          <a:cs typeface="Times New Roman"/>
                        </a:rPr>
                        <a:t>sector in place?</a:t>
                      </a:r>
                      <a:endParaRPr lang="en-US" sz="1400" noProof="0" dirty="0">
                        <a:latin typeface="Calibri"/>
                        <a:ea typeface="Calibri"/>
                        <a:cs typeface="Times New Roman"/>
                      </a:endParaRPr>
                    </a:p>
                  </a:txBody>
                  <a:tcPr marL="68580" marR="68580" marT="0" marB="0"/>
                </a:tc>
                <a:tc>
                  <a:txBody>
                    <a:bodyPr/>
                    <a:lstStyle/>
                    <a:p>
                      <a:pPr marL="21590" marR="0" indent="0" algn="ctr" defTabSz="914400" rtl="0" eaLnBrk="1" fontAlgn="auto" latinLnBrk="0" hangingPunct="1">
                        <a:lnSpc>
                          <a:spcPct val="115000"/>
                        </a:lnSpc>
                        <a:spcBef>
                          <a:spcPts val="0"/>
                        </a:spcBef>
                        <a:spcAft>
                          <a:spcPts val="0"/>
                        </a:spcAft>
                        <a:buClrTx/>
                        <a:buSzTx/>
                        <a:buFontTx/>
                        <a:buNone/>
                        <a:tabLst/>
                        <a:defRPr/>
                      </a:pPr>
                      <a:endParaRPr lang="en-US" sz="1400" noProof="0" dirty="0" smtClean="0">
                        <a:latin typeface="Times New Roman"/>
                        <a:ea typeface="Calibri"/>
                        <a:cs typeface="Times New Roman"/>
                      </a:endParaRPr>
                    </a:p>
                  </a:txBody>
                  <a:tcPr marL="68580" marR="68580"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400" noProof="0" dirty="0" smtClean="0">
                          <a:latin typeface="+mn-lt"/>
                          <a:ea typeface="Calibri"/>
                          <a:cs typeface="Times New Roman"/>
                          <a:sym typeface="Wingdings"/>
                        </a:rPr>
                        <a:t></a:t>
                      </a:r>
                      <a:endParaRPr lang="en-US" sz="1400" noProof="0" dirty="0" smtClean="0">
                        <a:latin typeface="Times New Roman"/>
                        <a:ea typeface="Calibri"/>
                        <a:cs typeface="Times New Roman"/>
                      </a:endParaRPr>
                    </a:p>
                  </a:txBody>
                  <a:tcPr marL="68580" marR="68580" marT="0" marB="0"/>
                </a:tc>
                <a:tc>
                  <a:txBody>
                    <a:bodyPr/>
                    <a:lstStyle/>
                    <a:p>
                      <a:pPr marL="21590" marR="0" algn="ctr">
                        <a:lnSpc>
                          <a:spcPct val="115000"/>
                        </a:lnSpc>
                        <a:spcBef>
                          <a:spcPts val="0"/>
                        </a:spcBef>
                        <a:spcAft>
                          <a:spcPts val="0"/>
                        </a:spcAft>
                      </a:pPr>
                      <a:endParaRPr lang="en-US" sz="1400" noProof="0" dirty="0">
                        <a:latin typeface="Times New Roman"/>
                        <a:ea typeface="Calibri"/>
                        <a:cs typeface="Times New Roman"/>
                      </a:endParaRPr>
                    </a:p>
                  </a:txBody>
                  <a:tcPr marL="68580" marR="68580" marT="0" marB="0"/>
                </a:tc>
                <a:tc>
                  <a:txBody>
                    <a:bodyPr/>
                    <a:lstStyle/>
                    <a:p>
                      <a:pPr marL="0" marR="0">
                        <a:lnSpc>
                          <a:spcPct val="115000"/>
                        </a:lnSpc>
                        <a:spcBef>
                          <a:spcPts val="0"/>
                        </a:spcBef>
                        <a:spcAft>
                          <a:spcPts val="0"/>
                        </a:spcAft>
                      </a:pPr>
                      <a:r>
                        <a:rPr lang="en-US" sz="1400" noProof="0" dirty="0" smtClean="0">
                          <a:latin typeface="Calibri"/>
                          <a:ea typeface="Calibri"/>
                          <a:cs typeface="Calibri"/>
                        </a:rPr>
                        <a:t>SPEPA (WSS</a:t>
                      </a:r>
                      <a:r>
                        <a:rPr lang="en-US" sz="1400" baseline="0" noProof="0" dirty="0" smtClean="0">
                          <a:latin typeface="Calibri"/>
                          <a:ea typeface="Calibri"/>
                          <a:cs typeface="Calibri"/>
                        </a:rPr>
                        <a:t> public services) </a:t>
                      </a:r>
                      <a:r>
                        <a:rPr lang="en-US" sz="1400" noProof="0" dirty="0" smtClean="0">
                          <a:latin typeface="Calibri"/>
                          <a:ea typeface="Calibri"/>
                          <a:cs typeface="Calibri"/>
                        </a:rPr>
                        <a:t>Act + Sanitation Act</a:t>
                      </a:r>
                      <a:r>
                        <a:rPr lang="en-US" sz="1400" baseline="0" noProof="0" dirty="0" smtClean="0">
                          <a:latin typeface="Calibri"/>
                          <a:ea typeface="Calibri"/>
                          <a:cs typeface="Calibri"/>
                        </a:rPr>
                        <a:t> are major contributions of the SWAp period, as well as the “third generation” ongoing reforms in the urban WSS sector (to be implemented from 2013 onwards)</a:t>
                      </a:r>
                      <a:endParaRPr lang="en-US" sz="1400" noProof="0" dirty="0">
                        <a:latin typeface="Calibri"/>
                        <a:ea typeface="Calibri"/>
                        <a:cs typeface="Calibri"/>
                      </a:endParaRPr>
                    </a:p>
                  </a:txBody>
                  <a:tcPr marL="68580" marR="68580" marT="0" marB="0"/>
                </a:tc>
              </a:tr>
              <a:tr h="576064">
                <a:tc>
                  <a:txBody>
                    <a:bodyPr/>
                    <a:lstStyle/>
                    <a:p>
                      <a:pPr marL="0" lvl="0" indent="0">
                        <a:lnSpc>
                          <a:spcPct val="115000"/>
                        </a:lnSpc>
                        <a:spcAft>
                          <a:spcPts val="0"/>
                        </a:spcAft>
                        <a:buFontTx/>
                        <a:buNone/>
                      </a:pPr>
                      <a:r>
                        <a:rPr lang="en-US" sz="1400" noProof="0" dirty="0" smtClean="0">
                          <a:latin typeface="Calibri"/>
                          <a:ea typeface="Calibri"/>
                          <a:cs typeface="Times New Roman"/>
                        </a:rPr>
                        <a:t>Is there a </a:t>
                      </a:r>
                      <a:r>
                        <a:rPr lang="en-US" sz="1400" noProof="0" dirty="0" err="1" smtClean="0">
                          <a:latin typeface="Calibri"/>
                          <a:ea typeface="Calibri"/>
                          <a:cs typeface="Times New Roman"/>
                        </a:rPr>
                        <a:t>prioritised</a:t>
                      </a:r>
                      <a:r>
                        <a:rPr lang="en-US" sz="1400" noProof="0" dirty="0" smtClean="0">
                          <a:latin typeface="Calibri"/>
                          <a:ea typeface="Calibri"/>
                          <a:cs typeface="Times New Roman"/>
                        </a:rPr>
                        <a:t> strategy, policy implementation plan?</a:t>
                      </a:r>
                      <a:endParaRPr lang="en-US" sz="1400" noProof="0" dirty="0">
                        <a:latin typeface="Calibri"/>
                        <a:ea typeface="Calibri"/>
                        <a:cs typeface="Times New Roman"/>
                      </a:endParaRPr>
                    </a:p>
                  </a:txBody>
                  <a:tcPr marL="68580" marR="68580" marT="0" marB="0"/>
                </a:tc>
                <a:tc>
                  <a:txBody>
                    <a:bodyPr/>
                    <a:lstStyle/>
                    <a:p>
                      <a:pPr marL="21590" algn="ctr">
                        <a:lnSpc>
                          <a:spcPct val="115000"/>
                        </a:lnSpc>
                        <a:spcAft>
                          <a:spcPts val="0"/>
                        </a:spcAft>
                      </a:pPr>
                      <a:r>
                        <a:rPr lang="en-US" sz="1400" noProof="0" dirty="0" smtClean="0">
                          <a:latin typeface="+mn-lt"/>
                          <a:ea typeface="Calibri"/>
                          <a:cs typeface="Times New Roman"/>
                          <a:sym typeface="Wingdings"/>
                        </a:rPr>
                        <a:t></a:t>
                      </a:r>
                      <a:endParaRPr lang="en-US" sz="1400" noProof="0" dirty="0">
                        <a:latin typeface="Calibri"/>
                        <a:ea typeface="Calibri"/>
                        <a:cs typeface="Times New Roman"/>
                      </a:endParaRPr>
                    </a:p>
                  </a:txBody>
                  <a:tcPr marL="68580" marR="68580" marT="0" marB="0"/>
                </a:tc>
                <a:tc>
                  <a:txBody>
                    <a:bodyPr/>
                    <a:lstStyle/>
                    <a:p>
                      <a:pPr marL="21590" algn="ctr">
                        <a:lnSpc>
                          <a:spcPct val="115000"/>
                        </a:lnSpc>
                        <a:spcAft>
                          <a:spcPts val="0"/>
                        </a:spcAft>
                      </a:pPr>
                      <a:endParaRPr lang="en-US" sz="1400" noProof="0" dirty="0">
                        <a:latin typeface="Calibri"/>
                        <a:ea typeface="Calibri"/>
                        <a:cs typeface="Times New Roman"/>
                      </a:endParaRPr>
                    </a:p>
                  </a:txBody>
                  <a:tcPr marL="68580" marR="68580" marT="0" marB="0"/>
                </a:tc>
                <a:tc>
                  <a:txBody>
                    <a:bodyPr/>
                    <a:lstStyle/>
                    <a:p>
                      <a:pPr marL="21590" algn="ctr">
                        <a:lnSpc>
                          <a:spcPct val="115000"/>
                        </a:lnSpc>
                        <a:spcAft>
                          <a:spcPts val="0"/>
                        </a:spcAft>
                      </a:pPr>
                      <a:endParaRPr lang="en-US" sz="1400" noProof="0" dirty="0">
                        <a:latin typeface="Calibri"/>
                        <a:ea typeface="Calibri"/>
                        <a:cs typeface="Times New Roman"/>
                      </a:endParaRPr>
                    </a:p>
                  </a:txBody>
                  <a:tcPr marL="68580" marR="68580" marT="0" marB="0"/>
                </a:tc>
                <a:tc>
                  <a:txBody>
                    <a:bodyPr/>
                    <a:lstStyle/>
                    <a:p>
                      <a:pPr>
                        <a:lnSpc>
                          <a:spcPct val="115000"/>
                        </a:lnSpc>
                        <a:spcAft>
                          <a:spcPts val="0"/>
                        </a:spcAft>
                      </a:pPr>
                      <a:r>
                        <a:rPr lang="en-US" sz="1400" noProof="0" dirty="0" smtClean="0">
                          <a:latin typeface="Calibri"/>
                          <a:ea typeface="Calibri"/>
                          <a:cs typeface="Calibri"/>
                        </a:rPr>
                        <a:t>PEPAM is also an</a:t>
                      </a:r>
                      <a:r>
                        <a:rPr lang="en-US" sz="1400" baseline="0" noProof="0" dirty="0" smtClean="0">
                          <a:latin typeface="Calibri"/>
                          <a:ea typeface="Calibri"/>
                          <a:cs typeface="Calibri"/>
                        </a:rPr>
                        <a:t> implementation plan and it has been the reference since 2005</a:t>
                      </a:r>
                      <a:endParaRPr lang="en-US" sz="1400" noProof="0" dirty="0">
                        <a:latin typeface="Calibri"/>
                        <a:ea typeface="Calibri"/>
                        <a:cs typeface="Calibri"/>
                      </a:endParaRPr>
                    </a:p>
                  </a:txBody>
                  <a:tcPr marL="68580" marR="68580" marT="0" marB="0"/>
                </a:tc>
              </a:tr>
              <a:tr h="576064">
                <a:tc>
                  <a:txBody>
                    <a:bodyPr/>
                    <a:lstStyle/>
                    <a:p>
                      <a:pPr marL="0" lvl="0" indent="0">
                        <a:lnSpc>
                          <a:spcPct val="115000"/>
                        </a:lnSpc>
                        <a:spcAft>
                          <a:spcPts val="0"/>
                        </a:spcAft>
                        <a:buFontTx/>
                        <a:buNone/>
                      </a:pPr>
                      <a:r>
                        <a:rPr lang="en-US" sz="1400" noProof="0" smtClean="0">
                          <a:latin typeface="Calibri"/>
                          <a:ea typeface="Calibri"/>
                          <a:cs typeface="Times New Roman"/>
                        </a:rPr>
                        <a:t>Is the policy linked to PRSP / national development plans?</a:t>
                      </a:r>
                      <a:endParaRPr lang="en-US" sz="1400" noProof="0">
                        <a:latin typeface="Calibri"/>
                        <a:ea typeface="Calibri"/>
                        <a:cs typeface="Times New Roman"/>
                      </a:endParaRPr>
                    </a:p>
                  </a:txBody>
                  <a:tcPr marL="68580" marR="68580" marT="0" marB="0"/>
                </a:tc>
                <a:tc>
                  <a:txBody>
                    <a:bodyPr/>
                    <a:lstStyle/>
                    <a:p>
                      <a:pPr marL="21590" algn="ctr">
                        <a:lnSpc>
                          <a:spcPct val="115000"/>
                        </a:lnSpc>
                        <a:spcAft>
                          <a:spcPts val="0"/>
                        </a:spcAft>
                      </a:pPr>
                      <a:endParaRPr lang="en-US" sz="1400" noProof="0">
                        <a:latin typeface="Calibri"/>
                        <a:ea typeface="Calibri"/>
                        <a:cs typeface="Times New Roman"/>
                      </a:endParaRPr>
                    </a:p>
                  </a:txBody>
                  <a:tcPr marL="68580" marR="68580" marT="0" marB="0"/>
                </a:tc>
                <a:tc>
                  <a:txBody>
                    <a:bodyPr/>
                    <a:lstStyle/>
                    <a:p>
                      <a:pPr marL="21590" algn="ctr">
                        <a:lnSpc>
                          <a:spcPct val="115000"/>
                        </a:lnSpc>
                        <a:spcAft>
                          <a:spcPts val="0"/>
                        </a:spcAft>
                      </a:pPr>
                      <a:endParaRPr lang="en-US" sz="1400" noProof="0" dirty="0">
                        <a:latin typeface="Calibri"/>
                        <a:ea typeface="Calibri"/>
                        <a:cs typeface="Times New Roman"/>
                      </a:endParaRPr>
                    </a:p>
                  </a:txBody>
                  <a:tcPr marL="68580" marR="68580" marT="0" marB="0"/>
                </a:tc>
                <a:tc>
                  <a:txBody>
                    <a:bodyPr/>
                    <a:lstStyle/>
                    <a:p>
                      <a:pPr marL="21590" algn="ctr">
                        <a:lnSpc>
                          <a:spcPct val="115000"/>
                        </a:lnSpc>
                        <a:spcAft>
                          <a:spcPts val="0"/>
                        </a:spcAft>
                      </a:pPr>
                      <a:r>
                        <a:rPr lang="en-US" sz="1400" noProof="0" dirty="0" smtClean="0">
                          <a:latin typeface="+mn-lt"/>
                          <a:ea typeface="Calibri"/>
                          <a:cs typeface="Times New Roman"/>
                          <a:sym typeface="Wingdings"/>
                        </a:rPr>
                        <a:t></a:t>
                      </a:r>
                      <a:endParaRPr lang="en-US" sz="1400" noProof="0" dirty="0">
                        <a:latin typeface="Calibri"/>
                        <a:ea typeface="Calibri"/>
                        <a:cs typeface="Times New Roman"/>
                      </a:endParaRPr>
                    </a:p>
                  </a:txBody>
                  <a:tcPr marL="68580" marR="68580" marT="0" marB="0"/>
                </a:tc>
                <a:tc>
                  <a:txBody>
                    <a:bodyPr/>
                    <a:lstStyle/>
                    <a:p>
                      <a:pPr>
                        <a:lnSpc>
                          <a:spcPct val="115000"/>
                        </a:lnSpc>
                        <a:spcAft>
                          <a:spcPts val="0"/>
                        </a:spcAft>
                      </a:pPr>
                      <a:r>
                        <a:rPr lang="en-US" sz="1400" kern="1200" noProof="0" dirty="0" smtClean="0">
                          <a:solidFill>
                            <a:schemeClr val="dk1"/>
                          </a:solidFill>
                          <a:latin typeface="+mn-lt"/>
                          <a:ea typeface="+mn-ea"/>
                          <a:cs typeface="+mn-cs"/>
                        </a:rPr>
                        <a:t>WSS is</a:t>
                      </a:r>
                      <a:r>
                        <a:rPr lang="en-US" sz="1400" kern="1200" baseline="0" noProof="0" dirty="0" smtClean="0">
                          <a:solidFill>
                            <a:schemeClr val="dk1"/>
                          </a:solidFill>
                          <a:latin typeface="+mn-lt"/>
                          <a:ea typeface="+mn-ea"/>
                          <a:cs typeface="+mn-cs"/>
                        </a:rPr>
                        <a:t> considered as a priority in the PRSP, but the processes are somehow disconnected</a:t>
                      </a:r>
                      <a:endParaRPr lang="en-US" sz="1400" noProof="0" dirty="0">
                        <a:latin typeface="Calibri"/>
                        <a:ea typeface="Calibri"/>
                        <a:cs typeface="Times New Roman"/>
                      </a:endParaRPr>
                    </a:p>
                  </a:txBody>
                  <a:tcPr marL="68580" marR="68580" marT="0" marB="0"/>
                </a:tc>
              </a:tr>
              <a:tr h="576064">
                <a:tc>
                  <a:txBody>
                    <a:bodyPr/>
                    <a:lstStyle/>
                    <a:p>
                      <a:pPr marL="0" lvl="0" indent="0">
                        <a:lnSpc>
                          <a:spcPct val="115000"/>
                        </a:lnSpc>
                        <a:spcAft>
                          <a:spcPts val="0"/>
                        </a:spcAft>
                        <a:buFontTx/>
                        <a:buNone/>
                      </a:pPr>
                      <a:r>
                        <a:rPr lang="en-US" sz="1400" noProof="0" dirty="0" smtClean="0">
                          <a:latin typeface="Calibri"/>
                          <a:ea typeface="Calibri"/>
                          <a:cs typeface="Times New Roman"/>
                        </a:rPr>
                        <a:t>Is the policy implemented in practice?</a:t>
                      </a:r>
                      <a:endParaRPr lang="en-US" sz="1400" noProof="0" dirty="0">
                        <a:latin typeface="Calibri"/>
                        <a:ea typeface="Calibri"/>
                        <a:cs typeface="Times New Roman"/>
                      </a:endParaRPr>
                    </a:p>
                  </a:txBody>
                  <a:tcPr marL="68580" marR="68580" marT="0" marB="0">
                    <a:solidFill>
                      <a:srgbClr val="E9EDF4"/>
                    </a:solidFill>
                  </a:tcPr>
                </a:tc>
                <a:tc>
                  <a:txBody>
                    <a:bodyPr/>
                    <a:lstStyle/>
                    <a:p>
                      <a:pPr marL="21590" algn="ctr">
                        <a:lnSpc>
                          <a:spcPct val="115000"/>
                        </a:lnSpc>
                        <a:spcAft>
                          <a:spcPts val="0"/>
                        </a:spcAft>
                      </a:pPr>
                      <a:endParaRPr lang="en-US" sz="1400" noProof="0" dirty="0">
                        <a:latin typeface="Calibri"/>
                        <a:ea typeface="Calibri"/>
                        <a:cs typeface="Times New Roman"/>
                      </a:endParaRPr>
                    </a:p>
                  </a:txBody>
                  <a:tcPr marL="68580" marR="68580" marT="0" marB="0">
                    <a:solidFill>
                      <a:srgbClr val="E9EDF4"/>
                    </a:solidFill>
                  </a:tcPr>
                </a:tc>
                <a:tc>
                  <a:txBody>
                    <a:bodyPr/>
                    <a:lstStyle/>
                    <a:p>
                      <a:pPr marL="21590" marR="0" indent="0" algn="ctr" defTabSz="914400" rtl="0" eaLnBrk="1" fontAlgn="auto" latinLnBrk="0" hangingPunct="1">
                        <a:lnSpc>
                          <a:spcPct val="115000"/>
                        </a:lnSpc>
                        <a:spcBef>
                          <a:spcPts val="0"/>
                        </a:spcBef>
                        <a:spcAft>
                          <a:spcPts val="0"/>
                        </a:spcAft>
                        <a:buClrTx/>
                        <a:buSzTx/>
                        <a:buFontTx/>
                        <a:buNone/>
                        <a:tabLst/>
                        <a:defRPr/>
                      </a:pPr>
                      <a:r>
                        <a:rPr lang="en-US" sz="1400" noProof="0" dirty="0" smtClean="0">
                          <a:latin typeface="+mn-lt"/>
                          <a:ea typeface="Calibri"/>
                          <a:cs typeface="Times New Roman"/>
                          <a:sym typeface="Wingdings"/>
                        </a:rPr>
                        <a:t></a:t>
                      </a:r>
                      <a:endParaRPr lang="en-US" sz="1400" noProof="0" dirty="0" smtClean="0">
                        <a:latin typeface="+mn-lt"/>
                        <a:ea typeface="Calibri"/>
                        <a:cs typeface="Times New Roman"/>
                      </a:endParaRPr>
                    </a:p>
                  </a:txBody>
                  <a:tcPr marL="68580" marR="68580" marT="0" marB="0">
                    <a:solidFill>
                      <a:srgbClr val="E9EDF4"/>
                    </a:solidFill>
                  </a:tcPr>
                </a:tc>
                <a:tc>
                  <a:txBody>
                    <a:bodyPr/>
                    <a:lstStyle/>
                    <a:p>
                      <a:pPr marL="21590" algn="ctr">
                        <a:lnSpc>
                          <a:spcPct val="115000"/>
                        </a:lnSpc>
                        <a:spcAft>
                          <a:spcPts val="0"/>
                        </a:spcAft>
                      </a:pPr>
                      <a:endParaRPr lang="en-US" sz="1400" noProof="0" dirty="0">
                        <a:latin typeface="Calibri"/>
                        <a:ea typeface="Calibri"/>
                        <a:cs typeface="Times New Roman"/>
                      </a:endParaRPr>
                    </a:p>
                  </a:txBody>
                  <a:tcPr marL="68580" marR="68580" marT="0" marB="0">
                    <a:solidFill>
                      <a:srgbClr val="E9EDF4"/>
                    </a:solidFill>
                  </a:tcPr>
                </a:tc>
                <a:tc>
                  <a:txBody>
                    <a:bodyPr/>
                    <a:lstStyle/>
                    <a:p>
                      <a:pPr>
                        <a:lnSpc>
                          <a:spcPct val="115000"/>
                        </a:lnSpc>
                        <a:spcAft>
                          <a:spcPts val="0"/>
                        </a:spcAft>
                      </a:pPr>
                      <a:r>
                        <a:rPr lang="en-US" sz="1400" noProof="0" dirty="0" smtClean="0">
                          <a:latin typeface="Calibri"/>
                          <a:ea typeface="Calibri"/>
                          <a:cs typeface="Times New Roman"/>
                        </a:rPr>
                        <a:t>Yes, but</a:t>
                      </a:r>
                      <a:r>
                        <a:rPr lang="en-US" sz="1400" baseline="0" noProof="0" dirty="0" smtClean="0">
                          <a:latin typeface="+mn-lt"/>
                          <a:ea typeface="Calibri"/>
                          <a:cs typeface="Times New Roman"/>
                        </a:rPr>
                        <a:t> until recently urban reforms are better implemented than rural reforms</a:t>
                      </a:r>
                      <a:endParaRPr lang="en-US" sz="1400" noProof="0" dirty="0">
                        <a:latin typeface="Calibri"/>
                        <a:ea typeface="Calibri"/>
                        <a:cs typeface="Times New Roman"/>
                      </a:endParaRPr>
                    </a:p>
                  </a:txBody>
                  <a:tcPr marL="68580" marR="68580" marT="0" marB="0">
                    <a:solidFill>
                      <a:srgbClr val="E9EDF4"/>
                    </a:solidFill>
                  </a:tcPr>
                </a:tc>
              </a:tr>
              <a:tr h="629237">
                <a:tc>
                  <a:txBody>
                    <a:bodyPr/>
                    <a:lstStyle/>
                    <a:p>
                      <a:pPr marL="0" lvl="0" indent="0">
                        <a:lnSpc>
                          <a:spcPct val="115000"/>
                        </a:lnSpc>
                        <a:spcAft>
                          <a:spcPts val="0"/>
                        </a:spcAft>
                        <a:buFontTx/>
                        <a:buNone/>
                      </a:pPr>
                      <a:r>
                        <a:rPr lang="en-US" sz="1400" noProof="0" dirty="0" smtClean="0">
                          <a:latin typeface="Calibri"/>
                          <a:ea typeface="Calibri"/>
                          <a:cs typeface="Times New Roman"/>
                        </a:rPr>
                        <a:t>Are policy targets being met?</a:t>
                      </a:r>
                      <a:endParaRPr lang="en-US" sz="1400" noProof="0" dirty="0">
                        <a:latin typeface="Calibri"/>
                        <a:ea typeface="Calibri"/>
                        <a:cs typeface="Times New Roman"/>
                      </a:endParaRPr>
                    </a:p>
                  </a:txBody>
                  <a:tcPr marL="68580" marR="68580" marT="0" marB="0"/>
                </a:tc>
                <a:tc>
                  <a:txBody>
                    <a:bodyPr/>
                    <a:lstStyle/>
                    <a:p>
                      <a:pPr marL="21590" algn="ctr">
                        <a:lnSpc>
                          <a:spcPct val="115000"/>
                        </a:lnSpc>
                        <a:spcAft>
                          <a:spcPts val="0"/>
                        </a:spcAft>
                      </a:pPr>
                      <a:endParaRPr lang="en-US" sz="1400" noProof="0">
                        <a:latin typeface="Calibri"/>
                        <a:ea typeface="Calibri"/>
                        <a:cs typeface="Times New Roman"/>
                      </a:endParaRPr>
                    </a:p>
                  </a:txBody>
                  <a:tcPr marL="68580" marR="68580" marT="0" marB="0"/>
                </a:tc>
                <a:tc>
                  <a:txBody>
                    <a:bodyPr/>
                    <a:lstStyle/>
                    <a:p>
                      <a:pPr marL="21590" marR="0" algn="ctr">
                        <a:lnSpc>
                          <a:spcPct val="115000"/>
                        </a:lnSpc>
                        <a:spcBef>
                          <a:spcPts val="0"/>
                        </a:spcBef>
                        <a:spcAft>
                          <a:spcPts val="0"/>
                        </a:spcAft>
                      </a:pPr>
                      <a:r>
                        <a:rPr lang="en-US" sz="1400" noProof="0" smtClean="0">
                          <a:latin typeface="Calibri"/>
                          <a:ea typeface="Calibri"/>
                          <a:cs typeface="Calibri"/>
                          <a:sym typeface="Wingdings"/>
                        </a:rPr>
                        <a:t></a:t>
                      </a:r>
                      <a:endParaRPr lang="en-US" sz="1400" noProof="0">
                        <a:latin typeface="Calibri"/>
                        <a:ea typeface="Calibri"/>
                        <a:cs typeface="Calibri"/>
                      </a:endParaRPr>
                    </a:p>
                  </a:txBody>
                  <a:tcPr marL="68580" marR="68580" marT="0" marB="0"/>
                </a:tc>
                <a:tc>
                  <a:txBody>
                    <a:bodyPr/>
                    <a:lstStyle/>
                    <a:p>
                      <a:pPr marL="21590" marR="0" algn="ctr">
                        <a:lnSpc>
                          <a:spcPct val="115000"/>
                        </a:lnSpc>
                        <a:spcBef>
                          <a:spcPts val="0"/>
                        </a:spcBef>
                        <a:spcAft>
                          <a:spcPts val="0"/>
                        </a:spcAft>
                      </a:pPr>
                      <a:endParaRPr lang="en-US" sz="1400" noProof="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US" sz="1400" noProof="0" dirty="0" smtClean="0">
                          <a:latin typeface="Calibri"/>
                          <a:ea typeface="Calibri"/>
                          <a:cs typeface="Calibri"/>
                        </a:rPr>
                        <a:t>Situation is contrasted</a:t>
                      </a:r>
                      <a:r>
                        <a:rPr lang="en-US" sz="1400" baseline="0" noProof="0" dirty="0" smtClean="0">
                          <a:latin typeface="Calibri"/>
                          <a:ea typeface="Calibri"/>
                          <a:cs typeface="Calibri"/>
                        </a:rPr>
                        <a:t> from one sub-sector to another. Sanitation is very much behind</a:t>
                      </a:r>
                      <a:endParaRPr lang="en-US" sz="1400" noProof="0" dirty="0">
                        <a:latin typeface="Calibri"/>
                        <a:ea typeface="Calibri"/>
                        <a:cs typeface="Calibri"/>
                      </a:endParaRPr>
                    </a:p>
                  </a:txBody>
                  <a:tcPr marL="68580" marR="68580" marT="0" marB="0"/>
                </a:tc>
              </a:tr>
              <a:tr h="594899">
                <a:tc>
                  <a:txBody>
                    <a:bodyPr/>
                    <a:lstStyle/>
                    <a:p>
                      <a:pPr marL="0" lvl="0" indent="0" algn="l" defTabSz="914400" rtl="0" eaLnBrk="1" latinLnBrk="0" hangingPunct="1">
                        <a:lnSpc>
                          <a:spcPct val="115000"/>
                        </a:lnSpc>
                        <a:spcAft>
                          <a:spcPts val="0"/>
                        </a:spcAft>
                        <a:buFontTx/>
                        <a:buNone/>
                      </a:pPr>
                      <a:r>
                        <a:rPr lang="en-US" sz="1400" kern="1200" noProof="0" dirty="0" smtClean="0">
                          <a:solidFill>
                            <a:schemeClr val="dk1"/>
                          </a:solidFill>
                          <a:latin typeface="Calibri"/>
                          <a:ea typeface="Calibri"/>
                          <a:cs typeface="Times New Roman"/>
                        </a:rPr>
                        <a:t>Has SWAp contributed to the policy environment?</a:t>
                      </a:r>
                      <a:endParaRPr lang="en-US" sz="1400" kern="1200" noProof="0" dirty="0">
                        <a:solidFill>
                          <a:schemeClr val="dk1"/>
                        </a:solidFill>
                        <a:latin typeface="Calibri"/>
                        <a:ea typeface="Calibri"/>
                        <a:cs typeface="Times New Roman"/>
                      </a:endParaRPr>
                    </a:p>
                  </a:txBody>
                  <a:tcPr marL="68580" marR="68580" marT="0" marB="0">
                    <a:solidFill>
                      <a:srgbClr val="E9EDF4"/>
                    </a:solidFill>
                  </a:tcPr>
                </a:tc>
                <a:tc>
                  <a:txBody>
                    <a:bodyPr/>
                    <a:lstStyle/>
                    <a:p>
                      <a:pPr marL="0" algn="l" defTabSz="914400" rtl="0" eaLnBrk="1" latinLnBrk="0" hangingPunct="1">
                        <a:lnSpc>
                          <a:spcPct val="115000"/>
                        </a:lnSpc>
                        <a:spcAft>
                          <a:spcPts val="0"/>
                        </a:spcAft>
                      </a:pPr>
                      <a:endParaRPr lang="en-US" sz="1400" kern="1200" noProof="0" dirty="0">
                        <a:solidFill>
                          <a:schemeClr val="dk1"/>
                        </a:solidFill>
                        <a:latin typeface="Calibri"/>
                        <a:ea typeface="Calibri"/>
                        <a:cs typeface="Times New Roman"/>
                      </a:endParaRPr>
                    </a:p>
                  </a:txBody>
                  <a:tcPr marL="68580" marR="68580" marT="0" marB="0">
                    <a:solidFill>
                      <a:srgbClr val="E9EDF4"/>
                    </a:solidFill>
                  </a:tcPr>
                </a:tc>
                <a:tc>
                  <a:txBody>
                    <a:bodyPr/>
                    <a:lstStyle/>
                    <a:p>
                      <a:pPr marL="0" marR="0" algn="l" defTabSz="914400" rtl="0" eaLnBrk="1" latinLnBrk="0" hangingPunct="1">
                        <a:lnSpc>
                          <a:spcPct val="115000"/>
                        </a:lnSpc>
                        <a:spcBef>
                          <a:spcPts val="0"/>
                        </a:spcBef>
                        <a:spcAft>
                          <a:spcPts val="0"/>
                        </a:spcAft>
                      </a:pPr>
                      <a:r>
                        <a:rPr lang="en-US" sz="1400" kern="1200" noProof="0" dirty="0" smtClean="0">
                          <a:solidFill>
                            <a:schemeClr val="dk1"/>
                          </a:solidFill>
                          <a:latin typeface="Calibri"/>
                          <a:ea typeface="Calibri"/>
                          <a:cs typeface="Times New Roman"/>
                          <a:sym typeface="Wingdings"/>
                        </a:rPr>
                        <a:t></a:t>
                      </a:r>
                      <a:endParaRPr lang="en-US" sz="1400" kern="1200" noProof="0" dirty="0">
                        <a:solidFill>
                          <a:schemeClr val="dk1"/>
                        </a:solidFill>
                        <a:latin typeface="Calibri"/>
                        <a:ea typeface="Calibri"/>
                        <a:cs typeface="Times New Roman"/>
                      </a:endParaRPr>
                    </a:p>
                  </a:txBody>
                  <a:tcPr marL="68580" marR="68580" marT="0" marB="0">
                    <a:solidFill>
                      <a:srgbClr val="E9EDF4"/>
                    </a:solidFill>
                  </a:tcPr>
                </a:tc>
                <a:tc>
                  <a:txBody>
                    <a:bodyPr/>
                    <a:lstStyle/>
                    <a:p>
                      <a:pPr marL="0" marR="0" algn="l" defTabSz="914400" rtl="0" eaLnBrk="1" latinLnBrk="0" hangingPunct="1">
                        <a:lnSpc>
                          <a:spcPct val="115000"/>
                        </a:lnSpc>
                        <a:spcBef>
                          <a:spcPts val="0"/>
                        </a:spcBef>
                        <a:spcAft>
                          <a:spcPts val="0"/>
                        </a:spcAft>
                      </a:pPr>
                      <a:endParaRPr lang="en-US" sz="1400" kern="1200" noProof="0" dirty="0">
                        <a:solidFill>
                          <a:schemeClr val="dk1"/>
                        </a:solidFill>
                        <a:latin typeface="Calibri"/>
                        <a:ea typeface="Calibri"/>
                        <a:cs typeface="Times New Roman"/>
                      </a:endParaRPr>
                    </a:p>
                  </a:txBody>
                  <a:tcPr marL="68580" marR="68580" marT="0" marB="0">
                    <a:solidFill>
                      <a:srgbClr val="E9EDF4"/>
                    </a:solidFill>
                  </a:tcPr>
                </a:tc>
                <a:tc>
                  <a:txBody>
                    <a:bodyPr/>
                    <a:lstStyle/>
                    <a:p>
                      <a:pPr marL="0" marR="0" algn="l" defTabSz="914400" rtl="0" eaLnBrk="1" latinLnBrk="0" hangingPunct="1">
                        <a:lnSpc>
                          <a:spcPct val="115000"/>
                        </a:lnSpc>
                        <a:spcBef>
                          <a:spcPts val="0"/>
                        </a:spcBef>
                        <a:spcAft>
                          <a:spcPts val="0"/>
                        </a:spcAft>
                      </a:pPr>
                      <a:r>
                        <a:rPr lang="en-US" sz="1400" kern="1200" noProof="0" dirty="0" smtClean="0">
                          <a:solidFill>
                            <a:schemeClr val="dk1"/>
                          </a:solidFill>
                          <a:latin typeface="Calibri"/>
                          <a:ea typeface="Calibri"/>
                          <a:cs typeface="Times New Roman"/>
                        </a:rPr>
                        <a:t>Some policies are pre-SWAp (e.g. urban WS) but important contributions since 2005</a:t>
                      </a:r>
                      <a:endParaRPr lang="en-US" sz="1400" kern="1200" noProof="0" dirty="0">
                        <a:solidFill>
                          <a:schemeClr val="dk1"/>
                        </a:solidFill>
                        <a:latin typeface="Calibri"/>
                        <a:ea typeface="Calibri"/>
                        <a:cs typeface="Times New Roman"/>
                      </a:endParaRPr>
                    </a:p>
                  </a:txBody>
                  <a:tcPr marL="68580" marR="68580" marT="0" marB="0">
                    <a:solidFill>
                      <a:srgbClr val="E9EDF4"/>
                    </a:solidFill>
                  </a:tcPr>
                </a:tc>
              </a:tr>
            </a:tbl>
          </a:graphicData>
        </a:graphic>
      </p:graphicFrame>
      <p:sp>
        <p:nvSpPr>
          <p:cNvPr id="5" name="TextBox 4"/>
          <p:cNvSpPr txBox="1"/>
          <p:nvPr/>
        </p:nvSpPr>
        <p:spPr>
          <a:xfrm>
            <a:off x="467544" y="188640"/>
            <a:ext cx="8280920" cy="461665"/>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ctr" fontAlgn="auto">
              <a:spcBef>
                <a:spcPts val="0"/>
              </a:spcBef>
              <a:spcAft>
                <a:spcPts val="0"/>
              </a:spcAft>
              <a:defRPr/>
            </a:pPr>
            <a:r>
              <a:rPr lang="en-US" sz="2400" b="1" dirty="0" smtClean="0"/>
              <a:t>Senegal</a:t>
            </a:r>
            <a:r>
              <a:rPr lang="da-DK" sz="2400" b="1" dirty="0" smtClean="0"/>
              <a:t> </a:t>
            </a:r>
            <a:r>
              <a:rPr lang="da-DK" sz="2400" b="1" dirty="0" smtClean="0"/>
              <a:t>– </a:t>
            </a:r>
            <a:r>
              <a:rPr lang="da-DK" sz="2400" b="1" dirty="0" smtClean="0"/>
              <a:t>P</a:t>
            </a:r>
            <a:r>
              <a:rPr lang="da-DK" sz="2400" b="1" dirty="0" smtClean="0"/>
              <a:t>olicy</a:t>
            </a:r>
            <a:endParaRPr lang="da-DK" sz="2400" b="1" dirty="0"/>
          </a:p>
        </p:txBody>
      </p:sp>
      <p:sp>
        <p:nvSpPr>
          <p:cNvPr id="7" name="Slide Number Placeholder 6"/>
          <p:cNvSpPr>
            <a:spLocks noGrp="1"/>
          </p:cNvSpPr>
          <p:nvPr>
            <p:ph type="sldNum" sz="quarter" idx="12"/>
          </p:nvPr>
        </p:nvSpPr>
        <p:spPr/>
        <p:txBody>
          <a:bodyPr/>
          <a:lstStyle/>
          <a:p>
            <a:fld id="{C6F255D5-DFAF-4144-A9D5-C5B458BCDEE7}"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95535" y="908720"/>
          <a:ext cx="8352929" cy="5546214"/>
        </p:xfrm>
        <a:graphic>
          <a:graphicData uri="http://schemas.openxmlformats.org/drawingml/2006/table">
            <a:tbl>
              <a:tblPr firstRow="1" bandRow="1">
                <a:tableStyleId>{5C22544A-7EE6-4342-B048-85BDC9FD1C3A}</a:tableStyleId>
              </a:tblPr>
              <a:tblGrid>
                <a:gridCol w="3312369"/>
                <a:gridCol w="336037"/>
                <a:gridCol w="336037"/>
                <a:gridCol w="336037"/>
                <a:gridCol w="4032449"/>
              </a:tblGrid>
              <a:tr h="370840">
                <a:tc>
                  <a:txBody>
                    <a:bodyPr/>
                    <a:lstStyle/>
                    <a:p>
                      <a:pPr marL="342900" lvl="0" indent="-342900">
                        <a:lnSpc>
                          <a:spcPct val="115000"/>
                        </a:lnSpc>
                        <a:spcAft>
                          <a:spcPts val="0"/>
                        </a:spcAft>
                        <a:buFont typeface="+mj-lt"/>
                        <a:buNone/>
                      </a:pPr>
                      <a:r>
                        <a:rPr lang="da-DK" sz="1600" dirty="0" smtClean="0">
                          <a:latin typeface="Calibri"/>
                          <a:ea typeface="Calibri"/>
                          <a:cs typeface="Times New Roman"/>
                        </a:rPr>
                        <a:t>Criteria</a:t>
                      </a:r>
                      <a:endParaRPr lang="en-US" sz="1600" dirty="0">
                        <a:latin typeface="Calibri"/>
                        <a:ea typeface="Calibri"/>
                        <a:cs typeface="Times New Roman"/>
                      </a:endParaRPr>
                    </a:p>
                  </a:txBody>
                  <a:tcPr marL="68580" marR="68580" marT="0" marB="0"/>
                </a:tc>
                <a:tc>
                  <a:txBody>
                    <a:bodyPr/>
                    <a:lstStyle/>
                    <a:p>
                      <a:pPr marL="21590" marR="0" indent="0" algn="l" defTabSz="914400" rtl="0" eaLnBrk="1" fontAlgn="auto" latinLnBrk="0" hangingPunct="1">
                        <a:lnSpc>
                          <a:spcPct val="115000"/>
                        </a:lnSpc>
                        <a:spcBef>
                          <a:spcPts val="0"/>
                        </a:spcBef>
                        <a:spcAft>
                          <a:spcPts val="0"/>
                        </a:spcAft>
                        <a:buClrTx/>
                        <a:buSzTx/>
                        <a:buFontTx/>
                        <a:buNone/>
                        <a:tabLst/>
                        <a:defRPr/>
                      </a:pPr>
                      <a:r>
                        <a:rPr lang="da-DK" sz="1600" dirty="0" smtClean="0">
                          <a:latin typeface="Calibri"/>
                          <a:ea typeface="Calibri"/>
                          <a:cs typeface="Times New Roman"/>
                        </a:rPr>
                        <a:t>H</a:t>
                      </a:r>
                      <a:endParaRPr lang="en-US" sz="1600" dirty="0" smtClean="0">
                        <a:latin typeface="+mn-lt"/>
                        <a:ea typeface="Calibri"/>
                        <a:cs typeface="Times New Roman"/>
                      </a:endParaRPr>
                    </a:p>
                  </a:txBody>
                  <a:tcPr marL="68580" marR="68580" marT="0" marB="0"/>
                </a:tc>
                <a:tc>
                  <a:txBody>
                    <a:bodyPr/>
                    <a:lstStyle/>
                    <a:p>
                      <a:pPr marL="7938" indent="-7938" algn="ctr">
                        <a:lnSpc>
                          <a:spcPct val="115000"/>
                        </a:lnSpc>
                        <a:spcAft>
                          <a:spcPts val="0"/>
                        </a:spcAft>
                      </a:pPr>
                      <a:r>
                        <a:rPr lang="en-GB" sz="1600" dirty="0" smtClean="0">
                          <a:latin typeface="Calibri"/>
                          <a:ea typeface="Calibri"/>
                          <a:cs typeface="Times New Roman"/>
                        </a:rPr>
                        <a:t>M</a:t>
                      </a:r>
                      <a:endParaRPr lang="en-GB" sz="1600" dirty="0">
                        <a:latin typeface="Calibri"/>
                        <a:ea typeface="Calibri"/>
                        <a:cs typeface="Times New Roman"/>
                      </a:endParaRPr>
                    </a:p>
                  </a:txBody>
                  <a:tcPr marL="68580" marR="68580"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da-DK" sz="1600" dirty="0" smtClean="0">
                          <a:latin typeface="+mn-lt"/>
                          <a:ea typeface="Calibri"/>
                          <a:cs typeface="Times New Roman"/>
                        </a:rPr>
                        <a:t>L</a:t>
                      </a:r>
                      <a:endParaRPr lang="en-US" sz="1600" dirty="0" smtClean="0">
                        <a:latin typeface="+mn-lt"/>
                        <a:ea typeface="Calibri"/>
                        <a:cs typeface="Times New Roman"/>
                      </a:endParaRPr>
                    </a:p>
                    <a:p>
                      <a:pPr marL="153988" indent="-307975" algn="ctr">
                        <a:lnSpc>
                          <a:spcPct val="115000"/>
                        </a:lnSpc>
                        <a:spcAft>
                          <a:spcPts val="0"/>
                        </a:spcAft>
                      </a:pPr>
                      <a:endParaRPr lang="en-GB" sz="1600" dirty="0">
                        <a:latin typeface="Calibri"/>
                        <a:ea typeface="Calibri"/>
                        <a:cs typeface="Times New Roman"/>
                      </a:endParaRPr>
                    </a:p>
                  </a:txBody>
                  <a:tcPr marL="68580" marR="68580" marT="0" marB="0"/>
                </a:tc>
                <a:tc>
                  <a:txBody>
                    <a:bodyPr/>
                    <a:lstStyle/>
                    <a:p>
                      <a:pPr>
                        <a:lnSpc>
                          <a:spcPct val="115000"/>
                        </a:lnSpc>
                        <a:spcAft>
                          <a:spcPts val="0"/>
                        </a:spcAft>
                      </a:pPr>
                      <a:r>
                        <a:rPr lang="da-DK" sz="1600" dirty="0" smtClean="0">
                          <a:latin typeface="Calibri"/>
                          <a:ea typeface="Calibri"/>
                          <a:cs typeface="Times New Roman"/>
                        </a:rPr>
                        <a:t>Comment</a:t>
                      </a:r>
                      <a:endParaRPr lang="en-US" sz="1600" dirty="0">
                        <a:latin typeface="Calibri"/>
                        <a:ea typeface="Calibri"/>
                        <a:cs typeface="Times New Roman"/>
                      </a:endParaRPr>
                    </a:p>
                  </a:txBody>
                  <a:tcPr marL="68580" marR="68580" marT="0" marB="0"/>
                </a:tc>
              </a:tr>
              <a:tr h="519288">
                <a:tc>
                  <a:txBody>
                    <a:bodyPr/>
                    <a:lstStyle/>
                    <a:p>
                      <a:pPr marL="0" lvl="0" indent="0">
                        <a:lnSpc>
                          <a:spcPct val="115000"/>
                        </a:lnSpc>
                        <a:spcAft>
                          <a:spcPts val="0"/>
                        </a:spcAft>
                        <a:buFont typeface="+mj-lt"/>
                        <a:buNone/>
                      </a:pPr>
                      <a:r>
                        <a:rPr lang="en-GB" sz="1400" dirty="0">
                          <a:latin typeface="Calibri"/>
                          <a:ea typeface="Calibri"/>
                          <a:cs typeface="Times New Roman"/>
                        </a:rPr>
                        <a:t>Is there a sector investment plan?</a:t>
                      </a:r>
                      <a:endParaRPr lang="en-US" sz="1400" dirty="0">
                        <a:latin typeface="Calibri"/>
                        <a:ea typeface="Calibri"/>
                        <a:cs typeface="Times New Roman"/>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r>
                        <a:rPr lang="en-GB" sz="1600" dirty="0">
                          <a:latin typeface="Calibri"/>
                          <a:ea typeface="Calibri"/>
                          <a:cs typeface="Calibri"/>
                          <a:sym typeface="Wingdings"/>
                        </a:rPr>
                        <a:t></a:t>
                      </a:r>
                      <a:endParaRPr lang="en-US" sz="1600" dirty="0">
                        <a:latin typeface="Calibri"/>
                        <a:ea typeface="Calibri"/>
                        <a:cs typeface="Calibri"/>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endParaRPr lang="en-GB" sz="1600" dirty="0">
                        <a:latin typeface="Calibri"/>
                        <a:ea typeface="Calibri"/>
                        <a:cs typeface="Calibri"/>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endParaRPr lang="en-GB" sz="1600" dirty="0">
                        <a:latin typeface="Calibri"/>
                        <a:ea typeface="Calibri"/>
                        <a:cs typeface="Calibri"/>
                      </a:endParaRPr>
                    </a:p>
                  </a:txBody>
                  <a:tcPr marL="68580" marR="68580" marT="0" marB="0">
                    <a:solidFill>
                      <a:schemeClr val="accent1">
                        <a:lumMod val="40000"/>
                        <a:lumOff val="60000"/>
                      </a:schemeClr>
                    </a:solidFill>
                  </a:tcPr>
                </a:tc>
                <a:tc>
                  <a:txBody>
                    <a:bodyPr/>
                    <a:lstStyle/>
                    <a:p>
                      <a:pPr marL="0" marR="0">
                        <a:lnSpc>
                          <a:spcPct val="115000"/>
                        </a:lnSpc>
                        <a:spcBef>
                          <a:spcPts val="0"/>
                        </a:spcBef>
                        <a:spcAft>
                          <a:spcPts val="0"/>
                        </a:spcAft>
                      </a:pPr>
                      <a:r>
                        <a:rPr lang="en-GB" sz="1400" dirty="0" smtClean="0">
                          <a:latin typeface="Calibri"/>
                          <a:ea typeface="Calibri"/>
                          <a:cs typeface="Calibri"/>
                        </a:rPr>
                        <a:t>The PEPAM</a:t>
                      </a:r>
                      <a:r>
                        <a:rPr lang="en-GB" sz="1400" baseline="0" dirty="0" smtClean="0">
                          <a:latin typeface="Calibri"/>
                          <a:ea typeface="Calibri"/>
                          <a:cs typeface="Calibri"/>
                        </a:rPr>
                        <a:t> is at the same time a SIP and a coordination mechanism</a:t>
                      </a:r>
                      <a:endParaRPr lang="en-US" sz="1400" dirty="0">
                        <a:latin typeface="Calibri"/>
                        <a:ea typeface="Calibri"/>
                        <a:cs typeface="Calibri"/>
                      </a:endParaRPr>
                    </a:p>
                  </a:txBody>
                  <a:tcPr marL="68580" marR="68580" marT="0" marB="0">
                    <a:solidFill>
                      <a:schemeClr val="accent1">
                        <a:lumMod val="40000"/>
                        <a:lumOff val="60000"/>
                      </a:schemeClr>
                    </a:solidFill>
                  </a:tcPr>
                </a:tc>
              </a:tr>
              <a:tr h="258998">
                <a:tc>
                  <a:txBody>
                    <a:bodyPr/>
                    <a:lstStyle/>
                    <a:p>
                      <a:pPr marL="0" lvl="0" indent="0">
                        <a:lnSpc>
                          <a:spcPct val="115000"/>
                        </a:lnSpc>
                        <a:spcAft>
                          <a:spcPts val="0"/>
                        </a:spcAft>
                        <a:buFont typeface="+mj-lt"/>
                        <a:buNone/>
                      </a:pPr>
                      <a:r>
                        <a:rPr lang="en-GB" sz="1400" dirty="0">
                          <a:latin typeface="Calibri"/>
                          <a:ea typeface="Calibri"/>
                          <a:cs typeface="Times New Roman"/>
                        </a:rPr>
                        <a:t>Is donor funding linked to the SIP?</a:t>
                      </a:r>
                      <a:endParaRPr lang="en-US" sz="1400" dirty="0">
                        <a:latin typeface="Calibri"/>
                        <a:ea typeface="Calibri"/>
                        <a:cs typeface="Times New Roman"/>
                      </a:endParaRPr>
                    </a:p>
                  </a:txBody>
                  <a:tcPr marL="68580" marR="68580" marT="0" marB="0"/>
                </a:tc>
                <a:tc>
                  <a:txBody>
                    <a:bodyPr/>
                    <a:lstStyle/>
                    <a:p>
                      <a:pPr marL="21590" marR="0">
                        <a:lnSpc>
                          <a:spcPct val="115000"/>
                        </a:lnSpc>
                        <a:spcBef>
                          <a:spcPts val="0"/>
                        </a:spcBef>
                        <a:spcAft>
                          <a:spcPts val="0"/>
                        </a:spcAft>
                      </a:pPr>
                      <a:endParaRPr lang="en-US" sz="1600" dirty="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r>
                        <a:rPr lang="en-GB" sz="1600" dirty="0" smtClean="0">
                          <a:latin typeface="+mn-lt"/>
                          <a:ea typeface="Calibri"/>
                          <a:cs typeface="Calibri"/>
                          <a:sym typeface="Wingdings"/>
                        </a:rPr>
                        <a:t></a:t>
                      </a:r>
                      <a:endParaRPr lang="en-GB" sz="1600" dirty="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endParaRPr lang="en-GB" sz="1600" dirty="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US" sz="1400" dirty="0" smtClean="0">
                          <a:latin typeface="Calibri"/>
                          <a:ea typeface="Calibri"/>
                          <a:cs typeface="Calibri"/>
                        </a:rPr>
                        <a:t>Most donor</a:t>
                      </a:r>
                      <a:r>
                        <a:rPr lang="en-US" sz="1400" baseline="0" dirty="0" smtClean="0">
                          <a:latin typeface="Calibri"/>
                          <a:ea typeface="Calibri"/>
                          <a:cs typeface="Calibri"/>
                        </a:rPr>
                        <a:t> funding is linked to the PEPAM</a:t>
                      </a:r>
                      <a:endParaRPr lang="en-US" sz="1400" dirty="0">
                        <a:latin typeface="Calibri"/>
                        <a:ea typeface="Calibri"/>
                        <a:cs typeface="Calibri"/>
                      </a:endParaRPr>
                    </a:p>
                  </a:txBody>
                  <a:tcPr marL="68580" marR="68580" marT="0" marB="0"/>
                </a:tc>
              </a:tr>
              <a:tr h="511672">
                <a:tc>
                  <a:txBody>
                    <a:bodyPr/>
                    <a:lstStyle/>
                    <a:p>
                      <a:pPr marL="0" lvl="0" indent="0">
                        <a:lnSpc>
                          <a:spcPct val="115000"/>
                        </a:lnSpc>
                        <a:spcAft>
                          <a:spcPts val="0"/>
                        </a:spcAft>
                        <a:buFont typeface="+mj-lt"/>
                        <a:buNone/>
                      </a:pPr>
                      <a:r>
                        <a:rPr lang="en-GB" sz="1400" dirty="0">
                          <a:latin typeface="Calibri"/>
                          <a:ea typeface="Calibri"/>
                          <a:cs typeface="Times New Roman"/>
                        </a:rPr>
                        <a:t>Are sub-sector allocations policy directed</a:t>
                      </a:r>
                      <a:r>
                        <a:rPr lang="en-GB" sz="1400" dirty="0" smtClean="0">
                          <a:latin typeface="Calibri"/>
                          <a:ea typeface="Calibri"/>
                          <a:cs typeface="Times New Roman"/>
                        </a:rPr>
                        <a:t>?</a:t>
                      </a:r>
                      <a:endParaRPr lang="en-US" sz="1400" dirty="0">
                        <a:latin typeface="Calibri"/>
                        <a:ea typeface="Calibri"/>
                        <a:cs typeface="Times New Roman"/>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endParaRPr lang="en-GB" sz="1600" dirty="0">
                        <a:latin typeface="Calibri"/>
                        <a:ea typeface="Calibri"/>
                        <a:cs typeface="Calibri"/>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r>
                        <a:rPr lang="en-GB" sz="1600" dirty="0" smtClean="0">
                          <a:latin typeface="+mn-lt"/>
                          <a:ea typeface="Calibri"/>
                          <a:cs typeface="Calibri"/>
                          <a:sym typeface="Wingdings"/>
                        </a:rPr>
                        <a:t></a:t>
                      </a:r>
                      <a:endParaRPr lang="en-US" sz="1600" dirty="0">
                        <a:latin typeface="Calibri"/>
                        <a:ea typeface="Calibri"/>
                        <a:cs typeface="Calibri"/>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endParaRPr lang="en-GB" sz="1600" dirty="0">
                        <a:latin typeface="Calibri"/>
                        <a:ea typeface="Calibri"/>
                        <a:cs typeface="Calibri"/>
                      </a:endParaRPr>
                    </a:p>
                  </a:txBody>
                  <a:tcPr marL="68580" marR="68580" marT="0" marB="0">
                    <a:solidFill>
                      <a:schemeClr val="accent1">
                        <a:lumMod val="40000"/>
                        <a:lumOff val="60000"/>
                      </a:schemeClr>
                    </a:solidFill>
                  </a:tcPr>
                </a:tc>
                <a:tc>
                  <a:txBody>
                    <a:bodyPr/>
                    <a:lstStyle/>
                    <a:p>
                      <a:pPr marL="0" marR="0">
                        <a:lnSpc>
                          <a:spcPct val="115000"/>
                        </a:lnSpc>
                        <a:spcBef>
                          <a:spcPts val="0"/>
                        </a:spcBef>
                        <a:spcAft>
                          <a:spcPts val="0"/>
                        </a:spcAft>
                      </a:pPr>
                      <a:r>
                        <a:rPr lang="en-US" sz="1400" dirty="0" smtClean="0">
                          <a:latin typeface="Calibri"/>
                          <a:ea typeface="Calibri"/>
                          <a:cs typeface="Calibri"/>
                        </a:rPr>
                        <a:t>The PEPAM</a:t>
                      </a:r>
                      <a:r>
                        <a:rPr lang="en-US" sz="1400" baseline="0" dirty="0" smtClean="0">
                          <a:latin typeface="Calibri"/>
                          <a:ea typeface="Calibri"/>
                          <a:cs typeface="Calibri"/>
                        </a:rPr>
                        <a:t> process has allowed reallocating some funding towards sub-sectors lagging behind</a:t>
                      </a:r>
                      <a:endParaRPr lang="en-US" sz="1400" dirty="0">
                        <a:latin typeface="Calibri"/>
                        <a:ea typeface="Calibri"/>
                        <a:cs typeface="Calibri"/>
                      </a:endParaRPr>
                    </a:p>
                  </a:txBody>
                  <a:tcPr marL="68580" marR="68580" marT="0" marB="0">
                    <a:solidFill>
                      <a:schemeClr val="accent1">
                        <a:lumMod val="40000"/>
                        <a:lumOff val="60000"/>
                      </a:schemeClr>
                    </a:solidFill>
                  </a:tcPr>
                </a:tc>
              </a:tr>
              <a:tr h="370840">
                <a:tc>
                  <a:txBody>
                    <a:bodyPr/>
                    <a:lstStyle/>
                    <a:p>
                      <a:pPr marL="0" lvl="0" indent="0">
                        <a:lnSpc>
                          <a:spcPct val="115000"/>
                        </a:lnSpc>
                        <a:spcAft>
                          <a:spcPts val="0"/>
                        </a:spcAft>
                        <a:buFont typeface="+mj-lt"/>
                        <a:buNone/>
                      </a:pPr>
                      <a:r>
                        <a:rPr lang="en-GB" sz="1400" dirty="0">
                          <a:latin typeface="Calibri"/>
                          <a:ea typeface="Calibri"/>
                          <a:cs typeface="Times New Roman"/>
                        </a:rPr>
                        <a:t>Is spending linked to policy and results?</a:t>
                      </a:r>
                      <a:endParaRPr lang="en-US" sz="1400" dirty="0">
                        <a:latin typeface="Calibri"/>
                        <a:ea typeface="Calibri"/>
                        <a:cs typeface="Times New Roman"/>
                      </a:endParaRPr>
                    </a:p>
                  </a:txBody>
                  <a:tcPr marL="68580" marR="68580" marT="0" marB="0"/>
                </a:tc>
                <a:tc>
                  <a:txBody>
                    <a:bodyPr/>
                    <a:lstStyle/>
                    <a:p>
                      <a:pPr marL="21590" marR="0">
                        <a:lnSpc>
                          <a:spcPct val="115000"/>
                        </a:lnSpc>
                        <a:spcBef>
                          <a:spcPts val="0"/>
                        </a:spcBef>
                        <a:spcAft>
                          <a:spcPts val="0"/>
                        </a:spcAft>
                      </a:pPr>
                      <a:endParaRPr lang="en-US" sz="1600" dirty="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r>
                        <a:rPr lang="en-GB" sz="1600" dirty="0" smtClean="0">
                          <a:latin typeface="+mn-lt"/>
                          <a:ea typeface="Calibri"/>
                          <a:cs typeface="Calibri"/>
                          <a:sym typeface="Wingdings"/>
                        </a:rPr>
                        <a:t></a:t>
                      </a:r>
                      <a:endParaRPr lang="en-GB" sz="1600" dirty="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endParaRPr lang="en-GB" sz="1600" dirty="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US" sz="1400" dirty="0" smtClean="0">
                          <a:latin typeface="Calibri"/>
                          <a:ea typeface="Calibri"/>
                          <a:cs typeface="Calibri"/>
                        </a:rPr>
                        <a:t>There are shortcomings, but PEPAM has clear policy</a:t>
                      </a:r>
                      <a:r>
                        <a:rPr lang="en-US" sz="1400" baseline="0" dirty="0" smtClean="0">
                          <a:latin typeface="Calibri"/>
                          <a:ea typeface="Calibri"/>
                          <a:cs typeface="Calibri"/>
                        </a:rPr>
                        <a:t> objectives and M&amp;E helps keep focusing on results</a:t>
                      </a:r>
                      <a:endParaRPr lang="en-US" sz="1400" dirty="0">
                        <a:latin typeface="Calibri"/>
                        <a:ea typeface="Calibri"/>
                        <a:cs typeface="Calibri"/>
                      </a:endParaRPr>
                    </a:p>
                  </a:txBody>
                  <a:tcPr marL="68580" marR="68580" marT="0" marB="0"/>
                </a:tc>
              </a:tr>
              <a:tr h="370840">
                <a:tc>
                  <a:txBody>
                    <a:bodyPr/>
                    <a:lstStyle/>
                    <a:p>
                      <a:pPr marL="0" lvl="0" indent="0">
                        <a:lnSpc>
                          <a:spcPct val="115000"/>
                        </a:lnSpc>
                        <a:spcAft>
                          <a:spcPts val="0"/>
                        </a:spcAft>
                        <a:buFont typeface="+mj-lt"/>
                        <a:buNone/>
                      </a:pPr>
                      <a:r>
                        <a:rPr lang="en-GB" sz="1400" dirty="0">
                          <a:latin typeface="Calibri"/>
                          <a:ea typeface="Calibri"/>
                          <a:cs typeface="Times New Roman"/>
                        </a:rPr>
                        <a:t>Is multiyear sector MTEF in place?</a:t>
                      </a:r>
                      <a:endParaRPr lang="en-US" sz="1400" dirty="0">
                        <a:latin typeface="Calibri"/>
                        <a:ea typeface="Calibri"/>
                        <a:cs typeface="Times New Roman"/>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endParaRPr lang="en-GB" sz="1600" dirty="0">
                        <a:latin typeface="Calibri"/>
                        <a:ea typeface="Calibri"/>
                        <a:cs typeface="Calibri"/>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endParaRPr lang="en-US" sz="1600" dirty="0">
                        <a:latin typeface="Calibri"/>
                        <a:ea typeface="Calibri"/>
                        <a:cs typeface="Calibri"/>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r>
                        <a:rPr lang="en-GB" sz="1600" dirty="0" smtClean="0">
                          <a:latin typeface="+mn-lt"/>
                          <a:ea typeface="Calibri"/>
                          <a:cs typeface="Calibri"/>
                          <a:sym typeface="Wingdings"/>
                        </a:rPr>
                        <a:t></a:t>
                      </a:r>
                      <a:endParaRPr lang="en-GB" sz="1600" dirty="0">
                        <a:latin typeface="Calibri"/>
                        <a:ea typeface="Calibri"/>
                        <a:cs typeface="Calibri"/>
                      </a:endParaRPr>
                    </a:p>
                  </a:txBody>
                  <a:tcPr marL="68580" marR="68580" marT="0" marB="0">
                    <a:solidFill>
                      <a:schemeClr val="accent1">
                        <a:lumMod val="40000"/>
                        <a:lumOff val="60000"/>
                      </a:schemeClr>
                    </a:solidFill>
                  </a:tcPr>
                </a:tc>
                <a:tc>
                  <a:txBody>
                    <a:bodyPr/>
                    <a:lstStyle/>
                    <a:p>
                      <a:pPr marL="0" marR="0">
                        <a:lnSpc>
                          <a:spcPct val="115000"/>
                        </a:lnSpc>
                        <a:spcBef>
                          <a:spcPts val="0"/>
                        </a:spcBef>
                        <a:spcAft>
                          <a:spcPts val="0"/>
                        </a:spcAft>
                      </a:pPr>
                      <a:r>
                        <a:rPr lang="en-US" sz="1400" dirty="0" smtClean="0">
                          <a:latin typeface="Calibri"/>
                          <a:ea typeface="Calibri"/>
                          <a:cs typeface="Calibri"/>
                        </a:rPr>
                        <a:t>No, it is scheduled to be introduced in the sector during the</a:t>
                      </a:r>
                      <a:r>
                        <a:rPr lang="en-US" sz="1400" baseline="0" dirty="0" smtClean="0">
                          <a:latin typeface="Calibri"/>
                          <a:ea typeface="Calibri"/>
                          <a:cs typeface="Calibri"/>
                        </a:rPr>
                        <a:t> 2012-2014 period</a:t>
                      </a:r>
                      <a:endParaRPr lang="en-US" sz="1400" dirty="0">
                        <a:latin typeface="Calibri"/>
                        <a:ea typeface="Calibri"/>
                        <a:cs typeface="Calibri"/>
                      </a:endParaRPr>
                    </a:p>
                  </a:txBody>
                  <a:tcPr marL="68580" marR="68580" marT="0" marB="0">
                    <a:solidFill>
                      <a:schemeClr val="accent1">
                        <a:lumMod val="40000"/>
                        <a:lumOff val="60000"/>
                      </a:schemeClr>
                    </a:solidFill>
                  </a:tcPr>
                </a:tc>
              </a:tr>
              <a:tr h="370840">
                <a:tc>
                  <a:txBody>
                    <a:bodyPr/>
                    <a:lstStyle/>
                    <a:p>
                      <a:pPr marL="0" lvl="0" indent="0">
                        <a:lnSpc>
                          <a:spcPct val="115000"/>
                        </a:lnSpc>
                        <a:spcAft>
                          <a:spcPts val="0"/>
                        </a:spcAft>
                        <a:buFont typeface="+mj-lt"/>
                        <a:buNone/>
                      </a:pPr>
                      <a:r>
                        <a:rPr lang="en-GB" sz="1400" dirty="0">
                          <a:latin typeface="Calibri"/>
                          <a:ea typeface="Calibri"/>
                          <a:cs typeface="Times New Roman"/>
                        </a:rPr>
                        <a:t>Is the disbursement and expenditure level </a:t>
                      </a:r>
                      <a:r>
                        <a:rPr lang="en-GB" sz="1400" dirty="0" smtClean="0">
                          <a:latin typeface="Calibri"/>
                          <a:ea typeface="Calibri"/>
                          <a:cs typeface="Times New Roman"/>
                        </a:rPr>
                        <a:t>satisfactory?</a:t>
                      </a:r>
                      <a:endParaRPr lang="en-US" sz="1400" dirty="0">
                        <a:latin typeface="Calibri"/>
                        <a:ea typeface="Calibri"/>
                        <a:cs typeface="Times New Roman"/>
                      </a:endParaRPr>
                    </a:p>
                  </a:txBody>
                  <a:tcPr marL="68580" marR="68580" marT="0" marB="0"/>
                </a:tc>
                <a:tc>
                  <a:txBody>
                    <a:bodyPr/>
                    <a:lstStyle/>
                    <a:p>
                      <a:pPr marL="21590" marR="0">
                        <a:lnSpc>
                          <a:spcPct val="115000"/>
                        </a:lnSpc>
                        <a:spcBef>
                          <a:spcPts val="0"/>
                        </a:spcBef>
                        <a:spcAft>
                          <a:spcPts val="0"/>
                        </a:spcAft>
                      </a:pPr>
                      <a:endParaRPr lang="en-GB" sz="1600" dirty="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endParaRPr lang="en-US" sz="1600" dirty="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r>
                        <a:rPr lang="en-GB" sz="1600" dirty="0" smtClean="0">
                          <a:latin typeface="+mn-lt"/>
                          <a:ea typeface="Calibri"/>
                          <a:cs typeface="Calibri"/>
                          <a:sym typeface="Wingdings"/>
                        </a:rPr>
                        <a:t></a:t>
                      </a:r>
                      <a:endParaRPr lang="en-GB" sz="1600" dirty="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US" sz="1400" dirty="0" smtClean="0">
                          <a:latin typeface="Calibri"/>
                          <a:ea typeface="Calibri"/>
                          <a:cs typeface="Calibri"/>
                        </a:rPr>
                        <a:t>No, expenditure</a:t>
                      </a:r>
                      <a:r>
                        <a:rPr lang="en-US" sz="1400" baseline="0" dirty="0" smtClean="0">
                          <a:latin typeface="Calibri"/>
                          <a:ea typeface="Calibri"/>
                          <a:cs typeface="Calibri"/>
                        </a:rPr>
                        <a:t> rates are around 60% and there is no evidence of substantial increase since 2005</a:t>
                      </a:r>
                      <a:endParaRPr lang="en-US" sz="1400" dirty="0">
                        <a:latin typeface="Calibri"/>
                        <a:ea typeface="Calibri"/>
                        <a:cs typeface="Calibri"/>
                      </a:endParaRPr>
                    </a:p>
                  </a:txBody>
                  <a:tcPr marL="68580" marR="68580" marT="0" marB="0"/>
                </a:tc>
              </a:tr>
              <a:tr h="370840">
                <a:tc>
                  <a:txBody>
                    <a:bodyPr/>
                    <a:lstStyle/>
                    <a:p>
                      <a:pPr marL="0" lvl="0" indent="0">
                        <a:lnSpc>
                          <a:spcPct val="115000"/>
                        </a:lnSpc>
                        <a:spcAft>
                          <a:spcPts val="0"/>
                        </a:spcAft>
                        <a:buFont typeface="+mj-lt"/>
                        <a:buNone/>
                      </a:pPr>
                      <a:r>
                        <a:rPr lang="en-GB" sz="1400" dirty="0">
                          <a:latin typeface="Calibri"/>
                          <a:ea typeface="Calibri"/>
                          <a:cs typeface="Times New Roman"/>
                        </a:rPr>
                        <a:t>Has SWAp influenced </a:t>
                      </a:r>
                      <a:r>
                        <a:rPr lang="en-GB" sz="1400" dirty="0" smtClean="0">
                          <a:latin typeface="Calibri"/>
                          <a:ea typeface="Calibri"/>
                          <a:cs typeface="Times New Roman"/>
                        </a:rPr>
                        <a:t>aid </a:t>
                      </a:r>
                      <a:r>
                        <a:rPr lang="en-GB" sz="1400" dirty="0">
                          <a:latin typeface="Calibri"/>
                          <a:ea typeface="Calibri"/>
                          <a:cs typeface="Times New Roman"/>
                        </a:rPr>
                        <a:t>modalities?</a:t>
                      </a:r>
                      <a:endParaRPr lang="en-US" sz="1400" dirty="0">
                        <a:latin typeface="Calibri"/>
                        <a:ea typeface="Calibri"/>
                        <a:cs typeface="Times New Roman"/>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endParaRPr lang="en-US" sz="1600" dirty="0">
                        <a:latin typeface="Calibri"/>
                        <a:ea typeface="Calibri"/>
                        <a:cs typeface="Calibri"/>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endParaRPr lang="en-GB" sz="1600" dirty="0">
                        <a:latin typeface="Calibri"/>
                        <a:ea typeface="Calibri"/>
                        <a:cs typeface="Calibri"/>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r>
                        <a:rPr lang="en-GB" sz="1600" dirty="0" smtClean="0">
                          <a:latin typeface="+mn-lt"/>
                          <a:ea typeface="Calibri"/>
                          <a:cs typeface="Calibri"/>
                          <a:sym typeface="Wingdings"/>
                        </a:rPr>
                        <a:t></a:t>
                      </a:r>
                      <a:endParaRPr lang="en-GB" sz="1600" dirty="0">
                        <a:latin typeface="Calibri"/>
                        <a:ea typeface="Calibri"/>
                        <a:cs typeface="Calibri"/>
                      </a:endParaRPr>
                    </a:p>
                  </a:txBody>
                  <a:tcPr marL="68580" marR="68580" marT="0" marB="0">
                    <a:solidFill>
                      <a:schemeClr val="accent1">
                        <a:lumMod val="40000"/>
                        <a:lumOff val="60000"/>
                      </a:schemeClr>
                    </a:solidFill>
                  </a:tcPr>
                </a:tc>
                <a:tc>
                  <a:txBody>
                    <a:bodyPr/>
                    <a:lstStyle/>
                    <a:p>
                      <a:pPr marL="0" marR="0">
                        <a:lnSpc>
                          <a:spcPct val="115000"/>
                        </a:lnSpc>
                        <a:spcBef>
                          <a:spcPts val="0"/>
                        </a:spcBef>
                        <a:spcAft>
                          <a:spcPts val="0"/>
                        </a:spcAft>
                      </a:pPr>
                      <a:r>
                        <a:rPr lang="en-US" sz="1400" dirty="0" smtClean="0">
                          <a:latin typeface="Calibri"/>
                          <a:ea typeface="Calibri"/>
                          <a:cs typeface="Calibri"/>
                        </a:rPr>
                        <a:t>No, majority of</a:t>
                      </a:r>
                      <a:r>
                        <a:rPr lang="en-US" sz="1400" baseline="0" dirty="0" smtClean="0">
                          <a:latin typeface="Calibri"/>
                          <a:ea typeface="Calibri"/>
                          <a:cs typeface="Calibri"/>
                        </a:rPr>
                        <a:t> aid is still provided through individual investment projects</a:t>
                      </a:r>
                      <a:endParaRPr lang="en-US" sz="1400" dirty="0">
                        <a:latin typeface="Calibri"/>
                        <a:ea typeface="Calibri"/>
                        <a:cs typeface="Calibri"/>
                      </a:endParaRPr>
                    </a:p>
                  </a:txBody>
                  <a:tcPr marL="68580" marR="68580" marT="0" marB="0">
                    <a:solidFill>
                      <a:schemeClr val="accent1">
                        <a:lumMod val="40000"/>
                        <a:lumOff val="60000"/>
                      </a:schemeClr>
                    </a:solidFill>
                  </a:tcPr>
                </a:tc>
              </a:tr>
              <a:tr h="370840">
                <a:tc>
                  <a:txBody>
                    <a:bodyPr/>
                    <a:lstStyle/>
                    <a:p>
                      <a:pPr marL="0" lvl="0" indent="0">
                        <a:lnSpc>
                          <a:spcPct val="115000"/>
                        </a:lnSpc>
                        <a:spcAft>
                          <a:spcPts val="0"/>
                        </a:spcAft>
                        <a:buFont typeface="+mj-lt"/>
                        <a:buNone/>
                      </a:pPr>
                      <a:r>
                        <a:rPr lang="en-GB" sz="1400" dirty="0">
                          <a:latin typeface="Calibri"/>
                          <a:ea typeface="Calibri"/>
                          <a:cs typeface="Times New Roman"/>
                        </a:rPr>
                        <a:t>Has SWAp influenced unit costs</a:t>
                      </a:r>
                      <a:r>
                        <a:rPr lang="en-GB" sz="1400" dirty="0" smtClean="0">
                          <a:latin typeface="Calibri"/>
                          <a:ea typeface="Calibri"/>
                          <a:cs typeface="Times New Roman"/>
                        </a:rPr>
                        <a:t>?</a:t>
                      </a:r>
                      <a:endParaRPr lang="en-US" sz="1400" dirty="0">
                        <a:latin typeface="Calibri"/>
                        <a:ea typeface="Calibri"/>
                        <a:cs typeface="Times New Roman"/>
                      </a:endParaRPr>
                    </a:p>
                  </a:txBody>
                  <a:tcPr marL="68580" marR="68580" marT="0" marB="0">
                    <a:solidFill>
                      <a:srgbClr val="E9EDF4"/>
                    </a:solidFill>
                  </a:tcPr>
                </a:tc>
                <a:tc>
                  <a:txBody>
                    <a:bodyPr/>
                    <a:lstStyle/>
                    <a:p>
                      <a:pPr marL="21590" marR="0">
                        <a:lnSpc>
                          <a:spcPct val="115000"/>
                        </a:lnSpc>
                        <a:spcBef>
                          <a:spcPts val="0"/>
                        </a:spcBef>
                        <a:spcAft>
                          <a:spcPts val="0"/>
                        </a:spcAft>
                      </a:pPr>
                      <a:endParaRPr lang="en-GB" sz="1600" dirty="0">
                        <a:latin typeface="Calibri"/>
                        <a:ea typeface="Calibri"/>
                        <a:cs typeface="Calibri"/>
                      </a:endParaRPr>
                    </a:p>
                  </a:txBody>
                  <a:tcPr marL="68580" marR="68580" marT="0" marB="0">
                    <a:solidFill>
                      <a:srgbClr val="E9EDF4"/>
                    </a:solidFill>
                  </a:tcPr>
                </a:tc>
                <a:tc>
                  <a:txBody>
                    <a:bodyPr/>
                    <a:lstStyle/>
                    <a:p>
                      <a:pPr marL="21590" marR="0">
                        <a:lnSpc>
                          <a:spcPct val="115000"/>
                        </a:lnSpc>
                        <a:spcBef>
                          <a:spcPts val="0"/>
                        </a:spcBef>
                        <a:spcAft>
                          <a:spcPts val="0"/>
                        </a:spcAft>
                      </a:pPr>
                      <a:r>
                        <a:rPr lang="en-GB" sz="1600" dirty="0" smtClean="0">
                          <a:latin typeface="+mn-lt"/>
                          <a:ea typeface="Calibri"/>
                          <a:cs typeface="Calibri"/>
                          <a:sym typeface="Wingdings"/>
                        </a:rPr>
                        <a:t></a:t>
                      </a:r>
                      <a:endParaRPr lang="en-US" sz="1600" dirty="0">
                        <a:latin typeface="Calibri"/>
                        <a:ea typeface="Calibri"/>
                        <a:cs typeface="Calibri"/>
                      </a:endParaRPr>
                    </a:p>
                  </a:txBody>
                  <a:tcPr marL="68580" marR="68580" marT="0" marB="0">
                    <a:solidFill>
                      <a:srgbClr val="E9EDF4"/>
                    </a:solidFill>
                  </a:tcPr>
                </a:tc>
                <a:tc>
                  <a:txBody>
                    <a:bodyPr/>
                    <a:lstStyle/>
                    <a:p>
                      <a:pPr marL="21590" marR="0">
                        <a:lnSpc>
                          <a:spcPct val="115000"/>
                        </a:lnSpc>
                        <a:spcBef>
                          <a:spcPts val="0"/>
                        </a:spcBef>
                        <a:spcAft>
                          <a:spcPts val="0"/>
                        </a:spcAft>
                      </a:pPr>
                      <a:endParaRPr lang="en-GB" sz="1600" dirty="0">
                        <a:latin typeface="Calibri"/>
                        <a:ea typeface="Calibri"/>
                        <a:cs typeface="Calibri"/>
                      </a:endParaRPr>
                    </a:p>
                  </a:txBody>
                  <a:tcPr marL="68580" marR="68580" marT="0" marB="0">
                    <a:solidFill>
                      <a:srgbClr val="E9EDF4"/>
                    </a:solidFill>
                  </a:tcPr>
                </a:tc>
                <a:tc>
                  <a:txBody>
                    <a:bodyPr/>
                    <a:lstStyle/>
                    <a:p>
                      <a:pPr marL="0" marR="0">
                        <a:lnSpc>
                          <a:spcPct val="115000"/>
                        </a:lnSpc>
                        <a:spcBef>
                          <a:spcPts val="0"/>
                        </a:spcBef>
                        <a:spcAft>
                          <a:spcPts val="0"/>
                        </a:spcAft>
                      </a:pPr>
                      <a:r>
                        <a:rPr lang="en-US" sz="1400" dirty="0" smtClean="0">
                          <a:latin typeface="Calibri"/>
                          <a:ea typeface="Calibri"/>
                          <a:cs typeface="Calibri"/>
                        </a:rPr>
                        <a:t>Some examples</a:t>
                      </a:r>
                      <a:r>
                        <a:rPr lang="en-US" sz="1400" baseline="0" dirty="0" smtClean="0">
                          <a:latin typeface="Calibri"/>
                          <a:ea typeface="Calibri"/>
                          <a:cs typeface="Calibri"/>
                        </a:rPr>
                        <a:t> of containment of costs (e.g. multi-village approach) but overall relatively little attention paid to value for money in the sector</a:t>
                      </a:r>
                      <a:endParaRPr lang="en-US" sz="1400" dirty="0">
                        <a:latin typeface="Calibri"/>
                        <a:ea typeface="Calibri"/>
                        <a:cs typeface="Calibri"/>
                      </a:endParaRPr>
                    </a:p>
                  </a:txBody>
                  <a:tcPr marL="68580" marR="68580" marT="0" marB="0">
                    <a:solidFill>
                      <a:srgbClr val="E9EDF4"/>
                    </a:solidFill>
                  </a:tcPr>
                </a:tc>
              </a:tr>
              <a:tr h="325394">
                <a:tc>
                  <a:txBody>
                    <a:bodyPr/>
                    <a:lstStyle/>
                    <a:p>
                      <a:pPr marL="0" lvl="0" indent="0">
                        <a:lnSpc>
                          <a:spcPct val="115000"/>
                        </a:lnSpc>
                        <a:spcAft>
                          <a:spcPts val="0"/>
                        </a:spcAft>
                        <a:buFont typeface="+mj-lt"/>
                        <a:buNone/>
                      </a:pPr>
                      <a:r>
                        <a:rPr lang="en-GB" sz="1400" dirty="0">
                          <a:latin typeface="Calibri"/>
                          <a:ea typeface="Calibri"/>
                          <a:cs typeface="Times New Roman"/>
                        </a:rPr>
                        <a:t>Has SWAp led to increased donor funding?</a:t>
                      </a:r>
                      <a:endParaRPr lang="en-US" sz="1400" dirty="0">
                        <a:latin typeface="Calibri"/>
                        <a:ea typeface="Calibri"/>
                        <a:cs typeface="Times New Roman"/>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r>
                        <a:rPr lang="en-GB" sz="1600" dirty="0" smtClean="0">
                          <a:latin typeface="+mn-lt"/>
                          <a:ea typeface="Calibri"/>
                          <a:cs typeface="Calibri"/>
                          <a:sym typeface="Wingdings"/>
                        </a:rPr>
                        <a:t></a:t>
                      </a:r>
                      <a:endParaRPr lang="en-US" sz="1600" dirty="0">
                        <a:latin typeface="Calibri"/>
                        <a:ea typeface="Calibri"/>
                        <a:cs typeface="Calibri"/>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endParaRPr lang="en-GB" sz="1600" dirty="0">
                        <a:latin typeface="Calibri"/>
                        <a:ea typeface="Calibri"/>
                        <a:cs typeface="Calibri"/>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endParaRPr lang="en-GB" sz="1600" dirty="0">
                        <a:latin typeface="Calibri"/>
                        <a:ea typeface="Calibri"/>
                        <a:cs typeface="Calibri"/>
                      </a:endParaRPr>
                    </a:p>
                  </a:txBody>
                  <a:tcPr marL="68580" marR="68580" marT="0" marB="0">
                    <a:solidFill>
                      <a:schemeClr val="accent1">
                        <a:lumMod val="40000"/>
                        <a:lumOff val="60000"/>
                      </a:schemeClr>
                    </a:solidFill>
                  </a:tcPr>
                </a:tc>
                <a:tc>
                  <a:txBody>
                    <a:bodyPr/>
                    <a:lstStyle/>
                    <a:p>
                      <a:pPr marL="0" marR="0">
                        <a:lnSpc>
                          <a:spcPct val="115000"/>
                        </a:lnSpc>
                        <a:spcBef>
                          <a:spcPts val="0"/>
                        </a:spcBef>
                        <a:spcAft>
                          <a:spcPts val="0"/>
                        </a:spcAft>
                      </a:pPr>
                      <a:r>
                        <a:rPr lang="en-US" sz="1400" dirty="0" smtClean="0">
                          <a:latin typeface="Calibri"/>
                          <a:ea typeface="Calibri"/>
                          <a:cs typeface="Calibri"/>
                        </a:rPr>
                        <a:t>Yes, the</a:t>
                      </a:r>
                      <a:r>
                        <a:rPr lang="en-US" sz="1400" baseline="0" dirty="0" smtClean="0">
                          <a:latin typeface="Calibri"/>
                          <a:ea typeface="Calibri"/>
                          <a:cs typeface="Calibri"/>
                        </a:rPr>
                        <a:t> impact of PEPAM is quite obvious</a:t>
                      </a:r>
                      <a:endParaRPr lang="en-US" sz="1400" dirty="0">
                        <a:latin typeface="Calibri"/>
                        <a:ea typeface="Calibri"/>
                        <a:cs typeface="Calibri"/>
                      </a:endParaRPr>
                    </a:p>
                  </a:txBody>
                  <a:tcPr marL="68580" marR="68580" marT="0" marB="0">
                    <a:solidFill>
                      <a:schemeClr val="accent1">
                        <a:lumMod val="40000"/>
                        <a:lumOff val="60000"/>
                      </a:schemeClr>
                    </a:solidFill>
                  </a:tcPr>
                </a:tc>
              </a:tr>
              <a:tr h="370840">
                <a:tc>
                  <a:txBody>
                    <a:bodyPr/>
                    <a:lstStyle/>
                    <a:p>
                      <a:pPr marL="0" lvl="0" indent="0">
                        <a:lnSpc>
                          <a:spcPct val="115000"/>
                        </a:lnSpc>
                        <a:spcAft>
                          <a:spcPts val="0"/>
                        </a:spcAft>
                        <a:buFont typeface="+mj-lt"/>
                        <a:buNone/>
                      </a:pPr>
                      <a:r>
                        <a:rPr lang="en-GB" sz="1400" dirty="0">
                          <a:latin typeface="Calibri"/>
                          <a:ea typeface="Calibri"/>
                          <a:cs typeface="Times New Roman"/>
                        </a:rPr>
                        <a:t>Has </a:t>
                      </a:r>
                      <a:r>
                        <a:rPr lang="en-GB" sz="1400" dirty="0" smtClean="0">
                          <a:latin typeface="Calibri"/>
                          <a:ea typeface="Calibri"/>
                          <a:cs typeface="Times New Roman"/>
                        </a:rPr>
                        <a:t>SWAp </a:t>
                      </a:r>
                      <a:r>
                        <a:rPr lang="en-GB" sz="1400" dirty="0">
                          <a:latin typeface="Calibri"/>
                          <a:ea typeface="Calibri"/>
                          <a:cs typeface="Times New Roman"/>
                        </a:rPr>
                        <a:t>improved </a:t>
                      </a:r>
                      <a:r>
                        <a:rPr lang="en-GB" sz="1400" dirty="0" smtClean="0">
                          <a:latin typeface="Calibri"/>
                          <a:ea typeface="Calibri"/>
                          <a:cs typeface="Times New Roman"/>
                        </a:rPr>
                        <a:t>environment </a:t>
                      </a:r>
                      <a:r>
                        <a:rPr lang="en-GB" sz="1400" dirty="0">
                          <a:latin typeface="Calibri"/>
                          <a:ea typeface="Calibri"/>
                          <a:cs typeface="Times New Roman"/>
                        </a:rPr>
                        <a:t>for private sector?</a:t>
                      </a:r>
                      <a:endParaRPr lang="en-US" sz="1400" dirty="0">
                        <a:latin typeface="Calibri"/>
                        <a:ea typeface="Calibri"/>
                        <a:cs typeface="Times New Roman"/>
                      </a:endParaRPr>
                    </a:p>
                  </a:txBody>
                  <a:tcPr marL="68580" marR="68580" marT="0" marB="0">
                    <a:solidFill>
                      <a:srgbClr val="E9EDF4"/>
                    </a:solidFill>
                  </a:tcPr>
                </a:tc>
                <a:tc>
                  <a:txBody>
                    <a:bodyPr/>
                    <a:lstStyle/>
                    <a:p>
                      <a:pPr marL="21590" marR="0">
                        <a:lnSpc>
                          <a:spcPct val="115000"/>
                        </a:lnSpc>
                        <a:spcBef>
                          <a:spcPts val="0"/>
                        </a:spcBef>
                        <a:spcAft>
                          <a:spcPts val="0"/>
                        </a:spcAft>
                      </a:pPr>
                      <a:endParaRPr lang="en-GB" sz="1600" dirty="0">
                        <a:latin typeface="Calibri"/>
                        <a:ea typeface="Calibri"/>
                        <a:cs typeface="Calibri"/>
                      </a:endParaRPr>
                    </a:p>
                  </a:txBody>
                  <a:tcPr marL="68580" marR="68580" marT="0" marB="0">
                    <a:solidFill>
                      <a:srgbClr val="E9EDF4"/>
                    </a:solidFill>
                  </a:tcPr>
                </a:tc>
                <a:tc>
                  <a:txBody>
                    <a:bodyPr/>
                    <a:lstStyle/>
                    <a:p>
                      <a:pPr marL="21590" marR="0">
                        <a:lnSpc>
                          <a:spcPct val="115000"/>
                        </a:lnSpc>
                        <a:spcBef>
                          <a:spcPts val="0"/>
                        </a:spcBef>
                        <a:spcAft>
                          <a:spcPts val="0"/>
                        </a:spcAft>
                      </a:pPr>
                      <a:endParaRPr lang="en-US" sz="1600" dirty="0">
                        <a:latin typeface="Calibri"/>
                        <a:ea typeface="Calibri"/>
                        <a:cs typeface="Calibri"/>
                      </a:endParaRPr>
                    </a:p>
                  </a:txBody>
                  <a:tcPr marL="68580" marR="68580" marT="0" marB="0">
                    <a:solidFill>
                      <a:srgbClr val="E9EDF4"/>
                    </a:solidFill>
                  </a:tcPr>
                </a:tc>
                <a:tc>
                  <a:txBody>
                    <a:bodyPr/>
                    <a:lstStyle/>
                    <a:p>
                      <a:pPr marL="21590" marR="0">
                        <a:lnSpc>
                          <a:spcPct val="115000"/>
                        </a:lnSpc>
                        <a:spcBef>
                          <a:spcPts val="0"/>
                        </a:spcBef>
                        <a:spcAft>
                          <a:spcPts val="0"/>
                        </a:spcAft>
                      </a:pPr>
                      <a:r>
                        <a:rPr lang="en-GB" sz="1600" dirty="0" smtClean="0">
                          <a:latin typeface="+mn-lt"/>
                          <a:ea typeface="Calibri"/>
                          <a:cs typeface="Calibri"/>
                          <a:sym typeface="Wingdings"/>
                        </a:rPr>
                        <a:t></a:t>
                      </a:r>
                      <a:endParaRPr lang="en-GB" sz="1600" dirty="0">
                        <a:latin typeface="Calibri"/>
                        <a:ea typeface="Calibri"/>
                        <a:cs typeface="Calibri"/>
                      </a:endParaRPr>
                    </a:p>
                  </a:txBody>
                  <a:tcPr marL="68580" marR="68580" marT="0" marB="0">
                    <a:solidFill>
                      <a:srgbClr val="E9EDF4"/>
                    </a:solidFill>
                  </a:tcPr>
                </a:tc>
                <a:tc>
                  <a:txBody>
                    <a:bodyPr/>
                    <a:lstStyle/>
                    <a:p>
                      <a:pPr marL="0" marR="0">
                        <a:lnSpc>
                          <a:spcPct val="115000"/>
                        </a:lnSpc>
                        <a:spcBef>
                          <a:spcPts val="0"/>
                        </a:spcBef>
                        <a:spcAft>
                          <a:spcPts val="0"/>
                        </a:spcAft>
                      </a:pPr>
                      <a:r>
                        <a:rPr lang="en-US" sz="1400" dirty="0" smtClean="0">
                          <a:latin typeface="Calibri"/>
                          <a:ea typeface="Calibri"/>
                          <a:cs typeface="Calibri"/>
                        </a:rPr>
                        <a:t>Not significantly, the strong involvement</a:t>
                      </a:r>
                      <a:r>
                        <a:rPr lang="en-US" sz="1400" baseline="0" dirty="0" smtClean="0">
                          <a:latin typeface="Calibri"/>
                          <a:ea typeface="Calibri"/>
                          <a:cs typeface="Calibri"/>
                        </a:rPr>
                        <a:t> of the private sector in UWS predates the PEPAM. Progress not obvious in the rural areas</a:t>
                      </a:r>
                      <a:endParaRPr lang="en-US" sz="1400" dirty="0">
                        <a:latin typeface="Calibri"/>
                        <a:ea typeface="Calibri"/>
                        <a:cs typeface="Calibri"/>
                      </a:endParaRPr>
                    </a:p>
                  </a:txBody>
                  <a:tcPr marL="68580" marR="68580" marT="0" marB="0">
                    <a:solidFill>
                      <a:srgbClr val="E9EDF4"/>
                    </a:solidFill>
                  </a:tcPr>
                </a:tc>
              </a:tr>
            </a:tbl>
          </a:graphicData>
        </a:graphic>
      </p:graphicFrame>
      <p:sp>
        <p:nvSpPr>
          <p:cNvPr id="3" name="TextBox 2"/>
          <p:cNvSpPr txBox="1"/>
          <p:nvPr/>
        </p:nvSpPr>
        <p:spPr>
          <a:xfrm>
            <a:off x="395536" y="188640"/>
            <a:ext cx="8352928" cy="461665"/>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ctr" fontAlgn="auto">
              <a:spcBef>
                <a:spcPts val="0"/>
              </a:spcBef>
              <a:spcAft>
                <a:spcPts val="0"/>
              </a:spcAft>
              <a:defRPr/>
            </a:pPr>
            <a:r>
              <a:rPr lang="en-US" sz="2400" b="1" dirty="0" smtClean="0"/>
              <a:t>Senegal</a:t>
            </a:r>
            <a:r>
              <a:rPr lang="da-DK" sz="2400" b="1" dirty="0" smtClean="0"/>
              <a:t> </a:t>
            </a:r>
            <a:r>
              <a:rPr lang="da-DK" sz="2400" b="1" dirty="0" smtClean="0"/>
              <a:t>– </a:t>
            </a:r>
            <a:r>
              <a:rPr lang="da-DK" sz="2400" b="1" dirty="0" smtClean="0"/>
              <a:t>F</a:t>
            </a:r>
            <a:r>
              <a:rPr lang="da-DK" sz="2400" b="1" dirty="0" smtClean="0"/>
              <a:t>inance</a:t>
            </a:r>
            <a:endParaRPr lang="da-DK" sz="2400" b="1" dirty="0" smtClean="0">
              <a:solidFill>
                <a:srgbClr val="FF0000"/>
              </a:solidFill>
            </a:endParaRPr>
          </a:p>
        </p:txBody>
      </p:sp>
      <p:sp>
        <p:nvSpPr>
          <p:cNvPr id="5" name="Slide Number Placeholder 4"/>
          <p:cNvSpPr>
            <a:spLocks noGrp="1"/>
          </p:cNvSpPr>
          <p:nvPr>
            <p:ph type="sldNum" sz="quarter" idx="12"/>
          </p:nvPr>
        </p:nvSpPr>
        <p:spPr/>
        <p:txBody>
          <a:bodyPr/>
          <a:lstStyle/>
          <a:p>
            <a:fld id="{C6F255D5-DFAF-4144-A9D5-C5B458BCDEE7}" type="slidenum">
              <a:rPr lang="en-US" smtClean="0"/>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95536" y="836712"/>
          <a:ext cx="8352929" cy="5386158"/>
        </p:xfrm>
        <a:graphic>
          <a:graphicData uri="http://schemas.openxmlformats.org/drawingml/2006/table">
            <a:tbl>
              <a:tblPr firstRow="1" bandRow="1">
                <a:tableStyleId>{5C22544A-7EE6-4342-B048-85BDC9FD1C3A}</a:tableStyleId>
              </a:tblPr>
              <a:tblGrid>
                <a:gridCol w="3312368"/>
                <a:gridCol w="336037"/>
                <a:gridCol w="336037"/>
                <a:gridCol w="336037"/>
                <a:gridCol w="4032450"/>
              </a:tblGrid>
              <a:tr h="360040">
                <a:tc>
                  <a:txBody>
                    <a:bodyPr/>
                    <a:lstStyle/>
                    <a:p>
                      <a:pPr marL="342900" lvl="0" indent="-342900">
                        <a:lnSpc>
                          <a:spcPct val="115000"/>
                        </a:lnSpc>
                        <a:spcAft>
                          <a:spcPts val="0"/>
                        </a:spcAft>
                        <a:buFont typeface="+mj-lt"/>
                        <a:buNone/>
                      </a:pPr>
                      <a:r>
                        <a:rPr lang="da-DK" sz="1600" dirty="0" smtClean="0">
                          <a:latin typeface="Calibri"/>
                          <a:ea typeface="Calibri"/>
                          <a:cs typeface="Times New Roman"/>
                        </a:rPr>
                        <a:t>Criteria</a:t>
                      </a:r>
                      <a:endParaRPr lang="en-US" sz="1600" dirty="0">
                        <a:latin typeface="Calibri"/>
                        <a:ea typeface="Calibri"/>
                        <a:cs typeface="Times New Roman"/>
                      </a:endParaRPr>
                    </a:p>
                  </a:txBody>
                  <a:tcPr marL="68580" marR="68580" marT="0" marB="0"/>
                </a:tc>
                <a:tc>
                  <a:txBody>
                    <a:bodyPr/>
                    <a:lstStyle/>
                    <a:p>
                      <a:pPr marL="21590" marR="0" indent="0" algn="l" defTabSz="914400" rtl="0" eaLnBrk="1" fontAlgn="auto" latinLnBrk="0" hangingPunct="1">
                        <a:lnSpc>
                          <a:spcPct val="115000"/>
                        </a:lnSpc>
                        <a:spcBef>
                          <a:spcPts val="0"/>
                        </a:spcBef>
                        <a:spcAft>
                          <a:spcPts val="0"/>
                        </a:spcAft>
                        <a:buClrTx/>
                        <a:buSzTx/>
                        <a:buFontTx/>
                        <a:buNone/>
                        <a:tabLst/>
                        <a:defRPr/>
                      </a:pPr>
                      <a:r>
                        <a:rPr lang="da-DK" sz="1600" dirty="0" smtClean="0">
                          <a:latin typeface="Calibri"/>
                          <a:ea typeface="Calibri"/>
                          <a:cs typeface="Times New Roman"/>
                        </a:rPr>
                        <a:t>H</a:t>
                      </a:r>
                      <a:endParaRPr lang="en-US" sz="1600" dirty="0" smtClean="0">
                        <a:latin typeface="+mn-lt"/>
                        <a:ea typeface="Calibri"/>
                        <a:cs typeface="Times New Roman"/>
                      </a:endParaRPr>
                    </a:p>
                  </a:txBody>
                  <a:tcPr marL="68580" marR="68580" marT="0" marB="0"/>
                </a:tc>
                <a:tc>
                  <a:txBody>
                    <a:bodyPr/>
                    <a:lstStyle/>
                    <a:p>
                      <a:pPr marL="7938" indent="-7938" algn="ctr">
                        <a:lnSpc>
                          <a:spcPct val="115000"/>
                        </a:lnSpc>
                        <a:spcAft>
                          <a:spcPts val="0"/>
                        </a:spcAft>
                      </a:pPr>
                      <a:r>
                        <a:rPr lang="en-GB" sz="1600" dirty="0" smtClean="0">
                          <a:latin typeface="Calibri"/>
                          <a:ea typeface="Calibri"/>
                          <a:cs typeface="Times New Roman"/>
                        </a:rPr>
                        <a:t>M</a:t>
                      </a:r>
                      <a:endParaRPr lang="en-GB" sz="1600" dirty="0">
                        <a:latin typeface="Calibri"/>
                        <a:ea typeface="Calibri"/>
                        <a:cs typeface="Times New Roman"/>
                      </a:endParaRPr>
                    </a:p>
                  </a:txBody>
                  <a:tcPr marL="68580" marR="68580"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da-DK" sz="1600" dirty="0" smtClean="0">
                          <a:latin typeface="+mn-lt"/>
                          <a:ea typeface="Calibri"/>
                          <a:cs typeface="Times New Roman"/>
                        </a:rPr>
                        <a:t>L</a:t>
                      </a:r>
                      <a:endParaRPr lang="en-US" sz="1600" dirty="0" smtClean="0">
                        <a:latin typeface="+mn-lt"/>
                        <a:ea typeface="Calibri"/>
                        <a:cs typeface="Times New Roman"/>
                      </a:endParaRPr>
                    </a:p>
                    <a:p>
                      <a:pPr marL="153988" indent="-307975" algn="ctr">
                        <a:lnSpc>
                          <a:spcPct val="115000"/>
                        </a:lnSpc>
                        <a:spcAft>
                          <a:spcPts val="0"/>
                        </a:spcAft>
                      </a:pPr>
                      <a:endParaRPr lang="en-GB" sz="1600" dirty="0">
                        <a:latin typeface="Calibri"/>
                        <a:ea typeface="Calibri"/>
                        <a:cs typeface="Times New Roman"/>
                      </a:endParaRPr>
                    </a:p>
                  </a:txBody>
                  <a:tcPr marL="68580" marR="68580" marT="0" marB="0"/>
                </a:tc>
                <a:tc>
                  <a:txBody>
                    <a:bodyPr/>
                    <a:lstStyle/>
                    <a:p>
                      <a:pPr>
                        <a:lnSpc>
                          <a:spcPct val="115000"/>
                        </a:lnSpc>
                        <a:spcAft>
                          <a:spcPts val="0"/>
                        </a:spcAft>
                      </a:pPr>
                      <a:r>
                        <a:rPr lang="da-DK" sz="1600" dirty="0" smtClean="0">
                          <a:latin typeface="Calibri"/>
                          <a:ea typeface="Calibri"/>
                          <a:cs typeface="Times New Roman"/>
                        </a:rPr>
                        <a:t>Comment</a:t>
                      </a:r>
                      <a:endParaRPr lang="en-US" sz="1600" dirty="0">
                        <a:latin typeface="Calibri"/>
                        <a:ea typeface="Calibri"/>
                        <a:cs typeface="Times New Roman"/>
                      </a:endParaRPr>
                    </a:p>
                  </a:txBody>
                  <a:tcPr marL="68580" marR="68580" marT="0" marB="0"/>
                </a:tc>
              </a:tr>
              <a:tr h="535798">
                <a:tc>
                  <a:txBody>
                    <a:bodyPr/>
                    <a:lstStyle/>
                    <a:p>
                      <a:pPr marL="0" lvl="0" indent="0">
                        <a:lnSpc>
                          <a:spcPct val="115000"/>
                        </a:lnSpc>
                        <a:spcAft>
                          <a:spcPts val="0"/>
                        </a:spcAft>
                        <a:buFont typeface="+mj-lt"/>
                        <a:buNone/>
                      </a:pPr>
                      <a:r>
                        <a:rPr lang="en-GB" sz="1400" dirty="0">
                          <a:latin typeface="Calibri"/>
                          <a:ea typeface="Calibri"/>
                          <a:cs typeface="Times New Roman"/>
                        </a:rPr>
                        <a:t>Is domestic coordination effective </a:t>
                      </a:r>
                      <a:r>
                        <a:rPr lang="en-GB" sz="1400" dirty="0" smtClean="0">
                          <a:latin typeface="Calibri"/>
                          <a:ea typeface="Calibri"/>
                          <a:cs typeface="Times New Roman"/>
                        </a:rPr>
                        <a:t>– vertical</a:t>
                      </a:r>
                      <a:r>
                        <a:rPr lang="en-GB" sz="1400" dirty="0">
                          <a:latin typeface="Calibri"/>
                          <a:ea typeface="Calibri"/>
                          <a:cs typeface="Times New Roman"/>
                        </a:rPr>
                        <a:t>?</a:t>
                      </a:r>
                      <a:endParaRPr lang="en-US" sz="1400" dirty="0">
                        <a:latin typeface="Calibri"/>
                        <a:ea typeface="Calibri"/>
                        <a:cs typeface="Times New Roman"/>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endParaRPr lang="en-US"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endParaRPr lang="en-GB"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21590" marR="0" indent="0" algn="l" defTabSz="914400" rtl="0" eaLnBrk="1" fontAlgn="auto" latinLnBrk="0" hangingPunct="1">
                        <a:lnSpc>
                          <a:spcPct val="115000"/>
                        </a:lnSpc>
                        <a:spcBef>
                          <a:spcPts val="0"/>
                        </a:spcBef>
                        <a:spcAft>
                          <a:spcPts val="0"/>
                        </a:spcAft>
                        <a:buClrTx/>
                        <a:buSzTx/>
                        <a:buFontTx/>
                        <a:buNone/>
                        <a:tabLst/>
                        <a:defRPr/>
                      </a:pPr>
                      <a:r>
                        <a:rPr lang="en-GB" sz="1400" dirty="0" smtClean="0">
                          <a:latin typeface="+mn-lt"/>
                          <a:ea typeface="Calibri"/>
                          <a:cs typeface="Calibri"/>
                          <a:sym typeface="Wingdings"/>
                        </a:rPr>
                        <a:t></a:t>
                      </a:r>
                      <a:endParaRPr lang="en-US" sz="1400" dirty="0" smtClean="0">
                        <a:latin typeface="+mn-lt"/>
                        <a:ea typeface="Calibri"/>
                        <a:cs typeface="Calibri"/>
                      </a:endParaRPr>
                    </a:p>
                  </a:txBody>
                  <a:tcPr marL="68580" marR="68580" marT="0" marB="0">
                    <a:solidFill>
                      <a:schemeClr val="accent1">
                        <a:lumMod val="40000"/>
                        <a:lumOff val="60000"/>
                      </a:schemeClr>
                    </a:solidFill>
                  </a:tcPr>
                </a:tc>
                <a:tc>
                  <a:txBody>
                    <a:bodyPr/>
                    <a:lstStyle/>
                    <a:p>
                      <a:pPr marL="0" marR="0">
                        <a:lnSpc>
                          <a:spcPct val="115000"/>
                        </a:lnSpc>
                        <a:spcBef>
                          <a:spcPts val="0"/>
                        </a:spcBef>
                        <a:spcAft>
                          <a:spcPts val="0"/>
                        </a:spcAft>
                      </a:pPr>
                      <a:r>
                        <a:rPr lang="en-US" sz="1400" dirty="0" smtClean="0">
                          <a:latin typeface="Calibri"/>
                          <a:ea typeface="Calibri"/>
                          <a:cs typeface="Calibri"/>
                        </a:rPr>
                        <a:t>Sector</a:t>
                      </a:r>
                      <a:r>
                        <a:rPr lang="en-US" sz="1400" baseline="0" dirty="0" smtClean="0">
                          <a:latin typeface="Calibri"/>
                          <a:ea typeface="Calibri"/>
                          <a:cs typeface="Calibri"/>
                        </a:rPr>
                        <a:t> has almost no verticality and local authorities are involved to a very little extent</a:t>
                      </a:r>
                      <a:endParaRPr lang="en-US" sz="1400" dirty="0">
                        <a:latin typeface="Calibri"/>
                        <a:ea typeface="Calibri"/>
                        <a:cs typeface="Calibri"/>
                      </a:endParaRPr>
                    </a:p>
                  </a:txBody>
                  <a:tcPr marL="68580" marR="68580" marT="0" marB="0">
                    <a:solidFill>
                      <a:schemeClr val="accent1">
                        <a:lumMod val="40000"/>
                        <a:lumOff val="60000"/>
                      </a:schemeClr>
                    </a:solidFill>
                  </a:tcPr>
                </a:tc>
              </a:tr>
              <a:tr h="520566">
                <a:tc>
                  <a:txBody>
                    <a:bodyPr/>
                    <a:lstStyle/>
                    <a:p>
                      <a:pPr marL="0" lvl="0" indent="0">
                        <a:lnSpc>
                          <a:spcPct val="115000"/>
                        </a:lnSpc>
                        <a:spcAft>
                          <a:spcPts val="0"/>
                        </a:spcAft>
                        <a:buFont typeface="+mj-lt"/>
                        <a:buNone/>
                      </a:pPr>
                      <a:r>
                        <a:rPr lang="en-GB" sz="1400" dirty="0">
                          <a:latin typeface="Calibri"/>
                          <a:ea typeface="Calibri"/>
                          <a:cs typeface="Times New Roman"/>
                        </a:rPr>
                        <a:t>Is domestic coordination effective – horizontal?</a:t>
                      </a:r>
                      <a:endParaRPr lang="en-US" sz="1400" dirty="0">
                        <a:latin typeface="Calibri"/>
                        <a:ea typeface="Calibri"/>
                        <a:cs typeface="Times New Roman"/>
                      </a:endParaRPr>
                    </a:p>
                  </a:txBody>
                  <a:tcPr marL="68580" marR="68580" marT="0" marB="0"/>
                </a:tc>
                <a:tc>
                  <a:txBody>
                    <a:bodyPr/>
                    <a:lstStyle/>
                    <a:p>
                      <a:pPr marL="21590" marR="0">
                        <a:lnSpc>
                          <a:spcPct val="115000"/>
                        </a:lnSpc>
                        <a:spcBef>
                          <a:spcPts val="0"/>
                        </a:spcBef>
                        <a:spcAft>
                          <a:spcPts val="0"/>
                        </a:spcAft>
                      </a:pPr>
                      <a:endParaRPr lang="en-GB" sz="1400" dirty="0">
                        <a:highlight>
                          <a:srgbClr val="FFFF00"/>
                        </a:highlight>
                        <a:latin typeface="Calibri"/>
                        <a:ea typeface="Calibri"/>
                        <a:cs typeface="Calibri"/>
                      </a:endParaRPr>
                    </a:p>
                  </a:txBody>
                  <a:tcPr marL="68580" marR="68580" marT="0" marB="0"/>
                </a:tc>
                <a:tc>
                  <a:txBody>
                    <a:bodyPr/>
                    <a:lstStyle/>
                    <a:p>
                      <a:pPr marL="21590" marR="0">
                        <a:lnSpc>
                          <a:spcPct val="115000"/>
                        </a:lnSpc>
                        <a:spcBef>
                          <a:spcPts val="0"/>
                        </a:spcBef>
                        <a:spcAft>
                          <a:spcPts val="0"/>
                        </a:spcAft>
                      </a:pPr>
                      <a:r>
                        <a:rPr lang="en-GB" sz="1400" dirty="0" smtClean="0">
                          <a:latin typeface="+mn-lt"/>
                          <a:ea typeface="Calibri"/>
                          <a:cs typeface="Calibri"/>
                          <a:sym typeface="Wingdings"/>
                        </a:rPr>
                        <a:t></a:t>
                      </a:r>
                      <a:endParaRPr lang="en-US" sz="1400" dirty="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endParaRPr lang="en-GB" sz="1400" dirty="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US" sz="1400" dirty="0" smtClean="0">
                          <a:latin typeface="Calibri"/>
                          <a:ea typeface="Calibri"/>
                          <a:cs typeface="Calibri"/>
                        </a:rPr>
                        <a:t>Domestic sector is actually rather</a:t>
                      </a:r>
                      <a:r>
                        <a:rPr lang="en-US" sz="1400" baseline="0" dirty="0" smtClean="0">
                          <a:latin typeface="Calibri"/>
                          <a:ea typeface="Calibri"/>
                          <a:cs typeface="Calibri"/>
                        </a:rPr>
                        <a:t> fragmented – number of institutions has increased since 2005</a:t>
                      </a:r>
                      <a:endParaRPr lang="en-US" sz="1400" dirty="0">
                        <a:latin typeface="Calibri"/>
                        <a:ea typeface="Calibri"/>
                        <a:cs typeface="Calibri"/>
                      </a:endParaRPr>
                    </a:p>
                  </a:txBody>
                  <a:tcPr marL="68580" marR="68580" marT="0" marB="0"/>
                </a:tc>
              </a:tr>
              <a:tr h="576064">
                <a:tc>
                  <a:txBody>
                    <a:bodyPr/>
                    <a:lstStyle/>
                    <a:p>
                      <a:pPr marL="0" lvl="0" indent="0">
                        <a:lnSpc>
                          <a:spcPct val="115000"/>
                        </a:lnSpc>
                        <a:spcAft>
                          <a:spcPts val="0"/>
                        </a:spcAft>
                        <a:buFont typeface="+mj-lt"/>
                        <a:buNone/>
                      </a:pPr>
                      <a:r>
                        <a:rPr lang="en-GB" sz="1400" dirty="0">
                          <a:latin typeface="Calibri"/>
                          <a:ea typeface="Calibri"/>
                          <a:cs typeface="Times New Roman"/>
                        </a:rPr>
                        <a:t>Is donor sector coordination effective?</a:t>
                      </a:r>
                      <a:endParaRPr lang="en-US" sz="1400" dirty="0">
                        <a:latin typeface="Calibri"/>
                        <a:ea typeface="Calibri"/>
                        <a:cs typeface="Times New Roman"/>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r>
                        <a:rPr lang="en-GB" sz="1400" dirty="0" smtClean="0">
                          <a:latin typeface="+mn-lt"/>
                          <a:ea typeface="Calibri"/>
                          <a:cs typeface="Calibri"/>
                          <a:sym typeface="Wingdings"/>
                        </a:rPr>
                        <a:t></a:t>
                      </a:r>
                      <a:endParaRPr lang="en-US"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endParaRPr lang="en-GB"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endParaRPr lang="en-GB"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0" marR="0">
                        <a:lnSpc>
                          <a:spcPct val="115000"/>
                        </a:lnSpc>
                        <a:spcBef>
                          <a:spcPts val="0"/>
                        </a:spcBef>
                        <a:spcAft>
                          <a:spcPts val="0"/>
                        </a:spcAft>
                      </a:pPr>
                      <a:r>
                        <a:rPr lang="en-US" sz="1400" dirty="0" smtClean="0">
                          <a:latin typeface="Calibri"/>
                          <a:ea typeface="Calibri"/>
                          <a:cs typeface="Calibri"/>
                        </a:rPr>
                        <a:t>Donor coordination is considered effective. Majority of donors</a:t>
                      </a:r>
                      <a:r>
                        <a:rPr lang="en-US" sz="1400" baseline="0" dirty="0" smtClean="0">
                          <a:latin typeface="Calibri"/>
                          <a:ea typeface="Calibri"/>
                          <a:cs typeface="Calibri"/>
                        </a:rPr>
                        <a:t> are involved in thematic groups</a:t>
                      </a:r>
                      <a:endParaRPr lang="en-US" sz="1400" dirty="0">
                        <a:latin typeface="Calibri"/>
                        <a:ea typeface="Calibri"/>
                        <a:cs typeface="Calibri"/>
                      </a:endParaRPr>
                    </a:p>
                  </a:txBody>
                  <a:tcPr marL="68580" marR="68580" marT="0" marB="0">
                    <a:solidFill>
                      <a:schemeClr val="accent1">
                        <a:lumMod val="40000"/>
                        <a:lumOff val="60000"/>
                      </a:schemeClr>
                    </a:solidFill>
                  </a:tcPr>
                </a:tc>
              </a:tr>
              <a:tr h="520566">
                <a:tc>
                  <a:txBody>
                    <a:bodyPr/>
                    <a:lstStyle/>
                    <a:p>
                      <a:pPr marL="0" lvl="0" indent="0">
                        <a:lnSpc>
                          <a:spcPct val="115000"/>
                        </a:lnSpc>
                        <a:spcAft>
                          <a:spcPts val="0"/>
                        </a:spcAft>
                        <a:buFont typeface="+mj-lt"/>
                        <a:buNone/>
                      </a:pPr>
                      <a:r>
                        <a:rPr lang="en-GB" sz="1400" dirty="0">
                          <a:latin typeface="Calibri"/>
                          <a:ea typeface="Calibri"/>
                          <a:cs typeface="Times New Roman"/>
                        </a:rPr>
                        <a:t>Is the private sector and civil society involved?</a:t>
                      </a:r>
                      <a:endParaRPr lang="en-US" sz="1400" dirty="0">
                        <a:latin typeface="Calibri"/>
                        <a:ea typeface="Calibri"/>
                        <a:cs typeface="Times New Roman"/>
                      </a:endParaRPr>
                    </a:p>
                  </a:txBody>
                  <a:tcPr marL="68580" marR="68580" marT="0" marB="0"/>
                </a:tc>
                <a:tc>
                  <a:txBody>
                    <a:bodyPr/>
                    <a:lstStyle/>
                    <a:p>
                      <a:pPr marL="21590" marR="0">
                        <a:lnSpc>
                          <a:spcPct val="115000"/>
                        </a:lnSpc>
                        <a:spcBef>
                          <a:spcPts val="0"/>
                        </a:spcBef>
                        <a:spcAft>
                          <a:spcPts val="0"/>
                        </a:spcAft>
                      </a:pPr>
                      <a:endParaRPr lang="en-GB" sz="140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r>
                        <a:rPr lang="en-GB" sz="1400" dirty="0" smtClean="0">
                          <a:latin typeface="+mn-lt"/>
                          <a:ea typeface="Calibri"/>
                          <a:cs typeface="Calibri"/>
                          <a:sym typeface="Wingdings"/>
                        </a:rPr>
                        <a:t></a:t>
                      </a:r>
                      <a:endParaRPr lang="en-US" sz="1400" dirty="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endParaRPr lang="en-GB" sz="1400" dirty="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US" sz="1400" dirty="0" smtClean="0">
                          <a:latin typeface="Calibri"/>
                          <a:ea typeface="Calibri"/>
                          <a:cs typeface="Calibri"/>
                        </a:rPr>
                        <a:t>Private</a:t>
                      </a:r>
                      <a:r>
                        <a:rPr lang="en-US" sz="1400" baseline="0" dirty="0" smtClean="0">
                          <a:latin typeface="Calibri"/>
                          <a:ea typeface="Calibri"/>
                          <a:cs typeface="Calibri"/>
                        </a:rPr>
                        <a:t> sector and civil society are involved in the sector in a rather satisfactory manner</a:t>
                      </a:r>
                      <a:endParaRPr lang="en-US" sz="1400" dirty="0">
                        <a:latin typeface="Calibri"/>
                        <a:ea typeface="Calibri"/>
                        <a:cs typeface="Calibri"/>
                      </a:endParaRPr>
                    </a:p>
                  </a:txBody>
                  <a:tcPr marL="68580" marR="68580" marT="0" marB="0"/>
                </a:tc>
              </a:tr>
              <a:tr h="792088">
                <a:tc>
                  <a:txBody>
                    <a:bodyPr/>
                    <a:lstStyle/>
                    <a:p>
                      <a:pPr marL="0" lvl="0" indent="0">
                        <a:lnSpc>
                          <a:spcPct val="115000"/>
                        </a:lnSpc>
                        <a:spcAft>
                          <a:spcPts val="0"/>
                        </a:spcAft>
                        <a:buFont typeface="+mj-lt"/>
                        <a:buNone/>
                      </a:pPr>
                      <a:r>
                        <a:rPr lang="en-GB" sz="1400" dirty="0">
                          <a:latin typeface="Calibri"/>
                          <a:ea typeface="Calibri"/>
                          <a:cs typeface="Times New Roman"/>
                        </a:rPr>
                        <a:t>Is there a code of conduct/partnership principles?</a:t>
                      </a:r>
                      <a:endParaRPr lang="en-US" sz="1400" dirty="0">
                        <a:latin typeface="Calibri"/>
                        <a:ea typeface="Calibri"/>
                        <a:cs typeface="Times New Roman"/>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endParaRPr lang="en-US"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r>
                        <a:rPr lang="en-GB" sz="1400" dirty="0" smtClean="0">
                          <a:latin typeface="+mn-lt"/>
                          <a:ea typeface="Calibri"/>
                          <a:cs typeface="Calibri"/>
                          <a:sym typeface="Wingdings"/>
                        </a:rPr>
                        <a:t></a:t>
                      </a:r>
                      <a:endParaRPr lang="en-GB"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endParaRPr lang="en-GB"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0" marR="0">
                        <a:lnSpc>
                          <a:spcPct val="115000"/>
                        </a:lnSpc>
                        <a:spcBef>
                          <a:spcPts val="0"/>
                        </a:spcBef>
                        <a:spcAft>
                          <a:spcPts val="0"/>
                        </a:spcAft>
                      </a:pPr>
                      <a:r>
                        <a:rPr lang="en-US" sz="1400" dirty="0" smtClean="0">
                          <a:latin typeface="Calibri"/>
                          <a:ea typeface="Calibri"/>
                          <a:cs typeface="Calibri"/>
                        </a:rPr>
                        <a:t>All donors</a:t>
                      </a:r>
                      <a:r>
                        <a:rPr lang="en-US" sz="1400" baseline="0" dirty="0" smtClean="0">
                          <a:latin typeface="Calibri"/>
                          <a:ea typeface="Calibri"/>
                          <a:cs typeface="Calibri"/>
                        </a:rPr>
                        <a:t> involved in the PEPAM implementation  share a kind of Code of conduct – the “</a:t>
                      </a:r>
                      <a:r>
                        <a:rPr lang="en-US" sz="1400" i="1" baseline="0" dirty="0" smtClean="0">
                          <a:latin typeface="Calibri"/>
                          <a:ea typeface="Calibri"/>
                          <a:cs typeface="Calibri"/>
                        </a:rPr>
                        <a:t>Cadre </a:t>
                      </a:r>
                      <a:r>
                        <a:rPr lang="en-US" sz="1400" i="1" baseline="0" dirty="0" err="1" smtClean="0">
                          <a:latin typeface="Calibri"/>
                          <a:ea typeface="Calibri"/>
                          <a:cs typeface="Calibri"/>
                        </a:rPr>
                        <a:t>Unifié</a:t>
                      </a:r>
                      <a:r>
                        <a:rPr lang="en-US" sz="1400" i="1" baseline="0" dirty="0" smtClean="0">
                          <a:latin typeface="Calibri"/>
                          <a:ea typeface="Calibri"/>
                          <a:cs typeface="Calibri"/>
                        </a:rPr>
                        <a:t> </a:t>
                      </a:r>
                      <a:r>
                        <a:rPr lang="en-US" sz="1400" i="1" baseline="0" dirty="0" err="1" smtClean="0">
                          <a:latin typeface="Calibri"/>
                          <a:ea typeface="Calibri"/>
                          <a:cs typeface="Calibri"/>
                        </a:rPr>
                        <a:t>d’Intervention</a:t>
                      </a:r>
                      <a:r>
                        <a:rPr lang="en-US" sz="1400" baseline="0" dirty="0" smtClean="0">
                          <a:latin typeface="+mn-lt"/>
                          <a:ea typeface="Calibri"/>
                          <a:cs typeface="Calibri"/>
                        </a:rPr>
                        <a:t>”, an important aspect of the PEPAM</a:t>
                      </a:r>
                      <a:endParaRPr lang="en-US" sz="1400" dirty="0">
                        <a:latin typeface="Calibri"/>
                        <a:ea typeface="Calibri"/>
                        <a:cs typeface="Calibri"/>
                      </a:endParaRPr>
                    </a:p>
                  </a:txBody>
                  <a:tcPr marL="68580" marR="68580" marT="0" marB="0">
                    <a:solidFill>
                      <a:schemeClr val="accent1">
                        <a:lumMod val="40000"/>
                        <a:lumOff val="60000"/>
                      </a:schemeClr>
                    </a:solidFill>
                  </a:tcPr>
                </a:tc>
              </a:tr>
              <a:tr h="792088">
                <a:tc>
                  <a:txBody>
                    <a:bodyPr/>
                    <a:lstStyle/>
                    <a:p>
                      <a:pPr marL="0" lvl="0" indent="0">
                        <a:lnSpc>
                          <a:spcPct val="115000"/>
                        </a:lnSpc>
                        <a:spcAft>
                          <a:spcPts val="0"/>
                        </a:spcAft>
                        <a:buFont typeface="+mj-lt"/>
                        <a:buNone/>
                      </a:pPr>
                      <a:r>
                        <a:rPr lang="en-GB" sz="1400" dirty="0">
                          <a:latin typeface="Calibri"/>
                          <a:ea typeface="Calibri"/>
                          <a:cs typeface="Times New Roman"/>
                        </a:rPr>
                        <a:t>Is the SWAp  country led and owned?</a:t>
                      </a:r>
                      <a:endParaRPr lang="en-US" sz="1400" dirty="0">
                        <a:latin typeface="Calibri"/>
                        <a:ea typeface="Calibri"/>
                        <a:cs typeface="Times New Roman"/>
                      </a:endParaRPr>
                    </a:p>
                  </a:txBody>
                  <a:tcPr marL="68580" marR="68580" marT="0" marB="0">
                    <a:solidFill>
                      <a:srgbClr val="E9EDF4"/>
                    </a:solidFill>
                  </a:tcPr>
                </a:tc>
                <a:tc>
                  <a:txBody>
                    <a:bodyPr/>
                    <a:lstStyle/>
                    <a:p>
                      <a:pPr marL="21590" marR="0">
                        <a:lnSpc>
                          <a:spcPct val="115000"/>
                        </a:lnSpc>
                        <a:spcBef>
                          <a:spcPts val="0"/>
                        </a:spcBef>
                        <a:spcAft>
                          <a:spcPts val="0"/>
                        </a:spcAft>
                      </a:pPr>
                      <a:r>
                        <a:rPr lang="en-GB" sz="1400" dirty="0" smtClean="0">
                          <a:latin typeface="+mn-lt"/>
                          <a:ea typeface="Calibri"/>
                          <a:cs typeface="Calibri"/>
                          <a:sym typeface="Wingdings"/>
                        </a:rPr>
                        <a:t></a:t>
                      </a:r>
                      <a:endParaRPr lang="en-US" sz="1400" dirty="0">
                        <a:latin typeface="Calibri"/>
                        <a:ea typeface="Calibri"/>
                        <a:cs typeface="Calibri"/>
                      </a:endParaRPr>
                    </a:p>
                  </a:txBody>
                  <a:tcPr marL="68580" marR="68580" marT="0" marB="0">
                    <a:solidFill>
                      <a:srgbClr val="E9EDF4"/>
                    </a:solidFill>
                  </a:tcPr>
                </a:tc>
                <a:tc>
                  <a:txBody>
                    <a:bodyPr/>
                    <a:lstStyle/>
                    <a:p>
                      <a:pPr marL="21590" marR="0">
                        <a:lnSpc>
                          <a:spcPct val="115000"/>
                        </a:lnSpc>
                        <a:spcBef>
                          <a:spcPts val="0"/>
                        </a:spcBef>
                        <a:spcAft>
                          <a:spcPts val="0"/>
                        </a:spcAft>
                      </a:pPr>
                      <a:endParaRPr lang="en-GB" sz="1400" dirty="0">
                        <a:latin typeface="Calibri"/>
                        <a:ea typeface="Calibri"/>
                        <a:cs typeface="Calibri"/>
                      </a:endParaRPr>
                    </a:p>
                  </a:txBody>
                  <a:tcPr marL="68580" marR="68580" marT="0" marB="0">
                    <a:solidFill>
                      <a:srgbClr val="E9EDF4"/>
                    </a:solidFill>
                  </a:tcPr>
                </a:tc>
                <a:tc>
                  <a:txBody>
                    <a:bodyPr/>
                    <a:lstStyle/>
                    <a:p>
                      <a:pPr marL="21590" marR="0">
                        <a:lnSpc>
                          <a:spcPct val="115000"/>
                        </a:lnSpc>
                        <a:spcBef>
                          <a:spcPts val="0"/>
                        </a:spcBef>
                        <a:spcAft>
                          <a:spcPts val="0"/>
                        </a:spcAft>
                      </a:pPr>
                      <a:endParaRPr lang="en-GB" sz="1400" dirty="0">
                        <a:latin typeface="Calibri"/>
                        <a:ea typeface="Calibri"/>
                        <a:cs typeface="Calibri"/>
                      </a:endParaRPr>
                    </a:p>
                  </a:txBody>
                  <a:tcPr marL="68580" marR="68580" marT="0" marB="0">
                    <a:solidFill>
                      <a:srgbClr val="E9EDF4"/>
                    </a:solidFill>
                  </a:tcPr>
                </a:tc>
                <a:tc>
                  <a:txBody>
                    <a:bodyPr/>
                    <a:lstStyle/>
                    <a:p>
                      <a:pPr marL="0" marR="0">
                        <a:lnSpc>
                          <a:spcPct val="115000"/>
                        </a:lnSpc>
                        <a:spcBef>
                          <a:spcPts val="0"/>
                        </a:spcBef>
                        <a:spcAft>
                          <a:spcPts val="0"/>
                        </a:spcAft>
                      </a:pPr>
                      <a:r>
                        <a:rPr lang="en-US" sz="1400" dirty="0" smtClean="0">
                          <a:latin typeface="Calibri"/>
                          <a:ea typeface="Calibri"/>
                          <a:cs typeface="Calibri"/>
                        </a:rPr>
                        <a:t>Ownership</a:t>
                      </a:r>
                      <a:r>
                        <a:rPr lang="en-US" sz="1400" baseline="0" dirty="0" smtClean="0">
                          <a:latin typeface="Calibri"/>
                          <a:ea typeface="Calibri"/>
                          <a:cs typeface="Calibri"/>
                        </a:rPr>
                        <a:t> of the SWAp is considered rather strong as the main vehicle for it is a coordination unit with strong links to the government</a:t>
                      </a:r>
                      <a:endParaRPr lang="en-US" sz="1400" dirty="0">
                        <a:latin typeface="Calibri"/>
                        <a:ea typeface="Calibri"/>
                        <a:cs typeface="Calibri"/>
                      </a:endParaRPr>
                    </a:p>
                  </a:txBody>
                  <a:tcPr marL="68580" marR="68580" marT="0" marB="0">
                    <a:solidFill>
                      <a:srgbClr val="E9EDF4"/>
                    </a:solidFill>
                  </a:tcPr>
                </a:tc>
              </a:tr>
              <a:tr h="574466">
                <a:tc>
                  <a:txBody>
                    <a:bodyPr/>
                    <a:lstStyle/>
                    <a:p>
                      <a:pPr marL="0" lvl="0" indent="0">
                        <a:lnSpc>
                          <a:spcPct val="115000"/>
                        </a:lnSpc>
                        <a:spcAft>
                          <a:spcPts val="0"/>
                        </a:spcAft>
                        <a:buFont typeface="+mj-lt"/>
                        <a:buNone/>
                      </a:pPr>
                      <a:r>
                        <a:rPr lang="en-GB" sz="1400" dirty="0">
                          <a:latin typeface="Calibri"/>
                          <a:ea typeface="Calibri"/>
                          <a:cs typeface="Times New Roman"/>
                        </a:rPr>
                        <a:t>Does the </a:t>
                      </a:r>
                      <a:r>
                        <a:rPr lang="en-GB" sz="1400" dirty="0" err="1">
                          <a:latin typeface="Calibri"/>
                          <a:ea typeface="Calibri"/>
                          <a:cs typeface="Times New Roman"/>
                        </a:rPr>
                        <a:t>SWAp</a:t>
                      </a:r>
                      <a:r>
                        <a:rPr lang="en-GB" sz="1400" dirty="0">
                          <a:latin typeface="Calibri"/>
                          <a:ea typeface="Calibri"/>
                          <a:cs typeface="Times New Roman"/>
                        </a:rPr>
                        <a:t> cover rural/Urban WSS, WRM?</a:t>
                      </a:r>
                      <a:endParaRPr lang="en-US" sz="1400" dirty="0">
                        <a:latin typeface="Calibri"/>
                        <a:ea typeface="Calibri"/>
                        <a:cs typeface="Times New Roman"/>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endParaRPr lang="en-US"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r>
                        <a:rPr lang="en-GB" sz="1400" dirty="0" smtClean="0">
                          <a:latin typeface="+mn-lt"/>
                          <a:ea typeface="Calibri"/>
                          <a:cs typeface="Calibri"/>
                          <a:sym typeface="Wingdings"/>
                        </a:rPr>
                        <a:t></a:t>
                      </a:r>
                      <a:endParaRPr lang="en-GB"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endParaRPr lang="en-GB"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0" marR="0">
                        <a:lnSpc>
                          <a:spcPct val="115000"/>
                        </a:lnSpc>
                        <a:spcBef>
                          <a:spcPts val="0"/>
                        </a:spcBef>
                        <a:spcAft>
                          <a:spcPts val="0"/>
                        </a:spcAft>
                      </a:pPr>
                      <a:r>
                        <a:rPr lang="en-US" sz="1400" dirty="0" smtClean="0">
                          <a:latin typeface="Calibri"/>
                          <a:ea typeface="Calibri"/>
                          <a:cs typeface="Calibri"/>
                        </a:rPr>
                        <a:t>The SWAp</a:t>
                      </a:r>
                      <a:r>
                        <a:rPr lang="en-US" sz="1400" baseline="0" dirty="0" smtClean="0">
                          <a:latin typeface="Calibri"/>
                          <a:ea typeface="Calibri"/>
                          <a:cs typeface="Calibri"/>
                        </a:rPr>
                        <a:t> integrates rural and urban. Integration of IWRM remains more problematic</a:t>
                      </a:r>
                      <a:endParaRPr lang="en-US" sz="1400" dirty="0">
                        <a:latin typeface="Calibri"/>
                        <a:ea typeface="Calibri"/>
                        <a:cs typeface="Calibri"/>
                      </a:endParaRPr>
                    </a:p>
                  </a:txBody>
                  <a:tcPr marL="68580" marR="68580" marT="0" marB="0">
                    <a:solidFill>
                      <a:schemeClr val="accent1">
                        <a:lumMod val="40000"/>
                        <a:lumOff val="60000"/>
                      </a:schemeClr>
                    </a:solidFill>
                  </a:tcPr>
                </a:tc>
              </a:tr>
              <a:tr h="530200">
                <a:tc>
                  <a:txBody>
                    <a:bodyPr/>
                    <a:lstStyle/>
                    <a:p>
                      <a:pPr marL="0" lvl="0" indent="0">
                        <a:lnSpc>
                          <a:spcPct val="115000"/>
                        </a:lnSpc>
                        <a:spcAft>
                          <a:spcPts val="0"/>
                        </a:spcAft>
                        <a:buFont typeface="+mj-lt"/>
                        <a:buNone/>
                      </a:pPr>
                      <a:r>
                        <a:rPr lang="en-GB" sz="1400" dirty="0">
                          <a:latin typeface="Calibri"/>
                          <a:ea typeface="Calibri"/>
                          <a:cs typeface="Times New Roman"/>
                        </a:rPr>
                        <a:t>Has </a:t>
                      </a:r>
                      <a:r>
                        <a:rPr lang="en-GB" sz="1400" dirty="0" smtClean="0">
                          <a:latin typeface="Calibri"/>
                          <a:ea typeface="Calibri"/>
                          <a:cs typeface="Times New Roman"/>
                        </a:rPr>
                        <a:t>SWAp </a:t>
                      </a:r>
                      <a:r>
                        <a:rPr lang="en-GB" sz="1400" dirty="0">
                          <a:latin typeface="Calibri"/>
                          <a:ea typeface="Calibri"/>
                          <a:cs typeface="Times New Roman"/>
                        </a:rPr>
                        <a:t>improved coordination?</a:t>
                      </a:r>
                      <a:endParaRPr lang="en-US" sz="1400" dirty="0">
                        <a:latin typeface="Calibri"/>
                        <a:ea typeface="Calibri"/>
                        <a:cs typeface="Times New Roman"/>
                      </a:endParaRPr>
                    </a:p>
                  </a:txBody>
                  <a:tcPr marL="68580" marR="68580" marT="0" marB="0">
                    <a:solidFill>
                      <a:srgbClr val="E9EDF4"/>
                    </a:solidFill>
                  </a:tcPr>
                </a:tc>
                <a:tc>
                  <a:txBody>
                    <a:bodyPr/>
                    <a:lstStyle/>
                    <a:p>
                      <a:pPr marL="21590" marR="0">
                        <a:lnSpc>
                          <a:spcPct val="115000"/>
                        </a:lnSpc>
                        <a:spcBef>
                          <a:spcPts val="0"/>
                        </a:spcBef>
                        <a:spcAft>
                          <a:spcPts val="0"/>
                        </a:spcAft>
                      </a:pPr>
                      <a:r>
                        <a:rPr lang="en-GB" sz="1400" dirty="0" smtClean="0">
                          <a:latin typeface="+mn-lt"/>
                          <a:ea typeface="Calibri"/>
                          <a:cs typeface="Calibri"/>
                          <a:sym typeface="Wingdings"/>
                        </a:rPr>
                        <a:t></a:t>
                      </a:r>
                      <a:endParaRPr lang="en-US" sz="1400" dirty="0">
                        <a:latin typeface="Calibri"/>
                        <a:ea typeface="Calibri"/>
                        <a:cs typeface="Calibri"/>
                      </a:endParaRPr>
                    </a:p>
                  </a:txBody>
                  <a:tcPr marL="68580" marR="68580" marT="0" marB="0">
                    <a:solidFill>
                      <a:srgbClr val="E9EDF4"/>
                    </a:solidFill>
                  </a:tcPr>
                </a:tc>
                <a:tc>
                  <a:txBody>
                    <a:bodyPr/>
                    <a:lstStyle/>
                    <a:p>
                      <a:pPr marL="21590" marR="0">
                        <a:lnSpc>
                          <a:spcPct val="115000"/>
                        </a:lnSpc>
                        <a:spcBef>
                          <a:spcPts val="0"/>
                        </a:spcBef>
                        <a:spcAft>
                          <a:spcPts val="0"/>
                        </a:spcAft>
                      </a:pPr>
                      <a:endParaRPr lang="en-GB" sz="1400" dirty="0">
                        <a:latin typeface="Calibri"/>
                        <a:ea typeface="Calibri"/>
                        <a:cs typeface="Calibri"/>
                      </a:endParaRPr>
                    </a:p>
                  </a:txBody>
                  <a:tcPr marL="68580" marR="68580" marT="0" marB="0">
                    <a:solidFill>
                      <a:srgbClr val="E9EDF4"/>
                    </a:solidFill>
                  </a:tcPr>
                </a:tc>
                <a:tc>
                  <a:txBody>
                    <a:bodyPr/>
                    <a:lstStyle/>
                    <a:p>
                      <a:pPr marL="21590" marR="0">
                        <a:lnSpc>
                          <a:spcPct val="115000"/>
                        </a:lnSpc>
                        <a:spcBef>
                          <a:spcPts val="0"/>
                        </a:spcBef>
                        <a:spcAft>
                          <a:spcPts val="0"/>
                        </a:spcAft>
                      </a:pPr>
                      <a:endParaRPr lang="en-GB" sz="1400" dirty="0">
                        <a:latin typeface="Calibri"/>
                        <a:ea typeface="Calibri"/>
                        <a:cs typeface="Calibri"/>
                      </a:endParaRPr>
                    </a:p>
                  </a:txBody>
                  <a:tcPr marL="68580" marR="68580" marT="0" marB="0">
                    <a:solidFill>
                      <a:srgbClr val="E9EDF4"/>
                    </a:solidFill>
                  </a:tcPr>
                </a:tc>
                <a:tc>
                  <a:txBody>
                    <a:bodyPr/>
                    <a:lstStyle/>
                    <a:p>
                      <a:pPr marL="0" marR="0">
                        <a:lnSpc>
                          <a:spcPct val="115000"/>
                        </a:lnSpc>
                        <a:spcBef>
                          <a:spcPts val="0"/>
                        </a:spcBef>
                        <a:spcAft>
                          <a:spcPts val="0"/>
                        </a:spcAft>
                      </a:pPr>
                      <a:r>
                        <a:rPr lang="en-US" sz="1400" dirty="0" smtClean="0">
                          <a:latin typeface="Calibri"/>
                          <a:ea typeface="Calibri"/>
                          <a:cs typeface="Calibri"/>
                        </a:rPr>
                        <a:t>Positive</a:t>
                      </a:r>
                      <a:r>
                        <a:rPr lang="en-US" sz="1400" baseline="0" dirty="0" smtClean="0">
                          <a:latin typeface="Calibri"/>
                          <a:ea typeface="Calibri"/>
                          <a:cs typeface="Calibri"/>
                        </a:rPr>
                        <a:t> impact is quite obvious and recognized by all domestic and external players</a:t>
                      </a:r>
                      <a:endParaRPr lang="en-US" sz="1400" dirty="0">
                        <a:latin typeface="Calibri"/>
                        <a:ea typeface="Calibri"/>
                        <a:cs typeface="Calibri"/>
                      </a:endParaRPr>
                    </a:p>
                  </a:txBody>
                  <a:tcPr marL="68580" marR="68580" marT="0" marB="0">
                    <a:solidFill>
                      <a:srgbClr val="E9EDF4"/>
                    </a:solidFill>
                  </a:tcPr>
                </a:tc>
              </a:tr>
            </a:tbl>
          </a:graphicData>
        </a:graphic>
      </p:graphicFrame>
      <p:sp>
        <p:nvSpPr>
          <p:cNvPr id="3" name="TextBox 2"/>
          <p:cNvSpPr txBox="1"/>
          <p:nvPr/>
        </p:nvSpPr>
        <p:spPr>
          <a:xfrm>
            <a:off x="395536" y="188640"/>
            <a:ext cx="8352928" cy="461665"/>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ctr" fontAlgn="auto">
              <a:spcBef>
                <a:spcPts val="0"/>
              </a:spcBef>
              <a:spcAft>
                <a:spcPts val="0"/>
              </a:spcAft>
              <a:defRPr/>
            </a:pPr>
            <a:r>
              <a:rPr lang="en-US" sz="2400" b="1" dirty="0" smtClean="0"/>
              <a:t>Senegal</a:t>
            </a:r>
            <a:r>
              <a:rPr lang="da-DK" sz="2400" b="1" dirty="0" smtClean="0"/>
              <a:t> </a:t>
            </a:r>
            <a:r>
              <a:rPr lang="da-DK" sz="2400" b="1" dirty="0" smtClean="0"/>
              <a:t>– </a:t>
            </a:r>
            <a:r>
              <a:rPr lang="da-DK" sz="2400" b="1" dirty="0" smtClean="0"/>
              <a:t>Coordination</a:t>
            </a:r>
            <a:endParaRPr lang="da-DK" sz="2400" b="1" dirty="0"/>
          </a:p>
        </p:txBody>
      </p:sp>
      <p:sp>
        <p:nvSpPr>
          <p:cNvPr id="5" name="Slide Number Placeholder 4"/>
          <p:cNvSpPr>
            <a:spLocks noGrp="1"/>
          </p:cNvSpPr>
          <p:nvPr>
            <p:ph type="sldNum" sz="quarter" idx="12"/>
          </p:nvPr>
        </p:nvSpPr>
        <p:spPr/>
        <p:txBody>
          <a:bodyPr/>
          <a:lstStyle/>
          <a:p>
            <a:fld id="{C6F255D5-DFAF-4144-A9D5-C5B458BCDEE7}" type="slidenum">
              <a:rPr lang="en-US" smtClean="0"/>
              <a:pPr/>
              <a:t>7</a:t>
            </a:fld>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95536" y="908720"/>
          <a:ext cx="8352929" cy="5428172"/>
        </p:xfrm>
        <a:graphic>
          <a:graphicData uri="http://schemas.openxmlformats.org/drawingml/2006/table">
            <a:tbl>
              <a:tblPr firstRow="1" bandRow="1">
                <a:tableStyleId>{5C22544A-7EE6-4342-B048-85BDC9FD1C3A}</a:tableStyleId>
              </a:tblPr>
              <a:tblGrid>
                <a:gridCol w="3384376"/>
                <a:gridCol w="312035"/>
                <a:gridCol w="312035"/>
                <a:gridCol w="312035"/>
                <a:gridCol w="4032448"/>
              </a:tblGrid>
              <a:tr h="370840">
                <a:tc>
                  <a:txBody>
                    <a:bodyPr/>
                    <a:lstStyle/>
                    <a:p>
                      <a:pPr marL="342900" lvl="0" indent="-342900">
                        <a:lnSpc>
                          <a:spcPct val="115000"/>
                        </a:lnSpc>
                        <a:spcAft>
                          <a:spcPts val="0"/>
                        </a:spcAft>
                        <a:buFont typeface="+mj-lt"/>
                        <a:buNone/>
                      </a:pPr>
                      <a:r>
                        <a:rPr lang="da-DK" sz="1600" dirty="0" smtClean="0">
                          <a:latin typeface="Calibri"/>
                          <a:ea typeface="Calibri"/>
                          <a:cs typeface="Times New Roman"/>
                        </a:rPr>
                        <a:t>Criteria</a:t>
                      </a:r>
                      <a:endParaRPr lang="en-US" sz="1600" dirty="0">
                        <a:latin typeface="Calibri"/>
                        <a:ea typeface="Calibri"/>
                        <a:cs typeface="Times New Roman"/>
                      </a:endParaRPr>
                    </a:p>
                  </a:txBody>
                  <a:tcPr marL="68580" marR="68580" marT="0" marB="0"/>
                </a:tc>
                <a:tc>
                  <a:txBody>
                    <a:bodyPr/>
                    <a:lstStyle/>
                    <a:p>
                      <a:pPr marL="21590" marR="0" indent="0" algn="l" defTabSz="914400" rtl="0" eaLnBrk="1" fontAlgn="auto" latinLnBrk="0" hangingPunct="1">
                        <a:lnSpc>
                          <a:spcPct val="115000"/>
                        </a:lnSpc>
                        <a:spcBef>
                          <a:spcPts val="0"/>
                        </a:spcBef>
                        <a:spcAft>
                          <a:spcPts val="0"/>
                        </a:spcAft>
                        <a:buClrTx/>
                        <a:buSzTx/>
                        <a:buFontTx/>
                        <a:buNone/>
                        <a:tabLst/>
                        <a:defRPr/>
                      </a:pPr>
                      <a:r>
                        <a:rPr lang="da-DK" sz="1600" dirty="0" smtClean="0">
                          <a:latin typeface="Calibri"/>
                          <a:ea typeface="Calibri"/>
                          <a:cs typeface="Times New Roman"/>
                        </a:rPr>
                        <a:t>H</a:t>
                      </a:r>
                      <a:endParaRPr lang="en-US" sz="1600" dirty="0" smtClean="0">
                        <a:latin typeface="+mn-lt"/>
                        <a:ea typeface="Calibri"/>
                        <a:cs typeface="Times New Roman"/>
                      </a:endParaRPr>
                    </a:p>
                  </a:txBody>
                  <a:tcPr marL="68580" marR="68580" marT="0" marB="0"/>
                </a:tc>
                <a:tc>
                  <a:txBody>
                    <a:bodyPr/>
                    <a:lstStyle/>
                    <a:p>
                      <a:pPr marL="7938" indent="-7938" algn="ctr">
                        <a:lnSpc>
                          <a:spcPct val="115000"/>
                        </a:lnSpc>
                        <a:spcAft>
                          <a:spcPts val="0"/>
                        </a:spcAft>
                      </a:pPr>
                      <a:r>
                        <a:rPr lang="en-GB" sz="1600" dirty="0" smtClean="0">
                          <a:latin typeface="Calibri"/>
                          <a:ea typeface="Calibri"/>
                          <a:cs typeface="Times New Roman"/>
                        </a:rPr>
                        <a:t>M</a:t>
                      </a:r>
                      <a:endParaRPr lang="en-GB" sz="1600" dirty="0">
                        <a:latin typeface="Calibri"/>
                        <a:ea typeface="Calibri"/>
                        <a:cs typeface="Times New Roman"/>
                      </a:endParaRPr>
                    </a:p>
                  </a:txBody>
                  <a:tcPr marL="68580" marR="68580"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da-DK" sz="1600" dirty="0" smtClean="0">
                          <a:latin typeface="+mn-lt"/>
                          <a:ea typeface="Calibri"/>
                          <a:cs typeface="Times New Roman"/>
                        </a:rPr>
                        <a:t>L</a:t>
                      </a:r>
                      <a:endParaRPr lang="en-US" sz="1600" dirty="0" smtClean="0">
                        <a:latin typeface="+mn-lt"/>
                        <a:ea typeface="Calibri"/>
                        <a:cs typeface="Times New Roman"/>
                      </a:endParaRPr>
                    </a:p>
                    <a:p>
                      <a:pPr marL="153988" indent="-307975" algn="ctr">
                        <a:lnSpc>
                          <a:spcPct val="115000"/>
                        </a:lnSpc>
                        <a:spcAft>
                          <a:spcPts val="0"/>
                        </a:spcAft>
                      </a:pPr>
                      <a:endParaRPr lang="en-GB" sz="1600" dirty="0">
                        <a:latin typeface="Calibri"/>
                        <a:ea typeface="Calibri"/>
                        <a:cs typeface="Times New Roman"/>
                      </a:endParaRPr>
                    </a:p>
                  </a:txBody>
                  <a:tcPr marL="68580" marR="68580" marT="0" marB="0"/>
                </a:tc>
                <a:tc>
                  <a:txBody>
                    <a:bodyPr/>
                    <a:lstStyle/>
                    <a:p>
                      <a:pPr>
                        <a:lnSpc>
                          <a:spcPct val="115000"/>
                        </a:lnSpc>
                        <a:spcAft>
                          <a:spcPts val="0"/>
                        </a:spcAft>
                      </a:pPr>
                      <a:r>
                        <a:rPr lang="da-DK" sz="1600" dirty="0" smtClean="0">
                          <a:latin typeface="Calibri"/>
                          <a:ea typeface="Calibri"/>
                          <a:cs typeface="Times New Roman"/>
                        </a:rPr>
                        <a:t>Comment</a:t>
                      </a:r>
                      <a:endParaRPr lang="en-US" sz="1600" dirty="0">
                        <a:latin typeface="Calibri"/>
                        <a:ea typeface="Calibri"/>
                        <a:cs typeface="Times New Roman"/>
                      </a:endParaRPr>
                    </a:p>
                  </a:txBody>
                  <a:tcPr marL="68580" marR="68580" marT="0" marB="0"/>
                </a:tc>
              </a:tr>
              <a:tr h="519288">
                <a:tc>
                  <a:txBody>
                    <a:bodyPr/>
                    <a:lstStyle/>
                    <a:p>
                      <a:pPr marL="0" lvl="0" indent="0">
                        <a:lnSpc>
                          <a:spcPct val="115000"/>
                        </a:lnSpc>
                        <a:spcAft>
                          <a:spcPts val="0"/>
                        </a:spcAft>
                        <a:buFont typeface="+mj-lt"/>
                        <a:buNone/>
                      </a:pPr>
                      <a:r>
                        <a:rPr lang="en-GB" sz="1400" dirty="0">
                          <a:latin typeface="Calibri"/>
                          <a:ea typeface="Calibri"/>
                          <a:cs typeface="Times New Roman"/>
                        </a:rPr>
                        <a:t>Are sector mandates/institutions policy aligned?</a:t>
                      </a:r>
                      <a:endParaRPr lang="en-US" sz="1400" dirty="0">
                        <a:latin typeface="Calibri"/>
                        <a:ea typeface="Calibri"/>
                        <a:cs typeface="Times New Roman"/>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endParaRPr lang="en-GB" sz="1400" dirty="0">
                        <a:highlight>
                          <a:srgbClr val="FFFF00"/>
                        </a:highlight>
                        <a:latin typeface="Calibri"/>
                        <a:ea typeface="Calibri"/>
                        <a:cs typeface="Calibri"/>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r>
                        <a:rPr lang="en-GB" sz="1400" dirty="0">
                          <a:latin typeface="Calibri"/>
                          <a:ea typeface="Calibri"/>
                          <a:cs typeface="Calibri"/>
                          <a:sym typeface="Wingdings"/>
                        </a:rPr>
                        <a:t></a:t>
                      </a:r>
                      <a:endParaRPr lang="en-US"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endParaRPr lang="en-GB"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0" marR="0">
                        <a:lnSpc>
                          <a:spcPct val="115000"/>
                        </a:lnSpc>
                        <a:spcBef>
                          <a:spcPts val="0"/>
                        </a:spcBef>
                        <a:spcAft>
                          <a:spcPts val="0"/>
                        </a:spcAft>
                      </a:pPr>
                      <a:r>
                        <a:rPr lang="en-GB" sz="1400" dirty="0">
                          <a:latin typeface="Calibri"/>
                          <a:ea typeface="Calibri"/>
                          <a:cs typeface="Calibri"/>
                        </a:rPr>
                        <a:t>Mandates </a:t>
                      </a:r>
                      <a:r>
                        <a:rPr lang="en-GB" sz="1400" dirty="0" smtClean="0">
                          <a:latin typeface="Calibri"/>
                          <a:ea typeface="Calibri"/>
                          <a:cs typeface="Calibri"/>
                        </a:rPr>
                        <a:t>remain unclear</a:t>
                      </a:r>
                      <a:r>
                        <a:rPr lang="en-GB" sz="1400" dirty="0">
                          <a:latin typeface="Calibri"/>
                          <a:ea typeface="Calibri"/>
                          <a:cs typeface="Calibri"/>
                        </a:rPr>
                        <a:t>, </a:t>
                      </a:r>
                      <a:r>
                        <a:rPr lang="en-GB" sz="1400" dirty="0" smtClean="0">
                          <a:latin typeface="Calibri"/>
                          <a:ea typeface="Calibri"/>
                          <a:cs typeface="Calibri"/>
                        </a:rPr>
                        <a:t>sub-sectors</a:t>
                      </a:r>
                      <a:r>
                        <a:rPr lang="en-GB" sz="1400" baseline="0" dirty="0" smtClean="0">
                          <a:latin typeface="Calibri"/>
                          <a:ea typeface="Calibri"/>
                          <a:cs typeface="Calibri"/>
                        </a:rPr>
                        <a:t> fragmented (except for urban water supply)</a:t>
                      </a:r>
                      <a:endParaRPr lang="en-US" sz="1400" dirty="0">
                        <a:latin typeface="Calibri"/>
                        <a:ea typeface="Calibri"/>
                        <a:cs typeface="Calibri"/>
                      </a:endParaRPr>
                    </a:p>
                  </a:txBody>
                  <a:tcPr marL="68580" marR="68580" marT="0" marB="0">
                    <a:solidFill>
                      <a:schemeClr val="accent1">
                        <a:lumMod val="40000"/>
                        <a:lumOff val="60000"/>
                      </a:schemeClr>
                    </a:solidFill>
                  </a:tcPr>
                </a:tc>
              </a:tr>
              <a:tr h="504056">
                <a:tc>
                  <a:txBody>
                    <a:bodyPr/>
                    <a:lstStyle/>
                    <a:p>
                      <a:pPr marL="0" lvl="0" indent="0">
                        <a:lnSpc>
                          <a:spcPct val="115000"/>
                        </a:lnSpc>
                        <a:spcAft>
                          <a:spcPts val="0"/>
                        </a:spcAft>
                        <a:buFont typeface="+mj-lt"/>
                        <a:buNone/>
                      </a:pPr>
                      <a:r>
                        <a:rPr lang="en-GB" sz="1400" dirty="0">
                          <a:latin typeface="Calibri"/>
                          <a:ea typeface="Calibri"/>
                          <a:cs typeface="Times New Roman"/>
                        </a:rPr>
                        <a:t>Have needed reforms been designed?</a:t>
                      </a:r>
                      <a:endParaRPr lang="en-US" sz="1400" dirty="0">
                        <a:latin typeface="Calibri"/>
                        <a:ea typeface="Calibri"/>
                        <a:cs typeface="Times New Roman"/>
                      </a:endParaRPr>
                    </a:p>
                  </a:txBody>
                  <a:tcPr marL="68580" marR="68580" marT="0" marB="0"/>
                </a:tc>
                <a:tc>
                  <a:txBody>
                    <a:bodyPr/>
                    <a:lstStyle/>
                    <a:p>
                      <a:pPr marL="21590" marR="0">
                        <a:lnSpc>
                          <a:spcPct val="115000"/>
                        </a:lnSpc>
                        <a:spcBef>
                          <a:spcPts val="0"/>
                        </a:spcBef>
                        <a:spcAft>
                          <a:spcPts val="0"/>
                        </a:spcAft>
                      </a:pPr>
                      <a:endParaRPr lang="en-GB" sz="1400" dirty="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r>
                        <a:rPr lang="en-GB" sz="1400" dirty="0">
                          <a:latin typeface="Calibri"/>
                          <a:ea typeface="Calibri"/>
                          <a:cs typeface="Calibri"/>
                          <a:sym typeface="Wingdings"/>
                        </a:rPr>
                        <a:t></a:t>
                      </a:r>
                      <a:endParaRPr lang="en-US" sz="1400" dirty="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endParaRPr lang="en-GB" sz="1400" dirty="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GB" sz="1400" dirty="0" smtClean="0">
                          <a:latin typeface="Calibri"/>
                          <a:ea typeface="Calibri"/>
                          <a:cs typeface="Calibri"/>
                        </a:rPr>
                        <a:t>Major reforms are pre-SWAp.</a:t>
                      </a:r>
                      <a:r>
                        <a:rPr lang="en-GB" sz="1400" baseline="0" dirty="0" smtClean="0">
                          <a:latin typeface="Calibri"/>
                          <a:ea typeface="Calibri"/>
                          <a:cs typeface="Calibri"/>
                        </a:rPr>
                        <a:t> Need for design of new reforms has not been addressed yet</a:t>
                      </a:r>
                      <a:endParaRPr lang="en-US" sz="1400" dirty="0">
                        <a:latin typeface="Calibri"/>
                        <a:ea typeface="Calibri"/>
                        <a:cs typeface="Calibri"/>
                      </a:endParaRPr>
                    </a:p>
                  </a:txBody>
                  <a:tcPr marL="68580" marR="68580" marT="0" marB="0"/>
                </a:tc>
              </a:tr>
              <a:tr h="1008112">
                <a:tc>
                  <a:txBody>
                    <a:bodyPr/>
                    <a:lstStyle/>
                    <a:p>
                      <a:pPr marL="0" lvl="0" indent="0">
                        <a:lnSpc>
                          <a:spcPct val="115000"/>
                        </a:lnSpc>
                        <a:spcAft>
                          <a:spcPts val="0"/>
                        </a:spcAft>
                        <a:buFont typeface="+mj-lt"/>
                        <a:buNone/>
                      </a:pPr>
                      <a:r>
                        <a:rPr lang="en-GB" sz="1400" dirty="0">
                          <a:latin typeface="Calibri"/>
                          <a:ea typeface="Calibri"/>
                          <a:cs typeface="Times New Roman"/>
                        </a:rPr>
                        <a:t>Are the reforms being implemented?</a:t>
                      </a:r>
                      <a:endParaRPr lang="en-US" sz="1400" dirty="0">
                        <a:latin typeface="Calibri"/>
                        <a:ea typeface="Calibri"/>
                        <a:cs typeface="Times New Roman"/>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endParaRPr lang="en-GB"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r>
                        <a:rPr lang="en-GB" sz="1400" dirty="0">
                          <a:latin typeface="Calibri"/>
                          <a:ea typeface="Calibri"/>
                          <a:cs typeface="Calibri"/>
                          <a:sym typeface="Wingdings"/>
                        </a:rPr>
                        <a:t></a:t>
                      </a:r>
                      <a:endParaRPr lang="en-US"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endParaRPr lang="en-GB"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0" marR="0">
                        <a:lnSpc>
                          <a:spcPct val="115000"/>
                        </a:lnSpc>
                        <a:spcBef>
                          <a:spcPts val="0"/>
                        </a:spcBef>
                        <a:spcAft>
                          <a:spcPts val="0"/>
                        </a:spcAft>
                      </a:pPr>
                      <a:r>
                        <a:rPr lang="en-US" sz="1400" dirty="0" smtClean="0">
                          <a:latin typeface="Calibri"/>
                          <a:ea typeface="Calibri"/>
                          <a:cs typeface="Calibri"/>
                        </a:rPr>
                        <a:t>Reform</a:t>
                      </a:r>
                      <a:r>
                        <a:rPr lang="en-US" sz="1400" baseline="0" dirty="0" smtClean="0">
                          <a:latin typeface="Calibri"/>
                          <a:ea typeface="Calibri"/>
                          <a:cs typeface="Calibri"/>
                        </a:rPr>
                        <a:t> in the UWS is considered a big success so far. Reform in the RWS (ASUFOR approach) is not fully implemented yet. Need for more reforms in order to boost the sanitation sub-sector (urban and rural)</a:t>
                      </a:r>
                      <a:endParaRPr lang="en-US" sz="1400" dirty="0">
                        <a:latin typeface="Calibri"/>
                        <a:ea typeface="Calibri"/>
                        <a:cs typeface="Calibri"/>
                      </a:endParaRPr>
                    </a:p>
                  </a:txBody>
                  <a:tcPr marL="68580" marR="68580" marT="0" marB="0">
                    <a:solidFill>
                      <a:schemeClr val="accent1">
                        <a:lumMod val="40000"/>
                        <a:lumOff val="60000"/>
                      </a:schemeClr>
                    </a:solidFill>
                  </a:tcPr>
                </a:tc>
              </a:tr>
              <a:tr h="491964">
                <a:tc>
                  <a:txBody>
                    <a:bodyPr/>
                    <a:lstStyle/>
                    <a:p>
                      <a:pPr marL="0" lvl="0" indent="0">
                        <a:lnSpc>
                          <a:spcPct val="115000"/>
                        </a:lnSpc>
                        <a:spcAft>
                          <a:spcPts val="0"/>
                        </a:spcAft>
                        <a:buFont typeface="+mj-lt"/>
                        <a:buNone/>
                      </a:pPr>
                      <a:r>
                        <a:rPr lang="en-GB" sz="1400" dirty="0">
                          <a:latin typeface="Calibri"/>
                          <a:ea typeface="Calibri"/>
                          <a:cs typeface="Times New Roman"/>
                        </a:rPr>
                        <a:t>Is donor support to </a:t>
                      </a:r>
                      <a:r>
                        <a:rPr lang="en-GB" sz="1400" dirty="0" smtClean="0">
                          <a:latin typeface="Calibri"/>
                          <a:ea typeface="Calibri"/>
                          <a:cs typeface="Times New Roman"/>
                        </a:rPr>
                        <a:t>institutions /</a:t>
                      </a:r>
                      <a:r>
                        <a:rPr lang="en-GB" sz="1400" dirty="0">
                          <a:latin typeface="Calibri"/>
                          <a:ea typeface="Calibri"/>
                          <a:cs typeface="Times New Roman"/>
                        </a:rPr>
                        <a:t>reforms effective?</a:t>
                      </a:r>
                      <a:endParaRPr lang="en-US" sz="1400" dirty="0">
                        <a:latin typeface="Calibri"/>
                        <a:ea typeface="Calibri"/>
                        <a:cs typeface="Times New Roman"/>
                      </a:endParaRPr>
                    </a:p>
                  </a:txBody>
                  <a:tcPr marL="68580" marR="68580" marT="0" marB="0"/>
                </a:tc>
                <a:tc>
                  <a:txBody>
                    <a:bodyPr/>
                    <a:lstStyle/>
                    <a:p>
                      <a:pPr marL="21590" marR="0">
                        <a:lnSpc>
                          <a:spcPct val="115000"/>
                        </a:lnSpc>
                        <a:spcBef>
                          <a:spcPts val="0"/>
                        </a:spcBef>
                        <a:spcAft>
                          <a:spcPts val="0"/>
                        </a:spcAft>
                      </a:pPr>
                      <a:r>
                        <a:rPr lang="en-GB" sz="1400" dirty="0">
                          <a:latin typeface="Calibri"/>
                          <a:ea typeface="Calibri"/>
                          <a:cs typeface="Calibri"/>
                          <a:sym typeface="Wingdings"/>
                        </a:rPr>
                        <a:t></a:t>
                      </a:r>
                      <a:endParaRPr lang="en-US" sz="1400" dirty="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endParaRPr lang="en-GB" sz="1400" dirty="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endParaRPr lang="en-GB" sz="1400" dirty="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US" sz="1400" dirty="0" smtClean="0">
                          <a:latin typeface="Calibri"/>
                          <a:ea typeface="Calibri"/>
                          <a:cs typeface="Calibri"/>
                        </a:rPr>
                        <a:t>A vast majority or donors are supporting the</a:t>
                      </a:r>
                      <a:r>
                        <a:rPr lang="en-US" sz="1400" baseline="0" dirty="0" smtClean="0">
                          <a:latin typeface="Calibri"/>
                          <a:ea typeface="Calibri"/>
                          <a:cs typeface="Calibri"/>
                        </a:rPr>
                        <a:t> reforms through the </a:t>
                      </a:r>
                      <a:r>
                        <a:rPr lang="en-US" sz="1400" i="1" baseline="0" dirty="0" smtClean="0">
                          <a:latin typeface="Calibri"/>
                          <a:ea typeface="Calibri"/>
                          <a:cs typeface="Calibri"/>
                        </a:rPr>
                        <a:t>Cadre </a:t>
                      </a:r>
                      <a:r>
                        <a:rPr lang="en-US" sz="1400" i="1" baseline="0" dirty="0" err="1" smtClean="0">
                          <a:latin typeface="Calibri"/>
                          <a:ea typeface="Calibri"/>
                          <a:cs typeface="Calibri"/>
                        </a:rPr>
                        <a:t>Unifié</a:t>
                      </a:r>
                      <a:r>
                        <a:rPr lang="en-US" sz="1400" i="1" baseline="0" dirty="0" smtClean="0">
                          <a:latin typeface="Calibri"/>
                          <a:ea typeface="Calibri"/>
                          <a:cs typeface="Calibri"/>
                        </a:rPr>
                        <a:t> </a:t>
                      </a:r>
                      <a:r>
                        <a:rPr lang="en-US" sz="1400" i="1" baseline="0" dirty="0" err="1" smtClean="0">
                          <a:latin typeface="Calibri"/>
                          <a:ea typeface="Calibri"/>
                          <a:cs typeface="Calibri"/>
                        </a:rPr>
                        <a:t>d’Intervention</a:t>
                      </a:r>
                      <a:endParaRPr lang="en-US" sz="1400" i="1" dirty="0">
                        <a:latin typeface="Calibri"/>
                        <a:ea typeface="Calibri"/>
                        <a:cs typeface="Calibri"/>
                      </a:endParaRPr>
                    </a:p>
                  </a:txBody>
                  <a:tcPr marL="68580" marR="68580" marT="0" marB="0"/>
                </a:tc>
              </a:tr>
              <a:tr h="804180">
                <a:tc>
                  <a:txBody>
                    <a:bodyPr/>
                    <a:lstStyle/>
                    <a:p>
                      <a:pPr marL="0" lvl="0" indent="0">
                        <a:lnSpc>
                          <a:spcPct val="115000"/>
                        </a:lnSpc>
                        <a:spcAft>
                          <a:spcPts val="0"/>
                        </a:spcAft>
                        <a:buFont typeface="+mj-lt"/>
                        <a:buNone/>
                      </a:pPr>
                      <a:r>
                        <a:rPr lang="en-GB" sz="1400" dirty="0">
                          <a:latin typeface="Calibri"/>
                          <a:ea typeface="Calibri"/>
                          <a:cs typeface="Times New Roman"/>
                        </a:rPr>
                        <a:t>Has sector capacity increased?</a:t>
                      </a:r>
                      <a:endParaRPr lang="en-US" sz="1400" dirty="0">
                        <a:latin typeface="Calibri"/>
                        <a:ea typeface="Calibri"/>
                        <a:cs typeface="Times New Roman"/>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endParaRPr lang="en-GB" sz="1400" dirty="0">
                        <a:highlight>
                          <a:srgbClr val="FFFF00"/>
                        </a:highlight>
                        <a:latin typeface="Calibri"/>
                        <a:ea typeface="Calibri"/>
                        <a:cs typeface="Calibri"/>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r>
                        <a:rPr lang="en-GB" sz="1400" dirty="0">
                          <a:latin typeface="Calibri"/>
                          <a:ea typeface="Calibri"/>
                          <a:cs typeface="Calibri"/>
                          <a:sym typeface="Wingdings"/>
                        </a:rPr>
                        <a:t></a:t>
                      </a:r>
                      <a:endParaRPr lang="en-US"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endParaRPr lang="en-GB"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0" marR="0">
                        <a:lnSpc>
                          <a:spcPct val="115000"/>
                        </a:lnSpc>
                        <a:spcBef>
                          <a:spcPts val="0"/>
                        </a:spcBef>
                        <a:spcAft>
                          <a:spcPts val="0"/>
                        </a:spcAft>
                      </a:pPr>
                      <a:r>
                        <a:rPr lang="en-US" sz="1400" dirty="0" smtClean="0">
                          <a:latin typeface="Calibri"/>
                          <a:ea typeface="Calibri"/>
                          <a:cs typeface="Calibri"/>
                        </a:rPr>
                        <a:t>Sector capacity</a:t>
                      </a:r>
                      <a:r>
                        <a:rPr lang="en-US" sz="1400" baseline="0" dirty="0" smtClean="0">
                          <a:latin typeface="Calibri"/>
                          <a:ea typeface="Calibri"/>
                          <a:cs typeface="Calibri"/>
                        </a:rPr>
                        <a:t> is not measured as such. Most players agree on the fact that overall capacity has slightly increased, but more needs to be done</a:t>
                      </a:r>
                      <a:endParaRPr lang="en-US" sz="1400" dirty="0">
                        <a:latin typeface="Calibri"/>
                        <a:ea typeface="Calibri"/>
                        <a:cs typeface="Calibri"/>
                      </a:endParaRPr>
                    </a:p>
                  </a:txBody>
                  <a:tcPr marL="68580" marR="68580" marT="0" marB="0">
                    <a:solidFill>
                      <a:schemeClr val="accent1">
                        <a:lumMod val="40000"/>
                        <a:lumOff val="60000"/>
                      </a:schemeClr>
                    </a:solidFill>
                  </a:tcPr>
                </a:tc>
              </a:tr>
              <a:tr h="504056">
                <a:tc>
                  <a:txBody>
                    <a:bodyPr/>
                    <a:lstStyle/>
                    <a:p>
                      <a:pPr marL="0" lvl="0" indent="0">
                        <a:lnSpc>
                          <a:spcPct val="115000"/>
                        </a:lnSpc>
                        <a:spcAft>
                          <a:spcPts val="0"/>
                        </a:spcAft>
                        <a:buFont typeface="+mj-lt"/>
                        <a:buNone/>
                      </a:pPr>
                      <a:r>
                        <a:rPr lang="en-GB" sz="1400" dirty="0">
                          <a:latin typeface="Calibri"/>
                          <a:ea typeface="Calibri"/>
                          <a:cs typeface="Times New Roman"/>
                        </a:rPr>
                        <a:t>Is donor support to capacity effective?</a:t>
                      </a:r>
                      <a:endParaRPr lang="en-US" sz="1400" dirty="0">
                        <a:latin typeface="Calibri"/>
                        <a:ea typeface="Calibri"/>
                        <a:cs typeface="Times New Roman"/>
                      </a:endParaRPr>
                    </a:p>
                  </a:txBody>
                  <a:tcPr marL="68580" marR="68580" marT="0" marB="0"/>
                </a:tc>
                <a:tc>
                  <a:txBody>
                    <a:bodyPr/>
                    <a:lstStyle/>
                    <a:p>
                      <a:pPr marL="21590" marR="0">
                        <a:lnSpc>
                          <a:spcPct val="115000"/>
                        </a:lnSpc>
                        <a:spcBef>
                          <a:spcPts val="0"/>
                        </a:spcBef>
                        <a:spcAft>
                          <a:spcPts val="0"/>
                        </a:spcAft>
                      </a:pPr>
                      <a:r>
                        <a:rPr lang="en-GB" sz="1400" dirty="0">
                          <a:latin typeface="Calibri"/>
                          <a:ea typeface="Calibri"/>
                          <a:cs typeface="Calibri"/>
                          <a:sym typeface="Wingdings"/>
                        </a:rPr>
                        <a:t></a:t>
                      </a:r>
                      <a:endParaRPr lang="en-US" sz="1400" dirty="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endParaRPr lang="en-GB" sz="1400" dirty="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endParaRPr lang="en-GB" sz="1400" dirty="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US" sz="1400" dirty="0" smtClean="0">
                          <a:latin typeface="Calibri"/>
                          <a:ea typeface="Calibri"/>
                          <a:cs typeface="Calibri"/>
                        </a:rPr>
                        <a:t>PEPAM contributes to</a:t>
                      </a:r>
                      <a:r>
                        <a:rPr lang="en-US" sz="1400" baseline="0" dirty="0" smtClean="0">
                          <a:latin typeface="Calibri"/>
                          <a:ea typeface="Calibri"/>
                          <a:cs typeface="Calibri"/>
                        </a:rPr>
                        <a:t> make sure that each and every program includes the capacity dimension</a:t>
                      </a:r>
                      <a:endParaRPr lang="en-US" sz="1400" dirty="0">
                        <a:latin typeface="Calibri"/>
                        <a:ea typeface="Calibri"/>
                        <a:cs typeface="Calibri"/>
                      </a:endParaRPr>
                    </a:p>
                  </a:txBody>
                  <a:tcPr marL="68580" marR="68580" marT="0" marB="0"/>
                </a:tc>
              </a:tr>
              <a:tr h="544956">
                <a:tc>
                  <a:txBody>
                    <a:bodyPr/>
                    <a:lstStyle/>
                    <a:p>
                      <a:pPr marL="0" lvl="0" indent="0">
                        <a:lnSpc>
                          <a:spcPct val="115000"/>
                        </a:lnSpc>
                        <a:spcAft>
                          <a:spcPts val="0"/>
                        </a:spcAft>
                        <a:buFont typeface="+mj-lt"/>
                        <a:buNone/>
                      </a:pPr>
                      <a:r>
                        <a:rPr lang="en-GB" sz="1400" dirty="0">
                          <a:latin typeface="Calibri"/>
                          <a:ea typeface="Calibri"/>
                          <a:cs typeface="Times New Roman"/>
                        </a:rPr>
                        <a:t>Has </a:t>
                      </a:r>
                      <a:r>
                        <a:rPr lang="en-GB" sz="1400" dirty="0" err="1">
                          <a:latin typeface="Calibri"/>
                          <a:ea typeface="Calibri"/>
                          <a:cs typeface="Times New Roman"/>
                        </a:rPr>
                        <a:t>SWAp</a:t>
                      </a:r>
                      <a:r>
                        <a:rPr lang="en-GB" sz="1400" dirty="0">
                          <a:latin typeface="Calibri"/>
                          <a:ea typeface="Calibri"/>
                          <a:cs typeface="Times New Roman"/>
                        </a:rPr>
                        <a:t> improved institutional performance?</a:t>
                      </a:r>
                      <a:endParaRPr lang="en-US" sz="1400" dirty="0">
                        <a:latin typeface="Calibri"/>
                        <a:ea typeface="Calibri"/>
                        <a:cs typeface="Times New Roman"/>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endParaRPr lang="en-US"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r>
                        <a:rPr lang="en-GB" sz="1400" dirty="0" smtClean="0">
                          <a:latin typeface="+mn-lt"/>
                          <a:ea typeface="Calibri"/>
                          <a:cs typeface="Calibri"/>
                          <a:sym typeface="Wingdings"/>
                        </a:rPr>
                        <a:t></a:t>
                      </a:r>
                      <a:endParaRPr lang="en-GB" sz="1400" dirty="0">
                        <a:highlight>
                          <a:srgbClr val="00FF00"/>
                        </a:highlight>
                        <a:latin typeface="Calibri"/>
                        <a:ea typeface="Calibri"/>
                        <a:cs typeface="Calibri"/>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endParaRPr lang="en-GB" sz="1400" dirty="0">
                        <a:highlight>
                          <a:srgbClr val="00FF00"/>
                        </a:highlight>
                        <a:latin typeface="Calibri"/>
                        <a:ea typeface="Calibri"/>
                        <a:cs typeface="Calibri"/>
                      </a:endParaRPr>
                    </a:p>
                  </a:txBody>
                  <a:tcPr marL="68580" marR="68580" marT="0" marB="0">
                    <a:solidFill>
                      <a:schemeClr val="accent1">
                        <a:lumMod val="40000"/>
                        <a:lumOff val="60000"/>
                      </a:schemeClr>
                    </a:solidFill>
                  </a:tcPr>
                </a:tc>
                <a:tc>
                  <a:txBody>
                    <a:bodyPr/>
                    <a:lstStyle/>
                    <a:p>
                      <a:pPr marL="0" marR="0">
                        <a:lnSpc>
                          <a:spcPct val="115000"/>
                        </a:lnSpc>
                        <a:spcBef>
                          <a:spcPts val="0"/>
                        </a:spcBef>
                        <a:spcAft>
                          <a:spcPts val="0"/>
                        </a:spcAft>
                      </a:pPr>
                      <a:r>
                        <a:rPr lang="en-US" sz="1400" dirty="0" smtClean="0">
                          <a:latin typeface="Calibri"/>
                          <a:ea typeface="Calibri"/>
                          <a:cs typeface="Calibri"/>
                        </a:rPr>
                        <a:t>Overall performance has</a:t>
                      </a:r>
                      <a:r>
                        <a:rPr lang="en-US" sz="1400" baseline="0" dirty="0" smtClean="0">
                          <a:latin typeface="Calibri"/>
                          <a:ea typeface="Calibri"/>
                          <a:cs typeface="Calibri"/>
                        </a:rPr>
                        <a:t> increased. </a:t>
                      </a:r>
                      <a:r>
                        <a:rPr lang="en-US" sz="1400" dirty="0" smtClean="0">
                          <a:latin typeface="Calibri"/>
                          <a:ea typeface="Calibri"/>
                          <a:cs typeface="Calibri"/>
                        </a:rPr>
                        <a:t>Some sub-sectors still perform</a:t>
                      </a:r>
                      <a:r>
                        <a:rPr lang="en-US" sz="1400" baseline="0" dirty="0" smtClean="0">
                          <a:latin typeface="Calibri"/>
                          <a:ea typeface="Calibri"/>
                          <a:cs typeface="Calibri"/>
                        </a:rPr>
                        <a:t> poorly (e.g. rural sanitation)</a:t>
                      </a:r>
                      <a:endParaRPr lang="en-US" sz="1400" dirty="0">
                        <a:latin typeface="Calibri"/>
                        <a:ea typeface="Calibri"/>
                        <a:cs typeface="Calibri"/>
                      </a:endParaRPr>
                    </a:p>
                  </a:txBody>
                  <a:tcPr marL="68580" marR="68580" marT="0" marB="0">
                    <a:solidFill>
                      <a:schemeClr val="accent1">
                        <a:lumMod val="40000"/>
                        <a:lumOff val="60000"/>
                      </a:schemeClr>
                    </a:solidFill>
                  </a:tcPr>
                </a:tc>
              </a:tr>
              <a:tr h="370840">
                <a:tc>
                  <a:txBody>
                    <a:bodyPr/>
                    <a:lstStyle/>
                    <a:p>
                      <a:pPr marL="0" lvl="0" indent="0">
                        <a:lnSpc>
                          <a:spcPct val="115000"/>
                        </a:lnSpc>
                        <a:spcAft>
                          <a:spcPts val="0"/>
                        </a:spcAft>
                        <a:buFont typeface="+mj-lt"/>
                        <a:buNone/>
                      </a:pPr>
                      <a:r>
                        <a:rPr lang="en-GB" sz="1400" dirty="0">
                          <a:latin typeface="Calibri"/>
                          <a:ea typeface="Calibri"/>
                          <a:cs typeface="Times New Roman"/>
                        </a:rPr>
                        <a:t>Has </a:t>
                      </a:r>
                      <a:r>
                        <a:rPr lang="en-GB" sz="1400" dirty="0" err="1">
                          <a:latin typeface="Calibri"/>
                          <a:ea typeface="Calibri"/>
                          <a:cs typeface="Times New Roman"/>
                        </a:rPr>
                        <a:t>SWAp</a:t>
                      </a:r>
                      <a:r>
                        <a:rPr lang="en-GB" sz="1400" dirty="0">
                          <a:latin typeface="Calibri"/>
                          <a:ea typeface="Calibri"/>
                          <a:cs typeface="Times New Roman"/>
                        </a:rPr>
                        <a:t> improved sector capacity?</a:t>
                      </a:r>
                      <a:endParaRPr lang="en-US" sz="1400" dirty="0">
                        <a:latin typeface="Calibri"/>
                        <a:ea typeface="Calibri"/>
                        <a:cs typeface="Times New Roman"/>
                      </a:endParaRPr>
                    </a:p>
                  </a:txBody>
                  <a:tcPr marL="68580" marR="68580" marT="0" marB="0">
                    <a:solidFill>
                      <a:srgbClr val="E9EDF4"/>
                    </a:solidFill>
                  </a:tcPr>
                </a:tc>
                <a:tc>
                  <a:txBody>
                    <a:bodyPr/>
                    <a:lstStyle/>
                    <a:p>
                      <a:pPr marL="21590" marR="0">
                        <a:lnSpc>
                          <a:spcPct val="115000"/>
                        </a:lnSpc>
                        <a:spcBef>
                          <a:spcPts val="0"/>
                        </a:spcBef>
                        <a:spcAft>
                          <a:spcPts val="0"/>
                        </a:spcAft>
                      </a:pPr>
                      <a:endParaRPr lang="en-GB" sz="1400" dirty="0">
                        <a:highlight>
                          <a:srgbClr val="FFFF00"/>
                        </a:highlight>
                        <a:latin typeface="Calibri"/>
                        <a:ea typeface="Calibri"/>
                        <a:cs typeface="Calibri"/>
                      </a:endParaRPr>
                    </a:p>
                  </a:txBody>
                  <a:tcPr marL="68580" marR="68580" marT="0" marB="0">
                    <a:solidFill>
                      <a:srgbClr val="E9EDF4"/>
                    </a:solidFill>
                  </a:tcPr>
                </a:tc>
                <a:tc>
                  <a:txBody>
                    <a:bodyPr/>
                    <a:lstStyle/>
                    <a:p>
                      <a:pPr marL="21590" marR="0">
                        <a:lnSpc>
                          <a:spcPct val="115000"/>
                        </a:lnSpc>
                        <a:spcBef>
                          <a:spcPts val="0"/>
                        </a:spcBef>
                        <a:spcAft>
                          <a:spcPts val="0"/>
                        </a:spcAft>
                      </a:pPr>
                      <a:r>
                        <a:rPr lang="en-GB" sz="1400" dirty="0">
                          <a:latin typeface="Calibri"/>
                          <a:ea typeface="Calibri"/>
                          <a:cs typeface="Calibri"/>
                          <a:sym typeface="Wingdings"/>
                        </a:rPr>
                        <a:t></a:t>
                      </a:r>
                      <a:endParaRPr lang="en-US" sz="1400" dirty="0">
                        <a:latin typeface="Calibri"/>
                        <a:ea typeface="Calibri"/>
                        <a:cs typeface="Calibri"/>
                      </a:endParaRPr>
                    </a:p>
                  </a:txBody>
                  <a:tcPr marL="68580" marR="68580" marT="0" marB="0">
                    <a:solidFill>
                      <a:srgbClr val="E9EDF4"/>
                    </a:solidFill>
                  </a:tcPr>
                </a:tc>
                <a:tc>
                  <a:txBody>
                    <a:bodyPr/>
                    <a:lstStyle/>
                    <a:p>
                      <a:pPr marL="21590" marR="0">
                        <a:lnSpc>
                          <a:spcPct val="115000"/>
                        </a:lnSpc>
                        <a:spcBef>
                          <a:spcPts val="0"/>
                        </a:spcBef>
                        <a:spcAft>
                          <a:spcPts val="0"/>
                        </a:spcAft>
                      </a:pPr>
                      <a:endParaRPr lang="en-GB" sz="1400" dirty="0">
                        <a:latin typeface="Calibri"/>
                        <a:ea typeface="Calibri"/>
                        <a:cs typeface="Calibri"/>
                      </a:endParaRPr>
                    </a:p>
                  </a:txBody>
                  <a:tcPr marL="68580" marR="68580" marT="0" marB="0">
                    <a:solidFill>
                      <a:srgbClr val="E9EDF4"/>
                    </a:solidFill>
                  </a:tcPr>
                </a:tc>
                <a:tc>
                  <a:txBody>
                    <a:bodyPr/>
                    <a:lstStyle/>
                    <a:p>
                      <a:pPr marL="0" marR="0">
                        <a:lnSpc>
                          <a:spcPct val="115000"/>
                        </a:lnSpc>
                        <a:spcBef>
                          <a:spcPts val="0"/>
                        </a:spcBef>
                        <a:spcAft>
                          <a:spcPts val="0"/>
                        </a:spcAft>
                      </a:pPr>
                      <a:r>
                        <a:rPr lang="en-US" sz="1400" baseline="0" dirty="0" smtClean="0">
                          <a:latin typeface="+mn-lt"/>
                          <a:ea typeface="Calibri"/>
                          <a:cs typeface="Calibri"/>
                        </a:rPr>
                        <a:t>Overall sector capacity has slightly increased, but more needs to be done</a:t>
                      </a:r>
                      <a:endParaRPr lang="en-US" sz="1400" dirty="0">
                        <a:latin typeface="Calibri"/>
                        <a:ea typeface="Calibri"/>
                        <a:cs typeface="Calibri"/>
                      </a:endParaRPr>
                    </a:p>
                  </a:txBody>
                  <a:tcPr marL="68580" marR="68580" marT="0" marB="0">
                    <a:solidFill>
                      <a:srgbClr val="E9EDF4"/>
                    </a:solidFill>
                  </a:tcPr>
                </a:tc>
              </a:tr>
            </a:tbl>
          </a:graphicData>
        </a:graphic>
      </p:graphicFrame>
      <p:sp>
        <p:nvSpPr>
          <p:cNvPr id="3" name="TextBox 2"/>
          <p:cNvSpPr txBox="1"/>
          <p:nvPr/>
        </p:nvSpPr>
        <p:spPr>
          <a:xfrm>
            <a:off x="395536" y="188640"/>
            <a:ext cx="8352928" cy="461665"/>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ctr" fontAlgn="auto">
              <a:spcBef>
                <a:spcPts val="0"/>
              </a:spcBef>
              <a:spcAft>
                <a:spcPts val="0"/>
              </a:spcAft>
              <a:defRPr/>
            </a:pPr>
            <a:r>
              <a:rPr lang="en-US" sz="2400" b="1" dirty="0" smtClean="0"/>
              <a:t>Senegal</a:t>
            </a:r>
            <a:r>
              <a:rPr lang="da-DK" sz="2400" b="1" dirty="0" smtClean="0"/>
              <a:t> </a:t>
            </a:r>
            <a:r>
              <a:rPr lang="da-DK" sz="2400" b="1" dirty="0" smtClean="0"/>
              <a:t>– </a:t>
            </a:r>
            <a:r>
              <a:rPr lang="da-DK" sz="2400" b="1" dirty="0" smtClean="0"/>
              <a:t>Institutional capacity</a:t>
            </a:r>
            <a:endParaRPr lang="da-DK" sz="2400" b="1" dirty="0"/>
          </a:p>
        </p:txBody>
      </p:sp>
      <p:sp>
        <p:nvSpPr>
          <p:cNvPr id="5" name="Slide Number Placeholder 4"/>
          <p:cNvSpPr>
            <a:spLocks noGrp="1"/>
          </p:cNvSpPr>
          <p:nvPr>
            <p:ph type="sldNum" sz="quarter" idx="12"/>
          </p:nvPr>
        </p:nvSpPr>
        <p:spPr/>
        <p:txBody>
          <a:bodyPr/>
          <a:lstStyle/>
          <a:p>
            <a:fld id="{C6F255D5-DFAF-4144-A9D5-C5B458BCDEE7}"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95536" y="980728"/>
          <a:ext cx="8352930" cy="5158432"/>
        </p:xfrm>
        <a:graphic>
          <a:graphicData uri="http://schemas.openxmlformats.org/drawingml/2006/table">
            <a:tbl>
              <a:tblPr firstRow="1" bandRow="1">
                <a:tableStyleId>{5C22544A-7EE6-4342-B048-85BDC9FD1C3A}</a:tableStyleId>
              </a:tblPr>
              <a:tblGrid>
                <a:gridCol w="3312368"/>
                <a:gridCol w="312035"/>
                <a:gridCol w="312035"/>
                <a:gridCol w="312035"/>
                <a:gridCol w="4104457"/>
              </a:tblGrid>
              <a:tr h="370840">
                <a:tc>
                  <a:txBody>
                    <a:bodyPr/>
                    <a:lstStyle/>
                    <a:p>
                      <a:pPr marL="342900" lvl="0" indent="-342900">
                        <a:lnSpc>
                          <a:spcPct val="115000"/>
                        </a:lnSpc>
                        <a:spcAft>
                          <a:spcPts val="0"/>
                        </a:spcAft>
                        <a:buFont typeface="+mj-lt"/>
                        <a:buNone/>
                      </a:pPr>
                      <a:r>
                        <a:rPr lang="da-DK" sz="1600" dirty="0" smtClean="0">
                          <a:latin typeface="Calibri"/>
                          <a:ea typeface="Calibri"/>
                          <a:cs typeface="Times New Roman"/>
                        </a:rPr>
                        <a:t>Criteria</a:t>
                      </a:r>
                      <a:endParaRPr lang="en-US" sz="1600" dirty="0">
                        <a:latin typeface="Calibri"/>
                        <a:ea typeface="Calibri"/>
                        <a:cs typeface="Times New Roman"/>
                      </a:endParaRPr>
                    </a:p>
                  </a:txBody>
                  <a:tcPr marL="68580" marR="68580" marT="0" marB="0"/>
                </a:tc>
                <a:tc>
                  <a:txBody>
                    <a:bodyPr/>
                    <a:lstStyle/>
                    <a:p>
                      <a:pPr marL="21590" marR="0" indent="0" algn="l" defTabSz="914400" rtl="0" eaLnBrk="1" fontAlgn="auto" latinLnBrk="0" hangingPunct="1">
                        <a:lnSpc>
                          <a:spcPct val="115000"/>
                        </a:lnSpc>
                        <a:spcBef>
                          <a:spcPts val="0"/>
                        </a:spcBef>
                        <a:spcAft>
                          <a:spcPts val="0"/>
                        </a:spcAft>
                        <a:buClrTx/>
                        <a:buSzTx/>
                        <a:buFontTx/>
                        <a:buNone/>
                        <a:tabLst/>
                        <a:defRPr/>
                      </a:pPr>
                      <a:r>
                        <a:rPr lang="da-DK" sz="1600" dirty="0" smtClean="0">
                          <a:latin typeface="Calibri"/>
                          <a:ea typeface="Calibri"/>
                          <a:cs typeface="Times New Roman"/>
                        </a:rPr>
                        <a:t>H</a:t>
                      </a:r>
                      <a:endParaRPr lang="en-US" sz="1600" dirty="0" smtClean="0">
                        <a:latin typeface="+mn-lt"/>
                        <a:ea typeface="Calibri"/>
                        <a:cs typeface="Times New Roman"/>
                      </a:endParaRPr>
                    </a:p>
                  </a:txBody>
                  <a:tcPr marL="68580" marR="68580" marT="0" marB="0"/>
                </a:tc>
                <a:tc>
                  <a:txBody>
                    <a:bodyPr/>
                    <a:lstStyle/>
                    <a:p>
                      <a:pPr marL="7938" indent="-7938" algn="ctr">
                        <a:lnSpc>
                          <a:spcPct val="115000"/>
                        </a:lnSpc>
                        <a:spcAft>
                          <a:spcPts val="0"/>
                        </a:spcAft>
                      </a:pPr>
                      <a:r>
                        <a:rPr lang="en-GB" sz="1600" dirty="0" smtClean="0">
                          <a:latin typeface="Calibri"/>
                          <a:ea typeface="Calibri"/>
                          <a:cs typeface="Times New Roman"/>
                        </a:rPr>
                        <a:t>M</a:t>
                      </a:r>
                      <a:endParaRPr lang="en-GB" sz="1600" dirty="0">
                        <a:latin typeface="Calibri"/>
                        <a:ea typeface="Calibri"/>
                        <a:cs typeface="Times New Roman"/>
                      </a:endParaRPr>
                    </a:p>
                  </a:txBody>
                  <a:tcPr marL="68580" marR="68580"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da-DK" sz="1600" dirty="0" smtClean="0">
                          <a:latin typeface="+mn-lt"/>
                          <a:ea typeface="Calibri"/>
                          <a:cs typeface="Times New Roman"/>
                        </a:rPr>
                        <a:t>L</a:t>
                      </a:r>
                      <a:endParaRPr lang="en-US" sz="1600" dirty="0" smtClean="0">
                        <a:latin typeface="+mn-lt"/>
                        <a:ea typeface="Calibri"/>
                        <a:cs typeface="Times New Roman"/>
                      </a:endParaRPr>
                    </a:p>
                    <a:p>
                      <a:pPr marL="153988" indent="-307975" algn="ctr">
                        <a:lnSpc>
                          <a:spcPct val="115000"/>
                        </a:lnSpc>
                        <a:spcAft>
                          <a:spcPts val="0"/>
                        </a:spcAft>
                      </a:pPr>
                      <a:endParaRPr lang="en-GB" sz="1600" dirty="0">
                        <a:latin typeface="Calibri"/>
                        <a:ea typeface="Calibri"/>
                        <a:cs typeface="Times New Roman"/>
                      </a:endParaRPr>
                    </a:p>
                  </a:txBody>
                  <a:tcPr marL="68580" marR="68580" marT="0" marB="0"/>
                </a:tc>
                <a:tc>
                  <a:txBody>
                    <a:bodyPr/>
                    <a:lstStyle/>
                    <a:p>
                      <a:pPr>
                        <a:lnSpc>
                          <a:spcPct val="115000"/>
                        </a:lnSpc>
                        <a:spcAft>
                          <a:spcPts val="0"/>
                        </a:spcAft>
                      </a:pPr>
                      <a:r>
                        <a:rPr lang="da-DK" sz="1600" dirty="0" smtClean="0">
                          <a:latin typeface="Calibri"/>
                          <a:ea typeface="Calibri"/>
                          <a:cs typeface="Times New Roman"/>
                        </a:rPr>
                        <a:t>Comment</a:t>
                      </a:r>
                      <a:endParaRPr lang="en-US" sz="1600" dirty="0">
                        <a:latin typeface="Calibri"/>
                        <a:ea typeface="Calibri"/>
                        <a:cs typeface="Times New Roman"/>
                      </a:endParaRPr>
                    </a:p>
                  </a:txBody>
                  <a:tcPr marL="68580" marR="68580" marT="0" marB="0"/>
                </a:tc>
              </a:tr>
              <a:tr h="519288">
                <a:tc>
                  <a:txBody>
                    <a:bodyPr/>
                    <a:lstStyle/>
                    <a:p>
                      <a:pPr marL="0" lvl="0" indent="0">
                        <a:lnSpc>
                          <a:spcPct val="115000"/>
                        </a:lnSpc>
                        <a:spcAft>
                          <a:spcPts val="0"/>
                        </a:spcAft>
                        <a:buFont typeface="+mj-lt"/>
                        <a:buNone/>
                      </a:pPr>
                      <a:r>
                        <a:rPr lang="en-GB" sz="1400" dirty="0">
                          <a:latin typeface="Calibri"/>
                          <a:ea typeface="Calibri"/>
                          <a:cs typeface="Times New Roman"/>
                        </a:rPr>
                        <a:t>Is there a performance measurement framework? </a:t>
                      </a:r>
                      <a:endParaRPr lang="en-US" sz="1400" dirty="0">
                        <a:latin typeface="Calibri"/>
                        <a:ea typeface="Calibri"/>
                        <a:cs typeface="Times New Roman"/>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r>
                        <a:rPr lang="en-GB" sz="1400" dirty="0">
                          <a:latin typeface="Calibri"/>
                          <a:ea typeface="Calibri"/>
                          <a:cs typeface="Calibri"/>
                          <a:sym typeface="Wingdings"/>
                        </a:rPr>
                        <a:t></a:t>
                      </a:r>
                      <a:endParaRPr lang="en-US"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endParaRPr lang="en-GB"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endParaRPr lang="en-GB" sz="1400">
                        <a:latin typeface="Calibri"/>
                        <a:ea typeface="Calibri"/>
                        <a:cs typeface="Calibri"/>
                      </a:endParaRPr>
                    </a:p>
                  </a:txBody>
                  <a:tcPr marL="68580" marR="68580" marT="0" marB="0">
                    <a:solidFill>
                      <a:schemeClr val="accent1">
                        <a:lumMod val="40000"/>
                        <a:lumOff val="60000"/>
                      </a:schemeClr>
                    </a:solidFill>
                  </a:tcPr>
                </a:tc>
                <a:tc>
                  <a:txBody>
                    <a:bodyPr/>
                    <a:lstStyle/>
                    <a:p>
                      <a:pPr marL="0" marR="0">
                        <a:lnSpc>
                          <a:spcPct val="115000"/>
                        </a:lnSpc>
                        <a:spcBef>
                          <a:spcPts val="0"/>
                        </a:spcBef>
                        <a:spcAft>
                          <a:spcPts val="0"/>
                        </a:spcAft>
                      </a:pPr>
                      <a:r>
                        <a:rPr lang="en-US" sz="1400" dirty="0" smtClean="0">
                          <a:latin typeface="Calibri"/>
                          <a:ea typeface="Calibri"/>
                          <a:cs typeface="Calibri"/>
                        </a:rPr>
                        <a:t>Framework</a:t>
                      </a:r>
                      <a:r>
                        <a:rPr lang="en-US" sz="1400" baseline="0" dirty="0" smtClean="0">
                          <a:latin typeface="Calibri"/>
                          <a:ea typeface="Calibri"/>
                          <a:cs typeface="Calibri"/>
                        </a:rPr>
                        <a:t> to measure performance is in place and used by the sector players</a:t>
                      </a:r>
                      <a:endParaRPr lang="en-US" sz="1400" dirty="0">
                        <a:latin typeface="Calibri"/>
                        <a:ea typeface="Calibri"/>
                        <a:cs typeface="Calibri"/>
                      </a:endParaRPr>
                    </a:p>
                  </a:txBody>
                  <a:tcPr marL="68580" marR="68580" marT="0" marB="0">
                    <a:solidFill>
                      <a:schemeClr val="accent1">
                        <a:lumMod val="40000"/>
                        <a:lumOff val="60000"/>
                      </a:schemeClr>
                    </a:solidFill>
                  </a:tcPr>
                </a:tc>
              </a:tr>
              <a:tr h="792088">
                <a:tc>
                  <a:txBody>
                    <a:bodyPr/>
                    <a:lstStyle/>
                    <a:p>
                      <a:pPr marL="0" lvl="0" indent="0">
                        <a:lnSpc>
                          <a:spcPct val="115000"/>
                        </a:lnSpc>
                        <a:spcAft>
                          <a:spcPts val="0"/>
                        </a:spcAft>
                        <a:buFont typeface="+mj-lt"/>
                        <a:buNone/>
                      </a:pPr>
                      <a:r>
                        <a:rPr lang="en-GB" sz="1400" dirty="0">
                          <a:latin typeface="Calibri"/>
                          <a:ea typeface="Calibri"/>
                          <a:cs typeface="Times New Roman"/>
                        </a:rPr>
                        <a:t>Are the </a:t>
                      </a:r>
                      <a:r>
                        <a:rPr lang="en-GB" sz="1400" dirty="0" smtClean="0">
                          <a:latin typeface="Calibri"/>
                          <a:ea typeface="Calibri"/>
                          <a:cs typeface="Times New Roman"/>
                        </a:rPr>
                        <a:t>sector</a:t>
                      </a:r>
                      <a:r>
                        <a:rPr lang="en-GB" sz="1400" baseline="0" dirty="0" smtClean="0">
                          <a:latin typeface="Calibri"/>
                          <a:ea typeface="Calibri"/>
                          <a:cs typeface="Times New Roman"/>
                        </a:rPr>
                        <a:t> </a:t>
                      </a:r>
                      <a:r>
                        <a:rPr lang="en-GB" sz="1400" dirty="0" smtClean="0">
                          <a:latin typeface="Calibri"/>
                          <a:ea typeface="Calibri"/>
                          <a:cs typeface="Times New Roman"/>
                        </a:rPr>
                        <a:t>indicators </a:t>
                      </a:r>
                      <a:r>
                        <a:rPr lang="en-GB" sz="1400" dirty="0">
                          <a:latin typeface="Calibri"/>
                          <a:ea typeface="Calibri"/>
                          <a:cs typeface="Times New Roman"/>
                        </a:rPr>
                        <a:t>appropriate</a:t>
                      </a:r>
                      <a:r>
                        <a:rPr lang="en-GB" sz="1400" dirty="0" smtClean="0">
                          <a:latin typeface="Calibri"/>
                          <a:ea typeface="Calibri"/>
                          <a:cs typeface="Times New Roman"/>
                        </a:rPr>
                        <a:t>?</a:t>
                      </a:r>
                      <a:endParaRPr lang="en-US" sz="1400" dirty="0">
                        <a:latin typeface="Calibri"/>
                        <a:ea typeface="Calibri"/>
                        <a:cs typeface="Times New Roman"/>
                      </a:endParaRPr>
                    </a:p>
                  </a:txBody>
                  <a:tcPr marL="68580" marR="68580" marT="0" marB="0"/>
                </a:tc>
                <a:tc>
                  <a:txBody>
                    <a:bodyPr/>
                    <a:lstStyle/>
                    <a:p>
                      <a:pPr marL="21590" marR="0">
                        <a:lnSpc>
                          <a:spcPct val="115000"/>
                        </a:lnSpc>
                        <a:spcBef>
                          <a:spcPts val="0"/>
                        </a:spcBef>
                        <a:spcAft>
                          <a:spcPts val="0"/>
                        </a:spcAft>
                      </a:pPr>
                      <a:endParaRPr lang="en-US" sz="1400" dirty="0">
                        <a:latin typeface="Calibri"/>
                        <a:ea typeface="Calibri"/>
                        <a:cs typeface="Calibri"/>
                      </a:endParaRPr>
                    </a:p>
                  </a:txBody>
                  <a:tcPr marL="68580" marR="68580" marT="0" marB="0"/>
                </a:tc>
                <a:tc>
                  <a:txBody>
                    <a:bodyPr/>
                    <a:lstStyle/>
                    <a:p>
                      <a:pPr marL="21590" marR="0" indent="0" algn="l" defTabSz="914400" rtl="0" eaLnBrk="1" fontAlgn="auto" latinLnBrk="0" hangingPunct="1">
                        <a:lnSpc>
                          <a:spcPct val="115000"/>
                        </a:lnSpc>
                        <a:spcBef>
                          <a:spcPts val="0"/>
                        </a:spcBef>
                        <a:spcAft>
                          <a:spcPts val="0"/>
                        </a:spcAft>
                        <a:buClrTx/>
                        <a:buSzTx/>
                        <a:buFontTx/>
                        <a:buNone/>
                        <a:tabLst/>
                        <a:defRPr/>
                      </a:pPr>
                      <a:r>
                        <a:rPr lang="en-GB" sz="1400" dirty="0" smtClean="0">
                          <a:latin typeface="+mn-lt"/>
                          <a:ea typeface="Calibri"/>
                          <a:cs typeface="Calibri"/>
                          <a:sym typeface="Wingdings"/>
                        </a:rPr>
                        <a:t></a:t>
                      </a:r>
                      <a:endParaRPr lang="en-US" sz="1400" dirty="0" smtClean="0">
                        <a:latin typeface="+mn-lt"/>
                        <a:ea typeface="Calibri"/>
                        <a:cs typeface="Calibri"/>
                      </a:endParaRPr>
                    </a:p>
                  </a:txBody>
                  <a:tcPr marL="68580" marR="68580" marT="0" marB="0"/>
                </a:tc>
                <a:tc>
                  <a:txBody>
                    <a:bodyPr/>
                    <a:lstStyle/>
                    <a:p>
                      <a:pPr marL="21590" marR="0">
                        <a:lnSpc>
                          <a:spcPct val="115000"/>
                        </a:lnSpc>
                        <a:spcBef>
                          <a:spcPts val="0"/>
                        </a:spcBef>
                        <a:spcAft>
                          <a:spcPts val="0"/>
                        </a:spcAft>
                      </a:pPr>
                      <a:endParaRPr lang="en-GB" sz="1400" dirty="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US" sz="1400" dirty="0" smtClean="0">
                          <a:latin typeface="Calibri"/>
                          <a:ea typeface="Calibri"/>
                          <a:cs typeface="Calibri"/>
                        </a:rPr>
                        <a:t>Relevant</a:t>
                      </a:r>
                      <a:r>
                        <a:rPr lang="en-US" sz="1400" baseline="0" dirty="0" smtClean="0">
                          <a:latin typeface="Calibri"/>
                          <a:ea typeface="Calibri"/>
                          <a:cs typeface="Calibri"/>
                        </a:rPr>
                        <a:t> quantitative and qualitative indicators have been developed. Coverage indicators are sometimes questioned because of the discrepancies with JMP</a:t>
                      </a:r>
                      <a:endParaRPr lang="en-US" sz="1400" dirty="0">
                        <a:latin typeface="Calibri"/>
                        <a:ea typeface="Calibri"/>
                        <a:cs typeface="Calibri"/>
                      </a:endParaRPr>
                    </a:p>
                  </a:txBody>
                  <a:tcPr marL="68580" marR="68580" marT="0" marB="0"/>
                </a:tc>
              </a:tr>
              <a:tr h="545432">
                <a:tc>
                  <a:txBody>
                    <a:bodyPr/>
                    <a:lstStyle/>
                    <a:p>
                      <a:pPr marL="0" lvl="0" indent="0">
                        <a:lnSpc>
                          <a:spcPct val="115000"/>
                        </a:lnSpc>
                        <a:spcAft>
                          <a:spcPts val="0"/>
                        </a:spcAft>
                        <a:buFont typeface="+mj-lt"/>
                        <a:buNone/>
                      </a:pPr>
                      <a:r>
                        <a:rPr lang="en-GB" sz="1400" dirty="0">
                          <a:latin typeface="Calibri"/>
                          <a:ea typeface="Calibri"/>
                          <a:cs typeface="Times New Roman"/>
                        </a:rPr>
                        <a:t>Is the data considered high quality and reliable? </a:t>
                      </a:r>
                      <a:endParaRPr lang="en-US" sz="1400" dirty="0">
                        <a:latin typeface="Calibri"/>
                        <a:ea typeface="Calibri"/>
                        <a:cs typeface="Times New Roman"/>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endParaRPr lang="en-GB"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r>
                        <a:rPr lang="en-GB" sz="1400" dirty="0" smtClean="0">
                          <a:latin typeface="+mn-lt"/>
                          <a:ea typeface="Calibri"/>
                          <a:cs typeface="Calibri"/>
                          <a:sym typeface="Wingdings"/>
                        </a:rPr>
                        <a:t></a:t>
                      </a:r>
                      <a:endParaRPr lang="en-US"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endParaRPr lang="en-GB"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0" marR="0">
                        <a:lnSpc>
                          <a:spcPct val="115000"/>
                        </a:lnSpc>
                        <a:spcBef>
                          <a:spcPts val="0"/>
                        </a:spcBef>
                        <a:spcAft>
                          <a:spcPts val="0"/>
                        </a:spcAft>
                      </a:pPr>
                      <a:r>
                        <a:rPr lang="en-US" sz="1400" dirty="0" smtClean="0">
                          <a:latin typeface="Calibri"/>
                          <a:ea typeface="Calibri"/>
                          <a:cs typeface="Calibri"/>
                        </a:rPr>
                        <a:t>Most players consider</a:t>
                      </a:r>
                      <a:r>
                        <a:rPr lang="en-US" sz="1400" baseline="0" dirty="0" smtClean="0">
                          <a:latin typeface="Calibri"/>
                          <a:ea typeface="Calibri"/>
                          <a:cs typeface="Calibri"/>
                        </a:rPr>
                        <a:t> the data reliable, but also argue that quality could still be improved</a:t>
                      </a:r>
                      <a:endParaRPr lang="en-US" sz="1400" dirty="0">
                        <a:latin typeface="Calibri"/>
                        <a:ea typeface="Calibri"/>
                        <a:cs typeface="Calibri"/>
                      </a:endParaRPr>
                    </a:p>
                  </a:txBody>
                  <a:tcPr marL="68580" marR="68580" marT="0" marB="0">
                    <a:solidFill>
                      <a:schemeClr val="accent1">
                        <a:lumMod val="40000"/>
                        <a:lumOff val="60000"/>
                      </a:schemeClr>
                    </a:solidFill>
                  </a:tcPr>
                </a:tc>
              </a:tr>
              <a:tr h="750712">
                <a:tc>
                  <a:txBody>
                    <a:bodyPr/>
                    <a:lstStyle/>
                    <a:p>
                      <a:pPr marL="0" lvl="0" indent="0">
                        <a:lnSpc>
                          <a:spcPct val="115000"/>
                        </a:lnSpc>
                        <a:spcAft>
                          <a:spcPts val="0"/>
                        </a:spcAft>
                        <a:buFont typeface="+mj-lt"/>
                        <a:buNone/>
                      </a:pPr>
                      <a:r>
                        <a:rPr lang="en-GB" sz="1400" dirty="0">
                          <a:latin typeface="Calibri"/>
                          <a:ea typeface="Calibri"/>
                          <a:cs typeface="Times New Roman"/>
                        </a:rPr>
                        <a:t>Is there regular reporting and (annual) review</a:t>
                      </a:r>
                      <a:r>
                        <a:rPr lang="en-GB" sz="1400" dirty="0" smtClean="0">
                          <a:latin typeface="Calibri"/>
                          <a:ea typeface="Calibri"/>
                          <a:cs typeface="Times New Roman"/>
                        </a:rPr>
                        <a:t>?</a:t>
                      </a:r>
                      <a:endParaRPr lang="en-US" sz="1400" dirty="0">
                        <a:latin typeface="Calibri"/>
                        <a:ea typeface="Calibri"/>
                        <a:cs typeface="Times New Roman"/>
                      </a:endParaRPr>
                    </a:p>
                  </a:txBody>
                  <a:tcPr marL="68580" marR="68580" marT="0" marB="0"/>
                </a:tc>
                <a:tc>
                  <a:txBody>
                    <a:bodyPr/>
                    <a:lstStyle/>
                    <a:p>
                      <a:pPr marL="21590" marR="0">
                        <a:lnSpc>
                          <a:spcPct val="115000"/>
                        </a:lnSpc>
                        <a:spcBef>
                          <a:spcPts val="0"/>
                        </a:spcBef>
                        <a:spcAft>
                          <a:spcPts val="0"/>
                        </a:spcAft>
                      </a:pPr>
                      <a:r>
                        <a:rPr lang="en-GB" sz="1400" dirty="0" smtClean="0">
                          <a:latin typeface="+mn-lt"/>
                          <a:ea typeface="Calibri"/>
                          <a:cs typeface="Calibri"/>
                          <a:sym typeface="Wingdings"/>
                        </a:rPr>
                        <a:t></a:t>
                      </a:r>
                      <a:endParaRPr lang="en-US" sz="1400" dirty="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endParaRPr lang="en-GB" sz="1400" dirty="0">
                        <a:latin typeface="Calibri"/>
                        <a:ea typeface="Calibri"/>
                        <a:cs typeface="Calibri"/>
                      </a:endParaRPr>
                    </a:p>
                  </a:txBody>
                  <a:tcPr marL="68580" marR="68580" marT="0" marB="0"/>
                </a:tc>
                <a:tc>
                  <a:txBody>
                    <a:bodyPr/>
                    <a:lstStyle/>
                    <a:p>
                      <a:pPr marL="21590" marR="0">
                        <a:lnSpc>
                          <a:spcPct val="115000"/>
                        </a:lnSpc>
                        <a:spcBef>
                          <a:spcPts val="0"/>
                        </a:spcBef>
                        <a:spcAft>
                          <a:spcPts val="0"/>
                        </a:spcAft>
                      </a:pPr>
                      <a:endParaRPr lang="en-GB" sz="1400" dirty="0">
                        <a:latin typeface="Calibri"/>
                        <a:ea typeface="Calibri"/>
                        <a:cs typeface="Calibri"/>
                      </a:endParaRPr>
                    </a:p>
                  </a:txBody>
                  <a:tcPr marL="68580" marR="68580" marT="0" marB="0"/>
                </a:tc>
                <a:tc>
                  <a:txBody>
                    <a:bodyPr/>
                    <a:lstStyle/>
                    <a:p>
                      <a:pPr marL="0" marR="0">
                        <a:lnSpc>
                          <a:spcPct val="115000"/>
                        </a:lnSpc>
                        <a:spcBef>
                          <a:spcPts val="0"/>
                        </a:spcBef>
                        <a:spcAft>
                          <a:spcPts val="0"/>
                        </a:spcAft>
                      </a:pPr>
                      <a:r>
                        <a:rPr lang="en-US" sz="1400" dirty="0" smtClean="0">
                          <a:latin typeface="Calibri"/>
                          <a:ea typeface="Calibri"/>
                          <a:cs typeface="Calibri"/>
                        </a:rPr>
                        <a:t>5</a:t>
                      </a:r>
                      <a:r>
                        <a:rPr lang="en-US" sz="1400" baseline="0" dirty="0" smtClean="0">
                          <a:latin typeface="Calibri"/>
                          <a:ea typeface="Calibri"/>
                          <a:cs typeface="Calibri"/>
                        </a:rPr>
                        <a:t> joint sector reviews have been organized since 2005 with a good level of participation and it is considered one of the biggest contributions of the PEPAM</a:t>
                      </a:r>
                      <a:endParaRPr lang="en-US" sz="1400" dirty="0">
                        <a:latin typeface="Calibri"/>
                        <a:ea typeface="Calibri"/>
                        <a:cs typeface="Calibri"/>
                      </a:endParaRPr>
                    </a:p>
                  </a:txBody>
                  <a:tcPr marL="68580" marR="68580" marT="0" marB="0"/>
                </a:tc>
              </a:tr>
              <a:tr h="792088">
                <a:tc>
                  <a:txBody>
                    <a:bodyPr/>
                    <a:lstStyle/>
                    <a:p>
                      <a:pPr marL="0" lvl="0" indent="0">
                        <a:lnSpc>
                          <a:spcPct val="115000"/>
                        </a:lnSpc>
                        <a:spcAft>
                          <a:spcPts val="0"/>
                        </a:spcAft>
                        <a:buFont typeface="+mj-lt"/>
                        <a:buNone/>
                      </a:pPr>
                      <a:r>
                        <a:rPr lang="en-GB" sz="1400" dirty="0">
                          <a:latin typeface="Calibri"/>
                          <a:ea typeface="Calibri"/>
                          <a:cs typeface="Times New Roman"/>
                        </a:rPr>
                        <a:t>Is the sector well governed?</a:t>
                      </a:r>
                      <a:endParaRPr lang="en-US" sz="1400" dirty="0">
                        <a:latin typeface="Calibri"/>
                        <a:ea typeface="Calibri"/>
                        <a:cs typeface="Times New Roman"/>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endParaRPr lang="en-GB"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r>
                        <a:rPr lang="en-GB" sz="1400" dirty="0" smtClean="0">
                          <a:latin typeface="+mn-lt"/>
                          <a:ea typeface="Calibri"/>
                          <a:cs typeface="Calibri"/>
                          <a:sym typeface="Wingdings"/>
                        </a:rPr>
                        <a:t></a:t>
                      </a:r>
                      <a:endParaRPr lang="en-US"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endParaRPr lang="en-GB"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0" marR="0">
                        <a:lnSpc>
                          <a:spcPct val="115000"/>
                        </a:lnSpc>
                        <a:spcBef>
                          <a:spcPts val="0"/>
                        </a:spcBef>
                        <a:spcAft>
                          <a:spcPts val="0"/>
                        </a:spcAft>
                      </a:pPr>
                      <a:r>
                        <a:rPr lang="en-US" sz="1400" dirty="0" smtClean="0">
                          <a:latin typeface="Calibri"/>
                          <a:ea typeface="Calibri"/>
                          <a:cs typeface="Calibri"/>
                        </a:rPr>
                        <a:t>Fragmentation definitely remains an</a:t>
                      </a:r>
                      <a:r>
                        <a:rPr lang="en-US" sz="1400" baseline="0" dirty="0" smtClean="0">
                          <a:latin typeface="Calibri"/>
                          <a:ea typeface="Calibri"/>
                          <a:cs typeface="Calibri"/>
                        </a:rPr>
                        <a:t> issue in terms of sector governance. PEPAM does not protect the sector from political interferences</a:t>
                      </a:r>
                      <a:endParaRPr lang="en-US" sz="1400" dirty="0">
                        <a:latin typeface="Calibri"/>
                        <a:ea typeface="Calibri"/>
                        <a:cs typeface="Calibri"/>
                      </a:endParaRPr>
                    </a:p>
                  </a:txBody>
                  <a:tcPr marL="68580" marR="68580" marT="0" marB="0">
                    <a:solidFill>
                      <a:schemeClr val="accent1">
                        <a:lumMod val="40000"/>
                        <a:lumOff val="60000"/>
                      </a:schemeClr>
                    </a:solidFill>
                  </a:tcPr>
                </a:tc>
              </a:tr>
              <a:tr h="370840">
                <a:tc>
                  <a:txBody>
                    <a:bodyPr/>
                    <a:lstStyle/>
                    <a:p>
                      <a:pPr marL="0" lvl="0" indent="0">
                        <a:lnSpc>
                          <a:spcPct val="115000"/>
                        </a:lnSpc>
                        <a:spcAft>
                          <a:spcPts val="0"/>
                        </a:spcAft>
                        <a:buFont typeface="+mj-lt"/>
                        <a:buNone/>
                      </a:pPr>
                      <a:r>
                        <a:rPr lang="en-GB" sz="1400" dirty="0">
                          <a:latin typeface="Calibri"/>
                          <a:ea typeface="Calibri"/>
                          <a:cs typeface="Times New Roman"/>
                        </a:rPr>
                        <a:t>Has SWAp improved </a:t>
                      </a:r>
                      <a:r>
                        <a:rPr lang="en-GB" sz="1400" dirty="0" smtClean="0">
                          <a:latin typeface="Calibri"/>
                          <a:ea typeface="Calibri"/>
                          <a:cs typeface="Times New Roman"/>
                        </a:rPr>
                        <a:t>monitoring?</a:t>
                      </a:r>
                      <a:endParaRPr lang="en-US" sz="1400" dirty="0">
                        <a:latin typeface="Calibri"/>
                        <a:ea typeface="Calibri"/>
                        <a:cs typeface="Times New Roman"/>
                      </a:endParaRPr>
                    </a:p>
                  </a:txBody>
                  <a:tcPr marL="68580" marR="68580" marT="0" marB="0">
                    <a:solidFill>
                      <a:srgbClr val="E9EDF4"/>
                    </a:solidFill>
                  </a:tcPr>
                </a:tc>
                <a:tc>
                  <a:txBody>
                    <a:bodyPr/>
                    <a:lstStyle/>
                    <a:p>
                      <a:pPr marL="21590" marR="0">
                        <a:lnSpc>
                          <a:spcPct val="115000"/>
                        </a:lnSpc>
                        <a:spcBef>
                          <a:spcPts val="0"/>
                        </a:spcBef>
                        <a:spcAft>
                          <a:spcPts val="0"/>
                        </a:spcAft>
                      </a:pPr>
                      <a:r>
                        <a:rPr lang="en-GB" sz="1400" dirty="0" smtClean="0">
                          <a:latin typeface="+mn-lt"/>
                          <a:ea typeface="Calibri"/>
                          <a:cs typeface="Calibri"/>
                          <a:sym typeface="Wingdings"/>
                        </a:rPr>
                        <a:t></a:t>
                      </a:r>
                      <a:endParaRPr lang="en-US" sz="1400" dirty="0">
                        <a:latin typeface="Calibri"/>
                        <a:ea typeface="Calibri"/>
                        <a:cs typeface="Calibri"/>
                      </a:endParaRPr>
                    </a:p>
                  </a:txBody>
                  <a:tcPr marL="68580" marR="68580" marT="0" marB="0">
                    <a:solidFill>
                      <a:srgbClr val="E9EDF4"/>
                    </a:solidFill>
                  </a:tcPr>
                </a:tc>
                <a:tc>
                  <a:txBody>
                    <a:bodyPr/>
                    <a:lstStyle/>
                    <a:p>
                      <a:pPr marL="21590" marR="0">
                        <a:lnSpc>
                          <a:spcPct val="115000"/>
                        </a:lnSpc>
                        <a:spcBef>
                          <a:spcPts val="0"/>
                        </a:spcBef>
                        <a:spcAft>
                          <a:spcPts val="0"/>
                        </a:spcAft>
                      </a:pPr>
                      <a:endParaRPr lang="en-GB" sz="1400" dirty="0">
                        <a:latin typeface="Calibri"/>
                        <a:ea typeface="Calibri"/>
                        <a:cs typeface="Calibri"/>
                      </a:endParaRPr>
                    </a:p>
                  </a:txBody>
                  <a:tcPr marL="68580" marR="68580" marT="0" marB="0">
                    <a:solidFill>
                      <a:srgbClr val="E9EDF4"/>
                    </a:solidFill>
                  </a:tcPr>
                </a:tc>
                <a:tc>
                  <a:txBody>
                    <a:bodyPr/>
                    <a:lstStyle/>
                    <a:p>
                      <a:pPr marL="21590" marR="0">
                        <a:lnSpc>
                          <a:spcPct val="115000"/>
                        </a:lnSpc>
                        <a:spcBef>
                          <a:spcPts val="0"/>
                        </a:spcBef>
                        <a:spcAft>
                          <a:spcPts val="0"/>
                        </a:spcAft>
                      </a:pPr>
                      <a:endParaRPr lang="en-GB" sz="1400" dirty="0">
                        <a:latin typeface="Calibri"/>
                        <a:ea typeface="Calibri"/>
                        <a:cs typeface="Calibri"/>
                      </a:endParaRPr>
                    </a:p>
                  </a:txBody>
                  <a:tcPr marL="68580" marR="68580" marT="0" marB="0">
                    <a:solidFill>
                      <a:srgbClr val="E9EDF4"/>
                    </a:solidFill>
                  </a:tcPr>
                </a:tc>
                <a:tc>
                  <a:txBody>
                    <a:bodyPr/>
                    <a:lstStyle/>
                    <a:p>
                      <a:pPr marL="0" marR="0" lvl="0" indent="-342900">
                        <a:lnSpc>
                          <a:spcPct val="115000"/>
                        </a:lnSpc>
                        <a:spcBef>
                          <a:spcPts val="0"/>
                        </a:spcBef>
                        <a:spcAft>
                          <a:spcPts val="0"/>
                        </a:spcAft>
                        <a:buFont typeface="Symbol"/>
                        <a:buNone/>
                      </a:pPr>
                      <a:r>
                        <a:rPr lang="en-US" sz="1400" dirty="0" smtClean="0">
                          <a:latin typeface="Calibri"/>
                          <a:ea typeface="Calibri"/>
                          <a:cs typeface="Calibri"/>
                        </a:rPr>
                        <a:t>Although situation could be improved, players unanimously</a:t>
                      </a:r>
                      <a:r>
                        <a:rPr lang="en-US" sz="1400" baseline="0" dirty="0" smtClean="0">
                          <a:latin typeface="Calibri"/>
                          <a:ea typeface="Calibri"/>
                          <a:cs typeface="Calibri"/>
                        </a:rPr>
                        <a:t> recognize the contribution of PEPAM, especially outside of UWS sub-sector</a:t>
                      </a:r>
                      <a:endParaRPr lang="en-US" sz="1400" dirty="0">
                        <a:latin typeface="Calibri"/>
                        <a:ea typeface="Calibri"/>
                        <a:cs typeface="Calibri"/>
                      </a:endParaRPr>
                    </a:p>
                  </a:txBody>
                  <a:tcPr marL="68580" marR="68580" marT="0" marB="0">
                    <a:solidFill>
                      <a:srgbClr val="E9EDF4"/>
                    </a:solidFill>
                  </a:tcPr>
                </a:tc>
              </a:tr>
              <a:tr h="370840">
                <a:tc>
                  <a:txBody>
                    <a:bodyPr/>
                    <a:lstStyle/>
                    <a:p>
                      <a:pPr marL="0" lvl="0" indent="0">
                        <a:lnSpc>
                          <a:spcPct val="115000"/>
                        </a:lnSpc>
                        <a:spcAft>
                          <a:spcPts val="0"/>
                        </a:spcAft>
                        <a:buFont typeface="+mj-lt"/>
                        <a:buNone/>
                      </a:pPr>
                      <a:r>
                        <a:rPr lang="en-GB" sz="1400" dirty="0">
                          <a:latin typeface="Calibri"/>
                          <a:ea typeface="Calibri"/>
                          <a:cs typeface="Times New Roman"/>
                        </a:rPr>
                        <a:t>Has </a:t>
                      </a:r>
                      <a:r>
                        <a:rPr lang="en-GB" sz="1400" dirty="0" err="1" smtClean="0">
                          <a:latin typeface="Calibri"/>
                          <a:ea typeface="Calibri"/>
                          <a:cs typeface="Times New Roman"/>
                        </a:rPr>
                        <a:t>SWAp</a:t>
                      </a:r>
                      <a:r>
                        <a:rPr lang="en-GB" sz="1400" dirty="0" smtClean="0">
                          <a:latin typeface="Calibri"/>
                          <a:ea typeface="Calibri"/>
                          <a:cs typeface="Times New Roman"/>
                        </a:rPr>
                        <a:t> </a:t>
                      </a:r>
                      <a:r>
                        <a:rPr lang="en-GB" sz="1400" dirty="0">
                          <a:latin typeface="Calibri"/>
                          <a:ea typeface="Calibri"/>
                          <a:cs typeface="Times New Roman"/>
                        </a:rPr>
                        <a:t>improved sector governance?</a:t>
                      </a:r>
                      <a:endParaRPr lang="en-US" sz="1400" dirty="0">
                        <a:latin typeface="Calibri"/>
                        <a:ea typeface="Calibri"/>
                        <a:cs typeface="Times New Roman"/>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endParaRPr lang="en-GB"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r>
                        <a:rPr lang="en-GB" sz="1400" dirty="0" smtClean="0">
                          <a:latin typeface="+mn-lt"/>
                          <a:ea typeface="Calibri"/>
                          <a:cs typeface="Calibri"/>
                          <a:sym typeface="Wingdings"/>
                        </a:rPr>
                        <a:t></a:t>
                      </a:r>
                      <a:endParaRPr lang="en-US"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21590" marR="0">
                        <a:lnSpc>
                          <a:spcPct val="115000"/>
                        </a:lnSpc>
                        <a:spcBef>
                          <a:spcPts val="0"/>
                        </a:spcBef>
                        <a:spcAft>
                          <a:spcPts val="0"/>
                        </a:spcAft>
                      </a:pPr>
                      <a:endParaRPr lang="en-GB" sz="1400" dirty="0">
                        <a:latin typeface="Calibri"/>
                        <a:ea typeface="Calibri"/>
                        <a:cs typeface="Calibri"/>
                      </a:endParaRPr>
                    </a:p>
                  </a:txBody>
                  <a:tcPr marL="68580" marR="68580" marT="0" marB="0">
                    <a:solidFill>
                      <a:schemeClr val="accent1">
                        <a:lumMod val="40000"/>
                        <a:lumOff val="60000"/>
                      </a:schemeClr>
                    </a:solidFill>
                  </a:tcPr>
                </a:tc>
                <a:tc>
                  <a:txBody>
                    <a:bodyPr/>
                    <a:lstStyle/>
                    <a:p>
                      <a:pPr marL="0" marR="0" lvl="0" indent="-342900">
                        <a:lnSpc>
                          <a:spcPct val="115000"/>
                        </a:lnSpc>
                        <a:spcBef>
                          <a:spcPts val="0"/>
                        </a:spcBef>
                        <a:spcAft>
                          <a:spcPts val="0"/>
                        </a:spcAft>
                        <a:buFont typeface="Symbol"/>
                        <a:buNone/>
                      </a:pPr>
                      <a:r>
                        <a:rPr lang="en-US" sz="1400" dirty="0" smtClean="0">
                          <a:latin typeface="Calibri"/>
                          <a:ea typeface="Calibri"/>
                          <a:cs typeface="Calibri"/>
                        </a:rPr>
                        <a:t>PEPAM has more improved sector coordination</a:t>
                      </a:r>
                      <a:r>
                        <a:rPr lang="en-US" sz="1400" baseline="0" dirty="0" smtClean="0">
                          <a:latin typeface="Calibri"/>
                          <a:ea typeface="Calibri"/>
                          <a:cs typeface="Calibri"/>
                        </a:rPr>
                        <a:t> than sector governance as such. Problem remains</a:t>
                      </a:r>
                      <a:endParaRPr lang="en-US" sz="1400" dirty="0">
                        <a:latin typeface="Calibri"/>
                        <a:ea typeface="Calibri"/>
                        <a:cs typeface="Calibri"/>
                      </a:endParaRPr>
                    </a:p>
                  </a:txBody>
                  <a:tcPr marL="68580" marR="68580" marT="0" marB="0">
                    <a:solidFill>
                      <a:schemeClr val="accent1">
                        <a:lumMod val="40000"/>
                        <a:lumOff val="60000"/>
                      </a:schemeClr>
                    </a:solidFill>
                  </a:tcPr>
                </a:tc>
              </a:tr>
            </a:tbl>
          </a:graphicData>
        </a:graphic>
      </p:graphicFrame>
      <p:sp>
        <p:nvSpPr>
          <p:cNvPr id="3" name="TextBox 2"/>
          <p:cNvSpPr txBox="1"/>
          <p:nvPr/>
        </p:nvSpPr>
        <p:spPr>
          <a:xfrm>
            <a:off x="395536" y="188640"/>
            <a:ext cx="8352928" cy="461665"/>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ctr" fontAlgn="auto">
              <a:spcBef>
                <a:spcPts val="0"/>
              </a:spcBef>
              <a:spcAft>
                <a:spcPts val="0"/>
              </a:spcAft>
              <a:defRPr/>
            </a:pPr>
            <a:r>
              <a:rPr lang="en-US" sz="2400" b="1" dirty="0" smtClean="0"/>
              <a:t>Senegal</a:t>
            </a:r>
            <a:r>
              <a:rPr lang="da-DK" sz="2400" b="1" dirty="0" smtClean="0"/>
              <a:t> </a:t>
            </a:r>
            <a:r>
              <a:rPr lang="da-DK" sz="2400" b="1" dirty="0" smtClean="0"/>
              <a:t>– </a:t>
            </a:r>
            <a:r>
              <a:rPr lang="da-DK" sz="2400" b="1" dirty="0" smtClean="0"/>
              <a:t>Monitoring </a:t>
            </a:r>
            <a:r>
              <a:rPr lang="da-DK" sz="2400" b="1" dirty="0" smtClean="0"/>
              <a:t>and </a:t>
            </a:r>
            <a:r>
              <a:rPr lang="da-DK" sz="2400" b="1" dirty="0" smtClean="0"/>
              <a:t>accountability</a:t>
            </a:r>
            <a:endParaRPr lang="en-US" b="1" dirty="0"/>
          </a:p>
        </p:txBody>
      </p:sp>
      <p:sp>
        <p:nvSpPr>
          <p:cNvPr id="5" name="Slide Number Placeholder 4"/>
          <p:cNvSpPr>
            <a:spLocks noGrp="1"/>
          </p:cNvSpPr>
          <p:nvPr>
            <p:ph type="sldNum" sz="quarter" idx="12"/>
          </p:nvPr>
        </p:nvSpPr>
        <p:spPr/>
        <p:txBody>
          <a:bodyPr/>
          <a:lstStyle/>
          <a:p>
            <a:fld id="{C6F255D5-DFAF-4144-A9D5-C5B458BCDEE7}" type="slidenum">
              <a:rPr lang="en-US" smtClean="0"/>
              <a:pPr/>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1969</TotalTime>
  <Words>2235</Words>
  <Application>Microsoft Office PowerPoint</Application>
  <PresentationFormat>Affichage à l'écran (4:3)</PresentationFormat>
  <Paragraphs>297</Paragraphs>
  <Slides>14</Slides>
  <Notes>2</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Office Theme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PC</dc:creator>
  <cp:lastModifiedBy>Bruno Valfrey-Visser</cp:lastModifiedBy>
  <cp:revision>166</cp:revision>
  <dcterms:created xsi:type="dcterms:W3CDTF">2011-06-20T19:36:03Z</dcterms:created>
  <dcterms:modified xsi:type="dcterms:W3CDTF">2011-06-22T10:22:50Z</dcterms:modified>
</cp:coreProperties>
</file>