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notesMasterIdLst>
    <p:notesMasterId r:id="rId22"/>
  </p:notesMasterIdLst>
  <p:sldIdLst>
    <p:sldId id="259" r:id="rId3"/>
    <p:sldId id="258" r:id="rId4"/>
    <p:sldId id="314" r:id="rId5"/>
    <p:sldId id="281" r:id="rId6"/>
    <p:sldId id="315" r:id="rId7"/>
    <p:sldId id="295" r:id="rId8"/>
    <p:sldId id="296" r:id="rId9"/>
    <p:sldId id="297" r:id="rId10"/>
    <p:sldId id="282" r:id="rId11"/>
    <p:sldId id="283" r:id="rId12"/>
    <p:sldId id="286" r:id="rId13"/>
    <p:sldId id="302" r:id="rId14"/>
    <p:sldId id="303" r:id="rId15"/>
    <p:sldId id="300" r:id="rId16"/>
    <p:sldId id="288" r:id="rId17"/>
    <p:sldId id="291" r:id="rId18"/>
    <p:sldId id="292" r:id="rId19"/>
    <p:sldId id="316" r:id="rId20"/>
    <p:sldId id="313" r:id="rId21"/>
  </p:sldIdLst>
  <p:sldSz cx="9144000" cy="5143500" type="screen16x9"/>
  <p:notesSz cx="6797675" cy="9926638"/>
  <p:defaultTextStyle>
    <a:defPPr>
      <a:defRPr lang="it-IT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57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272" userDrawn="1">
          <p15:clr>
            <a:srgbClr val="A4A3A4"/>
          </p15:clr>
        </p15:guide>
        <p15:guide id="4" userDrawn="1">
          <p15:clr>
            <a:srgbClr val="A4A3A4"/>
          </p15:clr>
        </p15:guide>
        <p15:guide id="5" pos="5760" userDrawn="1">
          <p15:clr>
            <a:srgbClr val="A4A3A4"/>
          </p15:clr>
        </p15:guide>
        <p15:guide id="6" pos="5488" userDrawn="1">
          <p15:clr>
            <a:srgbClr val="A4A3A4"/>
          </p15:clr>
        </p15:guide>
        <p15:guide id="7" orient="horz" pos="259" userDrawn="1">
          <p15:clr>
            <a:srgbClr val="A4A3A4"/>
          </p15:clr>
        </p15:guide>
        <p15:guide id="8" orient="horz" pos="2981" userDrawn="1">
          <p15:clr>
            <a:srgbClr val="A4A3A4"/>
          </p15:clr>
        </p15:guide>
        <p15:guide id="9" orient="horz" pos="284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9F3D"/>
    <a:srgbClr val="684620"/>
    <a:srgbClr val="568974"/>
    <a:srgbClr val="ABCFDE"/>
    <a:srgbClr val="00546E"/>
    <a:srgbClr val="A0A6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88"/>
    <p:restoredTop sz="84987" autoAdjust="0"/>
  </p:normalViewPr>
  <p:slideViewPr>
    <p:cSldViewPr snapToGrid="0" snapToObjects="1" showGuides="1">
      <p:cViewPr varScale="1">
        <p:scale>
          <a:sx n="95" d="100"/>
          <a:sy n="95" d="100"/>
        </p:scale>
        <p:origin x="1286" y="72"/>
      </p:cViewPr>
      <p:guideLst>
        <p:guide orient="horz" pos="1257"/>
        <p:guide pos="2880"/>
        <p:guide pos="272"/>
        <p:guide/>
        <p:guide pos="5760"/>
        <p:guide pos="5488"/>
        <p:guide orient="horz" pos="259"/>
        <p:guide orient="horz" pos="2981"/>
        <p:guide orient="horz" pos="284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7946B0-F23C-A040-A816-FBCC788CB08A}" type="datetimeFigureOut">
              <a:rPr lang="it-IT" smtClean="0"/>
              <a:t>06/11/2018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C88D43-7794-FA4A-89AF-89779073D56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6001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88D43-7794-FA4A-89AF-89779073D56A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40365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C88D43-7794-FA4A-89AF-89779073D56A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43839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C88D43-7794-FA4A-89AF-89779073D56A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40482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C88D43-7794-FA4A-89AF-89779073D56A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06971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C88D43-7794-FA4A-89AF-89779073D56A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79621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C88D43-7794-FA4A-89AF-89779073D56A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82913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C88D43-7794-FA4A-89AF-89779073D56A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36455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C88D43-7794-FA4A-89AF-89779073D56A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79784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C88D43-7794-FA4A-89AF-89779073D56A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75484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C88D43-7794-FA4A-89AF-89779073D56A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14475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C88D43-7794-FA4A-89AF-89779073D56A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75695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C88D43-7794-FA4A-89AF-89779073D56A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47332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C88D43-7794-FA4A-89AF-89779073D56A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91073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C88D43-7794-FA4A-89AF-89779073D56A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76709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C88D43-7794-FA4A-89AF-89779073D56A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29137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C88D43-7794-FA4A-89AF-89779073D56A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12263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C88D43-7794-FA4A-89AF-89779073D56A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47836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C88D43-7794-FA4A-89AF-89779073D56A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55430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C88D43-7794-FA4A-89AF-89779073D56A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3044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E397ADD4-3C9E-6D4F-8380-FE73E0C29C59}" type="datetimeFigureOut">
              <a:rPr lang="it-IT" smtClean="0"/>
              <a:t>06/11/2018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AE408812-F000-9D4E-BE95-22FD93FBEF2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3698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E397ADD4-3C9E-6D4F-8380-FE73E0C29C59}" type="datetimeFigureOut">
              <a:rPr lang="it-IT" smtClean="0"/>
              <a:t>06/11/2018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AE408812-F000-9D4E-BE95-22FD93FBEF2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18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E397ADD4-3C9E-6D4F-8380-FE73E0C29C59}" type="datetimeFigureOut">
              <a:rPr lang="it-IT" smtClean="0"/>
              <a:t>06/11/2018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AE408812-F000-9D4E-BE95-22FD93FBEF2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42465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4654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BD42BD4-FCD0-5E4F-93FE-1DFBC7AB18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E397ADD4-3C9E-6D4F-8380-FE73E0C29C59}" type="datetimeFigureOut">
              <a:rPr lang="it-IT" smtClean="0"/>
              <a:t>06/11/2018</a:t>
            </a:fld>
            <a:endParaRPr lang="it-I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A0C8EB18-0897-0F47-935F-53FC0C552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C66ABA9-97B5-CE4E-966C-ACDB0EC64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AE408812-F000-9D4E-BE95-22FD93FBEF2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4215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E397ADD4-3C9E-6D4F-8380-FE73E0C29C59}" type="datetimeFigureOut">
              <a:rPr lang="it-IT" smtClean="0"/>
              <a:t>06/11/2018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AE408812-F000-9D4E-BE95-22FD93FBEF2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690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E397ADD4-3C9E-6D4F-8380-FE73E0C29C59}" type="datetimeFigureOut">
              <a:rPr lang="it-IT" smtClean="0"/>
              <a:t>06/11/2018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AE408812-F000-9D4E-BE95-22FD93FBEF2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9599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E397ADD4-3C9E-6D4F-8380-FE73E0C29C59}" type="datetimeFigureOut">
              <a:rPr lang="it-IT" smtClean="0"/>
              <a:t>06/11/2018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AE408812-F000-9D4E-BE95-22FD93FBEF2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3405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E397ADD4-3C9E-6D4F-8380-FE73E0C29C59}" type="datetimeFigureOut">
              <a:rPr lang="it-IT" smtClean="0"/>
              <a:t>06/11/2018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AE408812-F000-9D4E-BE95-22FD93FBEF2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6842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E397ADD4-3C9E-6D4F-8380-FE73E0C29C59}" type="datetimeFigureOut">
              <a:rPr lang="it-IT" smtClean="0"/>
              <a:t>06/11/2018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AE408812-F000-9D4E-BE95-22FD93FBEF2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7685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E397ADD4-3C9E-6D4F-8380-FE73E0C29C59}" type="datetimeFigureOut">
              <a:rPr lang="it-IT" smtClean="0"/>
              <a:t>06/11/2018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AE408812-F000-9D4E-BE95-22FD93FBEF2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5168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it-IT"/>
              <a:t>Trascinare l'immagine su un segnaposto o fare clic sull'icona per aggiungerla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E397ADD4-3C9E-6D4F-8380-FE73E0C29C59}" type="datetimeFigureOut">
              <a:rPr lang="it-IT" smtClean="0"/>
              <a:t>06/11/2018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AE408812-F000-9D4E-BE95-22FD93FBEF2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6140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E6E2B3E6-D959-1344-89B1-ED81AF66DA5B}"/>
              </a:ext>
            </a:extLst>
          </p:cNvPr>
          <p:cNvSpPr/>
          <p:nvPr userDrawn="1"/>
        </p:nvSpPr>
        <p:spPr>
          <a:xfrm>
            <a:off x="0" y="4430598"/>
            <a:ext cx="9144000" cy="7129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0613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pic>
        <p:nvPicPr>
          <p:cNvPr id="7" name="Immagine 23">
            <a:extLst>
              <a:ext uri="{FF2B5EF4-FFF2-40B4-BE49-F238E27FC236}">
                <a16:creationId xmlns:a16="http://schemas.microsoft.com/office/drawing/2014/main" xmlns="" id="{A4AC3087-A6C3-6343-A685-B456AD8E1E5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915" y="4516438"/>
            <a:ext cx="2270169" cy="627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382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562B4960-48DD-3145-AA34-D2D664ADA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it-IT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524FBF7-FB59-1341-ADE5-F1BD65A674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2B6C636-9E7A-D545-960A-60BD2CBDF8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0BAD02-5660-894F-8147-C5DCBA4284F2}" type="datetimeFigureOut">
              <a:rPr lang="it-IT" smtClean="0"/>
              <a:t>06/11/2018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03A74B2-48AC-1841-A1A9-A1B6EB4263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4CAB3A0-4D34-B346-9F94-F735B84990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434AB9-15DF-E941-B1CB-399E89C5409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8166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9144000" cy="4596063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/>
        </p:nvSpPr>
        <p:spPr>
          <a:xfrm>
            <a:off x="431800" y="820844"/>
            <a:ext cx="8280400" cy="356640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lIns="0" rIns="9000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marR="12700" lvl="0" algn="ctr" defTabSz="685800">
              <a:lnSpc>
                <a:spcPct val="101000"/>
              </a:lnSpc>
              <a:spcBef>
                <a:spcPts val="0"/>
              </a:spcBef>
            </a:pPr>
            <a:endParaRPr lang="en-GB" sz="1600" b="0" dirty="0">
              <a:solidFill>
                <a:srgbClr val="92D05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Immagin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800" y="392367"/>
            <a:ext cx="9144000" cy="3759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713023E-7158-4C8C-8958-62224C4909ED}"/>
              </a:ext>
            </a:extLst>
          </p:cNvPr>
          <p:cNvSpPr txBox="1"/>
          <p:nvPr/>
        </p:nvSpPr>
        <p:spPr>
          <a:xfrm>
            <a:off x="296779" y="558847"/>
            <a:ext cx="8590547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 </a:t>
            </a:r>
            <a:r>
              <a:rPr lang="en-US" sz="2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meeting</a:t>
            </a:r>
            <a:r>
              <a:rPr lang="x-none" sz="2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the Subcommittee on Sustai</a:t>
            </a:r>
            <a:r>
              <a:rPr lang="en-US" sz="2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x-none" sz="2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x-none" sz="2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2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x-none" sz="2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x-none" sz="2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x-none" sz="2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x-none" sz="2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x-none" sz="2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x-none" sz="2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x-none" sz="2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x-none" sz="28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x-none" sz="2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x-none" sz="2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x-none" sz="2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x-none" sz="28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8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ion</a:t>
            </a:r>
            <a:r>
              <a:rPr lang="x-none" sz="28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x-none" sz="2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x-none" sz="2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x-none" sz="2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x-none" sz="28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endParaRPr lang="en-US" sz="2800" dirty="0" smtClean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800" dirty="0" smtClean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African Perspective</a:t>
            </a:r>
          </a:p>
          <a:p>
            <a:pPr algn="ctr"/>
            <a:endParaRPr lang="en-US" sz="2800" dirty="0" smtClean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Jolly Wasambo</a:t>
            </a:r>
          </a:p>
          <a:p>
            <a:pPr algn="ctr"/>
            <a:r>
              <a:rPr lang="en-US" sz="28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African Union Commission</a:t>
            </a:r>
          </a:p>
          <a:p>
            <a:pPr algn="ctr"/>
            <a:endParaRPr lang="en-US" sz="28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x-none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ACP Hou</a:t>
            </a:r>
            <a:r>
              <a:rPr lang="en-US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x-none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x-none" sz="24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24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x-none" sz="24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2400" baseline="300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x-none" sz="2400" baseline="300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x-none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x-none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</a:t>
            </a:r>
            <a:r>
              <a:rPr lang="en-US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x-none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x-none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 </a:t>
            </a:r>
            <a:r>
              <a:rPr lang="x-none" sz="24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  <a:endParaRPr lang="x-none" sz="24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79261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/>
        </p:nvSpPr>
        <p:spPr>
          <a:xfrm>
            <a:off x="431800" y="725798"/>
            <a:ext cx="8280400" cy="71694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lIns="0" rIns="9000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endParaRPr lang="en-US" dirty="0">
              <a:solidFill>
                <a:srgbClr val="00546E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/>
        </p:nvSpPr>
        <p:spPr>
          <a:xfrm>
            <a:off x="96643" y="1442744"/>
            <a:ext cx="8681597" cy="286162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lIns="0" rIns="9000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Arial" charset="0"/>
              <a:cs typeface="Arial" charset="0"/>
            </a:endParaRPr>
          </a:p>
        </p:txBody>
      </p:sp>
      <p:pic>
        <p:nvPicPr>
          <p:cNvPr id="30" name="Immagine 29"/>
          <p:cNvPicPr>
            <a:picLocks noChangeAspect="1"/>
          </p:cNvPicPr>
          <p:nvPr/>
        </p:nvPicPr>
        <p:blipFill rotWithShape="1">
          <a:blip r:embed="rId3"/>
          <a:srcRect t="3" r="54722" b="-21625"/>
          <a:stretch/>
        </p:blipFill>
        <p:spPr>
          <a:xfrm>
            <a:off x="431800" y="392367"/>
            <a:ext cx="4140200" cy="45719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9234" y="1788694"/>
            <a:ext cx="8242966" cy="2783305"/>
          </a:xfrm>
        </p:spPr>
        <p:txBody>
          <a:bodyPr>
            <a:normAutofit/>
          </a:bodyPr>
          <a:lstStyle/>
          <a:p>
            <a:pPr marL="344488" indent="-344488"/>
            <a:r>
              <a:rPr lang="en-US" sz="2400" dirty="0" smtClean="0"/>
              <a:t>Provide </a:t>
            </a:r>
            <a:r>
              <a:rPr lang="en-US" sz="2400" dirty="0"/>
              <a:t>detailed </a:t>
            </a:r>
            <a:r>
              <a:rPr lang="en-US" sz="2400" dirty="0" smtClean="0"/>
              <a:t>reports </a:t>
            </a:r>
            <a:r>
              <a:rPr lang="en-US" sz="2400" dirty="0"/>
              <a:t>on financial resources mobilized by developed countries to support adaptation and mitigation</a:t>
            </a:r>
          </a:p>
          <a:p>
            <a:pPr marL="344488" indent="-344488">
              <a:lnSpc>
                <a:spcPct val="100000"/>
              </a:lnSpc>
              <a:spcBef>
                <a:spcPts val="1200"/>
              </a:spcBef>
            </a:pPr>
            <a:r>
              <a:rPr lang="en-US" sz="2400" dirty="0" smtClean="0"/>
              <a:t>Capacity </a:t>
            </a:r>
            <a:r>
              <a:rPr lang="en-US" sz="2400" dirty="0"/>
              <a:t>building on </a:t>
            </a:r>
            <a:r>
              <a:rPr lang="en-US" sz="2400" dirty="0" smtClean="0"/>
              <a:t>MRV</a:t>
            </a:r>
            <a:endParaRPr lang="fr-FR" sz="24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9234" y="438086"/>
            <a:ext cx="8242966" cy="954507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Modalities, </a:t>
            </a:r>
            <a:r>
              <a:rPr lang="en-US" b="1" dirty="0" smtClean="0"/>
              <a:t>Procedures </a:t>
            </a:r>
            <a:r>
              <a:rPr lang="en-US" b="1" dirty="0"/>
              <a:t>and </a:t>
            </a:r>
            <a:r>
              <a:rPr lang="en-US" b="1" dirty="0" smtClean="0"/>
              <a:t>Guidelines </a:t>
            </a:r>
            <a:r>
              <a:rPr lang="en-US" b="1" dirty="0"/>
              <a:t>(MPGs) for the Transparency Framework for Action and Support</a:t>
            </a:r>
          </a:p>
        </p:txBody>
      </p:sp>
    </p:spTree>
    <p:extLst>
      <p:ext uri="{BB962C8B-B14F-4D97-AF65-F5344CB8AC3E}">
        <p14:creationId xmlns:p14="http://schemas.microsoft.com/office/powerpoint/2010/main" val="23446442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/>
        </p:nvSpPr>
        <p:spPr>
          <a:xfrm>
            <a:off x="431800" y="725798"/>
            <a:ext cx="8280400" cy="71694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lIns="0" rIns="9000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endParaRPr lang="en-US" dirty="0">
              <a:solidFill>
                <a:srgbClr val="00546E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/>
        </p:nvSpPr>
        <p:spPr>
          <a:xfrm>
            <a:off x="96643" y="1442744"/>
            <a:ext cx="8681597" cy="286162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lIns="0" rIns="9000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Arial" charset="0"/>
              <a:cs typeface="Arial" charset="0"/>
            </a:endParaRPr>
          </a:p>
        </p:txBody>
      </p:sp>
      <p:pic>
        <p:nvPicPr>
          <p:cNvPr id="30" name="Immagine 29"/>
          <p:cNvPicPr>
            <a:picLocks noChangeAspect="1"/>
          </p:cNvPicPr>
          <p:nvPr/>
        </p:nvPicPr>
        <p:blipFill rotWithShape="1">
          <a:blip r:embed="rId3"/>
          <a:srcRect t="3" r="54722" b="-21625"/>
          <a:stretch/>
        </p:blipFill>
        <p:spPr>
          <a:xfrm>
            <a:off x="431800" y="392367"/>
            <a:ext cx="4140200" cy="45719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9234" y="1668379"/>
            <a:ext cx="8242966" cy="2903621"/>
          </a:xfrm>
        </p:spPr>
        <p:txBody>
          <a:bodyPr>
            <a:normAutofit/>
          </a:bodyPr>
          <a:lstStyle/>
          <a:p>
            <a:pPr marL="344488" indent="-344488">
              <a:lnSpc>
                <a:spcPct val="100000"/>
              </a:lnSpc>
              <a:spcBef>
                <a:spcPts val="1200"/>
              </a:spcBef>
            </a:pPr>
            <a:r>
              <a:rPr lang="en-GB" sz="2400" dirty="0">
                <a:ea typeface="Times New Roman"/>
              </a:rPr>
              <a:t>The current form of the </a:t>
            </a:r>
            <a:r>
              <a:rPr lang="en-GB" sz="2400" dirty="0" smtClean="0">
                <a:ea typeface="Times New Roman"/>
              </a:rPr>
              <a:t>Fund </a:t>
            </a:r>
            <a:r>
              <a:rPr lang="en-GB" sz="2400" dirty="0">
                <a:ea typeface="Times New Roman"/>
              </a:rPr>
              <a:t>which allows for direct access should not be </a:t>
            </a:r>
            <a:r>
              <a:rPr lang="en-GB" sz="2400" dirty="0" smtClean="0">
                <a:ea typeface="Times New Roman"/>
              </a:rPr>
              <a:t>changed</a:t>
            </a:r>
          </a:p>
          <a:p>
            <a:pPr marL="344488" indent="-344488">
              <a:lnSpc>
                <a:spcPct val="100000"/>
              </a:lnSpc>
              <a:spcBef>
                <a:spcPts val="1200"/>
              </a:spcBef>
            </a:pPr>
            <a:r>
              <a:rPr lang="en-GB" sz="2400" dirty="0" smtClean="0">
                <a:ea typeface="Times New Roman"/>
              </a:rPr>
              <a:t>The </a:t>
            </a:r>
            <a:r>
              <a:rPr lang="en-GB" sz="2400" dirty="0">
                <a:ea typeface="Times New Roman"/>
              </a:rPr>
              <a:t>fund should serve both </a:t>
            </a:r>
            <a:r>
              <a:rPr lang="en-GB" sz="2400" dirty="0" smtClean="0">
                <a:ea typeface="Times New Roman"/>
              </a:rPr>
              <a:t>the Paris </a:t>
            </a:r>
            <a:r>
              <a:rPr lang="en-GB" sz="2400" dirty="0">
                <a:ea typeface="Times New Roman"/>
              </a:rPr>
              <a:t>Agreement and </a:t>
            </a:r>
            <a:r>
              <a:rPr lang="en-GB" sz="2400" dirty="0" smtClean="0">
                <a:ea typeface="Times New Roman"/>
              </a:rPr>
              <a:t>the Kyoto mechanism</a:t>
            </a:r>
            <a:endParaRPr lang="fr-FR" sz="2400" dirty="0"/>
          </a:p>
          <a:p>
            <a:pPr marL="344488" lvl="0" indent="-344488">
              <a:lnSpc>
                <a:spcPct val="100000"/>
              </a:lnSpc>
              <a:spcBef>
                <a:spcPts val="1200"/>
              </a:spcBef>
            </a:pPr>
            <a:r>
              <a:rPr lang="en-US" sz="2400" dirty="0" smtClean="0"/>
              <a:t>Reporting of financing provided for </a:t>
            </a:r>
            <a:r>
              <a:rPr lang="en-US" sz="2400" dirty="0"/>
              <a:t>adaptation and </a:t>
            </a:r>
            <a:r>
              <a:rPr lang="en-US" sz="2400" dirty="0" smtClean="0"/>
              <a:t>mitigation</a:t>
            </a:r>
            <a:endParaRPr lang="fr-FR" sz="24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9234" y="438086"/>
            <a:ext cx="8242966" cy="861325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Adaptation Fund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057756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/>
        </p:nvSpPr>
        <p:spPr>
          <a:xfrm>
            <a:off x="431800" y="725798"/>
            <a:ext cx="8280400" cy="71694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lIns="0" rIns="9000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endParaRPr lang="en-US" dirty="0">
              <a:solidFill>
                <a:srgbClr val="00546E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/>
        </p:nvSpPr>
        <p:spPr>
          <a:xfrm>
            <a:off x="96643" y="1442744"/>
            <a:ext cx="8681597" cy="286162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lIns="0" rIns="9000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Arial" charset="0"/>
              <a:cs typeface="Arial" charset="0"/>
            </a:endParaRPr>
          </a:p>
        </p:txBody>
      </p:sp>
      <p:pic>
        <p:nvPicPr>
          <p:cNvPr id="30" name="Immagine 29"/>
          <p:cNvPicPr>
            <a:picLocks noChangeAspect="1"/>
          </p:cNvPicPr>
          <p:nvPr/>
        </p:nvPicPr>
        <p:blipFill rotWithShape="1">
          <a:blip r:embed="rId3"/>
          <a:srcRect t="3" r="54722" b="-21625"/>
          <a:stretch/>
        </p:blipFill>
        <p:spPr>
          <a:xfrm>
            <a:off x="431800" y="392367"/>
            <a:ext cx="4140200" cy="45719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12821" y="962527"/>
            <a:ext cx="8566484" cy="3609473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spcBef>
                <a:spcPts val="1200"/>
              </a:spcBef>
            </a:pPr>
            <a:r>
              <a:rPr lang="en-US" sz="2800" dirty="0"/>
              <a:t>Consideration of the national circumstances and specific needs of developing countries, gender issues, </a:t>
            </a:r>
            <a:r>
              <a:rPr lang="en-US" sz="2800" dirty="0" smtClean="0"/>
              <a:t>and development </a:t>
            </a:r>
            <a:r>
              <a:rPr lang="en-US" sz="2800" dirty="0"/>
              <a:t>of e</a:t>
            </a:r>
            <a:r>
              <a:rPr lang="en-US" sz="2800" dirty="0" smtClean="0"/>
              <a:t>ndogenous </a:t>
            </a:r>
            <a:r>
              <a:rPr lang="en-US" sz="2800" dirty="0"/>
              <a:t>technologies through national innovation and incubation </a:t>
            </a:r>
            <a:r>
              <a:rPr lang="en-US" sz="2800" dirty="0" smtClean="0"/>
              <a:t>system</a:t>
            </a:r>
          </a:p>
          <a:p>
            <a:pPr lvl="0">
              <a:lnSpc>
                <a:spcPct val="100000"/>
              </a:lnSpc>
              <a:spcBef>
                <a:spcPts val="1200"/>
              </a:spcBef>
            </a:pPr>
            <a:r>
              <a:rPr lang="en-US" sz="2800" dirty="0" smtClean="0"/>
              <a:t>Need </a:t>
            </a:r>
            <a:r>
              <a:rPr lang="en-US" sz="2800" dirty="0"/>
              <a:t>for clear guidance on </a:t>
            </a:r>
            <a:r>
              <a:rPr lang="en-US" sz="2800" dirty="0" smtClean="0"/>
              <a:t>modalities </a:t>
            </a:r>
            <a:r>
              <a:rPr lang="en-US" sz="2800" dirty="0"/>
              <a:t>and scope of the periodic assessment of technology </a:t>
            </a:r>
            <a:r>
              <a:rPr lang="en-US" sz="2800" dirty="0" smtClean="0"/>
              <a:t>mechanism (e.g</a:t>
            </a:r>
            <a:r>
              <a:rPr lang="en-US" sz="2800" dirty="0"/>
              <a:t>. recommendations for enhancing the technical assistance of </a:t>
            </a:r>
            <a:r>
              <a:rPr lang="en-US" sz="2800" dirty="0" smtClean="0"/>
              <a:t>CTCN, </a:t>
            </a:r>
            <a:r>
              <a:rPr lang="en-US" sz="2800" dirty="0"/>
              <a:t>interlinkages with </a:t>
            </a:r>
            <a:r>
              <a:rPr lang="en-US" sz="2800" dirty="0" smtClean="0"/>
              <a:t>CTCN </a:t>
            </a:r>
            <a:r>
              <a:rPr lang="en-US" sz="2800" dirty="0"/>
              <a:t>review</a:t>
            </a:r>
            <a:r>
              <a:rPr lang="en-US" sz="2800" dirty="0" smtClean="0"/>
              <a:t>)</a:t>
            </a:r>
            <a:endParaRPr lang="fr-FR" sz="28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9234" y="438087"/>
            <a:ext cx="8242966" cy="52444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/>
              <a:t>Technology Transfer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4648286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/>
        </p:nvSpPr>
        <p:spPr>
          <a:xfrm>
            <a:off x="431800" y="725798"/>
            <a:ext cx="8280400" cy="71694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lIns="0" rIns="9000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endParaRPr lang="en-US" dirty="0">
              <a:solidFill>
                <a:srgbClr val="00546E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/>
        </p:nvSpPr>
        <p:spPr>
          <a:xfrm>
            <a:off x="96643" y="1442744"/>
            <a:ext cx="8681597" cy="286162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lIns="0" rIns="9000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Arial" charset="0"/>
              <a:cs typeface="Arial" charset="0"/>
            </a:endParaRPr>
          </a:p>
        </p:txBody>
      </p:sp>
      <p:pic>
        <p:nvPicPr>
          <p:cNvPr id="30" name="Immagine 29"/>
          <p:cNvPicPr>
            <a:picLocks noChangeAspect="1"/>
          </p:cNvPicPr>
          <p:nvPr/>
        </p:nvPicPr>
        <p:blipFill rotWithShape="1">
          <a:blip r:embed="rId3"/>
          <a:srcRect t="3" r="54722" b="-21625"/>
          <a:stretch/>
        </p:blipFill>
        <p:spPr>
          <a:xfrm>
            <a:off x="431800" y="392367"/>
            <a:ext cx="4140200" cy="45719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72716" y="1251285"/>
            <a:ext cx="8598568" cy="3320716"/>
          </a:xfrm>
        </p:spPr>
        <p:txBody>
          <a:bodyPr>
            <a:normAutofit fontScale="92500"/>
          </a:bodyPr>
          <a:lstStyle/>
          <a:p>
            <a:pPr lvl="0">
              <a:lnSpc>
                <a:spcPct val="100000"/>
              </a:lnSpc>
              <a:spcBef>
                <a:spcPts val="1200"/>
              </a:spcBef>
            </a:pPr>
            <a:r>
              <a:rPr lang="en-US" sz="2800" dirty="0" smtClean="0"/>
              <a:t>Enhancing </a:t>
            </a:r>
            <a:r>
              <a:rPr lang="en-US" sz="2800" dirty="0"/>
              <a:t>actionable and predictable support for </a:t>
            </a:r>
            <a:r>
              <a:rPr lang="en-US" sz="2800" dirty="0" smtClean="0"/>
              <a:t>NDE, support </a:t>
            </a:r>
            <a:r>
              <a:rPr lang="en-US" sz="2800" dirty="0"/>
              <a:t>for developing and implementing bankable </a:t>
            </a:r>
            <a:r>
              <a:rPr lang="en-US" sz="2800" dirty="0" smtClean="0"/>
              <a:t>projects</a:t>
            </a:r>
            <a:endParaRPr lang="fr-FR" sz="2800" dirty="0"/>
          </a:p>
          <a:p>
            <a:pPr lvl="0">
              <a:lnSpc>
                <a:spcPct val="100000"/>
              </a:lnSpc>
              <a:spcBef>
                <a:spcPts val="1200"/>
              </a:spcBef>
            </a:pPr>
            <a:r>
              <a:rPr lang="en-US" sz="2800" dirty="0" smtClean="0"/>
              <a:t>Financial </a:t>
            </a:r>
            <a:r>
              <a:rPr lang="en-US" sz="2800" dirty="0"/>
              <a:t>support for national innovation and incubation </a:t>
            </a:r>
            <a:r>
              <a:rPr lang="en-US" sz="2800" dirty="0" smtClean="0"/>
              <a:t>system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800" dirty="0" smtClean="0"/>
              <a:t>Enhanced </a:t>
            </a:r>
            <a:r>
              <a:rPr lang="en-US" sz="2800" dirty="0"/>
              <a:t>South-South Cooperation and </a:t>
            </a:r>
            <a:r>
              <a:rPr lang="en-US" sz="2800" dirty="0" smtClean="0"/>
              <a:t>North-South </a:t>
            </a:r>
            <a:r>
              <a:rPr lang="en-US" sz="2800" dirty="0"/>
              <a:t>Cooperation - to promote exchange of data and </a:t>
            </a:r>
            <a:r>
              <a:rPr lang="en-US" sz="2800" dirty="0" smtClean="0"/>
              <a:t>information, </a:t>
            </a:r>
            <a:r>
              <a:rPr lang="en-US" sz="2800" dirty="0"/>
              <a:t>experience, expertise, peer to peer exchange/learning</a:t>
            </a:r>
            <a:endParaRPr lang="fr-FR" sz="28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9234" y="438087"/>
            <a:ext cx="8242966" cy="716946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Technology Transfer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446194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/>
        </p:nvSpPr>
        <p:spPr>
          <a:xfrm>
            <a:off x="431800" y="725798"/>
            <a:ext cx="8280400" cy="71694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lIns="0" rIns="9000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endParaRPr lang="en-US" dirty="0">
              <a:solidFill>
                <a:srgbClr val="00546E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/>
        </p:nvSpPr>
        <p:spPr>
          <a:xfrm>
            <a:off x="96643" y="1442744"/>
            <a:ext cx="8681597" cy="286162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lIns="0" rIns="9000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Arial" charset="0"/>
              <a:cs typeface="Arial" charset="0"/>
            </a:endParaRPr>
          </a:p>
        </p:txBody>
      </p:sp>
      <p:pic>
        <p:nvPicPr>
          <p:cNvPr id="30" name="Immagine 29"/>
          <p:cNvPicPr>
            <a:picLocks noChangeAspect="1"/>
          </p:cNvPicPr>
          <p:nvPr/>
        </p:nvPicPr>
        <p:blipFill rotWithShape="1">
          <a:blip r:embed="rId3"/>
          <a:srcRect t="3" r="54722" b="-21625"/>
          <a:stretch/>
        </p:blipFill>
        <p:spPr>
          <a:xfrm>
            <a:off x="431800" y="392367"/>
            <a:ext cx="4140200" cy="45719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9234" y="1532020"/>
            <a:ext cx="8458198" cy="3039979"/>
          </a:xfrm>
        </p:spPr>
        <p:txBody>
          <a:bodyPr>
            <a:normAutofit lnSpcReduction="10000"/>
          </a:bodyPr>
          <a:lstStyle/>
          <a:p>
            <a:pPr lvl="0"/>
            <a:r>
              <a:rPr lang="en-US" sz="2400" dirty="0" smtClean="0"/>
              <a:t>Need for definition </a:t>
            </a:r>
            <a:r>
              <a:rPr lang="en-US" sz="2400" dirty="0"/>
              <a:t>and creation of the Internationally Transferable </a:t>
            </a:r>
            <a:r>
              <a:rPr lang="en-US" sz="2400" dirty="0" smtClean="0"/>
              <a:t>Mitigation Options (ITMOs)</a:t>
            </a:r>
          </a:p>
          <a:p>
            <a:pPr marL="746125" lvl="1" indent="-403225">
              <a:buFont typeface="Calibri" panose="020F0502020204030204" pitchFamily="34" charset="0"/>
              <a:buChar char="—"/>
            </a:pPr>
            <a:r>
              <a:rPr lang="en-US" sz="2000" dirty="0" smtClean="0"/>
              <a:t>Which </a:t>
            </a:r>
            <a:r>
              <a:rPr lang="en-US" sz="2000" dirty="0"/>
              <a:t>activities will </a:t>
            </a:r>
            <a:r>
              <a:rPr lang="en-US" sz="2000" dirty="0" smtClean="0"/>
              <a:t>generate </a:t>
            </a:r>
            <a:r>
              <a:rPr lang="en-US" sz="2000" dirty="0"/>
              <a:t>the </a:t>
            </a:r>
            <a:r>
              <a:rPr lang="en-US" sz="2000" dirty="0" smtClean="0"/>
              <a:t>ITMOs, how, scope, oversight, etc.</a:t>
            </a:r>
            <a:endParaRPr lang="fr-FR" sz="2000" dirty="0" smtClean="0"/>
          </a:p>
          <a:p>
            <a:pPr lvl="0"/>
            <a:r>
              <a:rPr lang="en-US" sz="2400" dirty="0" smtClean="0"/>
              <a:t>Share of proceeds critical for sustainability of Adaptation Funds</a:t>
            </a:r>
          </a:p>
          <a:p>
            <a:r>
              <a:rPr lang="en-US" sz="2400" dirty="0"/>
              <a:t>Relationship between </a:t>
            </a:r>
            <a:r>
              <a:rPr lang="en-US" sz="2400" dirty="0" smtClean="0"/>
              <a:t>NDC </a:t>
            </a:r>
            <a:r>
              <a:rPr lang="en-US" sz="2400" dirty="0"/>
              <a:t>targets and market mechanism (inside/outside sectors), especially when the sector is not prioritized within the </a:t>
            </a:r>
            <a:r>
              <a:rPr lang="en-US" sz="2400" dirty="0" smtClean="0"/>
              <a:t>NDCs</a:t>
            </a:r>
          </a:p>
          <a:p>
            <a:r>
              <a:rPr lang="en-US" sz="2400" dirty="0"/>
              <a:t>Clarity on how to tackle CERs after 2020 under the CDM. How to efficiently tackle the transition period (need to define criteria</a:t>
            </a:r>
            <a:r>
              <a:rPr lang="en-US" sz="2400" dirty="0" smtClean="0"/>
              <a:t>)</a:t>
            </a:r>
            <a:endParaRPr lang="en-US" sz="2400" dirty="0"/>
          </a:p>
          <a:p>
            <a:pPr lvl="0"/>
            <a:endParaRPr lang="fr-FR" sz="24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9234" y="438086"/>
            <a:ext cx="8242966" cy="95450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000" b="1" dirty="0" smtClean="0"/>
              <a:t>Market and Non-Markets: Art.6.2 </a:t>
            </a:r>
            <a:r>
              <a:rPr lang="en-US" sz="3000" b="1" dirty="0"/>
              <a:t>Cooperative </a:t>
            </a:r>
            <a:r>
              <a:rPr lang="en-US" sz="3000" b="1" dirty="0" smtClean="0"/>
              <a:t>approaches; </a:t>
            </a:r>
            <a:r>
              <a:rPr lang="en-US" sz="3000" b="1" dirty="0"/>
              <a:t>Art. 6.4: Global mechanism for mitigation and </a:t>
            </a:r>
            <a:r>
              <a:rPr lang="en-US" sz="3000" b="1" dirty="0" smtClean="0"/>
              <a:t>SD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26165390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/>
        </p:nvSpPr>
        <p:spPr>
          <a:xfrm>
            <a:off x="96643" y="1442744"/>
            <a:ext cx="8681597" cy="286162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lIns="0" rIns="9000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Arial" charset="0"/>
              <a:cs typeface="Arial" charset="0"/>
            </a:endParaRPr>
          </a:p>
        </p:txBody>
      </p:sp>
      <p:pic>
        <p:nvPicPr>
          <p:cNvPr id="30" name="Immagine 29"/>
          <p:cNvPicPr>
            <a:picLocks noChangeAspect="1"/>
          </p:cNvPicPr>
          <p:nvPr/>
        </p:nvPicPr>
        <p:blipFill rotWithShape="1">
          <a:blip r:embed="rId3"/>
          <a:srcRect t="3" r="54722" b="-21625"/>
          <a:stretch/>
        </p:blipFill>
        <p:spPr>
          <a:xfrm>
            <a:off x="431800" y="392367"/>
            <a:ext cx="4140200" cy="45719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9234" y="1957136"/>
            <a:ext cx="8242966" cy="2614863"/>
          </a:xfrm>
        </p:spPr>
        <p:txBody>
          <a:bodyPr>
            <a:normAutofit/>
          </a:bodyPr>
          <a:lstStyle/>
          <a:p>
            <a:pPr marL="344488" lvl="0" indent="-344488">
              <a:lnSpc>
                <a:spcPct val="100000"/>
              </a:lnSpc>
              <a:spcBef>
                <a:spcPts val="1200"/>
              </a:spcBef>
            </a:pPr>
            <a:r>
              <a:rPr lang="en-US" sz="2800" dirty="0" smtClean="0"/>
              <a:t>Need for a clear definition of ‘Loss </a:t>
            </a:r>
            <a:r>
              <a:rPr lang="en-US" sz="2800" dirty="0"/>
              <a:t>and </a:t>
            </a:r>
            <a:r>
              <a:rPr lang="en-US" sz="2800" dirty="0" smtClean="0"/>
              <a:t>Damage’</a:t>
            </a:r>
            <a:endParaRPr lang="fr-FR" sz="2800" dirty="0"/>
          </a:p>
          <a:p>
            <a:pPr marL="344488" lvl="0" indent="-344488">
              <a:lnSpc>
                <a:spcPct val="100000"/>
              </a:lnSpc>
              <a:spcBef>
                <a:spcPts val="1200"/>
              </a:spcBef>
            </a:pPr>
            <a:r>
              <a:rPr lang="en-US" sz="2800" dirty="0" smtClean="0"/>
              <a:t>Upgrading </a:t>
            </a:r>
            <a:r>
              <a:rPr lang="en-US" sz="2800" dirty="0"/>
              <a:t>the loss and damage </a:t>
            </a:r>
            <a:r>
              <a:rPr lang="en-US" sz="2800" dirty="0" smtClean="0"/>
              <a:t>issue to the level of other items (mitigation</a:t>
            </a:r>
            <a:r>
              <a:rPr lang="en-US" sz="2800" dirty="0"/>
              <a:t>, adaptation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9234" y="614549"/>
            <a:ext cx="8242966" cy="954507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Warsaw International Mechanism (WIM) for Loss and </a:t>
            </a:r>
            <a:r>
              <a:rPr lang="en-US" b="1" dirty="0" smtClean="0"/>
              <a:t>Damage (COP)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322138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/>
        </p:nvSpPr>
        <p:spPr>
          <a:xfrm>
            <a:off x="431800" y="725798"/>
            <a:ext cx="8280400" cy="71694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lIns="0" rIns="9000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endParaRPr lang="en-US" dirty="0">
              <a:solidFill>
                <a:srgbClr val="00546E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/>
        </p:nvSpPr>
        <p:spPr>
          <a:xfrm>
            <a:off x="96643" y="1442744"/>
            <a:ext cx="8681597" cy="286162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lIns="0" rIns="9000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Arial" charset="0"/>
              <a:cs typeface="Arial" charset="0"/>
            </a:endParaRPr>
          </a:p>
        </p:txBody>
      </p:sp>
      <p:pic>
        <p:nvPicPr>
          <p:cNvPr id="30" name="Immagine 29"/>
          <p:cNvPicPr>
            <a:picLocks noChangeAspect="1"/>
          </p:cNvPicPr>
          <p:nvPr/>
        </p:nvPicPr>
        <p:blipFill rotWithShape="1">
          <a:blip r:embed="rId3"/>
          <a:srcRect t="3" r="54722" b="-21625"/>
          <a:stretch/>
        </p:blipFill>
        <p:spPr>
          <a:xfrm>
            <a:off x="431800" y="392367"/>
            <a:ext cx="4140200" cy="45719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16567" y="1243263"/>
            <a:ext cx="8767011" cy="332873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IN" sz="2400" dirty="0" smtClean="0">
                <a:solidFill>
                  <a:prstClr val="black"/>
                </a:solidFill>
                <a:ea typeface="Times New Roman"/>
              </a:rPr>
              <a:t>Finance should be predictable and accessible. Also need for reporting on finance provided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IN" sz="2400" dirty="0" smtClean="0">
                <a:solidFill>
                  <a:prstClr val="black"/>
                </a:solidFill>
                <a:ea typeface="Times New Roman"/>
              </a:rPr>
              <a:t>Need for the UNFCCC </a:t>
            </a:r>
            <a:r>
              <a:rPr lang="en-IN" sz="2400" dirty="0">
                <a:solidFill>
                  <a:prstClr val="black"/>
                </a:solidFill>
                <a:ea typeface="Times New Roman"/>
              </a:rPr>
              <a:t>financing mechanism </a:t>
            </a:r>
            <a:r>
              <a:rPr lang="en-IN" sz="2400" dirty="0" smtClean="0">
                <a:solidFill>
                  <a:prstClr val="black"/>
                </a:solidFill>
                <a:ea typeface="Times New Roman"/>
              </a:rPr>
              <a:t>to allocate more resources for up-scaling </a:t>
            </a:r>
            <a:r>
              <a:rPr lang="en-IN" sz="2400" dirty="0">
                <a:solidFill>
                  <a:prstClr val="black"/>
                </a:solidFill>
                <a:ea typeface="Times New Roman"/>
              </a:rPr>
              <a:t>of CSA, adoption of </a:t>
            </a:r>
            <a:r>
              <a:rPr lang="en-IN" sz="2400" dirty="0" smtClean="0">
                <a:solidFill>
                  <a:prstClr val="black"/>
                </a:solidFill>
                <a:ea typeface="Times New Roman"/>
              </a:rPr>
              <a:t>technologies, </a:t>
            </a:r>
            <a:r>
              <a:rPr lang="en-IN" sz="2400" dirty="0">
                <a:solidFill>
                  <a:prstClr val="black"/>
                </a:solidFill>
                <a:ea typeface="Times New Roman"/>
              </a:rPr>
              <a:t>and other green and blue economy </a:t>
            </a:r>
            <a:r>
              <a:rPr lang="en-IN" sz="2400" dirty="0" smtClean="0">
                <a:solidFill>
                  <a:prstClr val="black"/>
                </a:solidFill>
                <a:ea typeface="Times New Roman"/>
              </a:rPr>
              <a:t>initiatives</a:t>
            </a:r>
            <a:endParaRPr lang="fr-FR" sz="2400" dirty="0"/>
          </a:p>
          <a:p>
            <a:pPr lvl="0">
              <a:lnSpc>
                <a:spcPct val="100000"/>
              </a:lnSpc>
              <a:spcBef>
                <a:spcPts val="1200"/>
              </a:spcBef>
            </a:pPr>
            <a:r>
              <a:rPr lang="en-US" sz="2400" dirty="0" smtClean="0"/>
              <a:t>Article </a:t>
            </a:r>
            <a:r>
              <a:rPr lang="en-US" sz="2400" dirty="0"/>
              <a:t>9.7 </a:t>
            </a:r>
            <a:r>
              <a:rPr lang="en-US" sz="2400" dirty="0" smtClean="0"/>
              <a:t>(Modalities): Parties </a:t>
            </a:r>
            <a:r>
              <a:rPr lang="en-US" sz="2400" dirty="0"/>
              <a:t>need to start to launch the process now on discussing the modality </a:t>
            </a:r>
            <a:r>
              <a:rPr lang="en-US" sz="2400" dirty="0" smtClean="0"/>
              <a:t>for resource (financial) </a:t>
            </a:r>
            <a:r>
              <a:rPr lang="en-US" sz="2400" dirty="0" err="1" smtClean="0"/>
              <a:t>mobilisation</a:t>
            </a:r>
            <a:endParaRPr lang="fr-FR" sz="24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31800" y="392367"/>
            <a:ext cx="8242966" cy="674434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Means of Implementation (Finance)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465782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/>
        </p:nvSpPr>
        <p:spPr>
          <a:xfrm>
            <a:off x="431800" y="725798"/>
            <a:ext cx="8280400" cy="71694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lIns="0" rIns="9000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endParaRPr lang="en-US" dirty="0">
              <a:solidFill>
                <a:srgbClr val="00546E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/>
        </p:nvSpPr>
        <p:spPr>
          <a:xfrm>
            <a:off x="96643" y="1442744"/>
            <a:ext cx="8681597" cy="286162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lIns="0" rIns="9000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Arial" charset="0"/>
              <a:cs typeface="Arial" charset="0"/>
            </a:endParaRPr>
          </a:p>
        </p:txBody>
      </p:sp>
      <p:pic>
        <p:nvPicPr>
          <p:cNvPr id="30" name="Immagine 29"/>
          <p:cNvPicPr>
            <a:picLocks noChangeAspect="1"/>
          </p:cNvPicPr>
          <p:nvPr/>
        </p:nvPicPr>
        <p:blipFill rotWithShape="1">
          <a:blip r:embed="rId3"/>
          <a:srcRect t="3" r="54722" b="-21625"/>
          <a:stretch/>
        </p:blipFill>
        <p:spPr>
          <a:xfrm>
            <a:off x="431800" y="392367"/>
            <a:ext cx="4140200" cy="45719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9234" y="1171074"/>
            <a:ext cx="8242966" cy="3400926"/>
          </a:xfrm>
        </p:spPr>
        <p:txBody>
          <a:bodyPr>
            <a:normAutofit/>
          </a:bodyPr>
          <a:lstStyle/>
          <a:p>
            <a:pPr marL="344488" indent="-344488"/>
            <a:r>
              <a:rPr lang="en-ZA" sz="2400" dirty="0" smtClean="0"/>
              <a:t>Should provide opportunity to find creative ways on increasing the ambitions of Parties and Non State Actors alike</a:t>
            </a:r>
          </a:p>
          <a:p>
            <a:pPr marL="344488" indent="-344488"/>
            <a:r>
              <a:rPr lang="en-ZA" sz="2400" dirty="0" err="1" smtClean="0"/>
              <a:t>Talanoa</a:t>
            </a:r>
            <a:r>
              <a:rPr lang="en-ZA" sz="2400" dirty="0" smtClean="0"/>
              <a:t> outcomes should be used to encourage collaborative efforts among Parties; lead to increased support to developing countries and facilitate transparency and clarity of action and support provided</a:t>
            </a:r>
          </a:p>
          <a:p>
            <a:pPr marL="344488" indent="-344488"/>
            <a:r>
              <a:rPr lang="en-ZA" sz="2400" dirty="0" smtClean="0"/>
              <a:t>The </a:t>
            </a:r>
            <a:r>
              <a:rPr lang="en-ZA" sz="2400" dirty="0" err="1"/>
              <a:t>Talanoa</a:t>
            </a:r>
            <a:r>
              <a:rPr lang="en-ZA" sz="2400" dirty="0"/>
              <a:t> narratives </a:t>
            </a:r>
            <a:r>
              <a:rPr lang="en-ZA" sz="2400" dirty="0" smtClean="0"/>
              <a:t>should </a:t>
            </a:r>
            <a:r>
              <a:rPr lang="en-ZA" sz="2400" dirty="0"/>
              <a:t>be balanced and reflective of the experiences of all </a:t>
            </a:r>
            <a:r>
              <a:rPr lang="en-ZA" sz="2400" dirty="0" smtClean="0"/>
              <a:t>Parties</a:t>
            </a:r>
            <a:r>
              <a:rPr lang="en-ZA" sz="2400" dirty="0"/>
              <a:t>, covering mitigation, adaptation and means of </a:t>
            </a:r>
            <a:r>
              <a:rPr lang="en-ZA" sz="2400" dirty="0" smtClean="0"/>
              <a:t>implementation</a:t>
            </a:r>
            <a:endParaRPr lang="en-US" sz="24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9234" y="438087"/>
            <a:ext cx="8242966" cy="67684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The </a:t>
            </a:r>
            <a:r>
              <a:rPr lang="en-US" b="1" dirty="0" err="1" smtClean="0"/>
              <a:t>Talanoa</a:t>
            </a:r>
            <a:r>
              <a:rPr lang="en-US" b="1" dirty="0" smtClean="0"/>
              <a:t> Dialogue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448749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/>
        </p:nvSpPr>
        <p:spPr>
          <a:xfrm>
            <a:off x="431800" y="725798"/>
            <a:ext cx="8280400" cy="71694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lIns="0" rIns="9000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endParaRPr lang="en-US" dirty="0">
              <a:solidFill>
                <a:srgbClr val="00546E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/>
        </p:nvSpPr>
        <p:spPr>
          <a:xfrm>
            <a:off x="96643" y="1442744"/>
            <a:ext cx="8681597" cy="286162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lIns="0" rIns="9000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Arial" charset="0"/>
              <a:cs typeface="Arial" charset="0"/>
            </a:endParaRPr>
          </a:p>
        </p:txBody>
      </p:sp>
      <p:pic>
        <p:nvPicPr>
          <p:cNvPr id="30" name="Immagine 29"/>
          <p:cNvPicPr>
            <a:picLocks noChangeAspect="1"/>
          </p:cNvPicPr>
          <p:nvPr/>
        </p:nvPicPr>
        <p:blipFill rotWithShape="1">
          <a:blip r:embed="rId3"/>
          <a:srcRect t="3" r="54722" b="-21625"/>
          <a:stretch/>
        </p:blipFill>
        <p:spPr>
          <a:xfrm>
            <a:off x="431800" y="392367"/>
            <a:ext cx="4140200" cy="45719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9234" y="1442744"/>
            <a:ext cx="8242966" cy="312925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ZA" sz="2400" dirty="0"/>
              <a:t>The Katowice package should also prioritise:</a:t>
            </a:r>
          </a:p>
          <a:p>
            <a:pPr marL="746125" indent="-347663">
              <a:buFont typeface="Calibri" panose="020F0502020204030204" pitchFamily="34" charset="0"/>
              <a:buChar char="—"/>
            </a:pPr>
            <a:r>
              <a:rPr lang="en-ZA" sz="2400"/>
              <a:t>Balance </a:t>
            </a:r>
            <a:r>
              <a:rPr lang="en-ZA" sz="2400" smtClean="0"/>
              <a:t>between </a:t>
            </a:r>
            <a:r>
              <a:rPr lang="en-ZA" sz="2400" dirty="0"/>
              <a:t>mitigation and adaptation</a:t>
            </a:r>
          </a:p>
          <a:p>
            <a:pPr marL="746125" indent="-347663">
              <a:buFont typeface="Calibri" panose="020F0502020204030204" pitchFamily="34" charset="0"/>
              <a:buChar char="—"/>
            </a:pPr>
            <a:r>
              <a:rPr lang="en-ZA" sz="2400" dirty="0"/>
              <a:t>Clarity on Means of Implementation Support for developing countries, especially in the delivery of support to unlocking action and raising ambition</a:t>
            </a:r>
            <a:endParaRPr lang="en-US" sz="24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9234" y="438086"/>
            <a:ext cx="8242966" cy="954507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The Katowice Climate Change Conference (COP 24)</a:t>
            </a:r>
          </a:p>
        </p:txBody>
      </p:sp>
    </p:spTree>
    <p:extLst>
      <p:ext uri="{BB962C8B-B14F-4D97-AF65-F5344CB8AC3E}">
        <p14:creationId xmlns:p14="http://schemas.microsoft.com/office/powerpoint/2010/main" val="18559668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/>
        </p:nvSpPr>
        <p:spPr>
          <a:xfrm>
            <a:off x="431800" y="725798"/>
            <a:ext cx="8280400" cy="71694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lIns="0" rIns="9000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endParaRPr lang="en-US" dirty="0">
              <a:solidFill>
                <a:srgbClr val="00546E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/>
        </p:nvSpPr>
        <p:spPr>
          <a:xfrm>
            <a:off x="96643" y="1442744"/>
            <a:ext cx="8681597" cy="286162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lIns="0" rIns="9000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Arial" charset="0"/>
              <a:cs typeface="Arial" charset="0"/>
            </a:endParaRPr>
          </a:p>
        </p:txBody>
      </p:sp>
      <p:pic>
        <p:nvPicPr>
          <p:cNvPr id="30" name="Immagine 29"/>
          <p:cNvPicPr>
            <a:picLocks noChangeAspect="1"/>
          </p:cNvPicPr>
          <p:nvPr/>
        </p:nvPicPr>
        <p:blipFill rotWithShape="1">
          <a:blip r:embed="rId3"/>
          <a:srcRect t="3" r="54722" b="-21625"/>
          <a:stretch/>
        </p:blipFill>
        <p:spPr>
          <a:xfrm>
            <a:off x="431800" y="392367"/>
            <a:ext cx="4140200" cy="45719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31001" y="1801665"/>
            <a:ext cx="8242966" cy="954507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Thank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160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/>
        </p:nvSpPr>
        <p:spPr>
          <a:xfrm>
            <a:off x="431800" y="438087"/>
            <a:ext cx="8280400" cy="71694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lIns="0" rIns="9000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endParaRPr lang="en-US" dirty="0">
              <a:solidFill>
                <a:srgbClr val="00546E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/>
        </p:nvSpPr>
        <p:spPr>
          <a:xfrm>
            <a:off x="96643" y="1442744"/>
            <a:ext cx="8681597" cy="286162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lIns="0" rIns="9000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Arial" charset="0"/>
              <a:cs typeface="Arial" charset="0"/>
            </a:endParaRPr>
          </a:p>
        </p:txBody>
      </p:sp>
      <p:pic>
        <p:nvPicPr>
          <p:cNvPr id="30" name="Immagine 29"/>
          <p:cNvPicPr>
            <a:picLocks noChangeAspect="1"/>
          </p:cNvPicPr>
          <p:nvPr/>
        </p:nvPicPr>
        <p:blipFill rotWithShape="1">
          <a:blip r:embed="rId3"/>
          <a:srcRect t="3" r="54722" b="-21625"/>
          <a:stretch/>
        </p:blipFill>
        <p:spPr>
          <a:xfrm>
            <a:off x="431800" y="392367"/>
            <a:ext cx="4140200" cy="45719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9234" y="1442744"/>
            <a:ext cx="8242966" cy="3129256"/>
          </a:xfrm>
        </p:spPr>
        <p:txBody>
          <a:bodyPr>
            <a:normAutofit/>
          </a:bodyPr>
          <a:lstStyle/>
          <a:p>
            <a:pPr marL="344488" indent="-344488"/>
            <a:r>
              <a:rPr lang="en-US" sz="2400" dirty="0" smtClean="0"/>
              <a:t>Introduction</a:t>
            </a:r>
          </a:p>
          <a:p>
            <a:pPr marL="344488" indent="-344488"/>
            <a:r>
              <a:rPr lang="en-US" sz="2400" dirty="0" smtClean="0"/>
              <a:t>Process</a:t>
            </a:r>
          </a:p>
          <a:p>
            <a:pPr marL="344488" indent="-344488"/>
            <a:r>
              <a:rPr lang="en-US" sz="2400" dirty="0" smtClean="0"/>
              <a:t>Key Issues/Messages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9234" y="438086"/>
            <a:ext cx="8242966" cy="716947"/>
          </a:xfrm>
        </p:spPr>
        <p:txBody>
          <a:bodyPr/>
          <a:lstStyle/>
          <a:p>
            <a:pPr algn="ctr"/>
            <a:r>
              <a:rPr lang="en-US" b="1" dirty="0" smtClean="0"/>
              <a:t>Outline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7902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/>
        </p:nvSpPr>
        <p:spPr>
          <a:xfrm>
            <a:off x="431800" y="438087"/>
            <a:ext cx="8280400" cy="71694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lIns="0" rIns="9000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endParaRPr lang="en-US" dirty="0">
              <a:solidFill>
                <a:srgbClr val="00546E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/>
        </p:nvSpPr>
        <p:spPr>
          <a:xfrm>
            <a:off x="96643" y="1442744"/>
            <a:ext cx="8681597" cy="286162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lIns="0" rIns="9000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Arial" charset="0"/>
              <a:cs typeface="Arial" charset="0"/>
            </a:endParaRPr>
          </a:p>
        </p:txBody>
      </p:sp>
      <p:pic>
        <p:nvPicPr>
          <p:cNvPr id="30" name="Immagine 29"/>
          <p:cNvPicPr>
            <a:picLocks noChangeAspect="1"/>
          </p:cNvPicPr>
          <p:nvPr/>
        </p:nvPicPr>
        <p:blipFill rotWithShape="1">
          <a:blip r:embed="rId3"/>
          <a:srcRect t="3" r="54722" b="-21625"/>
          <a:stretch/>
        </p:blipFill>
        <p:spPr>
          <a:xfrm>
            <a:off x="431800" y="392367"/>
            <a:ext cx="4140200" cy="45719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31799" y="1010653"/>
            <a:ext cx="8447505" cy="364155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ZA" sz="2200" dirty="0" smtClean="0"/>
              <a:t>Climate Change and the IPCC Report </a:t>
            </a:r>
            <a:r>
              <a:rPr lang="en-ZA" sz="2200" dirty="0"/>
              <a:t>“Global Warming of 1.5⁰C”</a:t>
            </a:r>
            <a:endParaRPr lang="en-ZA" sz="2200" dirty="0" smtClean="0"/>
          </a:p>
          <a:p>
            <a:pPr marL="344488" lvl="0" indent="-344488"/>
            <a:r>
              <a:rPr lang="en-ZA" sz="2200" dirty="0"/>
              <a:t>C</a:t>
            </a:r>
            <a:r>
              <a:rPr lang="en-ZA" sz="2200" dirty="0" smtClean="0"/>
              <a:t>limate </a:t>
            </a:r>
            <a:r>
              <a:rPr lang="en-ZA" sz="2200" dirty="0"/>
              <a:t>change is a current </a:t>
            </a:r>
            <a:r>
              <a:rPr lang="en-ZA" sz="2200" dirty="0" smtClean="0"/>
              <a:t>threat and </a:t>
            </a:r>
            <a:r>
              <a:rPr lang="en-ZA" sz="2200" dirty="0"/>
              <a:t>erodes development </a:t>
            </a:r>
            <a:r>
              <a:rPr lang="en-ZA" sz="2200" dirty="0" smtClean="0"/>
              <a:t>gains</a:t>
            </a:r>
          </a:p>
          <a:p>
            <a:pPr marL="344488" indent="-344488"/>
            <a:r>
              <a:rPr lang="en-ZA" sz="2200" dirty="0" smtClean="0"/>
              <a:t>The </a:t>
            </a:r>
            <a:r>
              <a:rPr lang="en-ZA" sz="2200" dirty="0"/>
              <a:t>costs of climate change threaten sustainable </a:t>
            </a:r>
            <a:r>
              <a:rPr lang="en-ZA" sz="2200" dirty="0" smtClean="0"/>
              <a:t>development</a:t>
            </a:r>
          </a:p>
          <a:p>
            <a:pPr marL="344488" indent="-344488"/>
            <a:r>
              <a:rPr lang="en-ZA" sz="2200" dirty="0" smtClean="0"/>
              <a:t>Africa is among the most vulnerable to the effects of climate change</a:t>
            </a:r>
          </a:p>
          <a:p>
            <a:pPr marL="344488" indent="-344488"/>
            <a:r>
              <a:rPr lang="en-ZA" sz="2200" dirty="0"/>
              <a:t>Impacts of climate change are </a:t>
            </a:r>
            <a:r>
              <a:rPr lang="en-ZA" sz="2200" dirty="0" smtClean="0"/>
              <a:t>accelerating. Action is needed now</a:t>
            </a:r>
          </a:p>
          <a:p>
            <a:pPr marL="344488" indent="-344488"/>
            <a:r>
              <a:rPr lang="en-ZA" sz="2200" dirty="0" smtClean="0"/>
              <a:t>An </a:t>
            </a:r>
            <a:r>
              <a:rPr lang="en-US" sz="2200" dirty="0" smtClean="0"/>
              <a:t>enduring </a:t>
            </a:r>
            <a:r>
              <a:rPr lang="en-US" sz="2200" dirty="0"/>
              <a:t>Pan African vision of </a:t>
            </a:r>
            <a:r>
              <a:rPr lang="en-US" sz="2200" b="1" i="1" dirty="0">
                <a:solidFill>
                  <a:schemeClr val="accent4">
                    <a:lumMod val="75000"/>
                  </a:schemeClr>
                </a:solidFill>
              </a:rPr>
              <a:t>“an </a:t>
            </a:r>
            <a:r>
              <a:rPr lang="en-US" sz="2200" b="1" i="1" dirty="0" smtClean="0">
                <a:solidFill>
                  <a:schemeClr val="accent4">
                    <a:lumMod val="75000"/>
                  </a:schemeClr>
                </a:solidFill>
              </a:rPr>
              <a:t>integrated, prosperous </a:t>
            </a:r>
            <a:r>
              <a:rPr lang="en-US" sz="2200" b="1" i="1" dirty="0">
                <a:solidFill>
                  <a:schemeClr val="accent4">
                    <a:lumMod val="75000"/>
                  </a:schemeClr>
                </a:solidFill>
              </a:rPr>
              <a:t>and peaceful Africa, driven by its own citizens and </a:t>
            </a:r>
            <a:r>
              <a:rPr lang="en-US" sz="2200" b="1" i="1" dirty="0" smtClean="0">
                <a:solidFill>
                  <a:schemeClr val="accent4">
                    <a:lumMod val="75000"/>
                  </a:schemeClr>
                </a:solidFill>
              </a:rPr>
              <a:t>representing a </a:t>
            </a:r>
            <a:r>
              <a:rPr lang="en-US" sz="2200" b="1" i="1" dirty="0">
                <a:solidFill>
                  <a:schemeClr val="accent4">
                    <a:lumMod val="75000"/>
                  </a:schemeClr>
                </a:solidFill>
              </a:rPr>
              <a:t>dynamic force in the international </a:t>
            </a:r>
            <a:r>
              <a:rPr lang="en-US" sz="2200" b="1" i="1" dirty="0" smtClean="0">
                <a:solidFill>
                  <a:schemeClr val="accent4">
                    <a:lumMod val="75000"/>
                  </a:schemeClr>
                </a:solidFill>
              </a:rPr>
              <a:t>arena” </a:t>
            </a:r>
            <a:r>
              <a:rPr lang="en-US" sz="2200" b="1" dirty="0" smtClean="0">
                <a:solidFill>
                  <a:schemeClr val="accent6"/>
                </a:solidFill>
              </a:rPr>
              <a:t>(Agenda 2063)</a:t>
            </a:r>
            <a:endParaRPr lang="en-US" sz="2200" b="1" dirty="0">
              <a:solidFill>
                <a:schemeClr val="accent6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9234" y="304135"/>
            <a:ext cx="8242966" cy="762666"/>
          </a:xfrm>
        </p:spPr>
        <p:txBody>
          <a:bodyPr/>
          <a:lstStyle/>
          <a:p>
            <a:pPr algn="ctr"/>
            <a:r>
              <a:rPr lang="en-US" b="1" dirty="0" smtClean="0"/>
              <a:t>Introduction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928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/>
        </p:nvSpPr>
        <p:spPr>
          <a:xfrm>
            <a:off x="431800" y="725798"/>
            <a:ext cx="8280400" cy="71694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lIns="0" rIns="9000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endParaRPr lang="en-US" dirty="0">
              <a:solidFill>
                <a:srgbClr val="00546E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/>
        </p:nvSpPr>
        <p:spPr>
          <a:xfrm>
            <a:off x="96643" y="1442744"/>
            <a:ext cx="8681597" cy="286162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lIns="0" rIns="9000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Arial" charset="0"/>
              <a:cs typeface="Arial" charset="0"/>
            </a:endParaRPr>
          </a:p>
        </p:txBody>
      </p:sp>
      <p:pic>
        <p:nvPicPr>
          <p:cNvPr id="30" name="Immagine 29"/>
          <p:cNvPicPr>
            <a:picLocks noChangeAspect="1"/>
          </p:cNvPicPr>
          <p:nvPr/>
        </p:nvPicPr>
        <p:blipFill rotWithShape="1">
          <a:blip r:embed="rId3"/>
          <a:srcRect t="3" r="54722" b="-21625"/>
          <a:stretch/>
        </p:blipFill>
        <p:spPr>
          <a:xfrm>
            <a:off x="431800" y="392367"/>
            <a:ext cx="4140200" cy="45719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36884" y="1442744"/>
            <a:ext cx="8518358" cy="3129256"/>
          </a:xfrm>
        </p:spPr>
        <p:txBody>
          <a:bodyPr>
            <a:noAutofit/>
          </a:bodyPr>
          <a:lstStyle/>
          <a:p>
            <a:pPr marL="344488" indent="-344488">
              <a:lnSpc>
                <a:spcPct val="100000"/>
              </a:lnSpc>
              <a:spcBef>
                <a:spcPts val="1800"/>
              </a:spcBef>
            </a:pPr>
            <a:r>
              <a:rPr lang="fr-FR" sz="3300" dirty="0"/>
              <a:t>National and Regional Consultative </a:t>
            </a:r>
            <a:r>
              <a:rPr lang="fr-FR" sz="3300" dirty="0" smtClean="0"/>
              <a:t>meetings</a:t>
            </a:r>
            <a:endParaRPr lang="fr-FR" sz="3300" dirty="0"/>
          </a:p>
          <a:p>
            <a:pPr marL="344488" indent="-344488">
              <a:lnSpc>
                <a:spcPct val="100000"/>
              </a:lnSpc>
              <a:spcBef>
                <a:spcPts val="1800"/>
              </a:spcBef>
            </a:pPr>
            <a:r>
              <a:rPr lang="fr-FR" sz="3300" dirty="0"/>
              <a:t>Compilation of </a:t>
            </a:r>
            <a:r>
              <a:rPr lang="fr-FR" sz="3300" dirty="0" err="1"/>
              <a:t>sub-regional</a:t>
            </a:r>
            <a:r>
              <a:rPr lang="fr-FR" sz="3300" dirty="0"/>
              <a:t> positions</a:t>
            </a:r>
          </a:p>
          <a:p>
            <a:pPr marL="344488" indent="-344488">
              <a:lnSpc>
                <a:spcPct val="100000"/>
              </a:lnSpc>
              <a:spcBef>
                <a:spcPts val="1800"/>
              </a:spcBef>
            </a:pPr>
            <a:r>
              <a:rPr lang="fr-FR" sz="3300" dirty="0" err="1" smtClean="0"/>
              <a:t>Some</a:t>
            </a:r>
            <a:r>
              <a:rPr lang="fr-FR" sz="3300" dirty="0" smtClean="0"/>
              <a:t> </a:t>
            </a:r>
            <a:r>
              <a:rPr lang="fr-FR" sz="3300" dirty="0" err="1"/>
              <a:t>regions</a:t>
            </a:r>
            <a:r>
              <a:rPr lang="fr-FR" sz="3300" dirty="0"/>
              <a:t> </a:t>
            </a:r>
            <a:r>
              <a:rPr lang="fr-FR" sz="3300" dirty="0" err="1"/>
              <a:t>need</a:t>
            </a:r>
            <a:r>
              <a:rPr lang="fr-FR" sz="3300" dirty="0"/>
              <a:t> support to mobilise countries and </a:t>
            </a:r>
            <a:r>
              <a:rPr lang="fr-FR" sz="3300" dirty="0" err="1"/>
              <a:t>stakeholders</a:t>
            </a:r>
            <a:r>
              <a:rPr lang="fr-FR" sz="3300" dirty="0"/>
              <a:t> to </a:t>
            </a:r>
            <a:r>
              <a:rPr lang="fr-FR" sz="3300" dirty="0" err="1"/>
              <a:t>prepare</a:t>
            </a:r>
            <a:r>
              <a:rPr lang="fr-FR" sz="3300" dirty="0"/>
              <a:t> for </a:t>
            </a:r>
            <a:r>
              <a:rPr lang="fr-FR" sz="3300" dirty="0" smtClean="0"/>
              <a:t>COP,</a:t>
            </a:r>
            <a:r>
              <a:rPr lang="en-US" sz="3600" dirty="0" smtClean="0"/>
              <a:t> </a:t>
            </a:r>
            <a:r>
              <a:rPr lang="en-US" sz="3600" dirty="0"/>
              <a:t>implement and assess </a:t>
            </a:r>
            <a:r>
              <a:rPr lang="en-US" sz="3600" dirty="0" smtClean="0"/>
              <a:t>NDCs</a:t>
            </a:r>
            <a:endParaRPr lang="en-US" sz="3600" dirty="0"/>
          </a:p>
          <a:p>
            <a:pPr marL="344488" indent="-344488">
              <a:lnSpc>
                <a:spcPct val="100000"/>
              </a:lnSpc>
              <a:spcBef>
                <a:spcPts val="1800"/>
              </a:spcBef>
            </a:pPr>
            <a:endParaRPr lang="fr-FR" sz="3300" dirty="0" smtClean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9234" y="438086"/>
            <a:ext cx="8242966" cy="805177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/>
              <a:t>Process: Issues/Messages Identification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27000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/>
        </p:nvSpPr>
        <p:spPr>
          <a:xfrm>
            <a:off x="431800" y="438087"/>
            <a:ext cx="8280400" cy="71694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lIns="0" rIns="9000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endParaRPr lang="en-US" dirty="0">
              <a:solidFill>
                <a:srgbClr val="00546E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/>
        </p:nvSpPr>
        <p:spPr>
          <a:xfrm>
            <a:off x="96643" y="1442744"/>
            <a:ext cx="8681597" cy="286162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lIns="0" rIns="9000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Arial" charset="0"/>
              <a:cs typeface="Arial" charset="0"/>
            </a:endParaRPr>
          </a:p>
        </p:txBody>
      </p:sp>
      <p:pic>
        <p:nvPicPr>
          <p:cNvPr id="30" name="Immagine 29"/>
          <p:cNvPicPr>
            <a:picLocks noChangeAspect="1"/>
          </p:cNvPicPr>
          <p:nvPr/>
        </p:nvPicPr>
        <p:blipFill rotWithShape="1">
          <a:blip r:embed="rId3"/>
          <a:srcRect t="3" r="54722" b="-21625"/>
          <a:stretch/>
        </p:blipFill>
        <p:spPr>
          <a:xfrm>
            <a:off x="431800" y="392367"/>
            <a:ext cx="4140200" cy="45719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9234" y="1852864"/>
            <a:ext cx="8242966" cy="2622883"/>
          </a:xfrm>
        </p:spPr>
        <p:txBody>
          <a:bodyPr>
            <a:noAutofit/>
          </a:bodyPr>
          <a:lstStyle/>
          <a:p>
            <a:pPr marL="344488" indent="-344488"/>
            <a:r>
              <a:rPr lang="en-ZA" sz="2850" dirty="0"/>
              <a:t>A</a:t>
            </a:r>
            <a:r>
              <a:rPr lang="en-ZA" sz="2850" dirty="0" smtClean="0"/>
              <a:t>dopt Rules </a:t>
            </a:r>
            <a:r>
              <a:rPr lang="en-ZA" sz="2850" dirty="0"/>
              <a:t>under the Paris Agreement Work Programme that are comprehensive and consistent with the core principles of the Convention, in particular </a:t>
            </a:r>
            <a:r>
              <a:rPr lang="en-ZA" sz="2850" b="1" i="1" dirty="0">
                <a:solidFill>
                  <a:srgbClr val="BF9F3D"/>
                </a:solidFill>
              </a:rPr>
              <a:t>equity and common but differentiated responsibilities and respective capabilities</a:t>
            </a:r>
            <a:r>
              <a:rPr lang="en-ZA" sz="2850" i="1" dirty="0">
                <a:solidFill>
                  <a:srgbClr val="BF9F3D"/>
                </a:solidFill>
              </a:rPr>
              <a:t> </a:t>
            </a:r>
            <a:r>
              <a:rPr lang="en-ZA" sz="2850" b="1" i="1" dirty="0">
                <a:solidFill>
                  <a:srgbClr val="BF9F3D"/>
                </a:solidFill>
              </a:rPr>
              <a:t>(CBDR &amp; RC) </a:t>
            </a:r>
            <a:r>
              <a:rPr lang="en-ZA" sz="2850" dirty="0"/>
              <a:t>in the light of different national </a:t>
            </a:r>
            <a:r>
              <a:rPr lang="en-ZA" sz="2850" dirty="0" smtClean="0"/>
              <a:t>circumstances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28863" y="200526"/>
            <a:ext cx="8670757" cy="954507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Key </a:t>
            </a:r>
            <a:r>
              <a:rPr lang="en-US" b="1" dirty="0" smtClean="0"/>
              <a:t>Issues/Messages</a:t>
            </a:r>
            <a:endParaRPr lang="en-US" b="1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31801" y="922424"/>
            <a:ext cx="8346440" cy="7299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 smtClean="0"/>
              <a:t>Guidelines for Implementation of the Paris Agreement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56747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/>
        </p:nvSpPr>
        <p:spPr>
          <a:xfrm>
            <a:off x="431800" y="725798"/>
            <a:ext cx="8280400" cy="71694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lIns="0" rIns="9000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endParaRPr lang="en-US" dirty="0">
              <a:solidFill>
                <a:srgbClr val="00546E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/>
        </p:nvSpPr>
        <p:spPr>
          <a:xfrm>
            <a:off x="96643" y="1442744"/>
            <a:ext cx="8681597" cy="286162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lIns="0" rIns="9000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Arial" charset="0"/>
              <a:cs typeface="Arial" charset="0"/>
            </a:endParaRPr>
          </a:p>
        </p:txBody>
      </p:sp>
      <p:pic>
        <p:nvPicPr>
          <p:cNvPr id="30" name="Immagine 29"/>
          <p:cNvPicPr>
            <a:picLocks noChangeAspect="1"/>
          </p:cNvPicPr>
          <p:nvPr/>
        </p:nvPicPr>
        <p:blipFill rotWithShape="1">
          <a:blip r:embed="rId3"/>
          <a:srcRect t="3" r="54722" b="-21625"/>
          <a:stretch/>
        </p:blipFill>
        <p:spPr>
          <a:xfrm>
            <a:off x="431800" y="392367"/>
            <a:ext cx="4140200" cy="45719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9234" y="1187116"/>
            <a:ext cx="8242966" cy="3384884"/>
          </a:xfrm>
        </p:spPr>
        <p:txBody>
          <a:bodyPr>
            <a:noAutofit/>
          </a:bodyPr>
          <a:lstStyle/>
          <a:p>
            <a:pPr marL="285750" indent="-285750">
              <a:lnSpc>
                <a:spcPct val="110000"/>
              </a:lnSpc>
              <a:spcBef>
                <a:spcPts val="900"/>
              </a:spcBef>
            </a:pPr>
            <a:r>
              <a:rPr lang="en-IN" sz="2250" dirty="0" smtClean="0">
                <a:solidFill>
                  <a:prstClr val="black"/>
                </a:solidFill>
                <a:ea typeface="Times New Roman"/>
              </a:rPr>
              <a:t>Need to revise NDCs in </a:t>
            </a:r>
            <a:r>
              <a:rPr lang="en-IN" sz="2250" dirty="0">
                <a:solidFill>
                  <a:prstClr val="black"/>
                </a:solidFill>
                <a:ea typeface="Times New Roman"/>
              </a:rPr>
              <a:t>line with </a:t>
            </a:r>
            <a:r>
              <a:rPr lang="en-IN" sz="2250" dirty="0" smtClean="0">
                <a:solidFill>
                  <a:prstClr val="black"/>
                </a:solidFill>
                <a:ea typeface="Times New Roman"/>
              </a:rPr>
              <a:t>national </a:t>
            </a:r>
            <a:r>
              <a:rPr lang="en-IN" sz="2250" dirty="0">
                <a:solidFill>
                  <a:prstClr val="black"/>
                </a:solidFill>
                <a:ea typeface="Times New Roman"/>
              </a:rPr>
              <a:t>development strategies and </a:t>
            </a:r>
            <a:r>
              <a:rPr lang="en-IN" sz="2250" dirty="0" smtClean="0">
                <a:solidFill>
                  <a:prstClr val="black"/>
                </a:solidFill>
                <a:ea typeface="Times New Roman"/>
              </a:rPr>
              <a:t>goals (support needed)</a:t>
            </a:r>
            <a:endParaRPr lang="en-IN" sz="2250" dirty="0">
              <a:solidFill>
                <a:prstClr val="black"/>
              </a:solidFill>
              <a:ea typeface="Times New Roman"/>
            </a:endParaRPr>
          </a:p>
          <a:p>
            <a:pPr marL="285750" indent="-285750">
              <a:lnSpc>
                <a:spcPct val="110000"/>
              </a:lnSpc>
              <a:spcBef>
                <a:spcPts val="900"/>
              </a:spcBef>
            </a:pPr>
            <a:r>
              <a:rPr lang="en-GB" sz="2250" dirty="0" smtClean="0">
                <a:solidFill>
                  <a:prstClr val="black"/>
                </a:solidFill>
                <a:ea typeface="Times New Roman"/>
              </a:rPr>
              <a:t>A five-year timeframe </a:t>
            </a:r>
            <a:r>
              <a:rPr lang="en-GB" sz="2250" dirty="0">
                <a:solidFill>
                  <a:prstClr val="black"/>
                </a:solidFill>
                <a:ea typeface="Times New Roman"/>
              </a:rPr>
              <a:t>for NDCs review </a:t>
            </a:r>
            <a:r>
              <a:rPr lang="en-GB" sz="2250" dirty="0" smtClean="0">
                <a:solidFill>
                  <a:prstClr val="black"/>
                </a:solidFill>
                <a:ea typeface="Times New Roman"/>
              </a:rPr>
              <a:t>in order to </a:t>
            </a:r>
            <a:r>
              <a:rPr lang="en-GB" sz="2250" dirty="0">
                <a:solidFill>
                  <a:prstClr val="black"/>
                </a:solidFill>
                <a:ea typeface="Times New Roman"/>
              </a:rPr>
              <a:t>allow for quick </a:t>
            </a:r>
            <a:r>
              <a:rPr lang="en-US" sz="2250" dirty="0">
                <a:solidFill>
                  <a:prstClr val="black"/>
                </a:solidFill>
                <a:ea typeface="Times New Roman"/>
              </a:rPr>
              <a:t>review</a:t>
            </a:r>
            <a:r>
              <a:rPr lang="en-GB" sz="2250" dirty="0">
                <a:solidFill>
                  <a:prstClr val="black"/>
                </a:solidFill>
                <a:ea typeface="Times New Roman"/>
              </a:rPr>
              <a:t> and </a:t>
            </a:r>
            <a:r>
              <a:rPr lang="en-GB" sz="2250" dirty="0" smtClean="0">
                <a:solidFill>
                  <a:prstClr val="black"/>
                </a:solidFill>
                <a:ea typeface="Times New Roman"/>
              </a:rPr>
              <a:t>maintain the link </a:t>
            </a:r>
            <a:r>
              <a:rPr lang="en-GB" sz="2250" dirty="0">
                <a:solidFill>
                  <a:prstClr val="black"/>
                </a:solidFill>
                <a:ea typeface="Times New Roman"/>
              </a:rPr>
              <a:t>between global stocktake and </a:t>
            </a:r>
            <a:r>
              <a:rPr lang="en-GB" sz="2250" dirty="0" smtClean="0">
                <a:solidFill>
                  <a:prstClr val="black"/>
                </a:solidFill>
                <a:ea typeface="Times New Roman"/>
              </a:rPr>
              <a:t>NDCs</a:t>
            </a:r>
            <a:endParaRPr lang="en-US" sz="2250" dirty="0">
              <a:solidFill>
                <a:prstClr val="black"/>
              </a:solidFill>
              <a:ea typeface="Times New Roman"/>
            </a:endParaRPr>
          </a:p>
          <a:p>
            <a:pPr marL="285750" indent="-285750">
              <a:lnSpc>
                <a:spcPct val="110000"/>
              </a:lnSpc>
              <a:spcBef>
                <a:spcPts val="900"/>
              </a:spcBef>
            </a:pPr>
            <a:r>
              <a:rPr lang="en-US" sz="2250" dirty="0" smtClean="0">
                <a:solidFill>
                  <a:prstClr val="black"/>
                </a:solidFill>
                <a:ea typeface="Times New Roman"/>
              </a:rPr>
              <a:t>Provide a </a:t>
            </a:r>
            <a:r>
              <a:rPr lang="en-US" sz="2250" dirty="0">
                <a:solidFill>
                  <a:prstClr val="black"/>
                </a:solidFill>
                <a:ea typeface="Times New Roman"/>
              </a:rPr>
              <a:t>framework to support developing countries to implement their NDCs i.e. adaptation and mitigation </a:t>
            </a:r>
            <a:r>
              <a:rPr lang="en-US" sz="2250" dirty="0" smtClean="0">
                <a:solidFill>
                  <a:prstClr val="black"/>
                </a:solidFill>
                <a:ea typeface="Times New Roman"/>
              </a:rPr>
              <a:t>targets</a:t>
            </a:r>
            <a:endParaRPr lang="en-US" sz="2250" dirty="0">
              <a:solidFill>
                <a:prstClr val="black"/>
              </a:solidFill>
              <a:ea typeface="Times New Roman"/>
            </a:endParaRPr>
          </a:p>
          <a:p>
            <a:pPr marL="285750" indent="-285750">
              <a:lnSpc>
                <a:spcPct val="110000"/>
              </a:lnSpc>
              <a:spcBef>
                <a:spcPts val="900"/>
              </a:spcBef>
            </a:pPr>
            <a:r>
              <a:rPr lang="en-IN" sz="2250" dirty="0" smtClean="0">
                <a:solidFill>
                  <a:prstClr val="black"/>
                </a:solidFill>
                <a:ea typeface="Times New Roman"/>
              </a:rPr>
              <a:t>Parties </a:t>
            </a:r>
            <a:r>
              <a:rPr lang="en-IN" sz="2250" dirty="0">
                <a:solidFill>
                  <a:prstClr val="black"/>
                </a:solidFill>
                <a:ea typeface="Times New Roman"/>
              </a:rPr>
              <a:t>to strengthen institutional and operational capacities for effective coordination and </a:t>
            </a:r>
            <a:r>
              <a:rPr lang="en-IN" sz="2250" dirty="0" smtClean="0">
                <a:solidFill>
                  <a:prstClr val="black"/>
                </a:solidFill>
                <a:ea typeface="Times New Roman"/>
              </a:rPr>
              <a:t>implementation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9234" y="438086"/>
            <a:ext cx="8242966" cy="684861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The Ad-hoc Working Group on the Paris Agreement (Mitigation &amp; Adaptation) (1)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7092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/>
        </p:nvSpPr>
        <p:spPr>
          <a:xfrm>
            <a:off x="431800" y="725798"/>
            <a:ext cx="8280400" cy="71694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lIns="0" rIns="9000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endParaRPr lang="en-US" dirty="0">
              <a:solidFill>
                <a:srgbClr val="00546E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/>
        </p:nvSpPr>
        <p:spPr>
          <a:xfrm>
            <a:off x="96643" y="1442744"/>
            <a:ext cx="8681597" cy="286162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lIns="0" rIns="9000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Arial" charset="0"/>
              <a:cs typeface="Arial" charset="0"/>
            </a:endParaRPr>
          </a:p>
        </p:txBody>
      </p:sp>
      <p:pic>
        <p:nvPicPr>
          <p:cNvPr id="30" name="Immagine 29"/>
          <p:cNvPicPr>
            <a:picLocks noChangeAspect="1"/>
          </p:cNvPicPr>
          <p:nvPr/>
        </p:nvPicPr>
        <p:blipFill rotWithShape="1">
          <a:blip r:embed="rId3"/>
          <a:srcRect t="3" r="54722" b="-21625"/>
          <a:stretch/>
        </p:blipFill>
        <p:spPr>
          <a:xfrm>
            <a:off x="431800" y="392367"/>
            <a:ext cx="4140200" cy="45719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44905" y="1058779"/>
            <a:ext cx="8526379" cy="3513221"/>
          </a:xfrm>
        </p:spPr>
        <p:txBody>
          <a:bodyPr>
            <a:normAutofit fontScale="92500" lnSpcReduction="20000"/>
          </a:bodyPr>
          <a:lstStyle/>
          <a:p>
            <a:pPr marL="285750" indent="-285750">
              <a:lnSpc>
                <a:spcPct val="120000"/>
              </a:lnSpc>
            </a:pPr>
            <a:r>
              <a:rPr lang="en-US" sz="2400" dirty="0">
                <a:solidFill>
                  <a:prstClr val="black"/>
                </a:solidFill>
                <a:ea typeface="Times New Roman"/>
              </a:rPr>
              <a:t>A</a:t>
            </a:r>
            <a:r>
              <a:rPr lang="en-US" sz="2400" dirty="0" smtClean="0">
                <a:solidFill>
                  <a:prstClr val="black"/>
                </a:solidFill>
                <a:ea typeface="Times New Roman"/>
              </a:rPr>
              <a:t>dvocate </a:t>
            </a:r>
            <a:r>
              <a:rPr lang="en-US" sz="2400" dirty="0">
                <a:solidFill>
                  <a:prstClr val="black"/>
                </a:solidFill>
                <a:ea typeface="Times New Roman"/>
              </a:rPr>
              <a:t>for </a:t>
            </a:r>
            <a:r>
              <a:rPr lang="en-US" sz="2400" dirty="0" smtClean="0">
                <a:solidFill>
                  <a:prstClr val="black"/>
                </a:solidFill>
                <a:ea typeface="Times New Roman"/>
              </a:rPr>
              <a:t>increased </a:t>
            </a:r>
            <a:r>
              <a:rPr lang="en-US" sz="2400" dirty="0">
                <a:solidFill>
                  <a:prstClr val="black"/>
                </a:solidFill>
                <a:ea typeface="Times New Roman"/>
              </a:rPr>
              <a:t>availability of resources for adaptation activities, given the importance of adaptation for developing </a:t>
            </a:r>
            <a:r>
              <a:rPr lang="en-US" sz="2400" dirty="0" smtClean="0">
                <a:solidFill>
                  <a:prstClr val="black"/>
                </a:solidFill>
                <a:ea typeface="Times New Roman"/>
              </a:rPr>
              <a:t>countries</a:t>
            </a:r>
          </a:p>
          <a:p>
            <a:pPr marL="285750" indent="-285750">
              <a:lnSpc>
                <a:spcPct val="120000"/>
              </a:lnSpc>
            </a:pPr>
            <a:r>
              <a:rPr lang="en-GB" sz="2400" dirty="0">
                <a:solidFill>
                  <a:prstClr val="black"/>
                </a:solidFill>
                <a:ea typeface="Times New Roman"/>
              </a:rPr>
              <a:t>Developed countries to provide adequate, direct and predictable funding to enable developing countries meet their medium and long-term adaptation </a:t>
            </a:r>
            <a:r>
              <a:rPr lang="en-GB" sz="2400" dirty="0" smtClean="0">
                <a:solidFill>
                  <a:prstClr val="black"/>
                </a:solidFill>
                <a:ea typeface="Times New Roman"/>
              </a:rPr>
              <a:t>goals</a:t>
            </a:r>
            <a:endParaRPr lang="en-US" sz="2400" dirty="0">
              <a:solidFill>
                <a:prstClr val="black"/>
              </a:solidFill>
              <a:ea typeface="Times New Roman"/>
            </a:endParaRPr>
          </a:p>
          <a:p>
            <a:pPr marL="285750" indent="-285750">
              <a:lnSpc>
                <a:spcPct val="120000"/>
              </a:lnSpc>
            </a:pPr>
            <a:r>
              <a:rPr lang="en-US" sz="2400" dirty="0" smtClean="0">
                <a:ea typeface="Times New Roman"/>
              </a:rPr>
              <a:t>Developed </a:t>
            </a:r>
            <a:r>
              <a:rPr lang="en-US" sz="2400" dirty="0">
                <a:ea typeface="Times New Roman"/>
              </a:rPr>
              <a:t>partners to provide accompanying measures to countries for fund mobilization and management</a:t>
            </a:r>
          </a:p>
          <a:p>
            <a:pPr marL="285750" indent="-285750">
              <a:lnSpc>
                <a:spcPct val="120000"/>
              </a:lnSpc>
            </a:pPr>
            <a:r>
              <a:rPr lang="en-US" sz="2400" dirty="0" smtClean="0">
                <a:solidFill>
                  <a:prstClr val="black"/>
                </a:solidFill>
                <a:ea typeface="Times New Roman"/>
              </a:rPr>
              <a:t>Mitigation </a:t>
            </a:r>
            <a:r>
              <a:rPr lang="en-US" sz="2400" dirty="0">
                <a:solidFill>
                  <a:prstClr val="black"/>
                </a:solidFill>
                <a:ea typeface="Times New Roman"/>
              </a:rPr>
              <a:t>actions to be informed by </a:t>
            </a:r>
            <a:r>
              <a:rPr lang="en-US" sz="2400" dirty="0" smtClean="0">
                <a:solidFill>
                  <a:prstClr val="black"/>
                </a:solidFill>
                <a:ea typeface="Times New Roman"/>
              </a:rPr>
              <a:t>core principles </a:t>
            </a:r>
            <a:r>
              <a:rPr lang="en-US" sz="2400" dirty="0">
                <a:solidFill>
                  <a:prstClr val="black"/>
                </a:solidFill>
                <a:ea typeface="Times New Roman"/>
              </a:rPr>
              <a:t>of the Convention particularly </a:t>
            </a:r>
            <a:r>
              <a:rPr lang="en-IN" sz="2400" dirty="0">
                <a:solidFill>
                  <a:prstClr val="black"/>
                </a:solidFill>
                <a:ea typeface="Times New Roman"/>
              </a:rPr>
              <a:t>the</a:t>
            </a:r>
            <a:r>
              <a:rPr lang="en-US" sz="2400" dirty="0">
                <a:solidFill>
                  <a:prstClr val="black"/>
                </a:solidFill>
                <a:ea typeface="Times New Roman"/>
              </a:rPr>
              <a:t> principle of </a:t>
            </a:r>
            <a:r>
              <a:rPr lang="en-US" sz="2400" b="1" i="1" dirty="0">
                <a:solidFill>
                  <a:srgbClr val="BF9F3D"/>
                </a:solidFill>
                <a:ea typeface="Times New Roman"/>
              </a:rPr>
              <a:t>equity</a:t>
            </a:r>
            <a:r>
              <a:rPr lang="en-US" sz="2400" dirty="0">
                <a:solidFill>
                  <a:prstClr val="black"/>
                </a:solidFill>
                <a:ea typeface="Times New Roman"/>
              </a:rPr>
              <a:t> and the principle of </a:t>
            </a:r>
            <a:r>
              <a:rPr lang="en-ZA" sz="2400" b="1" i="1" dirty="0">
                <a:solidFill>
                  <a:srgbClr val="BF9F3D"/>
                </a:solidFill>
              </a:rPr>
              <a:t>CBDR &amp; </a:t>
            </a:r>
            <a:r>
              <a:rPr lang="en-ZA" sz="2400" b="1" i="1" dirty="0" smtClean="0">
                <a:solidFill>
                  <a:srgbClr val="BF9F3D"/>
                </a:solidFill>
              </a:rPr>
              <a:t>RC</a:t>
            </a:r>
            <a:endParaRPr lang="en-US" sz="2400" dirty="0" smtClean="0">
              <a:solidFill>
                <a:prstClr val="black"/>
              </a:solidFill>
              <a:ea typeface="Times New Roman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9234" y="438086"/>
            <a:ext cx="8242966" cy="620693"/>
          </a:xfrm>
        </p:spPr>
        <p:txBody>
          <a:bodyPr>
            <a:normAutofit/>
          </a:bodyPr>
          <a:lstStyle/>
          <a:p>
            <a:pPr algn="ctr"/>
            <a:r>
              <a:rPr lang="en-US" sz="2950" b="1" dirty="0"/>
              <a:t>The Ad-hoc Working Group on the Paris </a:t>
            </a:r>
            <a:r>
              <a:rPr lang="en-US" sz="2950" b="1" dirty="0" smtClean="0"/>
              <a:t>Agreement (2)</a:t>
            </a:r>
            <a:endParaRPr lang="en-US" sz="2950" dirty="0"/>
          </a:p>
        </p:txBody>
      </p:sp>
    </p:spTree>
    <p:extLst>
      <p:ext uri="{BB962C8B-B14F-4D97-AF65-F5344CB8AC3E}">
        <p14:creationId xmlns:p14="http://schemas.microsoft.com/office/powerpoint/2010/main" val="213503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/>
        </p:nvSpPr>
        <p:spPr>
          <a:xfrm>
            <a:off x="431800" y="725798"/>
            <a:ext cx="8280400" cy="71694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lIns="0" rIns="9000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endParaRPr lang="en-US" dirty="0">
              <a:solidFill>
                <a:srgbClr val="00546E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/>
        </p:nvSpPr>
        <p:spPr>
          <a:xfrm>
            <a:off x="96643" y="1442744"/>
            <a:ext cx="8681597" cy="286162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lIns="0" rIns="9000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Arial" charset="0"/>
              <a:cs typeface="Arial" charset="0"/>
            </a:endParaRPr>
          </a:p>
        </p:txBody>
      </p:sp>
      <p:pic>
        <p:nvPicPr>
          <p:cNvPr id="30" name="Immagine 29"/>
          <p:cNvPicPr>
            <a:picLocks noChangeAspect="1"/>
          </p:cNvPicPr>
          <p:nvPr/>
        </p:nvPicPr>
        <p:blipFill rotWithShape="1">
          <a:blip r:embed="rId3"/>
          <a:srcRect t="3" r="54722" b="-21625"/>
          <a:stretch/>
        </p:blipFill>
        <p:spPr>
          <a:xfrm>
            <a:off x="431800" y="392367"/>
            <a:ext cx="4140200" cy="45719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16568" y="970547"/>
            <a:ext cx="8742947" cy="3601453"/>
          </a:xfrm>
        </p:spPr>
        <p:txBody>
          <a:bodyPr>
            <a:noAutofit/>
          </a:bodyPr>
          <a:lstStyle/>
          <a:p>
            <a:pPr marL="285750" indent="-285750">
              <a:lnSpc>
                <a:spcPct val="110000"/>
              </a:lnSpc>
              <a:spcBef>
                <a:spcPts val="900"/>
              </a:spcBef>
            </a:pPr>
            <a:r>
              <a:rPr lang="en-US" sz="2400" dirty="0" smtClean="0">
                <a:ea typeface="Times New Roman"/>
              </a:rPr>
              <a:t>The </a:t>
            </a:r>
            <a:r>
              <a:rPr lang="en-US" sz="2400" dirty="0">
                <a:ea typeface="Times New Roman"/>
              </a:rPr>
              <a:t>new market mechanism being negotiated should consider </a:t>
            </a:r>
            <a:r>
              <a:rPr lang="en-US" sz="2400" dirty="0" smtClean="0">
                <a:ea typeface="Times New Roman"/>
              </a:rPr>
              <a:t>ongoing </a:t>
            </a:r>
            <a:r>
              <a:rPr lang="en-US" sz="2400" dirty="0">
                <a:ea typeface="Times New Roman"/>
              </a:rPr>
              <a:t>carbon market </a:t>
            </a:r>
            <a:r>
              <a:rPr lang="en-US" sz="2400" dirty="0" smtClean="0">
                <a:ea typeface="Times New Roman"/>
              </a:rPr>
              <a:t>projects, including </a:t>
            </a:r>
            <a:r>
              <a:rPr lang="en-US" sz="2400" dirty="0">
                <a:ea typeface="Times New Roman"/>
              </a:rPr>
              <a:t>blue carbon </a:t>
            </a:r>
            <a:r>
              <a:rPr lang="en-US" sz="2400" dirty="0" smtClean="0">
                <a:ea typeface="Times New Roman"/>
              </a:rPr>
              <a:t>projects, to </a:t>
            </a:r>
            <a:r>
              <a:rPr lang="en-US" sz="2400" dirty="0">
                <a:ea typeface="Times New Roman"/>
              </a:rPr>
              <a:t>allow </a:t>
            </a:r>
            <a:r>
              <a:rPr lang="en-US" sz="2400" dirty="0" smtClean="0">
                <a:ea typeface="Times New Roman"/>
              </a:rPr>
              <a:t>for continuity</a:t>
            </a:r>
            <a:endParaRPr lang="en-US" sz="2400" dirty="0">
              <a:ea typeface="Times New Roman"/>
            </a:endParaRPr>
          </a:p>
          <a:p>
            <a:pPr marL="285750" indent="-285750">
              <a:lnSpc>
                <a:spcPct val="110000"/>
              </a:lnSpc>
              <a:spcBef>
                <a:spcPts val="900"/>
              </a:spcBef>
            </a:pPr>
            <a:r>
              <a:rPr lang="en-US" sz="2400" dirty="0" smtClean="0"/>
              <a:t>Decisions on NDCs should include the </a:t>
            </a:r>
            <a:r>
              <a:rPr lang="en-US" sz="2400" dirty="0"/>
              <a:t>“flexibility aspect” for LDCs and SIDS taking into account their national </a:t>
            </a:r>
            <a:r>
              <a:rPr lang="en-US" sz="2400" dirty="0" smtClean="0"/>
              <a:t>circumstances</a:t>
            </a:r>
          </a:p>
          <a:p>
            <a:pPr marL="285750" indent="-285750">
              <a:lnSpc>
                <a:spcPct val="110000"/>
              </a:lnSpc>
              <a:spcBef>
                <a:spcPts val="900"/>
              </a:spcBef>
            </a:pPr>
            <a:r>
              <a:rPr lang="en-US" sz="2400" dirty="0" smtClean="0">
                <a:ea typeface="Times New Roman"/>
              </a:rPr>
              <a:t>Agriculture </a:t>
            </a:r>
            <a:r>
              <a:rPr lang="en-US" sz="2400" dirty="0">
                <a:ea typeface="Times New Roman"/>
              </a:rPr>
              <a:t>should be given special consideration in the context of increasing resilience to recurrent disasters and </a:t>
            </a:r>
            <a:r>
              <a:rPr lang="en-US" sz="2400" dirty="0" smtClean="0">
                <a:ea typeface="Times New Roman"/>
              </a:rPr>
              <a:t>risks, including technology transfer</a:t>
            </a:r>
            <a:endParaRPr lang="en-US" sz="2400" dirty="0">
              <a:ea typeface="Times New Roman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9234" y="438086"/>
            <a:ext cx="8242966" cy="39610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900" b="1" dirty="0"/>
              <a:t>The Ad-hoc Working Group on the Paris </a:t>
            </a:r>
            <a:r>
              <a:rPr lang="en-US" sz="2900" b="1" dirty="0" smtClean="0"/>
              <a:t>Agreement (3)</a:t>
            </a:r>
            <a:endParaRPr lang="en-US" sz="2900" b="1" dirty="0"/>
          </a:p>
        </p:txBody>
      </p:sp>
    </p:spTree>
    <p:extLst>
      <p:ext uri="{BB962C8B-B14F-4D97-AF65-F5344CB8AC3E}">
        <p14:creationId xmlns:p14="http://schemas.microsoft.com/office/powerpoint/2010/main" val="163879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/>
        </p:nvSpPr>
        <p:spPr>
          <a:xfrm>
            <a:off x="431800" y="725798"/>
            <a:ext cx="8280400" cy="71694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lIns="0" rIns="9000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endParaRPr lang="en-US" dirty="0">
              <a:solidFill>
                <a:srgbClr val="00546E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/>
        </p:nvSpPr>
        <p:spPr>
          <a:xfrm>
            <a:off x="96643" y="1442744"/>
            <a:ext cx="8681597" cy="286162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lIns="0" rIns="9000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Arial" charset="0"/>
              <a:cs typeface="Arial" charset="0"/>
            </a:endParaRPr>
          </a:p>
        </p:txBody>
      </p:sp>
      <p:pic>
        <p:nvPicPr>
          <p:cNvPr id="30" name="Immagine 29"/>
          <p:cNvPicPr>
            <a:picLocks noChangeAspect="1"/>
          </p:cNvPicPr>
          <p:nvPr/>
        </p:nvPicPr>
        <p:blipFill rotWithShape="1">
          <a:blip r:embed="rId3"/>
          <a:srcRect t="3" r="54722" b="-21625"/>
          <a:stretch/>
        </p:blipFill>
        <p:spPr>
          <a:xfrm>
            <a:off x="431800" y="392367"/>
            <a:ext cx="4140200" cy="45719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20842" y="1082843"/>
            <a:ext cx="8550442" cy="3489157"/>
          </a:xfrm>
        </p:spPr>
        <p:txBody>
          <a:bodyPr>
            <a:noAutofit/>
          </a:bodyPr>
          <a:lstStyle/>
          <a:p>
            <a:pPr marL="344488" indent="-344488">
              <a:lnSpc>
                <a:spcPct val="100000"/>
              </a:lnSpc>
              <a:spcBef>
                <a:spcPts val="900"/>
              </a:spcBef>
            </a:pPr>
            <a:r>
              <a:rPr lang="en-US" sz="2400" dirty="0"/>
              <a:t>Provide flexibility for developing countries, distinguishing between adaptation communication under Article 13 and the Article 7 adaptation communication</a:t>
            </a:r>
          </a:p>
          <a:p>
            <a:pPr marL="344488" lvl="0" indent="-344488">
              <a:lnSpc>
                <a:spcPct val="100000"/>
              </a:lnSpc>
              <a:spcBef>
                <a:spcPts val="900"/>
              </a:spcBef>
            </a:pPr>
            <a:r>
              <a:rPr lang="en-US" sz="2400" dirty="0" smtClean="0"/>
              <a:t>Flexibility </a:t>
            </a:r>
            <a:r>
              <a:rPr lang="en-US" sz="2400" dirty="0"/>
              <a:t>about </a:t>
            </a:r>
            <a:r>
              <a:rPr lang="en-US" sz="2400" dirty="0" smtClean="0"/>
              <a:t>vehicles </a:t>
            </a:r>
            <a:r>
              <a:rPr lang="en-US" sz="2400" dirty="0"/>
              <a:t>to enhance </a:t>
            </a:r>
            <a:r>
              <a:rPr lang="en-US" sz="2400" dirty="0" smtClean="0"/>
              <a:t>adaptation </a:t>
            </a:r>
            <a:r>
              <a:rPr lang="en-US" sz="2400" dirty="0"/>
              <a:t>communication</a:t>
            </a:r>
            <a:endParaRPr lang="fr-FR" sz="2400" dirty="0"/>
          </a:p>
          <a:p>
            <a:pPr marL="344488" lvl="0" indent="-344488">
              <a:lnSpc>
                <a:spcPct val="100000"/>
              </a:lnSpc>
              <a:spcBef>
                <a:spcPts val="900"/>
              </a:spcBef>
            </a:pPr>
            <a:r>
              <a:rPr lang="en-US" sz="2400" dirty="0" smtClean="0"/>
              <a:t>Linkages </a:t>
            </a:r>
            <a:r>
              <a:rPr lang="en-US" sz="2400" dirty="0"/>
              <a:t>with other articles of </a:t>
            </a:r>
            <a:r>
              <a:rPr lang="en-US" sz="2400" dirty="0" smtClean="0"/>
              <a:t>the Paris Agreement (need to develop </a:t>
            </a:r>
            <a:r>
              <a:rPr lang="en-US" sz="2400" dirty="0"/>
              <a:t>a </a:t>
            </a:r>
            <a:r>
              <a:rPr lang="en-US" sz="2400" dirty="0" smtClean="0"/>
              <a:t>methodology)</a:t>
            </a:r>
            <a:endParaRPr lang="fr-FR" sz="2400" dirty="0"/>
          </a:p>
          <a:p>
            <a:pPr marL="344488" lvl="0" indent="-344488">
              <a:lnSpc>
                <a:spcPct val="100000"/>
              </a:lnSpc>
              <a:spcBef>
                <a:spcPts val="900"/>
              </a:spcBef>
            </a:pPr>
            <a:r>
              <a:rPr lang="en-US" sz="2400" dirty="0"/>
              <a:t>F</a:t>
            </a:r>
            <a:r>
              <a:rPr lang="en-US" sz="2400" dirty="0" smtClean="0"/>
              <a:t>unding </a:t>
            </a:r>
            <a:r>
              <a:rPr lang="en-US" sz="2400" dirty="0"/>
              <a:t>sources for </a:t>
            </a:r>
            <a:r>
              <a:rPr lang="en-US" sz="2400" dirty="0" smtClean="0"/>
              <a:t>elaboration </a:t>
            </a:r>
            <a:r>
              <a:rPr lang="en-US" sz="2400" dirty="0"/>
              <a:t>of </a:t>
            </a:r>
            <a:r>
              <a:rPr lang="en-US" sz="2400" dirty="0" smtClean="0"/>
              <a:t>adaptation communication</a:t>
            </a:r>
            <a:endParaRPr lang="fr-FR" sz="24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9234" y="438087"/>
            <a:ext cx="8242966" cy="644756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Adaptation Communication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9637297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2942</TotalTime>
  <Words>1065</Words>
  <Application>Microsoft Office PowerPoint</Application>
  <PresentationFormat>On-screen Show (16:9)</PresentationFormat>
  <Paragraphs>100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Tema di Office</vt:lpstr>
      <vt:lpstr>Custom Design</vt:lpstr>
      <vt:lpstr>PowerPoint Presentation</vt:lpstr>
      <vt:lpstr>Outline</vt:lpstr>
      <vt:lpstr>Introduction</vt:lpstr>
      <vt:lpstr>Process: Issues/Messages Identification</vt:lpstr>
      <vt:lpstr>Key Issues/Messages</vt:lpstr>
      <vt:lpstr>The Ad-hoc Working Group on the Paris Agreement (Mitigation &amp; Adaptation) (1)</vt:lpstr>
      <vt:lpstr>The Ad-hoc Working Group on the Paris Agreement (2)</vt:lpstr>
      <vt:lpstr>The Ad-hoc Working Group on the Paris Agreement (3)</vt:lpstr>
      <vt:lpstr>Adaptation Communication</vt:lpstr>
      <vt:lpstr>Modalities, Procedures and Guidelines (MPGs) for the Transparency Framework for Action and Support</vt:lpstr>
      <vt:lpstr>Adaptation Fund</vt:lpstr>
      <vt:lpstr>Technology Transfer</vt:lpstr>
      <vt:lpstr>Technology Transfer</vt:lpstr>
      <vt:lpstr>Market and Non-Markets: Art.6.2 Cooperative approaches; Art. 6.4: Global mechanism for mitigation and SD</vt:lpstr>
      <vt:lpstr>Warsaw International Mechanism (WIM) for Loss and Damage (COP)</vt:lpstr>
      <vt:lpstr>Means of Implementation (Finance)</vt:lpstr>
      <vt:lpstr>The Talanoa Dialogue</vt:lpstr>
      <vt:lpstr>The Katowice Climate Change Conference (COP 24)</vt:lpstr>
      <vt:lpstr>Thank You!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Utente di Microsoft Office</dc:creator>
  <cp:lastModifiedBy>Jolly Wasambo</cp:lastModifiedBy>
  <cp:revision>197</cp:revision>
  <cp:lastPrinted>2018-10-04T10:23:12Z</cp:lastPrinted>
  <dcterms:created xsi:type="dcterms:W3CDTF">2018-09-19T10:11:26Z</dcterms:created>
  <dcterms:modified xsi:type="dcterms:W3CDTF">2018-11-06T07:57:42Z</dcterms:modified>
</cp:coreProperties>
</file>