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1"/>
  </p:notesMasterIdLst>
  <p:sldIdLst>
    <p:sldId id="259" r:id="rId3"/>
    <p:sldId id="258" r:id="rId4"/>
    <p:sldId id="260" r:id="rId5"/>
    <p:sldId id="265" r:id="rId6"/>
    <p:sldId id="264" r:id="rId7"/>
    <p:sldId id="266" r:id="rId8"/>
    <p:sldId id="267" r:id="rId9"/>
    <p:sldId id="269" r:id="rId10"/>
  </p:sldIdLst>
  <p:sldSz cx="9144000" cy="5143500" type="screen16x9"/>
  <p:notesSz cx="6797675" cy="9926638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pos="5760" userDrawn="1">
          <p15:clr>
            <a:srgbClr val="A4A3A4"/>
          </p15:clr>
        </p15:guide>
        <p15:guide id="6" pos="5488" userDrawn="1">
          <p15:clr>
            <a:srgbClr val="A4A3A4"/>
          </p15:clr>
        </p15:guide>
        <p15:guide id="7" orient="horz" pos="259" userDrawn="1">
          <p15:clr>
            <a:srgbClr val="A4A3A4"/>
          </p15:clr>
        </p15:guide>
        <p15:guide id="8" orient="horz" pos="2981" userDrawn="1">
          <p15:clr>
            <a:srgbClr val="A4A3A4"/>
          </p15:clr>
        </p15:guide>
        <p15:guide id="9" orient="horz" pos="2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974"/>
    <a:srgbClr val="ABCFDE"/>
    <a:srgbClr val="BF9F3D"/>
    <a:srgbClr val="00546E"/>
    <a:srgbClr val="684620"/>
    <a:srgbClr val="A0A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D6158-B211-4751-86C5-DCCD8AC2336D}" v="11" dt="2018-11-05T14:17:41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8"/>
    <p:restoredTop sz="84987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334" y="77"/>
      </p:cViewPr>
      <p:guideLst>
        <p:guide orient="horz" pos="1257"/>
        <p:guide pos="2880"/>
        <p:guide pos="272"/>
        <p:guide/>
        <p:guide pos="5760"/>
        <p:guide pos="5488"/>
        <p:guide orient="horz" pos="259"/>
        <p:guide orient="horz" pos="2981"/>
        <p:guide orient="horz" pos="2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e Swaby" userId="50556b3e-76fe-4899-a961-c71151794d12" providerId="ADAL" clId="{5BFD6158-B211-4751-86C5-DCCD8AC2336D}"/>
    <pc:docChg chg="undo addSld delSld modSld">
      <pc:chgData name="Gabrielle Swaby" userId="50556b3e-76fe-4899-a961-c71151794d12" providerId="ADAL" clId="{5BFD6158-B211-4751-86C5-DCCD8AC2336D}" dt="2018-11-05T14:16:28.853" v="127" actId="6549"/>
      <pc:docMkLst>
        <pc:docMk/>
      </pc:docMkLst>
      <pc:sldChg chg="add del">
        <pc:chgData name="Gabrielle Swaby" userId="50556b3e-76fe-4899-a961-c71151794d12" providerId="ADAL" clId="{5BFD6158-B211-4751-86C5-DCCD8AC2336D}" dt="2018-11-05T14:01:53.702" v="2" actId="2696"/>
        <pc:sldMkLst>
          <pc:docMk/>
          <pc:sldMk cId="1710179787" sldId="268"/>
        </pc:sldMkLst>
      </pc:sldChg>
      <pc:sldChg chg="modSp add modNotesTx">
        <pc:chgData name="Gabrielle Swaby" userId="50556b3e-76fe-4899-a961-c71151794d12" providerId="ADAL" clId="{5BFD6158-B211-4751-86C5-DCCD8AC2336D}" dt="2018-11-05T14:16:28.853" v="127" actId="6549"/>
        <pc:sldMkLst>
          <pc:docMk/>
          <pc:sldMk cId="2593880071" sldId="269"/>
        </pc:sldMkLst>
        <pc:spChg chg="mod">
          <ac:chgData name="Gabrielle Swaby" userId="50556b3e-76fe-4899-a961-c71151794d12" providerId="ADAL" clId="{5BFD6158-B211-4751-86C5-DCCD8AC2336D}" dt="2018-11-05T14:15:44.621" v="126" actId="20577"/>
          <ac:spMkLst>
            <pc:docMk/>
            <pc:sldMk cId="2593880071" sldId="269"/>
            <ac:spMk id="2" creationId="{540E3EF0-DDC8-444B-806D-C3593DEB801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6DE92-EB92-4A16-8E14-9989424143A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68A1094-3488-4E5E-A1AF-3B5DFD7852A0}">
      <dgm:prSet phldrT="[Text]" custT="1"/>
      <dgm:spPr/>
      <dgm:t>
        <a:bodyPr/>
        <a:lstStyle/>
        <a:p>
          <a:r>
            <a:rPr lang="en-GB" sz="1400" dirty="0"/>
            <a:t>Robust, comprehensive, precise rules</a:t>
          </a:r>
        </a:p>
        <a:p>
          <a:endParaRPr lang="en-GB" sz="1400" dirty="0"/>
        </a:p>
        <a:p>
          <a:r>
            <a:rPr lang="en-GB" sz="1400" dirty="0"/>
            <a:t>Rules are binding to the most extent possible</a:t>
          </a:r>
        </a:p>
      </dgm:t>
    </dgm:pt>
    <dgm:pt modelId="{FB2B5F9F-8ACF-4F0B-BEF2-195760A61F54}" type="parTrans" cxnId="{61EE9BE9-0D14-4960-BF9B-84BD68AB45B3}">
      <dgm:prSet/>
      <dgm:spPr/>
      <dgm:t>
        <a:bodyPr/>
        <a:lstStyle/>
        <a:p>
          <a:endParaRPr lang="en-GB"/>
        </a:p>
      </dgm:t>
    </dgm:pt>
    <dgm:pt modelId="{4FF71025-4A54-4EAB-BF86-4B69BCE76279}" type="sibTrans" cxnId="{61EE9BE9-0D14-4960-BF9B-84BD68AB45B3}">
      <dgm:prSet/>
      <dgm:spPr/>
      <dgm:t>
        <a:bodyPr/>
        <a:lstStyle/>
        <a:p>
          <a:endParaRPr lang="en-GB"/>
        </a:p>
      </dgm:t>
    </dgm:pt>
    <dgm:pt modelId="{6C39F69B-1E43-4254-91B3-F7DE8F90EDB5}">
      <dgm:prSet phldrT="[Text]" custT="1"/>
      <dgm:spPr/>
      <dgm:t>
        <a:bodyPr/>
        <a:lstStyle/>
        <a:p>
          <a:r>
            <a:rPr lang="en-GB" sz="1400" dirty="0"/>
            <a:t>Common rules with flexibilities based on national circumstances and capabilities</a:t>
          </a:r>
        </a:p>
        <a:p>
          <a:endParaRPr lang="en-GB" sz="1400" dirty="0"/>
        </a:p>
        <a:p>
          <a:r>
            <a:rPr lang="en-GB" sz="1400" dirty="0"/>
            <a:t>Timely and adequate support to developing countries, in particular LDCs</a:t>
          </a:r>
        </a:p>
      </dgm:t>
    </dgm:pt>
    <dgm:pt modelId="{8E2C72E5-542A-430E-97F2-28F590EF24B8}" type="parTrans" cxnId="{2E9C66F6-B86B-42D3-84A8-BE3D623B39BA}">
      <dgm:prSet/>
      <dgm:spPr/>
      <dgm:t>
        <a:bodyPr/>
        <a:lstStyle/>
        <a:p>
          <a:endParaRPr lang="en-GB"/>
        </a:p>
      </dgm:t>
    </dgm:pt>
    <dgm:pt modelId="{58338FB0-A306-48E5-8C23-390C16AFEA2D}" type="sibTrans" cxnId="{2E9C66F6-B86B-42D3-84A8-BE3D623B39BA}">
      <dgm:prSet/>
      <dgm:spPr/>
      <dgm:t>
        <a:bodyPr/>
        <a:lstStyle/>
        <a:p>
          <a:endParaRPr lang="en-GB"/>
        </a:p>
      </dgm:t>
    </dgm:pt>
    <dgm:pt modelId="{55BAD85B-85B6-4762-95D2-30C70C3836B7}">
      <dgm:prSet phldrT="[Text]" custT="1"/>
      <dgm:spPr/>
      <dgm:t>
        <a:bodyPr/>
        <a:lstStyle/>
        <a:p>
          <a:r>
            <a:rPr lang="en-GB" sz="1400" dirty="0"/>
            <a:t>Interlinkages ensure coherency and effectiveness</a:t>
          </a:r>
        </a:p>
        <a:p>
          <a:endParaRPr lang="en-GB" sz="1400" dirty="0"/>
        </a:p>
        <a:p>
          <a:r>
            <a:rPr lang="en-GB" sz="1400" dirty="0"/>
            <a:t>Application of rules synchronised</a:t>
          </a:r>
        </a:p>
      </dgm:t>
    </dgm:pt>
    <dgm:pt modelId="{60B8287B-8C73-47BB-9DFB-FEE554DA2B70}" type="parTrans" cxnId="{A9C7C115-D354-4BA7-BF68-AFAD13449EBE}">
      <dgm:prSet/>
      <dgm:spPr/>
      <dgm:t>
        <a:bodyPr/>
        <a:lstStyle/>
        <a:p>
          <a:endParaRPr lang="en-GB"/>
        </a:p>
      </dgm:t>
    </dgm:pt>
    <dgm:pt modelId="{3B3F1E15-AC45-403F-A315-B32411D0CA61}" type="sibTrans" cxnId="{A9C7C115-D354-4BA7-BF68-AFAD13449EBE}">
      <dgm:prSet/>
      <dgm:spPr/>
      <dgm:t>
        <a:bodyPr/>
        <a:lstStyle/>
        <a:p>
          <a:endParaRPr lang="en-GB"/>
        </a:p>
      </dgm:t>
    </dgm:pt>
    <dgm:pt modelId="{98458BBD-AD81-4E66-AA50-9CD61C925F3C}" type="pres">
      <dgm:prSet presAssocID="{CDF6DE92-EB92-4A16-8E14-9989424143AE}" presName="CompostProcess" presStyleCnt="0">
        <dgm:presLayoutVars>
          <dgm:dir/>
          <dgm:resizeHandles val="exact"/>
        </dgm:presLayoutVars>
      </dgm:prSet>
      <dgm:spPr/>
    </dgm:pt>
    <dgm:pt modelId="{12E73255-52C1-4D52-8746-933AAC703D26}" type="pres">
      <dgm:prSet presAssocID="{CDF6DE92-EB92-4A16-8E14-9989424143AE}" presName="arrow" presStyleLbl="bgShp" presStyleIdx="0" presStyleCnt="1"/>
      <dgm:spPr/>
    </dgm:pt>
    <dgm:pt modelId="{3E771309-F83A-4EEF-AC6B-91EE577A5D4A}" type="pres">
      <dgm:prSet presAssocID="{CDF6DE92-EB92-4A16-8E14-9989424143AE}" presName="linearProcess" presStyleCnt="0"/>
      <dgm:spPr/>
    </dgm:pt>
    <dgm:pt modelId="{B12862EC-60D6-487A-AD8D-11F391532888}" type="pres">
      <dgm:prSet presAssocID="{E68A1094-3488-4E5E-A1AF-3B5DFD7852A0}" presName="textNode" presStyleLbl="node1" presStyleIdx="0" presStyleCnt="3">
        <dgm:presLayoutVars>
          <dgm:bulletEnabled val="1"/>
        </dgm:presLayoutVars>
      </dgm:prSet>
      <dgm:spPr/>
    </dgm:pt>
    <dgm:pt modelId="{C54EA6BE-17BB-4BAE-A95E-086BBDD49315}" type="pres">
      <dgm:prSet presAssocID="{4FF71025-4A54-4EAB-BF86-4B69BCE76279}" presName="sibTrans" presStyleCnt="0"/>
      <dgm:spPr/>
    </dgm:pt>
    <dgm:pt modelId="{0FCA30B8-55F0-486A-BF2B-DC98B9D309BB}" type="pres">
      <dgm:prSet presAssocID="{6C39F69B-1E43-4254-91B3-F7DE8F90EDB5}" presName="textNode" presStyleLbl="node1" presStyleIdx="1" presStyleCnt="3">
        <dgm:presLayoutVars>
          <dgm:bulletEnabled val="1"/>
        </dgm:presLayoutVars>
      </dgm:prSet>
      <dgm:spPr/>
    </dgm:pt>
    <dgm:pt modelId="{16BEC642-F8DF-4393-B3F1-2BE00A1C3E06}" type="pres">
      <dgm:prSet presAssocID="{58338FB0-A306-48E5-8C23-390C16AFEA2D}" presName="sibTrans" presStyleCnt="0"/>
      <dgm:spPr/>
    </dgm:pt>
    <dgm:pt modelId="{F65A089C-0CFF-432E-81ED-729CD7CA3549}" type="pres">
      <dgm:prSet presAssocID="{55BAD85B-85B6-4762-95D2-30C70C3836B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9C7C115-D354-4BA7-BF68-AFAD13449EBE}" srcId="{CDF6DE92-EB92-4A16-8E14-9989424143AE}" destId="{55BAD85B-85B6-4762-95D2-30C70C3836B7}" srcOrd="2" destOrd="0" parTransId="{60B8287B-8C73-47BB-9DFB-FEE554DA2B70}" sibTransId="{3B3F1E15-AC45-403F-A315-B32411D0CA61}"/>
    <dgm:cxn modelId="{7B418A21-B72D-4046-B602-18E2EB56CA5D}" type="presOf" srcId="{55BAD85B-85B6-4762-95D2-30C70C3836B7}" destId="{F65A089C-0CFF-432E-81ED-729CD7CA3549}" srcOrd="0" destOrd="0" presId="urn:microsoft.com/office/officeart/2005/8/layout/hProcess9"/>
    <dgm:cxn modelId="{CC209F32-E751-4ABC-8034-E8E39094F37E}" type="presOf" srcId="{6C39F69B-1E43-4254-91B3-F7DE8F90EDB5}" destId="{0FCA30B8-55F0-486A-BF2B-DC98B9D309BB}" srcOrd="0" destOrd="0" presId="urn:microsoft.com/office/officeart/2005/8/layout/hProcess9"/>
    <dgm:cxn modelId="{702FC361-93F7-4286-AF9D-8130E97D9FE5}" type="presOf" srcId="{E68A1094-3488-4E5E-A1AF-3B5DFD7852A0}" destId="{B12862EC-60D6-487A-AD8D-11F391532888}" srcOrd="0" destOrd="0" presId="urn:microsoft.com/office/officeart/2005/8/layout/hProcess9"/>
    <dgm:cxn modelId="{D8073393-BAEA-40E7-BAC1-6FDB6891EF9D}" type="presOf" srcId="{CDF6DE92-EB92-4A16-8E14-9989424143AE}" destId="{98458BBD-AD81-4E66-AA50-9CD61C925F3C}" srcOrd="0" destOrd="0" presId="urn:microsoft.com/office/officeart/2005/8/layout/hProcess9"/>
    <dgm:cxn modelId="{61EE9BE9-0D14-4960-BF9B-84BD68AB45B3}" srcId="{CDF6DE92-EB92-4A16-8E14-9989424143AE}" destId="{E68A1094-3488-4E5E-A1AF-3B5DFD7852A0}" srcOrd="0" destOrd="0" parTransId="{FB2B5F9F-8ACF-4F0B-BEF2-195760A61F54}" sibTransId="{4FF71025-4A54-4EAB-BF86-4B69BCE76279}"/>
    <dgm:cxn modelId="{2E9C66F6-B86B-42D3-84A8-BE3D623B39BA}" srcId="{CDF6DE92-EB92-4A16-8E14-9989424143AE}" destId="{6C39F69B-1E43-4254-91B3-F7DE8F90EDB5}" srcOrd="1" destOrd="0" parTransId="{8E2C72E5-542A-430E-97F2-28F590EF24B8}" sibTransId="{58338FB0-A306-48E5-8C23-390C16AFEA2D}"/>
    <dgm:cxn modelId="{91E5CF44-672E-41F8-85C6-5D68CF875B78}" type="presParOf" srcId="{98458BBD-AD81-4E66-AA50-9CD61C925F3C}" destId="{12E73255-52C1-4D52-8746-933AAC703D26}" srcOrd="0" destOrd="0" presId="urn:microsoft.com/office/officeart/2005/8/layout/hProcess9"/>
    <dgm:cxn modelId="{3FB75B74-EAE6-40B2-82C5-DA3C35976A99}" type="presParOf" srcId="{98458BBD-AD81-4E66-AA50-9CD61C925F3C}" destId="{3E771309-F83A-4EEF-AC6B-91EE577A5D4A}" srcOrd="1" destOrd="0" presId="urn:microsoft.com/office/officeart/2005/8/layout/hProcess9"/>
    <dgm:cxn modelId="{0FEE5E7E-446E-4D63-924A-C5F53608C8A8}" type="presParOf" srcId="{3E771309-F83A-4EEF-AC6B-91EE577A5D4A}" destId="{B12862EC-60D6-487A-AD8D-11F391532888}" srcOrd="0" destOrd="0" presId="urn:microsoft.com/office/officeart/2005/8/layout/hProcess9"/>
    <dgm:cxn modelId="{4CA2390D-229C-411E-B0BB-F7DF9E837B2C}" type="presParOf" srcId="{3E771309-F83A-4EEF-AC6B-91EE577A5D4A}" destId="{C54EA6BE-17BB-4BAE-A95E-086BBDD49315}" srcOrd="1" destOrd="0" presId="urn:microsoft.com/office/officeart/2005/8/layout/hProcess9"/>
    <dgm:cxn modelId="{8BE216EE-0109-4C08-97B2-B97196FB3EF4}" type="presParOf" srcId="{3E771309-F83A-4EEF-AC6B-91EE577A5D4A}" destId="{0FCA30B8-55F0-486A-BF2B-DC98B9D309BB}" srcOrd="2" destOrd="0" presId="urn:microsoft.com/office/officeart/2005/8/layout/hProcess9"/>
    <dgm:cxn modelId="{7F844D08-3C4B-466D-B933-369A7D54916C}" type="presParOf" srcId="{3E771309-F83A-4EEF-AC6B-91EE577A5D4A}" destId="{16BEC642-F8DF-4393-B3F1-2BE00A1C3E06}" srcOrd="3" destOrd="0" presId="urn:microsoft.com/office/officeart/2005/8/layout/hProcess9"/>
    <dgm:cxn modelId="{D159CC86-25BB-4F27-A0ED-4022B9569F3C}" type="presParOf" srcId="{3E771309-F83A-4EEF-AC6B-91EE577A5D4A}" destId="{F65A089C-0CFF-432E-81ED-729CD7CA354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73255-52C1-4D52-8746-933AAC703D26}">
      <dsp:nvSpPr>
        <dsp:cNvPr id="0" name=""/>
        <dsp:cNvSpPr/>
      </dsp:nvSpPr>
      <dsp:spPr>
        <a:xfrm>
          <a:off x="607568" y="0"/>
          <a:ext cx="6885770" cy="42113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862EC-60D6-487A-AD8D-11F391532888}">
      <dsp:nvSpPr>
        <dsp:cNvPr id="0" name=""/>
        <dsp:cNvSpPr/>
      </dsp:nvSpPr>
      <dsp:spPr>
        <a:xfrm>
          <a:off x="444" y="1263415"/>
          <a:ext cx="2486143" cy="1684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Robust, comprehensive, precise rules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Rules are binding to the most extent possible</a:t>
          </a:r>
        </a:p>
      </dsp:txBody>
      <dsp:txXfrm>
        <a:off x="82677" y="1345648"/>
        <a:ext cx="2321677" cy="1520087"/>
      </dsp:txXfrm>
    </dsp:sp>
    <dsp:sp modelId="{0FCA30B8-55F0-486A-BF2B-DC98B9D309BB}">
      <dsp:nvSpPr>
        <dsp:cNvPr id="0" name=""/>
        <dsp:cNvSpPr/>
      </dsp:nvSpPr>
      <dsp:spPr>
        <a:xfrm>
          <a:off x="2807381" y="1263415"/>
          <a:ext cx="2486143" cy="1684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Common rules with flexibilities based on national circumstances and capabilities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Timely and adequate support to developing countries, in particular LDCs</a:t>
          </a:r>
        </a:p>
      </dsp:txBody>
      <dsp:txXfrm>
        <a:off x="2889614" y="1345648"/>
        <a:ext cx="2321677" cy="1520087"/>
      </dsp:txXfrm>
    </dsp:sp>
    <dsp:sp modelId="{F65A089C-0CFF-432E-81ED-729CD7CA3549}">
      <dsp:nvSpPr>
        <dsp:cNvPr id="0" name=""/>
        <dsp:cNvSpPr/>
      </dsp:nvSpPr>
      <dsp:spPr>
        <a:xfrm>
          <a:off x="5614318" y="1263415"/>
          <a:ext cx="2486143" cy="1684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Interlinkages ensure coherency and effectiveness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Application of rules synchronised</a:t>
          </a:r>
        </a:p>
      </dsp:txBody>
      <dsp:txXfrm>
        <a:off x="5696551" y="1345648"/>
        <a:ext cx="2321677" cy="1520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946B0-F23C-A040-A816-FBCC788CB08A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88D43-7794-FA4A-89AF-89779073D56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0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03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73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85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/>
              <a:t>Parties must adopt decisions on upfront information to be provided on public finance provided and vehicles for reporting to ensure predictability (Article 9.5); and develop “financial accounting modalities” to provide transparency (Article 9.7)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/>
              <a:t>The Paris Agreement agreed to review the USD 100 billion/year target by 2025 – a decision to initiate a process with a clear roadmap to set up the new collective quantified finance goal must be agreed.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05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30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778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914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it to LDCs preparedness for PA implementation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aim to further work on these initiatives and take them to the next level (launching/ fund raising etc) at the COP 24.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88D43-7794-FA4A-89AF-89779073D56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69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24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65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42BD4-FCD0-5E4F-93FE-1DFBC7AB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C8EB18-0897-0F47-935F-53FC0C55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6ABA9-97B5-CE4E-966C-ACDB0EC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421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9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59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40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84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6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16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97ADD4-3C9E-6D4F-8380-FE73E0C29C59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E408812-F000-9D4E-BE95-22FD93FBEF2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14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E2B3E6-D959-1344-89B1-ED81AF66DA5B}"/>
              </a:ext>
            </a:extLst>
          </p:cNvPr>
          <p:cNvSpPr/>
          <p:nvPr userDrawn="1"/>
        </p:nvSpPr>
        <p:spPr>
          <a:xfrm>
            <a:off x="0" y="4430598"/>
            <a:ext cx="9144000" cy="712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061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7" name="Immagine 23">
            <a:extLst>
              <a:ext uri="{FF2B5EF4-FFF2-40B4-BE49-F238E27FC236}">
                <a16:creationId xmlns:a16="http://schemas.microsoft.com/office/drawing/2014/main" id="{A4AC3087-A6C3-6343-A685-B456AD8E1E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15" y="4516438"/>
            <a:ext cx="2270169" cy="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8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B4960-48DD-3145-AA34-D2D664AD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4FBF7-FB59-1341-ADE5-F1BD65A67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6C636-9E7A-D545-960A-60BD2CBDF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BAD02-5660-894F-8147-C5DCBA4284F2}" type="datetimeFigureOut">
              <a:rPr lang="it-IT" smtClean="0"/>
              <a:t>05/11/2018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A74B2-48AC-1841-A1A9-A1B6EB426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AB3A0-4D34-B346-9F94-F735B8499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4AB9-15DF-E941-B1CB-399E89C5409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16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51643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431800" y="820844"/>
            <a:ext cx="8280400" cy="35664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R="12700" lvl="0" algn="ctr" defTabSz="685800">
              <a:lnSpc>
                <a:spcPct val="101000"/>
              </a:lnSpc>
              <a:spcBef>
                <a:spcPts val="0"/>
              </a:spcBef>
            </a:pPr>
            <a:endParaRPr lang="en-GB" sz="1600" b="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92367"/>
            <a:ext cx="9144000" cy="37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3023E-7158-4C8C-8958-62224C4909ED}"/>
              </a:ext>
            </a:extLst>
          </p:cNvPr>
          <p:cNvSpPr txBox="1"/>
          <p:nvPr/>
        </p:nvSpPr>
        <p:spPr>
          <a:xfrm>
            <a:off x="496389" y="820844"/>
            <a:ext cx="78812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Subcommittee on </a:t>
            </a:r>
            <a:r>
              <a:rPr lang="en-BE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BE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endParaRPr lang="en-BE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B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ACP Hou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B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e, 5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B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B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B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24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BE" sz="2400" baseline="30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B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BE" sz="2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B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BE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2018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2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96643" y="528762"/>
            <a:ext cx="8615557" cy="8316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0E3EF0-DDC8-444B-806D-C3593DEB8010}"/>
              </a:ext>
            </a:extLst>
          </p:cNvPr>
          <p:cNvSpPr/>
          <p:nvPr/>
        </p:nvSpPr>
        <p:spPr>
          <a:xfrm>
            <a:off x="431800" y="637906"/>
            <a:ext cx="8280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LDC Expectations for COP24</a:t>
            </a:r>
          </a:p>
          <a:p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2018 is a crucial year in the climate negotiations – we must finalise rules to enable full and ambitious implementation of the Paris Agreement.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Talanoa Dialogue is a key priority – intended to take stock of Parties’ efforts to progress towards the long-term goal and to inform the preparation of new and updated NDCs by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Developing countries are hit by increasingly severe climate-related disasters. But, large gaps remain between support needed by developing countries and support provided in terms of finance, technology and capacity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It is important to mobilise actions for sustainable solutions – by transforming our energy systems, greening our economy and mobilising resources to support climate actions in poor and vulnerable countries. </a:t>
            </a:r>
          </a:p>
        </p:txBody>
      </p:sp>
    </p:spTree>
    <p:extLst>
      <p:ext uri="{BB962C8B-B14F-4D97-AF65-F5344CB8AC3E}">
        <p14:creationId xmlns:p14="http://schemas.microsoft.com/office/powerpoint/2010/main" val="147902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96643" y="528762"/>
            <a:ext cx="8615557" cy="8316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0E3EF0-DDC8-444B-806D-C3593DEB8010}"/>
              </a:ext>
            </a:extLst>
          </p:cNvPr>
          <p:cNvSpPr/>
          <p:nvPr/>
        </p:nvSpPr>
        <p:spPr>
          <a:xfrm>
            <a:off x="431800" y="637906"/>
            <a:ext cx="828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Key Issues to be finalised at COP24: Mitigation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Addressing differentiation 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Minimum set of common guidelines for all Parties on up-front information 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Guidelines for the use of market mechanisms in achieving NDC targets and for ensuring environmental integrity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Agreeing a common timeframe for NDC implementation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LDCs and other progressive groups pushing for a 5-year implementation timeframe (upcoming firm NDC to avoid locking in low ambition) + additional 5-year timeframe (subsequent indicative NDC) – known as ‘5+5’</a:t>
            </a:r>
          </a:p>
        </p:txBody>
      </p:sp>
    </p:spTree>
    <p:extLst>
      <p:ext uri="{BB962C8B-B14F-4D97-AF65-F5344CB8AC3E}">
        <p14:creationId xmlns:p14="http://schemas.microsoft.com/office/powerpoint/2010/main" val="63424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96643" y="528762"/>
            <a:ext cx="8615557" cy="8316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0E3EF0-DDC8-444B-806D-C3593DEB8010}"/>
              </a:ext>
            </a:extLst>
          </p:cNvPr>
          <p:cNvSpPr/>
          <p:nvPr/>
        </p:nvSpPr>
        <p:spPr>
          <a:xfrm>
            <a:off x="431800" y="637906"/>
            <a:ext cx="828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Key Issues to be finalised at COP24: Finance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Upfront information on public finance to be provided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Modalities needed for both ex-ante and ex-post </a:t>
            </a:r>
            <a:r>
              <a:rPr lang="en-GB" sz="2000"/>
              <a:t>finance information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Agree on a new finance goal by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For the Adaptation Fund, decisions on exclusivity and sources of funding need to be made.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Funding for the LDCF –currently has a backlog of 17 pipelined projects because the demand is more than the resources available. The LDC Group will expect pledges to the LDCF to come out of the high-level on finance at COP24.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6335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96643" y="528762"/>
            <a:ext cx="8615557" cy="8316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0E3EF0-DDC8-444B-806D-C3593DEB8010}"/>
              </a:ext>
            </a:extLst>
          </p:cNvPr>
          <p:cNvSpPr/>
          <p:nvPr/>
        </p:nvSpPr>
        <p:spPr>
          <a:xfrm>
            <a:off x="431800" y="637906"/>
            <a:ext cx="828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Key Issues to be finalised at COP24: Loss and Damage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How and where loss and damage should be addressed in the Rulebook?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Enhanced transparency framework (risk of losing any reference to L&amp;D- no communication mechanism)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Global stocktake requires a stand alone workstream on L&amp;D allowing clear and separate inputs and outputs on the issue to the GST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How will financial support to address loss and damage be provided?</a:t>
            </a:r>
          </a:p>
        </p:txBody>
      </p:sp>
    </p:spTree>
    <p:extLst>
      <p:ext uri="{BB962C8B-B14F-4D97-AF65-F5344CB8AC3E}">
        <p14:creationId xmlns:p14="http://schemas.microsoft.com/office/powerpoint/2010/main" val="270902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96643" y="528762"/>
            <a:ext cx="8615557" cy="8316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0E3EF0-DDC8-444B-806D-C3593DEB8010}"/>
              </a:ext>
            </a:extLst>
          </p:cNvPr>
          <p:cNvSpPr/>
          <p:nvPr/>
        </p:nvSpPr>
        <p:spPr>
          <a:xfrm>
            <a:off x="423849" y="637906"/>
            <a:ext cx="828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Key Issues to be finalised at COP24: Other Issues</a:t>
            </a:r>
          </a:p>
          <a:p>
            <a:endParaRPr lang="en-GB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Adaptation</a:t>
            </a:r>
            <a:r>
              <a:rPr lang="en-GB" sz="2000" dirty="0"/>
              <a:t>: What is the minimum set of ‘common sets of elements’ needed?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Transparency</a:t>
            </a:r>
            <a:r>
              <a:rPr lang="en-GB" sz="2000" dirty="0"/>
              <a:t>: How to address flexibilities for LDCs in the guidelines?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Global Stocktake</a:t>
            </a:r>
            <a:r>
              <a:rPr lang="en-GB" sz="2000" dirty="0"/>
              <a:t>: What should be the recommendations on how to close gaps in light of equity and best available science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Facilitating implementation and promoting compliance</a:t>
            </a:r>
            <a:r>
              <a:rPr lang="en-GB" sz="2000" dirty="0"/>
              <a:t>: What will be the triggers for the committee and what measures can the committee take?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Market and non-market approaches</a:t>
            </a:r>
            <a:r>
              <a:rPr lang="en-GB" sz="2000" dirty="0"/>
              <a:t>: How to preserve special consideration for LDCs to access the mechanisms while ensuring environmental integrity</a:t>
            </a:r>
          </a:p>
        </p:txBody>
      </p:sp>
    </p:spTree>
    <p:extLst>
      <p:ext uri="{BB962C8B-B14F-4D97-AF65-F5344CB8AC3E}">
        <p14:creationId xmlns:p14="http://schemas.microsoft.com/office/powerpoint/2010/main" val="313466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96643" y="528762"/>
            <a:ext cx="8615557" cy="8316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0E3EF0-DDC8-444B-806D-C3593DEB8010}"/>
              </a:ext>
            </a:extLst>
          </p:cNvPr>
          <p:cNvSpPr/>
          <p:nvPr/>
        </p:nvSpPr>
        <p:spPr>
          <a:xfrm>
            <a:off x="423849" y="637906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Keys to Success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DCD0DF-1A53-4AD6-B8FF-65539413E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3281398"/>
              </p:ext>
            </p:extLst>
          </p:nvPr>
        </p:nvGraphicFramePr>
        <p:xfrm>
          <a:off x="677333" y="539749"/>
          <a:ext cx="8100907" cy="421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484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/>
        </p:nvSpPr>
        <p:spPr>
          <a:xfrm>
            <a:off x="96643" y="528762"/>
            <a:ext cx="8615557" cy="8316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dirty="0">
              <a:solidFill>
                <a:srgbClr val="00546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>
          <a:xfrm>
            <a:off x="96643" y="1442744"/>
            <a:ext cx="8681597" cy="28616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rIns="9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/>
          <a:srcRect t="3" r="54722" b="-21625"/>
          <a:stretch/>
        </p:blipFill>
        <p:spPr>
          <a:xfrm>
            <a:off x="431800" y="392367"/>
            <a:ext cx="4140200" cy="45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0E3EF0-DDC8-444B-806D-C3593DEB8010}"/>
              </a:ext>
            </a:extLst>
          </p:cNvPr>
          <p:cNvSpPr/>
          <p:nvPr/>
        </p:nvSpPr>
        <p:spPr>
          <a:xfrm>
            <a:off x="423849" y="637906"/>
            <a:ext cx="8280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LDC Initiatives</a:t>
            </a:r>
          </a:p>
          <a:p>
            <a:endParaRPr lang="en-GB" sz="17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b="1" dirty="0"/>
              <a:t>LDC Renewable Energy and Energy Efficiency Initiative for Sustainable Development (LDC REEEI): </a:t>
            </a:r>
            <a:r>
              <a:rPr lang="en-GB" sz="1700" dirty="0"/>
              <a:t>sets out a strategic framework for driving transformative change across sectors and a platform for sharing experiences and disseminating knowledge to reach universal energy access and accelerate the transition to RE and energy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b="1" dirty="0"/>
              <a:t>LDC Initiative for Effective Adaptation and Resilience (LIFE-AR): </a:t>
            </a:r>
            <a:r>
              <a:rPr lang="en-GB" sz="1700" dirty="0"/>
              <a:t>aims to develop effective longer-term climate adaptation interventions and investments for resilient development, informing the development of adaptation plans out to 2050, by articulating a coherent vision for effective climate adaptation for resilient development.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b="1" dirty="0"/>
              <a:t>LDC Universities Consortium on Climate Change (LUCCC): </a:t>
            </a:r>
            <a:r>
              <a:rPr lang="en-GB" sz="1700" dirty="0"/>
              <a:t>a South-South Consortium of 10 Universities from LDCs to enhance knowledge on climate change through climate capacity building, with a focus on adaptation measures, education and research. </a:t>
            </a:r>
          </a:p>
        </p:txBody>
      </p:sp>
    </p:spTree>
    <p:extLst>
      <p:ext uri="{BB962C8B-B14F-4D97-AF65-F5344CB8AC3E}">
        <p14:creationId xmlns:p14="http://schemas.microsoft.com/office/powerpoint/2010/main" val="2593880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2172</TotalTime>
  <Words>852</Words>
  <Application>Microsoft Office PowerPoint</Application>
  <PresentationFormat>On-screen Show (16:9)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Tema di Office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Gabrielle Swaby</cp:lastModifiedBy>
  <cp:revision>68</cp:revision>
  <cp:lastPrinted>2018-10-04T10:23:12Z</cp:lastPrinted>
  <dcterms:created xsi:type="dcterms:W3CDTF">2018-09-19T10:11:26Z</dcterms:created>
  <dcterms:modified xsi:type="dcterms:W3CDTF">2018-11-05T14:17:43Z</dcterms:modified>
</cp:coreProperties>
</file>