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8" r:id="rId2"/>
  </p:sldMasterIdLst>
  <p:notesMasterIdLst>
    <p:notesMasterId r:id="rId29"/>
  </p:notesMasterIdLst>
  <p:sldIdLst>
    <p:sldId id="259" r:id="rId3"/>
    <p:sldId id="325" r:id="rId4"/>
    <p:sldId id="345" r:id="rId5"/>
    <p:sldId id="346" r:id="rId6"/>
    <p:sldId id="326" r:id="rId7"/>
    <p:sldId id="356" r:id="rId8"/>
    <p:sldId id="332" r:id="rId9"/>
    <p:sldId id="357" r:id="rId10"/>
    <p:sldId id="286" r:id="rId11"/>
    <p:sldId id="358" r:id="rId12"/>
    <p:sldId id="295" r:id="rId13"/>
    <p:sldId id="359" r:id="rId14"/>
    <p:sldId id="360" r:id="rId15"/>
    <p:sldId id="328" r:id="rId16"/>
    <p:sldId id="338" r:id="rId17"/>
    <p:sldId id="331" r:id="rId18"/>
    <p:sldId id="361" r:id="rId19"/>
    <p:sldId id="330" r:id="rId20"/>
    <p:sldId id="339" r:id="rId21"/>
    <p:sldId id="340" r:id="rId22"/>
    <p:sldId id="362" r:id="rId23"/>
    <p:sldId id="262" r:id="rId24"/>
    <p:sldId id="363" r:id="rId25"/>
    <p:sldId id="355" r:id="rId26"/>
    <p:sldId id="266" r:id="rId27"/>
    <p:sldId id="350" r:id="rId28"/>
  </p:sldIdLst>
  <p:sldSz cx="9144000" cy="5143500" type="screen16x9"/>
  <p:notesSz cx="6797675" cy="9926638"/>
  <p:defaultTex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7" userDrawn="1">
          <p15:clr>
            <a:srgbClr val="A4A3A4"/>
          </p15:clr>
        </p15:guide>
        <p15:guide id="2" pos="2880" userDrawn="1">
          <p15:clr>
            <a:srgbClr val="A4A3A4"/>
          </p15:clr>
        </p15:guide>
        <p15:guide id="3" pos="272" userDrawn="1">
          <p15:clr>
            <a:srgbClr val="A4A3A4"/>
          </p15:clr>
        </p15:guide>
        <p15:guide id="4" userDrawn="1">
          <p15:clr>
            <a:srgbClr val="A4A3A4"/>
          </p15:clr>
        </p15:guide>
        <p15:guide id="5" pos="5760" userDrawn="1">
          <p15:clr>
            <a:srgbClr val="A4A3A4"/>
          </p15:clr>
        </p15:guide>
        <p15:guide id="6" pos="5488" userDrawn="1">
          <p15:clr>
            <a:srgbClr val="A4A3A4"/>
          </p15:clr>
        </p15:guide>
        <p15:guide id="7" orient="horz" pos="259" userDrawn="1">
          <p15:clr>
            <a:srgbClr val="A4A3A4"/>
          </p15:clr>
        </p15:guide>
        <p15:guide id="8" orient="horz" pos="2981" userDrawn="1">
          <p15:clr>
            <a:srgbClr val="A4A3A4"/>
          </p15:clr>
        </p15:guide>
        <p15:guide id="9" orient="horz" pos="28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la" initials="P" lastIdx="18" clrIdx="0">
    <p:extLst>
      <p:ext uri="{19B8F6BF-5375-455C-9EA6-DF929625EA0E}">
        <p15:presenceInfo xmlns:p15="http://schemas.microsoft.com/office/powerpoint/2012/main" xmlns="" userId="d2e7a76b9b8833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974"/>
    <a:srgbClr val="ABCFDE"/>
    <a:srgbClr val="BF9F3D"/>
    <a:srgbClr val="00546E"/>
    <a:srgbClr val="684620"/>
    <a:srgbClr val="A0A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54" autoAdjust="0"/>
    <p:restoredTop sz="94249" autoAdjust="0"/>
  </p:normalViewPr>
  <p:slideViewPr>
    <p:cSldViewPr snapToGrid="0" snapToObjects="1" showGuides="1">
      <p:cViewPr>
        <p:scale>
          <a:sx n="150" d="100"/>
          <a:sy n="150" d="100"/>
        </p:scale>
        <p:origin x="-72" y="-72"/>
      </p:cViewPr>
      <p:guideLst>
        <p:guide orient="horz" pos="1257"/>
        <p:guide orient="horz" pos="259"/>
        <p:guide orient="horz" pos="2981"/>
        <p:guide orient="horz" pos="2845"/>
        <p:guide pos="2880"/>
        <p:guide pos="272"/>
        <p:guide/>
        <p:guide pos="5760"/>
        <p:guide pos="54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1AAB9-5AE1-4064-8EC9-AA30BA058D69}"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AR"/>
        </a:p>
      </dgm:t>
    </dgm:pt>
    <dgm:pt modelId="{A51BF778-3F66-4A25-9CCA-46650F75DF3C}">
      <dgm:prSet phldrT="[Texto]" custT="1"/>
      <dgm:spPr/>
      <dgm:t>
        <a:bodyPr/>
        <a:lstStyle/>
        <a:p>
          <a:r>
            <a:rPr lang="en-GB" sz="1400" noProof="0" dirty="0" smtClean="0">
              <a:latin typeface="Arial" panose="020B0604020202020204" pitchFamily="34" charset="0"/>
              <a:cs typeface="Arial" panose="020B0604020202020204" pitchFamily="34" charset="0"/>
            </a:rPr>
            <a:t>To provide further guidance for the contents and features of Parties’ five-yearly nationally determined contributions (NDCs),</a:t>
          </a:r>
          <a:endParaRPr lang="en-GB" sz="1400" noProof="0" dirty="0">
            <a:latin typeface="Arial" panose="020B0604020202020204" pitchFamily="34" charset="0"/>
            <a:cs typeface="Arial" panose="020B0604020202020204" pitchFamily="34" charset="0"/>
          </a:endParaRPr>
        </a:p>
      </dgm:t>
    </dgm:pt>
    <dgm:pt modelId="{736C554B-BA78-48C8-B9FF-6E79B1A0994B}" type="parTrans" cxnId="{0C06BDCE-954D-46D9-B893-8AD9672760AF}">
      <dgm:prSet/>
      <dgm:spPr/>
      <dgm:t>
        <a:bodyPr/>
        <a:lstStyle/>
        <a:p>
          <a:endParaRPr lang="es-AR" sz="1300">
            <a:latin typeface="Arial" panose="020B0604020202020204" pitchFamily="34" charset="0"/>
            <a:cs typeface="Arial" panose="020B0604020202020204" pitchFamily="34" charset="0"/>
          </a:endParaRPr>
        </a:p>
      </dgm:t>
    </dgm:pt>
    <dgm:pt modelId="{38C0E7B6-67BE-4188-9643-A4AC360889AB}" type="sibTrans" cxnId="{0C06BDCE-954D-46D9-B893-8AD9672760AF}">
      <dgm:prSet/>
      <dgm:spPr/>
      <dgm:t>
        <a:bodyPr/>
        <a:lstStyle/>
        <a:p>
          <a:endParaRPr lang="es-AR" sz="1300">
            <a:latin typeface="Arial" panose="020B0604020202020204" pitchFamily="34" charset="0"/>
            <a:cs typeface="Arial" panose="020B0604020202020204" pitchFamily="34" charset="0"/>
          </a:endParaRPr>
        </a:p>
      </dgm:t>
    </dgm:pt>
    <dgm:pt modelId="{86D2DD4F-5F06-4269-936F-A926423B3540}">
      <dgm:prSet phldrT="[Texto]" custT="1"/>
      <dgm:spPr/>
      <dgm:t>
        <a:bodyPr/>
        <a:lstStyle/>
        <a:p>
          <a:r>
            <a:rPr lang="en-GB" sz="1400" b="0" noProof="0" dirty="0" smtClean="0">
              <a:solidFill>
                <a:srgbClr val="000000"/>
              </a:solidFill>
              <a:latin typeface="Arial" panose="020B0604020202020204" pitchFamily="34" charset="0"/>
              <a:cs typeface="Arial" panose="020B0604020202020204" pitchFamily="34" charset="0"/>
            </a:rPr>
            <a:t>To decide on modalities for the Agreement’s review mechanisms</a:t>
          </a:r>
          <a:endParaRPr lang="en-GB" sz="1400" b="0" noProof="0" dirty="0">
            <a:solidFill>
              <a:srgbClr val="000000"/>
            </a:solidFill>
            <a:latin typeface="Arial" panose="020B0604020202020204" pitchFamily="34" charset="0"/>
            <a:cs typeface="Arial" panose="020B0604020202020204" pitchFamily="34" charset="0"/>
          </a:endParaRPr>
        </a:p>
      </dgm:t>
    </dgm:pt>
    <dgm:pt modelId="{26A97DC0-A29E-4419-B041-79B1C39522E7}" type="parTrans" cxnId="{9D59B20D-70A6-4DD3-81EA-69ED29DA56A6}">
      <dgm:prSet/>
      <dgm:spPr/>
      <dgm:t>
        <a:bodyPr/>
        <a:lstStyle/>
        <a:p>
          <a:endParaRPr lang="es-AR" sz="1300">
            <a:latin typeface="Arial" panose="020B0604020202020204" pitchFamily="34" charset="0"/>
            <a:cs typeface="Arial" panose="020B0604020202020204" pitchFamily="34" charset="0"/>
          </a:endParaRPr>
        </a:p>
      </dgm:t>
    </dgm:pt>
    <dgm:pt modelId="{0F5D9617-AE28-4C2D-91A7-DD0AEC724A53}" type="sibTrans" cxnId="{9D59B20D-70A6-4DD3-81EA-69ED29DA56A6}">
      <dgm:prSet/>
      <dgm:spPr/>
      <dgm:t>
        <a:bodyPr/>
        <a:lstStyle/>
        <a:p>
          <a:endParaRPr lang="es-AR" sz="1300">
            <a:latin typeface="Arial" panose="020B0604020202020204" pitchFamily="34" charset="0"/>
            <a:cs typeface="Arial" panose="020B0604020202020204" pitchFamily="34" charset="0"/>
          </a:endParaRPr>
        </a:p>
      </dgm:t>
    </dgm:pt>
    <dgm:pt modelId="{F61B1CA9-5D16-0440-9A6C-B539F1E23412}">
      <dgm:prSet phldrT="[Texto]" custT="1"/>
      <dgm:spPr/>
      <dgm:t>
        <a:bodyPr/>
        <a:lstStyle/>
        <a:p>
          <a:r>
            <a:rPr lang="en-GB" sz="1400" dirty="0" smtClean="0">
              <a:solidFill>
                <a:srgbClr val="000000"/>
              </a:solidFill>
              <a:latin typeface="Arial"/>
              <a:cs typeface="Arial"/>
            </a:rPr>
            <a:t>To provide rules for the operation of the new cooperative mechanisms established by the Agreement</a:t>
          </a:r>
          <a:endParaRPr lang="en-GB" sz="1400" b="1" noProof="0" dirty="0">
            <a:solidFill>
              <a:srgbClr val="000000"/>
            </a:solidFill>
            <a:latin typeface="Arial"/>
            <a:cs typeface="Arial"/>
          </a:endParaRPr>
        </a:p>
      </dgm:t>
    </dgm:pt>
    <dgm:pt modelId="{ED5CEF40-2850-C84C-9CE9-CD33529E6689}" type="parTrans" cxnId="{EF40D01D-0F55-ED42-B4AE-5F674EC80362}">
      <dgm:prSet/>
      <dgm:spPr/>
      <dgm:t>
        <a:bodyPr/>
        <a:lstStyle/>
        <a:p>
          <a:endParaRPr lang="es-ES"/>
        </a:p>
      </dgm:t>
    </dgm:pt>
    <dgm:pt modelId="{461461D7-0B26-7545-B4D0-B25C655568E4}" type="sibTrans" cxnId="{EF40D01D-0F55-ED42-B4AE-5F674EC80362}">
      <dgm:prSet/>
      <dgm:spPr/>
      <dgm:t>
        <a:bodyPr/>
        <a:lstStyle/>
        <a:p>
          <a:endParaRPr lang="es-ES"/>
        </a:p>
      </dgm:t>
    </dgm:pt>
    <dgm:pt modelId="{D421B204-0E14-524B-B839-F4FE3CC3A65E}">
      <dgm:prSet phldrT="[Texto]" custT="1"/>
      <dgm:spPr/>
      <dgm:t>
        <a:bodyPr/>
        <a:lstStyle/>
        <a:p>
          <a:r>
            <a:rPr lang="en-GB" sz="1400" noProof="0" dirty="0" smtClean="0">
              <a:latin typeface="Arial" panose="020B0604020202020204" pitchFamily="34" charset="0"/>
              <a:cs typeface="Arial" panose="020B0604020202020204" pitchFamily="34" charset="0"/>
            </a:rPr>
            <a:t>For adaptation communications</a:t>
          </a:r>
        </a:p>
      </dgm:t>
    </dgm:pt>
    <dgm:pt modelId="{349C8938-0D89-A040-953B-8A5916230D2D}" type="parTrans" cxnId="{CE27BC4E-368B-434A-9E76-3BA59EAE5419}">
      <dgm:prSet/>
      <dgm:spPr/>
      <dgm:t>
        <a:bodyPr/>
        <a:lstStyle/>
        <a:p>
          <a:endParaRPr lang="es-ES"/>
        </a:p>
      </dgm:t>
    </dgm:pt>
    <dgm:pt modelId="{9D48D6E4-49DA-0641-8635-E35092AE5346}" type="sibTrans" cxnId="{CE27BC4E-368B-434A-9E76-3BA59EAE5419}">
      <dgm:prSet/>
      <dgm:spPr/>
      <dgm:t>
        <a:bodyPr/>
        <a:lstStyle/>
        <a:p>
          <a:endParaRPr lang="es-ES"/>
        </a:p>
      </dgm:t>
    </dgm:pt>
    <dgm:pt modelId="{7B41D87C-E242-478A-AA83-08B18D6D0732}" type="pres">
      <dgm:prSet presAssocID="{9521AAB9-5AE1-4064-8EC9-AA30BA058D69}" presName="Name0" presStyleCnt="0">
        <dgm:presLayoutVars>
          <dgm:chMax val="7"/>
          <dgm:chPref val="7"/>
          <dgm:dir/>
        </dgm:presLayoutVars>
      </dgm:prSet>
      <dgm:spPr/>
      <dgm:t>
        <a:bodyPr/>
        <a:lstStyle/>
        <a:p>
          <a:endParaRPr lang="es-ES"/>
        </a:p>
      </dgm:t>
    </dgm:pt>
    <dgm:pt modelId="{9811EAB9-1D56-4786-9CFD-E2B7E3E1D53C}" type="pres">
      <dgm:prSet presAssocID="{9521AAB9-5AE1-4064-8EC9-AA30BA058D69}" presName="Name1" presStyleCnt="0"/>
      <dgm:spPr/>
    </dgm:pt>
    <dgm:pt modelId="{940EFAE5-68BE-4226-905A-9582593468FE}" type="pres">
      <dgm:prSet presAssocID="{9521AAB9-5AE1-4064-8EC9-AA30BA058D69}" presName="cycle" presStyleCnt="0"/>
      <dgm:spPr/>
    </dgm:pt>
    <dgm:pt modelId="{0685C0B8-0B45-4246-BB92-AC347121BAB7}" type="pres">
      <dgm:prSet presAssocID="{9521AAB9-5AE1-4064-8EC9-AA30BA058D69}" presName="srcNode" presStyleLbl="node1" presStyleIdx="0" presStyleCnt="4"/>
      <dgm:spPr/>
    </dgm:pt>
    <dgm:pt modelId="{79043583-9BAA-4DB8-9C27-AB00DEAAB180}" type="pres">
      <dgm:prSet presAssocID="{9521AAB9-5AE1-4064-8EC9-AA30BA058D69}" presName="conn" presStyleLbl="parChTrans1D2" presStyleIdx="0" presStyleCnt="1"/>
      <dgm:spPr/>
      <dgm:t>
        <a:bodyPr/>
        <a:lstStyle/>
        <a:p>
          <a:endParaRPr lang="es-ES"/>
        </a:p>
      </dgm:t>
    </dgm:pt>
    <dgm:pt modelId="{B626D184-5025-4D5E-A83E-38142D38D22C}" type="pres">
      <dgm:prSet presAssocID="{9521AAB9-5AE1-4064-8EC9-AA30BA058D69}" presName="extraNode" presStyleLbl="node1" presStyleIdx="0" presStyleCnt="4"/>
      <dgm:spPr/>
    </dgm:pt>
    <dgm:pt modelId="{95004628-E75B-4113-A7F3-97897FEF7E96}" type="pres">
      <dgm:prSet presAssocID="{9521AAB9-5AE1-4064-8EC9-AA30BA058D69}" presName="dstNode" presStyleLbl="node1" presStyleIdx="0" presStyleCnt="4"/>
      <dgm:spPr/>
    </dgm:pt>
    <dgm:pt modelId="{9618A0F7-26FA-4729-A0E0-2257D98163C7}" type="pres">
      <dgm:prSet presAssocID="{A51BF778-3F66-4A25-9CCA-46650F75DF3C}" presName="text_1" presStyleLbl="node1" presStyleIdx="0" presStyleCnt="4">
        <dgm:presLayoutVars>
          <dgm:bulletEnabled val="1"/>
        </dgm:presLayoutVars>
      </dgm:prSet>
      <dgm:spPr/>
      <dgm:t>
        <a:bodyPr/>
        <a:lstStyle/>
        <a:p>
          <a:endParaRPr lang="es-ES"/>
        </a:p>
      </dgm:t>
    </dgm:pt>
    <dgm:pt modelId="{6D1CB79E-5D60-4724-B414-889425A39E3C}" type="pres">
      <dgm:prSet presAssocID="{A51BF778-3F66-4A25-9CCA-46650F75DF3C}" presName="accent_1" presStyleCnt="0"/>
      <dgm:spPr/>
    </dgm:pt>
    <dgm:pt modelId="{4CF5985E-1000-478A-95B2-42EFF316E70C}" type="pres">
      <dgm:prSet presAssocID="{A51BF778-3F66-4A25-9CCA-46650F75DF3C}" presName="accentRepeatNode" presStyleLbl="solidFgAcc1" presStyleIdx="0" presStyleCnt="4"/>
      <dgm:spPr/>
    </dgm:pt>
    <dgm:pt modelId="{46ADA5E2-080A-9A4F-A2D2-E9BEDEE85E20}" type="pres">
      <dgm:prSet presAssocID="{D421B204-0E14-524B-B839-F4FE3CC3A65E}" presName="text_2" presStyleLbl="node1" presStyleIdx="1" presStyleCnt="4">
        <dgm:presLayoutVars>
          <dgm:bulletEnabled val="1"/>
        </dgm:presLayoutVars>
      </dgm:prSet>
      <dgm:spPr/>
      <dgm:t>
        <a:bodyPr/>
        <a:lstStyle/>
        <a:p>
          <a:endParaRPr lang="es-ES"/>
        </a:p>
      </dgm:t>
    </dgm:pt>
    <dgm:pt modelId="{E014C1CC-9005-914B-B812-AB669137924E}" type="pres">
      <dgm:prSet presAssocID="{D421B204-0E14-524B-B839-F4FE3CC3A65E}" presName="accent_2" presStyleCnt="0"/>
      <dgm:spPr/>
    </dgm:pt>
    <dgm:pt modelId="{340A1FD8-0B94-2341-8FC2-5440595AC273}" type="pres">
      <dgm:prSet presAssocID="{D421B204-0E14-524B-B839-F4FE3CC3A65E}" presName="accentRepeatNode" presStyleLbl="solidFgAcc1" presStyleIdx="1" presStyleCnt="4"/>
      <dgm:spPr/>
    </dgm:pt>
    <dgm:pt modelId="{E2319B7E-6C4E-E046-938D-CE4ED8DF38CC}" type="pres">
      <dgm:prSet presAssocID="{86D2DD4F-5F06-4269-936F-A926423B3540}" presName="text_3" presStyleLbl="node1" presStyleIdx="2" presStyleCnt="4">
        <dgm:presLayoutVars>
          <dgm:bulletEnabled val="1"/>
        </dgm:presLayoutVars>
      </dgm:prSet>
      <dgm:spPr/>
      <dgm:t>
        <a:bodyPr/>
        <a:lstStyle/>
        <a:p>
          <a:endParaRPr lang="es-ES"/>
        </a:p>
      </dgm:t>
    </dgm:pt>
    <dgm:pt modelId="{516AECC0-CFDF-8C4E-9641-0F797D2AAD3C}" type="pres">
      <dgm:prSet presAssocID="{86D2DD4F-5F06-4269-936F-A926423B3540}" presName="accent_3" presStyleCnt="0"/>
      <dgm:spPr/>
    </dgm:pt>
    <dgm:pt modelId="{68D74E35-D36F-4989-9A4B-C8AA1CC5CAA4}" type="pres">
      <dgm:prSet presAssocID="{86D2DD4F-5F06-4269-936F-A926423B3540}" presName="accentRepeatNode" presStyleLbl="solidFgAcc1" presStyleIdx="2" presStyleCnt="4"/>
      <dgm:spPr/>
    </dgm:pt>
    <dgm:pt modelId="{C9428F17-B440-DE48-95E5-9D7AF10EF5ED}" type="pres">
      <dgm:prSet presAssocID="{F61B1CA9-5D16-0440-9A6C-B539F1E23412}" presName="text_4" presStyleLbl="node1" presStyleIdx="3" presStyleCnt="4">
        <dgm:presLayoutVars>
          <dgm:bulletEnabled val="1"/>
        </dgm:presLayoutVars>
      </dgm:prSet>
      <dgm:spPr/>
      <dgm:t>
        <a:bodyPr/>
        <a:lstStyle/>
        <a:p>
          <a:endParaRPr lang="es-ES"/>
        </a:p>
      </dgm:t>
    </dgm:pt>
    <dgm:pt modelId="{B2062143-E446-6140-A536-CA1EC5760472}" type="pres">
      <dgm:prSet presAssocID="{F61B1CA9-5D16-0440-9A6C-B539F1E23412}" presName="accent_4" presStyleCnt="0"/>
      <dgm:spPr/>
    </dgm:pt>
    <dgm:pt modelId="{B3D5782A-F532-F546-AAFA-536E63B83399}" type="pres">
      <dgm:prSet presAssocID="{F61B1CA9-5D16-0440-9A6C-B539F1E23412}" presName="accentRepeatNode" presStyleLbl="solidFgAcc1" presStyleIdx="3" presStyleCnt="4"/>
      <dgm:spPr/>
    </dgm:pt>
  </dgm:ptLst>
  <dgm:cxnLst>
    <dgm:cxn modelId="{68854286-8583-4B34-88B6-FBF890BBAE1D}" type="presOf" srcId="{9521AAB9-5AE1-4064-8EC9-AA30BA058D69}" destId="{7B41D87C-E242-478A-AA83-08B18D6D0732}" srcOrd="0" destOrd="0" presId="urn:microsoft.com/office/officeart/2008/layout/VerticalCurvedList"/>
    <dgm:cxn modelId="{2CFA43C2-115C-F14B-AE6A-4DCE5C21CE71}" type="presOf" srcId="{86D2DD4F-5F06-4269-936F-A926423B3540}" destId="{E2319B7E-6C4E-E046-938D-CE4ED8DF38CC}" srcOrd="0" destOrd="0" presId="urn:microsoft.com/office/officeart/2008/layout/VerticalCurvedList"/>
    <dgm:cxn modelId="{998846C7-1A44-F84B-8905-0377A017B944}" type="presOf" srcId="{D421B204-0E14-524B-B839-F4FE3CC3A65E}" destId="{46ADA5E2-080A-9A4F-A2D2-E9BEDEE85E20}" srcOrd="0" destOrd="0" presId="urn:microsoft.com/office/officeart/2008/layout/VerticalCurvedList"/>
    <dgm:cxn modelId="{A627607B-F662-456E-A6F8-A862F6B16B6C}" type="presOf" srcId="{38C0E7B6-67BE-4188-9643-A4AC360889AB}" destId="{79043583-9BAA-4DB8-9C27-AB00DEAAB180}" srcOrd="0" destOrd="0" presId="urn:microsoft.com/office/officeart/2008/layout/VerticalCurvedList"/>
    <dgm:cxn modelId="{9D59B20D-70A6-4DD3-81EA-69ED29DA56A6}" srcId="{9521AAB9-5AE1-4064-8EC9-AA30BA058D69}" destId="{86D2DD4F-5F06-4269-936F-A926423B3540}" srcOrd="2" destOrd="0" parTransId="{26A97DC0-A29E-4419-B041-79B1C39522E7}" sibTransId="{0F5D9617-AE28-4C2D-91A7-DD0AEC724A53}"/>
    <dgm:cxn modelId="{EF40D01D-0F55-ED42-B4AE-5F674EC80362}" srcId="{9521AAB9-5AE1-4064-8EC9-AA30BA058D69}" destId="{F61B1CA9-5D16-0440-9A6C-B539F1E23412}" srcOrd="3" destOrd="0" parTransId="{ED5CEF40-2850-C84C-9CE9-CD33529E6689}" sibTransId="{461461D7-0B26-7545-B4D0-B25C655568E4}"/>
    <dgm:cxn modelId="{CE27BC4E-368B-434A-9E76-3BA59EAE5419}" srcId="{9521AAB9-5AE1-4064-8EC9-AA30BA058D69}" destId="{D421B204-0E14-524B-B839-F4FE3CC3A65E}" srcOrd="1" destOrd="0" parTransId="{349C8938-0D89-A040-953B-8A5916230D2D}" sibTransId="{9D48D6E4-49DA-0641-8635-E35092AE5346}"/>
    <dgm:cxn modelId="{0C06BDCE-954D-46D9-B893-8AD9672760AF}" srcId="{9521AAB9-5AE1-4064-8EC9-AA30BA058D69}" destId="{A51BF778-3F66-4A25-9CCA-46650F75DF3C}" srcOrd="0" destOrd="0" parTransId="{736C554B-BA78-48C8-B9FF-6E79B1A0994B}" sibTransId="{38C0E7B6-67BE-4188-9643-A4AC360889AB}"/>
    <dgm:cxn modelId="{808F458F-BCBF-487A-9769-FE1939F45DC3}" type="presOf" srcId="{A51BF778-3F66-4A25-9CCA-46650F75DF3C}" destId="{9618A0F7-26FA-4729-A0E0-2257D98163C7}" srcOrd="0" destOrd="0" presId="urn:microsoft.com/office/officeart/2008/layout/VerticalCurvedList"/>
    <dgm:cxn modelId="{89595668-12B6-734E-95EC-85AAD5429111}" type="presOf" srcId="{F61B1CA9-5D16-0440-9A6C-B539F1E23412}" destId="{C9428F17-B440-DE48-95E5-9D7AF10EF5ED}" srcOrd="0" destOrd="0" presId="urn:microsoft.com/office/officeart/2008/layout/VerticalCurvedList"/>
    <dgm:cxn modelId="{D2B75F67-42D7-4849-9625-C73286169DC2}" type="presParOf" srcId="{7B41D87C-E242-478A-AA83-08B18D6D0732}" destId="{9811EAB9-1D56-4786-9CFD-E2B7E3E1D53C}" srcOrd="0" destOrd="0" presId="urn:microsoft.com/office/officeart/2008/layout/VerticalCurvedList"/>
    <dgm:cxn modelId="{91F9BA65-4F28-4798-9D6F-7B1C3EBB7CCF}" type="presParOf" srcId="{9811EAB9-1D56-4786-9CFD-E2B7E3E1D53C}" destId="{940EFAE5-68BE-4226-905A-9582593468FE}" srcOrd="0" destOrd="0" presId="urn:microsoft.com/office/officeart/2008/layout/VerticalCurvedList"/>
    <dgm:cxn modelId="{3EF2140E-B559-4934-B7B5-F3283F3F04DE}" type="presParOf" srcId="{940EFAE5-68BE-4226-905A-9582593468FE}" destId="{0685C0B8-0B45-4246-BB92-AC347121BAB7}" srcOrd="0" destOrd="0" presId="urn:microsoft.com/office/officeart/2008/layout/VerticalCurvedList"/>
    <dgm:cxn modelId="{ED455B5F-B0EA-478B-8F50-4FD4BAA6624A}" type="presParOf" srcId="{940EFAE5-68BE-4226-905A-9582593468FE}" destId="{79043583-9BAA-4DB8-9C27-AB00DEAAB180}" srcOrd="1" destOrd="0" presId="urn:microsoft.com/office/officeart/2008/layout/VerticalCurvedList"/>
    <dgm:cxn modelId="{178985AA-0176-46A0-A60C-2444246035A0}" type="presParOf" srcId="{940EFAE5-68BE-4226-905A-9582593468FE}" destId="{B626D184-5025-4D5E-A83E-38142D38D22C}" srcOrd="2" destOrd="0" presId="urn:microsoft.com/office/officeart/2008/layout/VerticalCurvedList"/>
    <dgm:cxn modelId="{38869FA3-5061-4990-AE8A-9C5F5176B1D9}" type="presParOf" srcId="{940EFAE5-68BE-4226-905A-9582593468FE}" destId="{95004628-E75B-4113-A7F3-97897FEF7E96}" srcOrd="3" destOrd="0" presId="urn:microsoft.com/office/officeart/2008/layout/VerticalCurvedList"/>
    <dgm:cxn modelId="{64842CFC-B4FB-4C7E-A9C5-B28D1C89E79F}" type="presParOf" srcId="{9811EAB9-1D56-4786-9CFD-E2B7E3E1D53C}" destId="{9618A0F7-26FA-4729-A0E0-2257D98163C7}" srcOrd="1" destOrd="0" presId="urn:microsoft.com/office/officeart/2008/layout/VerticalCurvedList"/>
    <dgm:cxn modelId="{2B5A2BD3-CE5A-4EF1-A9F0-75FE1B9105C1}" type="presParOf" srcId="{9811EAB9-1D56-4786-9CFD-E2B7E3E1D53C}" destId="{6D1CB79E-5D60-4724-B414-889425A39E3C}" srcOrd="2" destOrd="0" presId="urn:microsoft.com/office/officeart/2008/layout/VerticalCurvedList"/>
    <dgm:cxn modelId="{29AF326C-6F89-4844-BCDF-2552139CF8E1}" type="presParOf" srcId="{6D1CB79E-5D60-4724-B414-889425A39E3C}" destId="{4CF5985E-1000-478A-95B2-42EFF316E70C}" srcOrd="0" destOrd="0" presId="urn:microsoft.com/office/officeart/2008/layout/VerticalCurvedList"/>
    <dgm:cxn modelId="{1CCE4257-81EE-8047-82CF-5DE6790C3E5F}" type="presParOf" srcId="{9811EAB9-1D56-4786-9CFD-E2B7E3E1D53C}" destId="{46ADA5E2-080A-9A4F-A2D2-E9BEDEE85E20}" srcOrd="3" destOrd="0" presId="urn:microsoft.com/office/officeart/2008/layout/VerticalCurvedList"/>
    <dgm:cxn modelId="{DE4C7552-24DA-5B49-AC7C-F59D0D24B304}" type="presParOf" srcId="{9811EAB9-1D56-4786-9CFD-E2B7E3E1D53C}" destId="{E014C1CC-9005-914B-B812-AB669137924E}" srcOrd="4" destOrd="0" presId="urn:microsoft.com/office/officeart/2008/layout/VerticalCurvedList"/>
    <dgm:cxn modelId="{D842010B-453D-164F-B227-D8D7252ADF40}" type="presParOf" srcId="{E014C1CC-9005-914B-B812-AB669137924E}" destId="{340A1FD8-0B94-2341-8FC2-5440595AC273}" srcOrd="0" destOrd="0" presId="urn:microsoft.com/office/officeart/2008/layout/VerticalCurvedList"/>
    <dgm:cxn modelId="{420CB24C-5FD9-8344-AE42-94598E0A26F5}" type="presParOf" srcId="{9811EAB9-1D56-4786-9CFD-E2B7E3E1D53C}" destId="{E2319B7E-6C4E-E046-938D-CE4ED8DF38CC}" srcOrd="5" destOrd="0" presId="urn:microsoft.com/office/officeart/2008/layout/VerticalCurvedList"/>
    <dgm:cxn modelId="{77BE7D9F-188E-4F45-AA69-9D8A632B1370}" type="presParOf" srcId="{9811EAB9-1D56-4786-9CFD-E2B7E3E1D53C}" destId="{516AECC0-CFDF-8C4E-9641-0F797D2AAD3C}" srcOrd="6" destOrd="0" presId="urn:microsoft.com/office/officeart/2008/layout/VerticalCurvedList"/>
    <dgm:cxn modelId="{7AA2B52E-A7B4-E14E-9C17-D09DCD17BC15}" type="presParOf" srcId="{516AECC0-CFDF-8C4E-9641-0F797D2AAD3C}" destId="{68D74E35-D36F-4989-9A4B-C8AA1CC5CAA4}" srcOrd="0" destOrd="0" presId="urn:microsoft.com/office/officeart/2008/layout/VerticalCurvedList"/>
    <dgm:cxn modelId="{9CFF2D1D-F9DF-7B4E-9DCD-4D0FBBE64800}" type="presParOf" srcId="{9811EAB9-1D56-4786-9CFD-E2B7E3E1D53C}" destId="{C9428F17-B440-DE48-95E5-9D7AF10EF5ED}" srcOrd="7" destOrd="0" presId="urn:microsoft.com/office/officeart/2008/layout/VerticalCurvedList"/>
    <dgm:cxn modelId="{E3B53FF2-1583-6241-AE5E-946640B24620}" type="presParOf" srcId="{9811EAB9-1D56-4786-9CFD-E2B7E3E1D53C}" destId="{B2062143-E446-6140-A536-CA1EC5760472}" srcOrd="8" destOrd="0" presId="urn:microsoft.com/office/officeart/2008/layout/VerticalCurvedList"/>
    <dgm:cxn modelId="{CFB8B523-27A4-2E4E-A160-4A88B73FAB88}" type="presParOf" srcId="{B2062143-E446-6140-A536-CA1EC5760472}" destId="{B3D5782A-F532-F546-AAFA-536E63B8339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43583-9BAA-4DB8-9C27-AB00DEAAB180}">
      <dsp:nvSpPr>
        <dsp:cNvPr id="0" name=""/>
        <dsp:cNvSpPr/>
      </dsp:nvSpPr>
      <dsp:spPr>
        <a:xfrm>
          <a:off x="-3470131" y="-533499"/>
          <a:ext cx="4137342" cy="4137342"/>
        </a:xfrm>
        <a:prstGeom prst="blockArc">
          <a:avLst>
            <a:gd name="adj1" fmla="val 18900000"/>
            <a:gd name="adj2" fmla="val 2700000"/>
            <a:gd name="adj3" fmla="val 522"/>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18A0F7-26FA-4729-A0E0-2257D98163C7}">
      <dsp:nvSpPr>
        <dsp:cNvPr id="0" name=""/>
        <dsp:cNvSpPr/>
      </dsp:nvSpPr>
      <dsp:spPr>
        <a:xfrm>
          <a:off x="349826" y="236048"/>
          <a:ext cx="6595452" cy="472341"/>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921" tIns="35560" rIns="35560" bIns="35560" numCol="1" spcCol="1270" anchor="ctr" anchorCtr="0">
          <a:noAutofit/>
        </a:bodyPr>
        <a:lstStyle/>
        <a:p>
          <a:pPr lvl="0" algn="l"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To provide further guidance for the contents and features of Parties’ five-yearly nationally determined contributions (NDCs),</a:t>
          </a:r>
          <a:endParaRPr lang="en-GB" sz="1400" kern="1200" noProof="0" dirty="0">
            <a:latin typeface="Arial" panose="020B0604020202020204" pitchFamily="34" charset="0"/>
            <a:cs typeface="Arial" panose="020B0604020202020204" pitchFamily="34" charset="0"/>
          </a:endParaRPr>
        </a:p>
      </dsp:txBody>
      <dsp:txXfrm>
        <a:off x="349826" y="236048"/>
        <a:ext cx="6595452" cy="472341"/>
      </dsp:txXfrm>
    </dsp:sp>
    <dsp:sp modelId="{4CF5985E-1000-478A-95B2-42EFF316E70C}">
      <dsp:nvSpPr>
        <dsp:cNvPr id="0" name=""/>
        <dsp:cNvSpPr/>
      </dsp:nvSpPr>
      <dsp:spPr>
        <a:xfrm>
          <a:off x="54613" y="177005"/>
          <a:ext cx="590427" cy="590427"/>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ADA5E2-080A-9A4F-A2D2-E9BEDEE85E20}">
      <dsp:nvSpPr>
        <dsp:cNvPr id="0" name=""/>
        <dsp:cNvSpPr/>
      </dsp:nvSpPr>
      <dsp:spPr>
        <a:xfrm>
          <a:off x="620631" y="944683"/>
          <a:ext cx="6324648" cy="472341"/>
        </a:xfrm>
        <a:prstGeom prst="rect">
          <a:avLst/>
        </a:prstGeom>
        <a:solidFill>
          <a:schemeClr val="accent1">
            <a:shade val="50000"/>
            <a:hueOff val="201246"/>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921" tIns="35560" rIns="35560" bIns="35560" numCol="1" spcCol="1270" anchor="ctr" anchorCtr="0">
          <a:noAutofit/>
        </a:bodyPr>
        <a:lstStyle/>
        <a:p>
          <a:pPr lvl="0" algn="l" defTabSz="622300">
            <a:lnSpc>
              <a:spcPct val="90000"/>
            </a:lnSpc>
            <a:spcBef>
              <a:spcPct val="0"/>
            </a:spcBef>
            <a:spcAft>
              <a:spcPct val="35000"/>
            </a:spcAft>
          </a:pPr>
          <a:r>
            <a:rPr lang="en-GB" sz="1400" kern="1200" noProof="0" dirty="0" smtClean="0">
              <a:latin typeface="Arial" panose="020B0604020202020204" pitchFamily="34" charset="0"/>
              <a:cs typeface="Arial" panose="020B0604020202020204" pitchFamily="34" charset="0"/>
            </a:rPr>
            <a:t>For adaptation communications</a:t>
          </a:r>
        </a:p>
      </dsp:txBody>
      <dsp:txXfrm>
        <a:off x="620631" y="944683"/>
        <a:ext cx="6324648" cy="472341"/>
      </dsp:txXfrm>
    </dsp:sp>
    <dsp:sp modelId="{340A1FD8-0B94-2341-8FC2-5440595AC273}">
      <dsp:nvSpPr>
        <dsp:cNvPr id="0" name=""/>
        <dsp:cNvSpPr/>
      </dsp:nvSpPr>
      <dsp:spPr>
        <a:xfrm>
          <a:off x="325417" y="885640"/>
          <a:ext cx="590427" cy="590427"/>
        </a:xfrm>
        <a:prstGeom prst="ellipse">
          <a:avLst/>
        </a:prstGeom>
        <a:solidFill>
          <a:schemeClr val="lt1">
            <a:hueOff val="0"/>
            <a:satOff val="0"/>
            <a:lumOff val="0"/>
            <a:alphaOff val="0"/>
          </a:schemeClr>
        </a:solidFill>
        <a:ln w="12700" cap="flat" cmpd="sng" algn="ctr">
          <a:solidFill>
            <a:schemeClr val="accent1">
              <a:shade val="50000"/>
              <a:hueOff val="201246"/>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319B7E-6C4E-E046-938D-CE4ED8DF38CC}">
      <dsp:nvSpPr>
        <dsp:cNvPr id="0" name=""/>
        <dsp:cNvSpPr/>
      </dsp:nvSpPr>
      <dsp:spPr>
        <a:xfrm>
          <a:off x="620631" y="1653318"/>
          <a:ext cx="6324648" cy="472341"/>
        </a:xfrm>
        <a:prstGeom prst="rect">
          <a:avLst/>
        </a:prstGeom>
        <a:solidFill>
          <a:schemeClr val="accent1">
            <a:shade val="50000"/>
            <a:hueOff val="402491"/>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921" tIns="35560" rIns="35560" bIns="35560" numCol="1" spcCol="1270" anchor="ctr" anchorCtr="0">
          <a:noAutofit/>
        </a:bodyPr>
        <a:lstStyle/>
        <a:p>
          <a:pPr lvl="0" algn="l" defTabSz="622300">
            <a:lnSpc>
              <a:spcPct val="90000"/>
            </a:lnSpc>
            <a:spcBef>
              <a:spcPct val="0"/>
            </a:spcBef>
            <a:spcAft>
              <a:spcPct val="35000"/>
            </a:spcAft>
          </a:pPr>
          <a:r>
            <a:rPr lang="en-GB" sz="1400" b="0" kern="1200" noProof="0" dirty="0" smtClean="0">
              <a:solidFill>
                <a:srgbClr val="000000"/>
              </a:solidFill>
              <a:latin typeface="Arial" panose="020B0604020202020204" pitchFamily="34" charset="0"/>
              <a:cs typeface="Arial" panose="020B0604020202020204" pitchFamily="34" charset="0"/>
            </a:rPr>
            <a:t>To decide on modalities for the Agreement’s review mechanisms</a:t>
          </a:r>
          <a:endParaRPr lang="en-GB" sz="1400" b="0" kern="1200" noProof="0" dirty="0">
            <a:solidFill>
              <a:srgbClr val="000000"/>
            </a:solidFill>
            <a:latin typeface="Arial" panose="020B0604020202020204" pitchFamily="34" charset="0"/>
            <a:cs typeface="Arial" panose="020B0604020202020204" pitchFamily="34" charset="0"/>
          </a:endParaRPr>
        </a:p>
      </dsp:txBody>
      <dsp:txXfrm>
        <a:off x="620631" y="1653318"/>
        <a:ext cx="6324648" cy="472341"/>
      </dsp:txXfrm>
    </dsp:sp>
    <dsp:sp modelId="{68D74E35-D36F-4989-9A4B-C8AA1CC5CAA4}">
      <dsp:nvSpPr>
        <dsp:cNvPr id="0" name=""/>
        <dsp:cNvSpPr/>
      </dsp:nvSpPr>
      <dsp:spPr>
        <a:xfrm>
          <a:off x="325417" y="1594276"/>
          <a:ext cx="590427" cy="590427"/>
        </a:xfrm>
        <a:prstGeom prst="ellipse">
          <a:avLst/>
        </a:prstGeom>
        <a:solidFill>
          <a:schemeClr val="lt1">
            <a:hueOff val="0"/>
            <a:satOff val="0"/>
            <a:lumOff val="0"/>
            <a:alphaOff val="0"/>
          </a:schemeClr>
        </a:solidFill>
        <a:ln w="12700" cap="flat" cmpd="sng" algn="ctr">
          <a:solidFill>
            <a:schemeClr val="accent1">
              <a:shade val="50000"/>
              <a:hueOff val="402491"/>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428F17-B440-DE48-95E5-9D7AF10EF5ED}">
      <dsp:nvSpPr>
        <dsp:cNvPr id="0" name=""/>
        <dsp:cNvSpPr/>
      </dsp:nvSpPr>
      <dsp:spPr>
        <a:xfrm>
          <a:off x="349826" y="2361954"/>
          <a:ext cx="6595452" cy="472341"/>
        </a:xfrm>
        <a:prstGeom prst="rect">
          <a:avLst/>
        </a:prstGeom>
        <a:solidFill>
          <a:schemeClr val="accent1">
            <a:shade val="50000"/>
            <a:hueOff val="201246"/>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921"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solidFill>
                <a:srgbClr val="000000"/>
              </a:solidFill>
              <a:latin typeface="Arial"/>
              <a:cs typeface="Arial"/>
            </a:rPr>
            <a:t>To provide rules for the operation of the new cooperative mechanisms established by the Agreement</a:t>
          </a:r>
          <a:endParaRPr lang="en-GB" sz="1400" b="1" kern="1200" noProof="0" dirty="0">
            <a:solidFill>
              <a:srgbClr val="000000"/>
            </a:solidFill>
            <a:latin typeface="Arial"/>
            <a:cs typeface="Arial"/>
          </a:endParaRPr>
        </a:p>
      </dsp:txBody>
      <dsp:txXfrm>
        <a:off x="349826" y="2361954"/>
        <a:ext cx="6595452" cy="472341"/>
      </dsp:txXfrm>
    </dsp:sp>
    <dsp:sp modelId="{B3D5782A-F532-F546-AAFA-536E63B83399}">
      <dsp:nvSpPr>
        <dsp:cNvPr id="0" name=""/>
        <dsp:cNvSpPr/>
      </dsp:nvSpPr>
      <dsp:spPr>
        <a:xfrm>
          <a:off x="54613" y="2302911"/>
          <a:ext cx="590427" cy="590427"/>
        </a:xfrm>
        <a:prstGeom prst="ellipse">
          <a:avLst/>
        </a:prstGeom>
        <a:solidFill>
          <a:schemeClr val="lt1">
            <a:hueOff val="0"/>
            <a:satOff val="0"/>
            <a:lumOff val="0"/>
            <a:alphaOff val="0"/>
          </a:schemeClr>
        </a:solidFill>
        <a:ln w="12700" cap="flat" cmpd="sng" algn="ctr">
          <a:solidFill>
            <a:schemeClr val="accent1">
              <a:shade val="50000"/>
              <a:hueOff val="201246"/>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17946B0-F23C-A040-A816-FBCC788CB08A}" type="datetimeFigureOut">
              <a:rPr lang="it-IT" smtClean="0"/>
              <a:t>06/11/18</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C88D43-7794-FA4A-89AF-89779073D56A}" type="slidenum">
              <a:rPr lang="it-IT" smtClean="0"/>
              <a:t>‹Nr.›</a:t>
            </a:fld>
            <a:endParaRPr lang="it-IT"/>
          </a:p>
        </p:txBody>
      </p:sp>
    </p:spTree>
    <p:extLst>
      <p:ext uri="{BB962C8B-B14F-4D97-AF65-F5344CB8AC3E}">
        <p14:creationId xmlns:p14="http://schemas.microsoft.com/office/powerpoint/2010/main" val="6360019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C88D43-7794-FA4A-89AF-89779073D56A}" type="slidenum">
              <a:rPr lang="it-IT" smtClean="0"/>
              <a:t>1</a:t>
            </a:fld>
            <a:endParaRPr lang="it-IT"/>
          </a:p>
        </p:txBody>
      </p:sp>
    </p:spTree>
    <p:extLst>
      <p:ext uri="{BB962C8B-B14F-4D97-AF65-F5344CB8AC3E}">
        <p14:creationId xmlns:p14="http://schemas.microsoft.com/office/powerpoint/2010/main" val="62403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10</a:t>
            </a:fld>
            <a:endParaRPr lang="it-IT"/>
          </a:p>
        </p:txBody>
      </p:sp>
    </p:spTree>
    <p:extLst>
      <p:ext uri="{BB962C8B-B14F-4D97-AF65-F5344CB8AC3E}">
        <p14:creationId xmlns:p14="http://schemas.microsoft.com/office/powerpoint/2010/main" val="165301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11</a:t>
            </a:fld>
            <a:endParaRPr lang="it-IT"/>
          </a:p>
        </p:txBody>
      </p:sp>
    </p:spTree>
    <p:extLst>
      <p:ext uri="{BB962C8B-B14F-4D97-AF65-F5344CB8AC3E}">
        <p14:creationId xmlns:p14="http://schemas.microsoft.com/office/powerpoint/2010/main" val="241825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12</a:t>
            </a:fld>
            <a:endParaRPr lang="it-IT"/>
          </a:p>
        </p:txBody>
      </p:sp>
    </p:spTree>
    <p:extLst>
      <p:ext uri="{BB962C8B-B14F-4D97-AF65-F5344CB8AC3E}">
        <p14:creationId xmlns:p14="http://schemas.microsoft.com/office/powerpoint/2010/main" val="1653010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13</a:t>
            </a:fld>
            <a:endParaRPr lang="it-IT"/>
          </a:p>
        </p:txBody>
      </p:sp>
    </p:spTree>
    <p:extLst>
      <p:ext uri="{BB962C8B-B14F-4D97-AF65-F5344CB8AC3E}">
        <p14:creationId xmlns:p14="http://schemas.microsoft.com/office/powerpoint/2010/main" val="165301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C88D43-7794-FA4A-89AF-89779073D56A}" type="slidenum">
              <a:rPr lang="it-IT" smtClean="0"/>
              <a:t>14</a:t>
            </a:fld>
            <a:endParaRPr lang="it-IT"/>
          </a:p>
        </p:txBody>
      </p:sp>
    </p:spTree>
    <p:extLst>
      <p:ext uri="{BB962C8B-B14F-4D97-AF65-F5344CB8AC3E}">
        <p14:creationId xmlns:p14="http://schemas.microsoft.com/office/powerpoint/2010/main" val="237929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15</a:t>
            </a:fld>
            <a:endParaRPr lang="it-IT"/>
          </a:p>
        </p:txBody>
      </p:sp>
    </p:spTree>
    <p:extLst>
      <p:ext uri="{BB962C8B-B14F-4D97-AF65-F5344CB8AC3E}">
        <p14:creationId xmlns:p14="http://schemas.microsoft.com/office/powerpoint/2010/main" val="155491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16</a:t>
            </a:fld>
            <a:endParaRPr lang="it-IT"/>
          </a:p>
        </p:txBody>
      </p:sp>
    </p:spTree>
    <p:extLst>
      <p:ext uri="{BB962C8B-B14F-4D97-AF65-F5344CB8AC3E}">
        <p14:creationId xmlns:p14="http://schemas.microsoft.com/office/powerpoint/2010/main" val="4213914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C88D43-7794-FA4A-89AF-89779073D56A}" type="slidenum">
              <a:rPr lang="it-IT" smtClean="0"/>
              <a:t>17</a:t>
            </a:fld>
            <a:endParaRPr lang="it-IT"/>
          </a:p>
        </p:txBody>
      </p:sp>
    </p:spTree>
    <p:extLst>
      <p:ext uri="{BB962C8B-B14F-4D97-AF65-F5344CB8AC3E}">
        <p14:creationId xmlns:p14="http://schemas.microsoft.com/office/powerpoint/2010/main" val="2379293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18</a:t>
            </a:fld>
            <a:endParaRPr lang="it-IT"/>
          </a:p>
        </p:txBody>
      </p:sp>
    </p:spTree>
    <p:extLst>
      <p:ext uri="{BB962C8B-B14F-4D97-AF65-F5344CB8AC3E}">
        <p14:creationId xmlns:p14="http://schemas.microsoft.com/office/powerpoint/2010/main" val="143000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19</a:t>
            </a:fld>
            <a:endParaRPr lang="it-IT"/>
          </a:p>
        </p:txBody>
      </p:sp>
    </p:spTree>
    <p:extLst>
      <p:ext uri="{BB962C8B-B14F-4D97-AF65-F5344CB8AC3E}">
        <p14:creationId xmlns:p14="http://schemas.microsoft.com/office/powerpoint/2010/main" val="418559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C88D43-7794-FA4A-89AF-89779073D56A}" type="slidenum">
              <a:rPr lang="it-IT" smtClean="0"/>
              <a:t>2</a:t>
            </a:fld>
            <a:endParaRPr lang="it-IT"/>
          </a:p>
        </p:txBody>
      </p:sp>
    </p:spTree>
    <p:extLst>
      <p:ext uri="{BB962C8B-B14F-4D97-AF65-F5344CB8AC3E}">
        <p14:creationId xmlns:p14="http://schemas.microsoft.com/office/powerpoint/2010/main" val="801489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20</a:t>
            </a:fld>
            <a:endParaRPr lang="it-IT"/>
          </a:p>
        </p:txBody>
      </p:sp>
    </p:spTree>
    <p:extLst>
      <p:ext uri="{BB962C8B-B14F-4D97-AF65-F5344CB8AC3E}">
        <p14:creationId xmlns:p14="http://schemas.microsoft.com/office/powerpoint/2010/main" val="78217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C88D43-7794-FA4A-89AF-89779073D56A}" type="slidenum">
              <a:rPr lang="it-IT" smtClean="0"/>
              <a:t>21</a:t>
            </a:fld>
            <a:endParaRPr lang="it-IT"/>
          </a:p>
        </p:txBody>
      </p:sp>
    </p:spTree>
    <p:extLst>
      <p:ext uri="{BB962C8B-B14F-4D97-AF65-F5344CB8AC3E}">
        <p14:creationId xmlns:p14="http://schemas.microsoft.com/office/powerpoint/2010/main" val="2379293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22</a:t>
            </a:fld>
            <a:endParaRPr lang="it-IT"/>
          </a:p>
        </p:txBody>
      </p:sp>
    </p:spTree>
    <p:extLst>
      <p:ext uri="{BB962C8B-B14F-4D97-AF65-F5344CB8AC3E}">
        <p14:creationId xmlns:p14="http://schemas.microsoft.com/office/powerpoint/2010/main" val="3226382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23</a:t>
            </a:fld>
            <a:endParaRPr lang="it-IT"/>
          </a:p>
        </p:txBody>
      </p:sp>
    </p:spTree>
    <p:extLst>
      <p:ext uri="{BB962C8B-B14F-4D97-AF65-F5344CB8AC3E}">
        <p14:creationId xmlns:p14="http://schemas.microsoft.com/office/powerpoint/2010/main" val="3226382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C88D43-7794-FA4A-89AF-89779073D56A}" type="slidenum">
              <a:rPr lang="it-IT" smtClean="0"/>
              <a:t>24</a:t>
            </a:fld>
            <a:endParaRPr lang="it-IT"/>
          </a:p>
        </p:txBody>
      </p:sp>
    </p:spTree>
    <p:extLst>
      <p:ext uri="{BB962C8B-B14F-4D97-AF65-F5344CB8AC3E}">
        <p14:creationId xmlns:p14="http://schemas.microsoft.com/office/powerpoint/2010/main" val="2379293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25</a:t>
            </a:fld>
            <a:endParaRPr lang="it-IT"/>
          </a:p>
        </p:txBody>
      </p:sp>
    </p:spTree>
    <p:extLst>
      <p:ext uri="{BB962C8B-B14F-4D97-AF65-F5344CB8AC3E}">
        <p14:creationId xmlns:p14="http://schemas.microsoft.com/office/powerpoint/2010/main" val="2394103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C88D43-7794-FA4A-89AF-89779073D56A}" type="slidenum">
              <a:rPr lang="it-IT" smtClean="0"/>
              <a:t>26</a:t>
            </a:fld>
            <a:endParaRPr lang="it-IT"/>
          </a:p>
        </p:txBody>
      </p:sp>
    </p:spTree>
    <p:extLst>
      <p:ext uri="{BB962C8B-B14F-4D97-AF65-F5344CB8AC3E}">
        <p14:creationId xmlns:p14="http://schemas.microsoft.com/office/powerpoint/2010/main" val="382523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3</a:t>
            </a:fld>
            <a:endParaRPr lang="it-IT"/>
          </a:p>
        </p:txBody>
      </p:sp>
    </p:spTree>
    <p:extLst>
      <p:ext uri="{BB962C8B-B14F-4D97-AF65-F5344CB8AC3E}">
        <p14:creationId xmlns:p14="http://schemas.microsoft.com/office/powerpoint/2010/main" val="81458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4</a:t>
            </a:fld>
            <a:endParaRPr lang="it-IT"/>
          </a:p>
        </p:txBody>
      </p:sp>
    </p:spTree>
    <p:extLst>
      <p:ext uri="{BB962C8B-B14F-4D97-AF65-F5344CB8AC3E}">
        <p14:creationId xmlns:p14="http://schemas.microsoft.com/office/powerpoint/2010/main" val="165301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C88D43-7794-FA4A-89AF-89779073D56A}" type="slidenum">
              <a:rPr lang="it-IT" smtClean="0"/>
              <a:t>5</a:t>
            </a:fld>
            <a:endParaRPr lang="it-IT"/>
          </a:p>
        </p:txBody>
      </p:sp>
    </p:spTree>
    <p:extLst>
      <p:ext uri="{BB962C8B-B14F-4D97-AF65-F5344CB8AC3E}">
        <p14:creationId xmlns:p14="http://schemas.microsoft.com/office/powerpoint/2010/main" val="11660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6</a:t>
            </a:fld>
            <a:endParaRPr lang="it-IT"/>
          </a:p>
        </p:txBody>
      </p:sp>
    </p:spTree>
    <p:extLst>
      <p:ext uri="{BB962C8B-B14F-4D97-AF65-F5344CB8AC3E}">
        <p14:creationId xmlns:p14="http://schemas.microsoft.com/office/powerpoint/2010/main" val="165301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7</a:t>
            </a:fld>
            <a:endParaRPr lang="it-IT"/>
          </a:p>
        </p:txBody>
      </p:sp>
    </p:spTree>
    <p:extLst>
      <p:ext uri="{BB962C8B-B14F-4D97-AF65-F5344CB8AC3E}">
        <p14:creationId xmlns:p14="http://schemas.microsoft.com/office/powerpoint/2010/main" val="212429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8</a:t>
            </a:fld>
            <a:endParaRPr lang="it-IT"/>
          </a:p>
        </p:txBody>
      </p:sp>
    </p:spTree>
    <p:extLst>
      <p:ext uri="{BB962C8B-B14F-4D97-AF65-F5344CB8AC3E}">
        <p14:creationId xmlns:p14="http://schemas.microsoft.com/office/powerpoint/2010/main" val="165301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C88D43-7794-FA4A-89AF-89779073D56A}" type="slidenum">
              <a:rPr lang="it-IT" smtClean="0"/>
              <a:t>9</a:t>
            </a:fld>
            <a:endParaRPr lang="it-IT"/>
          </a:p>
        </p:txBody>
      </p:sp>
    </p:spTree>
    <p:extLst>
      <p:ext uri="{BB962C8B-B14F-4D97-AF65-F5344CB8AC3E}">
        <p14:creationId xmlns:p14="http://schemas.microsoft.com/office/powerpoint/2010/main" val="3149246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5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06/11/18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218890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06/11/18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245073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06/11/18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252354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06/11/18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40419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06/11/18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220419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06/11/18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987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06/11/18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80006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06/11/18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113665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06/11/18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240645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06/11/18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222174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06/11/18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‹Nr.›</a:t>
            </a:fld>
            <a:endParaRPr lang="en-US" dirty="0"/>
          </a:p>
        </p:txBody>
      </p:sp>
    </p:spTree>
    <p:extLst>
      <p:ext uri="{BB962C8B-B14F-4D97-AF65-F5344CB8AC3E}">
        <p14:creationId xmlns:p14="http://schemas.microsoft.com/office/powerpoint/2010/main" val="76180117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62B4960-48DD-3145-AA34-D2D664ADA7C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endParaRPr lang="it-IT" dirty="0"/>
          </a:p>
        </p:txBody>
      </p:sp>
      <p:sp>
        <p:nvSpPr>
          <p:cNvPr id="3" name="Text Placeholder 2">
            <a:extLst>
              <a:ext uri="{FF2B5EF4-FFF2-40B4-BE49-F238E27FC236}">
                <a16:creationId xmlns:a16="http://schemas.microsoft.com/office/drawing/2014/main" xmlns="" id="{4524FBF7-FB59-1341-ADE5-F1BD65A674A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32B6C636-9E7A-D545-960A-60BD2CBDF8D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50BAD02-5660-894F-8147-C5DCBA4284F2}" type="datetimeFigureOut">
              <a:rPr lang="it-IT" smtClean="0"/>
              <a:t>06/11/18</a:t>
            </a:fld>
            <a:endParaRPr lang="it-IT"/>
          </a:p>
        </p:txBody>
      </p:sp>
      <p:sp>
        <p:nvSpPr>
          <p:cNvPr id="5" name="Footer Placeholder 4">
            <a:extLst>
              <a:ext uri="{FF2B5EF4-FFF2-40B4-BE49-F238E27FC236}">
                <a16:creationId xmlns:a16="http://schemas.microsoft.com/office/drawing/2014/main" xmlns="" id="{803A74B2-48AC-1841-A1A9-A1B6EB4263CA}"/>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lide Number Placeholder 5">
            <a:extLst>
              <a:ext uri="{FF2B5EF4-FFF2-40B4-BE49-F238E27FC236}">
                <a16:creationId xmlns:a16="http://schemas.microsoft.com/office/drawing/2014/main" xmlns="" id="{D4CAB3A0-4D34-B346-9F94-F735B84990C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C434AB9-15DF-E941-B1CB-399E89C54099}" type="slidenum">
              <a:rPr lang="it-IT" smtClean="0"/>
              <a:t>‹Nr.›</a:t>
            </a:fld>
            <a:endParaRPr lang="it-IT"/>
          </a:p>
        </p:txBody>
      </p:sp>
    </p:spTree>
    <p:extLst>
      <p:ext uri="{BB962C8B-B14F-4D97-AF65-F5344CB8AC3E}">
        <p14:creationId xmlns:p14="http://schemas.microsoft.com/office/powerpoint/2010/main" val="3208166399"/>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50BAD02-5660-894F-8147-C5DCBA4284F2}" type="datetimeFigureOut">
              <a:rPr lang="it-IT" smtClean="0"/>
              <a:t>06/11/18</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C434AB9-15DF-E941-B1CB-399E89C54099}" type="slidenum">
              <a:rPr lang="it-IT" smtClean="0"/>
              <a:t>‹Nr.›</a:t>
            </a:fld>
            <a:endParaRPr lang="it-IT"/>
          </a:p>
        </p:txBody>
      </p:sp>
      <p:sp>
        <p:nvSpPr>
          <p:cNvPr id="7" name="Rectangle 7">
            <a:extLst>
              <a:ext uri="{FF2B5EF4-FFF2-40B4-BE49-F238E27FC236}">
                <a16:creationId xmlns:a16="http://schemas.microsoft.com/office/drawing/2014/main" xmlns="" id="{ED5B7A40-87E8-4CFB-8E59-A614A0A0CC78}"/>
              </a:ext>
            </a:extLst>
          </p:cNvPr>
          <p:cNvSpPr/>
          <p:nvPr userDrawn="1"/>
        </p:nvSpPr>
        <p:spPr>
          <a:xfrm>
            <a:off x="0" y="4430598"/>
            <a:ext cx="9144000" cy="712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23">
            <a:extLst>
              <a:ext uri="{FF2B5EF4-FFF2-40B4-BE49-F238E27FC236}">
                <a16:creationId xmlns:a16="http://schemas.microsoft.com/office/drawing/2014/main" xmlns="" id="{4322C2EE-C9BF-4895-B400-BE4C4957F84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36915" y="4516438"/>
            <a:ext cx="2270169" cy="627062"/>
          </a:xfrm>
          <a:prstGeom prst="rect">
            <a:avLst/>
          </a:prstGeom>
        </p:spPr>
      </p:pic>
    </p:spTree>
    <p:extLst>
      <p:ext uri="{BB962C8B-B14F-4D97-AF65-F5344CB8AC3E}">
        <p14:creationId xmlns:p14="http://schemas.microsoft.com/office/powerpoint/2010/main" val="3729350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slide" Target="slide26.xm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slide" Target="slide16.xml"/><Relationship Id="rId5" Type="http://schemas.openxmlformats.org/officeDocument/2006/relationships/slide" Target="slide17.xml"/><Relationship Id="rId6" Type="http://schemas.openxmlformats.org/officeDocument/2006/relationships/slide" Target="slide15.xml"/><Relationship Id="rId7" Type="http://schemas.openxmlformats.org/officeDocument/2006/relationships/slide" Target="slide18.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stretch>
            <a:fillRect/>
          </a:stretch>
        </p:blipFill>
        <p:spPr>
          <a:xfrm>
            <a:off x="0" y="0"/>
            <a:ext cx="9144000" cy="4516438"/>
          </a:xfrm>
          <a:prstGeom prst="rect">
            <a:avLst/>
          </a:prstGeom>
        </p:spPr>
      </p:pic>
      <p:sp>
        <p:nvSpPr>
          <p:cNvPr id="7" name="Title 1"/>
          <p:cNvSpPr>
            <a:spLocks noGrp="1"/>
          </p:cNvSpPr>
          <p:nvPr/>
        </p:nvSpPr>
        <p:spPr>
          <a:xfrm>
            <a:off x="431800" y="820844"/>
            <a:ext cx="8280400" cy="3566402"/>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R="12700" lvl="0" algn="ctr" defTabSz="685800">
              <a:lnSpc>
                <a:spcPct val="101000"/>
              </a:lnSpc>
              <a:spcBef>
                <a:spcPts val="0"/>
              </a:spcBef>
            </a:pPr>
            <a:endParaRPr lang="en-GB" sz="1600" b="0" dirty="0">
              <a:solidFill>
                <a:srgbClr val="92D050"/>
              </a:solidFill>
              <a:latin typeface="Calibri" panose="020F0502020204030204" pitchFamily="34" charset="0"/>
              <a:ea typeface="Calibri" panose="020F0502020204030204" pitchFamily="34" charset="0"/>
              <a:cs typeface="Arial" panose="020B0604020202020204" pitchFamily="34" charset="0"/>
            </a:endParaRPr>
          </a:p>
        </p:txBody>
      </p:sp>
      <p:pic>
        <p:nvPicPr>
          <p:cNvPr id="23" name="Immagine 22"/>
          <p:cNvPicPr>
            <a:picLocks noChangeAspect="1"/>
          </p:cNvPicPr>
          <p:nvPr/>
        </p:nvPicPr>
        <p:blipFill>
          <a:blip r:embed="rId4"/>
          <a:stretch>
            <a:fillRect/>
          </a:stretch>
        </p:blipFill>
        <p:spPr>
          <a:xfrm>
            <a:off x="431800" y="392367"/>
            <a:ext cx="9144000" cy="37591"/>
          </a:xfrm>
          <a:prstGeom prst="rect">
            <a:avLst/>
          </a:prstGeom>
        </p:spPr>
      </p:pic>
      <p:sp>
        <p:nvSpPr>
          <p:cNvPr id="2" name="TextBox 1">
            <a:extLst>
              <a:ext uri="{FF2B5EF4-FFF2-40B4-BE49-F238E27FC236}">
                <a16:creationId xmlns:a16="http://schemas.microsoft.com/office/drawing/2014/main" xmlns="" id="{7713023E-7158-4C8C-8958-62224C4909ED}"/>
              </a:ext>
            </a:extLst>
          </p:cNvPr>
          <p:cNvSpPr txBox="1"/>
          <p:nvPr/>
        </p:nvSpPr>
        <p:spPr>
          <a:xfrm>
            <a:off x="496389" y="820844"/>
            <a:ext cx="7881257" cy="2739211"/>
          </a:xfrm>
          <a:prstGeom prst="rect">
            <a:avLst/>
          </a:prstGeom>
          <a:noFill/>
        </p:spPr>
        <p:txBody>
          <a:bodyPr wrap="square" rtlCol="0">
            <a:spAutoFit/>
          </a:bodyPr>
          <a:lstStyle/>
          <a:p>
            <a:pPr algn="ctr"/>
            <a:r>
              <a:rPr lang="en-GB" sz="2800" dirty="0" smtClean="0">
                <a:solidFill>
                  <a:srgbClr val="FFC000"/>
                </a:solidFill>
                <a:latin typeface="Arial" panose="020B0604020202020204" pitchFamily="34" charset="0"/>
                <a:cs typeface="Arial" panose="020B0604020202020204" pitchFamily="34" charset="0"/>
              </a:rPr>
              <a:t>Special meeting of the Subcommittee on Sustainable Development in preparation for COP24</a:t>
            </a:r>
          </a:p>
          <a:p>
            <a:pPr algn="ctr"/>
            <a:endParaRPr lang="en-GB" sz="2800" dirty="0" smtClean="0">
              <a:solidFill>
                <a:srgbClr val="FFC000"/>
              </a:solidFill>
              <a:latin typeface="Arial" panose="020B0604020202020204" pitchFamily="34" charset="0"/>
              <a:cs typeface="Arial" panose="020B0604020202020204" pitchFamily="34" charset="0"/>
            </a:endParaRPr>
          </a:p>
          <a:p>
            <a:pPr algn="ctr"/>
            <a:r>
              <a:rPr lang="en-GB" sz="2400" dirty="0" smtClean="0">
                <a:solidFill>
                  <a:srgbClr val="FFC000"/>
                </a:solidFill>
                <a:latin typeface="Arial" panose="020B0604020202020204" pitchFamily="34" charset="0"/>
                <a:cs typeface="Arial" panose="020B0604020202020204" pitchFamily="34" charset="0"/>
              </a:rPr>
              <a:t>ACP House, 6</a:t>
            </a:r>
            <a:r>
              <a:rPr lang="en-GB" sz="2400" baseline="30000" dirty="0" smtClean="0">
                <a:solidFill>
                  <a:srgbClr val="FFC000"/>
                </a:solidFill>
                <a:latin typeface="Arial" panose="020B0604020202020204" pitchFamily="34" charset="0"/>
                <a:cs typeface="Arial" panose="020B0604020202020204" pitchFamily="34" charset="0"/>
              </a:rPr>
              <a:t>th</a:t>
            </a:r>
            <a:r>
              <a:rPr lang="en-GB" sz="2400" dirty="0" smtClean="0">
                <a:solidFill>
                  <a:srgbClr val="FFC000"/>
                </a:solidFill>
                <a:latin typeface="Arial" panose="020B0604020202020204" pitchFamily="34" charset="0"/>
                <a:cs typeface="Arial" panose="020B0604020202020204" pitchFamily="34" charset="0"/>
              </a:rPr>
              <a:t> November 2018</a:t>
            </a:r>
          </a:p>
          <a:p>
            <a:endParaRPr lang="en-US" sz="3200" dirty="0">
              <a:solidFill>
                <a:schemeClr val="bg1"/>
              </a:solidFill>
            </a:endParaRPr>
          </a:p>
        </p:txBody>
      </p:sp>
    </p:spTree>
    <p:extLst>
      <p:ext uri="{BB962C8B-B14F-4D97-AF65-F5344CB8AC3E}">
        <p14:creationId xmlns:p14="http://schemas.microsoft.com/office/powerpoint/2010/main" val="7479261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5" name="CuadroTexto 4">
            <a:extLst>
              <a:ext uri="{FF2B5EF4-FFF2-40B4-BE49-F238E27FC236}">
                <a16:creationId xmlns:a16="http://schemas.microsoft.com/office/drawing/2014/main" xmlns="" id="{0A300411-FB1B-4240-B8DB-BAFEE65697C0}"/>
              </a:ext>
            </a:extLst>
          </p:cNvPr>
          <p:cNvSpPr txBox="1"/>
          <p:nvPr/>
        </p:nvSpPr>
        <p:spPr>
          <a:xfrm>
            <a:off x="2781300" y="520698"/>
            <a:ext cx="5448300" cy="540000"/>
          </a:xfrm>
          <a:prstGeom prst="rect">
            <a:avLst/>
          </a:prstGeom>
          <a:noFill/>
          <a:ln>
            <a:solidFill>
              <a:schemeClr val="accent4"/>
            </a:solidFill>
          </a:ln>
        </p:spPr>
        <p:txBody>
          <a:bodyPr wrap="square" rtlCol="0">
            <a:noAutofit/>
          </a:bodyPr>
          <a:lstStyle/>
          <a:p>
            <a:pPr algn="ctr"/>
            <a:r>
              <a:rPr lang="es-AR" b="1" i="1" dirty="0">
                <a:solidFill>
                  <a:schemeClr val="accent4"/>
                </a:solidFill>
                <a:latin typeface="Arial" panose="020B0604020202020204" pitchFamily="34" charset="0"/>
                <a:cs typeface="Arial" panose="020B0604020202020204" pitchFamily="34" charset="0"/>
              </a:rPr>
              <a:t>      </a:t>
            </a:r>
            <a:r>
              <a:rPr lang="es-AR" sz="2400" b="1" i="1" dirty="0" smtClean="0">
                <a:solidFill>
                  <a:srgbClr val="000000"/>
                </a:solidFill>
                <a:latin typeface="Arial" panose="020B0604020202020204" pitchFamily="34" charset="0"/>
                <a:cs typeface="Arial" panose="020B0604020202020204" pitchFamily="34" charset="0"/>
              </a:rPr>
              <a:t>TRANSPARENCY FRAMEWORK</a:t>
            </a:r>
            <a:endParaRPr lang="en-GB" sz="2400" i="1" dirty="0">
              <a:solidFill>
                <a:srgbClr val="000000"/>
              </a:solidFill>
              <a:latin typeface="Arial" panose="020B0604020202020204" pitchFamily="34" charset="0"/>
              <a:cs typeface="Arial" panose="020B0604020202020204" pitchFamily="34" charset="0"/>
            </a:endParaRPr>
          </a:p>
        </p:txBody>
      </p:sp>
      <p:sp>
        <p:nvSpPr>
          <p:cNvPr id="35" name="Chevron 79">
            <a:extLst>
              <a:ext uri="{FF2B5EF4-FFF2-40B4-BE49-F238E27FC236}">
                <a16:creationId xmlns:a16="http://schemas.microsoft.com/office/drawing/2014/main" xmlns="" id="{988B2BC4-11EC-4ECC-83F9-33BFC0563FBA}"/>
              </a:ext>
            </a:extLst>
          </p:cNvPr>
          <p:cNvSpPr/>
          <p:nvPr/>
        </p:nvSpPr>
        <p:spPr bwMode="ltGray">
          <a:xfrm>
            <a:off x="431800" y="520700"/>
            <a:ext cx="2627714" cy="560435"/>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36" name="Text Box 21">
            <a:extLst>
              <a:ext uri="{FF2B5EF4-FFF2-40B4-BE49-F238E27FC236}">
                <a16:creationId xmlns:a16="http://schemas.microsoft.com/office/drawing/2014/main" xmlns="" id="{86786EB4-48D8-4972-AF43-52C3115C4F9F}"/>
              </a:ext>
            </a:extLst>
          </p:cNvPr>
          <p:cNvSpPr txBox="1">
            <a:spLocks noChangeAspect="1" noChangeArrowheads="1"/>
          </p:cNvSpPr>
          <p:nvPr/>
        </p:nvSpPr>
        <p:spPr bwMode="gray">
          <a:xfrm>
            <a:off x="660400" y="256934"/>
            <a:ext cx="2310214" cy="675739"/>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endParaRPr lang="en-US" sz="1050" b="1" i="1" dirty="0">
              <a:solidFill>
                <a:schemeClr val="bg1"/>
              </a:solidFill>
              <a:latin typeface="Arial" panose="020B0604020202020204" pitchFamily="34" charset="0"/>
              <a:cs typeface="Arial" panose="020B0604020202020204" pitchFamily="34" charset="0"/>
            </a:endParaRPr>
          </a:p>
          <a:p>
            <a:pPr algn="ctr" defTabSz="801688">
              <a:spcBef>
                <a:spcPct val="20000"/>
              </a:spcBef>
            </a:pPr>
            <a:r>
              <a:rPr lang="en-US" sz="1800" b="1" i="1" dirty="0">
                <a:solidFill>
                  <a:schemeClr val="bg1"/>
                </a:solidFill>
                <a:latin typeface="Arial" panose="020B0604020202020204" pitchFamily="34" charset="0"/>
                <a:cs typeface="Arial" panose="020B0604020202020204" pitchFamily="34" charset="0"/>
              </a:rPr>
              <a:t>PAWP negotiations</a:t>
            </a:r>
          </a:p>
        </p:txBody>
      </p:sp>
      <p:sp>
        <p:nvSpPr>
          <p:cNvPr id="6" name="CuadroTexto 5">
            <a:extLst>
              <a:ext uri="{FF2B5EF4-FFF2-40B4-BE49-F238E27FC236}">
                <a16:creationId xmlns:a16="http://schemas.microsoft.com/office/drawing/2014/main" xmlns="" id="{C93702FC-B465-4BCE-858F-1324916548D7}"/>
              </a:ext>
            </a:extLst>
          </p:cNvPr>
          <p:cNvSpPr txBox="1"/>
          <p:nvPr/>
        </p:nvSpPr>
        <p:spPr>
          <a:xfrm>
            <a:off x="570907" y="1275450"/>
            <a:ext cx="7892609" cy="2554545"/>
          </a:xfrm>
          <a:prstGeom prst="rect">
            <a:avLst/>
          </a:prstGeom>
          <a:noFill/>
        </p:spPr>
        <p:txBody>
          <a:bodyPr wrap="square" rtlCol="0">
            <a:spAutoFit/>
          </a:bodyPr>
          <a:lstStyle/>
          <a:p>
            <a:pPr marL="285750" indent="-285750">
              <a:buFont typeface="Arial"/>
              <a:buChar char="•"/>
            </a:pPr>
            <a:r>
              <a:rPr lang="en-US" sz="1600" dirty="0">
                <a:solidFill>
                  <a:schemeClr val="tx2"/>
                </a:solidFill>
                <a:latin typeface="Arial" panose="020B0604020202020204" pitchFamily="34" charset="0"/>
                <a:cs typeface="Arial" panose="020B0604020202020204" pitchFamily="34" charset="0"/>
              </a:rPr>
              <a:t>M</a:t>
            </a:r>
            <a:r>
              <a:rPr lang="en-US" sz="1600" dirty="0" smtClean="0">
                <a:solidFill>
                  <a:schemeClr val="tx2"/>
                </a:solidFill>
                <a:latin typeface="Arial" panose="020B0604020202020204" pitchFamily="34" charset="0"/>
                <a:cs typeface="Arial" panose="020B0604020202020204" pitchFamily="34" charset="0"/>
              </a:rPr>
              <a:t>odalities</a:t>
            </a:r>
            <a:r>
              <a:rPr lang="en-US" sz="1600" dirty="0">
                <a:solidFill>
                  <a:schemeClr val="tx2"/>
                </a:solidFill>
                <a:latin typeface="Arial" panose="020B0604020202020204" pitchFamily="34" charset="0"/>
                <a:cs typeface="Arial" panose="020B0604020202020204" pitchFamily="34" charset="0"/>
              </a:rPr>
              <a:t>, procedures, and guidelines for the transparency framework for action and </a:t>
            </a:r>
            <a:r>
              <a:rPr lang="en-US" sz="1600" dirty="0" smtClean="0">
                <a:solidFill>
                  <a:schemeClr val="tx2"/>
                </a:solidFill>
                <a:latin typeface="Arial" panose="020B0604020202020204" pitchFamily="34" charset="0"/>
                <a:cs typeface="Arial" panose="020B0604020202020204" pitchFamily="34" charset="0"/>
              </a:rPr>
              <a:t>support</a:t>
            </a:r>
            <a:r>
              <a:rPr lang="en-US" sz="1600" dirty="0">
                <a:solidFill>
                  <a:schemeClr val="tx2"/>
                </a:solidFill>
                <a:latin typeface="Arial" panose="020B0604020202020204" pitchFamily="34" charset="0"/>
                <a:cs typeface="Arial" panose="020B0604020202020204" pitchFamily="34" charset="0"/>
              </a:rPr>
              <a:t> </a:t>
            </a:r>
            <a:r>
              <a:rPr lang="en-US" sz="1600" dirty="0" smtClean="0">
                <a:solidFill>
                  <a:schemeClr val="tx2"/>
                </a:solidFill>
                <a:latin typeface="Arial" panose="020B0604020202020204" pitchFamily="34" charset="0"/>
                <a:cs typeface="Arial" panose="020B0604020202020204" pitchFamily="34" charset="0"/>
              </a:rPr>
              <a:t>(APA). The development of common MPG for the transparency framework </a:t>
            </a:r>
            <a:r>
              <a:rPr lang="en-US" sz="1600" dirty="0" smtClean="0">
                <a:solidFill>
                  <a:schemeClr val="tx2"/>
                </a:solidFill>
                <a:latin typeface="Arial" panose="020B0604020202020204" pitchFamily="34" charset="0"/>
                <a:cs typeface="Arial" panose="020B0604020202020204" pitchFamily="34" charset="0"/>
              </a:rPr>
              <a:t>including developing countries proposing ‘principles’:</a:t>
            </a:r>
            <a:endParaRPr lang="en-US" sz="1600" dirty="0" smtClean="0">
              <a:solidFill>
                <a:schemeClr val="tx2"/>
              </a:solidFill>
              <a:latin typeface="Arial" panose="020B0604020202020204" pitchFamily="34" charset="0"/>
              <a:cs typeface="Arial" panose="020B0604020202020204" pitchFamily="34" charset="0"/>
            </a:endParaRPr>
          </a:p>
          <a:p>
            <a:pPr marL="628650" lvl="1" indent="-285750">
              <a:buFont typeface="Arial"/>
              <a:buChar char="•"/>
            </a:pPr>
            <a:endParaRPr lang="en-US" sz="1600" dirty="0" smtClean="0">
              <a:solidFill>
                <a:schemeClr val="tx2"/>
              </a:solidFill>
              <a:latin typeface="Arial" panose="020B0604020202020204" pitchFamily="34" charset="0"/>
              <a:cs typeface="Arial" panose="020B0604020202020204" pitchFamily="34" charset="0"/>
            </a:endParaRP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no backsliding </a:t>
            </a:r>
            <a:r>
              <a:rPr lang="en-US" sz="1600" dirty="0">
                <a:solidFill>
                  <a:schemeClr val="tx2"/>
                </a:solidFill>
                <a:latin typeface="Arial" panose="020B0604020202020204" pitchFamily="34" charset="0"/>
                <a:cs typeface="Arial" panose="020B0604020202020204" pitchFamily="34" charset="0"/>
              </a:rPr>
              <a:t>(enhance existing arrangements under the Convention); </a:t>
            </a:r>
            <a:endParaRPr lang="en-US" sz="1600" dirty="0" smtClean="0">
              <a:solidFill>
                <a:schemeClr val="tx2"/>
              </a:solidFill>
              <a:latin typeface="Arial" panose="020B0604020202020204" pitchFamily="34" charset="0"/>
              <a:cs typeface="Arial" panose="020B0604020202020204" pitchFamily="34" charset="0"/>
            </a:endParaRP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different </a:t>
            </a:r>
            <a:r>
              <a:rPr lang="en-US" sz="1600" dirty="0">
                <a:solidFill>
                  <a:schemeClr val="tx2"/>
                </a:solidFill>
                <a:latin typeface="Arial" panose="020B0604020202020204" pitchFamily="34" charset="0"/>
                <a:cs typeface="Arial" panose="020B0604020202020204" pitchFamily="34" charset="0"/>
              </a:rPr>
              <a:t>starting </a:t>
            </a:r>
            <a:r>
              <a:rPr lang="en-US" sz="1600" dirty="0" smtClean="0">
                <a:solidFill>
                  <a:schemeClr val="tx2"/>
                </a:solidFill>
                <a:latin typeface="Arial" panose="020B0604020202020204" pitchFamily="34" charset="0"/>
                <a:cs typeface="Arial" panose="020B0604020202020204" pitchFamily="34" charset="0"/>
              </a:rPr>
              <a:t>points </a:t>
            </a:r>
            <a:r>
              <a:rPr lang="en-US" sz="1600" dirty="0">
                <a:solidFill>
                  <a:schemeClr val="tx2"/>
                </a:solidFill>
                <a:latin typeface="Arial" panose="020B0604020202020204" pitchFamily="34" charset="0"/>
                <a:cs typeface="Arial" panose="020B0604020202020204" pitchFamily="34" charset="0"/>
              </a:rPr>
              <a:t>(flexibility for developing countries)</a:t>
            </a:r>
            <a:r>
              <a:rPr lang="en-US" sz="1600" dirty="0" smtClean="0">
                <a:solidFill>
                  <a:schemeClr val="tx2"/>
                </a:solidFill>
                <a:latin typeface="Arial" panose="020B0604020202020204" pitchFamily="34" charset="0"/>
                <a:cs typeface="Arial" panose="020B0604020202020204" pitchFamily="34" charset="0"/>
              </a:rPr>
              <a:t>;</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improvement </a:t>
            </a:r>
            <a:r>
              <a:rPr lang="en-US" sz="1600" dirty="0">
                <a:solidFill>
                  <a:schemeClr val="tx2"/>
                </a:solidFill>
                <a:latin typeface="Arial" panose="020B0604020202020204" pitchFamily="34" charset="0"/>
                <a:cs typeface="Arial" panose="020B0604020202020204" pitchFamily="34" charset="0"/>
              </a:rPr>
              <a:t>over </a:t>
            </a:r>
            <a:r>
              <a:rPr lang="en-US" sz="1600" dirty="0" smtClean="0">
                <a:solidFill>
                  <a:schemeClr val="tx2"/>
                </a:solidFill>
                <a:latin typeface="Arial" panose="020B0604020202020204" pitchFamily="34" charset="0"/>
                <a:cs typeface="Arial" panose="020B0604020202020204" pitchFamily="34" charset="0"/>
              </a:rPr>
              <a:t>time </a:t>
            </a:r>
            <a:r>
              <a:rPr lang="en-US" sz="1600" dirty="0">
                <a:solidFill>
                  <a:schemeClr val="tx2"/>
                </a:solidFill>
                <a:latin typeface="Arial" panose="020B0604020202020204" pitchFamily="34" charset="0"/>
                <a:cs typeface="Arial" panose="020B0604020202020204" pitchFamily="34" charset="0"/>
              </a:rPr>
              <a:t>(support to be provided to developing countries on a continuous basis to build transparency-related capacity over time</a:t>
            </a:r>
            <a:r>
              <a:rPr lang="en-US" sz="1600" dirty="0" smtClean="0">
                <a:solidFill>
                  <a:schemeClr val="tx2"/>
                </a:solidFill>
                <a:latin typeface="Arial" panose="020B0604020202020204" pitchFamily="34" charset="0"/>
                <a:cs typeface="Arial" panose="020B0604020202020204" pitchFamily="34" charset="0"/>
              </a:rPr>
              <a:t>);</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incorporating </a:t>
            </a:r>
            <a:r>
              <a:rPr lang="en-US" sz="1600" dirty="0">
                <a:solidFill>
                  <a:schemeClr val="tx2"/>
                </a:solidFill>
                <a:latin typeface="Arial" panose="020B0604020202020204" pitchFamily="34" charset="0"/>
                <a:cs typeface="Arial" panose="020B0604020202020204" pitchFamily="34" charset="0"/>
              </a:rPr>
              <a:t>loss and damage, also linking to the global </a:t>
            </a:r>
            <a:r>
              <a:rPr lang="en-US" sz="1600" dirty="0" err="1">
                <a:solidFill>
                  <a:schemeClr val="tx2"/>
                </a:solidFill>
                <a:latin typeface="Arial" panose="020B0604020202020204" pitchFamily="34" charset="0"/>
                <a:cs typeface="Arial" panose="020B0604020202020204" pitchFamily="34" charset="0"/>
              </a:rPr>
              <a:t>stocktake</a:t>
            </a:r>
            <a:r>
              <a:rPr lang="en-US" sz="1600" dirty="0">
                <a:solidFill>
                  <a:schemeClr val="tx2"/>
                </a:solidFill>
                <a:latin typeface="Arial" panose="020B0604020202020204" pitchFamily="34" charset="0"/>
                <a:cs typeface="Arial" panose="020B0604020202020204" pitchFamily="34" charset="0"/>
              </a:rPr>
              <a:t>.</a:t>
            </a:r>
          </a:p>
          <a:p>
            <a:endParaRPr lang="en-US"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4637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a:xfrm>
            <a:off x="96643" y="528762"/>
            <a:ext cx="8615557" cy="831677"/>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solidFill>
                <a:srgbClr val="00546E"/>
              </a:solidFill>
              <a:latin typeface="Arial" charset="0"/>
              <a:cs typeface="Arial" charset="0"/>
            </a:endParaRPr>
          </a:p>
        </p:txBody>
      </p:sp>
      <p:sp>
        <p:nvSpPr>
          <p:cNvPr id="11" name="Content Placeholder 2"/>
          <p:cNvSpPr>
            <a:spLocks noGrp="1"/>
          </p:cNvSpPr>
          <p:nvPr/>
        </p:nvSpPr>
        <p:spPr>
          <a:xfrm>
            <a:off x="96643" y="1442744"/>
            <a:ext cx="8681597" cy="2861627"/>
          </a:xfrm>
          <a:prstGeom prst="rect">
            <a:avLst/>
          </a:prstGeom>
        </p:spPr>
        <p:style>
          <a:lnRef idx="0">
            <a:scrgbClr r="0" g="0" b="0"/>
          </a:lnRef>
          <a:fillRef idx="0">
            <a:scrgbClr r="0" g="0" b="0"/>
          </a:fillRef>
          <a:effectRef idx="0">
            <a:scrgbClr r="0" g="0" b="0"/>
          </a:effectRef>
          <a:fontRef idx="major"/>
        </p:style>
        <p:txBody>
          <a:bodyPr lIns="0" rIns="90000"/>
          <a:lstStyle>
            <a:lvl1pPr marL="0" indent="0" algn="l" defTabSz="914400" rtl="0" eaLnBrk="1" latinLnBrk="0" hangingPunct="1">
              <a:lnSpc>
                <a:spcPct val="90000"/>
              </a:lnSpc>
              <a:spcBef>
                <a:spcPts val="1000"/>
              </a:spcBef>
              <a:buFont typeface="Arial"/>
              <a:buNone/>
              <a:defRPr sz="1400"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j-lt"/>
                <a:ea typeface="+mj-ea"/>
                <a:cs typeface="+mj-cs"/>
              </a:defRPr>
            </a:lvl2pPr>
            <a:lvl3pPr marL="914400" indent="0" algn="l" defTabSz="914400" rtl="0" eaLnBrk="1" latinLnBrk="0" hangingPunct="1">
              <a:lnSpc>
                <a:spcPct val="90000"/>
              </a:lnSpc>
              <a:spcBef>
                <a:spcPts val="500"/>
              </a:spcBef>
              <a:buFont typeface="Arial"/>
              <a:buNone/>
              <a:defRPr sz="1600" kern="1200">
                <a:solidFill>
                  <a:schemeClr val="tx1"/>
                </a:solidFill>
                <a:latin typeface="+mj-lt"/>
                <a:ea typeface="+mj-ea"/>
                <a:cs typeface="+mj-cs"/>
              </a:defRPr>
            </a:lvl3pPr>
            <a:lvl4pPr marL="13716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4pPr>
            <a:lvl5pPr marL="18288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pPr marL="342900" indent="-342900">
              <a:buFont typeface="Arial" panose="020B0604020202020204" pitchFamily="34" charset="0"/>
              <a:buChar char="•"/>
            </a:pPr>
            <a:endParaRPr lang="en-US" sz="2400" dirty="0">
              <a:latin typeface="Arial" charset="0"/>
              <a:cs typeface="Arial" charset="0"/>
            </a:endParaRPr>
          </a:p>
        </p:txBody>
      </p:sp>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6" name="CuadroTexto 5">
            <a:extLst>
              <a:ext uri="{FF2B5EF4-FFF2-40B4-BE49-F238E27FC236}">
                <a16:creationId xmlns:a16="http://schemas.microsoft.com/office/drawing/2014/main" xmlns="" id="{10061503-B79F-4EC0-8CB9-5D17A5AFF5A1}"/>
              </a:ext>
            </a:extLst>
          </p:cNvPr>
          <p:cNvSpPr txBox="1"/>
          <p:nvPr/>
        </p:nvSpPr>
        <p:spPr>
          <a:xfrm>
            <a:off x="431800" y="360729"/>
            <a:ext cx="3810000" cy="507831"/>
          </a:xfrm>
          <a:prstGeom prst="rect">
            <a:avLst/>
          </a:prstGeom>
          <a:noFill/>
        </p:spPr>
        <p:txBody>
          <a:bodyPr wrap="square" rtlCol="0">
            <a:spAutoFit/>
          </a:bodyPr>
          <a:lstStyle/>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Some of the issues under discussion relate to: </a:t>
            </a:r>
          </a:p>
        </p:txBody>
      </p:sp>
      <p:sp>
        <p:nvSpPr>
          <p:cNvPr id="8" name="Rectangle 126">
            <a:extLst>
              <a:ext uri="{FF2B5EF4-FFF2-40B4-BE49-F238E27FC236}">
                <a16:creationId xmlns:a16="http://schemas.microsoft.com/office/drawing/2014/main" xmlns="" id="{E31CFE6A-5857-4894-9E23-0DFF7EC14EDD}"/>
              </a:ext>
            </a:extLst>
          </p:cNvPr>
          <p:cNvSpPr/>
          <p:nvPr/>
        </p:nvSpPr>
        <p:spPr>
          <a:xfrm>
            <a:off x="6616870" y="2032112"/>
            <a:ext cx="1150703" cy="7538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127">
            <a:extLst>
              <a:ext uri="{FF2B5EF4-FFF2-40B4-BE49-F238E27FC236}">
                <a16:creationId xmlns:a16="http://schemas.microsoft.com/office/drawing/2014/main" xmlns="" id="{C9F17A31-2266-4579-9E4F-CFE933ED39E4}"/>
              </a:ext>
            </a:extLst>
          </p:cNvPr>
          <p:cNvSpPr/>
          <p:nvPr/>
        </p:nvSpPr>
        <p:spPr>
          <a:xfrm>
            <a:off x="3213354" y="1108299"/>
            <a:ext cx="5329411" cy="7538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marL="0" lvl="1" defTabSz="755650">
              <a:lnSpc>
                <a:spcPct val="90000"/>
              </a:lnSpc>
              <a:spcBef>
                <a:spcPct val="0"/>
              </a:spcBef>
              <a:spcAft>
                <a:spcPct val="15000"/>
              </a:spcAft>
            </a:pPr>
            <a:r>
              <a:rPr lang="en-US" sz="1200" dirty="0">
                <a:solidFill>
                  <a:schemeClr val="tx2"/>
                </a:solidFill>
                <a:latin typeface="Arial" panose="020B0604020202020204" pitchFamily="34" charset="0"/>
                <a:cs typeface="Arial" panose="020B0604020202020204" pitchFamily="34" charset="0"/>
              </a:rPr>
              <a:t>…some developing countries emphasize the need to reflect flexibility for developing countries as the guiding principle. </a:t>
            </a:r>
            <a:r>
              <a:rPr lang="en-US" sz="1200" b="1" dirty="0">
                <a:solidFill>
                  <a:schemeClr val="tx2"/>
                </a:solidFill>
                <a:latin typeface="Arial" panose="020B0604020202020204" pitchFamily="34" charset="0"/>
                <a:cs typeface="Arial" panose="020B0604020202020204" pitchFamily="34" charset="0"/>
              </a:rPr>
              <a:t>AOSIS</a:t>
            </a:r>
            <a:r>
              <a:rPr lang="en-US" sz="1200" dirty="0">
                <a:solidFill>
                  <a:schemeClr val="tx2"/>
                </a:solidFill>
                <a:latin typeface="Arial" panose="020B0604020202020204" pitchFamily="34" charset="0"/>
                <a:cs typeface="Arial" panose="020B0604020202020204" pitchFamily="34" charset="0"/>
              </a:rPr>
              <a:t> wish to identify “information on loss and damage” as an objective of the framework’s MPGs.</a:t>
            </a:r>
          </a:p>
        </p:txBody>
      </p:sp>
      <p:sp>
        <p:nvSpPr>
          <p:cNvPr id="12" name="Rectangle 124">
            <a:extLst>
              <a:ext uri="{FF2B5EF4-FFF2-40B4-BE49-F238E27FC236}">
                <a16:creationId xmlns:a16="http://schemas.microsoft.com/office/drawing/2014/main" xmlns="" id="{DD1DBEAA-DF2E-495F-A58A-A3FA9B65266B}"/>
              </a:ext>
            </a:extLst>
          </p:cNvPr>
          <p:cNvSpPr/>
          <p:nvPr/>
        </p:nvSpPr>
        <p:spPr>
          <a:xfrm>
            <a:off x="4360426" y="2208601"/>
            <a:ext cx="1065706" cy="5233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22">
            <a:extLst>
              <a:ext uri="{FF2B5EF4-FFF2-40B4-BE49-F238E27FC236}">
                <a16:creationId xmlns:a16="http://schemas.microsoft.com/office/drawing/2014/main" xmlns="" id="{DF763431-3A30-496E-9087-E5C79A172E42}"/>
              </a:ext>
            </a:extLst>
          </p:cNvPr>
          <p:cNvSpPr/>
          <p:nvPr/>
        </p:nvSpPr>
        <p:spPr>
          <a:xfrm>
            <a:off x="5837654" y="3652551"/>
            <a:ext cx="1150703" cy="7538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23">
            <a:extLst>
              <a:ext uri="{FF2B5EF4-FFF2-40B4-BE49-F238E27FC236}">
                <a16:creationId xmlns:a16="http://schemas.microsoft.com/office/drawing/2014/main" xmlns="" id="{C3FE5419-2487-4DCB-908E-38C8549D7FE5}"/>
              </a:ext>
            </a:extLst>
          </p:cNvPr>
          <p:cNvSpPr/>
          <p:nvPr/>
        </p:nvSpPr>
        <p:spPr>
          <a:xfrm>
            <a:off x="3257889" y="2217809"/>
            <a:ext cx="5535157" cy="7538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marL="0" lvl="1" defTabSz="755650">
              <a:lnSpc>
                <a:spcPct val="90000"/>
              </a:lnSpc>
              <a:spcBef>
                <a:spcPct val="0"/>
              </a:spcBef>
              <a:spcAft>
                <a:spcPct val="15000"/>
              </a:spcAft>
            </a:pPr>
            <a:r>
              <a:rPr lang="en-US" sz="1200" dirty="0">
                <a:solidFill>
                  <a:schemeClr val="accent1"/>
                </a:solidFill>
                <a:latin typeface="Arial" panose="020B0604020202020204" pitchFamily="34" charset="0"/>
                <a:cs typeface="Arial" panose="020B0604020202020204" pitchFamily="34" charset="0"/>
              </a:rPr>
              <a:t>…some developed countries would like </a:t>
            </a:r>
            <a:r>
              <a:rPr lang="en-US" sz="1200" b="1" dirty="0">
                <a:solidFill>
                  <a:schemeClr val="accent1"/>
                </a:solidFill>
                <a:latin typeface="Arial" panose="020B0604020202020204" pitchFamily="34" charset="0"/>
                <a:cs typeface="Arial" panose="020B0604020202020204" pitchFamily="34" charset="0"/>
              </a:rPr>
              <a:t>adaptation</a:t>
            </a:r>
            <a:r>
              <a:rPr lang="en-US" sz="1200" dirty="0">
                <a:solidFill>
                  <a:schemeClr val="accent1"/>
                </a:solidFill>
                <a:latin typeface="Arial" panose="020B0604020202020204" pitchFamily="34" charset="0"/>
                <a:cs typeface="Arial" panose="020B0604020202020204" pitchFamily="34" charset="0"/>
              </a:rPr>
              <a:t> </a:t>
            </a:r>
            <a:r>
              <a:rPr lang="en-US" sz="1200" b="1" dirty="0">
                <a:solidFill>
                  <a:schemeClr val="accent1"/>
                </a:solidFill>
                <a:latin typeface="Arial" panose="020B0604020202020204" pitchFamily="34" charset="0"/>
                <a:cs typeface="Arial" panose="020B0604020202020204" pitchFamily="34" charset="0"/>
              </a:rPr>
              <a:t>communication guidance </a:t>
            </a:r>
            <a:r>
              <a:rPr lang="en-US" sz="1200" dirty="0">
                <a:solidFill>
                  <a:schemeClr val="accent1"/>
                </a:solidFill>
                <a:latin typeface="Arial" panose="020B0604020202020204" pitchFamily="34" charset="0"/>
                <a:cs typeface="Arial" panose="020B0604020202020204" pitchFamily="34" charset="0"/>
              </a:rPr>
              <a:t>incorporated into the transparency framework. </a:t>
            </a:r>
          </a:p>
        </p:txBody>
      </p:sp>
      <p:sp>
        <p:nvSpPr>
          <p:cNvPr id="17" name="Rectangle 120">
            <a:extLst>
              <a:ext uri="{FF2B5EF4-FFF2-40B4-BE49-F238E27FC236}">
                <a16:creationId xmlns:a16="http://schemas.microsoft.com/office/drawing/2014/main" xmlns="" id="{FA855F31-87A1-4C75-9625-38A092EDE55D}"/>
              </a:ext>
            </a:extLst>
          </p:cNvPr>
          <p:cNvSpPr/>
          <p:nvPr/>
        </p:nvSpPr>
        <p:spPr>
          <a:xfrm>
            <a:off x="3584896" y="3829041"/>
            <a:ext cx="1065706" cy="5233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18">
            <a:extLst>
              <a:ext uri="{FF2B5EF4-FFF2-40B4-BE49-F238E27FC236}">
                <a16:creationId xmlns:a16="http://schemas.microsoft.com/office/drawing/2014/main" xmlns="" id="{48B3A9FB-03F2-4937-9B12-DB86A2968A18}"/>
              </a:ext>
            </a:extLst>
          </p:cNvPr>
          <p:cNvSpPr/>
          <p:nvPr/>
        </p:nvSpPr>
        <p:spPr>
          <a:xfrm>
            <a:off x="6616870" y="5272408"/>
            <a:ext cx="1150703" cy="7538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119">
            <a:extLst>
              <a:ext uri="{FF2B5EF4-FFF2-40B4-BE49-F238E27FC236}">
                <a16:creationId xmlns:a16="http://schemas.microsoft.com/office/drawing/2014/main" xmlns="" id="{6F7B5A61-F51E-4518-A3CF-0A1CE3DE834E}"/>
              </a:ext>
            </a:extLst>
          </p:cNvPr>
          <p:cNvSpPr/>
          <p:nvPr/>
        </p:nvSpPr>
        <p:spPr>
          <a:xfrm>
            <a:off x="2925716" y="3327320"/>
            <a:ext cx="5653608" cy="9770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lvl="1"/>
            <a:r>
              <a:rPr lang="en-US" sz="1200" dirty="0">
                <a:solidFill>
                  <a:srgbClr val="000000"/>
                </a:solidFill>
                <a:latin typeface="Arial" panose="020B0604020202020204" pitchFamily="34" charset="0"/>
                <a:cs typeface="Arial" panose="020B0604020202020204" pitchFamily="34" charset="0"/>
              </a:rPr>
              <a:t>…some developing countries would like to see these discussions informed by discussions on </a:t>
            </a:r>
            <a:r>
              <a:rPr lang="en-US" sz="1200" b="1" dirty="0">
                <a:solidFill>
                  <a:srgbClr val="000000"/>
                </a:solidFill>
                <a:latin typeface="Arial" panose="020B0604020202020204" pitchFamily="34" charset="0"/>
                <a:cs typeface="Arial" panose="020B0604020202020204" pitchFamily="34" charset="0"/>
              </a:rPr>
              <a:t>accounting of NDCs </a:t>
            </a:r>
            <a:r>
              <a:rPr lang="en-US" sz="1200" dirty="0">
                <a:solidFill>
                  <a:srgbClr val="000000"/>
                </a:solidFill>
                <a:latin typeface="Arial" panose="020B0604020202020204" pitchFamily="34" charset="0"/>
                <a:cs typeface="Arial" panose="020B0604020202020204" pitchFamily="34" charset="0"/>
              </a:rPr>
              <a:t>and on </a:t>
            </a:r>
            <a:r>
              <a:rPr lang="en-US" sz="1200" b="1" dirty="0">
                <a:solidFill>
                  <a:srgbClr val="000000"/>
                </a:solidFill>
                <a:latin typeface="Arial" panose="020B0604020202020204" pitchFamily="34" charset="0"/>
                <a:cs typeface="Arial" panose="020B0604020202020204" pitchFamily="34" charset="0"/>
              </a:rPr>
              <a:t>information to facilitate clarity, transparency and understanding</a:t>
            </a:r>
            <a:r>
              <a:rPr lang="en-US" sz="1200" dirty="0">
                <a:solidFill>
                  <a:srgbClr val="000000"/>
                </a:solidFill>
                <a:latin typeface="Arial" panose="020B0604020202020204" pitchFamily="34" charset="0"/>
                <a:cs typeface="Arial" panose="020B0604020202020204" pitchFamily="34" charset="0"/>
              </a:rPr>
              <a:t>. Developed countries view these discussions as separate, with NDC discussions addressing potential NDC </a:t>
            </a:r>
            <a:r>
              <a:rPr lang="en-US" sz="1200" b="1" dirty="0">
                <a:solidFill>
                  <a:srgbClr val="000000"/>
                </a:solidFill>
                <a:latin typeface="Arial" panose="020B0604020202020204" pitchFamily="34" charset="0"/>
                <a:cs typeface="Arial" panose="020B0604020202020204" pitchFamily="34" charset="0"/>
              </a:rPr>
              <a:t>content,</a:t>
            </a:r>
            <a:r>
              <a:rPr lang="en-US" sz="1200" dirty="0">
                <a:solidFill>
                  <a:srgbClr val="000000"/>
                </a:solidFill>
                <a:latin typeface="Arial" panose="020B0604020202020204" pitchFamily="34" charset="0"/>
                <a:cs typeface="Arial" panose="020B0604020202020204" pitchFamily="34" charset="0"/>
              </a:rPr>
              <a:t> while the transparency framework tracks </a:t>
            </a:r>
            <a:r>
              <a:rPr lang="en-US" sz="1200" b="1" dirty="0">
                <a:solidFill>
                  <a:srgbClr val="000000"/>
                </a:solidFill>
                <a:latin typeface="Arial" panose="020B0604020202020204" pitchFamily="34" charset="0"/>
                <a:cs typeface="Arial" panose="020B0604020202020204" pitchFamily="34" charset="0"/>
              </a:rPr>
              <a:t>progress</a:t>
            </a:r>
            <a:r>
              <a:rPr lang="en-US" sz="1200" dirty="0">
                <a:solidFill>
                  <a:srgbClr val="000000"/>
                </a:solidFill>
                <a:latin typeface="Arial" panose="020B0604020202020204" pitchFamily="34" charset="0"/>
                <a:cs typeface="Arial" panose="020B0604020202020204" pitchFamily="34" charset="0"/>
              </a:rPr>
              <a:t>. </a:t>
            </a:r>
          </a:p>
        </p:txBody>
      </p:sp>
      <p:sp>
        <p:nvSpPr>
          <p:cNvPr id="22" name="Rectangle 116">
            <a:extLst>
              <a:ext uri="{FF2B5EF4-FFF2-40B4-BE49-F238E27FC236}">
                <a16:creationId xmlns:a16="http://schemas.microsoft.com/office/drawing/2014/main" xmlns="" id="{3A37640A-6813-4CDF-812B-AD965E7DFAFD}"/>
              </a:ext>
            </a:extLst>
          </p:cNvPr>
          <p:cNvSpPr/>
          <p:nvPr/>
        </p:nvSpPr>
        <p:spPr>
          <a:xfrm>
            <a:off x="4364112" y="5451810"/>
            <a:ext cx="1065706" cy="5233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 name="Grupo 2">
            <a:extLst>
              <a:ext uri="{FF2B5EF4-FFF2-40B4-BE49-F238E27FC236}">
                <a16:creationId xmlns:a16="http://schemas.microsoft.com/office/drawing/2014/main" xmlns="" id="{6A5F1F2A-4051-4264-B82D-E5AB4CB548D8}"/>
              </a:ext>
            </a:extLst>
          </p:cNvPr>
          <p:cNvGrpSpPr/>
          <p:nvPr/>
        </p:nvGrpSpPr>
        <p:grpSpPr>
          <a:xfrm>
            <a:off x="546106" y="789385"/>
            <a:ext cx="2497813" cy="3885069"/>
            <a:chOff x="3337364" y="866064"/>
            <a:chExt cx="2698935" cy="4287036"/>
          </a:xfrm>
        </p:grpSpPr>
        <p:sp>
          <p:nvSpPr>
            <p:cNvPr id="7" name="Circular Arrow 107">
              <a:extLst>
                <a:ext uri="{FF2B5EF4-FFF2-40B4-BE49-F238E27FC236}">
                  <a16:creationId xmlns:a16="http://schemas.microsoft.com/office/drawing/2014/main" xmlns="" id="{624F0248-76B7-471E-BC38-C18D76DF18CD}"/>
                </a:ext>
              </a:extLst>
            </p:cNvPr>
            <p:cNvSpPr/>
            <p:nvPr/>
          </p:nvSpPr>
          <p:spPr>
            <a:xfrm>
              <a:off x="3865410" y="866064"/>
              <a:ext cx="2170889" cy="2095882"/>
            </a:xfrm>
            <a:prstGeom prst="circularArrow">
              <a:avLst>
                <a:gd name="adj1" fmla="val 10980"/>
                <a:gd name="adj2" fmla="val 1142322"/>
                <a:gd name="adj3" fmla="val 4500000"/>
                <a:gd name="adj4" fmla="val 10800000"/>
                <a:gd name="adj5" fmla="val 12500"/>
              </a:avLst>
            </a:prstGeom>
            <a:solidFill>
              <a:schemeClr val="tx2"/>
            </a:solidFill>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3" name="Rectangle 125">
              <a:extLst>
                <a:ext uri="{FF2B5EF4-FFF2-40B4-BE49-F238E27FC236}">
                  <a16:creationId xmlns:a16="http://schemas.microsoft.com/office/drawing/2014/main" xmlns="" id="{93C394C3-CF65-4EF3-92E6-8CC6C4E104E9}"/>
                </a:ext>
              </a:extLst>
            </p:cNvPr>
            <p:cNvSpPr/>
            <p:nvPr/>
          </p:nvSpPr>
          <p:spPr>
            <a:xfrm>
              <a:off x="4384248" y="1558748"/>
              <a:ext cx="1065706" cy="5233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1100" b="1" i="1" dirty="0">
                  <a:solidFill>
                    <a:schemeClr val="tx2"/>
                  </a:solidFill>
                  <a:latin typeface="Arial" panose="020B0604020202020204" pitchFamily="34" charset="0"/>
                  <a:cs typeface="Arial" panose="020B0604020202020204" pitchFamily="34" charset="0"/>
                </a:rPr>
                <a:t>Objectives and guiding principles</a:t>
              </a:r>
              <a:endParaRPr lang="en-US" sz="1100" b="1" i="1" kern="1200" dirty="0">
                <a:solidFill>
                  <a:schemeClr val="tx2"/>
                </a:solidFill>
                <a:latin typeface="Arial" panose="020B0604020202020204" pitchFamily="34" charset="0"/>
                <a:cs typeface="Arial" panose="020B0604020202020204" pitchFamily="34" charset="0"/>
              </a:endParaRPr>
            </a:p>
          </p:txBody>
        </p:sp>
        <p:sp>
          <p:nvSpPr>
            <p:cNvPr id="14" name="Shape 110">
              <a:extLst>
                <a:ext uri="{FF2B5EF4-FFF2-40B4-BE49-F238E27FC236}">
                  <a16:creationId xmlns:a16="http://schemas.microsoft.com/office/drawing/2014/main" xmlns="" id="{9EC1E645-A6B4-4DFE-B1DE-E06CEF013DDD}"/>
                </a:ext>
              </a:extLst>
            </p:cNvPr>
            <p:cNvSpPr/>
            <p:nvPr/>
          </p:nvSpPr>
          <p:spPr>
            <a:xfrm>
              <a:off x="3337364" y="2032112"/>
              <a:ext cx="2170888" cy="2095882"/>
            </a:xfrm>
            <a:prstGeom prst="leftCircularArrow">
              <a:avLst>
                <a:gd name="adj1" fmla="val 10980"/>
                <a:gd name="adj2" fmla="val 1142322"/>
                <a:gd name="adj3" fmla="val 6300000"/>
                <a:gd name="adj4" fmla="val 18900000"/>
                <a:gd name="adj5" fmla="val 12500"/>
              </a:avLst>
            </a:prstGeom>
            <a:solidFill>
              <a:schemeClr val="accent5"/>
            </a:solidFill>
            <a:effectLst/>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Rectangle 121">
              <a:extLst>
                <a:ext uri="{FF2B5EF4-FFF2-40B4-BE49-F238E27FC236}">
                  <a16:creationId xmlns:a16="http://schemas.microsoft.com/office/drawing/2014/main" xmlns="" id="{8EC1700B-19C9-40A8-A316-4553632EA333}"/>
                </a:ext>
              </a:extLst>
            </p:cNvPr>
            <p:cNvSpPr/>
            <p:nvPr/>
          </p:nvSpPr>
          <p:spPr>
            <a:xfrm>
              <a:off x="3721439" y="2777639"/>
              <a:ext cx="1243337" cy="5233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1100" b="1" i="1" dirty="0">
                  <a:solidFill>
                    <a:schemeClr val="accent5"/>
                  </a:solidFill>
                  <a:latin typeface="Arial" panose="020B0604020202020204" pitchFamily="34" charset="0"/>
                  <a:cs typeface="Arial" panose="020B0604020202020204" pitchFamily="34" charset="0"/>
                </a:rPr>
                <a:t>Adaptation communication</a:t>
              </a:r>
              <a:endParaRPr lang="en-US" sz="1100" b="1" i="1" kern="1200" dirty="0">
                <a:solidFill>
                  <a:schemeClr val="accent5"/>
                </a:solidFill>
                <a:latin typeface="Arial" panose="020B0604020202020204" pitchFamily="34" charset="0"/>
                <a:cs typeface="Arial" panose="020B0604020202020204" pitchFamily="34" charset="0"/>
              </a:endParaRPr>
            </a:p>
          </p:txBody>
        </p:sp>
        <p:sp>
          <p:nvSpPr>
            <p:cNvPr id="19" name="Block Arc 113">
              <a:extLst>
                <a:ext uri="{FF2B5EF4-FFF2-40B4-BE49-F238E27FC236}">
                  <a16:creationId xmlns:a16="http://schemas.microsoft.com/office/drawing/2014/main" xmlns="" id="{0A849B59-1F99-46A7-8ADD-ACE322B76FDA}"/>
                </a:ext>
              </a:extLst>
            </p:cNvPr>
            <p:cNvSpPr/>
            <p:nvPr/>
          </p:nvSpPr>
          <p:spPr>
            <a:xfrm>
              <a:off x="4080611" y="3351966"/>
              <a:ext cx="1865130" cy="1801134"/>
            </a:xfrm>
            <a:prstGeom prst="blockArc">
              <a:avLst>
                <a:gd name="adj1" fmla="val 13500000"/>
                <a:gd name="adj2" fmla="val 10800000"/>
                <a:gd name="adj3" fmla="val 12740"/>
              </a:avLst>
            </a:prstGeom>
            <a:solidFill>
              <a:schemeClr val="accent4"/>
            </a:solidFill>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3" name="Rectangle 117">
              <a:extLst>
                <a:ext uri="{FF2B5EF4-FFF2-40B4-BE49-F238E27FC236}">
                  <a16:creationId xmlns:a16="http://schemas.microsoft.com/office/drawing/2014/main" xmlns="" id="{43EE6652-E946-47D6-8CB1-2270B03B7581}"/>
                </a:ext>
              </a:extLst>
            </p:cNvPr>
            <p:cNvSpPr/>
            <p:nvPr/>
          </p:nvSpPr>
          <p:spPr>
            <a:xfrm>
              <a:off x="4315485" y="3940706"/>
              <a:ext cx="1395382" cy="5233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1100" b="1" i="1" dirty="0">
                  <a:solidFill>
                    <a:schemeClr val="accent4"/>
                  </a:solidFill>
                  <a:latin typeface="Arial" panose="020B0604020202020204" pitchFamily="34" charset="0"/>
                  <a:cs typeface="Arial" panose="020B0604020202020204" pitchFamily="34" charset="0"/>
                </a:rPr>
                <a:t>Information necessary to track progress on NDC implementation and achievement</a:t>
              </a:r>
              <a:endParaRPr lang="en-US" sz="1100" b="1" i="1" kern="1200" dirty="0">
                <a:solidFill>
                  <a:schemeClr val="accent4"/>
                </a:solidFill>
                <a:latin typeface="Arial" panose="020B0604020202020204" pitchFamily="34" charset="0"/>
                <a:cs typeface="Arial" panose="020B0604020202020204" pitchFamily="34" charset="0"/>
              </a:endParaRPr>
            </a:p>
          </p:txBody>
        </p:sp>
      </p:grpSp>
      <p:sp>
        <p:nvSpPr>
          <p:cNvPr id="25" name="Rectángulo 24">
            <a:hlinkClick r:id="rId4" action="ppaction://hlinksldjump"/>
            <a:extLst>
              <a:ext uri="{FF2B5EF4-FFF2-40B4-BE49-F238E27FC236}">
                <a16:creationId xmlns:a16="http://schemas.microsoft.com/office/drawing/2014/main" xmlns="" id="{9DDD1F31-30C9-4902-BD4D-D42D8AD6576E}"/>
              </a:ext>
            </a:extLst>
          </p:cNvPr>
          <p:cNvSpPr/>
          <p:nvPr/>
        </p:nvSpPr>
        <p:spPr>
          <a:xfrm>
            <a:off x="6624229" y="4366301"/>
            <a:ext cx="2087971" cy="5061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i="1" dirty="0">
                <a:solidFill>
                  <a:schemeClr val="tx2"/>
                </a:solidFill>
                <a:latin typeface="Arial" panose="020B0604020202020204" pitchFamily="34" charset="0"/>
                <a:cs typeface="Arial" panose="020B0604020202020204" pitchFamily="34" charset="0"/>
              </a:rPr>
              <a:t>Areas of Divergence</a:t>
            </a:r>
            <a:endParaRPr lang="es-AR" sz="1000" i="1" dirty="0"/>
          </a:p>
        </p:txBody>
      </p:sp>
      <p:sp>
        <p:nvSpPr>
          <p:cNvPr id="26" name="Freeform 73">
            <a:extLst>
              <a:ext uri="{FF2B5EF4-FFF2-40B4-BE49-F238E27FC236}">
                <a16:creationId xmlns:a16="http://schemas.microsoft.com/office/drawing/2014/main" xmlns="" id="{577D6E3B-CCB7-4E90-B5D6-A0B8715F3AD2}"/>
              </a:ext>
            </a:extLst>
          </p:cNvPr>
          <p:cNvSpPr>
            <a:spLocks/>
          </p:cNvSpPr>
          <p:nvPr/>
        </p:nvSpPr>
        <p:spPr bwMode="auto">
          <a:xfrm>
            <a:off x="8252949" y="4433092"/>
            <a:ext cx="161088" cy="398288"/>
          </a:xfrm>
          <a:custGeom>
            <a:avLst/>
            <a:gdLst>
              <a:gd name="T0" fmla="*/ 394 w 422"/>
              <a:gd name="T1" fmla="*/ 436 h 1448"/>
              <a:gd name="T2" fmla="*/ 222 w 422"/>
              <a:gd name="T3" fmla="*/ 252 h 1448"/>
              <a:gd name="T4" fmla="*/ 210 w 422"/>
              <a:gd name="T5" fmla="*/ 168 h 1448"/>
              <a:gd name="T6" fmla="*/ 220 w 422"/>
              <a:gd name="T7" fmla="*/ 90 h 1448"/>
              <a:gd name="T8" fmla="*/ 210 w 422"/>
              <a:gd name="T9" fmla="*/ 40 h 1448"/>
              <a:gd name="T10" fmla="*/ 206 w 422"/>
              <a:gd name="T11" fmla="*/ 20 h 1448"/>
              <a:gd name="T12" fmla="*/ 192 w 422"/>
              <a:gd name="T13" fmla="*/ 8 h 1448"/>
              <a:gd name="T14" fmla="*/ 176 w 422"/>
              <a:gd name="T15" fmla="*/ 0 h 1448"/>
              <a:gd name="T16" fmla="*/ 162 w 422"/>
              <a:gd name="T17" fmla="*/ 0 h 1448"/>
              <a:gd name="T18" fmla="*/ 130 w 422"/>
              <a:gd name="T19" fmla="*/ 4 h 1448"/>
              <a:gd name="T20" fmla="*/ 112 w 422"/>
              <a:gd name="T21" fmla="*/ 12 h 1448"/>
              <a:gd name="T22" fmla="*/ 98 w 422"/>
              <a:gd name="T23" fmla="*/ 26 h 1448"/>
              <a:gd name="T24" fmla="*/ 86 w 422"/>
              <a:gd name="T25" fmla="*/ 40 h 1448"/>
              <a:gd name="T26" fmla="*/ 72 w 422"/>
              <a:gd name="T27" fmla="*/ 78 h 1448"/>
              <a:gd name="T28" fmla="*/ 74 w 422"/>
              <a:gd name="T29" fmla="*/ 112 h 1448"/>
              <a:gd name="T30" fmla="*/ 68 w 422"/>
              <a:gd name="T31" fmla="*/ 140 h 1448"/>
              <a:gd name="T32" fmla="*/ 88 w 422"/>
              <a:gd name="T33" fmla="*/ 166 h 1448"/>
              <a:gd name="T34" fmla="*/ 88 w 422"/>
              <a:gd name="T35" fmla="*/ 226 h 1448"/>
              <a:gd name="T36" fmla="*/ 0 w 422"/>
              <a:gd name="T37" fmla="*/ 376 h 1448"/>
              <a:gd name="T38" fmla="*/ 48 w 422"/>
              <a:gd name="T39" fmla="*/ 594 h 1448"/>
              <a:gd name="T40" fmla="*/ 70 w 422"/>
              <a:gd name="T41" fmla="*/ 660 h 1448"/>
              <a:gd name="T42" fmla="*/ 46 w 422"/>
              <a:gd name="T43" fmla="*/ 770 h 1448"/>
              <a:gd name="T44" fmla="*/ 58 w 422"/>
              <a:gd name="T45" fmla="*/ 846 h 1448"/>
              <a:gd name="T46" fmla="*/ 76 w 422"/>
              <a:gd name="T47" fmla="*/ 920 h 1448"/>
              <a:gd name="T48" fmla="*/ 78 w 422"/>
              <a:gd name="T49" fmla="*/ 962 h 1448"/>
              <a:gd name="T50" fmla="*/ 78 w 422"/>
              <a:gd name="T51" fmla="*/ 1032 h 1448"/>
              <a:gd name="T52" fmla="*/ 84 w 422"/>
              <a:gd name="T53" fmla="*/ 1072 h 1448"/>
              <a:gd name="T54" fmla="*/ 84 w 422"/>
              <a:gd name="T55" fmla="*/ 1154 h 1448"/>
              <a:gd name="T56" fmla="*/ 100 w 422"/>
              <a:gd name="T57" fmla="*/ 1268 h 1448"/>
              <a:gd name="T58" fmla="*/ 102 w 422"/>
              <a:gd name="T59" fmla="*/ 1330 h 1448"/>
              <a:gd name="T60" fmla="*/ 110 w 422"/>
              <a:gd name="T61" fmla="*/ 1370 h 1448"/>
              <a:gd name="T62" fmla="*/ 94 w 422"/>
              <a:gd name="T63" fmla="*/ 1406 h 1448"/>
              <a:gd name="T64" fmla="*/ 92 w 422"/>
              <a:gd name="T65" fmla="*/ 1436 h 1448"/>
              <a:gd name="T66" fmla="*/ 174 w 422"/>
              <a:gd name="T67" fmla="*/ 1424 h 1448"/>
              <a:gd name="T68" fmla="*/ 182 w 422"/>
              <a:gd name="T69" fmla="*/ 1364 h 1448"/>
              <a:gd name="T70" fmla="*/ 194 w 422"/>
              <a:gd name="T71" fmla="*/ 1316 h 1448"/>
              <a:gd name="T72" fmla="*/ 204 w 422"/>
              <a:gd name="T73" fmla="*/ 1264 h 1448"/>
              <a:gd name="T74" fmla="*/ 194 w 422"/>
              <a:gd name="T75" fmla="*/ 1218 h 1448"/>
              <a:gd name="T76" fmla="*/ 186 w 422"/>
              <a:gd name="T77" fmla="*/ 1146 h 1448"/>
              <a:gd name="T78" fmla="*/ 192 w 422"/>
              <a:gd name="T79" fmla="*/ 1090 h 1448"/>
              <a:gd name="T80" fmla="*/ 202 w 422"/>
              <a:gd name="T81" fmla="*/ 1018 h 1448"/>
              <a:gd name="T82" fmla="*/ 206 w 422"/>
              <a:gd name="T83" fmla="*/ 958 h 1448"/>
              <a:gd name="T84" fmla="*/ 224 w 422"/>
              <a:gd name="T85" fmla="*/ 990 h 1448"/>
              <a:gd name="T86" fmla="*/ 248 w 422"/>
              <a:gd name="T87" fmla="*/ 1050 h 1448"/>
              <a:gd name="T88" fmla="*/ 262 w 422"/>
              <a:gd name="T89" fmla="*/ 1146 h 1448"/>
              <a:gd name="T90" fmla="*/ 252 w 422"/>
              <a:gd name="T91" fmla="*/ 1294 h 1448"/>
              <a:gd name="T92" fmla="*/ 252 w 422"/>
              <a:gd name="T93" fmla="*/ 1356 h 1448"/>
              <a:gd name="T94" fmla="*/ 248 w 422"/>
              <a:gd name="T95" fmla="*/ 1418 h 1448"/>
              <a:gd name="T96" fmla="*/ 282 w 422"/>
              <a:gd name="T97" fmla="*/ 1432 h 1448"/>
              <a:gd name="T98" fmla="*/ 398 w 422"/>
              <a:gd name="T99" fmla="*/ 1444 h 1448"/>
              <a:gd name="T100" fmla="*/ 406 w 422"/>
              <a:gd name="T101" fmla="*/ 1418 h 1448"/>
              <a:gd name="T102" fmla="*/ 354 w 422"/>
              <a:gd name="T103" fmla="*/ 1366 h 1448"/>
              <a:gd name="T104" fmla="*/ 342 w 422"/>
              <a:gd name="T105" fmla="*/ 1340 h 1448"/>
              <a:gd name="T106" fmla="*/ 356 w 422"/>
              <a:gd name="T107" fmla="*/ 1298 h 1448"/>
              <a:gd name="T108" fmla="*/ 366 w 422"/>
              <a:gd name="T109" fmla="*/ 1170 h 1448"/>
              <a:gd name="T110" fmla="*/ 370 w 422"/>
              <a:gd name="T111" fmla="*/ 1078 h 1448"/>
              <a:gd name="T112" fmla="*/ 366 w 422"/>
              <a:gd name="T113" fmla="*/ 1014 h 1448"/>
              <a:gd name="T114" fmla="*/ 366 w 422"/>
              <a:gd name="T115" fmla="*/ 936 h 1448"/>
              <a:gd name="T116" fmla="*/ 330 w 422"/>
              <a:gd name="T117" fmla="*/ 732 h 1448"/>
              <a:gd name="T118" fmla="*/ 334 w 422"/>
              <a:gd name="T119" fmla="*/ 632 h 1448"/>
              <a:gd name="T120" fmla="*/ 394 w 422"/>
              <a:gd name="T121" fmla="*/ 542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2" h="1448">
                <a:moveTo>
                  <a:pt x="394" y="542"/>
                </a:moveTo>
                <a:lnTo>
                  <a:pt x="394" y="542"/>
                </a:lnTo>
                <a:lnTo>
                  <a:pt x="406" y="538"/>
                </a:lnTo>
                <a:lnTo>
                  <a:pt x="414" y="530"/>
                </a:lnTo>
                <a:lnTo>
                  <a:pt x="420" y="522"/>
                </a:lnTo>
                <a:lnTo>
                  <a:pt x="422" y="512"/>
                </a:lnTo>
                <a:lnTo>
                  <a:pt x="422" y="502"/>
                </a:lnTo>
                <a:lnTo>
                  <a:pt x="420" y="490"/>
                </a:lnTo>
                <a:lnTo>
                  <a:pt x="416" y="478"/>
                </a:lnTo>
                <a:lnTo>
                  <a:pt x="410" y="464"/>
                </a:lnTo>
                <a:lnTo>
                  <a:pt x="394" y="436"/>
                </a:lnTo>
                <a:lnTo>
                  <a:pt x="376" y="404"/>
                </a:lnTo>
                <a:lnTo>
                  <a:pt x="336" y="344"/>
                </a:lnTo>
                <a:lnTo>
                  <a:pt x="336" y="344"/>
                </a:lnTo>
                <a:lnTo>
                  <a:pt x="304" y="304"/>
                </a:lnTo>
                <a:lnTo>
                  <a:pt x="284" y="284"/>
                </a:lnTo>
                <a:lnTo>
                  <a:pt x="276" y="278"/>
                </a:lnTo>
                <a:lnTo>
                  <a:pt x="268" y="274"/>
                </a:lnTo>
                <a:lnTo>
                  <a:pt x="248" y="268"/>
                </a:lnTo>
                <a:lnTo>
                  <a:pt x="248" y="268"/>
                </a:lnTo>
                <a:lnTo>
                  <a:pt x="232" y="260"/>
                </a:lnTo>
                <a:lnTo>
                  <a:pt x="222" y="252"/>
                </a:lnTo>
                <a:lnTo>
                  <a:pt x="218" y="246"/>
                </a:lnTo>
                <a:lnTo>
                  <a:pt x="214" y="240"/>
                </a:lnTo>
                <a:lnTo>
                  <a:pt x="214" y="240"/>
                </a:lnTo>
                <a:lnTo>
                  <a:pt x="210" y="234"/>
                </a:lnTo>
                <a:lnTo>
                  <a:pt x="208" y="224"/>
                </a:lnTo>
                <a:lnTo>
                  <a:pt x="206" y="214"/>
                </a:lnTo>
                <a:lnTo>
                  <a:pt x="206" y="202"/>
                </a:lnTo>
                <a:lnTo>
                  <a:pt x="206" y="202"/>
                </a:lnTo>
                <a:lnTo>
                  <a:pt x="208" y="184"/>
                </a:lnTo>
                <a:lnTo>
                  <a:pt x="208" y="172"/>
                </a:lnTo>
                <a:lnTo>
                  <a:pt x="210" y="168"/>
                </a:lnTo>
                <a:lnTo>
                  <a:pt x="212" y="164"/>
                </a:lnTo>
                <a:lnTo>
                  <a:pt x="212" y="164"/>
                </a:lnTo>
                <a:lnTo>
                  <a:pt x="218" y="156"/>
                </a:lnTo>
                <a:lnTo>
                  <a:pt x="220" y="148"/>
                </a:lnTo>
                <a:lnTo>
                  <a:pt x="222" y="142"/>
                </a:lnTo>
                <a:lnTo>
                  <a:pt x="222" y="142"/>
                </a:lnTo>
                <a:lnTo>
                  <a:pt x="220" y="126"/>
                </a:lnTo>
                <a:lnTo>
                  <a:pt x="218" y="112"/>
                </a:lnTo>
                <a:lnTo>
                  <a:pt x="218" y="112"/>
                </a:lnTo>
                <a:lnTo>
                  <a:pt x="218" y="102"/>
                </a:lnTo>
                <a:lnTo>
                  <a:pt x="220" y="90"/>
                </a:lnTo>
                <a:lnTo>
                  <a:pt x="220" y="90"/>
                </a:lnTo>
                <a:lnTo>
                  <a:pt x="222" y="76"/>
                </a:lnTo>
                <a:lnTo>
                  <a:pt x="220" y="70"/>
                </a:lnTo>
                <a:lnTo>
                  <a:pt x="220" y="70"/>
                </a:lnTo>
                <a:lnTo>
                  <a:pt x="216" y="60"/>
                </a:lnTo>
                <a:lnTo>
                  <a:pt x="214" y="50"/>
                </a:lnTo>
                <a:lnTo>
                  <a:pt x="214" y="50"/>
                </a:lnTo>
                <a:lnTo>
                  <a:pt x="214" y="48"/>
                </a:lnTo>
                <a:lnTo>
                  <a:pt x="212" y="44"/>
                </a:lnTo>
                <a:lnTo>
                  <a:pt x="212" y="44"/>
                </a:lnTo>
                <a:lnTo>
                  <a:pt x="210" y="40"/>
                </a:lnTo>
                <a:lnTo>
                  <a:pt x="210" y="36"/>
                </a:lnTo>
                <a:lnTo>
                  <a:pt x="210" y="36"/>
                </a:lnTo>
                <a:lnTo>
                  <a:pt x="208" y="32"/>
                </a:lnTo>
                <a:lnTo>
                  <a:pt x="208" y="30"/>
                </a:lnTo>
                <a:lnTo>
                  <a:pt x="208" y="30"/>
                </a:lnTo>
                <a:lnTo>
                  <a:pt x="208" y="26"/>
                </a:lnTo>
                <a:lnTo>
                  <a:pt x="206" y="26"/>
                </a:lnTo>
                <a:lnTo>
                  <a:pt x="206" y="26"/>
                </a:lnTo>
                <a:lnTo>
                  <a:pt x="206" y="22"/>
                </a:lnTo>
                <a:lnTo>
                  <a:pt x="206" y="20"/>
                </a:lnTo>
                <a:lnTo>
                  <a:pt x="206" y="20"/>
                </a:lnTo>
                <a:lnTo>
                  <a:pt x="202" y="16"/>
                </a:lnTo>
                <a:lnTo>
                  <a:pt x="202" y="16"/>
                </a:lnTo>
                <a:lnTo>
                  <a:pt x="202" y="14"/>
                </a:lnTo>
                <a:lnTo>
                  <a:pt x="200" y="12"/>
                </a:lnTo>
                <a:lnTo>
                  <a:pt x="200" y="12"/>
                </a:lnTo>
                <a:lnTo>
                  <a:pt x="198" y="12"/>
                </a:lnTo>
                <a:lnTo>
                  <a:pt x="196" y="12"/>
                </a:lnTo>
                <a:lnTo>
                  <a:pt x="196" y="12"/>
                </a:lnTo>
                <a:lnTo>
                  <a:pt x="194" y="10"/>
                </a:lnTo>
                <a:lnTo>
                  <a:pt x="192" y="8"/>
                </a:lnTo>
                <a:lnTo>
                  <a:pt x="192" y="8"/>
                </a:lnTo>
                <a:lnTo>
                  <a:pt x="190" y="6"/>
                </a:lnTo>
                <a:lnTo>
                  <a:pt x="190" y="6"/>
                </a:lnTo>
                <a:lnTo>
                  <a:pt x="188" y="6"/>
                </a:lnTo>
                <a:lnTo>
                  <a:pt x="186" y="4"/>
                </a:lnTo>
                <a:lnTo>
                  <a:pt x="186" y="4"/>
                </a:lnTo>
                <a:lnTo>
                  <a:pt x="184" y="4"/>
                </a:lnTo>
                <a:lnTo>
                  <a:pt x="184" y="4"/>
                </a:lnTo>
                <a:lnTo>
                  <a:pt x="182" y="2"/>
                </a:lnTo>
                <a:lnTo>
                  <a:pt x="180" y="2"/>
                </a:lnTo>
                <a:lnTo>
                  <a:pt x="180" y="2"/>
                </a:lnTo>
                <a:lnTo>
                  <a:pt x="176" y="0"/>
                </a:lnTo>
                <a:lnTo>
                  <a:pt x="176" y="0"/>
                </a:lnTo>
                <a:lnTo>
                  <a:pt x="172" y="0"/>
                </a:lnTo>
                <a:lnTo>
                  <a:pt x="172" y="0"/>
                </a:lnTo>
                <a:lnTo>
                  <a:pt x="170" y="0"/>
                </a:lnTo>
                <a:lnTo>
                  <a:pt x="168" y="0"/>
                </a:lnTo>
                <a:lnTo>
                  <a:pt x="168" y="0"/>
                </a:lnTo>
                <a:lnTo>
                  <a:pt x="168" y="0"/>
                </a:lnTo>
                <a:lnTo>
                  <a:pt x="168" y="0"/>
                </a:lnTo>
                <a:lnTo>
                  <a:pt x="164" y="0"/>
                </a:lnTo>
                <a:lnTo>
                  <a:pt x="162" y="0"/>
                </a:lnTo>
                <a:lnTo>
                  <a:pt x="162" y="0"/>
                </a:lnTo>
                <a:lnTo>
                  <a:pt x="160" y="2"/>
                </a:lnTo>
                <a:lnTo>
                  <a:pt x="156" y="2"/>
                </a:lnTo>
                <a:lnTo>
                  <a:pt x="156" y="2"/>
                </a:lnTo>
                <a:lnTo>
                  <a:pt x="150" y="2"/>
                </a:lnTo>
                <a:lnTo>
                  <a:pt x="150" y="2"/>
                </a:lnTo>
                <a:lnTo>
                  <a:pt x="140" y="0"/>
                </a:lnTo>
                <a:lnTo>
                  <a:pt x="140" y="0"/>
                </a:lnTo>
                <a:lnTo>
                  <a:pt x="136" y="2"/>
                </a:lnTo>
                <a:lnTo>
                  <a:pt x="134" y="2"/>
                </a:lnTo>
                <a:lnTo>
                  <a:pt x="134" y="2"/>
                </a:lnTo>
                <a:lnTo>
                  <a:pt x="130" y="4"/>
                </a:lnTo>
                <a:lnTo>
                  <a:pt x="130" y="4"/>
                </a:lnTo>
                <a:lnTo>
                  <a:pt x="126" y="4"/>
                </a:lnTo>
                <a:lnTo>
                  <a:pt x="124" y="6"/>
                </a:lnTo>
                <a:lnTo>
                  <a:pt x="124" y="6"/>
                </a:lnTo>
                <a:lnTo>
                  <a:pt x="120" y="8"/>
                </a:lnTo>
                <a:lnTo>
                  <a:pt x="120" y="8"/>
                </a:lnTo>
                <a:lnTo>
                  <a:pt x="118" y="10"/>
                </a:lnTo>
                <a:lnTo>
                  <a:pt x="118" y="10"/>
                </a:lnTo>
                <a:lnTo>
                  <a:pt x="118" y="10"/>
                </a:lnTo>
                <a:lnTo>
                  <a:pt x="114" y="12"/>
                </a:lnTo>
                <a:lnTo>
                  <a:pt x="112" y="12"/>
                </a:lnTo>
                <a:lnTo>
                  <a:pt x="112" y="12"/>
                </a:lnTo>
                <a:lnTo>
                  <a:pt x="112" y="14"/>
                </a:lnTo>
                <a:lnTo>
                  <a:pt x="110" y="16"/>
                </a:lnTo>
                <a:lnTo>
                  <a:pt x="110" y="16"/>
                </a:lnTo>
                <a:lnTo>
                  <a:pt x="108" y="18"/>
                </a:lnTo>
                <a:lnTo>
                  <a:pt x="108" y="18"/>
                </a:lnTo>
                <a:lnTo>
                  <a:pt x="104" y="20"/>
                </a:lnTo>
                <a:lnTo>
                  <a:pt x="104" y="20"/>
                </a:lnTo>
                <a:lnTo>
                  <a:pt x="100" y="22"/>
                </a:lnTo>
                <a:lnTo>
                  <a:pt x="100" y="22"/>
                </a:lnTo>
                <a:lnTo>
                  <a:pt x="98" y="26"/>
                </a:lnTo>
                <a:lnTo>
                  <a:pt x="98" y="26"/>
                </a:lnTo>
                <a:lnTo>
                  <a:pt x="96" y="30"/>
                </a:lnTo>
                <a:lnTo>
                  <a:pt x="96" y="30"/>
                </a:lnTo>
                <a:lnTo>
                  <a:pt x="96" y="30"/>
                </a:lnTo>
                <a:lnTo>
                  <a:pt x="94" y="32"/>
                </a:lnTo>
                <a:lnTo>
                  <a:pt x="94" y="32"/>
                </a:lnTo>
                <a:lnTo>
                  <a:pt x="92" y="34"/>
                </a:lnTo>
                <a:lnTo>
                  <a:pt x="90" y="36"/>
                </a:lnTo>
                <a:lnTo>
                  <a:pt x="90" y="36"/>
                </a:lnTo>
                <a:lnTo>
                  <a:pt x="86" y="40"/>
                </a:lnTo>
                <a:lnTo>
                  <a:pt x="86" y="40"/>
                </a:lnTo>
                <a:lnTo>
                  <a:pt x="84" y="46"/>
                </a:lnTo>
                <a:lnTo>
                  <a:pt x="84" y="46"/>
                </a:lnTo>
                <a:lnTo>
                  <a:pt x="80" y="50"/>
                </a:lnTo>
                <a:lnTo>
                  <a:pt x="80" y="50"/>
                </a:lnTo>
                <a:lnTo>
                  <a:pt x="78" y="52"/>
                </a:lnTo>
                <a:lnTo>
                  <a:pt x="74" y="56"/>
                </a:lnTo>
                <a:lnTo>
                  <a:pt x="74" y="56"/>
                </a:lnTo>
                <a:lnTo>
                  <a:pt x="72" y="66"/>
                </a:lnTo>
                <a:lnTo>
                  <a:pt x="72" y="66"/>
                </a:lnTo>
                <a:lnTo>
                  <a:pt x="72" y="78"/>
                </a:lnTo>
                <a:lnTo>
                  <a:pt x="72" y="78"/>
                </a:lnTo>
                <a:lnTo>
                  <a:pt x="72" y="84"/>
                </a:lnTo>
                <a:lnTo>
                  <a:pt x="72" y="84"/>
                </a:lnTo>
                <a:lnTo>
                  <a:pt x="72" y="92"/>
                </a:lnTo>
                <a:lnTo>
                  <a:pt x="72" y="92"/>
                </a:lnTo>
                <a:lnTo>
                  <a:pt x="72" y="98"/>
                </a:lnTo>
                <a:lnTo>
                  <a:pt x="72" y="106"/>
                </a:lnTo>
                <a:lnTo>
                  <a:pt x="72" y="106"/>
                </a:lnTo>
                <a:lnTo>
                  <a:pt x="74" y="108"/>
                </a:lnTo>
                <a:lnTo>
                  <a:pt x="74" y="110"/>
                </a:lnTo>
                <a:lnTo>
                  <a:pt x="74" y="110"/>
                </a:lnTo>
                <a:lnTo>
                  <a:pt x="74" y="112"/>
                </a:lnTo>
                <a:lnTo>
                  <a:pt x="74" y="112"/>
                </a:lnTo>
                <a:lnTo>
                  <a:pt x="74" y="112"/>
                </a:lnTo>
                <a:lnTo>
                  <a:pt x="72" y="114"/>
                </a:lnTo>
                <a:lnTo>
                  <a:pt x="70" y="116"/>
                </a:lnTo>
                <a:lnTo>
                  <a:pt x="70" y="116"/>
                </a:lnTo>
                <a:lnTo>
                  <a:pt x="70" y="118"/>
                </a:lnTo>
                <a:lnTo>
                  <a:pt x="70" y="124"/>
                </a:lnTo>
                <a:lnTo>
                  <a:pt x="70" y="124"/>
                </a:lnTo>
                <a:lnTo>
                  <a:pt x="68" y="134"/>
                </a:lnTo>
                <a:lnTo>
                  <a:pt x="68" y="134"/>
                </a:lnTo>
                <a:lnTo>
                  <a:pt x="68" y="140"/>
                </a:lnTo>
                <a:lnTo>
                  <a:pt x="68" y="140"/>
                </a:lnTo>
                <a:lnTo>
                  <a:pt x="70" y="150"/>
                </a:lnTo>
                <a:lnTo>
                  <a:pt x="70" y="150"/>
                </a:lnTo>
                <a:lnTo>
                  <a:pt x="72" y="154"/>
                </a:lnTo>
                <a:lnTo>
                  <a:pt x="74" y="156"/>
                </a:lnTo>
                <a:lnTo>
                  <a:pt x="74" y="156"/>
                </a:lnTo>
                <a:lnTo>
                  <a:pt x="76" y="160"/>
                </a:lnTo>
                <a:lnTo>
                  <a:pt x="78" y="164"/>
                </a:lnTo>
                <a:lnTo>
                  <a:pt x="78" y="164"/>
                </a:lnTo>
                <a:lnTo>
                  <a:pt x="88" y="166"/>
                </a:lnTo>
                <a:lnTo>
                  <a:pt x="88" y="166"/>
                </a:lnTo>
                <a:lnTo>
                  <a:pt x="90" y="166"/>
                </a:lnTo>
                <a:lnTo>
                  <a:pt x="90" y="168"/>
                </a:lnTo>
                <a:lnTo>
                  <a:pt x="90" y="168"/>
                </a:lnTo>
                <a:lnTo>
                  <a:pt x="96" y="192"/>
                </a:lnTo>
                <a:lnTo>
                  <a:pt x="96" y="192"/>
                </a:lnTo>
                <a:lnTo>
                  <a:pt x="96" y="210"/>
                </a:lnTo>
                <a:lnTo>
                  <a:pt x="96" y="210"/>
                </a:lnTo>
                <a:lnTo>
                  <a:pt x="96" y="210"/>
                </a:lnTo>
                <a:lnTo>
                  <a:pt x="96" y="212"/>
                </a:lnTo>
                <a:lnTo>
                  <a:pt x="94" y="216"/>
                </a:lnTo>
                <a:lnTo>
                  <a:pt x="88" y="226"/>
                </a:lnTo>
                <a:lnTo>
                  <a:pt x="80" y="236"/>
                </a:lnTo>
                <a:lnTo>
                  <a:pt x="74" y="242"/>
                </a:lnTo>
                <a:lnTo>
                  <a:pt x="74" y="242"/>
                </a:lnTo>
                <a:lnTo>
                  <a:pt x="54" y="260"/>
                </a:lnTo>
                <a:lnTo>
                  <a:pt x="40" y="274"/>
                </a:lnTo>
                <a:lnTo>
                  <a:pt x="26" y="286"/>
                </a:lnTo>
                <a:lnTo>
                  <a:pt x="16" y="298"/>
                </a:lnTo>
                <a:lnTo>
                  <a:pt x="10" y="310"/>
                </a:lnTo>
                <a:lnTo>
                  <a:pt x="4" y="326"/>
                </a:lnTo>
                <a:lnTo>
                  <a:pt x="2" y="348"/>
                </a:lnTo>
                <a:lnTo>
                  <a:pt x="0" y="376"/>
                </a:lnTo>
                <a:lnTo>
                  <a:pt x="0" y="376"/>
                </a:lnTo>
                <a:lnTo>
                  <a:pt x="2" y="388"/>
                </a:lnTo>
                <a:lnTo>
                  <a:pt x="6" y="406"/>
                </a:lnTo>
                <a:lnTo>
                  <a:pt x="18" y="448"/>
                </a:lnTo>
                <a:lnTo>
                  <a:pt x="32" y="500"/>
                </a:lnTo>
                <a:lnTo>
                  <a:pt x="40" y="530"/>
                </a:lnTo>
                <a:lnTo>
                  <a:pt x="48" y="562"/>
                </a:lnTo>
                <a:lnTo>
                  <a:pt x="48" y="562"/>
                </a:lnTo>
                <a:lnTo>
                  <a:pt x="50" y="576"/>
                </a:lnTo>
                <a:lnTo>
                  <a:pt x="50" y="586"/>
                </a:lnTo>
                <a:lnTo>
                  <a:pt x="48" y="594"/>
                </a:lnTo>
                <a:lnTo>
                  <a:pt x="46" y="600"/>
                </a:lnTo>
                <a:lnTo>
                  <a:pt x="42" y="614"/>
                </a:lnTo>
                <a:lnTo>
                  <a:pt x="44" y="620"/>
                </a:lnTo>
                <a:lnTo>
                  <a:pt x="46" y="632"/>
                </a:lnTo>
                <a:lnTo>
                  <a:pt x="46" y="632"/>
                </a:lnTo>
                <a:lnTo>
                  <a:pt x="50" y="644"/>
                </a:lnTo>
                <a:lnTo>
                  <a:pt x="54" y="648"/>
                </a:lnTo>
                <a:lnTo>
                  <a:pt x="60" y="652"/>
                </a:lnTo>
                <a:lnTo>
                  <a:pt x="60" y="652"/>
                </a:lnTo>
                <a:lnTo>
                  <a:pt x="66" y="654"/>
                </a:lnTo>
                <a:lnTo>
                  <a:pt x="70" y="660"/>
                </a:lnTo>
                <a:lnTo>
                  <a:pt x="70" y="668"/>
                </a:lnTo>
                <a:lnTo>
                  <a:pt x="70" y="676"/>
                </a:lnTo>
                <a:lnTo>
                  <a:pt x="70" y="676"/>
                </a:lnTo>
                <a:lnTo>
                  <a:pt x="66" y="692"/>
                </a:lnTo>
                <a:lnTo>
                  <a:pt x="60" y="710"/>
                </a:lnTo>
                <a:lnTo>
                  <a:pt x="52" y="730"/>
                </a:lnTo>
                <a:lnTo>
                  <a:pt x="50" y="742"/>
                </a:lnTo>
                <a:lnTo>
                  <a:pt x="48" y="756"/>
                </a:lnTo>
                <a:lnTo>
                  <a:pt x="48" y="756"/>
                </a:lnTo>
                <a:lnTo>
                  <a:pt x="46" y="770"/>
                </a:lnTo>
                <a:lnTo>
                  <a:pt x="46" y="770"/>
                </a:lnTo>
                <a:lnTo>
                  <a:pt x="48" y="784"/>
                </a:lnTo>
                <a:lnTo>
                  <a:pt x="46" y="796"/>
                </a:lnTo>
                <a:lnTo>
                  <a:pt x="46" y="796"/>
                </a:lnTo>
                <a:lnTo>
                  <a:pt x="48" y="814"/>
                </a:lnTo>
                <a:lnTo>
                  <a:pt x="52" y="832"/>
                </a:lnTo>
                <a:lnTo>
                  <a:pt x="52" y="832"/>
                </a:lnTo>
                <a:lnTo>
                  <a:pt x="56" y="842"/>
                </a:lnTo>
                <a:lnTo>
                  <a:pt x="56" y="842"/>
                </a:lnTo>
                <a:lnTo>
                  <a:pt x="58" y="844"/>
                </a:lnTo>
                <a:lnTo>
                  <a:pt x="58" y="846"/>
                </a:lnTo>
                <a:lnTo>
                  <a:pt x="58" y="846"/>
                </a:lnTo>
                <a:lnTo>
                  <a:pt x="60" y="864"/>
                </a:lnTo>
                <a:lnTo>
                  <a:pt x="60" y="864"/>
                </a:lnTo>
                <a:lnTo>
                  <a:pt x="64" y="876"/>
                </a:lnTo>
                <a:lnTo>
                  <a:pt x="64" y="876"/>
                </a:lnTo>
                <a:lnTo>
                  <a:pt x="68" y="884"/>
                </a:lnTo>
                <a:lnTo>
                  <a:pt x="68" y="884"/>
                </a:lnTo>
                <a:lnTo>
                  <a:pt x="70" y="892"/>
                </a:lnTo>
                <a:lnTo>
                  <a:pt x="70" y="892"/>
                </a:lnTo>
                <a:lnTo>
                  <a:pt x="72" y="906"/>
                </a:lnTo>
                <a:lnTo>
                  <a:pt x="72" y="906"/>
                </a:lnTo>
                <a:lnTo>
                  <a:pt x="76" y="920"/>
                </a:lnTo>
                <a:lnTo>
                  <a:pt x="76" y="920"/>
                </a:lnTo>
                <a:lnTo>
                  <a:pt x="78" y="924"/>
                </a:lnTo>
                <a:lnTo>
                  <a:pt x="78" y="932"/>
                </a:lnTo>
                <a:lnTo>
                  <a:pt x="78" y="932"/>
                </a:lnTo>
                <a:lnTo>
                  <a:pt x="78" y="938"/>
                </a:lnTo>
                <a:lnTo>
                  <a:pt x="78" y="942"/>
                </a:lnTo>
                <a:lnTo>
                  <a:pt x="78" y="942"/>
                </a:lnTo>
                <a:lnTo>
                  <a:pt x="78" y="948"/>
                </a:lnTo>
                <a:lnTo>
                  <a:pt x="78" y="954"/>
                </a:lnTo>
                <a:lnTo>
                  <a:pt x="78" y="954"/>
                </a:lnTo>
                <a:lnTo>
                  <a:pt x="78" y="962"/>
                </a:lnTo>
                <a:lnTo>
                  <a:pt x="80" y="972"/>
                </a:lnTo>
                <a:lnTo>
                  <a:pt x="80" y="972"/>
                </a:lnTo>
                <a:lnTo>
                  <a:pt x="80" y="988"/>
                </a:lnTo>
                <a:lnTo>
                  <a:pt x="80" y="988"/>
                </a:lnTo>
                <a:lnTo>
                  <a:pt x="80" y="1010"/>
                </a:lnTo>
                <a:lnTo>
                  <a:pt x="80" y="1010"/>
                </a:lnTo>
                <a:lnTo>
                  <a:pt x="80" y="1020"/>
                </a:lnTo>
                <a:lnTo>
                  <a:pt x="80" y="1020"/>
                </a:lnTo>
                <a:lnTo>
                  <a:pt x="78" y="1026"/>
                </a:lnTo>
                <a:lnTo>
                  <a:pt x="78" y="1026"/>
                </a:lnTo>
                <a:lnTo>
                  <a:pt x="78" y="1032"/>
                </a:lnTo>
                <a:lnTo>
                  <a:pt x="80" y="1038"/>
                </a:lnTo>
                <a:lnTo>
                  <a:pt x="80" y="1038"/>
                </a:lnTo>
                <a:lnTo>
                  <a:pt x="82" y="1042"/>
                </a:lnTo>
                <a:lnTo>
                  <a:pt x="82" y="1046"/>
                </a:lnTo>
                <a:lnTo>
                  <a:pt x="82" y="1046"/>
                </a:lnTo>
                <a:lnTo>
                  <a:pt x="84" y="1052"/>
                </a:lnTo>
                <a:lnTo>
                  <a:pt x="86" y="1060"/>
                </a:lnTo>
                <a:lnTo>
                  <a:pt x="86" y="1060"/>
                </a:lnTo>
                <a:lnTo>
                  <a:pt x="86" y="1068"/>
                </a:lnTo>
                <a:lnTo>
                  <a:pt x="84" y="1072"/>
                </a:lnTo>
                <a:lnTo>
                  <a:pt x="84" y="1072"/>
                </a:lnTo>
                <a:lnTo>
                  <a:pt x="82" y="1078"/>
                </a:lnTo>
                <a:lnTo>
                  <a:pt x="82" y="1086"/>
                </a:lnTo>
                <a:lnTo>
                  <a:pt x="82" y="1086"/>
                </a:lnTo>
                <a:lnTo>
                  <a:pt x="84" y="1106"/>
                </a:lnTo>
                <a:lnTo>
                  <a:pt x="84" y="1106"/>
                </a:lnTo>
                <a:lnTo>
                  <a:pt x="82" y="1120"/>
                </a:lnTo>
                <a:lnTo>
                  <a:pt x="82" y="1120"/>
                </a:lnTo>
                <a:lnTo>
                  <a:pt x="84" y="1128"/>
                </a:lnTo>
                <a:lnTo>
                  <a:pt x="84" y="1140"/>
                </a:lnTo>
                <a:lnTo>
                  <a:pt x="84" y="1140"/>
                </a:lnTo>
                <a:lnTo>
                  <a:pt x="84" y="1154"/>
                </a:lnTo>
                <a:lnTo>
                  <a:pt x="84" y="1166"/>
                </a:lnTo>
                <a:lnTo>
                  <a:pt x="84" y="1166"/>
                </a:lnTo>
                <a:lnTo>
                  <a:pt x="88" y="1204"/>
                </a:lnTo>
                <a:lnTo>
                  <a:pt x="88" y="1204"/>
                </a:lnTo>
                <a:lnTo>
                  <a:pt x="88" y="1216"/>
                </a:lnTo>
                <a:lnTo>
                  <a:pt x="88" y="1216"/>
                </a:lnTo>
                <a:lnTo>
                  <a:pt x="94" y="1244"/>
                </a:lnTo>
                <a:lnTo>
                  <a:pt x="94" y="1244"/>
                </a:lnTo>
                <a:lnTo>
                  <a:pt x="98" y="1256"/>
                </a:lnTo>
                <a:lnTo>
                  <a:pt x="100" y="1268"/>
                </a:lnTo>
                <a:lnTo>
                  <a:pt x="100" y="1268"/>
                </a:lnTo>
                <a:lnTo>
                  <a:pt x="100" y="1276"/>
                </a:lnTo>
                <a:lnTo>
                  <a:pt x="98" y="1290"/>
                </a:lnTo>
                <a:lnTo>
                  <a:pt x="98" y="1290"/>
                </a:lnTo>
                <a:lnTo>
                  <a:pt x="94" y="1302"/>
                </a:lnTo>
                <a:lnTo>
                  <a:pt x="94" y="1308"/>
                </a:lnTo>
                <a:lnTo>
                  <a:pt x="94" y="1308"/>
                </a:lnTo>
                <a:lnTo>
                  <a:pt x="96" y="1316"/>
                </a:lnTo>
                <a:lnTo>
                  <a:pt x="98" y="1322"/>
                </a:lnTo>
                <a:lnTo>
                  <a:pt x="98" y="1322"/>
                </a:lnTo>
                <a:lnTo>
                  <a:pt x="102" y="1330"/>
                </a:lnTo>
                <a:lnTo>
                  <a:pt x="102" y="1330"/>
                </a:lnTo>
                <a:lnTo>
                  <a:pt x="104" y="1336"/>
                </a:lnTo>
                <a:lnTo>
                  <a:pt x="104" y="1342"/>
                </a:lnTo>
                <a:lnTo>
                  <a:pt x="104" y="1342"/>
                </a:lnTo>
                <a:lnTo>
                  <a:pt x="102" y="1348"/>
                </a:lnTo>
                <a:lnTo>
                  <a:pt x="100" y="1352"/>
                </a:lnTo>
                <a:lnTo>
                  <a:pt x="100" y="1356"/>
                </a:lnTo>
                <a:lnTo>
                  <a:pt x="100" y="1356"/>
                </a:lnTo>
                <a:lnTo>
                  <a:pt x="102" y="1362"/>
                </a:lnTo>
                <a:lnTo>
                  <a:pt x="104" y="1364"/>
                </a:lnTo>
                <a:lnTo>
                  <a:pt x="104" y="1364"/>
                </a:lnTo>
                <a:lnTo>
                  <a:pt x="110" y="1370"/>
                </a:lnTo>
                <a:lnTo>
                  <a:pt x="110" y="1370"/>
                </a:lnTo>
                <a:lnTo>
                  <a:pt x="112" y="1372"/>
                </a:lnTo>
                <a:lnTo>
                  <a:pt x="112" y="1374"/>
                </a:lnTo>
                <a:lnTo>
                  <a:pt x="112" y="1374"/>
                </a:lnTo>
                <a:lnTo>
                  <a:pt x="104" y="1386"/>
                </a:lnTo>
                <a:lnTo>
                  <a:pt x="104" y="1386"/>
                </a:lnTo>
                <a:lnTo>
                  <a:pt x="98" y="1392"/>
                </a:lnTo>
                <a:lnTo>
                  <a:pt x="98" y="1392"/>
                </a:lnTo>
                <a:lnTo>
                  <a:pt x="94" y="1398"/>
                </a:lnTo>
                <a:lnTo>
                  <a:pt x="94" y="1402"/>
                </a:lnTo>
                <a:lnTo>
                  <a:pt x="94" y="1406"/>
                </a:lnTo>
                <a:lnTo>
                  <a:pt x="94" y="1406"/>
                </a:lnTo>
                <a:lnTo>
                  <a:pt x="94" y="1412"/>
                </a:lnTo>
                <a:lnTo>
                  <a:pt x="94" y="1414"/>
                </a:lnTo>
                <a:lnTo>
                  <a:pt x="94" y="1414"/>
                </a:lnTo>
                <a:lnTo>
                  <a:pt x="90" y="1416"/>
                </a:lnTo>
                <a:lnTo>
                  <a:pt x="88" y="1420"/>
                </a:lnTo>
                <a:lnTo>
                  <a:pt x="88" y="1424"/>
                </a:lnTo>
                <a:lnTo>
                  <a:pt x="88" y="1424"/>
                </a:lnTo>
                <a:lnTo>
                  <a:pt x="88" y="1432"/>
                </a:lnTo>
                <a:lnTo>
                  <a:pt x="90" y="1434"/>
                </a:lnTo>
                <a:lnTo>
                  <a:pt x="92" y="1436"/>
                </a:lnTo>
                <a:lnTo>
                  <a:pt x="92" y="1436"/>
                </a:lnTo>
                <a:lnTo>
                  <a:pt x="128" y="1438"/>
                </a:lnTo>
                <a:lnTo>
                  <a:pt x="128" y="1438"/>
                </a:lnTo>
                <a:lnTo>
                  <a:pt x="158" y="1440"/>
                </a:lnTo>
                <a:lnTo>
                  <a:pt x="158" y="1440"/>
                </a:lnTo>
                <a:lnTo>
                  <a:pt x="168" y="1440"/>
                </a:lnTo>
                <a:lnTo>
                  <a:pt x="172" y="1436"/>
                </a:lnTo>
                <a:lnTo>
                  <a:pt x="174" y="1434"/>
                </a:lnTo>
                <a:lnTo>
                  <a:pt x="174" y="1430"/>
                </a:lnTo>
                <a:lnTo>
                  <a:pt x="174" y="1430"/>
                </a:lnTo>
                <a:lnTo>
                  <a:pt x="174" y="1424"/>
                </a:lnTo>
                <a:lnTo>
                  <a:pt x="174" y="1422"/>
                </a:lnTo>
                <a:lnTo>
                  <a:pt x="174" y="1422"/>
                </a:lnTo>
                <a:lnTo>
                  <a:pt x="178" y="1418"/>
                </a:lnTo>
                <a:lnTo>
                  <a:pt x="180" y="1416"/>
                </a:lnTo>
                <a:lnTo>
                  <a:pt x="180" y="1408"/>
                </a:lnTo>
                <a:lnTo>
                  <a:pt x="180" y="1408"/>
                </a:lnTo>
                <a:lnTo>
                  <a:pt x="180" y="1370"/>
                </a:lnTo>
                <a:lnTo>
                  <a:pt x="180" y="1370"/>
                </a:lnTo>
                <a:lnTo>
                  <a:pt x="180" y="1366"/>
                </a:lnTo>
                <a:lnTo>
                  <a:pt x="182" y="1364"/>
                </a:lnTo>
                <a:lnTo>
                  <a:pt x="182" y="1364"/>
                </a:lnTo>
                <a:lnTo>
                  <a:pt x="186" y="1364"/>
                </a:lnTo>
                <a:lnTo>
                  <a:pt x="190" y="1358"/>
                </a:lnTo>
                <a:lnTo>
                  <a:pt x="190" y="1358"/>
                </a:lnTo>
                <a:lnTo>
                  <a:pt x="190" y="1354"/>
                </a:lnTo>
                <a:lnTo>
                  <a:pt x="192" y="1352"/>
                </a:lnTo>
                <a:lnTo>
                  <a:pt x="192" y="1352"/>
                </a:lnTo>
                <a:lnTo>
                  <a:pt x="196" y="1336"/>
                </a:lnTo>
                <a:lnTo>
                  <a:pt x="196" y="1336"/>
                </a:lnTo>
                <a:lnTo>
                  <a:pt x="196" y="1324"/>
                </a:lnTo>
                <a:lnTo>
                  <a:pt x="196" y="1324"/>
                </a:lnTo>
                <a:lnTo>
                  <a:pt x="194" y="1316"/>
                </a:lnTo>
                <a:lnTo>
                  <a:pt x="192" y="1308"/>
                </a:lnTo>
                <a:lnTo>
                  <a:pt x="192" y="1308"/>
                </a:lnTo>
                <a:lnTo>
                  <a:pt x="192" y="1290"/>
                </a:lnTo>
                <a:lnTo>
                  <a:pt x="192" y="1290"/>
                </a:lnTo>
                <a:lnTo>
                  <a:pt x="194" y="1286"/>
                </a:lnTo>
                <a:lnTo>
                  <a:pt x="194" y="1282"/>
                </a:lnTo>
                <a:lnTo>
                  <a:pt x="196" y="1278"/>
                </a:lnTo>
                <a:lnTo>
                  <a:pt x="196" y="1278"/>
                </a:lnTo>
                <a:lnTo>
                  <a:pt x="202" y="1270"/>
                </a:lnTo>
                <a:lnTo>
                  <a:pt x="204" y="1264"/>
                </a:lnTo>
                <a:lnTo>
                  <a:pt x="204" y="1264"/>
                </a:lnTo>
                <a:lnTo>
                  <a:pt x="204" y="1256"/>
                </a:lnTo>
                <a:lnTo>
                  <a:pt x="204" y="1256"/>
                </a:lnTo>
                <a:lnTo>
                  <a:pt x="202" y="1248"/>
                </a:lnTo>
                <a:lnTo>
                  <a:pt x="202" y="1248"/>
                </a:lnTo>
                <a:lnTo>
                  <a:pt x="200" y="1238"/>
                </a:lnTo>
                <a:lnTo>
                  <a:pt x="200" y="1238"/>
                </a:lnTo>
                <a:lnTo>
                  <a:pt x="198" y="1234"/>
                </a:lnTo>
                <a:lnTo>
                  <a:pt x="196" y="1230"/>
                </a:lnTo>
                <a:lnTo>
                  <a:pt x="196" y="1224"/>
                </a:lnTo>
                <a:lnTo>
                  <a:pt x="196" y="1224"/>
                </a:lnTo>
                <a:lnTo>
                  <a:pt x="194" y="1218"/>
                </a:lnTo>
                <a:lnTo>
                  <a:pt x="194" y="1218"/>
                </a:lnTo>
                <a:lnTo>
                  <a:pt x="192" y="1214"/>
                </a:lnTo>
                <a:lnTo>
                  <a:pt x="190" y="1210"/>
                </a:lnTo>
                <a:lnTo>
                  <a:pt x="190" y="1210"/>
                </a:lnTo>
                <a:lnTo>
                  <a:pt x="188" y="1184"/>
                </a:lnTo>
                <a:lnTo>
                  <a:pt x="188" y="1184"/>
                </a:lnTo>
                <a:lnTo>
                  <a:pt x="186" y="1168"/>
                </a:lnTo>
                <a:lnTo>
                  <a:pt x="186" y="1168"/>
                </a:lnTo>
                <a:lnTo>
                  <a:pt x="186" y="1152"/>
                </a:lnTo>
                <a:lnTo>
                  <a:pt x="186" y="1152"/>
                </a:lnTo>
                <a:lnTo>
                  <a:pt x="186" y="1146"/>
                </a:lnTo>
                <a:lnTo>
                  <a:pt x="186" y="1138"/>
                </a:lnTo>
                <a:lnTo>
                  <a:pt x="186" y="1138"/>
                </a:lnTo>
                <a:lnTo>
                  <a:pt x="184" y="1126"/>
                </a:lnTo>
                <a:lnTo>
                  <a:pt x="184" y="1126"/>
                </a:lnTo>
                <a:lnTo>
                  <a:pt x="184" y="1118"/>
                </a:lnTo>
                <a:lnTo>
                  <a:pt x="184" y="1108"/>
                </a:lnTo>
                <a:lnTo>
                  <a:pt x="184" y="1108"/>
                </a:lnTo>
                <a:lnTo>
                  <a:pt x="184" y="1104"/>
                </a:lnTo>
                <a:lnTo>
                  <a:pt x="186" y="1100"/>
                </a:lnTo>
                <a:lnTo>
                  <a:pt x="186" y="1100"/>
                </a:lnTo>
                <a:lnTo>
                  <a:pt x="192" y="1090"/>
                </a:lnTo>
                <a:lnTo>
                  <a:pt x="196" y="1076"/>
                </a:lnTo>
                <a:lnTo>
                  <a:pt x="196" y="1076"/>
                </a:lnTo>
                <a:lnTo>
                  <a:pt x="200" y="1056"/>
                </a:lnTo>
                <a:lnTo>
                  <a:pt x="200" y="1056"/>
                </a:lnTo>
                <a:lnTo>
                  <a:pt x="200" y="1048"/>
                </a:lnTo>
                <a:lnTo>
                  <a:pt x="200" y="1040"/>
                </a:lnTo>
                <a:lnTo>
                  <a:pt x="200" y="1040"/>
                </a:lnTo>
                <a:lnTo>
                  <a:pt x="202" y="1032"/>
                </a:lnTo>
                <a:lnTo>
                  <a:pt x="202" y="1032"/>
                </a:lnTo>
                <a:lnTo>
                  <a:pt x="202" y="1018"/>
                </a:lnTo>
                <a:lnTo>
                  <a:pt x="202" y="1018"/>
                </a:lnTo>
                <a:lnTo>
                  <a:pt x="202" y="1012"/>
                </a:lnTo>
                <a:lnTo>
                  <a:pt x="202" y="1012"/>
                </a:lnTo>
                <a:lnTo>
                  <a:pt x="204" y="1004"/>
                </a:lnTo>
                <a:lnTo>
                  <a:pt x="204" y="1004"/>
                </a:lnTo>
                <a:lnTo>
                  <a:pt x="204" y="988"/>
                </a:lnTo>
                <a:lnTo>
                  <a:pt x="204" y="988"/>
                </a:lnTo>
                <a:lnTo>
                  <a:pt x="204" y="978"/>
                </a:lnTo>
                <a:lnTo>
                  <a:pt x="204" y="978"/>
                </a:lnTo>
                <a:lnTo>
                  <a:pt x="204" y="966"/>
                </a:lnTo>
                <a:lnTo>
                  <a:pt x="204" y="966"/>
                </a:lnTo>
                <a:lnTo>
                  <a:pt x="206" y="958"/>
                </a:lnTo>
                <a:lnTo>
                  <a:pt x="206" y="958"/>
                </a:lnTo>
                <a:lnTo>
                  <a:pt x="210" y="944"/>
                </a:lnTo>
                <a:lnTo>
                  <a:pt x="210" y="944"/>
                </a:lnTo>
                <a:lnTo>
                  <a:pt x="214" y="908"/>
                </a:lnTo>
                <a:lnTo>
                  <a:pt x="214" y="908"/>
                </a:lnTo>
                <a:lnTo>
                  <a:pt x="214" y="910"/>
                </a:lnTo>
                <a:lnTo>
                  <a:pt x="214" y="918"/>
                </a:lnTo>
                <a:lnTo>
                  <a:pt x="216" y="966"/>
                </a:lnTo>
                <a:lnTo>
                  <a:pt x="216" y="966"/>
                </a:lnTo>
                <a:lnTo>
                  <a:pt x="220" y="978"/>
                </a:lnTo>
                <a:lnTo>
                  <a:pt x="224" y="990"/>
                </a:lnTo>
                <a:lnTo>
                  <a:pt x="224" y="990"/>
                </a:lnTo>
                <a:lnTo>
                  <a:pt x="224" y="998"/>
                </a:lnTo>
                <a:lnTo>
                  <a:pt x="226" y="1006"/>
                </a:lnTo>
                <a:lnTo>
                  <a:pt x="226" y="1006"/>
                </a:lnTo>
                <a:lnTo>
                  <a:pt x="238" y="1028"/>
                </a:lnTo>
                <a:lnTo>
                  <a:pt x="238" y="1028"/>
                </a:lnTo>
                <a:lnTo>
                  <a:pt x="246" y="1042"/>
                </a:lnTo>
                <a:lnTo>
                  <a:pt x="246" y="1042"/>
                </a:lnTo>
                <a:lnTo>
                  <a:pt x="248" y="1044"/>
                </a:lnTo>
                <a:lnTo>
                  <a:pt x="248" y="1050"/>
                </a:lnTo>
                <a:lnTo>
                  <a:pt x="248" y="1050"/>
                </a:lnTo>
                <a:lnTo>
                  <a:pt x="252" y="1072"/>
                </a:lnTo>
                <a:lnTo>
                  <a:pt x="252" y="1072"/>
                </a:lnTo>
                <a:lnTo>
                  <a:pt x="262" y="1102"/>
                </a:lnTo>
                <a:lnTo>
                  <a:pt x="262" y="1102"/>
                </a:lnTo>
                <a:lnTo>
                  <a:pt x="264" y="1110"/>
                </a:lnTo>
                <a:lnTo>
                  <a:pt x="264" y="1118"/>
                </a:lnTo>
                <a:lnTo>
                  <a:pt x="264" y="1118"/>
                </a:lnTo>
                <a:lnTo>
                  <a:pt x="262" y="1132"/>
                </a:lnTo>
                <a:lnTo>
                  <a:pt x="262" y="1132"/>
                </a:lnTo>
                <a:lnTo>
                  <a:pt x="262" y="1146"/>
                </a:lnTo>
                <a:lnTo>
                  <a:pt x="262" y="1146"/>
                </a:lnTo>
                <a:lnTo>
                  <a:pt x="262" y="1156"/>
                </a:lnTo>
                <a:lnTo>
                  <a:pt x="262" y="1156"/>
                </a:lnTo>
                <a:lnTo>
                  <a:pt x="262" y="1198"/>
                </a:lnTo>
                <a:lnTo>
                  <a:pt x="262" y="1198"/>
                </a:lnTo>
                <a:lnTo>
                  <a:pt x="262" y="1238"/>
                </a:lnTo>
                <a:lnTo>
                  <a:pt x="262" y="1238"/>
                </a:lnTo>
                <a:lnTo>
                  <a:pt x="262" y="1258"/>
                </a:lnTo>
                <a:lnTo>
                  <a:pt x="262" y="1270"/>
                </a:lnTo>
                <a:lnTo>
                  <a:pt x="258" y="1278"/>
                </a:lnTo>
                <a:lnTo>
                  <a:pt x="258" y="1278"/>
                </a:lnTo>
                <a:lnTo>
                  <a:pt x="252" y="1294"/>
                </a:lnTo>
                <a:lnTo>
                  <a:pt x="248" y="1304"/>
                </a:lnTo>
                <a:lnTo>
                  <a:pt x="248" y="1304"/>
                </a:lnTo>
                <a:lnTo>
                  <a:pt x="242" y="1326"/>
                </a:lnTo>
                <a:lnTo>
                  <a:pt x="242" y="1326"/>
                </a:lnTo>
                <a:lnTo>
                  <a:pt x="242" y="1330"/>
                </a:lnTo>
                <a:lnTo>
                  <a:pt x="244" y="1336"/>
                </a:lnTo>
                <a:lnTo>
                  <a:pt x="244" y="1336"/>
                </a:lnTo>
                <a:lnTo>
                  <a:pt x="250" y="1346"/>
                </a:lnTo>
                <a:lnTo>
                  <a:pt x="252" y="1350"/>
                </a:lnTo>
                <a:lnTo>
                  <a:pt x="252" y="1356"/>
                </a:lnTo>
                <a:lnTo>
                  <a:pt x="252" y="1356"/>
                </a:lnTo>
                <a:lnTo>
                  <a:pt x="254" y="1368"/>
                </a:lnTo>
                <a:lnTo>
                  <a:pt x="254" y="1368"/>
                </a:lnTo>
                <a:lnTo>
                  <a:pt x="256" y="1394"/>
                </a:lnTo>
                <a:lnTo>
                  <a:pt x="256" y="1394"/>
                </a:lnTo>
                <a:lnTo>
                  <a:pt x="254" y="1396"/>
                </a:lnTo>
                <a:lnTo>
                  <a:pt x="252" y="1398"/>
                </a:lnTo>
                <a:lnTo>
                  <a:pt x="252" y="1398"/>
                </a:lnTo>
                <a:lnTo>
                  <a:pt x="252" y="1400"/>
                </a:lnTo>
                <a:lnTo>
                  <a:pt x="250" y="1404"/>
                </a:lnTo>
                <a:lnTo>
                  <a:pt x="250" y="1404"/>
                </a:lnTo>
                <a:lnTo>
                  <a:pt x="248" y="1418"/>
                </a:lnTo>
                <a:lnTo>
                  <a:pt x="248" y="1418"/>
                </a:lnTo>
                <a:lnTo>
                  <a:pt x="248" y="1422"/>
                </a:lnTo>
                <a:lnTo>
                  <a:pt x="252" y="1424"/>
                </a:lnTo>
                <a:lnTo>
                  <a:pt x="252" y="1424"/>
                </a:lnTo>
                <a:lnTo>
                  <a:pt x="254" y="1424"/>
                </a:lnTo>
                <a:lnTo>
                  <a:pt x="254" y="1426"/>
                </a:lnTo>
                <a:lnTo>
                  <a:pt x="254" y="1426"/>
                </a:lnTo>
                <a:lnTo>
                  <a:pt x="258" y="1428"/>
                </a:lnTo>
                <a:lnTo>
                  <a:pt x="268" y="1430"/>
                </a:lnTo>
                <a:lnTo>
                  <a:pt x="268" y="1430"/>
                </a:lnTo>
                <a:lnTo>
                  <a:pt x="282" y="1432"/>
                </a:lnTo>
                <a:lnTo>
                  <a:pt x="282" y="1432"/>
                </a:lnTo>
                <a:lnTo>
                  <a:pt x="298" y="1436"/>
                </a:lnTo>
                <a:lnTo>
                  <a:pt x="312" y="1440"/>
                </a:lnTo>
                <a:lnTo>
                  <a:pt x="312" y="1440"/>
                </a:lnTo>
                <a:lnTo>
                  <a:pt x="314" y="1442"/>
                </a:lnTo>
                <a:lnTo>
                  <a:pt x="320" y="1444"/>
                </a:lnTo>
                <a:lnTo>
                  <a:pt x="330" y="1446"/>
                </a:lnTo>
                <a:lnTo>
                  <a:pt x="348" y="1448"/>
                </a:lnTo>
                <a:lnTo>
                  <a:pt x="348" y="1448"/>
                </a:lnTo>
                <a:lnTo>
                  <a:pt x="380" y="1446"/>
                </a:lnTo>
                <a:lnTo>
                  <a:pt x="398" y="1444"/>
                </a:lnTo>
                <a:lnTo>
                  <a:pt x="398" y="1444"/>
                </a:lnTo>
                <a:lnTo>
                  <a:pt x="410" y="1442"/>
                </a:lnTo>
                <a:lnTo>
                  <a:pt x="412" y="1442"/>
                </a:lnTo>
                <a:lnTo>
                  <a:pt x="414" y="1438"/>
                </a:lnTo>
                <a:lnTo>
                  <a:pt x="414" y="1438"/>
                </a:lnTo>
                <a:lnTo>
                  <a:pt x="412" y="1430"/>
                </a:lnTo>
                <a:lnTo>
                  <a:pt x="410" y="1426"/>
                </a:lnTo>
                <a:lnTo>
                  <a:pt x="410" y="1426"/>
                </a:lnTo>
                <a:lnTo>
                  <a:pt x="406" y="1422"/>
                </a:lnTo>
                <a:lnTo>
                  <a:pt x="406" y="1418"/>
                </a:lnTo>
                <a:lnTo>
                  <a:pt x="406" y="1418"/>
                </a:lnTo>
                <a:lnTo>
                  <a:pt x="406" y="1414"/>
                </a:lnTo>
                <a:lnTo>
                  <a:pt x="404" y="1408"/>
                </a:lnTo>
                <a:lnTo>
                  <a:pt x="400" y="1404"/>
                </a:lnTo>
                <a:lnTo>
                  <a:pt x="396" y="1402"/>
                </a:lnTo>
                <a:lnTo>
                  <a:pt x="394" y="1400"/>
                </a:lnTo>
                <a:lnTo>
                  <a:pt x="394" y="1400"/>
                </a:lnTo>
                <a:lnTo>
                  <a:pt x="388" y="1400"/>
                </a:lnTo>
                <a:lnTo>
                  <a:pt x="382" y="1396"/>
                </a:lnTo>
                <a:lnTo>
                  <a:pt x="370" y="1384"/>
                </a:lnTo>
                <a:lnTo>
                  <a:pt x="354" y="1366"/>
                </a:lnTo>
                <a:lnTo>
                  <a:pt x="354" y="1366"/>
                </a:lnTo>
                <a:lnTo>
                  <a:pt x="350" y="1362"/>
                </a:lnTo>
                <a:lnTo>
                  <a:pt x="346" y="1356"/>
                </a:lnTo>
                <a:lnTo>
                  <a:pt x="346" y="1356"/>
                </a:lnTo>
                <a:lnTo>
                  <a:pt x="346" y="1352"/>
                </a:lnTo>
                <a:lnTo>
                  <a:pt x="344" y="1350"/>
                </a:lnTo>
                <a:lnTo>
                  <a:pt x="344" y="1350"/>
                </a:lnTo>
                <a:lnTo>
                  <a:pt x="340" y="1342"/>
                </a:lnTo>
                <a:lnTo>
                  <a:pt x="340" y="1342"/>
                </a:lnTo>
                <a:lnTo>
                  <a:pt x="340" y="1342"/>
                </a:lnTo>
                <a:lnTo>
                  <a:pt x="342" y="1340"/>
                </a:lnTo>
                <a:lnTo>
                  <a:pt x="342" y="1340"/>
                </a:lnTo>
                <a:lnTo>
                  <a:pt x="350" y="1340"/>
                </a:lnTo>
                <a:lnTo>
                  <a:pt x="354" y="1338"/>
                </a:lnTo>
                <a:lnTo>
                  <a:pt x="358" y="1332"/>
                </a:lnTo>
                <a:lnTo>
                  <a:pt x="358" y="1332"/>
                </a:lnTo>
                <a:lnTo>
                  <a:pt x="360" y="1322"/>
                </a:lnTo>
                <a:lnTo>
                  <a:pt x="358" y="1318"/>
                </a:lnTo>
                <a:lnTo>
                  <a:pt x="358" y="1318"/>
                </a:lnTo>
                <a:lnTo>
                  <a:pt x="356" y="1310"/>
                </a:lnTo>
                <a:lnTo>
                  <a:pt x="356" y="1310"/>
                </a:lnTo>
                <a:lnTo>
                  <a:pt x="356" y="1298"/>
                </a:lnTo>
                <a:lnTo>
                  <a:pt x="356" y="1298"/>
                </a:lnTo>
                <a:lnTo>
                  <a:pt x="356" y="1266"/>
                </a:lnTo>
                <a:lnTo>
                  <a:pt x="356" y="1266"/>
                </a:lnTo>
                <a:lnTo>
                  <a:pt x="358" y="1230"/>
                </a:lnTo>
                <a:lnTo>
                  <a:pt x="358" y="1230"/>
                </a:lnTo>
                <a:lnTo>
                  <a:pt x="360" y="1208"/>
                </a:lnTo>
                <a:lnTo>
                  <a:pt x="360" y="1208"/>
                </a:lnTo>
                <a:lnTo>
                  <a:pt x="360" y="1194"/>
                </a:lnTo>
                <a:lnTo>
                  <a:pt x="360" y="1194"/>
                </a:lnTo>
                <a:lnTo>
                  <a:pt x="362" y="1184"/>
                </a:lnTo>
                <a:lnTo>
                  <a:pt x="366" y="1170"/>
                </a:lnTo>
                <a:lnTo>
                  <a:pt x="366" y="1170"/>
                </a:lnTo>
                <a:lnTo>
                  <a:pt x="366" y="1148"/>
                </a:lnTo>
                <a:lnTo>
                  <a:pt x="366" y="1148"/>
                </a:lnTo>
                <a:lnTo>
                  <a:pt x="370" y="1122"/>
                </a:lnTo>
                <a:lnTo>
                  <a:pt x="370" y="1122"/>
                </a:lnTo>
                <a:lnTo>
                  <a:pt x="370" y="1102"/>
                </a:lnTo>
                <a:lnTo>
                  <a:pt x="370" y="1102"/>
                </a:lnTo>
                <a:lnTo>
                  <a:pt x="368" y="1094"/>
                </a:lnTo>
                <a:lnTo>
                  <a:pt x="368" y="1090"/>
                </a:lnTo>
                <a:lnTo>
                  <a:pt x="368" y="1088"/>
                </a:lnTo>
                <a:lnTo>
                  <a:pt x="368" y="1088"/>
                </a:lnTo>
                <a:lnTo>
                  <a:pt x="370" y="1078"/>
                </a:lnTo>
                <a:lnTo>
                  <a:pt x="372" y="1068"/>
                </a:lnTo>
                <a:lnTo>
                  <a:pt x="372" y="1068"/>
                </a:lnTo>
                <a:lnTo>
                  <a:pt x="372" y="1058"/>
                </a:lnTo>
                <a:lnTo>
                  <a:pt x="370" y="1052"/>
                </a:lnTo>
                <a:lnTo>
                  <a:pt x="370" y="1052"/>
                </a:lnTo>
                <a:lnTo>
                  <a:pt x="368" y="1046"/>
                </a:lnTo>
                <a:lnTo>
                  <a:pt x="368" y="1042"/>
                </a:lnTo>
                <a:lnTo>
                  <a:pt x="368" y="1042"/>
                </a:lnTo>
                <a:lnTo>
                  <a:pt x="366" y="1024"/>
                </a:lnTo>
                <a:lnTo>
                  <a:pt x="366" y="1024"/>
                </a:lnTo>
                <a:lnTo>
                  <a:pt x="366" y="1014"/>
                </a:lnTo>
                <a:lnTo>
                  <a:pt x="364" y="1008"/>
                </a:lnTo>
                <a:lnTo>
                  <a:pt x="364" y="1008"/>
                </a:lnTo>
                <a:lnTo>
                  <a:pt x="364" y="1002"/>
                </a:lnTo>
                <a:lnTo>
                  <a:pt x="364" y="998"/>
                </a:lnTo>
                <a:lnTo>
                  <a:pt x="364" y="998"/>
                </a:lnTo>
                <a:lnTo>
                  <a:pt x="364" y="976"/>
                </a:lnTo>
                <a:lnTo>
                  <a:pt x="364" y="976"/>
                </a:lnTo>
                <a:lnTo>
                  <a:pt x="366" y="968"/>
                </a:lnTo>
                <a:lnTo>
                  <a:pt x="366" y="954"/>
                </a:lnTo>
                <a:lnTo>
                  <a:pt x="366" y="954"/>
                </a:lnTo>
                <a:lnTo>
                  <a:pt x="366" y="936"/>
                </a:lnTo>
                <a:lnTo>
                  <a:pt x="366" y="936"/>
                </a:lnTo>
                <a:lnTo>
                  <a:pt x="364" y="912"/>
                </a:lnTo>
                <a:lnTo>
                  <a:pt x="364" y="912"/>
                </a:lnTo>
                <a:lnTo>
                  <a:pt x="362" y="890"/>
                </a:lnTo>
                <a:lnTo>
                  <a:pt x="362" y="890"/>
                </a:lnTo>
                <a:lnTo>
                  <a:pt x="362" y="864"/>
                </a:lnTo>
                <a:lnTo>
                  <a:pt x="360" y="840"/>
                </a:lnTo>
                <a:lnTo>
                  <a:pt x="356" y="818"/>
                </a:lnTo>
                <a:lnTo>
                  <a:pt x="350" y="798"/>
                </a:lnTo>
                <a:lnTo>
                  <a:pt x="340" y="760"/>
                </a:lnTo>
                <a:lnTo>
                  <a:pt x="330" y="732"/>
                </a:lnTo>
                <a:lnTo>
                  <a:pt x="330" y="732"/>
                </a:lnTo>
                <a:lnTo>
                  <a:pt x="330" y="700"/>
                </a:lnTo>
                <a:lnTo>
                  <a:pt x="330" y="700"/>
                </a:lnTo>
                <a:lnTo>
                  <a:pt x="328" y="674"/>
                </a:lnTo>
                <a:lnTo>
                  <a:pt x="326" y="656"/>
                </a:lnTo>
                <a:lnTo>
                  <a:pt x="324" y="644"/>
                </a:lnTo>
                <a:lnTo>
                  <a:pt x="324" y="640"/>
                </a:lnTo>
                <a:lnTo>
                  <a:pt x="324" y="640"/>
                </a:lnTo>
                <a:lnTo>
                  <a:pt x="328" y="640"/>
                </a:lnTo>
                <a:lnTo>
                  <a:pt x="330" y="638"/>
                </a:lnTo>
                <a:lnTo>
                  <a:pt x="334" y="632"/>
                </a:lnTo>
                <a:lnTo>
                  <a:pt x="336" y="618"/>
                </a:lnTo>
                <a:lnTo>
                  <a:pt x="340" y="592"/>
                </a:lnTo>
                <a:lnTo>
                  <a:pt x="340" y="592"/>
                </a:lnTo>
                <a:lnTo>
                  <a:pt x="340" y="584"/>
                </a:lnTo>
                <a:lnTo>
                  <a:pt x="336" y="576"/>
                </a:lnTo>
                <a:lnTo>
                  <a:pt x="336" y="572"/>
                </a:lnTo>
                <a:lnTo>
                  <a:pt x="334" y="566"/>
                </a:lnTo>
                <a:lnTo>
                  <a:pt x="334" y="566"/>
                </a:lnTo>
                <a:lnTo>
                  <a:pt x="340" y="562"/>
                </a:lnTo>
                <a:lnTo>
                  <a:pt x="352" y="558"/>
                </a:lnTo>
                <a:lnTo>
                  <a:pt x="394" y="542"/>
                </a:lnTo>
                <a:lnTo>
                  <a:pt x="394" y="542"/>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27" name="Group 491">
            <a:extLst>
              <a:ext uri="{FF2B5EF4-FFF2-40B4-BE49-F238E27FC236}">
                <a16:creationId xmlns:a16="http://schemas.microsoft.com/office/drawing/2014/main" xmlns="" id="{EAAD58D4-0E12-41D1-810F-FE9585F715B3}"/>
              </a:ext>
            </a:extLst>
          </p:cNvPr>
          <p:cNvGrpSpPr/>
          <p:nvPr/>
        </p:nvGrpSpPr>
        <p:grpSpPr>
          <a:xfrm>
            <a:off x="8042669" y="4400186"/>
            <a:ext cx="210280" cy="450978"/>
            <a:chOff x="6367463" y="6446838"/>
            <a:chExt cx="528638" cy="1509712"/>
          </a:xfrm>
          <a:solidFill>
            <a:schemeClr val="tx2"/>
          </a:solidFill>
        </p:grpSpPr>
        <p:sp>
          <p:nvSpPr>
            <p:cNvPr id="29" name="Freeform 79">
              <a:extLst>
                <a:ext uri="{FF2B5EF4-FFF2-40B4-BE49-F238E27FC236}">
                  <a16:creationId xmlns:a16="http://schemas.microsoft.com/office/drawing/2014/main" xmlns="" id="{197431CB-BD10-4477-99D0-E60D0180658D}"/>
                </a:ext>
              </a:extLst>
            </p:cNvPr>
            <p:cNvSpPr>
              <a:spLocks noEditPoints="1"/>
            </p:cNvSpPr>
            <p:nvPr/>
          </p:nvSpPr>
          <p:spPr bwMode="auto">
            <a:xfrm>
              <a:off x="6367463" y="6446838"/>
              <a:ext cx="528638" cy="1509712"/>
            </a:xfrm>
            <a:custGeom>
              <a:avLst/>
              <a:gdLst>
                <a:gd name="T0" fmla="*/ 52 w 333"/>
                <a:gd name="T1" fmla="*/ 892 h 951"/>
                <a:gd name="T2" fmla="*/ 118 w 333"/>
                <a:gd name="T3" fmla="*/ 885 h 951"/>
                <a:gd name="T4" fmla="*/ 126 w 333"/>
                <a:gd name="T5" fmla="*/ 855 h 951"/>
                <a:gd name="T6" fmla="*/ 152 w 333"/>
                <a:gd name="T7" fmla="*/ 703 h 951"/>
                <a:gd name="T8" fmla="*/ 159 w 333"/>
                <a:gd name="T9" fmla="*/ 609 h 951"/>
                <a:gd name="T10" fmla="*/ 180 w 333"/>
                <a:gd name="T11" fmla="*/ 720 h 951"/>
                <a:gd name="T12" fmla="*/ 177 w 333"/>
                <a:gd name="T13" fmla="*/ 818 h 951"/>
                <a:gd name="T14" fmla="*/ 182 w 333"/>
                <a:gd name="T15" fmla="*/ 891 h 951"/>
                <a:gd name="T16" fmla="*/ 188 w 333"/>
                <a:gd name="T17" fmla="*/ 931 h 951"/>
                <a:gd name="T18" fmla="*/ 231 w 333"/>
                <a:gd name="T19" fmla="*/ 949 h 951"/>
                <a:gd name="T20" fmla="*/ 253 w 333"/>
                <a:gd name="T21" fmla="*/ 911 h 951"/>
                <a:gd name="T22" fmla="*/ 254 w 333"/>
                <a:gd name="T23" fmla="*/ 879 h 951"/>
                <a:gd name="T24" fmla="*/ 250 w 333"/>
                <a:gd name="T25" fmla="*/ 726 h 951"/>
                <a:gd name="T26" fmla="*/ 245 w 333"/>
                <a:gd name="T27" fmla="*/ 644 h 951"/>
                <a:gd name="T28" fmla="*/ 250 w 333"/>
                <a:gd name="T29" fmla="*/ 499 h 951"/>
                <a:gd name="T30" fmla="*/ 260 w 333"/>
                <a:gd name="T31" fmla="*/ 442 h 951"/>
                <a:gd name="T32" fmla="*/ 246 w 333"/>
                <a:gd name="T33" fmla="*/ 282 h 951"/>
                <a:gd name="T34" fmla="*/ 250 w 333"/>
                <a:gd name="T35" fmla="*/ 220 h 951"/>
                <a:gd name="T36" fmla="*/ 265 w 333"/>
                <a:gd name="T37" fmla="*/ 191 h 951"/>
                <a:gd name="T38" fmla="*/ 319 w 333"/>
                <a:gd name="T39" fmla="*/ 140 h 951"/>
                <a:gd name="T40" fmla="*/ 327 w 333"/>
                <a:gd name="T41" fmla="*/ 129 h 951"/>
                <a:gd name="T42" fmla="*/ 330 w 333"/>
                <a:gd name="T43" fmla="*/ 114 h 951"/>
                <a:gd name="T44" fmla="*/ 320 w 333"/>
                <a:gd name="T45" fmla="*/ 95 h 951"/>
                <a:gd name="T46" fmla="*/ 311 w 333"/>
                <a:gd name="T47" fmla="*/ 86 h 951"/>
                <a:gd name="T48" fmla="*/ 274 w 333"/>
                <a:gd name="T49" fmla="*/ 55 h 951"/>
                <a:gd name="T50" fmla="*/ 251 w 333"/>
                <a:gd name="T51" fmla="*/ 32 h 951"/>
                <a:gd name="T52" fmla="*/ 226 w 333"/>
                <a:gd name="T53" fmla="*/ 29 h 951"/>
                <a:gd name="T54" fmla="*/ 202 w 333"/>
                <a:gd name="T55" fmla="*/ 1 h 951"/>
                <a:gd name="T56" fmla="*/ 188 w 333"/>
                <a:gd name="T57" fmla="*/ 9 h 951"/>
                <a:gd name="T58" fmla="*/ 131 w 333"/>
                <a:gd name="T59" fmla="*/ 5 h 951"/>
                <a:gd name="T60" fmla="*/ 114 w 333"/>
                <a:gd name="T61" fmla="*/ 32 h 951"/>
                <a:gd name="T62" fmla="*/ 105 w 333"/>
                <a:gd name="T63" fmla="*/ 51 h 951"/>
                <a:gd name="T64" fmla="*/ 100 w 333"/>
                <a:gd name="T65" fmla="*/ 69 h 951"/>
                <a:gd name="T66" fmla="*/ 102 w 333"/>
                <a:gd name="T67" fmla="*/ 86 h 951"/>
                <a:gd name="T68" fmla="*/ 102 w 333"/>
                <a:gd name="T69" fmla="*/ 102 h 951"/>
                <a:gd name="T70" fmla="*/ 106 w 333"/>
                <a:gd name="T71" fmla="*/ 120 h 951"/>
                <a:gd name="T72" fmla="*/ 117 w 333"/>
                <a:gd name="T73" fmla="*/ 137 h 951"/>
                <a:gd name="T74" fmla="*/ 58 w 333"/>
                <a:gd name="T75" fmla="*/ 183 h 951"/>
                <a:gd name="T76" fmla="*/ 49 w 333"/>
                <a:gd name="T77" fmla="*/ 271 h 951"/>
                <a:gd name="T78" fmla="*/ 43 w 333"/>
                <a:gd name="T79" fmla="*/ 299 h 951"/>
                <a:gd name="T80" fmla="*/ 35 w 333"/>
                <a:gd name="T81" fmla="*/ 327 h 951"/>
                <a:gd name="T82" fmla="*/ 34 w 333"/>
                <a:gd name="T83" fmla="*/ 359 h 951"/>
                <a:gd name="T84" fmla="*/ 40 w 333"/>
                <a:gd name="T85" fmla="*/ 402 h 951"/>
                <a:gd name="T86" fmla="*/ 57 w 333"/>
                <a:gd name="T87" fmla="*/ 448 h 951"/>
                <a:gd name="T88" fmla="*/ 58 w 333"/>
                <a:gd name="T89" fmla="*/ 478 h 951"/>
                <a:gd name="T90" fmla="*/ 83 w 333"/>
                <a:gd name="T91" fmla="*/ 637 h 951"/>
                <a:gd name="T92" fmla="*/ 74 w 333"/>
                <a:gd name="T93" fmla="*/ 758 h 951"/>
                <a:gd name="T94" fmla="*/ 52 w 333"/>
                <a:gd name="T95" fmla="*/ 849 h 951"/>
                <a:gd name="T96" fmla="*/ 0 w 333"/>
                <a:gd name="T97" fmla="*/ 885 h 951"/>
                <a:gd name="T98" fmla="*/ 197 w 333"/>
                <a:gd name="T99" fmla="*/ 92 h 951"/>
                <a:gd name="T100" fmla="*/ 209 w 333"/>
                <a:gd name="T101" fmla="*/ 71 h 951"/>
                <a:gd name="T102" fmla="*/ 237 w 333"/>
                <a:gd name="T103" fmla="*/ 79 h 951"/>
                <a:gd name="T104" fmla="*/ 256 w 333"/>
                <a:gd name="T105" fmla="*/ 105 h 951"/>
                <a:gd name="T106" fmla="*/ 268 w 333"/>
                <a:gd name="T107" fmla="*/ 119 h 951"/>
                <a:gd name="T108" fmla="*/ 251 w 333"/>
                <a:gd name="T109" fmla="*/ 112 h 951"/>
                <a:gd name="T110" fmla="*/ 211 w 333"/>
                <a:gd name="T111" fmla="*/ 126 h 951"/>
                <a:gd name="T112" fmla="*/ 183 w 333"/>
                <a:gd name="T113" fmla="*/ 123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3" h="951">
                  <a:moveTo>
                    <a:pt x="1" y="894"/>
                  </a:moveTo>
                  <a:lnTo>
                    <a:pt x="1" y="894"/>
                  </a:lnTo>
                  <a:lnTo>
                    <a:pt x="3" y="897"/>
                  </a:lnTo>
                  <a:lnTo>
                    <a:pt x="6" y="899"/>
                  </a:lnTo>
                  <a:lnTo>
                    <a:pt x="14" y="900"/>
                  </a:lnTo>
                  <a:lnTo>
                    <a:pt x="23" y="900"/>
                  </a:lnTo>
                  <a:lnTo>
                    <a:pt x="32" y="899"/>
                  </a:lnTo>
                  <a:lnTo>
                    <a:pt x="52" y="892"/>
                  </a:lnTo>
                  <a:lnTo>
                    <a:pt x="66" y="888"/>
                  </a:lnTo>
                  <a:lnTo>
                    <a:pt x="66" y="888"/>
                  </a:lnTo>
                  <a:lnTo>
                    <a:pt x="71" y="886"/>
                  </a:lnTo>
                  <a:lnTo>
                    <a:pt x="77" y="885"/>
                  </a:lnTo>
                  <a:lnTo>
                    <a:pt x="92" y="886"/>
                  </a:lnTo>
                  <a:lnTo>
                    <a:pt x="106" y="886"/>
                  </a:lnTo>
                  <a:lnTo>
                    <a:pt x="112" y="886"/>
                  </a:lnTo>
                  <a:lnTo>
                    <a:pt x="118" y="885"/>
                  </a:lnTo>
                  <a:lnTo>
                    <a:pt x="118" y="885"/>
                  </a:lnTo>
                  <a:lnTo>
                    <a:pt x="122" y="882"/>
                  </a:lnTo>
                  <a:lnTo>
                    <a:pt x="125" y="877"/>
                  </a:lnTo>
                  <a:lnTo>
                    <a:pt x="126" y="872"/>
                  </a:lnTo>
                  <a:lnTo>
                    <a:pt x="126" y="868"/>
                  </a:lnTo>
                  <a:lnTo>
                    <a:pt x="126" y="859"/>
                  </a:lnTo>
                  <a:lnTo>
                    <a:pt x="126" y="855"/>
                  </a:lnTo>
                  <a:lnTo>
                    <a:pt x="126" y="855"/>
                  </a:lnTo>
                  <a:lnTo>
                    <a:pt x="128" y="843"/>
                  </a:lnTo>
                  <a:lnTo>
                    <a:pt x="128" y="843"/>
                  </a:lnTo>
                  <a:lnTo>
                    <a:pt x="134" y="822"/>
                  </a:lnTo>
                  <a:lnTo>
                    <a:pt x="142" y="791"/>
                  </a:lnTo>
                  <a:lnTo>
                    <a:pt x="142" y="791"/>
                  </a:lnTo>
                  <a:lnTo>
                    <a:pt x="149" y="749"/>
                  </a:lnTo>
                  <a:lnTo>
                    <a:pt x="152" y="724"/>
                  </a:lnTo>
                  <a:lnTo>
                    <a:pt x="152" y="703"/>
                  </a:lnTo>
                  <a:lnTo>
                    <a:pt x="152" y="703"/>
                  </a:lnTo>
                  <a:lnTo>
                    <a:pt x="154" y="686"/>
                  </a:lnTo>
                  <a:lnTo>
                    <a:pt x="154" y="669"/>
                  </a:lnTo>
                  <a:lnTo>
                    <a:pt x="155" y="653"/>
                  </a:lnTo>
                  <a:lnTo>
                    <a:pt x="157" y="641"/>
                  </a:lnTo>
                  <a:lnTo>
                    <a:pt x="157" y="641"/>
                  </a:lnTo>
                  <a:lnTo>
                    <a:pt x="157" y="627"/>
                  </a:lnTo>
                  <a:lnTo>
                    <a:pt x="159" y="609"/>
                  </a:lnTo>
                  <a:lnTo>
                    <a:pt x="160" y="589"/>
                  </a:lnTo>
                  <a:lnTo>
                    <a:pt x="160" y="589"/>
                  </a:lnTo>
                  <a:lnTo>
                    <a:pt x="168" y="627"/>
                  </a:lnTo>
                  <a:lnTo>
                    <a:pt x="172" y="657"/>
                  </a:lnTo>
                  <a:lnTo>
                    <a:pt x="176" y="678"/>
                  </a:lnTo>
                  <a:lnTo>
                    <a:pt x="176" y="678"/>
                  </a:lnTo>
                  <a:lnTo>
                    <a:pt x="177" y="700"/>
                  </a:lnTo>
                  <a:lnTo>
                    <a:pt x="180" y="720"/>
                  </a:lnTo>
                  <a:lnTo>
                    <a:pt x="180" y="720"/>
                  </a:lnTo>
                  <a:lnTo>
                    <a:pt x="182" y="727"/>
                  </a:lnTo>
                  <a:lnTo>
                    <a:pt x="182" y="737"/>
                  </a:lnTo>
                  <a:lnTo>
                    <a:pt x="180" y="761"/>
                  </a:lnTo>
                  <a:lnTo>
                    <a:pt x="176" y="805"/>
                  </a:lnTo>
                  <a:lnTo>
                    <a:pt x="176" y="805"/>
                  </a:lnTo>
                  <a:lnTo>
                    <a:pt x="176" y="811"/>
                  </a:lnTo>
                  <a:lnTo>
                    <a:pt x="177" y="818"/>
                  </a:lnTo>
                  <a:lnTo>
                    <a:pt x="180" y="834"/>
                  </a:lnTo>
                  <a:lnTo>
                    <a:pt x="183" y="848"/>
                  </a:lnTo>
                  <a:lnTo>
                    <a:pt x="185" y="857"/>
                  </a:lnTo>
                  <a:lnTo>
                    <a:pt x="185" y="857"/>
                  </a:lnTo>
                  <a:lnTo>
                    <a:pt x="182" y="875"/>
                  </a:lnTo>
                  <a:lnTo>
                    <a:pt x="180" y="888"/>
                  </a:lnTo>
                  <a:lnTo>
                    <a:pt x="180" y="888"/>
                  </a:lnTo>
                  <a:lnTo>
                    <a:pt x="182" y="891"/>
                  </a:lnTo>
                  <a:lnTo>
                    <a:pt x="185" y="894"/>
                  </a:lnTo>
                  <a:lnTo>
                    <a:pt x="191" y="896"/>
                  </a:lnTo>
                  <a:lnTo>
                    <a:pt x="191" y="896"/>
                  </a:lnTo>
                  <a:lnTo>
                    <a:pt x="191" y="906"/>
                  </a:lnTo>
                  <a:lnTo>
                    <a:pt x="191" y="916"/>
                  </a:lnTo>
                  <a:lnTo>
                    <a:pt x="189" y="926"/>
                  </a:lnTo>
                  <a:lnTo>
                    <a:pt x="189" y="926"/>
                  </a:lnTo>
                  <a:lnTo>
                    <a:pt x="188" y="931"/>
                  </a:lnTo>
                  <a:lnTo>
                    <a:pt x="188" y="936"/>
                  </a:lnTo>
                  <a:lnTo>
                    <a:pt x="189" y="940"/>
                  </a:lnTo>
                  <a:lnTo>
                    <a:pt x="192" y="945"/>
                  </a:lnTo>
                  <a:lnTo>
                    <a:pt x="197" y="949"/>
                  </a:lnTo>
                  <a:lnTo>
                    <a:pt x="205" y="951"/>
                  </a:lnTo>
                  <a:lnTo>
                    <a:pt x="217" y="951"/>
                  </a:lnTo>
                  <a:lnTo>
                    <a:pt x="231" y="949"/>
                  </a:lnTo>
                  <a:lnTo>
                    <a:pt x="231" y="949"/>
                  </a:lnTo>
                  <a:lnTo>
                    <a:pt x="239" y="948"/>
                  </a:lnTo>
                  <a:lnTo>
                    <a:pt x="245" y="945"/>
                  </a:lnTo>
                  <a:lnTo>
                    <a:pt x="250" y="942"/>
                  </a:lnTo>
                  <a:lnTo>
                    <a:pt x="253" y="939"/>
                  </a:lnTo>
                  <a:lnTo>
                    <a:pt x="254" y="934"/>
                  </a:lnTo>
                  <a:lnTo>
                    <a:pt x="256" y="929"/>
                  </a:lnTo>
                  <a:lnTo>
                    <a:pt x="254" y="920"/>
                  </a:lnTo>
                  <a:lnTo>
                    <a:pt x="253" y="911"/>
                  </a:lnTo>
                  <a:lnTo>
                    <a:pt x="250" y="903"/>
                  </a:lnTo>
                  <a:lnTo>
                    <a:pt x="245" y="896"/>
                  </a:lnTo>
                  <a:lnTo>
                    <a:pt x="245" y="896"/>
                  </a:lnTo>
                  <a:lnTo>
                    <a:pt x="245" y="891"/>
                  </a:lnTo>
                  <a:lnTo>
                    <a:pt x="245" y="886"/>
                  </a:lnTo>
                  <a:lnTo>
                    <a:pt x="246" y="885"/>
                  </a:lnTo>
                  <a:lnTo>
                    <a:pt x="246" y="885"/>
                  </a:lnTo>
                  <a:lnTo>
                    <a:pt x="254" y="879"/>
                  </a:lnTo>
                  <a:lnTo>
                    <a:pt x="260" y="872"/>
                  </a:lnTo>
                  <a:lnTo>
                    <a:pt x="260" y="872"/>
                  </a:lnTo>
                  <a:lnTo>
                    <a:pt x="257" y="829"/>
                  </a:lnTo>
                  <a:lnTo>
                    <a:pt x="256" y="794"/>
                  </a:lnTo>
                  <a:lnTo>
                    <a:pt x="253" y="763"/>
                  </a:lnTo>
                  <a:lnTo>
                    <a:pt x="253" y="763"/>
                  </a:lnTo>
                  <a:lnTo>
                    <a:pt x="250" y="743"/>
                  </a:lnTo>
                  <a:lnTo>
                    <a:pt x="250" y="726"/>
                  </a:lnTo>
                  <a:lnTo>
                    <a:pt x="250" y="711"/>
                  </a:lnTo>
                  <a:lnTo>
                    <a:pt x="248" y="697"/>
                  </a:lnTo>
                  <a:lnTo>
                    <a:pt x="248" y="697"/>
                  </a:lnTo>
                  <a:lnTo>
                    <a:pt x="246" y="686"/>
                  </a:lnTo>
                  <a:lnTo>
                    <a:pt x="245" y="678"/>
                  </a:lnTo>
                  <a:lnTo>
                    <a:pt x="243" y="664"/>
                  </a:lnTo>
                  <a:lnTo>
                    <a:pt x="243" y="664"/>
                  </a:lnTo>
                  <a:lnTo>
                    <a:pt x="245" y="644"/>
                  </a:lnTo>
                  <a:lnTo>
                    <a:pt x="246" y="618"/>
                  </a:lnTo>
                  <a:lnTo>
                    <a:pt x="246" y="618"/>
                  </a:lnTo>
                  <a:lnTo>
                    <a:pt x="246" y="589"/>
                  </a:lnTo>
                  <a:lnTo>
                    <a:pt x="245" y="563"/>
                  </a:lnTo>
                  <a:lnTo>
                    <a:pt x="245" y="563"/>
                  </a:lnTo>
                  <a:lnTo>
                    <a:pt x="246" y="532"/>
                  </a:lnTo>
                  <a:lnTo>
                    <a:pt x="250" y="499"/>
                  </a:lnTo>
                  <a:lnTo>
                    <a:pt x="250" y="499"/>
                  </a:lnTo>
                  <a:lnTo>
                    <a:pt x="250" y="478"/>
                  </a:lnTo>
                  <a:lnTo>
                    <a:pt x="251" y="459"/>
                  </a:lnTo>
                  <a:lnTo>
                    <a:pt x="251" y="459"/>
                  </a:lnTo>
                  <a:lnTo>
                    <a:pt x="251" y="453"/>
                  </a:lnTo>
                  <a:lnTo>
                    <a:pt x="250" y="445"/>
                  </a:lnTo>
                  <a:lnTo>
                    <a:pt x="250" y="436"/>
                  </a:lnTo>
                  <a:lnTo>
                    <a:pt x="260" y="442"/>
                  </a:lnTo>
                  <a:lnTo>
                    <a:pt x="260" y="442"/>
                  </a:lnTo>
                  <a:lnTo>
                    <a:pt x="256" y="361"/>
                  </a:lnTo>
                  <a:lnTo>
                    <a:pt x="256" y="361"/>
                  </a:lnTo>
                  <a:lnTo>
                    <a:pt x="251" y="325"/>
                  </a:lnTo>
                  <a:lnTo>
                    <a:pt x="246" y="300"/>
                  </a:lnTo>
                  <a:lnTo>
                    <a:pt x="246" y="300"/>
                  </a:lnTo>
                  <a:lnTo>
                    <a:pt x="246" y="296"/>
                  </a:lnTo>
                  <a:lnTo>
                    <a:pt x="246" y="291"/>
                  </a:lnTo>
                  <a:lnTo>
                    <a:pt x="246" y="282"/>
                  </a:lnTo>
                  <a:lnTo>
                    <a:pt x="246" y="282"/>
                  </a:lnTo>
                  <a:lnTo>
                    <a:pt x="243" y="245"/>
                  </a:lnTo>
                  <a:lnTo>
                    <a:pt x="243" y="245"/>
                  </a:lnTo>
                  <a:lnTo>
                    <a:pt x="245" y="240"/>
                  </a:lnTo>
                  <a:lnTo>
                    <a:pt x="248" y="234"/>
                  </a:lnTo>
                  <a:lnTo>
                    <a:pt x="248" y="226"/>
                  </a:lnTo>
                  <a:lnTo>
                    <a:pt x="250" y="220"/>
                  </a:lnTo>
                  <a:lnTo>
                    <a:pt x="250" y="220"/>
                  </a:lnTo>
                  <a:lnTo>
                    <a:pt x="250" y="216"/>
                  </a:lnTo>
                  <a:lnTo>
                    <a:pt x="250" y="214"/>
                  </a:lnTo>
                  <a:lnTo>
                    <a:pt x="253" y="211"/>
                  </a:lnTo>
                  <a:lnTo>
                    <a:pt x="256" y="208"/>
                  </a:lnTo>
                  <a:lnTo>
                    <a:pt x="256" y="208"/>
                  </a:lnTo>
                  <a:lnTo>
                    <a:pt x="260" y="199"/>
                  </a:lnTo>
                  <a:lnTo>
                    <a:pt x="265" y="191"/>
                  </a:lnTo>
                  <a:lnTo>
                    <a:pt x="265" y="191"/>
                  </a:lnTo>
                  <a:lnTo>
                    <a:pt x="273" y="186"/>
                  </a:lnTo>
                  <a:lnTo>
                    <a:pt x="279" y="182"/>
                  </a:lnTo>
                  <a:lnTo>
                    <a:pt x="279" y="182"/>
                  </a:lnTo>
                  <a:lnTo>
                    <a:pt x="293" y="173"/>
                  </a:lnTo>
                  <a:lnTo>
                    <a:pt x="299" y="166"/>
                  </a:lnTo>
                  <a:lnTo>
                    <a:pt x="305" y="159"/>
                  </a:lnTo>
                  <a:lnTo>
                    <a:pt x="305" y="159"/>
                  </a:lnTo>
                  <a:lnTo>
                    <a:pt x="319" y="140"/>
                  </a:lnTo>
                  <a:lnTo>
                    <a:pt x="319" y="140"/>
                  </a:lnTo>
                  <a:lnTo>
                    <a:pt x="324" y="137"/>
                  </a:lnTo>
                  <a:lnTo>
                    <a:pt x="327" y="134"/>
                  </a:lnTo>
                  <a:lnTo>
                    <a:pt x="327" y="134"/>
                  </a:lnTo>
                  <a:lnTo>
                    <a:pt x="328" y="132"/>
                  </a:lnTo>
                  <a:lnTo>
                    <a:pt x="327" y="131"/>
                  </a:lnTo>
                  <a:lnTo>
                    <a:pt x="327" y="129"/>
                  </a:lnTo>
                  <a:lnTo>
                    <a:pt x="327" y="129"/>
                  </a:lnTo>
                  <a:lnTo>
                    <a:pt x="331" y="125"/>
                  </a:lnTo>
                  <a:lnTo>
                    <a:pt x="331" y="125"/>
                  </a:lnTo>
                  <a:lnTo>
                    <a:pt x="331" y="123"/>
                  </a:lnTo>
                  <a:lnTo>
                    <a:pt x="331" y="120"/>
                  </a:lnTo>
                  <a:lnTo>
                    <a:pt x="331" y="120"/>
                  </a:lnTo>
                  <a:lnTo>
                    <a:pt x="330" y="117"/>
                  </a:lnTo>
                  <a:lnTo>
                    <a:pt x="330" y="116"/>
                  </a:lnTo>
                  <a:lnTo>
                    <a:pt x="330" y="114"/>
                  </a:lnTo>
                  <a:lnTo>
                    <a:pt x="331" y="114"/>
                  </a:lnTo>
                  <a:lnTo>
                    <a:pt x="331" y="114"/>
                  </a:lnTo>
                  <a:lnTo>
                    <a:pt x="333" y="112"/>
                  </a:lnTo>
                  <a:lnTo>
                    <a:pt x="331" y="109"/>
                  </a:lnTo>
                  <a:lnTo>
                    <a:pt x="324" y="102"/>
                  </a:lnTo>
                  <a:lnTo>
                    <a:pt x="324" y="102"/>
                  </a:lnTo>
                  <a:lnTo>
                    <a:pt x="322" y="99"/>
                  </a:lnTo>
                  <a:lnTo>
                    <a:pt x="320" y="95"/>
                  </a:lnTo>
                  <a:lnTo>
                    <a:pt x="319" y="94"/>
                  </a:lnTo>
                  <a:lnTo>
                    <a:pt x="317" y="92"/>
                  </a:lnTo>
                  <a:lnTo>
                    <a:pt x="317" y="92"/>
                  </a:lnTo>
                  <a:lnTo>
                    <a:pt x="314" y="91"/>
                  </a:lnTo>
                  <a:lnTo>
                    <a:pt x="314" y="91"/>
                  </a:lnTo>
                  <a:lnTo>
                    <a:pt x="313" y="88"/>
                  </a:lnTo>
                  <a:lnTo>
                    <a:pt x="311" y="86"/>
                  </a:lnTo>
                  <a:lnTo>
                    <a:pt x="311" y="86"/>
                  </a:lnTo>
                  <a:lnTo>
                    <a:pt x="308" y="85"/>
                  </a:lnTo>
                  <a:lnTo>
                    <a:pt x="308" y="83"/>
                  </a:lnTo>
                  <a:lnTo>
                    <a:pt x="308" y="82"/>
                  </a:lnTo>
                  <a:lnTo>
                    <a:pt x="305" y="77"/>
                  </a:lnTo>
                  <a:lnTo>
                    <a:pt x="305" y="77"/>
                  </a:lnTo>
                  <a:lnTo>
                    <a:pt x="299" y="71"/>
                  </a:lnTo>
                  <a:lnTo>
                    <a:pt x="291" y="65"/>
                  </a:lnTo>
                  <a:lnTo>
                    <a:pt x="274" y="55"/>
                  </a:lnTo>
                  <a:lnTo>
                    <a:pt x="274" y="55"/>
                  </a:lnTo>
                  <a:lnTo>
                    <a:pt x="268" y="51"/>
                  </a:lnTo>
                  <a:lnTo>
                    <a:pt x="266" y="46"/>
                  </a:lnTo>
                  <a:lnTo>
                    <a:pt x="265" y="42"/>
                  </a:lnTo>
                  <a:lnTo>
                    <a:pt x="259" y="35"/>
                  </a:lnTo>
                  <a:lnTo>
                    <a:pt x="259" y="35"/>
                  </a:lnTo>
                  <a:lnTo>
                    <a:pt x="254" y="34"/>
                  </a:lnTo>
                  <a:lnTo>
                    <a:pt x="251" y="32"/>
                  </a:lnTo>
                  <a:lnTo>
                    <a:pt x="248" y="32"/>
                  </a:lnTo>
                  <a:lnTo>
                    <a:pt x="246" y="34"/>
                  </a:lnTo>
                  <a:lnTo>
                    <a:pt x="243" y="37"/>
                  </a:lnTo>
                  <a:lnTo>
                    <a:pt x="242" y="38"/>
                  </a:lnTo>
                  <a:lnTo>
                    <a:pt x="242" y="38"/>
                  </a:lnTo>
                  <a:lnTo>
                    <a:pt x="237" y="37"/>
                  </a:lnTo>
                  <a:lnTo>
                    <a:pt x="231" y="34"/>
                  </a:lnTo>
                  <a:lnTo>
                    <a:pt x="226" y="29"/>
                  </a:lnTo>
                  <a:lnTo>
                    <a:pt x="222" y="25"/>
                  </a:lnTo>
                  <a:lnTo>
                    <a:pt x="222" y="25"/>
                  </a:lnTo>
                  <a:lnTo>
                    <a:pt x="211" y="8"/>
                  </a:lnTo>
                  <a:lnTo>
                    <a:pt x="211" y="8"/>
                  </a:lnTo>
                  <a:lnTo>
                    <a:pt x="208" y="5"/>
                  </a:lnTo>
                  <a:lnTo>
                    <a:pt x="206" y="3"/>
                  </a:lnTo>
                  <a:lnTo>
                    <a:pt x="202" y="1"/>
                  </a:lnTo>
                  <a:lnTo>
                    <a:pt x="202" y="1"/>
                  </a:lnTo>
                  <a:lnTo>
                    <a:pt x="197" y="1"/>
                  </a:lnTo>
                  <a:lnTo>
                    <a:pt x="196" y="3"/>
                  </a:lnTo>
                  <a:lnTo>
                    <a:pt x="192" y="6"/>
                  </a:lnTo>
                  <a:lnTo>
                    <a:pt x="192" y="6"/>
                  </a:lnTo>
                  <a:lnTo>
                    <a:pt x="189" y="6"/>
                  </a:lnTo>
                  <a:lnTo>
                    <a:pt x="188" y="8"/>
                  </a:lnTo>
                  <a:lnTo>
                    <a:pt x="188" y="9"/>
                  </a:lnTo>
                  <a:lnTo>
                    <a:pt x="188" y="9"/>
                  </a:lnTo>
                  <a:lnTo>
                    <a:pt x="177" y="6"/>
                  </a:lnTo>
                  <a:lnTo>
                    <a:pt x="162" y="1"/>
                  </a:lnTo>
                  <a:lnTo>
                    <a:pt x="162" y="1"/>
                  </a:lnTo>
                  <a:lnTo>
                    <a:pt x="157" y="0"/>
                  </a:lnTo>
                  <a:lnTo>
                    <a:pt x="149" y="0"/>
                  </a:lnTo>
                  <a:lnTo>
                    <a:pt x="140" y="1"/>
                  </a:lnTo>
                  <a:lnTo>
                    <a:pt x="131" y="5"/>
                  </a:lnTo>
                  <a:lnTo>
                    <a:pt x="131" y="5"/>
                  </a:lnTo>
                  <a:lnTo>
                    <a:pt x="126" y="8"/>
                  </a:lnTo>
                  <a:lnTo>
                    <a:pt x="125" y="11"/>
                  </a:lnTo>
                  <a:lnTo>
                    <a:pt x="123" y="15"/>
                  </a:lnTo>
                  <a:lnTo>
                    <a:pt x="123" y="20"/>
                  </a:lnTo>
                  <a:lnTo>
                    <a:pt x="125" y="21"/>
                  </a:lnTo>
                  <a:lnTo>
                    <a:pt x="125" y="21"/>
                  </a:lnTo>
                  <a:lnTo>
                    <a:pt x="117" y="28"/>
                  </a:lnTo>
                  <a:lnTo>
                    <a:pt x="114" y="32"/>
                  </a:lnTo>
                  <a:lnTo>
                    <a:pt x="111" y="37"/>
                  </a:lnTo>
                  <a:lnTo>
                    <a:pt x="111" y="37"/>
                  </a:lnTo>
                  <a:lnTo>
                    <a:pt x="109" y="42"/>
                  </a:lnTo>
                  <a:lnTo>
                    <a:pt x="108" y="43"/>
                  </a:lnTo>
                  <a:lnTo>
                    <a:pt x="108" y="45"/>
                  </a:lnTo>
                  <a:lnTo>
                    <a:pt x="106" y="48"/>
                  </a:lnTo>
                  <a:lnTo>
                    <a:pt x="106" y="48"/>
                  </a:lnTo>
                  <a:lnTo>
                    <a:pt x="105" y="51"/>
                  </a:lnTo>
                  <a:lnTo>
                    <a:pt x="106" y="52"/>
                  </a:lnTo>
                  <a:lnTo>
                    <a:pt x="106" y="52"/>
                  </a:lnTo>
                  <a:lnTo>
                    <a:pt x="106" y="55"/>
                  </a:lnTo>
                  <a:lnTo>
                    <a:pt x="106" y="55"/>
                  </a:lnTo>
                  <a:lnTo>
                    <a:pt x="106" y="62"/>
                  </a:lnTo>
                  <a:lnTo>
                    <a:pt x="106" y="63"/>
                  </a:lnTo>
                  <a:lnTo>
                    <a:pt x="106" y="63"/>
                  </a:lnTo>
                  <a:lnTo>
                    <a:pt x="100" y="69"/>
                  </a:lnTo>
                  <a:lnTo>
                    <a:pt x="100" y="69"/>
                  </a:lnTo>
                  <a:lnTo>
                    <a:pt x="98" y="72"/>
                  </a:lnTo>
                  <a:lnTo>
                    <a:pt x="100" y="75"/>
                  </a:lnTo>
                  <a:lnTo>
                    <a:pt x="103" y="77"/>
                  </a:lnTo>
                  <a:lnTo>
                    <a:pt x="103" y="77"/>
                  </a:lnTo>
                  <a:lnTo>
                    <a:pt x="102" y="82"/>
                  </a:lnTo>
                  <a:lnTo>
                    <a:pt x="102" y="82"/>
                  </a:lnTo>
                  <a:lnTo>
                    <a:pt x="102" y="86"/>
                  </a:lnTo>
                  <a:lnTo>
                    <a:pt x="100" y="88"/>
                  </a:lnTo>
                  <a:lnTo>
                    <a:pt x="100" y="88"/>
                  </a:lnTo>
                  <a:lnTo>
                    <a:pt x="100" y="91"/>
                  </a:lnTo>
                  <a:lnTo>
                    <a:pt x="100" y="94"/>
                  </a:lnTo>
                  <a:lnTo>
                    <a:pt x="100" y="94"/>
                  </a:lnTo>
                  <a:lnTo>
                    <a:pt x="100" y="95"/>
                  </a:lnTo>
                  <a:lnTo>
                    <a:pt x="100" y="99"/>
                  </a:lnTo>
                  <a:lnTo>
                    <a:pt x="102" y="102"/>
                  </a:lnTo>
                  <a:lnTo>
                    <a:pt x="102" y="102"/>
                  </a:lnTo>
                  <a:lnTo>
                    <a:pt x="100" y="106"/>
                  </a:lnTo>
                  <a:lnTo>
                    <a:pt x="98" y="109"/>
                  </a:lnTo>
                  <a:lnTo>
                    <a:pt x="98" y="109"/>
                  </a:lnTo>
                  <a:lnTo>
                    <a:pt x="97" y="112"/>
                  </a:lnTo>
                  <a:lnTo>
                    <a:pt x="100" y="117"/>
                  </a:lnTo>
                  <a:lnTo>
                    <a:pt x="100" y="117"/>
                  </a:lnTo>
                  <a:lnTo>
                    <a:pt x="106" y="120"/>
                  </a:lnTo>
                  <a:lnTo>
                    <a:pt x="115" y="123"/>
                  </a:lnTo>
                  <a:lnTo>
                    <a:pt x="115" y="123"/>
                  </a:lnTo>
                  <a:lnTo>
                    <a:pt x="117" y="123"/>
                  </a:lnTo>
                  <a:lnTo>
                    <a:pt x="118" y="126"/>
                  </a:lnTo>
                  <a:lnTo>
                    <a:pt x="120" y="131"/>
                  </a:lnTo>
                  <a:lnTo>
                    <a:pt x="120" y="136"/>
                  </a:lnTo>
                  <a:lnTo>
                    <a:pt x="120" y="136"/>
                  </a:lnTo>
                  <a:lnTo>
                    <a:pt x="117" y="137"/>
                  </a:lnTo>
                  <a:lnTo>
                    <a:pt x="115" y="139"/>
                  </a:lnTo>
                  <a:lnTo>
                    <a:pt x="114" y="142"/>
                  </a:lnTo>
                  <a:lnTo>
                    <a:pt x="112" y="146"/>
                  </a:lnTo>
                  <a:lnTo>
                    <a:pt x="112" y="146"/>
                  </a:lnTo>
                  <a:lnTo>
                    <a:pt x="69" y="174"/>
                  </a:lnTo>
                  <a:lnTo>
                    <a:pt x="69" y="174"/>
                  </a:lnTo>
                  <a:lnTo>
                    <a:pt x="63" y="179"/>
                  </a:lnTo>
                  <a:lnTo>
                    <a:pt x="58" y="183"/>
                  </a:lnTo>
                  <a:lnTo>
                    <a:pt x="55" y="191"/>
                  </a:lnTo>
                  <a:lnTo>
                    <a:pt x="55" y="191"/>
                  </a:lnTo>
                  <a:lnTo>
                    <a:pt x="52" y="211"/>
                  </a:lnTo>
                  <a:lnTo>
                    <a:pt x="51" y="228"/>
                  </a:lnTo>
                  <a:lnTo>
                    <a:pt x="51" y="228"/>
                  </a:lnTo>
                  <a:lnTo>
                    <a:pt x="49" y="259"/>
                  </a:lnTo>
                  <a:lnTo>
                    <a:pt x="49" y="259"/>
                  </a:lnTo>
                  <a:lnTo>
                    <a:pt x="49" y="271"/>
                  </a:lnTo>
                  <a:lnTo>
                    <a:pt x="48" y="274"/>
                  </a:lnTo>
                  <a:lnTo>
                    <a:pt x="43" y="279"/>
                  </a:lnTo>
                  <a:lnTo>
                    <a:pt x="43" y="279"/>
                  </a:lnTo>
                  <a:lnTo>
                    <a:pt x="40" y="285"/>
                  </a:lnTo>
                  <a:lnTo>
                    <a:pt x="40" y="290"/>
                  </a:lnTo>
                  <a:lnTo>
                    <a:pt x="41" y="294"/>
                  </a:lnTo>
                  <a:lnTo>
                    <a:pt x="43" y="299"/>
                  </a:lnTo>
                  <a:lnTo>
                    <a:pt x="43" y="299"/>
                  </a:lnTo>
                  <a:lnTo>
                    <a:pt x="43" y="304"/>
                  </a:lnTo>
                  <a:lnTo>
                    <a:pt x="41" y="307"/>
                  </a:lnTo>
                  <a:lnTo>
                    <a:pt x="41" y="311"/>
                  </a:lnTo>
                  <a:lnTo>
                    <a:pt x="40" y="317"/>
                  </a:lnTo>
                  <a:lnTo>
                    <a:pt x="40" y="317"/>
                  </a:lnTo>
                  <a:lnTo>
                    <a:pt x="40" y="322"/>
                  </a:lnTo>
                  <a:lnTo>
                    <a:pt x="38" y="325"/>
                  </a:lnTo>
                  <a:lnTo>
                    <a:pt x="35" y="327"/>
                  </a:lnTo>
                  <a:lnTo>
                    <a:pt x="34" y="330"/>
                  </a:lnTo>
                  <a:lnTo>
                    <a:pt x="34" y="330"/>
                  </a:lnTo>
                  <a:lnTo>
                    <a:pt x="32" y="333"/>
                  </a:lnTo>
                  <a:lnTo>
                    <a:pt x="32" y="337"/>
                  </a:lnTo>
                  <a:lnTo>
                    <a:pt x="32" y="348"/>
                  </a:lnTo>
                  <a:lnTo>
                    <a:pt x="32" y="348"/>
                  </a:lnTo>
                  <a:lnTo>
                    <a:pt x="32" y="353"/>
                  </a:lnTo>
                  <a:lnTo>
                    <a:pt x="34" y="359"/>
                  </a:lnTo>
                  <a:lnTo>
                    <a:pt x="34" y="365"/>
                  </a:lnTo>
                  <a:lnTo>
                    <a:pt x="35" y="371"/>
                  </a:lnTo>
                  <a:lnTo>
                    <a:pt x="35" y="371"/>
                  </a:lnTo>
                  <a:lnTo>
                    <a:pt x="35" y="381"/>
                  </a:lnTo>
                  <a:lnTo>
                    <a:pt x="35" y="390"/>
                  </a:lnTo>
                  <a:lnTo>
                    <a:pt x="35" y="390"/>
                  </a:lnTo>
                  <a:lnTo>
                    <a:pt x="37" y="396"/>
                  </a:lnTo>
                  <a:lnTo>
                    <a:pt x="40" y="402"/>
                  </a:lnTo>
                  <a:lnTo>
                    <a:pt x="41" y="411"/>
                  </a:lnTo>
                  <a:lnTo>
                    <a:pt x="43" y="425"/>
                  </a:lnTo>
                  <a:lnTo>
                    <a:pt x="43" y="425"/>
                  </a:lnTo>
                  <a:lnTo>
                    <a:pt x="44" y="435"/>
                  </a:lnTo>
                  <a:lnTo>
                    <a:pt x="46" y="439"/>
                  </a:lnTo>
                  <a:lnTo>
                    <a:pt x="49" y="444"/>
                  </a:lnTo>
                  <a:lnTo>
                    <a:pt x="52" y="447"/>
                  </a:lnTo>
                  <a:lnTo>
                    <a:pt x="57" y="448"/>
                  </a:lnTo>
                  <a:lnTo>
                    <a:pt x="60" y="448"/>
                  </a:lnTo>
                  <a:lnTo>
                    <a:pt x="60" y="453"/>
                  </a:lnTo>
                  <a:lnTo>
                    <a:pt x="60" y="453"/>
                  </a:lnTo>
                  <a:lnTo>
                    <a:pt x="57" y="459"/>
                  </a:lnTo>
                  <a:lnTo>
                    <a:pt x="55" y="462"/>
                  </a:lnTo>
                  <a:lnTo>
                    <a:pt x="55" y="467"/>
                  </a:lnTo>
                  <a:lnTo>
                    <a:pt x="55" y="470"/>
                  </a:lnTo>
                  <a:lnTo>
                    <a:pt x="58" y="478"/>
                  </a:lnTo>
                  <a:lnTo>
                    <a:pt x="63" y="485"/>
                  </a:lnTo>
                  <a:lnTo>
                    <a:pt x="63" y="485"/>
                  </a:lnTo>
                  <a:lnTo>
                    <a:pt x="68" y="496"/>
                  </a:lnTo>
                  <a:lnTo>
                    <a:pt x="69" y="509"/>
                  </a:lnTo>
                  <a:lnTo>
                    <a:pt x="69" y="535"/>
                  </a:lnTo>
                  <a:lnTo>
                    <a:pt x="69" y="535"/>
                  </a:lnTo>
                  <a:lnTo>
                    <a:pt x="77" y="598"/>
                  </a:lnTo>
                  <a:lnTo>
                    <a:pt x="83" y="637"/>
                  </a:lnTo>
                  <a:lnTo>
                    <a:pt x="88" y="658"/>
                  </a:lnTo>
                  <a:lnTo>
                    <a:pt x="88" y="658"/>
                  </a:lnTo>
                  <a:lnTo>
                    <a:pt x="89" y="666"/>
                  </a:lnTo>
                  <a:lnTo>
                    <a:pt x="88" y="677"/>
                  </a:lnTo>
                  <a:lnTo>
                    <a:pt x="85" y="707"/>
                  </a:lnTo>
                  <a:lnTo>
                    <a:pt x="78" y="737"/>
                  </a:lnTo>
                  <a:lnTo>
                    <a:pt x="74" y="758"/>
                  </a:lnTo>
                  <a:lnTo>
                    <a:pt x="74" y="758"/>
                  </a:lnTo>
                  <a:lnTo>
                    <a:pt x="71" y="777"/>
                  </a:lnTo>
                  <a:lnTo>
                    <a:pt x="71" y="800"/>
                  </a:lnTo>
                  <a:lnTo>
                    <a:pt x="71" y="831"/>
                  </a:lnTo>
                  <a:lnTo>
                    <a:pt x="71" y="831"/>
                  </a:lnTo>
                  <a:lnTo>
                    <a:pt x="63" y="838"/>
                  </a:lnTo>
                  <a:lnTo>
                    <a:pt x="54" y="848"/>
                  </a:lnTo>
                  <a:lnTo>
                    <a:pt x="54" y="848"/>
                  </a:lnTo>
                  <a:lnTo>
                    <a:pt x="52" y="849"/>
                  </a:lnTo>
                  <a:lnTo>
                    <a:pt x="46" y="854"/>
                  </a:lnTo>
                  <a:lnTo>
                    <a:pt x="37" y="860"/>
                  </a:lnTo>
                  <a:lnTo>
                    <a:pt x="26" y="865"/>
                  </a:lnTo>
                  <a:lnTo>
                    <a:pt x="26" y="865"/>
                  </a:lnTo>
                  <a:lnTo>
                    <a:pt x="14" y="869"/>
                  </a:lnTo>
                  <a:lnTo>
                    <a:pt x="4" y="877"/>
                  </a:lnTo>
                  <a:lnTo>
                    <a:pt x="1" y="880"/>
                  </a:lnTo>
                  <a:lnTo>
                    <a:pt x="0" y="885"/>
                  </a:lnTo>
                  <a:lnTo>
                    <a:pt x="0" y="889"/>
                  </a:lnTo>
                  <a:lnTo>
                    <a:pt x="1" y="894"/>
                  </a:lnTo>
                  <a:lnTo>
                    <a:pt x="1" y="894"/>
                  </a:lnTo>
                  <a:close/>
                  <a:moveTo>
                    <a:pt x="180" y="112"/>
                  </a:moveTo>
                  <a:lnTo>
                    <a:pt x="180" y="112"/>
                  </a:lnTo>
                  <a:lnTo>
                    <a:pt x="183" y="106"/>
                  </a:lnTo>
                  <a:lnTo>
                    <a:pt x="186" y="102"/>
                  </a:lnTo>
                  <a:lnTo>
                    <a:pt x="197" y="92"/>
                  </a:lnTo>
                  <a:lnTo>
                    <a:pt x="197" y="92"/>
                  </a:lnTo>
                  <a:lnTo>
                    <a:pt x="202" y="86"/>
                  </a:lnTo>
                  <a:lnTo>
                    <a:pt x="205" y="80"/>
                  </a:lnTo>
                  <a:lnTo>
                    <a:pt x="205" y="74"/>
                  </a:lnTo>
                  <a:lnTo>
                    <a:pt x="205" y="74"/>
                  </a:lnTo>
                  <a:lnTo>
                    <a:pt x="208" y="72"/>
                  </a:lnTo>
                  <a:lnTo>
                    <a:pt x="209" y="71"/>
                  </a:lnTo>
                  <a:lnTo>
                    <a:pt x="209" y="71"/>
                  </a:lnTo>
                  <a:lnTo>
                    <a:pt x="214" y="69"/>
                  </a:lnTo>
                  <a:lnTo>
                    <a:pt x="219" y="68"/>
                  </a:lnTo>
                  <a:lnTo>
                    <a:pt x="219" y="68"/>
                  </a:lnTo>
                  <a:lnTo>
                    <a:pt x="228" y="65"/>
                  </a:lnTo>
                  <a:lnTo>
                    <a:pt x="231" y="66"/>
                  </a:lnTo>
                  <a:lnTo>
                    <a:pt x="231" y="66"/>
                  </a:lnTo>
                  <a:lnTo>
                    <a:pt x="237" y="79"/>
                  </a:lnTo>
                  <a:lnTo>
                    <a:pt x="237" y="79"/>
                  </a:lnTo>
                  <a:lnTo>
                    <a:pt x="240" y="83"/>
                  </a:lnTo>
                  <a:lnTo>
                    <a:pt x="250" y="92"/>
                  </a:lnTo>
                  <a:lnTo>
                    <a:pt x="250" y="92"/>
                  </a:lnTo>
                  <a:lnTo>
                    <a:pt x="254" y="99"/>
                  </a:lnTo>
                  <a:lnTo>
                    <a:pt x="256" y="102"/>
                  </a:lnTo>
                  <a:lnTo>
                    <a:pt x="256" y="103"/>
                  </a:lnTo>
                  <a:lnTo>
                    <a:pt x="256" y="105"/>
                  </a:lnTo>
                  <a:lnTo>
                    <a:pt x="256" y="105"/>
                  </a:lnTo>
                  <a:lnTo>
                    <a:pt x="259" y="106"/>
                  </a:lnTo>
                  <a:lnTo>
                    <a:pt x="262" y="108"/>
                  </a:lnTo>
                  <a:lnTo>
                    <a:pt x="262" y="108"/>
                  </a:lnTo>
                  <a:lnTo>
                    <a:pt x="263" y="109"/>
                  </a:lnTo>
                  <a:lnTo>
                    <a:pt x="265" y="111"/>
                  </a:lnTo>
                  <a:lnTo>
                    <a:pt x="266" y="116"/>
                  </a:lnTo>
                  <a:lnTo>
                    <a:pt x="266" y="116"/>
                  </a:lnTo>
                  <a:lnTo>
                    <a:pt x="268" y="119"/>
                  </a:lnTo>
                  <a:lnTo>
                    <a:pt x="266" y="119"/>
                  </a:lnTo>
                  <a:lnTo>
                    <a:pt x="263" y="119"/>
                  </a:lnTo>
                  <a:lnTo>
                    <a:pt x="263" y="119"/>
                  </a:lnTo>
                  <a:lnTo>
                    <a:pt x="260" y="119"/>
                  </a:lnTo>
                  <a:lnTo>
                    <a:pt x="257" y="117"/>
                  </a:lnTo>
                  <a:lnTo>
                    <a:pt x="254" y="114"/>
                  </a:lnTo>
                  <a:lnTo>
                    <a:pt x="251" y="112"/>
                  </a:lnTo>
                  <a:lnTo>
                    <a:pt x="251" y="112"/>
                  </a:lnTo>
                  <a:lnTo>
                    <a:pt x="246" y="109"/>
                  </a:lnTo>
                  <a:lnTo>
                    <a:pt x="240" y="109"/>
                  </a:lnTo>
                  <a:lnTo>
                    <a:pt x="234" y="111"/>
                  </a:lnTo>
                  <a:lnTo>
                    <a:pt x="226" y="117"/>
                  </a:lnTo>
                  <a:lnTo>
                    <a:pt x="226" y="117"/>
                  </a:lnTo>
                  <a:lnTo>
                    <a:pt x="220" y="123"/>
                  </a:lnTo>
                  <a:lnTo>
                    <a:pt x="216" y="125"/>
                  </a:lnTo>
                  <a:lnTo>
                    <a:pt x="211" y="126"/>
                  </a:lnTo>
                  <a:lnTo>
                    <a:pt x="208" y="128"/>
                  </a:lnTo>
                  <a:lnTo>
                    <a:pt x="208" y="128"/>
                  </a:lnTo>
                  <a:lnTo>
                    <a:pt x="202" y="129"/>
                  </a:lnTo>
                  <a:lnTo>
                    <a:pt x="197" y="129"/>
                  </a:lnTo>
                  <a:lnTo>
                    <a:pt x="191" y="128"/>
                  </a:lnTo>
                  <a:lnTo>
                    <a:pt x="186" y="126"/>
                  </a:lnTo>
                  <a:lnTo>
                    <a:pt x="186" y="126"/>
                  </a:lnTo>
                  <a:lnTo>
                    <a:pt x="183" y="123"/>
                  </a:lnTo>
                  <a:lnTo>
                    <a:pt x="182" y="119"/>
                  </a:lnTo>
                  <a:lnTo>
                    <a:pt x="180" y="112"/>
                  </a:lnTo>
                  <a:lnTo>
                    <a:pt x="180" y="1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0">
              <a:extLst>
                <a:ext uri="{FF2B5EF4-FFF2-40B4-BE49-F238E27FC236}">
                  <a16:creationId xmlns:a16="http://schemas.microsoft.com/office/drawing/2014/main" xmlns="" id="{537428B9-8046-4D6A-BC9B-525C373D019A}"/>
                </a:ext>
              </a:extLst>
            </p:cNvPr>
            <p:cNvSpPr>
              <a:spLocks/>
            </p:cNvSpPr>
            <p:nvPr/>
          </p:nvSpPr>
          <p:spPr bwMode="auto">
            <a:xfrm>
              <a:off x="6484938" y="6637338"/>
              <a:ext cx="220663" cy="477837"/>
            </a:xfrm>
            <a:custGeom>
              <a:avLst/>
              <a:gdLst>
                <a:gd name="T0" fmla="*/ 4 w 139"/>
                <a:gd name="T1" fmla="*/ 301 h 301"/>
                <a:gd name="T2" fmla="*/ 0 w 139"/>
                <a:gd name="T3" fmla="*/ 291 h 301"/>
                <a:gd name="T4" fmla="*/ 0 w 139"/>
                <a:gd name="T5" fmla="*/ 285 h 301"/>
                <a:gd name="T6" fmla="*/ 3 w 139"/>
                <a:gd name="T7" fmla="*/ 275 h 301"/>
                <a:gd name="T8" fmla="*/ 3 w 139"/>
                <a:gd name="T9" fmla="*/ 267 h 301"/>
                <a:gd name="T10" fmla="*/ 1 w 139"/>
                <a:gd name="T11" fmla="*/ 264 h 301"/>
                <a:gd name="T12" fmla="*/ 0 w 139"/>
                <a:gd name="T13" fmla="*/ 256 h 301"/>
                <a:gd name="T14" fmla="*/ 3 w 139"/>
                <a:gd name="T15" fmla="*/ 251 h 301"/>
                <a:gd name="T16" fmla="*/ 7 w 139"/>
                <a:gd name="T17" fmla="*/ 239 h 301"/>
                <a:gd name="T18" fmla="*/ 7 w 139"/>
                <a:gd name="T19" fmla="*/ 236 h 301"/>
                <a:gd name="T20" fmla="*/ 6 w 139"/>
                <a:gd name="T21" fmla="*/ 230 h 301"/>
                <a:gd name="T22" fmla="*/ 7 w 139"/>
                <a:gd name="T23" fmla="*/ 227 h 301"/>
                <a:gd name="T24" fmla="*/ 12 w 139"/>
                <a:gd name="T25" fmla="*/ 224 h 301"/>
                <a:gd name="T26" fmla="*/ 12 w 139"/>
                <a:gd name="T27" fmla="*/ 221 h 301"/>
                <a:gd name="T28" fmla="*/ 9 w 139"/>
                <a:gd name="T29" fmla="*/ 214 h 301"/>
                <a:gd name="T30" fmla="*/ 11 w 139"/>
                <a:gd name="T31" fmla="*/ 211 h 301"/>
                <a:gd name="T32" fmla="*/ 14 w 139"/>
                <a:gd name="T33" fmla="*/ 207 h 301"/>
                <a:gd name="T34" fmla="*/ 15 w 139"/>
                <a:gd name="T35" fmla="*/ 201 h 301"/>
                <a:gd name="T36" fmla="*/ 14 w 139"/>
                <a:gd name="T37" fmla="*/ 194 h 301"/>
                <a:gd name="T38" fmla="*/ 14 w 139"/>
                <a:gd name="T39" fmla="*/ 191 h 301"/>
                <a:gd name="T40" fmla="*/ 15 w 139"/>
                <a:gd name="T41" fmla="*/ 176 h 301"/>
                <a:gd name="T42" fmla="*/ 17 w 139"/>
                <a:gd name="T43" fmla="*/ 160 h 301"/>
                <a:gd name="T44" fmla="*/ 20 w 139"/>
                <a:gd name="T45" fmla="*/ 143 h 301"/>
                <a:gd name="T46" fmla="*/ 28 w 139"/>
                <a:gd name="T47" fmla="*/ 79 h 301"/>
                <a:gd name="T48" fmla="*/ 32 w 139"/>
                <a:gd name="T49" fmla="*/ 62 h 301"/>
                <a:gd name="T50" fmla="*/ 35 w 139"/>
                <a:gd name="T51" fmla="*/ 49 h 301"/>
                <a:gd name="T52" fmla="*/ 38 w 139"/>
                <a:gd name="T53" fmla="*/ 46 h 301"/>
                <a:gd name="T54" fmla="*/ 40 w 139"/>
                <a:gd name="T55" fmla="*/ 43 h 301"/>
                <a:gd name="T56" fmla="*/ 38 w 139"/>
                <a:gd name="T57" fmla="*/ 36 h 301"/>
                <a:gd name="T58" fmla="*/ 40 w 139"/>
                <a:gd name="T59" fmla="*/ 29 h 301"/>
                <a:gd name="T60" fmla="*/ 38 w 139"/>
                <a:gd name="T61" fmla="*/ 25 h 301"/>
                <a:gd name="T62" fmla="*/ 41 w 139"/>
                <a:gd name="T63" fmla="*/ 19 h 301"/>
                <a:gd name="T64" fmla="*/ 44 w 139"/>
                <a:gd name="T65" fmla="*/ 17 h 301"/>
                <a:gd name="T66" fmla="*/ 44 w 139"/>
                <a:gd name="T67" fmla="*/ 17 h 301"/>
                <a:gd name="T68" fmla="*/ 44 w 139"/>
                <a:gd name="T69" fmla="*/ 23 h 301"/>
                <a:gd name="T70" fmla="*/ 48 w 139"/>
                <a:gd name="T71" fmla="*/ 25 h 301"/>
                <a:gd name="T72" fmla="*/ 55 w 139"/>
                <a:gd name="T73" fmla="*/ 28 h 301"/>
                <a:gd name="T74" fmla="*/ 65 w 139"/>
                <a:gd name="T75" fmla="*/ 25 h 301"/>
                <a:gd name="T76" fmla="*/ 88 w 139"/>
                <a:gd name="T77" fmla="*/ 12 h 301"/>
                <a:gd name="T78" fmla="*/ 97 w 139"/>
                <a:gd name="T79" fmla="*/ 6 h 301"/>
                <a:gd name="T80" fmla="*/ 105 w 139"/>
                <a:gd name="T81" fmla="*/ 0 h 301"/>
                <a:gd name="T82" fmla="*/ 105 w 139"/>
                <a:gd name="T83" fmla="*/ 3 h 301"/>
                <a:gd name="T84" fmla="*/ 103 w 139"/>
                <a:gd name="T85" fmla="*/ 12 h 301"/>
                <a:gd name="T86" fmla="*/ 98 w 139"/>
                <a:gd name="T87" fmla="*/ 26 h 301"/>
                <a:gd name="T88" fmla="*/ 95 w 139"/>
                <a:gd name="T89" fmla="*/ 40 h 301"/>
                <a:gd name="T90" fmla="*/ 94 w 139"/>
                <a:gd name="T91" fmla="*/ 88 h 301"/>
                <a:gd name="T92" fmla="*/ 92 w 139"/>
                <a:gd name="T93" fmla="*/ 96 h 301"/>
                <a:gd name="T94" fmla="*/ 97 w 139"/>
                <a:gd name="T95" fmla="*/ 108 h 301"/>
                <a:gd name="T96" fmla="*/ 112 w 139"/>
                <a:gd name="T97" fmla="*/ 128 h 301"/>
                <a:gd name="T98" fmla="*/ 122 w 139"/>
                <a:gd name="T99" fmla="*/ 147 h 301"/>
                <a:gd name="T100" fmla="*/ 128 w 139"/>
                <a:gd name="T101" fmla="*/ 168 h 301"/>
                <a:gd name="T102" fmla="*/ 132 w 139"/>
                <a:gd name="T103" fmla="*/ 188 h 301"/>
                <a:gd name="T104" fmla="*/ 135 w 139"/>
                <a:gd name="T105" fmla="*/ 242 h 301"/>
                <a:gd name="T106" fmla="*/ 139 w 139"/>
                <a:gd name="T107" fmla="*/ 287 h 301"/>
                <a:gd name="T108" fmla="*/ 105 w 139"/>
                <a:gd name="T109" fmla="*/ 288 h 301"/>
                <a:gd name="T110" fmla="*/ 38 w 139"/>
                <a:gd name="T111" fmla="*/ 296 h 301"/>
                <a:gd name="T112" fmla="*/ 9 w 139"/>
                <a:gd name="T113" fmla="*/ 298 h 301"/>
                <a:gd name="T114" fmla="*/ 4 w 139"/>
                <a:gd name="T11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9" h="301">
                  <a:moveTo>
                    <a:pt x="4" y="301"/>
                  </a:moveTo>
                  <a:lnTo>
                    <a:pt x="4" y="301"/>
                  </a:lnTo>
                  <a:lnTo>
                    <a:pt x="1" y="296"/>
                  </a:lnTo>
                  <a:lnTo>
                    <a:pt x="0" y="291"/>
                  </a:lnTo>
                  <a:lnTo>
                    <a:pt x="0" y="285"/>
                  </a:lnTo>
                  <a:lnTo>
                    <a:pt x="0" y="285"/>
                  </a:lnTo>
                  <a:lnTo>
                    <a:pt x="1" y="279"/>
                  </a:lnTo>
                  <a:lnTo>
                    <a:pt x="3" y="275"/>
                  </a:lnTo>
                  <a:lnTo>
                    <a:pt x="4" y="270"/>
                  </a:lnTo>
                  <a:lnTo>
                    <a:pt x="3" y="267"/>
                  </a:lnTo>
                  <a:lnTo>
                    <a:pt x="3" y="267"/>
                  </a:lnTo>
                  <a:lnTo>
                    <a:pt x="1" y="264"/>
                  </a:lnTo>
                  <a:lnTo>
                    <a:pt x="0" y="259"/>
                  </a:lnTo>
                  <a:lnTo>
                    <a:pt x="0" y="256"/>
                  </a:lnTo>
                  <a:lnTo>
                    <a:pt x="3" y="251"/>
                  </a:lnTo>
                  <a:lnTo>
                    <a:pt x="3" y="251"/>
                  </a:lnTo>
                  <a:lnTo>
                    <a:pt x="6" y="242"/>
                  </a:lnTo>
                  <a:lnTo>
                    <a:pt x="7" y="239"/>
                  </a:lnTo>
                  <a:lnTo>
                    <a:pt x="7" y="236"/>
                  </a:lnTo>
                  <a:lnTo>
                    <a:pt x="7" y="236"/>
                  </a:lnTo>
                  <a:lnTo>
                    <a:pt x="6" y="233"/>
                  </a:lnTo>
                  <a:lnTo>
                    <a:pt x="6" y="230"/>
                  </a:lnTo>
                  <a:lnTo>
                    <a:pt x="6" y="230"/>
                  </a:lnTo>
                  <a:lnTo>
                    <a:pt x="7" y="227"/>
                  </a:lnTo>
                  <a:lnTo>
                    <a:pt x="11" y="225"/>
                  </a:lnTo>
                  <a:lnTo>
                    <a:pt x="12" y="224"/>
                  </a:lnTo>
                  <a:lnTo>
                    <a:pt x="12" y="221"/>
                  </a:lnTo>
                  <a:lnTo>
                    <a:pt x="12" y="221"/>
                  </a:lnTo>
                  <a:lnTo>
                    <a:pt x="9" y="216"/>
                  </a:lnTo>
                  <a:lnTo>
                    <a:pt x="9" y="214"/>
                  </a:lnTo>
                  <a:lnTo>
                    <a:pt x="11" y="211"/>
                  </a:lnTo>
                  <a:lnTo>
                    <a:pt x="11" y="211"/>
                  </a:lnTo>
                  <a:lnTo>
                    <a:pt x="12" y="208"/>
                  </a:lnTo>
                  <a:lnTo>
                    <a:pt x="14" y="207"/>
                  </a:lnTo>
                  <a:lnTo>
                    <a:pt x="15" y="205"/>
                  </a:lnTo>
                  <a:lnTo>
                    <a:pt x="15" y="201"/>
                  </a:lnTo>
                  <a:lnTo>
                    <a:pt x="15" y="201"/>
                  </a:lnTo>
                  <a:lnTo>
                    <a:pt x="14" y="194"/>
                  </a:lnTo>
                  <a:lnTo>
                    <a:pt x="14" y="191"/>
                  </a:lnTo>
                  <a:lnTo>
                    <a:pt x="14" y="191"/>
                  </a:lnTo>
                  <a:lnTo>
                    <a:pt x="15" y="185"/>
                  </a:lnTo>
                  <a:lnTo>
                    <a:pt x="15" y="176"/>
                  </a:lnTo>
                  <a:lnTo>
                    <a:pt x="15" y="176"/>
                  </a:lnTo>
                  <a:lnTo>
                    <a:pt x="17" y="160"/>
                  </a:lnTo>
                  <a:lnTo>
                    <a:pt x="20" y="143"/>
                  </a:lnTo>
                  <a:lnTo>
                    <a:pt x="20" y="143"/>
                  </a:lnTo>
                  <a:lnTo>
                    <a:pt x="23" y="111"/>
                  </a:lnTo>
                  <a:lnTo>
                    <a:pt x="28" y="79"/>
                  </a:lnTo>
                  <a:lnTo>
                    <a:pt x="28" y="79"/>
                  </a:lnTo>
                  <a:lnTo>
                    <a:pt x="32" y="62"/>
                  </a:lnTo>
                  <a:lnTo>
                    <a:pt x="34" y="54"/>
                  </a:lnTo>
                  <a:lnTo>
                    <a:pt x="35" y="49"/>
                  </a:lnTo>
                  <a:lnTo>
                    <a:pt x="35" y="49"/>
                  </a:lnTo>
                  <a:lnTo>
                    <a:pt x="38" y="46"/>
                  </a:lnTo>
                  <a:lnTo>
                    <a:pt x="40" y="43"/>
                  </a:lnTo>
                  <a:lnTo>
                    <a:pt x="40" y="43"/>
                  </a:lnTo>
                  <a:lnTo>
                    <a:pt x="38" y="40"/>
                  </a:lnTo>
                  <a:lnTo>
                    <a:pt x="38" y="36"/>
                  </a:lnTo>
                  <a:lnTo>
                    <a:pt x="38" y="36"/>
                  </a:lnTo>
                  <a:lnTo>
                    <a:pt x="40" y="29"/>
                  </a:lnTo>
                  <a:lnTo>
                    <a:pt x="38" y="25"/>
                  </a:lnTo>
                  <a:lnTo>
                    <a:pt x="38" y="25"/>
                  </a:lnTo>
                  <a:lnTo>
                    <a:pt x="40" y="20"/>
                  </a:lnTo>
                  <a:lnTo>
                    <a:pt x="41" y="19"/>
                  </a:lnTo>
                  <a:lnTo>
                    <a:pt x="44" y="17"/>
                  </a:lnTo>
                  <a:lnTo>
                    <a:pt x="44" y="17"/>
                  </a:lnTo>
                  <a:lnTo>
                    <a:pt x="44" y="17"/>
                  </a:lnTo>
                  <a:lnTo>
                    <a:pt x="44" y="17"/>
                  </a:lnTo>
                  <a:lnTo>
                    <a:pt x="43" y="22"/>
                  </a:lnTo>
                  <a:lnTo>
                    <a:pt x="44" y="23"/>
                  </a:lnTo>
                  <a:lnTo>
                    <a:pt x="48" y="25"/>
                  </a:lnTo>
                  <a:lnTo>
                    <a:pt x="48" y="25"/>
                  </a:lnTo>
                  <a:lnTo>
                    <a:pt x="51" y="28"/>
                  </a:lnTo>
                  <a:lnTo>
                    <a:pt x="55" y="28"/>
                  </a:lnTo>
                  <a:lnTo>
                    <a:pt x="60" y="28"/>
                  </a:lnTo>
                  <a:lnTo>
                    <a:pt x="65" y="25"/>
                  </a:lnTo>
                  <a:lnTo>
                    <a:pt x="65" y="25"/>
                  </a:lnTo>
                  <a:lnTo>
                    <a:pt x="88" y="12"/>
                  </a:lnTo>
                  <a:lnTo>
                    <a:pt x="88" y="12"/>
                  </a:lnTo>
                  <a:lnTo>
                    <a:pt x="97" y="6"/>
                  </a:lnTo>
                  <a:lnTo>
                    <a:pt x="102" y="3"/>
                  </a:lnTo>
                  <a:lnTo>
                    <a:pt x="105" y="0"/>
                  </a:lnTo>
                  <a:lnTo>
                    <a:pt x="105" y="0"/>
                  </a:lnTo>
                  <a:lnTo>
                    <a:pt x="105" y="3"/>
                  </a:lnTo>
                  <a:lnTo>
                    <a:pt x="105" y="6"/>
                  </a:lnTo>
                  <a:lnTo>
                    <a:pt x="103" y="12"/>
                  </a:lnTo>
                  <a:lnTo>
                    <a:pt x="103" y="12"/>
                  </a:lnTo>
                  <a:lnTo>
                    <a:pt x="98" y="26"/>
                  </a:lnTo>
                  <a:lnTo>
                    <a:pt x="97" y="33"/>
                  </a:lnTo>
                  <a:lnTo>
                    <a:pt x="95" y="40"/>
                  </a:lnTo>
                  <a:lnTo>
                    <a:pt x="95" y="40"/>
                  </a:lnTo>
                  <a:lnTo>
                    <a:pt x="94" y="88"/>
                  </a:lnTo>
                  <a:lnTo>
                    <a:pt x="94" y="88"/>
                  </a:lnTo>
                  <a:lnTo>
                    <a:pt x="92" y="96"/>
                  </a:lnTo>
                  <a:lnTo>
                    <a:pt x="92" y="102"/>
                  </a:lnTo>
                  <a:lnTo>
                    <a:pt x="97" y="108"/>
                  </a:lnTo>
                  <a:lnTo>
                    <a:pt x="97" y="108"/>
                  </a:lnTo>
                  <a:lnTo>
                    <a:pt x="112" y="128"/>
                  </a:lnTo>
                  <a:lnTo>
                    <a:pt x="118" y="137"/>
                  </a:lnTo>
                  <a:lnTo>
                    <a:pt x="122" y="147"/>
                  </a:lnTo>
                  <a:lnTo>
                    <a:pt x="122" y="147"/>
                  </a:lnTo>
                  <a:lnTo>
                    <a:pt x="128" y="168"/>
                  </a:lnTo>
                  <a:lnTo>
                    <a:pt x="131" y="179"/>
                  </a:lnTo>
                  <a:lnTo>
                    <a:pt x="132" y="188"/>
                  </a:lnTo>
                  <a:lnTo>
                    <a:pt x="132" y="188"/>
                  </a:lnTo>
                  <a:lnTo>
                    <a:pt x="135" y="242"/>
                  </a:lnTo>
                  <a:lnTo>
                    <a:pt x="139" y="287"/>
                  </a:lnTo>
                  <a:lnTo>
                    <a:pt x="139" y="287"/>
                  </a:lnTo>
                  <a:lnTo>
                    <a:pt x="105" y="288"/>
                  </a:lnTo>
                  <a:lnTo>
                    <a:pt x="105" y="288"/>
                  </a:lnTo>
                  <a:lnTo>
                    <a:pt x="38" y="296"/>
                  </a:lnTo>
                  <a:lnTo>
                    <a:pt x="38" y="296"/>
                  </a:lnTo>
                  <a:lnTo>
                    <a:pt x="17" y="298"/>
                  </a:lnTo>
                  <a:lnTo>
                    <a:pt x="9" y="298"/>
                  </a:lnTo>
                  <a:lnTo>
                    <a:pt x="6" y="299"/>
                  </a:lnTo>
                  <a:lnTo>
                    <a:pt x="4" y="301"/>
                  </a:lnTo>
                  <a:lnTo>
                    <a:pt x="4"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81">
              <a:extLst>
                <a:ext uri="{FF2B5EF4-FFF2-40B4-BE49-F238E27FC236}">
                  <a16:creationId xmlns:a16="http://schemas.microsoft.com/office/drawing/2014/main" xmlns="" id="{511B5C43-7B51-4A4A-94B3-3AE608C99DEE}"/>
                </a:ext>
              </a:extLst>
            </p:cNvPr>
            <p:cNvSpPr>
              <a:spLocks/>
            </p:cNvSpPr>
            <p:nvPr/>
          </p:nvSpPr>
          <p:spPr bwMode="auto">
            <a:xfrm>
              <a:off x="6726238" y="6515100"/>
              <a:ext cx="17463" cy="36512"/>
            </a:xfrm>
            <a:custGeom>
              <a:avLst/>
              <a:gdLst>
                <a:gd name="T0" fmla="*/ 11 w 11"/>
                <a:gd name="T1" fmla="*/ 0 h 23"/>
                <a:gd name="T2" fmla="*/ 5 w 11"/>
                <a:gd name="T3" fmla="*/ 23 h 23"/>
                <a:gd name="T4" fmla="*/ 5 w 11"/>
                <a:gd name="T5" fmla="*/ 23 h 23"/>
                <a:gd name="T6" fmla="*/ 5 w 11"/>
                <a:gd name="T7" fmla="*/ 23 h 23"/>
                <a:gd name="T8" fmla="*/ 2 w 11"/>
                <a:gd name="T9" fmla="*/ 22 h 23"/>
                <a:gd name="T10" fmla="*/ 2 w 11"/>
                <a:gd name="T11" fmla="*/ 22 h 23"/>
                <a:gd name="T12" fmla="*/ 0 w 11"/>
                <a:gd name="T13" fmla="*/ 22 h 23"/>
                <a:gd name="T14" fmla="*/ 0 w 11"/>
                <a:gd name="T15" fmla="*/ 22 h 23"/>
                <a:gd name="T16" fmla="*/ 0 w 11"/>
                <a:gd name="T17" fmla="*/ 17 h 23"/>
                <a:gd name="T18" fmla="*/ 2 w 11"/>
                <a:gd name="T19" fmla="*/ 12 h 23"/>
                <a:gd name="T20" fmla="*/ 5 w 11"/>
                <a:gd name="T21" fmla="*/ 6 h 23"/>
                <a:gd name="T22" fmla="*/ 11 w 11"/>
                <a:gd name="T23" fmla="*/ 0 h 23"/>
                <a:gd name="T24" fmla="*/ 11 w 1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3">
                  <a:moveTo>
                    <a:pt x="11" y="0"/>
                  </a:moveTo>
                  <a:lnTo>
                    <a:pt x="5" y="23"/>
                  </a:lnTo>
                  <a:lnTo>
                    <a:pt x="5" y="23"/>
                  </a:lnTo>
                  <a:lnTo>
                    <a:pt x="5" y="23"/>
                  </a:lnTo>
                  <a:lnTo>
                    <a:pt x="2" y="22"/>
                  </a:lnTo>
                  <a:lnTo>
                    <a:pt x="2" y="22"/>
                  </a:lnTo>
                  <a:lnTo>
                    <a:pt x="0" y="22"/>
                  </a:lnTo>
                  <a:lnTo>
                    <a:pt x="0" y="22"/>
                  </a:lnTo>
                  <a:lnTo>
                    <a:pt x="0" y="17"/>
                  </a:lnTo>
                  <a:lnTo>
                    <a:pt x="2" y="12"/>
                  </a:lnTo>
                  <a:lnTo>
                    <a:pt x="5" y="6"/>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82">
              <a:extLst>
                <a:ext uri="{FF2B5EF4-FFF2-40B4-BE49-F238E27FC236}">
                  <a16:creationId xmlns:a16="http://schemas.microsoft.com/office/drawing/2014/main" xmlns="" id="{9E77E25E-AE4A-471A-A296-735F5BDDB065}"/>
                </a:ext>
              </a:extLst>
            </p:cNvPr>
            <p:cNvSpPr>
              <a:spLocks/>
            </p:cNvSpPr>
            <p:nvPr/>
          </p:nvSpPr>
          <p:spPr bwMode="auto">
            <a:xfrm>
              <a:off x="6445251" y="7105650"/>
              <a:ext cx="39688" cy="38100"/>
            </a:xfrm>
            <a:custGeom>
              <a:avLst/>
              <a:gdLst>
                <a:gd name="T0" fmla="*/ 8 w 25"/>
                <a:gd name="T1" fmla="*/ 24 h 24"/>
                <a:gd name="T2" fmla="*/ 8 w 25"/>
                <a:gd name="T3" fmla="*/ 24 h 24"/>
                <a:gd name="T4" fmla="*/ 5 w 25"/>
                <a:gd name="T5" fmla="*/ 24 h 24"/>
                <a:gd name="T6" fmla="*/ 3 w 25"/>
                <a:gd name="T7" fmla="*/ 24 h 24"/>
                <a:gd name="T8" fmla="*/ 2 w 25"/>
                <a:gd name="T9" fmla="*/ 24 h 24"/>
                <a:gd name="T10" fmla="*/ 2 w 25"/>
                <a:gd name="T11" fmla="*/ 24 h 24"/>
                <a:gd name="T12" fmla="*/ 0 w 25"/>
                <a:gd name="T13" fmla="*/ 21 h 24"/>
                <a:gd name="T14" fmla="*/ 0 w 25"/>
                <a:gd name="T15" fmla="*/ 17 h 24"/>
                <a:gd name="T16" fmla="*/ 0 w 25"/>
                <a:gd name="T17" fmla="*/ 12 h 24"/>
                <a:gd name="T18" fmla="*/ 3 w 25"/>
                <a:gd name="T19" fmla="*/ 6 h 24"/>
                <a:gd name="T20" fmla="*/ 3 w 25"/>
                <a:gd name="T21" fmla="*/ 6 h 24"/>
                <a:gd name="T22" fmla="*/ 6 w 25"/>
                <a:gd name="T23" fmla="*/ 3 h 24"/>
                <a:gd name="T24" fmla="*/ 9 w 25"/>
                <a:gd name="T25" fmla="*/ 1 h 24"/>
                <a:gd name="T26" fmla="*/ 16 w 25"/>
                <a:gd name="T27" fmla="*/ 0 h 24"/>
                <a:gd name="T28" fmla="*/ 22 w 25"/>
                <a:gd name="T29" fmla="*/ 1 h 24"/>
                <a:gd name="T30" fmla="*/ 23 w 25"/>
                <a:gd name="T31" fmla="*/ 3 h 24"/>
                <a:gd name="T32" fmla="*/ 25 w 25"/>
                <a:gd name="T33" fmla="*/ 6 h 24"/>
                <a:gd name="T34" fmla="*/ 25 w 25"/>
                <a:gd name="T35" fmla="*/ 6 h 24"/>
                <a:gd name="T36" fmla="*/ 23 w 25"/>
                <a:gd name="T37" fmla="*/ 4 h 24"/>
                <a:gd name="T38" fmla="*/ 19 w 25"/>
                <a:gd name="T39" fmla="*/ 3 h 24"/>
                <a:gd name="T40" fmla="*/ 14 w 25"/>
                <a:gd name="T41" fmla="*/ 3 h 24"/>
                <a:gd name="T42" fmla="*/ 11 w 25"/>
                <a:gd name="T43" fmla="*/ 4 h 24"/>
                <a:gd name="T44" fmla="*/ 8 w 25"/>
                <a:gd name="T45" fmla="*/ 6 h 24"/>
                <a:gd name="T46" fmla="*/ 8 w 25"/>
                <a:gd name="T47" fmla="*/ 6 h 24"/>
                <a:gd name="T48" fmla="*/ 5 w 25"/>
                <a:gd name="T49" fmla="*/ 13 h 24"/>
                <a:gd name="T50" fmla="*/ 3 w 25"/>
                <a:gd name="T51" fmla="*/ 18 h 24"/>
                <a:gd name="T52" fmla="*/ 5 w 25"/>
                <a:gd name="T53" fmla="*/ 21 h 24"/>
                <a:gd name="T54" fmla="*/ 8 w 25"/>
                <a:gd name="T55" fmla="*/ 24 h 24"/>
                <a:gd name="T56" fmla="*/ 8 w 25"/>
                <a:gd name="T5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24">
                  <a:moveTo>
                    <a:pt x="8" y="24"/>
                  </a:moveTo>
                  <a:lnTo>
                    <a:pt x="8" y="24"/>
                  </a:lnTo>
                  <a:lnTo>
                    <a:pt x="5" y="24"/>
                  </a:lnTo>
                  <a:lnTo>
                    <a:pt x="3" y="24"/>
                  </a:lnTo>
                  <a:lnTo>
                    <a:pt x="2" y="24"/>
                  </a:lnTo>
                  <a:lnTo>
                    <a:pt x="2" y="24"/>
                  </a:lnTo>
                  <a:lnTo>
                    <a:pt x="0" y="21"/>
                  </a:lnTo>
                  <a:lnTo>
                    <a:pt x="0" y="17"/>
                  </a:lnTo>
                  <a:lnTo>
                    <a:pt x="0" y="12"/>
                  </a:lnTo>
                  <a:lnTo>
                    <a:pt x="3" y="6"/>
                  </a:lnTo>
                  <a:lnTo>
                    <a:pt x="3" y="6"/>
                  </a:lnTo>
                  <a:lnTo>
                    <a:pt x="6" y="3"/>
                  </a:lnTo>
                  <a:lnTo>
                    <a:pt x="9" y="1"/>
                  </a:lnTo>
                  <a:lnTo>
                    <a:pt x="16" y="0"/>
                  </a:lnTo>
                  <a:lnTo>
                    <a:pt x="22" y="1"/>
                  </a:lnTo>
                  <a:lnTo>
                    <a:pt x="23" y="3"/>
                  </a:lnTo>
                  <a:lnTo>
                    <a:pt x="25" y="6"/>
                  </a:lnTo>
                  <a:lnTo>
                    <a:pt x="25" y="6"/>
                  </a:lnTo>
                  <a:lnTo>
                    <a:pt x="23" y="4"/>
                  </a:lnTo>
                  <a:lnTo>
                    <a:pt x="19" y="3"/>
                  </a:lnTo>
                  <a:lnTo>
                    <a:pt x="14" y="3"/>
                  </a:lnTo>
                  <a:lnTo>
                    <a:pt x="11" y="4"/>
                  </a:lnTo>
                  <a:lnTo>
                    <a:pt x="8" y="6"/>
                  </a:lnTo>
                  <a:lnTo>
                    <a:pt x="8" y="6"/>
                  </a:lnTo>
                  <a:lnTo>
                    <a:pt x="5" y="13"/>
                  </a:lnTo>
                  <a:lnTo>
                    <a:pt x="3" y="18"/>
                  </a:lnTo>
                  <a:lnTo>
                    <a:pt x="5" y="21"/>
                  </a:lnTo>
                  <a:lnTo>
                    <a:pt x="8" y="24"/>
                  </a:lnTo>
                  <a:lnTo>
                    <a:pt x="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83">
              <a:extLst>
                <a:ext uri="{FF2B5EF4-FFF2-40B4-BE49-F238E27FC236}">
                  <a16:creationId xmlns:a16="http://schemas.microsoft.com/office/drawing/2014/main" xmlns="" id="{7272F731-050D-44E1-8B43-B5725A047457}"/>
                </a:ext>
              </a:extLst>
            </p:cNvPr>
            <p:cNvSpPr>
              <a:spLocks/>
            </p:cNvSpPr>
            <p:nvPr/>
          </p:nvSpPr>
          <p:spPr bwMode="auto">
            <a:xfrm>
              <a:off x="6526213" y="6689725"/>
              <a:ext cx="63500" cy="349250"/>
            </a:xfrm>
            <a:custGeom>
              <a:avLst/>
              <a:gdLst>
                <a:gd name="T0" fmla="*/ 40 w 40"/>
                <a:gd name="T1" fmla="*/ 9 h 220"/>
                <a:gd name="T2" fmla="*/ 40 w 40"/>
                <a:gd name="T3" fmla="*/ 9 h 220"/>
                <a:gd name="T4" fmla="*/ 39 w 40"/>
                <a:gd name="T5" fmla="*/ 4 h 220"/>
                <a:gd name="T6" fmla="*/ 35 w 40"/>
                <a:gd name="T7" fmla="*/ 1 h 220"/>
                <a:gd name="T8" fmla="*/ 34 w 40"/>
                <a:gd name="T9" fmla="*/ 0 h 220"/>
                <a:gd name="T10" fmla="*/ 34 w 40"/>
                <a:gd name="T11" fmla="*/ 0 h 220"/>
                <a:gd name="T12" fmla="*/ 29 w 40"/>
                <a:gd name="T13" fmla="*/ 1 h 220"/>
                <a:gd name="T14" fmla="*/ 28 w 40"/>
                <a:gd name="T15" fmla="*/ 3 h 220"/>
                <a:gd name="T16" fmla="*/ 26 w 40"/>
                <a:gd name="T17" fmla="*/ 6 h 220"/>
                <a:gd name="T18" fmla="*/ 26 w 40"/>
                <a:gd name="T19" fmla="*/ 6 h 220"/>
                <a:gd name="T20" fmla="*/ 23 w 40"/>
                <a:gd name="T21" fmla="*/ 13 h 220"/>
                <a:gd name="T22" fmla="*/ 20 w 40"/>
                <a:gd name="T23" fmla="*/ 20 h 220"/>
                <a:gd name="T24" fmla="*/ 20 w 40"/>
                <a:gd name="T25" fmla="*/ 20 h 220"/>
                <a:gd name="T26" fmla="*/ 15 w 40"/>
                <a:gd name="T27" fmla="*/ 33 h 220"/>
                <a:gd name="T28" fmla="*/ 12 w 40"/>
                <a:gd name="T29" fmla="*/ 43 h 220"/>
                <a:gd name="T30" fmla="*/ 11 w 40"/>
                <a:gd name="T31" fmla="*/ 52 h 220"/>
                <a:gd name="T32" fmla="*/ 11 w 40"/>
                <a:gd name="T33" fmla="*/ 52 h 220"/>
                <a:gd name="T34" fmla="*/ 5 w 40"/>
                <a:gd name="T35" fmla="*/ 98 h 220"/>
                <a:gd name="T36" fmla="*/ 2 w 40"/>
                <a:gd name="T37" fmla="*/ 149 h 220"/>
                <a:gd name="T38" fmla="*/ 2 w 40"/>
                <a:gd name="T39" fmla="*/ 149 h 220"/>
                <a:gd name="T40" fmla="*/ 0 w 40"/>
                <a:gd name="T41" fmla="*/ 205 h 220"/>
                <a:gd name="T42" fmla="*/ 15 w 40"/>
                <a:gd name="T43" fmla="*/ 220 h 220"/>
                <a:gd name="T44" fmla="*/ 37 w 40"/>
                <a:gd name="T45" fmla="*/ 203 h 220"/>
                <a:gd name="T46" fmla="*/ 37 w 40"/>
                <a:gd name="T47" fmla="*/ 203 h 220"/>
                <a:gd name="T48" fmla="*/ 37 w 40"/>
                <a:gd name="T49" fmla="*/ 124 h 220"/>
                <a:gd name="T50" fmla="*/ 37 w 40"/>
                <a:gd name="T51" fmla="*/ 124 h 220"/>
                <a:gd name="T52" fmla="*/ 37 w 40"/>
                <a:gd name="T53" fmla="*/ 70 h 220"/>
                <a:gd name="T54" fmla="*/ 37 w 40"/>
                <a:gd name="T55" fmla="*/ 23 h 220"/>
                <a:gd name="T56" fmla="*/ 37 w 40"/>
                <a:gd name="T57" fmla="*/ 23 h 220"/>
                <a:gd name="T58" fmla="*/ 32 w 40"/>
                <a:gd name="T59" fmla="*/ 16 h 220"/>
                <a:gd name="T60" fmla="*/ 32 w 40"/>
                <a:gd name="T61" fmla="*/ 16 h 220"/>
                <a:gd name="T62" fmla="*/ 37 w 40"/>
                <a:gd name="T63" fmla="*/ 13 h 220"/>
                <a:gd name="T64" fmla="*/ 39 w 40"/>
                <a:gd name="T65" fmla="*/ 10 h 220"/>
                <a:gd name="T66" fmla="*/ 40 w 40"/>
                <a:gd name="T67" fmla="*/ 9 h 220"/>
                <a:gd name="T68" fmla="*/ 40 w 40"/>
                <a:gd name="T69" fmla="*/ 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220">
                  <a:moveTo>
                    <a:pt x="40" y="9"/>
                  </a:moveTo>
                  <a:lnTo>
                    <a:pt x="40" y="9"/>
                  </a:lnTo>
                  <a:lnTo>
                    <a:pt x="39" y="4"/>
                  </a:lnTo>
                  <a:lnTo>
                    <a:pt x="35" y="1"/>
                  </a:lnTo>
                  <a:lnTo>
                    <a:pt x="34" y="0"/>
                  </a:lnTo>
                  <a:lnTo>
                    <a:pt x="34" y="0"/>
                  </a:lnTo>
                  <a:lnTo>
                    <a:pt x="29" y="1"/>
                  </a:lnTo>
                  <a:lnTo>
                    <a:pt x="28" y="3"/>
                  </a:lnTo>
                  <a:lnTo>
                    <a:pt x="26" y="6"/>
                  </a:lnTo>
                  <a:lnTo>
                    <a:pt x="26" y="6"/>
                  </a:lnTo>
                  <a:lnTo>
                    <a:pt x="23" y="13"/>
                  </a:lnTo>
                  <a:lnTo>
                    <a:pt x="20" y="20"/>
                  </a:lnTo>
                  <a:lnTo>
                    <a:pt x="20" y="20"/>
                  </a:lnTo>
                  <a:lnTo>
                    <a:pt x="15" y="33"/>
                  </a:lnTo>
                  <a:lnTo>
                    <a:pt x="12" y="43"/>
                  </a:lnTo>
                  <a:lnTo>
                    <a:pt x="11" y="52"/>
                  </a:lnTo>
                  <a:lnTo>
                    <a:pt x="11" y="52"/>
                  </a:lnTo>
                  <a:lnTo>
                    <a:pt x="5" y="98"/>
                  </a:lnTo>
                  <a:lnTo>
                    <a:pt x="2" y="149"/>
                  </a:lnTo>
                  <a:lnTo>
                    <a:pt x="2" y="149"/>
                  </a:lnTo>
                  <a:lnTo>
                    <a:pt x="0" y="205"/>
                  </a:lnTo>
                  <a:lnTo>
                    <a:pt x="15" y="220"/>
                  </a:lnTo>
                  <a:lnTo>
                    <a:pt x="37" y="203"/>
                  </a:lnTo>
                  <a:lnTo>
                    <a:pt x="37" y="203"/>
                  </a:lnTo>
                  <a:lnTo>
                    <a:pt x="37" y="124"/>
                  </a:lnTo>
                  <a:lnTo>
                    <a:pt x="37" y="124"/>
                  </a:lnTo>
                  <a:lnTo>
                    <a:pt x="37" y="70"/>
                  </a:lnTo>
                  <a:lnTo>
                    <a:pt x="37" y="23"/>
                  </a:lnTo>
                  <a:lnTo>
                    <a:pt x="37" y="23"/>
                  </a:lnTo>
                  <a:lnTo>
                    <a:pt x="32" y="16"/>
                  </a:lnTo>
                  <a:lnTo>
                    <a:pt x="32" y="16"/>
                  </a:lnTo>
                  <a:lnTo>
                    <a:pt x="37" y="13"/>
                  </a:lnTo>
                  <a:lnTo>
                    <a:pt x="39" y="10"/>
                  </a:lnTo>
                  <a:lnTo>
                    <a:pt x="40" y="9"/>
                  </a:lnTo>
                  <a:lnTo>
                    <a:pt x="4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8" name="Freeform 17">
            <a:extLst>
              <a:ext uri="{FF2B5EF4-FFF2-40B4-BE49-F238E27FC236}">
                <a16:creationId xmlns:a16="http://schemas.microsoft.com/office/drawing/2014/main" xmlns="" id="{12DAEA9A-5BE0-4B49-801B-349AEC46C764}"/>
              </a:ext>
            </a:extLst>
          </p:cNvPr>
          <p:cNvSpPr>
            <a:spLocks noEditPoints="1"/>
          </p:cNvSpPr>
          <p:nvPr/>
        </p:nvSpPr>
        <p:spPr bwMode="auto">
          <a:xfrm>
            <a:off x="8408144" y="4380221"/>
            <a:ext cx="210280" cy="450978"/>
          </a:xfrm>
          <a:custGeom>
            <a:avLst/>
            <a:gdLst/>
            <a:ahLst/>
            <a:cxnLst>
              <a:cxn ang="0">
                <a:pos x="318" y="124"/>
              </a:cxn>
              <a:cxn ang="0">
                <a:pos x="297" y="185"/>
              </a:cxn>
              <a:cxn ang="0">
                <a:pos x="248" y="204"/>
              </a:cxn>
              <a:cxn ang="0">
                <a:pos x="178" y="225"/>
              </a:cxn>
              <a:cxn ang="0">
                <a:pos x="134" y="249"/>
              </a:cxn>
              <a:cxn ang="0">
                <a:pos x="27" y="322"/>
              </a:cxn>
              <a:cxn ang="0">
                <a:pos x="37" y="428"/>
              </a:cxn>
              <a:cxn ang="0">
                <a:pos x="107" y="492"/>
              </a:cxn>
              <a:cxn ang="0">
                <a:pos x="157" y="521"/>
              </a:cxn>
              <a:cxn ang="0">
                <a:pos x="211" y="561"/>
              </a:cxn>
              <a:cxn ang="0">
                <a:pos x="203" y="593"/>
              </a:cxn>
              <a:cxn ang="0">
                <a:pos x="194" y="652"/>
              </a:cxn>
              <a:cxn ang="0">
                <a:pos x="200" y="769"/>
              </a:cxn>
              <a:cxn ang="0">
                <a:pos x="194" y="1049"/>
              </a:cxn>
              <a:cxn ang="0">
                <a:pos x="197" y="1257"/>
              </a:cxn>
              <a:cxn ang="0">
                <a:pos x="187" y="1320"/>
              </a:cxn>
              <a:cxn ang="0">
                <a:pos x="158" y="1356"/>
              </a:cxn>
              <a:cxn ang="0">
                <a:pos x="249" y="1369"/>
              </a:cxn>
              <a:cxn ang="0">
                <a:pos x="281" y="1328"/>
              </a:cxn>
              <a:cxn ang="0">
                <a:pos x="275" y="1281"/>
              </a:cxn>
              <a:cxn ang="0">
                <a:pos x="296" y="1190"/>
              </a:cxn>
              <a:cxn ang="0">
                <a:pos x="312" y="967"/>
              </a:cxn>
              <a:cxn ang="0">
                <a:pos x="333" y="942"/>
              </a:cxn>
              <a:cxn ang="0">
                <a:pos x="323" y="1039"/>
              </a:cxn>
              <a:cxn ang="0">
                <a:pos x="307" y="1142"/>
              </a:cxn>
              <a:cxn ang="0">
                <a:pos x="296" y="1228"/>
              </a:cxn>
              <a:cxn ang="0">
                <a:pos x="280" y="1281"/>
              </a:cxn>
              <a:cxn ang="0">
                <a:pos x="339" y="1297"/>
              </a:cxn>
              <a:cxn ang="0">
                <a:pos x="481" y="1308"/>
              </a:cxn>
              <a:cxn ang="0">
                <a:pos x="451" y="1281"/>
              </a:cxn>
              <a:cxn ang="0">
                <a:pos x="401" y="1251"/>
              </a:cxn>
              <a:cxn ang="0">
                <a:pos x="422" y="1212"/>
              </a:cxn>
              <a:cxn ang="0">
                <a:pos x="453" y="1044"/>
              </a:cxn>
              <a:cxn ang="0">
                <a:pos x="483" y="724"/>
              </a:cxn>
              <a:cxn ang="0">
                <a:pos x="475" y="585"/>
              </a:cxn>
              <a:cxn ang="0">
                <a:pos x="512" y="542"/>
              </a:cxn>
              <a:cxn ang="0">
                <a:pos x="529" y="522"/>
              </a:cxn>
              <a:cxn ang="0">
                <a:pos x="563" y="458"/>
              </a:cxn>
              <a:cxn ang="0">
                <a:pos x="577" y="389"/>
              </a:cxn>
              <a:cxn ang="0">
                <a:pos x="563" y="341"/>
              </a:cxn>
              <a:cxn ang="0">
                <a:pos x="533" y="305"/>
              </a:cxn>
              <a:cxn ang="0">
                <a:pos x="483" y="241"/>
              </a:cxn>
              <a:cxn ang="0">
                <a:pos x="438" y="221"/>
              </a:cxn>
              <a:cxn ang="0">
                <a:pos x="408" y="197"/>
              </a:cxn>
              <a:cxn ang="0">
                <a:pos x="433" y="143"/>
              </a:cxn>
              <a:cxn ang="0">
                <a:pos x="448" y="108"/>
              </a:cxn>
              <a:cxn ang="0">
                <a:pos x="448" y="63"/>
              </a:cxn>
              <a:cxn ang="0">
                <a:pos x="421" y="15"/>
              </a:cxn>
              <a:cxn ang="0">
                <a:pos x="360" y="5"/>
              </a:cxn>
              <a:cxn ang="0">
                <a:pos x="323" y="42"/>
              </a:cxn>
              <a:cxn ang="0">
                <a:pos x="170" y="381"/>
              </a:cxn>
              <a:cxn ang="0">
                <a:pos x="114" y="393"/>
              </a:cxn>
              <a:cxn ang="0">
                <a:pos x="133" y="429"/>
              </a:cxn>
              <a:cxn ang="0">
                <a:pos x="190" y="485"/>
              </a:cxn>
              <a:cxn ang="0">
                <a:pos x="211" y="492"/>
              </a:cxn>
              <a:cxn ang="0">
                <a:pos x="469" y="391"/>
              </a:cxn>
              <a:cxn ang="0">
                <a:pos x="456" y="492"/>
              </a:cxn>
              <a:cxn ang="0">
                <a:pos x="475" y="505"/>
              </a:cxn>
              <a:cxn ang="0">
                <a:pos x="486" y="458"/>
              </a:cxn>
              <a:cxn ang="0">
                <a:pos x="494" y="418"/>
              </a:cxn>
              <a:cxn ang="0">
                <a:pos x="494" y="397"/>
              </a:cxn>
            </a:cxnLst>
            <a:rect l="0" t="0" r="r" b="b"/>
            <a:pathLst>
              <a:path w="579" h="1376">
                <a:moveTo>
                  <a:pt x="315" y="79"/>
                </a:moveTo>
                <a:lnTo>
                  <a:pt x="315" y="79"/>
                </a:lnTo>
                <a:lnTo>
                  <a:pt x="313" y="79"/>
                </a:lnTo>
                <a:lnTo>
                  <a:pt x="312" y="79"/>
                </a:lnTo>
                <a:lnTo>
                  <a:pt x="310" y="80"/>
                </a:lnTo>
                <a:lnTo>
                  <a:pt x="310" y="80"/>
                </a:lnTo>
                <a:lnTo>
                  <a:pt x="309" y="88"/>
                </a:lnTo>
                <a:lnTo>
                  <a:pt x="309" y="88"/>
                </a:lnTo>
                <a:lnTo>
                  <a:pt x="309" y="98"/>
                </a:lnTo>
                <a:lnTo>
                  <a:pt x="309" y="108"/>
                </a:lnTo>
                <a:lnTo>
                  <a:pt x="309" y="108"/>
                </a:lnTo>
                <a:lnTo>
                  <a:pt x="312" y="117"/>
                </a:lnTo>
                <a:lnTo>
                  <a:pt x="312" y="117"/>
                </a:lnTo>
                <a:lnTo>
                  <a:pt x="313" y="122"/>
                </a:lnTo>
                <a:lnTo>
                  <a:pt x="315" y="124"/>
                </a:lnTo>
                <a:lnTo>
                  <a:pt x="318" y="124"/>
                </a:lnTo>
                <a:lnTo>
                  <a:pt x="318" y="124"/>
                </a:lnTo>
                <a:lnTo>
                  <a:pt x="320" y="125"/>
                </a:lnTo>
                <a:lnTo>
                  <a:pt x="321" y="125"/>
                </a:lnTo>
                <a:lnTo>
                  <a:pt x="321" y="125"/>
                </a:lnTo>
                <a:lnTo>
                  <a:pt x="321" y="130"/>
                </a:lnTo>
                <a:lnTo>
                  <a:pt x="321" y="130"/>
                </a:lnTo>
                <a:lnTo>
                  <a:pt x="321" y="154"/>
                </a:lnTo>
                <a:lnTo>
                  <a:pt x="321" y="154"/>
                </a:lnTo>
                <a:lnTo>
                  <a:pt x="320" y="159"/>
                </a:lnTo>
                <a:lnTo>
                  <a:pt x="317" y="162"/>
                </a:lnTo>
                <a:lnTo>
                  <a:pt x="317" y="162"/>
                </a:lnTo>
                <a:lnTo>
                  <a:pt x="310" y="170"/>
                </a:lnTo>
                <a:lnTo>
                  <a:pt x="304" y="181"/>
                </a:lnTo>
                <a:lnTo>
                  <a:pt x="304" y="181"/>
                </a:lnTo>
                <a:lnTo>
                  <a:pt x="301" y="183"/>
                </a:lnTo>
                <a:lnTo>
                  <a:pt x="297" y="185"/>
                </a:lnTo>
                <a:lnTo>
                  <a:pt x="293" y="185"/>
                </a:lnTo>
                <a:lnTo>
                  <a:pt x="293" y="185"/>
                </a:lnTo>
                <a:lnTo>
                  <a:pt x="288" y="185"/>
                </a:lnTo>
                <a:lnTo>
                  <a:pt x="283" y="186"/>
                </a:lnTo>
                <a:lnTo>
                  <a:pt x="275" y="191"/>
                </a:lnTo>
                <a:lnTo>
                  <a:pt x="275" y="191"/>
                </a:lnTo>
                <a:lnTo>
                  <a:pt x="273" y="193"/>
                </a:lnTo>
                <a:lnTo>
                  <a:pt x="272" y="193"/>
                </a:lnTo>
                <a:lnTo>
                  <a:pt x="272" y="193"/>
                </a:lnTo>
                <a:lnTo>
                  <a:pt x="270" y="193"/>
                </a:lnTo>
                <a:lnTo>
                  <a:pt x="269" y="194"/>
                </a:lnTo>
                <a:lnTo>
                  <a:pt x="269" y="194"/>
                </a:lnTo>
                <a:lnTo>
                  <a:pt x="262" y="196"/>
                </a:lnTo>
                <a:lnTo>
                  <a:pt x="262" y="196"/>
                </a:lnTo>
                <a:lnTo>
                  <a:pt x="254" y="199"/>
                </a:lnTo>
                <a:lnTo>
                  <a:pt x="248" y="204"/>
                </a:lnTo>
                <a:lnTo>
                  <a:pt x="248" y="204"/>
                </a:lnTo>
                <a:lnTo>
                  <a:pt x="245" y="204"/>
                </a:lnTo>
                <a:lnTo>
                  <a:pt x="241" y="205"/>
                </a:lnTo>
                <a:lnTo>
                  <a:pt x="237" y="205"/>
                </a:lnTo>
                <a:lnTo>
                  <a:pt x="237" y="205"/>
                </a:lnTo>
                <a:lnTo>
                  <a:pt x="229" y="207"/>
                </a:lnTo>
                <a:lnTo>
                  <a:pt x="219" y="210"/>
                </a:lnTo>
                <a:lnTo>
                  <a:pt x="211" y="213"/>
                </a:lnTo>
                <a:lnTo>
                  <a:pt x="203" y="218"/>
                </a:lnTo>
                <a:lnTo>
                  <a:pt x="203" y="218"/>
                </a:lnTo>
                <a:lnTo>
                  <a:pt x="200" y="220"/>
                </a:lnTo>
                <a:lnTo>
                  <a:pt x="197" y="220"/>
                </a:lnTo>
                <a:lnTo>
                  <a:pt x="197" y="220"/>
                </a:lnTo>
                <a:lnTo>
                  <a:pt x="194" y="221"/>
                </a:lnTo>
                <a:lnTo>
                  <a:pt x="194" y="221"/>
                </a:lnTo>
                <a:lnTo>
                  <a:pt x="178" y="225"/>
                </a:lnTo>
                <a:lnTo>
                  <a:pt x="178" y="225"/>
                </a:lnTo>
                <a:lnTo>
                  <a:pt x="174" y="226"/>
                </a:lnTo>
                <a:lnTo>
                  <a:pt x="171" y="226"/>
                </a:lnTo>
                <a:lnTo>
                  <a:pt x="171" y="226"/>
                </a:lnTo>
                <a:lnTo>
                  <a:pt x="168" y="226"/>
                </a:lnTo>
                <a:lnTo>
                  <a:pt x="165" y="228"/>
                </a:lnTo>
                <a:lnTo>
                  <a:pt x="162" y="229"/>
                </a:lnTo>
                <a:lnTo>
                  <a:pt x="162" y="229"/>
                </a:lnTo>
                <a:lnTo>
                  <a:pt x="158" y="231"/>
                </a:lnTo>
                <a:lnTo>
                  <a:pt x="155" y="234"/>
                </a:lnTo>
                <a:lnTo>
                  <a:pt x="155" y="234"/>
                </a:lnTo>
                <a:lnTo>
                  <a:pt x="147" y="237"/>
                </a:lnTo>
                <a:lnTo>
                  <a:pt x="141" y="244"/>
                </a:lnTo>
                <a:lnTo>
                  <a:pt x="141" y="244"/>
                </a:lnTo>
                <a:lnTo>
                  <a:pt x="138" y="247"/>
                </a:lnTo>
                <a:lnTo>
                  <a:pt x="134" y="249"/>
                </a:lnTo>
                <a:lnTo>
                  <a:pt x="134" y="249"/>
                </a:lnTo>
                <a:lnTo>
                  <a:pt x="122" y="257"/>
                </a:lnTo>
                <a:lnTo>
                  <a:pt x="122" y="257"/>
                </a:lnTo>
                <a:lnTo>
                  <a:pt x="118" y="260"/>
                </a:lnTo>
                <a:lnTo>
                  <a:pt x="115" y="261"/>
                </a:lnTo>
                <a:lnTo>
                  <a:pt x="107" y="263"/>
                </a:lnTo>
                <a:lnTo>
                  <a:pt x="107" y="263"/>
                </a:lnTo>
                <a:lnTo>
                  <a:pt x="88" y="274"/>
                </a:lnTo>
                <a:lnTo>
                  <a:pt x="78" y="281"/>
                </a:lnTo>
                <a:lnTo>
                  <a:pt x="74" y="285"/>
                </a:lnTo>
                <a:lnTo>
                  <a:pt x="74" y="285"/>
                </a:lnTo>
                <a:lnTo>
                  <a:pt x="61" y="295"/>
                </a:lnTo>
                <a:lnTo>
                  <a:pt x="61" y="295"/>
                </a:lnTo>
                <a:lnTo>
                  <a:pt x="43" y="308"/>
                </a:lnTo>
                <a:lnTo>
                  <a:pt x="27" y="322"/>
                </a:lnTo>
                <a:lnTo>
                  <a:pt x="27" y="322"/>
                </a:lnTo>
                <a:lnTo>
                  <a:pt x="13" y="338"/>
                </a:lnTo>
                <a:lnTo>
                  <a:pt x="13" y="338"/>
                </a:lnTo>
                <a:lnTo>
                  <a:pt x="6" y="349"/>
                </a:lnTo>
                <a:lnTo>
                  <a:pt x="6" y="349"/>
                </a:lnTo>
                <a:lnTo>
                  <a:pt x="3" y="354"/>
                </a:lnTo>
                <a:lnTo>
                  <a:pt x="2" y="359"/>
                </a:lnTo>
                <a:lnTo>
                  <a:pt x="0" y="364"/>
                </a:lnTo>
                <a:lnTo>
                  <a:pt x="2" y="369"/>
                </a:lnTo>
                <a:lnTo>
                  <a:pt x="5" y="381"/>
                </a:lnTo>
                <a:lnTo>
                  <a:pt x="11" y="397"/>
                </a:lnTo>
                <a:lnTo>
                  <a:pt x="11" y="397"/>
                </a:lnTo>
                <a:lnTo>
                  <a:pt x="16" y="405"/>
                </a:lnTo>
                <a:lnTo>
                  <a:pt x="22" y="415"/>
                </a:lnTo>
                <a:lnTo>
                  <a:pt x="30" y="423"/>
                </a:lnTo>
                <a:lnTo>
                  <a:pt x="37" y="428"/>
                </a:lnTo>
                <a:lnTo>
                  <a:pt x="37" y="428"/>
                </a:lnTo>
                <a:lnTo>
                  <a:pt x="42" y="431"/>
                </a:lnTo>
                <a:lnTo>
                  <a:pt x="43" y="436"/>
                </a:lnTo>
                <a:lnTo>
                  <a:pt x="43" y="436"/>
                </a:lnTo>
                <a:lnTo>
                  <a:pt x="64" y="460"/>
                </a:lnTo>
                <a:lnTo>
                  <a:pt x="64" y="460"/>
                </a:lnTo>
                <a:lnTo>
                  <a:pt x="74" y="469"/>
                </a:lnTo>
                <a:lnTo>
                  <a:pt x="80" y="476"/>
                </a:lnTo>
                <a:lnTo>
                  <a:pt x="85" y="479"/>
                </a:lnTo>
                <a:lnTo>
                  <a:pt x="85" y="479"/>
                </a:lnTo>
                <a:lnTo>
                  <a:pt x="90" y="481"/>
                </a:lnTo>
                <a:lnTo>
                  <a:pt x="93" y="484"/>
                </a:lnTo>
                <a:lnTo>
                  <a:pt x="93" y="484"/>
                </a:lnTo>
                <a:lnTo>
                  <a:pt x="96" y="489"/>
                </a:lnTo>
                <a:lnTo>
                  <a:pt x="104" y="490"/>
                </a:lnTo>
                <a:lnTo>
                  <a:pt x="104" y="490"/>
                </a:lnTo>
                <a:lnTo>
                  <a:pt x="107" y="492"/>
                </a:lnTo>
                <a:lnTo>
                  <a:pt x="107" y="492"/>
                </a:lnTo>
                <a:lnTo>
                  <a:pt x="107" y="492"/>
                </a:lnTo>
                <a:lnTo>
                  <a:pt x="114" y="497"/>
                </a:lnTo>
                <a:lnTo>
                  <a:pt x="114" y="497"/>
                </a:lnTo>
                <a:lnTo>
                  <a:pt x="125" y="506"/>
                </a:lnTo>
                <a:lnTo>
                  <a:pt x="125" y="506"/>
                </a:lnTo>
                <a:lnTo>
                  <a:pt x="130" y="510"/>
                </a:lnTo>
                <a:lnTo>
                  <a:pt x="133" y="514"/>
                </a:lnTo>
                <a:lnTo>
                  <a:pt x="133" y="514"/>
                </a:lnTo>
                <a:lnTo>
                  <a:pt x="136" y="516"/>
                </a:lnTo>
                <a:lnTo>
                  <a:pt x="139" y="518"/>
                </a:lnTo>
                <a:lnTo>
                  <a:pt x="147" y="518"/>
                </a:lnTo>
                <a:lnTo>
                  <a:pt x="147" y="518"/>
                </a:lnTo>
                <a:lnTo>
                  <a:pt x="150" y="518"/>
                </a:lnTo>
                <a:lnTo>
                  <a:pt x="150" y="518"/>
                </a:lnTo>
                <a:lnTo>
                  <a:pt x="157" y="521"/>
                </a:lnTo>
                <a:lnTo>
                  <a:pt x="157" y="521"/>
                </a:lnTo>
                <a:lnTo>
                  <a:pt x="158" y="522"/>
                </a:lnTo>
                <a:lnTo>
                  <a:pt x="162" y="522"/>
                </a:lnTo>
                <a:lnTo>
                  <a:pt x="162" y="522"/>
                </a:lnTo>
                <a:lnTo>
                  <a:pt x="162" y="522"/>
                </a:lnTo>
                <a:lnTo>
                  <a:pt x="163" y="522"/>
                </a:lnTo>
                <a:lnTo>
                  <a:pt x="163" y="524"/>
                </a:lnTo>
                <a:lnTo>
                  <a:pt x="163" y="524"/>
                </a:lnTo>
                <a:lnTo>
                  <a:pt x="165" y="527"/>
                </a:lnTo>
                <a:lnTo>
                  <a:pt x="165" y="527"/>
                </a:lnTo>
                <a:lnTo>
                  <a:pt x="176" y="537"/>
                </a:lnTo>
                <a:lnTo>
                  <a:pt x="186" y="545"/>
                </a:lnTo>
                <a:lnTo>
                  <a:pt x="186" y="545"/>
                </a:lnTo>
                <a:lnTo>
                  <a:pt x="210" y="559"/>
                </a:lnTo>
                <a:lnTo>
                  <a:pt x="210" y="559"/>
                </a:lnTo>
                <a:lnTo>
                  <a:pt x="211" y="561"/>
                </a:lnTo>
                <a:lnTo>
                  <a:pt x="213" y="562"/>
                </a:lnTo>
                <a:lnTo>
                  <a:pt x="211" y="567"/>
                </a:lnTo>
                <a:lnTo>
                  <a:pt x="211" y="567"/>
                </a:lnTo>
                <a:lnTo>
                  <a:pt x="208" y="574"/>
                </a:lnTo>
                <a:lnTo>
                  <a:pt x="208" y="574"/>
                </a:lnTo>
                <a:lnTo>
                  <a:pt x="205" y="578"/>
                </a:lnTo>
                <a:lnTo>
                  <a:pt x="205" y="578"/>
                </a:lnTo>
                <a:lnTo>
                  <a:pt x="203" y="580"/>
                </a:lnTo>
                <a:lnTo>
                  <a:pt x="205" y="585"/>
                </a:lnTo>
                <a:lnTo>
                  <a:pt x="205" y="585"/>
                </a:lnTo>
                <a:lnTo>
                  <a:pt x="205" y="588"/>
                </a:lnTo>
                <a:lnTo>
                  <a:pt x="205" y="590"/>
                </a:lnTo>
                <a:lnTo>
                  <a:pt x="203" y="590"/>
                </a:lnTo>
                <a:lnTo>
                  <a:pt x="203" y="590"/>
                </a:lnTo>
                <a:lnTo>
                  <a:pt x="203" y="591"/>
                </a:lnTo>
                <a:lnTo>
                  <a:pt x="203" y="593"/>
                </a:lnTo>
                <a:lnTo>
                  <a:pt x="203" y="593"/>
                </a:lnTo>
                <a:lnTo>
                  <a:pt x="203" y="594"/>
                </a:lnTo>
                <a:lnTo>
                  <a:pt x="202" y="594"/>
                </a:lnTo>
                <a:lnTo>
                  <a:pt x="202" y="594"/>
                </a:lnTo>
                <a:lnTo>
                  <a:pt x="202" y="596"/>
                </a:lnTo>
                <a:lnTo>
                  <a:pt x="202" y="598"/>
                </a:lnTo>
                <a:lnTo>
                  <a:pt x="202" y="606"/>
                </a:lnTo>
                <a:lnTo>
                  <a:pt x="202" y="606"/>
                </a:lnTo>
                <a:lnTo>
                  <a:pt x="200" y="620"/>
                </a:lnTo>
                <a:lnTo>
                  <a:pt x="198" y="633"/>
                </a:lnTo>
                <a:lnTo>
                  <a:pt x="198" y="633"/>
                </a:lnTo>
                <a:lnTo>
                  <a:pt x="198" y="638"/>
                </a:lnTo>
                <a:lnTo>
                  <a:pt x="195" y="642"/>
                </a:lnTo>
                <a:lnTo>
                  <a:pt x="195" y="642"/>
                </a:lnTo>
                <a:lnTo>
                  <a:pt x="194" y="649"/>
                </a:lnTo>
                <a:lnTo>
                  <a:pt x="194" y="652"/>
                </a:lnTo>
                <a:lnTo>
                  <a:pt x="194" y="652"/>
                </a:lnTo>
                <a:lnTo>
                  <a:pt x="194" y="663"/>
                </a:lnTo>
                <a:lnTo>
                  <a:pt x="194" y="668"/>
                </a:lnTo>
                <a:lnTo>
                  <a:pt x="195" y="671"/>
                </a:lnTo>
                <a:lnTo>
                  <a:pt x="195" y="671"/>
                </a:lnTo>
                <a:lnTo>
                  <a:pt x="195" y="674"/>
                </a:lnTo>
                <a:lnTo>
                  <a:pt x="197" y="682"/>
                </a:lnTo>
                <a:lnTo>
                  <a:pt x="195" y="694"/>
                </a:lnTo>
                <a:lnTo>
                  <a:pt x="195" y="694"/>
                </a:lnTo>
                <a:lnTo>
                  <a:pt x="195" y="714"/>
                </a:lnTo>
                <a:lnTo>
                  <a:pt x="195" y="734"/>
                </a:lnTo>
                <a:lnTo>
                  <a:pt x="195" y="734"/>
                </a:lnTo>
                <a:lnTo>
                  <a:pt x="195" y="751"/>
                </a:lnTo>
                <a:lnTo>
                  <a:pt x="197" y="762"/>
                </a:lnTo>
                <a:lnTo>
                  <a:pt x="200" y="769"/>
                </a:lnTo>
                <a:lnTo>
                  <a:pt x="200" y="769"/>
                </a:lnTo>
                <a:lnTo>
                  <a:pt x="200" y="774"/>
                </a:lnTo>
                <a:lnTo>
                  <a:pt x="200" y="778"/>
                </a:lnTo>
                <a:lnTo>
                  <a:pt x="200" y="778"/>
                </a:lnTo>
                <a:lnTo>
                  <a:pt x="202" y="799"/>
                </a:lnTo>
                <a:lnTo>
                  <a:pt x="202" y="799"/>
                </a:lnTo>
                <a:lnTo>
                  <a:pt x="203" y="810"/>
                </a:lnTo>
                <a:lnTo>
                  <a:pt x="203" y="830"/>
                </a:lnTo>
                <a:lnTo>
                  <a:pt x="203" y="857"/>
                </a:lnTo>
                <a:lnTo>
                  <a:pt x="203" y="857"/>
                </a:lnTo>
                <a:lnTo>
                  <a:pt x="200" y="931"/>
                </a:lnTo>
                <a:lnTo>
                  <a:pt x="200" y="931"/>
                </a:lnTo>
                <a:lnTo>
                  <a:pt x="200" y="980"/>
                </a:lnTo>
                <a:lnTo>
                  <a:pt x="200" y="980"/>
                </a:lnTo>
                <a:lnTo>
                  <a:pt x="195" y="1035"/>
                </a:lnTo>
                <a:lnTo>
                  <a:pt x="195" y="1035"/>
                </a:lnTo>
                <a:lnTo>
                  <a:pt x="194" y="1049"/>
                </a:lnTo>
                <a:lnTo>
                  <a:pt x="194" y="1065"/>
                </a:lnTo>
                <a:lnTo>
                  <a:pt x="194" y="1065"/>
                </a:lnTo>
                <a:lnTo>
                  <a:pt x="192" y="1118"/>
                </a:lnTo>
                <a:lnTo>
                  <a:pt x="192" y="1118"/>
                </a:lnTo>
                <a:lnTo>
                  <a:pt x="186" y="1174"/>
                </a:lnTo>
                <a:lnTo>
                  <a:pt x="186" y="1174"/>
                </a:lnTo>
                <a:lnTo>
                  <a:pt x="186" y="1185"/>
                </a:lnTo>
                <a:lnTo>
                  <a:pt x="187" y="1201"/>
                </a:lnTo>
                <a:lnTo>
                  <a:pt x="189" y="1219"/>
                </a:lnTo>
                <a:lnTo>
                  <a:pt x="190" y="1225"/>
                </a:lnTo>
                <a:lnTo>
                  <a:pt x="194" y="1230"/>
                </a:lnTo>
                <a:lnTo>
                  <a:pt x="194" y="1230"/>
                </a:lnTo>
                <a:lnTo>
                  <a:pt x="195" y="1236"/>
                </a:lnTo>
                <a:lnTo>
                  <a:pt x="197" y="1244"/>
                </a:lnTo>
                <a:lnTo>
                  <a:pt x="197" y="1257"/>
                </a:lnTo>
                <a:lnTo>
                  <a:pt x="197" y="1257"/>
                </a:lnTo>
                <a:lnTo>
                  <a:pt x="197" y="1260"/>
                </a:lnTo>
                <a:lnTo>
                  <a:pt x="197" y="1260"/>
                </a:lnTo>
                <a:lnTo>
                  <a:pt x="203" y="1281"/>
                </a:lnTo>
                <a:lnTo>
                  <a:pt x="203" y="1281"/>
                </a:lnTo>
                <a:lnTo>
                  <a:pt x="203" y="1284"/>
                </a:lnTo>
                <a:lnTo>
                  <a:pt x="203" y="1286"/>
                </a:lnTo>
                <a:lnTo>
                  <a:pt x="203" y="1286"/>
                </a:lnTo>
                <a:lnTo>
                  <a:pt x="200" y="1288"/>
                </a:lnTo>
                <a:lnTo>
                  <a:pt x="200" y="1291"/>
                </a:lnTo>
                <a:lnTo>
                  <a:pt x="198" y="1296"/>
                </a:lnTo>
                <a:lnTo>
                  <a:pt x="198" y="1296"/>
                </a:lnTo>
                <a:lnTo>
                  <a:pt x="198" y="1300"/>
                </a:lnTo>
                <a:lnTo>
                  <a:pt x="197" y="1305"/>
                </a:lnTo>
                <a:lnTo>
                  <a:pt x="192" y="1315"/>
                </a:lnTo>
                <a:lnTo>
                  <a:pt x="192" y="1315"/>
                </a:lnTo>
                <a:lnTo>
                  <a:pt x="187" y="1320"/>
                </a:lnTo>
                <a:lnTo>
                  <a:pt x="182" y="1324"/>
                </a:lnTo>
                <a:lnTo>
                  <a:pt x="182" y="1324"/>
                </a:lnTo>
                <a:lnTo>
                  <a:pt x="178" y="1328"/>
                </a:lnTo>
                <a:lnTo>
                  <a:pt x="174" y="1331"/>
                </a:lnTo>
                <a:lnTo>
                  <a:pt x="174" y="1331"/>
                </a:lnTo>
                <a:lnTo>
                  <a:pt x="173" y="1334"/>
                </a:lnTo>
                <a:lnTo>
                  <a:pt x="171" y="1337"/>
                </a:lnTo>
                <a:lnTo>
                  <a:pt x="171" y="1337"/>
                </a:lnTo>
                <a:lnTo>
                  <a:pt x="168" y="1339"/>
                </a:lnTo>
                <a:lnTo>
                  <a:pt x="166" y="1342"/>
                </a:lnTo>
                <a:lnTo>
                  <a:pt x="165" y="1348"/>
                </a:lnTo>
                <a:lnTo>
                  <a:pt x="165" y="1348"/>
                </a:lnTo>
                <a:lnTo>
                  <a:pt x="165" y="1352"/>
                </a:lnTo>
                <a:lnTo>
                  <a:pt x="163" y="1353"/>
                </a:lnTo>
                <a:lnTo>
                  <a:pt x="163" y="1353"/>
                </a:lnTo>
                <a:lnTo>
                  <a:pt x="158" y="1356"/>
                </a:lnTo>
                <a:lnTo>
                  <a:pt x="157" y="1363"/>
                </a:lnTo>
                <a:lnTo>
                  <a:pt x="157" y="1363"/>
                </a:lnTo>
                <a:lnTo>
                  <a:pt x="155" y="1369"/>
                </a:lnTo>
                <a:lnTo>
                  <a:pt x="155" y="1372"/>
                </a:lnTo>
                <a:lnTo>
                  <a:pt x="158" y="1374"/>
                </a:lnTo>
                <a:lnTo>
                  <a:pt x="158" y="1374"/>
                </a:lnTo>
                <a:lnTo>
                  <a:pt x="163" y="1376"/>
                </a:lnTo>
                <a:lnTo>
                  <a:pt x="173" y="1376"/>
                </a:lnTo>
                <a:lnTo>
                  <a:pt x="186" y="1376"/>
                </a:lnTo>
                <a:lnTo>
                  <a:pt x="186" y="1376"/>
                </a:lnTo>
                <a:lnTo>
                  <a:pt x="226" y="1376"/>
                </a:lnTo>
                <a:lnTo>
                  <a:pt x="226" y="1376"/>
                </a:lnTo>
                <a:lnTo>
                  <a:pt x="238" y="1374"/>
                </a:lnTo>
                <a:lnTo>
                  <a:pt x="245" y="1372"/>
                </a:lnTo>
                <a:lnTo>
                  <a:pt x="249" y="1369"/>
                </a:lnTo>
                <a:lnTo>
                  <a:pt x="249" y="1369"/>
                </a:lnTo>
                <a:lnTo>
                  <a:pt x="254" y="1366"/>
                </a:lnTo>
                <a:lnTo>
                  <a:pt x="256" y="1363"/>
                </a:lnTo>
                <a:lnTo>
                  <a:pt x="257" y="1358"/>
                </a:lnTo>
                <a:lnTo>
                  <a:pt x="256" y="1350"/>
                </a:lnTo>
                <a:lnTo>
                  <a:pt x="256" y="1350"/>
                </a:lnTo>
                <a:lnTo>
                  <a:pt x="254" y="1347"/>
                </a:lnTo>
                <a:lnTo>
                  <a:pt x="256" y="1345"/>
                </a:lnTo>
                <a:lnTo>
                  <a:pt x="257" y="1345"/>
                </a:lnTo>
                <a:lnTo>
                  <a:pt x="257" y="1345"/>
                </a:lnTo>
                <a:lnTo>
                  <a:pt x="264" y="1345"/>
                </a:lnTo>
                <a:lnTo>
                  <a:pt x="264" y="1345"/>
                </a:lnTo>
                <a:lnTo>
                  <a:pt x="270" y="1340"/>
                </a:lnTo>
                <a:lnTo>
                  <a:pt x="278" y="1336"/>
                </a:lnTo>
                <a:lnTo>
                  <a:pt x="278" y="1336"/>
                </a:lnTo>
                <a:lnTo>
                  <a:pt x="281" y="1331"/>
                </a:lnTo>
                <a:lnTo>
                  <a:pt x="281" y="1328"/>
                </a:lnTo>
                <a:lnTo>
                  <a:pt x="281" y="1321"/>
                </a:lnTo>
                <a:lnTo>
                  <a:pt x="280" y="1307"/>
                </a:lnTo>
                <a:lnTo>
                  <a:pt x="280" y="1307"/>
                </a:lnTo>
                <a:lnTo>
                  <a:pt x="280" y="1304"/>
                </a:lnTo>
                <a:lnTo>
                  <a:pt x="275" y="1302"/>
                </a:lnTo>
                <a:lnTo>
                  <a:pt x="275" y="1302"/>
                </a:lnTo>
                <a:lnTo>
                  <a:pt x="273" y="1300"/>
                </a:lnTo>
                <a:lnTo>
                  <a:pt x="273" y="1297"/>
                </a:lnTo>
                <a:lnTo>
                  <a:pt x="272" y="1288"/>
                </a:lnTo>
                <a:lnTo>
                  <a:pt x="272" y="1288"/>
                </a:lnTo>
                <a:lnTo>
                  <a:pt x="270" y="1286"/>
                </a:lnTo>
                <a:lnTo>
                  <a:pt x="270" y="1284"/>
                </a:lnTo>
                <a:lnTo>
                  <a:pt x="270" y="1284"/>
                </a:lnTo>
                <a:lnTo>
                  <a:pt x="273" y="1284"/>
                </a:lnTo>
                <a:lnTo>
                  <a:pt x="273" y="1284"/>
                </a:lnTo>
                <a:lnTo>
                  <a:pt x="275" y="1281"/>
                </a:lnTo>
                <a:lnTo>
                  <a:pt x="277" y="1278"/>
                </a:lnTo>
                <a:lnTo>
                  <a:pt x="277" y="1276"/>
                </a:lnTo>
                <a:lnTo>
                  <a:pt x="277" y="1276"/>
                </a:lnTo>
                <a:lnTo>
                  <a:pt x="281" y="1264"/>
                </a:lnTo>
                <a:lnTo>
                  <a:pt x="281" y="1264"/>
                </a:lnTo>
                <a:lnTo>
                  <a:pt x="283" y="1260"/>
                </a:lnTo>
                <a:lnTo>
                  <a:pt x="281" y="1260"/>
                </a:lnTo>
                <a:lnTo>
                  <a:pt x="281" y="1260"/>
                </a:lnTo>
                <a:lnTo>
                  <a:pt x="280" y="1259"/>
                </a:lnTo>
                <a:lnTo>
                  <a:pt x="281" y="1259"/>
                </a:lnTo>
                <a:lnTo>
                  <a:pt x="281" y="1259"/>
                </a:lnTo>
                <a:lnTo>
                  <a:pt x="286" y="1243"/>
                </a:lnTo>
                <a:lnTo>
                  <a:pt x="286" y="1243"/>
                </a:lnTo>
                <a:lnTo>
                  <a:pt x="293" y="1212"/>
                </a:lnTo>
                <a:lnTo>
                  <a:pt x="293" y="1212"/>
                </a:lnTo>
                <a:lnTo>
                  <a:pt x="296" y="1190"/>
                </a:lnTo>
                <a:lnTo>
                  <a:pt x="299" y="1169"/>
                </a:lnTo>
                <a:lnTo>
                  <a:pt x="299" y="1169"/>
                </a:lnTo>
                <a:lnTo>
                  <a:pt x="301" y="1137"/>
                </a:lnTo>
                <a:lnTo>
                  <a:pt x="301" y="1137"/>
                </a:lnTo>
                <a:lnTo>
                  <a:pt x="302" y="1105"/>
                </a:lnTo>
                <a:lnTo>
                  <a:pt x="304" y="1075"/>
                </a:lnTo>
                <a:lnTo>
                  <a:pt x="304" y="1075"/>
                </a:lnTo>
                <a:lnTo>
                  <a:pt x="302" y="1030"/>
                </a:lnTo>
                <a:lnTo>
                  <a:pt x="302" y="1030"/>
                </a:lnTo>
                <a:lnTo>
                  <a:pt x="302" y="1015"/>
                </a:lnTo>
                <a:lnTo>
                  <a:pt x="304" y="1011"/>
                </a:lnTo>
                <a:lnTo>
                  <a:pt x="304" y="1011"/>
                </a:lnTo>
                <a:lnTo>
                  <a:pt x="309" y="983"/>
                </a:lnTo>
                <a:lnTo>
                  <a:pt x="309" y="983"/>
                </a:lnTo>
                <a:lnTo>
                  <a:pt x="310" y="975"/>
                </a:lnTo>
                <a:lnTo>
                  <a:pt x="312" y="967"/>
                </a:lnTo>
                <a:lnTo>
                  <a:pt x="312" y="967"/>
                </a:lnTo>
                <a:lnTo>
                  <a:pt x="313" y="961"/>
                </a:lnTo>
                <a:lnTo>
                  <a:pt x="317" y="953"/>
                </a:lnTo>
                <a:lnTo>
                  <a:pt x="317" y="953"/>
                </a:lnTo>
                <a:lnTo>
                  <a:pt x="318" y="945"/>
                </a:lnTo>
                <a:lnTo>
                  <a:pt x="320" y="937"/>
                </a:lnTo>
                <a:lnTo>
                  <a:pt x="320" y="937"/>
                </a:lnTo>
                <a:lnTo>
                  <a:pt x="321" y="931"/>
                </a:lnTo>
                <a:lnTo>
                  <a:pt x="325" y="923"/>
                </a:lnTo>
                <a:lnTo>
                  <a:pt x="325" y="923"/>
                </a:lnTo>
                <a:lnTo>
                  <a:pt x="328" y="916"/>
                </a:lnTo>
                <a:lnTo>
                  <a:pt x="328" y="916"/>
                </a:lnTo>
                <a:lnTo>
                  <a:pt x="329" y="916"/>
                </a:lnTo>
                <a:lnTo>
                  <a:pt x="329" y="924"/>
                </a:lnTo>
                <a:lnTo>
                  <a:pt x="329" y="924"/>
                </a:lnTo>
                <a:lnTo>
                  <a:pt x="333" y="942"/>
                </a:lnTo>
                <a:lnTo>
                  <a:pt x="333" y="942"/>
                </a:lnTo>
                <a:lnTo>
                  <a:pt x="333" y="945"/>
                </a:lnTo>
                <a:lnTo>
                  <a:pt x="333" y="948"/>
                </a:lnTo>
                <a:lnTo>
                  <a:pt x="333" y="948"/>
                </a:lnTo>
                <a:lnTo>
                  <a:pt x="329" y="951"/>
                </a:lnTo>
                <a:lnTo>
                  <a:pt x="328" y="958"/>
                </a:lnTo>
                <a:lnTo>
                  <a:pt x="326" y="967"/>
                </a:lnTo>
                <a:lnTo>
                  <a:pt x="326" y="967"/>
                </a:lnTo>
                <a:lnTo>
                  <a:pt x="323" y="991"/>
                </a:lnTo>
                <a:lnTo>
                  <a:pt x="323" y="1014"/>
                </a:lnTo>
                <a:lnTo>
                  <a:pt x="323" y="1014"/>
                </a:lnTo>
                <a:lnTo>
                  <a:pt x="323" y="1020"/>
                </a:lnTo>
                <a:lnTo>
                  <a:pt x="323" y="1025"/>
                </a:lnTo>
                <a:lnTo>
                  <a:pt x="323" y="1025"/>
                </a:lnTo>
                <a:lnTo>
                  <a:pt x="323" y="1031"/>
                </a:lnTo>
                <a:lnTo>
                  <a:pt x="323" y="1039"/>
                </a:lnTo>
                <a:lnTo>
                  <a:pt x="323" y="1039"/>
                </a:lnTo>
                <a:lnTo>
                  <a:pt x="323" y="1046"/>
                </a:lnTo>
                <a:lnTo>
                  <a:pt x="323" y="1049"/>
                </a:lnTo>
                <a:lnTo>
                  <a:pt x="323" y="1049"/>
                </a:lnTo>
                <a:lnTo>
                  <a:pt x="321" y="1057"/>
                </a:lnTo>
                <a:lnTo>
                  <a:pt x="321" y="1065"/>
                </a:lnTo>
                <a:lnTo>
                  <a:pt x="321" y="1081"/>
                </a:lnTo>
                <a:lnTo>
                  <a:pt x="321" y="1081"/>
                </a:lnTo>
                <a:lnTo>
                  <a:pt x="321" y="1084"/>
                </a:lnTo>
                <a:lnTo>
                  <a:pt x="321" y="1087"/>
                </a:lnTo>
                <a:lnTo>
                  <a:pt x="321" y="1087"/>
                </a:lnTo>
                <a:lnTo>
                  <a:pt x="317" y="1102"/>
                </a:lnTo>
                <a:lnTo>
                  <a:pt x="313" y="1116"/>
                </a:lnTo>
                <a:lnTo>
                  <a:pt x="313" y="1116"/>
                </a:lnTo>
                <a:lnTo>
                  <a:pt x="310" y="1126"/>
                </a:lnTo>
                <a:lnTo>
                  <a:pt x="307" y="1142"/>
                </a:lnTo>
                <a:lnTo>
                  <a:pt x="305" y="1167"/>
                </a:lnTo>
                <a:lnTo>
                  <a:pt x="305" y="1167"/>
                </a:lnTo>
                <a:lnTo>
                  <a:pt x="305" y="1174"/>
                </a:lnTo>
                <a:lnTo>
                  <a:pt x="305" y="1180"/>
                </a:lnTo>
                <a:lnTo>
                  <a:pt x="305" y="1180"/>
                </a:lnTo>
                <a:lnTo>
                  <a:pt x="302" y="1187"/>
                </a:lnTo>
                <a:lnTo>
                  <a:pt x="301" y="1193"/>
                </a:lnTo>
                <a:lnTo>
                  <a:pt x="299" y="1204"/>
                </a:lnTo>
                <a:lnTo>
                  <a:pt x="299" y="1204"/>
                </a:lnTo>
                <a:lnTo>
                  <a:pt x="299" y="1206"/>
                </a:lnTo>
                <a:lnTo>
                  <a:pt x="297" y="1208"/>
                </a:lnTo>
                <a:lnTo>
                  <a:pt x="297" y="1208"/>
                </a:lnTo>
                <a:lnTo>
                  <a:pt x="297" y="1216"/>
                </a:lnTo>
                <a:lnTo>
                  <a:pt x="297" y="1225"/>
                </a:lnTo>
                <a:lnTo>
                  <a:pt x="297" y="1225"/>
                </a:lnTo>
                <a:lnTo>
                  <a:pt x="296" y="1228"/>
                </a:lnTo>
                <a:lnTo>
                  <a:pt x="297" y="1232"/>
                </a:lnTo>
                <a:lnTo>
                  <a:pt x="297" y="1232"/>
                </a:lnTo>
                <a:lnTo>
                  <a:pt x="297" y="1235"/>
                </a:lnTo>
                <a:lnTo>
                  <a:pt x="297" y="1235"/>
                </a:lnTo>
                <a:lnTo>
                  <a:pt x="293" y="1249"/>
                </a:lnTo>
                <a:lnTo>
                  <a:pt x="293" y="1249"/>
                </a:lnTo>
                <a:lnTo>
                  <a:pt x="291" y="1252"/>
                </a:lnTo>
                <a:lnTo>
                  <a:pt x="289" y="1262"/>
                </a:lnTo>
                <a:lnTo>
                  <a:pt x="289" y="1262"/>
                </a:lnTo>
                <a:lnTo>
                  <a:pt x="288" y="1265"/>
                </a:lnTo>
                <a:lnTo>
                  <a:pt x="288" y="1267"/>
                </a:lnTo>
                <a:lnTo>
                  <a:pt x="285" y="1267"/>
                </a:lnTo>
                <a:lnTo>
                  <a:pt x="285" y="1267"/>
                </a:lnTo>
                <a:lnTo>
                  <a:pt x="281" y="1268"/>
                </a:lnTo>
                <a:lnTo>
                  <a:pt x="281" y="1272"/>
                </a:lnTo>
                <a:lnTo>
                  <a:pt x="280" y="1281"/>
                </a:lnTo>
                <a:lnTo>
                  <a:pt x="280" y="1281"/>
                </a:lnTo>
                <a:lnTo>
                  <a:pt x="280" y="1294"/>
                </a:lnTo>
                <a:lnTo>
                  <a:pt x="281" y="1297"/>
                </a:lnTo>
                <a:lnTo>
                  <a:pt x="286" y="1300"/>
                </a:lnTo>
                <a:lnTo>
                  <a:pt x="286" y="1300"/>
                </a:lnTo>
                <a:lnTo>
                  <a:pt x="294" y="1302"/>
                </a:lnTo>
                <a:lnTo>
                  <a:pt x="305" y="1305"/>
                </a:lnTo>
                <a:lnTo>
                  <a:pt x="325" y="1307"/>
                </a:lnTo>
                <a:lnTo>
                  <a:pt x="325" y="1307"/>
                </a:lnTo>
                <a:lnTo>
                  <a:pt x="331" y="1307"/>
                </a:lnTo>
                <a:lnTo>
                  <a:pt x="334" y="1307"/>
                </a:lnTo>
                <a:lnTo>
                  <a:pt x="336" y="1304"/>
                </a:lnTo>
                <a:lnTo>
                  <a:pt x="336" y="1302"/>
                </a:lnTo>
                <a:lnTo>
                  <a:pt x="336" y="1302"/>
                </a:lnTo>
                <a:lnTo>
                  <a:pt x="336" y="1299"/>
                </a:lnTo>
                <a:lnTo>
                  <a:pt x="339" y="1297"/>
                </a:lnTo>
                <a:lnTo>
                  <a:pt x="347" y="1299"/>
                </a:lnTo>
                <a:lnTo>
                  <a:pt x="347" y="1299"/>
                </a:lnTo>
                <a:lnTo>
                  <a:pt x="355" y="1302"/>
                </a:lnTo>
                <a:lnTo>
                  <a:pt x="366" y="1307"/>
                </a:lnTo>
                <a:lnTo>
                  <a:pt x="381" y="1315"/>
                </a:lnTo>
                <a:lnTo>
                  <a:pt x="381" y="1315"/>
                </a:lnTo>
                <a:lnTo>
                  <a:pt x="390" y="1318"/>
                </a:lnTo>
                <a:lnTo>
                  <a:pt x="401" y="1320"/>
                </a:lnTo>
                <a:lnTo>
                  <a:pt x="424" y="1321"/>
                </a:lnTo>
                <a:lnTo>
                  <a:pt x="424" y="1321"/>
                </a:lnTo>
                <a:lnTo>
                  <a:pt x="443" y="1321"/>
                </a:lnTo>
                <a:lnTo>
                  <a:pt x="461" y="1318"/>
                </a:lnTo>
                <a:lnTo>
                  <a:pt x="461" y="1318"/>
                </a:lnTo>
                <a:lnTo>
                  <a:pt x="473" y="1313"/>
                </a:lnTo>
                <a:lnTo>
                  <a:pt x="481" y="1308"/>
                </a:lnTo>
                <a:lnTo>
                  <a:pt x="481" y="1308"/>
                </a:lnTo>
                <a:lnTo>
                  <a:pt x="486" y="1305"/>
                </a:lnTo>
                <a:lnTo>
                  <a:pt x="486" y="1304"/>
                </a:lnTo>
                <a:lnTo>
                  <a:pt x="486" y="1300"/>
                </a:lnTo>
                <a:lnTo>
                  <a:pt x="486" y="1300"/>
                </a:lnTo>
                <a:lnTo>
                  <a:pt x="485" y="1296"/>
                </a:lnTo>
                <a:lnTo>
                  <a:pt x="483" y="1296"/>
                </a:lnTo>
                <a:lnTo>
                  <a:pt x="480" y="1296"/>
                </a:lnTo>
                <a:lnTo>
                  <a:pt x="480" y="1296"/>
                </a:lnTo>
                <a:lnTo>
                  <a:pt x="478" y="1294"/>
                </a:lnTo>
                <a:lnTo>
                  <a:pt x="477" y="1292"/>
                </a:lnTo>
                <a:lnTo>
                  <a:pt x="475" y="1291"/>
                </a:lnTo>
                <a:lnTo>
                  <a:pt x="475" y="1291"/>
                </a:lnTo>
                <a:lnTo>
                  <a:pt x="472" y="1288"/>
                </a:lnTo>
                <a:lnTo>
                  <a:pt x="465" y="1284"/>
                </a:lnTo>
                <a:lnTo>
                  <a:pt x="451" y="1281"/>
                </a:lnTo>
                <a:lnTo>
                  <a:pt x="451" y="1281"/>
                </a:lnTo>
                <a:lnTo>
                  <a:pt x="448" y="1281"/>
                </a:lnTo>
                <a:lnTo>
                  <a:pt x="445" y="1280"/>
                </a:lnTo>
                <a:lnTo>
                  <a:pt x="441" y="1275"/>
                </a:lnTo>
                <a:lnTo>
                  <a:pt x="441" y="1275"/>
                </a:lnTo>
                <a:lnTo>
                  <a:pt x="438" y="1272"/>
                </a:lnTo>
                <a:lnTo>
                  <a:pt x="433" y="1268"/>
                </a:lnTo>
                <a:lnTo>
                  <a:pt x="429" y="1267"/>
                </a:lnTo>
                <a:lnTo>
                  <a:pt x="421" y="1265"/>
                </a:lnTo>
                <a:lnTo>
                  <a:pt x="421" y="1265"/>
                </a:lnTo>
                <a:lnTo>
                  <a:pt x="417" y="1265"/>
                </a:lnTo>
                <a:lnTo>
                  <a:pt x="416" y="1264"/>
                </a:lnTo>
                <a:lnTo>
                  <a:pt x="416" y="1264"/>
                </a:lnTo>
                <a:lnTo>
                  <a:pt x="409" y="1257"/>
                </a:lnTo>
                <a:lnTo>
                  <a:pt x="403" y="1252"/>
                </a:lnTo>
                <a:lnTo>
                  <a:pt x="403" y="1252"/>
                </a:lnTo>
                <a:lnTo>
                  <a:pt x="401" y="1251"/>
                </a:lnTo>
                <a:lnTo>
                  <a:pt x="403" y="1249"/>
                </a:lnTo>
                <a:lnTo>
                  <a:pt x="405" y="1249"/>
                </a:lnTo>
                <a:lnTo>
                  <a:pt x="405" y="1249"/>
                </a:lnTo>
                <a:lnTo>
                  <a:pt x="408" y="1249"/>
                </a:lnTo>
                <a:lnTo>
                  <a:pt x="408" y="1249"/>
                </a:lnTo>
                <a:lnTo>
                  <a:pt x="411" y="1248"/>
                </a:lnTo>
                <a:lnTo>
                  <a:pt x="411" y="1248"/>
                </a:lnTo>
                <a:lnTo>
                  <a:pt x="417" y="1241"/>
                </a:lnTo>
                <a:lnTo>
                  <a:pt x="417" y="1241"/>
                </a:lnTo>
                <a:lnTo>
                  <a:pt x="422" y="1238"/>
                </a:lnTo>
                <a:lnTo>
                  <a:pt x="422" y="1235"/>
                </a:lnTo>
                <a:lnTo>
                  <a:pt x="422" y="1228"/>
                </a:lnTo>
                <a:lnTo>
                  <a:pt x="422" y="1214"/>
                </a:lnTo>
                <a:lnTo>
                  <a:pt x="422" y="1214"/>
                </a:lnTo>
                <a:lnTo>
                  <a:pt x="422" y="1212"/>
                </a:lnTo>
                <a:lnTo>
                  <a:pt x="422" y="1212"/>
                </a:lnTo>
                <a:lnTo>
                  <a:pt x="422" y="1212"/>
                </a:lnTo>
                <a:lnTo>
                  <a:pt x="422" y="1180"/>
                </a:lnTo>
                <a:lnTo>
                  <a:pt x="422" y="1180"/>
                </a:lnTo>
                <a:lnTo>
                  <a:pt x="422" y="1158"/>
                </a:lnTo>
                <a:lnTo>
                  <a:pt x="422" y="1131"/>
                </a:lnTo>
                <a:lnTo>
                  <a:pt x="422" y="1131"/>
                </a:lnTo>
                <a:lnTo>
                  <a:pt x="422" y="1123"/>
                </a:lnTo>
                <a:lnTo>
                  <a:pt x="422" y="1123"/>
                </a:lnTo>
                <a:lnTo>
                  <a:pt x="422" y="1123"/>
                </a:lnTo>
                <a:lnTo>
                  <a:pt x="429" y="1110"/>
                </a:lnTo>
                <a:lnTo>
                  <a:pt x="429" y="1110"/>
                </a:lnTo>
                <a:lnTo>
                  <a:pt x="448" y="1065"/>
                </a:lnTo>
                <a:lnTo>
                  <a:pt x="448" y="1065"/>
                </a:lnTo>
                <a:lnTo>
                  <a:pt x="451" y="1052"/>
                </a:lnTo>
                <a:lnTo>
                  <a:pt x="453" y="1044"/>
                </a:lnTo>
                <a:lnTo>
                  <a:pt x="453" y="1044"/>
                </a:lnTo>
                <a:lnTo>
                  <a:pt x="456" y="1017"/>
                </a:lnTo>
                <a:lnTo>
                  <a:pt x="461" y="991"/>
                </a:lnTo>
                <a:lnTo>
                  <a:pt x="461" y="991"/>
                </a:lnTo>
                <a:lnTo>
                  <a:pt x="467" y="931"/>
                </a:lnTo>
                <a:lnTo>
                  <a:pt x="467" y="931"/>
                </a:lnTo>
                <a:lnTo>
                  <a:pt x="469" y="889"/>
                </a:lnTo>
                <a:lnTo>
                  <a:pt x="469" y="889"/>
                </a:lnTo>
                <a:lnTo>
                  <a:pt x="472" y="844"/>
                </a:lnTo>
                <a:lnTo>
                  <a:pt x="472" y="844"/>
                </a:lnTo>
                <a:lnTo>
                  <a:pt x="473" y="826"/>
                </a:lnTo>
                <a:lnTo>
                  <a:pt x="473" y="826"/>
                </a:lnTo>
                <a:lnTo>
                  <a:pt x="477" y="788"/>
                </a:lnTo>
                <a:lnTo>
                  <a:pt x="477" y="788"/>
                </a:lnTo>
                <a:lnTo>
                  <a:pt x="481" y="751"/>
                </a:lnTo>
                <a:lnTo>
                  <a:pt x="481" y="751"/>
                </a:lnTo>
                <a:lnTo>
                  <a:pt x="483" y="724"/>
                </a:lnTo>
                <a:lnTo>
                  <a:pt x="483" y="724"/>
                </a:lnTo>
                <a:lnTo>
                  <a:pt x="485" y="698"/>
                </a:lnTo>
                <a:lnTo>
                  <a:pt x="485" y="698"/>
                </a:lnTo>
                <a:lnTo>
                  <a:pt x="485" y="674"/>
                </a:lnTo>
                <a:lnTo>
                  <a:pt x="485" y="674"/>
                </a:lnTo>
                <a:lnTo>
                  <a:pt x="486" y="663"/>
                </a:lnTo>
                <a:lnTo>
                  <a:pt x="486" y="663"/>
                </a:lnTo>
                <a:lnTo>
                  <a:pt x="486" y="657"/>
                </a:lnTo>
                <a:lnTo>
                  <a:pt x="486" y="657"/>
                </a:lnTo>
                <a:lnTo>
                  <a:pt x="485" y="642"/>
                </a:lnTo>
                <a:lnTo>
                  <a:pt x="481" y="630"/>
                </a:lnTo>
                <a:lnTo>
                  <a:pt x="481" y="630"/>
                </a:lnTo>
                <a:lnTo>
                  <a:pt x="480" y="622"/>
                </a:lnTo>
                <a:lnTo>
                  <a:pt x="478" y="614"/>
                </a:lnTo>
                <a:lnTo>
                  <a:pt x="478" y="614"/>
                </a:lnTo>
                <a:lnTo>
                  <a:pt x="475" y="585"/>
                </a:lnTo>
                <a:lnTo>
                  <a:pt x="475" y="585"/>
                </a:lnTo>
                <a:lnTo>
                  <a:pt x="475" y="580"/>
                </a:lnTo>
                <a:lnTo>
                  <a:pt x="475" y="580"/>
                </a:lnTo>
                <a:lnTo>
                  <a:pt x="475" y="580"/>
                </a:lnTo>
                <a:lnTo>
                  <a:pt x="481" y="574"/>
                </a:lnTo>
                <a:lnTo>
                  <a:pt x="488" y="567"/>
                </a:lnTo>
                <a:lnTo>
                  <a:pt x="488" y="567"/>
                </a:lnTo>
                <a:lnTo>
                  <a:pt x="489" y="564"/>
                </a:lnTo>
                <a:lnTo>
                  <a:pt x="493" y="562"/>
                </a:lnTo>
                <a:lnTo>
                  <a:pt x="493" y="562"/>
                </a:lnTo>
                <a:lnTo>
                  <a:pt x="496" y="561"/>
                </a:lnTo>
                <a:lnTo>
                  <a:pt x="499" y="558"/>
                </a:lnTo>
                <a:lnTo>
                  <a:pt x="499" y="558"/>
                </a:lnTo>
                <a:lnTo>
                  <a:pt x="507" y="551"/>
                </a:lnTo>
                <a:lnTo>
                  <a:pt x="510" y="545"/>
                </a:lnTo>
                <a:lnTo>
                  <a:pt x="512" y="542"/>
                </a:lnTo>
                <a:lnTo>
                  <a:pt x="512" y="542"/>
                </a:lnTo>
                <a:lnTo>
                  <a:pt x="512" y="540"/>
                </a:lnTo>
                <a:lnTo>
                  <a:pt x="513" y="540"/>
                </a:lnTo>
                <a:lnTo>
                  <a:pt x="513" y="540"/>
                </a:lnTo>
                <a:lnTo>
                  <a:pt x="515" y="535"/>
                </a:lnTo>
                <a:lnTo>
                  <a:pt x="515" y="535"/>
                </a:lnTo>
                <a:lnTo>
                  <a:pt x="517" y="532"/>
                </a:lnTo>
                <a:lnTo>
                  <a:pt x="520" y="530"/>
                </a:lnTo>
                <a:lnTo>
                  <a:pt x="520" y="530"/>
                </a:lnTo>
                <a:lnTo>
                  <a:pt x="521" y="527"/>
                </a:lnTo>
                <a:lnTo>
                  <a:pt x="525" y="522"/>
                </a:lnTo>
                <a:lnTo>
                  <a:pt x="525" y="522"/>
                </a:lnTo>
                <a:lnTo>
                  <a:pt x="526" y="521"/>
                </a:lnTo>
                <a:lnTo>
                  <a:pt x="526" y="522"/>
                </a:lnTo>
                <a:lnTo>
                  <a:pt x="526" y="522"/>
                </a:lnTo>
                <a:lnTo>
                  <a:pt x="529" y="522"/>
                </a:lnTo>
                <a:lnTo>
                  <a:pt x="536" y="524"/>
                </a:lnTo>
                <a:lnTo>
                  <a:pt x="536" y="524"/>
                </a:lnTo>
                <a:lnTo>
                  <a:pt x="537" y="524"/>
                </a:lnTo>
                <a:lnTo>
                  <a:pt x="537" y="522"/>
                </a:lnTo>
                <a:lnTo>
                  <a:pt x="537" y="516"/>
                </a:lnTo>
                <a:lnTo>
                  <a:pt x="537" y="516"/>
                </a:lnTo>
                <a:lnTo>
                  <a:pt x="544" y="500"/>
                </a:lnTo>
                <a:lnTo>
                  <a:pt x="544" y="500"/>
                </a:lnTo>
                <a:lnTo>
                  <a:pt x="550" y="490"/>
                </a:lnTo>
                <a:lnTo>
                  <a:pt x="558" y="482"/>
                </a:lnTo>
                <a:lnTo>
                  <a:pt x="558" y="482"/>
                </a:lnTo>
                <a:lnTo>
                  <a:pt x="560" y="477"/>
                </a:lnTo>
                <a:lnTo>
                  <a:pt x="560" y="473"/>
                </a:lnTo>
                <a:lnTo>
                  <a:pt x="561" y="463"/>
                </a:lnTo>
                <a:lnTo>
                  <a:pt x="561" y="463"/>
                </a:lnTo>
                <a:lnTo>
                  <a:pt x="563" y="458"/>
                </a:lnTo>
                <a:lnTo>
                  <a:pt x="566" y="452"/>
                </a:lnTo>
                <a:lnTo>
                  <a:pt x="566" y="452"/>
                </a:lnTo>
                <a:lnTo>
                  <a:pt x="568" y="449"/>
                </a:lnTo>
                <a:lnTo>
                  <a:pt x="568" y="445"/>
                </a:lnTo>
                <a:lnTo>
                  <a:pt x="568" y="445"/>
                </a:lnTo>
                <a:lnTo>
                  <a:pt x="573" y="428"/>
                </a:lnTo>
                <a:lnTo>
                  <a:pt x="573" y="428"/>
                </a:lnTo>
                <a:lnTo>
                  <a:pt x="576" y="418"/>
                </a:lnTo>
                <a:lnTo>
                  <a:pt x="577" y="409"/>
                </a:lnTo>
                <a:lnTo>
                  <a:pt x="577" y="409"/>
                </a:lnTo>
                <a:lnTo>
                  <a:pt x="577" y="401"/>
                </a:lnTo>
                <a:lnTo>
                  <a:pt x="577" y="397"/>
                </a:lnTo>
                <a:lnTo>
                  <a:pt x="576" y="394"/>
                </a:lnTo>
                <a:lnTo>
                  <a:pt x="576" y="394"/>
                </a:lnTo>
                <a:lnTo>
                  <a:pt x="576" y="391"/>
                </a:lnTo>
                <a:lnTo>
                  <a:pt x="577" y="389"/>
                </a:lnTo>
                <a:lnTo>
                  <a:pt x="577" y="389"/>
                </a:lnTo>
                <a:lnTo>
                  <a:pt x="579" y="385"/>
                </a:lnTo>
                <a:lnTo>
                  <a:pt x="579" y="381"/>
                </a:lnTo>
                <a:lnTo>
                  <a:pt x="576" y="372"/>
                </a:lnTo>
                <a:lnTo>
                  <a:pt x="576" y="372"/>
                </a:lnTo>
                <a:lnTo>
                  <a:pt x="574" y="370"/>
                </a:lnTo>
                <a:lnTo>
                  <a:pt x="574" y="369"/>
                </a:lnTo>
                <a:lnTo>
                  <a:pt x="574" y="369"/>
                </a:lnTo>
                <a:lnTo>
                  <a:pt x="573" y="365"/>
                </a:lnTo>
                <a:lnTo>
                  <a:pt x="571" y="361"/>
                </a:lnTo>
                <a:lnTo>
                  <a:pt x="571" y="361"/>
                </a:lnTo>
                <a:lnTo>
                  <a:pt x="569" y="357"/>
                </a:lnTo>
                <a:lnTo>
                  <a:pt x="568" y="354"/>
                </a:lnTo>
                <a:lnTo>
                  <a:pt x="568" y="354"/>
                </a:lnTo>
                <a:lnTo>
                  <a:pt x="565" y="346"/>
                </a:lnTo>
                <a:lnTo>
                  <a:pt x="563" y="341"/>
                </a:lnTo>
                <a:lnTo>
                  <a:pt x="563" y="341"/>
                </a:lnTo>
                <a:lnTo>
                  <a:pt x="561" y="338"/>
                </a:lnTo>
                <a:lnTo>
                  <a:pt x="561" y="335"/>
                </a:lnTo>
                <a:lnTo>
                  <a:pt x="561" y="335"/>
                </a:lnTo>
                <a:lnTo>
                  <a:pt x="561" y="332"/>
                </a:lnTo>
                <a:lnTo>
                  <a:pt x="558" y="327"/>
                </a:lnTo>
                <a:lnTo>
                  <a:pt x="558" y="327"/>
                </a:lnTo>
                <a:lnTo>
                  <a:pt x="557" y="324"/>
                </a:lnTo>
                <a:lnTo>
                  <a:pt x="555" y="324"/>
                </a:lnTo>
                <a:lnTo>
                  <a:pt x="555" y="324"/>
                </a:lnTo>
                <a:lnTo>
                  <a:pt x="552" y="322"/>
                </a:lnTo>
                <a:lnTo>
                  <a:pt x="549" y="319"/>
                </a:lnTo>
                <a:lnTo>
                  <a:pt x="549" y="319"/>
                </a:lnTo>
                <a:lnTo>
                  <a:pt x="536" y="309"/>
                </a:lnTo>
                <a:lnTo>
                  <a:pt x="536" y="309"/>
                </a:lnTo>
                <a:lnTo>
                  <a:pt x="533" y="305"/>
                </a:lnTo>
                <a:lnTo>
                  <a:pt x="531" y="300"/>
                </a:lnTo>
                <a:lnTo>
                  <a:pt x="531" y="300"/>
                </a:lnTo>
                <a:lnTo>
                  <a:pt x="521" y="285"/>
                </a:lnTo>
                <a:lnTo>
                  <a:pt x="512" y="271"/>
                </a:lnTo>
                <a:lnTo>
                  <a:pt x="512" y="271"/>
                </a:lnTo>
                <a:lnTo>
                  <a:pt x="505" y="261"/>
                </a:lnTo>
                <a:lnTo>
                  <a:pt x="505" y="261"/>
                </a:lnTo>
                <a:lnTo>
                  <a:pt x="501" y="255"/>
                </a:lnTo>
                <a:lnTo>
                  <a:pt x="499" y="253"/>
                </a:lnTo>
                <a:lnTo>
                  <a:pt x="494" y="252"/>
                </a:lnTo>
                <a:lnTo>
                  <a:pt x="494" y="252"/>
                </a:lnTo>
                <a:lnTo>
                  <a:pt x="493" y="250"/>
                </a:lnTo>
                <a:lnTo>
                  <a:pt x="491" y="249"/>
                </a:lnTo>
                <a:lnTo>
                  <a:pt x="489" y="245"/>
                </a:lnTo>
                <a:lnTo>
                  <a:pt x="489" y="245"/>
                </a:lnTo>
                <a:lnTo>
                  <a:pt x="483" y="241"/>
                </a:lnTo>
                <a:lnTo>
                  <a:pt x="478" y="239"/>
                </a:lnTo>
                <a:lnTo>
                  <a:pt x="473" y="239"/>
                </a:lnTo>
                <a:lnTo>
                  <a:pt x="473" y="239"/>
                </a:lnTo>
                <a:lnTo>
                  <a:pt x="469" y="239"/>
                </a:lnTo>
                <a:lnTo>
                  <a:pt x="462" y="237"/>
                </a:lnTo>
                <a:lnTo>
                  <a:pt x="462" y="237"/>
                </a:lnTo>
                <a:lnTo>
                  <a:pt x="459" y="234"/>
                </a:lnTo>
                <a:lnTo>
                  <a:pt x="457" y="233"/>
                </a:lnTo>
                <a:lnTo>
                  <a:pt x="457" y="233"/>
                </a:lnTo>
                <a:lnTo>
                  <a:pt x="456" y="229"/>
                </a:lnTo>
                <a:lnTo>
                  <a:pt x="453" y="228"/>
                </a:lnTo>
                <a:lnTo>
                  <a:pt x="443" y="226"/>
                </a:lnTo>
                <a:lnTo>
                  <a:pt x="443" y="226"/>
                </a:lnTo>
                <a:lnTo>
                  <a:pt x="440" y="226"/>
                </a:lnTo>
                <a:lnTo>
                  <a:pt x="440" y="225"/>
                </a:lnTo>
                <a:lnTo>
                  <a:pt x="438" y="221"/>
                </a:lnTo>
                <a:lnTo>
                  <a:pt x="438" y="221"/>
                </a:lnTo>
                <a:lnTo>
                  <a:pt x="437" y="218"/>
                </a:lnTo>
                <a:lnTo>
                  <a:pt x="435" y="217"/>
                </a:lnTo>
                <a:lnTo>
                  <a:pt x="429" y="215"/>
                </a:lnTo>
                <a:lnTo>
                  <a:pt x="429" y="215"/>
                </a:lnTo>
                <a:lnTo>
                  <a:pt x="424" y="213"/>
                </a:lnTo>
                <a:lnTo>
                  <a:pt x="421" y="212"/>
                </a:lnTo>
                <a:lnTo>
                  <a:pt x="416" y="209"/>
                </a:lnTo>
                <a:lnTo>
                  <a:pt x="416" y="209"/>
                </a:lnTo>
                <a:lnTo>
                  <a:pt x="413" y="207"/>
                </a:lnTo>
                <a:lnTo>
                  <a:pt x="409" y="205"/>
                </a:lnTo>
                <a:lnTo>
                  <a:pt x="409" y="205"/>
                </a:lnTo>
                <a:lnTo>
                  <a:pt x="408" y="205"/>
                </a:lnTo>
                <a:lnTo>
                  <a:pt x="406" y="205"/>
                </a:lnTo>
                <a:lnTo>
                  <a:pt x="408" y="197"/>
                </a:lnTo>
                <a:lnTo>
                  <a:pt x="408" y="197"/>
                </a:lnTo>
                <a:lnTo>
                  <a:pt x="408" y="193"/>
                </a:lnTo>
                <a:lnTo>
                  <a:pt x="408" y="193"/>
                </a:lnTo>
                <a:lnTo>
                  <a:pt x="413" y="183"/>
                </a:lnTo>
                <a:lnTo>
                  <a:pt x="416" y="172"/>
                </a:lnTo>
                <a:lnTo>
                  <a:pt x="416" y="172"/>
                </a:lnTo>
                <a:lnTo>
                  <a:pt x="417" y="167"/>
                </a:lnTo>
                <a:lnTo>
                  <a:pt x="419" y="165"/>
                </a:lnTo>
                <a:lnTo>
                  <a:pt x="419" y="165"/>
                </a:lnTo>
                <a:lnTo>
                  <a:pt x="424" y="159"/>
                </a:lnTo>
                <a:lnTo>
                  <a:pt x="429" y="148"/>
                </a:lnTo>
                <a:lnTo>
                  <a:pt x="429" y="148"/>
                </a:lnTo>
                <a:lnTo>
                  <a:pt x="430" y="146"/>
                </a:lnTo>
                <a:lnTo>
                  <a:pt x="432" y="144"/>
                </a:lnTo>
                <a:lnTo>
                  <a:pt x="432" y="144"/>
                </a:lnTo>
                <a:lnTo>
                  <a:pt x="433" y="143"/>
                </a:lnTo>
                <a:lnTo>
                  <a:pt x="433" y="143"/>
                </a:lnTo>
                <a:lnTo>
                  <a:pt x="435" y="140"/>
                </a:lnTo>
                <a:lnTo>
                  <a:pt x="435" y="138"/>
                </a:lnTo>
                <a:lnTo>
                  <a:pt x="435" y="138"/>
                </a:lnTo>
                <a:lnTo>
                  <a:pt x="437" y="135"/>
                </a:lnTo>
                <a:lnTo>
                  <a:pt x="438" y="132"/>
                </a:lnTo>
                <a:lnTo>
                  <a:pt x="438" y="132"/>
                </a:lnTo>
                <a:lnTo>
                  <a:pt x="441" y="130"/>
                </a:lnTo>
                <a:lnTo>
                  <a:pt x="441" y="125"/>
                </a:lnTo>
                <a:lnTo>
                  <a:pt x="441" y="125"/>
                </a:lnTo>
                <a:lnTo>
                  <a:pt x="443" y="122"/>
                </a:lnTo>
                <a:lnTo>
                  <a:pt x="443" y="119"/>
                </a:lnTo>
                <a:lnTo>
                  <a:pt x="443" y="119"/>
                </a:lnTo>
                <a:lnTo>
                  <a:pt x="446" y="111"/>
                </a:lnTo>
                <a:lnTo>
                  <a:pt x="446" y="111"/>
                </a:lnTo>
                <a:lnTo>
                  <a:pt x="448" y="108"/>
                </a:lnTo>
                <a:lnTo>
                  <a:pt x="448" y="108"/>
                </a:lnTo>
                <a:lnTo>
                  <a:pt x="448" y="104"/>
                </a:lnTo>
                <a:lnTo>
                  <a:pt x="446" y="103"/>
                </a:lnTo>
                <a:lnTo>
                  <a:pt x="441" y="103"/>
                </a:lnTo>
                <a:lnTo>
                  <a:pt x="441" y="103"/>
                </a:lnTo>
                <a:lnTo>
                  <a:pt x="440" y="103"/>
                </a:lnTo>
                <a:lnTo>
                  <a:pt x="440" y="101"/>
                </a:lnTo>
                <a:lnTo>
                  <a:pt x="440" y="101"/>
                </a:lnTo>
                <a:lnTo>
                  <a:pt x="445" y="95"/>
                </a:lnTo>
                <a:lnTo>
                  <a:pt x="445" y="95"/>
                </a:lnTo>
                <a:lnTo>
                  <a:pt x="446" y="88"/>
                </a:lnTo>
                <a:lnTo>
                  <a:pt x="446" y="80"/>
                </a:lnTo>
                <a:lnTo>
                  <a:pt x="446" y="80"/>
                </a:lnTo>
                <a:lnTo>
                  <a:pt x="448" y="76"/>
                </a:lnTo>
                <a:lnTo>
                  <a:pt x="448" y="69"/>
                </a:lnTo>
                <a:lnTo>
                  <a:pt x="448" y="69"/>
                </a:lnTo>
                <a:lnTo>
                  <a:pt x="448" y="63"/>
                </a:lnTo>
                <a:lnTo>
                  <a:pt x="448" y="58"/>
                </a:lnTo>
                <a:lnTo>
                  <a:pt x="448" y="58"/>
                </a:lnTo>
                <a:lnTo>
                  <a:pt x="446" y="52"/>
                </a:lnTo>
                <a:lnTo>
                  <a:pt x="443" y="45"/>
                </a:lnTo>
                <a:lnTo>
                  <a:pt x="443" y="45"/>
                </a:lnTo>
                <a:lnTo>
                  <a:pt x="440" y="39"/>
                </a:lnTo>
                <a:lnTo>
                  <a:pt x="438" y="34"/>
                </a:lnTo>
                <a:lnTo>
                  <a:pt x="438" y="34"/>
                </a:lnTo>
                <a:lnTo>
                  <a:pt x="437" y="29"/>
                </a:lnTo>
                <a:lnTo>
                  <a:pt x="432" y="23"/>
                </a:lnTo>
                <a:lnTo>
                  <a:pt x="432" y="23"/>
                </a:lnTo>
                <a:lnTo>
                  <a:pt x="425" y="18"/>
                </a:lnTo>
                <a:lnTo>
                  <a:pt x="425" y="18"/>
                </a:lnTo>
                <a:lnTo>
                  <a:pt x="424" y="16"/>
                </a:lnTo>
                <a:lnTo>
                  <a:pt x="421" y="15"/>
                </a:lnTo>
                <a:lnTo>
                  <a:pt x="421" y="15"/>
                </a:lnTo>
                <a:lnTo>
                  <a:pt x="417" y="12"/>
                </a:lnTo>
                <a:lnTo>
                  <a:pt x="413" y="10"/>
                </a:lnTo>
                <a:lnTo>
                  <a:pt x="406" y="7"/>
                </a:lnTo>
                <a:lnTo>
                  <a:pt x="406" y="7"/>
                </a:lnTo>
                <a:lnTo>
                  <a:pt x="400" y="4"/>
                </a:lnTo>
                <a:lnTo>
                  <a:pt x="397" y="2"/>
                </a:lnTo>
                <a:lnTo>
                  <a:pt x="393" y="2"/>
                </a:lnTo>
                <a:lnTo>
                  <a:pt x="393" y="2"/>
                </a:lnTo>
                <a:lnTo>
                  <a:pt x="390" y="0"/>
                </a:lnTo>
                <a:lnTo>
                  <a:pt x="387" y="0"/>
                </a:lnTo>
                <a:lnTo>
                  <a:pt x="384" y="0"/>
                </a:lnTo>
                <a:lnTo>
                  <a:pt x="384" y="0"/>
                </a:lnTo>
                <a:lnTo>
                  <a:pt x="377" y="2"/>
                </a:lnTo>
                <a:lnTo>
                  <a:pt x="369" y="2"/>
                </a:lnTo>
                <a:lnTo>
                  <a:pt x="369" y="2"/>
                </a:lnTo>
                <a:lnTo>
                  <a:pt x="360" y="5"/>
                </a:lnTo>
                <a:lnTo>
                  <a:pt x="360" y="5"/>
                </a:lnTo>
                <a:lnTo>
                  <a:pt x="352" y="10"/>
                </a:lnTo>
                <a:lnTo>
                  <a:pt x="352" y="10"/>
                </a:lnTo>
                <a:lnTo>
                  <a:pt x="344" y="13"/>
                </a:lnTo>
                <a:lnTo>
                  <a:pt x="337" y="16"/>
                </a:lnTo>
                <a:lnTo>
                  <a:pt x="337" y="16"/>
                </a:lnTo>
                <a:lnTo>
                  <a:pt x="334" y="21"/>
                </a:lnTo>
                <a:lnTo>
                  <a:pt x="331" y="23"/>
                </a:lnTo>
                <a:lnTo>
                  <a:pt x="331" y="23"/>
                </a:lnTo>
                <a:lnTo>
                  <a:pt x="329" y="28"/>
                </a:lnTo>
                <a:lnTo>
                  <a:pt x="328" y="29"/>
                </a:lnTo>
                <a:lnTo>
                  <a:pt x="328" y="29"/>
                </a:lnTo>
                <a:lnTo>
                  <a:pt x="326" y="34"/>
                </a:lnTo>
                <a:lnTo>
                  <a:pt x="325" y="37"/>
                </a:lnTo>
                <a:lnTo>
                  <a:pt x="325" y="37"/>
                </a:lnTo>
                <a:lnTo>
                  <a:pt x="323" y="42"/>
                </a:lnTo>
                <a:lnTo>
                  <a:pt x="321" y="47"/>
                </a:lnTo>
                <a:lnTo>
                  <a:pt x="321" y="47"/>
                </a:lnTo>
                <a:lnTo>
                  <a:pt x="318" y="55"/>
                </a:lnTo>
                <a:lnTo>
                  <a:pt x="318" y="61"/>
                </a:lnTo>
                <a:lnTo>
                  <a:pt x="318" y="61"/>
                </a:lnTo>
                <a:lnTo>
                  <a:pt x="317" y="72"/>
                </a:lnTo>
                <a:lnTo>
                  <a:pt x="317" y="72"/>
                </a:lnTo>
                <a:lnTo>
                  <a:pt x="318" y="76"/>
                </a:lnTo>
                <a:lnTo>
                  <a:pt x="318" y="77"/>
                </a:lnTo>
                <a:lnTo>
                  <a:pt x="318" y="77"/>
                </a:lnTo>
                <a:lnTo>
                  <a:pt x="318" y="80"/>
                </a:lnTo>
                <a:lnTo>
                  <a:pt x="318" y="80"/>
                </a:lnTo>
                <a:lnTo>
                  <a:pt x="315" y="79"/>
                </a:lnTo>
                <a:lnTo>
                  <a:pt x="315" y="79"/>
                </a:lnTo>
                <a:close/>
                <a:moveTo>
                  <a:pt x="170" y="381"/>
                </a:moveTo>
                <a:lnTo>
                  <a:pt x="170" y="381"/>
                </a:lnTo>
                <a:lnTo>
                  <a:pt x="162" y="375"/>
                </a:lnTo>
                <a:lnTo>
                  <a:pt x="162" y="375"/>
                </a:lnTo>
                <a:lnTo>
                  <a:pt x="158" y="375"/>
                </a:lnTo>
                <a:lnTo>
                  <a:pt x="152" y="375"/>
                </a:lnTo>
                <a:lnTo>
                  <a:pt x="141" y="377"/>
                </a:lnTo>
                <a:lnTo>
                  <a:pt x="141" y="377"/>
                </a:lnTo>
                <a:lnTo>
                  <a:pt x="138" y="378"/>
                </a:lnTo>
                <a:lnTo>
                  <a:pt x="133" y="381"/>
                </a:lnTo>
                <a:lnTo>
                  <a:pt x="126" y="385"/>
                </a:lnTo>
                <a:lnTo>
                  <a:pt x="114" y="388"/>
                </a:lnTo>
                <a:lnTo>
                  <a:pt x="114" y="388"/>
                </a:lnTo>
                <a:lnTo>
                  <a:pt x="112" y="388"/>
                </a:lnTo>
                <a:lnTo>
                  <a:pt x="112" y="389"/>
                </a:lnTo>
                <a:lnTo>
                  <a:pt x="112" y="391"/>
                </a:lnTo>
                <a:lnTo>
                  <a:pt x="112" y="391"/>
                </a:lnTo>
                <a:lnTo>
                  <a:pt x="114" y="393"/>
                </a:lnTo>
                <a:lnTo>
                  <a:pt x="115" y="394"/>
                </a:lnTo>
                <a:lnTo>
                  <a:pt x="117" y="399"/>
                </a:lnTo>
                <a:lnTo>
                  <a:pt x="118" y="405"/>
                </a:lnTo>
                <a:lnTo>
                  <a:pt x="118" y="405"/>
                </a:lnTo>
                <a:lnTo>
                  <a:pt x="120" y="409"/>
                </a:lnTo>
                <a:lnTo>
                  <a:pt x="122" y="410"/>
                </a:lnTo>
                <a:lnTo>
                  <a:pt x="126" y="410"/>
                </a:lnTo>
                <a:lnTo>
                  <a:pt x="126" y="410"/>
                </a:lnTo>
                <a:lnTo>
                  <a:pt x="128" y="412"/>
                </a:lnTo>
                <a:lnTo>
                  <a:pt x="130" y="413"/>
                </a:lnTo>
                <a:lnTo>
                  <a:pt x="131" y="417"/>
                </a:lnTo>
                <a:lnTo>
                  <a:pt x="130" y="421"/>
                </a:lnTo>
                <a:lnTo>
                  <a:pt x="130" y="421"/>
                </a:lnTo>
                <a:lnTo>
                  <a:pt x="126" y="425"/>
                </a:lnTo>
                <a:lnTo>
                  <a:pt x="126" y="425"/>
                </a:lnTo>
                <a:lnTo>
                  <a:pt x="133" y="429"/>
                </a:lnTo>
                <a:lnTo>
                  <a:pt x="138" y="433"/>
                </a:lnTo>
                <a:lnTo>
                  <a:pt x="142" y="434"/>
                </a:lnTo>
                <a:lnTo>
                  <a:pt x="142" y="434"/>
                </a:lnTo>
                <a:lnTo>
                  <a:pt x="147" y="436"/>
                </a:lnTo>
                <a:lnTo>
                  <a:pt x="149" y="437"/>
                </a:lnTo>
                <a:lnTo>
                  <a:pt x="150" y="442"/>
                </a:lnTo>
                <a:lnTo>
                  <a:pt x="150" y="442"/>
                </a:lnTo>
                <a:lnTo>
                  <a:pt x="152" y="447"/>
                </a:lnTo>
                <a:lnTo>
                  <a:pt x="152" y="450"/>
                </a:lnTo>
                <a:lnTo>
                  <a:pt x="152" y="450"/>
                </a:lnTo>
                <a:lnTo>
                  <a:pt x="162" y="458"/>
                </a:lnTo>
                <a:lnTo>
                  <a:pt x="176" y="471"/>
                </a:lnTo>
                <a:lnTo>
                  <a:pt x="176" y="471"/>
                </a:lnTo>
                <a:lnTo>
                  <a:pt x="182" y="479"/>
                </a:lnTo>
                <a:lnTo>
                  <a:pt x="186" y="482"/>
                </a:lnTo>
                <a:lnTo>
                  <a:pt x="190" y="485"/>
                </a:lnTo>
                <a:lnTo>
                  <a:pt x="190" y="485"/>
                </a:lnTo>
                <a:lnTo>
                  <a:pt x="194" y="487"/>
                </a:lnTo>
                <a:lnTo>
                  <a:pt x="194" y="487"/>
                </a:lnTo>
                <a:lnTo>
                  <a:pt x="192" y="490"/>
                </a:lnTo>
                <a:lnTo>
                  <a:pt x="192" y="490"/>
                </a:lnTo>
                <a:lnTo>
                  <a:pt x="192" y="490"/>
                </a:lnTo>
                <a:lnTo>
                  <a:pt x="194" y="492"/>
                </a:lnTo>
                <a:lnTo>
                  <a:pt x="195" y="492"/>
                </a:lnTo>
                <a:lnTo>
                  <a:pt x="197" y="493"/>
                </a:lnTo>
                <a:lnTo>
                  <a:pt x="197" y="493"/>
                </a:lnTo>
                <a:lnTo>
                  <a:pt x="203" y="497"/>
                </a:lnTo>
                <a:lnTo>
                  <a:pt x="206" y="498"/>
                </a:lnTo>
                <a:lnTo>
                  <a:pt x="213" y="498"/>
                </a:lnTo>
                <a:lnTo>
                  <a:pt x="213" y="498"/>
                </a:lnTo>
                <a:lnTo>
                  <a:pt x="213" y="495"/>
                </a:lnTo>
                <a:lnTo>
                  <a:pt x="211" y="492"/>
                </a:lnTo>
                <a:lnTo>
                  <a:pt x="211" y="492"/>
                </a:lnTo>
                <a:lnTo>
                  <a:pt x="192" y="449"/>
                </a:lnTo>
                <a:lnTo>
                  <a:pt x="192" y="449"/>
                </a:lnTo>
                <a:lnTo>
                  <a:pt x="174" y="397"/>
                </a:lnTo>
                <a:lnTo>
                  <a:pt x="174" y="397"/>
                </a:lnTo>
                <a:lnTo>
                  <a:pt x="170" y="381"/>
                </a:lnTo>
                <a:lnTo>
                  <a:pt x="170" y="381"/>
                </a:lnTo>
                <a:close/>
                <a:moveTo>
                  <a:pt x="491" y="388"/>
                </a:moveTo>
                <a:lnTo>
                  <a:pt x="491" y="388"/>
                </a:lnTo>
                <a:lnTo>
                  <a:pt x="489" y="388"/>
                </a:lnTo>
                <a:lnTo>
                  <a:pt x="489" y="388"/>
                </a:lnTo>
                <a:lnTo>
                  <a:pt x="483" y="389"/>
                </a:lnTo>
                <a:lnTo>
                  <a:pt x="475" y="389"/>
                </a:lnTo>
                <a:lnTo>
                  <a:pt x="475" y="389"/>
                </a:lnTo>
                <a:lnTo>
                  <a:pt x="472" y="391"/>
                </a:lnTo>
                <a:lnTo>
                  <a:pt x="469" y="391"/>
                </a:lnTo>
                <a:lnTo>
                  <a:pt x="467" y="394"/>
                </a:lnTo>
                <a:lnTo>
                  <a:pt x="467" y="394"/>
                </a:lnTo>
                <a:lnTo>
                  <a:pt x="465" y="397"/>
                </a:lnTo>
                <a:lnTo>
                  <a:pt x="464" y="402"/>
                </a:lnTo>
                <a:lnTo>
                  <a:pt x="464" y="402"/>
                </a:lnTo>
                <a:lnTo>
                  <a:pt x="465" y="420"/>
                </a:lnTo>
                <a:lnTo>
                  <a:pt x="465" y="436"/>
                </a:lnTo>
                <a:lnTo>
                  <a:pt x="464" y="452"/>
                </a:lnTo>
                <a:lnTo>
                  <a:pt x="464" y="452"/>
                </a:lnTo>
                <a:lnTo>
                  <a:pt x="462" y="457"/>
                </a:lnTo>
                <a:lnTo>
                  <a:pt x="462" y="463"/>
                </a:lnTo>
                <a:lnTo>
                  <a:pt x="462" y="463"/>
                </a:lnTo>
                <a:lnTo>
                  <a:pt x="464" y="466"/>
                </a:lnTo>
                <a:lnTo>
                  <a:pt x="462" y="473"/>
                </a:lnTo>
                <a:lnTo>
                  <a:pt x="461" y="481"/>
                </a:lnTo>
                <a:lnTo>
                  <a:pt x="456" y="492"/>
                </a:lnTo>
                <a:lnTo>
                  <a:pt x="456" y="492"/>
                </a:lnTo>
                <a:lnTo>
                  <a:pt x="454" y="495"/>
                </a:lnTo>
                <a:lnTo>
                  <a:pt x="454" y="498"/>
                </a:lnTo>
                <a:lnTo>
                  <a:pt x="454" y="500"/>
                </a:lnTo>
                <a:lnTo>
                  <a:pt x="453" y="503"/>
                </a:lnTo>
                <a:lnTo>
                  <a:pt x="453" y="503"/>
                </a:lnTo>
                <a:lnTo>
                  <a:pt x="453" y="505"/>
                </a:lnTo>
                <a:lnTo>
                  <a:pt x="453" y="505"/>
                </a:lnTo>
                <a:lnTo>
                  <a:pt x="453" y="505"/>
                </a:lnTo>
                <a:lnTo>
                  <a:pt x="461" y="505"/>
                </a:lnTo>
                <a:lnTo>
                  <a:pt x="464" y="503"/>
                </a:lnTo>
                <a:lnTo>
                  <a:pt x="469" y="505"/>
                </a:lnTo>
                <a:lnTo>
                  <a:pt x="469" y="505"/>
                </a:lnTo>
                <a:lnTo>
                  <a:pt x="472" y="506"/>
                </a:lnTo>
                <a:lnTo>
                  <a:pt x="473" y="506"/>
                </a:lnTo>
                <a:lnTo>
                  <a:pt x="475" y="505"/>
                </a:lnTo>
                <a:lnTo>
                  <a:pt x="475" y="505"/>
                </a:lnTo>
                <a:lnTo>
                  <a:pt x="477" y="505"/>
                </a:lnTo>
                <a:lnTo>
                  <a:pt x="477" y="503"/>
                </a:lnTo>
                <a:lnTo>
                  <a:pt x="478" y="498"/>
                </a:lnTo>
                <a:lnTo>
                  <a:pt x="483" y="492"/>
                </a:lnTo>
                <a:lnTo>
                  <a:pt x="483" y="492"/>
                </a:lnTo>
                <a:lnTo>
                  <a:pt x="486" y="487"/>
                </a:lnTo>
                <a:lnTo>
                  <a:pt x="486" y="484"/>
                </a:lnTo>
                <a:lnTo>
                  <a:pt x="486" y="484"/>
                </a:lnTo>
                <a:lnTo>
                  <a:pt x="488" y="477"/>
                </a:lnTo>
                <a:lnTo>
                  <a:pt x="491" y="473"/>
                </a:lnTo>
                <a:lnTo>
                  <a:pt x="491" y="473"/>
                </a:lnTo>
                <a:lnTo>
                  <a:pt x="491" y="471"/>
                </a:lnTo>
                <a:lnTo>
                  <a:pt x="489" y="468"/>
                </a:lnTo>
                <a:lnTo>
                  <a:pt x="488" y="465"/>
                </a:lnTo>
                <a:lnTo>
                  <a:pt x="486" y="458"/>
                </a:lnTo>
                <a:lnTo>
                  <a:pt x="486" y="458"/>
                </a:lnTo>
                <a:lnTo>
                  <a:pt x="485" y="452"/>
                </a:lnTo>
                <a:lnTo>
                  <a:pt x="483" y="450"/>
                </a:lnTo>
                <a:lnTo>
                  <a:pt x="483" y="449"/>
                </a:lnTo>
                <a:lnTo>
                  <a:pt x="483" y="449"/>
                </a:lnTo>
                <a:lnTo>
                  <a:pt x="488" y="444"/>
                </a:lnTo>
                <a:lnTo>
                  <a:pt x="488" y="444"/>
                </a:lnTo>
                <a:lnTo>
                  <a:pt x="493" y="439"/>
                </a:lnTo>
                <a:lnTo>
                  <a:pt x="499" y="433"/>
                </a:lnTo>
                <a:lnTo>
                  <a:pt x="499" y="433"/>
                </a:lnTo>
                <a:lnTo>
                  <a:pt x="499" y="431"/>
                </a:lnTo>
                <a:lnTo>
                  <a:pt x="499" y="429"/>
                </a:lnTo>
                <a:lnTo>
                  <a:pt x="496" y="425"/>
                </a:lnTo>
                <a:lnTo>
                  <a:pt x="496" y="425"/>
                </a:lnTo>
                <a:lnTo>
                  <a:pt x="494" y="421"/>
                </a:lnTo>
                <a:lnTo>
                  <a:pt x="494" y="418"/>
                </a:lnTo>
                <a:lnTo>
                  <a:pt x="494" y="417"/>
                </a:lnTo>
                <a:lnTo>
                  <a:pt x="494" y="417"/>
                </a:lnTo>
                <a:lnTo>
                  <a:pt x="493" y="415"/>
                </a:lnTo>
                <a:lnTo>
                  <a:pt x="491" y="413"/>
                </a:lnTo>
                <a:lnTo>
                  <a:pt x="486" y="415"/>
                </a:lnTo>
                <a:lnTo>
                  <a:pt x="486" y="415"/>
                </a:lnTo>
                <a:lnTo>
                  <a:pt x="486" y="413"/>
                </a:lnTo>
                <a:lnTo>
                  <a:pt x="485" y="412"/>
                </a:lnTo>
                <a:lnTo>
                  <a:pt x="486" y="409"/>
                </a:lnTo>
                <a:lnTo>
                  <a:pt x="489" y="405"/>
                </a:lnTo>
                <a:lnTo>
                  <a:pt x="489" y="405"/>
                </a:lnTo>
                <a:lnTo>
                  <a:pt x="496" y="401"/>
                </a:lnTo>
                <a:lnTo>
                  <a:pt x="496" y="401"/>
                </a:lnTo>
                <a:lnTo>
                  <a:pt x="496" y="399"/>
                </a:lnTo>
                <a:lnTo>
                  <a:pt x="494" y="397"/>
                </a:lnTo>
                <a:lnTo>
                  <a:pt x="494" y="397"/>
                </a:lnTo>
                <a:lnTo>
                  <a:pt x="493" y="391"/>
                </a:lnTo>
                <a:lnTo>
                  <a:pt x="493" y="389"/>
                </a:lnTo>
                <a:lnTo>
                  <a:pt x="491" y="388"/>
                </a:lnTo>
                <a:lnTo>
                  <a:pt x="491" y="38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873939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5" name="CuadroTexto 4">
            <a:extLst>
              <a:ext uri="{FF2B5EF4-FFF2-40B4-BE49-F238E27FC236}">
                <a16:creationId xmlns:a16="http://schemas.microsoft.com/office/drawing/2014/main" xmlns="" id="{0A300411-FB1B-4240-B8DB-BAFEE65697C0}"/>
              </a:ext>
            </a:extLst>
          </p:cNvPr>
          <p:cNvSpPr txBox="1"/>
          <p:nvPr/>
        </p:nvSpPr>
        <p:spPr>
          <a:xfrm>
            <a:off x="2781300" y="520698"/>
            <a:ext cx="5448300" cy="540000"/>
          </a:xfrm>
          <a:prstGeom prst="rect">
            <a:avLst/>
          </a:prstGeom>
          <a:noFill/>
          <a:ln>
            <a:solidFill>
              <a:schemeClr val="accent4"/>
            </a:solidFill>
          </a:ln>
        </p:spPr>
        <p:txBody>
          <a:bodyPr wrap="square" rtlCol="0">
            <a:noAutofit/>
          </a:bodyPr>
          <a:lstStyle/>
          <a:p>
            <a:pPr algn="ctr"/>
            <a:r>
              <a:rPr lang="es-AR" b="1" i="1" dirty="0">
                <a:solidFill>
                  <a:schemeClr val="accent4"/>
                </a:solidFill>
                <a:latin typeface="Arial" panose="020B0604020202020204" pitchFamily="34" charset="0"/>
                <a:cs typeface="Arial" panose="020B0604020202020204" pitchFamily="34" charset="0"/>
              </a:rPr>
              <a:t>      </a:t>
            </a:r>
            <a:r>
              <a:rPr lang="es-AR" sz="2400" b="1" i="1" dirty="0" smtClean="0">
                <a:solidFill>
                  <a:srgbClr val="000000"/>
                </a:solidFill>
                <a:latin typeface="Arial" panose="020B0604020202020204" pitchFamily="34" charset="0"/>
                <a:cs typeface="Arial" panose="020B0604020202020204" pitchFamily="34" charset="0"/>
              </a:rPr>
              <a:t>GLOBAL STOCKTAKE</a:t>
            </a:r>
            <a:endParaRPr lang="en-GB" sz="2400" i="1" dirty="0">
              <a:solidFill>
                <a:srgbClr val="000000"/>
              </a:solidFill>
              <a:latin typeface="Arial" panose="020B0604020202020204" pitchFamily="34" charset="0"/>
              <a:cs typeface="Arial" panose="020B0604020202020204" pitchFamily="34" charset="0"/>
            </a:endParaRPr>
          </a:p>
        </p:txBody>
      </p:sp>
      <p:sp>
        <p:nvSpPr>
          <p:cNvPr id="35" name="Chevron 79">
            <a:extLst>
              <a:ext uri="{FF2B5EF4-FFF2-40B4-BE49-F238E27FC236}">
                <a16:creationId xmlns:a16="http://schemas.microsoft.com/office/drawing/2014/main" xmlns="" id="{988B2BC4-11EC-4ECC-83F9-33BFC0563FBA}"/>
              </a:ext>
            </a:extLst>
          </p:cNvPr>
          <p:cNvSpPr/>
          <p:nvPr/>
        </p:nvSpPr>
        <p:spPr bwMode="ltGray">
          <a:xfrm>
            <a:off x="431800" y="520700"/>
            <a:ext cx="2627714" cy="560435"/>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36" name="Text Box 21">
            <a:extLst>
              <a:ext uri="{FF2B5EF4-FFF2-40B4-BE49-F238E27FC236}">
                <a16:creationId xmlns:a16="http://schemas.microsoft.com/office/drawing/2014/main" xmlns="" id="{86786EB4-48D8-4972-AF43-52C3115C4F9F}"/>
              </a:ext>
            </a:extLst>
          </p:cNvPr>
          <p:cNvSpPr txBox="1">
            <a:spLocks noChangeAspect="1" noChangeArrowheads="1"/>
          </p:cNvSpPr>
          <p:nvPr/>
        </p:nvSpPr>
        <p:spPr bwMode="gray">
          <a:xfrm>
            <a:off x="660400" y="256934"/>
            <a:ext cx="2310214" cy="675739"/>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endParaRPr lang="en-US" sz="1050" b="1" i="1" dirty="0">
              <a:solidFill>
                <a:schemeClr val="bg1"/>
              </a:solidFill>
              <a:latin typeface="Arial" panose="020B0604020202020204" pitchFamily="34" charset="0"/>
              <a:cs typeface="Arial" panose="020B0604020202020204" pitchFamily="34" charset="0"/>
            </a:endParaRPr>
          </a:p>
          <a:p>
            <a:pPr algn="ctr" defTabSz="801688">
              <a:spcBef>
                <a:spcPct val="20000"/>
              </a:spcBef>
            </a:pPr>
            <a:r>
              <a:rPr lang="en-US" sz="1800" b="1" i="1" dirty="0">
                <a:solidFill>
                  <a:schemeClr val="bg1"/>
                </a:solidFill>
                <a:latin typeface="Arial" panose="020B0604020202020204" pitchFamily="34" charset="0"/>
                <a:cs typeface="Arial" panose="020B0604020202020204" pitchFamily="34" charset="0"/>
              </a:rPr>
              <a:t>PAWP negotiations</a:t>
            </a:r>
          </a:p>
        </p:txBody>
      </p:sp>
      <p:sp>
        <p:nvSpPr>
          <p:cNvPr id="6" name="CuadroTexto 5">
            <a:extLst>
              <a:ext uri="{FF2B5EF4-FFF2-40B4-BE49-F238E27FC236}">
                <a16:creationId xmlns:a16="http://schemas.microsoft.com/office/drawing/2014/main" xmlns="" id="{C93702FC-B465-4BCE-858F-1324916548D7}"/>
              </a:ext>
            </a:extLst>
          </p:cNvPr>
          <p:cNvSpPr txBox="1"/>
          <p:nvPr/>
        </p:nvSpPr>
        <p:spPr>
          <a:xfrm>
            <a:off x="570907" y="1275450"/>
            <a:ext cx="7892609" cy="3293209"/>
          </a:xfrm>
          <a:prstGeom prst="rect">
            <a:avLst/>
          </a:prstGeom>
          <a:noFill/>
        </p:spPr>
        <p:txBody>
          <a:bodyPr wrap="square" rtlCol="0">
            <a:spAutoFit/>
          </a:bodyPr>
          <a:lstStyle/>
          <a:p>
            <a:pPr marL="285750"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Matters related to the global </a:t>
            </a:r>
            <a:r>
              <a:rPr lang="en-US" sz="1600" dirty="0" err="1" smtClean="0">
                <a:solidFill>
                  <a:schemeClr val="tx2"/>
                </a:solidFill>
                <a:latin typeface="Arial" panose="020B0604020202020204" pitchFamily="34" charset="0"/>
                <a:cs typeface="Arial" panose="020B0604020202020204" pitchFamily="34" charset="0"/>
              </a:rPr>
              <a:t>stocktake</a:t>
            </a:r>
            <a:r>
              <a:rPr lang="en-US" sz="1600" dirty="0" smtClean="0">
                <a:solidFill>
                  <a:schemeClr val="tx2"/>
                </a:solidFill>
                <a:latin typeface="Arial" panose="020B0604020202020204" pitchFamily="34" charset="0"/>
                <a:cs typeface="Arial" panose="020B0604020202020204" pitchFamily="34" charset="0"/>
              </a:rPr>
              <a:t>:</a:t>
            </a:r>
            <a:endParaRPr lang="en-US" sz="1600" dirty="0" smtClean="0">
              <a:solidFill>
                <a:schemeClr val="tx2"/>
              </a:solidFill>
              <a:latin typeface="Arial" panose="020B0604020202020204" pitchFamily="34" charset="0"/>
              <a:cs typeface="Arial" panose="020B0604020202020204" pitchFamily="34" charset="0"/>
            </a:endParaRPr>
          </a:p>
          <a:p>
            <a:pPr marL="628650" lvl="1" indent="-285750">
              <a:buFont typeface="Arial"/>
              <a:buChar char="•"/>
            </a:pPr>
            <a:endParaRPr lang="en-US" sz="1600" dirty="0" smtClean="0">
              <a:solidFill>
                <a:schemeClr val="tx2"/>
              </a:solidFill>
              <a:latin typeface="Arial" panose="020B0604020202020204" pitchFamily="34" charset="0"/>
              <a:cs typeface="Arial" panose="020B0604020202020204" pitchFamily="34" charset="0"/>
            </a:endParaRP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identification </a:t>
            </a:r>
            <a:r>
              <a:rPr lang="en-US" sz="1600" dirty="0">
                <a:solidFill>
                  <a:schemeClr val="tx2"/>
                </a:solidFill>
                <a:latin typeface="Arial" panose="020B0604020202020204" pitchFamily="34" charset="0"/>
                <a:cs typeface="Arial" panose="020B0604020202020204" pitchFamily="34" charset="0"/>
              </a:rPr>
              <a:t>of the sources of </a:t>
            </a:r>
            <a:r>
              <a:rPr lang="en-US" sz="1600" dirty="0" smtClean="0">
                <a:solidFill>
                  <a:schemeClr val="tx2"/>
                </a:solidFill>
                <a:latin typeface="Arial" panose="020B0604020202020204" pitchFamily="34" charset="0"/>
                <a:cs typeface="Arial" panose="020B0604020202020204" pitchFamily="34" charset="0"/>
              </a:rPr>
              <a:t>inputs; and</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development </a:t>
            </a:r>
            <a:r>
              <a:rPr lang="en-US" sz="1600" dirty="0">
                <a:solidFill>
                  <a:schemeClr val="tx2"/>
                </a:solidFill>
                <a:latin typeface="Arial" panose="020B0604020202020204" pitchFamily="34" charset="0"/>
                <a:cs typeface="Arial" panose="020B0604020202020204" pitchFamily="34" charset="0"/>
              </a:rPr>
              <a:t>of </a:t>
            </a:r>
            <a:r>
              <a:rPr lang="en-US" sz="1600" dirty="0" smtClean="0">
                <a:solidFill>
                  <a:schemeClr val="tx2"/>
                </a:solidFill>
                <a:latin typeface="Arial" panose="020B0604020202020204" pitchFamily="34" charset="0"/>
                <a:cs typeface="Arial" panose="020B0604020202020204" pitchFamily="34" charset="0"/>
              </a:rPr>
              <a:t>modalities, </a:t>
            </a:r>
            <a:r>
              <a:rPr lang="en-US" sz="1600" dirty="0">
                <a:solidFill>
                  <a:schemeClr val="tx2"/>
                </a:solidFill>
                <a:latin typeface="Arial" panose="020B0604020202020204" pitchFamily="34" charset="0"/>
                <a:cs typeface="Arial" panose="020B0604020202020204" pitchFamily="34" charset="0"/>
              </a:rPr>
              <a:t>including: the governance of, and the guidance for, conducting the process; the timing and </a:t>
            </a:r>
            <a:r>
              <a:rPr lang="en-US" sz="1600" dirty="0" smtClean="0">
                <a:solidFill>
                  <a:schemeClr val="tx2"/>
                </a:solidFill>
                <a:latin typeface="Arial" panose="020B0604020202020204" pitchFamily="34" charset="0"/>
                <a:cs typeface="Arial" panose="020B0604020202020204" pitchFamily="34" charset="0"/>
              </a:rPr>
              <a:t>duration; </a:t>
            </a:r>
            <a:r>
              <a:rPr lang="en-US" sz="1600" dirty="0">
                <a:solidFill>
                  <a:schemeClr val="tx2"/>
                </a:solidFill>
                <a:latin typeface="Arial" panose="020B0604020202020204" pitchFamily="34" charset="0"/>
                <a:cs typeface="Arial" panose="020B0604020202020204" pitchFamily="34" charset="0"/>
              </a:rPr>
              <a:t>and the substantive coverage of its components. </a:t>
            </a:r>
            <a:endParaRPr lang="en-US" sz="1600" dirty="0" smtClean="0">
              <a:solidFill>
                <a:schemeClr val="tx2"/>
              </a:solidFill>
              <a:latin typeface="Arial" panose="020B0604020202020204" pitchFamily="34" charset="0"/>
              <a:cs typeface="Arial" panose="020B0604020202020204" pitchFamily="34" charset="0"/>
            </a:endParaRPr>
          </a:p>
          <a:p>
            <a:pPr marL="285750" indent="-285750">
              <a:buFont typeface="Arial"/>
              <a:buChar char="•"/>
            </a:pPr>
            <a:endParaRPr lang="en-US" sz="1600" dirty="0" smtClean="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Key issues:</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the </a:t>
            </a:r>
            <a:r>
              <a:rPr lang="en-US" sz="1600" dirty="0">
                <a:solidFill>
                  <a:schemeClr val="tx2"/>
                </a:solidFill>
                <a:latin typeface="Arial" panose="020B0604020202020204" pitchFamily="34" charset="0"/>
                <a:cs typeface="Arial" panose="020B0604020202020204" pitchFamily="34" charset="0"/>
              </a:rPr>
              <a:t>process to be followed in 2023 and every five years thereafter, </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the </a:t>
            </a:r>
            <a:r>
              <a:rPr lang="en-US" sz="1600" dirty="0">
                <a:solidFill>
                  <a:schemeClr val="tx2"/>
                </a:solidFill>
                <a:latin typeface="Arial" panose="020B0604020202020204" pitchFamily="34" charset="0"/>
                <a:cs typeface="Arial" panose="020B0604020202020204" pitchFamily="34" charset="0"/>
              </a:rPr>
              <a:t>inputs that would inform the </a:t>
            </a:r>
            <a:r>
              <a:rPr lang="en-US" sz="1600" dirty="0" err="1">
                <a:solidFill>
                  <a:schemeClr val="tx2"/>
                </a:solidFill>
                <a:latin typeface="Arial" panose="020B0604020202020204" pitchFamily="34" charset="0"/>
                <a:cs typeface="Arial" panose="020B0604020202020204" pitchFamily="34" charset="0"/>
              </a:rPr>
              <a:t>stocktake</a:t>
            </a:r>
            <a:r>
              <a:rPr lang="en-US" sz="1600" dirty="0">
                <a:solidFill>
                  <a:schemeClr val="tx2"/>
                </a:solidFill>
                <a:latin typeface="Arial" panose="020B0604020202020204" pitchFamily="34" charset="0"/>
                <a:cs typeface="Arial" panose="020B0604020202020204" pitchFamily="34" charset="0"/>
              </a:rPr>
              <a:t>, </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the </a:t>
            </a:r>
            <a:r>
              <a:rPr lang="en-US" sz="1600" dirty="0">
                <a:solidFill>
                  <a:schemeClr val="tx2"/>
                </a:solidFill>
                <a:latin typeface="Arial" panose="020B0604020202020204" pitchFamily="34" charset="0"/>
                <a:cs typeface="Arial" panose="020B0604020202020204" pitchFamily="34" charset="0"/>
              </a:rPr>
              <a:t>outcomes flowing from the exercise, and </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how </a:t>
            </a:r>
            <a:r>
              <a:rPr lang="en-US" sz="1600" dirty="0">
                <a:solidFill>
                  <a:schemeClr val="tx2"/>
                </a:solidFill>
                <a:latin typeface="Arial" panose="020B0604020202020204" pitchFamily="34" charset="0"/>
                <a:cs typeface="Arial" panose="020B0604020202020204" pitchFamily="34" charset="0"/>
              </a:rPr>
              <a:t>to reflect equity.</a:t>
            </a:r>
          </a:p>
          <a:p>
            <a:pPr marL="628650" lvl="1" indent="-285750">
              <a:buFont typeface="Arial"/>
              <a:buChar char="•"/>
            </a:pPr>
            <a:endParaRPr lang="en-US"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0430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5" name="CuadroTexto 4">
            <a:extLst>
              <a:ext uri="{FF2B5EF4-FFF2-40B4-BE49-F238E27FC236}">
                <a16:creationId xmlns:a16="http://schemas.microsoft.com/office/drawing/2014/main" xmlns="" id="{0A300411-FB1B-4240-B8DB-BAFEE65697C0}"/>
              </a:ext>
            </a:extLst>
          </p:cNvPr>
          <p:cNvSpPr txBox="1"/>
          <p:nvPr/>
        </p:nvSpPr>
        <p:spPr>
          <a:xfrm>
            <a:off x="2781300" y="520698"/>
            <a:ext cx="5448300" cy="540000"/>
          </a:xfrm>
          <a:prstGeom prst="rect">
            <a:avLst/>
          </a:prstGeom>
          <a:noFill/>
          <a:ln>
            <a:solidFill>
              <a:schemeClr val="accent4"/>
            </a:solidFill>
          </a:ln>
        </p:spPr>
        <p:txBody>
          <a:bodyPr wrap="square" rtlCol="0">
            <a:noAutofit/>
          </a:bodyPr>
          <a:lstStyle/>
          <a:p>
            <a:pPr algn="ctr"/>
            <a:r>
              <a:rPr lang="es-AR" b="1" i="1" dirty="0">
                <a:solidFill>
                  <a:schemeClr val="accent4"/>
                </a:solidFill>
                <a:latin typeface="Arial" panose="020B0604020202020204" pitchFamily="34" charset="0"/>
                <a:cs typeface="Arial" panose="020B0604020202020204" pitchFamily="34" charset="0"/>
              </a:rPr>
              <a:t>     </a:t>
            </a:r>
            <a:r>
              <a:rPr lang="es-AR" sz="2400" b="1" i="1" dirty="0" smtClean="0">
                <a:solidFill>
                  <a:srgbClr val="000000"/>
                </a:solidFill>
                <a:latin typeface="Arial" panose="020B0604020202020204" pitchFamily="34" charset="0"/>
                <a:cs typeface="Arial" panose="020B0604020202020204" pitchFamily="34" charset="0"/>
              </a:rPr>
              <a:t>COMPLIANCE </a:t>
            </a:r>
            <a:endParaRPr lang="en-GB" sz="2400" i="1" dirty="0">
              <a:solidFill>
                <a:srgbClr val="000000"/>
              </a:solidFill>
              <a:latin typeface="Arial" panose="020B0604020202020204" pitchFamily="34" charset="0"/>
              <a:cs typeface="Arial" panose="020B0604020202020204" pitchFamily="34" charset="0"/>
            </a:endParaRPr>
          </a:p>
        </p:txBody>
      </p:sp>
      <p:sp>
        <p:nvSpPr>
          <p:cNvPr id="35" name="Chevron 79">
            <a:extLst>
              <a:ext uri="{FF2B5EF4-FFF2-40B4-BE49-F238E27FC236}">
                <a16:creationId xmlns:a16="http://schemas.microsoft.com/office/drawing/2014/main" xmlns="" id="{988B2BC4-11EC-4ECC-83F9-33BFC0563FBA}"/>
              </a:ext>
            </a:extLst>
          </p:cNvPr>
          <p:cNvSpPr/>
          <p:nvPr/>
        </p:nvSpPr>
        <p:spPr bwMode="ltGray">
          <a:xfrm>
            <a:off x="431800" y="520700"/>
            <a:ext cx="2627714" cy="560435"/>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36" name="Text Box 21">
            <a:extLst>
              <a:ext uri="{FF2B5EF4-FFF2-40B4-BE49-F238E27FC236}">
                <a16:creationId xmlns:a16="http://schemas.microsoft.com/office/drawing/2014/main" xmlns="" id="{86786EB4-48D8-4972-AF43-52C3115C4F9F}"/>
              </a:ext>
            </a:extLst>
          </p:cNvPr>
          <p:cNvSpPr txBox="1">
            <a:spLocks noChangeAspect="1" noChangeArrowheads="1"/>
          </p:cNvSpPr>
          <p:nvPr/>
        </p:nvSpPr>
        <p:spPr bwMode="gray">
          <a:xfrm>
            <a:off x="660400" y="256934"/>
            <a:ext cx="2310214" cy="675739"/>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endParaRPr lang="en-US" sz="1050" b="1" i="1" dirty="0">
              <a:solidFill>
                <a:schemeClr val="bg1"/>
              </a:solidFill>
              <a:latin typeface="Arial" panose="020B0604020202020204" pitchFamily="34" charset="0"/>
              <a:cs typeface="Arial" panose="020B0604020202020204" pitchFamily="34" charset="0"/>
            </a:endParaRPr>
          </a:p>
          <a:p>
            <a:pPr algn="ctr" defTabSz="801688">
              <a:spcBef>
                <a:spcPct val="20000"/>
              </a:spcBef>
            </a:pPr>
            <a:r>
              <a:rPr lang="en-US" sz="1800" b="1" i="1" dirty="0">
                <a:solidFill>
                  <a:schemeClr val="bg1"/>
                </a:solidFill>
                <a:latin typeface="Arial" panose="020B0604020202020204" pitchFamily="34" charset="0"/>
                <a:cs typeface="Arial" panose="020B0604020202020204" pitchFamily="34" charset="0"/>
              </a:rPr>
              <a:t>PAWP negotiations</a:t>
            </a:r>
          </a:p>
        </p:txBody>
      </p:sp>
      <p:sp>
        <p:nvSpPr>
          <p:cNvPr id="6" name="CuadroTexto 5">
            <a:extLst>
              <a:ext uri="{FF2B5EF4-FFF2-40B4-BE49-F238E27FC236}">
                <a16:creationId xmlns:a16="http://schemas.microsoft.com/office/drawing/2014/main" xmlns="" id="{C93702FC-B465-4BCE-858F-1324916548D7}"/>
              </a:ext>
            </a:extLst>
          </p:cNvPr>
          <p:cNvSpPr txBox="1"/>
          <p:nvPr/>
        </p:nvSpPr>
        <p:spPr>
          <a:xfrm>
            <a:off x="570907" y="1275450"/>
            <a:ext cx="7892609" cy="2800766"/>
          </a:xfrm>
          <a:prstGeom prst="rect">
            <a:avLst/>
          </a:prstGeom>
          <a:noFill/>
        </p:spPr>
        <p:txBody>
          <a:bodyPr wrap="square" rtlCol="0">
            <a:spAutoFit/>
          </a:bodyPr>
          <a:lstStyle/>
          <a:p>
            <a:pPr marL="285750"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Development of modalities </a:t>
            </a:r>
            <a:r>
              <a:rPr lang="en-US" sz="1600" dirty="0">
                <a:solidFill>
                  <a:schemeClr val="tx2"/>
                </a:solidFill>
                <a:latin typeface="Arial" panose="020B0604020202020204" pitchFamily="34" charset="0"/>
                <a:cs typeface="Arial" panose="020B0604020202020204" pitchFamily="34" charset="0"/>
              </a:rPr>
              <a:t>and procedures for the effective operation of the committee to facilitate implementation and promote compliance, established by Article 15 of the Paris </a:t>
            </a:r>
            <a:r>
              <a:rPr lang="en-US" sz="1600" dirty="0" smtClean="0">
                <a:solidFill>
                  <a:schemeClr val="tx2"/>
                </a:solidFill>
                <a:latin typeface="Arial" panose="020B0604020202020204" pitchFamily="34" charset="0"/>
                <a:cs typeface="Arial" panose="020B0604020202020204" pitchFamily="34" charset="0"/>
              </a:rPr>
              <a:t>Agreement.</a:t>
            </a:r>
          </a:p>
          <a:p>
            <a:pPr marL="285750"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Issues to be addressed </a:t>
            </a:r>
            <a:r>
              <a:rPr lang="en-US" sz="1600" dirty="0">
                <a:solidFill>
                  <a:schemeClr val="tx2"/>
                </a:solidFill>
                <a:latin typeface="Arial" panose="020B0604020202020204" pitchFamily="34" charset="0"/>
                <a:cs typeface="Arial" panose="020B0604020202020204" pitchFamily="34" charset="0"/>
              </a:rPr>
              <a:t>– some of which are still highly </a:t>
            </a:r>
            <a:r>
              <a:rPr lang="en-US" sz="1600" dirty="0" smtClean="0">
                <a:solidFill>
                  <a:schemeClr val="tx2"/>
                </a:solidFill>
                <a:latin typeface="Arial" panose="020B0604020202020204" pitchFamily="34" charset="0"/>
                <a:cs typeface="Arial" panose="020B0604020202020204" pitchFamily="34" charset="0"/>
              </a:rPr>
              <a:t>contested:</a:t>
            </a:r>
            <a:endParaRPr lang="en-US" sz="1600" dirty="0" smtClean="0">
              <a:solidFill>
                <a:schemeClr val="tx2"/>
              </a:solidFill>
              <a:latin typeface="Arial" panose="020B0604020202020204" pitchFamily="34" charset="0"/>
              <a:cs typeface="Arial" panose="020B0604020202020204" pitchFamily="34" charset="0"/>
            </a:endParaRPr>
          </a:p>
          <a:p>
            <a:pPr marL="628650" lvl="1" indent="-285750">
              <a:buFont typeface="Arial"/>
              <a:buChar char="•"/>
            </a:pPr>
            <a:endParaRPr lang="en-US" sz="1600" dirty="0" smtClean="0">
              <a:solidFill>
                <a:schemeClr val="tx2"/>
              </a:solidFill>
              <a:latin typeface="Arial" panose="020B0604020202020204" pitchFamily="34" charset="0"/>
              <a:cs typeface="Arial" panose="020B0604020202020204" pitchFamily="34" charset="0"/>
            </a:endParaRP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the </a:t>
            </a:r>
            <a:r>
              <a:rPr lang="en-US" sz="1600" dirty="0">
                <a:solidFill>
                  <a:schemeClr val="tx2"/>
                </a:solidFill>
                <a:latin typeface="Arial" panose="020B0604020202020204" pitchFamily="34" charset="0"/>
                <a:cs typeface="Arial" panose="020B0604020202020204" pitchFamily="34" charset="0"/>
              </a:rPr>
              <a:t>purpose and functions of the mechanism, </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its </a:t>
            </a:r>
            <a:r>
              <a:rPr lang="en-US" sz="1600" dirty="0">
                <a:solidFill>
                  <a:schemeClr val="tx2"/>
                </a:solidFill>
                <a:latin typeface="Arial" panose="020B0604020202020204" pitchFamily="34" charset="0"/>
                <a:cs typeface="Arial" panose="020B0604020202020204" pitchFamily="34" charset="0"/>
              </a:rPr>
              <a:t>institutional arrangements, </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the </a:t>
            </a:r>
            <a:r>
              <a:rPr lang="en-US" sz="1600" dirty="0">
                <a:solidFill>
                  <a:schemeClr val="tx2"/>
                </a:solidFill>
                <a:latin typeface="Arial" panose="020B0604020202020204" pitchFamily="34" charset="0"/>
                <a:cs typeface="Arial" panose="020B0604020202020204" pitchFamily="34" charset="0"/>
              </a:rPr>
              <a:t>scope of obligations to be included in the committee’s mandate,</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triggers </a:t>
            </a:r>
            <a:r>
              <a:rPr lang="en-US" sz="1600" dirty="0">
                <a:solidFill>
                  <a:schemeClr val="tx2"/>
                </a:solidFill>
                <a:latin typeface="Arial" panose="020B0604020202020204" pitchFamily="34" charset="0"/>
                <a:cs typeface="Arial" panose="020B0604020202020204" pitchFamily="34" charset="0"/>
              </a:rPr>
              <a:t>of the mechanism, </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the </a:t>
            </a:r>
            <a:r>
              <a:rPr lang="en-US" sz="1600" dirty="0">
                <a:solidFill>
                  <a:schemeClr val="tx2"/>
                </a:solidFill>
                <a:latin typeface="Arial" panose="020B0604020202020204" pitchFamily="34" charset="0"/>
                <a:cs typeface="Arial" panose="020B0604020202020204" pitchFamily="34" charset="0"/>
              </a:rPr>
              <a:t>functioning of the process, and eventual outcomes and outputs</a:t>
            </a:r>
          </a:p>
          <a:p>
            <a:pPr marL="628650" lvl="1" indent="-285750">
              <a:buFont typeface="Arial"/>
              <a:buChar char="•"/>
            </a:pPr>
            <a:endParaRPr lang="en-US"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0046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stretch>
            <a:fillRect/>
          </a:stretch>
        </p:blipFill>
        <p:spPr>
          <a:xfrm>
            <a:off x="0" y="0"/>
            <a:ext cx="9144000" cy="4516438"/>
          </a:xfrm>
          <a:prstGeom prst="rect">
            <a:avLst/>
          </a:prstGeom>
        </p:spPr>
      </p:pic>
      <p:sp>
        <p:nvSpPr>
          <p:cNvPr id="7" name="Title 1"/>
          <p:cNvSpPr>
            <a:spLocks noGrp="1"/>
          </p:cNvSpPr>
          <p:nvPr/>
        </p:nvSpPr>
        <p:spPr>
          <a:xfrm>
            <a:off x="431800" y="820844"/>
            <a:ext cx="8280400" cy="3566402"/>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R="12700" lvl="0" algn="ctr" defTabSz="685800">
              <a:lnSpc>
                <a:spcPct val="101000"/>
              </a:lnSpc>
              <a:spcBef>
                <a:spcPts val="0"/>
              </a:spcBef>
            </a:pPr>
            <a:endParaRPr lang="en-GB" sz="1600" b="0" dirty="0">
              <a:solidFill>
                <a:srgbClr val="92D050"/>
              </a:solidFill>
              <a:latin typeface="Calibri" panose="020F0502020204030204" pitchFamily="34" charset="0"/>
              <a:ea typeface="Calibri" panose="020F0502020204030204" pitchFamily="34" charset="0"/>
              <a:cs typeface="Arial" panose="020B0604020202020204" pitchFamily="34" charset="0"/>
            </a:endParaRPr>
          </a:p>
        </p:txBody>
      </p:sp>
      <p:pic>
        <p:nvPicPr>
          <p:cNvPr id="23" name="Immagine 22"/>
          <p:cNvPicPr>
            <a:picLocks noChangeAspect="1"/>
          </p:cNvPicPr>
          <p:nvPr/>
        </p:nvPicPr>
        <p:blipFill>
          <a:blip r:embed="rId4"/>
          <a:stretch>
            <a:fillRect/>
          </a:stretch>
        </p:blipFill>
        <p:spPr>
          <a:xfrm>
            <a:off x="431800" y="392367"/>
            <a:ext cx="9144000" cy="37591"/>
          </a:xfrm>
          <a:prstGeom prst="rect">
            <a:avLst/>
          </a:prstGeom>
        </p:spPr>
      </p:pic>
      <p:sp>
        <p:nvSpPr>
          <p:cNvPr id="2" name="TextBox 1">
            <a:extLst>
              <a:ext uri="{FF2B5EF4-FFF2-40B4-BE49-F238E27FC236}">
                <a16:creationId xmlns:a16="http://schemas.microsoft.com/office/drawing/2014/main" xmlns="" id="{7713023E-7158-4C8C-8958-62224C4909ED}"/>
              </a:ext>
            </a:extLst>
          </p:cNvPr>
          <p:cNvSpPr txBox="1"/>
          <p:nvPr/>
        </p:nvSpPr>
        <p:spPr>
          <a:xfrm>
            <a:off x="686889" y="756254"/>
            <a:ext cx="7364911" cy="1754327"/>
          </a:xfrm>
          <a:prstGeom prst="rect">
            <a:avLst/>
          </a:prstGeom>
          <a:noFill/>
        </p:spPr>
        <p:txBody>
          <a:bodyPr wrap="square" rtlCol="0">
            <a:spAutoFit/>
          </a:bodyPr>
          <a:lstStyle/>
          <a:p>
            <a:r>
              <a:rPr lang="en-GB" sz="3600" dirty="0">
                <a:solidFill>
                  <a:srgbClr val="FFC000"/>
                </a:solidFill>
                <a:latin typeface="Arial" panose="020B0604020202020204" pitchFamily="34" charset="0"/>
                <a:cs typeface="Arial" panose="020B0604020202020204" pitchFamily="34" charset="0"/>
              </a:rPr>
              <a:t>Further Matters Related to Implementation of the Paris Agreement (APA)</a:t>
            </a:r>
          </a:p>
        </p:txBody>
      </p:sp>
    </p:spTree>
    <p:extLst>
      <p:ext uri="{BB962C8B-B14F-4D97-AF65-F5344CB8AC3E}">
        <p14:creationId xmlns:p14="http://schemas.microsoft.com/office/powerpoint/2010/main" val="18007832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a:xfrm>
            <a:off x="96643" y="528762"/>
            <a:ext cx="8615557" cy="831677"/>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solidFill>
                <a:srgbClr val="00546E"/>
              </a:solidFill>
              <a:latin typeface="Arial" charset="0"/>
              <a:cs typeface="Arial" charset="0"/>
            </a:endParaRPr>
          </a:p>
        </p:txBody>
      </p:sp>
      <p:sp>
        <p:nvSpPr>
          <p:cNvPr id="11" name="Content Placeholder 2"/>
          <p:cNvSpPr>
            <a:spLocks noGrp="1"/>
          </p:cNvSpPr>
          <p:nvPr/>
        </p:nvSpPr>
        <p:spPr>
          <a:xfrm>
            <a:off x="96643" y="1569744"/>
            <a:ext cx="8681597" cy="2861627"/>
          </a:xfrm>
          <a:prstGeom prst="rect">
            <a:avLst/>
          </a:prstGeom>
        </p:spPr>
        <p:style>
          <a:lnRef idx="0">
            <a:scrgbClr r="0" g="0" b="0"/>
          </a:lnRef>
          <a:fillRef idx="0">
            <a:scrgbClr r="0" g="0" b="0"/>
          </a:fillRef>
          <a:effectRef idx="0">
            <a:scrgbClr r="0" g="0" b="0"/>
          </a:effectRef>
          <a:fontRef idx="major"/>
        </p:style>
        <p:txBody>
          <a:bodyPr lIns="0" rIns="90000"/>
          <a:lstStyle>
            <a:lvl1pPr marL="0" indent="0" algn="l" defTabSz="914400" rtl="0" eaLnBrk="1" latinLnBrk="0" hangingPunct="1">
              <a:lnSpc>
                <a:spcPct val="90000"/>
              </a:lnSpc>
              <a:spcBef>
                <a:spcPts val="1000"/>
              </a:spcBef>
              <a:buFont typeface="Arial"/>
              <a:buNone/>
              <a:defRPr sz="1400"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j-lt"/>
                <a:ea typeface="+mj-ea"/>
                <a:cs typeface="+mj-cs"/>
              </a:defRPr>
            </a:lvl2pPr>
            <a:lvl3pPr marL="914400" indent="0" algn="l" defTabSz="914400" rtl="0" eaLnBrk="1" latinLnBrk="0" hangingPunct="1">
              <a:lnSpc>
                <a:spcPct val="90000"/>
              </a:lnSpc>
              <a:spcBef>
                <a:spcPts val="500"/>
              </a:spcBef>
              <a:buFont typeface="Arial"/>
              <a:buNone/>
              <a:defRPr sz="1600" kern="1200">
                <a:solidFill>
                  <a:schemeClr val="tx1"/>
                </a:solidFill>
                <a:latin typeface="+mj-lt"/>
                <a:ea typeface="+mj-ea"/>
                <a:cs typeface="+mj-cs"/>
              </a:defRPr>
            </a:lvl3pPr>
            <a:lvl4pPr marL="13716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4pPr>
            <a:lvl5pPr marL="18288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pPr marL="342900" indent="-342900">
              <a:buFont typeface="Arial" panose="020B0604020202020204" pitchFamily="34" charset="0"/>
              <a:buChar char="•"/>
            </a:pPr>
            <a:endParaRPr lang="en-US" sz="2400" dirty="0">
              <a:latin typeface="Arial" charset="0"/>
              <a:cs typeface="Arial" charset="0"/>
            </a:endParaRPr>
          </a:p>
        </p:txBody>
      </p:sp>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6" name="CuadroTexto 5">
            <a:extLst>
              <a:ext uri="{FF2B5EF4-FFF2-40B4-BE49-F238E27FC236}">
                <a16:creationId xmlns:a16="http://schemas.microsoft.com/office/drawing/2014/main" xmlns="" id="{10061503-B79F-4EC0-8CB9-5D17A5AFF5A1}"/>
              </a:ext>
            </a:extLst>
          </p:cNvPr>
          <p:cNvSpPr txBox="1"/>
          <p:nvPr/>
        </p:nvSpPr>
        <p:spPr>
          <a:xfrm>
            <a:off x="900490" y="1092823"/>
            <a:ext cx="7416195" cy="1962075"/>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Under </a:t>
            </a:r>
            <a:r>
              <a:rPr lang="en-US" i="1" dirty="0">
                <a:solidFill>
                  <a:schemeClr val="accent1"/>
                </a:solidFill>
                <a:latin typeface="Arial" panose="020B0604020202020204" pitchFamily="34" charset="0"/>
                <a:cs typeface="Arial" panose="020B0604020202020204" pitchFamily="34" charset="0"/>
              </a:rPr>
              <a:t>APA agenda item 8 </a:t>
            </a:r>
            <a:r>
              <a:rPr lang="en-US" dirty="0">
                <a:solidFill>
                  <a:schemeClr val="tx2"/>
                </a:solidFill>
                <a:latin typeface="Arial" panose="020B0604020202020204" pitchFamily="34" charset="0"/>
                <a:cs typeface="Arial" panose="020B0604020202020204" pitchFamily="34" charset="0"/>
              </a:rPr>
              <a:t>(further matters), discussions focus on, inter alia, elaborating the governance and institutional arrangements, safeguards and operating modalities for the Adaptation Fund to serve the Paris </a:t>
            </a:r>
            <a:r>
              <a:rPr lang="en-US" dirty="0" smtClean="0">
                <a:solidFill>
                  <a:schemeClr val="tx2"/>
                </a:solidFill>
                <a:latin typeface="Arial" panose="020B0604020202020204" pitchFamily="34" charset="0"/>
                <a:cs typeface="Arial" panose="020B0604020202020204" pitchFamily="34" charset="0"/>
              </a:rPr>
              <a:t>Agreement, including issues on: date, exclusivity, sources of funding. </a:t>
            </a:r>
            <a:endParaRPr lang="en-US" dirty="0">
              <a:solidFill>
                <a:schemeClr val="tx2"/>
              </a:solidFill>
              <a:latin typeface="Arial" panose="020B0604020202020204" pitchFamily="34" charset="0"/>
              <a:cs typeface="Arial" panose="020B0604020202020204" pitchFamily="34" charset="0"/>
            </a:endParaRP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Negotiations in Bangkok resulted in a revised iteration of the APA Co-Chairs’ “tool.” </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The Adaptation Fund Board is expected to prepare a report on the legal consequences of different governance options.</a:t>
            </a:r>
          </a:p>
        </p:txBody>
      </p:sp>
      <p:grpSp>
        <p:nvGrpSpPr>
          <p:cNvPr id="14" name="Grupo 13">
            <a:extLst>
              <a:ext uri="{FF2B5EF4-FFF2-40B4-BE49-F238E27FC236}">
                <a16:creationId xmlns:a16="http://schemas.microsoft.com/office/drawing/2014/main" xmlns="" id="{AFB6E9F9-7785-4B0D-AE39-B61BC484C89A}"/>
              </a:ext>
            </a:extLst>
          </p:cNvPr>
          <p:cNvGrpSpPr/>
          <p:nvPr/>
        </p:nvGrpSpPr>
        <p:grpSpPr>
          <a:xfrm>
            <a:off x="900491" y="544411"/>
            <a:ext cx="411605" cy="458773"/>
            <a:chOff x="130302" y="1233049"/>
            <a:chExt cx="440812" cy="458773"/>
          </a:xfrm>
        </p:grpSpPr>
        <p:sp>
          <p:nvSpPr>
            <p:cNvPr id="15" name="Teardrop 48">
              <a:extLst>
                <a:ext uri="{FF2B5EF4-FFF2-40B4-BE49-F238E27FC236}">
                  <a16:creationId xmlns:a16="http://schemas.microsoft.com/office/drawing/2014/main" xmlns="" id="{81FDB213-24CD-4299-AC03-BE20C54CE3DB}"/>
                </a:ext>
              </a:extLst>
            </p:cNvPr>
            <p:cNvSpPr/>
            <p:nvPr/>
          </p:nvSpPr>
          <p:spPr bwMode="ltGray">
            <a:xfrm rot="18900000" flipV="1">
              <a:off x="130302" y="1233049"/>
              <a:ext cx="440812" cy="458773"/>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FFFFFF"/>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xmlns="" id="{24D6D026-7E36-4E43-9607-F1DB90E989B3}"/>
                </a:ext>
              </a:extLst>
            </p:cNvPr>
            <p:cNvSpPr txBox="1"/>
            <p:nvPr/>
          </p:nvSpPr>
          <p:spPr>
            <a:xfrm>
              <a:off x="234951" y="1312394"/>
              <a:ext cx="165100" cy="300082"/>
            </a:xfrm>
            <a:prstGeom prst="rect">
              <a:avLst/>
            </a:prstGeom>
            <a:noFill/>
          </p:spPr>
          <p:txBody>
            <a:bodyPr wrap="square" rtlCol="0">
              <a:spAutoFit/>
            </a:bodyPr>
            <a:lstStyle/>
            <a:p>
              <a:r>
                <a:rPr lang="es-AR" b="1" dirty="0">
                  <a:solidFill>
                    <a:schemeClr val="tx2"/>
                  </a:solidFill>
                  <a:latin typeface="Arial" panose="020B0604020202020204" pitchFamily="34" charset="0"/>
                  <a:cs typeface="Arial" panose="020B0604020202020204" pitchFamily="34" charset="0"/>
                </a:rPr>
                <a:t>a</a:t>
              </a:r>
            </a:p>
          </p:txBody>
        </p:sp>
      </p:grpSp>
      <p:sp>
        <p:nvSpPr>
          <p:cNvPr id="17" name="Rectángulo 16">
            <a:extLst>
              <a:ext uri="{FF2B5EF4-FFF2-40B4-BE49-F238E27FC236}">
                <a16:creationId xmlns:a16="http://schemas.microsoft.com/office/drawing/2014/main" xmlns="" id="{BFA83B44-893B-4F36-8088-FC3697B624DC}"/>
              </a:ext>
            </a:extLst>
          </p:cNvPr>
          <p:cNvSpPr/>
          <p:nvPr/>
        </p:nvSpPr>
        <p:spPr>
          <a:xfrm>
            <a:off x="1372535" y="513490"/>
            <a:ext cx="6944151" cy="5061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Adaptation Fund</a:t>
            </a:r>
          </a:p>
        </p:txBody>
      </p:sp>
    </p:spTree>
    <p:extLst>
      <p:ext uri="{BB962C8B-B14F-4D97-AF65-F5344CB8AC3E}">
        <p14:creationId xmlns:p14="http://schemas.microsoft.com/office/powerpoint/2010/main" val="39025346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a:xfrm>
            <a:off x="96643" y="528762"/>
            <a:ext cx="8615557" cy="831677"/>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solidFill>
                <a:srgbClr val="00546E"/>
              </a:solidFill>
              <a:latin typeface="Arial" charset="0"/>
              <a:cs typeface="Arial" charset="0"/>
            </a:endParaRPr>
          </a:p>
        </p:txBody>
      </p:sp>
      <p:sp>
        <p:nvSpPr>
          <p:cNvPr id="11" name="Content Placeholder 2"/>
          <p:cNvSpPr>
            <a:spLocks noGrp="1"/>
          </p:cNvSpPr>
          <p:nvPr/>
        </p:nvSpPr>
        <p:spPr>
          <a:xfrm>
            <a:off x="96643" y="1163344"/>
            <a:ext cx="8681597" cy="2861627"/>
          </a:xfrm>
          <a:prstGeom prst="rect">
            <a:avLst/>
          </a:prstGeom>
        </p:spPr>
        <p:style>
          <a:lnRef idx="0">
            <a:scrgbClr r="0" g="0" b="0"/>
          </a:lnRef>
          <a:fillRef idx="0">
            <a:scrgbClr r="0" g="0" b="0"/>
          </a:fillRef>
          <a:effectRef idx="0">
            <a:scrgbClr r="0" g="0" b="0"/>
          </a:effectRef>
          <a:fontRef idx="major"/>
        </p:style>
        <p:txBody>
          <a:bodyPr lIns="0" rIns="90000"/>
          <a:lstStyle>
            <a:lvl1pPr marL="0" indent="0" algn="l" defTabSz="914400" rtl="0" eaLnBrk="1" latinLnBrk="0" hangingPunct="1">
              <a:lnSpc>
                <a:spcPct val="90000"/>
              </a:lnSpc>
              <a:spcBef>
                <a:spcPts val="1000"/>
              </a:spcBef>
              <a:buFont typeface="Arial"/>
              <a:buNone/>
              <a:defRPr sz="1400"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j-lt"/>
                <a:ea typeface="+mj-ea"/>
                <a:cs typeface="+mj-cs"/>
              </a:defRPr>
            </a:lvl2pPr>
            <a:lvl3pPr marL="914400" indent="0" algn="l" defTabSz="914400" rtl="0" eaLnBrk="1" latinLnBrk="0" hangingPunct="1">
              <a:lnSpc>
                <a:spcPct val="90000"/>
              </a:lnSpc>
              <a:spcBef>
                <a:spcPts val="500"/>
              </a:spcBef>
              <a:buFont typeface="Arial"/>
              <a:buNone/>
              <a:defRPr sz="1600" kern="1200">
                <a:solidFill>
                  <a:schemeClr val="tx1"/>
                </a:solidFill>
                <a:latin typeface="+mj-lt"/>
                <a:ea typeface="+mj-ea"/>
                <a:cs typeface="+mj-cs"/>
              </a:defRPr>
            </a:lvl3pPr>
            <a:lvl4pPr marL="13716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4pPr>
            <a:lvl5pPr marL="18288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pPr marL="342900" indent="-342900">
              <a:buFont typeface="Arial" panose="020B0604020202020204" pitchFamily="34" charset="0"/>
              <a:buChar char="•"/>
            </a:pPr>
            <a:endParaRPr lang="en-US" sz="2400" dirty="0">
              <a:latin typeface="Arial" charset="0"/>
              <a:cs typeface="Arial" charset="0"/>
            </a:endParaRPr>
          </a:p>
        </p:txBody>
      </p:sp>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7" name="CuadroTexto 6">
            <a:extLst>
              <a:ext uri="{FF2B5EF4-FFF2-40B4-BE49-F238E27FC236}">
                <a16:creationId xmlns:a16="http://schemas.microsoft.com/office/drawing/2014/main" xmlns="" id="{6388B58B-18BF-4C1F-87C5-E20ED96F118A}"/>
              </a:ext>
            </a:extLst>
          </p:cNvPr>
          <p:cNvSpPr txBox="1"/>
          <p:nvPr/>
        </p:nvSpPr>
        <p:spPr>
          <a:xfrm>
            <a:off x="897138" y="1186923"/>
            <a:ext cx="7343348" cy="3416320"/>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At the Bangkok session, under </a:t>
            </a:r>
            <a:r>
              <a:rPr lang="en-US" i="1" dirty="0">
                <a:solidFill>
                  <a:schemeClr val="accent1"/>
                </a:solidFill>
                <a:latin typeface="Arial" panose="020B0604020202020204" pitchFamily="34" charset="0"/>
                <a:cs typeface="Arial" panose="020B0604020202020204" pitchFamily="34" charset="0"/>
              </a:rPr>
              <a:t>APA agenda item 8</a:t>
            </a:r>
            <a:r>
              <a:rPr lang="en-US" dirty="0">
                <a:solidFill>
                  <a:schemeClr val="tx2"/>
                </a:solidFill>
                <a:latin typeface="Arial" panose="020B0604020202020204" pitchFamily="34" charset="0"/>
                <a:cs typeface="Arial" panose="020B0604020202020204" pitchFamily="34" charset="0"/>
              </a:rPr>
              <a:t> (further matters), </a:t>
            </a:r>
            <a:r>
              <a:rPr lang="en-US" b="1" dirty="0">
                <a:solidFill>
                  <a:schemeClr val="tx2"/>
                </a:solidFill>
                <a:latin typeface="Arial" panose="020B0604020202020204" pitchFamily="34" charset="0"/>
                <a:cs typeface="Arial" panose="020B0604020202020204" pitchFamily="34" charset="0"/>
              </a:rPr>
              <a:t>Timor </a:t>
            </a:r>
            <a:r>
              <a:rPr lang="en-US" b="1" dirty="0" err="1">
                <a:solidFill>
                  <a:schemeClr val="tx2"/>
                </a:solidFill>
                <a:latin typeface="Arial" panose="020B0604020202020204" pitchFamily="34" charset="0"/>
                <a:cs typeface="Arial" panose="020B0604020202020204" pitchFamily="34" charset="0"/>
              </a:rPr>
              <a:t>Leste</a:t>
            </a:r>
            <a:r>
              <a:rPr lang="en-US" dirty="0">
                <a:solidFill>
                  <a:schemeClr val="tx2"/>
                </a:solidFill>
                <a:latin typeface="Arial" panose="020B0604020202020204" pitchFamily="34" charset="0"/>
                <a:cs typeface="Arial" panose="020B0604020202020204" pitchFamily="34" charset="0"/>
              </a:rPr>
              <a:t>, speaking on its own behalf, sought confirmation that CMA in Katowice will “take up” loss and damage, noting that they had introduced the issue under ‘Further Matters’ at APA 1-5. The</a:t>
            </a:r>
            <a:r>
              <a:rPr lang="en-US" b="1" dirty="0">
                <a:solidFill>
                  <a:schemeClr val="tx2"/>
                </a:solidFill>
                <a:latin typeface="Arial" panose="020B0604020202020204" pitchFamily="34" charset="0"/>
                <a:cs typeface="Arial" panose="020B0604020202020204" pitchFamily="34" charset="0"/>
              </a:rPr>
              <a:t> US</a:t>
            </a:r>
            <a:r>
              <a:rPr lang="en-US" dirty="0">
                <a:solidFill>
                  <a:schemeClr val="tx2"/>
                </a:solidFill>
                <a:latin typeface="Arial" panose="020B0604020202020204" pitchFamily="34" charset="0"/>
                <a:cs typeface="Arial" panose="020B0604020202020204" pitchFamily="34" charset="0"/>
              </a:rPr>
              <a:t>, the </a:t>
            </a:r>
            <a:r>
              <a:rPr lang="en-US" b="1" dirty="0">
                <a:solidFill>
                  <a:schemeClr val="tx2"/>
                </a:solidFill>
                <a:latin typeface="Arial" panose="020B0604020202020204" pitchFamily="34" charset="0"/>
                <a:cs typeface="Arial" panose="020B0604020202020204" pitchFamily="34" charset="0"/>
              </a:rPr>
              <a:t>EU</a:t>
            </a:r>
            <a:r>
              <a:rPr lang="en-US" dirty="0">
                <a:solidFill>
                  <a:schemeClr val="tx2"/>
                </a:solidFill>
                <a:latin typeface="Arial" panose="020B0604020202020204" pitchFamily="34" charset="0"/>
                <a:cs typeface="Arial" panose="020B0604020202020204" pitchFamily="34" charset="0"/>
              </a:rPr>
              <a:t> and </a:t>
            </a:r>
            <a:r>
              <a:rPr lang="en-US" b="1" dirty="0">
                <a:solidFill>
                  <a:schemeClr val="tx2"/>
                </a:solidFill>
                <a:latin typeface="Arial" panose="020B0604020202020204" pitchFamily="34" charset="0"/>
                <a:cs typeface="Arial" panose="020B0604020202020204" pitchFamily="34" charset="0"/>
              </a:rPr>
              <a:t>Australia</a:t>
            </a:r>
            <a:r>
              <a:rPr lang="en-US" dirty="0">
                <a:solidFill>
                  <a:schemeClr val="tx2"/>
                </a:solidFill>
                <a:latin typeface="Arial" panose="020B0604020202020204" pitchFamily="34" charset="0"/>
                <a:cs typeface="Arial" panose="020B0604020202020204" pitchFamily="34" charset="0"/>
              </a:rPr>
              <a:t> opposed this, maintaining that loss and damage is addressed through the WIM, and there is no need for an additional agenda item. The revised tool capturing the work in Bangkok references Timor </a:t>
            </a:r>
            <a:r>
              <a:rPr lang="en-US" dirty="0" err="1">
                <a:solidFill>
                  <a:schemeClr val="tx2"/>
                </a:solidFill>
                <a:latin typeface="Arial" panose="020B0604020202020204" pitchFamily="34" charset="0"/>
                <a:cs typeface="Arial" panose="020B0604020202020204" pitchFamily="34" charset="0"/>
              </a:rPr>
              <a:t>Leste’s</a:t>
            </a:r>
            <a:r>
              <a:rPr lang="en-US" dirty="0">
                <a:solidFill>
                  <a:schemeClr val="tx2"/>
                </a:solidFill>
                <a:latin typeface="Arial" panose="020B0604020202020204" pitchFamily="34" charset="0"/>
                <a:cs typeface="Arial" panose="020B0604020202020204" pitchFamily="34" charset="0"/>
              </a:rPr>
              <a:t> in-session submission and outlines possible options on the way forward:</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[Option 1:   The CMA to consider the issue of modalities, procedures and guidelines for enhancing understanding, action and support for loss and damage in accordance with Article 8, paragraphs 3 and 4, of the Paris Agreement, taking into account the footnote in the agenda of CMA 1 </a:t>
            </a:r>
          </a:p>
          <a:p>
            <a:r>
              <a:rPr lang="en-US" dirty="0">
                <a:solidFill>
                  <a:schemeClr val="tx2"/>
                </a:solidFill>
                <a:latin typeface="Arial" panose="020B0604020202020204" pitchFamily="34" charset="0"/>
                <a:cs typeface="Arial" panose="020B0604020202020204" pitchFamily="34" charset="0"/>
              </a:rPr>
              <a:t>[Option 2:  No recommendation from the APA to CMA 1]</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Vulnerable countries also seek to </a:t>
            </a:r>
            <a:r>
              <a:rPr lang="en-US" b="1" dirty="0">
                <a:solidFill>
                  <a:schemeClr val="tx2"/>
                </a:solidFill>
                <a:latin typeface="Arial" panose="020B0604020202020204" pitchFamily="34" charset="0"/>
                <a:cs typeface="Arial" panose="020B0604020202020204" pitchFamily="34" charset="0"/>
              </a:rPr>
              <a:t>link loss and damage </a:t>
            </a:r>
            <a:r>
              <a:rPr lang="en-US" dirty="0">
                <a:solidFill>
                  <a:schemeClr val="tx2"/>
                </a:solidFill>
                <a:latin typeface="Arial" panose="020B0604020202020204" pitchFamily="34" charset="0"/>
                <a:cs typeface="Arial" panose="020B0604020202020204" pitchFamily="34" charset="0"/>
              </a:rPr>
              <a:t>to discussions on </a:t>
            </a:r>
            <a:r>
              <a:rPr lang="en-US" b="1" dirty="0">
                <a:solidFill>
                  <a:schemeClr val="tx2"/>
                </a:solidFill>
                <a:latin typeface="Arial" panose="020B0604020202020204" pitchFamily="34" charset="0"/>
                <a:cs typeface="Arial" panose="020B0604020202020204" pitchFamily="34" charset="0"/>
              </a:rPr>
              <a:t>the transparency framework</a:t>
            </a:r>
            <a:r>
              <a:rPr lang="en-US" dirty="0">
                <a:solidFill>
                  <a:schemeClr val="tx2"/>
                </a:solidFill>
                <a:latin typeface="Arial" panose="020B0604020202020204" pitchFamily="34" charset="0"/>
                <a:cs typeface="Arial" panose="020B0604020202020204" pitchFamily="34" charset="0"/>
              </a:rPr>
              <a:t> and </a:t>
            </a:r>
            <a:r>
              <a:rPr lang="en-US" b="1" dirty="0">
                <a:solidFill>
                  <a:schemeClr val="tx2"/>
                </a:solidFill>
                <a:latin typeface="Arial" panose="020B0604020202020204" pitchFamily="34" charset="0"/>
                <a:cs typeface="Arial" panose="020B0604020202020204" pitchFamily="34" charset="0"/>
              </a:rPr>
              <a:t>global </a:t>
            </a:r>
            <a:r>
              <a:rPr lang="en-US" b="1" dirty="0" err="1">
                <a:solidFill>
                  <a:schemeClr val="tx2"/>
                </a:solidFill>
                <a:latin typeface="Arial" panose="020B0604020202020204" pitchFamily="34" charset="0"/>
                <a:cs typeface="Arial" panose="020B0604020202020204" pitchFamily="34" charset="0"/>
              </a:rPr>
              <a:t>stocktake</a:t>
            </a:r>
            <a:r>
              <a:rPr lang="en-US" dirty="0">
                <a:solidFill>
                  <a:schemeClr val="tx2"/>
                </a:solidFill>
                <a:latin typeface="Arial" panose="020B0604020202020204" pitchFamily="34" charset="0"/>
                <a:cs typeface="Arial" panose="020B0604020202020204" pitchFamily="34" charset="0"/>
              </a:rPr>
              <a:t>. </a:t>
            </a:r>
          </a:p>
        </p:txBody>
      </p:sp>
      <p:grpSp>
        <p:nvGrpSpPr>
          <p:cNvPr id="8" name="Grupo 7">
            <a:extLst>
              <a:ext uri="{FF2B5EF4-FFF2-40B4-BE49-F238E27FC236}">
                <a16:creationId xmlns:a16="http://schemas.microsoft.com/office/drawing/2014/main" xmlns="" id="{CB3F4687-CA82-4CEA-BA22-AA498841AB79}"/>
              </a:ext>
            </a:extLst>
          </p:cNvPr>
          <p:cNvGrpSpPr/>
          <p:nvPr/>
        </p:nvGrpSpPr>
        <p:grpSpPr>
          <a:xfrm>
            <a:off x="897138" y="587709"/>
            <a:ext cx="411605" cy="458773"/>
            <a:chOff x="130302" y="1233049"/>
            <a:chExt cx="440812" cy="458773"/>
          </a:xfrm>
        </p:grpSpPr>
        <p:sp>
          <p:nvSpPr>
            <p:cNvPr id="10" name="Teardrop 48">
              <a:extLst>
                <a:ext uri="{FF2B5EF4-FFF2-40B4-BE49-F238E27FC236}">
                  <a16:creationId xmlns:a16="http://schemas.microsoft.com/office/drawing/2014/main" xmlns="" id="{889B0805-578E-45DB-A13B-BEDD22B4C0EA}"/>
                </a:ext>
              </a:extLst>
            </p:cNvPr>
            <p:cNvSpPr/>
            <p:nvPr/>
          </p:nvSpPr>
          <p:spPr bwMode="ltGray">
            <a:xfrm rot="18900000" flipV="1">
              <a:off x="130302" y="1233049"/>
              <a:ext cx="440812" cy="458773"/>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FFFFFF"/>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67550658-9FAF-41ED-AD38-409A7DC133EF}"/>
                </a:ext>
              </a:extLst>
            </p:cNvPr>
            <p:cNvSpPr txBox="1"/>
            <p:nvPr/>
          </p:nvSpPr>
          <p:spPr>
            <a:xfrm>
              <a:off x="234951" y="1312394"/>
              <a:ext cx="165100" cy="300082"/>
            </a:xfrm>
            <a:prstGeom prst="rect">
              <a:avLst/>
            </a:prstGeom>
            <a:noFill/>
          </p:spPr>
          <p:txBody>
            <a:bodyPr wrap="square" rtlCol="0">
              <a:spAutoFit/>
            </a:bodyPr>
            <a:lstStyle/>
            <a:p>
              <a:r>
                <a:rPr lang="es-AR" b="1" dirty="0">
                  <a:solidFill>
                    <a:schemeClr val="tx2"/>
                  </a:solidFill>
                  <a:latin typeface="Arial" panose="020B0604020202020204" pitchFamily="34" charset="0"/>
                  <a:cs typeface="Arial" panose="020B0604020202020204" pitchFamily="34" charset="0"/>
                </a:rPr>
                <a:t>b</a:t>
              </a:r>
            </a:p>
          </p:txBody>
        </p:sp>
      </p:grpSp>
      <p:sp>
        <p:nvSpPr>
          <p:cNvPr id="13" name="Rectángulo 12">
            <a:extLst>
              <a:ext uri="{FF2B5EF4-FFF2-40B4-BE49-F238E27FC236}">
                <a16:creationId xmlns:a16="http://schemas.microsoft.com/office/drawing/2014/main" xmlns="" id="{9089B3F1-3653-43E8-8FCE-03D0F43AC4FB}"/>
              </a:ext>
            </a:extLst>
          </p:cNvPr>
          <p:cNvSpPr/>
          <p:nvPr/>
        </p:nvSpPr>
        <p:spPr>
          <a:xfrm>
            <a:off x="1369182" y="565255"/>
            <a:ext cx="6871304" cy="5061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Loss and damage</a:t>
            </a:r>
          </a:p>
        </p:txBody>
      </p:sp>
      <p:sp>
        <p:nvSpPr>
          <p:cNvPr id="2" name="Flecha: pentágono 1">
            <a:extLst>
              <a:ext uri="{FF2B5EF4-FFF2-40B4-BE49-F238E27FC236}">
                <a16:creationId xmlns:a16="http://schemas.microsoft.com/office/drawing/2014/main" xmlns="" id="{1CF9BF10-5DF1-443A-891D-5F987070D20F}"/>
              </a:ext>
            </a:extLst>
          </p:cNvPr>
          <p:cNvSpPr/>
          <p:nvPr/>
        </p:nvSpPr>
        <p:spPr>
          <a:xfrm>
            <a:off x="956432" y="2863333"/>
            <a:ext cx="825500" cy="2413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i="1" dirty="0">
                <a:latin typeface="Arial" panose="020B0604020202020204" pitchFamily="34" charset="0"/>
                <a:cs typeface="Arial" panose="020B0604020202020204" pitchFamily="34" charset="0"/>
              </a:rPr>
              <a:t>Opción 1</a:t>
            </a:r>
          </a:p>
        </p:txBody>
      </p:sp>
      <p:sp>
        <p:nvSpPr>
          <p:cNvPr id="14" name="Flecha: pentágono 13">
            <a:extLst>
              <a:ext uri="{FF2B5EF4-FFF2-40B4-BE49-F238E27FC236}">
                <a16:creationId xmlns:a16="http://schemas.microsoft.com/office/drawing/2014/main" xmlns="" id="{11BE0E2B-E68A-447D-AF4F-284ACB8919C8}"/>
              </a:ext>
            </a:extLst>
          </p:cNvPr>
          <p:cNvSpPr/>
          <p:nvPr/>
        </p:nvSpPr>
        <p:spPr>
          <a:xfrm>
            <a:off x="956432" y="3715277"/>
            <a:ext cx="825500" cy="2413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i="1" dirty="0">
                <a:latin typeface="Arial" panose="020B0604020202020204" pitchFamily="34" charset="0"/>
                <a:cs typeface="Arial" panose="020B0604020202020204" pitchFamily="34" charset="0"/>
              </a:rPr>
              <a:t>Opción 2</a:t>
            </a:r>
          </a:p>
        </p:txBody>
      </p:sp>
    </p:spTree>
    <p:extLst>
      <p:ext uri="{BB962C8B-B14F-4D97-AF65-F5344CB8AC3E}">
        <p14:creationId xmlns:p14="http://schemas.microsoft.com/office/powerpoint/2010/main" val="42261114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stretch>
            <a:fillRect/>
          </a:stretch>
        </p:blipFill>
        <p:spPr>
          <a:xfrm>
            <a:off x="0" y="0"/>
            <a:ext cx="9144000" cy="4516438"/>
          </a:xfrm>
          <a:prstGeom prst="rect">
            <a:avLst/>
          </a:prstGeom>
        </p:spPr>
      </p:pic>
      <p:sp>
        <p:nvSpPr>
          <p:cNvPr id="7" name="Title 1"/>
          <p:cNvSpPr>
            <a:spLocks noGrp="1"/>
          </p:cNvSpPr>
          <p:nvPr/>
        </p:nvSpPr>
        <p:spPr>
          <a:xfrm>
            <a:off x="431800" y="820844"/>
            <a:ext cx="8280400" cy="3566402"/>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R="12700" lvl="0" algn="ctr" defTabSz="685800">
              <a:lnSpc>
                <a:spcPct val="101000"/>
              </a:lnSpc>
              <a:spcBef>
                <a:spcPts val="0"/>
              </a:spcBef>
            </a:pPr>
            <a:endParaRPr lang="en-GB" sz="1600" b="0" dirty="0">
              <a:solidFill>
                <a:srgbClr val="92D050"/>
              </a:solidFill>
              <a:latin typeface="Calibri" panose="020F0502020204030204" pitchFamily="34" charset="0"/>
              <a:ea typeface="Calibri" panose="020F0502020204030204" pitchFamily="34" charset="0"/>
              <a:cs typeface="Arial" panose="020B0604020202020204" pitchFamily="34" charset="0"/>
            </a:endParaRPr>
          </a:p>
        </p:txBody>
      </p:sp>
      <p:pic>
        <p:nvPicPr>
          <p:cNvPr id="23" name="Immagine 22"/>
          <p:cNvPicPr>
            <a:picLocks noChangeAspect="1"/>
          </p:cNvPicPr>
          <p:nvPr/>
        </p:nvPicPr>
        <p:blipFill>
          <a:blip r:embed="rId4"/>
          <a:stretch>
            <a:fillRect/>
          </a:stretch>
        </p:blipFill>
        <p:spPr>
          <a:xfrm>
            <a:off x="431800" y="392367"/>
            <a:ext cx="9144000" cy="37591"/>
          </a:xfrm>
          <a:prstGeom prst="rect">
            <a:avLst/>
          </a:prstGeom>
        </p:spPr>
      </p:pic>
      <p:sp>
        <p:nvSpPr>
          <p:cNvPr id="2" name="TextBox 1">
            <a:extLst>
              <a:ext uri="{FF2B5EF4-FFF2-40B4-BE49-F238E27FC236}">
                <a16:creationId xmlns:a16="http://schemas.microsoft.com/office/drawing/2014/main" xmlns="" id="{7713023E-7158-4C8C-8958-62224C4909ED}"/>
              </a:ext>
            </a:extLst>
          </p:cNvPr>
          <p:cNvSpPr txBox="1"/>
          <p:nvPr/>
        </p:nvSpPr>
        <p:spPr>
          <a:xfrm>
            <a:off x="686889" y="756254"/>
            <a:ext cx="7364911" cy="646331"/>
          </a:xfrm>
          <a:prstGeom prst="rect">
            <a:avLst/>
          </a:prstGeom>
          <a:noFill/>
        </p:spPr>
        <p:txBody>
          <a:bodyPr wrap="square" rtlCol="0">
            <a:spAutoFit/>
          </a:bodyPr>
          <a:lstStyle/>
          <a:p>
            <a:r>
              <a:rPr lang="en-GB" sz="3600" dirty="0">
                <a:solidFill>
                  <a:srgbClr val="FFC000"/>
                </a:solidFill>
                <a:latin typeface="Arial" panose="020B0604020202020204" pitchFamily="34" charset="0"/>
                <a:cs typeface="Arial" panose="020B0604020202020204" pitchFamily="34" charset="0"/>
              </a:rPr>
              <a:t>Negotiations outside the PAWP</a:t>
            </a:r>
          </a:p>
        </p:txBody>
      </p:sp>
    </p:spTree>
    <p:extLst>
      <p:ext uri="{BB962C8B-B14F-4D97-AF65-F5344CB8AC3E}">
        <p14:creationId xmlns:p14="http://schemas.microsoft.com/office/powerpoint/2010/main" val="24766739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a:xfrm>
            <a:off x="96643" y="528762"/>
            <a:ext cx="8615557" cy="831677"/>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solidFill>
                <a:srgbClr val="00546E"/>
              </a:solidFill>
              <a:latin typeface="Arial" charset="0"/>
              <a:cs typeface="Arial" charset="0"/>
            </a:endParaRPr>
          </a:p>
        </p:txBody>
      </p:sp>
      <p:sp>
        <p:nvSpPr>
          <p:cNvPr id="11" name="Content Placeholder 2"/>
          <p:cNvSpPr>
            <a:spLocks noGrp="1"/>
          </p:cNvSpPr>
          <p:nvPr/>
        </p:nvSpPr>
        <p:spPr>
          <a:xfrm>
            <a:off x="96643" y="1442744"/>
            <a:ext cx="8681597" cy="2861627"/>
          </a:xfrm>
          <a:prstGeom prst="rect">
            <a:avLst/>
          </a:prstGeom>
        </p:spPr>
        <p:style>
          <a:lnRef idx="0">
            <a:scrgbClr r="0" g="0" b="0"/>
          </a:lnRef>
          <a:fillRef idx="0">
            <a:scrgbClr r="0" g="0" b="0"/>
          </a:fillRef>
          <a:effectRef idx="0">
            <a:scrgbClr r="0" g="0" b="0"/>
          </a:effectRef>
          <a:fontRef idx="major"/>
        </p:style>
        <p:txBody>
          <a:bodyPr lIns="0" rIns="90000"/>
          <a:lstStyle>
            <a:lvl1pPr marL="0" indent="0" algn="l" defTabSz="914400" rtl="0" eaLnBrk="1" latinLnBrk="0" hangingPunct="1">
              <a:lnSpc>
                <a:spcPct val="90000"/>
              </a:lnSpc>
              <a:spcBef>
                <a:spcPts val="1000"/>
              </a:spcBef>
              <a:buFont typeface="Arial"/>
              <a:buNone/>
              <a:defRPr sz="1400"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j-lt"/>
                <a:ea typeface="+mj-ea"/>
                <a:cs typeface="+mj-cs"/>
              </a:defRPr>
            </a:lvl2pPr>
            <a:lvl3pPr marL="914400" indent="0" algn="l" defTabSz="914400" rtl="0" eaLnBrk="1" latinLnBrk="0" hangingPunct="1">
              <a:lnSpc>
                <a:spcPct val="90000"/>
              </a:lnSpc>
              <a:spcBef>
                <a:spcPts val="500"/>
              </a:spcBef>
              <a:buFont typeface="Arial"/>
              <a:buNone/>
              <a:defRPr sz="1600" kern="1200">
                <a:solidFill>
                  <a:schemeClr val="tx1"/>
                </a:solidFill>
                <a:latin typeface="+mj-lt"/>
                <a:ea typeface="+mj-ea"/>
                <a:cs typeface="+mj-cs"/>
              </a:defRPr>
            </a:lvl3pPr>
            <a:lvl4pPr marL="13716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4pPr>
            <a:lvl5pPr marL="18288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pPr marL="342900" indent="-342900">
              <a:buFont typeface="Arial" panose="020B0604020202020204" pitchFamily="34" charset="0"/>
              <a:buChar char="•"/>
            </a:pPr>
            <a:endParaRPr lang="en-US" sz="2400" dirty="0">
              <a:latin typeface="Arial" charset="0"/>
              <a:cs typeface="Arial" charset="0"/>
            </a:endParaRPr>
          </a:p>
        </p:txBody>
      </p:sp>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7" name="CuadroTexto 6">
            <a:extLst>
              <a:ext uri="{FF2B5EF4-FFF2-40B4-BE49-F238E27FC236}">
                <a16:creationId xmlns:a16="http://schemas.microsoft.com/office/drawing/2014/main" xmlns="" id="{212DA7C7-1742-46C4-806C-2FADCE9CE49F}"/>
              </a:ext>
            </a:extLst>
          </p:cNvPr>
          <p:cNvSpPr txBox="1"/>
          <p:nvPr/>
        </p:nvSpPr>
        <p:spPr>
          <a:xfrm>
            <a:off x="903844" y="1431950"/>
            <a:ext cx="7073900" cy="2862323"/>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According to Article 8, paragraph 2, of the Paris Agreement, the WIM shall be subject to the authority and guidance of the CMA, and may be enhanced and strengthened as determined by the CMA. </a:t>
            </a:r>
            <a:endParaRPr lang="en-US" sz="1800" dirty="0" smtClean="0">
              <a:solidFill>
                <a:schemeClr val="tx2"/>
              </a:solidFill>
              <a:latin typeface="Arial" panose="020B0604020202020204" pitchFamily="34" charset="0"/>
              <a:cs typeface="Arial" panose="020B0604020202020204" pitchFamily="34" charset="0"/>
            </a:endParaRPr>
          </a:p>
          <a:p>
            <a:endParaRPr lang="en-US" sz="1800" dirty="0">
              <a:solidFill>
                <a:schemeClr val="tx2"/>
              </a:solidFill>
              <a:latin typeface="Arial" panose="020B0604020202020204" pitchFamily="34" charset="0"/>
              <a:cs typeface="Arial" panose="020B0604020202020204" pitchFamily="34" charset="0"/>
            </a:endParaRPr>
          </a:p>
          <a:p>
            <a:r>
              <a:rPr lang="en-US" sz="1800" dirty="0" smtClean="0">
                <a:solidFill>
                  <a:schemeClr val="tx2"/>
                </a:solidFill>
                <a:latin typeface="Arial" panose="020B0604020202020204" pitchFamily="34" charset="0"/>
                <a:cs typeface="Arial" panose="020B0604020202020204" pitchFamily="34" charset="0"/>
              </a:rPr>
              <a:t>The </a:t>
            </a:r>
            <a:r>
              <a:rPr lang="en-US" sz="1800" dirty="0">
                <a:solidFill>
                  <a:schemeClr val="tx2"/>
                </a:solidFill>
                <a:latin typeface="Arial" panose="020B0604020202020204" pitchFamily="34" charset="0"/>
                <a:cs typeface="Arial" panose="020B0604020202020204" pitchFamily="34" charset="0"/>
              </a:rPr>
              <a:t>UNFCCC Secretariat received correspondence from the Chairs of the </a:t>
            </a:r>
            <a:r>
              <a:rPr lang="en-US" sz="1800" b="1" dirty="0">
                <a:solidFill>
                  <a:schemeClr val="tx2"/>
                </a:solidFill>
                <a:latin typeface="Arial" panose="020B0604020202020204" pitchFamily="34" charset="0"/>
                <a:cs typeface="Arial" panose="020B0604020202020204" pitchFamily="34" charset="0"/>
              </a:rPr>
              <a:t>G-77/China</a:t>
            </a:r>
            <a:r>
              <a:rPr lang="en-US" sz="1800" dirty="0">
                <a:solidFill>
                  <a:schemeClr val="tx2"/>
                </a:solidFill>
                <a:latin typeface="Arial" panose="020B0604020202020204" pitchFamily="34" charset="0"/>
                <a:cs typeface="Arial" panose="020B0604020202020204" pitchFamily="34" charset="0"/>
              </a:rPr>
              <a:t>, </a:t>
            </a:r>
            <a:r>
              <a:rPr lang="en-US" sz="1800" b="1" dirty="0">
                <a:solidFill>
                  <a:schemeClr val="tx2"/>
                </a:solidFill>
                <a:latin typeface="Arial" panose="020B0604020202020204" pitchFamily="34" charset="0"/>
                <a:cs typeface="Arial" panose="020B0604020202020204" pitchFamily="34" charset="0"/>
              </a:rPr>
              <a:t>African Group</a:t>
            </a:r>
            <a:r>
              <a:rPr lang="en-US" sz="1800" dirty="0">
                <a:solidFill>
                  <a:schemeClr val="tx2"/>
                </a:solidFill>
                <a:latin typeface="Arial" panose="020B0604020202020204" pitchFamily="34" charset="0"/>
                <a:cs typeface="Arial" panose="020B0604020202020204" pitchFamily="34" charset="0"/>
              </a:rPr>
              <a:t> and </a:t>
            </a:r>
            <a:r>
              <a:rPr lang="en-US" sz="1800" b="1" dirty="0">
                <a:solidFill>
                  <a:schemeClr val="tx2"/>
                </a:solidFill>
                <a:latin typeface="Arial" panose="020B0604020202020204" pitchFamily="34" charset="0"/>
                <a:cs typeface="Arial" panose="020B0604020202020204" pitchFamily="34" charset="0"/>
              </a:rPr>
              <a:t>AOSIS</a:t>
            </a:r>
            <a:r>
              <a:rPr lang="en-US" sz="1800" dirty="0">
                <a:solidFill>
                  <a:schemeClr val="tx2"/>
                </a:solidFill>
                <a:latin typeface="Arial" panose="020B0604020202020204" pitchFamily="34" charset="0"/>
                <a:cs typeface="Arial" panose="020B0604020202020204" pitchFamily="34" charset="0"/>
              </a:rPr>
              <a:t> requesting that the WIM be retained on the agenda for COP 24. The COP is expected, under COP agenda item 7, to consider the matter of its authority over and guidance to the Mechanism, including its Executive Committee.</a:t>
            </a:r>
          </a:p>
        </p:txBody>
      </p:sp>
      <p:grpSp>
        <p:nvGrpSpPr>
          <p:cNvPr id="8" name="Grupo 7">
            <a:extLst>
              <a:ext uri="{FF2B5EF4-FFF2-40B4-BE49-F238E27FC236}">
                <a16:creationId xmlns:a16="http://schemas.microsoft.com/office/drawing/2014/main" xmlns="" id="{661E21E7-6D3F-4B0C-8920-81E771B3A7B0}"/>
              </a:ext>
            </a:extLst>
          </p:cNvPr>
          <p:cNvGrpSpPr/>
          <p:nvPr/>
        </p:nvGrpSpPr>
        <p:grpSpPr>
          <a:xfrm>
            <a:off x="431800" y="678615"/>
            <a:ext cx="440812" cy="458773"/>
            <a:chOff x="130302" y="1233049"/>
            <a:chExt cx="440812" cy="458773"/>
          </a:xfrm>
        </p:grpSpPr>
        <p:sp>
          <p:nvSpPr>
            <p:cNvPr id="10" name="Teardrop 48">
              <a:extLst>
                <a:ext uri="{FF2B5EF4-FFF2-40B4-BE49-F238E27FC236}">
                  <a16:creationId xmlns:a16="http://schemas.microsoft.com/office/drawing/2014/main" xmlns="" id="{C8466C38-61A9-4112-95EB-96CB36482298}"/>
                </a:ext>
              </a:extLst>
            </p:cNvPr>
            <p:cNvSpPr/>
            <p:nvPr/>
          </p:nvSpPr>
          <p:spPr bwMode="ltGray">
            <a:xfrm rot="18900000" flipV="1">
              <a:off x="130302" y="1233049"/>
              <a:ext cx="440812" cy="458773"/>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FFFFFF"/>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B0AB8A39-FC97-4D9D-BD13-C6F0E53A65B3}"/>
                </a:ext>
              </a:extLst>
            </p:cNvPr>
            <p:cNvSpPr txBox="1"/>
            <p:nvPr/>
          </p:nvSpPr>
          <p:spPr>
            <a:xfrm>
              <a:off x="234951" y="1312394"/>
              <a:ext cx="165100" cy="300082"/>
            </a:xfrm>
            <a:prstGeom prst="rect">
              <a:avLst/>
            </a:prstGeom>
            <a:noFill/>
          </p:spPr>
          <p:txBody>
            <a:bodyPr wrap="square" rtlCol="0">
              <a:spAutoFit/>
            </a:bodyPr>
            <a:lstStyle/>
            <a:p>
              <a:r>
                <a:rPr lang="es-AR" b="1" dirty="0">
                  <a:solidFill>
                    <a:schemeClr val="tx2"/>
                  </a:solidFill>
                  <a:latin typeface="Arial" panose="020B0604020202020204" pitchFamily="34" charset="0"/>
                  <a:cs typeface="Arial" panose="020B0604020202020204" pitchFamily="34" charset="0"/>
                </a:rPr>
                <a:t>1</a:t>
              </a:r>
            </a:p>
          </p:txBody>
        </p:sp>
      </p:grpSp>
      <p:sp>
        <p:nvSpPr>
          <p:cNvPr id="13" name="Rectángulo 12">
            <a:extLst>
              <a:ext uri="{FF2B5EF4-FFF2-40B4-BE49-F238E27FC236}">
                <a16:creationId xmlns:a16="http://schemas.microsoft.com/office/drawing/2014/main" xmlns="" id="{22A4F528-FD7D-4D05-BC66-5964EFE68CB7}"/>
              </a:ext>
            </a:extLst>
          </p:cNvPr>
          <p:cNvSpPr/>
          <p:nvPr/>
        </p:nvSpPr>
        <p:spPr>
          <a:xfrm>
            <a:off x="903844" y="673095"/>
            <a:ext cx="7073900" cy="5061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Arial" panose="020B0604020202020204" pitchFamily="34" charset="0"/>
                <a:cs typeface="Arial" panose="020B0604020202020204" pitchFamily="34" charset="0"/>
              </a:rPr>
              <a:t>Warsaw International Mechanism for Loss and Damage associated with Climate Change </a:t>
            </a:r>
            <a:r>
              <a:rPr lang="en-US" b="1" dirty="0" smtClean="0">
                <a:solidFill>
                  <a:schemeClr val="tx2"/>
                </a:solidFill>
                <a:latin typeface="Arial" panose="020B0604020202020204" pitchFamily="34" charset="0"/>
                <a:cs typeface="Arial" panose="020B0604020202020204" pitchFamily="34" charset="0"/>
              </a:rPr>
              <a:t>Impacts - WIM </a:t>
            </a:r>
            <a:r>
              <a:rPr lang="en-US" b="1" dirty="0">
                <a:solidFill>
                  <a:schemeClr val="tx2"/>
                </a:solidFill>
                <a:latin typeface="Arial" panose="020B0604020202020204" pitchFamily="34" charset="0"/>
                <a:cs typeface="Arial" panose="020B0604020202020204" pitchFamily="34" charset="0"/>
              </a:rPr>
              <a:t>(COP)</a:t>
            </a:r>
          </a:p>
        </p:txBody>
      </p:sp>
    </p:spTree>
    <p:extLst>
      <p:ext uri="{BB962C8B-B14F-4D97-AF65-F5344CB8AC3E}">
        <p14:creationId xmlns:p14="http://schemas.microsoft.com/office/powerpoint/2010/main" val="41902754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a:xfrm>
            <a:off x="96643" y="731962"/>
            <a:ext cx="8615557" cy="831677"/>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solidFill>
                <a:srgbClr val="00546E"/>
              </a:solidFill>
              <a:latin typeface="Arial" charset="0"/>
              <a:cs typeface="Arial" charset="0"/>
            </a:endParaRPr>
          </a:p>
        </p:txBody>
      </p:sp>
      <p:sp>
        <p:nvSpPr>
          <p:cNvPr id="11" name="Content Placeholder 2"/>
          <p:cNvSpPr>
            <a:spLocks noGrp="1"/>
          </p:cNvSpPr>
          <p:nvPr/>
        </p:nvSpPr>
        <p:spPr>
          <a:xfrm>
            <a:off x="96643" y="1442744"/>
            <a:ext cx="8681597" cy="2861627"/>
          </a:xfrm>
          <a:prstGeom prst="rect">
            <a:avLst/>
          </a:prstGeom>
        </p:spPr>
        <p:style>
          <a:lnRef idx="0">
            <a:scrgbClr r="0" g="0" b="0"/>
          </a:lnRef>
          <a:fillRef idx="0">
            <a:scrgbClr r="0" g="0" b="0"/>
          </a:fillRef>
          <a:effectRef idx="0">
            <a:scrgbClr r="0" g="0" b="0"/>
          </a:effectRef>
          <a:fontRef idx="major"/>
        </p:style>
        <p:txBody>
          <a:bodyPr lIns="0" rIns="90000"/>
          <a:lstStyle>
            <a:lvl1pPr marL="0" indent="0" algn="l" defTabSz="914400" rtl="0" eaLnBrk="1" latinLnBrk="0" hangingPunct="1">
              <a:lnSpc>
                <a:spcPct val="90000"/>
              </a:lnSpc>
              <a:spcBef>
                <a:spcPts val="1000"/>
              </a:spcBef>
              <a:buFont typeface="Arial"/>
              <a:buNone/>
              <a:defRPr sz="1400"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j-lt"/>
                <a:ea typeface="+mj-ea"/>
                <a:cs typeface="+mj-cs"/>
              </a:defRPr>
            </a:lvl2pPr>
            <a:lvl3pPr marL="914400" indent="0" algn="l" defTabSz="914400" rtl="0" eaLnBrk="1" latinLnBrk="0" hangingPunct="1">
              <a:lnSpc>
                <a:spcPct val="90000"/>
              </a:lnSpc>
              <a:spcBef>
                <a:spcPts val="500"/>
              </a:spcBef>
              <a:buFont typeface="Arial"/>
              <a:buNone/>
              <a:defRPr sz="1600" kern="1200">
                <a:solidFill>
                  <a:schemeClr val="tx1"/>
                </a:solidFill>
                <a:latin typeface="+mj-lt"/>
                <a:ea typeface="+mj-ea"/>
                <a:cs typeface="+mj-cs"/>
              </a:defRPr>
            </a:lvl3pPr>
            <a:lvl4pPr marL="13716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4pPr>
            <a:lvl5pPr marL="18288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pPr marL="342900" indent="-342900">
              <a:buFont typeface="Arial" panose="020B0604020202020204" pitchFamily="34" charset="0"/>
              <a:buChar char="•"/>
            </a:pPr>
            <a:endParaRPr lang="en-US" sz="2400" dirty="0">
              <a:latin typeface="Arial" charset="0"/>
              <a:cs typeface="Arial" charset="0"/>
            </a:endParaRPr>
          </a:p>
        </p:txBody>
      </p:sp>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6" name="CuadroTexto 5">
            <a:extLst>
              <a:ext uri="{FF2B5EF4-FFF2-40B4-BE49-F238E27FC236}">
                <a16:creationId xmlns:a16="http://schemas.microsoft.com/office/drawing/2014/main" xmlns="" id="{10061503-B79F-4EC0-8CB9-5D17A5AFF5A1}"/>
              </a:ext>
            </a:extLst>
          </p:cNvPr>
          <p:cNvSpPr txBox="1"/>
          <p:nvPr/>
        </p:nvSpPr>
        <p:spPr>
          <a:xfrm>
            <a:off x="903844" y="1133600"/>
            <a:ext cx="7073900" cy="923330"/>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The WIM is anchored in the Paris Agreement, and is advancing work under its workplan on slow onset events, non-economic losses, comprehensive risk management approaches, human mobility, and action and support. Its report will be considered jointly by the SBI and SBSTA, under SBI agenda item 10 and SBSTA agenda item 4.</a:t>
            </a:r>
          </a:p>
        </p:txBody>
      </p:sp>
      <p:grpSp>
        <p:nvGrpSpPr>
          <p:cNvPr id="8" name="Grupo 7">
            <a:extLst>
              <a:ext uri="{FF2B5EF4-FFF2-40B4-BE49-F238E27FC236}">
                <a16:creationId xmlns:a16="http://schemas.microsoft.com/office/drawing/2014/main" xmlns="" id="{B75CFB6D-80BA-4051-9D13-F521749302B6}"/>
              </a:ext>
            </a:extLst>
          </p:cNvPr>
          <p:cNvGrpSpPr/>
          <p:nvPr/>
        </p:nvGrpSpPr>
        <p:grpSpPr>
          <a:xfrm>
            <a:off x="431800" y="517612"/>
            <a:ext cx="440812" cy="458773"/>
            <a:chOff x="130302" y="1233049"/>
            <a:chExt cx="440812" cy="458773"/>
          </a:xfrm>
        </p:grpSpPr>
        <p:sp>
          <p:nvSpPr>
            <p:cNvPr id="10" name="Teardrop 48">
              <a:extLst>
                <a:ext uri="{FF2B5EF4-FFF2-40B4-BE49-F238E27FC236}">
                  <a16:creationId xmlns:a16="http://schemas.microsoft.com/office/drawing/2014/main" xmlns="" id="{5AFEAA17-B0E5-46F3-B441-FA31D42281ED}"/>
                </a:ext>
              </a:extLst>
            </p:cNvPr>
            <p:cNvSpPr/>
            <p:nvPr/>
          </p:nvSpPr>
          <p:spPr bwMode="ltGray">
            <a:xfrm rot="18900000" flipV="1">
              <a:off x="130302" y="1233049"/>
              <a:ext cx="440812" cy="458773"/>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FFFFFF"/>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D55F69E4-3BFA-4BA9-96E6-395290421F1B}"/>
                </a:ext>
              </a:extLst>
            </p:cNvPr>
            <p:cNvSpPr txBox="1"/>
            <p:nvPr/>
          </p:nvSpPr>
          <p:spPr>
            <a:xfrm>
              <a:off x="234951" y="1312394"/>
              <a:ext cx="165100" cy="300082"/>
            </a:xfrm>
            <a:prstGeom prst="rect">
              <a:avLst/>
            </a:prstGeom>
            <a:noFill/>
          </p:spPr>
          <p:txBody>
            <a:bodyPr wrap="square" rtlCol="0">
              <a:spAutoFit/>
            </a:bodyPr>
            <a:lstStyle/>
            <a:p>
              <a:r>
                <a:rPr lang="es-AR" b="1" dirty="0">
                  <a:solidFill>
                    <a:schemeClr val="tx2"/>
                  </a:solidFill>
                  <a:latin typeface="Arial" panose="020B0604020202020204" pitchFamily="34" charset="0"/>
                  <a:cs typeface="Arial" panose="020B0604020202020204" pitchFamily="34" charset="0"/>
                </a:rPr>
                <a:t>2</a:t>
              </a:r>
            </a:p>
          </p:txBody>
        </p:sp>
      </p:grpSp>
      <p:sp>
        <p:nvSpPr>
          <p:cNvPr id="13" name="Rectángulo 12">
            <a:extLst>
              <a:ext uri="{FF2B5EF4-FFF2-40B4-BE49-F238E27FC236}">
                <a16:creationId xmlns:a16="http://schemas.microsoft.com/office/drawing/2014/main" xmlns="" id="{26071F2C-4C4C-478C-AF25-164087770A40}"/>
              </a:ext>
            </a:extLst>
          </p:cNvPr>
          <p:cNvSpPr/>
          <p:nvPr/>
        </p:nvSpPr>
        <p:spPr>
          <a:xfrm>
            <a:off x="903844" y="537493"/>
            <a:ext cx="7073900" cy="5061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Arial" panose="020B0604020202020204" pitchFamily="34" charset="0"/>
                <a:cs typeface="Arial" panose="020B0604020202020204" pitchFamily="34" charset="0"/>
              </a:rPr>
              <a:t>Report of the WIM (SBI/SBSTA)</a:t>
            </a:r>
          </a:p>
        </p:txBody>
      </p:sp>
      <p:sp>
        <p:nvSpPr>
          <p:cNvPr id="14" name="CuadroTexto 13">
            <a:extLst>
              <a:ext uri="{FF2B5EF4-FFF2-40B4-BE49-F238E27FC236}">
                <a16:creationId xmlns:a16="http://schemas.microsoft.com/office/drawing/2014/main" xmlns="" id="{E65E3FB7-89B5-4FAF-A3DD-993216DE0284}"/>
              </a:ext>
            </a:extLst>
          </p:cNvPr>
          <p:cNvSpPr txBox="1"/>
          <p:nvPr/>
        </p:nvSpPr>
        <p:spPr>
          <a:xfrm>
            <a:off x="867471" y="2836500"/>
            <a:ext cx="7073900" cy="1962075"/>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This issue was not taken up at SBI 48-1 in Bangkok. In its conclusions, SBI 48, which convened in Bonn, Germany, agreed to continue consideration of this matter at SBI 49 on the basis of the draft decision text proposed by the Co-Facilitators of the informal consultations. The issue will be taken up under SBI agenda item 13</a:t>
            </a:r>
            <a:r>
              <a:rPr lang="en-US" dirty="0" smtClean="0">
                <a:solidFill>
                  <a:schemeClr val="tx2"/>
                </a:solidFill>
                <a:latin typeface="Arial" panose="020B0604020202020204" pitchFamily="34" charset="0"/>
                <a:cs typeface="Arial" panose="020B0604020202020204" pitchFamily="34" charset="0"/>
              </a:rPr>
              <a:t>.</a:t>
            </a:r>
          </a:p>
          <a:p>
            <a:r>
              <a:rPr lang="en-US" dirty="0" smtClean="0">
                <a:solidFill>
                  <a:schemeClr val="tx2"/>
                </a:solidFill>
                <a:latin typeface="Arial" panose="020B0604020202020204" pitchFamily="34" charset="0"/>
                <a:cs typeface="Arial" panose="020B0604020202020204" pitchFamily="34" charset="0"/>
              </a:rPr>
              <a:t>Issues to be addressed:</a:t>
            </a:r>
          </a:p>
          <a:p>
            <a:pPr marL="285750" indent="-285750">
              <a:buFont typeface="Arial"/>
              <a:buChar char="•"/>
            </a:pPr>
            <a:r>
              <a:rPr lang="en-US" dirty="0" smtClean="0">
                <a:solidFill>
                  <a:schemeClr val="tx2"/>
                </a:solidFill>
                <a:latin typeface="Arial" panose="020B0604020202020204" pitchFamily="34" charset="0"/>
                <a:cs typeface="Arial" panose="020B0604020202020204" pitchFamily="34" charset="0"/>
              </a:rPr>
              <a:t>Gaps and needs; request for consideration on how to address those gaps and needs; inclusion of risk framework;</a:t>
            </a:r>
          </a:p>
          <a:p>
            <a:pPr marL="285750" indent="-285750">
              <a:buFont typeface="Arial"/>
              <a:buChar char="•"/>
            </a:pPr>
            <a:r>
              <a:rPr lang="en-US" dirty="0" smtClean="0">
                <a:solidFill>
                  <a:schemeClr val="tx2"/>
                </a:solidFill>
                <a:latin typeface="Arial" panose="020B0604020202020204" pitchFamily="34" charset="0"/>
                <a:cs typeface="Arial" panose="020B0604020202020204" pitchFamily="34" charset="0"/>
              </a:rPr>
              <a:t>Support to </a:t>
            </a:r>
            <a:r>
              <a:rPr lang="en-US" dirty="0" err="1" smtClean="0">
                <a:solidFill>
                  <a:schemeClr val="tx2"/>
                </a:solidFill>
                <a:latin typeface="Arial" panose="020B0604020202020204" pitchFamily="34" charset="0"/>
                <a:cs typeface="Arial" panose="020B0604020202020204" pitchFamily="34" charset="0"/>
              </a:rPr>
              <a:t>implment</a:t>
            </a:r>
            <a:r>
              <a:rPr lang="en-US" dirty="0" smtClean="0">
                <a:solidFill>
                  <a:schemeClr val="tx2"/>
                </a:solidFill>
                <a:latin typeface="Arial" panose="020B0604020202020204" pitchFamily="34" charset="0"/>
                <a:cs typeface="Arial" panose="020B0604020202020204" pitchFamily="34" charset="0"/>
              </a:rPr>
              <a:t> and formulate NAPs</a:t>
            </a:r>
            <a:endParaRPr lang="en-US" dirty="0" smtClean="0">
              <a:solidFill>
                <a:schemeClr val="tx2"/>
              </a:solidFill>
              <a:latin typeface="Arial" panose="020B0604020202020204" pitchFamily="34" charset="0"/>
              <a:cs typeface="Arial" panose="020B0604020202020204" pitchFamily="34" charset="0"/>
            </a:endParaRPr>
          </a:p>
          <a:p>
            <a:pPr marL="285750" indent="-285750">
              <a:buFont typeface="Arial"/>
              <a:buChar char="•"/>
            </a:pPr>
            <a:endParaRPr lang="en-US" dirty="0">
              <a:solidFill>
                <a:schemeClr val="tx2"/>
              </a:solidFill>
              <a:latin typeface="Arial" panose="020B0604020202020204" pitchFamily="34" charset="0"/>
              <a:cs typeface="Arial" panose="020B0604020202020204" pitchFamily="34" charset="0"/>
            </a:endParaRPr>
          </a:p>
        </p:txBody>
      </p:sp>
      <p:grpSp>
        <p:nvGrpSpPr>
          <p:cNvPr id="15" name="Grupo 14">
            <a:extLst>
              <a:ext uri="{FF2B5EF4-FFF2-40B4-BE49-F238E27FC236}">
                <a16:creationId xmlns:a16="http://schemas.microsoft.com/office/drawing/2014/main" xmlns="" id="{7EA5EF0D-02F3-4EBC-A3A8-D67317F7C21B}"/>
              </a:ext>
            </a:extLst>
          </p:cNvPr>
          <p:cNvGrpSpPr/>
          <p:nvPr/>
        </p:nvGrpSpPr>
        <p:grpSpPr>
          <a:xfrm>
            <a:off x="431800" y="2231641"/>
            <a:ext cx="440812" cy="458773"/>
            <a:chOff x="130302" y="1233049"/>
            <a:chExt cx="440812" cy="458773"/>
          </a:xfrm>
        </p:grpSpPr>
        <p:sp>
          <p:nvSpPr>
            <p:cNvPr id="16" name="Teardrop 48">
              <a:extLst>
                <a:ext uri="{FF2B5EF4-FFF2-40B4-BE49-F238E27FC236}">
                  <a16:creationId xmlns:a16="http://schemas.microsoft.com/office/drawing/2014/main" xmlns="" id="{8C6FBE7E-B58D-4101-AE55-EBE3ECFA0A08}"/>
                </a:ext>
              </a:extLst>
            </p:cNvPr>
            <p:cNvSpPr/>
            <p:nvPr/>
          </p:nvSpPr>
          <p:spPr bwMode="ltGray">
            <a:xfrm rot="18900000" flipV="1">
              <a:off x="130302" y="1233049"/>
              <a:ext cx="440812" cy="458773"/>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FFFFFF"/>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xmlns="" id="{5A1AF617-0777-4FC6-9DDC-19044D5619BB}"/>
                </a:ext>
              </a:extLst>
            </p:cNvPr>
            <p:cNvSpPr txBox="1"/>
            <p:nvPr/>
          </p:nvSpPr>
          <p:spPr>
            <a:xfrm>
              <a:off x="234951" y="1312394"/>
              <a:ext cx="165100" cy="300082"/>
            </a:xfrm>
            <a:prstGeom prst="rect">
              <a:avLst/>
            </a:prstGeom>
            <a:noFill/>
          </p:spPr>
          <p:txBody>
            <a:bodyPr wrap="square" rtlCol="0">
              <a:spAutoFit/>
            </a:bodyPr>
            <a:lstStyle/>
            <a:p>
              <a:r>
                <a:rPr lang="es-AR" b="1" dirty="0">
                  <a:solidFill>
                    <a:schemeClr val="tx2"/>
                  </a:solidFill>
                  <a:latin typeface="Arial" panose="020B0604020202020204" pitchFamily="34" charset="0"/>
                  <a:cs typeface="Arial" panose="020B0604020202020204" pitchFamily="34" charset="0"/>
                </a:rPr>
                <a:t>3</a:t>
              </a:r>
            </a:p>
          </p:txBody>
        </p:sp>
      </p:grpSp>
      <p:sp>
        <p:nvSpPr>
          <p:cNvPr id="18" name="Rectángulo 17">
            <a:extLst>
              <a:ext uri="{FF2B5EF4-FFF2-40B4-BE49-F238E27FC236}">
                <a16:creationId xmlns:a16="http://schemas.microsoft.com/office/drawing/2014/main" xmlns="" id="{B4A102D5-0EC9-444C-8B89-ADBE6BB1E16F}"/>
              </a:ext>
            </a:extLst>
          </p:cNvPr>
          <p:cNvSpPr/>
          <p:nvPr/>
        </p:nvSpPr>
        <p:spPr>
          <a:xfrm>
            <a:off x="903844" y="2200720"/>
            <a:ext cx="7073900" cy="5061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Arial" panose="020B0604020202020204" pitchFamily="34" charset="0"/>
                <a:cs typeface="Arial" panose="020B0604020202020204" pitchFamily="34" charset="0"/>
              </a:rPr>
              <a:t>National Adaptation Plans (SBI)</a:t>
            </a:r>
          </a:p>
        </p:txBody>
      </p:sp>
    </p:spTree>
    <p:extLst>
      <p:ext uri="{BB962C8B-B14F-4D97-AF65-F5344CB8AC3E}">
        <p14:creationId xmlns:p14="http://schemas.microsoft.com/office/powerpoint/2010/main" val="16716285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stretch>
            <a:fillRect/>
          </a:stretch>
        </p:blipFill>
        <p:spPr>
          <a:xfrm>
            <a:off x="0" y="0"/>
            <a:ext cx="9144000" cy="4516438"/>
          </a:xfrm>
          <a:prstGeom prst="rect">
            <a:avLst/>
          </a:prstGeom>
        </p:spPr>
      </p:pic>
      <p:sp>
        <p:nvSpPr>
          <p:cNvPr id="7" name="Title 1"/>
          <p:cNvSpPr>
            <a:spLocks noGrp="1"/>
          </p:cNvSpPr>
          <p:nvPr/>
        </p:nvSpPr>
        <p:spPr>
          <a:xfrm>
            <a:off x="431800" y="820844"/>
            <a:ext cx="8280400" cy="3566402"/>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R="12700" lvl="0" algn="ctr" defTabSz="685800">
              <a:lnSpc>
                <a:spcPct val="101000"/>
              </a:lnSpc>
              <a:spcBef>
                <a:spcPts val="0"/>
              </a:spcBef>
            </a:pPr>
            <a:endParaRPr lang="en-GB" sz="1600" b="0" dirty="0">
              <a:solidFill>
                <a:srgbClr val="92D050"/>
              </a:solidFill>
              <a:latin typeface="Calibri" panose="020F0502020204030204" pitchFamily="34" charset="0"/>
              <a:ea typeface="Calibri" panose="020F0502020204030204" pitchFamily="34" charset="0"/>
              <a:cs typeface="Arial" panose="020B0604020202020204" pitchFamily="34" charset="0"/>
            </a:endParaRPr>
          </a:p>
        </p:txBody>
      </p:sp>
      <p:pic>
        <p:nvPicPr>
          <p:cNvPr id="23" name="Immagine 22"/>
          <p:cNvPicPr>
            <a:picLocks noChangeAspect="1"/>
          </p:cNvPicPr>
          <p:nvPr/>
        </p:nvPicPr>
        <p:blipFill>
          <a:blip r:embed="rId4"/>
          <a:stretch>
            <a:fillRect/>
          </a:stretch>
        </p:blipFill>
        <p:spPr>
          <a:xfrm>
            <a:off x="431800" y="392367"/>
            <a:ext cx="9144000" cy="37591"/>
          </a:xfrm>
          <a:prstGeom prst="rect">
            <a:avLst/>
          </a:prstGeom>
        </p:spPr>
      </p:pic>
      <p:sp>
        <p:nvSpPr>
          <p:cNvPr id="2" name="TextBox 1">
            <a:extLst>
              <a:ext uri="{FF2B5EF4-FFF2-40B4-BE49-F238E27FC236}">
                <a16:creationId xmlns:a16="http://schemas.microsoft.com/office/drawing/2014/main" xmlns="" id="{7713023E-7158-4C8C-8958-62224C4909ED}"/>
              </a:ext>
            </a:extLst>
          </p:cNvPr>
          <p:cNvSpPr txBox="1"/>
          <p:nvPr/>
        </p:nvSpPr>
        <p:spPr>
          <a:xfrm>
            <a:off x="686889" y="756254"/>
            <a:ext cx="7906778" cy="1815882"/>
          </a:xfrm>
          <a:prstGeom prst="rect">
            <a:avLst/>
          </a:prstGeom>
          <a:noFill/>
        </p:spPr>
        <p:txBody>
          <a:bodyPr wrap="square" rtlCol="0">
            <a:spAutoFit/>
          </a:bodyPr>
          <a:lstStyle/>
          <a:p>
            <a:r>
              <a:rPr lang="en-GB" sz="3600" dirty="0" smtClean="0">
                <a:solidFill>
                  <a:srgbClr val="FFC000"/>
                </a:solidFill>
                <a:latin typeface="Arial" panose="020B0604020202020204" pitchFamily="34" charset="0"/>
                <a:cs typeface="Arial" panose="020B0604020202020204" pitchFamily="34" charset="0"/>
              </a:rPr>
              <a:t>Introduction</a:t>
            </a:r>
            <a:endParaRPr lang="en-GB" sz="3600" dirty="0" smtClean="0">
              <a:solidFill>
                <a:srgbClr val="FFC000"/>
              </a:solidFill>
              <a:latin typeface="Arial" panose="020B0604020202020204" pitchFamily="34" charset="0"/>
              <a:cs typeface="Arial" panose="020B0604020202020204" pitchFamily="34" charset="0"/>
            </a:endParaRPr>
          </a:p>
          <a:p>
            <a:endParaRPr lang="x-none" sz="3600" dirty="0">
              <a:solidFill>
                <a:srgbClr val="FFC000"/>
              </a:solidFill>
              <a:latin typeface="Arial" panose="020B0604020202020204" pitchFamily="34" charset="0"/>
              <a:cs typeface="Arial" panose="020B0604020202020204" pitchFamily="34" charset="0"/>
            </a:endParaRPr>
          </a:p>
          <a:p>
            <a:endParaRPr lang="en-US" sz="4000" dirty="0">
              <a:solidFill>
                <a:schemeClr val="bg1"/>
              </a:solidFill>
            </a:endParaRPr>
          </a:p>
        </p:txBody>
      </p:sp>
    </p:spTree>
    <p:extLst>
      <p:ext uri="{BB962C8B-B14F-4D97-AF65-F5344CB8AC3E}">
        <p14:creationId xmlns:p14="http://schemas.microsoft.com/office/powerpoint/2010/main" val="10444345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a:xfrm>
            <a:off x="96643" y="503362"/>
            <a:ext cx="8615557" cy="831677"/>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solidFill>
                <a:srgbClr val="00546E"/>
              </a:solidFill>
              <a:latin typeface="Arial" charset="0"/>
              <a:cs typeface="Arial" charset="0"/>
            </a:endParaRPr>
          </a:p>
        </p:txBody>
      </p:sp>
      <p:sp>
        <p:nvSpPr>
          <p:cNvPr id="11" name="Content Placeholder 2"/>
          <p:cNvSpPr>
            <a:spLocks noGrp="1"/>
          </p:cNvSpPr>
          <p:nvPr/>
        </p:nvSpPr>
        <p:spPr>
          <a:xfrm>
            <a:off x="96643" y="1214144"/>
            <a:ext cx="8681597" cy="2861627"/>
          </a:xfrm>
          <a:prstGeom prst="rect">
            <a:avLst/>
          </a:prstGeom>
        </p:spPr>
        <p:style>
          <a:lnRef idx="0">
            <a:scrgbClr r="0" g="0" b="0"/>
          </a:lnRef>
          <a:fillRef idx="0">
            <a:scrgbClr r="0" g="0" b="0"/>
          </a:fillRef>
          <a:effectRef idx="0">
            <a:scrgbClr r="0" g="0" b="0"/>
          </a:effectRef>
          <a:fontRef idx="major"/>
        </p:style>
        <p:txBody>
          <a:bodyPr lIns="0" rIns="90000"/>
          <a:lstStyle>
            <a:lvl1pPr marL="0" indent="0" algn="l" defTabSz="914400" rtl="0" eaLnBrk="1" latinLnBrk="0" hangingPunct="1">
              <a:lnSpc>
                <a:spcPct val="90000"/>
              </a:lnSpc>
              <a:spcBef>
                <a:spcPts val="1000"/>
              </a:spcBef>
              <a:buFont typeface="Arial"/>
              <a:buNone/>
              <a:defRPr sz="1400"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j-lt"/>
                <a:ea typeface="+mj-ea"/>
                <a:cs typeface="+mj-cs"/>
              </a:defRPr>
            </a:lvl2pPr>
            <a:lvl3pPr marL="914400" indent="0" algn="l" defTabSz="914400" rtl="0" eaLnBrk="1" latinLnBrk="0" hangingPunct="1">
              <a:lnSpc>
                <a:spcPct val="90000"/>
              </a:lnSpc>
              <a:spcBef>
                <a:spcPts val="500"/>
              </a:spcBef>
              <a:buFont typeface="Arial"/>
              <a:buNone/>
              <a:defRPr sz="1600" kern="1200">
                <a:solidFill>
                  <a:schemeClr val="tx1"/>
                </a:solidFill>
                <a:latin typeface="+mj-lt"/>
                <a:ea typeface="+mj-ea"/>
                <a:cs typeface="+mj-cs"/>
              </a:defRPr>
            </a:lvl3pPr>
            <a:lvl4pPr marL="13716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4pPr>
            <a:lvl5pPr marL="18288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pPr marL="342900" indent="-342900">
              <a:buFont typeface="Arial" panose="020B0604020202020204" pitchFamily="34" charset="0"/>
              <a:buChar char="•"/>
            </a:pPr>
            <a:endParaRPr lang="en-US" sz="2400" dirty="0">
              <a:latin typeface="Arial" charset="0"/>
              <a:cs typeface="Arial" charset="0"/>
            </a:endParaRPr>
          </a:p>
        </p:txBody>
      </p:sp>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6" name="CuadroTexto 5">
            <a:extLst>
              <a:ext uri="{FF2B5EF4-FFF2-40B4-BE49-F238E27FC236}">
                <a16:creationId xmlns:a16="http://schemas.microsoft.com/office/drawing/2014/main" xmlns="" id="{10061503-B79F-4EC0-8CB9-5D17A5AFF5A1}"/>
              </a:ext>
            </a:extLst>
          </p:cNvPr>
          <p:cNvSpPr txBox="1"/>
          <p:nvPr/>
        </p:nvSpPr>
        <p:spPr>
          <a:xfrm>
            <a:off x="867470" y="1205694"/>
            <a:ext cx="7445499" cy="3416320"/>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This issue was not taken up at SBSTA 48-1 in Bangkok. In its conclusions, SBSTA 48, which convened in Bonn, Germany:</a:t>
            </a:r>
          </a:p>
          <a:p>
            <a:endParaRPr lang="en-US" dirty="0">
              <a:solidFill>
                <a:schemeClr val="tx2"/>
              </a:solidFill>
              <a:latin typeface="Arial" panose="020B0604020202020204" pitchFamily="34" charset="0"/>
              <a:cs typeface="Arial" panose="020B0604020202020204" pitchFamily="34" charset="0"/>
            </a:endParaRPr>
          </a:p>
          <a:p>
            <a:pPr marL="628650" lvl="1" indent="-285750">
              <a:buFont typeface="Wingdings" panose="05000000000000000000" pitchFamily="2" charset="2"/>
              <a:buChar char="ü"/>
            </a:pPr>
            <a:r>
              <a:rPr lang="en-US" dirty="0">
                <a:solidFill>
                  <a:schemeClr val="tx2"/>
                </a:solidFill>
                <a:latin typeface="Arial" panose="020B0604020202020204" pitchFamily="34" charset="0"/>
                <a:cs typeface="Arial" panose="020B0604020202020204" pitchFamily="34" charset="0"/>
              </a:rPr>
              <a:t>reviewed the NWP with a view to further improve its relevance and effectiveness; </a:t>
            </a:r>
          </a:p>
          <a:p>
            <a:pPr marL="628650" lvl="1" indent="-285750">
              <a:buFont typeface="Wingdings" panose="05000000000000000000" pitchFamily="2" charset="2"/>
              <a:buChar char="ü"/>
            </a:pPr>
            <a:r>
              <a:rPr lang="en-US" dirty="0">
                <a:solidFill>
                  <a:schemeClr val="tx2"/>
                </a:solidFill>
                <a:latin typeface="Arial" panose="020B0604020202020204" pitchFamily="34" charset="0"/>
                <a:cs typeface="Arial" panose="020B0604020202020204" pitchFamily="34" charset="0"/>
              </a:rPr>
              <a:t>concluded that the NWP has successfully responded to its mandates; </a:t>
            </a:r>
          </a:p>
          <a:p>
            <a:pPr marL="628650" lvl="1" indent="-285750">
              <a:buFont typeface="Wingdings" panose="05000000000000000000" pitchFamily="2" charset="2"/>
              <a:buChar char="ü"/>
            </a:pPr>
            <a:r>
              <a:rPr lang="en-US" dirty="0">
                <a:solidFill>
                  <a:schemeClr val="tx2"/>
                </a:solidFill>
                <a:latin typeface="Arial" panose="020B0604020202020204" pitchFamily="34" charset="0"/>
                <a:cs typeface="Arial" panose="020B0604020202020204" pitchFamily="34" charset="0"/>
              </a:rPr>
              <a:t>encouraged it to continue enhancing its role as a knowledge-for-action hub for adaptation and resilience with a view to further improving the relevance and effectiveness of the NWP in the light of the Paris Agreement; </a:t>
            </a:r>
          </a:p>
          <a:p>
            <a:pPr marL="628650" lvl="1" indent="-285750">
              <a:buFont typeface="Wingdings" panose="05000000000000000000" pitchFamily="2" charset="2"/>
              <a:buChar char="ü"/>
            </a:pPr>
            <a:r>
              <a:rPr lang="en-US" dirty="0">
                <a:solidFill>
                  <a:schemeClr val="tx2"/>
                </a:solidFill>
                <a:latin typeface="Arial" panose="020B0604020202020204" pitchFamily="34" charset="0"/>
                <a:cs typeface="Arial" panose="020B0604020202020204" pitchFamily="34" charset="0"/>
              </a:rPr>
              <a:t>invited the Adaptation Committee to provide advice on the delivery of NWP mandates and opportunities to align efforts with relevant bodies, workstreams and institutional arrangements; and</a:t>
            </a:r>
          </a:p>
          <a:p>
            <a:pPr marL="628650" lvl="1" indent="-285750">
              <a:buFont typeface="Wingdings" panose="05000000000000000000" pitchFamily="2" charset="2"/>
              <a:buChar char="ü"/>
            </a:pPr>
            <a:r>
              <a:rPr lang="en-US" dirty="0">
                <a:solidFill>
                  <a:schemeClr val="tx2"/>
                </a:solidFill>
                <a:latin typeface="Arial" panose="020B0604020202020204" pitchFamily="34" charset="0"/>
                <a:cs typeface="Arial" panose="020B0604020202020204" pitchFamily="34" charset="0"/>
              </a:rPr>
              <a:t>outlined a list of ten emerging issues for future NWP thematic areas and invited the NWP to provide information on monitoring tools and assessment methods.</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The </a:t>
            </a:r>
            <a:r>
              <a:rPr lang="en-US" b="1" dirty="0">
                <a:solidFill>
                  <a:schemeClr val="tx2"/>
                </a:solidFill>
                <a:latin typeface="Arial" panose="020B0604020202020204" pitchFamily="34" charset="0"/>
                <a:cs typeface="Arial" panose="020B0604020202020204" pitchFamily="34" charset="0"/>
              </a:rPr>
              <a:t>12th NWP Focal Point Forum </a:t>
            </a:r>
            <a:r>
              <a:rPr lang="en-US" dirty="0">
                <a:solidFill>
                  <a:schemeClr val="tx2"/>
                </a:solidFill>
                <a:latin typeface="Arial" panose="020B0604020202020204" pitchFamily="34" charset="0"/>
                <a:cs typeface="Arial" panose="020B0604020202020204" pitchFamily="34" charset="0"/>
              </a:rPr>
              <a:t>is expected to convene in conjunction with SBSTA 49 on the topic of </a:t>
            </a:r>
            <a:r>
              <a:rPr lang="en-US" b="1" dirty="0">
                <a:solidFill>
                  <a:schemeClr val="tx2"/>
                </a:solidFill>
                <a:latin typeface="Arial" panose="020B0604020202020204" pitchFamily="34" charset="0"/>
                <a:cs typeface="Arial" panose="020B0604020202020204" pitchFamily="34" charset="0"/>
              </a:rPr>
              <a:t>economic diversification</a:t>
            </a:r>
            <a:r>
              <a:rPr lang="en-US" dirty="0">
                <a:solidFill>
                  <a:schemeClr val="tx2"/>
                </a:solidFill>
                <a:latin typeface="Arial" panose="020B0604020202020204" pitchFamily="34" charset="0"/>
                <a:cs typeface="Arial" panose="020B0604020202020204" pitchFamily="34" charset="0"/>
              </a:rPr>
              <a:t>.</a:t>
            </a:r>
          </a:p>
        </p:txBody>
      </p:sp>
      <p:grpSp>
        <p:nvGrpSpPr>
          <p:cNvPr id="8" name="Grupo 7">
            <a:extLst>
              <a:ext uri="{FF2B5EF4-FFF2-40B4-BE49-F238E27FC236}">
                <a16:creationId xmlns:a16="http://schemas.microsoft.com/office/drawing/2014/main" xmlns="" id="{B75CFB6D-80BA-4051-9D13-F521749302B6}"/>
              </a:ext>
            </a:extLst>
          </p:cNvPr>
          <p:cNvGrpSpPr/>
          <p:nvPr/>
        </p:nvGrpSpPr>
        <p:grpSpPr>
          <a:xfrm>
            <a:off x="431800" y="639448"/>
            <a:ext cx="440812" cy="458773"/>
            <a:chOff x="130302" y="1233049"/>
            <a:chExt cx="440812" cy="458773"/>
          </a:xfrm>
        </p:grpSpPr>
        <p:sp>
          <p:nvSpPr>
            <p:cNvPr id="10" name="Teardrop 48">
              <a:extLst>
                <a:ext uri="{FF2B5EF4-FFF2-40B4-BE49-F238E27FC236}">
                  <a16:creationId xmlns:a16="http://schemas.microsoft.com/office/drawing/2014/main" xmlns="" id="{5AFEAA17-B0E5-46F3-B441-FA31D42281ED}"/>
                </a:ext>
              </a:extLst>
            </p:cNvPr>
            <p:cNvSpPr/>
            <p:nvPr/>
          </p:nvSpPr>
          <p:spPr bwMode="ltGray">
            <a:xfrm rot="18900000" flipV="1">
              <a:off x="130302" y="1233049"/>
              <a:ext cx="440812" cy="458773"/>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FFFFFF"/>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D55F69E4-3BFA-4BA9-96E6-395290421F1B}"/>
                </a:ext>
              </a:extLst>
            </p:cNvPr>
            <p:cNvSpPr txBox="1"/>
            <p:nvPr/>
          </p:nvSpPr>
          <p:spPr>
            <a:xfrm>
              <a:off x="234951" y="1312394"/>
              <a:ext cx="165100" cy="300082"/>
            </a:xfrm>
            <a:prstGeom prst="rect">
              <a:avLst/>
            </a:prstGeom>
            <a:noFill/>
          </p:spPr>
          <p:txBody>
            <a:bodyPr wrap="square" rtlCol="0">
              <a:spAutoFit/>
            </a:bodyPr>
            <a:lstStyle/>
            <a:p>
              <a:r>
                <a:rPr lang="es-AR" b="1" dirty="0">
                  <a:solidFill>
                    <a:schemeClr val="tx2"/>
                  </a:solidFill>
                  <a:latin typeface="Arial" panose="020B0604020202020204" pitchFamily="34" charset="0"/>
                  <a:cs typeface="Arial" panose="020B0604020202020204" pitchFamily="34" charset="0"/>
                </a:rPr>
                <a:t>4</a:t>
              </a:r>
            </a:p>
          </p:txBody>
        </p:sp>
      </p:grpSp>
      <p:sp>
        <p:nvSpPr>
          <p:cNvPr id="13" name="Rectángulo 12">
            <a:extLst>
              <a:ext uri="{FF2B5EF4-FFF2-40B4-BE49-F238E27FC236}">
                <a16:creationId xmlns:a16="http://schemas.microsoft.com/office/drawing/2014/main" xmlns="" id="{26071F2C-4C4C-478C-AF25-164087770A40}"/>
              </a:ext>
            </a:extLst>
          </p:cNvPr>
          <p:cNvSpPr/>
          <p:nvPr/>
        </p:nvSpPr>
        <p:spPr>
          <a:xfrm>
            <a:off x="903843" y="616994"/>
            <a:ext cx="7445499" cy="5061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Arial" panose="020B0604020202020204" pitchFamily="34" charset="0"/>
                <a:cs typeface="Arial" panose="020B0604020202020204" pitchFamily="34" charset="0"/>
              </a:rPr>
              <a:t>Nairobi Work </a:t>
            </a:r>
            <a:r>
              <a:rPr lang="en-US" b="1" dirty="0" err="1">
                <a:solidFill>
                  <a:schemeClr val="tx2"/>
                </a:solidFill>
                <a:latin typeface="Arial" panose="020B0604020202020204" pitchFamily="34" charset="0"/>
                <a:cs typeface="Arial" panose="020B0604020202020204" pitchFamily="34" charset="0"/>
              </a:rPr>
              <a:t>Programme</a:t>
            </a:r>
            <a:r>
              <a:rPr lang="en-US" b="1" dirty="0">
                <a:solidFill>
                  <a:schemeClr val="tx2"/>
                </a:solidFill>
                <a:latin typeface="Arial" panose="020B0604020202020204" pitchFamily="34" charset="0"/>
                <a:cs typeface="Arial" panose="020B0604020202020204" pitchFamily="34" charset="0"/>
              </a:rPr>
              <a:t> (SBSTA)</a:t>
            </a:r>
          </a:p>
        </p:txBody>
      </p:sp>
    </p:spTree>
    <p:extLst>
      <p:ext uri="{BB962C8B-B14F-4D97-AF65-F5344CB8AC3E}">
        <p14:creationId xmlns:p14="http://schemas.microsoft.com/office/powerpoint/2010/main" val="33894740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stretch>
            <a:fillRect/>
          </a:stretch>
        </p:blipFill>
        <p:spPr>
          <a:xfrm>
            <a:off x="0" y="0"/>
            <a:ext cx="9144000" cy="4516438"/>
          </a:xfrm>
          <a:prstGeom prst="rect">
            <a:avLst/>
          </a:prstGeom>
        </p:spPr>
      </p:pic>
      <p:sp>
        <p:nvSpPr>
          <p:cNvPr id="7" name="Title 1"/>
          <p:cNvSpPr>
            <a:spLocks noGrp="1"/>
          </p:cNvSpPr>
          <p:nvPr/>
        </p:nvSpPr>
        <p:spPr>
          <a:xfrm>
            <a:off x="431800" y="820844"/>
            <a:ext cx="8280400" cy="3566402"/>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R="12700" lvl="0" algn="ctr" defTabSz="685800">
              <a:lnSpc>
                <a:spcPct val="101000"/>
              </a:lnSpc>
              <a:spcBef>
                <a:spcPts val="0"/>
              </a:spcBef>
            </a:pPr>
            <a:endParaRPr lang="en-GB" sz="1600" b="0" dirty="0">
              <a:solidFill>
                <a:srgbClr val="92D050"/>
              </a:solidFill>
              <a:latin typeface="Calibri" panose="020F0502020204030204" pitchFamily="34" charset="0"/>
              <a:ea typeface="Calibri" panose="020F0502020204030204" pitchFamily="34" charset="0"/>
              <a:cs typeface="Arial" panose="020B0604020202020204" pitchFamily="34" charset="0"/>
            </a:endParaRPr>
          </a:p>
        </p:txBody>
      </p:sp>
      <p:pic>
        <p:nvPicPr>
          <p:cNvPr id="23" name="Immagine 22"/>
          <p:cNvPicPr>
            <a:picLocks noChangeAspect="1"/>
          </p:cNvPicPr>
          <p:nvPr/>
        </p:nvPicPr>
        <p:blipFill>
          <a:blip r:embed="rId4"/>
          <a:stretch>
            <a:fillRect/>
          </a:stretch>
        </p:blipFill>
        <p:spPr>
          <a:xfrm>
            <a:off x="431800" y="392367"/>
            <a:ext cx="9144000" cy="37591"/>
          </a:xfrm>
          <a:prstGeom prst="rect">
            <a:avLst/>
          </a:prstGeom>
        </p:spPr>
      </p:pic>
      <p:sp>
        <p:nvSpPr>
          <p:cNvPr id="2" name="TextBox 1">
            <a:extLst>
              <a:ext uri="{FF2B5EF4-FFF2-40B4-BE49-F238E27FC236}">
                <a16:creationId xmlns:a16="http://schemas.microsoft.com/office/drawing/2014/main" xmlns="" id="{7713023E-7158-4C8C-8958-62224C4909ED}"/>
              </a:ext>
            </a:extLst>
          </p:cNvPr>
          <p:cNvSpPr txBox="1"/>
          <p:nvPr/>
        </p:nvSpPr>
        <p:spPr>
          <a:xfrm>
            <a:off x="686889" y="756254"/>
            <a:ext cx="7364911" cy="646331"/>
          </a:xfrm>
          <a:prstGeom prst="rect">
            <a:avLst/>
          </a:prstGeom>
          <a:noFill/>
        </p:spPr>
        <p:txBody>
          <a:bodyPr wrap="square" rtlCol="0">
            <a:spAutoFit/>
          </a:bodyPr>
          <a:lstStyle/>
          <a:p>
            <a:r>
              <a:rPr lang="en-GB" sz="3600" dirty="0" smtClean="0">
                <a:solidFill>
                  <a:srgbClr val="FFC000"/>
                </a:solidFill>
                <a:latin typeface="Arial" panose="020B0604020202020204" pitchFamily="34" charset="0"/>
                <a:cs typeface="Arial" panose="020B0604020202020204" pitchFamily="34" charset="0"/>
              </a:rPr>
              <a:t>Means </a:t>
            </a:r>
            <a:r>
              <a:rPr lang="en-GB" sz="3600" dirty="0" smtClean="0">
                <a:solidFill>
                  <a:srgbClr val="FFC000"/>
                </a:solidFill>
                <a:latin typeface="Arial" panose="020B0604020202020204" pitchFamily="34" charset="0"/>
                <a:cs typeface="Arial" panose="020B0604020202020204" pitchFamily="34" charset="0"/>
              </a:rPr>
              <a:t>of implementation</a:t>
            </a:r>
            <a:endParaRPr lang="en-GB" sz="36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9741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a:xfrm>
            <a:off x="96643" y="528762"/>
            <a:ext cx="8615557" cy="831677"/>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solidFill>
                <a:srgbClr val="00546E"/>
              </a:solidFill>
              <a:latin typeface="Arial" charset="0"/>
              <a:cs typeface="Arial" charset="0"/>
            </a:endParaRPr>
          </a:p>
        </p:txBody>
      </p:sp>
      <p:sp>
        <p:nvSpPr>
          <p:cNvPr id="11" name="Content Placeholder 2"/>
          <p:cNvSpPr>
            <a:spLocks noGrp="1"/>
          </p:cNvSpPr>
          <p:nvPr/>
        </p:nvSpPr>
        <p:spPr>
          <a:xfrm>
            <a:off x="96643" y="1442744"/>
            <a:ext cx="8681597" cy="2861627"/>
          </a:xfrm>
          <a:prstGeom prst="rect">
            <a:avLst/>
          </a:prstGeom>
        </p:spPr>
        <p:style>
          <a:lnRef idx="0">
            <a:scrgbClr r="0" g="0" b="0"/>
          </a:lnRef>
          <a:fillRef idx="0">
            <a:scrgbClr r="0" g="0" b="0"/>
          </a:fillRef>
          <a:effectRef idx="0">
            <a:scrgbClr r="0" g="0" b="0"/>
          </a:effectRef>
          <a:fontRef idx="major"/>
        </p:style>
        <p:txBody>
          <a:bodyPr lIns="0" rIns="90000"/>
          <a:lstStyle>
            <a:lvl1pPr marL="0" indent="0" algn="l" defTabSz="914400" rtl="0" eaLnBrk="1" latinLnBrk="0" hangingPunct="1">
              <a:lnSpc>
                <a:spcPct val="90000"/>
              </a:lnSpc>
              <a:spcBef>
                <a:spcPts val="1000"/>
              </a:spcBef>
              <a:buFont typeface="Arial"/>
              <a:buNone/>
              <a:defRPr sz="1400"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j-lt"/>
                <a:ea typeface="+mj-ea"/>
                <a:cs typeface="+mj-cs"/>
              </a:defRPr>
            </a:lvl2pPr>
            <a:lvl3pPr marL="914400" indent="0" algn="l" defTabSz="914400" rtl="0" eaLnBrk="1" latinLnBrk="0" hangingPunct="1">
              <a:lnSpc>
                <a:spcPct val="90000"/>
              </a:lnSpc>
              <a:spcBef>
                <a:spcPts val="500"/>
              </a:spcBef>
              <a:buFont typeface="Arial"/>
              <a:buNone/>
              <a:defRPr sz="1600" kern="1200">
                <a:solidFill>
                  <a:schemeClr val="tx1"/>
                </a:solidFill>
                <a:latin typeface="+mj-lt"/>
                <a:ea typeface="+mj-ea"/>
                <a:cs typeface="+mj-cs"/>
              </a:defRPr>
            </a:lvl3pPr>
            <a:lvl4pPr marL="13716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4pPr>
            <a:lvl5pPr marL="18288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pPr marL="342900" indent="-342900">
              <a:buFont typeface="Arial" panose="020B0604020202020204" pitchFamily="34" charset="0"/>
              <a:buChar char="•"/>
            </a:pPr>
            <a:endParaRPr lang="en-US" sz="2400" dirty="0">
              <a:latin typeface="Arial" charset="0"/>
              <a:cs typeface="Arial" charset="0"/>
            </a:endParaRPr>
          </a:p>
        </p:txBody>
      </p:sp>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7" name="CuadroTexto 6">
            <a:extLst>
              <a:ext uri="{FF2B5EF4-FFF2-40B4-BE49-F238E27FC236}">
                <a16:creationId xmlns:a16="http://schemas.microsoft.com/office/drawing/2014/main" xmlns="" id="{AE9A00B5-4C1F-45AB-A304-BBA614247EC6}"/>
              </a:ext>
            </a:extLst>
          </p:cNvPr>
          <p:cNvSpPr txBox="1"/>
          <p:nvPr/>
        </p:nvSpPr>
        <p:spPr>
          <a:xfrm>
            <a:off x="864040" y="3046173"/>
            <a:ext cx="7080761" cy="1131079"/>
          </a:xfrm>
          <a:prstGeom prst="rect">
            <a:avLst/>
          </a:prstGeom>
          <a:noFill/>
        </p:spPr>
        <p:txBody>
          <a:bodyPr wrap="square" rtlCol="0">
            <a:spAutoFit/>
          </a:bodyPr>
          <a:lstStyle/>
          <a:p>
            <a:r>
              <a:rPr lang="en-US" i="1" dirty="0">
                <a:solidFill>
                  <a:schemeClr val="accent1"/>
                </a:solidFill>
                <a:latin typeface="Arial" panose="020B0604020202020204" pitchFamily="34" charset="0"/>
                <a:cs typeface="Arial" panose="020B0604020202020204" pitchFamily="34" charset="0"/>
              </a:rPr>
              <a:t>Article 9.5 of the Paris Agreement </a:t>
            </a:r>
            <a:r>
              <a:rPr lang="en-US" dirty="0">
                <a:solidFill>
                  <a:schemeClr val="tx2"/>
                </a:solidFill>
                <a:latin typeface="Arial" panose="020B0604020202020204" pitchFamily="34" charset="0"/>
                <a:cs typeface="Arial" panose="020B0604020202020204" pitchFamily="34" charset="0"/>
              </a:rPr>
              <a:t>states that developed countries should communicate how and to what degree they are contributing to climate finance for mitigation and adaptation.</a:t>
            </a:r>
          </a:p>
          <a:p>
            <a:pPr marL="285750" indent="-285750">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a:p>
            <a:endParaRPr lang="es-AR" dirty="0">
              <a:solidFill>
                <a:schemeClr val="tx2"/>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xmlns="" id="{BC34CE79-1073-4AEB-B78B-DB54052CD732}"/>
              </a:ext>
            </a:extLst>
          </p:cNvPr>
          <p:cNvSpPr/>
          <p:nvPr/>
        </p:nvSpPr>
        <p:spPr>
          <a:xfrm>
            <a:off x="903843" y="549334"/>
            <a:ext cx="7123733" cy="5061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2"/>
                </a:solidFill>
                <a:latin typeface="Arial" panose="020B0604020202020204" pitchFamily="34" charset="0"/>
                <a:cs typeface="Arial" panose="020B0604020202020204" pitchFamily="34" charset="0"/>
              </a:rPr>
              <a:t>Finance</a:t>
            </a:r>
          </a:p>
        </p:txBody>
      </p:sp>
      <p:sp>
        <p:nvSpPr>
          <p:cNvPr id="2" name="Rectángulo 1">
            <a:extLst>
              <a:ext uri="{FF2B5EF4-FFF2-40B4-BE49-F238E27FC236}">
                <a16:creationId xmlns:a16="http://schemas.microsoft.com/office/drawing/2014/main" xmlns="" id="{6A520E93-FB67-493B-B505-80FCD44A826F}"/>
              </a:ext>
            </a:extLst>
          </p:cNvPr>
          <p:cNvSpPr/>
          <p:nvPr/>
        </p:nvSpPr>
        <p:spPr>
          <a:xfrm>
            <a:off x="903844" y="1244600"/>
            <a:ext cx="6910889" cy="151080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19125"/>
            <a:r>
              <a:rPr lang="en-US" sz="1800" dirty="0">
                <a:latin typeface="Arial" panose="020B0604020202020204" pitchFamily="34" charset="0"/>
                <a:cs typeface="Arial" panose="020B0604020202020204" pitchFamily="34" charset="0"/>
              </a:rPr>
              <a:t>Climate finance is </a:t>
            </a:r>
            <a:r>
              <a:rPr lang="en-US" sz="1800" dirty="0" smtClean="0">
                <a:latin typeface="Arial" panose="020B0604020202020204" pitchFamily="34" charset="0"/>
                <a:cs typeface="Arial" panose="020B0604020202020204" pitchFamily="34" charset="0"/>
              </a:rPr>
              <a:t>a crucial for making feasible the participation of </a:t>
            </a:r>
            <a:r>
              <a:rPr lang="en-US" sz="1800" dirty="0">
                <a:latin typeface="Arial" panose="020B0604020202020204" pitchFamily="34" charset="0"/>
                <a:cs typeface="Arial" panose="020B0604020202020204" pitchFamily="34" charset="0"/>
              </a:rPr>
              <a:t>most developing countries in successful implementation of the Paris Agreement as it also influences other negotiating tracks in varying degrees.</a:t>
            </a:r>
            <a:endParaRPr lang="es-A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1296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a:xfrm>
            <a:off x="96643" y="528762"/>
            <a:ext cx="8615557" cy="831677"/>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solidFill>
                <a:srgbClr val="00546E"/>
              </a:solidFill>
              <a:latin typeface="Arial" charset="0"/>
              <a:cs typeface="Arial" charset="0"/>
            </a:endParaRPr>
          </a:p>
        </p:txBody>
      </p:sp>
      <p:sp>
        <p:nvSpPr>
          <p:cNvPr id="11" name="Content Placeholder 2"/>
          <p:cNvSpPr>
            <a:spLocks noGrp="1"/>
          </p:cNvSpPr>
          <p:nvPr/>
        </p:nvSpPr>
        <p:spPr>
          <a:xfrm>
            <a:off x="96643" y="1442744"/>
            <a:ext cx="8681597" cy="2861627"/>
          </a:xfrm>
          <a:prstGeom prst="rect">
            <a:avLst/>
          </a:prstGeom>
        </p:spPr>
        <p:style>
          <a:lnRef idx="0">
            <a:scrgbClr r="0" g="0" b="0"/>
          </a:lnRef>
          <a:fillRef idx="0">
            <a:scrgbClr r="0" g="0" b="0"/>
          </a:fillRef>
          <a:effectRef idx="0">
            <a:scrgbClr r="0" g="0" b="0"/>
          </a:effectRef>
          <a:fontRef idx="major"/>
        </p:style>
        <p:txBody>
          <a:bodyPr lIns="0" rIns="90000"/>
          <a:lstStyle>
            <a:lvl1pPr marL="0" indent="0" algn="l" defTabSz="914400" rtl="0" eaLnBrk="1" latinLnBrk="0" hangingPunct="1">
              <a:lnSpc>
                <a:spcPct val="90000"/>
              </a:lnSpc>
              <a:spcBef>
                <a:spcPts val="1000"/>
              </a:spcBef>
              <a:buFont typeface="Arial"/>
              <a:buNone/>
              <a:defRPr sz="1400"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j-lt"/>
                <a:ea typeface="+mj-ea"/>
                <a:cs typeface="+mj-cs"/>
              </a:defRPr>
            </a:lvl2pPr>
            <a:lvl3pPr marL="914400" indent="0" algn="l" defTabSz="914400" rtl="0" eaLnBrk="1" latinLnBrk="0" hangingPunct="1">
              <a:lnSpc>
                <a:spcPct val="90000"/>
              </a:lnSpc>
              <a:spcBef>
                <a:spcPts val="500"/>
              </a:spcBef>
              <a:buFont typeface="Arial"/>
              <a:buNone/>
              <a:defRPr sz="1600" kern="1200">
                <a:solidFill>
                  <a:schemeClr val="tx1"/>
                </a:solidFill>
                <a:latin typeface="+mj-lt"/>
                <a:ea typeface="+mj-ea"/>
                <a:cs typeface="+mj-cs"/>
              </a:defRPr>
            </a:lvl3pPr>
            <a:lvl4pPr marL="13716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4pPr>
            <a:lvl5pPr marL="18288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pPr marL="342900" indent="-342900">
              <a:buFont typeface="Arial" panose="020B0604020202020204" pitchFamily="34" charset="0"/>
              <a:buChar char="•"/>
            </a:pPr>
            <a:endParaRPr lang="en-US" sz="2400" dirty="0">
              <a:latin typeface="Arial" charset="0"/>
              <a:cs typeface="Arial" charset="0"/>
            </a:endParaRPr>
          </a:p>
        </p:txBody>
      </p:sp>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7" name="CuadroTexto 6">
            <a:extLst>
              <a:ext uri="{FF2B5EF4-FFF2-40B4-BE49-F238E27FC236}">
                <a16:creationId xmlns:a16="http://schemas.microsoft.com/office/drawing/2014/main" xmlns="" id="{AE9A00B5-4C1F-45AB-A304-BBA614247EC6}"/>
              </a:ext>
            </a:extLst>
          </p:cNvPr>
          <p:cNvSpPr txBox="1"/>
          <p:nvPr/>
        </p:nvSpPr>
        <p:spPr>
          <a:xfrm>
            <a:off x="864040" y="1191900"/>
            <a:ext cx="7080761" cy="3708708"/>
          </a:xfrm>
          <a:prstGeom prst="rect">
            <a:avLst/>
          </a:prstGeom>
          <a:noFill/>
        </p:spPr>
        <p:txBody>
          <a:bodyPr wrap="square" rtlCol="0">
            <a:spAutoFit/>
          </a:bodyPr>
          <a:lstStyle/>
          <a:p>
            <a:pPr marL="285750" indent="-285750">
              <a:buFont typeface="Arial"/>
              <a:buChar char="•"/>
            </a:pPr>
            <a:r>
              <a:rPr lang="en-US" sz="1600" i="1" dirty="0" smtClean="0">
                <a:solidFill>
                  <a:schemeClr val="accent1"/>
                </a:solidFill>
                <a:latin typeface="Arial" panose="020B0604020202020204" pitchFamily="34" charset="0"/>
                <a:cs typeface="Arial" panose="020B0604020202020204" pitchFamily="34" charset="0"/>
              </a:rPr>
              <a:t>Although </a:t>
            </a:r>
            <a:r>
              <a:rPr lang="en-US" sz="1600" i="1" dirty="0">
                <a:solidFill>
                  <a:schemeClr val="accent1"/>
                </a:solidFill>
                <a:latin typeface="Arial" panose="020B0604020202020204" pitchFamily="34" charset="0"/>
                <a:cs typeface="Arial" panose="020B0604020202020204" pitchFamily="34" charset="0"/>
              </a:rPr>
              <a:t>the Paris Agreement contains a novel provision on communicating ex ante information on public financial resources to be provided by developed country Parties to developing country Parties, the precise information to be communicated still needs to be decided</a:t>
            </a:r>
            <a:r>
              <a:rPr lang="en-US" sz="1600" i="1" dirty="0" smtClean="0">
                <a:solidFill>
                  <a:schemeClr val="accent1"/>
                </a:solidFill>
                <a:latin typeface="Arial" panose="020B0604020202020204" pitchFamily="34" charset="0"/>
                <a:cs typeface="Arial" panose="020B0604020202020204" pitchFamily="34" charset="0"/>
              </a:rPr>
              <a:t>.</a:t>
            </a:r>
          </a:p>
          <a:p>
            <a:pPr marL="285750" indent="-285750">
              <a:buFont typeface="Arial"/>
              <a:buChar char="•"/>
            </a:pPr>
            <a:endParaRPr lang="en-US" sz="1600" i="1" dirty="0">
              <a:solidFill>
                <a:schemeClr val="accent1"/>
              </a:solidFill>
              <a:latin typeface="Arial" panose="020B0604020202020204" pitchFamily="34" charset="0"/>
              <a:cs typeface="Arial" panose="020B0604020202020204" pitchFamily="34" charset="0"/>
            </a:endParaRPr>
          </a:p>
          <a:p>
            <a:pPr marL="285750" indent="-285750">
              <a:buFont typeface="Arial"/>
              <a:buChar char="•"/>
            </a:pPr>
            <a:r>
              <a:rPr lang="en-US" sz="1600" i="1" dirty="0">
                <a:solidFill>
                  <a:schemeClr val="accent1"/>
                </a:solidFill>
                <a:latin typeface="Arial" panose="020B0604020202020204" pitchFamily="34" charset="0"/>
                <a:cs typeface="Arial" panose="020B0604020202020204" pitchFamily="34" charset="0"/>
              </a:rPr>
              <a:t>W</a:t>
            </a:r>
            <a:r>
              <a:rPr lang="en-US" sz="1600" i="1" dirty="0" smtClean="0">
                <a:solidFill>
                  <a:schemeClr val="accent1"/>
                </a:solidFill>
                <a:latin typeface="Arial" panose="020B0604020202020204" pitchFamily="34" charset="0"/>
                <a:cs typeface="Arial" panose="020B0604020202020204" pitchFamily="34" charset="0"/>
              </a:rPr>
              <a:t>hile </a:t>
            </a:r>
            <a:r>
              <a:rPr lang="en-US" sz="1600" i="1" dirty="0">
                <a:solidFill>
                  <a:schemeClr val="accent1"/>
                </a:solidFill>
                <a:latin typeface="Arial" panose="020B0604020202020204" pitchFamily="34" charset="0"/>
                <a:cs typeface="Arial" panose="020B0604020202020204" pitchFamily="34" charset="0"/>
              </a:rPr>
              <a:t>developed country Parties are under a legally binding commitment to biennially report on finance provided and mobilized through public interventions, the CMA needs to agree on modalities for the accounting of financial resources. </a:t>
            </a:r>
            <a:endParaRPr lang="en-US" sz="1600" i="1" dirty="0" smtClean="0">
              <a:solidFill>
                <a:schemeClr val="accent1"/>
              </a:solidFill>
              <a:latin typeface="Arial" panose="020B0604020202020204" pitchFamily="34" charset="0"/>
              <a:cs typeface="Arial" panose="020B0604020202020204" pitchFamily="34" charset="0"/>
            </a:endParaRPr>
          </a:p>
          <a:p>
            <a:pPr marL="285750" indent="-285750">
              <a:buFont typeface="Arial"/>
              <a:buChar char="•"/>
            </a:pPr>
            <a:endParaRPr lang="en-US" sz="1600" i="1" dirty="0">
              <a:solidFill>
                <a:schemeClr val="accent1"/>
              </a:solidFill>
              <a:latin typeface="Arial" panose="020B0604020202020204" pitchFamily="34" charset="0"/>
              <a:cs typeface="Arial" panose="020B0604020202020204" pitchFamily="34" charset="0"/>
            </a:endParaRPr>
          </a:p>
          <a:p>
            <a:pPr marL="285750" indent="-285750">
              <a:buFont typeface="Arial"/>
              <a:buChar char="•"/>
            </a:pPr>
            <a:r>
              <a:rPr lang="en-US" sz="1600" i="1" dirty="0">
                <a:solidFill>
                  <a:schemeClr val="accent1"/>
                </a:solidFill>
                <a:latin typeface="Arial" panose="020B0604020202020204" pitchFamily="34" charset="0"/>
                <a:cs typeface="Arial" panose="020B0604020202020204" pitchFamily="34" charset="0"/>
              </a:rPr>
              <a:t>T</a:t>
            </a:r>
            <a:r>
              <a:rPr lang="en-US" sz="1600" i="1" dirty="0" smtClean="0">
                <a:solidFill>
                  <a:schemeClr val="accent1"/>
                </a:solidFill>
                <a:latin typeface="Arial" panose="020B0604020202020204" pitchFamily="34" charset="0"/>
                <a:cs typeface="Arial" panose="020B0604020202020204" pitchFamily="34" charset="0"/>
              </a:rPr>
              <a:t>he </a:t>
            </a:r>
            <a:r>
              <a:rPr lang="en-US" sz="1600" i="1" dirty="0">
                <a:solidFill>
                  <a:schemeClr val="accent1"/>
                </a:solidFill>
                <a:latin typeface="Arial" panose="020B0604020202020204" pitchFamily="34" charset="0"/>
                <a:cs typeface="Arial" panose="020B0604020202020204" pitchFamily="34" charset="0"/>
              </a:rPr>
              <a:t>MPGs for the enhanced transparency framework will also need to establish rules for the reporting of climate finance and the review of that information.</a:t>
            </a:r>
          </a:p>
          <a:p>
            <a:pPr marL="285750" indent="-285750">
              <a:buFont typeface="Arial" panose="020B0604020202020204" pitchFamily="34" charset="0"/>
              <a:buChar char="•"/>
            </a:pPr>
            <a:endParaRPr lang="en-US" dirty="0">
              <a:solidFill>
                <a:schemeClr val="tx2"/>
              </a:solidFill>
              <a:latin typeface="Arial" panose="020B0604020202020204" pitchFamily="34" charset="0"/>
              <a:cs typeface="Arial" panose="020B0604020202020204" pitchFamily="34" charset="0"/>
            </a:endParaRPr>
          </a:p>
          <a:p>
            <a:endParaRPr lang="es-AR" dirty="0">
              <a:solidFill>
                <a:schemeClr val="tx2"/>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xmlns="" id="{BC34CE79-1073-4AEB-B78B-DB54052CD732}"/>
              </a:ext>
            </a:extLst>
          </p:cNvPr>
          <p:cNvSpPr/>
          <p:nvPr/>
        </p:nvSpPr>
        <p:spPr>
          <a:xfrm>
            <a:off x="903843" y="549334"/>
            <a:ext cx="7123733" cy="50613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latin typeface="Arial" panose="020B0604020202020204" pitchFamily="34" charset="0"/>
                <a:cs typeface="Arial" panose="020B0604020202020204" pitchFamily="34" charset="0"/>
              </a:rPr>
              <a:t>Financ</a:t>
            </a:r>
            <a:r>
              <a:rPr lang="en-US" b="1" dirty="0" smtClean="0">
                <a:solidFill>
                  <a:schemeClr val="tx2"/>
                </a:solidFill>
                <a:latin typeface="Arial" panose="020B0604020202020204" pitchFamily="34" charset="0"/>
                <a:cs typeface="Arial" panose="020B0604020202020204" pitchFamily="34" charset="0"/>
              </a:rPr>
              <a:t>e: Key issues</a:t>
            </a:r>
            <a:endParaRPr lang="en-US"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4456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stretch>
            <a:fillRect/>
          </a:stretch>
        </p:blipFill>
        <p:spPr>
          <a:xfrm>
            <a:off x="0" y="0"/>
            <a:ext cx="9144000" cy="4516438"/>
          </a:xfrm>
          <a:prstGeom prst="rect">
            <a:avLst/>
          </a:prstGeom>
        </p:spPr>
      </p:pic>
      <p:sp>
        <p:nvSpPr>
          <p:cNvPr id="7" name="Title 1"/>
          <p:cNvSpPr>
            <a:spLocks noGrp="1"/>
          </p:cNvSpPr>
          <p:nvPr/>
        </p:nvSpPr>
        <p:spPr>
          <a:xfrm>
            <a:off x="431800" y="820844"/>
            <a:ext cx="8280400" cy="3566402"/>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R="12700" lvl="0" algn="ctr" defTabSz="685800">
              <a:lnSpc>
                <a:spcPct val="101000"/>
              </a:lnSpc>
              <a:spcBef>
                <a:spcPts val="0"/>
              </a:spcBef>
            </a:pPr>
            <a:endParaRPr lang="en-GB" sz="1600" b="0" dirty="0">
              <a:solidFill>
                <a:srgbClr val="92D050"/>
              </a:solidFill>
              <a:latin typeface="Calibri" panose="020F0502020204030204" pitchFamily="34" charset="0"/>
              <a:ea typeface="Calibri" panose="020F0502020204030204" pitchFamily="34" charset="0"/>
              <a:cs typeface="Arial" panose="020B0604020202020204" pitchFamily="34" charset="0"/>
            </a:endParaRPr>
          </a:p>
        </p:txBody>
      </p:sp>
      <p:pic>
        <p:nvPicPr>
          <p:cNvPr id="23" name="Immagine 22"/>
          <p:cNvPicPr>
            <a:picLocks noChangeAspect="1"/>
          </p:cNvPicPr>
          <p:nvPr/>
        </p:nvPicPr>
        <p:blipFill>
          <a:blip r:embed="rId4"/>
          <a:stretch>
            <a:fillRect/>
          </a:stretch>
        </p:blipFill>
        <p:spPr>
          <a:xfrm>
            <a:off x="431800" y="392367"/>
            <a:ext cx="9144000" cy="37591"/>
          </a:xfrm>
          <a:prstGeom prst="rect">
            <a:avLst/>
          </a:prstGeom>
        </p:spPr>
      </p:pic>
      <p:sp>
        <p:nvSpPr>
          <p:cNvPr id="2" name="TextBox 1">
            <a:extLst>
              <a:ext uri="{FF2B5EF4-FFF2-40B4-BE49-F238E27FC236}">
                <a16:creationId xmlns:a16="http://schemas.microsoft.com/office/drawing/2014/main" xmlns="" id="{7713023E-7158-4C8C-8958-62224C4909ED}"/>
              </a:ext>
            </a:extLst>
          </p:cNvPr>
          <p:cNvSpPr txBox="1"/>
          <p:nvPr/>
        </p:nvSpPr>
        <p:spPr>
          <a:xfrm>
            <a:off x="686889" y="756254"/>
            <a:ext cx="7364911" cy="646331"/>
          </a:xfrm>
          <a:prstGeom prst="rect">
            <a:avLst/>
          </a:prstGeom>
          <a:noFill/>
        </p:spPr>
        <p:txBody>
          <a:bodyPr wrap="square" rtlCol="0">
            <a:spAutoFit/>
          </a:bodyPr>
          <a:lstStyle/>
          <a:p>
            <a:r>
              <a:rPr lang="en-GB" sz="3600" dirty="0" smtClean="0">
                <a:solidFill>
                  <a:srgbClr val="FFC000"/>
                </a:solidFill>
                <a:latin typeface="Arial" panose="020B0604020202020204" pitchFamily="34" charset="0"/>
                <a:cs typeface="Arial" panose="020B0604020202020204" pitchFamily="34" charset="0"/>
              </a:rPr>
              <a:t>IV. The </a:t>
            </a:r>
            <a:r>
              <a:rPr lang="en-GB" sz="3600" dirty="0" smtClean="0">
                <a:solidFill>
                  <a:srgbClr val="FFC000"/>
                </a:solidFill>
                <a:latin typeface="Arial" panose="020B0604020202020204" pitchFamily="34" charset="0"/>
                <a:cs typeface="Arial" panose="020B0604020202020204" pitchFamily="34" charset="0"/>
              </a:rPr>
              <a:t>Talanoa Dialogue</a:t>
            </a:r>
            <a:endParaRPr lang="en-GB" sz="36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7981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a:xfrm>
            <a:off x="96643" y="528762"/>
            <a:ext cx="8615557" cy="831677"/>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solidFill>
                <a:srgbClr val="00546E"/>
              </a:solidFill>
              <a:latin typeface="Arial" charset="0"/>
              <a:cs typeface="Arial" charset="0"/>
            </a:endParaRPr>
          </a:p>
        </p:txBody>
      </p:sp>
      <p:sp>
        <p:nvSpPr>
          <p:cNvPr id="11" name="Content Placeholder 2"/>
          <p:cNvSpPr>
            <a:spLocks noGrp="1"/>
          </p:cNvSpPr>
          <p:nvPr/>
        </p:nvSpPr>
        <p:spPr>
          <a:xfrm>
            <a:off x="96643" y="1442744"/>
            <a:ext cx="8681597" cy="2861627"/>
          </a:xfrm>
          <a:prstGeom prst="rect">
            <a:avLst/>
          </a:prstGeom>
        </p:spPr>
        <p:style>
          <a:lnRef idx="0">
            <a:scrgbClr r="0" g="0" b="0"/>
          </a:lnRef>
          <a:fillRef idx="0">
            <a:scrgbClr r="0" g="0" b="0"/>
          </a:fillRef>
          <a:effectRef idx="0">
            <a:scrgbClr r="0" g="0" b="0"/>
          </a:effectRef>
          <a:fontRef idx="major"/>
        </p:style>
        <p:txBody>
          <a:bodyPr lIns="0" rIns="90000"/>
          <a:lstStyle>
            <a:lvl1pPr marL="0" indent="0" algn="l" defTabSz="914400" rtl="0" eaLnBrk="1" latinLnBrk="0" hangingPunct="1">
              <a:lnSpc>
                <a:spcPct val="90000"/>
              </a:lnSpc>
              <a:spcBef>
                <a:spcPts val="1000"/>
              </a:spcBef>
              <a:buFont typeface="Arial"/>
              <a:buNone/>
              <a:defRPr sz="1400"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j-lt"/>
                <a:ea typeface="+mj-ea"/>
                <a:cs typeface="+mj-cs"/>
              </a:defRPr>
            </a:lvl2pPr>
            <a:lvl3pPr marL="914400" indent="0" algn="l" defTabSz="914400" rtl="0" eaLnBrk="1" latinLnBrk="0" hangingPunct="1">
              <a:lnSpc>
                <a:spcPct val="90000"/>
              </a:lnSpc>
              <a:spcBef>
                <a:spcPts val="500"/>
              </a:spcBef>
              <a:buFont typeface="Arial"/>
              <a:buNone/>
              <a:defRPr sz="1600" kern="1200">
                <a:solidFill>
                  <a:schemeClr val="tx1"/>
                </a:solidFill>
                <a:latin typeface="+mj-lt"/>
                <a:ea typeface="+mj-ea"/>
                <a:cs typeface="+mj-cs"/>
              </a:defRPr>
            </a:lvl3pPr>
            <a:lvl4pPr marL="13716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4pPr>
            <a:lvl5pPr marL="18288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pPr marL="342900" indent="-342900">
              <a:buFont typeface="Arial" panose="020B0604020202020204" pitchFamily="34" charset="0"/>
              <a:buChar char="•"/>
            </a:pPr>
            <a:endParaRPr lang="en-US" sz="2400" dirty="0">
              <a:latin typeface="Arial" charset="0"/>
              <a:cs typeface="Arial" charset="0"/>
            </a:endParaRPr>
          </a:p>
        </p:txBody>
      </p:sp>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3" name="CuadroTexto 2">
            <a:extLst>
              <a:ext uri="{FF2B5EF4-FFF2-40B4-BE49-F238E27FC236}">
                <a16:creationId xmlns:a16="http://schemas.microsoft.com/office/drawing/2014/main" xmlns="" id="{34162799-8199-46F9-BE77-EE1295307536}"/>
              </a:ext>
            </a:extLst>
          </p:cNvPr>
          <p:cNvSpPr txBox="1"/>
          <p:nvPr/>
        </p:nvSpPr>
        <p:spPr>
          <a:xfrm>
            <a:off x="533399" y="542972"/>
            <a:ext cx="6273801" cy="3785652"/>
          </a:xfrm>
          <a:prstGeom prst="rect">
            <a:avLst/>
          </a:prstGeom>
          <a:noFill/>
        </p:spPr>
        <p:txBody>
          <a:bodyPr wrap="square" rtlCol="0">
            <a:spAutoFit/>
          </a:bodyPr>
          <a:lstStyle/>
          <a:p>
            <a:r>
              <a:rPr lang="en-US" sz="1600" dirty="0" smtClean="0">
                <a:solidFill>
                  <a:schemeClr val="tx2"/>
                </a:solidFill>
                <a:latin typeface="Arial" panose="020B0604020202020204" pitchFamily="34" charset="0"/>
                <a:cs typeface="Arial" panose="020B0604020202020204" pitchFamily="34" charset="0"/>
              </a:rPr>
              <a:t>The preparatory phase </a:t>
            </a:r>
            <a:r>
              <a:rPr lang="en-US" sz="1600" dirty="0">
                <a:solidFill>
                  <a:schemeClr val="tx2"/>
                </a:solidFill>
                <a:latin typeface="Arial" panose="020B0604020202020204" pitchFamily="34" charset="0"/>
                <a:cs typeface="Arial" panose="020B0604020202020204" pitchFamily="34" charset="0"/>
              </a:rPr>
              <a:t>o</a:t>
            </a:r>
            <a:r>
              <a:rPr lang="en-US" sz="1600" dirty="0" smtClean="0">
                <a:solidFill>
                  <a:schemeClr val="tx2"/>
                </a:solidFill>
                <a:latin typeface="Arial" panose="020B0604020202020204" pitchFamily="34" charset="0"/>
                <a:cs typeface="Arial" panose="020B0604020202020204" pitchFamily="34" charset="0"/>
              </a:rPr>
              <a:t>f the </a:t>
            </a:r>
            <a:r>
              <a:rPr lang="en-US" sz="1600" b="1" i="1" dirty="0">
                <a:solidFill>
                  <a:schemeClr val="tx2"/>
                </a:solidFill>
                <a:latin typeface="Arial" panose="020B0604020202020204" pitchFamily="34" charset="0"/>
                <a:cs typeface="Arial" panose="020B0604020202020204" pitchFamily="34" charset="0"/>
              </a:rPr>
              <a:t>Talanoa </a:t>
            </a:r>
            <a:r>
              <a:rPr lang="en-US" sz="1600" b="1" i="1" dirty="0" smtClean="0">
                <a:solidFill>
                  <a:schemeClr val="tx2"/>
                </a:solidFill>
                <a:latin typeface="Arial" panose="020B0604020202020204" pitchFamily="34" charset="0"/>
                <a:cs typeface="Arial" panose="020B0604020202020204" pitchFamily="34" charset="0"/>
              </a:rPr>
              <a:t>Dialogue</a:t>
            </a:r>
            <a:r>
              <a:rPr lang="en-US" sz="1600" dirty="0">
                <a:solidFill>
                  <a:schemeClr val="tx2"/>
                </a:solidFill>
                <a:latin typeface="Arial" panose="020B0604020202020204" pitchFamily="34" charset="0"/>
                <a:cs typeface="Arial" panose="020B0604020202020204" pitchFamily="34" charset="0"/>
              </a:rPr>
              <a:t> </a:t>
            </a:r>
            <a:r>
              <a:rPr lang="en-US" sz="1600" dirty="0" smtClean="0">
                <a:solidFill>
                  <a:schemeClr val="tx2"/>
                </a:solidFill>
                <a:latin typeface="Arial" panose="020B0604020202020204" pitchFamily="34" charset="0"/>
                <a:cs typeface="Arial" panose="020B0604020202020204" pitchFamily="34" charset="0"/>
              </a:rPr>
              <a:t> will end at </a:t>
            </a:r>
            <a:r>
              <a:rPr lang="en-US" sz="1600" dirty="0" smtClean="0">
                <a:solidFill>
                  <a:schemeClr val="tx2"/>
                </a:solidFill>
                <a:latin typeface="Arial" panose="020B0604020202020204" pitchFamily="34" charset="0"/>
                <a:cs typeface="Arial" panose="020B0604020202020204" pitchFamily="34" charset="0"/>
              </a:rPr>
              <a:t>COP </a:t>
            </a:r>
            <a:r>
              <a:rPr lang="en-US" sz="1600" dirty="0">
                <a:solidFill>
                  <a:schemeClr val="tx2"/>
                </a:solidFill>
                <a:latin typeface="Arial" panose="020B0604020202020204" pitchFamily="34" charset="0"/>
                <a:cs typeface="Arial" panose="020B0604020202020204" pitchFamily="34" charset="0"/>
              </a:rPr>
              <a:t>24 and will include a </a:t>
            </a:r>
            <a:r>
              <a:rPr lang="en-US" sz="1600" dirty="0" smtClean="0">
                <a:solidFill>
                  <a:schemeClr val="tx2"/>
                </a:solidFill>
                <a:latin typeface="Arial" panose="020B0604020202020204" pitchFamily="34" charset="0"/>
                <a:cs typeface="Arial" panose="020B0604020202020204" pitchFamily="34" charset="0"/>
              </a:rPr>
              <a:t>space to </a:t>
            </a:r>
            <a:r>
              <a:rPr lang="en-US" sz="1600" dirty="0">
                <a:solidFill>
                  <a:schemeClr val="tx2"/>
                </a:solidFill>
                <a:latin typeface="Arial" panose="020B0604020202020204" pitchFamily="34" charset="0"/>
                <a:cs typeface="Arial" panose="020B0604020202020204" pitchFamily="34" charset="0"/>
              </a:rPr>
              <a:t>consider the implications of the IPCC report on warming of 1.5°C. </a:t>
            </a:r>
          </a:p>
          <a:p>
            <a:endParaRPr lang="en-US" sz="1600" dirty="0" smtClean="0">
              <a:solidFill>
                <a:schemeClr val="tx2"/>
              </a:solidFill>
              <a:latin typeface="Arial" panose="020B0604020202020204" pitchFamily="34" charset="0"/>
              <a:cs typeface="Arial" panose="020B0604020202020204" pitchFamily="34" charset="0"/>
            </a:endParaRPr>
          </a:p>
          <a:p>
            <a:r>
              <a:rPr lang="en-US" sz="1600" dirty="0" smtClean="0">
                <a:solidFill>
                  <a:schemeClr val="tx2"/>
                </a:solidFill>
                <a:latin typeface="Arial" panose="020B0604020202020204" pitchFamily="34" charset="0"/>
                <a:cs typeface="Arial" panose="020B0604020202020204" pitchFamily="34" charset="0"/>
              </a:rPr>
              <a:t>T</a:t>
            </a:r>
            <a:r>
              <a:rPr lang="en-US" sz="1600" dirty="0" smtClean="0">
                <a:solidFill>
                  <a:schemeClr val="tx2"/>
                </a:solidFill>
                <a:latin typeface="Arial" panose="020B0604020202020204" pitchFamily="34" charset="0"/>
                <a:cs typeface="Arial" panose="020B0604020202020204" pitchFamily="34" charset="0"/>
              </a:rPr>
              <a:t>he </a:t>
            </a:r>
            <a:r>
              <a:rPr lang="en-US" sz="1600" dirty="0">
                <a:solidFill>
                  <a:schemeClr val="tx2"/>
                </a:solidFill>
                <a:latin typeface="Arial" panose="020B0604020202020204" pitchFamily="34" charset="0"/>
                <a:cs typeface="Arial" panose="020B0604020202020204" pitchFamily="34" charset="0"/>
              </a:rPr>
              <a:t>political phase of </a:t>
            </a:r>
            <a:r>
              <a:rPr lang="en-US" sz="1600" dirty="0">
                <a:solidFill>
                  <a:schemeClr val="tx2"/>
                </a:solidFill>
                <a:latin typeface="Arial" panose="020B0604020202020204" pitchFamily="34" charset="0"/>
                <a:cs typeface="Arial" panose="020B0604020202020204" pitchFamily="34" charset="0"/>
              </a:rPr>
              <a:t>the </a:t>
            </a:r>
            <a:r>
              <a:rPr lang="en-US" sz="1600" dirty="0" smtClean="0">
                <a:solidFill>
                  <a:schemeClr val="tx2"/>
                </a:solidFill>
                <a:latin typeface="Arial" panose="020B0604020202020204" pitchFamily="34" charset="0"/>
                <a:cs typeface="Arial" panose="020B0604020202020204" pitchFamily="34" charset="0"/>
              </a:rPr>
              <a:t>inclusive</a:t>
            </a:r>
            <a:r>
              <a:rPr lang="en-US" sz="1600" dirty="0">
                <a:solidFill>
                  <a:schemeClr val="tx2"/>
                </a:solidFill>
                <a:latin typeface="Arial" panose="020B0604020202020204" pitchFamily="34" charset="0"/>
                <a:cs typeface="Arial" panose="020B0604020202020204" pitchFamily="34" charset="0"/>
              </a:rPr>
              <a:t>, participatory and transparent dialogue leaded by </a:t>
            </a:r>
            <a:r>
              <a:rPr lang="en-US" sz="1600" dirty="0">
                <a:solidFill>
                  <a:schemeClr val="accent1"/>
                </a:solidFill>
                <a:latin typeface="Arial" panose="020B0604020202020204" pitchFamily="34" charset="0"/>
                <a:cs typeface="Arial" panose="020B0604020202020204" pitchFamily="34" charset="0"/>
              </a:rPr>
              <a:t>COP 23 Fijian Presidency </a:t>
            </a:r>
            <a:r>
              <a:rPr lang="en-US" sz="1600" dirty="0">
                <a:solidFill>
                  <a:schemeClr val="tx2"/>
                </a:solidFill>
                <a:latin typeface="Arial" panose="020B0604020202020204" pitchFamily="34" charset="0"/>
                <a:cs typeface="Arial" panose="020B0604020202020204" pitchFamily="34" charset="0"/>
              </a:rPr>
              <a:t>is expected to</a:t>
            </a:r>
            <a:r>
              <a:rPr lang="en-US" sz="1600" dirty="0" smtClean="0">
                <a:solidFill>
                  <a:schemeClr val="tx2"/>
                </a:solidFill>
                <a:latin typeface="Arial" panose="020B0604020202020204" pitchFamily="34" charset="0"/>
                <a:cs typeface="Arial" panose="020B0604020202020204" pitchFamily="34" charset="0"/>
              </a:rPr>
              <a:t>:</a:t>
            </a:r>
            <a:endParaRPr lang="en-US" sz="1600" dirty="0" smtClean="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take </a:t>
            </a:r>
            <a:r>
              <a:rPr lang="en-US" sz="1600" dirty="0">
                <a:solidFill>
                  <a:schemeClr val="tx2"/>
                </a:solidFill>
                <a:latin typeface="Arial" panose="020B0604020202020204" pitchFamily="34" charset="0"/>
                <a:cs typeface="Arial" panose="020B0604020202020204" pitchFamily="34" charset="0"/>
              </a:rPr>
              <a:t>stock of the collective efforts of Parties in meeting the </a:t>
            </a:r>
            <a:r>
              <a:rPr lang="en-US" sz="1600" dirty="0" smtClean="0">
                <a:solidFill>
                  <a:schemeClr val="tx2"/>
                </a:solidFill>
                <a:latin typeface="Arial" panose="020B0604020202020204" pitchFamily="34" charset="0"/>
                <a:cs typeface="Arial" panose="020B0604020202020204" pitchFamily="34" charset="0"/>
              </a:rPr>
              <a:t>long term </a:t>
            </a:r>
            <a:r>
              <a:rPr lang="en-US" sz="1600" dirty="0">
                <a:solidFill>
                  <a:schemeClr val="tx2"/>
                </a:solidFill>
                <a:latin typeface="Arial" panose="020B0604020202020204" pitchFamily="34" charset="0"/>
                <a:cs typeface="Arial" panose="020B0604020202020204" pitchFamily="34" charset="0"/>
              </a:rPr>
              <a:t>goals of the Paris </a:t>
            </a:r>
            <a:r>
              <a:rPr lang="en-US" sz="1600" dirty="0" smtClean="0">
                <a:solidFill>
                  <a:schemeClr val="tx2"/>
                </a:solidFill>
                <a:latin typeface="Arial" panose="020B0604020202020204" pitchFamily="34" charset="0"/>
                <a:cs typeface="Arial" panose="020B0604020202020204" pitchFamily="34" charset="0"/>
              </a:rPr>
              <a:t>Agreement and inform </a:t>
            </a:r>
            <a:r>
              <a:rPr lang="en-US" sz="1600" dirty="0">
                <a:solidFill>
                  <a:schemeClr val="tx2"/>
                </a:solidFill>
                <a:latin typeface="Arial" panose="020B0604020202020204" pitchFamily="34" charset="0"/>
                <a:cs typeface="Arial" panose="020B0604020202020204" pitchFamily="34" charset="0"/>
              </a:rPr>
              <a:t>the preparation of NDCs; </a:t>
            </a:r>
            <a:endParaRPr lang="en-US" sz="1600" dirty="0" smtClean="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Ministerial round-tables will address the issue of ‘How do we get there.’</a:t>
            </a:r>
            <a:endParaRPr lang="es-AR" sz="1600" dirty="0">
              <a:solidFill>
                <a:schemeClr val="tx2"/>
              </a:solidFill>
              <a:latin typeface="Arial" panose="020B0604020202020204" pitchFamily="34" charset="0"/>
              <a:cs typeface="Arial" panose="020B0604020202020204" pitchFamily="34" charset="0"/>
            </a:endParaRPr>
          </a:p>
          <a:p>
            <a:endParaRPr lang="es-AR" sz="1600" dirty="0">
              <a:solidFill>
                <a:schemeClr val="tx2"/>
              </a:solidFill>
              <a:latin typeface="Arial" panose="020B0604020202020204" pitchFamily="34" charset="0"/>
              <a:cs typeface="Arial" panose="020B0604020202020204" pitchFamily="34" charset="0"/>
            </a:endParaRPr>
          </a:p>
          <a:p>
            <a:pPr algn="just"/>
            <a:r>
              <a:rPr lang="es-AR" sz="1600" dirty="0" smtClean="0">
                <a:solidFill>
                  <a:schemeClr val="tx2"/>
                </a:solidFill>
                <a:latin typeface="Arial" panose="020B0604020202020204" pitchFamily="34" charset="0"/>
                <a:cs typeface="Arial" panose="020B0604020202020204" pitchFamily="34" charset="0"/>
              </a:rPr>
              <a:t>The </a:t>
            </a:r>
            <a:r>
              <a:rPr lang="es-AR" sz="1600" dirty="0">
                <a:solidFill>
                  <a:schemeClr val="tx2"/>
                </a:solidFill>
                <a:latin typeface="Arial" panose="020B0604020202020204" pitchFamily="34" charset="0"/>
                <a:cs typeface="Arial" panose="020B0604020202020204" pitchFamily="34" charset="0"/>
              </a:rPr>
              <a:t>ACP Group calls for the continuation of the Talanoa Dialogue as a constructive process to raise ambition and inform further NDCs.</a:t>
            </a:r>
            <a:endParaRPr lang="es-AR" sz="1600" dirty="0">
              <a:solidFill>
                <a:schemeClr val="tx2"/>
              </a:solidFill>
              <a:latin typeface="Arial" panose="020B0604020202020204" pitchFamily="34" charset="0"/>
              <a:cs typeface="Arial" panose="020B0604020202020204" pitchFamily="34" charset="0"/>
            </a:endParaRPr>
          </a:p>
        </p:txBody>
      </p:sp>
      <p:sp>
        <p:nvSpPr>
          <p:cNvPr id="10" name="Freeform 4985">
            <a:extLst>
              <a:ext uri="{FF2B5EF4-FFF2-40B4-BE49-F238E27FC236}">
                <a16:creationId xmlns:a16="http://schemas.microsoft.com/office/drawing/2014/main" xmlns="" id="{94494655-F268-4CF8-B378-24E3A7355C07}"/>
              </a:ext>
            </a:extLst>
          </p:cNvPr>
          <p:cNvSpPr>
            <a:spLocks noEditPoints="1"/>
          </p:cNvSpPr>
          <p:nvPr/>
        </p:nvSpPr>
        <p:spPr bwMode="auto">
          <a:xfrm>
            <a:off x="7608907" y="1582552"/>
            <a:ext cx="570376" cy="613891"/>
          </a:xfrm>
          <a:custGeom>
            <a:avLst/>
            <a:gdLst>
              <a:gd name="T0" fmla="*/ 282 w 320"/>
              <a:gd name="T1" fmla="*/ 112 h 292"/>
              <a:gd name="T2" fmla="*/ 294 w 320"/>
              <a:gd name="T3" fmla="*/ 114 h 292"/>
              <a:gd name="T4" fmla="*/ 308 w 320"/>
              <a:gd name="T5" fmla="*/ 120 h 292"/>
              <a:gd name="T6" fmla="*/ 320 w 320"/>
              <a:gd name="T7" fmla="*/ 138 h 292"/>
              <a:gd name="T8" fmla="*/ 320 w 320"/>
              <a:gd name="T9" fmla="*/ 196 h 292"/>
              <a:gd name="T10" fmla="*/ 320 w 320"/>
              <a:gd name="T11" fmla="*/ 202 h 292"/>
              <a:gd name="T12" fmla="*/ 316 w 320"/>
              <a:gd name="T13" fmla="*/ 214 h 292"/>
              <a:gd name="T14" fmla="*/ 304 w 320"/>
              <a:gd name="T15" fmla="*/ 228 h 292"/>
              <a:gd name="T16" fmla="*/ 282 w 320"/>
              <a:gd name="T17" fmla="*/ 234 h 292"/>
              <a:gd name="T18" fmla="*/ 252 w 320"/>
              <a:gd name="T19" fmla="*/ 234 h 292"/>
              <a:gd name="T20" fmla="*/ 260 w 320"/>
              <a:gd name="T21" fmla="*/ 264 h 292"/>
              <a:gd name="T22" fmla="*/ 272 w 320"/>
              <a:gd name="T23" fmla="*/ 286 h 292"/>
              <a:gd name="T24" fmla="*/ 278 w 320"/>
              <a:gd name="T25" fmla="*/ 292 h 292"/>
              <a:gd name="T26" fmla="*/ 254 w 320"/>
              <a:gd name="T27" fmla="*/ 278 h 292"/>
              <a:gd name="T28" fmla="*/ 234 w 320"/>
              <a:gd name="T29" fmla="*/ 260 h 292"/>
              <a:gd name="T30" fmla="*/ 218 w 320"/>
              <a:gd name="T31" fmla="*/ 234 h 292"/>
              <a:gd name="T32" fmla="*/ 198 w 320"/>
              <a:gd name="T33" fmla="*/ 234 h 292"/>
              <a:gd name="T34" fmla="*/ 186 w 320"/>
              <a:gd name="T35" fmla="*/ 232 h 292"/>
              <a:gd name="T36" fmla="*/ 172 w 320"/>
              <a:gd name="T37" fmla="*/ 224 h 292"/>
              <a:gd name="T38" fmla="*/ 162 w 320"/>
              <a:gd name="T39" fmla="*/ 208 h 292"/>
              <a:gd name="T40" fmla="*/ 160 w 320"/>
              <a:gd name="T41" fmla="*/ 150 h 292"/>
              <a:gd name="T42" fmla="*/ 160 w 320"/>
              <a:gd name="T43" fmla="*/ 144 h 292"/>
              <a:gd name="T44" fmla="*/ 164 w 320"/>
              <a:gd name="T45" fmla="*/ 130 h 292"/>
              <a:gd name="T46" fmla="*/ 176 w 320"/>
              <a:gd name="T47" fmla="*/ 118 h 292"/>
              <a:gd name="T48" fmla="*/ 198 w 320"/>
              <a:gd name="T49" fmla="*/ 112 h 292"/>
              <a:gd name="T50" fmla="*/ 140 w 320"/>
              <a:gd name="T51" fmla="*/ 150 h 292"/>
              <a:gd name="T52" fmla="*/ 142 w 320"/>
              <a:gd name="T53" fmla="*/ 142 h 292"/>
              <a:gd name="T54" fmla="*/ 148 w 320"/>
              <a:gd name="T55" fmla="*/ 122 h 292"/>
              <a:gd name="T56" fmla="*/ 162 w 320"/>
              <a:gd name="T57" fmla="*/ 104 h 292"/>
              <a:gd name="T58" fmla="*/ 184 w 320"/>
              <a:gd name="T59" fmla="*/ 94 h 292"/>
              <a:gd name="T60" fmla="*/ 282 w 320"/>
              <a:gd name="T61" fmla="*/ 92 h 292"/>
              <a:gd name="T62" fmla="*/ 288 w 320"/>
              <a:gd name="T63" fmla="*/ 94 h 292"/>
              <a:gd name="T64" fmla="*/ 288 w 320"/>
              <a:gd name="T65" fmla="*/ 52 h 292"/>
              <a:gd name="T66" fmla="*/ 286 w 320"/>
              <a:gd name="T67" fmla="*/ 36 h 292"/>
              <a:gd name="T68" fmla="*/ 276 w 320"/>
              <a:gd name="T69" fmla="*/ 16 h 292"/>
              <a:gd name="T70" fmla="*/ 254 w 320"/>
              <a:gd name="T71" fmla="*/ 2 h 292"/>
              <a:gd name="T72" fmla="*/ 236 w 320"/>
              <a:gd name="T73" fmla="*/ 0 h 292"/>
              <a:gd name="T74" fmla="*/ 52 w 320"/>
              <a:gd name="T75" fmla="*/ 0 h 292"/>
              <a:gd name="T76" fmla="*/ 34 w 320"/>
              <a:gd name="T77" fmla="*/ 2 h 292"/>
              <a:gd name="T78" fmla="*/ 16 w 320"/>
              <a:gd name="T79" fmla="*/ 12 h 292"/>
              <a:gd name="T80" fmla="*/ 2 w 320"/>
              <a:gd name="T81" fmla="*/ 34 h 292"/>
              <a:gd name="T82" fmla="*/ 0 w 320"/>
              <a:gd name="T83" fmla="*/ 52 h 292"/>
              <a:gd name="T84" fmla="*/ 0 w 320"/>
              <a:gd name="T85" fmla="*/ 112 h 292"/>
              <a:gd name="T86" fmla="*/ 2 w 320"/>
              <a:gd name="T87" fmla="*/ 130 h 292"/>
              <a:gd name="T88" fmla="*/ 12 w 320"/>
              <a:gd name="T89" fmla="*/ 148 h 292"/>
              <a:gd name="T90" fmla="*/ 34 w 320"/>
              <a:gd name="T91" fmla="*/ 162 h 292"/>
              <a:gd name="T92" fmla="*/ 52 w 320"/>
              <a:gd name="T93" fmla="*/ 164 h 292"/>
              <a:gd name="T94" fmla="*/ 64 w 320"/>
              <a:gd name="T95" fmla="*/ 164 h 292"/>
              <a:gd name="T96" fmla="*/ 54 w 320"/>
              <a:gd name="T97" fmla="*/ 206 h 292"/>
              <a:gd name="T98" fmla="*/ 44 w 320"/>
              <a:gd name="T99" fmla="*/ 226 h 292"/>
              <a:gd name="T100" fmla="*/ 30 w 320"/>
              <a:gd name="T101" fmla="*/ 244 h 292"/>
              <a:gd name="T102" fmla="*/ 40 w 320"/>
              <a:gd name="T103" fmla="*/ 240 h 292"/>
              <a:gd name="T104" fmla="*/ 62 w 320"/>
              <a:gd name="T105" fmla="*/ 226 h 292"/>
              <a:gd name="T106" fmla="*/ 90 w 320"/>
              <a:gd name="T107" fmla="*/ 200 h 292"/>
              <a:gd name="T108" fmla="*/ 110 w 320"/>
              <a:gd name="T109" fmla="*/ 164 h 292"/>
              <a:gd name="T110" fmla="*/ 140 w 320"/>
              <a:gd name="T111" fmla="*/ 15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92">
                <a:moveTo>
                  <a:pt x="282" y="112"/>
                </a:moveTo>
                <a:lnTo>
                  <a:pt x="282" y="112"/>
                </a:lnTo>
                <a:lnTo>
                  <a:pt x="288" y="112"/>
                </a:lnTo>
                <a:lnTo>
                  <a:pt x="294" y="114"/>
                </a:lnTo>
                <a:lnTo>
                  <a:pt x="302" y="116"/>
                </a:lnTo>
                <a:lnTo>
                  <a:pt x="308" y="120"/>
                </a:lnTo>
                <a:lnTo>
                  <a:pt x="314" y="128"/>
                </a:lnTo>
                <a:lnTo>
                  <a:pt x="320" y="138"/>
                </a:lnTo>
                <a:lnTo>
                  <a:pt x="320" y="150"/>
                </a:lnTo>
                <a:lnTo>
                  <a:pt x="320" y="196"/>
                </a:lnTo>
                <a:lnTo>
                  <a:pt x="320" y="196"/>
                </a:lnTo>
                <a:lnTo>
                  <a:pt x="320" y="202"/>
                </a:lnTo>
                <a:lnTo>
                  <a:pt x="318" y="208"/>
                </a:lnTo>
                <a:lnTo>
                  <a:pt x="316" y="214"/>
                </a:lnTo>
                <a:lnTo>
                  <a:pt x="312" y="222"/>
                </a:lnTo>
                <a:lnTo>
                  <a:pt x="304" y="228"/>
                </a:lnTo>
                <a:lnTo>
                  <a:pt x="294" y="232"/>
                </a:lnTo>
                <a:lnTo>
                  <a:pt x="282" y="234"/>
                </a:lnTo>
                <a:lnTo>
                  <a:pt x="252" y="234"/>
                </a:lnTo>
                <a:lnTo>
                  <a:pt x="252" y="234"/>
                </a:lnTo>
                <a:lnTo>
                  <a:pt x="256" y="248"/>
                </a:lnTo>
                <a:lnTo>
                  <a:pt x="260" y="264"/>
                </a:lnTo>
                <a:lnTo>
                  <a:pt x="268" y="280"/>
                </a:lnTo>
                <a:lnTo>
                  <a:pt x="272" y="286"/>
                </a:lnTo>
                <a:lnTo>
                  <a:pt x="278" y="292"/>
                </a:lnTo>
                <a:lnTo>
                  <a:pt x="278" y="292"/>
                </a:lnTo>
                <a:lnTo>
                  <a:pt x="272" y="290"/>
                </a:lnTo>
                <a:lnTo>
                  <a:pt x="254" y="278"/>
                </a:lnTo>
                <a:lnTo>
                  <a:pt x="244" y="270"/>
                </a:lnTo>
                <a:lnTo>
                  <a:pt x="234" y="260"/>
                </a:lnTo>
                <a:lnTo>
                  <a:pt x="226" y="248"/>
                </a:lnTo>
                <a:lnTo>
                  <a:pt x="218" y="234"/>
                </a:lnTo>
                <a:lnTo>
                  <a:pt x="198" y="234"/>
                </a:lnTo>
                <a:lnTo>
                  <a:pt x="198" y="234"/>
                </a:lnTo>
                <a:lnTo>
                  <a:pt x="192" y="234"/>
                </a:lnTo>
                <a:lnTo>
                  <a:pt x="186" y="232"/>
                </a:lnTo>
                <a:lnTo>
                  <a:pt x="180" y="230"/>
                </a:lnTo>
                <a:lnTo>
                  <a:pt x="172" y="224"/>
                </a:lnTo>
                <a:lnTo>
                  <a:pt x="166" y="218"/>
                </a:lnTo>
                <a:lnTo>
                  <a:pt x="162" y="208"/>
                </a:lnTo>
                <a:lnTo>
                  <a:pt x="160" y="196"/>
                </a:lnTo>
                <a:lnTo>
                  <a:pt x="160" y="150"/>
                </a:lnTo>
                <a:lnTo>
                  <a:pt x="160" y="150"/>
                </a:lnTo>
                <a:lnTo>
                  <a:pt x="160" y="144"/>
                </a:lnTo>
                <a:lnTo>
                  <a:pt x="162" y="138"/>
                </a:lnTo>
                <a:lnTo>
                  <a:pt x="164" y="130"/>
                </a:lnTo>
                <a:lnTo>
                  <a:pt x="170" y="124"/>
                </a:lnTo>
                <a:lnTo>
                  <a:pt x="176" y="118"/>
                </a:lnTo>
                <a:lnTo>
                  <a:pt x="186" y="114"/>
                </a:lnTo>
                <a:lnTo>
                  <a:pt x="198" y="112"/>
                </a:lnTo>
                <a:lnTo>
                  <a:pt x="282" y="112"/>
                </a:lnTo>
                <a:close/>
                <a:moveTo>
                  <a:pt x="140" y="150"/>
                </a:moveTo>
                <a:lnTo>
                  <a:pt x="140" y="150"/>
                </a:lnTo>
                <a:lnTo>
                  <a:pt x="142" y="142"/>
                </a:lnTo>
                <a:lnTo>
                  <a:pt x="144" y="132"/>
                </a:lnTo>
                <a:lnTo>
                  <a:pt x="148" y="122"/>
                </a:lnTo>
                <a:lnTo>
                  <a:pt x="154" y="112"/>
                </a:lnTo>
                <a:lnTo>
                  <a:pt x="162" y="104"/>
                </a:lnTo>
                <a:lnTo>
                  <a:pt x="172" y="98"/>
                </a:lnTo>
                <a:lnTo>
                  <a:pt x="184" y="94"/>
                </a:lnTo>
                <a:lnTo>
                  <a:pt x="198" y="92"/>
                </a:lnTo>
                <a:lnTo>
                  <a:pt x="282" y="92"/>
                </a:lnTo>
                <a:lnTo>
                  <a:pt x="282" y="92"/>
                </a:lnTo>
                <a:lnTo>
                  <a:pt x="288" y="94"/>
                </a:lnTo>
                <a:lnTo>
                  <a:pt x="288" y="52"/>
                </a:lnTo>
                <a:lnTo>
                  <a:pt x="288" y="52"/>
                </a:lnTo>
                <a:lnTo>
                  <a:pt x="288" y="44"/>
                </a:lnTo>
                <a:lnTo>
                  <a:pt x="286" y="36"/>
                </a:lnTo>
                <a:lnTo>
                  <a:pt x="282" y="26"/>
                </a:lnTo>
                <a:lnTo>
                  <a:pt x="276" y="16"/>
                </a:lnTo>
                <a:lnTo>
                  <a:pt x="266" y="8"/>
                </a:lnTo>
                <a:lnTo>
                  <a:pt x="254" y="2"/>
                </a:lnTo>
                <a:lnTo>
                  <a:pt x="246" y="0"/>
                </a:lnTo>
                <a:lnTo>
                  <a:pt x="236" y="0"/>
                </a:lnTo>
                <a:lnTo>
                  <a:pt x="52" y="0"/>
                </a:lnTo>
                <a:lnTo>
                  <a:pt x="52" y="0"/>
                </a:lnTo>
                <a:lnTo>
                  <a:pt x="44" y="0"/>
                </a:lnTo>
                <a:lnTo>
                  <a:pt x="34" y="2"/>
                </a:lnTo>
                <a:lnTo>
                  <a:pt x="26" y="6"/>
                </a:lnTo>
                <a:lnTo>
                  <a:pt x="16" y="12"/>
                </a:lnTo>
                <a:lnTo>
                  <a:pt x="8" y="22"/>
                </a:lnTo>
                <a:lnTo>
                  <a:pt x="2" y="34"/>
                </a:lnTo>
                <a:lnTo>
                  <a:pt x="0" y="42"/>
                </a:lnTo>
                <a:lnTo>
                  <a:pt x="0" y="52"/>
                </a:lnTo>
                <a:lnTo>
                  <a:pt x="0" y="112"/>
                </a:lnTo>
                <a:lnTo>
                  <a:pt x="0" y="112"/>
                </a:lnTo>
                <a:lnTo>
                  <a:pt x="0" y="120"/>
                </a:lnTo>
                <a:lnTo>
                  <a:pt x="2" y="130"/>
                </a:lnTo>
                <a:lnTo>
                  <a:pt x="6" y="138"/>
                </a:lnTo>
                <a:lnTo>
                  <a:pt x="12" y="148"/>
                </a:lnTo>
                <a:lnTo>
                  <a:pt x="22" y="156"/>
                </a:lnTo>
                <a:lnTo>
                  <a:pt x="34" y="162"/>
                </a:lnTo>
                <a:lnTo>
                  <a:pt x="42" y="164"/>
                </a:lnTo>
                <a:lnTo>
                  <a:pt x="52" y="164"/>
                </a:lnTo>
                <a:lnTo>
                  <a:pt x="64" y="164"/>
                </a:lnTo>
                <a:lnTo>
                  <a:pt x="64" y="164"/>
                </a:lnTo>
                <a:lnTo>
                  <a:pt x="60" y="186"/>
                </a:lnTo>
                <a:lnTo>
                  <a:pt x="54" y="206"/>
                </a:lnTo>
                <a:lnTo>
                  <a:pt x="50" y="218"/>
                </a:lnTo>
                <a:lnTo>
                  <a:pt x="44" y="226"/>
                </a:lnTo>
                <a:lnTo>
                  <a:pt x="38" y="236"/>
                </a:lnTo>
                <a:lnTo>
                  <a:pt x="30" y="244"/>
                </a:lnTo>
                <a:lnTo>
                  <a:pt x="30" y="244"/>
                </a:lnTo>
                <a:lnTo>
                  <a:pt x="40" y="240"/>
                </a:lnTo>
                <a:lnTo>
                  <a:pt x="50" y="234"/>
                </a:lnTo>
                <a:lnTo>
                  <a:pt x="62" y="226"/>
                </a:lnTo>
                <a:lnTo>
                  <a:pt x="76" y="214"/>
                </a:lnTo>
                <a:lnTo>
                  <a:pt x="90" y="200"/>
                </a:lnTo>
                <a:lnTo>
                  <a:pt x="102" y="184"/>
                </a:lnTo>
                <a:lnTo>
                  <a:pt x="110" y="164"/>
                </a:lnTo>
                <a:lnTo>
                  <a:pt x="140" y="164"/>
                </a:lnTo>
                <a:lnTo>
                  <a:pt x="140" y="15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Resultado de imagen para talanoa dialogue">
            <a:extLst>
              <a:ext uri="{FF2B5EF4-FFF2-40B4-BE49-F238E27FC236}">
                <a16:creationId xmlns:a16="http://schemas.microsoft.com/office/drawing/2014/main" xmlns="" id="{0F67ED80-1425-4022-86FC-602B42739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9795" y="2469454"/>
            <a:ext cx="1900044" cy="53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399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stretch>
            <a:fillRect/>
          </a:stretch>
        </p:blipFill>
        <p:spPr>
          <a:xfrm>
            <a:off x="0" y="0"/>
            <a:ext cx="9144000" cy="4516438"/>
          </a:xfrm>
          <a:prstGeom prst="rect">
            <a:avLst/>
          </a:prstGeom>
        </p:spPr>
      </p:pic>
      <p:sp>
        <p:nvSpPr>
          <p:cNvPr id="7" name="Title 1"/>
          <p:cNvSpPr>
            <a:spLocks noGrp="1"/>
          </p:cNvSpPr>
          <p:nvPr/>
        </p:nvSpPr>
        <p:spPr>
          <a:xfrm>
            <a:off x="431800" y="820844"/>
            <a:ext cx="8280400" cy="3566402"/>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R="12700" lvl="0" algn="ctr" defTabSz="685800">
              <a:lnSpc>
                <a:spcPct val="101000"/>
              </a:lnSpc>
              <a:spcBef>
                <a:spcPts val="0"/>
              </a:spcBef>
            </a:pPr>
            <a:endParaRPr lang="en-GB" sz="1600" b="0" dirty="0">
              <a:solidFill>
                <a:srgbClr val="92D050"/>
              </a:solidFill>
              <a:latin typeface="Calibri" panose="020F0502020204030204" pitchFamily="34" charset="0"/>
              <a:ea typeface="Calibri" panose="020F0502020204030204" pitchFamily="34" charset="0"/>
              <a:cs typeface="Arial" panose="020B0604020202020204" pitchFamily="34" charset="0"/>
            </a:endParaRPr>
          </a:p>
        </p:txBody>
      </p:sp>
      <p:pic>
        <p:nvPicPr>
          <p:cNvPr id="23" name="Immagine 22"/>
          <p:cNvPicPr>
            <a:picLocks noChangeAspect="1"/>
          </p:cNvPicPr>
          <p:nvPr/>
        </p:nvPicPr>
        <p:blipFill>
          <a:blip r:embed="rId4"/>
          <a:stretch>
            <a:fillRect/>
          </a:stretch>
        </p:blipFill>
        <p:spPr>
          <a:xfrm>
            <a:off x="431800" y="392367"/>
            <a:ext cx="9144000" cy="37591"/>
          </a:xfrm>
          <a:prstGeom prst="rect">
            <a:avLst/>
          </a:prstGeom>
        </p:spPr>
      </p:pic>
      <p:sp>
        <p:nvSpPr>
          <p:cNvPr id="2" name="TextBox 1">
            <a:extLst>
              <a:ext uri="{FF2B5EF4-FFF2-40B4-BE49-F238E27FC236}">
                <a16:creationId xmlns:a16="http://schemas.microsoft.com/office/drawing/2014/main" xmlns="" id="{7713023E-7158-4C8C-8958-62224C4909ED}"/>
              </a:ext>
            </a:extLst>
          </p:cNvPr>
          <p:cNvSpPr txBox="1"/>
          <p:nvPr/>
        </p:nvSpPr>
        <p:spPr>
          <a:xfrm>
            <a:off x="686889" y="756254"/>
            <a:ext cx="7364911" cy="954107"/>
          </a:xfrm>
          <a:prstGeom prst="rect">
            <a:avLst/>
          </a:prstGeom>
          <a:noFill/>
        </p:spPr>
        <p:txBody>
          <a:bodyPr wrap="square" rtlCol="0">
            <a:spAutoFit/>
          </a:bodyPr>
          <a:lstStyle/>
          <a:p>
            <a:r>
              <a:rPr lang="es-AR" sz="3600" dirty="0">
                <a:solidFill>
                  <a:srgbClr val="FFC000"/>
                </a:solidFill>
                <a:latin typeface="Arial" panose="020B0604020202020204" pitchFamily="34" charset="0"/>
                <a:cs typeface="Arial" panose="020B0604020202020204" pitchFamily="34" charset="0"/>
              </a:rPr>
              <a:t>Thanks</a:t>
            </a:r>
            <a:r>
              <a:rPr lang="es-AR" sz="3600" dirty="0" smtClean="0">
                <a:solidFill>
                  <a:srgbClr val="FFC000"/>
                </a:solidFill>
                <a:latin typeface="Arial" panose="020B0604020202020204" pitchFamily="34" charset="0"/>
                <a:cs typeface="Arial" panose="020B0604020202020204" pitchFamily="34" charset="0"/>
              </a:rPr>
              <a:t>.</a:t>
            </a:r>
            <a:endParaRPr lang="es-AR" sz="3600" dirty="0">
              <a:solidFill>
                <a:srgbClr val="FFC000"/>
              </a:solidFill>
              <a:latin typeface="Arial" panose="020B0604020202020204" pitchFamily="34" charset="0"/>
              <a:cs typeface="Arial" panose="020B0604020202020204" pitchFamily="34" charset="0"/>
            </a:endParaRPr>
          </a:p>
          <a:p>
            <a:r>
              <a:rPr lang="es-AR" sz="2000" dirty="0" smtClean="0">
                <a:solidFill>
                  <a:srgbClr val="FFC000"/>
                </a:solidFill>
                <a:latin typeface="Arial" panose="020B0604020202020204" pitchFamily="34" charset="0"/>
                <a:cs typeface="Arial" panose="020B0604020202020204" pitchFamily="34" charset="0"/>
              </a:rPr>
              <a:t>Hernan Carlino</a:t>
            </a:r>
            <a:endParaRPr lang="es-AR" sz="20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9767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5" name="CuadroTexto 4">
            <a:extLst>
              <a:ext uri="{FF2B5EF4-FFF2-40B4-BE49-F238E27FC236}">
                <a16:creationId xmlns:a16="http://schemas.microsoft.com/office/drawing/2014/main" xmlns="" id="{0A300411-FB1B-4240-B8DB-BAFEE65697C0}"/>
              </a:ext>
            </a:extLst>
          </p:cNvPr>
          <p:cNvSpPr txBox="1"/>
          <p:nvPr/>
        </p:nvSpPr>
        <p:spPr>
          <a:xfrm>
            <a:off x="2396067" y="520698"/>
            <a:ext cx="5833533" cy="540000"/>
          </a:xfrm>
          <a:prstGeom prst="rect">
            <a:avLst/>
          </a:prstGeom>
          <a:noFill/>
          <a:ln>
            <a:solidFill>
              <a:schemeClr val="accent4"/>
            </a:solidFill>
          </a:ln>
        </p:spPr>
        <p:txBody>
          <a:bodyPr wrap="square" rtlCol="0">
            <a:noAutofit/>
          </a:bodyPr>
          <a:lstStyle/>
          <a:p>
            <a:pPr algn="ctr"/>
            <a:r>
              <a:rPr lang="es-AR" b="1" i="1" dirty="0">
                <a:solidFill>
                  <a:schemeClr val="accent4"/>
                </a:solidFill>
                <a:latin typeface="Arial" panose="020B0604020202020204" pitchFamily="34" charset="0"/>
                <a:cs typeface="Arial" panose="020B0604020202020204" pitchFamily="34" charset="0"/>
              </a:rPr>
              <a:t>     </a:t>
            </a:r>
            <a:r>
              <a:rPr lang="es-AR" sz="1400" b="1" i="1" dirty="0">
                <a:solidFill>
                  <a:schemeClr val="accent4"/>
                </a:solidFill>
                <a:latin typeface="Arial" panose="020B0604020202020204" pitchFamily="34" charset="0"/>
                <a:cs typeface="Arial" panose="020B0604020202020204" pitchFamily="34" charset="0"/>
              </a:rPr>
              <a:t> </a:t>
            </a:r>
            <a:r>
              <a:rPr lang="es-AR" sz="1400" b="1" i="1" dirty="0">
                <a:solidFill>
                  <a:srgbClr val="000000"/>
                </a:solidFill>
                <a:latin typeface="Arial" panose="020B0604020202020204" pitchFamily="34" charset="0"/>
                <a:cs typeface="Arial" panose="020B0604020202020204" pitchFamily="34" charset="0"/>
              </a:rPr>
              <a:t>Main objetive: </a:t>
            </a:r>
            <a:r>
              <a:rPr lang="es-AR" sz="1400" i="1" dirty="0" smtClean="0">
                <a:solidFill>
                  <a:srgbClr val="000000"/>
                </a:solidFill>
                <a:latin typeface="Arial" panose="020B0604020202020204" pitchFamily="34" charset="0"/>
                <a:cs typeface="Arial" panose="020B0604020202020204" pitchFamily="34" charset="0"/>
              </a:rPr>
              <a:t>adoption of the guidelines </a:t>
            </a:r>
            <a:r>
              <a:rPr lang="es-AR" sz="1400" i="1" dirty="0">
                <a:solidFill>
                  <a:srgbClr val="000000"/>
                </a:solidFill>
                <a:latin typeface="Arial" panose="020B0604020202020204" pitchFamily="34" charset="0"/>
                <a:cs typeface="Arial" panose="020B0604020202020204" pitchFamily="34" charset="0"/>
              </a:rPr>
              <a:t>of the Paris Agreement in accordance with the Paris Agreement </a:t>
            </a:r>
            <a:r>
              <a:rPr lang="es-AR" sz="1400" i="1" dirty="0" smtClean="0">
                <a:solidFill>
                  <a:srgbClr val="000000"/>
                </a:solidFill>
                <a:latin typeface="Arial" panose="020B0604020202020204" pitchFamily="34" charset="0"/>
                <a:cs typeface="Arial" panose="020B0604020202020204" pitchFamily="34" charset="0"/>
              </a:rPr>
              <a:t>Work programme </a:t>
            </a:r>
            <a:r>
              <a:rPr lang="es-AR" sz="1400" i="1" dirty="0">
                <a:solidFill>
                  <a:srgbClr val="000000"/>
                </a:solidFill>
                <a:latin typeface="Arial" panose="020B0604020202020204" pitchFamily="34" charset="0"/>
                <a:cs typeface="Arial" panose="020B0604020202020204" pitchFamily="34" charset="0"/>
              </a:rPr>
              <a:t>(PAWP)</a:t>
            </a:r>
          </a:p>
        </p:txBody>
      </p:sp>
      <p:sp>
        <p:nvSpPr>
          <p:cNvPr id="35" name="Chevron 79">
            <a:extLst>
              <a:ext uri="{FF2B5EF4-FFF2-40B4-BE49-F238E27FC236}">
                <a16:creationId xmlns:a16="http://schemas.microsoft.com/office/drawing/2014/main" xmlns="" id="{988B2BC4-11EC-4ECC-83F9-33BFC0563FBA}"/>
              </a:ext>
            </a:extLst>
          </p:cNvPr>
          <p:cNvSpPr/>
          <p:nvPr/>
        </p:nvSpPr>
        <p:spPr bwMode="ltGray">
          <a:xfrm>
            <a:off x="153586" y="520698"/>
            <a:ext cx="2627714" cy="560435"/>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36" name="Text Box 21">
            <a:extLst>
              <a:ext uri="{FF2B5EF4-FFF2-40B4-BE49-F238E27FC236}">
                <a16:creationId xmlns:a16="http://schemas.microsoft.com/office/drawing/2014/main" xmlns="" id="{86786EB4-48D8-4972-AF43-52C3115C4F9F}"/>
              </a:ext>
            </a:extLst>
          </p:cNvPr>
          <p:cNvSpPr txBox="1">
            <a:spLocks noChangeAspect="1" noChangeArrowheads="1"/>
          </p:cNvSpPr>
          <p:nvPr/>
        </p:nvSpPr>
        <p:spPr bwMode="gray">
          <a:xfrm>
            <a:off x="660400" y="256934"/>
            <a:ext cx="2310214" cy="946583"/>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endParaRPr lang="en-US" sz="1050" b="1" i="1" dirty="0">
              <a:solidFill>
                <a:schemeClr val="bg1"/>
              </a:solidFill>
              <a:latin typeface="Arial" panose="020B0604020202020204" pitchFamily="34" charset="0"/>
              <a:cs typeface="Arial" panose="020B0604020202020204" pitchFamily="34" charset="0"/>
            </a:endParaRPr>
          </a:p>
          <a:p>
            <a:pPr algn="ctr" defTabSz="801688">
              <a:spcBef>
                <a:spcPct val="20000"/>
              </a:spcBef>
            </a:pPr>
            <a:r>
              <a:rPr lang="en-US" sz="1050" b="1" i="1" dirty="0">
                <a:solidFill>
                  <a:schemeClr val="bg1"/>
                </a:solidFill>
                <a:latin typeface="Arial" panose="020B0604020202020204" pitchFamily="34" charset="0"/>
                <a:cs typeface="Arial" panose="020B0604020202020204" pitchFamily="34" charset="0"/>
              </a:rPr>
              <a:t>COP 24</a:t>
            </a:r>
          </a:p>
          <a:p>
            <a:pPr algn="ctr" defTabSz="801688">
              <a:spcBef>
                <a:spcPct val="20000"/>
              </a:spcBef>
            </a:pPr>
            <a:r>
              <a:rPr lang="en-US" sz="1050" b="1" i="1" dirty="0">
                <a:solidFill>
                  <a:schemeClr val="bg1"/>
                </a:solidFill>
                <a:latin typeface="Arial" panose="020B0604020202020204" pitchFamily="34" charset="0"/>
                <a:cs typeface="Arial" panose="020B0604020202020204" pitchFamily="34" charset="0"/>
              </a:rPr>
              <a:t>Katowice, Poland, December </a:t>
            </a:r>
            <a:r>
              <a:rPr lang="en-US" sz="1400" b="1" i="1" dirty="0">
                <a:solidFill>
                  <a:schemeClr val="bg1"/>
                </a:solidFill>
                <a:latin typeface="Arial" panose="020B0604020202020204" pitchFamily="34" charset="0"/>
                <a:cs typeface="Arial" panose="020B0604020202020204" pitchFamily="34" charset="0"/>
              </a:rPr>
              <a:t>2018</a:t>
            </a:r>
            <a:endParaRPr lang="en-US" sz="1050" b="1" i="1" dirty="0">
              <a:solidFill>
                <a:schemeClr val="bg1"/>
              </a:solidFill>
              <a:latin typeface="Arial" panose="020B0604020202020204" pitchFamily="34" charset="0"/>
              <a:cs typeface="Arial" panose="020B0604020202020204" pitchFamily="34" charset="0"/>
            </a:endParaRPr>
          </a:p>
        </p:txBody>
      </p:sp>
      <p:graphicFrame>
        <p:nvGraphicFramePr>
          <p:cNvPr id="38" name="Diagrama 37">
            <a:extLst>
              <a:ext uri="{FF2B5EF4-FFF2-40B4-BE49-F238E27FC236}">
                <a16:creationId xmlns:a16="http://schemas.microsoft.com/office/drawing/2014/main" xmlns="" id="{2FCDF719-1FD5-488B-B999-D90345740CC4}"/>
              </a:ext>
            </a:extLst>
          </p:cNvPr>
          <p:cNvGraphicFramePr/>
          <p:nvPr>
            <p:extLst>
              <p:ext uri="{D42A27DB-BD31-4B8C-83A1-F6EECF244321}">
                <p14:modId xmlns:p14="http://schemas.microsoft.com/office/powerpoint/2010/main" val="2980064202"/>
              </p:ext>
            </p:extLst>
          </p:nvPr>
        </p:nvGraphicFramePr>
        <p:xfrm>
          <a:off x="1558095" y="1281523"/>
          <a:ext cx="6984772" cy="3070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ángulo 10">
            <a:extLst>
              <a:ext uri="{FF2B5EF4-FFF2-40B4-BE49-F238E27FC236}">
                <a16:creationId xmlns:a16="http://schemas.microsoft.com/office/drawing/2014/main" xmlns="" id="{FEE1CFCA-9C1C-4507-9D10-9E3854CBC394}"/>
              </a:ext>
            </a:extLst>
          </p:cNvPr>
          <p:cNvSpPr/>
          <p:nvPr/>
        </p:nvSpPr>
        <p:spPr>
          <a:xfrm>
            <a:off x="155730" y="1400904"/>
            <a:ext cx="1342869" cy="1015663"/>
          </a:xfrm>
          <a:prstGeom prst="rect">
            <a:avLst/>
          </a:prstGeom>
        </p:spPr>
        <p:txBody>
          <a:bodyPr wrap="square">
            <a:spAutoFit/>
          </a:bodyPr>
          <a:lstStyle/>
          <a:p>
            <a:pPr algn="ctr"/>
            <a:r>
              <a:rPr lang="en-US" sz="1200" b="1" dirty="0">
                <a:solidFill>
                  <a:schemeClr val="tx2"/>
                </a:solidFill>
                <a:latin typeface="Arial" panose="020B0604020202020204" pitchFamily="34" charset="0"/>
                <a:cs typeface="Arial" panose="020B0604020202020204" pitchFamily="34" charset="0"/>
              </a:rPr>
              <a:t>The </a:t>
            </a:r>
            <a:r>
              <a:rPr lang="en-US" sz="1200" b="1" dirty="0" smtClean="0">
                <a:solidFill>
                  <a:schemeClr val="tx2"/>
                </a:solidFill>
                <a:latin typeface="Arial" panose="020B0604020202020204" pitchFamily="34" charset="0"/>
                <a:cs typeface="Arial" panose="020B0604020202020204" pitchFamily="34" charset="0"/>
              </a:rPr>
              <a:t>implementation </a:t>
            </a:r>
            <a:r>
              <a:rPr lang="en-US" sz="1200" b="1" dirty="0">
                <a:solidFill>
                  <a:schemeClr val="tx2"/>
                </a:solidFill>
                <a:latin typeface="Arial" panose="020B0604020202020204" pitchFamily="34" charset="0"/>
                <a:cs typeface="Arial" panose="020B0604020202020204" pitchFamily="34" charset="0"/>
              </a:rPr>
              <a:t>guidelines are </a:t>
            </a:r>
            <a:r>
              <a:rPr lang="en-US" sz="1200" b="1" dirty="0" smtClean="0">
                <a:solidFill>
                  <a:schemeClr val="tx2"/>
                </a:solidFill>
                <a:latin typeface="Arial" panose="020B0604020202020204" pitchFamily="34" charset="0"/>
                <a:cs typeface="Arial" panose="020B0604020202020204" pitchFamily="34" charset="0"/>
              </a:rPr>
              <a:t>needed inter alia: </a:t>
            </a:r>
            <a:endParaRPr lang="en-US" sz="1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1849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5" name="CuadroTexto 4">
            <a:extLst>
              <a:ext uri="{FF2B5EF4-FFF2-40B4-BE49-F238E27FC236}">
                <a16:creationId xmlns:a16="http://schemas.microsoft.com/office/drawing/2014/main" xmlns="" id="{0A300411-FB1B-4240-B8DB-BAFEE65697C0}"/>
              </a:ext>
            </a:extLst>
          </p:cNvPr>
          <p:cNvSpPr txBox="1"/>
          <p:nvPr/>
        </p:nvSpPr>
        <p:spPr>
          <a:xfrm>
            <a:off x="2781300" y="520698"/>
            <a:ext cx="5448300" cy="540000"/>
          </a:xfrm>
          <a:prstGeom prst="rect">
            <a:avLst/>
          </a:prstGeom>
          <a:noFill/>
          <a:ln>
            <a:solidFill>
              <a:schemeClr val="accent4"/>
            </a:solidFill>
          </a:ln>
        </p:spPr>
        <p:txBody>
          <a:bodyPr wrap="square" rtlCol="0">
            <a:noAutofit/>
          </a:bodyPr>
          <a:lstStyle/>
          <a:p>
            <a:pPr algn="ctr"/>
            <a:r>
              <a:rPr lang="es-AR" b="1" i="1" dirty="0">
                <a:solidFill>
                  <a:schemeClr val="accent4"/>
                </a:solidFill>
                <a:latin typeface="Arial" panose="020B0604020202020204" pitchFamily="34" charset="0"/>
                <a:cs typeface="Arial" panose="020B0604020202020204" pitchFamily="34" charset="0"/>
              </a:rPr>
              <a:t>      </a:t>
            </a:r>
            <a:r>
              <a:rPr lang="en-GB" b="1" i="1" dirty="0" smtClean="0">
                <a:solidFill>
                  <a:srgbClr val="000000"/>
                </a:solidFill>
                <a:latin typeface="Arial" panose="020B0604020202020204" pitchFamily="34" charset="0"/>
                <a:cs typeface="Arial" panose="020B0604020202020204" pitchFamily="34" charset="0"/>
              </a:rPr>
              <a:t>Objectives in relation to implementation, climate ambition and finance</a:t>
            </a:r>
            <a:endParaRPr lang="en-GB" i="1" dirty="0">
              <a:solidFill>
                <a:srgbClr val="000000"/>
              </a:solidFill>
              <a:latin typeface="Arial" panose="020B0604020202020204" pitchFamily="34" charset="0"/>
              <a:cs typeface="Arial" panose="020B0604020202020204" pitchFamily="34" charset="0"/>
            </a:endParaRPr>
          </a:p>
        </p:txBody>
      </p:sp>
      <p:sp>
        <p:nvSpPr>
          <p:cNvPr id="35" name="Chevron 79">
            <a:extLst>
              <a:ext uri="{FF2B5EF4-FFF2-40B4-BE49-F238E27FC236}">
                <a16:creationId xmlns:a16="http://schemas.microsoft.com/office/drawing/2014/main" xmlns="" id="{988B2BC4-11EC-4ECC-83F9-33BFC0563FBA}"/>
              </a:ext>
            </a:extLst>
          </p:cNvPr>
          <p:cNvSpPr/>
          <p:nvPr/>
        </p:nvSpPr>
        <p:spPr bwMode="ltGray">
          <a:xfrm>
            <a:off x="431800" y="520700"/>
            <a:ext cx="2627714" cy="560435"/>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36" name="Text Box 21">
            <a:extLst>
              <a:ext uri="{FF2B5EF4-FFF2-40B4-BE49-F238E27FC236}">
                <a16:creationId xmlns:a16="http://schemas.microsoft.com/office/drawing/2014/main" xmlns="" id="{86786EB4-48D8-4972-AF43-52C3115C4F9F}"/>
              </a:ext>
            </a:extLst>
          </p:cNvPr>
          <p:cNvSpPr txBox="1">
            <a:spLocks noChangeAspect="1" noChangeArrowheads="1"/>
          </p:cNvSpPr>
          <p:nvPr/>
        </p:nvSpPr>
        <p:spPr bwMode="gray">
          <a:xfrm>
            <a:off x="660400" y="256934"/>
            <a:ext cx="2310214" cy="946583"/>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endParaRPr lang="en-US" sz="1050" b="1" i="1" dirty="0">
              <a:solidFill>
                <a:schemeClr val="bg1"/>
              </a:solidFill>
              <a:latin typeface="Arial" panose="020B0604020202020204" pitchFamily="34" charset="0"/>
              <a:cs typeface="Arial" panose="020B0604020202020204" pitchFamily="34" charset="0"/>
            </a:endParaRPr>
          </a:p>
          <a:p>
            <a:pPr algn="ctr" defTabSz="801688">
              <a:spcBef>
                <a:spcPct val="20000"/>
              </a:spcBef>
            </a:pPr>
            <a:r>
              <a:rPr lang="en-US" sz="1050" b="1" i="1" dirty="0">
                <a:solidFill>
                  <a:schemeClr val="bg1"/>
                </a:solidFill>
                <a:latin typeface="Arial" panose="020B0604020202020204" pitchFamily="34" charset="0"/>
                <a:cs typeface="Arial" panose="020B0604020202020204" pitchFamily="34" charset="0"/>
              </a:rPr>
              <a:t>COP 24</a:t>
            </a:r>
          </a:p>
          <a:p>
            <a:pPr algn="ctr" defTabSz="801688">
              <a:spcBef>
                <a:spcPct val="20000"/>
              </a:spcBef>
            </a:pPr>
            <a:r>
              <a:rPr lang="en-US" sz="1050" b="1" i="1" dirty="0">
                <a:solidFill>
                  <a:schemeClr val="bg1"/>
                </a:solidFill>
                <a:latin typeface="Arial" panose="020B0604020202020204" pitchFamily="34" charset="0"/>
                <a:cs typeface="Arial" panose="020B0604020202020204" pitchFamily="34" charset="0"/>
              </a:rPr>
              <a:t>Katowice, Poland, December </a:t>
            </a:r>
            <a:r>
              <a:rPr lang="en-US" sz="1400" b="1" i="1" dirty="0">
                <a:solidFill>
                  <a:schemeClr val="bg1"/>
                </a:solidFill>
                <a:latin typeface="Arial" panose="020B0604020202020204" pitchFamily="34" charset="0"/>
                <a:cs typeface="Arial" panose="020B0604020202020204" pitchFamily="34" charset="0"/>
              </a:rPr>
              <a:t>2018</a:t>
            </a:r>
            <a:endParaRPr lang="en-US" sz="1050" b="1" i="1" dirty="0">
              <a:solidFill>
                <a:schemeClr val="bg1"/>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xmlns="" id="{C93702FC-B465-4BCE-858F-1324916548D7}"/>
              </a:ext>
            </a:extLst>
          </p:cNvPr>
          <p:cNvSpPr txBox="1"/>
          <p:nvPr/>
        </p:nvSpPr>
        <p:spPr>
          <a:xfrm>
            <a:off x="570907" y="1275450"/>
            <a:ext cx="7892609" cy="3539430"/>
          </a:xfrm>
          <a:prstGeom prst="rect">
            <a:avLst/>
          </a:prstGeom>
          <a:noFill/>
        </p:spPr>
        <p:txBody>
          <a:bodyPr wrap="square" rtlCol="0">
            <a:spAutoFit/>
          </a:bodyPr>
          <a:lstStyle/>
          <a:p>
            <a:pPr marL="285750" indent="-285750">
              <a:buFont typeface="Arial"/>
              <a:buChar char="•"/>
            </a:pPr>
            <a:r>
              <a:rPr lang="en-US" sz="1600" dirty="0">
                <a:solidFill>
                  <a:schemeClr val="tx2"/>
                </a:solidFill>
                <a:latin typeface="Arial" panose="020B0604020202020204" pitchFamily="34" charset="0"/>
                <a:cs typeface="Arial" panose="020B0604020202020204" pitchFamily="34" charset="0"/>
              </a:rPr>
              <a:t>Delivery on the </a:t>
            </a:r>
            <a:r>
              <a:rPr lang="en-US" sz="1600" b="1" dirty="0">
                <a:solidFill>
                  <a:schemeClr val="tx2"/>
                </a:solidFill>
                <a:latin typeface="Arial" panose="020B0604020202020204" pitchFamily="34" charset="0"/>
                <a:cs typeface="Arial" panose="020B0604020202020204" pitchFamily="34" charset="0"/>
              </a:rPr>
              <a:t>ongoing implementation of the Convention </a:t>
            </a:r>
            <a:r>
              <a:rPr lang="en-US" sz="1600" dirty="0">
                <a:solidFill>
                  <a:schemeClr val="tx2"/>
                </a:solidFill>
                <a:latin typeface="Arial" panose="020B0604020202020204" pitchFamily="34" charset="0"/>
                <a:cs typeface="Arial" panose="020B0604020202020204" pitchFamily="34" charset="0"/>
              </a:rPr>
              <a:t>on mitigation, adaptation, finance, technology and capacity building support</a:t>
            </a:r>
          </a:p>
          <a:p>
            <a:pPr marL="285750" indent="-285750">
              <a:buFont typeface="Arial"/>
              <a:buChar char="•"/>
            </a:pPr>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en-US" sz="1600" dirty="0">
                <a:solidFill>
                  <a:schemeClr val="tx2"/>
                </a:solidFill>
                <a:latin typeface="Arial" panose="020B0604020202020204" pitchFamily="34" charset="0"/>
                <a:cs typeface="Arial" panose="020B0604020202020204" pitchFamily="34" charset="0"/>
              </a:rPr>
              <a:t>Delivery under the political phase of the </a:t>
            </a:r>
            <a:r>
              <a:rPr lang="en-US" sz="1600" b="1" dirty="0" err="1">
                <a:solidFill>
                  <a:schemeClr val="tx2"/>
                </a:solidFill>
                <a:latin typeface="Arial" panose="020B0604020202020204" pitchFamily="34" charset="0"/>
                <a:cs typeface="Arial" panose="020B0604020202020204" pitchFamily="34" charset="0"/>
              </a:rPr>
              <a:t>Talanoa</a:t>
            </a:r>
            <a:r>
              <a:rPr lang="en-US" sz="1600" b="1" dirty="0">
                <a:solidFill>
                  <a:schemeClr val="tx2"/>
                </a:solidFill>
                <a:latin typeface="Arial" panose="020B0604020202020204" pitchFamily="34" charset="0"/>
                <a:cs typeface="Arial" panose="020B0604020202020204" pitchFamily="34" charset="0"/>
              </a:rPr>
              <a:t> Dialogue</a:t>
            </a:r>
            <a:r>
              <a:rPr lang="en-US" sz="1600" dirty="0">
                <a:solidFill>
                  <a:schemeClr val="tx2"/>
                </a:solidFill>
                <a:latin typeface="Arial" panose="020B0604020202020204" pitchFamily="34" charset="0"/>
                <a:cs typeface="Arial" panose="020B0604020202020204" pitchFamily="34" charset="0"/>
              </a:rPr>
              <a:t>, which has sparked a series of constructive, solutions-oriented conversations around the globe in 2018</a:t>
            </a:r>
          </a:p>
          <a:p>
            <a:pPr marL="285750" indent="-285750">
              <a:buFont typeface="Arial"/>
              <a:buChar char="•"/>
            </a:pPr>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en-US" sz="1600" b="1" dirty="0">
                <a:solidFill>
                  <a:schemeClr val="tx2"/>
                </a:solidFill>
                <a:latin typeface="Arial" panose="020B0604020202020204" pitchFamily="34" charset="0"/>
                <a:cs typeface="Arial" panose="020B0604020202020204" pitchFamily="34" charset="0"/>
              </a:rPr>
              <a:t>S</a:t>
            </a:r>
            <a:r>
              <a:rPr lang="en-US" sz="1600" b="1" dirty="0" smtClean="0">
                <a:solidFill>
                  <a:schemeClr val="tx2"/>
                </a:solidFill>
                <a:latin typeface="Arial" panose="020B0604020202020204" pitchFamily="34" charset="0"/>
                <a:cs typeface="Arial" panose="020B0604020202020204" pitchFamily="34" charset="0"/>
              </a:rPr>
              <a:t>tock</a:t>
            </a:r>
            <a:r>
              <a:rPr lang="en-US" sz="1600" b="1" dirty="0">
                <a:solidFill>
                  <a:schemeClr val="tx2"/>
                </a:solidFill>
                <a:latin typeface="Arial" panose="020B0604020202020204" pitchFamily="34" charset="0"/>
                <a:cs typeface="Arial" panose="020B0604020202020204" pitchFamily="34" charset="0"/>
              </a:rPr>
              <a:t>-take of climate action before </a:t>
            </a:r>
            <a:r>
              <a:rPr lang="en-US" sz="1600" b="1" dirty="0" smtClean="0">
                <a:solidFill>
                  <a:schemeClr val="tx2"/>
                </a:solidFill>
                <a:latin typeface="Arial" panose="020B0604020202020204" pitchFamily="34" charset="0"/>
                <a:cs typeface="Arial" panose="020B0604020202020204" pitchFamily="34" charset="0"/>
              </a:rPr>
              <a:t>2020</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Crucial </a:t>
            </a:r>
            <a:r>
              <a:rPr lang="en-US" sz="1600" dirty="0">
                <a:solidFill>
                  <a:schemeClr val="tx2"/>
                </a:solidFill>
                <a:latin typeface="Arial" panose="020B0604020202020204" pitchFamily="34" charset="0"/>
                <a:cs typeface="Arial" panose="020B0604020202020204" pitchFamily="34" charset="0"/>
              </a:rPr>
              <a:t>a</a:t>
            </a:r>
            <a:r>
              <a:rPr lang="en-US" sz="1600" dirty="0" smtClean="0">
                <a:solidFill>
                  <a:schemeClr val="tx2"/>
                </a:solidFill>
                <a:latin typeface="Arial" panose="020B0604020202020204" pitchFamily="34" charset="0"/>
                <a:cs typeface="Arial" panose="020B0604020202020204" pitchFamily="34" charset="0"/>
              </a:rPr>
              <a:t>ction </a:t>
            </a:r>
            <a:r>
              <a:rPr lang="en-US" sz="1600" dirty="0">
                <a:solidFill>
                  <a:schemeClr val="tx2"/>
                </a:solidFill>
                <a:latin typeface="Arial" panose="020B0604020202020204" pitchFamily="34" charset="0"/>
                <a:cs typeface="Arial" panose="020B0604020202020204" pitchFamily="34" charset="0"/>
              </a:rPr>
              <a:t>before 2020 </a:t>
            </a:r>
            <a:r>
              <a:rPr lang="en-US" sz="1600" dirty="0" smtClean="0">
                <a:solidFill>
                  <a:schemeClr val="tx2"/>
                </a:solidFill>
                <a:latin typeface="Arial" panose="020B0604020202020204" pitchFamily="34" charset="0"/>
                <a:cs typeface="Arial" panose="020B0604020202020204" pitchFamily="34" charset="0"/>
              </a:rPr>
              <a:t>that </a:t>
            </a:r>
            <a:r>
              <a:rPr lang="en-US" sz="1600" dirty="0">
                <a:solidFill>
                  <a:schemeClr val="tx2"/>
                </a:solidFill>
                <a:latin typeface="Arial" panose="020B0604020202020204" pitchFamily="34" charset="0"/>
                <a:cs typeface="Arial" panose="020B0604020202020204" pitchFamily="34" charset="0"/>
              </a:rPr>
              <a:t>lays the foundation for more ambitious action further on.</a:t>
            </a:r>
          </a:p>
          <a:p>
            <a:pPr marL="628650" lvl="1" indent="-285750">
              <a:buFont typeface="Arial"/>
              <a:buChar char="•"/>
            </a:pPr>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en-US" sz="1600" b="1" dirty="0">
                <a:solidFill>
                  <a:schemeClr val="tx2"/>
                </a:solidFill>
                <a:latin typeface="Arial" panose="020B0604020202020204" pitchFamily="34" charset="0"/>
                <a:cs typeface="Arial" panose="020B0604020202020204" pitchFamily="34" charset="0"/>
              </a:rPr>
              <a:t>High level ministerial event on climate finance </a:t>
            </a:r>
            <a:r>
              <a:rPr lang="en-US" sz="1600" dirty="0">
                <a:solidFill>
                  <a:schemeClr val="tx2"/>
                </a:solidFill>
                <a:latin typeface="Arial" panose="020B0604020202020204" pitchFamily="34" charset="0"/>
                <a:cs typeface="Arial" panose="020B0604020202020204" pitchFamily="34" charset="0"/>
              </a:rPr>
              <a:t>– a topic that is of key importance to developing countries; consider third biennial assessment of financial flows</a:t>
            </a:r>
          </a:p>
          <a:p>
            <a:endParaRPr lang="en-US"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5360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a:stretch>
            <a:fillRect/>
          </a:stretch>
        </p:blipFill>
        <p:spPr>
          <a:xfrm>
            <a:off x="0" y="0"/>
            <a:ext cx="9144000" cy="4516438"/>
          </a:xfrm>
          <a:prstGeom prst="rect">
            <a:avLst/>
          </a:prstGeom>
        </p:spPr>
      </p:pic>
      <p:sp>
        <p:nvSpPr>
          <p:cNvPr id="7" name="Title 1"/>
          <p:cNvSpPr>
            <a:spLocks noGrp="1"/>
          </p:cNvSpPr>
          <p:nvPr/>
        </p:nvSpPr>
        <p:spPr>
          <a:xfrm>
            <a:off x="431800" y="820844"/>
            <a:ext cx="8280400" cy="3566402"/>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R="12700" lvl="0" algn="ctr" defTabSz="685800">
              <a:lnSpc>
                <a:spcPct val="101000"/>
              </a:lnSpc>
              <a:spcBef>
                <a:spcPts val="0"/>
              </a:spcBef>
            </a:pPr>
            <a:endParaRPr lang="en-GB" sz="1600" b="0" dirty="0">
              <a:solidFill>
                <a:srgbClr val="92D050"/>
              </a:solidFill>
              <a:latin typeface="Calibri" panose="020F0502020204030204" pitchFamily="34" charset="0"/>
              <a:ea typeface="Calibri" panose="020F0502020204030204" pitchFamily="34" charset="0"/>
              <a:cs typeface="Arial" panose="020B0604020202020204" pitchFamily="34" charset="0"/>
            </a:endParaRPr>
          </a:p>
        </p:txBody>
      </p:sp>
      <p:pic>
        <p:nvPicPr>
          <p:cNvPr id="23" name="Immagine 22"/>
          <p:cNvPicPr>
            <a:picLocks noChangeAspect="1"/>
          </p:cNvPicPr>
          <p:nvPr/>
        </p:nvPicPr>
        <p:blipFill>
          <a:blip r:embed="rId4"/>
          <a:stretch>
            <a:fillRect/>
          </a:stretch>
        </p:blipFill>
        <p:spPr>
          <a:xfrm>
            <a:off x="431800" y="392367"/>
            <a:ext cx="9144000" cy="37591"/>
          </a:xfrm>
          <a:prstGeom prst="rect">
            <a:avLst/>
          </a:prstGeom>
        </p:spPr>
      </p:pic>
      <p:sp>
        <p:nvSpPr>
          <p:cNvPr id="2" name="TextBox 1">
            <a:extLst>
              <a:ext uri="{FF2B5EF4-FFF2-40B4-BE49-F238E27FC236}">
                <a16:creationId xmlns:a16="http://schemas.microsoft.com/office/drawing/2014/main" xmlns="" id="{7713023E-7158-4C8C-8958-62224C4909ED}"/>
              </a:ext>
            </a:extLst>
          </p:cNvPr>
          <p:cNvSpPr txBox="1"/>
          <p:nvPr/>
        </p:nvSpPr>
        <p:spPr>
          <a:xfrm>
            <a:off x="686889" y="756254"/>
            <a:ext cx="7364911" cy="1938992"/>
          </a:xfrm>
          <a:prstGeom prst="rect">
            <a:avLst/>
          </a:prstGeom>
          <a:noFill/>
        </p:spPr>
        <p:txBody>
          <a:bodyPr wrap="square" rtlCol="0">
            <a:spAutoFit/>
          </a:bodyPr>
          <a:lstStyle/>
          <a:p>
            <a:r>
              <a:rPr lang="en-GB" sz="4400" dirty="0" smtClean="0">
                <a:solidFill>
                  <a:srgbClr val="FFC000"/>
                </a:solidFill>
                <a:latin typeface="Arial" panose="020B0604020202020204" pitchFamily="34" charset="0"/>
                <a:cs typeface="Arial" panose="020B0604020202020204" pitchFamily="34" charset="0"/>
              </a:rPr>
              <a:t>Issues </a:t>
            </a:r>
            <a:r>
              <a:rPr lang="en-GB" sz="4400" dirty="0" smtClean="0">
                <a:solidFill>
                  <a:srgbClr val="FFC000"/>
                </a:solidFill>
                <a:latin typeface="Arial" panose="020B0604020202020204" pitchFamily="34" charset="0"/>
                <a:cs typeface="Arial" panose="020B0604020202020204" pitchFamily="34" charset="0"/>
              </a:rPr>
              <a:t>under negotiation </a:t>
            </a:r>
          </a:p>
          <a:p>
            <a:endParaRPr lang="x-none" sz="3600" dirty="0">
              <a:solidFill>
                <a:srgbClr val="FFC000"/>
              </a:solidFill>
              <a:latin typeface="Arial" panose="020B0604020202020204" pitchFamily="34" charset="0"/>
              <a:cs typeface="Arial" panose="020B0604020202020204" pitchFamily="34" charset="0"/>
            </a:endParaRPr>
          </a:p>
          <a:p>
            <a:endParaRPr lang="en-US" sz="4000" dirty="0">
              <a:solidFill>
                <a:schemeClr val="bg1"/>
              </a:solidFill>
            </a:endParaRPr>
          </a:p>
        </p:txBody>
      </p:sp>
    </p:spTree>
    <p:extLst>
      <p:ext uri="{BB962C8B-B14F-4D97-AF65-F5344CB8AC3E}">
        <p14:creationId xmlns:p14="http://schemas.microsoft.com/office/powerpoint/2010/main" val="2844194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5" name="CuadroTexto 4">
            <a:extLst>
              <a:ext uri="{FF2B5EF4-FFF2-40B4-BE49-F238E27FC236}">
                <a16:creationId xmlns:a16="http://schemas.microsoft.com/office/drawing/2014/main" xmlns="" id="{0A300411-FB1B-4240-B8DB-BAFEE65697C0}"/>
              </a:ext>
            </a:extLst>
          </p:cNvPr>
          <p:cNvSpPr txBox="1"/>
          <p:nvPr/>
        </p:nvSpPr>
        <p:spPr>
          <a:xfrm>
            <a:off x="2781300" y="520698"/>
            <a:ext cx="5448300" cy="540000"/>
          </a:xfrm>
          <a:prstGeom prst="rect">
            <a:avLst/>
          </a:prstGeom>
          <a:noFill/>
          <a:ln>
            <a:solidFill>
              <a:schemeClr val="accent4"/>
            </a:solidFill>
          </a:ln>
        </p:spPr>
        <p:txBody>
          <a:bodyPr wrap="square" rtlCol="0">
            <a:noAutofit/>
          </a:bodyPr>
          <a:lstStyle/>
          <a:p>
            <a:pPr algn="ctr"/>
            <a:r>
              <a:rPr lang="es-AR" b="1" i="1" dirty="0">
                <a:solidFill>
                  <a:schemeClr val="accent4"/>
                </a:solidFill>
                <a:latin typeface="Arial" panose="020B0604020202020204" pitchFamily="34" charset="0"/>
                <a:cs typeface="Arial" panose="020B0604020202020204" pitchFamily="34" charset="0"/>
              </a:rPr>
              <a:t>      </a:t>
            </a:r>
            <a:r>
              <a:rPr lang="es-AR" sz="3200" b="1" i="1" dirty="0" smtClean="0">
                <a:solidFill>
                  <a:srgbClr val="000000"/>
                </a:solidFill>
                <a:latin typeface="Arial" panose="020B0604020202020204" pitchFamily="34" charset="0"/>
                <a:cs typeface="Arial" panose="020B0604020202020204" pitchFamily="34" charset="0"/>
              </a:rPr>
              <a:t>MITIGATION</a:t>
            </a:r>
            <a:endParaRPr lang="en-GB" sz="3200" i="1" dirty="0">
              <a:solidFill>
                <a:srgbClr val="000000"/>
              </a:solidFill>
              <a:latin typeface="Arial" panose="020B0604020202020204" pitchFamily="34" charset="0"/>
              <a:cs typeface="Arial" panose="020B0604020202020204" pitchFamily="34" charset="0"/>
            </a:endParaRPr>
          </a:p>
        </p:txBody>
      </p:sp>
      <p:sp>
        <p:nvSpPr>
          <p:cNvPr id="35" name="Chevron 79">
            <a:extLst>
              <a:ext uri="{FF2B5EF4-FFF2-40B4-BE49-F238E27FC236}">
                <a16:creationId xmlns:a16="http://schemas.microsoft.com/office/drawing/2014/main" xmlns="" id="{988B2BC4-11EC-4ECC-83F9-33BFC0563FBA}"/>
              </a:ext>
            </a:extLst>
          </p:cNvPr>
          <p:cNvSpPr/>
          <p:nvPr/>
        </p:nvSpPr>
        <p:spPr bwMode="ltGray">
          <a:xfrm>
            <a:off x="431800" y="520700"/>
            <a:ext cx="2627714" cy="560435"/>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36" name="Text Box 21">
            <a:extLst>
              <a:ext uri="{FF2B5EF4-FFF2-40B4-BE49-F238E27FC236}">
                <a16:creationId xmlns:a16="http://schemas.microsoft.com/office/drawing/2014/main" xmlns="" id="{86786EB4-48D8-4972-AF43-52C3115C4F9F}"/>
              </a:ext>
            </a:extLst>
          </p:cNvPr>
          <p:cNvSpPr txBox="1">
            <a:spLocks noChangeAspect="1" noChangeArrowheads="1"/>
          </p:cNvSpPr>
          <p:nvPr/>
        </p:nvSpPr>
        <p:spPr bwMode="gray">
          <a:xfrm>
            <a:off x="660400" y="256934"/>
            <a:ext cx="2310214" cy="675739"/>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endParaRPr lang="en-US" sz="1050" b="1" i="1" dirty="0">
              <a:solidFill>
                <a:schemeClr val="bg1"/>
              </a:solidFill>
              <a:latin typeface="Arial" panose="020B0604020202020204" pitchFamily="34" charset="0"/>
              <a:cs typeface="Arial" panose="020B0604020202020204" pitchFamily="34" charset="0"/>
            </a:endParaRPr>
          </a:p>
          <a:p>
            <a:pPr algn="ctr" defTabSz="801688">
              <a:spcBef>
                <a:spcPct val="20000"/>
              </a:spcBef>
            </a:pPr>
            <a:r>
              <a:rPr lang="en-US" sz="1800" b="1" i="1" dirty="0">
                <a:solidFill>
                  <a:schemeClr val="bg1"/>
                </a:solidFill>
                <a:latin typeface="Arial" panose="020B0604020202020204" pitchFamily="34" charset="0"/>
                <a:cs typeface="Arial" panose="020B0604020202020204" pitchFamily="34" charset="0"/>
              </a:rPr>
              <a:t>PAWP negotiations</a:t>
            </a:r>
          </a:p>
        </p:txBody>
      </p:sp>
      <p:sp>
        <p:nvSpPr>
          <p:cNvPr id="6" name="CuadroTexto 5">
            <a:extLst>
              <a:ext uri="{FF2B5EF4-FFF2-40B4-BE49-F238E27FC236}">
                <a16:creationId xmlns:a16="http://schemas.microsoft.com/office/drawing/2014/main" xmlns="" id="{C93702FC-B465-4BCE-858F-1324916548D7}"/>
              </a:ext>
            </a:extLst>
          </p:cNvPr>
          <p:cNvSpPr txBox="1"/>
          <p:nvPr/>
        </p:nvSpPr>
        <p:spPr>
          <a:xfrm>
            <a:off x="570907" y="1275450"/>
            <a:ext cx="7892609" cy="3785652"/>
          </a:xfrm>
          <a:prstGeom prst="rect">
            <a:avLst/>
          </a:prstGeom>
          <a:noFill/>
        </p:spPr>
        <p:txBody>
          <a:bodyPr wrap="square" rtlCol="0">
            <a:spAutoFit/>
          </a:bodyPr>
          <a:lstStyle/>
          <a:p>
            <a:pPr marL="285750" indent="-285750">
              <a:buFont typeface="Arial"/>
              <a:buChar char="•"/>
            </a:pPr>
            <a:r>
              <a:rPr lang="en-US" sz="1600" dirty="0">
                <a:solidFill>
                  <a:schemeClr val="tx2"/>
                </a:solidFill>
                <a:latin typeface="Arial" panose="020B0604020202020204" pitchFamily="34" charset="0"/>
                <a:cs typeface="Arial" panose="020B0604020202020204" pitchFamily="34" charset="0"/>
              </a:rPr>
              <a:t>Further guidance on the mitigation section of Decision 1/CP.</a:t>
            </a:r>
            <a:r>
              <a:rPr lang="en-US" sz="1600" dirty="0" smtClean="0">
                <a:solidFill>
                  <a:schemeClr val="tx2"/>
                </a:solidFill>
                <a:latin typeface="Arial" panose="020B0604020202020204" pitchFamily="34" charset="0"/>
                <a:cs typeface="Arial" panose="020B0604020202020204" pitchFamily="34" charset="0"/>
              </a:rPr>
              <a:t>21 (APA):</a:t>
            </a:r>
          </a:p>
          <a:p>
            <a:pPr marL="628650" lvl="1" indent="-285750">
              <a:buFont typeface="Arial"/>
              <a:buChar char="•"/>
            </a:pPr>
            <a:r>
              <a:rPr lang="en-US" sz="1600" dirty="0">
                <a:solidFill>
                  <a:schemeClr val="tx2"/>
                </a:solidFill>
                <a:latin typeface="Arial" panose="020B0604020202020204" pitchFamily="34" charset="0"/>
                <a:cs typeface="Arial" panose="020B0604020202020204" pitchFamily="34" charset="0"/>
              </a:rPr>
              <a:t>on features of NDCs;</a:t>
            </a:r>
          </a:p>
          <a:p>
            <a:pPr marL="628650" lvl="1" indent="-285750">
              <a:buFont typeface="Arial"/>
              <a:buChar char="•"/>
            </a:pPr>
            <a:r>
              <a:rPr lang="en-US" sz="1600" dirty="0">
                <a:solidFill>
                  <a:schemeClr val="tx2"/>
                </a:solidFill>
                <a:latin typeface="Arial" panose="020B0604020202020204" pitchFamily="34" charset="0"/>
                <a:cs typeface="Arial" panose="020B0604020202020204" pitchFamily="34" charset="0"/>
              </a:rPr>
              <a:t>developing further guidance for the information to be provided by Parties in order to facilitate clarity, transparency and understanding of </a:t>
            </a:r>
            <a:r>
              <a:rPr lang="en-US" sz="1600" dirty="0" smtClean="0">
                <a:solidFill>
                  <a:schemeClr val="tx2"/>
                </a:solidFill>
                <a:latin typeface="Arial" panose="020B0604020202020204" pitchFamily="34" charset="0"/>
                <a:cs typeface="Arial" panose="020B0604020202020204" pitchFamily="34" charset="0"/>
              </a:rPr>
              <a:t>NDCs</a:t>
            </a:r>
            <a:r>
              <a:rPr lang="en-US" sz="1600" dirty="0">
                <a:solidFill>
                  <a:schemeClr val="tx2"/>
                </a:solidFill>
                <a:latin typeface="Arial" panose="020B0604020202020204" pitchFamily="34" charset="0"/>
                <a:cs typeface="Arial" panose="020B0604020202020204" pitchFamily="34" charset="0"/>
              </a:rPr>
              <a:t>; and</a:t>
            </a:r>
          </a:p>
          <a:p>
            <a:pPr marL="628650" lvl="1" indent="-285750">
              <a:buFont typeface="Arial"/>
              <a:buChar char="•"/>
            </a:pPr>
            <a:r>
              <a:rPr lang="en-US" sz="1600" dirty="0">
                <a:solidFill>
                  <a:schemeClr val="tx2"/>
                </a:solidFill>
                <a:latin typeface="Arial" panose="020B0604020202020204" pitchFamily="34" charset="0"/>
                <a:cs typeface="Arial" panose="020B0604020202020204" pitchFamily="34" charset="0"/>
              </a:rPr>
              <a:t>elaborating guidance for accounting for </a:t>
            </a:r>
            <a:r>
              <a:rPr lang="en-US" sz="1600" dirty="0" smtClean="0">
                <a:solidFill>
                  <a:schemeClr val="tx2"/>
                </a:solidFill>
                <a:latin typeface="Arial" panose="020B0604020202020204" pitchFamily="34" charset="0"/>
                <a:cs typeface="Arial" panose="020B0604020202020204" pitchFamily="34" charset="0"/>
              </a:rPr>
              <a:t>NDCs. </a:t>
            </a:r>
          </a:p>
          <a:p>
            <a:pPr marL="285750" indent="-285750">
              <a:buFont typeface="Arial"/>
              <a:buChar char="•"/>
            </a:pPr>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en-US" sz="1600" dirty="0">
                <a:solidFill>
                  <a:schemeClr val="tx2"/>
                </a:solidFill>
                <a:latin typeface="Arial" panose="020B0604020202020204" pitchFamily="34" charset="0"/>
                <a:cs typeface="Arial" panose="020B0604020202020204" pitchFamily="34" charset="0"/>
              </a:rPr>
              <a:t>Nationally determined contribution </a:t>
            </a:r>
            <a:r>
              <a:rPr lang="en-US" sz="1600" dirty="0" smtClean="0">
                <a:solidFill>
                  <a:schemeClr val="tx2"/>
                </a:solidFill>
                <a:latin typeface="Arial" panose="020B0604020202020204" pitchFamily="34" charset="0"/>
                <a:cs typeface="Arial" panose="020B0604020202020204" pitchFamily="34" charset="0"/>
              </a:rPr>
              <a:t>registry (SBI);</a:t>
            </a:r>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a:buChar char="•"/>
            </a:pPr>
            <a:endParaRPr lang="en-US" sz="1600" dirty="0" smtClean="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Common </a:t>
            </a:r>
            <a:r>
              <a:rPr lang="en-US" sz="1600" dirty="0">
                <a:solidFill>
                  <a:schemeClr val="tx2"/>
                </a:solidFill>
                <a:latin typeface="Arial" panose="020B0604020202020204" pitchFamily="34" charset="0"/>
                <a:cs typeface="Arial" panose="020B0604020202020204" pitchFamily="34" charset="0"/>
              </a:rPr>
              <a:t>time frames for </a:t>
            </a:r>
            <a:r>
              <a:rPr lang="en-US" sz="1600" dirty="0" smtClean="0">
                <a:solidFill>
                  <a:schemeClr val="tx2"/>
                </a:solidFill>
                <a:latin typeface="Arial" panose="020B0604020202020204" pitchFamily="34" charset="0"/>
                <a:cs typeface="Arial" panose="020B0604020202020204" pitchFamily="34" charset="0"/>
              </a:rPr>
              <a:t>NDCs</a:t>
            </a:r>
            <a:r>
              <a:rPr lang="en-US" sz="1600" dirty="0">
                <a:solidFill>
                  <a:schemeClr val="tx2"/>
                </a:solidFill>
                <a:latin typeface="Arial" panose="020B0604020202020204" pitchFamily="34" charset="0"/>
                <a:cs typeface="Arial" panose="020B0604020202020204" pitchFamily="34" charset="0"/>
              </a:rPr>
              <a:t> </a:t>
            </a:r>
            <a:r>
              <a:rPr lang="en-US" sz="1600" dirty="0" smtClean="0">
                <a:solidFill>
                  <a:schemeClr val="tx2"/>
                </a:solidFill>
                <a:latin typeface="Arial" panose="020B0604020202020204" pitchFamily="34" charset="0"/>
                <a:cs typeface="Arial" panose="020B0604020202020204" pitchFamily="34" charset="0"/>
              </a:rPr>
              <a:t>(the frequency </a:t>
            </a:r>
            <a:r>
              <a:rPr lang="en-US" sz="1600" dirty="0">
                <a:solidFill>
                  <a:schemeClr val="tx2"/>
                </a:solidFill>
                <a:latin typeface="Arial" panose="020B0604020202020204" pitchFamily="34" charset="0"/>
                <a:cs typeface="Arial" panose="020B0604020202020204" pitchFamily="34" charset="0"/>
              </a:rPr>
              <a:t>by which Parties update or communicate their </a:t>
            </a:r>
            <a:r>
              <a:rPr lang="en-US" sz="1600" dirty="0" smtClean="0">
                <a:solidFill>
                  <a:schemeClr val="tx2"/>
                </a:solidFill>
                <a:latin typeface="Arial" panose="020B0604020202020204" pitchFamily="34" charset="0"/>
                <a:cs typeface="Arial" panose="020B0604020202020204" pitchFamily="34" charset="0"/>
              </a:rPr>
              <a:t>NDC</a:t>
            </a:r>
            <a:r>
              <a:rPr lang="en-US" sz="1600" dirty="0">
                <a:solidFill>
                  <a:schemeClr val="tx2"/>
                </a:solidFill>
                <a:latin typeface="Arial" panose="020B0604020202020204" pitchFamily="34" charset="0"/>
                <a:cs typeface="Arial" panose="020B0604020202020204" pitchFamily="34" charset="0"/>
              </a:rPr>
              <a:t>:</a:t>
            </a:r>
            <a:r>
              <a:rPr lang="en-US" sz="1600" dirty="0" smtClean="0">
                <a:solidFill>
                  <a:schemeClr val="tx2"/>
                </a:solidFill>
                <a:latin typeface="Arial" panose="020B0604020202020204" pitchFamily="34" charset="0"/>
                <a:cs typeface="Arial" panose="020B0604020202020204" pitchFamily="34" charset="0"/>
              </a:rPr>
              <a:t> multiple </a:t>
            </a:r>
            <a:r>
              <a:rPr lang="en-US" sz="1600" dirty="0" err="1" smtClean="0">
                <a:solidFill>
                  <a:schemeClr val="tx2"/>
                </a:solidFill>
                <a:latin typeface="Arial" panose="020B0604020202020204" pitchFamily="34" charset="0"/>
                <a:cs typeface="Arial" panose="020B0604020202020204" pitchFamily="34" charset="0"/>
              </a:rPr>
              <a:t>vs</a:t>
            </a:r>
            <a:r>
              <a:rPr lang="en-US" sz="1600" dirty="0" smtClean="0">
                <a:solidFill>
                  <a:schemeClr val="tx2"/>
                </a:solidFill>
                <a:latin typeface="Arial" panose="020B0604020202020204" pitchFamily="34" charset="0"/>
                <a:cs typeface="Arial" panose="020B0604020202020204" pitchFamily="34" charset="0"/>
              </a:rPr>
              <a:t> single; flexibility) (SBI)</a:t>
            </a:r>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a:buChar char="•"/>
            </a:pPr>
            <a:endParaRPr lang="en-US" sz="1600" dirty="0" smtClean="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Modalities</a:t>
            </a:r>
            <a:r>
              <a:rPr lang="en-US" sz="1600" dirty="0">
                <a:solidFill>
                  <a:schemeClr val="tx2"/>
                </a:solidFill>
                <a:latin typeface="Arial" panose="020B0604020202020204" pitchFamily="34" charset="0"/>
                <a:cs typeface="Arial" panose="020B0604020202020204" pitchFamily="34" charset="0"/>
              </a:rPr>
              <a:t>, work </a:t>
            </a:r>
            <a:r>
              <a:rPr lang="en-US" sz="1600" dirty="0" err="1">
                <a:solidFill>
                  <a:schemeClr val="tx2"/>
                </a:solidFill>
                <a:latin typeface="Arial" panose="020B0604020202020204" pitchFamily="34" charset="0"/>
                <a:cs typeface="Arial" panose="020B0604020202020204" pitchFamily="34" charset="0"/>
              </a:rPr>
              <a:t>programme</a:t>
            </a:r>
            <a:r>
              <a:rPr lang="en-US" sz="1600" dirty="0">
                <a:solidFill>
                  <a:schemeClr val="tx2"/>
                </a:solidFill>
                <a:latin typeface="Arial" panose="020B0604020202020204" pitchFamily="34" charset="0"/>
                <a:cs typeface="Arial" panose="020B0604020202020204" pitchFamily="34" charset="0"/>
              </a:rPr>
              <a:t> and functions of the forum on the impacts of the implementation of response </a:t>
            </a:r>
            <a:r>
              <a:rPr lang="en-US" sz="1600" dirty="0" smtClean="0">
                <a:solidFill>
                  <a:schemeClr val="tx2"/>
                </a:solidFill>
                <a:latin typeface="Arial" panose="020B0604020202020204" pitchFamily="34" charset="0"/>
                <a:cs typeface="Arial" panose="020B0604020202020204" pitchFamily="34" charset="0"/>
              </a:rPr>
              <a:t>measures (SBI/SBSTA).</a:t>
            </a:r>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a:buChar char="•"/>
            </a:pPr>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7896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a:xfrm>
            <a:off x="96643" y="528762"/>
            <a:ext cx="8615557" cy="831677"/>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solidFill>
                <a:srgbClr val="00546E"/>
              </a:solidFill>
              <a:latin typeface="Arial" charset="0"/>
              <a:cs typeface="Arial" charset="0"/>
            </a:endParaRPr>
          </a:p>
        </p:txBody>
      </p:sp>
      <p:sp>
        <p:nvSpPr>
          <p:cNvPr id="11" name="Content Placeholder 2"/>
          <p:cNvSpPr>
            <a:spLocks noGrp="1"/>
          </p:cNvSpPr>
          <p:nvPr/>
        </p:nvSpPr>
        <p:spPr>
          <a:xfrm>
            <a:off x="96643" y="1442744"/>
            <a:ext cx="8681597" cy="2861627"/>
          </a:xfrm>
          <a:prstGeom prst="rect">
            <a:avLst/>
          </a:prstGeom>
        </p:spPr>
        <p:style>
          <a:lnRef idx="0">
            <a:scrgbClr r="0" g="0" b="0"/>
          </a:lnRef>
          <a:fillRef idx="0">
            <a:scrgbClr r="0" g="0" b="0"/>
          </a:fillRef>
          <a:effectRef idx="0">
            <a:scrgbClr r="0" g="0" b="0"/>
          </a:effectRef>
          <a:fontRef idx="major"/>
        </p:style>
        <p:txBody>
          <a:bodyPr lIns="0" rIns="90000"/>
          <a:lstStyle>
            <a:lvl1pPr marL="0" indent="0" algn="l" defTabSz="914400" rtl="0" eaLnBrk="1" latinLnBrk="0" hangingPunct="1">
              <a:lnSpc>
                <a:spcPct val="90000"/>
              </a:lnSpc>
              <a:spcBef>
                <a:spcPts val="1000"/>
              </a:spcBef>
              <a:buFont typeface="Arial"/>
              <a:buNone/>
              <a:defRPr sz="1400"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j-lt"/>
                <a:ea typeface="+mj-ea"/>
                <a:cs typeface="+mj-cs"/>
              </a:defRPr>
            </a:lvl2pPr>
            <a:lvl3pPr marL="914400" indent="0" algn="l" defTabSz="914400" rtl="0" eaLnBrk="1" latinLnBrk="0" hangingPunct="1">
              <a:lnSpc>
                <a:spcPct val="90000"/>
              </a:lnSpc>
              <a:spcBef>
                <a:spcPts val="500"/>
              </a:spcBef>
              <a:buFont typeface="Arial"/>
              <a:buNone/>
              <a:defRPr sz="1600" kern="1200">
                <a:solidFill>
                  <a:schemeClr val="tx1"/>
                </a:solidFill>
                <a:latin typeface="+mj-lt"/>
                <a:ea typeface="+mj-ea"/>
                <a:cs typeface="+mj-cs"/>
              </a:defRPr>
            </a:lvl3pPr>
            <a:lvl4pPr marL="13716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4pPr>
            <a:lvl5pPr marL="18288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pPr marL="342900" indent="-342900">
              <a:buFont typeface="Arial" panose="020B0604020202020204" pitchFamily="34" charset="0"/>
              <a:buChar char="•"/>
            </a:pPr>
            <a:endParaRPr lang="en-US" sz="2400" dirty="0">
              <a:latin typeface="Arial" charset="0"/>
              <a:cs typeface="Arial" charset="0"/>
            </a:endParaRPr>
          </a:p>
        </p:txBody>
      </p:sp>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4" name="Rectángulo 3">
            <a:extLst>
              <a:ext uri="{FF2B5EF4-FFF2-40B4-BE49-F238E27FC236}">
                <a16:creationId xmlns:a16="http://schemas.microsoft.com/office/drawing/2014/main" xmlns="" id="{20DFF0C3-B700-4E6A-BE5A-464F7217A225}"/>
              </a:ext>
            </a:extLst>
          </p:cNvPr>
          <p:cNvSpPr/>
          <p:nvPr/>
        </p:nvSpPr>
        <p:spPr>
          <a:xfrm>
            <a:off x="891144" y="698417"/>
            <a:ext cx="7073900" cy="5061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solidFill>
                <a:latin typeface="Arial" panose="020B0604020202020204" pitchFamily="34" charset="0"/>
                <a:cs typeface="Arial" panose="020B0604020202020204" pitchFamily="34" charset="0"/>
              </a:rPr>
              <a:t>Areas of Divergence</a:t>
            </a:r>
            <a:endParaRPr lang="es-AR" sz="1200" dirty="0"/>
          </a:p>
        </p:txBody>
      </p:sp>
      <p:sp>
        <p:nvSpPr>
          <p:cNvPr id="7" name="Rectángulo 6">
            <a:extLst>
              <a:ext uri="{FF2B5EF4-FFF2-40B4-BE49-F238E27FC236}">
                <a16:creationId xmlns:a16="http://schemas.microsoft.com/office/drawing/2014/main" xmlns="" id="{A12A2D32-656A-475E-AE7C-53429632844E}"/>
              </a:ext>
            </a:extLst>
          </p:cNvPr>
          <p:cNvSpPr/>
          <p:nvPr/>
        </p:nvSpPr>
        <p:spPr>
          <a:xfrm>
            <a:off x="891144" y="1527357"/>
            <a:ext cx="3414156" cy="42104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General Related to Mitigation</a:t>
            </a:r>
          </a:p>
        </p:txBody>
      </p:sp>
      <p:sp>
        <p:nvSpPr>
          <p:cNvPr id="12" name="Rectángulo 11">
            <a:extLst>
              <a:ext uri="{FF2B5EF4-FFF2-40B4-BE49-F238E27FC236}">
                <a16:creationId xmlns:a16="http://schemas.microsoft.com/office/drawing/2014/main" xmlns="" id="{585A83DF-3182-4985-BC11-77BB0ACDF348}"/>
              </a:ext>
            </a:extLst>
          </p:cNvPr>
          <p:cNvSpPr/>
          <p:nvPr/>
        </p:nvSpPr>
        <p:spPr>
          <a:xfrm>
            <a:off x="4356100" y="1527357"/>
            <a:ext cx="3608944" cy="42104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Specific to Further Guidance on the Mitigation Section of Decision 1/CP.21</a:t>
            </a:r>
            <a:endParaRPr lang="es-AR" sz="1200" dirty="0">
              <a:solidFill>
                <a:schemeClr val="bg1"/>
              </a:solidFill>
            </a:endParaRPr>
          </a:p>
        </p:txBody>
      </p:sp>
      <p:sp>
        <p:nvSpPr>
          <p:cNvPr id="10" name="Rectángulo 9">
            <a:extLst>
              <a:ext uri="{FF2B5EF4-FFF2-40B4-BE49-F238E27FC236}">
                <a16:creationId xmlns:a16="http://schemas.microsoft.com/office/drawing/2014/main" xmlns="" id="{1E3ACDDC-9B01-4AA5-9A47-78AA9EB79F6D}"/>
              </a:ext>
            </a:extLst>
          </p:cNvPr>
          <p:cNvSpPr/>
          <p:nvPr/>
        </p:nvSpPr>
        <p:spPr>
          <a:xfrm>
            <a:off x="891144" y="2083831"/>
            <a:ext cx="3414156" cy="19228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b="1" dirty="0">
                <a:solidFill>
                  <a:srgbClr val="000000"/>
                </a:solidFill>
                <a:latin typeface="Arial" panose="020B0604020202020204" pitchFamily="34" charset="0"/>
                <a:cs typeface="Arial" panose="020B0604020202020204" pitchFamily="34" charset="0"/>
              </a:rPr>
              <a:t>Differentiation</a:t>
            </a:r>
          </a:p>
          <a:p>
            <a:endParaRPr lang="en-US" sz="1400" b="1" dirty="0">
              <a:solidFill>
                <a:schemeClr val="accent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rgbClr val="000000"/>
                </a:solidFill>
                <a:latin typeface="Arial" panose="020B0604020202020204" pitchFamily="34" charset="0"/>
                <a:cs typeface="Arial" panose="020B0604020202020204" pitchFamily="34" charset="0"/>
              </a:rPr>
              <a:t>Transparency of mitigation efforts vs. transparency of support provided and received</a:t>
            </a:r>
          </a:p>
          <a:p>
            <a:pPr marL="285750" indent="-285750">
              <a:buFont typeface="Arial" panose="020B0604020202020204" pitchFamily="34" charset="0"/>
              <a:buChar char="•"/>
            </a:pPr>
            <a:endParaRPr lang="en-US" sz="1400"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AR" sz="1400" dirty="0">
              <a:solidFill>
                <a:schemeClr val="accent4"/>
              </a:solidFill>
            </a:endParaRPr>
          </a:p>
        </p:txBody>
      </p:sp>
      <p:sp>
        <p:nvSpPr>
          <p:cNvPr id="14" name="Rectángulo 13">
            <a:extLst>
              <a:ext uri="{FF2B5EF4-FFF2-40B4-BE49-F238E27FC236}">
                <a16:creationId xmlns:a16="http://schemas.microsoft.com/office/drawing/2014/main" xmlns="" id="{9417A90D-3BFA-488A-80D0-2F7B357F8E32}"/>
              </a:ext>
            </a:extLst>
          </p:cNvPr>
          <p:cNvSpPr/>
          <p:nvPr/>
        </p:nvSpPr>
        <p:spPr>
          <a:xfrm>
            <a:off x="4354842" y="2164946"/>
            <a:ext cx="3608944" cy="19228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b="1" dirty="0">
                <a:solidFill>
                  <a:srgbClr val="000000"/>
                </a:solidFill>
                <a:latin typeface="Arial" panose="020B0604020202020204" pitchFamily="34" charset="0"/>
                <a:cs typeface="Arial" panose="020B0604020202020204" pitchFamily="34" charset="0"/>
              </a:rPr>
              <a:t>NDC features (“balance” between mitigation and adaptation)</a:t>
            </a:r>
          </a:p>
          <a:p>
            <a:pPr marL="285750" indent="-285750">
              <a:buFont typeface="Arial" panose="020B0604020202020204" pitchFamily="34" charset="0"/>
              <a:buChar char="•"/>
            </a:pPr>
            <a:endParaRPr lang="en-US" sz="1400" b="1" dirty="0">
              <a:solidFill>
                <a:schemeClr val="accent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rgbClr val="000000"/>
                </a:solidFill>
                <a:latin typeface="Arial" panose="020B0604020202020204" pitchFamily="34" charset="0"/>
                <a:cs typeface="Arial" panose="020B0604020202020204" pitchFamily="34" charset="0"/>
              </a:rPr>
              <a:t>Information to be provided</a:t>
            </a:r>
          </a:p>
          <a:p>
            <a:pPr marL="285750" indent="-285750">
              <a:buFont typeface="Arial" panose="020B0604020202020204" pitchFamily="34" charset="0"/>
              <a:buChar char="•"/>
            </a:pPr>
            <a:endParaRPr lang="en-US" sz="1400" b="1" dirty="0">
              <a:solidFill>
                <a:schemeClr val="accent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rgbClr val="000000"/>
                </a:solidFill>
                <a:latin typeface="Arial" panose="020B0604020202020204" pitchFamily="34" charset="0"/>
                <a:cs typeface="Arial" panose="020B0604020202020204" pitchFamily="34" charset="0"/>
              </a:rPr>
              <a:t>Guidance for accounting</a:t>
            </a:r>
          </a:p>
          <a:p>
            <a:pPr marL="285750" indent="-285750">
              <a:buFont typeface="Arial" panose="020B0604020202020204" pitchFamily="34" charset="0"/>
              <a:buChar char="•"/>
            </a:pPr>
            <a:endParaRPr lang="en-US" sz="1400" b="1" dirty="0">
              <a:solidFill>
                <a:schemeClr val="accent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AR" sz="1400" dirty="0">
              <a:solidFill>
                <a:schemeClr val="accent4"/>
              </a:solidFill>
            </a:endParaRPr>
          </a:p>
        </p:txBody>
      </p:sp>
      <p:sp>
        <p:nvSpPr>
          <p:cNvPr id="26" name="Chevron 79">
            <a:hlinkClick r:id="rId4" action="ppaction://hlinksldjump"/>
            <a:extLst>
              <a:ext uri="{FF2B5EF4-FFF2-40B4-BE49-F238E27FC236}">
                <a16:creationId xmlns:a16="http://schemas.microsoft.com/office/drawing/2014/main" xmlns="" id="{86A656B2-0AB7-44E4-95FB-A7DD185BA7A5}"/>
              </a:ext>
            </a:extLst>
          </p:cNvPr>
          <p:cNvSpPr/>
          <p:nvPr/>
        </p:nvSpPr>
        <p:spPr bwMode="ltGray">
          <a:xfrm flipV="1">
            <a:off x="891144" y="2328919"/>
            <a:ext cx="317500" cy="144000"/>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27" name="Chevron 79">
            <a:hlinkClick r:id="rId5" action="ppaction://hlinksldjump"/>
            <a:extLst>
              <a:ext uri="{FF2B5EF4-FFF2-40B4-BE49-F238E27FC236}">
                <a16:creationId xmlns:a16="http://schemas.microsoft.com/office/drawing/2014/main" xmlns="" id="{7EADEA2B-4982-4E02-A009-80F4EBA4A2A6}"/>
              </a:ext>
            </a:extLst>
          </p:cNvPr>
          <p:cNvSpPr/>
          <p:nvPr/>
        </p:nvSpPr>
        <p:spPr bwMode="ltGray">
          <a:xfrm flipV="1">
            <a:off x="891144" y="2742159"/>
            <a:ext cx="317500" cy="144000"/>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28" name="Chevron 79">
            <a:hlinkClick r:id="rId6" action="ppaction://hlinksldjump"/>
            <a:extLst>
              <a:ext uri="{FF2B5EF4-FFF2-40B4-BE49-F238E27FC236}">
                <a16:creationId xmlns:a16="http://schemas.microsoft.com/office/drawing/2014/main" xmlns="" id="{FED2A4FC-8012-4D20-AEFB-73D0968E5682}"/>
              </a:ext>
            </a:extLst>
          </p:cNvPr>
          <p:cNvSpPr/>
          <p:nvPr/>
        </p:nvSpPr>
        <p:spPr bwMode="ltGray">
          <a:xfrm flipV="1">
            <a:off x="4353584" y="2327754"/>
            <a:ext cx="317500" cy="144000"/>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29" name="Chevron 79">
            <a:hlinkClick r:id="rId4" action="ppaction://hlinksldjump"/>
            <a:extLst>
              <a:ext uri="{FF2B5EF4-FFF2-40B4-BE49-F238E27FC236}">
                <a16:creationId xmlns:a16="http://schemas.microsoft.com/office/drawing/2014/main" xmlns="" id="{8856D17A-63D8-41B0-8353-6DE40EE44CB8}"/>
              </a:ext>
            </a:extLst>
          </p:cNvPr>
          <p:cNvSpPr/>
          <p:nvPr/>
        </p:nvSpPr>
        <p:spPr bwMode="ltGray">
          <a:xfrm flipV="1">
            <a:off x="4354842" y="2933282"/>
            <a:ext cx="317500" cy="144000"/>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31" name="Chevron 79">
            <a:hlinkClick r:id="rId7" action="ppaction://hlinksldjump"/>
            <a:extLst>
              <a:ext uri="{FF2B5EF4-FFF2-40B4-BE49-F238E27FC236}">
                <a16:creationId xmlns:a16="http://schemas.microsoft.com/office/drawing/2014/main" xmlns="" id="{EEC723CA-A038-4480-AA3E-91A4DBFA87C9}"/>
              </a:ext>
            </a:extLst>
          </p:cNvPr>
          <p:cNvSpPr/>
          <p:nvPr/>
        </p:nvSpPr>
        <p:spPr bwMode="ltGray">
          <a:xfrm flipV="1">
            <a:off x="4354842" y="3386394"/>
            <a:ext cx="317500" cy="144000"/>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Tree>
    <p:extLst>
      <p:ext uri="{BB962C8B-B14F-4D97-AF65-F5344CB8AC3E}">
        <p14:creationId xmlns:p14="http://schemas.microsoft.com/office/powerpoint/2010/main" val="34439052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5" name="CuadroTexto 4">
            <a:extLst>
              <a:ext uri="{FF2B5EF4-FFF2-40B4-BE49-F238E27FC236}">
                <a16:creationId xmlns:a16="http://schemas.microsoft.com/office/drawing/2014/main" xmlns="" id="{0A300411-FB1B-4240-B8DB-BAFEE65697C0}"/>
              </a:ext>
            </a:extLst>
          </p:cNvPr>
          <p:cNvSpPr txBox="1"/>
          <p:nvPr/>
        </p:nvSpPr>
        <p:spPr>
          <a:xfrm>
            <a:off x="2781300" y="520698"/>
            <a:ext cx="5448300" cy="540000"/>
          </a:xfrm>
          <a:prstGeom prst="rect">
            <a:avLst/>
          </a:prstGeom>
          <a:noFill/>
          <a:ln>
            <a:solidFill>
              <a:schemeClr val="accent4"/>
            </a:solidFill>
          </a:ln>
        </p:spPr>
        <p:txBody>
          <a:bodyPr wrap="square" rtlCol="0">
            <a:noAutofit/>
          </a:bodyPr>
          <a:lstStyle/>
          <a:p>
            <a:pPr algn="ctr"/>
            <a:r>
              <a:rPr lang="es-AR" b="1" i="1" dirty="0">
                <a:solidFill>
                  <a:schemeClr val="accent4"/>
                </a:solidFill>
                <a:latin typeface="Arial" panose="020B0604020202020204" pitchFamily="34" charset="0"/>
                <a:cs typeface="Arial" panose="020B0604020202020204" pitchFamily="34" charset="0"/>
              </a:rPr>
              <a:t>      </a:t>
            </a:r>
            <a:r>
              <a:rPr lang="es-AR" sz="3200" b="1" i="1" dirty="0" smtClean="0">
                <a:solidFill>
                  <a:srgbClr val="000000"/>
                </a:solidFill>
                <a:latin typeface="Arial" panose="020B0604020202020204" pitchFamily="34" charset="0"/>
                <a:cs typeface="Arial" panose="020B0604020202020204" pitchFamily="34" charset="0"/>
              </a:rPr>
              <a:t>ADAPTATION</a:t>
            </a:r>
            <a:endParaRPr lang="en-GB" sz="3200" i="1" dirty="0">
              <a:solidFill>
                <a:srgbClr val="000000"/>
              </a:solidFill>
              <a:latin typeface="Arial" panose="020B0604020202020204" pitchFamily="34" charset="0"/>
              <a:cs typeface="Arial" panose="020B0604020202020204" pitchFamily="34" charset="0"/>
            </a:endParaRPr>
          </a:p>
        </p:txBody>
      </p:sp>
      <p:sp>
        <p:nvSpPr>
          <p:cNvPr id="35" name="Chevron 79">
            <a:extLst>
              <a:ext uri="{FF2B5EF4-FFF2-40B4-BE49-F238E27FC236}">
                <a16:creationId xmlns:a16="http://schemas.microsoft.com/office/drawing/2014/main" xmlns="" id="{988B2BC4-11EC-4ECC-83F9-33BFC0563FBA}"/>
              </a:ext>
            </a:extLst>
          </p:cNvPr>
          <p:cNvSpPr/>
          <p:nvPr/>
        </p:nvSpPr>
        <p:spPr bwMode="ltGray">
          <a:xfrm>
            <a:off x="431800" y="520700"/>
            <a:ext cx="2627714" cy="560435"/>
          </a:xfrm>
          <a:prstGeom prst="chevron">
            <a:avLst>
              <a:gd name="adj" fmla="val 31595"/>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err="1">
              <a:solidFill>
                <a:schemeClr val="bg1"/>
              </a:solidFill>
              <a:latin typeface="Georgia" pitchFamily="18" charset="0"/>
            </a:endParaRPr>
          </a:p>
        </p:txBody>
      </p:sp>
      <p:sp>
        <p:nvSpPr>
          <p:cNvPr id="36" name="Text Box 21">
            <a:extLst>
              <a:ext uri="{FF2B5EF4-FFF2-40B4-BE49-F238E27FC236}">
                <a16:creationId xmlns:a16="http://schemas.microsoft.com/office/drawing/2014/main" xmlns="" id="{86786EB4-48D8-4972-AF43-52C3115C4F9F}"/>
              </a:ext>
            </a:extLst>
          </p:cNvPr>
          <p:cNvSpPr txBox="1">
            <a:spLocks noChangeAspect="1" noChangeArrowheads="1"/>
          </p:cNvSpPr>
          <p:nvPr/>
        </p:nvSpPr>
        <p:spPr bwMode="gray">
          <a:xfrm>
            <a:off x="660400" y="256934"/>
            <a:ext cx="2310214" cy="675739"/>
          </a:xfrm>
          <a:prstGeom prst="rect">
            <a:avLst/>
          </a:prstGeom>
          <a:noFill/>
          <a:ln w="9525">
            <a:noFill/>
            <a:miter lim="800000"/>
            <a:headEnd/>
            <a:tailEnd/>
          </a:ln>
        </p:spPr>
        <p:txBody>
          <a:bodyPr wrap="square" lIns="90000" tIns="90000" rIns="72000" bIns="90000">
            <a:spAutoFit/>
          </a:bodyPr>
          <a:lstStyle/>
          <a:p>
            <a:pPr algn="ctr" defTabSz="801688">
              <a:spcBef>
                <a:spcPct val="20000"/>
              </a:spcBef>
            </a:pPr>
            <a:endParaRPr lang="en-US" sz="1050" b="1" i="1" dirty="0">
              <a:solidFill>
                <a:schemeClr val="bg1"/>
              </a:solidFill>
              <a:latin typeface="Arial" panose="020B0604020202020204" pitchFamily="34" charset="0"/>
              <a:cs typeface="Arial" panose="020B0604020202020204" pitchFamily="34" charset="0"/>
            </a:endParaRPr>
          </a:p>
          <a:p>
            <a:pPr algn="ctr" defTabSz="801688">
              <a:spcBef>
                <a:spcPct val="20000"/>
              </a:spcBef>
            </a:pPr>
            <a:r>
              <a:rPr lang="en-US" sz="1800" b="1" i="1" dirty="0">
                <a:solidFill>
                  <a:schemeClr val="bg1"/>
                </a:solidFill>
                <a:latin typeface="Arial" panose="020B0604020202020204" pitchFamily="34" charset="0"/>
                <a:cs typeface="Arial" panose="020B0604020202020204" pitchFamily="34" charset="0"/>
              </a:rPr>
              <a:t>PAWP negotiations</a:t>
            </a:r>
          </a:p>
        </p:txBody>
      </p:sp>
      <p:sp>
        <p:nvSpPr>
          <p:cNvPr id="6" name="CuadroTexto 5">
            <a:extLst>
              <a:ext uri="{FF2B5EF4-FFF2-40B4-BE49-F238E27FC236}">
                <a16:creationId xmlns:a16="http://schemas.microsoft.com/office/drawing/2014/main" xmlns="" id="{C93702FC-B465-4BCE-858F-1324916548D7}"/>
              </a:ext>
            </a:extLst>
          </p:cNvPr>
          <p:cNvSpPr txBox="1"/>
          <p:nvPr/>
        </p:nvSpPr>
        <p:spPr>
          <a:xfrm>
            <a:off x="570907" y="1275450"/>
            <a:ext cx="7892609" cy="2800766"/>
          </a:xfrm>
          <a:prstGeom prst="rect">
            <a:avLst/>
          </a:prstGeom>
          <a:noFill/>
        </p:spPr>
        <p:txBody>
          <a:bodyPr wrap="square" rtlCol="0">
            <a:spAutoFit/>
          </a:bodyPr>
          <a:lstStyle/>
          <a:p>
            <a:pPr marL="285750" indent="-285750">
              <a:buFont typeface="Arial"/>
              <a:buChar char="•"/>
            </a:pPr>
            <a:r>
              <a:rPr lang="en-US" sz="1600" dirty="0">
                <a:solidFill>
                  <a:schemeClr val="tx2"/>
                </a:solidFill>
                <a:latin typeface="Arial" panose="020B0604020202020204" pitchFamily="34" charset="0"/>
                <a:cs typeface="Arial" panose="020B0604020202020204" pitchFamily="34" charset="0"/>
              </a:rPr>
              <a:t>Further guidance in relation to the adaptation </a:t>
            </a:r>
            <a:r>
              <a:rPr lang="en-US" sz="1600" dirty="0" smtClean="0">
                <a:solidFill>
                  <a:schemeClr val="tx2"/>
                </a:solidFill>
                <a:latin typeface="Arial" panose="020B0604020202020204" pitchFamily="34" charset="0"/>
                <a:cs typeface="Arial" panose="020B0604020202020204" pitchFamily="34" charset="0"/>
              </a:rPr>
              <a:t>communication (APA):</a:t>
            </a:r>
          </a:p>
          <a:p>
            <a:pPr marL="628650" lvl="1" indent="-285750">
              <a:buFont typeface="Arial"/>
              <a:buChar char="•"/>
            </a:pPr>
            <a:r>
              <a:rPr lang="en-US" sz="1600" dirty="0">
                <a:solidFill>
                  <a:schemeClr val="tx2"/>
                </a:solidFill>
                <a:latin typeface="Arial" panose="020B0604020202020204" pitchFamily="34" charset="0"/>
                <a:cs typeface="Arial" panose="020B0604020202020204" pitchFamily="34" charset="0"/>
              </a:rPr>
              <a:t>elements of the adaptation </a:t>
            </a:r>
            <a:r>
              <a:rPr lang="en-US" sz="1600" dirty="0" smtClean="0">
                <a:solidFill>
                  <a:schemeClr val="tx2"/>
                </a:solidFill>
                <a:latin typeface="Arial" panose="020B0604020202020204" pitchFamily="34" charset="0"/>
                <a:cs typeface="Arial" panose="020B0604020202020204" pitchFamily="34" charset="0"/>
              </a:rPr>
              <a:t>communication; and </a:t>
            </a:r>
          </a:p>
          <a:p>
            <a:pPr marL="628650" lvl="1"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vehicle</a:t>
            </a:r>
            <a:r>
              <a:rPr lang="en-US" sz="1600" dirty="0">
                <a:solidFill>
                  <a:schemeClr val="tx2"/>
                </a:solidFill>
                <a:latin typeface="Arial" panose="020B0604020202020204" pitchFamily="34" charset="0"/>
                <a:cs typeface="Arial" panose="020B0604020202020204" pitchFamily="34" charset="0"/>
              </a:rPr>
              <a:t>-specific </a:t>
            </a:r>
            <a:r>
              <a:rPr lang="en-US" sz="1600" dirty="0" smtClean="0">
                <a:solidFill>
                  <a:schemeClr val="tx2"/>
                </a:solidFill>
                <a:latin typeface="Arial" panose="020B0604020202020204" pitchFamily="34" charset="0"/>
                <a:cs typeface="Arial" panose="020B0604020202020204" pitchFamily="34" charset="0"/>
              </a:rPr>
              <a:t>guidance (flexibility in vehicle choice: </a:t>
            </a:r>
            <a:r>
              <a:rPr lang="en-US" sz="1600" dirty="0" err="1" smtClean="0">
                <a:solidFill>
                  <a:schemeClr val="tx2"/>
                </a:solidFill>
                <a:latin typeface="Arial" panose="020B0604020202020204" pitchFamily="34" charset="0"/>
                <a:cs typeface="Arial" panose="020B0604020202020204" pitchFamily="34" charset="0"/>
              </a:rPr>
              <a:t>i.e</a:t>
            </a:r>
            <a:r>
              <a:rPr lang="en-US" sz="1600" dirty="0">
                <a:solidFill>
                  <a:schemeClr val="tx2"/>
                </a:solidFill>
                <a:latin typeface="Arial" panose="020B0604020202020204" pitchFamily="34" charset="0"/>
                <a:cs typeface="Arial" panose="020B0604020202020204" pitchFamily="34" charset="0"/>
              </a:rPr>
              <a:t> </a:t>
            </a:r>
            <a:r>
              <a:rPr lang="en-US" sz="1600" dirty="0" smtClean="0">
                <a:solidFill>
                  <a:schemeClr val="tx2"/>
                </a:solidFill>
                <a:latin typeface="Arial" panose="020B0604020202020204" pitchFamily="34" charset="0"/>
                <a:cs typeface="Arial" panose="020B0604020202020204" pitchFamily="34" charset="0"/>
              </a:rPr>
              <a:t>through </a:t>
            </a:r>
            <a:r>
              <a:rPr lang="en-US" sz="1600" dirty="0">
                <a:solidFill>
                  <a:schemeClr val="tx2"/>
                </a:solidFill>
                <a:latin typeface="Arial" panose="020B0604020202020204" pitchFamily="34" charset="0"/>
                <a:cs typeface="Arial" panose="020B0604020202020204" pitchFamily="34" charset="0"/>
              </a:rPr>
              <a:t>NDCs, National Adaptation Plans (NAPs) or national communications)</a:t>
            </a:r>
            <a:endParaRPr lang="en-US" sz="1600" dirty="0" smtClean="0">
              <a:solidFill>
                <a:schemeClr val="tx2"/>
              </a:solidFill>
              <a:latin typeface="Arial" panose="020B0604020202020204" pitchFamily="34" charset="0"/>
              <a:cs typeface="Arial" panose="020B0604020202020204" pitchFamily="34" charset="0"/>
            </a:endParaRPr>
          </a:p>
          <a:p>
            <a:pPr marL="628650" lvl="1" indent="-285750">
              <a:buFont typeface="Arial"/>
              <a:buChar char="•"/>
            </a:pPr>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en-US" sz="1600" dirty="0" smtClean="0">
                <a:solidFill>
                  <a:schemeClr val="tx2"/>
                </a:solidFill>
                <a:latin typeface="Arial" panose="020B0604020202020204" pitchFamily="34" charset="0"/>
                <a:cs typeface="Arial" panose="020B0604020202020204" pitchFamily="34" charset="0"/>
              </a:rPr>
              <a:t>Adaptation </a:t>
            </a:r>
            <a:r>
              <a:rPr lang="en-US" sz="1600" dirty="0">
                <a:solidFill>
                  <a:schemeClr val="tx2"/>
                </a:solidFill>
                <a:latin typeface="Arial" panose="020B0604020202020204" pitchFamily="34" charset="0"/>
                <a:cs typeface="Arial" panose="020B0604020202020204" pitchFamily="34" charset="0"/>
              </a:rPr>
              <a:t>communication registry(</a:t>
            </a:r>
            <a:r>
              <a:rPr lang="en-US" sz="1600" dirty="0" smtClean="0">
                <a:solidFill>
                  <a:schemeClr val="tx2"/>
                </a:solidFill>
                <a:latin typeface="Arial" panose="020B0604020202020204" pitchFamily="34" charset="0"/>
                <a:cs typeface="Arial" panose="020B0604020202020204" pitchFamily="34" charset="0"/>
              </a:rPr>
              <a:t>SBI);</a:t>
            </a:r>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a:buChar char="•"/>
            </a:pPr>
            <a:endParaRPr lang="en-US" sz="1600" dirty="0" smtClean="0">
              <a:solidFill>
                <a:schemeClr val="tx2"/>
              </a:solidFill>
              <a:latin typeface="Arial" panose="020B0604020202020204" pitchFamily="34" charset="0"/>
              <a:cs typeface="Arial" panose="020B0604020202020204" pitchFamily="34" charset="0"/>
            </a:endParaRPr>
          </a:p>
          <a:p>
            <a:pPr marL="285750" indent="-285750">
              <a:buFont typeface="Arial"/>
              <a:buChar char="•"/>
            </a:pPr>
            <a:r>
              <a:rPr lang="en-US" sz="1600" dirty="0">
                <a:solidFill>
                  <a:schemeClr val="tx2"/>
                </a:solidFill>
                <a:latin typeface="Arial" panose="020B0604020202020204" pitchFamily="34" charset="0"/>
                <a:cs typeface="Arial" panose="020B0604020202020204" pitchFamily="34" charset="0"/>
              </a:rPr>
              <a:t>Report of the Adaptation Committee and matters related to Least Developed </a:t>
            </a:r>
            <a:r>
              <a:rPr lang="en-US" sz="1600" dirty="0" smtClean="0">
                <a:solidFill>
                  <a:schemeClr val="tx2"/>
                </a:solidFill>
                <a:latin typeface="Arial" panose="020B0604020202020204" pitchFamily="34" charset="0"/>
                <a:cs typeface="Arial" panose="020B0604020202020204" pitchFamily="34" charset="0"/>
              </a:rPr>
              <a:t>Countries (SBI/SBSTA).</a:t>
            </a:r>
            <a:endParaRPr lang="en-US" sz="1600" dirty="0">
              <a:solidFill>
                <a:schemeClr val="tx2"/>
              </a:solidFill>
              <a:latin typeface="Arial" panose="020B0604020202020204" pitchFamily="34" charset="0"/>
              <a:cs typeface="Arial" panose="020B0604020202020204" pitchFamily="34" charset="0"/>
            </a:endParaRPr>
          </a:p>
          <a:p>
            <a:pPr marL="285750" indent="-285750">
              <a:buFont typeface="Arial"/>
              <a:buChar char="•"/>
            </a:pPr>
            <a:endParaRPr lang="en-US" sz="1600" dirty="0">
              <a:solidFill>
                <a:schemeClr val="tx2"/>
              </a:solidFill>
              <a:latin typeface="Arial" panose="020B0604020202020204" pitchFamily="34" charset="0"/>
              <a:cs typeface="Arial" panose="020B0604020202020204" pitchFamily="34" charset="0"/>
            </a:endParaRPr>
          </a:p>
          <a:p>
            <a:endParaRPr lang="en-US"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2769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nvSpPr>
        <p:spPr>
          <a:xfrm>
            <a:off x="96643" y="528762"/>
            <a:ext cx="8615557" cy="831677"/>
          </a:xfrm>
          <a:prstGeom prst="rect">
            <a:avLst/>
          </a:prstGeom>
        </p:spPr>
        <p:style>
          <a:lnRef idx="0">
            <a:scrgbClr r="0" g="0" b="0"/>
          </a:lnRef>
          <a:fillRef idx="0">
            <a:scrgbClr r="0" g="0" b="0"/>
          </a:fillRef>
          <a:effectRef idx="0">
            <a:scrgbClr r="0" g="0" b="0"/>
          </a:effectRef>
          <a:fontRef idx="major"/>
        </p:style>
        <p:txBody>
          <a:bodyPr lIns="0" rIns="9000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dirty="0">
              <a:solidFill>
                <a:srgbClr val="00546E"/>
              </a:solidFill>
              <a:latin typeface="Arial" charset="0"/>
              <a:cs typeface="Arial" charset="0"/>
            </a:endParaRPr>
          </a:p>
        </p:txBody>
      </p:sp>
      <p:sp>
        <p:nvSpPr>
          <p:cNvPr id="11" name="Content Placeholder 2"/>
          <p:cNvSpPr>
            <a:spLocks noGrp="1"/>
          </p:cNvSpPr>
          <p:nvPr/>
        </p:nvSpPr>
        <p:spPr>
          <a:xfrm>
            <a:off x="96643" y="1442744"/>
            <a:ext cx="8681597" cy="2861627"/>
          </a:xfrm>
          <a:prstGeom prst="rect">
            <a:avLst/>
          </a:prstGeom>
        </p:spPr>
        <p:style>
          <a:lnRef idx="0">
            <a:scrgbClr r="0" g="0" b="0"/>
          </a:lnRef>
          <a:fillRef idx="0">
            <a:scrgbClr r="0" g="0" b="0"/>
          </a:fillRef>
          <a:effectRef idx="0">
            <a:scrgbClr r="0" g="0" b="0"/>
          </a:effectRef>
          <a:fontRef idx="major"/>
        </p:style>
        <p:txBody>
          <a:bodyPr lIns="0" rIns="90000"/>
          <a:lstStyle>
            <a:lvl1pPr marL="0" indent="0" algn="l" defTabSz="914400" rtl="0" eaLnBrk="1" latinLnBrk="0" hangingPunct="1">
              <a:lnSpc>
                <a:spcPct val="90000"/>
              </a:lnSpc>
              <a:spcBef>
                <a:spcPts val="1000"/>
              </a:spcBef>
              <a:buFont typeface="Arial"/>
              <a:buNone/>
              <a:defRPr sz="1400" kern="120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a:buNone/>
              <a:defRPr sz="1800" kern="1200">
                <a:solidFill>
                  <a:schemeClr val="tx1"/>
                </a:solidFill>
                <a:latin typeface="+mj-lt"/>
                <a:ea typeface="+mj-ea"/>
                <a:cs typeface="+mj-cs"/>
              </a:defRPr>
            </a:lvl2pPr>
            <a:lvl3pPr marL="914400" indent="0" algn="l" defTabSz="914400" rtl="0" eaLnBrk="1" latinLnBrk="0" hangingPunct="1">
              <a:lnSpc>
                <a:spcPct val="90000"/>
              </a:lnSpc>
              <a:spcBef>
                <a:spcPts val="500"/>
              </a:spcBef>
              <a:buFont typeface="Arial"/>
              <a:buNone/>
              <a:defRPr sz="1600" kern="1200">
                <a:solidFill>
                  <a:schemeClr val="tx1"/>
                </a:solidFill>
                <a:latin typeface="+mj-lt"/>
                <a:ea typeface="+mj-ea"/>
                <a:cs typeface="+mj-cs"/>
              </a:defRPr>
            </a:lvl3pPr>
            <a:lvl4pPr marL="13716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4pPr>
            <a:lvl5pPr marL="1828800" indent="0" algn="l" defTabSz="914400" rtl="0" eaLnBrk="1" latinLnBrk="0" hangingPunct="1">
              <a:lnSpc>
                <a:spcPct val="90000"/>
              </a:lnSpc>
              <a:spcBef>
                <a:spcPts val="500"/>
              </a:spcBef>
              <a:buFont typeface="Arial"/>
              <a:buNone/>
              <a:defRPr sz="14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pPr marL="342900" indent="-342900">
              <a:buFont typeface="Arial" panose="020B0604020202020204" pitchFamily="34" charset="0"/>
              <a:buChar char="•"/>
            </a:pPr>
            <a:endParaRPr lang="en-US" sz="2400" dirty="0">
              <a:latin typeface="Arial" charset="0"/>
              <a:cs typeface="Arial" charset="0"/>
            </a:endParaRPr>
          </a:p>
        </p:txBody>
      </p:sp>
      <p:pic>
        <p:nvPicPr>
          <p:cNvPr id="30" name="Immagine 29"/>
          <p:cNvPicPr>
            <a:picLocks noChangeAspect="1"/>
          </p:cNvPicPr>
          <p:nvPr/>
        </p:nvPicPr>
        <p:blipFill rotWithShape="1">
          <a:blip r:embed="rId3"/>
          <a:srcRect t="3" r="54722" b="-21625"/>
          <a:stretch/>
        </p:blipFill>
        <p:spPr>
          <a:xfrm>
            <a:off x="431800" y="392367"/>
            <a:ext cx="4140200" cy="45719"/>
          </a:xfrm>
          <a:prstGeom prst="rect">
            <a:avLst/>
          </a:prstGeom>
        </p:spPr>
      </p:pic>
      <p:sp>
        <p:nvSpPr>
          <p:cNvPr id="4" name="Rectángulo 3">
            <a:extLst>
              <a:ext uri="{FF2B5EF4-FFF2-40B4-BE49-F238E27FC236}">
                <a16:creationId xmlns:a16="http://schemas.microsoft.com/office/drawing/2014/main" xmlns="" id="{20DFF0C3-B700-4E6A-BE5A-464F7217A225}"/>
              </a:ext>
            </a:extLst>
          </p:cNvPr>
          <p:cNvSpPr/>
          <p:nvPr/>
        </p:nvSpPr>
        <p:spPr>
          <a:xfrm>
            <a:off x="891144" y="641239"/>
            <a:ext cx="7073900" cy="45128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2"/>
                </a:solidFill>
                <a:latin typeface="Arial" panose="020B0604020202020204" pitchFamily="34" charset="0"/>
                <a:cs typeface="Arial" panose="020B0604020202020204" pitchFamily="34" charset="0"/>
              </a:rPr>
              <a:t>Areas of Divergence</a:t>
            </a:r>
            <a:endParaRPr lang="es-AR" sz="1200" dirty="0"/>
          </a:p>
        </p:txBody>
      </p:sp>
      <p:sp>
        <p:nvSpPr>
          <p:cNvPr id="12" name="Rectángulo 11">
            <a:extLst>
              <a:ext uri="{FF2B5EF4-FFF2-40B4-BE49-F238E27FC236}">
                <a16:creationId xmlns:a16="http://schemas.microsoft.com/office/drawing/2014/main" xmlns="" id="{585A83DF-3182-4985-BC11-77BB0ACDF348}"/>
              </a:ext>
            </a:extLst>
          </p:cNvPr>
          <p:cNvSpPr/>
          <p:nvPr/>
        </p:nvSpPr>
        <p:spPr>
          <a:xfrm>
            <a:off x="891144" y="1303019"/>
            <a:ext cx="7073900" cy="23360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bg1"/>
              </a:solidFill>
            </a:endParaRPr>
          </a:p>
        </p:txBody>
      </p:sp>
      <p:sp>
        <p:nvSpPr>
          <p:cNvPr id="10" name="Rectángulo 9">
            <a:extLst>
              <a:ext uri="{FF2B5EF4-FFF2-40B4-BE49-F238E27FC236}">
                <a16:creationId xmlns:a16="http://schemas.microsoft.com/office/drawing/2014/main" xmlns="" id="{1E3ACDDC-9B01-4AA5-9A47-78AA9EB79F6D}"/>
              </a:ext>
            </a:extLst>
          </p:cNvPr>
          <p:cNvSpPr/>
          <p:nvPr/>
        </p:nvSpPr>
        <p:spPr>
          <a:xfrm>
            <a:off x="867471" y="1818386"/>
            <a:ext cx="7073900" cy="22161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One contentious issue relating to modalities for communicating, submitting and updating the adaptation communication is whether Parties “shall,” “should” or “may” apply the guidance. </a:t>
            </a:r>
          </a:p>
          <a:p>
            <a:pPr marL="285750" indent="-285750">
              <a:buFont typeface="Arial" panose="020B0604020202020204" pitchFamily="34" charset="0"/>
              <a:buChar char="•"/>
            </a:pPr>
            <a:endParaRPr lang="en-US" sz="1400" b="1"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Another sticking point relates to vehicle-specific guidance, with some developing </a:t>
            </a:r>
            <a:r>
              <a:rPr lang="en-US" sz="1400" b="1" dirty="0" smtClean="0">
                <a:solidFill>
                  <a:schemeClr val="tx1"/>
                </a:solidFill>
                <a:latin typeface="Arial" panose="020B0604020202020204" pitchFamily="34" charset="0"/>
                <a:cs typeface="Arial" panose="020B0604020202020204" pitchFamily="34" charset="0"/>
              </a:rPr>
              <a:t>countries) </a:t>
            </a:r>
            <a:r>
              <a:rPr lang="en-US" sz="1400" b="1" dirty="0">
                <a:solidFill>
                  <a:schemeClr val="tx1"/>
                </a:solidFill>
                <a:latin typeface="Arial" panose="020B0604020202020204" pitchFamily="34" charset="0"/>
                <a:cs typeface="Arial" panose="020B0604020202020204" pitchFamily="34" charset="0"/>
              </a:rPr>
              <a:t>saying it is necessary to develop guidance specific to NDCs as a vehicle for adaptation communication. Others (both developing and developed countries) oppose, preferring flexibility in vehicle choice.</a:t>
            </a:r>
          </a:p>
          <a:p>
            <a:pPr marL="285750" indent="-285750">
              <a:buFont typeface="Arial" panose="020B0604020202020204" pitchFamily="34" charset="0"/>
              <a:buChar char="•"/>
            </a:pPr>
            <a:endParaRPr lang="es-AR" sz="1400" dirty="0">
              <a:solidFill>
                <a:schemeClr val="accent4"/>
              </a:solidFill>
            </a:endParaRPr>
          </a:p>
        </p:txBody>
      </p:sp>
    </p:spTree>
    <p:extLst>
      <p:ext uri="{BB962C8B-B14F-4D97-AF65-F5344CB8AC3E}">
        <p14:creationId xmlns:p14="http://schemas.microsoft.com/office/powerpoint/2010/main" val="16752304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6188</TotalTime>
  <Words>2066</Words>
  <Application>Microsoft Macintosh PowerPoint</Application>
  <PresentationFormat>Presentación en pantalla (16:9)</PresentationFormat>
  <Paragraphs>196</Paragraphs>
  <Slides>26</Slides>
  <Notes>26</Notes>
  <HiddenSlides>0</HiddenSlides>
  <MMClips>0</MMClips>
  <ScaleCrop>false</ScaleCrop>
  <HeadingPairs>
    <vt:vector size="4" baseType="variant">
      <vt:variant>
        <vt:lpstr>Tema</vt:lpstr>
      </vt:variant>
      <vt:variant>
        <vt:i4>2</vt:i4>
      </vt:variant>
      <vt:variant>
        <vt:lpstr>Títulos de diapositiva</vt:lpstr>
      </vt:variant>
      <vt:variant>
        <vt:i4>26</vt:i4>
      </vt:variant>
    </vt:vector>
  </HeadingPairs>
  <TitlesOfParts>
    <vt:vector size="28" baseType="lpstr">
      <vt:lpstr>Custom Design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hernan carlino</cp:lastModifiedBy>
  <cp:revision>249</cp:revision>
  <cp:lastPrinted>2018-10-04T10:23:12Z</cp:lastPrinted>
  <dcterms:created xsi:type="dcterms:W3CDTF">2018-09-19T10:11:26Z</dcterms:created>
  <dcterms:modified xsi:type="dcterms:W3CDTF">2018-11-06T05:15:49Z</dcterms:modified>
</cp:coreProperties>
</file>