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669088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3CB8450-8ACA-478B-BBE5-1D1AD88709D2}" type="datetimeFigureOut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B9CB854-AF7D-482F-A3F4-022AAF10B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C27B9D8-94E0-489C-9468-CB9AAC931ADF}" type="datetimeFigureOut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207587-F9D0-4041-BB68-2CB9B32EF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4D909-2560-4F4A-B8E0-7CE5AACACBFC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43D20-BB32-428C-A311-883004181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6C476-B402-4F52-873E-5A342CAF0082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E8C95-35EF-4338-B954-FE83C4933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004C-ED09-4C96-92AA-75D71035B926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3C9EC-4ACF-4B64-AB5A-35779D1E83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D891B-9982-4F2B-9A57-1A2D45BF297D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D95BF-EB5D-495B-BDBE-54976512E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925D9-23A3-4FC1-8AD8-DBD6047843BE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1788E-A9A5-4CE9-B416-FF710B9A4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7A6C-A4C1-4E04-BCA2-5518474BB1DB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FAB0-C3D7-45C9-80CA-1966A884D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0265D-4095-4A51-ADBB-CB4267FC6815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0920-C1EC-4071-B002-9A9560015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E2354-FA19-4338-BE39-DF8CD55A3A38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F9497-1FB4-4C07-AB91-D56F76B8C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47E1B-DD6F-40CE-838D-863BF84FC102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19AD8-E6CE-4E5F-900D-56E4B6388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E133E-549B-4B3C-A6EC-B98B1946DCA6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837F-0817-4D5D-A301-1E988252B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4B463-1FF5-4FD6-ACFB-D53F307AD3FA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D55F3-0CDB-4A89-B940-CDCACDC06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54538D-2983-4927-88B3-AB6B34CAC0C9}" type="datetime1">
              <a:rPr lang="en-US"/>
              <a:pPr>
                <a:defRPr/>
              </a:pPr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6A0A334-6C0C-45F6-84C7-752AA23CC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500" y="260350"/>
            <a:ext cx="8001000" cy="7381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Sector wide approaches in the water sector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611188" y="1268413"/>
            <a:ext cx="7993062" cy="39465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Earliest orgins can be traced to the comprehensive development frameworks of 1990s as response to increasing fragmentation of donor assisatance 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Further impetus in the 1990s by the HIPC initatives and the povery reduction strategies – these become an overarching mechanism for donors 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Some donors e.g. Dutch in 1998 adopted SWAps as the basis for all development aid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Paris Declaration 2005  gave fresh impetus as it oblighed more than 50% of all aid should be provided by programme based approaches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Since 2005 there has been a recognition that SWAps were not just about financial modalities and not just an instrument of aid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8A71D-56BF-4EAD-9DB2-43FE03EF0200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850" y="115888"/>
            <a:ext cx="8569325" cy="6477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Who is going to use it and for what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250825" y="836613"/>
            <a:ext cx="8588375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/>
              <a:t>EIB is not a donor but a bank – how can SWAP be used/ be useful for banks? E.g. SBS is not relevant, general studies cannot be financed.</a:t>
            </a:r>
          </a:p>
          <a:p>
            <a:endParaRPr lang="en-GB" sz="2000"/>
          </a:p>
          <a:p>
            <a:r>
              <a:rPr lang="en-GB" sz="2000"/>
              <a:t>Even for project orientated banks, the SWAp is important for establishing a strong enabling environment – the 3 Gs</a:t>
            </a:r>
          </a:p>
          <a:p>
            <a:endParaRPr lang="en-GB" sz="2000"/>
          </a:p>
          <a:p>
            <a:r>
              <a:rPr lang="en-GB" sz="2000"/>
              <a:t>The Study could show how projects can work well with and benefit  from a SWAP (or illustrate the problems of doing this)</a:t>
            </a:r>
          </a:p>
          <a:p>
            <a:endParaRPr lang="en-GB" sz="2000"/>
          </a:p>
          <a:p>
            <a:r>
              <a:rPr lang="en-GB" sz="2000"/>
              <a:t>SWAps can help reduce ad hoc political interference – study can help to see how donors can react  to such difficult situations - Issue of timing is important</a:t>
            </a:r>
          </a:p>
          <a:p>
            <a:endParaRPr lang="en-GB" sz="2000"/>
          </a:p>
          <a:p>
            <a:r>
              <a:rPr lang="en-GB" sz="2000"/>
              <a:t>Some do not support SWAPs for a variety of reasons …perverse benefits of not adopting SWAp – can it work when many are against?</a:t>
            </a:r>
          </a:p>
          <a:p>
            <a:endParaRPr lang="en-GB" sz="2000"/>
          </a:p>
          <a:p>
            <a:r>
              <a:rPr lang="en-GB" sz="2000"/>
              <a:t>We must realise that our own facilities and projects often work against </a:t>
            </a:r>
          </a:p>
          <a:p>
            <a:endParaRPr lang="en-GB" sz="2000"/>
          </a:p>
          <a:p>
            <a:r>
              <a:rPr lang="en-GB" sz="2000"/>
              <a:t>Nigeria – reluctance to coordinate nationally, at the state level it is much more promising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11188" y="1185863"/>
            <a:ext cx="80645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GB"/>
              <a:t>SWAPs respond to:</a:t>
            </a:r>
          </a:p>
          <a:p>
            <a:pPr marL="342900" indent="-342900"/>
            <a:endParaRPr lang="en-GB"/>
          </a:p>
          <a:p>
            <a:pPr marL="800100" lvl="1" indent="7938">
              <a:buFontTx/>
              <a:buChar char="•"/>
            </a:pPr>
            <a:r>
              <a:rPr lang="en-GB"/>
              <a:t>Fragmented approach of the project approach</a:t>
            </a:r>
          </a:p>
          <a:p>
            <a:pPr marL="800100" lvl="1" indent="7938">
              <a:buFontTx/>
              <a:buChar char="•"/>
            </a:pPr>
            <a:r>
              <a:rPr lang="en-GB"/>
              <a:t>Realisation that a sector approach is highly relevant to strengthening systems from within (by working outside the sytems projects undermined them)</a:t>
            </a:r>
          </a:p>
          <a:p>
            <a:pPr marL="342900" indent="-342900"/>
            <a:endParaRPr lang="en-GB"/>
          </a:p>
          <a:p>
            <a:pPr marL="342900" indent="-342900"/>
            <a:endParaRPr lang="en-GB"/>
          </a:p>
          <a:p>
            <a:pPr marL="342900" indent="-342900"/>
            <a:r>
              <a:rPr lang="en-GB"/>
              <a:t>SWAPs can be defined as an organisation principle and a pragmatic</a:t>
            </a:r>
          </a:p>
          <a:p>
            <a:pPr marL="342900" indent="-342900"/>
            <a:r>
              <a:rPr lang="en-GB"/>
              <a:t>approach to planning and management that: </a:t>
            </a:r>
          </a:p>
          <a:p>
            <a:pPr marL="800100" lvl="1" indent="7938"/>
            <a:endParaRPr lang="en-GB"/>
          </a:p>
          <a:p>
            <a:pPr marL="800100" lvl="1" indent="7938">
              <a:buFontTx/>
              <a:buChar char="•"/>
            </a:pPr>
            <a:r>
              <a:rPr lang="en-GB"/>
              <a:t>Identfies inter-related sector constraints and opportunities</a:t>
            </a:r>
          </a:p>
          <a:p>
            <a:pPr marL="800100" lvl="1" indent="7938">
              <a:buFontTx/>
              <a:buChar char="•"/>
            </a:pPr>
            <a:r>
              <a:rPr lang="en-GB"/>
              <a:t>Addresses constraints and opportunities that require coordinated action</a:t>
            </a:r>
          </a:p>
          <a:p>
            <a:pPr marL="800100" lvl="1" indent="7938">
              <a:buFontTx/>
              <a:buChar char="•"/>
            </a:pPr>
            <a:r>
              <a:rPr lang="en-GB"/>
              <a:t>Strengthen link between policy, budget and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1500" y="260350"/>
            <a:ext cx="8001000" cy="7381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Sector wide approaches in the water sector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57188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Study rationale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539750" y="1341438"/>
            <a:ext cx="8064500" cy="48006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/>
            <a:r>
              <a:rPr lang="da-DK" b="1">
                <a:latin typeface="Calibri" pitchFamily="34" charset="0"/>
              </a:rPr>
              <a:t>Study context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There is no systematic summary of actual experience of SWAps in the water sector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There is now a 10 year + experience of implementing SWAps in the water sector but the experience and information is not well captured 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Huge resources are being put into water sector SWAps and there are large expectations of the results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there is a need to gather evidence on how well they work and what works and what does not </a:t>
            </a:r>
          </a:p>
          <a:p>
            <a:pPr marL="177800" indent="-177800">
              <a:buFont typeface="Arial" charset="0"/>
              <a:buChar char="•"/>
            </a:pPr>
            <a:endParaRPr lang="da-DK">
              <a:latin typeface="Calibri" pitchFamily="34" charset="0"/>
            </a:endParaRPr>
          </a:p>
          <a:p>
            <a:pPr marL="177800" indent="-177800"/>
            <a:r>
              <a:rPr lang="da-DK" b="1">
                <a:latin typeface="Calibri" pitchFamily="34" charset="0"/>
              </a:rPr>
              <a:t>This study aims at</a:t>
            </a:r>
          </a:p>
          <a:p>
            <a:pPr marL="177800" indent="-177800">
              <a:buFont typeface="Arial" charset="0"/>
              <a:buChar char="•"/>
            </a:pPr>
            <a:r>
              <a:rPr lang="en-GB">
                <a:latin typeface="Calibri" pitchFamily="34" charset="0"/>
              </a:rPr>
              <a:t>adding/updating the body of information on best practices on supporting water sector policy programmes;</a:t>
            </a:r>
            <a:endParaRPr lang="en-US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en-GB">
                <a:latin typeface="Calibri" pitchFamily="34" charset="0"/>
              </a:rPr>
              <a:t>being a source of inspiration to those engaged in the process of moving external aid funding of water sector programmes towards more aligned sector approaches;</a:t>
            </a:r>
            <a:endParaRPr lang="en-US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en-GB">
                <a:latin typeface="Calibri" pitchFamily="34" charset="0"/>
              </a:rPr>
              <a:t>providing a structure, tool and departure point for gathering experiences:</a:t>
            </a:r>
            <a:endParaRPr lang="en-US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en-GB">
                <a:latin typeface="Calibri" pitchFamily="34" charset="0"/>
              </a:rPr>
              <a:t>providing an overview of options and steps for moving towards a sector approach;</a:t>
            </a:r>
            <a:endParaRPr lang="en-US">
              <a:latin typeface="Calibri" pitchFamily="34" charset="0"/>
            </a:endParaRPr>
          </a:p>
          <a:p>
            <a:pPr marL="177800" indent="-177800">
              <a:buFont typeface="Arial" charset="0"/>
              <a:buChar char="•"/>
            </a:pPr>
            <a:r>
              <a:rPr lang="en-GB">
                <a:latin typeface="Calibri" pitchFamily="34" charset="0"/>
              </a:rPr>
              <a:t>isolating factors, conditions and criteria that favour particular options and steps.</a:t>
            </a:r>
            <a:r>
              <a:rPr lang="da-DK">
                <a:latin typeface="Calibri" pitchFamily="34" charset="0"/>
              </a:rPr>
              <a:t> </a:t>
            </a:r>
            <a:endParaRPr lang="en-US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0BCE6E-8F80-4678-A424-2322E2751696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57188"/>
            <a:ext cx="8001000" cy="7381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Study limits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750" y="1557338"/>
            <a:ext cx="7993063" cy="50784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The absence of solid documentation of </a:t>
            </a:r>
            <a:r>
              <a:rPr lang="en-GB" dirty="0" err="1">
                <a:latin typeface="+mn-lt"/>
              </a:rPr>
              <a:t>SWAps</a:t>
            </a:r>
            <a:r>
              <a:rPr lang="en-GB" dirty="0">
                <a:latin typeface="+mn-lt"/>
              </a:rPr>
              <a:t> in the water </a:t>
            </a:r>
            <a:r>
              <a:rPr lang="en-GB" dirty="0">
                <a:latin typeface="+mn-lt"/>
              </a:rPr>
              <a:t>sector – data is not reliable </a:t>
            </a: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Very difficult to attribute success or failure to </a:t>
            </a:r>
            <a:r>
              <a:rPr lang="en-GB" dirty="0" err="1">
                <a:latin typeface="+mn-lt"/>
              </a:rPr>
              <a:t>SWAp</a:t>
            </a:r>
            <a:r>
              <a:rPr lang="en-GB" dirty="0">
                <a:latin typeface="+mn-lt"/>
              </a:rPr>
              <a:t> – no counterfactual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The highly dynamic timeline </a:t>
            </a:r>
            <a:r>
              <a:rPr lang="en-GB" dirty="0">
                <a:latin typeface="+mn-lt"/>
              </a:rPr>
              <a:t>–experiences have </a:t>
            </a:r>
            <a:r>
              <a:rPr lang="en-GB" dirty="0">
                <a:latin typeface="+mn-lt"/>
              </a:rPr>
              <a:t>to be interpreted </a:t>
            </a:r>
            <a:r>
              <a:rPr lang="en-GB" dirty="0">
                <a:latin typeface="+mn-lt"/>
              </a:rPr>
              <a:t>in their </a:t>
            </a:r>
            <a:r>
              <a:rPr lang="en-GB" dirty="0">
                <a:latin typeface="+mn-lt"/>
              </a:rPr>
              <a:t>context </a:t>
            </a:r>
            <a:r>
              <a:rPr lang="en-GB" dirty="0">
                <a:latin typeface="+mn-lt"/>
              </a:rPr>
              <a:t> - progress is often stop/start 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Sector wide approaches should be partner country </a:t>
            </a:r>
            <a:r>
              <a:rPr lang="en-GB" dirty="0">
                <a:latin typeface="+mn-lt"/>
              </a:rPr>
              <a:t>led but many are donor led – not easy to determine the ownership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I</a:t>
            </a:r>
            <a:r>
              <a:rPr lang="en-GB" dirty="0">
                <a:latin typeface="+mn-lt"/>
              </a:rPr>
              <a:t>ssues are </a:t>
            </a:r>
            <a:r>
              <a:rPr lang="en-GB" dirty="0">
                <a:latin typeface="+mn-lt"/>
              </a:rPr>
              <a:t>common to all </a:t>
            </a:r>
            <a:r>
              <a:rPr lang="en-GB" dirty="0">
                <a:latin typeface="+mn-lt"/>
              </a:rPr>
              <a:t>sectors but focus is on water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This study should build on rather than repeat earlier </a:t>
            </a:r>
            <a:r>
              <a:rPr lang="en-GB" dirty="0">
                <a:latin typeface="+mn-lt"/>
              </a:rPr>
              <a:t>work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latin typeface="+mn-lt"/>
              </a:rPr>
              <a:t> </a:t>
            </a:r>
            <a:endParaRPr lang="en-US" dirty="0">
              <a:latin typeface="+mn-lt"/>
            </a:endParaRPr>
          </a:p>
          <a:p>
            <a:pPr marL="1778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>
                <a:latin typeface="+mn-lt"/>
              </a:rPr>
              <a:t>The need to collaborate with other agencies involved in providing programmatic support to the water </a:t>
            </a:r>
            <a:r>
              <a:rPr lang="en-GB" dirty="0">
                <a:latin typeface="+mn-lt"/>
              </a:rPr>
              <a:t>sector – EU and African </a:t>
            </a:r>
            <a:r>
              <a:rPr lang="en-GB" dirty="0">
                <a:latin typeface="+mn-lt"/>
              </a:rPr>
              <a:t>Development Bank </a:t>
            </a:r>
            <a:r>
              <a:rPr lang="en-GB" dirty="0">
                <a:latin typeface="+mn-lt"/>
              </a:rPr>
              <a:t>are joining forces</a:t>
            </a: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35A9E8-FD57-4C3C-A28F-E843B79D4D3D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750" y="119063"/>
            <a:ext cx="8064500" cy="646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The 5 study outputs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18434" name="Rectangle 28"/>
          <p:cNvSpPr>
            <a:spLocks noChangeArrowheads="1"/>
          </p:cNvSpPr>
          <p:nvPr/>
        </p:nvSpPr>
        <p:spPr bwMode="auto">
          <a:xfrm>
            <a:off x="0" y="-182563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8435" name="AutoShape 27"/>
          <p:cNvSpPr>
            <a:spLocks noChangeAspect="1" noChangeArrowheads="1" noTextEdit="1"/>
          </p:cNvSpPr>
          <p:nvPr/>
        </p:nvSpPr>
        <p:spPr bwMode="auto">
          <a:xfrm>
            <a:off x="539750" y="863600"/>
            <a:ext cx="8064500" cy="5878513"/>
          </a:xfrm>
          <a:prstGeom prst="rect">
            <a:avLst/>
          </a:prstGeom>
          <a:solidFill>
            <a:srgbClr val="DBE5F1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2840038" y="1071563"/>
            <a:ext cx="17843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General SWAp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802438" y="1025525"/>
            <a:ext cx="1657350" cy="269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Policy </a:t>
            </a:r>
          </a:p>
          <a:p>
            <a:pPr eaLnBrk="0" hangingPunct="0"/>
            <a:endParaRPr lang="da-DK" sz="1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6800850" y="1676400"/>
            <a:ext cx="1657350" cy="268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Coordination </a:t>
            </a:r>
          </a:p>
          <a:p>
            <a:pPr eaLnBrk="0" hangingPunct="0"/>
            <a:endParaRPr lang="da-DK" sz="1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6800850" y="1363663"/>
            <a:ext cx="1657350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Financial </a:t>
            </a:r>
          </a:p>
          <a:p>
            <a:pPr eaLnBrk="0" hangingPunct="0"/>
            <a:endParaRPr lang="da-DK" sz="1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6802438" y="1989138"/>
            <a:ext cx="1657350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Institutions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6800850" y="2287588"/>
            <a:ext cx="1658938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Monitoring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827338" y="2655888"/>
            <a:ext cx="5632450" cy="412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ea typeface="Calibri" pitchFamily="34" charset="0"/>
                <a:cs typeface="Times New Roman" pitchFamily="18" charset="0"/>
              </a:rPr>
              <a:t>Special features of the water sector </a:t>
            </a:r>
          </a:p>
          <a:p>
            <a:pPr eaLnBrk="0" hangingPunct="0"/>
            <a:endParaRPr lang="en-US" sz="1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2827338" y="3160713"/>
            <a:ext cx="5632450" cy="442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ea typeface="Calibri" pitchFamily="34" charset="0"/>
                <a:cs typeface="Times New Roman" pitchFamily="18" charset="0"/>
              </a:rPr>
              <a:t>Long list of challenges /opportunities</a:t>
            </a:r>
          </a:p>
          <a:p>
            <a:pPr eaLnBrk="0" hangingPunct="0"/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2827338" y="3644900"/>
            <a:ext cx="5632450" cy="373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ea typeface="Calibri" pitchFamily="34" charset="0"/>
                <a:cs typeface="Times New Roman" pitchFamily="18" charset="0"/>
              </a:rPr>
              <a:t>Prioritisation of challenges  / opportunities </a:t>
            </a: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2827338" y="4103688"/>
            <a:ext cx="5632450" cy="4064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ea typeface="Calibri" pitchFamily="34" charset="0"/>
                <a:cs typeface="Times New Roman" pitchFamily="18" charset="0"/>
              </a:rPr>
              <a:t>Detailed analysis 10 high priority challenges /opportunities</a:t>
            </a: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2827338" y="4630738"/>
            <a:ext cx="3579812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>
                <a:ea typeface="Calibri" pitchFamily="34" charset="0"/>
                <a:cs typeface="Times New Roman" pitchFamily="18" charset="0"/>
              </a:rPr>
              <a:t>Sector scope</a:t>
            </a:r>
          </a:p>
          <a:p>
            <a:pPr eaLnBrk="0" hangingPunct="0"/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827338" y="5584825"/>
            <a:ext cx="3579812" cy="268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600">
                <a:ea typeface="Calibri" pitchFamily="34" charset="0"/>
                <a:cs typeface="Times New Roman" pitchFamily="18" charset="0"/>
              </a:rPr>
              <a:t>Coordination issues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840038" y="4960938"/>
            <a:ext cx="3581400" cy="269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600">
                <a:ea typeface="Calibri" pitchFamily="34" charset="0"/>
                <a:cs typeface="Times New Roman" pitchFamily="18" charset="0"/>
              </a:rPr>
              <a:t>Policy issues</a:t>
            </a:r>
          </a:p>
          <a:p>
            <a:pPr eaLnBrk="0" hangingPunct="0"/>
            <a:endParaRPr lang="da-DK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827338" y="5883275"/>
            <a:ext cx="3581400" cy="268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600">
                <a:ea typeface="Calibri" pitchFamily="34" charset="0"/>
                <a:cs typeface="Times New Roman" pitchFamily="18" charset="0"/>
              </a:rPr>
              <a:t>Capacity issues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825750" y="6243638"/>
            <a:ext cx="3582988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600">
                <a:ea typeface="Calibri" pitchFamily="34" charset="0"/>
                <a:cs typeface="Times New Roman" pitchFamily="18" charset="0"/>
              </a:rPr>
              <a:t>Monitoring issues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827338" y="5268913"/>
            <a:ext cx="3582987" cy="2682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600">
                <a:ea typeface="Calibri" pitchFamily="34" charset="0"/>
                <a:cs typeface="Times New Roman" pitchFamily="18" charset="0"/>
              </a:rPr>
              <a:t>Finance  issues</a:t>
            </a:r>
          </a:p>
          <a:p>
            <a:pPr eaLnBrk="0" hangingPunct="0"/>
            <a:endParaRPr lang="da-DK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6530975" y="4667250"/>
            <a:ext cx="1928813" cy="18446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5) Recommendations</a:t>
            </a:r>
          </a:p>
          <a:p>
            <a:pPr eaLnBrk="0" hangingPunct="0"/>
            <a:endParaRPr lang="en-US">
              <a:solidFill>
                <a:schemeClr val="tx1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 rot="5400000">
            <a:off x="5044710" y="1116203"/>
            <a:ext cx="1468629" cy="1329353"/>
          </a:xfrm>
          <a:prstGeom prst="homePlate">
            <a:avLst>
              <a:gd name="adj" fmla="val 11551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2) Case studies (7) :</a:t>
            </a:r>
            <a:endParaRPr lang="en-US" dirty="0">
              <a:solidFill>
                <a:schemeClr val="tx1"/>
              </a:solidFill>
              <a:latin typeface="Arial" pitchFamily="34" charset="0"/>
            </a:endParaRPr>
          </a:p>
          <a:p>
            <a:pPr eaLnBrk="0" hangingPunct="0"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 rot="5400000">
            <a:off x="1139838" y="2907365"/>
            <a:ext cx="1833202" cy="1329353"/>
          </a:xfrm>
          <a:prstGeom prst="homePlate">
            <a:avLst>
              <a:gd name="adj" fmla="val 14419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3) Analysis of challenges /</a:t>
            </a:r>
          </a:p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opportunities</a:t>
            </a:r>
            <a:endParaRPr lang="en-US" sz="1400" dirty="0">
              <a:solidFill>
                <a:schemeClr val="tx1"/>
              </a:solidFill>
              <a:latin typeface="Arial" pitchFamily="34" charset="0"/>
            </a:endParaRPr>
          </a:p>
          <a:p>
            <a:pPr eaLnBrk="0" hangingPunct="0"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1392238" y="4667250"/>
            <a:ext cx="1328737" cy="1819275"/>
          </a:xfrm>
          <a:prstGeom prst="homePlate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4) Identify and compare options</a:t>
            </a:r>
          </a:p>
          <a:p>
            <a:pPr eaLnBrk="0" hangingPunct="0"/>
            <a:endParaRPr lang="en-US">
              <a:solidFill>
                <a:schemeClr val="tx1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 rot="-5400000">
            <a:off x="-892175" y="4370388"/>
            <a:ext cx="3830637" cy="401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a-DK" sz="1600">
                <a:ea typeface="Calibri" pitchFamily="34" charset="0"/>
                <a:cs typeface="Times New Roman" pitchFamily="18" charset="0"/>
              </a:rPr>
              <a:t>Analysis/ Synthesis 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 rot="-5400000">
            <a:off x="275431" y="1627982"/>
            <a:ext cx="1495425" cy="401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a-DK" sz="1600">
                <a:ea typeface="Calibri" pitchFamily="34" charset="0"/>
                <a:cs typeface="Times New Roman" pitchFamily="18" charset="0"/>
              </a:rPr>
              <a:t>Data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1401763" y="1079500"/>
            <a:ext cx="1330325" cy="1435100"/>
          </a:xfrm>
          <a:prstGeom prst="homePlate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sz="1600">
                <a:solidFill>
                  <a:schemeClr val="tx1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1) Literature review</a:t>
            </a:r>
          </a:p>
          <a:p>
            <a:pPr eaLnBrk="0" hangingPunct="0"/>
            <a:endParaRPr lang="en-US">
              <a:solidFill>
                <a:schemeClr val="tx1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840038" y="1539875"/>
            <a:ext cx="17843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Water SWAp</a:t>
            </a: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840038" y="2009775"/>
            <a:ext cx="1784350" cy="390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a-DK" sz="1400">
                <a:ea typeface="Calibri" pitchFamily="34" charset="0"/>
                <a:cs typeface="Times New Roman" pitchFamily="18" charset="0"/>
              </a:rPr>
              <a:t>Case study  </a:t>
            </a: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BEB45-EBE6-4B6C-A9E5-1AADB6016AC0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animBg="1"/>
      <p:bldP spid="2073" grpId="0" animBg="1"/>
      <p:bldP spid="2072" grpId="0" animBg="1"/>
      <p:bldP spid="2071" grpId="0" animBg="1"/>
      <p:bldP spid="2070" grpId="0" animBg="1"/>
      <p:bldP spid="2069" grpId="0" animBg="1"/>
      <p:bldP spid="2068" grpId="0" animBg="1"/>
      <p:bldP spid="2067" grpId="0" animBg="1"/>
      <p:bldP spid="2066" grpId="0" animBg="1"/>
      <p:bldP spid="2065" grpId="0" animBg="1"/>
      <p:bldP spid="2064" grpId="0" animBg="1"/>
      <p:bldP spid="2064" grpId="1" animBg="1"/>
      <p:bldP spid="2063" grpId="0" animBg="1"/>
      <p:bldP spid="2063" grpId="1" animBg="1"/>
      <p:bldP spid="2062" grpId="0" animBg="1"/>
      <p:bldP spid="2062" grpId="1" animBg="1"/>
      <p:bldP spid="2061" grpId="0" animBg="1"/>
      <p:bldP spid="2061" grpId="1" animBg="1"/>
      <p:bldP spid="2060" grpId="0" animBg="1"/>
      <p:bldP spid="2060" grpId="1" animBg="1"/>
      <p:bldP spid="2059" grpId="0" animBg="1"/>
      <p:bldP spid="2059" grpId="1" animBg="1"/>
      <p:bldP spid="2058" grpId="0" animBg="1"/>
      <p:bldP spid="2055" grpId="0" animBg="1"/>
      <p:bldP spid="2055" grpId="1" animBg="1"/>
      <p:bldP spid="2054" grpId="0" animBg="1"/>
      <p:bldP spid="2054" grpId="1" animBg="1"/>
      <p:bldP spid="2053" grpId="0" animBg="1"/>
      <p:bldP spid="2052" grpId="0" animBg="1"/>
      <p:bldP spid="2052" grpId="1" animBg="1"/>
      <p:bldP spid="2051" grpId="0" animBg="1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45441-A5D5-45C5-A043-50DF05A0009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39750" y="261938"/>
            <a:ext cx="8064500" cy="6461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Case studies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11188" y="3284538"/>
          <a:ext cx="7993062" cy="2967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5616624"/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Rational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Bolivia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Highly</a:t>
                      </a:r>
                      <a:r>
                        <a:rPr lang="da-DK" baseline="0" dirty="0" smtClean="0"/>
                        <a:t> politicised context –domestic accountability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Burkina Faso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Long history of multi-donor</a:t>
                      </a:r>
                      <a:r>
                        <a:rPr lang="da-DK" baseline="0" dirty="0" smtClean="0"/>
                        <a:t> cooperation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Jordan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MENA</a:t>
                      </a:r>
                      <a:r>
                        <a:rPr lang="da-DK" baseline="0" dirty="0" smtClean="0"/>
                        <a:t> region – water scarcity – water reforms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Lesotho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 smtClean="0"/>
                        <a:t>Massive</a:t>
                      </a:r>
                      <a:r>
                        <a:rPr lang="da-DK" baseline="0" dirty="0" smtClean="0"/>
                        <a:t> investment – sector budget support arrangement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Senegal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South Africa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Medium income country with strong institutions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a-DK" dirty="0" smtClean="0"/>
                        <a:t>Uganda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Long</a:t>
                      </a:r>
                      <a:r>
                        <a:rPr lang="da-DK" baseline="0" dirty="0" smtClean="0"/>
                        <a:t> history of Finance ministry initiated SWAp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88" name="TextBox 4"/>
          <p:cNvSpPr txBox="1">
            <a:spLocks noChangeArrowheads="1"/>
          </p:cNvSpPr>
          <p:nvPr/>
        </p:nvSpPr>
        <p:spPr bwMode="auto">
          <a:xfrm>
            <a:off x="539750" y="1125538"/>
            <a:ext cx="80645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7800" indent="-177800"/>
            <a:r>
              <a:rPr lang="da-DK">
                <a:latin typeface="Calibri" pitchFamily="34" charset="0"/>
              </a:rPr>
              <a:t>Main criteria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Needs to illustrate a key feature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Should have long experience (3 years +)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Documentation should be available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Together a range of how the water sector is defined should be included</a:t>
            </a:r>
          </a:p>
          <a:p>
            <a:pPr marL="177800" indent="-177800">
              <a:buFont typeface="Arial" charset="0"/>
              <a:buChar char="•"/>
            </a:pPr>
            <a:r>
              <a:rPr lang="da-DK">
                <a:latin typeface="Calibri" pitchFamily="34" charset="0"/>
              </a:rPr>
              <a:t>Focus on africa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4D4BAB-4A73-484B-8848-8FA89A991C7C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3850" y="115888"/>
            <a:ext cx="8569325" cy="6477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Score card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850" y="1127125"/>
          <a:ext cx="4392613" cy="2014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- policy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recent policy for the water sector in place?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4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a prioritised strategy, policy implementation plan?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policy linked to PRSP / national development plans?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policy implemented in practice?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401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policy targets being met?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contributed to the policy environment?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3800" y="1198563"/>
          <a:ext cx="3889375" cy="2979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- Finance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614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a sector investment plan?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34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donor funding linked to the SIP?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54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sub-sector allocations policy directed?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7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spending linked to policy and results?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49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multiyear sector MTEF in place?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41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disbursement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/expenditure 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level satisfactory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33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influenced  aid modalities?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525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influenced unit costs?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4175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led to increased donor funding?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268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Swap improved  environment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- NSA?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850" y="3500438"/>
          <a:ext cx="4392613" cy="2305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7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- coordination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52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- vertical?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989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domestic coordination effective – horizontal?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donor sector coordination effective?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private sector and civil society involved?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a code of conduct/partnership principles?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 country led and owned?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Does the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cover rural/Urban WSS, WRM?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Swap improved coordination?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E1F15F-D2DC-47CA-8043-81E18446EEE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3850" y="115888"/>
            <a:ext cx="8569325" cy="6477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Score card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850" y="1052513"/>
          <a:ext cx="3887788" cy="2447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</a:tblGrid>
              <a:tr h="35904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– institutional capacity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4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sector mandates/institutions policy aligned?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95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Have needed reforms been designed?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750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the reforms being implemented?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04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donor support to institutions/reforms effective?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88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sector capacity increased?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354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donor support to capacity effective?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88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improved institutional performance?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8703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improved sector capacity?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56100" y="1038225"/>
          <a:ext cx="4537075" cy="221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– Monitoring</a:t>
                      </a:r>
                      <a:r>
                        <a:rPr lang="da-DK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and Accountability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a performance measurement framework?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the sector indicators appropriate?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10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data considered high quality and reliable?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regular reporting and (annual) review?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10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sector well governed?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improved monitoring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Swap improved sector governance?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3850" y="3716338"/>
          <a:ext cx="3887788" cy="2071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1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800" dirty="0" smtClean="0">
                          <a:latin typeface="Calibri"/>
                          <a:ea typeface="Calibri"/>
                          <a:cs typeface="Times New Roman"/>
                        </a:rPr>
                        <a:t>Criteria – implementation 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Efficiency of urban WSS sector?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281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Functionality  of rural sector?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sector financially viable (O&amp;M, expansion)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 environmental performance adequate?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there water rights in place?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Are there IWRM plans for major basins?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Av. annual coverage increase since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(date)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356100" y="3500438"/>
          <a:ext cx="4537075" cy="116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 - PFM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a PFM framework in place?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4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Is there VFM &amp; effective procurement?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6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contributed to sector PFM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356100" y="5013325"/>
          <a:ext cx="4537075" cy="1138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6504"/>
              </a:tblGrid>
              <a:tr h="3708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a-DK" sz="1600" dirty="0" smtClean="0">
                          <a:latin typeface="Calibri"/>
                          <a:ea typeface="Calibri"/>
                          <a:cs typeface="Times New Roman"/>
                        </a:rPr>
                        <a:t>Criteria – Macro-economic context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National budget % is allocated to water sector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9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there been political stability and leadership?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Has </a:t>
                      </a:r>
                      <a:r>
                        <a:rPr lang="en-GB" sz="1400" dirty="0" err="1">
                          <a:latin typeface="Calibri"/>
                          <a:ea typeface="Calibri"/>
                          <a:cs typeface="Times New Roman"/>
                        </a:rPr>
                        <a:t>SWAp</a:t>
                      </a: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 contributed to political economy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5480F-779D-4A21-B809-BD7BFBEC4D79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23850" y="115888"/>
            <a:ext cx="8569325" cy="6477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400" b="1" dirty="0"/>
              <a:t>Who is going to use it and for what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23850" y="908050"/>
            <a:ext cx="8569325" cy="585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/>
              <a:t>Any place where it works?</a:t>
            </a:r>
          </a:p>
          <a:p>
            <a:endParaRPr lang="en-GB" sz="2000"/>
          </a:p>
          <a:p>
            <a:r>
              <a:rPr lang="en-GB" sz="2000"/>
              <a:t>We have had a lot of manuals – SWAP is put forward as a magic solution there is an absence of feed back from real experience</a:t>
            </a:r>
          </a:p>
          <a:p>
            <a:endParaRPr lang="en-GB" sz="2000"/>
          </a:p>
          <a:p>
            <a:r>
              <a:rPr lang="en-GB" sz="2000"/>
              <a:t>Experience from this study will lead to greater flexibility in how to apply - there are many ways of killing a cat</a:t>
            </a:r>
          </a:p>
          <a:p>
            <a:endParaRPr lang="en-GB" sz="2000"/>
          </a:p>
          <a:p>
            <a:r>
              <a:rPr lang="en-GB" sz="2000"/>
              <a:t>The limits to the modality need to be better understood</a:t>
            </a:r>
          </a:p>
          <a:p>
            <a:endParaRPr lang="fr-BE" sz="2000"/>
          </a:p>
          <a:p>
            <a:r>
              <a:rPr lang="en-GB" sz="2000"/>
              <a:t>Better definition of what is success – what can we expect from a SWAP? Is it coverage or sustainable services?</a:t>
            </a:r>
          </a:p>
          <a:p>
            <a:endParaRPr lang="fr-BE" sz="2000"/>
          </a:p>
          <a:p>
            <a:r>
              <a:rPr lang="en-GB" sz="2000"/>
              <a:t>Ukraine – the SWAp (environment) changed the mind of policy makers – the isolated projects worked well – SWAP was initially started as a big project…ultimately, the dialogue lead to a process of developing far reaching environmental strategy and policies for the first time</a:t>
            </a:r>
          </a:p>
          <a:p>
            <a:endParaRPr lang="en-GB" sz="2000"/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1212</Words>
  <Application>Microsoft Office PowerPoint</Application>
  <PresentationFormat>On-screen Show (4:3)</PresentationFormat>
  <Paragraphs>192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Arial</vt:lpstr>
      <vt:lpstr>Times New Roman</vt:lpstr>
      <vt:lpstr>+mj-lt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aidco-E7- René Bosman </cp:lastModifiedBy>
  <cp:revision>16</cp:revision>
  <dcterms:created xsi:type="dcterms:W3CDTF">2011-05-26T16:17:49Z</dcterms:created>
  <dcterms:modified xsi:type="dcterms:W3CDTF">2011-06-29T08:21:27Z</dcterms:modified>
</cp:coreProperties>
</file>