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66" r:id="rId2"/>
    <p:sldId id="258" r:id="rId3"/>
    <p:sldId id="278" r:id="rId4"/>
    <p:sldId id="275" r:id="rId5"/>
    <p:sldId id="279" r:id="rId6"/>
    <p:sldId id="280" r:id="rId7"/>
    <p:sldId id="281" r:id="rId8"/>
    <p:sldId id="268" r:id="rId9"/>
    <p:sldId id="269" r:id="rId10"/>
    <p:sldId id="276" r:id="rId11"/>
    <p:sldId id="277" r:id="rId12"/>
    <p:sldId id="259" r:id="rId13"/>
    <p:sldId id="263" r:id="rId14"/>
    <p:sldId id="274" r:id="rId15"/>
    <p:sldId id="270" r:id="rId16"/>
    <p:sldId id="273" r:id="rId17"/>
    <p:sldId id="271" r:id="rId18"/>
    <p:sldId id="272" r:id="rId19"/>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46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247EF019-F002-4D7E-836C-D30C5156A15A}" type="datetimeFigureOut">
              <a:rPr lang="en-US"/>
              <a:pPr>
                <a:defRPr/>
              </a:pPr>
              <a:t>6/29/2011</a:t>
            </a:fld>
            <a:endParaRPr lang="en-US"/>
          </a:p>
        </p:txBody>
      </p:sp>
      <p:sp>
        <p:nvSpPr>
          <p:cNvPr id="4" name="Footer Placeholder 3"/>
          <p:cNvSpPr>
            <a:spLocks noGrp="1"/>
          </p:cNvSpPr>
          <p:nvPr>
            <p:ph type="ftr" sz="quarter" idx="2"/>
          </p:nvPr>
        </p:nvSpPr>
        <p:spPr>
          <a:xfrm>
            <a:off x="0" y="9428163"/>
            <a:ext cx="2889250" cy="4968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778250" y="9428163"/>
            <a:ext cx="2889250" cy="496887"/>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13BB041-C6E5-4DF0-B6D2-44476F51EF1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B145137-394E-46B7-A6A4-F0BAE8EE97DE}" type="datetimeFigureOut">
              <a:rPr lang="en-US"/>
              <a:pPr>
                <a:defRPr/>
              </a:pPr>
              <a:t>6/29/2011</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66750" y="4714875"/>
            <a:ext cx="5335588"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8163"/>
            <a:ext cx="2889250" cy="4968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778250" y="9428163"/>
            <a:ext cx="2889250" cy="496887"/>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AB89F86-D8A4-4873-9BB4-C8DE4BE3A46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C44632B-BB0A-45B7-87CD-6423DBEE6797}" type="datetime1">
              <a:rPr lang="en-US"/>
              <a:pPr>
                <a:defRPr/>
              </a:pPr>
              <a:t>6/29/2011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A6F5CD-79EA-4088-99F7-25606F7A54D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700C8B3-29C3-47CA-88C5-664ABB20A238}" type="datetime1">
              <a:rPr lang="en-US"/>
              <a:pPr>
                <a:defRPr/>
              </a:pPr>
              <a:t>6/29/2011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BCE034-716F-41DB-8173-58E7AC51795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755270-BBCD-45AD-B9E1-039FFAAE72FD}" type="datetime1">
              <a:rPr lang="en-US"/>
              <a:pPr>
                <a:defRPr/>
              </a:pPr>
              <a:t>6/29/2011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5D9C1-50B2-4C68-BFC8-216D6121E60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9714260-4034-4068-8FDF-32DA26C379F0}" type="datetime1">
              <a:rPr lang="en-US"/>
              <a:pPr>
                <a:defRPr/>
              </a:pPr>
              <a:t>6/29/2011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26F45E-FECA-4395-8879-8762BF42901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F6D300C-50C7-46BA-AC92-15DF28FAB1B8}" type="datetime1">
              <a:rPr lang="en-US"/>
              <a:pPr>
                <a:defRPr/>
              </a:pPr>
              <a:t>6/29/2011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B86D07-E393-45A6-A44C-898970B223F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5836C6D-5AD4-4D65-BF7C-3F0E29C980B8}" type="datetime1">
              <a:rPr lang="en-US"/>
              <a:pPr>
                <a:defRPr/>
              </a:pPr>
              <a:t>6/29/2011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6562F75-0C1B-4399-B050-F58B1D582C9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F2EB7A2-CB09-41F8-A5A3-ACD63A0F0477}" type="datetime1">
              <a:rPr lang="en-US"/>
              <a:pPr>
                <a:defRPr/>
              </a:pPr>
              <a:t>6/29/2011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BE1384-67B8-4C73-9147-85AA0402F83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64F021F-D1B6-4928-A6E6-D85CE1C9008B}" type="datetime1">
              <a:rPr lang="en-US"/>
              <a:pPr>
                <a:defRPr/>
              </a:pPr>
              <a:t>6/29/2011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7254B03-3A35-4484-B63D-23F19B9E2B6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644A22-F07D-454C-BD3B-A3AFDF96C866}" type="datetime1">
              <a:rPr lang="en-US"/>
              <a:pPr>
                <a:defRPr/>
              </a:pPr>
              <a:t>6/29/2011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5CDA571-982A-44F0-9092-2659899E8B5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B48766-2567-4347-B146-0AEA5543315D}" type="datetime1">
              <a:rPr lang="en-US"/>
              <a:pPr>
                <a:defRPr/>
              </a:pPr>
              <a:t>6/29/2011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1332F3D-376D-467B-BF4C-0903EC9C644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0047B0-B4D9-4EC6-BE24-EBCC562FB23A}" type="datetime1">
              <a:rPr lang="en-US"/>
              <a:pPr>
                <a:defRPr/>
              </a:pPr>
              <a:t>6/29/2011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1EFBF4-E42D-45F8-B8CD-5583DAB1A8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558AB1A-ACDE-4298-AAC7-178180F81A2A}" type="datetime1">
              <a:rPr lang="en-US"/>
              <a:pPr>
                <a:defRPr/>
              </a:pPr>
              <a:t>6/29/2011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32776E3-CA1D-40AC-9D65-9CAD2A0245C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4213" y="1773238"/>
            <a:ext cx="7772400" cy="1470025"/>
          </a:xfrm>
        </p:spPr>
        <p:txBody>
          <a:bodyPr/>
          <a:lstStyle/>
          <a:p>
            <a:r>
              <a:rPr lang="en-US" smtClean="0"/>
              <a:t>Positive impacts of Water SWAps</a:t>
            </a:r>
            <a:br>
              <a:rPr lang="en-US" smtClean="0"/>
            </a:br>
            <a:r>
              <a:rPr lang="en-US" smtClean="0"/>
              <a:t>and selected lessons learnt </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da-DK" dirty="0" smtClean="0"/>
              <a:t>Senegal – Burkina Faso – Uganda – South Africa – Lesotho - Jordan</a:t>
            </a:r>
            <a:endParaRPr lang="en-US" dirty="0"/>
          </a:p>
        </p:txBody>
      </p:sp>
      <p:sp>
        <p:nvSpPr>
          <p:cNvPr id="4" name="Slide Number Placeholder 3"/>
          <p:cNvSpPr>
            <a:spLocks noGrp="1"/>
          </p:cNvSpPr>
          <p:nvPr>
            <p:ph type="sldNum" sz="quarter" idx="12"/>
          </p:nvPr>
        </p:nvSpPr>
        <p:spPr/>
        <p:txBody>
          <a:bodyPr/>
          <a:lstStyle/>
          <a:p>
            <a:pPr>
              <a:defRPr/>
            </a:pPr>
            <a:fld id="{25DF9D7D-C075-4181-9BF6-9326334D47FA}"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2CFB7FCE-5812-433A-B018-F298EDED3FBE}" type="slidenum">
              <a:rPr lang="en-US"/>
              <a:pPr>
                <a:defRPr/>
              </a:pPr>
              <a:t>10</a:t>
            </a:fld>
            <a:endParaRPr lang="en-US"/>
          </a:p>
        </p:txBody>
      </p:sp>
      <p:sp>
        <p:nvSpPr>
          <p:cNvPr id="3" name="TextBox 2"/>
          <p:cNvSpPr txBox="1"/>
          <p:nvPr/>
        </p:nvSpPr>
        <p:spPr>
          <a:xfrm>
            <a:off x="395288" y="188913"/>
            <a:ext cx="8353425"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a:t>South Africa</a:t>
            </a:r>
            <a:r>
              <a:rPr lang="da-DK" sz="2400" b="1" dirty="0"/>
              <a:t> – lessons learnt (1)   </a:t>
            </a:r>
            <a:endParaRPr lang="da-DK" sz="2400" b="1" dirty="0"/>
          </a:p>
          <a:p>
            <a:pPr algn="ctr" fontAlgn="auto">
              <a:spcBef>
                <a:spcPts val="0"/>
              </a:spcBef>
              <a:spcAft>
                <a:spcPts val="0"/>
              </a:spcAft>
              <a:defRPr/>
            </a:pPr>
            <a:endParaRPr lang="en-US" b="1" dirty="0"/>
          </a:p>
        </p:txBody>
      </p:sp>
      <p:sp>
        <p:nvSpPr>
          <p:cNvPr id="28675" name="TextBox 3"/>
          <p:cNvSpPr txBox="1">
            <a:spLocks noChangeArrowheads="1"/>
          </p:cNvSpPr>
          <p:nvPr/>
        </p:nvSpPr>
        <p:spPr bwMode="auto">
          <a:xfrm>
            <a:off x="381000" y="1125538"/>
            <a:ext cx="8353425" cy="5630862"/>
          </a:xfrm>
          <a:prstGeom prst="rect">
            <a:avLst/>
          </a:prstGeom>
          <a:noFill/>
          <a:ln w="9525">
            <a:solidFill>
              <a:schemeClr val="accent1"/>
            </a:solidFill>
            <a:miter lim="800000"/>
            <a:headEnd/>
            <a:tailEnd/>
          </a:ln>
        </p:spPr>
        <p:txBody>
          <a:bodyPr>
            <a:spAutoFit/>
          </a:bodyPr>
          <a:lstStyle/>
          <a:p>
            <a:r>
              <a:rPr lang="en-GB" b="1">
                <a:latin typeface="Calibri" pitchFamily="34" charset="0"/>
              </a:rPr>
              <a:t>Interdepartmental collaboration </a:t>
            </a:r>
            <a:r>
              <a:rPr lang="en-GB">
                <a:latin typeface="Calibri" pitchFamily="34" charset="0"/>
              </a:rPr>
              <a:t>– Is is difficult to get ministries with a non-leading role and a different core mandate on board (e.g. education or health services in relation to sanitation)</a:t>
            </a:r>
          </a:p>
          <a:p>
            <a:endParaRPr lang="en-GB" b="1">
              <a:latin typeface="Calibri" pitchFamily="34" charset="0"/>
            </a:endParaRPr>
          </a:p>
          <a:p>
            <a:r>
              <a:rPr lang="en-GB" b="1">
                <a:latin typeface="Calibri" pitchFamily="34" charset="0"/>
              </a:rPr>
              <a:t>Champions</a:t>
            </a:r>
            <a:r>
              <a:rPr lang="en-GB">
                <a:latin typeface="Calibri" pitchFamily="34" charset="0"/>
              </a:rPr>
              <a:t> – champions with a vision and commitment to the SWAp process, and good working relations and trust among key staff across stakeholders, are important to maintain drive, collaboration, and implementation progress</a:t>
            </a:r>
          </a:p>
          <a:p>
            <a:endParaRPr lang="en-GB" b="1">
              <a:latin typeface="Calibri" pitchFamily="34" charset="0"/>
            </a:endParaRPr>
          </a:p>
          <a:p>
            <a:r>
              <a:rPr lang="en-GB" b="1">
                <a:latin typeface="Calibri" pitchFamily="34" charset="0"/>
              </a:rPr>
              <a:t>Policy and strategy implementation </a:t>
            </a:r>
            <a:r>
              <a:rPr lang="en-GB">
                <a:latin typeface="Calibri" pitchFamily="34" charset="0"/>
              </a:rPr>
              <a:t>- Roll-out of policies, strategies and local bylaws and plans need to be coordinated with relevant capacity building, and careful consideration to address factors inhibiting policy implementation</a:t>
            </a:r>
          </a:p>
          <a:p>
            <a:endParaRPr lang="en-GB" b="1">
              <a:solidFill>
                <a:srgbClr val="000000"/>
              </a:solidFill>
              <a:latin typeface="Calibri" pitchFamily="34" charset="0"/>
            </a:endParaRPr>
          </a:p>
          <a:p>
            <a:r>
              <a:rPr lang="en-GB" b="1">
                <a:solidFill>
                  <a:srgbClr val="000000"/>
                </a:solidFill>
                <a:latin typeface="Calibri" pitchFamily="34" charset="0"/>
              </a:rPr>
              <a:t>Stakeholders outside government </a:t>
            </a:r>
            <a:r>
              <a:rPr lang="en-GB">
                <a:solidFill>
                  <a:srgbClr val="000000"/>
                </a:solidFill>
                <a:latin typeface="Calibri" pitchFamily="34" charset="0"/>
              </a:rPr>
              <a:t>– there is a risk of SWAps becoming government-centric. Attention should be paid to ensure that other actors (private sector, civil society) are strengthened and involved. It can be difficult for NGOs to fulfil advocacy role, when also functioning as government funded service provider</a:t>
            </a:r>
            <a:endParaRPr lang="en-GB" b="1">
              <a:solidFill>
                <a:srgbClr val="000000"/>
              </a:solidFill>
              <a:latin typeface="Calibri" pitchFamily="34" charset="0"/>
            </a:endParaRPr>
          </a:p>
          <a:p>
            <a:endParaRPr lang="en-GB" b="1">
              <a:solidFill>
                <a:srgbClr val="000000"/>
              </a:solidFill>
              <a:latin typeface="Calibri" pitchFamily="34" charset="0"/>
            </a:endParaRPr>
          </a:p>
          <a:p>
            <a:r>
              <a:rPr lang="en-GB" b="1">
                <a:solidFill>
                  <a:srgbClr val="000000"/>
                </a:solidFill>
                <a:latin typeface="Calibri" pitchFamily="34" charset="0"/>
              </a:rPr>
              <a:t>Macro environment </a:t>
            </a:r>
            <a:r>
              <a:rPr lang="en-GB">
                <a:solidFill>
                  <a:srgbClr val="000000"/>
                </a:solidFill>
                <a:latin typeface="Calibri" pitchFamily="34" charset="0"/>
              </a:rPr>
              <a:t>– SWAp is vulnerable to overall macro environment, policy setting, and politics at both central and local level. SWAp should therefore seek to engage not only technical staff but also political decision-makers at central and local level</a:t>
            </a:r>
            <a:endParaRPr lang="en-GB">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B263FE0-8CC6-4B9E-85FD-2E76CD6B4302}" type="slidenum">
              <a:rPr lang="en-US"/>
              <a:pPr>
                <a:defRPr/>
              </a:pPr>
              <a:t>11</a:t>
            </a:fld>
            <a:endParaRPr lang="en-US"/>
          </a:p>
        </p:txBody>
      </p:sp>
      <p:sp>
        <p:nvSpPr>
          <p:cNvPr id="3" name="TextBox 2"/>
          <p:cNvSpPr txBox="1"/>
          <p:nvPr/>
        </p:nvSpPr>
        <p:spPr>
          <a:xfrm>
            <a:off x="395288" y="188913"/>
            <a:ext cx="8353425"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a:t>South Africa</a:t>
            </a:r>
            <a:r>
              <a:rPr lang="da-DK" sz="2400" b="1" dirty="0"/>
              <a:t> – lessons learnt (2)   </a:t>
            </a:r>
            <a:endParaRPr lang="da-DK" sz="2400" b="1" dirty="0"/>
          </a:p>
          <a:p>
            <a:pPr algn="ctr" fontAlgn="auto">
              <a:spcBef>
                <a:spcPts val="0"/>
              </a:spcBef>
              <a:spcAft>
                <a:spcPts val="0"/>
              </a:spcAft>
              <a:defRPr/>
            </a:pPr>
            <a:endParaRPr lang="en-US" b="1" dirty="0"/>
          </a:p>
        </p:txBody>
      </p:sp>
      <p:sp>
        <p:nvSpPr>
          <p:cNvPr id="29699" name="TextBox 3"/>
          <p:cNvSpPr txBox="1">
            <a:spLocks noChangeArrowheads="1"/>
          </p:cNvSpPr>
          <p:nvPr/>
        </p:nvSpPr>
        <p:spPr bwMode="auto">
          <a:xfrm>
            <a:off x="323850" y="1125538"/>
            <a:ext cx="8496300" cy="5016500"/>
          </a:xfrm>
          <a:prstGeom prst="rect">
            <a:avLst/>
          </a:prstGeom>
          <a:noFill/>
          <a:ln w="9525">
            <a:solidFill>
              <a:schemeClr val="accent1"/>
            </a:solidFill>
            <a:miter lim="800000"/>
            <a:headEnd/>
            <a:tailEnd/>
          </a:ln>
        </p:spPr>
        <p:txBody>
          <a:bodyPr>
            <a:spAutoFit/>
          </a:bodyPr>
          <a:lstStyle/>
          <a:p>
            <a:r>
              <a:rPr lang="en-GB" sz="1600" b="1">
                <a:latin typeface="Calibri" pitchFamily="34" charset="0"/>
              </a:rPr>
              <a:t>Policy-Funding-Results link</a:t>
            </a:r>
            <a:r>
              <a:rPr lang="en-GB" sz="1600">
                <a:latin typeface="Calibri" pitchFamily="34" charset="0"/>
              </a:rPr>
              <a:t>. In the absence of strong regulation, conditionality of grants can and objective allocation formulas can ensure that actual spending by municipalities follows policy priorities. </a:t>
            </a:r>
          </a:p>
          <a:p>
            <a:endParaRPr lang="en-GB" sz="1600">
              <a:latin typeface="Calibri" pitchFamily="34" charset="0"/>
            </a:endParaRPr>
          </a:p>
          <a:p>
            <a:r>
              <a:rPr lang="en-GB" sz="1600" b="1">
                <a:latin typeface="Calibri" pitchFamily="34" charset="0"/>
              </a:rPr>
              <a:t>Results/sustainability balance --</a:t>
            </a:r>
            <a:r>
              <a:rPr lang="en-GB" sz="1600">
                <a:latin typeface="Calibri" pitchFamily="34" charset="0"/>
              </a:rPr>
              <a:t>  Urgency to deliver and availability of funds results in not enough attention being paid to key financial issues such as financial sustainability and value for money – building blocks (such as billing systems and information on service delivery costs) need to be put in place from the start.</a:t>
            </a:r>
            <a:endParaRPr lang="en-GB" sz="1600" b="1">
              <a:latin typeface="Calibri" pitchFamily="34" charset="0"/>
            </a:endParaRPr>
          </a:p>
          <a:p>
            <a:endParaRPr lang="en-GB" sz="1600" b="1">
              <a:solidFill>
                <a:srgbClr val="000000"/>
              </a:solidFill>
              <a:latin typeface="Calibri" pitchFamily="34" charset="0"/>
            </a:endParaRPr>
          </a:p>
          <a:p>
            <a:r>
              <a:rPr lang="en-GB" sz="1600" b="1">
                <a:latin typeface="Calibri" pitchFamily="34" charset="0"/>
              </a:rPr>
              <a:t>Water sector-local government synergies</a:t>
            </a:r>
            <a:r>
              <a:rPr lang="en-GB" sz="1600">
                <a:latin typeface="Calibri" pitchFamily="34" charset="0"/>
              </a:rPr>
              <a:t>. There is a need for a strong alliance between water authorities and local government authorities to ensure synergies in areas such investment planning, asset management, capacities for financial management or financial reporting.</a:t>
            </a:r>
          </a:p>
          <a:p>
            <a:endParaRPr lang="en-GB" sz="1600" b="1">
              <a:latin typeface="Calibri" pitchFamily="34" charset="0"/>
            </a:endParaRPr>
          </a:p>
          <a:p>
            <a:r>
              <a:rPr lang="en-GB" sz="1600" b="1">
                <a:latin typeface="Calibri" pitchFamily="34" charset="0"/>
              </a:rPr>
              <a:t>Addressing thorny issues. </a:t>
            </a:r>
            <a:r>
              <a:rPr lang="en-GB" sz="1600">
                <a:latin typeface="Calibri" pitchFamily="34" charset="0"/>
              </a:rPr>
              <a:t>There is a need for informed discussions about thorny issues that have a major impact on the financial sustainability of the sector – in particular service levels and institutional configurations to achieve economies of scale in service provision </a:t>
            </a:r>
          </a:p>
          <a:p>
            <a:endParaRPr lang="en-GB" sz="1600" b="1">
              <a:latin typeface="Calibri" pitchFamily="34" charset="0"/>
            </a:endParaRPr>
          </a:p>
          <a:p>
            <a:r>
              <a:rPr lang="en-GB" sz="1600" b="1">
                <a:latin typeface="Calibri" pitchFamily="34" charset="0"/>
              </a:rPr>
              <a:t>Qualitative impact of donor funding  </a:t>
            </a:r>
            <a:r>
              <a:rPr lang="en-GB" sz="1600">
                <a:latin typeface="Calibri" pitchFamily="34" charset="0"/>
              </a:rPr>
              <a:t>-- Donor funding is key to ensure the availability of financial resources required for sector development, which are be difficult to fund from the national budget in a first instance.</a:t>
            </a:r>
            <a:endParaRPr lang="en-GB">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74638"/>
            <a:ext cx="8229600" cy="881062"/>
          </a:xfrm>
        </p:spPr>
        <p:txBody>
          <a:bodyPr/>
          <a:lstStyle/>
          <a:p>
            <a:r>
              <a:rPr lang="en-US" smtClean="0">
                <a:solidFill>
                  <a:srgbClr val="0070C0"/>
                </a:solidFill>
              </a:rPr>
              <a:t>Uganda SWAp positive impacts </a:t>
            </a:r>
          </a:p>
        </p:txBody>
      </p:sp>
      <p:sp>
        <p:nvSpPr>
          <p:cNvPr id="20483" name="Content Placeholder 2"/>
          <p:cNvSpPr>
            <a:spLocks noGrp="1"/>
          </p:cNvSpPr>
          <p:nvPr>
            <p:ph idx="1"/>
          </p:nvPr>
        </p:nvSpPr>
        <p:spPr>
          <a:xfrm>
            <a:off x="539750" y="1177925"/>
            <a:ext cx="8229600" cy="5346700"/>
          </a:xfrm>
        </p:spPr>
        <p:txBody>
          <a:bodyPr/>
          <a:lstStyle/>
          <a:p>
            <a:r>
              <a:rPr lang="en-GB" sz="2400" smtClean="0"/>
              <a:t>Improved sector coordination areas  (JSR, WSSWG, District WSS committees)</a:t>
            </a:r>
            <a:endParaRPr lang="en-US" sz="2400" smtClean="0"/>
          </a:p>
          <a:p>
            <a:r>
              <a:rPr lang="en-GB" sz="2400" smtClean="0"/>
              <a:t>More organised approach to sanitation (tripartite MoU defines responsibilities, dedicated sub-working group)</a:t>
            </a:r>
          </a:p>
          <a:p>
            <a:r>
              <a:rPr lang="en-GB" sz="2400" smtClean="0"/>
              <a:t>Improved reporting and accountability through annual sector performance report and golden indicators</a:t>
            </a:r>
          </a:p>
          <a:p>
            <a:r>
              <a:rPr lang="en-GB" sz="2400" smtClean="0"/>
              <a:t>MWE has successfully assumed its changed role as regulator rather than implementer</a:t>
            </a:r>
          </a:p>
          <a:p>
            <a:r>
              <a:rPr lang="en-GB" sz="2400" smtClean="0"/>
              <a:t>Improved capacity of local government thanks to support from de-concentrated structures (WSDFs, TSUs, UOs)</a:t>
            </a:r>
          </a:p>
          <a:p>
            <a:r>
              <a:rPr lang="en-GB" sz="2400" smtClean="0"/>
              <a:t>Improved governance (good governance working group and action plan)</a:t>
            </a:r>
          </a:p>
          <a:p>
            <a:pPr>
              <a:buFont typeface="Arial" charset="0"/>
              <a:buNone/>
            </a:pPr>
            <a:endParaRPr lang="en-GB" sz="2800" smtClean="0"/>
          </a:p>
          <a:p>
            <a:endParaRPr lang="en-GB" sz="3000" smtClean="0"/>
          </a:p>
        </p:txBody>
      </p:sp>
      <p:sp>
        <p:nvSpPr>
          <p:cNvPr id="4" name="Slide Number Placeholder 3"/>
          <p:cNvSpPr>
            <a:spLocks noGrp="1"/>
          </p:cNvSpPr>
          <p:nvPr>
            <p:ph type="sldNum" sz="quarter" idx="12"/>
          </p:nvPr>
        </p:nvSpPr>
        <p:spPr/>
        <p:txBody>
          <a:bodyPr/>
          <a:lstStyle/>
          <a:p>
            <a:pPr>
              <a:defRPr/>
            </a:pPr>
            <a:fld id="{9222D48C-56E9-4D4E-BDE5-E7380D1D2638}" type="slidenum">
              <a:rPr lang="en-US"/>
              <a:pPr>
                <a:defRPr/>
              </a:pPr>
              <a:t>12</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solidFill>
                  <a:srgbClr val="0070C0"/>
                </a:solidFill>
              </a:rPr>
              <a:t>Uganda SWAp positive impacts</a:t>
            </a:r>
          </a:p>
        </p:txBody>
      </p:sp>
      <p:sp>
        <p:nvSpPr>
          <p:cNvPr id="3" name="Content Placeholder 2"/>
          <p:cNvSpPr>
            <a:spLocks noGrp="1"/>
          </p:cNvSpPr>
          <p:nvPr>
            <p:ph idx="1"/>
          </p:nvPr>
        </p:nvSpPr>
        <p:spPr>
          <a:xfrm>
            <a:off x="457200" y="1484313"/>
            <a:ext cx="8229600" cy="4897437"/>
          </a:xfrm>
        </p:spPr>
        <p:txBody>
          <a:bodyPr rtlCol="0">
            <a:normAutofit fontScale="92500" lnSpcReduction="10000"/>
          </a:bodyPr>
          <a:lstStyle/>
          <a:p>
            <a:pPr fontAlgn="auto">
              <a:spcAft>
                <a:spcPts val="0"/>
              </a:spcAft>
              <a:buFont typeface="Arial" pitchFamily="34" charset="0"/>
              <a:buChar char="•"/>
              <a:defRPr/>
            </a:pPr>
            <a:r>
              <a:rPr lang="en-US" sz="2600" dirty="0" smtClean="0"/>
              <a:t>Stronger strategic financial planning</a:t>
            </a:r>
          </a:p>
          <a:p>
            <a:pPr fontAlgn="auto">
              <a:spcAft>
                <a:spcPts val="0"/>
              </a:spcAft>
              <a:buFont typeface="Arial" pitchFamily="34" charset="0"/>
              <a:buChar char="•"/>
              <a:defRPr/>
            </a:pPr>
            <a:r>
              <a:rPr lang="en-US" sz="2600" dirty="0" smtClean="0"/>
              <a:t>Improved understanding of strategic financial issues by all stakeholders (e.g. funding gap)</a:t>
            </a:r>
          </a:p>
          <a:p>
            <a:pPr fontAlgn="auto">
              <a:spcAft>
                <a:spcPts val="0"/>
              </a:spcAft>
              <a:buFont typeface="Arial" pitchFamily="34" charset="0"/>
              <a:buChar char="•"/>
              <a:defRPr/>
            </a:pPr>
            <a:r>
              <a:rPr lang="en-US" sz="2600" dirty="0" smtClean="0"/>
              <a:t>Attraction of donor funding</a:t>
            </a:r>
          </a:p>
          <a:p>
            <a:pPr fontAlgn="auto">
              <a:spcAft>
                <a:spcPts val="0"/>
              </a:spcAft>
              <a:buFont typeface="Arial" pitchFamily="34" charset="0"/>
              <a:buChar char="•"/>
              <a:defRPr/>
            </a:pPr>
            <a:r>
              <a:rPr lang="en-US" sz="2600" dirty="0" smtClean="0"/>
              <a:t>More equitable spending</a:t>
            </a:r>
          </a:p>
          <a:p>
            <a:pPr fontAlgn="auto">
              <a:spcAft>
                <a:spcPts val="0"/>
              </a:spcAft>
              <a:buFont typeface="Arial" pitchFamily="34" charset="0"/>
              <a:buChar char="•"/>
              <a:defRPr/>
            </a:pPr>
            <a:r>
              <a:rPr lang="en-US" sz="2600" dirty="0" smtClean="0"/>
              <a:t>New resources for sub-sectors lagging behind (e.g. sanitation)</a:t>
            </a:r>
          </a:p>
          <a:p>
            <a:pPr fontAlgn="auto">
              <a:spcAft>
                <a:spcPts val="0"/>
              </a:spcAft>
              <a:buFont typeface="Arial" pitchFamily="34" charset="0"/>
              <a:buChar char="•"/>
              <a:defRPr/>
            </a:pPr>
            <a:r>
              <a:rPr lang="en-US" sz="2600" dirty="0" smtClean="0"/>
              <a:t>Stronger engagement with Ministry of Finance and enhanced sector credibility </a:t>
            </a:r>
          </a:p>
          <a:p>
            <a:pPr fontAlgn="auto">
              <a:spcAft>
                <a:spcPts val="0"/>
              </a:spcAft>
              <a:buFont typeface="Arial" pitchFamily="34" charset="0"/>
              <a:buChar char="•"/>
              <a:defRPr/>
            </a:pPr>
            <a:r>
              <a:rPr lang="en-US" sz="2600" dirty="0" smtClean="0"/>
              <a:t>Improved public financial management </a:t>
            </a:r>
          </a:p>
          <a:p>
            <a:pPr fontAlgn="auto">
              <a:spcAft>
                <a:spcPts val="0"/>
              </a:spcAft>
              <a:buFont typeface="Arial" pitchFamily="34" charset="0"/>
              <a:buChar char="•"/>
              <a:defRPr/>
            </a:pPr>
            <a:r>
              <a:rPr lang="en-US" sz="2600" dirty="0" smtClean="0"/>
              <a:t>Increased attention to cost side (e.g. value for money discussions)</a:t>
            </a:r>
          </a:p>
          <a:p>
            <a:pPr fontAlgn="auto">
              <a:spcAft>
                <a:spcPts val="0"/>
              </a:spcAft>
              <a:buFont typeface="Arial" pitchFamily="34" charset="0"/>
              <a:buChar char="•"/>
              <a:defRPr/>
            </a:pPr>
            <a:r>
              <a:rPr lang="en-US" sz="2600" dirty="0" smtClean="0"/>
              <a:t>Increased scrutiny of sector budgets by stakeholders</a:t>
            </a:r>
          </a:p>
          <a:p>
            <a:pPr fontAlgn="auto">
              <a:spcAft>
                <a:spcPts val="0"/>
              </a:spcAft>
              <a:buFont typeface="Arial" pitchFamily="34" charset="0"/>
              <a:buChar char="•"/>
              <a:defRPr/>
            </a:pPr>
            <a:endParaRPr lang="en-US" dirty="0"/>
          </a:p>
        </p:txBody>
      </p:sp>
      <p:sp>
        <p:nvSpPr>
          <p:cNvPr id="4" name="Slide Number Placeholder 3"/>
          <p:cNvSpPr>
            <a:spLocks noGrp="1"/>
          </p:cNvSpPr>
          <p:nvPr>
            <p:ph type="sldNum" sz="quarter" idx="12"/>
          </p:nvPr>
        </p:nvSpPr>
        <p:spPr/>
        <p:txBody>
          <a:bodyPr/>
          <a:lstStyle/>
          <a:p>
            <a:pPr>
              <a:defRPr/>
            </a:pPr>
            <a:fld id="{CBB6F52C-1B58-4E4C-8DAC-66019A384836}"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0F0A012-F620-4EC9-B4E4-B75FBE06AECC}" type="slidenum">
              <a:rPr lang="en-US"/>
              <a:pPr>
                <a:defRPr/>
              </a:pPr>
              <a:t>14</a:t>
            </a:fld>
            <a:endParaRPr lang="en-US"/>
          </a:p>
        </p:txBody>
      </p:sp>
      <p:sp>
        <p:nvSpPr>
          <p:cNvPr id="3" name="TextBox 2"/>
          <p:cNvSpPr txBox="1"/>
          <p:nvPr/>
        </p:nvSpPr>
        <p:spPr>
          <a:xfrm>
            <a:off x="395288" y="260350"/>
            <a:ext cx="8353425" cy="738188"/>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a:t>Uganda</a:t>
            </a:r>
            <a:r>
              <a:rPr lang="da-DK" sz="2400" b="1" dirty="0"/>
              <a:t> – lessons learnt   </a:t>
            </a:r>
            <a:endParaRPr lang="da-DK" sz="2400" b="1" dirty="0"/>
          </a:p>
          <a:p>
            <a:pPr algn="ctr" fontAlgn="auto">
              <a:spcBef>
                <a:spcPts val="0"/>
              </a:spcBef>
              <a:spcAft>
                <a:spcPts val="0"/>
              </a:spcAft>
              <a:defRPr/>
            </a:pPr>
            <a:endParaRPr lang="en-US" b="1" dirty="0"/>
          </a:p>
        </p:txBody>
      </p:sp>
      <p:sp>
        <p:nvSpPr>
          <p:cNvPr id="26627" name="TextBox 3"/>
          <p:cNvSpPr txBox="1">
            <a:spLocks noChangeArrowheads="1"/>
          </p:cNvSpPr>
          <p:nvPr/>
        </p:nvSpPr>
        <p:spPr bwMode="auto">
          <a:xfrm>
            <a:off x="395288" y="1125538"/>
            <a:ext cx="8353425" cy="5076825"/>
          </a:xfrm>
          <a:prstGeom prst="rect">
            <a:avLst/>
          </a:prstGeom>
          <a:noFill/>
          <a:ln w="9525">
            <a:solidFill>
              <a:schemeClr val="accent1"/>
            </a:solidFill>
            <a:miter lim="800000"/>
            <a:headEnd/>
            <a:tailEnd/>
          </a:ln>
        </p:spPr>
        <p:txBody>
          <a:bodyPr>
            <a:spAutoFit/>
          </a:bodyPr>
          <a:lstStyle/>
          <a:p>
            <a:r>
              <a:rPr lang="en-GB" b="1">
                <a:solidFill>
                  <a:srgbClr val="000000"/>
                </a:solidFill>
                <a:latin typeface="Calibri" pitchFamily="34" charset="0"/>
              </a:rPr>
              <a:t>Inter-sectoral </a:t>
            </a:r>
            <a:r>
              <a:rPr lang="en-GB">
                <a:solidFill>
                  <a:srgbClr val="000000"/>
                </a:solidFill>
                <a:latin typeface="Calibri" pitchFamily="34" charset="0"/>
              </a:rPr>
              <a:t>coordination – </a:t>
            </a:r>
            <a:r>
              <a:rPr lang="en-GB">
                <a:latin typeface="Calibri" pitchFamily="34" charset="0"/>
              </a:rPr>
              <a:t>areas cutting across defined sectors or at the periphery of sectors risk being under-prioritised or areas of inter-ministerial conflict</a:t>
            </a:r>
            <a:endParaRPr lang="en-US">
              <a:latin typeface="Calibri" pitchFamily="34" charset="0"/>
            </a:endParaRPr>
          </a:p>
          <a:p>
            <a:endParaRPr lang="en-GB">
              <a:solidFill>
                <a:srgbClr val="000000"/>
              </a:solidFill>
              <a:latin typeface="Calibri" pitchFamily="34" charset="0"/>
            </a:endParaRPr>
          </a:p>
          <a:p>
            <a:r>
              <a:rPr lang="en-GB" b="1">
                <a:latin typeface="Calibri" pitchFamily="34" charset="0"/>
              </a:rPr>
              <a:t>Champions</a:t>
            </a:r>
            <a:r>
              <a:rPr lang="en-GB">
                <a:latin typeface="Calibri" pitchFamily="34" charset="0"/>
              </a:rPr>
              <a:t> – Champions with a vision and drive to facilitate change and collaboration can play a crucial role in ensuring progress in difficult areas, such as sanitation. Donors can also be the spark facilitating progress</a:t>
            </a:r>
          </a:p>
          <a:p>
            <a:endParaRPr lang="en-GB">
              <a:solidFill>
                <a:srgbClr val="000000"/>
              </a:solidFill>
              <a:latin typeface="Calibri" pitchFamily="34" charset="0"/>
            </a:endParaRPr>
          </a:p>
          <a:p>
            <a:r>
              <a:rPr lang="en-GB" b="1">
                <a:solidFill>
                  <a:srgbClr val="000000"/>
                </a:solidFill>
                <a:latin typeface="Calibri" pitchFamily="34" charset="0"/>
              </a:rPr>
              <a:t>Decentralisation</a:t>
            </a:r>
            <a:r>
              <a:rPr lang="en-GB">
                <a:solidFill>
                  <a:srgbClr val="000000"/>
                </a:solidFill>
                <a:latin typeface="Calibri" pitchFamily="34" charset="0"/>
              </a:rPr>
              <a:t> – While decentralisation is necessary, it should be to units of an appropriate size to ensure sufficient technical capacity and economy of scale. Alternatively, adequate de-concentrated support/coordination structures should be </a:t>
            </a:r>
            <a:r>
              <a:rPr lang="en-GB">
                <a:latin typeface="Calibri" pitchFamily="34" charset="0"/>
              </a:rPr>
              <a:t>embedded in Government</a:t>
            </a:r>
          </a:p>
          <a:p>
            <a:endParaRPr lang="en-US">
              <a:solidFill>
                <a:srgbClr val="000000"/>
              </a:solidFill>
              <a:latin typeface="Calibri" pitchFamily="34" charset="0"/>
            </a:endParaRPr>
          </a:p>
          <a:p>
            <a:r>
              <a:rPr lang="en-US" b="1">
                <a:solidFill>
                  <a:srgbClr val="000000"/>
                </a:solidFill>
                <a:latin typeface="Calibri" pitchFamily="34" charset="0"/>
              </a:rPr>
              <a:t>User participation </a:t>
            </a:r>
            <a:r>
              <a:rPr lang="en-US">
                <a:solidFill>
                  <a:srgbClr val="000000"/>
                </a:solidFill>
                <a:latin typeface="Calibri" pitchFamily="34" charset="0"/>
              </a:rPr>
              <a:t>– Participation and capacity-building of users must be ensured right from the planning of new structures to ensure commitment to </a:t>
            </a:r>
            <a:r>
              <a:rPr lang="en-US">
                <a:latin typeface="Calibri" pitchFamily="34" charset="0"/>
              </a:rPr>
              <a:t>O&amp;M</a:t>
            </a:r>
          </a:p>
          <a:p>
            <a:endParaRPr lang="en-GB">
              <a:solidFill>
                <a:srgbClr val="000000"/>
              </a:solidFill>
              <a:latin typeface="Calibri" pitchFamily="34" charset="0"/>
            </a:endParaRPr>
          </a:p>
          <a:p>
            <a:r>
              <a:rPr lang="en-GB" b="1">
                <a:solidFill>
                  <a:srgbClr val="000000"/>
                </a:solidFill>
                <a:latin typeface="Calibri" pitchFamily="34" charset="0"/>
              </a:rPr>
              <a:t>Macro environment </a:t>
            </a:r>
            <a:r>
              <a:rPr lang="en-GB">
                <a:solidFill>
                  <a:srgbClr val="000000"/>
                </a:solidFill>
                <a:latin typeface="Calibri" pitchFamily="34" charset="0"/>
              </a:rPr>
              <a:t>– SWAp is vulnerable to overall macro environment, policy setting, and politics at both central and local level. SWAp should therefore seek to engage not only technical staff but also political decision-makers at central and local level</a:t>
            </a:r>
            <a:endParaRPr lang="en-US">
              <a:solidFill>
                <a:srgbClr val="000000"/>
              </a:solidFill>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881062"/>
          </a:xfrm>
          <a:prstGeom prst="rect">
            <a:avLst/>
          </a:prstGeom>
        </p:spPr>
        <p:txBody>
          <a:bodyPr>
            <a:normAutofit fontScale="97500"/>
          </a:bodyPr>
          <a:lstStyle/>
          <a:p>
            <a:pPr algn="ctr" fontAlgn="auto">
              <a:spcAft>
                <a:spcPts val="0"/>
              </a:spcAft>
              <a:defRPr/>
            </a:pPr>
            <a:r>
              <a:rPr lang="en-US" sz="4400" dirty="0">
                <a:solidFill>
                  <a:srgbClr val="0070C0"/>
                </a:solidFill>
                <a:latin typeface="+mj-lt"/>
                <a:ea typeface="+mj-ea"/>
                <a:cs typeface="+mj-cs"/>
              </a:rPr>
              <a:t>Lesotho </a:t>
            </a:r>
            <a:r>
              <a:rPr lang="en-US" sz="4400" dirty="0" err="1">
                <a:solidFill>
                  <a:srgbClr val="0070C0"/>
                </a:solidFill>
                <a:latin typeface="+mj-lt"/>
                <a:ea typeface="+mj-ea"/>
                <a:cs typeface="+mj-cs"/>
              </a:rPr>
              <a:t>SWAp</a:t>
            </a:r>
            <a:r>
              <a:rPr lang="en-US" sz="4400" dirty="0">
                <a:solidFill>
                  <a:srgbClr val="0070C0"/>
                </a:solidFill>
                <a:latin typeface="+mj-lt"/>
                <a:ea typeface="+mj-ea"/>
                <a:cs typeface="+mj-cs"/>
              </a:rPr>
              <a:t> positive impacts </a:t>
            </a:r>
            <a:endParaRPr lang="en-US" sz="4400" dirty="0">
              <a:solidFill>
                <a:srgbClr val="0070C0"/>
              </a:solidFill>
              <a:latin typeface="+mj-lt"/>
              <a:ea typeface="+mj-ea"/>
              <a:cs typeface="+mj-cs"/>
            </a:endParaRPr>
          </a:p>
        </p:txBody>
      </p:sp>
      <p:sp>
        <p:nvSpPr>
          <p:cNvPr id="24578" name="Content Placeholder 2"/>
          <p:cNvSpPr txBox="1">
            <a:spLocks/>
          </p:cNvSpPr>
          <p:nvPr/>
        </p:nvSpPr>
        <p:spPr bwMode="auto">
          <a:xfrm>
            <a:off x="539750" y="1196975"/>
            <a:ext cx="8229600" cy="4956175"/>
          </a:xfrm>
          <a:prstGeom prst="rect">
            <a:avLst/>
          </a:prstGeom>
          <a:noFill/>
          <a:ln w="9525">
            <a:noFill/>
            <a:miter lim="800000"/>
            <a:headEnd/>
            <a:tailEnd/>
          </a:ln>
        </p:spPr>
        <p:txBody>
          <a:bodyPr/>
          <a:lstStyle/>
          <a:p>
            <a:pPr marL="342900" indent="-342900">
              <a:lnSpc>
                <a:spcPct val="90000"/>
              </a:lnSpc>
              <a:spcBef>
                <a:spcPct val="20000"/>
              </a:spcBef>
              <a:buFont typeface="Arial" charset="0"/>
              <a:buChar char="•"/>
            </a:pPr>
            <a:r>
              <a:rPr lang="da-DK" sz="2400">
                <a:latin typeface="Calibri" pitchFamily="34" charset="0"/>
              </a:rPr>
              <a:t>Irreversible improvements in domestic coordination</a:t>
            </a:r>
          </a:p>
          <a:p>
            <a:pPr marL="342900" indent="-342900">
              <a:lnSpc>
                <a:spcPct val="90000"/>
              </a:lnSpc>
              <a:spcBef>
                <a:spcPct val="20000"/>
              </a:spcBef>
              <a:buFont typeface="Arial" charset="0"/>
              <a:buChar char="•"/>
            </a:pPr>
            <a:endParaRPr lang="da-DK" sz="2400">
              <a:latin typeface="Calibri" pitchFamily="34" charset="0"/>
            </a:endParaRPr>
          </a:p>
          <a:p>
            <a:pPr marL="342900" indent="-342900">
              <a:lnSpc>
                <a:spcPct val="90000"/>
              </a:lnSpc>
              <a:spcBef>
                <a:spcPct val="20000"/>
              </a:spcBef>
              <a:buFont typeface="Arial" charset="0"/>
              <a:buChar char="•"/>
            </a:pPr>
            <a:r>
              <a:rPr lang="da-DK" sz="2400">
                <a:latin typeface="Calibri" pitchFamily="34" charset="0"/>
              </a:rPr>
              <a:t>Civil society and private sector engaged in the sector</a:t>
            </a:r>
          </a:p>
          <a:p>
            <a:pPr marL="342900" indent="-342900">
              <a:lnSpc>
                <a:spcPct val="90000"/>
              </a:lnSpc>
              <a:spcBef>
                <a:spcPct val="20000"/>
              </a:spcBef>
              <a:buFont typeface="Arial" charset="0"/>
              <a:buChar char="•"/>
            </a:pPr>
            <a:endParaRPr lang="da-DK" sz="2400">
              <a:latin typeface="Calibri" pitchFamily="34" charset="0"/>
            </a:endParaRPr>
          </a:p>
          <a:p>
            <a:pPr marL="342900" indent="-342900">
              <a:lnSpc>
                <a:spcPct val="90000"/>
              </a:lnSpc>
              <a:spcBef>
                <a:spcPct val="20000"/>
              </a:spcBef>
              <a:buFont typeface="Arial" charset="0"/>
              <a:buChar char="•"/>
            </a:pPr>
            <a:r>
              <a:rPr lang="da-DK" sz="2400">
                <a:latin typeface="Calibri" pitchFamily="34" charset="0"/>
              </a:rPr>
              <a:t>Important reforms such as water regulator imminent</a:t>
            </a:r>
          </a:p>
          <a:p>
            <a:pPr marL="342900" indent="-342900">
              <a:lnSpc>
                <a:spcPct val="90000"/>
              </a:lnSpc>
              <a:spcBef>
                <a:spcPct val="20000"/>
              </a:spcBef>
              <a:buFont typeface="Arial" charset="0"/>
              <a:buChar char="•"/>
            </a:pPr>
            <a:endParaRPr lang="da-DK" sz="2400">
              <a:latin typeface="Calibri" pitchFamily="34" charset="0"/>
            </a:endParaRPr>
          </a:p>
          <a:p>
            <a:pPr marL="342900" indent="-342900">
              <a:lnSpc>
                <a:spcPct val="90000"/>
              </a:lnSpc>
              <a:spcBef>
                <a:spcPct val="20000"/>
              </a:spcBef>
              <a:buFont typeface="Arial" charset="0"/>
              <a:buChar char="•"/>
            </a:pPr>
            <a:r>
              <a:rPr lang="da-DK" sz="2400">
                <a:latin typeface="Calibri" pitchFamily="34" charset="0"/>
              </a:rPr>
              <a:t>Commercialisation of the urban water and sanitation sector</a:t>
            </a:r>
          </a:p>
          <a:p>
            <a:pPr marL="342900" indent="-342900">
              <a:lnSpc>
                <a:spcPct val="90000"/>
              </a:lnSpc>
              <a:spcBef>
                <a:spcPct val="20000"/>
              </a:spcBef>
              <a:buFont typeface="Arial" charset="0"/>
              <a:buChar char="•"/>
            </a:pPr>
            <a:endParaRPr lang="da-DK" sz="2400">
              <a:latin typeface="Calibri" pitchFamily="34" charset="0"/>
            </a:endParaRPr>
          </a:p>
          <a:p>
            <a:pPr marL="342900" indent="-342900">
              <a:lnSpc>
                <a:spcPct val="90000"/>
              </a:lnSpc>
              <a:spcBef>
                <a:spcPct val="20000"/>
              </a:spcBef>
              <a:buFont typeface="Arial" charset="0"/>
              <a:buChar char="•"/>
            </a:pPr>
            <a:r>
              <a:rPr lang="da-DK" sz="2400">
                <a:latin typeface="Calibri" pitchFamily="34" charset="0"/>
              </a:rPr>
              <a:t>Strong increase in funding to the sector both from government and donors</a:t>
            </a:r>
          </a:p>
          <a:p>
            <a:pPr marL="342900" indent="-342900">
              <a:lnSpc>
                <a:spcPct val="90000"/>
              </a:lnSpc>
              <a:spcBef>
                <a:spcPct val="20000"/>
              </a:spcBef>
              <a:buFont typeface="Arial" charset="0"/>
              <a:buChar char="•"/>
            </a:pPr>
            <a:endParaRPr lang="da-DK" sz="2400">
              <a:latin typeface="Calibri" pitchFamily="34" charset="0"/>
            </a:endParaRPr>
          </a:p>
          <a:p>
            <a:pPr marL="342900" indent="-342900">
              <a:lnSpc>
                <a:spcPct val="90000"/>
              </a:lnSpc>
              <a:spcBef>
                <a:spcPct val="20000"/>
              </a:spcBef>
              <a:buFont typeface="Arial" charset="0"/>
              <a:buChar char="•"/>
            </a:pPr>
            <a:r>
              <a:rPr lang="da-DK" sz="2400">
                <a:latin typeface="Calibri" pitchFamily="34" charset="0"/>
              </a:rPr>
              <a:t>Sector financial planning has increased transparency and strategic overview</a:t>
            </a:r>
          </a:p>
          <a:p>
            <a:pPr marL="342900" indent="-342900">
              <a:lnSpc>
                <a:spcPct val="90000"/>
              </a:lnSpc>
              <a:spcBef>
                <a:spcPct val="20000"/>
              </a:spcBef>
              <a:buFont typeface="Arial" charset="0"/>
              <a:buChar char="•"/>
            </a:pPr>
            <a:endParaRPr lang="en-GB" sz="2400">
              <a:latin typeface="Calibri" pitchFamily="34" charset="0"/>
            </a:endParaRPr>
          </a:p>
        </p:txBody>
      </p:sp>
      <p:sp>
        <p:nvSpPr>
          <p:cNvPr id="4" name="Slide Number Placeholder 3"/>
          <p:cNvSpPr>
            <a:spLocks noGrp="1"/>
          </p:cNvSpPr>
          <p:nvPr>
            <p:ph type="sldNum" sz="quarter" idx="12"/>
          </p:nvPr>
        </p:nvSpPr>
        <p:spPr/>
        <p:txBody>
          <a:bodyPr/>
          <a:lstStyle/>
          <a:p>
            <a:pPr>
              <a:defRPr/>
            </a:pPr>
            <a:fld id="{375BB05C-B778-40F9-ABF2-64B88203E0AF}" type="slidenum">
              <a:rPr lang="en-US"/>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1F3A45A-1332-4301-BD25-EB53065AC5AF}" type="slidenum">
              <a:rPr lang="en-US"/>
              <a:pPr>
                <a:defRPr/>
              </a:pPr>
              <a:t>16</a:t>
            </a:fld>
            <a:endParaRPr lang="en-US"/>
          </a:p>
        </p:txBody>
      </p:sp>
      <p:sp>
        <p:nvSpPr>
          <p:cNvPr id="3" name="TextBox 2"/>
          <p:cNvSpPr txBox="1"/>
          <p:nvPr/>
        </p:nvSpPr>
        <p:spPr>
          <a:xfrm>
            <a:off x="395288" y="188913"/>
            <a:ext cx="8353425"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a:t>Lesotho – lessons learnt   </a:t>
            </a:r>
            <a:endParaRPr lang="da-DK" sz="2400" b="1" dirty="0"/>
          </a:p>
          <a:p>
            <a:pPr algn="ctr" fontAlgn="auto">
              <a:spcBef>
                <a:spcPts val="0"/>
              </a:spcBef>
              <a:spcAft>
                <a:spcPts val="0"/>
              </a:spcAft>
              <a:defRPr/>
            </a:pPr>
            <a:endParaRPr lang="en-US" b="1" dirty="0"/>
          </a:p>
        </p:txBody>
      </p:sp>
      <p:sp>
        <p:nvSpPr>
          <p:cNvPr id="30723" name="TextBox 3"/>
          <p:cNvSpPr txBox="1">
            <a:spLocks noChangeArrowheads="1"/>
          </p:cNvSpPr>
          <p:nvPr/>
        </p:nvSpPr>
        <p:spPr bwMode="auto">
          <a:xfrm>
            <a:off x="395288" y="1125538"/>
            <a:ext cx="8353425" cy="5630862"/>
          </a:xfrm>
          <a:prstGeom prst="rect">
            <a:avLst/>
          </a:prstGeom>
          <a:noFill/>
          <a:ln w="9525">
            <a:solidFill>
              <a:schemeClr val="accent1"/>
            </a:solidFill>
            <a:miter lim="800000"/>
            <a:headEnd/>
            <a:tailEnd/>
          </a:ln>
        </p:spPr>
        <p:txBody>
          <a:bodyPr>
            <a:spAutoFit/>
          </a:bodyPr>
          <a:lstStyle/>
          <a:p>
            <a:r>
              <a:rPr lang="en-GB" b="1">
                <a:latin typeface="Calibri" pitchFamily="34" charset="0"/>
              </a:rPr>
              <a:t>SWAp and sector reforms </a:t>
            </a:r>
            <a:r>
              <a:rPr lang="en-GB">
                <a:latin typeface="Calibri" pitchFamily="34" charset="0"/>
              </a:rPr>
              <a:t>– reforms can equal SWAp  even if the label is not used.</a:t>
            </a:r>
            <a:endParaRPr lang="en-US">
              <a:latin typeface="Calibri" pitchFamily="34" charset="0"/>
            </a:endParaRPr>
          </a:p>
          <a:p>
            <a:r>
              <a:rPr lang="en-GB">
                <a:latin typeface="Calibri" pitchFamily="34" charset="0"/>
              </a:rPr>
              <a:t> </a:t>
            </a:r>
            <a:endParaRPr lang="en-US">
              <a:latin typeface="Calibri" pitchFamily="34" charset="0"/>
            </a:endParaRPr>
          </a:p>
          <a:p>
            <a:r>
              <a:rPr lang="en-GB" b="1">
                <a:latin typeface="Calibri" pitchFamily="34" charset="0"/>
              </a:rPr>
              <a:t>Communication</a:t>
            </a:r>
            <a:r>
              <a:rPr lang="en-GB">
                <a:latin typeface="Calibri" pitchFamily="34" charset="0"/>
              </a:rPr>
              <a:t> –Widespread confusion between a sector wide approach and the modality of sector budget support. Sector budget support can distract  from SWAp.</a:t>
            </a:r>
            <a:endParaRPr lang="en-US">
              <a:latin typeface="Calibri" pitchFamily="34" charset="0"/>
            </a:endParaRPr>
          </a:p>
          <a:p>
            <a:r>
              <a:rPr lang="en-GB">
                <a:latin typeface="Calibri" pitchFamily="34" charset="0"/>
              </a:rPr>
              <a:t> </a:t>
            </a:r>
            <a:endParaRPr lang="en-US">
              <a:latin typeface="Calibri" pitchFamily="34" charset="0"/>
            </a:endParaRPr>
          </a:p>
          <a:p>
            <a:r>
              <a:rPr lang="en-GB" b="1">
                <a:latin typeface="Calibri" pitchFamily="34" charset="0"/>
              </a:rPr>
              <a:t>Partial ownership</a:t>
            </a:r>
            <a:r>
              <a:rPr lang="en-GB">
                <a:latin typeface="Calibri" pitchFamily="34" charset="0"/>
              </a:rPr>
              <a:t> –Most regard SWAp as something done for the sake of donors. It is easy to underestimate the power and influence needed to align varying interests to the changes implied by reforms and a SWAp.</a:t>
            </a:r>
            <a:endParaRPr lang="en-US">
              <a:latin typeface="Calibri" pitchFamily="34" charset="0"/>
            </a:endParaRPr>
          </a:p>
          <a:p>
            <a:r>
              <a:rPr lang="en-GB">
                <a:latin typeface="Calibri" pitchFamily="34" charset="0"/>
              </a:rPr>
              <a:t> </a:t>
            </a:r>
            <a:endParaRPr lang="en-US">
              <a:latin typeface="Calibri" pitchFamily="34" charset="0"/>
            </a:endParaRPr>
          </a:p>
          <a:p>
            <a:r>
              <a:rPr lang="en-GB" b="1">
                <a:latin typeface="Calibri" pitchFamily="34" charset="0"/>
              </a:rPr>
              <a:t>Pragmatism</a:t>
            </a:r>
            <a:r>
              <a:rPr lang="en-GB">
                <a:latin typeface="Calibri" pitchFamily="34" charset="0"/>
              </a:rPr>
              <a:t> – The pragmatic, multi-modality approach adopted by Lesotho is a viable path to a sector wide approach. Projects aligned to policy targets are accepted even if they are stand alone and do not directly use government systems. Project implementation units are accepted as inherently efficient as an instrument of implementation rather than just an instrument for channelling assistance. </a:t>
            </a:r>
            <a:endParaRPr lang="en-US">
              <a:latin typeface="Calibri" pitchFamily="34" charset="0"/>
            </a:endParaRPr>
          </a:p>
          <a:p>
            <a:r>
              <a:rPr lang="en-GB">
                <a:latin typeface="Calibri" pitchFamily="34" charset="0"/>
              </a:rPr>
              <a:t> </a:t>
            </a:r>
            <a:endParaRPr lang="en-US">
              <a:latin typeface="Calibri" pitchFamily="34" charset="0"/>
            </a:endParaRPr>
          </a:p>
          <a:p>
            <a:r>
              <a:rPr lang="en-GB" b="1">
                <a:latin typeface="Calibri" pitchFamily="34" charset="0"/>
              </a:rPr>
              <a:t>Dialogue skills</a:t>
            </a:r>
            <a:r>
              <a:rPr lang="en-GB">
                <a:latin typeface="Calibri" pitchFamily="34" charset="0"/>
              </a:rPr>
              <a:t> – SWAp implies that donors shift their involvement from project level controls towards policy level debate.  This implies new skills at country office level. </a:t>
            </a:r>
            <a:endParaRPr lang="en-US">
              <a:latin typeface="Calibri" pitchFamily="34" charset="0"/>
            </a:endParaRPr>
          </a:p>
          <a:p>
            <a:r>
              <a:rPr lang="en-GB">
                <a:latin typeface="Calibri" pitchFamily="34" charset="0"/>
              </a:rPr>
              <a:t> </a:t>
            </a:r>
            <a:endParaRPr lang="en-US">
              <a:latin typeface="Calibri" pitchFamily="34" charset="0"/>
            </a:endParaRPr>
          </a:p>
          <a:p>
            <a:r>
              <a:rPr lang="en-GB" b="1">
                <a:latin typeface="Calibri" pitchFamily="34" charset="0"/>
              </a:rPr>
              <a:t>Continuity</a:t>
            </a:r>
            <a:r>
              <a:rPr lang="en-GB">
                <a:latin typeface="Calibri" pitchFamily="34" charset="0"/>
              </a:rPr>
              <a:t> – A stop and go approach to supporting sector wide approaches is potentially damaging and can undermines the concept.</a:t>
            </a:r>
            <a:endParaRPr lang="en-US">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881062"/>
          </a:xfrm>
          <a:prstGeom prst="rect">
            <a:avLst/>
          </a:prstGeom>
        </p:spPr>
        <p:txBody>
          <a:bodyPr>
            <a:normAutofit fontScale="97500"/>
          </a:bodyPr>
          <a:lstStyle/>
          <a:p>
            <a:pPr algn="ctr" fontAlgn="auto">
              <a:spcAft>
                <a:spcPts val="0"/>
              </a:spcAft>
              <a:defRPr/>
            </a:pPr>
            <a:r>
              <a:rPr lang="en-US" sz="4400" dirty="0">
                <a:solidFill>
                  <a:srgbClr val="0070C0"/>
                </a:solidFill>
                <a:latin typeface="+mj-lt"/>
                <a:ea typeface="+mj-ea"/>
                <a:cs typeface="+mj-cs"/>
              </a:rPr>
              <a:t>Jordan “</a:t>
            </a:r>
            <a:r>
              <a:rPr lang="en-US" sz="4400" dirty="0" err="1">
                <a:solidFill>
                  <a:srgbClr val="0070C0"/>
                </a:solidFill>
                <a:latin typeface="+mj-lt"/>
                <a:ea typeface="+mj-ea"/>
                <a:cs typeface="+mj-cs"/>
              </a:rPr>
              <a:t>SWAp</a:t>
            </a:r>
            <a:r>
              <a:rPr lang="en-US" sz="4400" dirty="0">
                <a:solidFill>
                  <a:srgbClr val="0070C0"/>
                </a:solidFill>
                <a:latin typeface="+mj-lt"/>
                <a:ea typeface="+mj-ea"/>
                <a:cs typeface="+mj-cs"/>
              </a:rPr>
              <a:t>” positive impacts </a:t>
            </a:r>
            <a:endParaRPr lang="en-US" sz="4400" dirty="0">
              <a:solidFill>
                <a:srgbClr val="0070C0"/>
              </a:solidFill>
              <a:latin typeface="+mj-lt"/>
              <a:ea typeface="+mj-ea"/>
              <a:cs typeface="+mj-cs"/>
            </a:endParaRPr>
          </a:p>
        </p:txBody>
      </p:sp>
      <p:sp>
        <p:nvSpPr>
          <p:cNvPr id="3" name="Content Placeholder 2"/>
          <p:cNvSpPr txBox="1">
            <a:spLocks/>
          </p:cNvSpPr>
          <p:nvPr/>
        </p:nvSpPr>
        <p:spPr>
          <a:xfrm>
            <a:off x="539750" y="1052513"/>
            <a:ext cx="8229600" cy="4956175"/>
          </a:xfrm>
          <a:prstGeom prst="rect">
            <a:avLst/>
          </a:prstGeom>
        </p:spPr>
        <p:txBody>
          <a:bodyPr/>
          <a:lstStyle/>
          <a:p>
            <a:pPr marL="177800" indent="-177800" fontAlgn="auto">
              <a:spcBef>
                <a:spcPts val="0"/>
              </a:spcBef>
              <a:spcAft>
                <a:spcPts val="0"/>
              </a:spcAft>
              <a:buFont typeface="Arial" pitchFamily="34" charset="0"/>
              <a:buChar char="•"/>
              <a:defRPr/>
            </a:pPr>
            <a:r>
              <a:rPr lang="en-GB" sz="2400" dirty="0">
                <a:latin typeface="+mn-lt"/>
              </a:rPr>
              <a:t>Massive improvements in use of private sector &amp;engagement with civil society both in irrigation and water supply </a:t>
            </a:r>
          </a:p>
          <a:p>
            <a:pPr marL="177800" indent="-177800" fontAlgn="auto">
              <a:spcBef>
                <a:spcPts val="0"/>
              </a:spcBef>
              <a:spcAft>
                <a:spcPts val="0"/>
              </a:spcAft>
              <a:buFont typeface="Arial" pitchFamily="34" charset="0"/>
              <a:buChar char="•"/>
              <a:defRPr/>
            </a:pPr>
            <a:endParaRPr lang="en-GB" sz="2400" dirty="0">
              <a:latin typeface="+mn-lt"/>
            </a:endParaRPr>
          </a:p>
          <a:p>
            <a:pPr marL="177800" indent="-177800" fontAlgn="auto">
              <a:spcBef>
                <a:spcPts val="0"/>
              </a:spcBef>
              <a:spcAft>
                <a:spcPts val="0"/>
              </a:spcAft>
              <a:buFont typeface="Arial" pitchFamily="34" charset="0"/>
              <a:buChar char="•"/>
              <a:defRPr/>
            </a:pPr>
            <a:r>
              <a:rPr lang="en-GB" sz="2400" dirty="0">
                <a:latin typeface="+mn-lt"/>
              </a:rPr>
              <a:t>The MTEF and national programming offer strong potential advantages in the future</a:t>
            </a:r>
            <a:endParaRPr lang="en-US" sz="2400" dirty="0">
              <a:latin typeface="+mn-lt"/>
            </a:endParaRPr>
          </a:p>
          <a:p>
            <a:pPr marL="342900" indent="-342900" fontAlgn="auto">
              <a:lnSpc>
                <a:spcPct val="90000"/>
              </a:lnSpc>
              <a:spcBef>
                <a:spcPct val="20000"/>
              </a:spcBef>
              <a:spcAft>
                <a:spcPts val="0"/>
              </a:spcAft>
              <a:buFont typeface="Arial" pitchFamily="34" charset="0"/>
              <a:buChar char="•"/>
              <a:defRPr/>
            </a:pPr>
            <a:endParaRPr lang="en-GB" sz="2400" dirty="0">
              <a:latin typeface="+mn-lt"/>
            </a:endParaRPr>
          </a:p>
          <a:p>
            <a:pPr marL="177800" indent="-177800" fontAlgn="auto">
              <a:lnSpc>
                <a:spcPct val="90000"/>
              </a:lnSpc>
              <a:spcBef>
                <a:spcPct val="20000"/>
              </a:spcBef>
              <a:spcAft>
                <a:spcPts val="0"/>
              </a:spcAft>
              <a:buFont typeface="Arial" pitchFamily="34" charset="0"/>
              <a:buChar char="•"/>
              <a:defRPr/>
            </a:pPr>
            <a:r>
              <a:rPr lang="en-GB" sz="2400" dirty="0">
                <a:latin typeface="+mn-lt"/>
              </a:rPr>
              <a:t>Policy and strategy work has led to open debate on water sector priorities and objectives</a:t>
            </a:r>
          </a:p>
          <a:p>
            <a:pPr marL="177800" indent="-177800" fontAlgn="auto">
              <a:lnSpc>
                <a:spcPct val="90000"/>
              </a:lnSpc>
              <a:spcBef>
                <a:spcPct val="20000"/>
              </a:spcBef>
              <a:spcAft>
                <a:spcPts val="0"/>
              </a:spcAft>
              <a:buFont typeface="Arial" pitchFamily="34" charset="0"/>
              <a:buChar char="•"/>
              <a:defRPr/>
            </a:pPr>
            <a:endParaRPr lang="en-GB" sz="2400" dirty="0">
              <a:latin typeface="+mn-lt"/>
            </a:endParaRPr>
          </a:p>
          <a:p>
            <a:pPr marL="177800" indent="-177800" fontAlgn="auto">
              <a:lnSpc>
                <a:spcPct val="90000"/>
              </a:lnSpc>
              <a:spcBef>
                <a:spcPct val="20000"/>
              </a:spcBef>
              <a:spcAft>
                <a:spcPts val="0"/>
              </a:spcAft>
              <a:buFont typeface="Arial" pitchFamily="34" charset="0"/>
              <a:buChar char="•"/>
              <a:defRPr/>
            </a:pPr>
            <a:r>
              <a:rPr lang="en-GB" sz="2400" dirty="0">
                <a:latin typeface="+mn-lt"/>
              </a:rPr>
              <a:t>Private sector engagement/ commercialisation of water supply and sanitation</a:t>
            </a:r>
          </a:p>
          <a:p>
            <a:pPr marL="177800" indent="-177800" fontAlgn="auto">
              <a:lnSpc>
                <a:spcPct val="90000"/>
              </a:lnSpc>
              <a:spcBef>
                <a:spcPct val="20000"/>
              </a:spcBef>
              <a:spcAft>
                <a:spcPts val="0"/>
              </a:spcAft>
              <a:buFont typeface="Arial" pitchFamily="34" charset="0"/>
              <a:buChar char="•"/>
              <a:defRPr/>
            </a:pPr>
            <a:endParaRPr lang="en-GB" sz="2400" dirty="0">
              <a:latin typeface="+mn-lt"/>
            </a:endParaRPr>
          </a:p>
          <a:p>
            <a:pPr marL="177800" indent="-177800" fontAlgn="auto">
              <a:lnSpc>
                <a:spcPct val="90000"/>
              </a:lnSpc>
              <a:spcBef>
                <a:spcPct val="20000"/>
              </a:spcBef>
              <a:spcAft>
                <a:spcPts val="0"/>
              </a:spcAft>
              <a:buFont typeface="Arial" pitchFamily="34" charset="0"/>
              <a:buChar char="•"/>
              <a:defRPr/>
            </a:pPr>
            <a:r>
              <a:rPr lang="en-GB" sz="2400" dirty="0">
                <a:latin typeface="+mn-lt"/>
              </a:rPr>
              <a:t>Flexible delivery has allowed innovative approaches to be tested</a:t>
            </a:r>
          </a:p>
        </p:txBody>
      </p:sp>
      <p:sp>
        <p:nvSpPr>
          <p:cNvPr id="4" name="Slide Number Placeholder 3"/>
          <p:cNvSpPr>
            <a:spLocks noGrp="1"/>
          </p:cNvSpPr>
          <p:nvPr>
            <p:ph type="sldNum" sz="quarter" idx="12"/>
          </p:nvPr>
        </p:nvSpPr>
        <p:spPr/>
        <p:txBody>
          <a:bodyPr/>
          <a:lstStyle/>
          <a:p>
            <a:pPr>
              <a:defRPr/>
            </a:pPr>
            <a:fld id="{E429D310-4671-40DB-ACE8-E826CB770D3C}" type="slidenum">
              <a:rPr lang="en-US"/>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54997F6A-9FBA-4A89-B0B9-E00B71270BB7}" type="slidenum">
              <a:rPr lang="en-US"/>
              <a:pPr>
                <a:defRPr/>
              </a:pPr>
              <a:t>18</a:t>
            </a:fld>
            <a:endParaRPr lang="en-US"/>
          </a:p>
        </p:txBody>
      </p:sp>
      <p:sp>
        <p:nvSpPr>
          <p:cNvPr id="3" name="TextBox 2"/>
          <p:cNvSpPr txBox="1"/>
          <p:nvPr/>
        </p:nvSpPr>
        <p:spPr>
          <a:xfrm>
            <a:off x="395288" y="188913"/>
            <a:ext cx="8353425" cy="738187"/>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a:t>Jordan– lessons learnt   </a:t>
            </a:r>
            <a:endParaRPr lang="da-DK" sz="2400" b="1" dirty="0"/>
          </a:p>
          <a:p>
            <a:pPr algn="ctr" fontAlgn="auto">
              <a:spcBef>
                <a:spcPts val="0"/>
              </a:spcBef>
              <a:spcAft>
                <a:spcPts val="0"/>
              </a:spcAft>
              <a:defRPr/>
            </a:pPr>
            <a:endParaRPr lang="en-US" b="1" dirty="0"/>
          </a:p>
        </p:txBody>
      </p:sp>
      <p:sp>
        <p:nvSpPr>
          <p:cNvPr id="31747" name="TextBox 3"/>
          <p:cNvSpPr txBox="1">
            <a:spLocks noChangeArrowheads="1"/>
          </p:cNvSpPr>
          <p:nvPr/>
        </p:nvSpPr>
        <p:spPr bwMode="auto">
          <a:xfrm>
            <a:off x="395288" y="1125538"/>
            <a:ext cx="8353425" cy="5076825"/>
          </a:xfrm>
          <a:prstGeom prst="rect">
            <a:avLst/>
          </a:prstGeom>
          <a:noFill/>
          <a:ln w="9525">
            <a:solidFill>
              <a:schemeClr val="accent1"/>
            </a:solidFill>
            <a:miter lim="800000"/>
            <a:headEnd/>
            <a:tailEnd/>
          </a:ln>
        </p:spPr>
        <p:txBody>
          <a:bodyPr>
            <a:spAutoFit/>
          </a:bodyPr>
          <a:lstStyle/>
          <a:p>
            <a:r>
              <a:rPr lang="en-GB" b="1">
                <a:latin typeface="Calibri" pitchFamily="34" charset="0"/>
              </a:rPr>
              <a:t>SWAp and sector reforms </a:t>
            </a:r>
            <a:r>
              <a:rPr lang="en-GB">
                <a:latin typeface="Calibri" pitchFamily="34" charset="0"/>
              </a:rPr>
              <a:t>– SWAp can emerge naturally without explicit launch</a:t>
            </a:r>
          </a:p>
          <a:p>
            <a:endParaRPr lang="en-GB">
              <a:latin typeface="Calibri" pitchFamily="34" charset="0"/>
            </a:endParaRPr>
          </a:p>
          <a:p>
            <a:r>
              <a:rPr lang="en-GB" b="1">
                <a:latin typeface="Calibri" pitchFamily="34" charset="0"/>
              </a:rPr>
              <a:t>Political economy </a:t>
            </a:r>
            <a:r>
              <a:rPr lang="en-GB">
                <a:latin typeface="Calibri" pitchFamily="34" charset="0"/>
              </a:rPr>
              <a:t>– more effort to understand the political economy is needed especially for “difficult to succeed “reforms</a:t>
            </a:r>
          </a:p>
          <a:p>
            <a:endParaRPr lang="en-GB">
              <a:latin typeface="Calibri" pitchFamily="34" charset="0"/>
            </a:endParaRPr>
          </a:p>
          <a:p>
            <a:r>
              <a:rPr lang="en-GB" b="1">
                <a:latin typeface="Calibri" pitchFamily="34" charset="0"/>
              </a:rPr>
              <a:t>Donor coordination </a:t>
            </a:r>
            <a:r>
              <a:rPr lang="en-GB">
                <a:latin typeface="Calibri" pitchFamily="34" charset="0"/>
              </a:rPr>
              <a:t>– systematic under-estimation of difficulty of achieving government led coordination – code of conduct is an under-used tool</a:t>
            </a:r>
          </a:p>
          <a:p>
            <a:endParaRPr lang="en-GB">
              <a:latin typeface="Calibri" pitchFamily="34" charset="0"/>
            </a:endParaRPr>
          </a:p>
          <a:p>
            <a:r>
              <a:rPr lang="en-GB" b="1">
                <a:latin typeface="Calibri" pitchFamily="34" charset="0"/>
              </a:rPr>
              <a:t>Linkage to sector budget </a:t>
            </a:r>
            <a:r>
              <a:rPr lang="en-GB">
                <a:latin typeface="Calibri" pitchFamily="34" charset="0"/>
              </a:rPr>
              <a:t>– recurrent costs of donor financed innovations need to be on budget if a success story is to be continued</a:t>
            </a:r>
          </a:p>
          <a:p>
            <a:endParaRPr lang="en-GB">
              <a:latin typeface="Calibri" pitchFamily="34" charset="0"/>
            </a:endParaRPr>
          </a:p>
          <a:p>
            <a:r>
              <a:rPr lang="en-GB" b="1">
                <a:latin typeface="Calibri" pitchFamily="34" charset="0"/>
              </a:rPr>
              <a:t>Institutional anchorage </a:t>
            </a:r>
            <a:r>
              <a:rPr lang="en-GB">
                <a:latin typeface="Calibri" pitchFamily="34" charset="0"/>
              </a:rPr>
              <a:t>– projects that finance across institutions bring coordination benefits but can also distort mandates</a:t>
            </a:r>
          </a:p>
          <a:p>
            <a:endParaRPr lang="en-GB">
              <a:latin typeface="Calibri" pitchFamily="34" charset="0"/>
            </a:endParaRPr>
          </a:p>
          <a:p>
            <a:r>
              <a:rPr lang="en-GB" b="1">
                <a:latin typeface="Calibri" pitchFamily="34" charset="0"/>
              </a:rPr>
              <a:t>Regional programs and calls for proposal modalities </a:t>
            </a:r>
            <a:r>
              <a:rPr lang="en-GB">
                <a:latin typeface="Calibri" pitchFamily="34" charset="0"/>
              </a:rPr>
              <a:t>– systematic underestimate of the information exchange needed to ensure proposals are country led and made good use of.</a:t>
            </a:r>
            <a:endParaRPr lang="en-US">
              <a:latin typeface="Calibri" pitchFamily="34" charset="0"/>
            </a:endParaRPr>
          </a:p>
          <a:p>
            <a:r>
              <a:rPr lang="en-GB">
                <a:latin typeface="Calibri" pitchFamily="34" charset="0"/>
              </a:rPr>
              <a:t> </a:t>
            </a:r>
            <a:endParaRPr lang="en-US">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solidFill>
                  <a:srgbClr val="0070C0"/>
                </a:solidFill>
              </a:rPr>
              <a:t>Senegal SWAp positive impacts</a:t>
            </a:r>
          </a:p>
        </p:txBody>
      </p:sp>
      <p:sp>
        <p:nvSpPr>
          <p:cNvPr id="4" name="Slide Number Placeholder 3"/>
          <p:cNvSpPr>
            <a:spLocks noGrp="1"/>
          </p:cNvSpPr>
          <p:nvPr>
            <p:ph type="sldNum" sz="quarter" idx="12"/>
          </p:nvPr>
        </p:nvSpPr>
        <p:spPr/>
        <p:txBody>
          <a:bodyPr/>
          <a:lstStyle/>
          <a:p>
            <a:pPr>
              <a:defRPr/>
            </a:pPr>
            <a:fld id="{3C1FDE75-BE44-49B0-884F-56FBD2A3C337}" type="slidenum">
              <a:rPr lang="en-US"/>
              <a:pPr>
                <a:defRPr/>
              </a:pPr>
              <a:t>2</a:t>
            </a:fld>
            <a:endParaRPr lang="en-US"/>
          </a:p>
        </p:txBody>
      </p:sp>
      <p:sp>
        <p:nvSpPr>
          <p:cNvPr id="6" name="Content Placeholder 2"/>
          <p:cNvSpPr>
            <a:spLocks noGrp="1"/>
          </p:cNvSpPr>
          <p:nvPr>
            <p:ph idx="1"/>
          </p:nvPr>
        </p:nvSpPr>
        <p:spPr>
          <a:xfrm>
            <a:off x="468313" y="1628775"/>
            <a:ext cx="8229600" cy="4824413"/>
          </a:xfrm>
        </p:spPr>
        <p:txBody>
          <a:bodyPr rtlCol="0">
            <a:normAutofit fontScale="25000" lnSpcReduction="20000"/>
          </a:bodyPr>
          <a:lstStyle/>
          <a:p>
            <a:pPr fontAlgn="auto">
              <a:spcAft>
                <a:spcPts val="0"/>
              </a:spcAft>
              <a:buFont typeface="Arial" pitchFamily="34" charset="0"/>
              <a:buChar char="•"/>
              <a:defRPr/>
            </a:pPr>
            <a:r>
              <a:rPr lang="en-US" sz="11200" dirty="0" smtClean="0"/>
              <a:t>Sector vision (initial SWAp was limited to UWS and it now covers the whole sector)</a:t>
            </a:r>
          </a:p>
          <a:p>
            <a:pPr fontAlgn="auto">
              <a:spcAft>
                <a:spcPts val="0"/>
              </a:spcAft>
              <a:buFont typeface="Arial" pitchFamily="34" charset="0"/>
              <a:buChar char="•"/>
              <a:defRPr/>
            </a:pPr>
            <a:r>
              <a:rPr lang="en-US" sz="11200" dirty="0" smtClean="0"/>
              <a:t>Sector institutional arrangements (clearer roles in rural water, new reform under preparation for UW and US – but not so obvious in other sub-sectors)</a:t>
            </a:r>
          </a:p>
          <a:p>
            <a:pPr fontAlgn="auto">
              <a:spcAft>
                <a:spcPts val="0"/>
              </a:spcAft>
              <a:buFont typeface="Arial" pitchFamily="34" charset="0"/>
              <a:buChar char="•"/>
              <a:defRPr/>
            </a:pPr>
            <a:r>
              <a:rPr lang="en-US" sz="11200" dirty="0" smtClean="0"/>
              <a:t>Sector physical information has considerably improved – financial info to a lesser extent</a:t>
            </a:r>
          </a:p>
          <a:p>
            <a:pPr fontAlgn="auto">
              <a:spcAft>
                <a:spcPts val="0"/>
              </a:spcAft>
              <a:buFont typeface="Arial" pitchFamily="34" charset="0"/>
              <a:buChar char="•"/>
              <a:defRPr/>
            </a:pPr>
            <a:r>
              <a:rPr lang="en-US" sz="11200" dirty="0" smtClean="0"/>
              <a:t>SWAp is creating the need to link national and local planning, leading to new planning tools</a:t>
            </a:r>
          </a:p>
          <a:p>
            <a:pPr fontAlgn="auto">
              <a:spcAft>
                <a:spcPts val="0"/>
              </a:spcAft>
              <a:buFont typeface="Arial" pitchFamily="34" charset="0"/>
              <a:buChar char="•"/>
              <a:defRPr/>
            </a:pPr>
            <a:r>
              <a:rPr lang="en-US" sz="11200" dirty="0" smtClean="0"/>
              <a:t>Sector “marketing” and mobilization of donor funds – the W&amp;S sector  now has “a face” and a rather efficient communication strategy</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AC4B306-60F2-49FB-A18E-1502AF2CFE0F}" type="slidenum">
              <a:rPr lang="en-US"/>
              <a:pPr>
                <a:defRPr/>
              </a:pPr>
              <a:t>3</a:t>
            </a:fld>
            <a:endParaRPr lang="en-US"/>
          </a:p>
        </p:txBody>
      </p:sp>
      <p:sp>
        <p:nvSpPr>
          <p:cNvPr id="3" name="Content Placeholder 2"/>
          <p:cNvSpPr txBox="1">
            <a:spLocks/>
          </p:cNvSpPr>
          <p:nvPr/>
        </p:nvSpPr>
        <p:spPr>
          <a:xfrm>
            <a:off x="468313" y="1412875"/>
            <a:ext cx="8229600" cy="5184775"/>
          </a:xfrm>
          <a:prstGeom prst="rect">
            <a:avLst/>
          </a:prstGeom>
        </p:spPr>
        <p:txBody>
          <a:bodyPr>
            <a:normAutofit fontScale="25000" lnSpcReduction="20000"/>
          </a:bodyPr>
          <a:lstStyle/>
          <a:p>
            <a:pPr marL="342900" indent="-342900" fontAlgn="auto">
              <a:spcBef>
                <a:spcPct val="20000"/>
              </a:spcBef>
              <a:spcAft>
                <a:spcPts val="0"/>
              </a:spcAft>
              <a:buFont typeface="Arial" pitchFamily="34" charset="0"/>
              <a:buChar char="•"/>
              <a:defRPr/>
            </a:pPr>
            <a:r>
              <a:rPr lang="en-US" sz="11200">
                <a:latin typeface="+mn-lt"/>
              </a:rPr>
              <a:t>All players agree that they benefit a lot from better information circulation and JSR</a:t>
            </a:r>
          </a:p>
          <a:p>
            <a:pPr marL="342900" indent="-342900" fontAlgn="auto">
              <a:spcBef>
                <a:spcPct val="20000"/>
              </a:spcBef>
              <a:spcAft>
                <a:spcPts val="0"/>
              </a:spcAft>
              <a:buFont typeface="Arial" pitchFamily="34" charset="0"/>
              <a:buChar char="•"/>
              <a:defRPr/>
            </a:pPr>
            <a:r>
              <a:rPr lang="en-US" sz="11200">
                <a:latin typeface="+mn-lt"/>
              </a:rPr>
              <a:t>New space for policy dialogue and discussions (new topics, old topics in more structured way)</a:t>
            </a:r>
          </a:p>
          <a:p>
            <a:pPr marL="342900" indent="-342900" fontAlgn="auto">
              <a:spcBef>
                <a:spcPct val="20000"/>
              </a:spcBef>
              <a:spcAft>
                <a:spcPts val="0"/>
              </a:spcAft>
              <a:buFont typeface="Arial" pitchFamily="34" charset="0"/>
              <a:buChar char="•"/>
              <a:defRPr/>
            </a:pPr>
            <a:r>
              <a:rPr lang="en-US" sz="11200">
                <a:latin typeface="+mn-lt"/>
              </a:rPr>
              <a:t>SWAp has allowed the sector to organize better financial resources re-allocation to sub-sectors – very positive impact on sanitation (both urban and rural)</a:t>
            </a:r>
          </a:p>
          <a:p>
            <a:pPr marL="342900" indent="-342900" fontAlgn="auto">
              <a:spcBef>
                <a:spcPct val="20000"/>
              </a:spcBef>
              <a:spcAft>
                <a:spcPts val="0"/>
              </a:spcAft>
              <a:buFont typeface="Arial" pitchFamily="34" charset="0"/>
              <a:buChar char="•"/>
              <a:defRPr/>
            </a:pPr>
            <a:r>
              <a:rPr lang="en-US" sz="11200">
                <a:latin typeface="+mn-lt"/>
              </a:rPr>
              <a:t>Easier to articulate common donor front to improve quality of policy (rural sanitation subsidies, urban water tariffs) – even if the SWAp does not protect the sector against major political interference</a:t>
            </a:r>
          </a:p>
          <a:p>
            <a:pPr marL="342900" indent="-342900" fontAlgn="auto">
              <a:spcBef>
                <a:spcPct val="20000"/>
              </a:spcBef>
              <a:spcAft>
                <a:spcPts val="0"/>
              </a:spcAft>
              <a:buFont typeface="Arial" pitchFamily="34" charset="0"/>
              <a:buChar char="•"/>
              <a:defRPr/>
            </a:pPr>
            <a:r>
              <a:rPr lang="en-US" sz="11200">
                <a:latin typeface="+mn-lt"/>
              </a:rPr>
              <a:t>UC-PEPAM reduces cost of doing business for donors, helps to enhance sector credibility with MEF </a:t>
            </a:r>
          </a:p>
          <a:p>
            <a:pPr marL="342900" indent="-342900" fontAlgn="auto">
              <a:spcBef>
                <a:spcPct val="20000"/>
              </a:spcBef>
              <a:spcAft>
                <a:spcPts val="0"/>
              </a:spcAft>
              <a:buFont typeface="Arial" pitchFamily="34" charset="0"/>
              <a:buChar char="•"/>
              <a:defRPr/>
            </a:pPr>
            <a:endParaRPr lang="en-US" sz="3200">
              <a:latin typeface="+mn-lt"/>
            </a:endParaRPr>
          </a:p>
          <a:p>
            <a:pPr marL="342900" indent="-342900" fontAlgn="auto">
              <a:spcBef>
                <a:spcPct val="20000"/>
              </a:spcBef>
              <a:spcAft>
                <a:spcPts val="0"/>
              </a:spcAft>
              <a:buFont typeface="Arial" pitchFamily="34" charset="0"/>
              <a:buChar char="•"/>
              <a:defRPr/>
            </a:pPr>
            <a:endParaRPr lang="en-US" sz="3200" dirty="0">
              <a:latin typeface="+mn-lt"/>
            </a:endParaRPr>
          </a:p>
        </p:txBody>
      </p:sp>
      <p:sp>
        <p:nvSpPr>
          <p:cNvPr id="4" name="Title 1"/>
          <p:cNvSpPr txBox="1">
            <a:spLocks/>
          </p:cNvSpPr>
          <p:nvPr/>
        </p:nvSpPr>
        <p:spPr>
          <a:xfrm>
            <a:off x="457200" y="274638"/>
            <a:ext cx="8229600" cy="1143000"/>
          </a:xfrm>
          <a:prstGeom prst="rect">
            <a:avLst/>
          </a:prstGeom>
        </p:spPr>
        <p:txBody>
          <a:bodyPr>
            <a:normAutofit/>
          </a:bodyPr>
          <a:lstStyle/>
          <a:p>
            <a:pPr algn="ctr" fontAlgn="auto">
              <a:spcAft>
                <a:spcPts val="0"/>
              </a:spcAft>
              <a:defRPr/>
            </a:pPr>
            <a:r>
              <a:rPr lang="en-US" sz="4400">
                <a:solidFill>
                  <a:srgbClr val="0070C0"/>
                </a:solidFill>
                <a:latin typeface="+mj-lt"/>
                <a:ea typeface="+mj-ea"/>
                <a:cs typeface="+mj-cs"/>
              </a:rPr>
              <a:t>Senegal SWAp positive impacts</a:t>
            </a:r>
            <a:endParaRPr lang="en-US" sz="4400" dirty="0">
              <a:solidFill>
                <a:srgbClr val="0070C0"/>
              </a:solidFill>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B002DF62-8E4D-446B-9947-14B8744DCB26}" type="slidenum">
              <a:rPr lang="en-US"/>
              <a:pPr>
                <a:defRPr/>
              </a:pPr>
              <a:t>4</a:t>
            </a:fld>
            <a:endParaRPr lang="en-US"/>
          </a:p>
        </p:txBody>
      </p:sp>
      <p:sp>
        <p:nvSpPr>
          <p:cNvPr id="3" name="TextBox 2"/>
          <p:cNvSpPr txBox="1"/>
          <p:nvPr/>
        </p:nvSpPr>
        <p:spPr>
          <a:xfrm>
            <a:off x="395288" y="188913"/>
            <a:ext cx="8353425" cy="461962"/>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a:t>Senegal</a:t>
            </a:r>
            <a:r>
              <a:rPr lang="da-DK" sz="2400" b="1" dirty="0"/>
              <a:t> – lessons learnt </a:t>
            </a:r>
            <a:endParaRPr lang="en-US" b="1" dirty="0"/>
          </a:p>
        </p:txBody>
      </p:sp>
      <p:sp>
        <p:nvSpPr>
          <p:cNvPr id="4" name="TextBox 3"/>
          <p:cNvSpPr txBox="1"/>
          <p:nvPr/>
        </p:nvSpPr>
        <p:spPr>
          <a:xfrm>
            <a:off x="395288" y="836613"/>
            <a:ext cx="8353425" cy="5908675"/>
          </a:xfrm>
          <a:prstGeom prst="rect">
            <a:avLst/>
          </a:prstGeom>
          <a:noFill/>
          <a:ln>
            <a:solidFill>
              <a:schemeClr val="accent1"/>
            </a:solidFill>
          </a:ln>
        </p:spPr>
        <p:txBody>
          <a:bodyPr>
            <a:spAutoFit/>
          </a:bodyPr>
          <a:lstStyle/>
          <a:p>
            <a:pPr fontAlgn="auto">
              <a:spcBef>
                <a:spcPts val="0"/>
              </a:spcBef>
              <a:spcAft>
                <a:spcPts val="0"/>
              </a:spcAft>
              <a:defRPr/>
            </a:pPr>
            <a:r>
              <a:rPr lang="en-GB" b="1" dirty="0">
                <a:solidFill>
                  <a:srgbClr val="000000"/>
                </a:solidFill>
                <a:latin typeface="+mn-lt"/>
              </a:rPr>
              <a:t>Monitoring and evaluation</a:t>
            </a:r>
            <a:r>
              <a:rPr lang="en-GB" dirty="0">
                <a:solidFill>
                  <a:srgbClr val="000000"/>
                </a:solidFill>
                <a:latin typeface="+mn-lt"/>
              </a:rPr>
              <a:t> – Investments in the M&amp;E system positively impacted the quality of the annual joint sector reviews and the transparency in the sector management.  Information was a powerful agent of change.</a:t>
            </a:r>
          </a:p>
          <a:p>
            <a:pPr fontAlgn="auto">
              <a:spcBef>
                <a:spcPts val="0"/>
              </a:spcBef>
              <a:spcAft>
                <a:spcPts val="0"/>
              </a:spcAft>
              <a:defRPr/>
            </a:pPr>
            <a:endParaRPr lang="en-GB" dirty="0">
              <a:solidFill>
                <a:srgbClr val="000000"/>
              </a:solidFill>
              <a:latin typeface="+mn-lt"/>
            </a:endParaRPr>
          </a:p>
          <a:p>
            <a:pPr fontAlgn="auto">
              <a:spcBef>
                <a:spcPts val="0"/>
              </a:spcBef>
              <a:spcAft>
                <a:spcPts val="0"/>
              </a:spcAft>
              <a:defRPr/>
            </a:pPr>
            <a:r>
              <a:rPr lang="en-GB" b="1" dirty="0">
                <a:solidFill>
                  <a:srgbClr val="000000"/>
                </a:solidFill>
                <a:latin typeface="+mn-lt"/>
              </a:rPr>
              <a:t>Sector representation</a:t>
            </a:r>
            <a:r>
              <a:rPr lang="en-GB" dirty="0">
                <a:solidFill>
                  <a:srgbClr val="000000"/>
                </a:solidFill>
                <a:latin typeface="+mn-lt"/>
              </a:rPr>
              <a:t> –  importance of national and international links - The PEPAM Unit plays a very important role in representing the sector at national level and also at international level. The PEPAM Unit connects the sector to many African and international networks and ensures a maximum level of participation of Senegalese sector players. </a:t>
            </a:r>
          </a:p>
          <a:p>
            <a:pPr fontAlgn="auto">
              <a:spcBef>
                <a:spcPts val="0"/>
              </a:spcBef>
              <a:spcAft>
                <a:spcPts val="0"/>
              </a:spcAft>
              <a:defRPr/>
            </a:pPr>
            <a:endParaRPr lang="en-GB" dirty="0">
              <a:solidFill>
                <a:srgbClr val="000000"/>
              </a:solidFill>
              <a:latin typeface="+mn-lt"/>
            </a:endParaRPr>
          </a:p>
          <a:p>
            <a:pPr fontAlgn="auto">
              <a:spcBef>
                <a:spcPts val="0"/>
              </a:spcBef>
              <a:spcAft>
                <a:spcPts val="0"/>
              </a:spcAft>
              <a:defRPr/>
            </a:pPr>
            <a:r>
              <a:rPr lang="en-US" b="1" dirty="0">
                <a:latin typeface="+mn-lt"/>
              </a:rPr>
              <a:t>Sustainability –</a:t>
            </a:r>
            <a:r>
              <a:rPr lang="en-US" dirty="0">
                <a:latin typeface="+mn-lt"/>
              </a:rPr>
              <a:t> Not enough attention paid to long-term financial sustainability – this needs to be a central topic for policy dialogue in the coming years.</a:t>
            </a:r>
          </a:p>
          <a:p>
            <a:pPr fontAlgn="auto">
              <a:spcBef>
                <a:spcPts val="0"/>
              </a:spcBef>
              <a:spcAft>
                <a:spcPts val="0"/>
              </a:spcAft>
              <a:defRPr/>
            </a:pPr>
            <a:endParaRPr lang="da-DK" dirty="0">
              <a:solidFill>
                <a:srgbClr val="000000"/>
              </a:solidFill>
              <a:latin typeface="+mn-lt"/>
            </a:endParaRPr>
          </a:p>
          <a:p>
            <a:pPr fontAlgn="auto">
              <a:spcBef>
                <a:spcPts val="0"/>
              </a:spcBef>
              <a:spcAft>
                <a:spcPts val="0"/>
              </a:spcAft>
              <a:defRPr/>
            </a:pPr>
            <a:r>
              <a:rPr lang="en-GB" b="1" dirty="0" err="1">
                <a:solidFill>
                  <a:srgbClr val="000000"/>
                </a:solidFill>
                <a:latin typeface="+mn-lt"/>
              </a:rPr>
              <a:t>SWAp</a:t>
            </a:r>
            <a:r>
              <a:rPr lang="en-GB" b="1" dirty="0">
                <a:solidFill>
                  <a:srgbClr val="000000"/>
                </a:solidFill>
                <a:latin typeface="+mn-lt"/>
              </a:rPr>
              <a:t> without MTEF</a:t>
            </a:r>
            <a:r>
              <a:rPr lang="en-GB" dirty="0">
                <a:solidFill>
                  <a:srgbClr val="000000"/>
                </a:solidFill>
                <a:latin typeface="+mn-lt"/>
              </a:rPr>
              <a:t> – In Senegal there is no MTEF. All the investments are discrete projects. The PEPAM Unit ensures compliance with the national procedures.  This choice has advantages and disadvantages:</a:t>
            </a:r>
          </a:p>
          <a:p>
            <a:pPr marL="712788" indent="-350838" fontAlgn="auto">
              <a:spcBef>
                <a:spcPts val="0"/>
              </a:spcBef>
              <a:spcAft>
                <a:spcPts val="0"/>
              </a:spcAft>
              <a:buFont typeface="Arial" pitchFamily="34" charset="0"/>
              <a:buChar char="•"/>
              <a:defRPr/>
            </a:pPr>
            <a:r>
              <a:rPr lang="en-GB" dirty="0">
                <a:solidFill>
                  <a:srgbClr val="000000"/>
                </a:solidFill>
                <a:latin typeface="+mn-lt"/>
              </a:rPr>
              <a:t>Less efficiency – no alignment with national procedures</a:t>
            </a:r>
          </a:p>
          <a:p>
            <a:pPr marL="712788" indent="-350838" fontAlgn="auto">
              <a:spcBef>
                <a:spcPts val="0"/>
              </a:spcBef>
              <a:spcAft>
                <a:spcPts val="0"/>
              </a:spcAft>
              <a:buFont typeface="Arial" pitchFamily="34" charset="0"/>
              <a:buChar char="•"/>
              <a:defRPr/>
            </a:pPr>
            <a:r>
              <a:rPr lang="en-GB" dirty="0">
                <a:solidFill>
                  <a:srgbClr val="000000"/>
                </a:solidFill>
                <a:latin typeface="+mn-lt"/>
              </a:rPr>
              <a:t>Less visibility – no MTEF means less capacity for finance planning and follow-up</a:t>
            </a:r>
          </a:p>
          <a:p>
            <a:pPr marL="712788" indent="-350838" fontAlgn="auto">
              <a:spcBef>
                <a:spcPts val="0"/>
              </a:spcBef>
              <a:spcAft>
                <a:spcPts val="0"/>
              </a:spcAft>
              <a:buFont typeface="Arial" pitchFamily="34" charset="0"/>
              <a:buChar char="•"/>
              <a:defRPr/>
            </a:pPr>
            <a:r>
              <a:rPr lang="en-GB" dirty="0">
                <a:solidFill>
                  <a:srgbClr val="000000"/>
                </a:solidFill>
                <a:latin typeface="+mn-lt"/>
              </a:rPr>
              <a:t>Less capacity to impact the sector for O&amp;M costs and capacity building</a:t>
            </a:r>
          </a:p>
          <a:p>
            <a:pPr marL="712788" indent="-350838" fontAlgn="auto">
              <a:spcBef>
                <a:spcPts val="0"/>
              </a:spcBef>
              <a:spcAft>
                <a:spcPts val="0"/>
              </a:spcAft>
              <a:buFont typeface="Arial" pitchFamily="34" charset="0"/>
              <a:buChar char="•"/>
              <a:defRPr/>
            </a:pPr>
            <a:r>
              <a:rPr lang="en-GB" dirty="0">
                <a:solidFill>
                  <a:srgbClr val="000000"/>
                </a:solidFill>
                <a:latin typeface="+mn-lt"/>
              </a:rPr>
              <a:t>More capacity to attract new donors to the sector</a:t>
            </a:r>
          </a:p>
          <a:p>
            <a:pPr marL="712788" indent="-350838" fontAlgn="auto">
              <a:spcBef>
                <a:spcPts val="0"/>
              </a:spcBef>
              <a:spcAft>
                <a:spcPts val="0"/>
              </a:spcAft>
              <a:buFont typeface="Arial" pitchFamily="34" charset="0"/>
              <a:buChar char="•"/>
              <a:defRPr/>
            </a:pPr>
            <a:r>
              <a:rPr lang="en-GB" dirty="0">
                <a:solidFill>
                  <a:srgbClr val="000000"/>
                </a:solidFill>
                <a:latin typeface="+mn-lt"/>
              </a:rPr>
              <a:t>More capacity to be flexible with “not aligned” donors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288" y="981075"/>
            <a:ext cx="8353425" cy="5262563"/>
          </a:xfrm>
          <a:prstGeom prst="rect">
            <a:avLst/>
          </a:prstGeom>
          <a:noFill/>
          <a:ln>
            <a:solidFill>
              <a:schemeClr val="accent1"/>
            </a:solidFill>
          </a:ln>
        </p:spPr>
        <p:txBody>
          <a:bodyPr>
            <a:spAutoFit/>
          </a:bodyPr>
          <a:lstStyle/>
          <a:p>
            <a:pPr fontAlgn="auto">
              <a:spcBef>
                <a:spcPts val="0"/>
              </a:spcBef>
              <a:spcAft>
                <a:spcPts val="0"/>
              </a:spcAft>
              <a:defRPr/>
            </a:pPr>
            <a:r>
              <a:rPr lang="en-GB" sz="2400" b="1" dirty="0">
                <a:solidFill>
                  <a:srgbClr val="000000"/>
                </a:solidFill>
                <a:latin typeface="+mn-lt"/>
              </a:rPr>
              <a:t>Positive impacts</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Overall vision of the sector (more visibility for rural water supply and rural sanitation vs. urban)</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Sector organization (clearer roles, new organization of the DGRE, new DGAEUE, SP/PAGIRE anchorage)</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Clear leadership of the sector (DGRE + ONEA)</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Sector information (physical – but not financial)</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Better link national and local planning (PCD-AEPA)</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Sector “marketing” and mobilization of donor funds </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New space for policy dialogue (CaPa)</a:t>
            </a:r>
          </a:p>
          <a:p>
            <a:pPr marL="361950" indent="-361950" fontAlgn="auto">
              <a:spcBef>
                <a:spcPts val="0"/>
              </a:spcBef>
              <a:spcAft>
                <a:spcPts val="0"/>
              </a:spcAft>
              <a:buFont typeface="Arial" pitchFamily="34" charset="0"/>
              <a:buChar char="•"/>
              <a:defRPr/>
            </a:pPr>
            <a:r>
              <a:rPr lang="en-US" sz="2400" dirty="0">
                <a:solidFill>
                  <a:srgbClr val="000000"/>
                </a:solidFill>
                <a:latin typeface="+mn-lt"/>
              </a:rPr>
              <a:t>Positive image of the sector vis-à-vis Government (although not translated into additional funds)</a:t>
            </a:r>
          </a:p>
          <a:p>
            <a:pPr marL="361950" indent="-361950" fontAlgn="auto">
              <a:spcBef>
                <a:spcPts val="0"/>
              </a:spcBef>
              <a:spcAft>
                <a:spcPts val="0"/>
              </a:spcAft>
              <a:buFont typeface="Arial" pitchFamily="34" charset="0"/>
              <a:buChar char="•"/>
              <a:defRPr/>
            </a:pPr>
            <a:r>
              <a:rPr lang="en-GB" sz="2400" dirty="0">
                <a:solidFill>
                  <a:srgbClr val="000000"/>
                </a:solidFill>
                <a:latin typeface="+mn-lt"/>
              </a:rPr>
              <a:t>Burkina Faso shows a very strong sector coordination that is clearly and directly an effect of the SWAp implementation</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D18430E-8438-45B5-BB6F-EA7E7174BC0A}" type="slidenum">
              <a:rPr lang="en-US" sz="1200">
                <a:solidFill>
                  <a:schemeClr val="tx1">
                    <a:tint val="75000"/>
                  </a:schemeClr>
                </a:solidFill>
                <a:latin typeface="+mn-lt"/>
              </a:rPr>
              <a:pPr algn="r" fontAlgn="auto">
                <a:spcBef>
                  <a:spcPts val="0"/>
                </a:spcBef>
                <a:spcAft>
                  <a:spcPts val="0"/>
                </a:spcAft>
                <a:defRPr/>
              </a:pPr>
              <a:t>5</a:t>
            </a:fld>
            <a:endParaRPr lang="en-US" sz="1200">
              <a:solidFill>
                <a:schemeClr val="tx1">
                  <a:tint val="75000"/>
                </a:schemeClr>
              </a:solidFill>
              <a:latin typeface="+mn-lt"/>
            </a:endParaRPr>
          </a:p>
        </p:txBody>
      </p:sp>
      <p:sp>
        <p:nvSpPr>
          <p:cNvPr id="4" name="Title 1"/>
          <p:cNvSpPr txBox="1">
            <a:spLocks/>
          </p:cNvSpPr>
          <p:nvPr/>
        </p:nvSpPr>
        <p:spPr>
          <a:xfrm>
            <a:off x="457200" y="274638"/>
            <a:ext cx="8229600" cy="1143000"/>
          </a:xfrm>
          <a:prstGeom prst="rect">
            <a:avLst/>
          </a:prstGeom>
        </p:spPr>
        <p:txBody>
          <a:bodyPr>
            <a:normAutofit/>
          </a:bodyPr>
          <a:lstStyle/>
          <a:p>
            <a:pPr algn="ctr"/>
            <a:r>
              <a:rPr lang="en-US" sz="3600">
                <a:solidFill>
                  <a:srgbClr val="0070C0"/>
                </a:solidFill>
                <a:latin typeface="Calibri" pitchFamily="34" charset="0"/>
              </a:rPr>
              <a:t>Burkina Faso SWAp positive impacts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288" y="981075"/>
            <a:ext cx="8353425" cy="4524375"/>
          </a:xfrm>
          <a:prstGeom prst="rect">
            <a:avLst/>
          </a:prstGeom>
          <a:noFill/>
          <a:ln>
            <a:solidFill>
              <a:schemeClr val="accent1"/>
            </a:solidFill>
          </a:ln>
        </p:spPr>
        <p:txBody>
          <a:bodyPr>
            <a:spAutoFit/>
          </a:bodyPr>
          <a:lstStyle/>
          <a:p>
            <a:pPr fontAlgn="auto">
              <a:spcBef>
                <a:spcPts val="0"/>
              </a:spcBef>
              <a:spcAft>
                <a:spcPts val="0"/>
              </a:spcAft>
              <a:defRPr/>
            </a:pPr>
            <a:r>
              <a:rPr lang="en-GB" sz="2400" b="1" dirty="0">
                <a:solidFill>
                  <a:srgbClr val="000000"/>
                </a:solidFill>
                <a:latin typeface="+mn-lt"/>
              </a:rPr>
              <a:t>Positive impacts (continued)</a:t>
            </a:r>
          </a:p>
          <a:p>
            <a:pPr marL="361950" indent="-361950" fontAlgn="auto">
              <a:spcBef>
                <a:spcPts val="0"/>
              </a:spcBef>
              <a:spcAft>
                <a:spcPts val="0"/>
              </a:spcAft>
              <a:buFont typeface="Arial" pitchFamily="34" charset="0"/>
              <a:buChar char="•"/>
              <a:defRPr/>
            </a:pPr>
            <a:r>
              <a:rPr lang="en-US" sz="2400" dirty="0">
                <a:latin typeface="+mn-lt"/>
              </a:rPr>
              <a:t>Better integration of sub-sectors (rural water supply first, rural sanitation more recently)</a:t>
            </a:r>
          </a:p>
          <a:p>
            <a:pPr marL="361950" indent="-361950" fontAlgn="auto">
              <a:spcBef>
                <a:spcPts val="0"/>
              </a:spcBef>
              <a:spcAft>
                <a:spcPts val="0"/>
              </a:spcAft>
              <a:buFont typeface="Arial" pitchFamily="34" charset="0"/>
              <a:buChar char="•"/>
              <a:defRPr/>
            </a:pPr>
            <a:r>
              <a:rPr lang="en-US" sz="2400" dirty="0">
                <a:latin typeface="+mn-lt"/>
              </a:rPr>
              <a:t>Capacity of re-allocation of donor support to sub-sector lagging behind (mostly urban towards rural and sanitation)</a:t>
            </a:r>
          </a:p>
          <a:p>
            <a:pPr marL="361950" indent="-361950" fontAlgn="auto">
              <a:spcBef>
                <a:spcPts val="0"/>
              </a:spcBef>
              <a:spcAft>
                <a:spcPts val="0"/>
              </a:spcAft>
              <a:buFont typeface="Arial" pitchFamily="34" charset="0"/>
              <a:buChar char="•"/>
              <a:defRPr/>
            </a:pPr>
            <a:r>
              <a:rPr lang="en-US" sz="2400" dirty="0">
                <a:latin typeface="+mn-lt"/>
              </a:rPr>
              <a:t>Implementation of SBS since 2010, with good perspective of extension (more donors are interested)</a:t>
            </a:r>
          </a:p>
          <a:p>
            <a:pPr marL="361950" indent="-361950" fontAlgn="auto">
              <a:spcBef>
                <a:spcPts val="0"/>
              </a:spcBef>
              <a:spcAft>
                <a:spcPts val="0"/>
              </a:spcAft>
              <a:buFont typeface="Arial" pitchFamily="34" charset="0"/>
              <a:buChar char="•"/>
              <a:defRPr/>
            </a:pPr>
            <a:r>
              <a:rPr lang="en-US" sz="2400" dirty="0">
                <a:latin typeface="+mn-lt"/>
              </a:rPr>
              <a:t>Easier to articulate common “donor front” to improve quality of sector policies (rural sanitation subsidies, rural piped systems management)</a:t>
            </a:r>
          </a:p>
          <a:p>
            <a:pPr marL="361950" indent="-361950" fontAlgn="auto">
              <a:spcBef>
                <a:spcPts val="0"/>
              </a:spcBef>
              <a:spcAft>
                <a:spcPts val="0"/>
              </a:spcAft>
              <a:buFont typeface="Arial" pitchFamily="34" charset="0"/>
              <a:buChar char="•"/>
              <a:defRPr/>
            </a:pPr>
            <a:r>
              <a:rPr lang="en-US" sz="2400" dirty="0">
                <a:latin typeface="+mn-lt"/>
              </a:rPr>
              <a:t>PNAEPA and PAGIRE reduce cost of doing business for donors – positive impact of the “Cadre </a:t>
            </a:r>
            <a:r>
              <a:rPr lang="en-US" sz="2400" dirty="0" err="1">
                <a:latin typeface="+mn-lt"/>
              </a:rPr>
              <a:t>Unifié</a:t>
            </a:r>
            <a:r>
              <a:rPr lang="en-US" sz="2400" dirty="0">
                <a:latin typeface="+mn-lt"/>
              </a:rPr>
              <a:t> </a:t>
            </a:r>
            <a:r>
              <a:rPr lang="en-US" sz="2400" dirty="0" err="1">
                <a:latin typeface="+mn-lt"/>
              </a:rPr>
              <a:t>d’Intervention</a:t>
            </a:r>
            <a:r>
              <a:rPr lang="en-US" sz="2400" dirty="0">
                <a:latin typeface="+mn-lt"/>
              </a:rPr>
              <a:t> (CUI)”</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A1332297-D3E3-4E1D-B4F3-F3EF99E287FD}" type="slidenum">
              <a:rPr lang="en-US" sz="1200">
                <a:solidFill>
                  <a:schemeClr val="tx1">
                    <a:tint val="75000"/>
                  </a:schemeClr>
                </a:solidFill>
                <a:latin typeface="+mn-lt"/>
              </a:rPr>
              <a:pPr algn="r" fontAlgn="auto">
                <a:spcBef>
                  <a:spcPts val="0"/>
                </a:spcBef>
                <a:spcAft>
                  <a:spcPts val="0"/>
                </a:spcAft>
                <a:defRPr/>
              </a:pPr>
              <a:t>6</a:t>
            </a:fld>
            <a:endParaRPr lang="en-US" sz="1200" dirty="0">
              <a:solidFill>
                <a:schemeClr val="tx1">
                  <a:tint val="75000"/>
                </a:schemeClr>
              </a:solidFill>
              <a:latin typeface="+mn-lt"/>
            </a:endParaRPr>
          </a:p>
        </p:txBody>
      </p:sp>
      <p:sp>
        <p:nvSpPr>
          <p:cNvPr id="4" name="Title 1"/>
          <p:cNvSpPr txBox="1">
            <a:spLocks/>
          </p:cNvSpPr>
          <p:nvPr/>
        </p:nvSpPr>
        <p:spPr>
          <a:xfrm>
            <a:off x="457200" y="274638"/>
            <a:ext cx="8229600" cy="1143000"/>
          </a:xfrm>
          <a:prstGeom prst="rect">
            <a:avLst/>
          </a:prstGeom>
        </p:spPr>
        <p:txBody>
          <a:bodyPr>
            <a:normAutofit/>
          </a:bodyPr>
          <a:lstStyle/>
          <a:p>
            <a:pPr algn="ctr"/>
            <a:r>
              <a:rPr lang="en-US" sz="3600">
                <a:solidFill>
                  <a:srgbClr val="0070C0"/>
                </a:solidFill>
                <a:latin typeface="Calibri" pitchFamily="34" charset="0"/>
              </a:rPr>
              <a:t>Burkina Faso SWAp positive impacts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288" y="188913"/>
            <a:ext cx="8353425" cy="46672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a:r>
              <a:rPr lang="en-US" sz="2400" b="1">
                <a:solidFill>
                  <a:srgbClr val="000000"/>
                </a:solidFill>
              </a:rPr>
              <a:t>Burkina Faso</a:t>
            </a:r>
            <a:r>
              <a:rPr lang="da-DK" sz="2400" b="1">
                <a:solidFill>
                  <a:srgbClr val="000000"/>
                </a:solidFill>
              </a:rPr>
              <a:t> – lessons learnt </a:t>
            </a:r>
            <a:endParaRPr lang="en-US" b="1">
              <a:solidFill>
                <a:srgbClr val="000000"/>
              </a:solidFill>
            </a:endParaRPr>
          </a:p>
        </p:txBody>
      </p:sp>
      <p:sp>
        <p:nvSpPr>
          <p:cNvPr id="3" name="TextBox 2"/>
          <p:cNvSpPr txBox="1"/>
          <p:nvPr/>
        </p:nvSpPr>
        <p:spPr>
          <a:xfrm>
            <a:off x="395288" y="981075"/>
            <a:ext cx="8353425" cy="5262563"/>
          </a:xfrm>
          <a:prstGeom prst="rect">
            <a:avLst/>
          </a:prstGeom>
          <a:noFill/>
          <a:ln>
            <a:solidFill>
              <a:schemeClr val="accent1"/>
            </a:solidFill>
          </a:ln>
        </p:spPr>
        <p:txBody>
          <a:bodyPr>
            <a:spAutoFit/>
          </a:bodyPr>
          <a:lstStyle/>
          <a:p>
            <a:pPr fontAlgn="auto">
              <a:spcBef>
                <a:spcPts val="0"/>
              </a:spcBef>
              <a:spcAft>
                <a:spcPts val="0"/>
              </a:spcAft>
              <a:defRPr/>
            </a:pPr>
            <a:r>
              <a:rPr lang="en-GB" sz="2400" b="1" dirty="0">
                <a:solidFill>
                  <a:srgbClr val="000000"/>
                </a:solidFill>
                <a:latin typeface="+mn-lt"/>
              </a:rPr>
              <a:t>Weaknesses – there is still (a lot of) room for improvement</a:t>
            </a:r>
          </a:p>
          <a:p>
            <a:pPr marL="361950" indent="-361950" fontAlgn="auto">
              <a:spcBef>
                <a:spcPts val="0"/>
              </a:spcBef>
              <a:spcAft>
                <a:spcPts val="0"/>
              </a:spcAft>
              <a:buFont typeface="Arial" pitchFamily="34" charset="0"/>
              <a:buChar char="•"/>
              <a:defRPr/>
            </a:pPr>
            <a:r>
              <a:rPr lang="en-US" sz="2400" dirty="0">
                <a:latin typeface="+mn-lt"/>
              </a:rPr>
              <a:t>Reliability of information (M&amp;E), consistency with JMP</a:t>
            </a:r>
          </a:p>
          <a:p>
            <a:pPr marL="361950" indent="-361950" fontAlgn="auto">
              <a:spcBef>
                <a:spcPts val="0"/>
              </a:spcBef>
              <a:spcAft>
                <a:spcPts val="0"/>
              </a:spcAft>
              <a:buFont typeface="Arial" pitchFamily="34" charset="0"/>
              <a:buChar char="•"/>
              <a:defRPr/>
            </a:pPr>
            <a:r>
              <a:rPr lang="en-US" sz="2400" dirty="0">
                <a:latin typeface="+mn-lt"/>
              </a:rPr>
              <a:t>Not enough impact on implementation capacity (national and regional levels + private sector)</a:t>
            </a:r>
          </a:p>
          <a:p>
            <a:pPr marL="361950" indent="-361950" fontAlgn="auto">
              <a:spcBef>
                <a:spcPts val="0"/>
              </a:spcBef>
              <a:spcAft>
                <a:spcPts val="0"/>
              </a:spcAft>
              <a:buFont typeface="Arial" pitchFamily="34" charset="0"/>
              <a:buChar char="•"/>
              <a:defRPr/>
            </a:pPr>
            <a:r>
              <a:rPr lang="en-US" sz="2400" dirty="0">
                <a:latin typeface="+mn-lt"/>
              </a:rPr>
              <a:t>Low budget execution rate (maximum circa 60%)</a:t>
            </a:r>
          </a:p>
          <a:p>
            <a:pPr marL="361950" indent="-361950" fontAlgn="auto">
              <a:spcBef>
                <a:spcPts val="0"/>
              </a:spcBef>
              <a:spcAft>
                <a:spcPts val="0"/>
              </a:spcAft>
              <a:buFont typeface="Arial" pitchFamily="34" charset="0"/>
              <a:buChar char="•"/>
              <a:defRPr/>
            </a:pPr>
            <a:r>
              <a:rPr lang="en-US" sz="2400" dirty="0">
                <a:latin typeface="+mn-lt"/>
              </a:rPr>
              <a:t>Still not enough perspective - current MTEF does not guarantee resources over 3 years, because MTEF is for the Ministry, not for the sector</a:t>
            </a:r>
          </a:p>
          <a:p>
            <a:pPr marL="361950" indent="-361950" fontAlgn="auto">
              <a:spcBef>
                <a:spcPts val="0"/>
              </a:spcBef>
              <a:spcAft>
                <a:spcPts val="0"/>
              </a:spcAft>
              <a:buFont typeface="Arial" pitchFamily="34" charset="0"/>
              <a:buChar char="•"/>
              <a:defRPr/>
            </a:pPr>
            <a:r>
              <a:rPr lang="en-US" sz="2400" dirty="0">
                <a:latin typeface="+mn-lt"/>
              </a:rPr>
              <a:t>No reduction of donor dependency, no increased contributions from national budget</a:t>
            </a:r>
          </a:p>
          <a:p>
            <a:pPr marL="361950" indent="-361950" fontAlgn="auto">
              <a:spcBef>
                <a:spcPts val="0"/>
              </a:spcBef>
              <a:spcAft>
                <a:spcPts val="0"/>
              </a:spcAft>
              <a:buFont typeface="Arial" pitchFamily="34" charset="0"/>
              <a:buChar char="•"/>
              <a:defRPr/>
            </a:pPr>
            <a:r>
              <a:rPr lang="en-US" sz="2400" dirty="0">
                <a:latin typeface="+mn-lt"/>
              </a:rPr>
              <a:t>Participation of civil society still insufficient</a:t>
            </a:r>
          </a:p>
          <a:p>
            <a:pPr marL="361950" indent="-361950" fontAlgn="auto">
              <a:spcBef>
                <a:spcPts val="0"/>
              </a:spcBef>
              <a:spcAft>
                <a:spcPts val="0"/>
              </a:spcAft>
              <a:buFont typeface="Arial" pitchFamily="34" charset="0"/>
              <a:buChar char="•"/>
              <a:defRPr/>
            </a:pPr>
            <a:r>
              <a:rPr lang="en-US" sz="2400" dirty="0">
                <a:latin typeface="+mn-lt"/>
              </a:rPr>
              <a:t>Donors are pushing a lot, but leadership from the Ministry has significantly decreased over the last years</a:t>
            </a:r>
          </a:p>
          <a:p>
            <a:pPr marL="361950" indent="-361950" fontAlgn="auto">
              <a:spcBef>
                <a:spcPts val="0"/>
              </a:spcBef>
              <a:spcAft>
                <a:spcPts val="0"/>
              </a:spcAft>
              <a:buFont typeface="Arial" pitchFamily="34" charset="0"/>
              <a:buChar char="•"/>
              <a:defRPr/>
            </a:pPr>
            <a:r>
              <a:rPr lang="en-US" sz="2400" dirty="0">
                <a:latin typeface="+mn-lt"/>
              </a:rPr>
              <a:t>PNAEPA institutional set up too rigid</a:t>
            </a:r>
          </a:p>
        </p:txBody>
      </p:sp>
      <p:sp>
        <p:nvSpPr>
          <p:cNvPr id="5" name="Slide Number Placeholder 4"/>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16B934A8-1BA2-44FF-B5CB-48144C6FB380}" type="slidenum">
              <a:rPr lang="en-US" sz="1200">
                <a:solidFill>
                  <a:schemeClr val="tx1">
                    <a:tint val="75000"/>
                  </a:schemeClr>
                </a:solidFill>
                <a:latin typeface="+mn-lt"/>
              </a:rPr>
              <a:pPr algn="r" fontAlgn="auto">
                <a:spcBef>
                  <a:spcPts val="0"/>
                </a:spcBef>
                <a:spcAft>
                  <a:spcPts val="0"/>
                </a:spcAft>
                <a:defRPr/>
              </a:pPr>
              <a:t>7</a:t>
            </a:fld>
            <a:endParaRPr lang="en-US" sz="1200" dirty="0">
              <a:solidFill>
                <a:schemeClr val="tx1">
                  <a:tint val="75000"/>
                </a:schemeClr>
              </a:solidFill>
              <a:latin typeface="+mn-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457200" y="274638"/>
            <a:ext cx="8435975" cy="881062"/>
          </a:xfrm>
        </p:spPr>
        <p:txBody>
          <a:bodyPr/>
          <a:lstStyle/>
          <a:p>
            <a:r>
              <a:rPr lang="en-US" smtClean="0">
                <a:solidFill>
                  <a:srgbClr val="0070C0"/>
                </a:solidFill>
              </a:rPr>
              <a:t>South Africa SWAp positive impacts </a:t>
            </a:r>
          </a:p>
        </p:txBody>
      </p:sp>
      <p:sp>
        <p:nvSpPr>
          <p:cNvPr id="22530" name="Content Placeholder 2"/>
          <p:cNvSpPr>
            <a:spLocks noGrp="1"/>
          </p:cNvSpPr>
          <p:nvPr>
            <p:ph idx="1"/>
          </p:nvPr>
        </p:nvSpPr>
        <p:spPr>
          <a:xfrm>
            <a:off x="539750" y="1101725"/>
            <a:ext cx="8229600" cy="5495925"/>
          </a:xfrm>
        </p:spPr>
        <p:txBody>
          <a:bodyPr/>
          <a:lstStyle/>
          <a:p>
            <a:pPr>
              <a:lnSpc>
                <a:spcPct val="90000"/>
              </a:lnSpc>
            </a:pPr>
            <a:r>
              <a:rPr lang="en-US" sz="2400" smtClean="0"/>
              <a:t>A sense of belonging to a sector and stakeholder participation/collaboration (WSLG, MCC)</a:t>
            </a:r>
          </a:p>
          <a:p>
            <a:pPr>
              <a:lnSpc>
                <a:spcPct val="90000"/>
              </a:lnSpc>
            </a:pPr>
            <a:r>
              <a:rPr lang="en-US" sz="2400" smtClean="0"/>
              <a:t>Facilitated stakeholder understanding, adjustment, and ownership of key WSS strategy (SWFS) and policies</a:t>
            </a:r>
          </a:p>
          <a:p>
            <a:pPr>
              <a:lnSpc>
                <a:spcPct val="90000"/>
              </a:lnSpc>
            </a:pPr>
            <a:r>
              <a:rPr lang="en-US" sz="2400" smtClean="0"/>
              <a:t>Increased focus on “soft” issues (coordination, capacity dev’t), incl. GoSA recognition of need to fund sector dev’t</a:t>
            </a:r>
          </a:p>
          <a:p>
            <a:pPr>
              <a:lnSpc>
                <a:spcPct val="90000"/>
              </a:lnSpc>
            </a:pPr>
            <a:r>
              <a:rPr lang="en-US" sz="2400" smtClean="0"/>
              <a:t>Enhanced sector coordination at central and especially provincial level (Collocom)</a:t>
            </a:r>
          </a:p>
          <a:p>
            <a:pPr>
              <a:lnSpc>
                <a:spcPct val="90000"/>
              </a:lnSpc>
            </a:pPr>
            <a:r>
              <a:rPr lang="en-US" sz="2400" smtClean="0"/>
              <a:t>DWA has assumed its changed role as regulator rather than implementer</a:t>
            </a:r>
          </a:p>
          <a:p>
            <a:pPr>
              <a:lnSpc>
                <a:spcPct val="90000"/>
              </a:lnSpc>
            </a:pPr>
            <a:r>
              <a:rPr lang="en-US" sz="2400" smtClean="0"/>
              <a:t>Establishing WSS regulatory framework and guidelines to districts (RPMS) </a:t>
            </a:r>
          </a:p>
          <a:p>
            <a:pPr>
              <a:lnSpc>
                <a:spcPct val="90000"/>
              </a:lnSpc>
            </a:pPr>
            <a:r>
              <a:rPr lang="en-US" sz="2400" smtClean="0"/>
              <a:t>Capacity and role of de-concentrated DWA provincial offices strengthened</a:t>
            </a:r>
          </a:p>
          <a:p>
            <a:pPr>
              <a:lnSpc>
                <a:spcPct val="90000"/>
              </a:lnSpc>
            </a:pPr>
            <a:endParaRPr lang="en-US" sz="2400" smtClean="0"/>
          </a:p>
          <a:p>
            <a:pPr>
              <a:lnSpc>
                <a:spcPct val="90000"/>
              </a:lnSpc>
            </a:pPr>
            <a:endParaRPr lang="en-GB" sz="2400" smtClean="0"/>
          </a:p>
        </p:txBody>
      </p:sp>
      <p:sp>
        <p:nvSpPr>
          <p:cNvPr id="4" name="Slide Number Placeholder 3"/>
          <p:cNvSpPr>
            <a:spLocks noGrp="1"/>
          </p:cNvSpPr>
          <p:nvPr>
            <p:ph type="sldNum" sz="quarter" idx="12"/>
          </p:nvPr>
        </p:nvSpPr>
        <p:spPr/>
        <p:txBody>
          <a:bodyPr/>
          <a:lstStyle/>
          <a:p>
            <a:pPr>
              <a:defRPr/>
            </a:pPr>
            <a:fld id="{FDFCF0D5-9255-4B39-B3F8-E8A17C104C09}" type="slidenum">
              <a:rPr lang="en-US"/>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81062"/>
          </a:xfrm>
        </p:spPr>
        <p:txBody>
          <a:bodyPr rtlCol="0">
            <a:normAutofit fontScale="90000"/>
          </a:bodyPr>
          <a:lstStyle/>
          <a:p>
            <a:pPr fontAlgn="auto">
              <a:spcAft>
                <a:spcPts val="0"/>
              </a:spcAft>
              <a:defRPr/>
            </a:pPr>
            <a:r>
              <a:rPr lang="en-US" dirty="0" smtClean="0">
                <a:solidFill>
                  <a:srgbClr val="0070C0"/>
                </a:solidFill>
              </a:rPr>
              <a:t>South Africa </a:t>
            </a:r>
            <a:r>
              <a:rPr lang="en-US" dirty="0" err="1" smtClean="0">
                <a:solidFill>
                  <a:srgbClr val="0070C0"/>
                </a:solidFill>
              </a:rPr>
              <a:t>SWAp</a:t>
            </a:r>
            <a:r>
              <a:rPr lang="en-US" dirty="0" smtClean="0">
                <a:solidFill>
                  <a:srgbClr val="0070C0"/>
                </a:solidFill>
              </a:rPr>
              <a:t> positive impacts </a:t>
            </a:r>
            <a:endParaRPr lang="en-US" dirty="0">
              <a:solidFill>
                <a:srgbClr val="0070C0"/>
              </a:solidFill>
            </a:endParaRPr>
          </a:p>
        </p:txBody>
      </p:sp>
      <p:sp>
        <p:nvSpPr>
          <p:cNvPr id="23554" name="Content Placeholder 2"/>
          <p:cNvSpPr>
            <a:spLocks noGrp="1"/>
          </p:cNvSpPr>
          <p:nvPr>
            <p:ph idx="1"/>
          </p:nvPr>
        </p:nvSpPr>
        <p:spPr>
          <a:xfrm>
            <a:off x="539750" y="1371600"/>
            <a:ext cx="8229600" cy="4956175"/>
          </a:xfrm>
        </p:spPr>
        <p:txBody>
          <a:bodyPr/>
          <a:lstStyle/>
          <a:p>
            <a:pPr>
              <a:lnSpc>
                <a:spcPct val="90000"/>
              </a:lnSpc>
            </a:pPr>
            <a:r>
              <a:rPr lang="en-US" sz="2400" smtClean="0"/>
              <a:t>Facilitated decentralisation and transfer of WSS structures to municipalities</a:t>
            </a:r>
          </a:p>
          <a:p>
            <a:pPr>
              <a:lnSpc>
                <a:spcPct val="90000"/>
              </a:lnSpc>
            </a:pPr>
            <a:r>
              <a:rPr lang="en-US" sz="2400" smtClean="0"/>
              <a:t>Facilitated formulation of  municipal policies, bylaws, plans (WSDP)</a:t>
            </a:r>
          </a:p>
          <a:p>
            <a:pPr>
              <a:lnSpc>
                <a:spcPct val="90000"/>
              </a:lnSpc>
            </a:pPr>
            <a:r>
              <a:rPr lang="en-US" sz="2400" smtClean="0"/>
              <a:t>Capacity building for municipalities, including councilors, focus on enhancing good governance</a:t>
            </a:r>
          </a:p>
          <a:p>
            <a:pPr>
              <a:lnSpc>
                <a:spcPct val="90000"/>
              </a:lnSpc>
            </a:pPr>
            <a:r>
              <a:rPr lang="en-US" sz="2400" smtClean="0"/>
              <a:t>M&amp;E framework and more uniform and regular reporting with inputs from sector stakeholders, incl. municipalities</a:t>
            </a:r>
          </a:p>
          <a:p>
            <a:pPr>
              <a:lnSpc>
                <a:spcPct val="90000"/>
              </a:lnSpc>
            </a:pPr>
            <a:r>
              <a:rPr lang="en-US" sz="2400" smtClean="0"/>
              <a:t>Networking and cross-learning, including at municipal level</a:t>
            </a:r>
          </a:p>
          <a:p>
            <a:pPr>
              <a:lnSpc>
                <a:spcPct val="90000"/>
              </a:lnSpc>
            </a:pPr>
            <a:r>
              <a:rPr lang="en-US" sz="2400" smtClean="0"/>
              <a:t>Incentive for WSAs/WSPs to improve environmental performance (blue/green drop)</a:t>
            </a:r>
          </a:p>
          <a:p>
            <a:pPr>
              <a:lnSpc>
                <a:spcPct val="90000"/>
              </a:lnSpc>
            </a:pPr>
            <a:r>
              <a:rPr lang="en-GB" sz="2400" smtClean="0"/>
              <a:t>Inspired GoSA to embrace SWAp in health, education, and justice sectors</a:t>
            </a:r>
            <a:endParaRPr lang="en-US" sz="2400" smtClean="0"/>
          </a:p>
          <a:p>
            <a:pPr>
              <a:lnSpc>
                <a:spcPct val="90000"/>
              </a:lnSpc>
            </a:pPr>
            <a:endParaRPr lang="en-GB" sz="2400" smtClean="0"/>
          </a:p>
        </p:txBody>
      </p:sp>
      <p:sp>
        <p:nvSpPr>
          <p:cNvPr id="4" name="Slide Number Placeholder 3"/>
          <p:cNvSpPr>
            <a:spLocks noGrp="1"/>
          </p:cNvSpPr>
          <p:nvPr>
            <p:ph type="sldNum" sz="quarter" idx="12"/>
          </p:nvPr>
        </p:nvSpPr>
        <p:spPr/>
        <p:txBody>
          <a:bodyPr/>
          <a:lstStyle/>
          <a:p>
            <a:pPr>
              <a:defRPr/>
            </a:pPr>
            <a:fld id="{D4A3EA8A-797B-421C-BD8A-AC005369B7A7}" type="slidenum">
              <a:rPr lang="en-US"/>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231</TotalTime>
  <Words>1932</Words>
  <Application>Microsoft Office PowerPoint</Application>
  <PresentationFormat>On-screen Show (4:3)</PresentationFormat>
  <Paragraphs>183</Paragraphs>
  <Slides>18</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18</vt:i4>
      </vt:variant>
    </vt:vector>
  </HeadingPairs>
  <TitlesOfParts>
    <vt:vector size="21" baseType="lpstr">
      <vt:lpstr>Calibri</vt:lpstr>
      <vt:lpstr>Arial</vt:lpstr>
      <vt:lpstr>Office Theme</vt:lpstr>
      <vt:lpstr>Positive impacts of Water SWAps and selected lessons learnt </vt:lpstr>
      <vt:lpstr>Senegal SWAp positive impacts</vt:lpstr>
      <vt:lpstr>Slide 3</vt:lpstr>
      <vt:lpstr>Slide 4</vt:lpstr>
      <vt:lpstr>Slide 5</vt:lpstr>
      <vt:lpstr>Slide 6</vt:lpstr>
      <vt:lpstr>Slide 7</vt:lpstr>
      <vt:lpstr>South Africa SWAp positive impacts </vt:lpstr>
      <vt:lpstr>South Africa SWAp positive impacts </vt:lpstr>
      <vt:lpstr>Slide 10</vt:lpstr>
      <vt:lpstr>Slide 11</vt:lpstr>
      <vt:lpstr>Uganda SWAp positive impacts </vt:lpstr>
      <vt:lpstr>Uganda SWAp positive impacts</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Benefits of SWAps</dc:title>
  <dc:creator>Roberto</dc:creator>
  <cp:lastModifiedBy>aidco-E7- René Bosman </cp:lastModifiedBy>
  <cp:revision>27</cp:revision>
  <dcterms:created xsi:type="dcterms:W3CDTF">2011-06-26T16:48:37Z</dcterms:created>
  <dcterms:modified xsi:type="dcterms:W3CDTF">2011-06-29T07:07:22Z</dcterms:modified>
</cp:coreProperties>
</file>