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62" r:id="rId2"/>
    <p:sldId id="263" r:id="rId3"/>
    <p:sldId id="270" r:id="rId4"/>
    <p:sldId id="264" r:id="rId5"/>
    <p:sldId id="274" r:id="rId6"/>
    <p:sldId id="273" r:id="rId7"/>
    <p:sldId id="272" r:id="rId8"/>
    <p:sldId id="266" r:id="rId9"/>
    <p:sldId id="275" r:id="rId10"/>
    <p:sldId id="276" r:id="rId11"/>
    <p:sldId id="267" r:id="rId12"/>
    <p:sldId id="278" r:id="rId13"/>
    <p:sldId id="277" r:id="rId14"/>
    <p:sldId id="256" r:id="rId15"/>
    <p:sldId id="269" r:id="rId16"/>
    <p:sldId id="279" r:id="rId17"/>
    <p:sldId id="280" r:id="rId18"/>
    <p:sldId id="257" r:id="rId19"/>
    <p:sldId id="281" r:id="rId20"/>
    <p:sldId id="258" r:id="rId21"/>
    <p:sldId id="282" r:id="rId22"/>
    <p:sldId id="259" r:id="rId23"/>
    <p:sldId id="283" r:id="rId24"/>
    <p:sldId id="260" r:id="rId25"/>
    <p:sldId id="284" r:id="rId26"/>
    <p:sldId id="286" r:id="rId27"/>
    <p:sldId id="287" r:id="rId28"/>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C" initials="P" lastIdx="8"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644" autoAdjust="0"/>
  </p:normalViewPr>
  <p:slideViewPr>
    <p:cSldViewPr>
      <p:cViewPr>
        <p:scale>
          <a:sx n="60" d="100"/>
          <a:sy n="60" d="100"/>
        </p:scale>
        <p:origin x="-1350" y="-1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3E94529C-F979-4CF3-99E6-07F2051B5627}" type="datetimeFigureOut">
              <a:rPr lang="en-US" smtClean="0"/>
              <a:pPr/>
              <a:t>6/27/2011</a:t>
            </a:fld>
            <a:endParaRPr lang="en-US"/>
          </a:p>
        </p:txBody>
      </p:sp>
      <p:sp>
        <p:nvSpPr>
          <p:cNvPr id="4" name="Footer Placehold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44BCB093-EA13-4CC4-B637-94AC41DFC6CA}"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29FEC743-A85B-4CCA-B486-39E9102A985D}" type="datetimeFigureOut">
              <a:rPr lang="en-US" smtClean="0"/>
              <a:pPr/>
              <a:t>6/27/2011</a:t>
            </a:fld>
            <a:endParaRPr lang="en-US"/>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DF2F836A-DE23-4183-96C8-F4E3B1ECEB4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da-DK" u="sng" dirty="0" smtClean="0"/>
              <a:t>Incomplete change</a:t>
            </a:r>
          </a:p>
          <a:p>
            <a:pPr marL="228600" indent="-228600">
              <a:buAutoNum type="arabicParenR"/>
            </a:pPr>
            <a:endParaRPr lang="da-DK"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r>
              <a:rPr lang="da-DK" b="1" dirty="0" smtClean="0"/>
              <a:t>Jordan  </a:t>
            </a:r>
            <a:r>
              <a:rPr lang="en-US" u="none" baseline="0" dirty="0" smtClean="0"/>
              <a:t>– radical reforms implemented very quickly have not always taken root or have been sufficiently consolidated – as a result the shift of mandates between powerful institutions has created extra duplication rather than the intended simplification and clarity e.g. the removal of policy and implementation roles of WAJ</a:t>
            </a:r>
            <a:endParaRPr lang="da-DK" u="none" dirty="0" smtClean="0"/>
          </a:p>
          <a:p>
            <a:pPr marL="228600" indent="-228600">
              <a:buNone/>
            </a:pPr>
            <a:endParaRPr lang="da-DK" b="1" dirty="0" smtClean="0"/>
          </a:p>
          <a:p>
            <a:pPr marL="228600" indent="-228600">
              <a:buNone/>
            </a:pPr>
            <a:r>
              <a:rPr lang="en-GB" sz="1200" dirty="0" smtClean="0">
                <a:solidFill>
                  <a:srgbClr val="3366FF"/>
                </a:solidFill>
              </a:rPr>
              <a:t>But this seems not a major issue in </a:t>
            </a:r>
            <a:r>
              <a:rPr lang="en-GB" sz="1200" dirty="0" err="1" smtClean="0">
                <a:solidFill>
                  <a:srgbClr val="3366FF"/>
                </a:solidFill>
              </a:rPr>
              <a:t>uganda</a:t>
            </a:r>
            <a:r>
              <a:rPr lang="en-GB" sz="1200" dirty="0" smtClean="0">
                <a:solidFill>
                  <a:srgbClr val="3366FF"/>
                </a:solidFill>
              </a:rPr>
              <a:t> and </a:t>
            </a:r>
            <a:r>
              <a:rPr lang="en-GB" sz="1200" dirty="0" err="1" smtClean="0">
                <a:solidFill>
                  <a:srgbClr val="3366FF"/>
                </a:solidFill>
              </a:rPr>
              <a:t>sa</a:t>
            </a:r>
            <a:r>
              <a:rPr lang="en-GB" sz="1200" dirty="0" smtClean="0">
                <a:solidFill>
                  <a:srgbClr val="3366FF"/>
                </a:solidFill>
              </a:rPr>
              <a:t>? The </a:t>
            </a:r>
            <a:r>
              <a:rPr lang="en-GB" sz="1200" dirty="0" err="1" smtClean="0">
                <a:solidFill>
                  <a:srgbClr val="3366FF"/>
                </a:solidFill>
              </a:rPr>
              <a:t>minstires</a:t>
            </a:r>
            <a:r>
              <a:rPr lang="en-GB" sz="1200" dirty="0" smtClean="0">
                <a:solidFill>
                  <a:srgbClr val="3366FF"/>
                </a:solidFill>
              </a:rPr>
              <a:t> in both </a:t>
            </a:r>
            <a:r>
              <a:rPr lang="en-GB" sz="1200" dirty="0" err="1" smtClean="0">
                <a:solidFill>
                  <a:srgbClr val="3366FF"/>
                </a:solidFill>
              </a:rPr>
              <a:t>thes</a:t>
            </a:r>
            <a:r>
              <a:rPr lang="en-GB" sz="1200" dirty="0" smtClean="0">
                <a:solidFill>
                  <a:srgbClr val="3366FF"/>
                </a:solidFill>
              </a:rPr>
              <a:t> appear to have accepted decentralisation and the role as regulator (although </a:t>
            </a:r>
            <a:r>
              <a:rPr lang="en-GB" sz="1200" dirty="0" err="1" smtClean="0">
                <a:solidFill>
                  <a:srgbClr val="3366FF"/>
                </a:solidFill>
              </a:rPr>
              <a:t>uganda</a:t>
            </a:r>
            <a:r>
              <a:rPr lang="en-GB" sz="1200" dirty="0" smtClean="0">
                <a:solidFill>
                  <a:srgbClr val="3366FF"/>
                </a:solidFill>
              </a:rPr>
              <a:t> some signs of recentralising some things due to slow progress)</a:t>
            </a:r>
            <a:endParaRPr lang="da-DK" dirty="0" smtClean="0"/>
          </a:p>
          <a:p>
            <a:pPr marL="228600" indent="-228600">
              <a:buNone/>
            </a:pPr>
            <a:endParaRPr lang="da-DK" dirty="0" smtClean="0"/>
          </a:p>
          <a:p>
            <a:pPr marL="228600" indent="-228600">
              <a:buAutoNum type="arabicParenR" startAt="2"/>
            </a:pPr>
            <a:r>
              <a:rPr lang="da-DK" u="sng" dirty="0" smtClean="0"/>
              <a:t>Weakness</a:t>
            </a:r>
            <a:r>
              <a:rPr lang="da-DK" u="sng" baseline="0" dirty="0" smtClean="0"/>
              <a:t> in civil service</a:t>
            </a:r>
          </a:p>
          <a:p>
            <a:pPr marL="228600" indent="-228600">
              <a:buAutoNum type="arabicParenR" startAt="2"/>
            </a:pPr>
            <a:endParaRPr lang="da-DK" baseline="0" dirty="0" smtClean="0"/>
          </a:p>
          <a:p>
            <a:pPr marL="228600" indent="-228600">
              <a:buNone/>
            </a:pPr>
            <a:r>
              <a:rPr lang="da-DK" b="1" baseline="0" dirty="0" smtClean="0"/>
              <a:t>Lesotho </a:t>
            </a:r>
            <a:r>
              <a:rPr lang="da-DK" b="0" baseline="0" dirty="0" smtClean="0"/>
              <a:t>– good staff leave for projects (MCA) and also leave for South Africa which has most of Lesotho’s best and most dynamic water sector expertise</a:t>
            </a:r>
          </a:p>
          <a:p>
            <a:pPr marL="228600" indent="-228600">
              <a:buNone/>
            </a:pPr>
            <a:r>
              <a:rPr lang="en-GB" sz="1200" dirty="0" smtClean="0">
                <a:solidFill>
                  <a:srgbClr val="3366FF"/>
                </a:solidFill>
              </a:rPr>
              <a:t>Hr capacity (attracting and retaining skilled staff) in rural </a:t>
            </a:r>
            <a:r>
              <a:rPr lang="en-GB" sz="1200" dirty="0" err="1" smtClean="0">
                <a:solidFill>
                  <a:srgbClr val="3366FF"/>
                </a:solidFill>
              </a:rPr>
              <a:t>disctricts</a:t>
            </a:r>
            <a:r>
              <a:rPr lang="en-GB" sz="1200" dirty="0" smtClean="0">
                <a:solidFill>
                  <a:srgbClr val="3366FF"/>
                </a:solidFill>
              </a:rPr>
              <a:t> is a major problem in </a:t>
            </a:r>
            <a:r>
              <a:rPr lang="en-GB" sz="1200" dirty="0" err="1" smtClean="0">
                <a:solidFill>
                  <a:srgbClr val="3366FF"/>
                </a:solidFill>
              </a:rPr>
              <a:t>uganda</a:t>
            </a:r>
            <a:r>
              <a:rPr lang="en-GB" sz="1200" dirty="0" smtClean="0">
                <a:solidFill>
                  <a:srgbClr val="3366FF"/>
                </a:solidFill>
              </a:rPr>
              <a:t> and </a:t>
            </a:r>
            <a:r>
              <a:rPr lang="en-GB" sz="1200" dirty="0" err="1" smtClean="0">
                <a:solidFill>
                  <a:srgbClr val="3366FF"/>
                </a:solidFill>
              </a:rPr>
              <a:t>sa</a:t>
            </a:r>
            <a:endParaRPr lang="en-US" b="0"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da-DK" dirty="0" smtClean="0"/>
              <a:t>Private sector</a:t>
            </a:r>
            <a:r>
              <a:rPr lang="da-DK" baseline="0" dirty="0" smtClean="0"/>
              <a:t> and civil society</a:t>
            </a:r>
          </a:p>
          <a:p>
            <a:pPr marL="228600" indent="-228600">
              <a:buAutoNum type="arabicParenR"/>
            </a:pPr>
            <a:endParaRPr lang="da-DK" baseline="0" dirty="0" smtClean="0"/>
          </a:p>
          <a:p>
            <a:pPr marL="228600" indent="-228600">
              <a:buNone/>
            </a:pPr>
            <a:r>
              <a:rPr lang="da-DK" b="1" baseline="0" dirty="0" smtClean="0"/>
              <a:t>Jordan</a:t>
            </a:r>
            <a:r>
              <a:rPr lang="da-DK" baseline="0" dirty="0" smtClean="0"/>
              <a:t> – see earlier point on highland water forum... The same example can be used here</a:t>
            </a:r>
          </a:p>
          <a:p>
            <a:pPr marL="228600" indent="-228600">
              <a:buAutoNum type="arabicParenR"/>
            </a:pPr>
            <a:endParaRPr lang="da-DK" baseline="0" dirty="0" smtClean="0"/>
          </a:p>
          <a:p>
            <a:pPr marL="228600" indent="-228600">
              <a:buNone/>
            </a:pPr>
            <a:r>
              <a:rPr lang="da-DK" baseline="0" dirty="0" smtClean="0"/>
              <a:t>2) Funding for civil society</a:t>
            </a:r>
          </a:p>
          <a:p>
            <a:pPr marL="228600" indent="-228600">
              <a:buNone/>
            </a:pPr>
            <a:endParaRPr lang="da-DK" baseline="0" dirty="0" smtClean="0"/>
          </a:p>
          <a:p>
            <a:pPr marL="228600" indent="-228600">
              <a:buNone/>
            </a:pPr>
            <a:r>
              <a:rPr lang="da-DK" b="1" baseline="0" dirty="0" smtClean="0"/>
              <a:t>Uganda</a:t>
            </a:r>
          </a:p>
          <a:p>
            <a:pPr marL="228600" indent="-228600">
              <a:buNone/>
            </a:pPr>
            <a:r>
              <a:rPr lang="da-DK" b="1" baseline="0" dirty="0" smtClean="0"/>
              <a:t>South Africa –</a:t>
            </a:r>
          </a:p>
          <a:p>
            <a:pPr marL="228600" indent="-228600">
              <a:buNone/>
            </a:pPr>
            <a:endParaRPr lang="da-DK" baseline="0" dirty="0" smtClean="0"/>
          </a:p>
          <a:p>
            <a:pPr marL="228600" indent="-228600">
              <a:buNone/>
            </a:pPr>
            <a:r>
              <a:rPr lang="da-DK" baseline="0" dirty="0" smtClean="0"/>
              <a:t>3) Community based operations</a:t>
            </a:r>
          </a:p>
          <a:p>
            <a:pPr marL="228600" indent="-228600">
              <a:buNone/>
            </a:pPr>
            <a:endParaRPr lang="da-DK" baseline="0" dirty="0" smtClean="0"/>
          </a:p>
          <a:p>
            <a:pPr marL="228600" indent="-228600">
              <a:buNone/>
            </a:pPr>
            <a:r>
              <a:rPr lang="da-DK" b="1" baseline="0" dirty="0" smtClean="0"/>
              <a:t>South Africa –</a:t>
            </a:r>
          </a:p>
          <a:p>
            <a:pPr marL="228600" indent="-228600">
              <a:buNone/>
            </a:pPr>
            <a:endParaRPr lang="da-DK" baseline="0" dirty="0" smtClean="0"/>
          </a:p>
          <a:p>
            <a:pPr marL="228600" indent="-228600">
              <a:buNone/>
            </a:pPr>
            <a:r>
              <a:rPr lang="da-DK" baseline="0" dirty="0" smtClean="0"/>
              <a:t>4) Private sector rarely as service providers</a:t>
            </a:r>
          </a:p>
          <a:p>
            <a:pPr marL="228600" indent="-228600">
              <a:buNone/>
            </a:pPr>
            <a:endParaRPr lang="da-DK" baseline="0" dirty="0" smtClean="0"/>
          </a:p>
          <a:p>
            <a:pPr marL="228600" indent="-228600">
              <a:buNone/>
            </a:pPr>
            <a:r>
              <a:rPr lang="da-DK" b="1" baseline="0" dirty="0" smtClean="0"/>
              <a:t>South Africa –</a:t>
            </a:r>
          </a:p>
          <a:p>
            <a:pPr marL="228600" indent="-228600">
              <a:buNone/>
            </a:pPr>
            <a:r>
              <a:rPr lang="en-US" sz="1200" dirty="0" smtClean="0">
                <a:solidFill>
                  <a:srgbClr val="3366FF"/>
                </a:solidFill>
              </a:rPr>
              <a:t>In </a:t>
            </a:r>
            <a:r>
              <a:rPr lang="en-US" sz="1200" dirty="0" err="1" smtClean="0">
                <a:solidFill>
                  <a:srgbClr val="3366FF"/>
                </a:solidFill>
              </a:rPr>
              <a:t>uganda</a:t>
            </a:r>
            <a:r>
              <a:rPr lang="en-US" sz="1200" dirty="0" smtClean="0">
                <a:solidFill>
                  <a:srgbClr val="3366FF"/>
                </a:solidFill>
              </a:rPr>
              <a:t> private sector does have a role as service provider, although it seems to slide back to some extent</a:t>
            </a:r>
            <a:r>
              <a:rPr lang="da-DK" baseline="0" dirty="0" smtClean="0"/>
              <a:t>  - there are now 30? Private operators</a:t>
            </a:r>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228600" indent="-228600">
              <a:buAutoNum type="arabicParenR"/>
            </a:pPr>
            <a:r>
              <a:rPr lang="da-DK" u="sng" dirty="0" smtClean="0"/>
              <a:t>Aligned projects</a:t>
            </a:r>
          </a:p>
          <a:p>
            <a:pPr marL="228600" indent="-228600">
              <a:buNone/>
            </a:pPr>
            <a:endParaRPr lang="da-DK" dirty="0" smtClean="0"/>
          </a:p>
          <a:p>
            <a:pPr marL="228600" indent="-228600">
              <a:buNone/>
            </a:pPr>
            <a:r>
              <a:rPr lang="da-DK" b="1" baseline="0" dirty="0" smtClean="0"/>
              <a:t>Lesotho – </a:t>
            </a:r>
            <a:r>
              <a:rPr lang="en-GB" sz="1200" kern="1200" dirty="0" smtClean="0">
                <a:solidFill>
                  <a:schemeClr val="tx1"/>
                </a:solidFill>
                <a:latin typeface="+mn-lt"/>
                <a:ea typeface="+mn-ea"/>
                <a:cs typeface="+mn-cs"/>
              </a:rPr>
              <a:t>Within rural water supply and sanitation, a very notable capacity building success has been the gradual replacement since the 1980s of expatriate engineers based at the 10 districts and head office with well trained national staff. Although the individuals are competent in their own right there is evidence that their effectiveness is being influenced by other factors including uncompetitive working conditions and a lack of externally imposed project deadlines.  The capacity was created and sustained through projects with an output driven management style. At the same time the projects were aligned to and improved on internal procedures which led to capacity being built up and sustained from within government. New projects that are not aligned to government systems will be effective but risk missing the opportunity to build capacity within government. Budget support modalities will contribute to building capacity from within but risk to be less effective in the absence of either external project pressure or wider improvements in the civil service conditions and accountability.</a:t>
            </a:r>
            <a:endParaRPr lang="da-DK" b="1" baseline="0" dirty="0" smtClean="0"/>
          </a:p>
          <a:p>
            <a:pPr marL="228600" indent="-228600">
              <a:buNone/>
            </a:pPr>
            <a:endParaRPr lang="da-DK" dirty="0" smtClean="0"/>
          </a:p>
          <a:p>
            <a:pPr marL="228600" indent="-228600">
              <a:buNone/>
            </a:pPr>
            <a:r>
              <a:rPr lang="da-DK" u="sng" dirty="0" smtClean="0"/>
              <a:t>2)</a:t>
            </a:r>
            <a:r>
              <a:rPr lang="da-DK" u="sng" baseline="0" dirty="0" smtClean="0"/>
              <a:t> PIUs</a:t>
            </a:r>
          </a:p>
          <a:p>
            <a:pPr marL="228600" indent="-228600">
              <a:buNone/>
            </a:pPr>
            <a:r>
              <a:rPr lang="da-DK" b="1" baseline="0" dirty="0" smtClean="0"/>
              <a:t>Lesotho - </a:t>
            </a:r>
            <a:r>
              <a:rPr lang="da-DK" b="0" baseline="0" dirty="0" smtClean="0"/>
              <a:t> for huge projects like Metolong there is no</a:t>
            </a:r>
            <a:r>
              <a:rPr lang="da-DK" b="0" baseline="0" dirty="0" smtClean="0">
                <a:solidFill>
                  <a:srgbClr val="3366FF"/>
                </a:solidFill>
              </a:rPr>
              <a:t>t</a:t>
            </a:r>
            <a:r>
              <a:rPr lang="da-DK" b="0" baseline="0" dirty="0" smtClean="0"/>
              <a:t> alternative, this is also the way it is done in developed countries</a:t>
            </a:r>
          </a:p>
          <a:p>
            <a:pPr marL="228600" indent="-228600">
              <a:buNone/>
            </a:pPr>
            <a:endParaRPr lang="da-DK" baseline="0" dirty="0" smtClean="0"/>
          </a:p>
          <a:p>
            <a:pPr marL="228600" indent="-228600">
              <a:buNone/>
            </a:pPr>
            <a:endParaRPr lang="da-DK" baseline="0" dirty="0" smtClean="0"/>
          </a:p>
          <a:p>
            <a:pPr marL="228600" indent="-228600">
              <a:buNone/>
            </a:pPr>
            <a:r>
              <a:rPr lang="da-DK" u="sng" baseline="0" dirty="0" smtClean="0"/>
              <a:t>3) Distortion of mandates</a:t>
            </a:r>
          </a:p>
          <a:p>
            <a:pPr marL="228600" indent="-228600">
              <a:buNone/>
            </a:pPr>
            <a:endParaRPr lang="da-DK" u="sng" baseline="0" dirty="0" smtClean="0"/>
          </a:p>
          <a:p>
            <a:pPr marL="228600" indent="-228600">
              <a:buNone/>
            </a:pPr>
            <a:r>
              <a:rPr lang="da-DK" b="1" u="none" baseline="0" dirty="0" smtClean="0"/>
              <a:t>Jordan – </a:t>
            </a:r>
            <a:r>
              <a:rPr lang="da-DK" b="0" u="none" baseline="0" dirty="0" smtClean="0"/>
              <a:t>the agricultural sector programme whose activities were anchored in MoA but where a lot of the changes and reforms were needed in other ministries. </a:t>
            </a:r>
            <a:r>
              <a:rPr lang="en-GB" sz="1200" kern="1200" dirty="0" smtClean="0">
                <a:solidFill>
                  <a:schemeClr val="tx1"/>
                </a:solidFill>
                <a:latin typeface="+mn-lt"/>
                <a:ea typeface="+mn-ea"/>
                <a:cs typeface="+mn-cs"/>
              </a:rPr>
              <a:t>The World Bank supported an agriculture sector adjustment loan in the 1990s which focused on irrigation and it also supported the introduction of private sector involvement for the water supply of Amman. </a:t>
            </a:r>
            <a:endParaRPr lang="da-DK" b="0" u="none" dirty="0" smtClean="0"/>
          </a:p>
        </p:txBody>
      </p:sp>
      <p:sp>
        <p:nvSpPr>
          <p:cNvPr id="4" name="Slide Number Placeholder 3"/>
          <p:cNvSpPr>
            <a:spLocks noGrp="1"/>
          </p:cNvSpPr>
          <p:nvPr>
            <p:ph type="sldNum" sz="quarter" idx="10"/>
          </p:nvPr>
        </p:nvSpPr>
        <p:spPr/>
        <p:txBody>
          <a:bodyPr/>
          <a:lstStyle/>
          <a:p>
            <a:fld id="{DF2F836A-DE23-4183-96C8-F4E3B1ECEB40}"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eaLnBrk="1" latinLnBrk="0" hangingPunct="1"/>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F2F836A-DE23-4183-96C8-F4E3B1ECEB40}"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da-DK" dirty="0" smtClean="0"/>
          </a:p>
          <a:p>
            <a:pPr marL="228600" indent="-228600">
              <a:buAutoNum type="arabicParenR"/>
            </a:pPr>
            <a:r>
              <a:rPr lang="da-DK" u="sng" dirty="0" smtClean="0"/>
              <a:t>Sanitation fragmented</a:t>
            </a:r>
          </a:p>
          <a:p>
            <a:pPr marL="228600" indent="-228600">
              <a:buNone/>
            </a:pPr>
            <a:endParaRPr lang="da-DK" dirty="0" smtClean="0"/>
          </a:p>
          <a:p>
            <a:pPr marL="228600" indent="-228600">
              <a:buNone/>
            </a:pPr>
            <a:r>
              <a:rPr lang="da-DK" b="1" dirty="0" smtClean="0"/>
              <a:t>Uganda – </a:t>
            </a:r>
            <a:r>
              <a:rPr lang="da-DK" b="0" dirty="0" smtClean="0"/>
              <a:t>Tripartite</a:t>
            </a:r>
            <a:r>
              <a:rPr lang="da-DK" b="0" baseline="0" dirty="0" smtClean="0"/>
              <a:t> agreement between mwe, moh, moes, but no lead agency specified. Sanitation covered in helat act, not water act, so some competition between mwe and moh. Moes not active</a:t>
            </a:r>
          </a:p>
          <a:p>
            <a:pPr marL="228600" indent="-228600">
              <a:buNone/>
            </a:pPr>
            <a:r>
              <a:rPr lang="da-DK" b="1" baseline="0" dirty="0" smtClean="0"/>
              <a:t>South Africa – </a:t>
            </a:r>
            <a:r>
              <a:rPr lang="da-DK" b="0" baseline="0" dirty="0" smtClean="0"/>
              <a:t>sanitation lead is dwa, but dhs has responsiblity for provision, may shift back. Doe ALSO NOT ACTIVE IN South Africa, STOPPED REPORTING ON PROGRESS</a:t>
            </a:r>
            <a:endParaRPr lang="da-DK" b="0" dirty="0" smtClean="0"/>
          </a:p>
          <a:p>
            <a:pPr marL="228600" indent="-228600">
              <a:buNone/>
            </a:pPr>
            <a:endParaRPr lang="da-DK" b="1" dirty="0" smtClean="0"/>
          </a:p>
          <a:p>
            <a:pPr marL="228600" indent="-228600">
              <a:buNone/>
            </a:pPr>
            <a:r>
              <a:rPr lang="da-DK" b="0" u="sng" dirty="0" smtClean="0"/>
              <a:t>2) water for produxtion</a:t>
            </a:r>
          </a:p>
          <a:p>
            <a:pPr marL="228600" indent="-228600">
              <a:buNone/>
            </a:pPr>
            <a:endParaRPr lang="da-DK" b="0" u="sng" dirty="0" smtClean="0"/>
          </a:p>
          <a:p>
            <a:pPr marL="228600" indent="-228600">
              <a:buNone/>
            </a:pPr>
            <a:r>
              <a:rPr lang="da-DK" b="1" u="none" dirty="0" smtClean="0"/>
              <a:t>Uganda</a:t>
            </a:r>
            <a:r>
              <a:rPr lang="da-DK" b="1" u="none" baseline="0" dirty="0" smtClean="0"/>
              <a:t> – </a:t>
            </a:r>
            <a:r>
              <a:rPr lang="da-DK" b="0" u="none" baseline="0" dirty="0" smtClean="0"/>
              <a:t>mwe off-farm structures, maaif  on-farm. Seemingly Both developing irrgiation policy/strategy in parallel, mwe not even aware of maaif attempt </a:t>
            </a:r>
          </a:p>
          <a:p>
            <a:pPr marL="228600" indent="-228600">
              <a:buNone/>
            </a:pPr>
            <a:endParaRPr lang="da-DK" b="0" u="none" baseline="0" dirty="0" smtClean="0"/>
          </a:p>
          <a:p>
            <a:pPr marL="228600" indent="-228600">
              <a:buNone/>
            </a:pPr>
            <a:r>
              <a:rPr lang="da-DK" b="1" u="none" baseline="0" dirty="0" smtClean="0"/>
              <a:t>Jordan – </a:t>
            </a:r>
            <a:r>
              <a:rPr lang="da-DK" b="0" u="none" baseline="0" dirty="0" smtClean="0"/>
              <a:t>same example as earlier about coordination around sector and ministry objectives (save water – MWI) and use water (MoA) </a:t>
            </a:r>
            <a:endParaRPr lang="en-US" b="0" u="none"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endParaRPr lang="da-DK" sz="2000" baseline="0" dirty="0" smtClean="0">
              <a:solidFill>
                <a:srgbClr val="FF0000"/>
              </a:solidFill>
            </a:endParaRPr>
          </a:p>
          <a:p>
            <a:r>
              <a:rPr lang="da-DK" sz="2000" baseline="0" dirty="0" smtClean="0">
                <a:solidFill>
                  <a:srgbClr val="FF0000"/>
                </a:solidFill>
              </a:rPr>
              <a:t>Points</a:t>
            </a:r>
          </a:p>
          <a:p>
            <a:r>
              <a:rPr lang="da-DK" sz="2000" b="0" u="sng" baseline="0" dirty="0" smtClean="0">
                <a:solidFill>
                  <a:srgbClr val="FF0000"/>
                </a:solidFill>
              </a:rPr>
              <a:t>1) diversity</a:t>
            </a:r>
          </a:p>
          <a:p>
            <a:r>
              <a:rPr lang="da-DK" sz="2000" baseline="0" dirty="0" smtClean="0">
                <a:solidFill>
                  <a:srgbClr val="FF0000"/>
                </a:solidFill>
              </a:rPr>
              <a:t>Burkina Faso – </a:t>
            </a:r>
          </a:p>
          <a:p>
            <a:r>
              <a:rPr lang="da-DK" sz="2000" baseline="0" dirty="0" smtClean="0">
                <a:solidFill>
                  <a:srgbClr val="FF0000"/>
                </a:solidFill>
              </a:rPr>
              <a:t>South Africa – </a:t>
            </a:r>
          </a:p>
          <a:p>
            <a:r>
              <a:rPr lang="da-DK" sz="2000" baseline="0" dirty="0" smtClean="0">
                <a:solidFill>
                  <a:srgbClr val="FF0000"/>
                </a:solidFill>
              </a:rPr>
              <a:t>Uganda – </a:t>
            </a:r>
          </a:p>
          <a:p>
            <a:endParaRPr lang="da-DK" sz="2000" baseline="0" dirty="0" smtClean="0">
              <a:solidFill>
                <a:srgbClr val="FF0000"/>
              </a:solidFill>
            </a:endParaRPr>
          </a:p>
          <a:p>
            <a:r>
              <a:rPr lang="da-DK" sz="2000" b="0" u="sng" baseline="0" dirty="0" smtClean="0">
                <a:solidFill>
                  <a:srgbClr val="FF0000"/>
                </a:solidFill>
              </a:rPr>
              <a:t>2) Policy space</a:t>
            </a:r>
          </a:p>
          <a:p>
            <a:r>
              <a:rPr lang="da-DK" sz="2000" baseline="0" dirty="0" smtClean="0">
                <a:solidFill>
                  <a:srgbClr val="FF0000"/>
                </a:solidFill>
              </a:rPr>
              <a:t>Senegal – </a:t>
            </a:r>
          </a:p>
          <a:p>
            <a:r>
              <a:rPr lang="da-DK" sz="2000" baseline="0" dirty="0" smtClean="0">
                <a:solidFill>
                  <a:srgbClr val="FF0000"/>
                </a:solidFill>
              </a:rPr>
              <a:t>Burkina faso - </a:t>
            </a:r>
          </a:p>
          <a:p>
            <a:r>
              <a:rPr lang="da-DK" sz="2000" b="1" baseline="0" dirty="0" smtClean="0">
                <a:solidFill>
                  <a:srgbClr val="FF0000"/>
                </a:solidFill>
              </a:rPr>
              <a:t>Jordan</a:t>
            </a:r>
            <a:r>
              <a:rPr lang="da-DK" sz="2000" baseline="0" dirty="0" smtClean="0">
                <a:solidFill>
                  <a:srgbClr val="FF0000"/>
                </a:solidFill>
              </a:rPr>
              <a:t> -  the highland water forum has introduced new actors (private sector and civil society) into the policy arena who are starting to make a contribution and who could help make new policy directions more viable by ensuring that they take account of perceptions on the ground </a:t>
            </a:r>
          </a:p>
          <a:p>
            <a:endParaRPr lang="da-DK" sz="2000" baseline="0" dirty="0" smtClean="0">
              <a:solidFill>
                <a:srgbClr val="FF0000"/>
              </a:solidFill>
            </a:endParaRPr>
          </a:p>
          <a:p>
            <a:r>
              <a:rPr lang="da-DK" sz="2000" b="0" u="sng" baseline="0" dirty="0" smtClean="0">
                <a:solidFill>
                  <a:srgbClr val="FF0000"/>
                </a:solidFill>
              </a:rPr>
              <a:t>3) Opportunity to influence</a:t>
            </a:r>
          </a:p>
          <a:p>
            <a:r>
              <a:rPr lang="da-DK" sz="2000" b="1" baseline="0" dirty="0" smtClean="0">
                <a:solidFill>
                  <a:srgbClr val="FF0000"/>
                </a:solidFill>
              </a:rPr>
              <a:t>Lesotho</a:t>
            </a:r>
            <a:r>
              <a:rPr lang="da-DK" sz="2000" baseline="0" dirty="0" smtClean="0">
                <a:solidFill>
                  <a:srgbClr val="FF0000"/>
                </a:solidFill>
              </a:rPr>
              <a:t> – Civil society is now on the board of new water authorities e.g. Metolong Authority </a:t>
            </a:r>
            <a:r>
              <a:rPr lang="da-DK" sz="2000" b="1" baseline="0" dirty="0" smtClean="0">
                <a:solidFill>
                  <a:srgbClr val="FF0000"/>
                </a:solidFill>
              </a:rPr>
              <a:t>BUT THE UGANDA AND South Africa EXP TO SOME EXTENT COUNTERS THIS</a:t>
            </a:r>
          </a:p>
          <a:p>
            <a:endParaRPr lang="da-DK" sz="2000" baseline="0" dirty="0" smtClean="0">
              <a:solidFill>
                <a:srgbClr val="FF0000"/>
              </a:solidFill>
            </a:endParaRPr>
          </a:p>
          <a:p>
            <a:r>
              <a:rPr lang="da-DK" sz="2000" b="0" u="sng" baseline="0" dirty="0" smtClean="0">
                <a:solidFill>
                  <a:srgbClr val="FF0000"/>
                </a:solidFill>
              </a:rPr>
              <a:t>4) Quality of dialogue</a:t>
            </a:r>
          </a:p>
          <a:p>
            <a:r>
              <a:rPr lang="da-DK" sz="2000" baseline="0" dirty="0" smtClean="0">
                <a:solidFill>
                  <a:srgbClr val="FF0000"/>
                </a:solidFill>
              </a:rPr>
              <a:t>Uganda - </a:t>
            </a:r>
          </a:p>
          <a:p>
            <a:r>
              <a:rPr lang="da-DK" sz="2000" baseline="0" dirty="0" smtClean="0">
                <a:solidFill>
                  <a:srgbClr val="FF0000"/>
                </a:solidFill>
              </a:rPr>
              <a:t>Burkina Faso – </a:t>
            </a:r>
          </a:p>
          <a:p>
            <a:r>
              <a:rPr lang="da-DK" sz="2000" baseline="0" dirty="0" smtClean="0">
                <a:solidFill>
                  <a:srgbClr val="FF0000"/>
                </a:solidFill>
              </a:rPr>
              <a:t> Senegal - </a:t>
            </a:r>
          </a:p>
          <a:p>
            <a:endParaRPr lang="en-US" sz="2000" dirty="0">
              <a:solidFill>
                <a:srgbClr val="FF0000"/>
              </a:solidFill>
            </a:endParaRPr>
          </a:p>
        </p:txBody>
      </p:sp>
      <p:sp>
        <p:nvSpPr>
          <p:cNvPr id="4" name="Slide Number Placeholder 3"/>
          <p:cNvSpPr>
            <a:spLocks noGrp="1"/>
          </p:cNvSpPr>
          <p:nvPr>
            <p:ph type="sldNum" sz="quarter" idx="10"/>
          </p:nvPr>
        </p:nvSpPr>
        <p:spPr/>
        <p:txBody>
          <a:bodyPr/>
          <a:lstStyle/>
          <a:p>
            <a:fld id="{DF2F836A-DE23-4183-96C8-F4E3B1ECEB40}"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p>
          <a:p>
            <a:pPr marL="0" marR="0" indent="0" algn="l" defTabSz="914400" rtl="0" eaLnBrk="1" fontAlgn="auto" latinLnBrk="0" hangingPunct="1">
              <a:lnSpc>
                <a:spcPct val="100000"/>
              </a:lnSpc>
              <a:spcBef>
                <a:spcPts val="0"/>
              </a:spcBef>
              <a:spcAft>
                <a:spcPts val="0"/>
              </a:spcAft>
              <a:buClrTx/>
              <a:buSzTx/>
              <a:buFontTx/>
              <a:buNone/>
              <a:tabLst/>
              <a:defRPr/>
            </a:pPr>
            <a:endParaRPr lang="da-DK" sz="1200" kern="1200" baseline="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da-DK" sz="1200" b="1" kern="1200" baseline="0" dirty="0" smtClean="0">
                <a:solidFill>
                  <a:schemeClr val="tx1"/>
                </a:solidFill>
                <a:latin typeface="+mn-lt"/>
                <a:ea typeface="+mn-ea"/>
                <a:cs typeface="+mn-cs"/>
              </a:rPr>
              <a:t>Uganda - </a:t>
            </a:r>
            <a:r>
              <a:rPr lang="da-DK" sz="1200" b="0" kern="1200" baseline="0" dirty="0" smtClean="0">
                <a:solidFill>
                  <a:schemeClr val="tx1"/>
                </a:solidFill>
                <a:latin typeface="+mn-lt"/>
                <a:ea typeface="+mn-ea"/>
                <a:cs typeface="+mn-cs"/>
              </a:rPr>
              <a:t>no provinces. Districts small, no economy of scale, low capacity, swap/donor support introduced deconcentrated structures (tsu, wsdf, umbrella orgs, wmzs). But these are not fully internalised in government and depend on donor funding, gov unlikely to be able to maintain funding levels and capacity.</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endParaRPr lang="da-DK" sz="1200" b="1" kern="1200" baseline="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da-DK" sz="1200" b="1" kern="1200" baseline="0" dirty="0" smtClean="0">
                <a:solidFill>
                  <a:schemeClr val="tx1"/>
                </a:solidFill>
                <a:latin typeface="+mn-lt"/>
                <a:ea typeface="+mn-ea"/>
                <a:cs typeface="+mn-cs"/>
              </a:rPr>
              <a:t>Uganda – </a:t>
            </a:r>
            <a:r>
              <a:rPr lang="en-US" sz="1200" b="0" kern="1200" baseline="0" dirty="0" err="1" smtClean="0">
                <a:solidFill>
                  <a:schemeClr val="tx1"/>
                </a:solidFill>
                <a:latin typeface="+mn-lt"/>
                <a:ea typeface="+mn-ea"/>
                <a:cs typeface="+mn-cs"/>
              </a:rPr>
              <a:t>mwe</a:t>
            </a:r>
            <a:r>
              <a:rPr lang="en-US" sz="1200" b="0" kern="1200" baseline="0" dirty="0" smtClean="0">
                <a:solidFill>
                  <a:schemeClr val="tx1"/>
                </a:solidFill>
                <a:latin typeface="+mn-lt"/>
                <a:ea typeface="+mn-ea"/>
                <a:cs typeface="+mn-cs"/>
              </a:rPr>
              <a:t> have started </a:t>
            </a:r>
            <a:r>
              <a:rPr lang="en-US" sz="1200" b="0" kern="1200" baseline="0" dirty="0" err="1" smtClean="0">
                <a:solidFill>
                  <a:schemeClr val="tx1"/>
                </a:solidFill>
                <a:latin typeface="+mn-lt"/>
                <a:ea typeface="+mn-ea"/>
                <a:cs typeface="+mn-cs"/>
              </a:rPr>
              <a:t>recentralising</a:t>
            </a:r>
            <a:r>
              <a:rPr lang="en-US" sz="1200" b="0" kern="1200" baseline="0" dirty="0" smtClean="0">
                <a:solidFill>
                  <a:schemeClr val="tx1"/>
                </a:solidFill>
                <a:latin typeface="+mn-lt"/>
                <a:ea typeface="+mn-ea"/>
                <a:cs typeface="+mn-cs"/>
              </a:rPr>
              <a:t> by procuring heavy equipment for construction of dams and valley tanks, and drilling rigs for rural water supplies. This takes </a:t>
            </a:r>
            <a:r>
              <a:rPr lang="en-US" sz="1200" b="0" kern="1200" baseline="0" dirty="0" err="1" smtClean="0">
                <a:solidFill>
                  <a:schemeClr val="tx1"/>
                </a:solidFill>
                <a:latin typeface="+mn-lt"/>
                <a:ea typeface="+mn-ea"/>
                <a:cs typeface="+mn-cs"/>
              </a:rPr>
              <a:t>awy</a:t>
            </a:r>
            <a:r>
              <a:rPr lang="en-US" sz="1200" b="0" kern="1200" baseline="0" dirty="0" smtClean="0">
                <a:solidFill>
                  <a:schemeClr val="tx1"/>
                </a:solidFill>
                <a:latin typeface="+mn-lt"/>
                <a:ea typeface="+mn-ea"/>
                <a:cs typeface="+mn-cs"/>
              </a:rPr>
              <a:t> control from districts and infringes role of private sector</a:t>
            </a: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sz="1200" b="0" kern="1200" baseline="0" dirty="0" smtClean="0">
                <a:solidFill>
                  <a:schemeClr val="tx1"/>
                </a:solidFill>
                <a:latin typeface="+mn-lt"/>
                <a:ea typeface="+mn-ea"/>
                <a:cs typeface="+mn-cs"/>
              </a:rPr>
              <a:t>	Also, removal of tax being major </a:t>
            </a:r>
            <a:r>
              <a:rPr lang="en-US" sz="1200" b="0" kern="1200" baseline="0" dirty="0" err="1" smtClean="0">
                <a:solidFill>
                  <a:schemeClr val="tx1"/>
                </a:solidFill>
                <a:latin typeface="+mn-lt"/>
                <a:ea typeface="+mn-ea"/>
                <a:cs typeface="+mn-cs"/>
              </a:rPr>
              <a:t>revneue</a:t>
            </a:r>
            <a:r>
              <a:rPr lang="en-US" sz="1200" b="0" kern="1200" baseline="0" dirty="0" smtClean="0">
                <a:solidFill>
                  <a:schemeClr val="tx1"/>
                </a:solidFill>
                <a:latin typeface="+mn-lt"/>
                <a:ea typeface="+mn-ea"/>
                <a:cs typeface="+mn-cs"/>
              </a:rPr>
              <a:t> base (graduate tax) for districts have increased central </a:t>
            </a:r>
            <a:r>
              <a:rPr lang="en-US" sz="1200" b="0" kern="1200" baseline="0" dirty="0" err="1" smtClean="0">
                <a:solidFill>
                  <a:schemeClr val="tx1"/>
                </a:solidFill>
                <a:latin typeface="+mn-lt"/>
                <a:ea typeface="+mn-ea"/>
                <a:cs typeface="+mn-cs"/>
              </a:rPr>
              <a:t>gov</a:t>
            </a:r>
            <a:r>
              <a:rPr lang="en-US" sz="1200" b="0" kern="1200" baseline="0" dirty="0" smtClean="0">
                <a:solidFill>
                  <a:schemeClr val="tx1"/>
                </a:solidFill>
                <a:latin typeface="+mn-lt"/>
                <a:ea typeface="+mn-ea"/>
                <a:cs typeface="+mn-cs"/>
              </a:rPr>
              <a:t> dependency</a:t>
            </a:r>
          </a:p>
          <a:p>
            <a:pPr marL="228600" marR="0" indent="-228600" algn="l" defTabSz="914400" rtl="0" eaLnBrk="1" fontAlgn="auto" latinLnBrk="0" hangingPunct="1">
              <a:lnSpc>
                <a:spcPct val="100000"/>
              </a:lnSpc>
              <a:spcBef>
                <a:spcPts val="0"/>
              </a:spcBef>
              <a:spcAft>
                <a:spcPts val="0"/>
              </a:spcAft>
              <a:buClrTx/>
              <a:buSzTx/>
              <a:buFontTx/>
              <a:buNone/>
              <a:tabLst/>
              <a:defRPr/>
            </a:pPr>
            <a:endParaRPr lang="en-US" sz="1200" b="1" kern="1200" baseline="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tx1"/>
                </a:solidFill>
                <a:latin typeface="+mn-lt"/>
                <a:ea typeface="+mn-ea"/>
                <a:cs typeface="+mn-cs"/>
              </a:rPr>
              <a:t>3)	</a:t>
            </a:r>
            <a:r>
              <a:rPr lang="en-US" sz="1200" b="1" kern="1200" baseline="0" dirty="0" err="1" smtClean="0">
                <a:solidFill>
                  <a:schemeClr val="tx1"/>
                </a:solidFill>
                <a:latin typeface="+mn-lt"/>
                <a:ea typeface="+mn-ea"/>
                <a:cs typeface="+mn-cs"/>
              </a:rPr>
              <a:t>uganda</a:t>
            </a:r>
            <a:r>
              <a:rPr lang="en-US" sz="1200" b="1" kern="1200" baseline="0" dirty="0" smtClean="0">
                <a:solidFill>
                  <a:schemeClr val="tx1"/>
                </a:solidFill>
                <a:latin typeface="+mn-lt"/>
                <a:ea typeface="+mn-ea"/>
                <a:cs typeface="+mn-cs"/>
              </a:rPr>
              <a:t> – </a:t>
            </a:r>
            <a:r>
              <a:rPr lang="en-US" sz="1200" b="0" kern="1200" baseline="0" dirty="0" smtClean="0">
                <a:solidFill>
                  <a:schemeClr val="tx1"/>
                </a:solidFill>
                <a:latin typeface="+mn-lt"/>
                <a:ea typeface="+mn-ea"/>
                <a:cs typeface="+mn-cs"/>
              </a:rPr>
              <a:t>districts keep being fragmented  into smaller units, too </a:t>
            </a:r>
            <a:r>
              <a:rPr lang="en-US" sz="1200" b="0" kern="1200" baseline="0" dirty="0" err="1" smtClean="0">
                <a:solidFill>
                  <a:schemeClr val="tx1"/>
                </a:solidFill>
                <a:latin typeface="+mn-lt"/>
                <a:ea typeface="+mn-ea"/>
                <a:cs typeface="+mn-cs"/>
              </a:rPr>
              <a:t>smal</a:t>
            </a:r>
            <a:r>
              <a:rPr lang="en-US" sz="1200" b="0" kern="1200" baseline="0" dirty="0" smtClean="0">
                <a:solidFill>
                  <a:schemeClr val="tx1"/>
                </a:solidFill>
                <a:latin typeface="+mn-lt"/>
                <a:ea typeface="+mn-ea"/>
                <a:cs typeface="+mn-cs"/>
              </a:rPr>
              <a:t> to obtain economy of scale in service provision and procurement</a:t>
            </a:r>
          </a:p>
          <a:p>
            <a:pPr marL="228600" marR="0" indent="-228600" algn="l" defTabSz="914400" rtl="0" eaLnBrk="1" fontAlgn="auto" latinLnBrk="0" hangingPunct="1">
              <a:lnSpc>
                <a:spcPct val="100000"/>
              </a:lnSpc>
              <a:spcBef>
                <a:spcPts val="0"/>
              </a:spcBef>
              <a:spcAft>
                <a:spcPts val="0"/>
              </a:spcAft>
              <a:buClrTx/>
              <a:buSzTx/>
              <a:buFontTx/>
              <a:buNone/>
              <a:tabLst/>
              <a:defRPr/>
            </a:pPr>
            <a:endParaRPr lang="en-US" sz="1200" b="1" kern="1200" baseline="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tx1"/>
                </a:solidFill>
                <a:latin typeface="+mn-lt"/>
                <a:ea typeface="+mn-ea"/>
                <a:cs typeface="+mn-cs"/>
              </a:rPr>
              <a:t>4)	</a:t>
            </a:r>
            <a:r>
              <a:rPr lang="en-US" sz="1200" b="1" kern="1200" baseline="0" dirty="0" err="1" smtClean="0">
                <a:solidFill>
                  <a:schemeClr val="tx1"/>
                </a:solidFill>
                <a:latin typeface="+mn-lt"/>
                <a:ea typeface="+mn-ea"/>
                <a:cs typeface="+mn-cs"/>
              </a:rPr>
              <a:t>uganda</a:t>
            </a:r>
            <a:r>
              <a:rPr lang="en-US" sz="1200" b="1" kern="1200" baseline="0" dirty="0" smtClean="0">
                <a:solidFill>
                  <a:schemeClr val="tx1"/>
                </a:solidFill>
                <a:latin typeface="+mn-lt"/>
                <a:ea typeface="+mn-ea"/>
                <a:cs typeface="+mn-cs"/>
              </a:rPr>
              <a:t>/South Africa – </a:t>
            </a:r>
            <a:r>
              <a:rPr lang="en-US" sz="1200" b="0" kern="1200" baseline="0" dirty="0" smtClean="0">
                <a:solidFill>
                  <a:schemeClr val="tx1"/>
                </a:solidFill>
                <a:latin typeface="+mn-lt"/>
                <a:ea typeface="+mn-ea"/>
                <a:cs typeface="+mn-cs"/>
              </a:rPr>
              <a:t>it is difficult to attract and retain qualified staff. Several </a:t>
            </a:r>
            <a:r>
              <a:rPr lang="en-US" sz="1200" b="0" kern="1200" baseline="0" dirty="0" err="1" smtClean="0">
                <a:solidFill>
                  <a:schemeClr val="tx1"/>
                </a:solidFill>
                <a:latin typeface="+mn-lt"/>
                <a:ea typeface="+mn-ea"/>
                <a:cs typeface="+mn-cs"/>
              </a:rPr>
              <a:t>municipalies</a:t>
            </a:r>
            <a:r>
              <a:rPr lang="en-US" sz="1200" b="0" kern="1200" baseline="0" dirty="0" smtClean="0">
                <a:solidFill>
                  <a:schemeClr val="tx1"/>
                </a:solidFill>
                <a:latin typeface="+mn-lt"/>
                <a:ea typeface="+mn-ea"/>
                <a:cs typeface="+mn-cs"/>
              </a:rPr>
              <a:t> in South Africa do not have engineers, </a:t>
            </a:r>
            <a:r>
              <a:rPr lang="en-US" sz="1200" b="0" kern="1200" baseline="0" dirty="0" err="1" smtClean="0">
                <a:solidFill>
                  <a:schemeClr val="tx1"/>
                </a:solidFill>
                <a:latin typeface="+mn-lt"/>
                <a:ea typeface="+mn-ea"/>
                <a:cs typeface="+mn-cs"/>
              </a:rPr>
              <a:t>dwa</a:t>
            </a:r>
            <a:r>
              <a:rPr lang="en-US" sz="1200" b="0" kern="1200" baseline="0" dirty="0" smtClean="0">
                <a:solidFill>
                  <a:schemeClr val="tx1"/>
                </a:solidFill>
                <a:latin typeface="+mn-lt"/>
                <a:ea typeface="+mn-ea"/>
                <a:cs typeface="+mn-cs"/>
              </a:rPr>
              <a:t> </a:t>
            </a:r>
            <a:r>
              <a:rPr lang="en-US" sz="1200" b="0" kern="1200" baseline="0" dirty="0" err="1" smtClean="0">
                <a:solidFill>
                  <a:schemeClr val="tx1"/>
                </a:solidFill>
                <a:latin typeface="+mn-lt"/>
                <a:ea typeface="+mn-ea"/>
                <a:cs typeface="+mn-cs"/>
              </a:rPr>
              <a:t>senjemanje</a:t>
            </a:r>
            <a:r>
              <a:rPr lang="en-US" sz="1200" b="0" kern="1200" baseline="0" dirty="0" smtClean="0">
                <a:solidFill>
                  <a:schemeClr val="tx1"/>
                </a:solidFill>
                <a:latin typeface="+mn-lt"/>
                <a:ea typeface="+mn-ea"/>
                <a:cs typeface="+mn-cs"/>
              </a:rPr>
              <a:t> </a:t>
            </a:r>
            <a:r>
              <a:rPr lang="en-US" sz="1200" b="0" kern="1200" baseline="0" dirty="0" err="1" smtClean="0">
                <a:solidFill>
                  <a:schemeClr val="tx1"/>
                </a:solidFill>
                <a:latin typeface="+mn-lt"/>
                <a:ea typeface="+mn-ea"/>
                <a:cs typeface="+mn-cs"/>
              </a:rPr>
              <a:t>prog</a:t>
            </a:r>
            <a:r>
              <a:rPr lang="en-US" sz="1200" b="0" kern="1200" baseline="0" dirty="0" smtClean="0">
                <a:solidFill>
                  <a:schemeClr val="tx1"/>
                </a:solidFill>
                <a:latin typeface="+mn-lt"/>
                <a:ea typeface="+mn-ea"/>
                <a:cs typeface="+mn-cs"/>
              </a:rPr>
              <a:t> in South Africa tries to </a:t>
            </a:r>
            <a:r>
              <a:rPr lang="en-US" sz="1200" b="0" kern="1200" baseline="0" dirty="0" err="1" smtClean="0">
                <a:solidFill>
                  <a:schemeClr val="tx1"/>
                </a:solidFill>
                <a:latin typeface="+mn-lt"/>
                <a:ea typeface="+mn-ea"/>
                <a:cs typeface="+mn-cs"/>
              </a:rPr>
              <a:t>addrss</a:t>
            </a:r>
            <a:r>
              <a:rPr lang="en-US" sz="1200" b="0" kern="1200" baseline="0" dirty="0" smtClean="0">
                <a:solidFill>
                  <a:schemeClr val="tx1"/>
                </a:solidFill>
                <a:latin typeface="+mn-lt"/>
                <a:ea typeface="+mn-ea"/>
                <a:cs typeface="+mn-cs"/>
              </a:rPr>
              <a:t> this by putting </a:t>
            </a:r>
            <a:r>
              <a:rPr lang="en-US" sz="1200" b="0" kern="1200" baseline="0" dirty="0" err="1" smtClean="0">
                <a:solidFill>
                  <a:schemeClr val="tx1"/>
                </a:solidFill>
                <a:latin typeface="+mn-lt"/>
                <a:ea typeface="+mn-ea"/>
                <a:cs typeface="+mn-cs"/>
              </a:rPr>
              <a:t>retiered</a:t>
            </a:r>
            <a:r>
              <a:rPr lang="en-US" sz="1200" b="0" kern="1200" baseline="0" dirty="0" smtClean="0">
                <a:solidFill>
                  <a:schemeClr val="tx1"/>
                </a:solidFill>
                <a:latin typeface="+mn-lt"/>
                <a:ea typeface="+mn-ea"/>
                <a:cs typeface="+mn-cs"/>
              </a:rPr>
              <a:t> and student engineers in municipalities </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endParaRPr lang="en-US" sz="1200" b="1"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en-US" dirty="0" smtClean="0"/>
          </a:p>
          <a:p>
            <a:pPr marL="228600" indent="-228600">
              <a:buAutoNum type="arabicParenR"/>
            </a:pPr>
            <a:r>
              <a:rPr lang="en-US" b="1" baseline="0" dirty="0" smtClean="0"/>
              <a:t>South Africa – </a:t>
            </a:r>
            <a:r>
              <a:rPr lang="en-US" b="0" baseline="0" dirty="0" smtClean="0"/>
              <a:t>government is </a:t>
            </a:r>
            <a:r>
              <a:rPr lang="en-US" b="0" baseline="0" dirty="0" err="1" smtClean="0"/>
              <a:t>contirnuing</a:t>
            </a:r>
            <a:r>
              <a:rPr lang="en-US" b="0" baseline="0" dirty="0" smtClean="0"/>
              <a:t> swap on own funds. </a:t>
            </a:r>
            <a:r>
              <a:rPr lang="en-US" b="0" baseline="0" dirty="0" err="1" smtClean="0"/>
              <a:t>Dwa</a:t>
            </a:r>
            <a:r>
              <a:rPr lang="en-US" b="0" baseline="0" dirty="0" smtClean="0"/>
              <a:t> definitely leading swap </a:t>
            </a:r>
          </a:p>
          <a:p>
            <a:pPr marL="228600" indent="-228600">
              <a:buNone/>
            </a:pPr>
            <a:r>
              <a:rPr lang="en-US" b="0" baseline="0" dirty="0" smtClean="0"/>
              <a:t>	</a:t>
            </a:r>
            <a:r>
              <a:rPr lang="en-US" b="0" baseline="0" dirty="0" err="1" smtClean="0"/>
              <a:t>uganda</a:t>
            </a:r>
            <a:r>
              <a:rPr lang="en-US" b="0" baseline="0" dirty="0" smtClean="0"/>
              <a:t> – all stakeholders </a:t>
            </a:r>
            <a:r>
              <a:rPr lang="en-US" b="0" baseline="0" dirty="0" err="1" smtClean="0"/>
              <a:t>gov</a:t>
            </a:r>
            <a:r>
              <a:rPr lang="en-US" b="0" baseline="0" dirty="0" smtClean="0"/>
              <a:t>, civil society, private sector all see swap as </a:t>
            </a:r>
            <a:r>
              <a:rPr lang="en-US" b="0" baseline="0" dirty="0" err="1" smtClean="0"/>
              <a:t>improvemen</a:t>
            </a:r>
            <a:r>
              <a:rPr lang="en-US" b="0" baseline="0" dirty="0" smtClean="0"/>
              <a:t>, even if it had made their own life more difficult (</a:t>
            </a:r>
            <a:r>
              <a:rPr lang="en-US" b="0" baseline="0" dirty="0" err="1" smtClean="0"/>
              <a:t>e.G.</a:t>
            </a:r>
            <a:r>
              <a:rPr lang="en-US" b="0" baseline="0" dirty="0" smtClean="0"/>
              <a:t> Ngo and </a:t>
            </a:r>
            <a:r>
              <a:rPr lang="en-US" b="0" baseline="0" dirty="0" err="1" smtClean="0"/>
              <a:t>moh</a:t>
            </a:r>
            <a:r>
              <a:rPr lang="en-US" b="0" baseline="0" dirty="0" smtClean="0"/>
              <a:t> funding)</a:t>
            </a:r>
          </a:p>
          <a:p>
            <a:pPr marL="228600" indent="-228600">
              <a:buNone/>
            </a:pPr>
            <a:endParaRPr lang="en-US" b="1" baseline="0" dirty="0" smtClean="0"/>
          </a:p>
          <a:p>
            <a:pPr marL="228600" indent="-228600">
              <a:buAutoNum type="arabicParenR" startAt="2"/>
            </a:pPr>
            <a:r>
              <a:rPr lang="en-US" b="1" baseline="0" dirty="0" smtClean="0"/>
              <a:t>South Africa - </a:t>
            </a:r>
            <a:r>
              <a:rPr lang="en-US" b="0" baseline="0" dirty="0" smtClean="0"/>
              <a:t>strong sector </a:t>
            </a:r>
            <a:r>
              <a:rPr lang="en-US" b="0" baseline="0" dirty="0" err="1" smtClean="0"/>
              <a:t>belongng</a:t>
            </a:r>
            <a:r>
              <a:rPr lang="en-US" b="0" baseline="0" dirty="0" smtClean="0"/>
              <a:t> </a:t>
            </a:r>
            <a:r>
              <a:rPr lang="en-US" b="0" baseline="0" dirty="0" err="1" smtClean="0"/>
              <a:t>sence</a:t>
            </a:r>
            <a:r>
              <a:rPr lang="en-US" b="0" baseline="0" dirty="0" smtClean="0"/>
              <a:t> in South Africa among </a:t>
            </a:r>
            <a:r>
              <a:rPr lang="en-US" b="0" baseline="0" dirty="0" err="1" smtClean="0"/>
              <a:t>stakhelders</a:t>
            </a:r>
            <a:r>
              <a:rPr lang="en-US" b="0" baseline="0" dirty="0" smtClean="0"/>
              <a:t>, all saying it is far better than before with conflicts and lack of coop. OWNERSHIP OF </a:t>
            </a:r>
            <a:r>
              <a:rPr lang="en-GB" b="0" dirty="0" smtClean="0"/>
              <a:t>strategic framework for water services (SWFS) 2003,DONE IN CONSULTATIVE</a:t>
            </a:r>
            <a:r>
              <a:rPr lang="en-GB" b="0" baseline="0" dirty="0" smtClean="0"/>
              <a:t> PROCESS. </a:t>
            </a:r>
          </a:p>
          <a:p>
            <a:pPr marL="228600" indent="-228600">
              <a:buNone/>
            </a:pPr>
            <a:r>
              <a:rPr lang="en-GB" b="1" baseline="0" dirty="0" smtClean="0"/>
              <a:t>	Uganda – </a:t>
            </a:r>
            <a:r>
              <a:rPr lang="en-GB" b="0" baseline="0" dirty="0" err="1" smtClean="0"/>
              <a:t>jsr</a:t>
            </a:r>
            <a:r>
              <a:rPr lang="en-GB" b="0" baseline="0" dirty="0" smtClean="0"/>
              <a:t>, where whole </a:t>
            </a:r>
            <a:r>
              <a:rPr lang="en-GB" b="0" baseline="0" dirty="0" err="1" smtClean="0"/>
              <a:t>secotr</a:t>
            </a:r>
            <a:r>
              <a:rPr lang="en-GB" b="0" baseline="0" dirty="0" smtClean="0"/>
              <a:t> jointly reviews progress and sets targets for sector. </a:t>
            </a:r>
            <a:r>
              <a:rPr lang="en-GB" b="0" baseline="0" dirty="0" err="1" smtClean="0"/>
              <a:t>Jsr</a:t>
            </a:r>
            <a:r>
              <a:rPr lang="en-GB" b="0" baseline="0" dirty="0" smtClean="0"/>
              <a:t> decisions reported against and followed-up upon</a:t>
            </a:r>
            <a:endParaRPr lang="en-US" b="0" baseline="0" dirty="0" smtClean="0"/>
          </a:p>
          <a:p>
            <a:pPr marL="228600" indent="-228600">
              <a:buNone/>
            </a:pPr>
            <a:endParaRPr lang="en-US" b="1" baseline="0" dirty="0" smtClean="0"/>
          </a:p>
          <a:p>
            <a:pPr marL="228600" indent="-228600">
              <a:buNone/>
            </a:pPr>
            <a:r>
              <a:rPr lang="en-US" b="1" baseline="0" dirty="0" smtClean="0"/>
              <a:t>3)	</a:t>
            </a:r>
            <a:r>
              <a:rPr lang="en-US" b="1" baseline="0" dirty="0" err="1" smtClean="0"/>
              <a:t>uganda</a:t>
            </a:r>
            <a:r>
              <a:rPr lang="en-US" b="1" baseline="0" dirty="0" smtClean="0"/>
              <a:t> – </a:t>
            </a:r>
            <a:r>
              <a:rPr lang="en-US" b="0" baseline="0" dirty="0" smtClean="0"/>
              <a:t>civil society up till recently was responsible for 1/3 of coverage increase, but only had one rep (</a:t>
            </a:r>
            <a:r>
              <a:rPr lang="en-US" b="0" baseline="0" dirty="0" err="1" smtClean="0"/>
              <a:t>uwasnet</a:t>
            </a:r>
            <a:r>
              <a:rPr lang="en-US" b="0" baseline="0" dirty="0" smtClean="0"/>
              <a:t>) in sector group. </a:t>
            </a:r>
            <a:r>
              <a:rPr lang="en-US" b="0" baseline="0" dirty="0" err="1" smtClean="0"/>
              <a:t>Uwasnet</a:t>
            </a:r>
            <a:r>
              <a:rPr lang="en-US" b="0" baseline="0" dirty="0" smtClean="0"/>
              <a:t> </a:t>
            </a:r>
            <a:r>
              <a:rPr lang="en-US" b="0" baseline="0" dirty="0" err="1" smtClean="0"/>
              <a:t>gov</a:t>
            </a:r>
            <a:r>
              <a:rPr lang="en-US" b="0" baseline="0" dirty="0" smtClean="0"/>
              <a:t> funded and thus seen by some to be weak on advocacy (don’t bite hand that feeds)</a:t>
            </a:r>
          </a:p>
          <a:p>
            <a:pPr marL="228600" indent="-228600">
              <a:buNone/>
            </a:pPr>
            <a:r>
              <a:rPr lang="en-US" b="1" baseline="0" dirty="0" smtClean="0"/>
              <a:t>	South Africa </a:t>
            </a:r>
            <a:r>
              <a:rPr lang="en-US" b="0" baseline="0" dirty="0" smtClean="0"/>
              <a:t>– fewer and weaker </a:t>
            </a:r>
            <a:r>
              <a:rPr lang="en-US" b="0" baseline="0" dirty="0" err="1" smtClean="0"/>
              <a:t>ngos</a:t>
            </a:r>
            <a:r>
              <a:rPr lang="en-US" b="0" baseline="0" dirty="0" smtClean="0"/>
              <a:t> since donor funds stopped flowing to them and depending on </a:t>
            </a:r>
            <a:r>
              <a:rPr lang="en-US" b="0" baseline="0" dirty="0" err="1" smtClean="0"/>
              <a:t>gov</a:t>
            </a:r>
            <a:r>
              <a:rPr lang="en-US" b="0" baseline="0" dirty="0" smtClean="0"/>
              <a:t> channels for funding, now play less of a role than before </a:t>
            </a:r>
            <a:r>
              <a:rPr lang="en-US" b="0" baseline="0" dirty="0" err="1" smtClean="0"/>
              <a:t>e.G.</a:t>
            </a:r>
            <a:r>
              <a:rPr lang="en-US" b="0" baseline="0" dirty="0" smtClean="0"/>
              <a:t> In service provision. Private sector not involved in sector coordination and plays no role </a:t>
            </a:r>
            <a:r>
              <a:rPr lang="en-US" b="0" baseline="0" dirty="0" err="1" smtClean="0"/>
              <a:t>sd</a:t>
            </a:r>
            <a:r>
              <a:rPr lang="en-US" b="0" baseline="0" dirty="0" smtClean="0"/>
              <a:t> water service provider. Community-based schemes have virtually disappeared</a:t>
            </a:r>
          </a:p>
          <a:p>
            <a:pPr marL="228600" indent="-228600">
              <a:buNone/>
            </a:pPr>
            <a:endParaRPr lang="en-US" b="1" baseline="0" dirty="0" smtClean="0"/>
          </a:p>
          <a:p>
            <a:pPr marL="228600" indent="-228600">
              <a:buNone/>
            </a:pPr>
            <a:r>
              <a:rPr lang="en-US" b="1" baseline="0" dirty="0" smtClean="0"/>
              <a:t>4)	South Africa - </a:t>
            </a:r>
            <a:r>
              <a:rPr lang="en-US" b="0" baseline="0" dirty="0" smtClean="0"/>
              <a:t> participation in sector leadership group decreased significantly after </a:t>
            </a:r>
            <a:r>
              <a:rPr lang="en-US" b="0" baseline="0" dirty="0" err="1" smtClean="0"/>
              <a:t>dwa</a:t>
            </a:r>
            <a:r>
              <a:rPr lang="en-US" b="0" baseline="0" dirty="0" smtClean="0"/>
              <a:t> became more prescriptive. National water resource strategy (NWRS) 2004 WHICH WAS NOT CONSULTATIVE. Slow progress in </a:t>
            </a:r>
            <a:r>
              <a:rPr lang="en-US" b="0" baseline="0" dirty="0" err="1" smtClean="0"/>
              <a:t>wrm</a:t>
            </a:r>
            <a:r>
              <a:rPr lang="en-US" b="0" baseline="0" dirty="0" smtClean="0"/>
              <a:t>.</a:t>
            </a:r>
            <a:endParaRPr lang="en-US" b="0"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28600" indent="-228600">
              <a:buAutoNum type="arabicParenR"/>
            </a:pPr>
            <a:r>
              <a:rPr lang="en-GB" b="1" baseline="0" dirty="0" smtClean="0"/>
              <a:t>South Africa – </a:t>
            </a:r>
            <a:r>
              <a:rPr lang="en-GB" b="0" baseline="0" dirty="0" err="1" smtClean="0"/>
              <a:t>wrm</a:t>
            </a:r>
            <a:r>
              <a:rPr lang="en-GB" b="0" baseline="0" dirty="0" smtClean="0"/>
              <a:t> has never taken off. </a:t>
            </a:r>
            <a:r>
              <a:rPr lang="en-GB" b="0" baseline="0" dirty="0" err="1" smtClean="0"/>
              <a:t>Wmas</a:t>
            </a:r>
            <a:r>
              <a:rPr lang="en-GB" b="0" baseline="0" dirty="0" smtClean="0"/>
              <a:t> delayed for years. People say difficult to bring in </a:t>
            </a:r>
            <a:r>
              <a:rPr lang="en-GB" b="0" baseline="0" dirty="0" err="1" smtClean="0"/>
              <a:t>othe</a:t>
            </a:r>
            <a:r>
              <a:rPr lang="en-GB" b="0" baseline="0" dirty="0" smtClean="0"/>
              <a:t> </a:t>
            </a:r>
            <a:r>
              <a:rPr lang="en-GB" b="0" baseline="0" dirty="0" err="1" smtClean="0"/>
              <a:t>rgroup</a:t>
            </a:r>
            <a:r>
              <a:rPr lang="en-GB" b="0" baseline="0" dirty="0" smtClean="0"/>
              <a:t> of </a:t>
            </a:r>
            <a:r>
              <a:rPr lang="en-GB" b="0" baseline="0" dirty="0" err="1" smtClean="0"/>
              <a:t>peole</a:t>
            </a:r>
            <a:r>
              <a:rPr lang="en-GB" b="0" baseline="0" dirty="0" smtClean="0"/>
              <a:t> with a different culture than </a:t>
            </a:r>
            <a:r>
              <a:rPr lang="en-GB" b="0" baseline="0" dirty="0" err="1" smtClean="0"/>
              <a:t>wss</a:t>
            </a:r>
            <a:r>
              <a:rPr lang="en-GB" b="0" baseline="0" dirty="0" smtClean="0"/>
              <a:t>. Some say they should have parallel swap in beginning and </a:t>
            </a:r>
            <a:r>
              <a:rPr lang="en-GB" b="0" baseline="0" dirty="0" err="1" smtClean="0"/>
              <a:t>mereged</a:t>
            </a:r>
            <a:r>
              <a:rPr lang="en-GB" b="0" baseline="0" dirty="0" smtClean="0"/>
              <a:t> when at some level</a:t>
            </a:r>
          </a:p>
          <a:p>
            <a:pPr marL="228600" indent="-228600">
              <a:buNone/>
            </a:pPr>
            <a:r>
              <a:rPr lang="en-GB" b="1" baseline="0" dirty="0" smtClean="0"/>
              <a:t>	Uganda – </a:t>
            </a:r>
            <a:r>
              <a:rPr lang="en-GB" b="0" baseline="0" dirty="0" err="1" smtClean="0"/>
              <a:t>wfp</a:t>
            </a:r>
            <a:r>
              <a:rPr lang="en-GB" b="0" baseline="0" dirty="0" smtClean="0"/>
              <a:t> no/limited progress, </a:t>
            </a:r>
            <a:r>
              <a:rPr lang="en-GB" b="0" baseline="0" dirty="0" err="1" smtClean="0"/>
              <a:t>rws</a:t>
            </a:r>
            <a:r>
              <a:rPr lang="en-GB" b="0" baseline="0" dirty="0" smtClean="0"/>
              <a:t> still being most coordinated, </a:t>
            </a:r>
            <a:r>
              <a:rPr lang="en-GB" b="0" baseline="0" dirty="0" err="1" smtClean="0"/>
              <a:t>uws</a:t>
            </a:r>
            <a:r>
              <a:rPr lang="en-GB" b="0" baseline="0" dirty="0" smtClean="0"/>
              <a:t> improving, sanitation still fragmented</a:t>
            </a:r>
          </a:p>
          <a:p>
            <a:pPr marL="228600" indent="-228600">
              <a:buNone/>
            </a:pPr>
            <a:endParaRPr lang="en-GB" b="1" baseline="0" dirty="0" smtClean="0"/>
          </a:p>
          <a:p>
            <a:pPr marL="228600" indent="-228600">
              <a:buAutoNum type="arabicParenR" startAt="2"/>
            </a:pPr>
            <a:r>
              <a:rPr lang="en-GB" b="1" baseline="0" dirty="0" smtClean="0"/>
              <a:t>Uganda and South Africa – </a:t>
            </a:r>
            <a:r>
              <a:rPr lang="en-GB" b="0" baseline="0" dirty="0" smtClean="0"/>
              <a:t>low participation of health, education, agriculture and others in sector coordination meetings. South Africa reporting from </a:t>
            </a:r>
            <a:r>
              <a:rPr lang="en-GB" b="0" baseline="0" dirty="0" err="1" smtClean="0"/>
              <a:t>eduction</a:t>
            </a:r>
            <a:r>
              <a:rPr lang="en-GB" b="0" baseline="0" dirty="0" smtClean="0"/>
              <a:t> stopped.</a:t>
            </a:r>
          </a:p>
          <a:p>
            <a:pPr marL="228600" indent="-228600">
              <a:buNone/>
            </a:pPr>
            <a:r>
              <a:rPr lang="en-GB" b="0" baseline="0" dirty="0" smtClean="0"/>
              <a:t>	</a:t>
            </a:r>
            <a:r>
              <a:rPr lang="en-GB" b="1" i="0" baseline="0" dirty="0" smtClean="0"/>
              <a:t>Lesotho</a:t>
            </a:r>
            <a:r>
              <a:rPr lang="en-GB" b="0" i="0" baseline="0" dirty="0" smtClean="0"/>
              <a:t> – </a:t>
            </a:r>
            <a:r>
              <a:rPr lang="en-US" b="0" i="0" baseline="0" dirty="0" smtClean="0"/>
              <a:t>due to demanding ministerial performance indicators there are incentives for ministries to focus only on their own mandate and not on con-current mandates or areas which require coordination of many actors</a:t>
            </a:r>
            <a:endParaRPr lang="en-GB" b="0" i="0" baseline="0" dirty="0" smtClean="0"/>
          </a:p>
          <a:p>
            <a:pPr marL="228600" indent="-228600">
              <a:buAutoNum type="arabicParenR" startAt="2"/>
            </a:pPr>
            <a:endParaRPr lang="en-GB" b="1" baseline="0" dirty="0" smtClean="0"/>
          </a:p>
          <a:p>
            <a:pPr marL="228600" indent="-228600">
              <a:buAutoNum type="arabicParenR" startAt="2"/>
            </a:pPr>
            <a:r>
              <a:rPr lang="en-GB" b="1" baseline="0" dirty="0" smtClean="0"/>
              <a:t>Uganda – </a:t>
            </a:r>
            <a:r>
              <a:rPr lang="en-GB" b="0" baseline="0" dirty="0" smtClean="0"/>
              <a:t>sanitation split, donor/individual driving progress in sanitation sub-working group and </a:t>
            </a:r>
            <a:r>
              <a:rPr lang="en-GB" b="0" baseline="0" dirty="0" err="1" smtClean="0"/>
              <a:t>convisning</a:t>
            </a:r>
            <a:r>
              <a:rPr lang="en-GB" b="0" baseline="0" dirty="0" smtClean="0"/>
              <a:t> </a:t>
            </a:r>
            <a:r>
              <a:rPr lang="en-GB" b="0" baseline="0" dirty="0" err="1" smtClean="0"/>
              <a:t>mwe</a:t>
            </a:r>
            <a:r>
              <a:rPr lang="en-GB" b="0" baseline="0" dirty="0" smtClean="0"/>
              <a:t> to put funding in sanitation budget line. </a:t>
            </a:r>
            <a:r>
              <a:rPr lang="en-GB" b="0" baseline="0" dirty="0" err="1" smtClean="0"/>
              <a:t>Moh</a:t>
            </a:r>
            <a:r>
              <a:rPr lang="en-GB" b="0" baseline="0" dirty="0" smtClean="0"/>
              <a:t> putting very few resources to sanitation, but at the same time </a:t>
            </a:r>
            <a:r>
              <a:rPr lang="en-GB" b="0" baseline="0" dirty="0" err="1" smtClean="0"/>
              <a:t>cmpalining</a:t>
            </a:r>
            <a:r>
              <a:rPr lang="en-GB" b="0" baseline="0" dirty="0" smtClean="0"/>
              <a:t> about </a:t>
            </a:r>
            <a:r>
              <a:rPr lang="en-GB" b="0" baseline="0" dirty="0" err="1" smtClean="0"/>
              <a:t>dwa</a:t>
            </a:r>
            <a:r>
              <a:rPr lang="en-GB" b="0" baseline="0" dirty="0" smtClean="0"/>
              <a:t> getting funding while </a:t>
            </a:r>
            <a:r>
              <a:rPr lang="en-GB" b="0" baseline="0" dirty="0" err="1" smtClean="0"/>
              <a:t>sianitation</a:t>
            </a:r>
            <a:r>
              <a:rPr lang="en-GB" b="0" baseline="0" dirty="0" smtClean="0"/>
              <a:t> is covered in health act and therefore </a:t>
            </a:r>
            <a:r>
              <a:rPr lang="en-GB" b="0" baseline="0" dirty="0" err="1" smtClean="0"/>
              <a:t>shoudlb</a:t>
            </a:r>
            <a:r>
              <a:rPr lang="en-GB" b="0" baseline="0" dirty="0" smtClean="0"/>
              <a:t> e led by </a:t>
            </a:r>
            <a:r>
              <a:rPr lang="en-GB" b="0" baseline="0" dirty="0" err="1" smtClean="0"/>
              <a:t>moh</a:t>
            </a:r>
            <a:r>
              <a:rPr lang="en-GB" b="0" baseline="0" dirty="0" smtClean="0"/>
              <a:t>.</a:t>
            </a:r>
          </a:p>
          <a:p>
            <a:pPr marL="228600" indent="-228600">
              <a:buNone/>
            </a:pPr>
            <a:r>
              <a:rPr lang="en-GB" b="1" baseline="0" dirty="0" smtClean="0"/>
              <a:t>	Jordan –</a:t>
            </a:r>
            <a:r>
              <a:rPr lang="en-GB" b="0" baseline="0" dirty="0" smtClean="0"/>
              <a:t> </a:t>
            </a:r>
            <a:r>
              <a:rPr lang="en-US" b="0" baseline="0" dirty="0" smtClean="0"/>
              <a:t>competition for resources, especially external funds.  While water strategy is acknowledged as an important guidance for all sectors in relation to water, a full consensus of the policy around water has not yet emerged.</a:t>
            </a:r>
            <a:endParaRPr lang="en-GB" b="1" baseline="0" dirty="0" smtClean="0"/>
          </a:p>
          <a:p>
            <a:pPr marL="228600" indent="-228600">
              <a:buAutoNum type="arabicParenR" startAt="2"/>
            </a:pPr>
            <a:endParaRPr lang="en-GB" b="1" baseline="0" dirty="0" smtClean="0"/>
          </a:p>
          <a:p>
            <a:pPr marL="228600" indent="-228600">
              <a:buNone/>
            </a:pPr>
            <a:r>
              <a:rPr lang="en-GB" b="1" baseline="0" dirty="0" smtClean="0"/>
              <a:t>4)	</a:t>
            </a:r>
            <a:r>
              <a:rPr lang="en-GB" b="1" baseline="0" dirty="0" err="1" smtClean="0"/>
              <a:t>uganda</a:t>
            </a:r>
            <a:r>
              <a:rPr lang="en-GB" b="1" baseline="0" dirty="0" smtClean="0"/>
              <a:t> – </a:t>
            </a:r>
            <a:r>
              <a:rPr lang="en-GB" b="0" baseline="0" dirty="0" smtClean="0"/>
              <a:t>sanitation </a:t>
            </a:r>
            <a:r>
              <a:rPr lang="en-GB" b="0" baseline="0" dirty="0" err="1" smtClean="0"/>
              <a:t>workgin</a:t>
            </a:r>
            <a:r>
              <a:rPr lang="en-GB" b="0" baseline="0" dirty="0" smtClean="0"/>
              <a:t> group. </a:t>
            </a:r>
            <a:r>
              <a:rPr lang="en-GB" b="0" baseline="0" dirty="0" err="1" smtClean="0"/>
              <a:t>Moh</a:t>
            </a:r>
            <a:r>
              <a:rPr lang="en-GB" b="0" baseline="0" dirty="0" smtClean="0"/>
              <a:t> </a:t>
            </a:r>
            <a:r>
              <a:rPr lang="en-GB" b="0" baseline="0" dirty="0" err="1" smtClean="0"/>
              <a:t>particpates</a:t>
            </a:r>
            <a:r>
              <a:rPr lang="en-GB" b="0" baseline="0" dirty="0" smtClean="0"/>
              <a:t> and appreciates group, while </a:t>
            </a:r>
            <a:r>
              <a:rPr lang="en-GB" b="0" baseline="0" dirty="0" err="1" smtClean="0"/>
              <a:t>moh</a:t>
            </a:r>
            <a:r>
              <a:rPr lang="en-GB" b="0" baseline="0" dirty="0" smtClean="0"/>
              <a:t> doesn’t participate in sector </a:t>
            </a:r>
            <a:r>
              <a:rPr lang="en-GB" b="0" baseline="0" dirty="0" err="1" smtClean="0"/>
              <a:t>wg</a:t>
            </a:r>
            <a:endParaRPr lang="en-GB" b="0" baseline="0" dirty="0" smtClean="0"/>
          </a:p>
          <a:p>
            <a:pPr marL="228600" indent="-228600">
              <a:buAutoNum type="arabicParenR" startAt="2"/>
            </a:pPr>
            <a:endParaRPr lang="en-GB" b="1" baseline="0" dirty="0" smtClean="0"/>
          </a:p>
          <a:p>
            <a:pPr marL="228600" indent="-228600">
              <a:buAutoNum type="arabicParenR" startAt="2"/>
            </a:pPr>
            <a:endParaRPr lang="en-GB" b="1" baseline="0" dirty="0" smtClean="0"/>
          </a:p>
          <a:p>
            <a:pPr marL="228600" indent="-228600">
              <a:buAutoNum type="arabicParenR"/>
            </a:pPr>
            <a:endParaRPr lang="en-GB" b="1" baseline="0" dirty="0" smtClean="0"/>
          </a:p>
          <a:p>
            <a:pPr marL="228600" indent="-228600">
              <a:buAutoNum type="arabicParenR"/>
            </a:pPr>
            <a:endParaRPr lang="en-GB" b="1"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GB" b="1" baseline="0" dirty="0" smtClean="0"/>
              <a:t>South Africa – </a:t>
            </a:r>
            <a:r>
              <a:rPr lang="en-GB" b="0" baseline="0" dirty="0" err="1" smtClean="0"/>
              <a:t>msb</a:t>
            </a:r>
            <a:r>
              <a:rPr lang="en-GB" b="0" baseline="0" dirty="0" smtClean="0"/>
              <a:t> </a:t>
            </a:r>
            <a:r>
              <a:rPr lang="en-GB" b="0" baseline="0" dirty="0" err="1" smtClean="0"/>
              <a:t>strenghened</a:t>
            </a:r>
            <a:r>
              <a:rPr lang="en-GB" b="0" baseline="0" dirty="0" smtClean="0"/>
              <a:t> </a:t>
            </a:r>
            <a:r>
              <a:rPr lang="en-GB" b="0" baseline="0" dirty="0" err="1" smtClean="0"/>
              <a:t>reigonal</a:t>
            </a:r>
            <a:r>
              <a:rPr lang="en-GB" b="0" baseline="0" dirty="0" smtClean="0"/>
              <a:t> level coordination between provinces and </a:t>
            </a:r>
            <a:r>
              <a:rPr lang="en-GB" b="0" baseline="0" dirty="0" err="1" smtClean="0"/>
              <a:t>dwa</a:t>
            </a:r>
            <a:r>
              <a:rPr lang="en-GB" b="0" baseline="0" dirty="0" smtClean="0"/>
              <a:t> de-concentrated regional offices. Also include municipalities in regional coordination </a:t>
            </a:r>
            <a:r>
              <a:rPr lang="en-GB" b="0" baseline="0" dirty="0" err="1" smtClean="0"/>
              <a:t>fora</a:t>
            </a:r>
            <a:r>
              <a:rPr lang="en-GB" b="0" baseline="0" dirty="0" smtClean="0"/>
              <a:t>. Seen my many as most significant </a:t>
            </a:r>
            <a:r>
              <a:rPr lang="en-GB" b="0" baseline="0" dirty="0" err="1" smtClean="0"/>
              <a:t>msb</a:t>
            </a:r>
            <a:r>
              <a:rPr lang="en-GB" b="0" baseline="0" dirty="0" smtClean="0"/>
              <a:t> achievement</a:t>
            </a:r>
          </a:p>
          <a:p>
            <a:pPr marL="228600" indent="-228600">
              <a:buNone/>
            </a:pPr>
            <a:r>
              <a:rPr lang="en-GB" b="1" baseline="0" dirty="0" smtClean="0"/>
              <a:t>	Uganda – </a:t>
            </a:r>
            <a:r>
              <a:rPr lang="en-GB" b="0" baseline="0" dirty="0" smtClean="0"/>
              <a:t>establishment of </a:t>
            </a:r>
            <a:r>
              <a:rPr lang="en-GB" b="0" baseline="0" dirty="0" err="1" smtClean="0"/>
              <a:t>deconcentrated</a:t>
            </a:r>
            <a:r>
              <a:rPr lang="en-GB" b="0" baseline="0" dirty="0" smtClean="0"/>
              <a:t> structures have filled the void created by lack of provinces and is a </a:t>
            </a:r>
            <a:r>
              <a:rPr lang="en-GB" b="0" baseline="0" dirty="0" err="1" smtClean="0"/>
              <a:t>mian</a:t>
            </a:r>
            <a:r>
              <a:rPr lang="en-GB" b="0" baseline="0" dirty="0" smtClean="0"/>
              <a:t> vehicle for capacity </a:t>
            </a:r>
            <a:r>
              <a:rPr lang="en-GB" b="0" baseline="0" dirty="0" err="1" smtClean="0"/>
              <a:t>buildign</a:t>
            </a:r>
            <a:r>
              <a:rPr lang="en-GB" b="0" baseline="0" dirty="0" smtClean="0"/>
              <a:t> and support for districts</a:t>
            </a:r>
          </a:p>
          <a:p>
            <a:pPr marL="228600" indent="-228600">
              <a:buNone/>
            </a:pPr>
            <a:endParaRPr lang="en-GB" b="1" baseline="0" dirty="0" smtClean="0"/>
          </a:p>
          <a:p>
            <a:pPr marL="228600" indent="-228600">
              <a:buNone/>
            </a:pPr>
            <a:r>
              <a:rPr lang="en-GB" b="1" baseline="0" dirty="0" smtClean="0"/>
              <a:t>2)	South Africa – </a:t>
            </a:r>
            <a:r>
              <a:rPr lang="en-GB" b="0" baseline="0" dirty="0" smtClean="0"/>
              <a:t>win-</a:t>
            </a:r>
            <a:r>
              <a:rPr lang="en-GB" b="0" baseline="0" dirty="0" err="1" smtClean="0"/>
              <a:t>sa</a:t>
            </a:r>
            <a:r>
              <a:rPr lang="en-GB" b="0" baseline="0" dirty="0" smtClean="0"/>
              <a:t> peer review process, where municipalities work together in one host </a:t>
            </a:r>
            <a:r>
              <a:rPr lang="en-GB" b="0" baseline="0" dirty="0" err="1" smtClean="0"/>
              <a:t>municipalite</a:t>
            </a:r>
            <a:r>
              <a:rPr lang="en-GB" b="0" baseline="0" dirty="0" smtClean="0"/>
              <a:t> for several days, go </a:t>
            </a:r>
            <a:r>
              <a:rPr lang="en-GB" b="0" baseline="0" dirty="0" err="1" smtClean="0"/>
              <a:t>throuhg</a:t>
            </a:r>
            <a:r>
              <a:rPr lang="en-GB" b="0" baseline="0" dirty="0" smtClean="0"/>
              <a:t> system provide </a:t>
            </a:r>
            <a:r>
              <a:rPr lang="en-GB" b="0" baseline="0" dirty="0" err="1" smtClean="0"/>
              <a:t>reocmmendationd</a:t>
            </a:r>
            <a:r>
              <a:rPr lang="en-GB" b="0" baseline="0" dirty="0" smtClean="0"/>
              <a:t> and share experiences and best practices. Also </a:t>
            </a:r>
            <a:r>
              <a:rPr lang="en-GB" b="0" baseline="0" dirty="0" err="1" smtClean="0"/>
              <a:t>shairng</a:t>
            </a:r>
            <a:r>
              <a:rPr lang="en-GB" b="0" baseline="0" dirty="0" smtClean="0"/>
              <a:t> when meeting at provincial coordination </a:t>
            </a:r>
            <a:r>
              <a:rPr lang="en-GB" b="0" baseline="0" dirty="0" err="1" smtClean="0"/>
              <a:t>fora</a:t>
            </a:r>
            <a:r>
              <a:rPr lang="en-GB" b="0" baseline="0" dirty="0" smtClean="0"/>
              <a:t>. </a:t>
            </a:r>
            <a:r>
              <a:rPr lang="en-GB" b="0" baseline="0" dirty="0" err="1" smtClean="0"/>
              <a:t>Ethekwini</a:t>
            </a:r>
            <a:r>
              <a:rPr lang="en-GB" b="0" baseline="0" dirty="0" smtClean="0"/>
              <a:t> strong municipality even helping </a:t>
            </a:r>
            <a:r>
              <a:rPr lang="en-GB" b="0" baseline="0" dirty="0" err="1" smtClean="0"/>
              <a:t>distirct</a:t>
            </a:r>
            <a:r>
              <a:rPr lang="en-GB" b="0" baseline="0" dirty="0" smtClean="0"/>
              <a:t> sin other countries. </a:t>
            </a:r>
          </a:p>
          <a:p>
            <a:pPr marL="228600" indent="-228600">
              <a:buAutoNum type="arabicParenR"/>
            </a:pPr>
            <a:endParaRPr lang="en-GB" b="1"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GB" b="1" baseline="0" dirty="0" smtClean="0"/>
              <a:t>Uganda – </a:t>
            </a:r>
            <a:r>
              <a:rPr lang="en-GB" b="0" baseline="0" dirty="0" err="1" smtClean="0"/>
              <a:t>wb</a:t>
            </a:r>
            <a:r>
              <a:rPr lang="en-GB" b="0" baseline="0" dirty="0" smtClean="0"/>
              <a:t> champion leading progress on sanitation, was before with </a:t>
            </a:r>
            <a:r>
              <a:rPr lang="en-GB" b="0" baseline="0" dirty="0" err="1" smtClean="0"/>
              <a:t>mwe</a:t>
            </a:r>
            <a:r>
              <a:rPr lang="en-GB" b="0" baseline="0" dirty="0" smtClean="0"/>
              <a:t>. Also previous director at </a:t>
            </a:r>
            <a:r>
              <a:rPr lang="en-GB" b="0" baseline="0" dirty="0" err="1" smtClean="0"/>
              <a:t>mwe</a:t>
            </a:r>
            <a:r>
              <a:rPr lang="en-GB" b="0" baseline="0" dirty="0" smtClean="0"/>
              <a:t>, now consultant, made </a:t>
            </a:r>
            <a:r>
              <a:rPr lang="en-GB" b="0" baseline="0" dirty="0" err="1" smtClean="0"/>
              <a:t>sigificant</a:t>
            </a:r>
            <a:r>
              <a:rPr lang="en-GB" b="0" baseline="0" dirty="0" smtClean="0"/>
              <a:t> push in early years</a:t>
            </a:r>
          </a:p>
          <a:p>
            <a:pPr marL="228600" indent="-228600">
              <a:buNone/>
            </a:pPr>
            <a:r>
              <a:rPr lang="en-GB" b="1" baseline="0" dirty="0" smtClean="0"/>
              <a:t>	South Africa – </a:t>
            </a:r>
            <a:r>
              <a:rPr lang="en-GB" b="0" baseline="0" dirty="0" err="1" smtClean="0"/>
              <a:t>dwa</a:t>
            </a:r>
            <a:r>
              <a:rPr lang="en-GB" b="0" baseline="0" dirty="0" smtClean="0"/>
              <a:t> senior staff changes significantly slowed down progress. </a:t>
            </a:r>
            <a:r>
              <a:rPr lang="en-GB" b="0" baseline="0" dirty="0" err="1" smtClean="0"/>
              <a:t>Aslo</a:t>
            </a:r>
            <a:r>
              <a:rPr lang="en-GB" b="0" baseline="0" dirty="0" smtClean="0"/>
              <a:t> loss of first </a:t>
            </a:r>
            <a:r>
              <a:rPr lang="en-GB" b="0" baseline="0" dirty="0" err="1" smtClean="0"/>
              <a:t>msb</a:t>
            </a:r>
            <a:r>
              <a:rPr lang="en-GB" b="0" baseline="0" dirty="0" smtClean="0"/>
              <a:t> coordinator</a:t>
            </a:r>
          </a:p>
          <a:p>
            <a:pPr marL="228600" indent="-228600">
              <a:buNone/>
            </a:pPr>
            <a:endParaRPr lang="en-GB" b="1" baseline="0" dirty="0" smtClean="0"/>
          </a:p>
          <a:p>
            <a:pPr marL="228600" indent="-228600">
              <a:buAutoNum type="arabicParenR" startAt="2"/>
            </a:pPr>
            <a:r>
              <a:rPr lang="en-GB" b="1" baseline="0" dirty="0" smtClean="0"/>
              <a:t>South Africa – </a:t>
            </a:r>
            <a:r>
              <a:rPr lang="en-GB" b="0" baseline="0" dirty="0" smtClean="0"/>
              <a:t>working relations between </a:t>
            </a:r>
            <a:r>
              <a:rPr lang="en-GB" b="0" baseline="0" dirty="0" err="1" smtClean="0"/>
              <a:t>dwa</a:t>
            </a:r>
            <a:r>
              <a:rPr lang="en-GB" b="0" baseline="0" dirty="0" smtClean="0"/>
              <a:t>, </a:t>
            </a:r>
            <a:r>
              <a:rPr lang="en-GB" b="0" baseline="0" dirty="0" err="1" smtClean="0"/>
              <a:t>eu</a:t>
            </a:r>
            <a:r>
              <a:rPr lang="en-GB" b="0" baseline="0" dirty="0" smtClean="0"/>
              <a:t>, </a:t>
            </a:r>
            <a:r>
              <a:rPr lang="en-GB" b="0" baseline="0" dirty="0" err="1" smtClean="0"/>
              <a:t>irish</a:t>
            </a:r>
            <a:r>
              <a:rPr lang="en-GB" b="0" baseline="0" dirty="0" smtClean="0"/>
              <a:t>, ngo staff. When people began to shift these informal working </a:t>
            </a:r>
            <a:r>
              <a:rPr lang="en-GB" b="0" baseline="0" dirty="0" err="1" smtClean="0"/>
              <a:t>relatiosn</a:t>
            </a:r>
            <a:r>
              <a:rPr lang="en-GB" b="0" baseline="0" dirty="0" smtClean="0"/>
              <a:t> were lost, and progress slowed, even formal </a:t>
            </a:r>
            <a:r>
              <a:rPr lang="en-GB" b="0" baseline="0" dirty="0" err="1" smtClean="0"/>
              <a:t>coord</a:t>
            </a:r>
            <a:r>
              <a:rPr lang="en-GB" b="0" baseline="0" dirty="0" smtClean="0"/>
              <a:t> structures still in place. The original informal </a:t>
            </a:r>
            <a:r>
              <a:rPr lang="en-GB" b="0" baseline="0" dirty="0" err="1" smtClean="0"/>
              <a:t>netowrk</a:t>
            </a:r>
            <a:r>
              <a:rPr lang="en-GB" b="0" baseline="0" dirty="0" smtClean="0"/>
              <a:t> still collaborates on different things, </a:t>
            </a:r>
            <a:r>
              <a:rPr lang="en-GB" b="0" baseline="0" dirty="0" err="1" smtClean="0"/>
              <a:t>e.G.</a:t>
            </a:r>
            <a:r>
              <a:rPr lang="en-GB" b="0" baseline="0" dirty="0" smtClean="0"/>
              <a:t> As consultants. It can be difficult for latecomers to fully draw upon informal network</a:t>
            </a:r>
          </a:p>
          <a:p>
            <a:pPr marL="228600" indent="-228600">
              <a:buAutoNum type="arabicParenR" startAt="2"/>
            </a:pPr>
            <a:endParaRPr lang="en-GB" b="1" baseline="0" dirty="0" smtClean="0"/>
          </a:p>
          <a:p>
            <a:pPr marL="228600" indent="-228600">
              <a:buAutoNum type="arabicParenR" startAt="2"/>
            </a:pPr>
            <a:r>
              <a:rPr lang="en-GB" b="1" baseline="0" dirty="0" smtClean="0"/>
              <a:t>South Africa - </a:t>
            </a:r>
            <a:r>
              <a:rPr lang="en-GB" b="0" baseline="0" dirty="0" smtClean="0"/>
              <a:t>changes in </a:t>
            </a:r>
            <a:r>
              <a:rPr lang="en-GB" b="0" baseline="0" dirty="0" err="1" smtClean="0"/>
              <a:t>senoir</a:t>
            </a:r>
            <a:r>
              <a:rPr lang="en-GB" b="0" baseline="0" dirty="0" smtClean="0"/>
              <a:t> management, lead to a period with a more </a:t>
            </a:r>
            <a:r>
              <a:rPr lang="en-GB" b="0" baseline="0" dirty="0" err="1" smtClean="0"/>
              <a:t>prescirptive</a:t>
            </a:r>
            <a:r>
              <a:rPr lang="en-GB" b="0" baseline="0" dirty="0" smtClean="0"/>
              <a:t> approach which  impacted on inter-dept collaboration an progress slowed down</a:t>
            </a:r>
          </a:p>
          <a:p>
            <a:pPr marL="228600" indent="-228600">
              <a:buAutoNum type="arabicParenR" startAt="2"/>
            </a:pPr>
            <a:endParaRPr lang="en-GB" b="1" baseline="0" dirty="0" smtClean="0"/>
          </a:p>
          <a:p>
            <a:pPr marL="228600" indent="-228600">
              <a:buNone/>
            </a:pPr>
            <a:r>
              <a:rPr lang="en-GB" b="1" baseline="0" dirty="0" smtClean="0"/>
              <a:t>4)	South Africa – </a:t>
            </a:r>
            <a:r>
              <a:rPr lang="en-GB" b="0" baseline="0" dirty="0" smtClean="0"/>
              <a:t>people still </a:t>
            </a:r>
            <a:r>
              <a:rPr lang="en-GB" b="0" baseline="0" dirty="0" err="1" smtClean="0"/>
              <a:t>shairng</a:t>
            </a:r>
            <a:r>
              <a:rPr lang="en-GB" b="0" baseline="0" dirty="0" smtClean="0"/>
              <a:t> and working together, even if not participating as much in formal coordination structures</a:t>
            </a:r>
          </a:p>
          <a:p>
            <a:pPr marL="228600" indent="-228600">
              <a:buNone/>
            </a:pPr>
            <a:endParaRPr lang="en-GB" b="1" baseline="0" dirty="0" smtClean="0"/>
          </a:p>
          <a:p>
            <a:pPr marL="228600" indent="-228600">
              <a:buNone/>
            </a:pPr>
            <a:r>
              <a:rPr lang="en-GB" b="1" baseline="0" dirty="0" smtClean="0"/>
              <a:t>5) South Africa, </a:t>
            </a:r>
            <a:r>
              <a:rPr lang="en-GB" b="1" baseline="0" dirty="0" err="1" smtClean="0"/>
              <a:t>uganda</a:t>
            </a:r>
            <a:r>
              <a:rPr lang="en-GB" b="1" baseline="0" dirty="0" smtClean="0"/>
              <a:t> –</a:t>
            </a:r>
            <a:r>
              <a:rPr lang="en-GB" b="0" baseline="0" dirty="0" smtClean="0"/>
              <a:t> in early years a lot of energy and significant progress, but then slowed down. Perhaps all the low-hanging fruits were picked and the harder issues surfaced? Also pioneers move on and new staff were not part of the beginning.</a:t>
            </a:r>
            <a:endParaRPr lang="en-GB" b="0"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228600" indent="-228600">
              <a:buAutoNum type="arabicParenR"/>
            </a:pPr>
            <a:r>
              <a:rPr lang="en-GB" b="1" dirty="0" smtClean="0"/>
              <a:t>Uganda – </a:t>
            </a:r>
            <a:r>
              <a:rPr lang="en-GB" b="0" dirty="0" smtClean="0"/>
              <a:t>sanitation</a:t>
            </a:r>
            <a:r>
              <a:rPr lang="en-GB" b="0" baseline="0" dirty="0" smtClean="0"/>
              <a:t> progress largely due to donor push for </a:t>
            </a:r>
            <a:r>
              <a:rPr lang="en-GB" b="0" baseline="0" dirty="0" err="1" smtClean="0"/>
              <a:t>sanitaiton</a:t>
            </a:r>
            <a:r>
              <a:rPr lang="en-GB" b="0" baseline="0" dirty="0" smtClean="0"/>
              <a:t> fund and </a:t>
            </a:r>
            <a:r>
              <a:rPr lang="en-GB" b="0" baseline="0" dirty="0" err="1" smtClean="0"/>
              <a:t>facilitaiton</a:t>
            </a:r>
            <a:r>
              <a:rPr lang="en-GB" b="0" baseline="0" dirty="0" smtClean="0"/>
              <a:t> of </a:t>
            </a:r>
            <a:r>
              <a:rPr lang="en-GB" b="0" baseline="0" dirty="0" err="1" smtClean="0"/>
              <a:t>santiaion</a:t>
            </a:r>
            <a:r>
              <a:rPr lang="en-GB" b="0" baseline="0" dirty="0" smtClean="0"/>
              <a:t> sub-</a:t>
            </a:r>
            <a:r>
              <a:rPr lang="en-GB" b="0" baseline="0" dirty="0" err="1" smtClean="0"/>
              <a:t>wg</a:t>
            </a:r>
            <a:endParaRPr lang="en-GB" b="0" baseline="0" dirty="0" smtClean="0"/>
          </a:p>
          <a:p>
            <a:pPr marL="228600" indent="-228600">
              <a:buNone/>
            </a:pPr>
            <a:r>
              <a:rPr lang="en-GB" b="1" baseline="0" dirty="0" smtClean="0"/>
              <a:t>	Jordan – </a:t>
            </a:r>
            <a:r>
              <a:rPr lang="en-GB" b="0" i="0" baseline="0" dirty="0" smtClean="0"/>
              <a:t>government has not </a:t>
            </a:r>
            <a:r>
              <a:rPr lang="en-GB" b="0" i="0" baseline="0" dirty="0" err="1" smtClean="0"/>
              <a:t>coordiantied</a:t>
            </a:r>
            <a:r>
              <a:rPr lang="en-GB" b="0" i="0" baseline="0" dirty="0" smtClean="0"/>
              <a:t> donors, </a:t>
            </a:r>
            <a:r>
              <a:rPr lang="en-GB" b="0" i="0" baseline="0" dirty="0" err="1" smtClean="0"/>
              <a:t>whoe</a:t>
            </a:r>
            <a:r>
              <a:rPr lang="en-GB" b="0" i="0" baseline="0" dirty="0" smtClean="0"/>
              <a:t> deal with </a:t>
            </a:r>
            <a:r>
              <a:rPr lang="en-GB" b="0" i="0" baseline="0" dirty="0" err="1" smtClean="0"/>
              <a:t>gove</a:t>
            </a:r>
            <a:r>
              <a:rPr lang="en-GB" b="0" i="0" baseline="0" dirty="0" smtClean="0"/>
              <a:t> bilaterally. There has been </a:t>
            </a:r>
            <a:r>
              <a:rPr lang="en-US" b="0" i="0" baseline="0" dirty="0" smtClean="0"/>
              <a:t>numerous examples of several donor projects that have supported the same topic often in the same area </a:t>
            </a:r>
            <a:r>
              <a:rPr lang="en-US" b="0" i="0" baseline="0" dirty="0" err="1" smtClean="0"/>
              <a:t>e.G.</a:t>
            </a:r>
            <a:r>
              <a:rPr lang="en-US" b="0" i="0" baseline="0" dirty="0" smtClean="0"/>
              <a:t> The </a:t>
            </a:r>
            <a:r>
              <a:rPr lang="en-US" b="0" i="0" baseline="0" dirty="0" err="1" smtClean="0"/>
              <a:t>akadar</a:t>
            </a:r>
            <a:r>
              <a:rPr lang="en-US" b="0" i="0" baseline="0" dirty="0" smtClean="0"/>
              <a:t> solid waste project, and </a:t>
            </a:r>
            <a:r>
              <a:rPr lang="en-US" b="0" i="0" baseline="0" dirty="0" err="1" smtClean="0"/>
              <a:t>mwi</a:t>
            </a:r>
            <a:r>
              <a:rPr lang="en-US" b="0" i="0" baseline="0" dirty="0" smtClean="0"/>
              <a:t> </a:t>
            </a:r>
            <a:r>
              <a:rPr lang="en-US" b="0" i="0" baseline="0" dirty="0" err="1" smtClean="0"/>
              <a:t>wouldlike</a:t>
            </a:r>
            <a:r>
              <a:rPr lang="en-US" b="0" i="0" baseline="0" dirty="0" smtClean="0"/>
              <a:t> better </a:t>
            </a:r>
            <a:r>
              <a:rPr lang="en-US" b="0" i="0" baseline="0" dirty="0" err="1" smtClean="0"/>
              <a:t>nternal</a:t>
            </a:r>
            <a:r>
              <a:rPr lang="en-US" b="0" i="0" baseline="0" dirty="0" smtClean="0"/>
              <a:t> donor coordination to avid duplication.</a:t>
            </a:r>
            <a:endParaRPr lang="en-GB" b="0" baseline="0" dirty="0" smtClean="0"/>
          </a:p>
          <a:p>
            <a:pPr marL="228600" indent="-228600">
              <a:buNone/>
            </a:pPr>
            <a:endParaRPr lang="en-GB" b="1" baseline="0" dirty="0" smtClean="0"/>
          </a:p>
          <a:p>
            <a:pPr marL="228600" indent="-228600">
              <a:buNone/>
            </a:pPr>
            <a:r>
              <a:rPr lang="en-GB" b="1" baseline="0" dirty="0" smtClean="0"/>
              <a:t>2) </a:t>
            </a:r>
            <a:r>
              <a:rPr lang="en-GB" b="1" baseline="0" dirty="0" err="1" smtClean="0"/>
              <a:t>uganda</a:t>
            </a:r>
            <a:r>
              <a:rPr lang="en-GB" b="1" baseline="0" dirty="0" smtClean="0"/>
              <a:t> – </a:t>
            </a:r>
            <a:r>
              <a:rPr lang="en-GB" b="0" baseline="0" dirty="0" smtClean="0"/>
              <a:t>several modalities are used. </a:t>
            </a:r>
            <a:r>
              <a:rPr lang="en-GB" b="0" baseline="0" dirty="0" err="1" smtClean="0"/>
              <a:t>Rws</a:t>
            </a:r>
            <a:r>
              <a:rPr lang="en-GB" b="0" baseline="0" dirty="0" smtClean="0"/>
              <a:t> sector budget support, </a:t>
            </a:r>
            <a:r>
              <a:rPr lang="en-GB" b="0" baseline="0" dirty="0" err="1" smtClean="0"/>
              <a:t>uws</a:t>
            </a:r>
            <a:r>
              <a:rPr lang="en-GB" b="0" baseline="0" dirty="0" smtClean="0"/>
              <a:t> –joint partner funds, </a:t>
            </a:r>
            <a:r>
              <a:rPr lang="en-GB" b="0" baseline="0" dirty="0" err="1" smtClean="0"/>
              <a:t>nwsc</a:t>
            </a:r>
            <a:r>
              <a:rPr lang="en-GB" b="0" baseline="0" dirty="0" smtClean="0"/>
              <a:t> (large towns) project funded. But all coordinated at sector </a:t>
            </a:r>
            <a:r>
              <a:rPr lang="en-GB" b="0" baseline="0" dirty="0" err="1" smtClean="0"/>
              <a:t>wg</a:t>
            </a:r>
            <a:endParaRPr lang="en-GB" b="0" baseline="0" dirty="0" smtClean="0"/>
          </a:p>
          <a:p>
            <a:pPr marL="228600" indent="-228600">
              <a:buNone/>
            </a:pPr>
            <a:endParaRPr lang="en-GB" b="0" baseline="0" dirty="0" smtClean="0"/>
          </a:p>
          <a:p>
            <a:pPr marL="228600" indent="-228600">
              <a:buNone/>
            </a:pPr>
            <a:r>
              <a:rPr lang="en-GB" b="0" baseline="0" dirty="0" smtClean="0"/>
              <a:t>3)	</a:t>
            </a:r>
            <a:r>
              <a:rPr lang="en-GB" b="1" baseline="0" dirty="0" smtClean="0"/>
              <a:t>South Africa – </a:t>
            </a:r>
            <a:r>
              <a:rPr lang="en-GB" b="0" baseline="0" dirty="0" smtClean="0"/>
              <a:t>support started in 1994 with project support fro </a:t>
            </a:r>
            <a:r>
              <a:rPr lang="en-GB" b="0" baseline="0" dirty="0" err="1" smtClean="0"/>
              <a:t>ngos</a:t>
            </a:r>
            <a:r>
              <a:rPr lang="en-GB" b="0" baseline="0" dirty="0" smtClean="0"/>
              <a:t>, then for </a:t>
            </a:r>
            <a:r>
              <a:rPr lang="en-GB" b="0" baseline="0" dirty="0" err="1" smtClean="0"/>
              <a:t>gov</a:t>
            </a:r>
            <a:r>
              <a:rPr lang="en-GB" b="0" baseline="0" dirty="0" smtClean="0"/>
              <a:t>, then in </a:t>
            </a:r>
            <a:r>
              <a:rPr lang="en-GB" b="0" baseline="0" dirty="0" err="1" smtClean="0"/>
              <a:t>limpopo</a:t>
            </a:r>
            <a:r>
              <a:rPr lang="en-GB" b="0" baseline="0" dirty="0" smtClean="0"/>
              <a:t> prov. Sector budget/</a:t>
            </a:r>
            <a:r>
              <a:rPr lang="en-GB" b="0" baseline="0" dirty="0" err="1" smtClean="0"/>
              <a:t>progrmme</a:t>
            </a:r>
            <a:r>
              <a:rPr lang="en-GB" b="0" baseline="0" dirty="0" smtClean="0"/>
              <a:t> hybrid with agreed deliverables, </a:t>
            </a:r>
            <a:r>
              <a:rPr lang="en-GB" b="0" baseline="0" dirty="0" err="1" smtClean="0"/>
              <a:t>activites</a:t>
            </a:r>
            <a:r>
              <a:rPr lang="en-GB" b="0" baseline="0" dirty="0" smtClean="0"/>
              <a:t> but </a:t>
            </a:r>
            <a:r>
              <a:rPr lang="en-GB" b="0" baseline="0" dirty="0" err="1" smtClean="0"/>
              <a:t>gov</a:t>
            </a:r>
            <a:r>
              <a:rPr lang="en-GB" b="0" baseline="0" dirty="0" smtClean="0"/>
              <a:t> procurement and financial </a:t>
            </a:r>
            <a:r>
              <a:rPr lang="en-GB" b="0" baseline="0" dirty="0" err="1" smtClean="0"/>
              <a:t>maangmenrt</a:t>
            </a:r>
            <a:r>
              <a:rPr lang="en-GB" b="0" baseline="0" dirty="0" smtClean="0"/>
              <a:t>. After that swap in 2001. Slowly </a:t>
            </a:r>
            <a:r>
              <a:rPr lang="en-GB" b="0" baseline="0" dirty="0" err="1" smtClean="0"/>
              <a:t>esablishing</a:t>
            </a:r>
            <a:r>
              <a:rPr lang="en-GB" b="0" baseline="0" dirty="0" smtClean="0"/>
              <a:t> relations and trust</a:t>
            </a:r>
          </a:p>
          <a:p>
            <a:pPr marL="228600" indent="-228600">
              <a:buNone/>
            </a:pPr>
            <a:r>
              <a:rPr lang="en-GB" b="1" baseline="0" dirty="0" smtClean="0"/>
              <a:t>	Uganda </a:t>
            </a:r>
            <a:r>
              <a:rPr lang="en-GB" b="0" baseline="0" dirty="0" smtClean="0"/>
              <a:t>– </a:t>
            </a:r>
            <a:r>
              <a:rPr lang="en-GB" b="0" baseline="0" dirty="0" err="1" smtClean="0"/>
              <a:t>danida</a:t>
            </a:r>
            <a:r>
              <a:rPr lang="en-GB" b="0" baseline="0" dirty="0" smtClean="0"/>
              <a:t> and </a:t>
            </a:r>
            <a:r>
              <a:rPr lang="en-GB" b="0" baseline="0" dirty="0" err="1" smtClean="0"/>
              <a:t>sida</a:t>
            </a:r>
            <a:r>
              <a:rPr lang="en-GB" b="0" baseline="0" dirty="0" smtClean="0"/>
              <a:t> in </a:t>
            </a:r>
            <a:r>
              <a:rPr lang="en-GB" b="0" baseline="0" dirty="0" err="1" smtClean="0"/>
              <a:t>rwss</a:t>
            </a:r>
            <a:r>
              <a:rPr lang="en-GB" b="0" baseline="0" dirty="0" smtClean="0"/>
              <a:t> </a:t>
            </a:r>
            <a:r>
              <a:rPr lang="en-GB" b="0" baseline="0" dirty="0" err="1" smtClean="0"/>
              <a:t>secotr</a:t>
            </a:r>
            <a:r>
              <a:rPr lang="en-GB" b="0" baseline="0" dirty="0" smtClean="0"/>
              <a:t> for many years, then started pooling funds, more donors joined and gradually harmonisation/coordination. Moving from sub-sector swap to full swap</a:t>
            </a:r>
          </a:p>
          <a:p>
            <a:pPr marL="228600" indent="-228600">
              <a:buNone/>
            </a:pPr>
            <a:r>
              <a:rPr lang="en-GB" b="0" baseline="0" dirty="0" smtClean="0"/>
              <a:t>	</a:t>
            </a:r>
          </a:p>
          <a:p>
            <a:pPr marL="228600" indent="-228600">
              <a:buAutoNum type="arabicParenR" startAt="4"/>
            </a:pPr>
            <a:r>
              <a:rPr lang="en-GB" b="1" baseline="0" dirty="0" smtClean="0"/>
              <a:t>Lesotho – </a:t>
            </a:r>
            <a:r>
              <a:rPr lang="en-GB" b="0" baseline="0" dirty="0" smtClean="0"/>
              <a:t>c</a:t>
            </a:r>
            <a:r>
              <a:rPr lang="en-US" b="0" baseline="0" dirty="0" err="1" smtClean="0"/>
              <a:t>ooperation</a:t>
            </a:r>
            <a:r>
              <a:rPr lang="en-US" b="0" baseline="0" dirty="0" smtClean="0"/>
              <a:t> is moving d from projects to sector budget support, and the level of dialogue needs to be raised from the operational to the policy level, thereby putting demands on the professional engagement on the donor side, which they do not consider themselves ready for</a:t>
            </a:r>
            <a:endParaRPr lang="en-GB" b="0" baseline="0" dirty="0" smtClean="0"/>
          </a:p>
          <a:p>
            <a:pPr marL="228600" indent="-228600">
              <a:buNone/>
            </a:pPr>
            <a:r>
              <a:rPr lang="en-GB" b="1" baseline="0" dirty="0" smtClean="0"/>
              <a:t>	South Africa</a:t>
            </a:r>
            <a:r>
              <a:rPr lang="en-GB" b="0" baseline="0" dirty="0" smtClean="0"/>
              <a:t> </a:t>
            </a:r>
            <a:r>
              <a:rPr lang="en-GB" b="1" baseline="0" dirty="0" smtClean="0"/>
              <a:t>– </a:t>
            </a:r>
            <a:r>
              <a:rPr lang="en-GB" b="0" baseline="0" dirty="0" err="1" smtClean="0"/>
              <a:t>eu</a:t>
            </a:r>
            <a:r>
              <a:rPr lang="en-GB" b="0" baseline="0" dirty="0" smtClean="0"/>
              <a:t> water officer had in-depth sector </a:t>
            </a:r>
            <a:r>
              <a:rPr lang="en-GB" b="0" baseline="0" dirty="0" err="1" smtClean="0"/>
              <a:t>udnerstanding</a:t>
            </a:r>
            <a:r>
              <a:rPr lang="en-GB" b="0" baseline="0" dirty="0" smtClean="0"/>
              <a:t>, could there build trust and </a:t>
            </a:r>
            <a:r>
              <a:rPr lang="en-GB" b="0" baseline="0" dirty="0" err="1" smtClean="0"/>
              <a:t>effectivel</a:t>
            </a:r>
            <a:r>
              <a:rPr lang="en-GB" b="0" baseline="0" dirty="0" smtClean="0"/>
              <a:t> engage in discussions on </a:t>
            </a:r>
            <a:r>
              <a:rPr lang="en-GB" b="0" baseline="0" dirty="0" err="1" smtClean="0"/>
              <a:t>secotr</a:t>
            </a:r>
            <a:r>
              <a:rPr lang="en-GB" b="0" baseline="0" dirty="0" smtClean="0"/>
              <a:t> issues and solutions. Other donors without </a:t>
            </a:r>
            <a:r>
              <a:rPr lang="en-GB" b="0" baseline="0" dirty="0" err="1" smtClean="0"/>
              <a:t>tehc</a:t>
            </a:r>
            <a:r>
              <a:rPr lang="en-GB" b="0" baseline="0" dirty="0" smtClean="0"/>
              <a:t> staff can mainly give money, but find it more difficult to contribute to dialogue and discussions</a:t>
            </a:r>
          </a:p>
          <a:p>
            <a:pPr marL="228600" indent="-228600">
              <a:buNone/>
            </a:pPr>
            <a:endParaRPr lang="en-GB" b="0" baseline="0" dirty="0" smtClean="0"/>
          </a:p>
          <a:p>
            <a:pPr marL="228600" indent="-228600">
              <a:buAutoNum type="arabicParenR" startAt="5"/>
            </a:pPr>
            <a:r>
              <a:rPr lang="en-GB" b="1" baseline="0" dirty="0" smtClean="0"/>
              <a:t>Uganda – </a:t>
            </a:r>
            <a:r>
              <a:rPr lang="en-GB" b="0" baseline="0" dirty="0" smtClean="0"/>
              <a:t>donors are pushing for progress and collaboration on sanitation. Donors not interested in water for production and there is no progress in </a:t>
            </a:r>
            <a:r>
              <a:rPr lang="en-GB" b="0" baseline="0" dirty="0" err="1" smtClean="0"/>
              <a:t>mwe</a:t>
            </a:r>
            <a:r>
              <a:rPr lang="en-GB" b="0" baseline="0" dirty="0" smtClean="0"/>
              <a:t> and </a:t>
            </a:r>
            <a:r>
              <a:rPr lang="en-GB" b="0" baseline="0" dirty="0" err="1" smtClean="0"/>
              <a:t>maaif</a:t>
            </a:r>
            <a:r>
              <a:rPr lang="en-GB" b="0" baseline="0" dirty="0" smtClean="0"/>
              <a:t> coordination and collaboration, in spite of being a priority area for </a:t>
            </a:r>
            <a:r>
              <a:rPr lang="en-GB" b="0" baseline="0" dirty="0" err="1" smtClean="0"/>
              <a:t>gou</a:t>
            </a:r>
            <a:endParaRPr lang="en-GB" b="0" baseline="0" dirty="0" smtClean="0"/>
          </a:p>
          <a:p>
            <a:pPr marL="228600" indent="-228600">
              <a:buAutoNum type="arabicParenR" startAt="5"/>
            </a:pPr>
            <a:endParaRPr lang="en-GB" b="0" baseline="0" dirty="0" smtClean="0"/>
          </a:p>
          <a:p>
            <a:pPr marL="228600" indent="-228600">
              <a:buAutoNum type="arabicParenR" startAt="5"/>
            </a:pPr>
            <a:r>
              <a:rPr lang="en-GB" b="1" baseline="0" dirty="0" smtClean="0"/>
              <a:t>Lesotho </a:t>
            </a:r>
            <a:r>
              <a:rPr lang="en-GB" b="0" baseline="0" dirty="0" smtClean="0"/>
              <a:t>– </a:t>
            </a:r>
            <a:r>
              <a:rPr lang="en-US" b="0" baseline="0" dirty="0" smtClean="0"/>
              <a:t>the lack of a recognized water sector plan for urban and bulk water supply is a serious problem and there is no clear investment plan that the donors can align to. Investment plans in the urban sector are separated between bulk and retail, whereas many projects support both bulk and retail. </a:t>
            </a:r>
          </a:p>
          <a:p>
            <a:pPr marL="228600" indent="-228600">
              <a:buNone/>
            </a:pPr>
            <a:r>
              <a:rPr lang="en-US" b="0" baseline="0" dirty="0" smtClean="0"/>
              <a:t>	The presence of a coherent planning system in rural water supply and sanitation seems to have succeeded in ensuring planning coordination between </a:t>
            </a:r>
            <a:r>
              <a:rPr lang="en-US" b="0" baseline="0" dirty="0" err="1" smtClean="0"/>
              <a:t>mcc</a:t>
            </a:r>
            <a:r>
              <a:rPr lang="en-US" b="0" baseline="0" dirty="0" smtClean="0"/>
              <a:t> and government investments</a:t>
            </a:r>
            <a:endParaRPr lang="en-GB" b="0" baseline="0" dirty="0" smtClean="0"/>
          </a:p>
          <a:p>
            <a:pPr marL="228600" indent="-228600">
              <a:buAutoNum type="arabicParenR" startAt="5"/>
            </a:pPr>
            <a:endParaRPr lang="en-GB" b="0" baseline="0" dirty="0" smtClean="0"/>
          </a:p>
          <a:p>
            <a:pPr marL="228600" indent="-228600">
              <a:buNone/>
            </a:pPr>
            <a:r>
              <a:rPr lang="en-GB" b="1" baseline="0" dirty="0" smtClean="0"/>
              <a:t>7)	</a:t>
            </a:r>
            <a:r>
              <a:rPr lang="en-GB" b="1" baseline="0" dirty="0" err="1" smtClean="0"/>
              <a:t>jordan</a:t>
            </a:r>
            <a:r>
              <a:rPr lang="en-GB" b="1" baseline="0" dirty="0" smtClean="0"/>
              <a:t> – </a:t>
            </a:r>
            <a:r>
              <a:rPr lang="en-US" b="0" baseline="0" dirty="0" err="1" smtClean="0"/>
              <a:t>jordan</a:t>
            </a:r>
            <a:r>
              <a:rPr lang="en-US" b="0" baseline="0" dirty="0" smtClean="0"/>
              <a:t> has not made use of tools such as a comprehensive programme or code of conduct/partnership </a:t>
            </a:r>
            <a:r>
              <a:rPr lang="en-US" b="0" baseline="0" dirty="0" err="1" smtClean="0"/>
              <a:t>principlesis</a:t>
            </a:r>
            <a:r>
              <a:rPr lang="en-US" b="0" baseline="0" dirty="0" smtClean="0"/>
              <a:t> to ensure effective donor coordination. Regional donor programmes can be disruptive and difficult to coordinate as they often present criteria that don’t link with the institutional structure in </a:t>
            </a:r>
            <a:r>
              <a:rPr lang="en-US" b="0" baseline="0" dirty="0" err="1" smtClean="0"/>
              <a:t>jordan’s</a:t>
            </a:r>
            <a:r>
              <a:rPr lang="en-US" b="0" baseline="0" dirty="0" smtClean="0"/>
              <a:t> water sector</a:t>
            </a:r>
            <a:endParaRPr lang="en-GB" b="0" baseline="0" dirty="0" smtClean="0"/>
          </a:p>
          <a:p>
            <a:pPr marL="228600" indent="-228600">
              <a:buNone/>
            </a:pPr>
            <a:r>
              <a:rPr lang="en-GB" b="0" baseline="0" dirty="0" smtClean="0"/>
              <a:t>	</a:t>
            </a:r>
            <a:r>
              <a:rPr lang="en-GB" b="1" baseline="0" dirty="0" smtClean="0"/>
              <a:t>Lesotho</a:t>
            </a:r>
            <a:r>
              <a:rPr lang="en-GB" b="0" baseline="0" dirty="0" smtClean="0"/>
              <a:t> – it is not lack of coordination meetings that is </a:t>
            </a:r>
            <a:r>
              <a:rPr lang="en-GB" b="0" baseline="0" dirty="0" err="1" smtClean="0"/>
              <a:t>inhbiting</a:t>
            </a:r>
            <a:r>
              <a:rPr lang="en-GB" b="0" baseline="0" dirty="0" smtClean="0"/>
              <a:t> effective donors </a:t>
            </a:r>
            <a:r>
              <a:rPr lang="en-GB" b="0" baseline="0" dirty="0" err="1" smtClean="0"/>
              <a:t>coordiation</a:t>
            </a:r>
            <a:r>
              <a:rPr lang="en-GB" b="0" baseline="0" dirty="0" smtClean="0"/>
              <a:t>. </a:t>
            </a:r>
            <a:r>
              <a:rPr lang="en-GB" b="0" baseline="0" dirty="0" err="1" smtClean="0"/>
              <a:t>Gol</a:t>
            </a:r>
            <a:r>
              <a:rPr lang="en-GB" b="0" baseline="0" dirty="0" smtClean="0"/>
              <a:t> is also attempting to address this with a new directorate at the </a:t>
            </a:r>
            <a:r>
              <a:rPr lang="en-GB" b="0" baseline="0" dirty="0" err="1" smtClean="0"/>
              <a:t>minsitry</a:t>
            </a:r>
            <a:r>
              <a:rPr lang="en-GB" b="0" baseline="0" dirty="0" smtClean="0"/>
              <a:t> of finance and </a:t>
            </a:r>
            <a:r>
              <a:rPr lang="en-GB" b="0" baseline="0" dirty="0" err="1" smtClean="0"/>
              <a:t>dev’t</a:t>
            </a:r>
            <a:r>
              <a:rPr lang="en-GB" b="0" baseline="0" dirty="0" smtClean="0"/>
              <a:t> planning. The </a:t>
            </a:r>
            <a:r>
              <a:rPr lang="en-GB" b="0" baseline="0" dirty="0" err="1" smtClean="0"/>
              <a:t>isseus</a:t>
            </a:r>
            <a:r>
              <a:rPr lang="en-GB" b="0" baseline="0" dirty="0" smtClean="0"/>
              <a:t> is donor </a:t>
            </a:r>
            <a:r>
              <a:rPr lang="en-GB" b="0" baseline="0" dirty="0" err="1" smtClean="0"/>
              <a:t>hq</a:t>
            </a:r>
            <a:r>
              <a:rPr lang="en-GB" b="0" baseline="0" dirty="0" smtClean="0"/>
              <a:t> policies and difficult approval procedures. </a:t>
            </a:r>
            <a:r>
              <a:rPr lang="en-US" b="0" baseline="0" dirty="0" smtClean="0"/>
              <a:t>There currently is no code of conduct in the sector between donors and government, which can help addressing this issue.</a:t>
            </a:r>
            <a:endParaRPr lang="en-GB" b="0" baseline="0" dirty="0" smtClean="0"/>
          </a:p>
        </p:txBody>
      </p:sp>
      <p:sp>
        <p:nvSpPr>
          <p:cNvPr id="4" name="Slide Number Placeholder 3"/>
          <p:cNvSpPr>
            <a:spLocks noGrp="1"/>
          </p:cNvSpPr>
          <p:nvPr>
            <p:ph type="sldNum" sz="quarter" idx="10"/>
          </p:nvPr>
        </p:nvSpPr>
        <p:spPr/>
        <p:txBody>
          <a:bodyPr/>
          <a:lstStyle/>
          <a:p>
            <a:fld id="{DF2F836A-DE23-4183-96C8-F4E3B1ECEB40}"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F2F836A-DE23-4183-96C8-F4E3B1ECEB40}"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da-DK" dirty="0" smtClean="0"/>
          </a:p>
          <a:p>
            <a:pPr marL="228600" indent="-228600">
              <a:buAutoNum type="arabicParenR"/>
            </a:pPr>
            <a:r>
              <a:rPr lang="da-DK" u="sng" dirty="0" smtClean="0"/>
              <a:t>Consensus</a:t>
            </a:r>
          </a:p>
          <a:p>
            <a:pPr marL="228600" indent="-228600">
              <a:buNone/>
            </a:pPr>
            <a:r>
              <a:rPr lang="da-DK" dirty="0" smtClean="0"/>
              <a:t>Burkina faso – </a:t>
            </a:r>
          </a:p>
          <a:p>
            <a:pPr marL="228600" indent="-228600">
              <a:buNone/>
            </a:pPr>
            <a:r>
              <a:rPr lang="da-DK" dirty="0" smtClean="0"/>
              <a:t>South Africa</a:t>
            </a:r>
          </a:p>
          <a:p>
            <a:pPr marL="228600" indent="-228600">
              <a:buNone/>
            </a:pPr>
            <a:endParaRPr lang="da-DK" dirty="0" smtClean="0"/>
          </a:p>
          <a:p>
            <a:pPr marL="228600" indent="-228600">
              <a:buNone/>
            </a:pPr>
            <a:endParaRPr lang="da-DK" dirty="0" smtClean="0"/>
          </a:p>
          <a:p>
            <a:pPr marL="228600" indent="-228600">
              <a:buNone/>
            </a:pPr>
            <a:r>
              <a:rPr lang="da-DK" u="sng" dirty="0" smtClean="0"/>
              <a:t>2) Policy gaps</a:t>
            </a:r>
          </a:p>
          <a:p>
            <a:pPr marL="228600" indent="-228600">
              <a:buNone/>
            </a:pPr>
            <a:r>
              <a:rPr lang="da-DK" dirty="0" smtClean="0"/>
              <a:t>Uganda – </a:t>
            </a:r>
          </a:p>
          <a:p>
            <a:pPr marL="228600" indent="-228600">
              <a:buNone/>
            </a:pPr>
            <a:r>
              <a:rPr lang="da-DK" dirty="0" smtClean="0"/>
              <a:t>South Africa – </a:t>
            </a:r>
          </a:p>
          <a:p>
            <a:pPr marL="228600" indent="-228600">
              <a:buNone/>
            </a:pPr>
            <a:r>
              <a:rPr lang="da-DK" b="1" dirty="0" smtClean="0"/>
              <a:t>Jordan</a:t>
            </a:r>
            <a:r>
              <a:rPr lang="da-DK" dirty="0" smtClean="0"/>
              <a:t> – One</a:t>
            </a:r>
            <a:r>
              <a:rPr lang="da-DK" baseline="0" dirty="0" smtClean="0"/>
              <a:t> of the main policy failures is the setting of economic tariffs especially for water for agriculture – the issue has been taken up for more than 20 years without clear resolution due mainly to obstacles relating to polictical economy issues (allegiences, fear of withdrawal of political support). The issue is discussed very transparently now which is an advance and tariffs have increased but in the view of many </a:t>
            </a:r>
            <a:r>
              <a:rPr lang="da-DK" b="1" baseline="0" dirty="0" smtClean="0">
                <a:solidFill>
                  <a:srgbClr val="FF0000"/>
                </a:solidFill>
              </a:rPr>
              <a:t>in sufficiently </a:t>
            </a:r>
            <a:r>
              <a:rPr lang="da-DK" baseline="0" dirty="0" smtClean="0"/>
              <a:t>– in the meantime fossil resources of fresh water are being used for low value crops.</a:t>
            </a:r>
            <a:endParaRPr lang="da-DK" dirty="0" smtClean="0"/>
          </a:p>
          <a:p>
            <a:pPr marL="228600" indent="-228600">
              <a:buNone/>
            </a:pPr>
            <a:endParaRPr lang="da-DK" dirty="0" smtClean="0"/>
          </a:p>
          <a:p>
            <a:pPr marL="228600" indent="-228600">
              <a:buNone/>
            </a:pPr>
            <a:endParaRPr lang="da-DK" dirty="0" smtClean="0"/>
          </a:p>
          <a:p>
            <a:pPr marL="228600" indent="-228600">
              <a:buNone/>
            </a:pPr>
            <a:endParaRPr lang="da-DK" u="sng" dirty="0" smtClean="0"/>
          </a:p>
        </p:txBody>
      </p:sp>
      <p:sp>
        <p:nvSpPr>
          <p:cNvPr id="4" name="Slide Number Placeholder 3"/>
          <p:cNvSpPr>
            <a:spLocks noGrp="1"/>
          </p:cNvSpPr>
          <p:nvPr>
            <p:ph type="sldNum" sz="quarter" idx="10"/>
          </p:nvPr>
        </p:nvSpPr>
        <p:spPr/>
        <p:txBody>
          <a:bodyPr/>
          <a:lstStyle/>
          <a:p>
            <a:fld id="{DF2F836A-DE23-4183-96C8-F4E3B1ECEB40}"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da-DK" dirty="0" smtClean="0"/>
          </a:p>
          <a:p>
            <a:pPr marL="228600" indent="-228600">
              <a:buAutoNum type="arabicParenR"/>
            </a:pPr>
            <a:r>
              <a:rPr lang="da-DK" u="sng" dirty="0" smtClean="0"/>
              <a:t>Mismatch</a:t>
            </a:r>
          </a:p>
          <a:p>
            <a:pPr marL="228600" indent="-228600">
              <a:buAutoNum type="arabicParenR"/>
            </a:pPr>
            <a:endParaRPr lang="da-DK" dirty="0" smtClean="0"/>
          </a:p>
          <a:p>
            <a:pPr marL="228600" indent="-228600">
              <a:buNone/>
            </a:pPr>
            <a:r>
              <a:rPr lang="da-DK" u="sng" dirty="0" smtClean="0"/>
              <a:t>2)</a:t>
            </a:r>
            <a:r>
              <a:rPr lang="da-DK" u="sng" baseline="0" dirty="0" smtClean="0"/>
              <a:t> Cohesiveness</a:t>
            </a:r>
          </a:p>
          <a:p>
            <a:pPr marL="228600" indent="-228600">
              <a:buNone/>
            </a:pPr>
            <a:endParaRPr lang="da-DK" u="sng" baseline="0" dirty="0" smtClean="0"/>
          </a:p>
          <a:p>
            <a:pPr marL="228600" indent="-228600">
              <a:buNone/>
            </a:pPr>
            <a:r>
              <a:rPr lang="da-DK" b="1" u="none" baseline="0" dirty="0" smtClean="0"/>
              <a:t>Jordan – </a:t>
            </a:r>
            <a:r>
              <a:rPr lang="da-DK" b="0" u="none" baseline="0" dirty="0" smtClean="0"/>
              <a:t>the objectives of MWI (safe guard future water resources) are contradictory to those of the Ministry of Agriculture (produce as many crops as possible) – this has not been resolved at the policy level and gives rise to dispute and ineffective use of </a:t>
            </a:r>
            <a:r>
              <a:rPr lang="da-DK" b="0" u="none" baseline="0" dirty="0" err="1" smtClean="0"/>
              <a:t>scarce</a:t>
            </a:r>
            <a:r>
              <a:rPr lang="da-DK" b="0" u="none" baseline="0" dirty="0" smtClean="0"/>
              <a:t> </a:t>
            </a:r>
            <a:r>
              <a:rPr lang="da-DK" b="0" u="none" baseline="0" dirty="0" err="1" smtClean="0"/>
              <a:t>resources</a:t>
            </a:r>
            <a:endParaRPr lang="da-DK" b="0" u="none" dirty="0" smtClean="0"/>
          </a:p>
        </p:txBody>
      </p:sp>
      <p:sp>
        <p:nvSpPr>
          <p:cNvPr id="4" name="Slide Number Placeholder 3"/>
          <p:cNvSpPr>
            <a:spLocks noGrp="1"/>
          </p:cNvSpPr>
          <p:nvPr>
            <p:ph type="sldNum" sz="quarter" idx="10"/>
          </p:nvPr>
        </p:nvSpPr>
        <p:spPr/>
        <p:txBody>
          <a:bodyPr/>
          <a:lstStyle/>
          <a:p>
            <a:fld id="{DF2F836A-DE23-4183-96C8-F4E3B1ECEB40}"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da-DK" dirty="0" smtClean="0"/>
          </a:p>
          <a:p>
            <a:endParaRPr lang="da-DK" dirty="0" smtClean="0"/>
          </a:p>
          <a:p>
            <a:r>
              <a:rPr lang="en-GB" sz="1200" dirty="0" smtClean="0">
                <a:solidFill>
                  <a:srgbClr val="3366FF"/>
                </a:solidFill>
              </a:rPr>
              <a:t>SA and UGANDA expansion </a:t>
            </a:r>
            <a:r>
              <a:rPr lang="en-GB" sz="1200" dirty="0" err="1" smtClean="0">
                <a:solidFill>
                  <a:srgbClr val="3366FF"/>
                </a:solidFill>
              </a:rPr>
              <a:t>vs</a:t>
            </a:r>
            <a:r>
              <a:rPr lang="en-GB" sz="1200" dirty="0" smtClean="0">
                <a:solidFill>
                  <a:srgbClr val="3366FF"/>
                </a:solidFill>
              </a:rPr>
              <a:t> O&amp;M, SA tariffs and technology choices</a:t>
            </a:r>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da-DK" dirty="0" smtClean="0"/>
          </a:p>
          <a:p>
            <a:pPr marL="228600" indent="-228600">
              <a:buAutoNum type="arabicParenR"/>
            </a:pPr>
            <a:r>
              <a:rPr lang="da-DK" u="sng" dirty="0" smtClean="0"/>
              <a:t>Maintain momentum</a:t>
            </a:r>
          </a:p>
          <a:p>
            <a:pPr marL="228600" indent="-228600">
              <a:buNone/>
            </a:pPr>
            <a:endParaRPr lang="da-DK" dirty="0" smtClean="0"/>
          </a:p>
          <a:p>
            <a:pPr marL="228600" indent="-228600">
              <a:buNone/>
            </a:pPr>
            <a:r>
              <a:rPr lang="da-DK" b="1" dirty="0" smtClean="0"/>
              <a:t>Burkina</a:t>
            </a:r>
            <a:r>
              <a:rPr lang="da-DK" b="1" baseline="0" dirty="0" smtClean="0"/>
              <a:t> faso</a:t>
            </a:r>
            <a:endParaRPr lang="da-DK" b="1" dirty="0" smtClean="0"/>
          </a:p>
          <a:p>
            <a:pPr marL="228600" indent="-228600">
              <a:buNone/>
            </a:pPr>
            <a:endParaRPr lang="da-DK" dirty="0" smtClean="0"/>
          </a:p>
          <a:p>
            <a:pPr marL="228600" indent="-228600">
              <a:buNone/>
            </a:pPr>
            <a:r>
              <a:rPr lang="da-DK" u="sng" dirty="0" smtClean="0"/>
              <a:t>2)</a:t>
            </a:r>
            <a:r>
              <a:rPr lang="da-DK" u="sng" baseline="0" dirty="0" smtClean="0"/>
              <a:t> Bring up policy issues</a:t>
            </a:r>
          </a:p>
          <a:p>
            <a:pPr marL="228600" indent="-228600">
              <a:buNone/>
            </a:pPr>
            <a:r>
              <a:rPr lang="da-DK" sz="1200" b="1" kern="1200" baseline="0" dirty="0" smtClean="0">
                <a:solidFill>
                  <a:schemeClr val="tx1"/>
                </a:solidFill>
                <a:latin typeface="+mn-lt"/>
                <a:ea typeface="+mn-ea"/>
                <a:cs typeface="+mn-cs"/>
              </a:rPr>
              <a:t>South Africa -</a:t>
            </a:r>
            <a:endParaRPr lang="da-DK" baseline="0"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r>
              <a:rPr lang="da-DK" b="1" dirty="0" smtClean="0"/>
              <a:t>Burkina</a:t>
            </a:r>
            <a:r>
              <a:rPr lang="da-DK" b="1" baseline="0" dirty="0" smtClean="0"/>
              <a:t> faso</a:t>
            </a:r>
            <a:endParaRPr lang="da-DK" b="1" dirty="0" smtClean="0"/>
          </a:p>
          <a:p>
            <a:pPr marL="228600" indent="-228600">
              <a:buNone/>
            </a:pPr>
            <a:endParaRPr lang="da-DK" baseline="0" dirty="0" smtClean="0"/>
          </a:p>
          <a:p>
            <a:pPr marL="228600" indent="-228600">
              <a:buNone/>
            </a:pPr>
            <a:endParaRPr lang="da-DK" baseline="0" dirty="0" smtClean="0"/>
          </a:p>
          <a:p>
            <a:pPr marL="228600" indent="-228600">
              <a:buNone/>
            </a:pPr>
            <a:r>
              <a:rPr lang="da-DK" u="sng" baseline="0" dirty="0" smtClean="0"/>
              <a:t>3) Supporting actors</a:t>
            </a:r>
          </a:p>
          <a:p>
            <a:pPr marL="228600" indent="-228600">
              <a:buNone/>
            </a:pPr>
            <a:endParaRPr lang="da-DK" baseline="0" dirty="0" smtClean="0"/>
          </a:p>
          <a:p>
            <a:pPr marL="228600" indent="-228600">
              <a:buNone/>
            </a:pPr>
            <a:r>
              <a:rPr lang="da-DK" b="1" baseline="0" dirty="0" smtClean="0"/>
              <a:t>Jordan – </a:t>
            </a:r>
            <a:r>
              <a:rPr lang="da-DK" b="0" baseline="0" dirty="0" smtClean="0"/>
              <a:t> an example of this is support to the private sector (AFD support to small scale innovations; GIZ support to Highland water forum and farmer associations in the Jordan Valley)</a:t>
            </a:r>
          </a:p>
          <a:p>
            <a:pPr marL="228600" indent="-228600">
              <a:buNone/>
            </a:pPr>
            <a:endParaRPr lang="da-DK" baseline="0" dirty="0" smtClean="0"/>
          </a:p>
          <a:p>
            <a:pPr marL="228600" indent="-228600">
              <a:buNone/>
            </a:pPr>
            <a:r>
              <a:rPr lang="da-DK" b="1" baseline="0" dirty="0" smtClean="0"/>
              <a:t>Lesotho – </a:t>
            </a:r>
            <a:r>
              <a:rPr lang="da-DK" b="0" baseline="0" dirty="0" smtClean="0"/>
              <a:t>support to the office of the COW as the sector intergrator and custodian of sector information</a:t>
            </a:r>
          </a:p>
          <a:p>
            <a:pPr marL="228600" indent="-228600">
              <a:buNone/>
            </a:pPr>
            <a:endParaRPr lang="da-DK" baseline="0" dirty="0" smtClean="0"/>
          </a:p>
          <a:p>
            <a:pPr marL="228600" indent="-228600">
              <a:buNone/>
            </a:pPr>
            <a:r>
              <a:rPr lang="da-DK" u="sng" baseline="0" dirty="0" smtClean="0"/>
              <a:t>4) Political interference</a:t>
            </a:r>
          </a:p>
          <a:p>
            <a:pPr marL="228600" indent="-228600">
              <a:buNone/>
            </a:pPr>
            <a:endParaRPr lang="da-DK" u="sng" baseline="0" dirty="0" smtClean="0"/>
          </a:p>
          <a:p>
            <a:pPr marL="228600" indent="-228600">
              <a:buNone/>
            </a:pPr>
            <a:r>
              <a:rPr lang="da-DK" b="1" u="none" baseline="0" dirty="0" smtClean="0"/>
              <a:t>Senegal</a:t>
            </a:r>
            <a:endParaRPr lang="en-US" b="1" u="none"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kern="1200" dirty="0" smtClean="0">
                <a:solidFill>
                  <a:schemeClr val="tx1"/>
                </a:solidFill>
                <a:latin typeface="+mn-lt"/>
                <a:ea typeface="+mn-ea"/>
                <a:cs typeface="+mn-cs"/>
              </a:rPr>
              <a:t>PUT A 5 TO</a:t>
            </a:r>
            <a:r>
              <a:rPr lang="da-DK" sz="1200" kern="1200" baseline="0" dirty="0" smtClean="0">
                <a:solidFill>
                  <a:schemeClr val="tx1"/>
                </a:solidFill>
                <a:latin typeface="+mn-lt"/>
                <a:ea typeface="+mn-ea"/>
                <a:cs typeface="+mn-cs"/>
              </a:rPr>
              <a:t> 10 LINE EXPLANATION OF  EACH EXAMPLE (AND HOW IT PROVIDES EVIDENCE OF THE POINT BEING MADE)</a:t>
            </a:r>
            <a:endParaRPr lang="en-US" sz="1200" kern="1200" dirty="0" smtClean="0">
              <a:solidFill>
                <a:schemeClr val="tx1"/>
              </a:solidFill>
              <a:latin typeface="+mn-lt"/>
              <a:ea typeface="+mn-ea"/>
              <a:cs typeface="+mn-cs"/>
            </a:endParaRPr>
          </a:p>
          <a:p>
            <a:endParaRPr lang="da-DK" dirty="0" smtClean="0"/>
          </a:p>
          <a:p>
            <a:pPr marL="228600" indent="-228600">
              <a:buAutoNum type="arabicParenR"/>
            </a:pPr>
            <a:r>
              <a:rPr lang="da-DK" dirty="0" smtClean="0"/>
              <a:t>Model based predictions</a:t>
            </a:r>
          </a:p>
          <a:p>
            <a:pPr marL="228600" indent="-228600">
              <a:buAutoNum type="arabicParenR"/>
            </a:pPr>
            <a:endParaRPr lang="da-DK" dirty="0" smtClean="0"/>
          </a:p>
          <a:p>
            <a:pPr marL="228600" indent="-228600">
              <a:buNone/>
            </a:pPr>
            <a:r>
              <a:rPr lang="da-DK" dirty="0" smtClean="0"/>
              <a:t>2) Expenditure side</a:t>
            </a:r>
          </a:p>
          <a:p>
            <a:pPr marL="228600" indent="-228600">
              <a:buNone/>
            </a:pPr>
            <a:endParaRPr lang="da-DK" dirty="0" smtClean="0"/>
          </a:p>
          <a:p>
            <a:pPr marL="228600" indent="-228600">
              <a:buNone/>
            </a:pPr>
            <a:r>
              <a:rPr lang="da-DK" dirty="0" smtClean="0"/>
              <a:t>Uganda</a:t>
            </a:r>
          </a:p>
          <a:p>
            <a:pPr marL="228600" indent="-228600">
              <a:buNone/>
            </a:pPr>
            <a:r>
              <a:rPr lang="da-DK" b="1" dirty="0" smtClean="0"/>
              <a:t>Lesotho – </a:t>
            </a:r>
            <a:r>
              <a:rPr lang="da-DK" b="0" dirty="0" smtClean="0"/>
              <a:t>the strategic</a:t>
            </a:r>
            <a:r>
              <a:rPr lang="da-DK" b="0" baseline="0" dirty="0" smtClean="0"/>
              <a:t> financial planning has provided very valuable information but the sector has not been able to fully absorb or make use of it yet</a:t>
            </a:r>
            <a:endParaRPr lang="da-DK" b="0" dirty="0" smtClean="0"/>
          </a:p>
          <a:p>
            <a:pPr marL="228600" indent="-228600">
              <a:buNone/>
            </a:pPr>
            <a:endParaRPr lang="da-DK" dirty="0" smtClean="0"/>
          </a:p>
          <a:p>
            <a:pPr marL="228600" indent="-228600">
              <a:buNone/>
            </a:pPr>
            <a:r>
              <a:rPr lang="da-DK" dirty="0" smtClean="0"/>
              <a:t>3) Financial</a:t>
            </a:r>
            <a:r>
              <a:rPr lang="da-DK" baseline="0" dirty="0" smtClean="0"/>
              <a:t> sustainabilility</a:t>
            </a:r>
          </a:p>
          <a:p>
            <a:pPr marL="228600" indent="-228600">
              <a:buNone/>
            </a:pPr>
            <a:r>
              <a:rPr lang="en-GB" sz="1200" b="1" dirty="0" smtClean="0">
                <a:solidFill>
                  <a:srgbClr val="3366FF"/>
                </a:solidFill>
              </a:rPr>
              <a:t>SOUTH AFRICA</a:t>
            </a:r>
            <a:r>
              <a:rPr lang="en-GB" sz="1200" dirty="0" smtClean="0">
                <a:solidFill>
                  <a:srgbClr val="3366FF"/>
                </a:solidFill>
              </a:rPr>
              <a:t> – most </a:t>
            </a:r>
            <a:r>
              <a:rPr lang="en-GB" sz="1200" dirty="0" err="1" smtClean="0">
                <a:solidFill>
                  <a:srgbClr val="3366FF"/>
                </a:solidFill>
              </a:rPr>
              <a:t>SWAps</a:t>
            </a:r>
            <a:r>
              <a:rPr lang="en-GB" sz="1200" dirty="0" smtClean="0">
                <a:solidFill>
                  <a:srgbClr val="3366FF"/>
                </a:solidFill>
              </a:rPr>
              <a:t> appears a rather bold statement, unless we mean most </a:t>
            </a:r>
            <a:r>
              <a:rPr lang="en-GB" sz="1200" dirty="0" err="1" smtClean="0">
                <a:solidFill>
                  <a:srgbClr val="3366FF"/>
                </a:solidFill>
              </a:rPr>
              <a:t>SWAps</a:t>
            </a:r>
            <a:r>
              <a:rPr lang="en-GB" sz="1200" dirty="0" smtClean="0">
                <a:solidFill>
                  <a:srgbClr val="3366FF"/>
                </a:solidFill>
              </a:rPr>
              <a:t> we looked at in our study</a:t>
            </a:r>
            <a:endParaRPr lang="en-US" dirty="0"/>
          </a:p>
        </p:txBody>
      </p:sp>
      <p:sp>
        <p:nvSpPr>
          <p:cNvPr id="4" name="Slide Number Placeholder 3"/>
          <p:cNvSpPr>
            <a:spLocks noGrp="1"/>
          </p:cNvSpPr>
          <p:nvPr>
            <p:ph type="sldNum" sz="quarter" idx="10"/>
          </p:nvPr>
        </p:nvSpPr>
        <p:spPr/>
        <p:txBody>
          <a:bodyPr/>
          <a:lstStyle/>
          <a:p>
            <a:fld id="{DF2F836A-DE23-4183-96C8-F4E3B1ECEB40}"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52F25D-8087-455F-B9E7-039613BD0571}"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6CC6FF-76FD-403B-BFF1-1DDB1AD65E46}"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D3A7ED-CB3F-42C0-BC7A-00194D0E365F}"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2C6393-49EE-4970-875B-9A2069249542}"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6DDCE1-9934-48AA-9C5F-27D73D35671E}"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F891F1-2D8E-47AC-BA1E-E4CD4354043F}" type="datetime1">
              <a:rPr lang="en-US" smtClean="0"/>
              <a:pPr/>
              <a:t>6/27/2011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D1EE2E-92A6-499A-B4C8-EDAE3431D937}" type="datetime1">
              <a:rPr lang="en-US" smtClean="0"/>
              <a:pPr/>
              <a:t>6/27/2011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1A31B2-B96E-405C-8AA4-F2431EFD73A5}" type="datetime1">
              <a:rPr lang="en-US" smtClean="0"/>
              <a:pPr/>
              <a:t>6/27/2011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719C62-AE0F-46D1-8F8D-46B5E3B4F476}" type="datetime1">
              <a:rPr lang="en-US" smtClean="0"/>
              <a:pPr/>
              <a:t>6/27/2011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C85A49-F5DD-4E4D-8784-46EF01DBEC5D}" type="datetime1">
              <a:rPr lang="en-US" smtClean="0"/>
              <a:pPr/>
              <a:t>6/27/2011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5645BB-C21C-432D-B9B3-6DFA46BCFF12}" type="datetime1">
              <a:rPr lang="en-US" smtClean="0"/>
              <a:pPr/>
              <a:t>6/27/2011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85F92-71D3-4347-8EA1-2F0D5EE242A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E282B7-038C-400F-AA5D-C85747C88C3F}" type="datetime1">
              <a:rPr lang="en-US" smtClean="0"/>
              <a:pPr/>
              <a:t>6/27/2011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185F92-71D3-4347-8EA1-2F0D5EE242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0185F92-71D3-4347-8EA1-2F0D5EE242AE}" type="slidenum">
              <a:rPr lang="en-US" smtClean="0"/>
              <a:pPr/>
              <a:t>1</a:t>
            </a:fld>
            <a:endParaRPr lang="en-US"/>
          </a:p>
        </p:txBody>
      </p:sp>
      <p:sp>
        <p:nvSpPr>
          <p:cNvPr id="6" name="TextBox 5"/>
          <p:cNvSpPr txBox="1"/>
          <p:nvPr/>
        </p:nvSpPr>
        <p:spPr>
          <a:xfrm>
            <a:off x="1043608" y="1772816"/>
            <a:ext cx="6912768" cy="3693319"/>
          </a:xfrm>
          <a:prstGeom prst="rect">
            <a:avLst/>
          </a:prstGeom>
          <a:noFill/>
        </p:spPr>
        <p:txBody>
          <a:bodyPr wrap="square" rtlCol="0">
            <a:spAutoFit/>
          </a:bodyPr>
          <a:lstStyle/>
          <a:p>
            <a:pPr algn="ctr"/>
            <a:r>
              <a:rPr lang="en-US" sz="3600" dirty="0" err="1" smtClean="0"/>
              <a:t>SWAps</a:t>
            </a:r>
            <a:r>
              <a:rPr lang="en-US" sz="3600" dirty="0" smtClean="0"/>
              <a:t> in the Water Sector - messages emerging from </a:t>
            </a:r>
          </a:p>
          <a:p>
            <a:pPr algn="ctr"/>
            <a:r>
              <a:rPr lang="en-US" sz="3600" dirty="0" smtClean="0"/>
              <a:t>the country studies</a:t>
            </a:r>
          </a:p>
          <a:p>
            <a:pPr algn="ctr"/>
            <a:endParaRPr lang="da-DK" sz="3600" dirty="0" smtClean="0"/>
          </a:p>
          <a:p>
            <a:pPr algn="ctr"/>
            <a:endParaRPr lang="da-DK" sz="3600" dirty="0" smtClean="0"/>
          </a:p>
          <a:p>
            <a:pPr algn="ctr"/>
            <a:endParaRPr lang="da-DK" sz="3600" dirty="0" smtClean="0"/>
          </a:p>
          <a:p>
            <a:pPr algn="r"/>
            <a:r>
              <a:rPr lang="da-DK" dirty="0" smtClean="0"/>
              <a:t>Draft June 27 2011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5023"/>
            <a:ext cx="8208912" cy="4524315"/>
          </a:xfrm>
          <a:prstGeom prst="rect">
            <a:avLst/>
          </a:prstGeom>
          <a:noFill/>
          <a:ln>
            <a:solidFill>
              <a:schemeClr val="accent1"/>
            </a:solidFill>
          </a:ln>
        </p:spPr>
        <p:txBody>
          <a:bodyPr wrap="square" rtlCol="0">
            <a:spAutoFit/>
          </a:bodyPr>
          <a:lstStyle/>
          <a:p>
            <a:pPr lvl="0"/>
            <a:r>
              <a:rPr lang="en-GB" sz="2400" dirty="0" smtClean="0"/>
              <a:t>SWAps have helped to improve </a:t>
            </a:r>
            <a:r>
              <a:rPr lang="en-GB" sz="2400" b="1" dirty="0" smtClean="0"/>
              <a:t>the intra-sectoral allocation </a:t>
            </a:r>
            <a:r>
              <a:rPr lang="en-GB" sz="2400" dirty="0" smtClean="0"/>
              <a:t>of financial resources – most headway has been done in terms of geographical allocation, not so much in terms of sub-sectoral reallocations, and less in correcting the bias towards new investments (</a:t>
            </a:r>
            <a:r>
              <a:rPr lang="en-GB" sz="2400" dirty="0" err="1" smtClean="0"/>
              <a:t>vs</a:t>
            </a:r>
            <a:r>
              <a:rPr lang="en-GB" sz="2400" dirty="0" smtClean="0"/>
              <a:t> O&amp;M) (Uganda and South Africa)</a:t>
            </a:r>
          </a:p>
          <a:p>
            <a:pPr lvl="0"/>
            <a:endParaRPr lang="en-GB" sz="2400" b="1" dirty="0" smtClean="0">
              <a:solidFill>
                <a:srgbClr val="FF0000"/>
              </a:solidFill>
            </a:endParaRPr>
          </a:p>
          <a:p>
            <a:pPr lvl="0"/>
            <a:r>
              <a:rPr lang="en-GB" sz="2400" b="1" dirty="0" smtClean="0"/>
              <a:t> Improved allocation </a:t>
            </a:r>
            <a:r>
              <a:rPr lang="en-GB" sz="2400" dirty="0" smtClean="0"/>
              <a:t>is probably the major financing impact that can be expected of a </a:t>
            </a:r>
            <a:r>
              <a:rPr lang="en-GB" sz="2400" dirty="0" err="1" smtClean="0"/>
              <a:t>SWAp</a:t>
            </a:r>
            <a:endParaRPr lang="en-GB" sz="2400" dirty="0" smtClean="0"/>
          </a:p>
          <a:p>
            <a:pPr lvl="0"/>
            <a:endParaRPr lang="en-GB" sz="2400" dirty="0" smtClean="0"/>
          </a:p>
          <a:p>
            <a:pPr lvl="0">
              <a:buFont typeface="Arial" pitchFamily="34" charset="0"/>
              <a:buChar char="•"/>
            </a:pPr>
            <a:r>
              <a:rPr lang="en-GB" sz="2400" dirty="0" smtClean="0"/>
              <a:t> Improved allocation requires paying early attention to </a:t>
            </a:r>
            <a:r>
              <a:rPr lang="en-GB" sz="2400" b="1" dirty="0" smtClean="0"/>
              <a:t>supporting tools, </a:t>
            </a:r>
            <a:r>
              <a:rPr lang="en-GB" sz="2400" dirty="0" smtClean="0"/>
              <a:t>such as local development plans and formulas for the allocation of resources</a:t>
            </a: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Finance - Allocation of financial resources</a:t>
            </a:r>
          </a:p>
        </p:txBody>
      </p:sp>
      <p:sp>
        <p:nvSpPr>
          <p:cNvPr id="6" name="Slide Number Placeholder 5"/>
          <p:cNvSpPr>
            <a:spLocks noGrp="1"/>
          </p:cNvSpPr>
          <p:nvPr>
            <p:ph type="sldNum" sz="quarter" idx="12"/>
          </p:nvPr>
        </p:nvSpPr>
        <p:spPr/>
        <p:txBody>
          <a:bodyPr/>
          <a:lstStyle/>
          <a:p>
            <a:fld id="{60185F92-71D3-4347-8EA1-2F0D5EE242AE}"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5023"/>
            <a:ext cx="8208912" cy="3046988"/>
          </a:xfrm>
          <a:prstGeom prst="rect">
            <a:avLst/>
          </a:prstGeom>
          <a:noFill/>
          <a:ln>
            <a:solidFill>
              <a:schemeClr val="accent1"/>
            </a:solidFill>
          </a:ln>
        </p:spPr>
        <p:txBody>
          <a:bodyPr wrap="square" rtlCol="0">
            <a:spAutoFit/>
          </a:bodyPr>
          <a:lstStyle/>
          <a:p>
            <a:pPr lvl="0">
              <a:buFont typeface="Arial" pitchFamily="34" charset="0"/>
              <a:buChar char="•"/>
            </a:pPr>
            <a:r>
              <a:rPr lang="en-GB" sz="2400" dirty="0" smtClean="0"/>
              <a:t> The programmatic approach /SWAps have forced sector actors to engage more intensely in the national budget process – in some cases the benefits are not evident in the short term, and some unexpected costs may arise, but in the long term is unavoidable</a:t>
            </a:r>
          </a:p>
          <a:p>
            <a:pPr lvl="0">
              <a:buFont typeface="Arial" pitchFamily="34" charset="0"/>
              <a:buChar char="•"/>
            </a:pPr>
            <a:endParaRPr lang="en-GB" sz="2400" dirty="0" smtClean="0"/>
          </a:p>
          <a:p>
            <a:pPr lvl="0">
              <a:buFont typeface="Arial" pitchFamily="34" charset="0"/>
              <a:buChar char="•"/>
            </a:pPr>
            <a:r>
              <a:rPr lang="en-GB" sz="2400" dirty="0" smtClean="0"/>
              <a:t> Budget execution is probably the most significant bottleneck, requiring careful thought in the early stages of the </a:t>
            </a:r>
            <a:r>
              <a:rPr lang="en-GB" sz="2400" dirty="0" err="1" smtClean="0"/>
              <a:t>SWAp</a:t>
            </a:r>
            <a:endParaRPr lang="en-GB" sz="2400" dirty="0" smtClean="0"/>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Finance - Budget planning and execution </a:t>
            </a:r>
          </a:p>
        </p:txBody>
      </p:sp>
      <p:sp>
        <p:nvSpPr>
          <p:cNvPr id="6" name="Slide Number Placeholder 5"/>
          <p:cNvSpPr>
            <a:spLocks noGrp="1"/>
          </p:cNvSpPr>
          <p:nvPr>
            <p:ph type="sldNum" sz="quarter" idx="12"/>
          </p:nvPr>
        </p:nvSpPr>
        <p:spPr/>
        <p:txBody>
          <a:bodyPr/>
          <a:lstStyle/>
          <a:p>
            <a:fld id="{60185F92-71D3-4347-8EA1-2F0D5EE242AE}"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124744"/>
            <a:ext cx="8208912" cy="2677656"/>
          </a:xfrm>
          <a:prstGeom prst="rect">
            <a:avLst/>
          </a:prstGeom>
          <a:noFill/>
          <a:ln>
            <a:solidFill>
              <a:schemeClr val="accent1"/>
            </a:solidFill>
          </a:ln>
        </p:spPr>
        <p:txBody>
          <a:bodyPr wrap="square" rtlCol="0">
            <a:spAutoFit/>
          </a:bodyPr>
          <a:lstStyle/>
          <a:p>
            <a:pPr marL="177800" lvl="0" indent="-177800">
              <a:buFont typeface="Arial" pitchFamily="34" charset="0"/>
              <a:buChar char="•"/>
            </a:pPr>
            <a:r>
              <a:rPr lang="en-GB" sz="2400" dirty="0" smtClean="0"/>
              <a:t>Most SWAps use country systems, sometimes in a leap of faith, and while there may be teething problems, it puts the pressure on the country to develop and rely on its own systems.</a:t>
            </a:r>
          </a:p>
          <a:p>
            <a:pPr marL="177800" lvl="0" indent="-177800">
              <a:buFont typeface="Arial" pitchFamily="34" charset="0"/>
              <a:buChar char="•"/>
            </a:pPr>
            <a:endParaRPr lang="en-GB" sz="2400" dirty="0" smtClean="0"/>
          </a:p>
          <a:p>
            <a:pPr marL="177800" lvl="0" indent="-177800">
              <a:buFont typeface="Arial" pitchFamily="34" charset="0"/>
              <a:buChar char="•"/>
            </a:pPr>
            <a:r>
              <a:rPr lang="en-GB" sz="2400" dirty="0" smtClean="0"/>
              <a:t>Capacity building for PFM and attention to financial information, monitoring and evaluation should be a critical component of any </a:t>
            </a:r>
            <a:r>
              <a:rPr lang="en-GB" sz="2400" dirty="0" err="1" smtClean="0"/>
              <a:t>SWAp</a:t>
            </a:r>
            <a:endParaRPr lang="en-GB" sz="2400" dirty="0" smtClean="0"/>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Finance - Public financial management </a:t>
            </a:r>
          </a:p>
        </p:txBody>
      </p:sp>
      <p:sp>
        <p:nvSpPr>
          <p:cNvPr id="6" name="Slide Number Placeholder 5"/>
          <p:cNvSpPr>
            <a:spLocks noGrp="1"/>
          </p:cNvSpPr>
          <p:nvPr>
            <p:ph type="sldNum" sz="quarter" idx="12"/>
          </p:nvPr>
        </p:nvSpPr>
        <p:spPr/>
        <p:txBody>
          <a:bodyPr/>
          <a:lstStyle/>
          <a:p>
            <a:fld id="{60185F92-71D3-4347-8EA1-2F0D5EE242AE}"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124744"/>
            <a:ext cx="8208912" cy="3416320"/>
          </a:xfrm>
          <a:prstGeom prst="rect">
            <a:avLst/>
          </a:prstGeom>
          <a:noFill/>
          <a:ln>
            <a:solidFill>
              <a:schemeClr val="accent1"/>
            </a:solidFill>
          </a:ln>
        </p:spPr>
        <p:txBody>
          <a:bodyPr wrap="square" rtlCol="0">
            <a:spAutoFit/>
          </a:bodyPr>
          <a:lstStyle/>
          <a:p>
            <a:pPr lvl="0"/>
            <a:endParaRPr lang="en-GB" sz="2400" b="1" dirty="0" smtClean="0"/>
          </a:p>
          <a:p>
            <a:pPr marL="177800" indent="-177800">
              <a:buFont typeface="Arial" pitchFamily="34" charset="0"/>
              <a:buChar char="•"/>
            </a:pPr>
            <a:r>
              <a:rPr lang="en-GB" sz="2400" dirty="0" smtClean="0"/>
              <a:t>Most SWAps have </a:t>
            </a:r>
            <a:r>
              <a:rPr lang="en-GB" sz="2400" b="1" dirty="0" smtClean="0"/>
              <a:t>helped</a:t>
            </a:r>
            <a:r>
              <a:rPr lang="en-GB" sz="2400" dirty="0" smtClean="0"/>
              <a:t> to improve value for money – through benchmarking, technological choices, reduced duplication and reform of subsidy policies</a:t>
            </a:r>
            <a:endParaRPr lang="en-GB" sz="2400" dirty="0" smtClean="0">
              <a:solidFill>
                <a:srgbClr val="3366FF"/>
              </a:solidFill>
            </a:endParaRPr>
          </a:p>
          <a:p>
            <a:pPr marL="177800" indent="-177800">
              <a:buFont typeface="Arial" pitchFamily="34" charset="0"/>
              <a:buChar char="•"/>
            </a:pPr>
            <a:endParaRPr lang="en-GB" sz="2400" dirty="0" smtClean="0"/>
          </a:p>
          <a:p>
            <a:pPr marL="177800" indent="-177800">
              <a:buFont typeface="Arial" pitchFamily="34" charset="0"/>
              <a:buChar char="•"/>
            </a:pPr>
            <a:r>
              <a:rPr lang="en-GB" sz="2400" dirty="0" smtClean="0"/>
              <a:t>Yet, SWAps seem to have paid </a:t>
            </a:r>
            <a:r>
              <a:rPr lang="en-GB" sz="2400" b="1" dirty="0" smtClean="0"/>
              <a:t>less attention </a:t>
            </a:r>
            <a:r>
              <a:rPr lang="en-GB" sz="2400" dirty="0" smtClean="0"/>
              <a:t>to value for money that what could be expected – partly due to the fact that the preoccupation has been mostly to spend the “new money”. This merits attention. </a:t>
            </a: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da-DK" sz="2400" b="1" dirty="0" err="1" smtClean="0"/>
              <a:t>Finance</a:t>
            </a:r>
            <a:r>
              <a:rPr lang="da-DK" sz="2400" b="1" dirty="0" smtClean="0"/>
              <a:t> </a:t>
            </a:r>
            <a:r>
              <a:rPr lang="da-DK" sz="2400" b="1" dirty="0" smtClean="0">
                <a:solidFill>
                  <a:schemeClr val="tx1"/>
                </a:solidFill>
              </a:rPr>
              <a:t>- </a:t>
            </a:r>
            <a:r>
              <a:rPr lang="da-DK" sz="2400" b="1" dirty="0" err="1" smtClean="0">
                <a:solidFill>
                  <a:schemeClr val="tx1"/>
                </a:solidFill>
              </a:rPr>
              <a:t>Value</a:t>
            </a:r>
            <a:r>
              <a:rPr lang="da-DK" sz="2400" b="1" dirty="0" smtClean="0">
                <a:solidFill>
                  <a:schemeClr val="tx1"/>
                </a:solidFill>
              </a:rPr>
              <a:t> </a:t>
            </a:r>
            <a:r>
              <a:rPr lang="da-DK" sz="2400" b="1" dirty="0" smtClean="0"/>
              <a:t>for money</a:t>
            </a:r>
            <a:endParaRPr lang="en-US" sz="2400" b="1" dirty="0"/>
          </a:p>
        </p:txBody>
      </p:sp>
      <p:sp>
        <p:nvSpPr>
          <p:cNvPr id="6" name="Slide Number Placeholder 5"/>
          <p:cNvSpPr>
            <a:spLocks noGrp="1"/>
          </p:cNvSpPr>
          <p:nvPr>
            <p:ph type="sldNum" sz="quarter" idx="12"/>
          </p:nvPr>
        </p:nvSpPr>
        <p:spPr/>
        <p:txBody>
          <a:bodyPr/>
          <a:lstStyle/>
          <a:p>
            <a:fld id="{60185F92-71D3-4347-8EA1-2F0D5EE242AE}"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124744"/>
            <a:ext cx="8208912" cy="3416320"/>
          </a:xfrm>
          <a:prstGeom prst="rect">
            <a:avLst/>
          </a:prstGeom>
          <a:noFill/>
          <a:ln>
            <a:solidFill>
              <a:schemeClr val="accent1"/>
            </a:solidFill>
          </a:ln>
        </p:spPr>
        <p:txBody>
          <a:bodyPr wrap="square" rtlCol="0">
            <a:spAutoFit/>
          </a:bodyPr>
          <a:lstStyle/>
          <a:p>
            <a:pPr marL="177800" indent="-177800">
              <a:buFont typeface="Arial" pitchFamily="34" charset="0"/>
              <a:buChar char="•"/>
            </a:pPr>
            <a:endParaRPr lang="en-GB" sz="2400" dirty="0" smtClean="0"/>
          </a:p>
          <a:p>
            <a:pPr marL="177800" indent="-177800">
              <a:buFont typeface="Arial" pitchFamily="34" charset="0"/>
              <a:buChar char="•"/>
            </a:pPr>
            <a:r>
              <a:rPr lang="en-GB" sz="2400" dirty="0" smtClean="0"/>
              <a:t>Donor finance for SWAps has been </a:t>
            </a:r>
            <a:r>
              <a:rPr lang="en-GB" sz="2400" b="1" dirty="0" smtClean="0"/>
              <a:t>critical</a:t>
            </a:r>
            <a:r>
              <a:rPr lang="en-GB" sz="2400" dirty="0" smtClean="0"/>
              <a:t> for sector development and has generally allowed much needed flexibility</a:t>
            </a:r>
          </a:p>
          <a:p>
            <a:pPr marL="177800" indent="-177800">
              <a:buFont typeface="Arial" pitchFamily="34" charset="0"/>
              <a:buChar char="•"/>
            </a:pPr>
            <a:endParaRPr lang="en-GB" sz="2400" dirty="0" smtClean="0"/>
          </a:p>
          <a:p>
            <a:pPr marL="177800" indent="-177800">
              <a:buFont typeface="Arial" pitchFamily="34" charset="0"/>
              <a:buChar char="•"/>
            </a:pPr>
            <a:r>
              <a:rPr lang="en-GB" sz="2400" dirty="0" smtClean="0"/>
              <a:t>Sector budget support needs to be accompanied by </a:t>
            </a:r>
            <a:r>
              <a:rPr lang="en-GB" sz="2400" b="1" dirty="0" smtClean="0"/>
              <a:t>other forms of support</a:t>
            </a:r>
            <a:r>
              <a:rPr lang="en-GB" sz="2400" dirty="0" smtClean="0"/>
              <a:t> – for instance to pilot innovative approaches that may be difficult to fit into the regular budget process, or to finance NGOs (Uganda, South Africa)</a:t>
            </a:r>
            <a:endParaRPr lang="en-GB" sz="2400" dirty="0">
              <a:solidFill>
                <a:srgbClr val="3366FF"/>
              </a:solidFill>
            </a:endParaRP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sz="2400" b="1" dirty="0" smtClean="0"/>
              <a:t>Finance - The role of donor finance</a:t>
            </a:r>
          </a:p>
        </p:txBody>
      </p:sp>
      <p:sp>
        <p:nvSpPr>
          <p:cNvPr id="6" name="Slide Number Placeholder 5"/>
          <p:cNvSpPr>
            <a:spLocks noGrp="1"/>
          </p:cNvSpPr>
          <p:nvPr>
            <p:ph type="sldNum" sz="quarter" idx="12"/>
          </p:nvPr>
        </p:nvSpPr>
        <p:spPr/>
        <p:txBody>
          <a:bodyPr/>
          <a:lstStyle/>
          <a:p>
            <a:fld id="{60185F92-71D3-4347-8EA1-2F0D5EE242AE}"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5023"/>
            <a:ext cx="8208912" cy="3693319"/>
          </a:xfrm>
          <a:prstGeom prst="rect">
            <a:avLst/>
          </a:prstGeom>
          <a:noFill/>
          <a:ln>
            <a:solidFill>
              <a:schemeClr val="accent1"/>
            </a:solidFill>
          </a:ln>
        </p:spPr>
        <p:txBody>
          <a:bodyPr wrap="square" rtlCol="0">
            <a:spAutoFit/>
          </a:bodyPr>
          <a:lstStyle/>
          <a:p>
            <a:pPr marL="177800" indent="-177800">
              <a:buFont typeface="Arial" pitchFamily="34" charset="0"/>
              <a:buChar char="•"/>
            </a:pPr>
            <a:r>
              <a:rPr lang="en-GB" sz="2400" dirty="0" smtClean="0"/>
              <a:t>Restructuring </a:t>
            </a:r>
            <a:r>
              <a:rPr lang="en-GB" sz="2400" dirty="0"/>
              <a:t>sector institutions has </a:t>
            </a:r>
            <a:r>
              <a:rPr lang="en-GB" sz="2400" dirty="0" smtClean="0"/>
              <a:t>led </a:t>
            </a:r>
            <a:r>
              <a:rPr lang="en-GB" sz="2400" dirty="0"/>
              <a:t>to </a:t>
            </a:r>
            <a:r>
              <a:rPr lang="en-GB" sz="2400" b="1" dirty="0" smtClean="0"/>
              <a:t>incomplete </a:t>
            </a:r>
            <a:r>
              <a:rPr lang="en-GB" sz="2400" b="1" dirty="0"/>
              <a:t>change </a:t>
            </a:r>
            <a:r>
              <a:rPr lang="en-GB" sz="2400" dirty="0"/>
              <a:t>as old mandates are not </a:t>
            </a:r>
            <a:r>
              <a:rPr lang="en-GB" sz="2400" dirty="0" smtClean="0"/>
              <a:t>abandoned </a:t>
            </a:r>
            <a:r>
              <a:rPr lang="en-GB" sz="2400" dirty="0"/>
              <a:t>and informal communication channels follow earlier arrangements (Jordan</a:t>
            </a:r>
            <a:r>
              <a:rPr lang="en-GB" sz="2400" dirty="0" smtClean="0"/>
              <a:t>) In Uganda/ South Africa decentralisation accepted due to Ministry of Finance lead (but still tendency to reverse)</a:t>
            </a:r>
            <a:endParaRPr lang="en-GB" sz="2400" dirty="0" smtClean="0">
              <a:solidFill>
                <a:srgbClr val="3366FF"/>
              </a:solidFill>
            </a:endParaRPr>
          </a:p>
          <a:p>
            <a:pPr marL="177800" indent="-177800"/>
            <a:endParaRPr lang="en-GB" sz="2400" dirty="0"/>
          </a:p>
          <a:p>
            <a:pPr marL="177800" indent="-177800">
              <a:buFont typeface="Arial" pitchFamily="34" charset="0"/>
              <a:buChar char="•"/>
            </a:pPr>
            <a:r>
              <a:rPr lang="en-GB" sz="2400" dirty="0"/>
              <a:t>Continuing </a:t>
            </a:r>
            <a:r>
              <a:rPr lang="en-GB" sz="2400" b="1" dirty="0"/>
              <a:t>weakness in civil service </a:t>
            </a:r>
            <a:r>
              <a:rPr lang="en-GB" sz="2400" dirty="0"/>
              <a:t>and wage reforms cannot be ignored when considering sector performance and productivity (Lesotho</a:t>
            </a:r>
            <a:r>
              <a:rPr lang="en-GB" sz="2400" dirty="0" smtClean="0"/>
              <a:t>)</a:t>
            </a:r>
            <a:endParaRPr lang="en-GB" sz="2400" dirty="0" smtClean="0">
              <a:solidFill>
                <a:srgbClr val="3366FF"/>
              </a:solidFill>
            </a:endParaRPr>
          </a:p>
          <a:p>
            <a:pPr lvl="0"/>
            <a:r>
              <a:rPr lang="en-US" dirty="0" smtClean="0"/>
              <a:t>.</a:t>
            </a:r>
            <a:endParaRPr lang="en-GB" dirty="0" smtClean="0"/>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Institutions - The process of reforms</a:t>
            </a:r>
          </a:p>
        </p:txBody>
      </p:sp>
      <p:sp>
        <p:nvSpPr>
          <p:cNvPr id="6" name="Slide Number Placeholder 5"/>
          <p:cNvSpPr>
            <a:spLocks noGrp="1"/>
          </p:cNvSpPr>
          <p:nvPr>
            <p:ph type="sldNum" sz="quarter" idx="12"/>
          </p:nvPr>
        </p:nvSpPr>
        <p:spPr/>
        <p:txBody>
          <a:bodyPr/>
          <a:lstStyle/>
          <a:p>
            <a:fld id="{60185F92-71D3-4347-8EA1-2F0D5EE242AE}"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052736"/>
            <a:ext cx="8208912" cy="5109091"/>
          </a:xfrm>
          <a:prstGeom prst="rect">
            <a:avLst/>
          </a:prstGeom>
          <a:noFill/>
          <a:ln>
            <a:solidFill>
              <a:schemeClr val="accent1"/>
            </a:solidFill>
          </a:ln>
        </p:spPr>
        <p:txBody>
          <a:bodyPr wrap="square" rtlCol="0">
            <a:spAutoFit/>
          </a:bodyPr>
          <a:lstStyle/>
          <a:p>
            <a:pPr lvl="0"/>
            <a:endParaRPr lang="en-GB" dirty="0" smtClean="0"/>
          </a:p>
          <a:p>
            <a:pPr marL="177800" lvl="0" indent="-177800">
              <a:buFont typeface="Arial" pitchFamily="34" charset="0"/>
              <a:buChar char="•"/>
            </a:pPr>
            <a:r>
              <a:rPr lang="en-GB" sz="2200" dirty="0" smtClean="0"/>
              <a:t>The </a:t>
            </a:r>
            <a:r>
              <a:rPr lang="en-GB" sz="2200" dirty="0"/>
              <a:t>role of the </a:t>
            </a:r>
            <a:r>
              <a:rPr lang="en-GB" sz="2200" b="1" dirty="0"/>
              <a:t>private sector and civil society </a:t>
            </a:r>
            <a:r>
              <a:rPr lang="en-GB" sz="2200" dirty="0"/>
              <a:t>is increasingly recognised and appreciated and already yielding benefits to the </a:t>
            </a:r>
            <a:r>
              <a:rPr lang="en-GB" sz="2200" dirty="0" smtClean="0"/>
              <a:t>sector – ( HWF - Jordan)</a:t>
            </a:r>
          </a:p>
          <a:p>
            <a:pPr marL="177800" lvl="0" indent="-177800">
              <a:buFont typeface="Arial" pitchFamily="34" charset="0"/>
              <a:buChar char="•"/>
            </a:pPr>
            <a:endParaRPr lang="en-GB" sz="2200" dirty="0" smtClean="0"/>
          </a:p>
          <a:p>
            <a:pPr marL="177800" indent="-177800">
              <a:buFont typeface="Arial" pitchFamily="34" charset="0"/>
              <a:buChar char="•"/>
            </a:pPr>
            <a:r>
              <a:rPr lang="en-GB" sz="2200" dirty="0" smtClean="0">
                <a:solidFill>
                  <a:srgbClr val="000000"/>
                </a:solidFill>
              </a:rPr>
              <a:t>SWAps can become government centric and thereby limit civil society and private sector participation. When</a:t>
            </a:r>
            <a:r>
              <a:rPr lang="en-GB" sz="2200" b="1" dirty="0" smtClean="0">
                <a:solidFill>
                  <a:srgbClr val="000000"/>
                </a:solidFill>
              </a:rPr>
              <a:t> funding for civil society flows </a:t>
            </a:r>
            <a:r>
              <a:rPr lang="en-GB" sz="2200" dirty="0" smtClean="0">
                <a:solidFill>
                  <a:srgbClr val="000000"/>
                </a:solidFill>
              </a:rPr>
              <a:t>through government, the advocacy role and independence of NGOs can be weakened (Uganda, South Africa)</a:t>
            </a:r>
            <a:endParaRPr lang="en-GB" sz="2200" dirty="0" smtClean="0">
              <a:solidFill>
                <a:srgbClr val="3366FF"/>
              </a:solidFill>
            </a:endParaRPr>
          </a:p>
          <a:p>
            <a:pPr marL="177800" indent="-177800">
              <a:buFont typeface="Arial" pitchFamily="34" charset="0"/>
              <a:buChar char="•"/>
            </a:pPr>
            <a:endParaRPr lang="en-GB" sz="2200" dirty="0" smtClean="0">
              <a:solidFill>
                <a:srgbClr val="000000"/>
              </a:solidFill>
            </a:endParaRPr>
          </a:p>
          <a:p>
            <a:pPr marL="173736" indent="-173736">
              <a:buFont typeface="Arial"/>
              <a:buChar char="•"/>
            </a:pPr>
            <a:r>
              <a:rPr lang="en-US" sz="2200" dirty="0" err="1" smtClean="0"/>
              <a:t>SWAps</a:t>
            </a:r>
            <a:r>
              <a:rPr lang="en-US" sz="2200" dirty="0" smtClean="0"/>
              <a:t> can threaten </a:t>
            </a:r>
            <a:r>
              <a:rPr lang="en-US" sz="2200" b="1" dirty="0" smtClean="0"/>
              <a:t>community-based operations</a:t>
            </a:r>
            <a:r>
              <a:rPr lang="en-US" sz="2200" dirty="0" smtClean="0"/>
              <a:t>, maintenance and ownership (South Africa)</a:t>
            </a:r>
          </a:p>
          <a:p>
            <a:pPr marL="173736" indent="-173736">
              <a:buFont typeface="Arial"/>
              <a:buChar char="•"/>
            </a:pPr>
            <a:endParaRPr lang="en-US" sz="2200" dirty="0" smtClean="0"/>
          </a:p>
          <a:p>
            <a:pPr marL="173736" indent="-173736">
              <a:buFont typeface="Arial"/>
              <a:buChar char="•"/>
            </a:pPr>
            <a:r>
              <a:rPr lang="en-US" sz="2200" dirty="0" smtClean="0"/>
              <a:t>Private sector plays a role in construction, provision of parts and consulting, but more </a:t>
            </a:r>
            <a:r>
              <a:rPr lang="en-US" sz="2200" b="1" dirty="0" smtClean="0"/>
              <a:t>rarely as service providers </a:t>
            </a:r>
            <a:r>
              <a:rPr lang="en-US" sz="2200" dirty="0" smtClean="0"/>
              <a:t>even in South Africa. </a:t>
            </a:r>
            <a:endParaRPr lang="en-GB" sz="2200" dirty="0" smtClean="0">
              <a:solidFill>
                <a:srgbClr val="3366FF"/>
              </a:solidFill>
            </a:endParaRPr>
          </a:p>
        </p:txBody>
      </p:sp>
      <p:sp>
        <p:nvSpPr>
          <p:cNvPr id="5" name="TextBox 4"/>
          <p:cNvSpPr txBox="1"/>
          <p:nvPr/>
        </p:nvSpPr>
        <p:spPr>
          <a:xfrm>
            <a:off x="467544" y="404664"/>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Institutions -  importance of non-state actors</a:t>
            </a:r>
          </a:p>
        </p:txBody>
      </p:sp>
      <p:sp>
        <p:nvSpPr>
          <p:cNvPr id="6" name="Slide Number Placeholder 5"/>
          <p:cNvSpPr>
            <a:spLocks noGrp="1"/>
          </p:cNvSpPr>
          <p:nvPr>
            <p:ph type="sldNum" sz="quarter" idx="12"/>
          </p:nvPr>
        </p:nvSpPr>
        <p:spPr/>
        <p:txBody>
          <a:bodyPr/>
          <a:lstStyle/>
          <a:p>
            <a:fld id="{60185F92-71D3-4347-8EA1-2F0D5EE242AE}"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Institutions- Building capacity through projects</a:t>
            </a:r>
          </a:p>
        </p:txBody>
      </p:sp>
      <p:sp>
        <p:nvSpPr>
          <p:cNvPr id="3" name="TextBox 2"/>
          <p:cNvSpPr txBox="1"/>
          <p:nvPr/>
        </p:nvSpPr>
        <p:spPr>
          <a:xfrm>
            <a:off x="539552" y="1375023"/>
            <a:ext cx="8208912" cy="4062651"/>
          </a:xfrm>
          <a:prstGeom prst="rect">
            <a:avLst/>
          </a:prstGeom>
          <a:noFill/>
          <a:ln>
            <a:solidFill>
              <a:schemeClr val="accent1"/>
            </a:solidFill>
          </a:ln>
        </p:spPr>
        <p:txBody>
          <a:bodyPr wrap="square" rtlCol="0">
            <a:spAutoFit/>
          </a:bodyPr>
          <a:lstStyle/>
          <a:p>
            <a:pPr marL="177800" lvl="0" indent="-177800">
              <a:buFont typeface="Arial" pitchFamily="34" charset="0"/>
              <a:buChar char="•"/>
            </a:pPr>
            <a:r>
              <a:rPr lang="en-GB" sz="2400" b="1" dirty="0" smtClean="0"/>
              <a:t>Aligned projects </a:t>
            </a:r>
            <a:r>
              <a:rPr lang="en-GB" sz="2400" dirty="0" smtClean="0"/>
              <a:t>working through government have the potential of creating effective results and building internal capacity (Lesotho)</a:t>
            </a:r>
          </a:p>
          <a:p>
            <a:pPr marL="177800" lvl="0" indent="-177800"/>
            <a:endParaRPr lang="en-GB" sz="2400" dirty="0" smtClean="0"/>
          </a:p>
          <a:p>
            <a:pPr marL="177800" indent="-177800">
              <a:buFont typeface="Arial" pitchFamily="34" charset="0"/>
              <a:buChar char="•"/>
            </a:pPr>
            <a:r>
              <a:rPr lang="en-GB" sz="2400" b="1" dirty="0" smtClean="0"/>
              <a:t>Project Implementation Units </a:t>
            </a:r>
            <a:r>
              <a:rPr lang="en-GB" sz="2400" dirty="0" smtClean="0"/>
              <a:t>are suitable for mega projects that are unlikely to be repeated (Lesotho) </a:t>
            </a:r>
          </a:p>
          <a:p>
            <a:pPr marL="177800" indent="-177800"/>
            <a:endParaRPr lang="en-GB" sz="2400" dirty="0" smtClean="0"/>
          </a:p>
          <a:p>
            <a:pPr marL="177800" indent="-177800">
              <a:buFont typeface="Arial" pitchFamily="34" charset="0"/>
              <a:buChar char="•"/>
            </a:pPr>
            <a:r>
              <a:rPr lang="en-GB" sz="2400" dirty="0" smtClean="0"/>
              <a:t>Donor funds can inadvertently increase the </a:t>
            </a:r>
            <a:r>
              <a:rPr lang="en-GB" sz="2400" b="1" dirty="0" smtClean="0"/>
              <a:t>distortion of mandates </a:t>
            </a:r>
            <a:r>
              <a:rPr lang="en-GB" sz="2400" dirty="0" smtClean="0"/>
              <a:t>if projects that cut across institutional boundaries are wrongly anchored (Jordan)</a:t>
            </a:r>
            <a:endParaRPr lang="en-GB" sz="2400" b="1" dirty="0" smtClean="0"/>
          </a:p>
          <a:p>
            <a:pPr marL="177800" indent="-177800"/>
            <a:endParaRPr lang="en-GB" dirty="0"/>
          </a:p>
        </p:txBody>
      </p:sp>
      <p:sp>
        <p:nvSpPr>
          <p:cNvPr id="4" name="Slide Number Placeholder 3"/>
          <p:cNvSpPr>
            <a:spLocks noGrp="1"/>
          </p:cNvSpPr>
          <p:nvPr>
            <p:ph type="sldNum" sz="quarter" idx="12"/>
          </p:nvPr>
        </p:nvSpPr>
        <p:spPr/>
        <p:txBody>
          <a:bodyPr/>
          <a:lstStyle/>
          <a:p>
            <a:fld id="{60185F92-71D3-4347-8EA1-2F0D5EE242AE}"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Institutions - SWAp and Innovation</a:t>
            </a:r>
          </a:p>
        </p:txBody>
      </p:sp>
      <p:sp>
        <p:nvSpPr>
          <p:cNvPr id="3" name="TextBox 2"/>
          <p:cNvSpPr txBox="1"/>
          <p:nvPr/>
        </p:nvSpPr>
        <p:spPr>
          <a:xfrm>
            <a:off x="539552" y="1375023"/>
            <a:ext cx="8208912" cy="1846659"/>
          </a:xfrm>
          <a:prstGeom prst="rect">
            <a:avLst/>
          </a:prstGeom>
          <a:noFill/>
          <a:ln>
            <a:solidFill>
              <a:schemeClr val="accent1"/>
            </a:solidFill>
          </a:ln>
        </p:spPr>
        <p:txBody>
          <a:bodyPr wrap="square" rtlCol="0">
            <a:spAutoFit/>
          </a:bodyPr>
          <a:lstStyle/>
          <a:p>
            <a:pPr marL="177800" indent="-177800">
              <a:buFont typeface="Arial" pitchFamily="34" charset="0"/>
              <a:buChar char="•"/>
            </a:pPr>
            <a:r>
              <a:rPr lang="en-US" sz="2400" dirty="0" smtClean="0"/>
              <a:t>Some stakeholders find it </a:t>
            </a:r>
            <a:r>
              <a:rPr lang="en-US" sz="2400" b="1" dirty="0" smtClean="0"/>
              <a:t>difficult to innovate </a:t>
            </a:r>
            <a:r>
              <a:rPr lang="en-US" sz="2400" dirty="0" smtClean="0"/>
              <a:t>within </a:t>
            </a:r>
            <a:r>
              <a:rPr lang="en-US" sz="2400" dirty="0" err="1" smtClean="0"/>
              <a:t>SWAp</a:t>
            </a:r>
            <a:r>
              <a:rPr lang="en-US" sz="2400" dirty="0" smtClean="0"/>
              <a:t> – the  support modalities can also be restrictive if they do not include projects to support innovation and civil society (Uganda)</a:t>
            </a:r>
          </a:p>
          <a:p>
            <a:pPr marL="177800" indent="-177800"/>
            <a:endParaRPr lang="en-GB" dirty="0"/>
          </a:p>
        </p:txBody>
      </p:sp>
      <p:sp>
        <p:nvSpPr>
          <p:cNvPr id="4" name="Slide Number Placeholder 3"/>
          <p:cNvSpPr>
            <a:spLocks noGrp="1"/>
          </p:cNvSpPr>
          <p:nvPr>
            <p:ph type="sldNum" sz="quarter" idx="12"/>
          </p:nvPr>
        </p:nvSpPr>
        <p:spPr/>
        <p:txBody>
          <a:bodyPr/>
          <a:lstStyle/>
          <a:p>
            <a:fld id="{60185F92-71D3-4347-8EA1-2F0D5EE242AE}"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340768"/>
            <a:ext cx="8280920" cy="1846659"/>
          </a:xfrm>
          <a:prstGeom prst="rect">
            <a:avLst/>
          </a:prstGeom>
          <a:ln>
            <a:solidFill>
              <a:schemeClr val="tx1"/>
            </a:solidFill>
          </a:ln>
        </p:spPr>
        <p:txBody>
          <a:bodyPr wrap="square">
            <a:spAutoFit/>
          </a:bodyPr>
          <a:lstStyle/>
          <a:p>
            <a:pPr marL="177800" indent="-177800">
              <a:buFont typeface="Arial" pitchFamily="34" charset="0"/>
              <a:buChar char="•"/>
            </a:pPr>
            <a:r>
              <a:rPr lang="en-GB" sz="2400" b="1" dirty="0" smtClean="0"/>
              <a:t>Sanitation often fragmented </a:t>
            </a:r>
            <a:r>
              <a:rPr lang="en-GB" sz="2400" dirty="0" smtClean="0"/>
              <a:t>with no clear lead agency – (</a:t>
            </a:r>
            <a:r>
              <a:rPr lang="en-GB" sz="2400" dirty="0" err="1" smtClean="0"/>
              <a:t>MoU</a:t>
            </a:r>
            <a:r>
              <a:rPr lang="en-GB" sz="2400" dirty="0" smtClean="0"/>
              <a:t>, Uganda, South </a:t>
            </a:r>
            <a:r>
              <a:rPr lang="en-GB" sz="2400" dirty="0" err="1" smtClean="0"/>
              <a:t>africa</a:t>
            </a:r>
            <a:r>
              <a:rPr lang="en-GB" sz="2400" dirty="0" smtClean="0"/>
              <a:t>)</a:t>
            </a:r>
            <a:endParaRPr lang="en-GB" sz="2400" dirty="0" smtClean="0">
              <a:solidFill>
                <a:srgbClr val="3366FF"/>
              </a:solidFill>
            </a:endParaRPr>
          </a:p>
          <a:p>
            <a:pPr marL="177800" indent="-177800">
              <a:buFont typeface="Arial" pitchFamily="34" charset="0"/>
              <a:buChar char="•"/>
            </a:pPr>
            <a:endParaRPr lang="en-GB" sz="2400" dirty="0" smtClean="0"/>
          </a:p>
          <a:p>
            <a:pPr marL="177800" indent="-177800">
              <a:buFont typeface="Arial" pitchFamily="34" charset="0"/>
              <a:buChar char="•"/>
            </a:pPr>
            <a:r>
              <a:rPr lang="en-GB" sz="2400" b="1" dirty="0" smtClean="0"/>
              <a:t>Water for production  </a:t>
            </a:r>
            <a:r>
              <a:rPr lang="en-GB" sz="2400" dirty="0" smtClean="0"/>
              <a:t>- water and agriculture (Uganda, Jordan)</a:t>
            </a:r>
          </a:p>
          <a:p>
            <a:pPr marL="177800" indent="-177800">
              <a:buFont typeface="Arial" pitchFamily="34" charset="0"/>
              <a:buChar char="•"/>
            </a:pPr>
            <a:endParaRPr lang="en-GB" dirty="0" smtClean="0"/>
          </a:p>
        </p:txBody>
      </p:sp>
      <p:sp>
        <p:nvSpPr>
          <p:cNvPr id="3" name="TextBox 2"/>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sz="2400" b="1" dirty="0" smtClean="0"/>
              <a:t>Coordination  - Fragmented parts of the sector</a:t>
            </a:r>
          </a:p>
        </p:txBody>
      </p:sp>
      <p:sp>
        <p:nvSpPr>
          <p:cNvPr id="4" name="Slide Number Placeholder 3"/>
          <p:cNvSpPr>
            <a:spLocks noGrp="1"/>
          </p:cNvSpPr>
          <p:nvPr>
            <p:ph type="sldNum" sz="quarter" idx="12"/>
          </p:nvPr>
        </p:nvSpPr>
        <p:spPr/>
        <p:txBody>
          <a:bodyPr/>
          <a:lstStyle/>
          <a:p>
            <a:fld id="{60185F92-71D3-4347-8EA1-2F0D5EE242AE}"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980728"/>
            <a:ext cx="8208912" cy="5632311"/>
          </a:xfrm>
          <a:prstGeom prst="rect">
            <a:avLst/>
          </a:prstGeom>
          <a:noFill/>
          <a:ln>
            <a:solidFill>
              <a:schemeClr val="accent1"/>
            </a:solidFill>
          </a:ln>
        </p:spPr>
        <p:txBody>
          <a:bodyPr wrap="square" rtlCol="0">
            <a:spAutoFit/>
          </a:bodyPr>
          <a:lstStyle/>
          <a:p>
            <a:pPr marL="177800" indent="-177800">
              <a:buFont typeface="Arial" pitchFamily="34" charset="0"/>
              <a:buChar char="•"/>
            </a:pPr>
            <a:r>
              <a:rPr lang="en-GB" sz="2000" dirty="0" smtClean="0"/>
              <a:t>The state of policy frameworks was </a:t>
            </a:r>
            <a:r>
              <a:rPr lang="en-GB" sz="2000" b="1" dirty="0" smtClean="0"/>
              <a:t>diverse</a:t>
            </a:r>
            <a:r>
              <a:rPr lang="en-GB" sz="2000" dirty="0" smtClean="0"/>
              <a:t> when SWAps started -- SWAps offer “unique” opportunities to support policy development (Senegal), to consolidate policy and expand ownership (Burkina, South Africa, Uganda), to interpret policy (South Africa), and (rarely) to protect policy against political interference.</a:t>
            </a:r>
            <a:r>
              <a:rPr lang="en-GB" sz="2000" dirty="0" smtClean="0">
                <a:solidFill>
                  <a:srgbClr val="3366FF"/>
                </a:solidFill>
              </a:rPr>
              <a:t> </a:t>
            </a:r>
          </a:p>
          <a:p>
            <a:pPr marL="177800" indent="-177800">
              <a:buFont typeface="Arial" pitchFamily="34" charset="0"/>
              <a:buChar char="•"/>
            </a:pPr>
            <a:endParaRPr lang="en-GB" sz="2000" dirty="0" smtClean="0"/>
          </a:p>
          <a:p>
            <a:pPr marL="177800" indent="-177800">
              <a:buFont typeface="Arial" pitchFamily="34" charset="0"/>
              <a:buChar char="•"/>
            </a:pPr>
            <a:r>
              <a:rPr lang="en-GB" sz="2000" dirty="0" smtClean="0"/>
              <a:t>SWAp has helped to create </a:t>
            </a:r>
            <a:r>
              <a:rPr lang="en-GB" sz="2000" b="1" dirty="0" smtClean="0"/>
              <a:t>spaces for policy dialogue </a:t>
            </a:r>
            <a:r>
              <a:rPr lang="en-GB" sz="2000" dirty="0" smtClean="0"/>
              <a:t>(to discuss new topics or old topics in a more structured way) and to include more sector actors in the dialogue (Senegal, Burkina, Jordan)</a:t>
            </a:r>
          </a:p>
          <a:p>
            <a:pPr marL="177800" indent="-177800">
              <a:buFont typeface="Arial" pitchFamily="34" charset="0"/>
              <a:buChar char="•"/>
            </a:pPr>
            <a:endParaRPr lang="en-GB" sz="2000" dirty="0" smtClean="0"/>
          </a:p>
          <a:p>
            <a:pPr marL="177800" indent="-177800">
              <a:buFont typeface="Arial" pitchFamily="34" charset="0"/>
              <a:buChar char="•"/>
            </a:pPr>
            <a:r>
              <a:rPr lang="da-DK" sz="2000" dirty="0" smtClean="0"/>
              <a:t>There is evidence from the countries that the </a:t>
            </a:r>
            <a:r>
              <a:rPr lang="da-DK" sz="2000" b="1" dirty="0" smtClean="0"/>
              <a:t>programmatic approach gives a better opportunity </a:t>
            </a:r>
            <a:r>
              <a:rPr lang="da-DK" sz="2000" dirty="0" smtClean="0"/>
              <a:t>for external resources and actors outside of government lead agencies to contribute to policy, strategy and its implementation (strong donors can still do this outside of a SWAp – World Bank (Lesotho) if the time is ripe). </a:t>
            </a:r>
            <a:endParaRPr lang="en-US" sz="2000" dirty="0" smtClean="0"/>
          </a:p>
          <a:p>
            <a:pPr marL="177800" indent="-177800">
              <a:buFont typeface="Arial" pitchFamily="34" charset="0"/>
              <a:buChar char="•"/>
            </a:pPr>
            <a:endParaRPr lang="en-GB" sz="2000" dirty="0" smtClean="0"/>
          </a:p>
          <a:p>
            <a:pPr marL="177800" indent="-177800">
              <a:buFont typeface="Arial" pitchFamily="34" charset="0"/>
              <a:buChar char="•"/>
            </a:pPr>
            <a:r>
              <a:rPr lang="en-GB" sz="2000" dirty="0" smtClean="0"/>
              <a:t> However, in most cases policy dialogue has been </a:t>
            </a:r>
            <a:r>
              <a:rPr lang="en-GB" sz="2000" b="1" dirty="0" smtClean="0"/>
              <a:t>less intense </a:t>
            </a:r>
            <a:r>
              <a:rPr lang="en-GB" sz="2000" dirty="0" smtClean="0"/>
              <a:t>and of lower quality than predicted by “SWAp theory” (Uganda, Burkina, Senegal).</a:t>
            </a:r>
            <a:endParaRPr lang="en-GB" sz="2000" dirty="0"/>
          </a:p>
        </p:txBody>
      </p:sp>
      <p:sp>
        <p:nvSpPr>
          <p:cNvPr id="5" name="TextBox 4"/>
          <p:cNvSpPr txBox="1"/>
          <p:nvPr/>
        </p:nvSpPr>
        <p:spPr>
          <a:xfrm>
            <a:off x="539552" y="332656"/>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da-DK" sz="2400" b="1" dirty="0" smtClean="0"/>
              <a:t>Policy - quality  </a:t>
            </a:r>
            <a:endParaRPr lang="en-US" sz="2400" b="1" dirty="0"/>
          </a:p>
        </p:txBody>
      </p:sp>
      <p:sp>
        <p:nvSpPr>
          <p:cNvPr id="6" name="Slide Number Placeholder 5"/>
          <p:cNvSpPr>
            <a:spLocks noGrp="1"/>
          </p:cNvSpPr>
          <p:nvPr>
            <p:ph type="sldNum" sz="quarter" idx="12"/>
          </p:nvPr>
        </p:nvSpPr>
        <p:spPr/>
        <p:txBody>
          <a:bodyPr/>
          <a:lstStyle/>
          <a:p>
            <a:fld id="{60185F92-71D3-4347-8EA1-2F0D5EE242AE}"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052736"/>
            <a:ext cx="8280920" cy="5447645"/>
          </a:xfrm>
          <a:prstGeom prst="rect">
            <a:avLst/>
          </a:prstGeom>
          <a:ln>
            <a:solidFill>
              <a:schemeClr val="tx1"/>
            </a:solidFill>
          </a:ln>
        </p:spPr>
        <p:txBody>
          <a:bodyPr wrap="square">
            <a:spAutoFit/>
          </a:bodyPr>
          <a:lstStyle/>
          <a:p>
            <a:pPr marL="177800" indent="-177800"/>
            <a:endParaRPr lang="en-US" sz="2200" dirty="0" smtClean="0"/>
          </a:p>
          <a:p>
            <a:pPr marL="173736" indent="-173736">
              <a:buFont typeface="Arial"/>
              <a:buChar char="•"/>
            </a:pPr>
            <a:r>
              <a:rPr lang="en-US" sz="2200" dirty="0" smtClean="0"/>
              <a:t> In the absence of a provincial/regional level, de-concentrated support structures have been established to provide support to districts and facilitate coordination. Some appreciate their support, others view then a unsustainable as they are not embedded in government and depend on external funding (Uganda)</a:t>
            </a:r>
          </a:p>
          <a:p>
            <a:pPr marL="173736" indent="-173736">
              <a:buFont typeface="Arial"/>
              <a:buChar char="•"/>
            </a:pPr>
            <a:endParaRPr lang="en-US" sz="2200" dirty="0" smtClean="0"/>
          </a:p>
          <a:p>
            <a:pPr marL="173736" indent="-173736">
              <a:buFont typeface="Arial"/>
              <a:buChar char="•"/>
            </a:pPr>
            <a:r>
              <a:rPr lang="en-US" sz="2200" dirty="0" smtClean="0"/>
              <a:t>Tendency for re-</a:t>
            </a:r>
            <a:r>
              <a:rPr lang="en-US" sz="2200" dirty="0" err="1" smtClean="0"/>
              <a:t>centralising</a:t>
            </a:r>
            <a:r>
              <a:rPr lang="en-US" sz="2200" dirty="0" smtClean="0"/>
              <a:t> when progress is slow. ( Valley tanks - Uganda)</a:t>
            </a:r>
          </a:p>
          <a:p>
            <a:pPr marL="173736" indent="-173736"/>
            <a:endParaRPr lang="en-US" sz="2200" dirty="0" smtClean="0"/>
          </a:p>
          <a:p>
            <a:pPr marL="173736" indent="-173736">
              <a:buFont typeface="Arial"/>
              <a:buChar char="•"/>
            </a:pPr>
            <a:r>
              <a:rPr lang="da-DK" sz="2200" dirty="0" smtClean="0"/>
              <a:t>Economy of scale for local operations (proliferation of districts - Uganda)</a:t>
            </a:r>
          </a:p>
          <a:p>
            <a:pPr marL="173736" indent="-173736">
              <a:buFont typeface="Arial"/>
              <a:buChar char="•"/>
            </a:pPr>
            <a:endParaRPr lang="da-DK" sz="2200" dirty="0" smtClean="0"/>
          </a:p>
          <a:p>
            <a:pPr marL="173736" lvl="0" indent="-173736">
              <a:buFont typeface="Arial"/>
              <a:buChar char="•"/>
            </a:pPr>
            <a:r>
              <a:rPr lang="en-US" sz="2200" dirty="0" smtClean="0"/>
              <a:t>Attracting and retaining skilled staff is a major issue impacting implementation, especially for rural districts</a:t>
            </a:r>
            <a:r>
              <a:rPr lang="en-GB" sz="2200" dirty="0" smtClean="0"/>
              <a:t> (Uganda, South Africa)</a:t>
            </a:r>
            <a:endParaRPr lang="en-US" sz="2200" dirty="0" smtClean="0">
              <a:solidFill>
                <a:srgbClr val="3366FF"/>
              </a:solidFill>
            </a:endParaRPr>
          </a:p>
          <a:p>
            <a:pPr marL="177800" indent="-177800">
              <a:buFont typeface="Arial" pitchFamily="34" charset="0"/>
              <a:buChar char="•"/>
            </a:pPr>
            <a:endParaRPr lang="en-GB" dirty="0" smtClean="0"/>
          </a:p>
        </p:txBody>
      </p:sp>
      <p:sp>
        <p:nvSpPr>
          <p:cNvPr id="3" name="TextBox 2"/>
          <p:cNvSpPr txBox="1"/>
          <p:nvPr/>
        </p:nvSpPr>
        <p:spPr>
          <a:xfrm>
            <a:off x="539552" y="404664"/>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b="1" dirty="0" smtClean="0"/>
              <a:t>Coordination - De-</a:t>
            </a:r>
            <a:r>
              <a:rPr lang="en-US" sz="2400" b="1" dirty="0" err="1" smtClean="0"/>
              <a:t>centralisation</a:t>
            </a:r>
            <a:endParaRPr lang="en-US" sz="2400" b="1" dirty="0"/>
          </a:p>
        </p:txBody>
      </p:sp>
      <p:sp>
        <p:nvSpPr>
          <p:cNvPr id="4" name="Slide Number Placeholder 3"/>
          <p:cNvSpPr>
            <a:spLocks noGrp="1"/>
          </p:cNvSpPr>
          <p:nvPr>
            <p:ph type="sldNum" sz="quarter" idx="12"/>
          </p:nvPr>
        </p:nvSpPr>
        <p:spPr/>
        <p:txBody>
          <a:bodyPr/>
          <a:lstStyle/>
          <a:p>
            <a:fld id="{60185F92-71D3-4347-8EA1-2F0D5EE242AE}"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219200"/>
            <a:ext cx="8208912" cy="5447645"/>
          </a:xfrm>
          <a:prstGeom prst="rect">
            <a:avLst/>
          </a:prstGeom>
          <a:noFill/>
          <a:ln>
            <a:solidFill>
              <a:schemeClr val="accent1"/>
            </a:solidFill>
          </a:ln>
        </p:spPr>
        <p:txBody>
          <a:bodyPr wrap="square" rtlCol="0">
            <a:spAutoFit/>
          </a:bodyPr>
          <a:lstStyle/>
          <a:p>
            <a:pPr marL="173736" indent="-173736">
              <a:buFont typeface="Arial"/>
              <a:buChar char="•"/>
            </a:pPr>
            <a:r>
              <a:rPr lang="en-GB" sz="2200" dirty="0" smtClean="0">
                <a:solidFill>
                  <a:srgbClr val="000000"/>
                </a:solidFill>
              </a:rPr>
              <a:t>When Government initiates SWAp, national ownership can be strong (South Africa, Uganda)</a:t>
            </a:r>
          </a:p>
          <a:p>
            <a:pPr marL="173736" indent="-173736">
              <a:buFont typeface="Arial"/>
              <a:buChar char="•"/>
            </a:pPr>
            <a:endParaRPr lang="en-GB" sz="2200" dirty="0" smtClean="0">
              <a:solidFill>
                <a:srgbClr val="000000"/>
              </a:solidFill>
            </a:endParaRPr>
          </a:p>
          <a:p>
            <a:pPr marL="173736" indent="-173736">
              <a:buFont typeface="Arial"/>
              <a:buChar char="•"/>
            </a:pPr>
            <a:r>
              <a:rPr lang="en-GB" sz="2200" dirty="0" smtClean="0">
                <a:solidFill>
                  <a:srgbClr val="000000"/>
                </a:solidFill>
              </a:rPr>
              <a:t>Participatory sector coordination, with consultation and sector reviews can create a sense of belonging to a sector and mutual sharing (South Africa, Uganda)</a:t>
            </a:r>
          </a:p>
          <a:p>
            <a:pPr marL="173736" indent="-173736">
              <a:buFont typeface="Arial"/>
              <a:buChar char="•"/>
            </a:pPr>
            <a:endParaRPr lang="en-GB" sz="2200" dirty="0" smtClean="0">
              <a:solidFill>
                <a:srgbClr val="000000"/>
              </a:solidFill>
            </a:endParaRPr>
          </a:p>
          <a:p>
            <a:pPr marL="173736" indent="-173736">
              <a:buFont typeface="Arial"/>
              <a:buChar char="•"/>
            </a:pPr>
            <a:r>
              <a:rPr lang="en-GB" sz="2200" dirty="0" smtClean="0">
                <a:solidFill>
                  <a:srgbClr val="000000"/>
                </a:solidFill>
              </a:rPr>
              <a:t>SWAps can become government centric and thereby limit civil society and private sector participation. When funding for civil society flows through government, the advocacy role and independence of NGOs can be weakened (Uganda, South Africa)</a:t>
            </a:r>
          </a:p>
          <a:p>
            <a:pPr marL="173736" indent="-173736">
              <a:buFont typeface="Arial"/>
              <a:buChar char="•"/>
            </a:pPr>
            <a:endParaRPr lang="en-GB" sz="2200" dirty="0" smtClean="0">
              <a:solidFill>
                <a:srgbClr val="000000"/>
              </a:solidFill>
            </a:endParaRPr>
          </a:p>
          <a:p>
            <a:pPr marL="173736" indent="-173736">
              <a:buFont typeface="Arial"/>
              <a:buChar char="•"/>
            </a:pPr>
            <a:r>
              <a:rPr lang="en-GB" sz="2200" dirty="0" smtClean="0">
                <a:solidFill>
                  <a:srgbClr val="000000"/>
                </a:solidFill>
              </a:rPr>
              <a:t>Lead agency must embrace a consultative role in sector coordination. If a prescriptive approach is used, other stakeholder are unlikely to remain engaged (South Africa)</a:t>
            </a:r>
          </a:p>
          <a:p>
            <a:endParaRPr lang="en-GB" b="1" dirty="0" smtClean="0">
              <a:solidFill>
                <a:srgbClr val="000000"/>
              </a:solidFill>
            </a:endParaRP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sz="2400" b="1" dirty="0" smtClean="0">
                <a:solidFill>
                  <a:srgbClr val="000000"/>
                </a:solidFill>
              </a:rPr>
              <a:t>Coordination - Ownership  and participation</a:t>
            </a:r>
          </a:p>
        </p:txBody>
      </p:sp>
      <p:sp>
        <p:nvSpPr>
          <p:cNvPr id="6" name="Slide Number Placeholder 5"/>
          <p:cNvSpPr>
            <a:spLocks noGrp="1"/>
          </p:cNvSpPr>
          <p:nvPr>
            <p:ph type="sldNum" sz="quarter" idx="12"/>
          </p:nvPr>
        </p:nvSpPr>
        <p:spPr/>
        <p:txBody>
          <a:bodyPr/>
          <a:lstStyle/>
          <a:p>
            <a:fld id="{60185F92-71D3-4347-8EA1-2F0D5EE242AE}"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219200"/>
            <a:ext cx="8208912" cy="5447645"/>
          </a:xfrm>
          <a:prstGeom prst="rect">
            <a:avLst/>
          </a:prstGeom>
          <a:noFill/>
          <a:ln>
            <a:solidFill>
              <a:schemeClr val="accent1"/>
            </a:solidFill>
          </a:ln>
        </p:spPr>
        <p:txBody>
          <a:bodyPr wrap="square" rtlCol="0">
            <a:spAutoFit/>
          </a:bodyPr>
          <a:lstStyle/>
          <a:p>
            <a:endParaRPr lang="en-GB" b="1" dirty="0" smtClean="0">
              <a:solidFill>
                <a:srgbClr val="000000"/>
              </a:solidFill>
            </a:endParaRPr>
          </a:p>
          <a:p>
            <a:pPr marL="173736" indent="-173736">
              <a:buFont typeface="Arial"/>
              <a:buChar char="•"/>
            </a:pPr>
            <a:r>
              <a:rPr lang="en-GB" sz="2200" dirty="0" smtClean="0">
                <a:solidFill>
                  <a:srgbClr val="000000"/>
                </a:solidFill>
              </a:rPr>
              <a:t>When SWAp start as sub-sector SWAp and then expand to cover entire sector, new sub-sectors may remain on the back burner (South Africa, Uganda)</a:t>
            </a:r>
          </a:p>
          <a:p>
            <a:pPr marL="173736" indent="-173736">
              <a:buFont typeface="Arial"/>
              <a:buChar char="•"/>
            </a:pPr>
            <a:endParaRPr lang="en-GB" sz="2200" dirty="0" smtClean="0">
              <a:solidFill>
                <a:srgbClr val="000000"/>
              </a:solidFill>
            </a:endParaRPr>
          </a:p>
          <a:p>
            <a:pPr marL="173736" indent="-173736">
              <a:buFont typeface="Arial"/>
              <a:buChar char="•"/>
            </a:pPr>
            <a:r>
              <a:rPr lang="en-GB" sz="2200" dirty="0" smtClean="0">
                <a:solidFill>
                  <a:srgbClr val="000000"/>
                </a:solidFill>
              </a:rPr>
              <a:t>Ministries with a role but not a core mandate in the sector can be difficult to engage actively, unless support is provided to them (South Africa, Uganda, </a:t>
            </a:r>
            <a:r>
              <a:rPr lang="en-GB" sz="2200" dirty="0" smtClean="0"/>
              <a:t>Lesotho)</a:t>
            </a:r>
          </a:p>
          <a:p>
            <a:pPr marL="173736" indent="-173736">
              <a:buFont typeface="Arial"/>
              <a:buChar char="•"/>
            </a:pPr>
            <a:endParaRPr lang="en-GB" sz="2200" dirty="0" smtClean="0"/>
          </a:p>
          <a:p>
            <a:pPr marL="173736" indent="-173736">
              <a:buFont typeface="Arial"/>
              <a:buChar char="•"/>
            </a:pPr>
            <a:r>
              <a:rPr lang="en-GB" sz="2200" dirty="0" smtClean="0"/>
              <a:t>Areas cutting across defined sectors or at the periphery of sectors risk being under-prioritised or sources of inter-ministerial conflict (Uganda, Jordan)</a:t>
            </a:r>
          </a:p>
          <a:p>
            <a:pPr marL="173736" indent="-173736">
              <a:buFont typeface="Arial"/>
              <a:buChar char="•"/>
            </a:pPr>
            <a:endParaRPr lang="en-GB" sz="2200" dirty="0" smtClean="0">
              <a:solidFill>
                <a:srgbClr val="000000"/>
              </a:solidFill>
            </a:endParaRPr>
          </a:p>
          <a:p>
            <a:pPr marL="173736" indent="-173736">
              <a:buFont typeface="Arial"/>
              <a:buChar char="•"/>
            </a:pPr>
            <a:r>
              <a:rPr lang="en-GB" sz="2200" dirty="0" smtClean="0">
                <a:solidFill>
                  <a:srgbClr val="000000"/>
                </a:solidFill>
              </a:rPr>
              <a:t>Thematic sub-groups can be an effective way of handling specific topics. It is easier to engage other ministries in these than in overall sector coordination (Uganda)</a:t>
            </a: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sz="2400" b="1" dirty="0" smtClean="0">
                <a:solidFill>
                  <a:srgbClr val="000000"/>
                </a:solidFill>
              </a:rPr>
              <a:t>Coordination - Central coordination</a:t>
            </a:r>
          </a:p>
        </p:txBody>
      </p:sp>
      <p:sp>
        <p:nvSpPr>
          <p:cNvPr id="6" name="Slide Number Placeholder 5"/>
          <p:cNvSpPr>
            <a:spLocks noGrp="1"/>
          </p:cNvSpPr>
          <p:nvPr>
            <p:ph type="sldNum" sz="quarter" idx="12"/>
          </p:nvPr>
        </p:nvSpPr>
        <p:spPr/>
        <p:txBody>
          <a:bodyPr/>
          <a:lstStyle/>
          <a:p>
            <a:fld id="{60185F92-71D3-4347-8EA1-2F0D5EE242AE}"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1600"/>
            <a:ext cx="8208912" cy="2954655"/>
          </a:xfrm>
          <a:prstGeom prst="rect">
            <a:avLst/>
          </a:prstGeom>
          <a:noFill/>
          <a:ln>
            <a:solidFill>
              <a:schemeClr val="accent1"/>
            </a:solidFill>
          </a:ln>
        </p:spPr>
        <p:txBody>
          <a:bodyPr wrap="square" rtlCol="0">
            <a:spAutoFit/>
          </a:bodyPr>
          <a:lstStyle/>
          <a:p>
            <a:pPr marL="173736" indent="-173736">
              <a:buFont typeface="Arial"/>
              <a:buChar char="•"/>
            </a:pPr>
            <a:r>
              <a:rPr lang="en-GB" sz="2400" dirty="0" smtClean="0">
                <a:solidFill>
                  <a:srgbClr val="000000"/>
                </a:solidFill>
              </a:rPr>
              <a:t>Strengthened coordination at regional can play a key role in enhancing capacity support and providing a conducive guidelines and procedures for local government (South Africa, Uganda)</a:t>
            </a:r>
          </a:p>
          <a:p>
            <a:pPr marL="173736" indent="-173736"/>
            <a:r>
              <a:rPr lang="en-GB" sz="2400" dirty="0" smtClean="0">
                <a:solidFill>
                  <a:srgbClr val="000000"/>
                </a:solidFill>
              </a:rPr>
              <a:t> </a:t>
            </a:r>
          </a:p>
          <a:p>
            <a:pPr marL="173736" indent="-173736">
              <a:buFont typeface="Arial"/>
              <a:buChar char="•"/>
            </a:pPr>
            <a:r>
              <a:rPr lang="en-GB" sz="2400" dirty="0" smtClean="0">
                <a:solidFill>
                  <a:srgbClr val="000000"/>
                </a:solidFill>
              </a:rPr>
              <a:t>Coordination between local governments can provide a basis for sharing and learning of best practices (South Africa)</a:t>
            </a:r>
          </a:p>
          <a:p>
            <a:endParaRPr lang="en-GB" b="1" dirty="0" smtClean="0">
              <a:solidFill>
                <a:srgbClr val="000000"/>
              </a:solidFill>
            </a:endParaRP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sz="2400" b="1" dirty="0" smtClean="0">
                <a:solidFill>
                  <a:srgbClr val="000000"/>
                </a:solidFill>
              </a:rPr>
              <a:t>Coordination – Decentralised  coordination</a:t>
            </a:r>
          </a:p>
        </p:txBody>
      </p:sp>
      <p:sp>
        <p:nvSpPr>
          <p:cNvPr id="6" name="Slide Number Placeholder 5"/>
          <p:cNvSpPr>
            <a:spLocks noGrp="1"/>
          </p:cNvSpPr>
          <p:nvPr>
            <p:ph type="sldNum" sz="quarter" idx="12"/>
          </p:nvPr>
        </p:nvSpPr>
        <p:spPr/>
        <p:txBody>
          <a:bodyPr/>
          <a:lstStyle/>
          <a:p>
            <a:fld id="{60185F92-71D3-4347-8EA1-2F0D5EE242AE}"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1600"/>
            <a:ext cx="8208912" cy="5262979"/>
          </a:xfrm>
          <a:prstGeom prst="rect">
            <a:avLst/>
          </a:prstGeom>
          <a:noFill/>
          <a:ln>
            <a:solidFill>
              <a:schemeClr val="accent1"/>
            </a:solidFill>
          </a:ln>
        </p:spPr>
        <p:txBody>
          <a:bodyPr wrap="square" rtlCol="0">
            <a:spAutoFit/>
          </a:bodyPr>
          <a:lstStyle/>
          <a:p>
            <a:pPr marL="173736" indent="-173736">
              <a:buFont typeface="Arial"/>
              <a:buChar char="•"/>
            </a:pPr>
            <a:r>
              <a:rPr lang="en-GB" sz="2100" dirty="0" smtClean="0">
                <a:solidFill>
                  <a:srgbClr val="000000"/>
                </a:solidFill>
              </a:rPr>
              <a:t>Champions with a vision and commitment to the SWAP process can play a crucial role in ensuring progress, e.g. in difficult areas (Uganda, South Africa)</a:t>
            </a:r>
          </a:p>
          <a:p>
            <a:pPr marL="173736" indent="-173736"/>
            <a:endParaRPr lang="en-GB" sz="2100" dirty="0" smtClean="0">
              <a:solidFill>
                <a:srgbClr val="000000"/>
              </a:solidFill>
            </a:endParaRPr>
          </a:p>
          <a:p>
            <a:pPr marL="173736" indent="-173736">
              <a:buFont typeface="Arial"/>
              <a:buChar char="•"/>
            </a:pPr>
            <a:r>
              <a:rPr lang="en-GB" sz="2100" dirty="0" smtClean="0">
                <a:solidFill>
                  <a:srgbClr val="000000"/>
                </a:solidFill>
              </a:rPr>
              <a:t>Informal relations, coordination, and collaboration among a group of individuals from the sector can be a significant driver (South Africa)</a:t>
            </a:r>
          </a:p>
          <a:p>
            <a:pPr marL="173736" indent="-173736"/>
            <a:endParaRPr lang="en-GB" sz="2100" dirty="0" smtClean="0">
              <a:solidFill>
                <a:srgbClr val="000000"/>
              </a:solidFill>
            </a:endParaRPr>
          </a:p>
          <a:p>
            <a:pPr marL="173736" indent="-173736">
              <a:buFont typeface="Arial"/>
              <a:buChar char="•"/>
            </a:pPr>
            <a:r>
              <a:rPr lang="en-GB" sz="2100" dirty="0" smtClean="0">
                <a:solidFill>
                  <a:srgbClr val="000000"/>
                </a:solidFill>
              </a:rPr>
              <a:t>Changes in (senior) staff and leadership can significantly change the approach, inclusiveness, and overall progress of a </a:t>
            </a:r>
            <a:r>
              <a:rPr lang="en-GB" sz="2100" dirty="0" err="1" smtClean="0">
                <a:solidFill>
                  <a:srgbClr val="000000"/>
                </a:solidFill>
              </a:rPr>
              <a:t>SWAp</a:t>
            </a:r>
            <a:r>
              <a:rPr lang="en-GB" sz="2100" dirty="0" smtClean="0">
                <a:solidFill>
                  <a:srgbClr val="000000"/>
                </a:solidFill>
              </a:rPr>
              <a:t> (South Africa)</a:t>
            </a:r>
          </a:p>
          <a:p>
            <a:pPr marL="173736" indent="-173736"/>
            <a:endParaRPr lang="en-GB" sz="2100" dirty="0" smtClean="0">
              <a:solidFill>
                <a:srgbClr val="000000"/>
              </a:solidFill>
            </a:endParaRPr>
          </a:p>
          <a:p>
            <a:pPr marL="173736" indent="-173736">
              <a:buFont typeface="Arial"/>
              <a:buChar char="•"/>
            </a:pPr>
            <a:r>
              <a:rPr lang="en-GB" sz="2100" dirty="0" smtClean="0">
                <a:solidFill>
                  <a:srgbClr val="000000"/>
                </a:solidFill>
              </a:rPr>
              <a:t>Once a culture of sector collaboration is well established it becomes entrenched and remains (albeit at a lower level) even when SWAp process is off-track or the conducive environment is lost (South Africa)</a:t>
            </a:r>
            <a:endParaRPr lang="en-GB" sz="2100" dirty="0" smtClean="0">
              <a:solidFill>
                <a:srgbClr val="3366FF"/>
              </a:solidFill>
            </a:endParaRPr>
          </a:p>
          <a:p>
            <a:pPr marL="173736" indent="-173736"/>
            <a:endParaRPr lang="en-GB" sz="2100" dirty="0" smtClean="0">
              <a:solidFill>
                <a:srgbClr val="000000"/>
              </a:solidFill>
            </a:endParaRPr>
          </a:p>
          <a:p>
            <a:pPr marL="173736" indent="-173736">
              <a:buFont typeface="Arial"/>
              <a:buChar char="•"/>
            </a:pPr>
            <a:r>
              <a:rPr lang="en-GB" sz="2100" dirty="0" smtClean="0">
                <a:solidFill>
                  <a:srgbClr val="000000"/>
                </a:solidFill>
              </a:rPr>
              <a:t>It can be difficult to maintain the drive and energy in a SWAp over a long time span, and progress may slow down (South Africa, Uganda)</a:t>
            </a: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sz="2400" b="1" dirty="0" smtClean="0">
                <a:solidFill>
                  <a:srgbClr val="000000"/>
                </a:solidFill>
              </a:rPr>
              <a:t>Coordination - Leadership</a:t>
            </a:r>
          </a:p>
        </p:txBody>
      </p:sp>
      <p:sp>
        <p:nvSpPr>
          <p:cNvPr id="6" name="Slide Number Placeholder 5"/>
          <p:cNvSpPr>
            <a:spLocks noGrp="1"/>
          </p:cNvSpPr>
          <p:nvPr>
            <p:ph type="sldNum" sz="quarter" idx="12"/>
          </p:nvPr>
        </p:nvSpPr>
        <p:spPr/>
        <p:txBody>
          <a:bodyPr/>
          <a:lstStyle/>
          <a:p>
            <a:fld id="{60185F92-71D3-4347-8EA1-2F0D5EE242AE}"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836712"/>
            <a:ext cx="8208912" cy="5940088"/>
          </a:xfrm>
          <a:prstGeom prst="rect">
            <a:avLst/>
          </a:prstGeom>
          <a:noFill/>
          <a:ln>
            <a:solidFill>
              <a:schemeClr val="accent1"/>
            </a:solidFill>
          </a:ln>
        </p:spPr>
        <p:txBody>
          <a:bodyPr wrap="square" rtlCol="0">
            <a:spAutoFit/>
          </a:bodyPr>
          <a:lstStyle/>
          <a:p>
            <a:pPr marL="173736" indent="-173736">
              <a:buFont typeface="Arial"/>
              <a:buChar char="•"/>
            </a:pPr>
            <a:r>
              <a:rPr lang="en-GB" sz="2000" dirty="0" smtClean="0">
                <a:solidFill>
                  <a:srgbClr val="000000"/>
                </a:solidFill>
              </a:rPr>
              <a:t>Internal donor coordination can improve collaboration with government and enable donors to engage in discussions of difficult issues with Government (Uganda, Jordan)</a:t>
            </a:r>
          </a:p>
          <a:p>
            <a:pPr marL="173736" indent="-173736">
              <a:buFont typeface="Arial"/>
              <a:buChar char="•"/>
            </a:pPr>
            <a:r>
              <a:rPr lang="en-GB" sz="2000" dirty="0" smtClean="0">
                <a:solidFill>
                  <a:srgbClr val="000000"/>
                </a:solidFill>
              </a:rPr>
              <a:t>Sector support can go through multiple routes (general BS, SBS, joint partner funds, projects) and be supportive of SWAp as long as support is coordinated and aligned with sector plans (Uganda)</a:t>
            </a:r>
          </a:p>
          <a:p>
            <a:pPr marL="173736" indent="-173736">
              <a:buFont typeface="Arial"/>
              <a:buChar char="•"/>
            </a:pPr>
            <a:r>
              <a:rPr lang="en-GB" sz="2000" dirty="0" smtClean="0">
                <a:solidFill>
                  <a:srgbClr val="000000"/>
                </a:solidFill>
              </a:rPr>
              <a:t>Support for SWAp should build on previous long-term presence in sector (South Africa, Uganda)</a:t>
            </a:r>
            <a:endParaRPr lang="en-GB" sz="2000" dirty="0" smtClean="0">
              <a:solidFill>
                <a:srgbClr val="3366FF"/>
              </a:solidFill>
            </a:endParaRPr>
          </a:p>
          <a:p>
            <a:pPr marL="173736" indent="-173736">
              <a:buFont typeface="Arial"/>
              <a:buChar char="•"/>
            </a:pPr>
            <a:r>
              <a:rPr lang="en-GB" sz="2000" dirty="0" smtClean="0">
                <a:solidFill>
                  <a:srgbClr val="000000"/>
                </a:solidFill>
              </a:rPr>
              <a:t>Donors need staff with in-depth sector knowledge to effectively engage in dialogue with Government (Lesotho, South Africa)</a:t>
            </a:r>
          </a:p>
          <a:p>
            <a:pPr marL="173736" indent="-173736">
              <a:buFont typeface="Arial"/>
              <a:buChar char="•"/>
            </a:pPr>
            <a:r>
              <a:rPr lang="en-GB" sz="2000" dirty="0" smtClean="0">
                <a:solidFill>
                  <a:srgbClr val="000000"/>
                </a:solidFill>
              </a:rPr>
              <a:t>Donors can play a catalytic role in tackling difficult/contentious issues (Uganda)</a:t>
            </a:r>
          </a:p>
          <a:p>
            <a:pPr marL="173736" indent="-173736">
              <a:buFont typeface="Arial"/>
              <a:buChar char="•"/>
            </a:pPr>
            <a:r>
              <a:rPr lang="en-GB" sz="2000" dirty="0" smtClean="0">
                <a:solidFill>
                  <a:srgbClr val="000000"/>
                </a:solidFill>
              </a:rPr>
              <a:t>Coordination is more than meetings, and investment plan to which donors can align are needed. Coherent, well-conceived, well coordinated sub-sector plans should be accepted if they form the basis for governments own funding (Lesotho)</a:t>
            </a:r>
          </a:p>
          <a:p>
            <a:pPr marL="173736" indent="-173736">
              <a:buFont typeface="Arial"/>
              <a:buChar char="•"/>
            </a:pPr>
            <a:r>
              <a:rPr lang="en-GB" sz="2000" dirty="0" smtClean="0"/>
              <a:t>A code of conduct for national bodies and donors help establish partnership principles, alignment, and coordination and enhance info sharing (Jordan, Lesotho)</a:t>
            </a:r>
            <a:endParaRPr lang="en-US" sz="2000" dirty="0" smtClean="0"/>
          </a:p>
        </p:txBody>
      </p:sp>
      <p:sp>
        <p:nvSpPr>
          <p:cNvPr id="5" name="TextBox 4"/>
          <p:cNvSpPr txBox="1"/>
          <p:nvPr/>
        </p:nvSpPr>
        <p:spPr>
          <a:xfrm>
            <a:off x="467544" y="231031"/>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da-DK" sz="2400" b="1" dirty="0" smtClean="0"/>
              <a:t>Coordination - Donors</a:t>
            </a:r>
            <a:endParaRPr lang="en-US" sz="2400" b="1" dirty="0"/>
          </a:p>
        </p:txBody>
      </p:sp>
      <p:sp>
        <p:nvSpPr>
          <p:cNvPr id="6" name="Slide Number Placeholder 5"/>
          <p:cNvSpPr>
            <a:spLocks noGrp="1"/>
          </p:cNvSpPr>
          <p:nvPr>
            <p:ph type="sldNum" sz="quarter" idx="12"/>
          </p:nvPr>
        </p:nvSpPr>
        <p:spPr/>
        <p:txBody>
          <a:bodyPr/>
          <a:lstStyle/>
          <a:p>
            <a:fld id="{60185F92-71D3-4347-8EA1-2F0D5EE242AE}"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124744"/>
            <a:ext cx="8208912" cy="5355312"/>
          </a:xfrm>
          <a:prstGeom prst="rect">
            <a:avLst/>
          </a:prstGeom>
          <a:noFill/>
          <a:ln>
            <a:solidFill>
              <a:schemeClr val="accent1"/>
            </a:solidFill>
          </a:ln>
        </p:spPr>
        <p:txBody>
          <a:bodyPr wrap="square" rtlCol="0">
            <a:spAutoFit/>
          </a:bodyPr>
          <a:lstStyle/>
          <a:p>
            <a:pPr lvl="0"/>
            <a:r>
              <a:rPr lang="en-GB" b="1" dirty="0" smtClean="0"/>
              <a:t>SWAp triggers a strong need for more accountability</a:t>
            </a:r>
          </a:p>
          <a:p>
            <a:pPr marL="177800" indent="-177800">
              <a:buFont typeface="Arial" pitchFamily="34" charset="0"/>
              <a:buChar char="•"/>
            </a:pPr>
            <a:r>
              <a:rPr lang="en-GB" dirty="0" smtClean="0"/>
              <a:t>It is clear that Joint Sector Reviews play a fundamental role in triggering the need for more accountability in the sector (</a:t>
            </a:r>
            <a:r>
              <a:rPr lang="en-GB" b="1" dirty="0" smtClean="0"/>
              <a:t>Senegal</a:t>
            </a:r>
            <a:r>
              <a:rPr lang="en-GB" dirty="0" smtClean="0"/>
              <a:t>)</a:t>
            </a:r>
            <a:endParaRPr lang="en-GB" dirty="0"/>
          </a:p>
          <a:p>
            <a:pPr marL="177800" indent="-177800">
              <a:buFont typeface="Arial" pitchFamily="34" charset="0"/>
              <a:buChar char="•"/>
            </a:pPr>
            <a:r>
              <a:rPr lang="en-GB" dirty="0" smtClean="0"/>
              <a:t>This accountability is often managed as a communication tool to demonstrate the willingness of the sector to engage in reforms (</a:t>
            </a:r>
            <a:r>
              <a:rPr lang="en-GB" b="1" dirty="0" smtClean="0"/>
              <a:t>Burkina Faso</a:t>
            </a:r>
            <a:r>
              <a:rPr lang="en-GB" dirty="0" smtClean="0"/>
              <a:t>) and therefore increase the number of potential donors in the sector (</a:t>
            </a:r>
            <a:r>
              <a:rPr lang="en-GB" b="1" dirty="0" smtClean="0"/>
              <a:t>Senegal</a:t>
            </a:r>
            <a:r>
              <a:rPr lang="en-GB" dirty="0" smtClean="0"/>
              <a:t>)</a:t>
            </a:r>
          </a:p>
          <a:p>
            <a:pPr lvl="0"/>
            <a:r>
              <a:rPr lang="en-GB" b="1" dirty="0" smtClean="0"/>
              <a:t>SWAp contributes to strengthening M&amp;E systems</a:t>
            </a:r>
          </a:p>
          <a:p>
            <a:pPr marL="177800" indent="-177800">
              <a:buFont typeface="Arial" pitchFamily="34" charset="0"/>
              <a:buChar char="•"/>
            </a:pPr>
            <a:r>
              <a:rPr lang="en-GB" dirty="0" smtClean="0"/>
              <a:t>Planning and sophisticated financing tools such as SBS need to be fed with indicators and also play a very important role in improving existing M&amp;E systems, which face many structural problems in most countries (</a:t>
            </a:r>
            <a:r>
              <a:rPr lang="en-GB" b="1" dirty="0" smtClean="0"/>
              <a:t>Senegal, Burkina Faso</a:t>
            </a:r>
            <a:r>
              <a:rPr lang="en-GB" dirty="0" smtClean="0"/>
              <a:t>)</a:t>
            </a:r>
          </a:p>
          <a:p>
            <a:pPr marL="177800" indent="-177800">
              <a:buFont typeface="Arial" pitchFamily="34" charset="0"/>
              <a:buChar char="•"/>
            </a:pPr>
            <a:r>
              <a:rPr lang="en-GB" dirty="0" smtClean="0"/>
              <a:t>SWAp encourages the sector to consider M&amp;E as a process and a permanent activity that needs to be included in the resources of the sector (</a:t>
            </a:r>
            <a:r>
              <a:rPr lang="en-GB" b="1" dirty="0" smtClean="0"/>
              <a:t>Burkina Faso</a:t>
            </a:r>
            <a:r>
              <a:rPr lang="en-GB" dirty="0" smtClean="0"/>
              <a:t>)</a:t>
            </a:r>
          </a:p>
          <a:p>
            <a:pPr marL="177800" indent="-177800">
              <a:buFont typeface="Arial" pitchFamily="34" charset="0"/>
              <a:buChar char="•"/>
            </a:pPr>
            <a:r>
              <a:rPr lang="en-GB" dirty="0" smtClean="0"/>
              <a:t>SWAp also has the effect of unlocking the financing problem: cost of running a M&amp;E system is more clearly identified and can therefore be taken in charge by donors, for instance through a basket fund arrangement (</a:t>
            </a:r>
            <a:r>
              <a:rPr lang="en-GB" b="1" dirty="0" smtClean="0"/>
              <a:t>Burkina Faso</a:t>
            </a:r>
            <a:r>
              <a:rPr lang="en-GB" dirty="0" smtClean="0"/>
              <a:t>)</a:t>
            </a:r>
          </a:p>
          <a:p>
            <a:pPr marL="177800" indent="-177800">
              <a:buFont typeface="Arial" pitchFamily="34" charset="0"/>
              <a:buChar char="•"/>
            </a:pPr>
            <a:r>
              <a:rPr lang="en-GB" dirty="0" smtClean="0"/>
              <a:t>When the PEPAM Unit was put in place in 2005, substantial efforts were made to update the quality of data which are now available online (</a:t>
            </a:r>
            <a:r>
              <a:rPr lang="en-GB" b="1" dirty="0" smtClean="0"/>
              <a:t>Senegal</a:t>
            </a:r>
            <a:r>
              <a:rPr lang="en-GB" dirty="0" smtClean="0"/>
              <a:t>)</a:t>
            </a:r>
          </a:p>
          <a:p>
            <a:pPr marL="177800" indent="-177800">
              <a:buFont typeface="Arial" pitchFamily="34" charset="0"/>
              <a:buChar char="•"/>
            </a:pPr>
            <a:r>
              <a:rPr lang="en-GB" dirty="0" smtClean="0"/>
              <a:t>The preparation of the new M&amp;E system to put in place in the framework of the PNAEPA led to new indicators, tools and cost sharing (</a:t>
            </a:r>
            <a:r>
              <a:rPr lang="en-GB" b="1" dirty="0" smtClean="0"/>
              <a:t>Burkina Faso</a:t>
            </a:r>
            <a:r>
              <a:rPr lang="en-GB" dirty="0" smtClean="0"/>
              <a:t>)</a:t>
            </a:r>
          </a:p>
        </p:txBody>
      </p:sp>
      <p:sp>
        <p:nvSpPr>
          <p:cNvPr id="5" name="TextBox 4"/>
          <p:cNvSpPr txBox="1"/>
          <p:nvPr/>
        </p:nvSpPr>
        <p:spPr>
          <a:xfrm>
            <a:off x="467544" y="303039"/>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da-DK" sz="2400" b="1" dirty="0" smtClean="0"/>
              <a:t> </a:t>
            </a:r>
            <a:r>
              <a:rPr lang="da-DK" sz="2400" b="1" dirty="0" smtClean="0"/>
              <a:t>Monitoring &amp; Evaluation</a:t>
            </a:r>
            <a:endParaRPr lang="en-US" sz="24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124744"/>
            <a:ext cx="8208912" cy="5078313"/>
          </a:xfrm>
          <a:prstGeom prst="rect">
            <a:avLst/>
          </a:prstGeom>
          <a:noFill/>
          <a:ln>
            <a:solidFill>
              <a:schemeClr val="accent1"/>
            </a:solidFill>
          </a:ln>
        </p:spPr>
        <p:txBody>
          <a:bodyPr wrap="square" rtlCol="0">
            <a:spAutoFit/>
          </a:bodyPr>
          <a:lstStyle/>
          <a:p>
            <a:pPr marL="177800" indent="-177800"/>
            <a:r>
              <a:rPr lang="en-GB" b="1" dirty="0" smtClean="0"/>
              <a:t>Horizontal dimension of M&amp;E</a:t>
            </a:r>
          </a:p>
          <a:p>
            <a:pPr marL="177800" indent="-177800">
              <a:buFont typeface="Arial" pitchFamily="34" charset="0"/>
              <a:buChar char="•"/>
            </a:pPr>
            <a:r>
              <a:rPr lang="en-GB" dirty="0" smtClean="0"/>
              <a:t>The (annual) Joint Sector Review constitute a strong incentive to improve the horizontal dimension of the monitoring and evaluation process and consider the sector as a whole. Progressively all subsectors are embedded in the same JSR process, including IWRM (</a:t>
            </a:r>
            <a:r>
              <a:rPr lang="en-GB" b="1" dirty="0" smtClean="0"/>
              <a:t>Burkina Faso</a:t>
            </a:r>
            <a:r>
              <a:rPr lang="en-GB" dirty="0" smtClean="0"/>
              <a:t>)</a:t>
            </a:r>
          </a:p>
          <a:p>
            <a:pPr marL="177800" indent="-177800">
              <a:buFont typeface="Arial" pitchFamily="34" charset="0"/>
              <a:buChar char="•"/>
            </a:pPr>
            <a:r>
              <a:rPr lang="en-GB" dirty="0" smtClean="0"/>
              <a:t>SWAp can also have an impact on how the W&amp;S sector is connected to other cross or multi-sector processes such as Poverty Reduction Strategies (</a:t>
            </a:r>
            <a:r>
              <a:rPr lang="en-GB" b="1" dirty="0" smtClean="0"/>
              <a:t>Senegal</a:t>
            </a:r>
            <a:r>
              <a:rPr lang="en-GB" dirty="0" smtClean="0"/>
              <a:t>)</a:t>
            </a:r>
          </a:p>
          <a:p>
            <a:pPr marL="177800" indent="-177800"/>
            <a:r>
              <a:rPr lang="en-GB" b="1" dirty="0" smtClean="0"/>
              <a:t>Vertical dimension of M&amp;E</a:t>
            </a:r>
          </a:p>
          <a:p>
            <a:pPr marL="177800" indent="-177800">
              <a:buFont typeface="Arial" pitchFamily="34" charset="0"/>
              <a:buChar char="•"/>
            </a:pPr>
            <a:r>
              <a:rPr lang="en-GB" dirty="0" smtClean="0"/>
              <a:t>While improving the M&amp;E systems countries usually realize that there is a need to fill the gap between national and local planning (</a:t>
            </a:r>
            <a:r>
              <a:rPr lang="en-GB" b="1" dirty="0" smtClean="0"/>
              <a:t>Burkina Faso, Senegal</a:t>
            </a:r>
            <a:r>
              <a:rPr lang="en-GB" dirty="0" smtClean="0"/>
              <a:t>)</a:t>
            </a:r>
          </a:p>
          <a:p>
            <a:pPr marL="177800" indent="-177800">
              <a:buFont typeface="Arial" pitchFamily="34" charset="0"/>
              <a:buChar char="•"/>
            </a:pPr>
            <a:r>
              <a:rPr lang="en-GB" dirty="0" smtClean="0"/>
              <a:t>New tools have been developed to fill this gap and progressively base all the planning on a local process, which requires more resources and often exceeds the human resources that the local authorities can mobilize (</a:t>
            </a:r>
            <a:r>
              <a:rPr lang="en-GB" b="1" dirty="0" smtClean="0"/>
              <a:t>Burkina Faso</a:t>
            </a:r>
            <a:r>
              <a:rPr lang="en-GB" dirty="0" smtClean="0"/>
              <a:t>)</a:t>
            </a:r>
          </a:p>
          <a:p>
            <a:pPr marL="177800" indent="-177800"/>
            <a:r>
              <a:rPr lang="en-GB" b="1" dirty="0" smtClean="0"/>
              <a:t>Specific issue around international vs. national M&amp;E systems</a:t>
            </a:r>
          </a:p>
          <a:p>
            <a:pPr marL="177800" indent="-177800">
              <a:buFont typeface="Arial" pitchFamily="34" charset="0"/>
              <a:buChar char="•"/>
            </a:pPr>
            <a:r>
              <a:rPr lang="en-GB" dirty="0" smtClean="0"/>
              <a:t>There are some discrepancies between coverage figures produced at national level (based on physical inventories) and JMP estimates (base on household surveys). In some cases (</a:t>
            </a:r>
            <a:r>
              <a:rPr lang="en-GB" b="1" dirty="0" smtClean="0"/>
              <a:t>Burkina Faso</a:t>
            </a:r>
            <a:r>
              <a:rPr lang="en-GB" dirty="0" smtClean="0"/>
              <a:t>) SWAp has led to innovative attempts to improve the link between the W&amp;S sector and the national statistical office.</a:t>
            </a:r>
            <a:endParaRPr lang="en-GB" dirty="0"/>
          </a:p>
        </p:txBody>
      </p:sp>
      <p:sp>
        <p:nvSpPr>
          <p:cNvPr id="5" name="TextBox 4"/>
          <p:cNvSpPr txBox="1"/>
          <p:nvPr/>
        </p:nvSpPr>
        <p:spPr>
          <a:xfrm>
            <a:off x="467544" y="332656"/>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da-DK" sz="2400" b="1" dirty="0" smtClean="0"/>
              <a:t>Monitoring </a:t>
            </a:r>
            <a:r>
              <a:rPr lang="da-DK" sz="2400" b="1" dirty="0" smtClean="0"/>
              <a:t>&amp; Evaluation</a:t>
            </a:r>
            <a:endParaRPr lang="en-US"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5023"/>
            <a:ext cx="8208912" cy="3416320"/>
          </a:xfrm>
          <a:prstGeom prst="rect">
            <a:avLst/>
          </a:prstGeom>
          <a:noFill/>
          <a:ln>
            <a:solidFill>
              <a:schemeClr val="accent1"/>
            </a:solidFill>
          </a:ln>
        </p:spPr>
        <p:txBody>
          <a:bodyPr wrap="square" rtlCol="0">
            <a:spAutoFit/>
          </a:bodyPr>
          <a:lstStyle/>
          <a:p>
            <a:pPr marL="177800" indent="-177800">
              <a:buFont typeface="Arial" pitchFamily="34" charset="0"/>
              <a:buChar char="•"/>
            </a:pPr>
            <a:r>
              <a:rPr lang="en-GB" sz="2400" dirty="0" smtClean="0">
                <a:solidFill>
                  <a:srgbClr val="000000"/>
                </a:solidFill>
              </a:rPr>
              <a:t>SWAps can create a </a:t>
            </a:r>
            <a:r>
              <a:rPr lang="en-GB" sz="2400" b="1" dirty="0" smtClean="0">
                <a:solidFill>
                  <a:srgbClr val="000000"/>
                </a:solidFill>
              </a:rPr>
              <a:t>consensus</a:t>
            </a:r>
            <a:r>
              <a:rPr lang="en-GB" sz="2400" dirty="0" smtClean="0">
                <a:solidFill>
                  <a:srgbClr val="000000"/>
                </a:solidFill>
              </a:rPr>
              <a:t> about the need and direction of policy reform (Burkina, South Africa) which in </a:t>
            </a:r>
            <a:r>
              <a:rPr lang="en-GB" sz="2400" u="sng" dirty="0" smtClean="0">
                <a:solidFill>
                  <a:srgbClr val="000000"/>
                </a:solidFill>
              </a:rPr>
              <a:t>some</a:t>
            </a:r>
            <a:r>
              <a:rPr lang="en-GB" sz="2400" dirty="0" smtClean="0">
                <a:solidFill>
                  <a:srgbClr val="000000"/>
                </a:solidFill>
              </a:rPr>
              <a:t> cases is more likely to work </a:t>
            </a:r>
            <a:r>
              <a:rPr lang="en-GB" sz="2400" dirty="0" smtClean="0"/>
              <a:t>than a single donors adopting a </a:t>
            </a:r>
            <a:r>
              <a:rPr lang="en-GB" sz="2400" dirty="0" smtClean="0">
                <a:solidFill>
                  <a:srgbClr val="000000"/>
                </a:solidFill>
              </a:rPr>
              <a:t>policy pushing approach and use of </a:t>
            </a:r>
            <a:r>
              <a:rPr lang="en-GB" sz="2400" dirty="0" err="1" smtClean="0">
                <a:solidFill>
                  <a:srgbClr val="000000"/>
                </a:solidFill>
              </a:rPr>
              <a:t>conditionalities</a:t>
            </a:r>
            <a:r>
              <a:rPr lang="en-GB" sz="2400" dirty="0" smtClean="0">
                <a:solidFill>
                  <a:srgbClr val="000000"/>
                </a:solidFill>
              </a:rPr>
              <a:t>.</a:t>
            </a:r>
            <a:endParaRPr lang="en-GB" sz="2400" dirty="0" smtClean="0">
              <a:solidFill>
                <a:srgbClr val="3366FF"/>
              </a:solidFill>
            </a:endParaRPr>
          </a:p>
          <a:p>
            <a:pPr marL="177800" indent="-177800">
              <a:buFont typeface="Arial" pitchFamily="34" charset="0"/>
              <a:buChar char="•"/>
            </a:pPr>
            <a:endParaRPr lang="en-GB" sz="2400" dirty="0" smtClean="0">
              <a:solidFill>
                <a:srgbClr val="000000"/>
              </a:solidFill>
            </a:endParaRPr>
          </a:p>
          <a:p>
            <a:pPr marL="177800" lvl="0" indent="-177800">
              <a:buFont typeface="Arial" pitchFamily="34" charset="0"/>
              <a:buChar char="•"/>
            </a:pPr>
            <a:r>
              <a:rPr lang="en-GB" sz="2400" dirty="0" smtClean="0"/>
              <a:t>The SWAp process helps to identify, although not always resolve, </a:t>
            </a:r>
            <a:r>
              <a:rPr lang="en-GB" sz="2400" b="1" dirty="0" smtClean="0"/>
              <a:t>policy gaps </a:t>
            </a:r>
            <a:r>
              <a:rPr lang="en-GB" sz="2400" dirty="0" smtClean="0"/>
              <a:t>– common examples are: sanitation roles, tariff setting, regulation (Uganda, South Africa, Jordan)</a:t>
            </a:r>
          </a:p>
          <a:p>
            <a:pPr marL="177800" lvl="0" indent="-177800">
              <a:buFont typeface="Arial" pitchFamily="34" charset="0"/>
              <a:buChar char="•"/>
            </a:pPr>
            <a:endParaRPr lang="en-GB" sz="2400" dirty="0" smtClean="0">
              <a:solidFill>
                <a:srgbClr val="000000"/>
              </a:solidFill>
            </a:endParaRP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da-DK" sz="2400" b="1" dirty="0" smtClean="0"/>
              <a:t>Policy - reform process</a:t>
            </a:r>
            <a:endParaRPr lang="en-US" sz="2400" b="1" dirty="0"/>
          </a:p>
        </p:txBody>
      </p:sp>
      <p:sp>
        <p:nvSpPr>
          <p:cNvPr id="6" name="Slide Number Placeholder 5"/>
          <p:cNvSpPr>
            <a:spLocks noGrp="1"/>
          </p:cNvSpPr>
          <p:nvPr>
            <p:ph type="sldNum" sz="quarter" idx="12"/>
          </p:nvPr>
        </p:nvSpPr>
        <p:spPr/>
        <p:txBody>
          <a:bodyPr/>
          <a:lstStyle/>
          <a:p>
            <a:fld id="{60185F92-71D3-4347-8EA1-2F0D5EE242AE}"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5023"/>
            <a:ext cx="8208912" cy="4062651"/>
          </a:xfrm>
          <a:prstGeom prst="rect">
            <a:avLst/>
          </a:prstGeom>
          <a:noFill/>
          <a:ln>
            <a:solidFill>
              <a:schemeClr val="accent1"/>
            </a:solidFill>
          </a:ln>
        </p:spPr>
        <p:txBody>
          <a:bodyPr wrap="square" rtlCol="0">
            <a:spAutoFit/>
          </a:bodyPr>
          <a:lstStyle/>
          <a:p>
            <a:pPr marL="177800" lvl="0" indent="-177800">
              <a:buFont typeface="Arial" pitchFamily="34" charset="0"/>
              <a:buChar char="•"/>
            </a:pPr>
            <a:r>
              <a:rPr lang="en-GB" sz="2400" dirty="0" smtClean="0"/>
              <a:t>There is often a </a:t>
            </a:r>
            <a:r>
              <a:rPr lang="en-GB" sz="2400" b="1" dirty="0" smtClean="0"/>
              <a:t>mismatch</a:t>
            </a:r>
            <a:r>
              <a:rPr lang="en-GB" sz="2400" dirty="0" smtClean="0"/>
              <a:t> between the targets assigned to a sector and the financial resources made available to achieve those targets.  SWAps have helped to identify this mismatch (by costing the objectives), but not to resolve the incoherence (Uganda). </a:t>
            </a:r>
            <a:endParaRPr lang="en-GB" sz="2400" dirty="0" smtClean="0">
              <a:solidFill>
                <a:srgbClr val="3366FF"/>
              </a:solidFill>
            </a:endParaRPr>
          </a:p>
          <a:p>
            <a:pPr marL="177800" lvl="0" indent="-177800">
              <a:buFont typeface="Arial" pitchFamily="34" charset="0"/>
              <a:buChar char="•"/>
            </a:pPr>
            <a:endParaRPr lang="en-GB" sz="2400" dirty="0" smtClean="0"/>
          </a:p>
          <a:p>
            <a:pPr marL="177800" lvl="0" indent="-177800">
              <a:buFont typeface="Arial" pitchFamily="34" charset="0"/>
              <a:buChar char="•"/>
            </a:pPr>
            <a:r>
              <a:rPr lang="en-GB" sz="2400" dirty="0" smtClean="0"/>
              <a:t>SWAps have proven better at improving internal cohesiveness of the sector than at ensuring coherence with policy domains in the </a:t>
            </a:r>
            <a:r>
              <a:rPr lang="en-GB" sz="2400" b="1" dirty="0" smtClean="0"/>
              <a:t>border</a:t>
            </a:r>
            <a:r>
              <a:rPr lang="en-GB" sz="2400" dirty="0" smtClean="0"/>
              <a:t> of the sector (e.g. agriculture) – (Uganda (</a:t>
            </a:r>
            <a:r>
              <a:rPr lang="en-GB" sz="2400" dirty="0" err="1" smtClean="0"/>
              <a:t>WfP</a:t>
            </a:r>
            <a:r>
              <a:rPr lang="en-GB" sz="2400" dirty="0" smtClean="0"/>
              <a:t>), Jordan)</a:t>
            </a:r>
            <a:endParaRPr lang="en-GB" sz="2400" dirty="0" smtClean="0">
              <a:solidFill>
                <a:srgbClr val="3366FF"/>
              </a:solidFill>
            </a:endParaRPr>
          </a:p>
          <a:p>
            <a:pPr marL="177800" lvl="0" indent="-177800">
              <a:buFont typeface="Arial" pitchFamily="34" charset="0"/>
              <a:buChar char="•"/>
            </a:pPr>
            <a:endParaRPr lang="en-GB" dirty="0" smtClean="0"/>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da-DK" sz="2400" b="1" dirty="0" smtClean="0"/>
              <a:t>Policy - coherence</a:t>
            </a:r>
            <a:endParaRPr lang="en-US" sz="2400" b="1" dirty="0"/>
          </a:p>
        </p:txBody>
      </p:sp>
      <p:sp>
        <p:nvSpPr>
          <p:cNvPr id="6" name="Slide Number Placeholder 5"/>
          <p:cNvSpPr>
            <a:spLocks noGrp="1"/>
          </p:cNvSpPr>
          <p:nvPr>
            <p:ph type="sldNum" sz="quarter" idx="12"/>
          </p:nvPr>
        </p:nvSpPr>
        <p:spPr/>
        <p:txBody>
          <a:bodyPr/>
          <a:lstStyle/>
          <a:p>
            <a:fld id="{60185F92-71D3-4347-8EA1-2F0D5EE242AE}"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5023"/>
            <a:ext cx="8208912" cy="3323987"/>
          </a:xfrm>
          <a:prstGeom prst="rect">
            <a:avLst/>
          </a:prstGeom>
          <a:noFill/>
          <a:ln>
            <a:solidFill>
              <a:schemeClr val="accent1"/>
            </a:solidFill>
          </a:ln>
        </p:spPr>
        <p:txBody>
          <a:bodyPr wrap="square" rtlCol="0">
            <a:spAutoFit/>
          </a:bodyPr>
          <a:lstStyle/>
          <a:p>
            <a:pPr marL="177800" lvl="0" indent="-177800">
              <a:buFont typeface="Arial" pitchFamily="34" charset="0"/>
              <a:buChar char="•"/>
            </a:pPr>
            <a:r>
              <a:rPr lang="en-GB" sz="2400" dirty="0" smtClean="0"/>
              <a:t>While SWAps are centrally-driven, they often bring to the fore the </a:t>
            </a:r>
            <a:r>
              <a:rPr lang="en-GB" sz="2400" b="1" dirty="0" smtClean="0"/>
              <a:t>importance</a:t>
            </a:r>
            <a:r>
              <a:rPr lang="en-GB" sz="2400" dirty="0" smtClean="0"/>
              <a:t> of the local level in policy implementation and the need to </a:t>
            </a:r>
            <a:r>
              <a:rPr lang="en-GB" sz="2400" b="1" dirty="0" smtClean="0"/>
              <a:t>support</a:t>
            </a:r>
            <a:r>
              <a:rPr lang="en-GB" sz="2400" dirty="0" smtClean="0"/>
              <a:t> local governments to carry out their service delivery responsibilities. (South Africa)</a:t>
            </a:r>
            <a:endParaRPr lang="en-GB" sz="2400" dirty="0" smtClean="0">
              <a:solidFill>
                <a:srgbClr val="3366FF"/>
              </a:solidFill>
            </a:endParaRPr>
          </a:p>
          <a:p>
            <a:pPr marL="177800" lvl="0" indent="-177800">
              <a:buFont typeface="Arial" pitchFamily="34" charset="0"/>
              <a:buChar char="•"/>
            </a:pPr>
            <a:endParaRPr lang="en-GB" sz="2400" dirty="0" smtClean="0"/>
          </a:p>
          <a:p>
            <a:pPr marL="177800" lvl="0" indent="-177800">
              <a:buFont typeface="Arial" pitchFamily="34" charset="0"/>
              <a:buChar char="•"/>
            </a:pPr>
            <a:r>
              <a:rPr lang="en-GB" sz="2400" dirty="0" smtClean="0"/>
              <a:t>SWAps have also highlighted the need for a better </a:t>
            </a:r>
            <a:r>
              <a:rPr lang="en-GB" sz="2400" b="1" dirty="0" smtClean="0"/>
              <a:t>alignment</a:t>
            </a:r>
            <a:r>
              <a:rPr lang="en-GB" sz="2400" dirty="0" smtClean="0"/>
              <a:t> and coordinated roll-out of water policies and decentralisation policies (Uganda, South Africa).</a:t>
            </a:r>
          </a:p>
          <a:p>
            <a:pPr lvl="0"/>
            <a:endParaRPr lang="en-GB" dirty="0" smtClean="0"/>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da-DK" sz="2400" b="1" dirty="0" smtClean="0"/>
              <a:t>Policy - decentralization</a:t>
            </a:r>
            <a:endParaRPr lang="en-US" sz="2400" b="1" dirty="0"/>
          </a:p>
        </p:txBody>
      </p:sp>
      <p:sp>
        <p:nvSpPr>
          <p:cNvPr id="6" name="Slide Number Placeholder 5"/>
          <p:cNvSpPr>
            <a:spLocks noGrp="1"/>
          </p:cNvSpPr>
          <p:nvPr>
            <p:ph type="sldNum" sz="quarter" idx="12"/>
          </p:nvPr>
        </p:nvSpPr>
        <p:spPr/>
        <p:txBody>
          <a:bodyPr/>
          <a:lstStyle/>
          <a:p>
            <a:fld id="{60185F92-71D3-4347-8EA1-2F0D5EE242AE}"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5023"/>
            <a:ext cx="8280920" cy="4708981"/>
          </a:xfrm>
          <a:prstGeom prst="rect">
            <a:avLst/>
          </a:prstGeom>
          <a:noFill/>
          <a:ln>
            <a:solidFill>
              <a:schemeClr val="accent1"/>
            </a:solidFill>
          </a:ln>
        </p:spPr>
        <p:txBody>
          <a:bodyPr wrap="square" rtlCol="0">
            <a:spAutoFit/>
          </a:bodyPr>
          <a:lstStyle/>
          <a:p>
            <a:pPr marL="177800" lvl="0" indent="-177800">
              <a:buFont typeface="Arial" pitchFamily="34" charset="0"/>
              <a:buChar char="•"/>
            </a:pPr>
            <a:endParaRPr lang="en-GB" b="1" dirty="0" smtClean="0"/>
          </a:p>
          <a:p>
            <a:pPr marL="177800" lvl="0" indent="-177800">
              <a:buFont typeface="Arial" pitchFamily="34" charset="0"/>
              <a:buChar char="•"/>
            </a:pPr>
            <a:r>
              <a:rPr lang="en-GB" sz="2400" dirty="0" smtClean="0"/>
              <a:t>Most countries have clear service delivery targets (MDGs or more ambitious national targets) and the strong </a:t>
            </a:r>
            <a:r>
              <a:rPr lang="en-GB" sz="2400" b="1" dirty="0" smtClean="0"/>
              <a:t>pressure to deliver </a:t>
            </a:r>
            <a:r>
              <a:rPr lang="en-GB" sz="2400" dirty="0" smtClean="0"/>
              <a:t>may enter in conflict with sector development. (South Africa, Uganda)</a:t>
            </a:r>
            <a:endParaRPr lang="en-GB" sz="2400" dirty="0" smtClean="0">
              <a:solidFill>
                <a:srgbClr val="3366FF"/>
              </a:solidFill>
            </a:endParaRPr>
          </a:p>
          <a:p>
            <a:pPr marL="177800" lvl="0" indent="-177800"/>
            <a:endParaRPr lang="en-GB" sz="2400" dirty="0" smtClean="0"/>
          </a:p>
          <a:p>
            <a:pPr marL="177800" lvl="0" indent="-177800">
              <a:buFont typeface="Arial" pitchFamily="34" charset="0"/>
              <a:buChar char="•"/>
            </a:pPr>
            <a:r>
              <a:rPr lang="en-GB" sz="2400" dirty="0" smtClean="0"/>
              <a:t>At the same time, due attention to sector development should not happen at the expense of ensuring progress on the ground. </a:t>
            </a:r>
            <a:endParaRPr lang="en-GB" sz="2400" dirty="0" smtClean="0">
              <a:solidFill>
                <a:srgbClr val="3366FF"/>
              </a:solidFill>
            </a:endParaRPr>
          </a:p>
          <a:p>
            <a:pPr marL="177800" lvl="0" indent="-177800"/>
            <a:endParaRPr lang="en-GB" sz="2400" dirty="0" smtClean="0"/>
          </a:p>
          <a:p>
            <a:pPr marL="177800" lvl="0" indent="-177800">
              <a:buFont typeface="Arial" pitchFamily="34" charset="0"/>
              <a:buChar char="•"/>
            </a:pPr>
            <a:r>
              <a:rPr lang="en-GB" sz="2400" dirty="0" smtClean="0"/>
              <a:t>The real benefit of SWAps may not be so much in accelerated  achievement of service targets, but in improving</a:t>
            </a:r>
            <a:r>
              <a:rPr lang="en-GB" sz="2400" b="1" dirty="0" smtClean="0"/>
              <a:t> sector efficiency </a:t>
            </a:r>
            <a:r>
              <a:rPr lang="en-GB" sz="2400" dirty="0" smtClean="0"/>
              <a:t>and sustainability.</a:t>
            </a:r>
            <a:r>
              <a:rPr lang="en-GB" sz="2400" dirty="0" smtClean="0">
                <a:solidFill>
                  <a:srgbClr val="FF0000"/>
                </a:solidFill>
              </a:rPr>
              <a:t> </a:t>
            </a:r>
            <a:endParaRPr lang="en-GB" sz="2400" dirty="0" smtClean="0">
              <a:solidFill>
                <a:srgbClr val="3366FF"/>
              </a:solidFill>
            </a:endParaRPr>
          </a:p>
          <a:p>
            <a:pPr marL="177800" lvl="0" indent="-177800">
              <a:buFont typeface="Arial" pitchFamily="34" charset="0"/>
              <a:buChar char="•"/>
            </a:pPr>
            <a:endParaRPr lang="en-GB" dirty="0" smtClean="0"/>
          </a:p>
        </p:txBody>
      </p:sp>
      <p:sp>
        <p:nvSpPr>
          <p:cNvPr id="5" name="TextBox 4"/>
          <p:cNvSpPr txBox="1"/>
          <p:nvPr/>
        </p:nvSpPr>
        <p:spPr>
          <a:xfrm>
            <a:off x="539552" y="404664"/>
            <a:ext cx="8280920" cy="83099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Policy – the trade-off:  service delivery / sector development</a:t>
            </a:r>
          </a:p>
          <a:p>
            <a:pPr algn="ctr"/>
            <a:endParaRPr lang="en-US" sz="2400" b="1" dirty="0"/>
          </a:p>
        </p:txBody>
      </p:sp>
      <p:sp>
        <p:nvSpPr>
          <p:cNvPr id="6" name="Slide Number Placeholder 5"/>
          <p:cNvSpPr>
            <a:spLocks noGrp="1"/>
          </p:cNvSpPr>
          <p:nvPr>
            <p:ph type="sldNum" sz="quarter" idx="12"/>
          </p:nvPr>
        </p:nvSpPr>
        <p:spPr/>
        <p:txBody>
          <a:bodyPr/>
          <a:lstStyle/>
          <a:p>
            <a:fld id="{60185F92-71D3-4347-8EA1-2F0D5EE242AE}"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124744"/>
            <a:ext cx="8208912" cy="5386090"/>
          </a:xfrm>
          <a:prstGeom prst="rect">
            <a:avLst/>
          </a:prstGeom>
          <a:noFill/>
          <a:ln>
            <a:solidFill>
              <a:schemeClr val="accent1"/>
            </a:solidFill>
          </a:ln>
        </p:spPr>
        <p:txBody>
          <a:bodyPr wrap="square" rtlCol="0">
            <a:spAutoFit/>
          </a:bodyPr>
          <a:lstStyle/>
          <a:p>
            <a:pPr marL="177800" lvl="0" indent="-177800">
              <a:buFont typeface="Arial" pitchFamily="34" charset="0"/>
              <a:buChar char="•"/>
            </a:pPr>
            <a:endParaRPr lang="en-GB" b="1" dirty="0" smtClean="0"/>
          </a:p>
          <a:p>
            <a:pPr marL="177800" indent="-177800">
              <a:buFont typeface="Arial" pitchFamily="34" charset="0"/>
              <a:buChar char="•"/>
            </a:pPr>
            <a:r>
              <a:rPr lang="en-GB" sz="2200" dirty="0" smtClean="0"/>
              <a:t>Donors should not lead the policy aspects of the SWAp – they rarely do – but they may need to step up to help </a:t>
            </a:r>
            <a:r>
              <a:rPr lang="en-GB" sz="2200" b="1" dirty="0" smtClean="0"/>
              <a:t>maintain</a:t>
            </a:r>
            <a:r>
              <a:rPr lang="en-GB" sz="2200" dirty="0" smtClean="0"/>
              <a:t> </a:t>
            </a:r>
            <a:r>
              <a:rPr lang="en-GB" sz="2200" b="1" dirty="0" smtClean="0"/>
              <a:t>momentum</a:t>
            </a:r>
            <a:r>
              <a:rPr lang="en-GB" sz="2200" dirty="0" smtClean="0"/>
              <a:t> when the government leadership weakens (Burkina)</a:t>
            </a:r>
          </a:p>
          <a:p>
            <a:pPr marL="177800" indent="-177800"/>
            <a:endParaRPr lang="en-GB" sz="2200" dirty="0" smtClean="0"/>
          </a:p>
          <a:p>
            <a:pPr marL="177800" indent="-177800">
              <a:buFont typeface="Arial" pitchFamily="34" charset="0"/>
              <a:buChar char="•"/>
            </a:pPr>
            <a:r>
              <a:rPr lang="en-GB" sz="2200" dirty="0" smtClean="0"/>
              <a:t>Donors should </a:t>
            </a:r>
            <a:r>
              <a:rPr lang="en-GB" sz="2200" b="1" dirty="0" smtClean="0"/>
              <a:t>bring up policy issues</a:t>
            </a:r>
            <a:r>
              <a:rPr lang="en-GB" sz="2200" dirty="0" smtClean="0"/>
              <a:t>, while being ready to accept that they are not taken on board (Senegal, South Africa, Burkina)</a:t>
            </a:r>
          </a:p>
          <a:p>
            <a:pPr marL="177800" indent="-177800"/>
            <a:endParaRPr lang="en-GB" sz="2200" dirty="0" smtClean="0"/>
          </a:p>
          <a:p>
            <a:pPr marL="177800" indent="-177800">
              <a:buFont typeface="Arial" pitchFamily="34" charset="0"/>
              <a:buChar char="•"/>
            </a:pPr>
            <a:r>
              <a:rPr lang="en-GB" sz="2200" dirty="0" smtClean="0"/>
              <a:t>Donors can also play an influential role by </a:t>
            </a:r>
            <a:r>
              <a:rPr lang="en-GB" sz="2200" b="1" dirty="0" smtClean="0"/>
              <a:t>supporting</a:t>
            </a:r>
            <a:r>
              <a:rPr lang="en-GB" sz="2200" dirty="0" smtClean="0"/>
              <a:t> those actors that act in the best interest of the sector in the long term (Jordan, Lesotho)</a:t>
            </a:r>
          </a:p>
          <a:p>
            <a:pPr marL="177800" indent="-177800"/>
            <a:endParaRPr lang="en-GB" sz="2200" dirty="0" smtClean="0"/>
          </a:p>
          <a:p>
            <a:pPr marL="177800" indent="-177800">
              <a:buFont typeface="Arial" pitchFamily="34" charset="0"/>
              <a:buChar char="•"/>
            </a:pPr>
            <a:r>
              <a:rPr lang="en-GB" sz="2200" dirty="0" smtClean="0"/>
              <a:t>Donors can help the sector to fend-off </a:t>
            </a:r>
            <a:r>
              <a:rPr lang="en-GB" sz="2200" b="1" dirty="0" smtClean="0"/>
              <a:t>political interference </a:t>
            </a:r>
            <a:r>
              <a:rPr lang="en-GB" sz="2200" dirty="0" smtClean="0"/>
              <a:t>in policy development and SWAps offer a way for articulating a common front (Senegal)</a:t>
            </a:r>
            <a:endParaRPr lang="en-GB" sz="2200" dirty="0"/>
          </a:p>
          <a:p>
            <a:pPr lvl="0"/>
            <a:endParaRPr lang="en-GB" dirty="0" smtClean="0"/>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Policy - the role of donors </a:t>
            </a:r>
          </a:p>
        </p:txBody>
      </p:sp>
      <p:sp>
        <p:nvSpPr>
          <p:cNvPr id="6" name="Slide Number Placeholder 5"/>
          <p:cNvSpPr>
            <a:spLocks noGrp="1"/>
          </p:cNvSpPr>
          <p:nvPr>
            <p:ph type="sldNum" sz="quarter" idx="12"/>
          </p:nvPr>
        </p:nvSpPr>
        <p:spPr/>
        <p:txBody>
          <a:bodyPr/>
          <a:lstStyle/>
          <a:p>
            <a:fld id="{60185F92-71D3-4347-8EA1-2F0D5EE242AE}"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5023"/>
            <a:ext cx="8208912" cy="2677656"/>
          </a:xfrm>
          <a:prstGeom prst="rect">
            <a:avLst/>
          </a:prstGeom>
          <a:noFill/>
          <a:ln>
            <a:solidFill>
              <a:schemeClr val="accent1"/>
            </a:solidFill>
          </a:ln>
        </p:spPr>
        <p:txBody>
          <a:bodyPr wrap="square" rtlCol="0">
            <a:spAutoFit/>
          </a:bodyPr>
          <a:lstStyle/>
          <a:p>
            <a:pPr marL="177800" indent="-177800">
              <a:buFont typeface="Arial" pitchFamily="34" charset="0"/>
              <a:buChar char="•"/>
            </a:pPr>
            <a:r>
              <a:rPr lang="en-GB" sz="2400" dirty="0" smtClean="0"/>
              <a:t>Most countries have a clear explicit or implicit financial model (how should the sector be financed), SWAps have not generally helped to refine it</a:t>
            </a:r>
            <a:r>
              <a:rPr lang="en-GB" sz="2400" dirty="0" smtClean="0">
                <a:solidFill>
                  <a:srgbClr val="FF0000"/>
                </a:solidFill>
              </a:rPr>
              <a:t>. </a:t>
            </a:r>
          </a:p>
          <a:p>
            <a:pPr marL="177800" indent="-177800">
              <a:buFont typeface="Arial" pitchFamily="34" charset="0"/>
              <a:buChar char="•"/>
            </a:pPr>
            <a:endParaRPr lang="en-GB" sz="2400" dirty="0" smtClean="0"/>
          </a:p>
          <a:p>
            <a:pPr marL="177800" indent="-177800">
              <a:buFont typeface="Arial" pitchFamily="34" charset="0"/>
              <a:buChar char="•"/>
            </a:pPr>
            <a:r>
              <a:rPr lang="en-GB" sz="2400" dirty="0" smtClean="0"/>
              <a:t>SWAps have been generally successful in attracting additional donor funds, but not budgetary resources, and they have had little impact on user contributions (Uganda)</a:t>
            </a:r>
            <a:endParaRPr lang="en-GB" sz="2400" dirty="0" smtClean="0">
              <a:solidFill>
                <a:srgbClr val="3366FF"/>
              </a:solidFill>
            </a:endParaRP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0" algn="ctr"/>
            <a:r>
              <a:rPr lang="en-GB" sz="2400" b="1" dirty="0" smtClean="0"/>
              <a:t>Finance - Financing model and financial resources </a:t>
            </a:r>
          </a:p>
        </p:txBody>
      </p:sp>
      <p:sp>
        <p:nvSpPr>
          <p:cNvPr id="6" name="Slide Number Placeholder 5"/>
          <p:cNvSpPr>
            <a:spLocks noGrp="1"/>
          </p:cNvSpPr>
          <p:nvPr>
            <p:ph type="sldNum" sz="quarter" idx="12"/>
          </p:nvPr>
        </p:nvSpPr>
        <p:spPr/>
        <p:txBody>
          <a:bodyPr/>
          <a:lstStyle/>
          <a:p>
            <a:fld id="{60185F92-71D3-4347-8EA1-2F0D5EE242AE}"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75023"/>
            <a:ext cx="8208912" cy="4524315"/>
          </a:xfrm>
          <a:prstGeom prst="rect">
            <a:avLst/>
          </a:prstGeom>
          <a:noFill/>
          <a:ln>
            <a:solidFill>
              <a:schemeClr val="accent1"/>
            </a:solidFill>
          </a:ln>
        </p:spPr>
        <p:txBody>
          <a:bodyPr wrap="square" rtlCol="0">
            <a:spAutoFit/>
          </a:bodyPr>
          <a:lstStyle/>
          <a:p>
            <a:pPr marL="177800" indent="-177800"/>
            <a:endParaRPr lang="en-GB" sz="2400" b="1" dirty="0" smtClean="0"/>
          </a:p>
          <a:p>
            <a:pPr marL="177800" indent="-177800">
              <a:buFont typeface="Arial" pitchFamily="34" charset="0"/>
              <a:buChar char="•"/>
            </a:pPr>
            <a:r>
              <a:rPr lang="en-GB" sz="2400" dirty="0" smtClean="0"/>
              <a:t>Some SWAps have helped to develop “sector budgets” (South Africa) or even </a:t>
            </a:r>
            <a:r>
              <a:rPr lang="en-GB" sz="2400" b="1" dirty="0" smtClean="0"/>
              <a:t>model-based projections </a:t>
            </a:r>
            <a:r>
              <a:rPr lang="en-GB" sz="2400" dirty="0" smtClean="0"/>
              <a:t>of financing gaps (Uganda, Lesotho), which have proven quite useful (e.g. for articulating needs vis-à-vis MoF) </a:t>
            </a:r>
          </a:p>
          <a:p>
            <a:pPr marL="177800" indent="-177800"/>
            <a:endParaRPr lang="en-GB" sz="2400" dirty="0" smtClean="0"/>
          </a:p>
          <a:p>
            <a:pPr marL="177800" indent="-177800">
              <a:buFont typeface="Arial" pitchFamily="34" charset="0"/>
              <a:buChar char="•"/>
            </a:pPr>
            <a:r>
              <a:rPr lang="en-GB" sz="2400" dirty="0" smtClean="0"/>
              <a:t>But the discussions have focused on the </a:t>
            </a:r>
            <a:r>
              <a:rPr lang="en-GB" sz="2400" b="1" dirty="0" smtClean="0"/>
              <a:t>expenditure side</a:t>
            </a:r>
            <a:r>
              <a:rPr lang="en-GB" sz="2400" dirty="0" smtClean="0"/>
              <a:t>, much less on the balance of sector revenues</a:t>
            </a:r>
            <a:endParaRPr lang="en-GB" sz="2400" dirty="0" smtClean="0">
              <a:solidFill>
                <a:srgbClr val="FF0000"/>
              </a:solidFill>
            </a:endParaRPr>
          </a:p>
          <a:p>
            <a:pPr marL="177800" indent="-177800"/>
            <a:endParaRPr lang="en-GB" sz="2400" dirty="0" smtClean="0"/>
          </a:p>
          <a:p>
            <a:pPr marL="177800" indent="-177800">
              <a:buFont typeface="Arial" pitchFamily="34" charset="0"/>
              <a:buChar char="•"/>
            </a:pPr>
            <a:r>
              <a:rPr lang="en-GB" sz="2400" b="1" dirty="0" smtClean="0"/>
              <a:t>Financial sustainability </a:t>
            </a:r>
            <a:r>
              <a:rPr lang="en-GB" sz="2400" dirty="0" smtClean="0"/>
              <a:t>of the sector is one major issue that has not received adequate attention in most </a:t>
            </a:r>
            <a:r>
              <a:rPr lang="en-GB" sz="2400" dirty="0" err="1" smtClean="0"/>
              <a:t>SWAps</a:t>
            </a:r>
            <a:r>
              <a:rPr lang="en-GB" sz="2400" dirty="0" smtClean="0"/>
              <a:t> (South Africa) </a:t>
            </a:r>
            <a:endParaRPr lang="en-GB" sz="2400" dirty="0" smtClean="0">
              <a:solidFill>
                <a:srgbClr val="3366FF"/>
              </a:solidFill>
            </a:endParaRPr>
          </a:p>
        </p:txBody>
      </p:sp>
      <p:sp>
        <p:nvSpPr>
          <p:cNvPr id="5" name="TextBox 4"/>
          <p:cNvSpPr txBox="1"/>
          <p:nvPr/>
        </p:nvSpPr>
        <p:spPr>
          <a:xfrm>
            <a:off x="539552" y="54868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sz="2400" b="1" dirty="0" smtClean="0"/>
              <a:t>Finance - Strategic financial planning and financial sustainability</a:t>
            </a:r>
          </a:p>
        </p:txBody>
      </p:sp>
      <p:sp>
        <p:nvSpPr>
          <p:cNvPr id="6" name="Slide Number Placeholder 5"/>
          <p:cNvSpPr>
            <a:spLocks noGrp="1"/>
          </p:cNvSpPr>
          <p:nvPr>
            <p:ph type="sldNum" sz="quarter" idx="12"/>
          </p:nvPr>
        </p:nvSpPr>
        <p:spPr/>
        <p:txBody>
          <a:bodyPr/>
          <a:lstStyle/>
          <a:p>
            <a:fld id="{60185F92-71D3-4347-8EA1-2F0D5EE242AE}"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736</TotalTime>
  <Words>4329</Words>
  <Application>Microsoft Office PowerPoint</Application>
  <PresentationFormat>On-screen Show (4:3)</PresentationFormat>
  <Paragraphs>417</Paragraphs>
  <Slides>27</Slides>
  <Notes>26</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PC</cp:lastModifiedBy>
  <cp:revision>113</cp:revision>
  <dcterms:created xsi:type="dcterms:W3CDTF">2011-06-24T20:54:07Z</dcterms:created>
  <dcterms:modified xsi:type="dcterms:W3CDTF">2011-06-27T12:26:35Z</dcterms:modified>
</cp:coreProperties>
</file>