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2" r:id="rId2"/>
    <p:sldId id="257" r:id="rId3"/>
    <p:sldId id="268" r:id="rId4"/>
    <p:sldId id="258" r:id="rId5"/>
    <p:sldId id="256" r:id="rId6"/>
    <p:sldId id="260" r:id="rId7"/>
    <p:sldId id="259" r:id="rId8"/>
    <p:sldId id="261" r:id="rId9"/>
    <p:sldId id="273" r:id="rId10"/>
    <p:sldId id="263" r:id="rId11"/>
    <p:sldId id="264" r:id="rId12"/>
    <p:sldId id="271" r:id="rId13"/>
    <p:sldId id="262" r:id="rId14"/>
    <p:sldId id="269" r:id="rId15"/>
    <p:sldId id="270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157" autoAdjust="0"/>
  </p:normalViewPr>
  <p:slideViewPr>
    <p:cSldViewPr>
      <p:cViewPr>
        <p:scale>
          <a:sx n="70" d="100"/>
          <a:sy n="70" d="100"/>
        </p:scale>
        <p:origin x="-4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EDADD7-828C-458E-87BA-1DA5482D53EA}" type="doc">
      <dgm:prSet loTypeId="urn:microsoft.com/office/officeart/2005/8/layout/vList5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36A42BD3-FC61-44EA-88E0-0847EB754C3E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da-DK" sz="1800" dirty="0" smtClean="0"/>
            <a:t>Power analysis</a:t>
          </a:r>
          <a:endParaRPr lang="en-US" sz="1800" dirty="0"/>
        </a:p>
      </dgm:t>
    </dgm:pt>
    <dgm:pt modelId="{3A868F7A-5EB3-4E46-8F98-0F4633559924}" type="parTrans" cxnId="{97BC98E5-1003-4B12-B1B1-D46069488C8E}">
      <dgm:prSet/>
      <dgm:spPr/>
      <dgm:t>
        <a:bodyPr/>
        <a:lstStyle/>
        <a:p>
          <a:endParaRPr lang="en-US"/>
        </a:p>
      </dgm:t>
    </dgm:pt>
    <dgm:pt modelId="{D3DA4E4C-682F-4657-AD52-54446C1ED230}" type="sibTrans" cxnId="{97BC98E5-1003-4B12-B1B1-D46069488C8E}">
      <dgm:prSet/>
      <dgm:spPr/>
      <dgm:t>
        <a:bodyPr/>
        <a:lstStyle/>
        <a:p>
          <a:endParaRPr lang="en-US"/>
        </a:p>
      </dgm:t>
    </dgm:pt>
    <dgm:pt modelId="{5069653A-16AA-4035-B636-072AA8642344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pPr marL="171450" indent="-17145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dirty="0" smtClean="0"/>
            <a:t>Macro level</a:t>
          </a:r>
          <a:endParaRPr lang="en-US" sz="1800" dirty="0"/>
        </a:p>
      </dgm:t>
    </dgm:pt>
    <dgm:pt modelId="{73711ED3-9786-4CD3-A132-70FB34D7E5D1}" type="parTrans" cxnId="{28DC128D-2CBE-4D8B-8AB1-EF49C2D67626}">
      <dgm:prSet/>
      <dgm:spPr/>
      <dgm:t>
        <a:bodyPr/>
        <a:lstStyle/>
        <a:p>
          <a:endParaRPr lang="en-US"/>
        </a:p>
      </dgm:t>
    </dgm:pt>
    <dgm:pt modelId="{E071C5AF-6BEC-4EEC-B198-BA091ECE4853}" type="sibTrans" cxnId="{28DC128D-2CBE-4D8B-8AB1-EF49C2D67626}">
      <dgm:prSet/>
      <dgm:spPr/>
      <dgm:t>
        <a:bodyPr/>
        <a:lstStyle/>
        <a:p>
          <a:endParaRPr lang="en-US"/>
        </a:p>
      </dgm:t>
    </dgm:pt>
    <dgm:pt modelId="{C363ECFC-0A1C-45F4-82B1-AFA3EBEE98BD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da-DK" sz="1800" dirty="0" smtClean="0"/>
            <a:t>Drivers of change</a:t>
          </a:r>
          <a:endParaRPr lang="en-US" sz="1800" dirty="0"/>
        </a:p>
      </dgm:t>
    </dgm:pt>
    <dgm:pt modelId="{3B89C9EB-39F8-4612-876A-14D90EF8AC9D}" type="parTrans" cxnId="{C8953F9C-A641-4F51-A7E6-96B6FF868C5C}">
      <dgm:prSet/>
      <dgm:spPr/>
      <dgm:t>
        <a:bodyPr/>
        <a:lstStyle/>
        <a:p>
          <a:endParaRPr lang="en-US"/>
        </a:p>
      </dgm:t>
    </dgm:pt>
    <dgm:pt modelId="{83DCCCC0-1AD1-4C5F-8C56-E8F3A475AE2A}" type="sibTrans" cxnId="{C8953F9C-A641-4F51-A7E6-96B6FF868C5C}">
      <dgm:prSet/>
      <dgm:spPr/>
      <dgm:t>
        <a:bodyPr/>
        <a:lstStyle/>
        <a:p>
          <a:endParaRPr lang="en-US"/>
        </a:p>
      </dgm:t>
    </dgm:pt>
    <dgm:pt modelId="{0BD87F13-8CA2-4114-8103-2865D890036C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da-DK" sz="1800" dirty="0" smtClean="0"/>
            <a:t>Macro level</a:t>
          </a:r>
          <a:endParaRPr lang="en-US" sz="1800" dirty="0" smtClean="0"/>
        </a:p>
      </dgm:t>
    </dgm:pt>
    <dgm:pt modelId="{2634824E-D6D8-42B0-A5FA-99F453C48329}" type="parTrans" cxnId="{BBA85B40-EAFD-4D8E-A5C4-3CBEA712649A}">
      <dgm:prSet/>
      <dgm:spPr/>
      <dgm:t>
        <a:bodyPr/>
        <a:lstStyle/>
        <a:p>
          <a:endParaRPr lang="en-US"/>
        </a:p>
      </dgm:t>
    </dgm:pt>
    <dgm:pt modelId="{A782AB84-DD92-4C36-B293-5DD00937E82C}" type="sibTrans" cxnId="{BBA85B40-EAFD-4D8E-A5C4-3CBEA712649A}">
      <dgm:prSet/>
      <dgm:spPr/>
      <dgm:t>
        <a:bodyPr/>
        <a:lstStyle/>
        <a:p>
          <a:endParaRPr lang="en-US"/>
        </a:p>
      </dgm:t>
    </dgm:pt>
    <dgm:pt modelId="{2C16518E-7B60-4DDC-89EC-1A08D3F338D4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da-DK" sz="1800" dirty="0" smtClean="0"/>
            <a:t>Structural/institutional factors that support/impede poverty reduction </a:t>
          </a:r>
          <a:endParaRPr lang="en-US" sz="1800" dirty="0" smtClean="0"/>
        </a:p>
      </dgm:t>
    </dgm:pt>
    <dgm:pt modelId="{60C5A9B1-2701-4710-8AE2-29F2F02989BA}" type="parTrans" cxnId="{8A1E36DD-A390-442D-BAD2-7AD628A7D1E0}">
      <dgm:prSet/>
      <dgm:spPr/>
      <dgm:t>
        <a:bodyPr/>
        <a:lstStyle/>
        <a:p>
          <a:endParaRPr lang="en-US"/>
        </a:p>
      </dgm:t>
    </dgm:pt>
    <dgm:pt modelId="{8BA37421-FB56-49E9-9ED2-848B9DC1FF41}" type="sibTrans" cxnId="{8A1E36DD-A390-442D-BAD2-7AD628A7D1E0}">
      <dgm:prSet/>
      <dgm:spPr/>
      <dgm:t>
        <a:bodyPr/>
        <a:lstStyle/>
        <a:p>
          <a:endParaRPr lang="en-US"/>
        </a:p>
      </dgm:t>
    </dgm:pt>
    <dgm:pt modelId="{3F9F3CD6-D750-41CC-B694-0024B4E17841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da-DK" sz="1800" dirty="0" smtClean="0"/>
            <a:t>Strategic corruption &amp; governance analysis (SCAGA)</a:t>
          </a:r>
          <a:endParaRPr lang="en-US" sz="1800" dirty="0"/>
        </a:p>
      </dgm:t>
    </dgm:pt>
    <dgm:pt modelId="{1B9CCA82-CE08-48E8-93B9-1B4E882826B8}" type="parTrans" cxnId="{7C1A46BC-07F5-4E40-AE98-FF77CF2DF317}">
      <dgm:prSet/>
      <dgm:spPr/>
      <dgm:t>
        <a:bodyPr/>
        <a:lstStyle/>
        <a:p>
          <a:endParaRPr lang="en-US"/>
        </a:p>
      </dgm:t>
    </dgm:pt>
    <dgm:pt modelId="{5B30F585-F5DA-4AE5-8350-01C8E9916CED}" type="sibTrans" cxnId="{7C1A46BC-07F5-4E40-AE98-FF77CF2DF317}">
      <dgm:prSet/>
      <dgm:spPr/>
      <dgm:t>
        <a:bodyPr/>
        <a:lstStyle/>
        <a:p>
          <a:endParaRPr lang="en-US"/>
        </a:p>
      </dgm:t>
    </dgm:pt>
    <dgm:pt modelId="{8D4E6B9F-0389-447E-B2D0-AAFD003959BD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da-DK" sz="1800" dirty="0" smtClean="0"/>
            <a:t>Macro, local, sector level</a:t>
          </a:r>
          <a:endParaRPr lang="en-US" sz="1800" dirty="0" smtClean="0"/>
        </a:p>
      </dgm:t>
    </dgm:pt>
    <dgm:pt modelId="{EE493364-7682-4599-8024-679E1451991A}" type="parTrans" cxnId="{042FCA19-B788-4118-AC24-C6226A2EDD8E}">
      <dgm:prSet/>
      <dgm:spPr/>
      <dgm:t>
        <a:bodyPr/>
        <a:lstStyle/>
        <a:p>
          <a:endParaRPr lang="en-US"/>
        </a:p>
      </dgm:t>
    </dgm:pt>
    <dgm:pt modelId="{52E18665-F31F-43A3-B8BD-882A0494C028}" type="sibTrans" cxnId="{042FCA19-B788-4118-AC24-C6226A2EDD8E}">
      <dgm:prSet/>
      <dgm:spPr/>
      <dgm:t>
        <a:bodyPr/>
        <a:lstStyle/>
        <a:p>
          <a:endParaRPr lang="en-US"/>
        </a:p>
      </dgm:t>
    </dgm:pt>
    <dgm:pt modelId="{BE9A5C1F-5320-4B15-AF7F-C7A7928A3779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da-DK" sz="1800" dirty="0" smtClean="0"/>
            <a:t>State/society relations, formal/informal governance structures</a:t>
          </a:r>
          <a:endParaRPr lang="en-US" sz="1800" dirty="0" smtClean="0"/>
        </a:p>
      </dgm:t>
    </dgm:pt>
    <dgm:pt modelId="{07266527-3135-4FC6-ABA3-69173F1921FA}" type="parTrans" cxnId="{6B4C6BCF-10F0-4627-9E8C-8385A3787652}">
      <dgm:prSet/>
      <dgm:spPr/>
      <dgm:t>
        <a:bodyPr/>
        <a:lstStyle/>
        <a:p>
          <a:endParaRPr lang="en-US"/>
        </a:p>
      </dgm:t>
    </dgm:pt>
    <dgm:pt modelId="{FFD8FC3E-630A-4CA3-94FD-2FD6CF170405}" type="sibTrans" cxnId="{6B4C6BCF-10F0-4627-9E8C-8385A3787652}">
      <dgm:prSet/>
      <dgm:spPr/>
      <dgm:t>
        <a:bodyPr/>
        <a:lstStyle/>
        <a:p>
          <a:endParaRPr lang="en-US"/>
        </a:p>
      </dgm:t>
    </dgm:pt>
    <dgm:pt modelId="{A10D32B9-7915-40E7-9EEF-621F58673205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da-DK" sz="1800" dirty="0" smtClean="0"/>
            <a:t>Poverty, social impact analysis (PSIA)</a:t>
          </a:r>
          <a:endParaRPr lang="en-US" sz="1800" dirty="0"/>
        </a:p>
      </dgm:t>
    </dgm:pt>
    <dgm:pt modelId="{EA3652BA-7A0A-4AD4-8C66-5BBFE115F0ED}" type="parTrans" cxnId="{D5196A8B-4C17-4055-80C8-FBF1B4666265}">
      <dgm:prSet/>
      <dgm:spPr/>
      <dgm:t>
        <a:bodyPr/>
        <a:lstStyle/>
        <a:p>
          <a:endParaRPr lang="en-US"/>
        </a:p>
      </dgm:t>
    </dgm:pt>
    <dgm:pt modelId="{215147B6-4FE7-4EA7-96F3-31C40B5A17A4}" type="sibTrans" cxnId="{D5196A8B-4C17-4055-80C8-FBF1B4666265}">
      <dgm:prSet/>
      <dgm:spPr/>
      <dgm:t>
        <a:bodyPr/>
        <a:lstStyle/>
        <a:p>
          <a:endParaRPr lang="en-US"/>
        </a:p>
      </dgm:t>
    </dgm:pt>
    <dgm:pt modelId="{5C6A98D3-EA5E-47BA-A1CC-C1122C9AC4F3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da-DK" sz="1800" dirty="0" smtClean="0"/>
            <a:t>Macro, meso, micro – focus on  specific reforms</a:t>
          </a:r>
          <a:endParaRPr lang="en-US" sz="1800" dirty="0" smtClean="0"/>
        </a:p>
      </dgm:t>
    </dgm:pt>
    <dgm:pt modelId="{3FA7293A-D36C-4F0D-B6A8-8401CE7142A5}" type="parTrans" cxnId="{D2D78A7B-1611-42E6-B8F8-8BA5BA3FC838}">
      <dgm:prSet/>
      <dgm:spPr/>
      <dgm:t>
        <a:bodyPr/>
        <a:lstStyle/>
        <a:p>
          <a:endParaRPr lang="en-US"/>
        </a:p>
      </dgm:t>
    </dgm:pt>
    <dgm:pt modelId="{8D65813D-9D34-4472-BAEE-72902DBC193C}" type="sibTrans" cxnId="{D2D78A7B-1611-42E6-B8F8-8BA5BA3FC838}">
      <dgm:prSet/>
      <dgm:spPr/>
      <dgm:t>
        <a:bodyPr/>
        <a:lstStyle/>
        <a:p>
          <a:endParaRPr lang="en-US"/>
        </a:p>
      </dgm:t>
    </dgm:pt>
    <dgm:pt modelId="{9AA9FF39-29F3-417F-95B4-B3A026FA9F34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da-DK" sz="1800" dirty="0" smtClean="0"/>
            <a:t>Problem driven governance &amp; political economy (PGPE)</a:t>
          </a:r>
          <a:endParaRPr lang="en-US" sz="1800" dirty="0"/>
        </a:p>
      </dgm:t>
    </dgm:pt>
    <dgm:pt modelId="{683187DD-06B6-4149-8FD7-6DB2B2F04ADE}" type="parTrans" cxnId="{B7A9AF65-BD87-4DA7-AB82-94CEF65DACC0}">
      <dgm:prSet/>
      <dgm:spPr/>
      <dgm:t>
        <a:bodyPr/>
        <a:lstStyle/>
        <a:p>
          <a:endParaRPr lang="en-US"/>
        </a:p>
      </dgm:t>
    </dgm:pt>
    <dgm:pt modelId="{7D462BF3-2C9E-4300-BCEA-704A1B75797A}" type="sibTrans" cxnId="{B7A9AF65-BD87-4DA7-AB82-94CEF65DACC0}">
      <dgm:prSet/>
      <dgm:spPr/>
      <dgm:t>
        <a:bodyPr/>
        <a:lstStyle/>
        <a:p>
          <a:endParaRPr lang="en-US"/>
        </a:p>
      </dgm:t>
    </dgm:pt>
    <dgm:pt modelId="{5227488F-C36A-4869-A851-B853AB93BCDA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da-DK" sz="1800" dirty="0" smtClean="0"/>
            <a:t>Macro, local level, sector, specific policies/projects</a:t>
          </a:r>
          <a:endParaRPr lang="en-US" sz="1800" dirty="0" smtClean="0"/>
        </a:p>
      </dgm:t>
    </dgm:pt>
    <dgm:pt modelId="{AFC38CA3-37D9-4D22-B75D-E8A7FE206ACF}" type="parTrans" cxnId="{52DC3B34-1EA9-44A6-9685-74281CC7BBE0}">
      <dgm:prSet/>
      <dgm:spPr/>
      <dgm:t>
        <a:bodyPr/>
        <a:lstStyle/>
        <a:p>
          <a:endParaRPr lang="en-US"/>
        </a:p>
      </dgm:t>
    </dgm:pt>
    <dgm:pt modelId="{E41B7E69-16C3-4543-A306-C57FEED9635D}" type="sibTrans" cxnId="{52DC3B34-1EA9-44A6-9685-74281CC7BBE0}">
      <dgm:prSet/>
      <dgm:spPr/>
      <dgm:t>
        <a:bodyPr/>
        <a:lstStyle/>
        <a:p>
          <a:endParaRPr lang="en-US"/>
        </a:p>
      </dgm:t>
    </dgm:pt>
    <dgm:pt modelId="{7DA72338-C255-4D5F-A70C-DB0329D882EB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pPr marL="171450" indent="-17145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dirty="0" smtClean="0"/>
            <a:t>Human rights,  democracy,  poverty, process , formal/ informal institutions, legitimacy and abuse of power</a:t>
          </a:r>
          <a:endParaRPr lang="en-US" sz="1800" dirty="0"/>
        </a:p>
      </dgm:t>
    </dgm:pt>
    <dgm:pt modelId="{BD112D44-8B0E-4E10-9F8C-84FF214EE570}" type="parTrans" cxnId="{799FA50A-72A1-457B-AC08-C5E006B8E86F}">
      <dgm:prSet/>
      <dgm:spPr/>
      <dgm:t>
        <a:bodyPr/>
        <a:lstStyle/>
        <a:p>
          <a:endParaRPr lang="en-US"/>
        </a:p>
      </dgm:t>
    </dgm:pt>
    <dgm:pt modelId="{D4ADA948-B738-435C-BC77-AB63974780F2}" type="sibTrans" cxnId="{799FA50A-72A1-457B-AC08-C5E006B8E86F}">
      <dgm:prSet/>
      <dgm:spPr/>
      <dgm:t>
        <a:bodyPr/>
        <a:lstStyle/>
        <a:p>
          <a:endParaRPr lang="en-US"/>
        </a:p>
      </dgm:t>
    </dgm:pt>
    <dgm:pt modelId="{DBD3462B-7CA0-4C8E-8B59-D26F72189296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da-DK" sz="1800" dirty="0" smtClean="0"/>
            <a:t>Society structures/power relations; distributional impact of policy intervention</a:t>
          </a:r>
          <a:endParaRPr lang="en-US" sz="1800" dirty="0" smtClean="0"/>
        </a:p>
      </dgm:t>
    </dgm:pt>
    <dgm:pt modelId="{6BC9CB2E-2F99-4B09-8983-72906D37DCF7}" type="parTrans" cxnId="{51FF0B31-5D90-4827-899C-AE0EE1300B97}">
      <dgm:prSet/>
      <dgm:spPr/>
      <dgm:t>
        <a:bodyPr/>
        <a:lstStyle/>
        <a:p>
          <a:endParaRPr lang="en-US"/>
        </a:p>
      </dgm:t>
    </dgm:pt>
    <dgm:pt modelId="{FC98EC81-965D-4AF5-8F37-9B23194955B9}" type="sibTrans" cxnId="{51FF0B31-5D90-4827-899C-AE0EE1300B97}">
      <dgm:prSet/>
      <dgm:spPr/>
      <dgm:t>
        <a:bodyPr/>
        <a:lstStyle/>
        <a:p>
          <a:endParaRPr lang="en-US"/>
        </a:p>
      </dgm:t>
    </dgm:pt>
    <dgm:pt modelId="{9DACCFBF-711C-44E6-BD45-AE38750425AC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da-DK" sz="1800" dirty="0" smtClean="0"/>
            <a:t>Why reforms have succeeded or failed</a:t>
          </a:r>
          <a:endParaRPr lang="en-US" sz="1800" dirty="0" smtClean="0"/>
        </a:p>
      </dgm:t>
    </dgm:pt>
    <dgm:pt modelId="{F081F765-AF93-4C2F-8726-8C11A5EB23B9}" type="parTrans" cxnId="{CB2B3E73-EDEA-41B1-9178-5CBB279E3F7D}">
      <dgm:prSet/>
      <dgm:spPr/>
      <dgm:t>
        <a:bodyPr/>
        <a:lstStyle/>
        <a:p>
          <a:endParaRPr lang="en-US"/>
        </a:p>
      </dgm:t>
    </dgm:pt>
    <dgm:pt modelId="{C2B1F34D-2D31-4D13-83B3-BC2B6164EE37}" type="sibTrans" cxnId="{CB2B3E73-EDEA-41B1-9178-5CBB279E3F7D}">
      <dgm:prSet/>
      <dgm:spPr/>
      <dgm:t>
        <a:bodyPr/>
        <a:lstStyle/>
        <a:p>
          <a:endParaRPr lang="en-US"/>
        </a:p>
      </dgm:t>
    </dgm:pt>
    <dgm:pt modelId="{371BBE4F-5E94-480F-986B-C9D4D78CCFF4}" type="pres">
      <dgm:prSet presAssocID="{27EDADD7-828C-458E-87BA-1DA5482D53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C0B7AA-69CC-4F97-B033-DCBD44533B55}" type="pres">
      <dgm:prSet presAssocID="{36A42BD3-FC61-44EA-88E0-0847EB754C3E}" presName="linNode" presStyleCnt="0"/>
      <dgm:spPr/>
    </dgm:pt>
    <dgm:pt modelId="{C3FB75DC-C087-4730-8738-E63C5AE77E37}" type="pres">
      <dgm:prSet presAssocID="{36A42BD3-FC61-44EA-88E0-0847EB754C3E}" presName="parentText" presStyleLbl="node1" presStyleIdx="0" presStyleCnt="5" custScaleX="79456" custScaleY="73501" custLinFactNeighborX="-2871" custLinFactNeighborY="-33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CF2D6D-919F-487E-80AA-B9C5A7149406}" type="pres">
      <dgm:prSet presAssocID="{36A42BD3-FC61-44EA-88E0-0847EB754C3E}" presName="descendantText" presStyleLbl="alignAccFollowNode1" presStyleIdx="0" presStyleCnt="5" custScaleX="100808" custLinFactNeighborX="-569" custLinFactNeighborY="-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F54FD7-A8D4-45A6-AE01-154059547D58}" type="pres">
      <dgm:prSet presAssocID="{D3DA4E4C-682F-4657-AD52-54446C1ED230}" presName="sp" presStyleCnt="0"/>
      <dgm:spPr/>
    </dgm:pt>
    <dgm:pt modelId="{0FA3ACF0-05C9-4D3E-8A3F-9F0CDCE511AF}" type="pres">
      <dgm:prSet presAssocID="{C363ECFC-0A1C-45F4-82B1-AFA3EBEE98BD}" presName="linNode" presStyleCnt="0"/>
      <dgm:spPr/>
    </dgm:pt>
    <dgm:pt modelId="{1F5A3324-CF6D-418E-B34E-C37A9695C3BE}" type="pres">
      <dgm:prSet presAssocID="{C363ECFC-0A1C-45F4-82B1-AFA3EBEE98BD}" presName="parentText" presStyleLbl="node1" presStyleIdx="1" presStyleCnt="5" custScaleX="79456" custScaleY="73501" custLinFactNeighborX="-282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7DCE84-AE26-4A97-890E-5E1C2A0B9557}" type="pres">
      <dgm:prSet presAssocID="{C363ECFC-0A1C-45F4-82B1-AFA3EBEE98BD}" presName="descendantText" presStyleLbl="alignAccFollowNode1" presStyleIdx="1" presStyleCnt="5" custScaleX="100807" custLinFactNeighborX="-569" custLinFactNeighborY="-2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2D34D6-64E0-4955-B676-C5D3F0CC859A}" type="pres">
      <dgm:prSet presAssocID="{83DCCCC0-1AD1-4C5F-8C56-E8F3A475AE2A}" presName="sp" presStyleCnt="0"/>
      <dgm:spPr/>
    </dgm:pt>
    <dgm:pt modelId="{AD6F0F9F-A99C-4507-9490-9A9041B1E712}" type="pres">
      <dgm:prSet presAssocID="{3F9F3CD6-D750-41CC-B694-0024B4E17841}" presName="linNode" presStyleCnt="0"/>
      <dgm:spPr/>
    </dgm:pt>
    <dgm:pt modelId="{C6563D4E-2B75-4E1F-9E75-97C841E8770C}" type="pres">
      <dgm:prSet presAssocID="{3F9F3CD6-D750-41CC-B694-0024B4E17841}" presName="parentText" presStyleLbl="node1" presStyleIdx="2" presStyleCnt="5" custScaleX="79456" custScaleY="73501" custLinFactNeighborX="-282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11D748-1A62-4E65-BA08-A56AA6F17237}" type="pres">
      <dgm:prSet presAssocID="{3F9F3CD6-D750-41CC-B694-0024B4E17841}" presName="descendantText" presStyleLbl="alignAccFollowNode1" presStyleIdx="2" presStyleCnt="5" custScaleX="100807" custLinFactNeighborX="-569" custLinFactNeighborY="-3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04E9F-12A1-4AA2-8DAA-C1AC6C5C30BD}" type="pres">
      <dgm:prSet presAssocID="{5B30F585-F5DA-4AE5-8350-01C8E9916CED}" presName="sp" presStyleCnt="0"/>
      <dgm:spPr/>
    </dgm:pt>
    <dgm:pt modelId="{7EE49E3B-3EE8-4753-96A9-85BCF52B2979}" type="pres">
      <dgm:prSet presAssocID="{A10D32B9-7915-40E7-9EEF-621F58673205}" presName="linNode" presStyleCnt="0"/>
      <dgm:spPr/>
    </dgm:pt>
    <dgm:pt modelId="{4BF646CD-0DF9-4A23-AA97-99505105663B}" type="pres">
      <dgm:prSet presAssocID="{A10D32B9-7915-40E7-9EEF-621F58673205}" presName="parentText" presStyleLbl="node1" presStyleIdx="3" presStyleCnt="5" custScaleX="79456" custScaleY="73501" custLinFactNeighborX="-287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B7DCB5-FD9C-47CF-8F5E-EF43ADE3A1D9}" type="pres">
      <dgm:prSet presAssocID="{A10D32B9-7915-40E7-9EEF-621F58673205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4B0937-35D4-4946-A047-C50B593999E9}" type="pres">
      <dgm:prSet presAssocID="{215147B6-4FE7-4EA7-96F3-31C40B5A17A4}" presName="sp" presStyleCnt="0"/>
      <dgm:spPr/>
    </dgm:pt>
    <dgm:pt modelId="{89BCAD25-9340-450C-AC9E-2F817C57B8CD}" type="pres">
      <dgm:prSet presAssocID="{9AA9FF39-29F3-417F-95B4-B3A026FA9F34}" presName="linNode" presStyleCnt="0"/>
      <dgm:spPr/>
    </dgm:pt>
    <dgm:pt modelId="{D133242D-C147-42E7-A845-7E2030D0CE4C}" type="pres">
      <dgm:prSet presAssocID="{9AA9FF39-29F3-417F-95B4-B3A026FA9F34}" presName="parentText" presStyleLbl="node1" presStyleIdx="4" presStyleCnt="5" custScaleX="79456" custScaleY="73501" custLinFactNeighborX="-2871" custLinFactNeighborY="33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D2679C-5070-47AE-9688-0FEFF45A6C65}" type="pres">
      <dgm:prSet presAssocID="{9AA9FF39-29F3-417F-95B4-B3A026FA9F34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DC3B34-1EA9-44A6-9685-74281CC7BBE0}" srcId="{9AA9FF39-29F3-417F-95B4-B3A026FA9F34}" destId="{5227488F-C36A-4869-A851-B853AB93BCDA}" srcOrd="0" destOrd="0" parTransId="{AFC38CA3-37D9-4D22-B75D-E8A7FE206ACF}" sibTransId="{E41B7E69-16C3-4543-A306-C57FEED9635D}"/>
    <dgm:cxn modelId="{8B0943A9-4769-484E-B376-1BBEE0B6B519}" type="presOf" srcId="{A10D32B9-7915-40E7-9EEF-621F58673205}" destId="{4BF646CD-0DF9-4A23-AA97-99505105663B}" srcOrd="0" destOrd="0" presId="urn:microsoft.com/office/officeart/2005/8/layout/vList5"/>
    <dgm:cxn modelId="{D2D78A7B-1611-42E6-B8F8-8BA5BA3FC838}" srcId="{A10D32B9-7915-40E7-9EEF-621F58673205}" destId="{5C6A98D3-EA5E-47BA-A1CC-C1122C9AC4F3}" srcOrd="0" destOrd="0" parTransId="{3FA7293A-D36C-4F0D-B6A8-8401CE7142A5}" sibTransId="{8D65813D-9D34-4472-BAEE-72902DBC193C}"/>
    <dgm:cxn modelId="{D94BBE91-0B4E-4EB1-9220-81638516F075}" type="presOf" srcId="{5227488F-C36A-4869-A851-B853AB93BCDA}" destId="{5FD2679C-5070-47AE-9688-0FEFF45A6C65}" srcOrd="0" destOrd="0" presId="urn:microsoft.com/office/officeart/2005/8/layout/vList5"/>
    <dgm:cxn modelId="{7FFFF4FC-454A-4F95-996C-4199CC7FF21D}" type="presOf" srcId="{C363ECFC-0A1C-45F4-82B1-AFA3EBEE98BD}" destId="{1F5A3324-CF6D-418E-B34E-C37A9695C3BE}" srcOrd="0" destOrd="0" presId="urn:microsoft.com/office/officeart/2005/8/layout/vList5"/>
    <dgm:cxn modelId="{D5196A8B-4C17-4055-80C8-FBF1B4666265}" srcId="{27EDADD7-828C-458E-87BA-1DA5482D53EA}" destId="{A10D32B9-7915-40E7-9EEF-621F58673205}" srcOrd="3" destOrd="0" parTransId="{EA3652BA-7A0A-4AD4-8C66-5BBFE115F0ED}" sibTransId="{215147B6-4FE7-4EA7-96F3-31C40B5A17A4}"/>
    <dgm:cxn modelId="{40DDDDED-C65C-488F-96C3-3679B73D6A8D}" type="presOf" srcId="{2C16518E-7B60-4DDC-89EC-1A08D3F338D4}" destId="{017DCE84-AE26-4A97-890E-5E1C2A0B9557}" srcOrd="0" destOrd="1" presId="urn:microsoft.com/office/officeart/2005/8/layout/vList5"/>
    <dgm:cxn modelId="{8A1E36DD-A390-442D-BAD2-7AD628A7D1E0}" srcId="{C363ECFC-0A1C-45F4-82B1-AFA3EBEE98BD}" destId="{2C16518E-7B60-4DDC-89EC-1A08D3F338D4}" srcOrd="1" destOrd="0" parTransId="{60C5A9B1-2701-4710-8AE2-29F2F02989BA}" sibTransId="{8BA37421-FB56-49E9-9ED2-848B9DC1FF41}"/>
    <dgm:cxn modelId="{280EC6D2-DCBA-422C-AE71-6533570200CB}" type="presOf" srcId="{27EDADD7-828C-458E-87BA-1DA5482D53EA}" destId="{371BBE4F-5E94-480F-986B-C9D4D78CCFF4}" srcOrd="0" destOrd="0" presId="urn:microsoft.com/office/officeart/2005/8/layout/vList5"/>
    <dgm:cxn modelId="{4BDE43EF-FD91-40C4-8FE5-BECE412D1F01}" type="presOf" srcId="{36A42BD3-FC61-44EA-88E0-0847EB754C3E}" destId="{C3FB75DC-C087-4730-8738-E63C5AE77E37}" srcOrd="0" destOrd="0" presId="urn:microsoft.com/office/officeart/2005/8/layout/vList5"/>
    <dgm:cxn modelId="{B7A9AF65-BD87-4DA7-AB82-94CEF65DACC0}" srcId="{27EDADD7-828C-458E-87BA-1DA5482D53EA}" destId="{9AA9FF39-29F3-417F-95B4-B3A026FA9F34}" srcOrd="4" destOrd="0" parTransId="{683187DD-06B6-4149-8FD7-6DB2B2F04ADE}" sibTransId="{7D462BF3-2C9E-4300-BCEA-704A1B75797A}"/>
    <dgm:cxn modelId="{51FF0B31-5D90-4827-899C-AE0EE1300B97}" srcId="{A10D32B9-7915-40E7-9EEF-621F58673205}" destId="{DBD3462B-7CA0-4C8E-8B59-D26F72189296}" srcOrd="1" destOrd="0" parTransId="{6BC9CB2E-2F99-4B09-8983-72906D37DCF7}" sibTransId="{FC98EC81-965D-4AF5-8F37-9B23194955B9}"/>
    <dgm:cxn modelId="{6B4C6BCF-10F0-4627-9E8C-8385A3787652}" srcId="{3F9F3CD6-D750-41CC-B694-0024B4E17841}" destId="{BE9A5C1F-5320-4B15-AF7F-C7A7928A3779}" srcOrd="1" destOrd="0" parTransId="{07266527-3135-4FC6-ABA3-69173F1921FA}" sibTransId="{FFD8FC3E-630A-4CA3-94FD-2FD6CF170405}"/>
    <dgm:cxn modelId="{8FA76C33-639A-4865-8DF9-195297D227BD}" type="presOf" srcId="{BE9A5C1F-5320-4B15-AF7F-C7A7928A3779}" destId="{3D11D748-1A62-4E65-BA08-A56AA6F17237}" srcOrd="0" destOrd="1" presId="urn:microsoft.com/office/officeart/2005/8/layout/vList5"/>
    <dgm:cxn modelId="{9305AD2F-A99F-428D-B77C-6B128EB471DC}" type="presOf" srcId="{7DA72338-C255-4D5F-A70C-DB0329D882EB}" destId="{F8CF2D6D-919F-487E-80AA-B9C5A7149406}" srcOrd="0" destOrd="1" presId="urn:microsoft.com/office/officeart/2005/8/layout/vList5"/>
    <dgm:cxn modelId="{97BC98E5-1003-4B12-B1B1-D46069488C8E}" srcId="{27EDADD7-828C-458E-87BA-1DA5482D53EA}" destId="{36A42BD3-FC61-44EA-88E0-0847EB754C3E}" srcOrd="0" destOrd="0" parTransId="{3A868F7A-5EB3-4E46-8F98-0F4633559924}" sibTransId="{D3DA4E4C-682F-4657-AD52-54446C1ED230}"/>
    <dgm:cxn modelId="{89E5412D-A166-441F-8BA6-6E23AEE009A3}" type="presOf" srcId="{0BD87F13-8CA2-4114-8103-2865D890036C}" destId="{017DCE84-AE26-4A97-890E-5E1C2A0B9557}" srcOrd="0" destOrd="0" presId="urn:microsoft.com/office/officeart/2005/8/layout/vList5"/>
    <dgm:cxn modelId="{5BA9467F-4A9A-41F7-A193-763C5B9BA03E}" type="presOf" srcId="{9DACCFBF-711C-44E6-BD45-AE38750425AC}" destId="{5FD2679C-5070-47AE-9688-0FEFF45A6C65}" srcOrd="0" destOrd="1" presId="urn:microsoft.com/office/officeart/2005/8/layout/vList5"/>
    <dgm:cxn modelId="{DD57A692-5D76-4EA2-BB5E-91ABC9CC4903}" type="presOf" srcId="{5C6A98D3-EA5E-47BA-A1CC-C1122C9AC4F3}" destId="{99B7DCB5-FD9C-47CF-8F5E-EF43ADE3A1D9}" srcOrd="0" destOrd="0" presId="urn:microsoft.com/office/officeart/2005/8/layout/vList5"/>
    <dgm:cxn modelId="{28DC128D-2CBE-4D8B-8AB1-EF49C2D67626}" srcId="{36A42BD3-FC61-44EA-88E0-0847EB754C3E}" destId="{5069653A-16AA-4035-B636-072AA8642344}" srcOrd="0" destOrd="0" parTransId="{73711ED3-9786-4CD3-A132-70FB34D7E5D1}" sibTransId="{E071C5AF-6BEC-4EEC-B198-BA091ECE4853}"/>
    <dgm:cxn modelId="{7C1A46BC-07F5-4E40-AE98-FF77CF2DF317}" srcId="{27EDADD7-828C-458E-87BA-1DA5482D53EA}" destId="{3F9F3CD6-D750-41CC-B694-0024B4E17841}" srcOrd="2" destOrd="0" parTransId="{1B9CCA82-CE08-48E8-93B9-1B4E882826B8}" sibTransId="{5B30F585-F5DA-4AE5-8350-01C8E9916CED}"/>
    <dgm:cxn modelId="{C8953F9C-A641-4F51-A7E6-96B6FF868C5C}" srcId="{27EDADD7-828C-458E-87BA-1DA5482D53EA}" destId="{C363ECFC-0A1C-45F4-82B1-AFA3EBEE98BD}" srcOrd="1" destOrd="0" parTransId="{3B89C9EB-39F8-4612-876A-14D90EF8AC9D}" sibTransId="{83DCCCC0-1AD1-4C5F-8C56-E8F3A475AE2A}"/>
    <dgm:cxn modelId="{BBA85B40-EAFD-4D8E-A5C4-3CBEA712649A}" srcId="{C363ECFC-0A1C-45F4-82B1-AFA3EBEE98BD}" destId="{0BD87F13-8CA2-4114-8103-2865D890036C}" srcOrd="0" destOrd="0" parTransId="{2634824E-D6D8-42B0-A5FA-99F453C48329}" sibTransId="{A782AB84-DD92-4C36-B293-5DD00937E82C}"/>
    <dgm:cxn modelId="{6CEA3C3B-DB66-4A94-A303-AF1656B34C31}" type="presOf" srcId="{5069653A-16AA-4035-B636-072AA8642344}" destId="{F8CF2D6D-919F-487E-80AA-B9C5A7149406}" srcOrd="0" destOrd="0" presId="urn:microsoft.com/office/officeart/2005/8/layout/vList5"/>
    <dgm:cxn modelId="{799FA50A-72A1-457B-AC08-C5E006B8E86F}" srcId="{36A42BD3-FC61-44EA-88E0-0847EB754C3E}" destId="{7DA72338-C255-4D5F-A70C-DB0329D882EB}" srcOrd="1" destOrd="0" parTransId="{BD112D44-8B0E-4E10-9F8C-84FF214EE570}" sibTransId="{D4ADA948-B738-435C-BC77-AB63974780F2}"/>
    <dgm:cxn modelId="{D6B83A6A-43E8-4D9D-BAD8-FBF5C273DD22}" type="presOf" srcId="{3F9F3CD6-D750-41CC-B694-0024B4E17841}" destId="{C6563D4E-2B75-4E1F-9E75-97C841E8770C}" srcOrd="0" destOrd="0" presId="urn:microsoft.com/office/officeart/2005/8/layout/vList5"/>
    <dgm:cxn modelId="{8DF62835-1E2D-4646-8624-D656524ADD81}" type="presOf" srcId="{DBD3462B-7CA0-4C8E-8B59-D26F72189296}" destId="{99B7DCB5-FD9C-47CF-8F5E-EF43ADE3A1D9}" srcOrd="0" destOrd="1" presId="urn:microsoft.com/office/officeart/2005/8/layout/vList5"/>
    <dgm:cxn modelId="{247DA5F5-FAC5-4B72-97BD-F0B230B342D3}" type="presOf" srcId="{9AA9FF39-29F3-417F-95B4-B3A026FA9F34}" destId="{D133242D-C147-42E7-A845-7E2030D0CE4C}" srcOrd="0" destOrd="0" presId="urn:microsoft.com/office/officeart/2005/8/layout/vList5"/>
    <dgm:cxn modelId="{CB2B3E73-EDEA-41B1-9178-5CBB279E3F7D}" srcId="{9AA9FF39-29F3-417F-95B4-B3A026FA9F34}" destId="{9DACCFBF-711C-44E6-BD45-AE38750425AC}" srcOrd="1" destOrd="0" parTransId="{F081F765-AF93-4C2F-8726-8C11A5EB23B9}" sibTransId="{C2B1F34D-2D31-4D13-83B3-BC2B6164EE37}"/>
    <dgm:cxn modelId="{042FCA19-B788-4118-AC24-C6226A2EDD8E}" srcId="{3F9F3CD6-D750-41CC-B694-0024B4E17841}" destId="{8D4E6B9F-0389-447E-B2D0-AAFD003959BD}" srcOrd="0" destOrd="0" parTransId="{EE493364-7682-4599-8024-679E1451991A}" sibTransId="{52E18665-F31F-43A3-B8BD-882A0494C028}"/>
    <dgm:cxn modelId="{68D5DD87-2018-40BD-8222-A8AC31ECD591}" type="presOf" srcId="{8D4E6B9F-0389-447E-B2D0-AAFD003959BD}" destId="{3D11D748-1A62-4E65-BA08-A56AA6F17237}" srcOrd="0" destOrd="0" presId="urn:microsoft.com/office/officeart/2005/8/layout/vList5"/>
    <dgm:cxn modelId="{6F33E78E-FF85-4A8A-A19E-138278F7E69F}" type="presParOf" srcId="{371BBE4F-5E94-480F-986B-C9D4D78CCFF4}" destId="{97C0B7AA-69CC-4F97-B033-DCBD44533B55}" srcOrd="0" destOrd="0" presId="urn:microsoft.com/office/officeart/2005/8/layout/vList5"/>
    <dgm:cxn modelId="{AEBE43CC-9714-41AC-9E18-68FEE036D3D0}" type="presParOf" srcId="{97C0B7AA-69CC-4F97-B033-DCBD44533B55}" destId="{C3FB75DC-C087-4730-8738-E63C5AE77E37}" srcOrd="0" destOrd="0" presId="urn:microsoft.com/office/officeart/2005/8/layout/vList5"/>
    <dgm:cxn modelId="{2EAFC425-03D8-4D19-9603-20D78187C230}" type="presParOf" srcId="{97C0B7AA-69CC-4F97-B033-DCBD44533B55}" destId="{F8CF2D6D-919F-487E-80AA-B9C5A7149406}" srcOrd="1" destOrd="0" presId="urn:microsoft.com/office/officeart/2005/8/layout/vList5"/>
    <dgm:cxn modelId="{15358FF2-D886-483F-A2AB-0F3F71A14191}" type="presParOf" srcId="{371BBE4F-5E94-480F-986B-C9D4D78CCFF4}" destId="{E5F54FD7-A8D4-45A6-AE01-154059547D58}" srcOrd="1" destOrd="0" presId="urn:microsoft.com/office/officeart/2005/8/layout/vList5"/>
    <dgm:cxn modelId="{F7948995-763E-48EC-99A1-5BFD2BEDCCB2}" type="presParOf" srcId="{371BBE4F-5E94-480F-986B-C9D4D78CCFF4}" destId="{0FA3ACF0-05C9-4D3E-8A3F-9F0CDCE511AF}" srcOrd="2" destOrd="0" presId="urn:microsoft.com/office/officeart/2005/8/layout/vList5"/>
    <dgm:cxn modelId="{F185F8D9-DA19-4F47-BD36-97D0D303EACD}" type="presParOf" srcId="{0FA3ACF0-05C9-4D3E-8A3F-9F0CDCE511AF}" destId="{1F5A3324-CF6D-418E-B34E-C37A9695C3BE}" srcOrd="0" destOrd="0" presId="urn:microsoft.com/office/officeart/2005/8/layout/vList5"/>
    <dgm:cxn modelId="{DCCFA0DC-C7D2-4E30-A663-815EC93852DF}" type="presParOf" srcId="{0FA3ACF0-05C9-4D3E-8A3F-9F0CDCE511AF}" destId="{017DCE84-AE26-4A97-890E-5E1C2A0B9557}" srcOrd="1" destOrd="0" presId="urn:microsoft.com/office/officeart/2005/8/layout/vList5"/>
    <dgm:cxn modelId="{7FBDF62A-78EB-4B62-A62F-3D6F477B7D55}" type="presParOf" srcId="{371BBE4F-5E94-480F-986B-C9D4D78CCFF4}" destId="{922D34D6-64E0-4955-B676-C5D3F0CC859A}" srcOrd="3" destOrd="0" presId="urn:microsoft.com/office/officeart/2005/8/layout/vList5"/>
    <dgm:cxn modelId="{D42A3A99-0F4D-40F4-AD36-D861097EE0BC}" type="presParOf" srcId="{371BBE4F-5E94-480F-986B-C9D4D78CCFF4}" destId="{AD6F0F9F-A99C-4507-9490-9A9041B1E712}" srcOrd="4" destOrd="0" presId="urn:microsoft.com/office/officeart/2005/8/layout/vList5"/>
    <dgm:cxn modelId="{72085504-E59E-4EBC-B745-19D0066F2407}" type="presParOf" srcId="{AD6F0F9F-A99C-4507-9490-9A9041B1E712}" destId="{C6563D4E-2B75-4E1F-9E75-97C841E8770C}" srcOrd="0" destOrd="0" presId="urn:microsoft.com/office/officeart/2005/8/layout/vList5"/>
    <dgm:cxn modelId="{E2F779D2-07FD-42C5-AE0A-37293F98B522}" type="presParOf" srcId="{AD6F0F9F-A99C-4507-9490-9A9041B1E712}" destId="{3D11D748-1A62-4E65-BA08-A56AA6F17237}" srcOrd="1" destOrd="0" presId="urn:microsoft.com/office/officeart/2005/8/layout/vList5"/>
    <dgm:cxn modelId="{8D755D58-F102-4DE4-AC40-78332983D493}" type="presParOf" srcId="{371BBE4F-5E94-480F-986B-C9D4D78CCFF4}" destId="{40604E9F-12A1-4AA2-8DAA-C1AC6C5C30BD}" srcOrd="5" destOrd="0" presId="urn:microsoft.com/office/officeart/2005/8/layout/vList5"/>
    <dgm:cxn modelId="{ACA348D9-0539-4712-A932-36E10A5AD0C6}" type="presParOf" srcId="{371BBE4F-5E94-480F-986B-C9D4D78CCFF4}" destId="{7EE49E3B-3EE8-4753-96A9-85BCF52B2979}" srcOrd="6" destOrd="0" presId="urn:microsoft.com/office/officeart/2005/8/layout/vList5"/>
    <dgm:cxn modelId="{F4E365E2-22D8-4EB3-907A-377FCD44CE7E}" type="presParOf" srcId="{7EE49E3B-3EE8-4753-96A9-85BCF52B2979}" destId="{4BF646CD-0DF9-4A23-AA97-99505105663B}" srcOrd="0" destOrd="0" presId="urn:microsoft.com/office/officeart/2005/8/layout/vList5"/>
    <dgm:cxn modelId="{D5F774BD-7401-485A-AB97-20BFACD54C19}" type="presParOf" srcId="{7EE49E3B-3EE8-4753-96A9-85BCF52B2979}" destId="{99B7DCB5-FD9C-47CF-8F5E-EF43ADE3A1D9}" srcOrd="1" destOrd="0" presId="urn:microsoft.com/office/officeart/2005/8/layout/vList5"/>
    <dgm:cxn modelId="{22E89D14-CE3C-41EA-ADC6-08E8B8B1E35D}" type="presParOf" srcId="{371BBE4F-5E94-480F-986B-C9D4D78CCFF4}" destId="{A14B0937-35D4-4946-A047-C50B593999E9}" srcOrd="7" destOrd="0" presId="urn:microsoft.com/office/officeart/2005/8/layout/vList5"/>
    <dgm:cxn modelId="{30B9258E-2127-4EDF-8C83-0F3908A976BE}" type="presParOf" srcId="{371BBE4F-5E94-480F-986B-C9D4D78CCFF4}" destId="{89BCAD25-9340-450C-AC9E-2F817C57B8CD}" srcOrd="8" destOrd="0" presId="urn:microsoft.com/office/officeart/2005/8/layout/vList5"/>
    <dgm:cxn modelId="{7A5714C0-19D8-4E05-84B8-3BFE52015244}" type="presParOf" srcId="{89BCAD25-9340-450C-AC9E-2F817C57B8CD}" destId="{D133242D-C147-42E7-A845-7E2030D0CE4C}" srcOrd="0" destOrd="0" presId="urn:microsoft.com/office/officeart/2005/8/layout/vList5"/>
    <dgm:cxn modelId="{87CE9DE7-D064-4C48-9F00-0DB51806820A}" type="presParOf" srcId="{89BCAD25-9340-450C-AC9E-2F817C57B8CD}" destId="{5FD2679C-5070-47AE-9688-0FEFF45A6C65}" srcOrd="1" destOrd="0" presId="urn:microsoft.com/office/officeart/2005/8/layout/vList5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89FF7B-8F8E-4DEA-9DAC-BC0DE01406FF}" type="doc">
      <dgm:prSet loTypeId="urn:microsoft.com/office/officeart/2005/8/layout/vList6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68029891-3648-4B56-9A5D-329B89659300}">
      <dgm:prSet phldrT="[Text]"/>
      <dgm:spPr/>
      <dgm:t>
        <a:bodyPr/>
        <a:lstStyle/>
        <a:p>
          <a:pPr algn="l"/>
          <a:r>
            <a:rPr lang="da-DK" dirty="0" smtClean="0"/>
            <a:t>Politics and power</a:t>
          </a:r>
          <a:endParaRPr lang="en-US" dirty="0"/>
        </a:p>
      </dgm:t>
    </dgm:pt>
    <dgm:pt modelId="{16310F2B-DD3D-40F1-B701-95D389B1F95A}" type="parTrans" cxnId="{76EEFC58-CD7F-4965-B272-67F95ADA45CC}">
      <dgm:prSet/>
      <dgm:spPr/>
      <dgm:t>
        <a:bodyPr/>
        <a:lstStyle/>
        <a:p>
          <a:endParaRPr lang="en-US"/>
        </a:p>
      </dgm:t>
    </dgm:pt>
    <dgm:pt modelId="{8D3A934E-846A-4FD2-A9B1-6DF794C1BAC4}" type="sibTrans" cxnId="{76EEFC58-CD7F-4965-B272-67F95ADA45CC}">
      <dgm:prSet/>
      <dgm:spPr/>
      <dgm:t>
        <a:bodyPr/>
        <a:lstStyle/>
        <a:p>
          <a:endParaRPr lang="en-US"/>
        </a:p>
      </dgm:t>
    </dgm:pt>
    <dgm:pt modelId="{4D41B955-6F80-4DED-90F9-3147CC4C8B23}">
      <dgm:prSet phldrT="[Text]" custT="1"/>
      <dgm:spPr/>
      <dgm:t>
        <a:bodyPr/>
        <a:lstStyle/>
        <a:p>
          <a:r>
            <a:rPr lang="en-US" sz="1800" dirty="0" smtClean="0"/>
            <a:t>at the center of change, politics both reacts to and creates incentives</a:t>
          </a:r>
          <a:endParaRPr lang="en-US" sz="1800" dirty="0"/>
        </a:p>
      </dgm:t>
    </dgm:pt>
    <dgm:pt modelId="{44B3B05A-F527-4020-A783-EA205DD5C465}" type="parTrans" cxnId="{6CA1FA3E-852C-49DC-95CF-38155EF90FD5}">
      <dgm:prSet/>
      <dgm:spPr/>
      <dgm:t>
        <a:bodyPr/>
        <a:lstStyle/>
        <a:p>
          <a:endParaRPr lang="en-US"/>
        </a:p>
      </dgm:t>
    </dgm:pt>
    <dgm:pt modelId="{F217B458-7F9C-4910-A4BE-BCB277DFBD90}" type="sibTrans" cxnId="{6CA1FA3E-852C-49DC-95CF-38155EF90FD5}">
      <dgm:prSet/>
      <dgm:spPr/>
      <dgm:t>
        <a:bodyPr/>
        <a:lstStyle/>
        <a:p>
          <a:endParaRPr lang="en-US"/>
        </a:p>
      </dgm:t>
    </dgm:pt>
    <dgm:pt modelId="{2EEF18FC-B182-475B-85F7-2AE85170FFB4}">
      <dgm:prSet phldrT="[Text]"/>
      <dgm:spPr/>
      <dgm:t>
        <a:bodyPr/>
        <a:lstStyle/>
        <a:p>
          <a:pPr algn="l"/>
          <a:r>
            <a:rPr lang="da-DK" dirty="0" smtClean="0"/>
            <a:t>Country realities and value systems</a:t>
          </a:r>
          <a:endParaRPr lang="en-US" dirty="0"/>
        </a:p>
      </dgm:t>
    </dgm:pt>
    <dgm:pt modelId="{8672004F-05A1-4185-A941-DC5B05986BB9}" type="parTrans" cxnId="{FD5086E2-8BE6-43A6-ADD3-91C939CB0217}">
      <dgm:prSet/>
      <dgm:spPr/>
      <dgm:t>
        <a:bodyPr/>
        <a:lstStyle/>
        <a:p>
          <a:endParaRPr lang="en-US"/>
        </a:p>
      </dgm:t>
    </dgm:pt>
    <dgm:pt modelId="{8E11C481-972A-462E-945B-DE0A3803D5E8}" type="sibTrans" cxnId="{FD5086E2-8BE6-43A6-ADD3-91C939CB0217}">
      <dgm:prSet/>
      <dgm:spPr/>
      <dgm:t>
        <a:bodyPr/>
        <a:lstStyle/>
        <a:p>
          <a:endParaRPr lang="en-US"/>
        </a:p>
      </dgm:t>
    </dgm:pt>
    <dgm:pt modelId="{72FB27A3-C235-400B-B689-DBC3C1325894}">
      <dgm:prSet phldrT="[Text]" custT="1"/>
      <dgm:spPr/>
      <dgm:t>
        <a:bodyPr/>
        <a:lstStyle/>
        <a:p>
          <a:r>
            <a:rPr lang="da-DK" sz="1800" dirty="0" smtClean="0"/>
            <a:t>Start with understanding local systems rather than withexternal norms – make few assumptions</a:t>
          </a:r>
          <a:endParaRPr lang="en-US" sz="1800" dirty="0"/>
        </a:p>
      </dgm:t>
    </dgm:pt>
    <dgm:pt modelId="{1FABFFC7-B011-4B1E-BA40-4C56E1CD0E13}" type="parTrans" cxnId="{F8343B78-9D31-447C-8FC3-ED7461515AAB}">
      <dgm:prSet/>
      <dgm:spPr/>
      <dgm:t>
        <a:bodyPr/>
        <a:lstStyle/>
        <a:p>
          <a:endParaRPr lang="en-US"/>
        </a:p>
      </dgm:t>
    </dgm:pt>
    <dgm:pt modelId="{2623CFF9-82C7-480A-BCDF-EE1555E1FF49}" type="sibTrans" cxnId="{F8343B78-9D31-447C-8FC3-ED7461515AAB}">
      <dgm:prSet/>
      <dgm:spPr/>
      <dgm:t>
        <a:bodyPr/>
        <a:lstStyle/>
        <a:p>
          <a:endParaRPr lang="en-US"/>
        </a:p>
      </dgm:t>
    </dgm:pt>
    <dgm:pt modelId="{E7BA83E2-07AF-4206-AC3F-916BDB2CF67F}">
      <dgm:prSet phldrT="[Text]"/>
      <dgm:spPr/>
      <dgm:t>
        <a:bodyPr/>
        <a:lstStyle/>
        <a:p>
          <a:pPr algn="l"/>
          <a:r>
            <a:rPr lang="da-DK" dirty="0" smtClean="0"/>
            <a:t>Underlying factors</a:t>
          </a:r>
          <a:endParaRPr lang="en-US" dirty="0"/>
        </a:p>
      </dgm:t>
    </dgm:pt>
    <dgm:pt modelId="{143B4AC8-12A3-4D47-8F10-BEF8A1C36D38}" type="parTrans" cxnId="{FA405BC4-2D0C-45E0-9849-9519D6945214}">
      <dgm:prSet/>
      <dgm:spPr/>
      <dgm:t>
        <a:bodyPr/>
        <a:lstStyle/>
        <a:p>
          <a:endParaRPr lang="en-US"/>
        </a:p>
      </dgm:t>
    </dgm:pt>
    <dgm:pt modelId="{56A05EAC-71CA-48E2-BE55-152016AB1128}" type="sibTrans" cxnId="{FA405BC4-2D0C-45E0-9849-9519D6945214}">
      <dgm:prSet/>
      <dgm:spPr/>
      <dgm:t>
        <a:bodyPr/>
        <a:lstStyle/>
        <a:p>
          <a:endParaRPr lang="en-US"/>
        </a:p>
      </dgm:t>
    </dgm:pt>
    <dgm:pt modelId="{6755A5AD-AFC8-4241-9BC5-71FC646CFD38}">
      <dgm:prSet phldrT="[Text]" custT="1"/>
      <dgm:spPr/>
      <dgm:t>
        <a:bodyPr/>
        <a:lstStyle/>
        <a:p>
          <a:r>
            <a:rPr lang="da-DK" sz="1800" dirty="0" smtClean="0"/>
            <a:t>Recognise long term underlying factors of history, conflict, geography, culture</a:t>
          </a:r>
          <a:endParaRPr lang="en-US" sz="1800" dirty="0"/>
        </a:p>
      </dgm:t>
    </dgm:pt>
    <dgm:pt modelId="{1696DBC6-9AEE-422D-97A5-CA7C2D7677BB}" type="parTrans" cxnId="{DB171D2F-36AD-408D-BBCC-041A9A2F07B6}">
      <dgm:prSet/>
      <dgm:spPr/>
      <dgm:t>
        <a:bodyPr/>
        <a:lstStyle/>
        <a:p>
          <a:endParaRPr lang="en-US"/>
        </a:p>
      </dgm:t>
    </dgm:pt>
    <dgm:pt modelId="{A6847327-9CB8-4923-8FE7-2AFD7E8C76F4}" type="sibTrans" cxnId="{DB171D2F-36AD-408D-BBCC-041A9A2F07B6}">
      <dgm:prSet/>
      <dgm:spPr/>
      <dgm:t>
        <a:bodyPr/>
        <a:lstStyle/>
        <a:p>
          <a:endParaRPr lang="en-US"/>
        </a:p>
      </dgm:t>
    </dgm:pt>
    <dgm:pt modelId="{DF0C3652-AAC3-4E0B-96B2-63BE6122EB0D}">
      <dgm:prSet phldrT="[Text]"/>
      <dgm:spPr/>
      <dgm:t>
        <a:bodyPr/>
        <a:lstStyle/>
        <a:p>
          <a:pPr algn="l"/>
          <a:r>
            <a:rPr lang="da-DK" dirty="0" smtClean="0"/>
            <a:t>Institutions</a:t>
          </a:r>
          <a:endParaRPr lang="en-US" dirty="0"/>
        </a:p>
      </dgm:t>
    </dgm:pt>
    <dgm:pt modelId="{3F217D5B-9A2B-492A-8ADE-1D7BF8A4FE6C}" type="parTrans" cxnId="{0148764D-CDE8-45AF-918E-3F9C3707D92A}">
      <dgm:prSet/>
      <dgm:spPr/>
      <dgm:t>
        <a:bodyPr/>
        <a:lstStyle/>
        <a:p>
          <a:endParaRPr lang="en-US"/>
        </a:p>
      </dgm:t>
    </dgm:pt>
    <dgm:pt modelId="{7D3AB0A3-B9FF-46A4-898E-7DF63B86F5B9}" type="sibTrans" cxnId="{0148764D-CDE8-45AF-918E-3F9C3707D92A}">
      <dgm:prSet/>
      <dgm:spPr/>
      <dgm:t>
        <a:bodyPr/>
        <a:lstStyle/>
        <a:p>
          <a:endParaRPr lang="en-US"/>
        </a:p>
      </dgm:t>
    </dgm:pt>
    <dgm:pt modelId="{7266A436-F142-4046-9BDD-10F9F950114D}">
      <dgm:prSet phldrT="[Text]" custT="1"/>
      <dgm:spPr/>
      <dgm:t>
        <a:bodyPr/>
        <a:lstStyle/>
        <a:p>
          <a:r>
            <a:rPr lang="da-DK" sz="1800" dirty="0" smtClean="0"/>
            <a:t>Focus on institutions – formal /informal, recognise they may no longer reflect common values</a:t>
          </a:r>
          <a:endParaRPr lang="en-US" sz="1800" dirty="0"/>
        </a:p>
      </dgm:t>
    </dgm:pt>
    <dgm:pt modelId="{E923E913-2CFB-4441-8FAD-B0AED6864DBA}" type="parTrans" cxnId="{3D0721F0-25F3-4378-9149-CCEED247A102}">
      <dgm:prSet/>
      <dgm:spPr/>
      <dgm:t>
        <a:bodyPr/>
        <a:lstStyle/>
        <a:p>
          <a:endParaRPr lang="en-US"/>
        </a:p>
      </dgm:t>
    </dgm:pt>
    <dgm:pt modelId="{5D93C89E-6E78-4986-BDFD-EFF11F358A62}" type="sibTrans" cxnId="{3D0721F0-25F3-4378-9149-CCEED247A102}">
      <dgm:prSet/>
      <dgm:spPr/>
      <dgm:t>
        <a:bodyPr/>
        <a:lstStyle/>
        <a:p>
          <a:endParaRPr lang="en-US"/>
        </a:p>
      </dgm:t>
    </dgm:pt>
    <dgm:pt modelId="{03D013B0-52AF-4D29-B23F-1AAB7DE7E451}">
      <dgm:prSet phldrT="[Text]"/>
      <dgm:spPr/>
      <dgm:t>
        <a:bodyPr/>
        <a:lstStyle/>
        <a:p>
          <a:pPr algn="l"/>
          <a:r>
            <a:rPr lang="da-DK" dirty="0" smtClean="0"/>
            <a:t>Development agencies as actors</a:t>
          </a:r>
          <a:endParaRPr lang="en-US" dirty="0"/>
        </a:p>
      </dgm:t>
    </dgm:pt>
    <dgm:pt modelId="{A4310B07-56C0-4690-AE21-49C66A543254}" type="parTrans" cxnId="{4D223238-2D04-4018-8E8F-D96C74A7B491}">
      <dgm:prSet/>
      <dgm:spPr/>
      <dgm:t>
        <a:bodyPr/>
        <a:lstStyle/>
        <a:p>
          <a:endParaRPr lang="en-US"/>
        </a:p>
      </dgm:t>
    </dgm:pt>
    <dgm:pt modelId="{0BA8B061-97BA-4431-A25F-A3DFB95047C9}" type="sibTrans" cxnId="{4D223238-2D04-4018-8E8F-D96C74A7B491}">
      <dgm:prSet/>
      <dgm:spPr/>
      <dgm:t>
        <a:bodyPr/>
        <a:lstStyle/>
        <a:p>
          <a:endParaRPr lang="en-US"/>
        </a:p>
      </dgm:t>
    </dgm:pt>
    <dgm:pt modelId="{06EC7CB8-49C6-4C91-B4CA-CC26623D44C6}">
      <dgm:prSet phldrT="[Text]" custT="1"/>
      <dgm:spPr/>
      <dgm:t>
        <a:bodyPr/>
        <a:lstStyle/>
        <a:p>
          <a:r>
            <a:rPr lang="da-DK" sz="1800" dirty="0" smtClean="0"/>
            <a:t>A political agenda does not have to be geo-political – money iitself is enough</a:t>
          </a:r>
          <a:endParaRPr lang="en-US" sz="1800" dirty="0"/>
        </a:p>
      </dgm:t>
    </dgm:pt>
    <dgm:pt modelId="{DC6B1D3A-1182-4E82-877E-131B4868AEFE}" type="parTrans" cxnId="{07E23DC7-C5FD-4D32-BAD7-B47455FD8BAB}">
      <dgm:prSet/>
      <dgm:spPr/>
      <dgm:t>
        <a:bodyPr/>
        <a:lstStyle/>
        <a:p>
          <a:endParaRPr lang="en-US"/>
        </a:p>
      </dgm:t>
    </dgm:pt>
    <dgm:pt modelId="{A5AE31A9-9057-4B2E-9337-AFE5FC78269F}" type="sibTrans" cxnId="{07E23DC7-C5FD-4D32-BAD7-B47455FD8BAB}">
      <dgm:prSet/>
      <dgm:spPr/>
      <dgm:t>
        <a:bodyPr/>
        <a:lstStyle/>
        <a:p>
          <a:endParaRPr lang="en-US"/>
        </a:p>
      </dgm:t>
    </dgm:pt>
    <dgm:pt modelId="{BD046E3A-0486-46A4-B28D-7F27AC2A93D0}" type="pres">
      <dgm:prSet presAssocID="{C189FF7B-8F8E-4DEA-9DAC-BC0DE01406F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1C36420-33AC-4820-B577-7BAD27A9847D}" type="pres">
      <dgm:prSet presAssocID="{68029891-3648-4B56-9A5D-329B89659300}" presName="linNode" presStyleCnt="0"/>
      <dgm:spPr/>
    </dgm:pt>
    <dgm:pt modelId="{7AD88FE9-4458-4D3F-B194-9BB3D3E72867}" type="pres">
      <dgm:prSet presAssocID="{68029891-3648-4B56-9A5D-329B89659300}" presName="parentShp" presStyleLbl="node1" presStyleIdx="0" presStyleCnt="5" custScaleX="90883" custLinFactNeighborX="-4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4F359F-AEC8-49C6-A102-D10E50BF73EF}" type="pres">
      <dgm:prSet presAssocID="{68029891-3648-4B56-9A5D-329B89659300}" presName="childShp" presStyleLbl="b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7AB8F9-7A9C-4CBC-808B-D484ACB2BD61}" type="pres">
      <dgm:prSet presAssocID="{8D3A934E-846A-4FD2-A9B1-6DF794C1BAC4}" presName="spacing" presStyleCnt="0"/>
      <dgm:spPr/>
    </dgm:pt>
    <dgm:pt modelId="{399021B2-8676-41FF-A3EA-81E9503F3C45}" type="pres">
      <dgm:prSet presAssocID="{2EEF18FC-B182-475B-85F7-2AE85170FFB4}" presName="linNode" presStyleCnt="0"/>
      <dgm:spPr/>
    </dgm:pt>
    <dgm:pt modelId="{7375106C-33A3-47F0-B215-62AA17712FE8}" type="pres">
      <dgm:prSet presAssocID="{2EEF18FC-B182-475B-85F7-2AE85170FFB4}" presName="parentShp" presStyleLbl="node1" presStyleIdx="1" presStyleCnt="5" custScaleX="90883" custLinFactNeighborX="-4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949E5-F126-44A2-B9B5-C146990B0780}" type="pres">
      <dgm:prSet presAssocID="{2EEF18FC-B182-475B-85F7-2AE85170FFB4}" presName="childShp" presStyleLbl="b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CAFA8E-870B-4E36-8E54-5A2ADA5328AB}" type="pres">
      <dgm:prSet presAssocID="{8E11C481-972A-462E-945B-DE0A3803D5E8}" presName="spacing" presStyleCnt="0"/>
      <dgm:spPr/>
    </dgm:pt>
    <dgm:pt modelId="{16525B78-D192-4C94-BB29-55B5CC255F8E}" type="pres">
      <dgm:prSet presAssocID="{E7BA83E2-07AF-4206-AC3F-916BDB2CF67F}" presName="linNode" presStyleCnt="0"/>
      <dgm:spPr/>
    </dgm:pt>
    <dgm:pt modelId="{65E52B3E-6FB2-4E24-B00A-049D1D4E62A9}" type="pres">
      <dgm:prSet presAssocID="{E7BA83E2-07AF-4206-AC3F-916BDB2CF67F}" presName="parentShp" presStyleLbl="node1" presStyleIdx="2" presStyleCnt="5" custScaleX="90883" custLinFactNeighborX="-4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0440C1-6A06-4CD0-9C8D-2C8C2B194297}" type="pres">
      <dgm:prSet presAssocID="{E7BA83E2-07AF-4206-AC3F-916BDB2CF67F}" presName="childShp" presStyleLbl="b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559CFC-75A0-49EF-8D23-CECBE369E747}" type="pres">
      <dgm:prSet presAssocID="{56A05EAC-71CA-48E2-BE55-152016AB1128}" presName="spacing" presStyleCnt="0"/>
      <dgm:spPr/>
    </dgm:pt>
    <dgm:pt modelId="{4D6F9503-DB4F-4136-BC2D-A4F0716949F4}" type="pres">
      <dgm:prSet presAssocID="{DF0C3652-AAC3-4E0B-96B2-63BE6122EB0D}" presName="linNode" presStyleCnt="0"/>
      <dgm:spPr/>
    </dgm:pt>
    <dgm:pt modelId="{CE2F72DB-A16B-4DBF-9E15-3587A927D186}" type="pres">
      <dgm:prSet presAssocID="{DF0C3652-AAC3-4E0B-96B2-63BE6122EB0D}" presName="parentShp" presStyleLbl="node1" presStyleIdx="3" presStyleCnt="5" custScaleX="90883" custLinFactNeighborX="-4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6C6851-3BAB-4231-A640-4D6B1F76DCDA}" type="pres">
      <dgm:prSet presAssocID="{DF0C3652-AAC3-4E0B-96B2-63BE6122EB0D}" presName="childShp" presStyleLbl="b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B89A0-B5CC-4158-99FD-15326DF0C614}" type="pres">
      <dgm:prSet presAssocID="{7D3AB0A3-B9FF-46A4-898E-7DF63B86F5B9}" presName="spacing" presStyleCnt="0"/>
      <dgm:spPr/>
    </dgm:pt>
    <dgm:pt modelId="{68EBF644-8DF4-4D98-950F-37D586B13685}" type="pres">
      <dgm:prSet presAssocID="{03D013B0-52AF-4D29-B23F-1AAB7DE7E451}" presName="linNode" presStyleCnt="0"/>
      <dgm:spPr/>
    </dgm:pt>
    <dgm:pt modelId="{5D9D106E-578B-490F-94D3-319999F467BE}" type="pres">
      <dgm:prSet presAssocID="{03D013B0-52AF-4D29-B23F-1AAB7DE7E451}" presName="parentShp" presStyleLbl="node1" presStyleIdx="4" presStyleCnt="5" custScaleX="90883" custLinFactNeighborX="-4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DCE036-D1C4-4037-92CB-B5B0B6B52E13}" type="pres">
      <dgm:prSet presAssocID="{03D013B0-52AF-4D29-B23F-1AAB7DE7E451}" presName="childShp" presStyleLbl="b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D1FC63-0755-4AB3-AC44-F36C2B7E73B7}" type="presOf" srcId="{6755A5AD-AFC8-4241-9BC5-71FC646CFD38}" destId="{EC0440C1-6A06-4CD0-9C8D-2C8C2B194297}" srcOrd="0" destOrd="0" presId="urn:microsoft.com/office/officeart/2005/8/layout/vList6"/>
    <dgm:cxn modelId="{FD5086E2-8BE6-43A6-ADD3-91C939CB0217}" srcId="{C189FF7B-8F8E-4DEA-9DAC-BC0DE01406FF}" destId="{2EEF18FC-B182-475B-85F7-2AE85170FFB4}" srcOrd="1" destOrd="0" parTransId="{8672004F-05A1-4185-A941-DC5B05986BB9}" sibTransId="{8E11C481-972A-462E-945B-DE0A3803D5E8}"/>
    <dgm:cxn modelId="{E033F13C-E42F-4494-8C68-B1E3F6CA0686}" type="presOf" srcId="{E7BA83E2-07AF-4206-AC3F-916BDB2CF67F}" destId="{65E52B3E-6FB2-4E24-B00A-049D1D4E62A9}" srcOrd="0" destOrd="0" presId="urn:microsoft.com/office/officeart/2005/8/layout/vList6"/>
    <dgm:cxn modelId="{CBC59E76-0393-4B37-AA4A-3616625B1DD2}" type="presOf" srcId="{68029891-3648-4B56-9A5D-329B89659300}" destId="{7AD88FE9-4458-4D3F-B194-9BB3D3E72867}" srcOrd="0" destOrd="0" presId="urn:microsoft.com/office/officeart/2005/8/layout/vList6"/>
    <dgm:cxn modelId="{CC5AFB49-512E-4157-86C8-A63DDDFC69C9}" type="presOf" srcId="{C189FF7B-8F8E-4DEA-9DAC-BC0DE01406FF}" destId="{BD046E3A-0486-46A4-B28D-7F27AC2A93D0}" srcOrd="0" destOrd="0" presId="urn:microsoft.com/office/officeart/2005/8/layout/vList6"/>
    <dgm:cxn modelId="{76EEFC58-CD7F-4965-B272-67F95ADA45CC}" srcId="{C189FF7B-8F8E-4DEA-9DAC-BC0DE01406FF}" destId="{68029891-3648-4B56-9A5D-329B89659300}" srcOrd="0" destOrd="0" parTransId="{16310F2B-DD3D-40F1-B701-95D389B1F95A}" sibTransId="{8D3A934E-846A-4FD2-A9B1-6DF794C1BAC4}"/>
    <dgm:cxn modelId="{AE024ADA-256D-4B83-BAE0-2D9B94D37E86}" type="presOf" srcId="{72FB27A3-C235-400B-B689-DBC3C1325894}" destId="{C97949E5-F126-44A2-B9B5-C146990B0780}" srcOrd="0" destOrd="0" presId="urn:microsoft.com/office/officeart/2005/8/layout/vList6"/>
    <dgm:cxn modelId="{5FC10E7B-787E-4798-8528-92F959A3BBBF}" type="presOf" srcId="{03D013B0-52AF-4D29-B23F-1AAB7DE7E451}" destId="{5D9D106E-578B-490F-94D3-319999F467BE}" srcOrd="0" destOrd="0" presId="urn:microsoft.com/office/officeart/2005/8/layout/vList6"/>
    <dgm:cxn modelId="{5C7E2888-42FF-4E6C-8899-836554BA7C14}" type="presOf" srcId="{DF0C3652-AAC3-4E0B-96B2-63BE6122EB0D}" destId="{CE2F72DB-A16B-4DBF-9E15-3587A927D186}" srcOrd="0" destOrd="0" presId="urn:microsoft.com/office/officeart/2005/8/layout/vList6"/>
    <dgm:cxn modelId="{CB6F2E57-6AB1-4731-9414-7B91704FE0F9}" type="presOf" srcId="{2EEF18FC-B182-475B-85F7-2AE85170FFB4}" destId="{7375106C-33A3-47F0-B215-62AA17712FE8}" srcOrd="0" destOrd="0" presId="urn:microsoft.com/office/officeart/2005/8/layout/vList6"/>
    <dgm:cxn modelId="{6CA1FA3E-852C-49DC-95CF-38155EF90FD5}" srcId="{68029891-3648-4B56-9A5D-329B89659300}" destId="{4D41B955-6F80-4DED-90F9-3147CC4C8B23}" srcOrd="0" destOrd="0" parTransId="{44B3B05A-F527-4020-A783-EA205DD5C465}" sibTransId="{F217B458-7F9C-4910-A4BE-BCB277DFBD90}"/>
    <dgm:cxn modelId="{7B8B8A1D-6E86-405C-9840-C947C90FB3A1}" type="presOf" srcId="{4D41B955-6F80-4DED-90F9-3147CC4C8B23}" destId="{B84F359F-AEC8-49C6-A102-D10E50BF73EF}" srcOrd="0" destOrd="0" presId="urn:microsoft.com/office/officeart/2005/8/layout/vList6"/>
    <dgm:cxn modelId="{4D223238-2D04-4018-8E8F-D96C74A7B491}" srcId="{C189FF7B-8F8E-4DEA-9DAC-BC0DE01406FF}" destId="{03D013B0-52AF-4D29-B23F-1AAB7DE7E451}" srcOrd="4" destOrd="0" parTransId="{A4310B07-56C0-4690-AE21-49C66A543254}" sibTransId="{0BA8B061-97BA-4431-A25F-A3DFB95047C9}"/>
    <dgm:cxn modelId="{FA405BC4-2D0C-45E0-9849-9519D6945214}" srcId="{C189FF7B-8F8E-4DEA-9DAC-BC0DE01406FF}" destId="{E7BA83E2-07AF-4206-AC3F-916BDB2CF67F}" srcOrd="2" destOrd="0" parTransId="{143B4AC8-12A3-4D47-8F10-BEF8A1C36D38}" sibTransId="{56A05EAC-71CA-48E2-BE55-152016AB1128}"/>
    <dgm:cxn modelId="{0148764D-CDE8-45AF-918E-3F9C3707D92A}" srcId="{C189FF7B-8F8E-4DEA-9DAC-BC0DE01406FF}" destId="{DF0C3652-AAC3-4E0B-96B2-63BE6122EB0D}" srcOrd="3" destOrd="0" parTransId="{3F217D5B-9A2B-492A-8ADE-1D7BF8A4FE6C}" sibTransId="{7D3AB0A3-B9FF-46A4-898E-7DF63B86F5B9}"/>
    <dgm:cxn modelId="{07E23DC7-C5FD-4D32-BAD7-B47455FD8BAB}" srcId="{03D013B0-52AF-4D29-B23F-1AAB7DE7E451}" destId="{06EC7CB8-49C6-4C91-B4CA-CC26623D44C6}" srcOrd="0" destOrd="0" parTransId="{DC6B1D3A-1182-4E82-877E-131B4868AEFE}" sibTransId="{A5AE31A9-9057-4B2E-9337-AFE5FC78269F}"/>
    <dgm:cxn modelId="{2E99D20E-A3A6-4B3B-8F70-3F2882D6BCE7}" type="presOf" srcId="{06EC7CB8-49C6-4C91-B4CA-CC26623D44C6}" destId="{31DCE036-D1C4-4037-92CB-B5B0B6B52E13}" srcOrd="0" destOrd="0" presId="urn:microsoft.com/office/officeart/2005/8/layout/vList6"/>
    <dgm:cxn modelId="{D45EBC25-7549-48E2-9DAA-5B5800B51260}" type="presOf" srcId="{7266A436-F142-4046-9BDD-10F9F950114D}" destId="{6A6C6851-3BAB-4231-A640-4D6B1F76DCDA}" srcOrd="0" destOrd="0" presId="urn:microsoft.com/office/officeart/2005/8/layout/vList6"/>
    <dgm:cxn modelId="{3D0721F0-25F3-4378-9149-CCEED247A102}" srcId="{DF0C3652-AAC3-4E0B-96B2-63BE6122EB0D}" destId="{7266A436-F142-4046-9BDD-10F9F950114D}" srcOrd="0" destOrd="0" parTransId="{E923E913-2CFB-4441-8FAD-B0AED6864DBA}" sibTransId="{5D93C89E-6E78-4986-BDFD-EFF11F358A62}"/>
    <dgm:cxn modelId="{DB171D2F-36AD-408D-BBCC-041A9A2F07B6}" srcId="{E7BA83E2-07AF-4206-AC3F-916BDB2CF67F}" destId="{6755A5AD-AFC8-4241-9BC5-71FC646CFD38}" srcOrd="0" destOrd="0" parTransId="{1696DBC6-9AEE-422D-97A5-CA7C2D7677BB}" sibTransId="{A6847327-9CB8-4923-8FE7-2AFD7E8C76F4}"/>
    <dgm:cxn modelId="{F8343B78-9D31-447C-8FC3-ED7461515AAB}" srcId="{2EEF18FC-B182-475B-85F7-2AE85170FFB4}" destId="{72FB27A3-C235-400B-B689-DBC3C1325894}" srcOrd="0" destOrd="0" parTransId="{1FABFFC7-B011-4B1E-BA40-4C56E1CD0E13}" sibTransId="{2623CFF9-82C7-480A-BCDF-EE1555E1FF49}"/>
    <dgm:cxn modelId="{0E1D470D-8B9D-4E1C-A32B-5A2D8A8B9551}" type="presParOf" srcId="{BD046E3A-0486-46A4-B28D-7F27AC2A93D0}" destId="{C1C36420-33AC-4820-B577-7BAD27A9847D}" srcOrd="0" destOrd="0" presId="urn:microsoft.com/office/officeart/2005/8/layout/vList6"/>
    <dgm:cxn modelId="{330655C9-0E70-4E3F-A393-563A61E99179}" type="presParOf" srcId="{C1C36420-33AC-4820-B577-7BAD27A9847D}" destId="{7AD88FE9-4458-4D3F-B194-9BB3D3E72867}" srcOrd="0" destOrd="0" presId="urn:microsoft.com/office/officeart/2005/8/layout/vList6"/>
    <dgm:cxn modelId="{61E37292-485D-41D8-A38B-1F9EF1BE513B}" type="presParOf" srcId="{C1C36420-33AC-4820-B577-7BAD27A9847D}" destId="{B84F359F-AEC8-49C6-A102-D10E50BF73EF}" srcOrd="1" destOrd="0" presId="urn:microsoft.com/office/officeart/2005/8/layout/vList6"/>
    <dgm:cxn modelId="{2A201FD3-AACE-4270-AB81-65A7C3A03E40}" type="presParOf" srcId="{BD046E3A-0486-46A4-B28D-7F27AC2A93D0}" destId="{6C7AB8F9-7A9C-4CBC-808B-D484ACB2BD61}" srcOrd="1" destOrd="0" presId="urn:microsoft.com/office/officeart/2005/8/layout/vList6"/>
    <dgm:cxn modelId="{1558F302-C032-4736-B53C-27B0B0CE7B7D}" type="presParOf" srcId="{BD046E3A-0486-46A4-B28D-7F27AC2A93D0}" destId="{399021B2-8676-41FF-A3EA-81E9503F3C45}" srcOrd="2" destOrd="0" presId="urn:microsoft.com/office/officeart/2005/8/layout/vList6"/>
    <dgm:cxn modelId="{72F9A9F1-2823-448F-8277-85B4DC5F8822}" type="presParOf" srcId="{399021B2-8676-41FF-A3EA-81E9503F3C45}" destId="{7375106C-33A3-47F0-B215-62AA17712FE8}" srcOrd="0" destOrd="0" presId="urn:microsoft.com/office/officeart/2005/8/layout/vList6"/>
    <dgm:cxn modelId="{949BFCA3-FDAE-4B27-B426-548DBD8D7B76}" type="presParOf" srcId="{399021B2-8676-41FF-A3EA-81E9503F3C45}" destId="{C97949E5-F126-44A2-B9B5-C146990B0780}" srcOrd="1" destOrd="0" presId="urn:microsoft.com/office/officeart/2005/8/layout/vList6"/>
    <dgm:cxn modelId="{39A0B35A-AC19-4B13-AA60-AF6669FFD0DC}" type="presParOf" srcId="{BD046E3A-0486-46A4-B28D-7F27AC2A93D0}" destId="{55CAFA8E-870B-4E36-8E54-5A2ADA5328AB}" srcOrd="3" destOrd="0" presId="urn:microsoft.com/office/officeart/2005/8/layout/vList6"/>
    <dgm:cxn modelId="{980766D7-F672-4E66-AD5D-82085C099113}" type="presParOf" srcId="{BD046E3A-0486-46A4-B28D-7F27AC2A93D0}" destId="{16525B78-D192-4C94-BB29-55B5CC255F8E}" srcOrd="4" destOrd="0" presId="urn:microsoft.com/office/officeart/2005/8/layout/vList6"/>
    <dgm:cxn modelId="{66340D02-D73B-4D35-B328-C7610D53D927}" type="presParOf" srcId="{16525B78-D192-4C94-BB29-55B5CC255F8E}" destId="{65E52B3E-6FB2-4E24-B00A-049D1D4E62A9}" srcOrd="0" destOrd="0" presId="urn:microsoft.com/office/officeart/2005/8/layout/vList6"/>
    <dgm:cxn modelId="{5ADF9034-5104-4A81-A955-DF08464605D1}" type="presParOf" srcId="{16525B78-D192-4C94-BB29-55B5CC255F8E}" destId="{EC0440C1-6A06-4CD0-9C8D-2C8C2B194297}" srcOrd="1" destOrd="0" presId="urn:microsoft.com/office/officeart/2005/8/layout/vList6"/>
    <dgm:cxn modelId="{6CECBEF5-ACF8-469A-9669-89A3471DBD04}" type="presParOf" srcId="{BD046E3A-0486-46A4-B28D-7F27AC2A93D0}" destId="{A7559CFC-75A0-49EF-8D23-CECBE369E747}" srcOrd="5" destOrd="0" presId="urn:microsoft.com/office/officeart/2005/8/layout/vList6"/>
    <dgm:cxn modelId="{3355D0D7-6032-4F78-B1E5-781F6FDB3F3A}" type="presParOf" srcId="{BD046E3A-0486-46A4-B28D-7F27AC2A93D0}" destId="{4D6F9503-DB4F-4136-BC2D-A4F0716949F4}" srcOrd="6" destOrd="0" presId="urn:microsoft.com/office/officeart/2005/8/layout/vList6"/>
    <dgm:cxn modelId="{602B2DB0-DDD0-4972-B727-C75B3E418424}" type="presParOf" srcId="{4D6F9503-DB4F-4136-BC2D-A4F0716949F4}" destId="{CE2F72DB-A16B-4DBF-9E15-3587A927D186}" srcOrd="0" destOrd="0" presId="urn:microsoft.com/office/officeart/2005/8/layout/vList6"/>
    <dgm:cxn modelId="{7FE78ABB-AC96-4927-BF13-FFF9D27592DE}" type="presParOf" srcId="{4D6F9503-DB4F-4136-BC2D-A4F0716949F4}" destId="{6A6C6851-3BAB-4231-A640-4D6B1F76DCDA}" srcOrd="1" destOrd="0" presId="urn:microsoft.com/office/officeart/2005/8/layout/vList6"/>
    <dgm:cxn modelId="{9F2701CF-2AC1-44CA-A5D3-D3AF01526B27}" type="presParOf" srcId="{BD046E3A-0486-46A4-B28D-7F27AC2A93D0}" destId="{490B89A0-B5CC-4158-99FD-15326DF0C614}" srcOrd="7" destOrd="0" presId="urn:microsoft.com/office/officeart/2005/8/layout/vList6"/>
    <dgm:cxn modelId="{28589476-1B75-4A9C-ABA9-8862CBA0BB03}" type="presParOf" srcId="{BD046E3A-0486-46A4-B28D-7F27AC2A93D0}" destId="{68EBF644-8DF4-4D98-950F-37D586B13685}" srcOrd="8" destOrd="0" presId="urn:microsoft.com/office/officeart/2005/8/layout/vList6"/>
    <dgm:cxn modelId="{F50F4C18-A260-4A1D-9F12-742BC9CDE756}" type="presParOf" srcId="{68EBF644-8DF4-4D98-950F-37D586B13685}" destId="{5D9D106E-578B-490F-94D3-319999F467BE}" srcOrd="0" destOrd="0" presId="urn:microsoft.com/office/officeart/2005/8/layout/vList6"/>
    <dgm:cxn modelId="{904C3C7A-4381-42FF-92A8-47A33FD48FC0}" type="presParOf" srcId="{68EBF644-8DF4-4D98-950F-37D586B13685}" destId="{31DCE036-D1C4-4037-92CB-B5B0B6B52E1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A00AD8A-BAFA-4803-ACCA-82D7EC8D51F6}" type="datetimeFigureOut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4F82994-54EB-4722-85E0-3422F694BE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a-DK" smtClean="0"/>
              <a:t>Naivity – swinging between naivity and cynicism</a:t>
            </a:r>
          </a:p>
          <a:p>
            <a:pPr>
              <a:spcBef>
                <a:spcPct val="0"/>
              </a:spcBef>
            </a:pPr>
            <a:r>
              <a:rPr lang="da-DK" smtClean="0"/>
              <a:t>but why this lack of willingness – does it make sense to do it or not? If it does why is it not done? Are the technical arguments misunderstood? </a:t>
            </a: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2EDEEB1-4FB9-4EF9-B6FD-E9FAD5BE98D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a-DK" smtClean="0"/>
              <a:t>Looks at the whole iceberg</a:t>
            </a: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CAAB5A-078A-4A8A-9067-C8AC998E1DE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a-DK" smtClean="0"/>
              <a:t>Kasmir – india</a:t>
            </a:r>
          </a:p>
          <a:p>
            <a:pPr>
              <a:spcBef>
                <a:spcPct val="0"/>
              </a:spcBef>
            </a:pPr>
            <a:r>
              <a:rPr lang="da-DK" smtClean="0"/>
              <a:t>Bolivia – arctic – canada</a:t>
            </a:r>
          </a:p>
          <a:p>
            <a:pPr>
              <a:spcBef>
                <a:spcPct val="0"/>
              </a:spcBef>
            </a:pPr>
            <a:r>
              <a:rPr lang="da-DK" smtClean="0"/>
              <a:t>The resource curse</a:t>
            </a:r>
          </a:p>
          <a:p>
            <a:pPr>
              <a:spcBef>
                <a:spcPct val="0"/>
              </a:spcBef>
            </a:pPr>
            <a:r>
              <a:rPr lang="da-DK" smtClean="0"/>
              <a:t>The war on terror</a:t>
            </a:r>
          </a:p>
          <a:p>
            <a:pPr>
              <a:spcBef>
                <a:spcPct val="0"/>
              </a:spcBef>
            </a:pPr>
            <a:r>
              <a:rPr lang="da-DK" smtClean="0"/>
              <a:t>History of cold war alliances – vietnam - angola</a:t>
            </a: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252974-6F21-4925-851B-12A75BA93A0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a-DK" smtClean="0"/>
              <a:t>Questions to be asked: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D20906B-F052-4195-A1E0-44CC29C72DB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8BE863-48C4-4EA3-98DF-301AA386FBB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Prime Minister’s Office, Regional Administration and Local Government  - analysis 2007</a:t>
            </a: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15E797-A4E9-4C83-AED3-112188BF913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A01E2-697E-4A9C-A256-77E21F180C15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6541B-2789-4E5A-A641-AED769D27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9D320-83C0-4387-A1AA-AEAD26ADE681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55838-87D9-47BD-9164-5ED996190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49845-E9AC-446F-B6F9-229240A81C60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3E2A3-6EA8-4E9F-8D49-7939768E55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C9109-1C69-4CD8-B6BF-4E9533635EAB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BAEDD-D591-4F63-A521-2343F8D4D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4DA9-C45A-4D8F-8AB2-FA3D097F2CEA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69CDC-AF89-4B69-82D3-E0571A909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F6B6C-87AE-4BF9-98F0-BAB0A6A742E4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22EC8-8A86-4DAE-B94F-4930B11E3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92A11-E29A-4933-BE09-674406969B92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4EE7F-B482-4F63-B75E-7D27641C92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B563F-2925-418D-9A9F-165F5F3F290E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5ACAC-F66F-442A-AB67-76A057FDC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E14F5-3904-408C-BCC9-5CC007CBAB6C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DF464-7BFC-4291-8974-7A0E43F2D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88484-A26A-40DE-A4C4-E92BE87F3D45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48291-5CB0-4D92-A8CA-7510A9D35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7CFE4-88D7-4136-B33A-8CF3FFD797ED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F15BC-8B6B-4B2D-93B8-F34FFD95C0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CE3814-3C80-4B96-96D0-EB719DE489C4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1A9CDA-A4FE-4753-A54C-61956A069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88125" y="6308725"/>
            <a:ext cx="2133600" cy="365125"/>
          </a:xfrm>
        </p:spPr>
        <p:txBody>
          <a:bodyPr/>
          <a:lstStyle/>
          <a:p>
            <a:pPr>
              <a:defRPr/>
            </a:pPr>
            <a:fld id="{C779A05A-3204-4665-924B-EC1782D7CC7F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8313" y="333375"/>
            <a:ext cx="8207375" cy="8001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Political Economy Analysis – overview of presentation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750" y="2873375"/>
            <a:ext cx="1871663" cy="6461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What is PE?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750" y="3667125"/>
            <a:ext cx="1871663" cy="6461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Why is PE needed?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750" y="4459288"/>
            <a:ext cx="1871663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How can  PE Help?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00338" y="2873375"/>
            <a:ext cx="1871662" cy="6461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Overview of PE  approaches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00338" y="3665538"/>
            <a:ext cx="1871662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Common aspects of PE  approaches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00338" y="4457700"/>
            <a:ext cx="1871662" cy="6461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Outline of typical PE  methodology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16463" y="2873375"/>
            <a:ext cx="1871662" cy="6461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 PE example Jordan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16463" y="3665538"/>
            <a:ext cx="1871662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PE example Ethiopia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16463" y="4459288"/>
            <a:ext cx="1871662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PE example Tanzania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16463" y="5251450"/>
            <a:ext cx="1871662" cy="6461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PE specific factors for  water sector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04025" y="2873375"/>
            <a:ext cx="1871663" cy="6461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Implications for external support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8313" y="1649413"/>
            <a:ext cx="1871662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Concept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00338" y="1649413"/>
            <a:ext cx="1871662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Methodology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16463" y="1649413"/>
            <a:ext cx="1871662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Examples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04025" y="1649413"/>
            <a:ext cx="1871663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Implications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9E9E8C-D4D7-49EB-881A-4C5259585985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8313" y="188913"/>
            <a:ext cx="8135937" cy="9540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issue/ sector level – Jordan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Reasons why Water Demand Management is not happening</a:t>
            </a:r>
            <a:r>
              <a:rPr lang="da-DK" sz="2800" b="1" dirty="0"/>
              <a:t> </a:t>
            </a:r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417638"/>
            <a:ext cx="8135937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413625" y="6453188"/>
            <a:ext cx="10461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200">
                <a:latin typeface="Calibri" pitchFamily="34" charset="0"/>
              </a:rPr>
              <a:t>Zeitoun, 2009</a:t>
            </a:r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CDF616-7882-4A47-99FE-6F4D8DF8D586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8313" y="188913"/>
            <a:ext cx="8135937" cy="9540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sector level – Ethopia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Entry points for change</a:t>
            </a:r>
            <a:r>
              <a:rPr lang="da-DK" sz="2800" b="1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313" y="1484313"/>
            <a:ext cx="8135937" cy="42481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Use of  Capability – Accountability – Responsiveness approach (CAR) combined with PE where PE asks “why”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Findings</a:t>
            </a:r>
            <a:endParaRPr lang="en-US" b="1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State capability (can the state get things done)  -  money, human resources, procedures, coordination, M&amp;E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Accountability (are actors held to account) – formal systems are too easily bypassed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Responsiveness (i.e. is the state responsive to the needs of citizens) – patchy, demand side is low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Underlying factors:</a:t>
            </a:r>
            <a:r>
              <a:rPr lang="da-DK" dirty="0">
                <a:latin typeface="+mn-lt"/>
              </a:rPr>
              <a:t>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Continued </a:t>
            </a:r>
            <a:r>
              <a:rPr lang="en-US" dirty="0" err="1">
                <a:latin typeface="+mn-lt"/>
              </a:rPr>
              <a:t>centralisation</a:t>
            </a:r>
            <a:r>
              <a:rPr lang="en-US" dirty="0">
                <a:latin typeface="+mn-lt"/>
              </a:rPr>
              <a:t> of power and state control of land;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Right control of the party over state institutions;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Relative weakness of opposition parties and civil society; and,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Continuing suspicion of the private sector.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F62512-ABBF-4476-A2E5-E6B410192F73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8313" y="188913"/>
            <a:ext cx="8135937" cy="9540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sector level – Ethopia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Entry points for change</a:t>
            </a:r>
            <a:r>
              <a:rPr lang="da-DK" sz="2800" b="1" dirty="0"/>
              <a:t> </a:t>
            </a:r>
          </a:p>
        </p:txBody>
      </p:sp>
      <p:sp>
        <p:nvSpPr>
          <p:cNvPr id="30723" name="TextBox 4"/>
          <p:cNvSpPr txBox="1">
            <a:spLocks noChangeArrowheads="1"/>
          </p:cNvSpPr>
          <p:nvPr/>
        </p:nvSpPr>
        <p:spPr bwMode="auto">
          <a:xfrm>
            <a:off x="468313" y="1628775"/>
            <a:ext cx="4103687" cy="3970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/>
            <a:r>
              <a:rPr lang="da-DK" b="1">
                <a:latin typeface="Calibri" pitchFamily="34" charset="0"/>
              </a:rPr>
              <a:t>Findings</a:t>
            </a:r>
          </a:p>
          <a:p>
            <a:pPr marL="177800" indent="-177800" algn="ctr"/>
            <a:endParaRPr lang="da-DK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Water not on the political agenda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Decentralisation – water dependent on a highly political process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Staff are promoted out of party loyalty not merit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Incentive for upward accountability to party and not for downwared accountabilitly to people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Incentive to over report results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Some regions geographically and historically marginalised , performance is patchy</a:t>
            </a:r>
          </a:p>
        </p:txBody>
      </p:sp>
      <p:sp>
        <p:nvSpPr>
          <p:cNvPr id="30724" name="TextBox 5"/>
          <p:cNvSpPr txBox="1">
            <a:spLocks noChangeArrowheads="1"/>
          </p:cNvSpPr>
          <p:nvPr/>
        </p:nvSpPr>
        <p:spPr bwMode="auto">
          <a:xfrm>
            <a:off x="4787900" y="1628775"/>
            <a:ext cx="3887788" cy="3970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/>
            <a:r>
              <a:rPr lang="da-DK" b="1">
                <a:latin typeface="Calibri" pitchFamily="34" charset="0"/>
              </a:rPr>
              <a:t>Recommendations</a:t>
            </a:r>
          </a:p>
          <a:p>
            <a:pPr marL="177800" indent="-177800" algn="ctr"/>
            <a:endParaRPr lang="da-DK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Strengthen demand from below – information and awareness</a:t>
            </a:r>
          </a:p>
          <a:p>
            <a:pPr marL="177800" indent="-177800">
              <a:buFont typeface="Arial" charset="0"/>
              <a:buChar char="•"/>
            </a:pPr>
            <a:endParaRPr lang="da-DK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Tariff review – payment creates accountability</a:t>
            </a:r>
          </a:p>
          <a:p>
            <a:pPr marL="177800" indent="-177800">
              <a:buFont typeface="Arial" charset="0"/>
              <a:buChar char="•"/>
            </a:pPr>
            <a:endParaRPr lang="da-DK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Independent M&amp;E, poor information shields bad practice</a:t>
            </a:r>
          </a:p>
          <a:p>
            <a:pPr marL="177800" indent="-177800">
              <a:buFont typeface="Arial" charset="0"/>
              <a:buChar char="•"/>
            </a:pPr>
            <a:endParaRPr lang="da-DK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Citizen report cards seem to work</a:t>
            </a:r>
          </a:p>
          <a:p>
            <a:pPr marL="177800" indent="-177800">
              <a:buFont typeface="Arial" charset="0"/>
              <a:buChar char="•"/>
            </a:pPr>
            <a:endParaRPr lang="da-DK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endParaRPr lang="da-DK">
              <a:latin typeface="Calibri" pitchFamily="34" charset="0"/>
            </a:endParaRPr>
          </a:p>
        </p:txBody>
      </p:sp>
      <p:sp>
        <p:nvSpPr>
          <p:cNvPr id="30725" name="TextBox 6"/>
          <p:cNvSpPr txBox="1">
            <a:spLocks noChangeArrowheads="1"/>
          </p:cNvSpPr>
          <p:nvPr/>
        </p:nvSpPr>
        <p:spPr bwMode="auto">
          <a:xfrm>
            <a:off x="7019925" y="5949950"/>
            <a:ext cx="16732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200">
                <a:latin typeface="Calibri" pitchFamily="34" charset="0"/>
              </a:rPr>
              <a:t>Adapted from ODI 2010</a:t>
            </a:r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E62B6B-B9B3-4856-A3B0-0A72EA94D86A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5288" y="188913"/>
            <a:ext cx="8353425" cy="8001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PEA, example  –  issue level - Tanzania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Factors affecting PMO-RALG capacity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42988" y="1557338"/>
            <a:ext cx="3384550" cy="17541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Skilled, experienced </a:t>
            </a:r>
            <a:r>
              <a:rPr lang="en-GB" dirty="0">
                <a:latin typeface="Times New Roman"/>
                <a:ea typeface="Times New Roman"/>
              </a:rPr>
              <a:t>staff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S</a:t>
            </a:r>
            <a:r>
              <a:rPr lang="en-GB" dirty="0">
                <a:latin typeface="Times New Roman"/>
                <a:ea typeface="Times New Roman"/>
              </a:rPr>
              <a:t>upportive </a:t>
            </a:r>
            <a:r>
              <a:rPr lang="en-GB" dirty="0">
                <a:latin typeface="Times New Roman"/>
                <a:ea typeface="Times New Roman"/>
              </a:rPr>
              <a:t>systems e.g. good accounting</a:t>
            </a:r>
            <a:r>
              <a:rPr lang="en-GB" dirty="0">
                <a:latin typeface="Times New Roman"/>
                <a:ea typeface="Times New Roman"/>
              </a:rPr>
              <a:t>, transport 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E</a:t>
            </a:r>
            <a:r>
              <a:rPr lang="en-GB" dirty="0">
                <a:latin typeface="Times New Roman"/>
                <a:ea typeface="Times New Roman"/>
              </a:rPr>
              <a:t>ffective managers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Capacity building and training</a:t>
            </a:r>
            <a:endParaRPr lang="en-GB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endParaRPr lang="en-US" dirty="0">
              <a:latin typeface="Times New Roman"/>
              <a:ea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3438" y="1557338"/>
            <a:ext cx="4105275" cy="17541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Communication environment 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Culture of accountability 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Time management culture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Morale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Internal conflicts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P</a:t>
            </a:r>
            <a:r>
              <a:rPr lang="en-GB" dirty="0">
                <a:latin typeface="Times New Roman"/>
                <a:ea typeface="Times New Roman"/>
              </a:rPr>
              <a:t>romotion </a:t>
            </a:r>
            <a:r>
              <a:rPr lang="en-GB" dirty="0">
                <a:latin typeface="Times New Roman"/>
                <a:ea typeface="Times New Roman"/>
              </a:rPr>
              <a:t>by merit</a:t>
            </a:r>
            <a:endParaRPr lang="en-US" dirty="0">
              <a:latin typeface="Times New Roman"/>
              <a:ea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3438" y="1125538"/>
            <a:ext cx="4105275" cy="3683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tabLst>
                <a:tab pos="106045" algn="l"/>
              </a:tabLst>
              <a:defRPr/>
            </a:pPr>
            <a:r>
              <a:rPr lang="da-DK" b="1" dirty="0">
                <a:latin typeface="Times New Roman"/>
                <a:ea typeface="Times New Roman"/>
              </a:rPr>
              <a:t>Political factors</a:t>
            </a:r>
            <a:endParaRPr lang="en-US" b="1" dirty="0">
              <a:latin typeface="Times New Roman"/>
              <a:ea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2988" y="1125538"/>
            <a:ext cx="3384550" cy="3683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tabLst>
                <a:tab pos="106045" algn="l"/>
              </a:tabLst>
              <a:defRPr/>
            </a:pPr>
            <a:r>
              <a:rPr lang="da-DK" b="1" dirty="0">
                <a:latin typeface="Times New Roman"/>
                <a:ea typeface="Times New Roman"/>
              </a:rPr>
              <a:t>Functional/rational factors</a:t>
            </a:r>
            <a:endParaRPr lang="en-US" b="1" dirty="0">
              <a:latin typeface="Times New Roman"/>
              <a:ea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2988" y="3429000"/>
            <a:ext cx="3384550" cy="31400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Presence of an overall strategy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Sufficient recurrent costs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F</a:t>
            </a:r>
            <a:r>
              <a:rPr lang="en-GB" dirty="0">
                <a:latin typeface="Times New Roman"/>
                <a:ea typeface="Times New Roman"/>
              </a:rPr>
              <a:t>inancial  and other incentives </a:t>
            </a:r>
            <a:r>
              <a:rPr lang="en-GB" dirty="0">
                <a:latin typeface="Times New Roman"/>
                <a:ea typeface="Times New Roman"/>
              </a:rPr>
              <a:t>to act in the interests of the organisation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Presence </a:t>
            </a:r>
            <a:r>
              <a:rPr lang="en-GB" dirty="0">
                <a:latin typeface="Times New Roman"/>
                <a:ea typeface="Times New Roman"/>
              </a:rPr>
              <a:t>of offices in both </a:t>
            </a:r>
            <a:r>
              <a:rPr lang="en-GB" dirty="0">
                <a:latin typeface="Times New Roman"/>
                <a:ea typeface="Times New Roman"/>
              </a:rPr>
              <a:t> Dodoma and </a:t>
            </a:r>
            <a:r>
              <a:rPr lang="en-GB" dirty="0">
                <a:latin typeface="Times New Roman"/>
                <a:ea typeface="Times New Roman"/>
              </a:rPr>
              <a:t>Dar-</a:t>
            </a:r>
            <a:r>
              <a:rPr lang="en-GB" dirty="0" err="1">
                <a:latin typeface="Times New Roman"/>
                <a:ea typeface="Times New Roman"/>
              </a:rPr>
              <a:t>es</a:t>
            </a:r>
            <a:r>
              <a:rPr lang="en-GB" dirty="0">
                <a:latin typeface="Times New Roman"/>
                <a:ea typeface="Times New Roman"/>
              </a:rPr>
              <a:t>-Salaam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Productivity loss due to power </a:t>
            </a:r>
            <a:r>
              <a:rPr lang="en-GB" dirty="0">
                <a:latin typeface="Times New Roman"/>
                <a:ea typeface="Times New Roman"/>
              </a:rPr>
              <a:t>interruptions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endParaRPr lang="en-GB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endParaRPr lang="en-US" dirty="0">
              <a:latin typeface="Times New Roman"/>
              <a:ea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3438" y="3419475"/>
            <a:ext cx="4105275" cy="31384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Power of the Ministry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Acceptance by </a:t>
            </a:r>
            <a:r>
              <a:rPr lang="en-GB" dirty="0">
                <a:latin typeface="Times New Roman"/>
                <a:ea typeface="Times New Roman"/>
              </a:rPr>
              <a:t>other institutions of </a:t>
            </a:r>
            <a:r>
              <a:rPr lang="en-GB" dirty="0">
                <a:latin typeface="Times New Roman"/>
                <a:ea typeface="Times New Roman"/>
              </a:rPr>
              <a:t>the </a:t>
            </a:r>
            <a:r>
              <a:rPr lang="en-GB" dirty="0">
                <a:latin typeface="Times New Roman"/>
                <a:ea typeface="Times New Roman"/>
              </a:rPr>
              <a:t>institutions mandate 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Presence </a:t>
            </a:r>
            <a:r>
              <a:rPr lang="en-GB" dirty="0">
                <a:latin typeface="Times New Roman"/>
                <a:ea typeface="Times New Roman"/>
              </a:rPr>
              <a:t>of civil </a:t>
            </a:r>
            <a:r>
              <a:rPr lang="en-GB" dirty="0">
                <a:latin typeface="Times New Roman"/>
                <a:ea typeface="Times New Roman"/>
              </a:rPr>
              <a:t>society that act as a watchdog role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Success and pace with which pay reform, civil service and other reforms are being implemented.</a:t>
            </a:r>
            <a:endParaRPr lang="en-US" dirty="0">
              <a:latin typeface="Times New Roman"/>
              <a:ea typeface="Times New Roman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Need </a:t>
            </a:r>
            <a:r>
              <a:rPr lang="en-GB" dirty="0">
                <a:latin typeface="Times New Roman"/>
                <a:ea typeface="Times New Roman"/>
              </a:rPr>
              <a:t>to attend to immediate </a:t>
            </a:r>
            <a:r>
              <a:rPr lang="en-GB" dirty="0">
                <a:latin typeface="Times New Roman"/>
                <a:ea typeface="Times New Roman"/>
              </a:rPr>
              <a:t> politically  set tasks.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106045" algn="l"/>
              </a:tabLst>
              <a:defRPr/>
            </a:pPr>
            <a:r>
              <a:rPr lang="en-GB" dirty="0">
                <a:latin typeface="Times New Roman"/>
                <a:ea typeface="Times New Roman"/>
              </a:rPr>
              <a:t>Presence/ tolerance of corruption </a:t>
            </a:r>
            <a:endParaRPr lang="en-US" dirty="0">
              <a:latin typeface="Times New Roman"/>
              <a:ea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7927" y="1556792"/>
            <a:ext cx="461665" cy="17281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Times New Roman" pitchFamily="18" charset="0"/>
                <a:cs typeface="Times New Roman" pitchFamily="18" charset="0"/>
              </a:rPr>
              <a:t>Internal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7927" y="3429000"/>
            <a:ext cx="461665" cy="31683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Times New Roman" pitchFamily="18" charset="0"/>
                <a:cs typeface="Times New Roman" pitchFamily="18" charset="0"/>
              </a:rPr>
              <a:t>External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0EB54D-9BB1-4FE8-9DB5-06BCACEB2B73}" type="slidenum">
              <a:rPr lang="en-US"/>
              <a:pPr>
                <a:defRPr/>
              </a:pPr>
              <a:t>14</a:t>
            </a:fld>
            <a:endParaRPr lang="en-US"/>
          </a:p>
        </p:txBody>
      </p:sp>
      <p:pic>
        <p:nvPicPr>
          <p:cNvPr id="33794" name="Picture 2" descr="makhaza 2.jpg"/>
          <p:cNvPicPr>
            <a:picLocks noChangeAspect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4067175" y="2781300"/>
            <a:ext cx="4716463" cy="353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6" descr="Makhaza toilet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3" y="1341438"/>
            <a:ext cx="3336925" cy="500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8313" y="188913"/>
            <a:ext cx="8135937" cy="522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  -  water sector  </a:t>
            </a:r>
          </a:p>
        </p:txBody>
      </p:sp>
      <p:sp>
        <p:nvSpPr>
          <p:cNvPr id="33797" name="TextBox 5"/>
          <p:cNvSpPr txBox="1">
            <a:spLocks noChangeArrowheads="1"/>
          </p:cNvSpPr>
          <p:nvPr/>
        </p:nvSpPr>
        <p:spPr bwMode="auto">
          <a:xfrm>
            <a:off x="4356100" y="1773238"/>
            <a:ext cx="23495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</a:rPr>
              <a:t>How can this happen? </a:t>
            </a:r>
            <a:endParaRPr lang="en-US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8C1D38-4697-4E68-81C2-6380C8281385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8313" y="188913"/>
            <a:ext cx="8135937" cy="522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  -  water sector  </a:t>
            </a:r>
          </a:p>
        </p:txBody>
      </p:sp>
      <p:sp>
        <p:nvSpPr>
          <p:cNvPr id="34819" name="TextBox 3"/>
          <p:cNvSpPr txBox="1">
            <a:spLocks noChangeArrowheads="1"/>
          </p:cNvSpPr>
          <p:nvPr/>
        </p:nvSpPr>
        <p:spPr bwMode="auto">
          <a:xfrm>
            <a:off x="6227763" y="836613"/>
            <a:ext cx="25034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</a:rPr>
              <a:t>...and then lead to this? </a:t>
            </a:r>
            <a:endParaRPr lang="en-US" b="1">
              <a:latin typeface="Calibri" pitchFamily="34" charset="0"/>
            </a:endParaRPr>
          </a:p>
        </p:txBody>
      </p:sp>
      <p:pic>
        <p:nvPicPr>
          <p:cNvPr id="34820" name="Picture 4" descr="http://www.thedailymaverick.co.za/photo/resize/2010-06-05-toilet-wars/618/4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484313"/>
            <a:ext cx="6624637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4545A4-F19E-4D65-8470-AF176B62A9F0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68313" y="188913"/>
            <a:ext cx="8135937" cy="9540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water sector specific factors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2800" b="1" dirty="0"/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468313" y="1230313"/>
            <a:ext cx="8135937" cy="535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Service sector: </a:t>
            </a:r>
            <a:r>
              <a:rPr lang="en-US">
                <a:latin typeface="Calibri" pitchFamily="34" charset="0"/>
              </a:rPr>
              <a:t>Customer focus is new ; labour unions of service play a key role; delivering basic services has a low social prestige;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 b="1">
                <a:latin typeface="Calibri" pitchFamily="34" charset="0"/>
              </a:rPr>
              <a:t>Public service: </a:t>
            </a:r>
            <a:r>
              <a:rPr lang="en-US">
                <a:latin typeface="Calibri" pitchFamily="34" charset="0"/>
              </a:rPr>
              <a:t>Civil service plays a key role in service delivery; service delivery is hampered by low capacity, low wages, lack of clarity of rules, dysfunctional  institutions with perverse incentive structures and weak transparency; people view it as a government responsibility and abdicate</a:t>
            </a:r>
          </a:p>
          <a:p>
            <a:endParaRPr lang="en-US" b="1">
              <a:latin typeface="Calibri" pitchFamily="34" charset="0"/>
            </a:endParaRPr>
          </a:p>
          <a:p>
            <a:r>
              <a:rPr lang="en-US" b="1">
                <a:latin typeface="Calibri" pitchFamily="34" charset="0"/>
              </a:rPr>
              <a:t>Prone to corruption</a:t>
            </a:r>
            <a:r>
              <a:rPr lang="en-US">
                <a:latin typeface="Calibri" pitchFamily="34" charset="0"/>
              </a:rPr>
              <a:t>: Sector vulnerable to political interference, patronage, misallocation of funds and corruption – service in high demand can be hijacked politically</a:t>
            </a:r>
          </a:p>
          <a:p>
            <a:endParaRPr lang="en-US" b="1">
              <a:latin typeface="Calibri" pitchFamily="34" charset="0"/>
            </a:endParaRPr>
          </a:p>
          <a:p>
            <a:r>
              <a:rPr lang="en-US" b="1">
                <a:latin typeface="Calibri" pitchFamily="34" charset="0"/>
              </a:rPr>
              <a:t>Power: </a:t>
            </a:r>
            <a:r>
              <a:rPr lang="en-US">
                <a:latin typeface="Calibri" pitchFamily="34" charset="0"/>
              </a:rPr>
              <a:t>Access to water and the control of access to water services is power; officials and agencies in service delivery have high levels of discretion in the allocation of resources, the planning and the implementation of projects;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 b="1">
                <a:latin typeface="Calibri" pitchFamily="34" charset="0"/>
              </a:rPr>
              <a:t>Inequality in access: </a:t>
            </a:r>
            <a:r>
              <a:rPr lang="en-US">
                <a:latin typeface="Calibri" pitchFamily="34" charset="0"/>
              </a:rPr>
              <a:t>There are marked disparities in access to water services in terms of quantity, quality and price; between rural and urban areas as well as within urban areas (e.g. between urban poor and middle class);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05CBC2-3794-4945-BA57-7B7A9A03EC9F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468313" y="1225550"/>
            <a:ext cx="8135937" cy="424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Aid-dependent sector: </a:t>
            </a:r>
            <a:r>
              <a:rPr lang="en-US">
                <a:latin typeface="Calibri" pitchFamily="34" charset="0"/>
              </a:rPr>
              <a:t>Due to the high development costs, water services are dependent on external funding;</a:t>
            </a:r>
          </a:p>
          <a:p>
            <a:endParaRPr lang="en-US" b="1">
              <a:latin typeface="Calibri" pitchFamily="34" charset="0"/>
            </a:endParaRPr>
          </a:p>
          <a:p>
            <a:r>
              <a:rPr lang="en-US" b="1">
                <a:latin typeface="Calibri" pitchFamily="34" charset="0"/>
              </a:rPr>
              <a:t>Natural monopolist structure:  </a:t>
            </a:r>
            <a:r>
              <a:rPr lang="en-US">
                <a:latin typeface="Calibri" pitchFamily="34" charset="0"/>
              </a:rPr>
              <a:t>Difficult to introduce competition – benchmarking -  water vendors’ business can be destroyed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 b="1">
                <a:latin typeface="Calibri" pitchFamily="34" charset="0"/>
              </a:rPr>
              <a:t>Challenges of public financing:</a:t>
            </a:r>
            <a:r>
              <a:rPr lang="en-US">
                <a:latin typeface="Calibri" pitchFamily="34" charset="0"/>
              </a:rPr>
              <a:t> High costs for the development of water service systems require large public investments; public financing requires the coordination of national, local and external funds and predictable and transparent financing procedures;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 b="1">
                <a:latin typeface="Calibri" pitchFamily="34" charset="0"/>
              </a:rPr>
              <a:t>Multitude of actors: </a:t>
            </a:r>
            <a:r>
              <a:rPr lang="en-US">
                <a:latin typeface="Calibri" pitchFamily="34" charset="0"/>
              </a:rPr>
              <a:t>A multitude of state and non-state actors is involved in water service delivery at various levels of government and with various roles and responsibilities; this requires good coordination and strong frameworks for interaction;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313" y="188913"/>
            <a:ext cx="8135937" cy="9540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water sector specific factors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2800" b="1" dirty="0"/>
          </a:p>
        </p:txBody>
      </p:sp>
      <p:sp>
        <p:nvSpPr>
          <p:cNvPr id="36868" name="TextBox 6"/>
          <p:cNvSpPr txBox="1">
            <a:spLocks noChangeArrowheads="1"/>
          </p:cNvSpPr>
          <p:nvPr/>
        </p:nvSpPr>
        <p:spPr bwMode="auto">
          <a:xfrm>
            <a:off x="5795963" y="5661025"/>
            <a:ext cx="28225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200">
                <a:latin typeface="Calibri" pitchFamily="34" charset="0"/>
              </a:rPr>
              <a:t>Adapted from Plummer &amp; Slaymaker 2007</a:t>
            </a:r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 txBox="1">
            <a:spLocks noChangeArrowheads="1"/>
          </p:cNvSpPr>
          <p:nvPr/>
        </p:nvSpPr>
        <p:spPr bwMode="auto">
          <a:xfrm>
            <a:off x="900113" y="1052513"/>
            <a:ext cx="351313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600">
                <a:solidFill>
                  <a:srgbClr val="0000A7"/>
                </a:solidFill>
                <a:latin typeface="Trebuchet MS" pitchFamily="34" charset="0"/>
              </a:rPr>
              <a:t>The big picture</a:t>
            </a:r>
            <a:endParaRPr lang="en-US" sz="3600">
              <a:solidFill>
                <a:srgbClr val="0000A7"/>
              </a:solidFill>
              <a:latin typeface="Trebuchet MS" pitchFamily="34" charset="0"/>
            </a:endParaRPr>
          </a:p>
        </p:txBody>
      </p:sp>
      <p:sp>
        <p:nvSpPr>
          <p:cNvPr id="37890" name="Text Box 3"/>
          <p:cNvSpPr txBox="1">
            <a:spLocks noChangeArrowheads="1"/>
          </p:cNvSpPr>
          <p:nvPr/>
        </p:nvSpPr>
        <p:spPr bwMode="auto">
          <a:xfrm>
            <a:off x="-180975" y="4265613"/>
            <a:ext cx="20161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>
                <a:latin typeface="Calibri" pitchFamily="34" charset="0"/>
                <a:cs typeface="Times New Roman" pitchFamily="18" charset="0"/>
              </a:rPr>
              <a:t>Front Line</a:t>
            </a:r>
            <a:br>
              <a:rPr lang="en-GB" sz="1600" b="1">
                <a:latin typeface="Calibri" pitchFamily="34" charset="0"/>
                <a:cs typeface="Times New Roman" pitchFamily="18" charset="0"/>
              </a:rPr>
            </a:br>
            <a:r>
              <a:rPr lang="en-GB" sz="1600" b="1">
                <a:latin typeface="Calibri" pitchFamily="34" charset="0"/>
                <a:cs typeface="Times New Roman" pitchFamily="18" charset="0"/>
              </a:rPr>
              <a:t>Service Providers</a:t>
            </a:r>
          </a:p>
        </p:txBody>
      </p:sp>
      <p:sp>
        <p:nvSpPr>
          <p:cNvPr id="37891" name="Text Box 4"/>
          <p:cNvSpPr txBox="1">
            <a:spLocks noChangeArrowheads="1"/>
          </p:cNvSpPr>
          <p:nvPr/>
        </p:nvSpPr>
        <p:spPr bwMode="auto">
          <a:xfrm>
            <a:off x="1981200" y="1949450"/>
            <a:ext cx="15843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>
                <a:latin typeface="Calibri" pitchFamily="34" charset="0"/>
                <a:cs typeface="Times New Roman" pitchFamily="18" charset="0"/>
              </a:rPr>
              <a:t>Ministry of Finance</a:t>
            </a:r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4068763" y="3067050"/>
            <a:ext cx="158432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>
                <a:latin typeface="Calibri" pitchFamily="34" charset="0"/>
                <a:cs typeface="Times New Roman" pitchFamily="18" charset="0"/>
              </a:rPr>
              <a:t>Cabinet</a:t>
            </a:r>
          </a:p>
        </p:txBody>
      </p:sp>
      <p:sp>
        <p:nvSpPr>
          <p:cNvPr id="37893" name="Text Box 6"/>
          <p:cNvSpPr txBox="1">
            <a:spLocks noChangeArrowheads="1"/>
          </p:cNvSpPr>
          <p:nvPr/>
        </p:nvSpPr>
        <p:spPr bwMode="auto">
          <a:xfrm>
            <a:off x="4141788" y="4368800"/>
            <a:ext cx="158432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>
                <a:latin typeface="Calibri" pitchFamily="34" charset="0"/>
                <a:cs typeface="Times New Roman" pitchFamily="18" charset="0"/>
              </a:rPr>
              <a:t>Parliament</a:t>
            </a:r>
          </a:p>
        </p:txBody>
      </p:sp>
      <p:sp>
        <p:nvSpPr>
          <p:cNvPr id="37894" name="Text Box 7"/>
          <p:cNvSpPr txBox="1">
            <a:spLocks noChangeArrowheads="1"/>
          </p:cNvSpPr>
          <p:nvPr/>
        </p:nvSpPr>
        <p:spPr bwMode="auto">
          <a:xfrm>
            <a:off x="2052638" y="5716588"/>
            <a:ext cx="158432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>
                <a:latin typeface="Calibri" pitchFamily="34" charset="0"/>
                <a:cs typeface="Times New Roman" pitchFamily="18" charset="0"/>
              </a:rPr>
              <a:t>Client/Citizen</a:t>
            </a:r>
          </a:p>
        </p:txBody>
      </p:sp>
      <p:sp>
        <p:nvSpPr>
          <p:cNvPr id="37895" name="Text Box 8"/>
          <p:cNvSpPr txBox="1">
            <a:spLocks noChangeArrowheads="1"/>
          </p:cNvSpPr>
          <p:nvPr/>
        </p:nvSpPr>
        <p:spPr bwMode="auto">
          <a:xfrm>
            <a:off x="-179388" y="2970213"/>
            <a:ext cx="2016126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>
                <a:latin typeface="Calibri" pitchFamily="34" charset="0"/>
                <a:cs typeface="Times New Roman" pitchFamily="18" charset="0"/>
              </a:rPr>
              <a:t>Line / Sector</a:t>
            </a:r>
            <a:br>
              <a:rPr lang="en-GB" sz="1600" b="1">
                <a:latin typeface="Calibri" pitchFamily="34" charset="0"/>
                <a:cs typeface="Times New Roman" pitchFamily="18" charset="0"/>
              </a:rPr>
            </a:br>
            <a:r>
              <a:rPr lang="en-GB" sz="1600" b="1">
                <a:latin typeface="Calibri" pitchFamily="34" charset="0"/>
                <a:cs typeface="Times New Roman" pitchFamily="18" charset="0"/>
              </a:rPr>
              <a:t>Ministries</a:t>
            </a:r>
          </a:p>
        </p:txBody>
      </p:sp>
      <p:sp>
        <p:nvSpPr>
          <p:cNvPr id="37896" name="AutoShape 9"/>
          <p:cNvSpPr>
            <a:spLocks noChangeArrowheads="1"/>
          </p:cNvSpPr>
          <p:nvPr/>
        </p:nvSpPr>
        <p:spPr bwMode="auto">
          <a:xfrm rot="-3518159">
            <a:off x="3895725" y="2178050"/>
            <a:ext cx="485775" cy="1012825"/>
          </a:xfrm>
          <a:prstGeom prst="upDownArrow">
            <a:avLst>
              <a:gd name="adj1" fmla="val 50000"/>
              <a:gd name="adj2" fmla="val 41699"/>
            </a:avLst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37897" name="AutoShape 10"/>
          <p:cNvSpPr>
            <a:spLocks noChangeArrowheads="1"/>
          </p:cNvSpPr>
          <p:nvPr/>
        </p:nvSpPr>
        <p:spPr bwMode="auto">
          <a:xfrm rot="-7073060">
            <a:off x="1308100" y="2035175"/>
            <a:ext cx="485775" cy="1012825"/>
          </a:xfrm>
          <a:prstGeom prst="upDownArrow">
            <a:avLst>
              <a:gd name="adj1" fmla="val 50000"/>
              <a:gd name="adj2" fmla="val 41699"/>
            </a:avLst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 rot="-2886423">
            <a:off x="1436687" y="4799013"/>
            <a:ext cx="485775" cy="1079500"/>
          </a:xfrm>
          <a:prstGeom prst="upDownArrow">
            <a:avLst>
              <a:gd name="adj1" fmla="val 50000"/>
              <a:gd name="adj2" fmla="val 44444"/>
            </a:avLst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37899" name="AutoShape 12"/>
          <p:cNvSpPr>
            <a:spLocks noChangeArrowheads="1"/>
          </p:cNvSpPr>
          <p:nvPr/>
        </p:nvSpPr>
        <p:spPr bwMode="auto">
          <a:xfrm rot="-8182119">
            <a:off x="4087813" y="4824413"/>
            <a:ext cx="485775" cy="1012825"/>
          </a:xfrm>
          <a:prstGeom prst="upDownArrow">
            <a:avLst>
              <a:gd name="adj1" fmla="val 50000"/>
              <a:gd name="adj2" fmla="val 41699"/>
            </a:avLst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/>
          <a:p>
            <a:pPr algn="ctr"/>
            <a:endParaRPr lang="de-DE">
              <a:latin typeface="Trebuchet MS" pitchFamily="34" charset="0"/>
              <a:cs typeface="Times New Roman" pitchFamily="18" charset="0"/>
            </a:endParaRPr>
          </a:p>
        </p:txBody>
      </p:sp>
      <p:sp>
        <p:nvSpPr>
          <p:cNvPr id="37900" name="AutoShape 13"/>
          <p:cNvSpPr>
            <a:spLocks noChangeArrowheads="1"/>
          </p:cNvSpPr>
          <p:nvPr/>
        </p:nvSpPr>
        <p:spPr bwMode="auto">
          <a:xfrm rot="10800000">
            <a:off x="4572000" y="3500438"/>
            <a:ext cx="485775" cy="604837"/>
          </a:xfrm>
          <a:prstGeom prst="upDownArrow">
            <a:avLst>
              <a:gd name="adj1" fmla="val 50000"/>
              <a:gd name="adj2" fmla="val 24902"/>
            </a:avLst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37901" name="AutoShape 14"/>
          <p:cNvSpPr>
            <a:spLocks noChangeArrowheads="1"/>
          </p:cNvSpPr>
          <p:nvPr/>
        </p:nvSpPr>
        <p:spPr bwMode="auto">
          <a:xfrm rot="10800000">
            <a:off x="557213" y="3636963"/>
            <a:ext cx="485775" cy="604837"/>
          </a:xfrm>
          <a:prstGeom prst="upDownArrow">
            <a:avLst>
              <a:gd name="adj1" fmla="val 50000"/>
              <a:gd name="adj2" fmla="val 24902"/>
            </a:avLst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8" name="Slide Number Placeholder 15"/>
          <p:cNvSpPr txBox="1">
            <a:spLocks/>
          </p:cNvSpPr>
          <p:nvPr/>
        </p:nvSpPr>
        <p:spPr bwMode="auto">
          <a:xfrm>
            <a:off x="6705600" y="6508750"/>
            <a:ext cx="2133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552BA89-84AE-4BFE-BC61-36B5EF94251B}" type="slidenum">
              <a:rPr lang="en-US" sz="120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en-US" sz="1200">
              <a:solidFill>
                <a:schemeClr val="tx1">
                  <a:tint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7" name="Curved Down Arrow 16"/>
          <p:cNvSpPr/>
          <p:nvPr/>
        </p:nvSpPr>
        <p:spPr>
          <a:xfrm rot="5400000">
            <a:off x="6624638" y="2960688"/>
            <a:ext cx="1800225" cy="72072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urved Down Arrow 18"/>
          <p:cNvSpPr/>
          <p:nvPr/>
        </p:nvSpPr>
        <p:spPr>
          <a:xfrm rot="16200000">
            <a:off x="5544344" y="2890044"/>
            <a:ext cx="1800225" cy="7191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940425" y="1700213"/>
            <a:ext cx="15843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>
                <a:latin typeface="Calibri" pitchFamily="34" charset="0"/>
              </a:rPr>
              <a:t>National farmers union</a:t>
            </a:r>
            <a:endParaRPr lang="en-US">
              <a:latin typeface="Calibri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300788" y="4211638"/>
            <a:ext cx="1584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>
                <a:latin typeface="Calibri" pitchFamily="34" charset="0"/>
              </a:rPr>
              <a:t> farmers </a:t>
            </a:r>
            <a:endParaRPr lang="en-US">
              <a:latin typeface="Calibri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508625" y="2997200"/>
            <a:ext cx="6477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>
                <a:latin typeface="Calibri" pitchFamily="34" charset="0"/>
              </a:rPr>
              <a:t> fees </a:t>
            </a:r>
            <a:endParaRPr lang="en-US">
              <a:latin typeface="Calibri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956550" y="3068638"/>
            <a:ext cx="1008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>
                <a:latin typeface="Calibri" pitchFamily="34" charset="0"/>
              </a:rPr>
              <a:t> services </a:t>
            </a:r>
            <a:endParaRPr lang="en-US">
              <a:latin typeface="Calibri" pitchFamily="34" charset="0"/>
            </a:endParaRPr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4716463" y="1052513"/>
            <a:ext cx="40894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600">
                <a:solidFill>
                  <a:srgbClr val="0000A7"/>
                </a:solidFill>
                <a:latin typeface="Trebuchet MS" pitchFamily="34" charset="0"/>
              </a:rPr>
              <a:t>The little picture</a:t>
            </a:r>
            <a:endParaRPr lang="en-US" sz="3600">
              <a:solidFill>
                <a:srgbClr val="0000A7"/>
              </a:solidFill>
              <a:latin typeface="Trebuchet MS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8313" y="188913"/>
            <a:ext cx="8135937" cy="9540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implications for external support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2800" b="1" dirty="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932363" y="4868863"/>
            <a:ext cx="403225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/>
            <a:r>
              <a:rPr lang="da-DK" u="sng">
                <a:latin typeface="Calibri" pitchFamily="34" charset="0"/>
              </a:rPr>
              <a:t>Some implications for external support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Look at the linkages and accountability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If it doesn’t work – ask why – don’t rush to replace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Strengthen from within unless rotten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Think about entry point</a:t>
            </a:r>
            <a:endParaRPr lang="en-US">
              <a:latin typeface="Calibri" pitchFamily="34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0" y="5445125"/>
            <a:ext cx="10795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>
                <a:latin typeface="Calibri" pitchFamily="34" charset="0"/>
                <a:cs typeface="Times New Roman" pitchFamily="18" charset="0"/>
              </a:rPr>
              <a:t>Donor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580000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2174 L -0.03906 0.0751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32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  <p:bldP spid="17" grpId="0" animBg="1"/>
      <p:bldP spid="19" grpId="0" animBg="1"/>
      <p:bldP spid="20" grpId="0"/>
      <p:bldP spid="21" grpId="0"/>
      <p:bldP spid="22" grpId="0"/>
      <p:bldP spid="23" grpId="0"/>
      <p:bldP spid="24" grpId="0"/>
      <p:bldP spid="2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8313" y="260350"/>
            <a:ext cx="8135937" cy="8001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Political Economy Analysis – what is it?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8313" y="1268413"/>
            <a:ext cx="8135937" cy="49244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Political economy analysis is concerned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with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355600" indent="-355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interaction of 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political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economic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processes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in a society: 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  <a:p>
            <a:pPr marL="355600" indent="-355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distribution of power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wealth between different groups and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individuals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and</a:t>
            </a:r>
          </a:p>
          <a:p>
            <a:pPr marL="355600" indent="-355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processes that create,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sustain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and transform these relationships over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time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.”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OECD/DAC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>
              <a:latin typeface="Arial" pitchFamily="34" charset="0"/>
              <a:cs typeface="Arial" pitchFamily="34" charset="0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Arial" pitchFamily="34" charset="0"/>
                <a:cs typeface="Arial" pitchFamily="34" charset="0"/>
              </a:rPr>
              <a:t>Is it new?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Arial" pitchFamily="34" charset="0"/>
                <a:cs typeface="Arial" pitchFamily="34" charset="0"/>
              </a:rPr>
              <a:t>Is it the same as governance assessment?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Arial" pitchFamily="34" charset="0"/>
                <a:cs typeface="Arial" pitchFamily="34" charset="0"/>
              </a:rPr>
              <a:t>What is different?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50C3F8-95F1-454A-AD86-0E1902071810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66FD3A-8DFE-460B-92FD-57EC54464F1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9750" y="188913"/>
            <a:ext cx="8135938" cy="8001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why is it needed?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750" y="1060450"/>
            <a:ext cx="8135938" cy="5632450"/>
          </a:xfrm>
          <a:prstGeom prst="rect">
            <a:avLst/>
          </a:prstGeom>
          <a:solidFill>
            <a:schemeClr val="lt1">
              <a:alpha val="6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000" dirty="0"/>
              <a:t>Traditional assessments and development approaches have underestimated the influence of the political economy – technical and financial focus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2000" dirty="0"/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000" dirty="0"/>
              <a:t>We observe: persistent problems, dysfunctional institutions survive, stubbon resistance to reforms and change, collective action fails despite participatory approaches, capacity building  with little impact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000" dirty="0"/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000" dirty="0"/>
              <a:t>Nearly every LFA or problem tree had ”lack of political willingness”  and stopped there (often making such willingness an assumption that was never fufilled)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000" dirty="0"/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000" dirty="0"/>
              <a:t>These factors hugely influence the effectiveness of aid – in some circumstances can even make it counterproductive (e.g. Agric. Jordan)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000" dirty="0"/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000" dirty="0"/>
              <a:t>Some (not all)  of the explanations can be found through looking at political and economic and social factors – drivers of change  - power relations – incentives – interests – social norms and institutions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iceberg.jpg"/>
          <p:cNvPicPr>
            <a:picLocks noChangeAspect="1"/>
          </p:cNvPicPr>
          <p:nvPr/>
        </p:nvPicPr>
        <p:blipFill>
          <a:blip r:embed="rId3">
            <a:lum bright="-10000"/>
          </a:blip>
          <a:srcRect b="7191"/>
          <a:stretch>
            <a:fillRect/>
          </a:stretch>
        </p:blipFill>
        <p:spPr bwMode="auto">
          <a:xfrm>
            <a:off x="2087563" y="1412875"/>
            <a:ext cx="658812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8BD2F2-881C-48BF-8B36-AC65DBCA096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9750" y="188913"/>
            <a:ext cx="8135938" cy="8001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underlying factors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Up-Down Arrow 9"/>
          <p:cNvSpPr/>
          <p:nvPr/>
        </p:nvSpPr>
        <p:spPr>
          <a:xfrm>
            <a:off x="1403350" y="1341438"/>
            <a:ext cx="431800" cy="15113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Up-Down Arrow 10"/>
          <p:cNvSpPr/>
          <p:nvPr/>
        </p:nvSpPr>
        <p:spPr>
          <a:xfrm>
            <a:off x="1403350" y="2924175"/>
            <a:ext cx="431800" cy="338455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4" name="TextBox 11"/>
          <p:cNvSpPr txBox="1">
            <a:spLocks noChangeArrowheads="1"/>
          </p:cNvSpPr>
          <p:nvPr/>
        </p:nvSpPr>
        <p:spPr bwMode="auto">
          <a:xfrm>
            <a:off x="179388" y="1641475"/>
            <a:ext cx="12239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>
                <a:latin typeface="Calibri" pitchFamily="34" charset="0"/>
              </a:rPr>
              <a:t>Focus of traditional analysis</a:t>
            </a:r>
            <a:endParaRPr lang="en-US">
              <a:latin typeface="Calibri" pitchFamily="34" charset="0"/>
            </a:endParaRPr>
          </a:p>
        </p:txBody>
      </p:sp>
      <p:sp>
        <p:nvSpPr>
          <p:cNvPr id="17415" name="TextBox 12"/>
          <p:cNvSpPr txBox="1">
            <a:spLocks noChangeArrowheads="1"/>
          </p:cNvSpPr>
          <p:nvPr/>
        </p:nvSpPr>
        <p:spPr bwMode="auto">
          <a:xfrm>
            <a:off x="250825" y="3860800"/>
            <a:ext cx="12255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>
                <a:latin typeface="Calibri" pitchFamily="34" charset="0"/>
              </a:rPr>
              <a:t>Focus of political economy analysis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8313" y="1557338"/>
            <a:ext cx="8135937" cy="480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PE analysis </a:t>
            </a:r>
            <a:r>
              <a:rPr lang="en-US" dirty="0">
                <a:latin typeface="+mn-lt"/>
              </a:rPr>
              <a:t>can: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Reveal how </a:t>
            </a:r>
            <a:r>
              <a:rPr lang="en-US" dirty="0">
                <a:latin typeface="+mn-lt"/>
              </a:rPr>
              <a:t>power and resources are distributed and </a:t>
            </a:r>
            <a:r>
              <a:rPr lang="en-US" dirty="0">
                <a:latin typeface="+mn-lt"/>
              </a:rPr>
              <a:t>contested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Provide </a:t>
            </a:r>
            <a:r>
              <a:rPr lang="en-US" dirty="0">
                <a:latin typeface="+mn-lt"/>
              </a:rPr>
              <a:t>insights into underlying interests, incentives, rules and institutions. 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Support </a:t>
            </a:r>
            <a:r>
              <a:rPr lang="en-US" dirty="0">
                <a:latin typeface="+mn-lt"/>
              </a:rPr>
              <a:t>more effective and politically feasible development strategies, 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Ensure </a:t>
            </a:r>
            <a:r>
              <a:rPr lang="en-US" dirty="0">
                <a:latin typeface="+mn-lt"/>
              </a:rPr>
              <a:t>more realistic expectations of what can be </a:t>
            </a:r>
            <a:r>
              <a:rPr lang="en-US" dirty="0">
                <a:latin typeface="+mn-lt"/>
              </a:rPr>
              <a:t>achieved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Help </a:t>
            </a:r>
            <a:r>
              <a:rPr lang="en-US" dirty="0">
                <a:latin typeface="+mn-lt"/>
              </a:rPr>
              <a:t>outline the risks involved. 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Identify the </a:t>
            </a:r>
            <a:r>
              <a:rPr lang="en-US" dirty="0">
                <a:latin typeface="+mn-lt"/>
              </a:rPr>
              <a:t>main opportunities and barriers for policy reform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Indicate how donors </a:t>
            </a:r>
            <a:r>
              <a:rPr lang="en-US" dirty="0">
                <a:latin typeface="+mn-lt"/>
              </a:rPr>
              <a:t>can use their </a:t>
            </a:r>
            <a:r>
              <a:rPr lang="en-US" dirty="0">
                <a:latin typeface="+mn-lt"/>
              </a:rPr>
              <a:t>influence </a:t>
            </a:r>
            <a:r>
              <a:rPr lang="en-US" dirty="0">
                <a:latin typeface="+mn-lt"/>
              </a:rPr>
              <a:t>to promote positive </a:t>
            </a:r>
            <a:r>
              <a:rPr lang="en-US" dirty="0">
                <a:latin typeface="+mn-lt"/>
              </a:rPr>
              <a:t>change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>
              <a:latin typeface="+mn-lt"/>
            </a:endParaRPr>
          </a:p>
          <a:p>
            <a:pPr marL="177800" indent="-1778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200" dirty="0">
                <a:latin typeface="+mn-lt"/>
              </a:rPr>
              <a:t>GSDRC 2010</a:t>
            </a:r>
            <a:endParaRPr lang="en-US" sz="12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8313" y="404813"/>
            <a:ext cx="8135937" cy="8001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how can it help?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7F086C-DA74-4BD1-9867-30833BA4552B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6AAD58-5B1C-4B8A-9AC7-3A82F6D70EDA}" type="slidenum">
              <a:rPr lang="en-US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179512" y="1052736"/>
          <a:ext cx="882047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850" y="107950"/>
            <a:ext cx="8351838" cy="8001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what are the approaches?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63060-FFD5-4246-B0BF-C84B883EE31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8313" y="404813"/>
            <a:ext cx="8135937" cy="8001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common strands in different approaches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aphicFrame>
        <p:nvGraphicFramePr>
          <p:cNvPr id="10" name="Diagram 9"/>
          <p:cNvGraphicFramePr/>
          <p:nvPr/>
        </p:nvGraphicFramePr>
        <p:xfrm>
          <a:off x="467544" y="1484784"/>
          <a:ext cx="867645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7F5F51-8BD6-497A-9A71-EFAD0391DC4B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8313" y="188913"/>
            <a:ext cx="8135937" cy="522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methodology</a:t>
            </a:r>
          </a:p>
        </p:txBody>
      </p:sp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395288" y="765175"/>
            <a:ext cx="81375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>
                <a:latin typeface="Calibri" pitchFamily="34" charset="0"/>
              </a:rPr>
              <a:t> EC is in the process of developing a methodology based on SGACA and directed towards a sector level analysis drawing on experience of a variety of methods and use of 2 processes: i) scoping  ii) indepth at identification stage</a:t>
            </a:r>
          </a:p>
          <a:p>
            <a:pPr algn="ctr"/>
            <a:r>
              <a:rPr lang="da-DK" b="1">
                <a:latin typeface="Calibri" pitchFamily="34" charset="0"/>
              </a:rPr>
              <a:t>3 main blocks of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750" y="2205038"/>
            <a:ext cx="2952750" cy="23082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Foundational factors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Territorial integrity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History of the state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Revenue base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Socio-economic structure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Geo-strategic position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Indigenous peoples- autonomous regions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1338" y="4710113"/>
            <a:ext cx="2951162" cy="203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Rules of the game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Formal rules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Informal rules/practice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Political competition/change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Power distribution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Institutionalisation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State-society relations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5375" y="2205038"/>
            <a:ext cx="3097213" cy="45243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Current context – here and now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How day to day politics works (buy the position)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Which actors can the  capacity to act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What are the actor interests and influence/ power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What pressures are they responding to (internal / external)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What events / changes are current/ imminent e.g. election ; conflict; natural disaster; oil; refugees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</p:txBody>
      </p:sp>
      <p:sp>
        <p:nvSpPr>
          <p:cNvPr id="23559" name="TextBox 7"/>
          <p:cNvSpPr txBox="1">
            <a:spLocks noChangeArrowheads="1"/>
          </p:cNvSpPr>
          <p:nvPr/>
        </p:nvSpPr>
        <p:spPr bwMode="auto">
          <a:xfrm>
            <a:off x="6732588" y="3635375"/>
            <a:ext cx="2230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>
                <a:latin typeface="Calibri" pitchFamily="34" charset="0"/>
              </a:rPr>
              <a:t>Country level Analysis</a:t>
            </a:r>
            <a:endParaRPr lang="en-US">
              <a:latin typeface="Calibri" pitchFamily="34" charset="0"/>
            </a:endParaRPr>
          </a:p>
        </p:txBody>
      </p:sp>
      <p:sp>
        <p:nvSpPr>
          <p:cNvPr id="23560" name="TextBox 8"/>
          <p:cNvSpPr txBox="1">
            <a:spLocks noChangeArrowheads="1"/>
          </p:cNvSpPr>
          <p:nvPr/>
        </p:nvSpPr>
        <p:spPr bwMode="auto">
          <a:xfrm>
            <a:off x="6762750" y="4149725"/>
            <a:ext cx="2130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>
                <a:latin typeface="Calibri" pitchFamily="34" charset="0"/>
              </a:rPr>
              <a:t>Sector  level Analysis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DB85F-A211-47B9-823E-820CCFD734C1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79388" y="1495425"/>
            <a:ext cx="4032250" cy="45259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GB" b="1" dirty="0"/>
              <a:t>Using PEA at country level</a:t>
            </a:r>
          </a:p>
          <a:p>
            <a:pPr marL="342900" indent="-342900" algn="ctr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GB" dirty="0">
              <a:solidFill>
                <a:schemeClr val="tx1"/>
              </a:solidFill>
            </a:endParaRP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solidFill>
                  <a:schemeClr val="tx1"/>
                </a:solidFill>
              </a:rPr>
              <a:t>Iterate between PEA and EC principles, policies, development objectives, lessons learned, other donor action to inform </a:t>
            </a:r>
            <a:r>
              <a:rPr lang="en-GB" b="1" dirty="0">
                <a:solidFill>
                  <a:schemeClr val="tx1"/>
                </a:solidFill>
              </a:rPr>
              <a:t>choice of focal sectors.</a:t>
            </a:r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solidFill>
                  <a:schemeClr val="tx1"/>
                </a:solidFill>
              </a:rPr>
              <a:t>PEA informs </a:t>
            </a:r>
            <a:r>
              <a:rPr lang="en-GB" b="1" dirty="0">
                <a:solidFill>
                  <a:schemeClr val="tx1"/>
                </a:solidFill>
              </a:rPr>
              <a:t>macro-economic, PFM and development policy assessments</a:t>
            </a:r>
            <a:r>
              <a:rPr lang="en-GB" dirty="0">
                <a:solidFill>
                  <a:schemeClr val="tx1"/>
                </a:solidFill>
              </a:rPr>
              <a:t> (and so influence aid modalities).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solidFill>
                  <a:schemeClr val="tx1"/>
                </a:solidFill>
              </a:rPr>
              <a:t>PEA informs </a:t>
            </a:r>
            <a:r>
              <a:rPr lang="en-GB" b="1" dirty="0">
                <a:solidFill>
                  <a:schemeClr val="tx1"/>
                </a:solidFill>
              </a:rPr>
              <a:t>country risk assessment</a:t>
            </a:r>
            <a:r>
              <a:rPr lang="en-GB" dirty="0">
                <a:solidFill>
                  <a:schemeClr val="tx1"/>
                </a:solidFill>
              </a:rPr>
              <a:t> (including cumulative impact of aid dependency)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solidFill>
                  <a:schemeClr val="tx1"/>
                </a:solidFill>
              </a:rPr>
              <a:t>PEA informs approaches to policy / political </a:t>
            </a:r>
            <a:r>
              <a:rPr lang="en-GB" b="1" dirty="0">
                <a:solidFill>
                  <a:schemeClr val="tx1"/>
                </a:solidFill>
              </a:rPr>
              <a:t>dialogue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2800" dirty="0">
              <a:solidFill>
                <a:schemeClr val="tx1"/>
              </a:solidFill>
            </a:endParaRP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0" y="1495425"/>
            <a:ext cx="4103688" cy="45259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GB" b="1">
                <a:solidFill>
                  <a:schemeClr val="tx1"/>
                </a:solidFill>
              </a:rPr>
              <a:t>Using PEA at sector level</a:t>
            </a:r>
          </a:p>
          <a:p>
            <a:pPr marL="342900" indent="-342900" algn="ctr">
              <a:spcBef>
                <a:spcPct val="20000"/>
              </a:spcBef>
            </a:pPr>
            <a:endParaRPr lang="en-GB">
              <a:solidFill>
                <a:schemeClr val="tx1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GB">
                <a:solidFill>
                  <a:srgbClr val="000000"/>
                </a:solidFill>
              </a:rPr>
              <a:t>I</a:t>
            </a:r>
            <a:r>
              <a:rPr lang="en-GB">
                <a:solidFill>
                  <a:schemeClr val="tx1"/>
                </a:solidFill>
              </a:rPr>
              <a:t>terate between PEA and sector expertise (systems, policies, critical constraints).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GB">
                <a:solidFill>
                  <a:schemeClr val="tx1"/>
                </a:solidFill>
              </a:rPr>
              <a:t>Overlap between reform priorities and incentives / capacity of key stakeholders?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GB">
                <a:solidFill>
                  <a:schemeClr val="tx1"/>
                </a:solidFill>
              </a:rPr>
              <a:t>PEA informs entry points, approaches, design, partner choice, risks, timescales.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GB">
                <a:solidFill>
                  <a:schemeClr val="tx1"/>
                </a:solidFill>
              </a:rPr>
              <a:t>PEA improves facilitation, policy dialogue.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GB">
                <a:solidFill>
                  <a:schemeClr val="tx1"/>
                </a:solidFill>
              </a:rPr>
              <a:t>But </a:t>
            </a:r>
            <a:r>
              <a:rPr lang="en-GB" b="1">
                <a:solidFill>
                  <a:schemeClr val="tx1"/>
                </a:solidFill>
              </a:rPr>
              <a:t>beware “complacency!”</a:t>
            </a:r>
            <a:endParaRPr lang="en-GB" sz="320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388" y="252413"/>
            <a:ext cx="8496300" cy="8001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/>
              <a:t>PEA – methodology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605" name="TextBox 6"/>
          <p:cNvSpPr txBox="1">
            <a:spLocks noChangeArrowheads="1"/>
          </p:cNvSpPr>
          <p:nvPr/>
        </p:nvSpPr>
        <p:spPr bwMode="auto">
          <a:xfrm>
            <a:off x="6948488" y="6092825"/>
            <a:ext cx="16748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200">
                <a:latin typeface="Calibri" pitchFamily="34" charset="0"/>
              </a:rPr>
              <a:t>Adapted from  Jan 2010</a:t>
            </a:r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1339</Words>
  <Application>Microsoft Office PowerPoint</Application>
  <PresentationFormat>On-screen Show (4:3)</PresentationFormat>
  <Paragraphs>243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Arial</vt:lpstr>
      <vt:lpstr>Times New Roman</vt:lpstr>
      <vt:lpstr>Symbol</vt:lpstr>
      <vt:lpstr>Trebuchet MS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aidco-E7- René Bosman </cp:lastModifiedBy>
  <cp:revision>16</cp:revision>
  <dcterms:created xsi:type="dcterms:W3CDTF">2011-06-15T15:14:00Z</dcterms:created>
  <dcterms:modified xsi:type="dcterms:W3CDTF">2011-06-29T12:10:27Z</dcterms:modified>
</cp:coreProperties>
</file>