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8"/>
  </p:notesMasterIdLst>
  <p:handoutMasterIdLst>
    <p:handoutMasterId r:id="rId9"/>
  </p:handoutMasterIdLst>
  <p:sldIdLst>
    <p:sldId id="436" r:id="rId2"/>
    <p:sldId id="457" r:id="rId3"/>
    <p:sldId id="463" r:id="rId4"/>
    <p:sldId id="459" r:id="rId5"/>
    <p:sldId id="466" r:id="rId6"/>
    <p:sldId id="462" r:id="rId7"/>
  </p:sldIdLst>
  <p:sldSz cx="9144000" cy="6858000" type="screen4x3"/>
  <p:notesSz cx="6718300" cy="98552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  <a:srgbClr val="FFFF00"/>
    <a:srgbClr val="00FF00"/>
    <a:srgbClr val="CC3300"/>
    <a:srgbClr val="FF33CC"/>
    <a:srgbClr val="990099"/>
    <a:srgbClr val="000099"/>
    <a:srgbClr val="00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64" autoAdjust="0"/>
    <p:restoredTop sz="91135" autoAdjust="0"/>
  </p:normalViewPr>
  <p:slideViewPr>
    <p:cSldViewPr>
      <p:cViewPr>
        <p:scale>
          <a:sx n="60" d="100"/>
          <a:sy n="60" d="100"/>
        </p:scale>
        <p:origin x="-942" y="-9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-1722" y="-84"/>
      </p:cViewPr>
      <p:guideLst>
        <p:guide orient="horz" pos="3105"/>
        <p:guide pos="2117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1475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092" tIns="44546" rIns="89092" bIns="44546" numCol="1" anchor="t" anchorCtr="0" compatLnSpc="1">
            <a:prstTxWarp prst="textNoShape">
              <a:avLst/>
            </a:prstTxWarp>
          </a:bodyPr>
          <a:lstStyle>
            <a:lvl1pPr defTabSz="892175">
              <a:defRPr sz="1100"/>
            </a:lvl1pPr>
          </a:lstStyle>
          <a:p>
            <a:endParaRPr lang="fr-FR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06825" y="0"/>
            <a:ext cx="290988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092" tIns="44546" rIns="89092" bIns="44546" numCol="1" anchor="t" anchorCtr="0" compatLnSpc="1">
            <a:prstTxWarp prst="textNoShape">
              <a:avLst/>
            </a:prstTxWarp>
          </a:bodyPr>
          <a:lstStyle>
            <a:lvl1pPr algn="r" defTabSz="892175">
              <a:defRPr sz="1100"/>
            </a:lvl1pPr>
          </a:lstStyle>
          <a:p>
            <a:endParaRPr lang="fr-FR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59900"/>
            <a:ext cx="2911475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092" tIns="44546" rIns="89092" bIns="44546" numCol="1" anchor="b" anchorCtr="0" compatLnSpc="1">
            <a:prstTxWarp prst="textNoShape">
              <a:avLst/>
            </a:prstTxWarp>
          </a:bodyPr>
          <a:lstStyle>
            <a:lvl1pPr defTabSz="892175">
              <a:defRPr sz="1100"/>
            </a:lvl1pPr>
          </a:lstStyle>
          <a:p>
            <a:endParaRPr lang="fr-FR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06825" y="9359900"/>
            <a:ext cx="290988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092" tIns="44546" rIns="89092" bIns="44546" numCol="1" anchor="b" anchorCtr="0" compatLnSpc="1">
            <a:prstTxWarp prst="textNoShape">
              <a:avLst/>
            </a:prstTxWarp>
          </a:bodyPr>
          <a:lstStyle>
            <a:lvl1pPr algn="r" defTabSz="892175">
              <a:defRPr sz="1100"/>
            </a:lvl1pPr>
          </a:lstStyle>
          <a:p>
            <a:fld id="{95CA7A2C-EE9B-4ED9-8A4B-16A73F1880BB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1475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092" tIns="44546" rIns="89092" bIns="44546" numCol="1" anchor="t" anchorCtr="0" compatLnSpc="1">
            <a:prstTxWarp prst="textNoShape">
              <a:avLst/>
            </a:prstTxWarp>
          </a:bodyPr>
          <a:lstStyle>
            <a:lvl1pPr defTabSz="892175">
              <a:defRPr sz="1100"/>
            </a:lvl1pPr>
          </a:lstStyle>
          <a:p>
            <a:endParaRPr lang="fr-FR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06825" y="0"/>
            <a:ext cx="290988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092" tIns="44546" rIns="89092" bIns="44546" numCol="1" anchor="t" anchorCtr="0" compatLnSpc="1">
            <a:prstTxWarp prst="textNoShape">
              <a:avLst/>
            </a:prstTxWarp>
          </a:bodyPr>
          <a:lstStyle>
            <a:lvl1pPr algn="r" defTabSz="892175">
              <a:defRPr sz="1100"/>
            </a:lvl1pPr>
          </a:lstStyle>
          <a:p>
            <a:endParaRPr lang="fr-FR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0113" y="741363"/>
            <a:ext cx="4922837" cy="3692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3100" y="4681538"/>
            <a:ext cx="5372100" cy="443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092" tIns="44546" rIns="89092" bIns="445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59900"/>
            <a:ext cx="2911475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092" tIns="44546" rIns="89092" bIns="44546" numCol="1" anchor="b" anchorCtr="0" compatLnSpc="1">
            <a:prstTxWarp prst="textNoShape">
              <a:avLst/>
            </a:prstTxWarp>
          </a:bodyPr>
          <a:lstStyle>
            <a:lvl1pPr defTabSz="892175">
              <a:defRPr sz="1100"/>
            </a:lvl1pPr>
          </a:lstStyle>
          <a:p>
            <a:endParaRPr lang="fr-FR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06825" y="9359900"/>
            <a:ext cx="290988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092" tIns="44546" rIns="89092" bIns="44546" numCol="1" anchor="b" anchorCtr="0" compatLnSpc="1">
            <a:prstTxWarp prst="textNoShape">
              <a:avLst/>
            </a:prstTxWarp>
          </a:bodyPr>
          <a:lstStyle>
            <a:lvl1pPr algn="r" defTabSz="892175">
              <a:defRPr sz="1100"/>
            </a:lvl1pPr>
          </a:lstStyle>
          <a:p>
            <a:fld id="{8193CAA5-FF8D-4D4F-84E4-A2146D1CA55A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A662E62-3EAB-4915-92AE-DEEE532A7460}" type="slidenum">
              <a:rPr lang="en-GB"/>
              <a:pPr/>
              <a:t>2</a:t>
            </a:fld>
            <a:endParaRPr lang="en-GB"/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83DA06C-C888-4842-B0B6-AE5287663B18}" type="slidenum">
              <a:rPr lang="en-GB"/>
              <a:pPr/>
              <a:t>3</a:t>
            </a:fld>
            <a:endParaRPr lang="en-GB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spcAft>
                <a:spcPts val="1200"/>
              </a:spcAft>
              <a:buClr>
                <a:srgbClr val="00CC00"/>
              </a:buClr>
              <a:buSzPct val="115000"/>
              <a:buFont typeface="Wingdings" pitchFamily="2" charset="2"/>
              <a:buNone/>
            </a:pPr>
            <a:endParaRPr lang="en-GB" smtClean="0"/>
          </a:p>
          <a:p>
            <a:pPr>
              <a:spcAft>
                <a:spcPts val="1200"/>
              </a:spcAft>
              <a:buClr>
                <a:srgbClr val="00CC00"/>
              </a:buClr>
              <a:buSzPct val="115000"/>
              <a:buFont typeface="Wingdings" pitchFamily="2" charset="2"/>
              <a:buNone/>
            </a:pPr>
            <a:r>
              <a:rPr lang="en-GB" smtClean="0"/>
              <a:t>2. Internal audits that recommend consolidation of guidance into one set</a:t>
            </a:r>
          </a:p>
          <a:p>
            <a:pPr>
              <a:spcAft>
                <a:spcPts val="1200"/>
              </a:spcAft>
              <a:buClr>
                <a:srgbClr val="00CC00"/>
              </a:buClr>
              <a:buSzPct val="115000"/>
              <a:buFont typeface="Wingdings" pitchFamily="2" charset="2"/>
              <a:buNone/>
            </a:pPr>
            <a:r>
              <a:rPr lang="en-GB" smtClean="0"/>
              <a:t>Audits on Budget Support that request more rigour in decision making and request the development of risk framework for BS</a:t>
            </a:r>
          </a:p>
          <a:p>
            <a:pPr>
              <a:spcAft>
                <a:spcPts val="1200"/>
              </a:spcAft>
              <a:buClr>
                <a:srgbClr val="00CC00"/>
              </a:buClr>
              <a:buSzPct val="115000"/>
              <a:buFont typeface="Wingdings" pitchFamily="2" charset="2"/>
              <a:buNone/>
            </a:pPr>
            <a:endParaRPr lang="en-GB" smtClean="0"/>
          </a:p>
          <a:p>
            <a:pPr>
              <a:spcAft>
                <a:spcPts val="1200"/>
              </a:spcAft>
              <a:buClr>
                <a:srgbClr val="00CC00"/>
              </a:buClr>
              <a:buSzPct val="115000"/>
              <a:buFont typeface="Wingdings" pitchFamily="2" charset="2"/>
              <a:buNone/>
            </a:pPr>
            <a:r>
              <a:rPr lang="en-GB" smtClean="0"/>
              <a:t>3. Improve guidance on monitoring &amp; performance measurement</a:t>
            </a:r>
          </a:p>
          <a:p>
            <a:pPr>
              <a:spcAft>
                <a:spcPts val="1200"/>
              </a:spcAft>
              <a:buClr>
                <a:srgbClr val="00CC00"/>
              </a:buClr>
              <a:buSzPct val="115000"/>
              <a:buFont typeface="Wingdings" pitchFamily="2" charset="2"/>
              <a:buNone/>
            </a:pPr>
            <a:r>
              <a:rPr lang="en-GB" smtClean="0"/>
              <a:t>Build new knowledge and skills in policy dialogue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4. This is the reason why we wanted to organize the seminar on risk to learn from international experience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B027ADC-4F82-46CF-A7E7-5BA4097FDF21}" type="slidenum">
              <a:rPr lang="en-GB"/>
              <a:pPr/>
              <a:t>4</a:t>
            </a:fld>
            <a:endParaRPr lang="en-GB"/>
          </a:p>
        </p:txBody>
      </p:sp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buClr>
                <a:srgbClr val="FF0000"/>
              </a:buClr>
            </a:pPr>
            <a:r>
              <a:rPr lang="en-GB" smtClean="0">
                <a:cs typeface="Arial" charset="0"/>
              </a:rPr>
              <a:t>The Country Context Analysis composed of four parts </a:t>
            </a:r>
            <a:r>
              <a:rPr lang="en-GB" smtClean="0"/>
              <a:t>Political Economy, Macro-economic, PFM, National Development Policy</a:t>
            </a:r>
          </a:p>
          <a:p>
            <a:endParaRPr lang="en-GB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C980E9E-0819-4A7D-8444-DB94DF860303}" type="slidenum">
              <a:rPr lang="en-GB"/>
              <a:pPr/>
              <a:t>6</a:t>
            </a:fld>
            <a:endParaRPr lang="en-GB"/>
          </a:p>
        </p:txBody>
      </p:sp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58050" y="5397500"/>
            <a:ext cx="1066800" cy="127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35825" y="5373688"/>
            <a:ext cx="1066800" cy="127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6" name="Group 9"/>
          <p:cNvGrpSpPr>
            <a:grpSpLocks/>
          </p:cNvGrpSpPr>
          <p:nvPr/>
        </p:nvGrpSpPr>
        <p:grpSpPr bwMode="auto">
          <a:xfrm>
            <a:off x="8316913" y="0"/>
            <a:ext cx="863600" cy="6858000"/>
            <a:chOff x="5225" y="0"/>
            <a:chExt cx="544" cy="4320"/>
          </a:xfrm>
        </p:grpSpPr>
        <p:sp>
          <p:nvSpPr>
            <p:cNvPr id="7" name="Rectangle 10"/>
            <p:cNvSpPr>
              <a:spLocks noChangeArrowheads="1"/>
            </p:cNvSpPr>
            <p:nvPr/>
          </p:nvSpPr>
          <p:spPr bwMode="auto">
            <a:xfrm>
              <a:off x="5533" y="0"/>
              <a:ext cx="227" cy="4320"/>
            </a:xfrm>
            <a:prstGeom prst="rect">
              <a:avLst/>
            </a:prstGeom>
            <a:solidFill>
              <a:srgbClr val="103C72"/>
            </a:solidFill>
            <a:ln>
              <a:noFill/>
            </a:ln>
            <a:effectLst/>
            <a:extLst/>
          </p:spPr>
          <p:txBody>
            <a:bodyPr wrap="none" anchor="ctr"/>
            <a:lstStyle/>
            <a:p>
              <a:pPr algn="ctr">
                <a:defRPr/>
              </a:pPr>
              <a:endParaRPr lang="en-US"/>
            </a:p>
          </p:txBody>
        </p:sp>
        <p:grpSp>
          <p:nvGrpSpPr>
            <p:cNvPr id="8" name="Group 11"/>
            <p:cNvGrpSpPr>
              <a:grpSpLocks/>
            </p:cNvGrpSpPr>
            <p:nvPr/>
          </p:nvGrpSpPr>
          <p:grpSpPr bwMode="auto">
            <a:xfrm>
              <a:off x="5225" y="430"/>
              <a:ext cx="544" cy="771"/>
              <a:chOff x="5225" y="430"/>
              <a:chExt cx="544" cy="771"/>
            </a:xfrm>
          </p:grpSpPr>
          <p:sp>
            <p:nvSpPr>
              <p:cNvPr id="9" name="Rectangle 12"/>
              <p:cNvSpPr>
                <a:spLocks noChangeArrowheads="1"/>
              </p:cNvSpPr>
              <p:nvPr/>
            </p:nvSpPr>
            <p:spPr bwMode="auto">
              <a:xfrm>
                <a:off x="5225" y="1020"/>
                <a:ext cx="544" cy="181"/>
              </a:xfrm>
              <a:prstGeom prst="rect">
                <a:avLst/>
              </a:prstGeom>
              <a:solidFill>
                <a:srgbClr val="0082C8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0" name="Rectangle 13"/>
              <p:cNvSpPr>
                <a:spLocks noChangeArrowheads="1"/>
              </p:cNvSpPr>
              <p:nvPr/>
            </p:nvSpPr>
            <p:spPr bwMode="auto">
              <a:xfrm>
                <a:off x="5225" y="725"/>
                <a:ext cx="544" cy="181"/>
              </a:xfrm>
              <a:prstGeom prst="rect">
                <a:avLst/>
              </a:prstGeom>
              <a:solidFill>
                <a:srgbClr val="0082C8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1" name="Rectangle 14"/>
              <p:cNvSpPr>
                <a:spLocks noChangeArrowheads="1"/>
              </p:cNvSpPr>
              <p:nvPr/>
            </p:nvSpPr>
            <p:spPr bwMode="auto">
              <a:xfrm>
                <a:off x="5225" y="430"/>
                <a:ext cx="544" cy="181"/>
              </a:xfrm>
              <a:prstGeom prst="rect">
                <a:avLst/>
              </a:prstGeom>
              <a:solidFill>
                <a:srgbClr val="0082C8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fr-FR" sz="1300" b="1">
                    <a:solidFill>
                      <a:srgbClr val="FFFFFF"/>
                    </a:solidFill>
                    <a:latin typeface="Century Gothic" pitchFamily="34" charset="0"/>
                  </a:rPr>
                  <a:t>EuropeAid</a:t>
                </a:r>
                <a:endParaRPr lang="en-GB"/>
              </a:p>
            </p:txBody>
          </p:sp>
        </p:grpSp>
      </p:grpSp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946275"/>
          </a:xfrm>
          <a:extLst/>
        </p:spPr>
        <p:txBody>
          <a:bodyPr/>
          <a:lstStyle>
            <a:lvl1pPr marL="0" eaLnBrk="0" hangingPunct="0">
              <a:lnSpc>
                <a:spcPts val="1400"/>
              </a:lnSpc>
              <a:defRPr sz="4800" b="0">
                <a:solidFill>
                  <a:srgbClr val="103C72"/>
                </a:solidFill>
              </a:defRPr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3284538"/>
            <a:ext cx="7088187" cy="865187"/>
          </a:xfrm>
        </p:spPr>
        <p:txBody>
          <a:bodyPr/>
          <a:lstStyle>
            <a:lvl1pPr marL="0" indent="0">
              <a:buFont typeface="Times" charset="0"/>
              <a:buNone/>
              <a:defRPr/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  <p:sp>
        <p:nvSpPr>
          <p:cNvPr id="1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284663" y="6237288"/>
            <a:ext cx="2133600" cy="476250"/>
          </a:xfrm>
        </p:spPr>
        <p:txBody>
          <a:bodyPr/>
          <a:lstStyle>
            <a:lvl1pPr>
              <a:defRPr>
                <a:solidFill>
                  <a:srgbClr val="103C72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755650" y="6237288"/>
            <a:ext cx="2895600" cy="476250"/>
          </a:xfrm>
        </p:spPr>
        <p:txBody>
          <a:bodyPr/>
          <a:lstStyle>
            <a:lvl1pPr>
              <a:defRPr>
                <a:solidFill>
                  <a:srgbClr val="103C72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lnSpc>
                <a:spcPts val="1400"/>
              </a:lnSpc>
              <a:defRPr>
                <a:solidFill>
                  <a:srgbClr val="103C72"/>
                </a:solidFill>
              </a:defRPr>
            </a:lvl1pPr>
          </a:lstStyle>
          <a:p>
            <a:pPr>
              <a:defRPr/>
            </a:pPr>
            <a:fld id="{9750D833-6ECB-46AA-8E74-00C48831377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7178F2-67FA-47B4-A141-C6A541D4EFB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6022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6022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A3EA8C-448A-4E83-873E-710DDD8C190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F312EA-6C21-47CB-83B7-F63076936B0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82CDDD-2B84-4AA2-ACA9-57351167D57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276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276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A29352-5396-4376-AEC4-5DF306EFC0C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E78FA4-4C0F-48C7-AC44-C2F7201E9FC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37BDDE-02AB-45EA-8293-0A076779B32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2A48E2-B17D-4A28-84A3-AE1596695D4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44BDED-1505-4C7D-BC6E-D91A764E778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B8BFC1-BF33-4C2C-85A7-FA334F80612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77866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27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lnSpc>
                <a:spcPts val="1400"/>
              </a:lnSpc>
              <a:defRPr sz="1000">
                <a:solidFill>
                  <a:srgbClr val="00A6C8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68313" y="6237288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lnSpc>
                <a:spcPts val="1400"/>
              </a:lnSpc>
              <a:defRPr sz="1000">
                <a:solidFill>
                  <a:srgbClr val="00A6C8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00A6C8"/>
                </a:solidFill>
                <a:latin typeface="+mn-lt"/>
              </a:defRPr>
            </a:lvl1pPr>
          </a:lstStyle>
          <a:p>
            <a:pPr>
              <a:defRPr/>
            </a:pPr>
            <a:fld id="{46F2D0C2-D6C9-4687-93F0-574A8B39584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grpSp>
        <p:nvGrpSpPr>
          <p:cNvPr id="1031" name="Group 7"/>
          <p:cNvGrpSpPr>
            <a:grpSpLocks/>
          </p:cNvGrpSpPr>
          <p:nvPr/>
        </p:nvGrpSpPr>
        <p:grpSpPr bwMode="auto">
          <a:xfrm>
            <a:off x="8316913" y="0"/>
            <a:ext cx="863600" cy="6858000"/>
            <a:chOff x="5225" y="0"/>
            <a:chExt cx="544" cy="4320"/>
          </a:xfrm>
        </p:grpSpPr>
        <p:sp>
          <p:nvSpPr>
            <p:cNvPr id="1032" name="Rectangle 8"/>
            <p:cNvSpPr>
              <a:spLocks noChangeArrowheads="1"/>
            </p:cNvSpPr>
            <p:nvPr/>
          </p:nvSpPr>
          <p:spPr bwMode="auto">
            <a:xfrm>
              <a:off x="5533" y="0"/>
              <a:ext cx="227" cy="4320"/>
            </a:xfrm>
            <a:prstGeom prst="rect">
              <a:avLst/>
            </a:prstGeom>
            <a:solidFill>
              <a:srgbClr val="103C72"/>
            </a:solidFill>
            <a:ln>
              <a:noFill/>
            </a:ln>
            <a:effectLst/>
            <a:extLst/>
          </p:spPr>
          <p:txBody>
            <a:bodyPr wrap="none" anchor="ctr"/>
            <a:lstStyle/>
            <a:p>
              <a:pPr algn="ctr">
                <a:defRPr/>
              </a:pPr>
              <a:endParaRPr lang="en-US"/>
            </a:p>
          </p:txBody>
        </p:sp>
        <p:grpSp>
          <p:nvGrpSpPr>
            <p:cNvPr id="1033" name="Group 9"/>
            <p:cNvGrpSpPr>
              <a:grpSpLocks/>
            </p:cNvGrpSpPr>
            <p:nvPr/>
          </p:nvGrpSpPr>
          <p:grpSpPr bwMode="auto">
            <a:xfrm>
              <a:off x="5225" y="430"/>
              <a:ext cx="544" cy="771"/>
              <a:chOff x="5225" y="430"/>
              <a:chExt cx="544" cy="771"/>
            </a:xfrm>
          </p:grpSpPr>
          <p:sp>
            <p:nvSpPr>
              <p:cNvPr id="1034" name="Rectangle 10"/>
              <p:cNvSpPr>
                <a:spLocks noChangeArrowheads="1"/>
              </p:cNvSpPr>
              <p:nvPr/>
            </p:nvSpPr>
            <p:spPr bwMode="auto">
              <a:xfrm>
                <a:off x="5225" y="1020"/>
                <a:ext cx="544" cy="181"/>
              </a:xfrm>
              <a:prstGeom prst="rect">
                <a:avLst/>
              </a:prstGeom>
              <a:solidFill>
                <a:srgbClr val="0082C8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035" name="Rectangle 11"/>
              <p:cNvSpPr>
                <a:spLocks noChangeArrowheads="1"/>
              </p:cNvSpPr>
              <p:nvPr/>
            </p:nvSpPr>
            <p:spPr bwMode="auto">
              <a:xfrm>
                <a:off x="5225" y="725"/>
                <a:ext cx="544" cy="181"/>
              </a:xfrm>
              <a:prstGeom prst="rect">
                <a:avLst/>
              </a:prstGeom>
              <a:solidFill>
                <a:srgbClr val="0082C8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036" name="Rectangle 12"/>
              <p:cNvSpPr>
                <a:spLocks noChangeArrowheads="1"/>
              </p:cNvSpPr>
              <p:nvPr/>
            </p:nvSpPr>
            <p:spPr bwMode="auto">
              <a:xfrm>
                <a:off x="5225" y="430"/>
                <a:ext cx="544" cy="181"/>
              </a:xfrm>
              <a:prstGeom prst="rect">
                <a:avLst/>
              </a:prstGeom>
              <a:solidFill>
                <a:srgbClr val="0082C8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fr-FR" sz="1300" b="1">
                    <a:solidFill>
                      <a:srgbClr val="FFFFFF"/>
                    </a:solidFill>
                    <a:latin typeface="Century Gothic" pitchFamily="34" charset="0"/>
                  </a:rPr>
                  <a:t>EuropeAid</a:t>
                </a:r>
                <a:endParaRPr lang="en-GB"/>
              </a:p>
            </p:txBody>
          </p: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</p:sldLayoutIdLst>
  <p:hf hdr="0" ftr="0" dt="0"/>
  <p:txStyles>
    <p:titleStyle>
      <a:lvl1pPr marL="1588" indent="-1588" algn="ctr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82C8"/>
          </a:solidFill>
          <a:latin typeface="+mj-lt"/>
          <a:ea typeface="+mj-ea"/>
          <a:cs typeface="+mj-cs"/>
        </a:defRPr>
      </a:lvl1pPr>
      <a:lvl2pPr marL="1588" indent="-1588" algn="ctr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82C8"/>
          </a:solidFill>
          <a:latin typeface="Verdana" pitchFamily="34" charset="0"/>
        </a:defRPr>
      </a:lvl2pPr>
      <a:lvl3pPr marL="1588" indent="-1588" algn="ctr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82C8"/>
          </a:solidFill>
          <a:latin typeface="Verdana" pitchFamily="34" charset="0"/>
        </a:defRPr>
      </a:lvl3pPr>
      <a:lvl4pPr marL="1588" indent="-1588" algn="ctr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82C8"/>
          </a:solidFill>
          <a:latin typeface="Verdana" pitchFamily="34" charset="0"/>
        </a:defRPr>
      </a:lvl4pPr>
      <a:lvl5pPr marL="1588" indent="-1588" algn="ctr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82C8"/>
          </a:solidFill>
          <a:latin typeface="Verdana" pitchFamily="34" charset="0"/>
        </a:defRPr>
      </a:lvl5pPr>
      <a:lvl6pPr marL="458788" algn="ctr" rtl="0" fontAlgn="base">
        <a:spcBef>
          <a:spcPct val="0"/>
        </a:spcBef>
        <a:spcAft>
          <a:spcPct val="0"/>
        </a:spcAft>
        <a:defRPr sz="2400" b="1">
          <a:solidFill>
            <a:srgbClr val="0082C8"/>
          </a:solidFill>
          <a:latin typeface="Verdana" pitchFamily="34" charset="0"/>
        </a:defRPr>
      </a:lvl6pPr>
      <a:lvl7pPr marL="915988" algn="ctr" rtl="0" fontAlgn="base">
        <a:spcBef>
          <a:spcPct val="0"/>
        </a:spcBef>
        <a:spcAft>
          <a:spcPct val="0"/>
        </a:spcAft>
        <a:defRPr sz="2400" b="1">
          <a:solidFill>
            <a:srgbClr val="0082C8"/>
          </a:solidFill>
          <a:latin typeface="Verdana" pitchFamily="34" charset="0"/>
        </a:defRPr>
      </a:lvl7pPr>
      <a:lvl8pPr marL="1373188" algn="ctr" rtl="0" fontAlgn="base">
        <a:spcBef>
          <a:spcPct val="0"/>
        </a:spcBef>
        <a:spcAft>
          <a:spcPct val="0"/>
        </a:spcAft>
        <a:defRPr sz="2400" b="1">
          <a:solidFill>
            <a:srgbClr val="0082C8"/>
          </a:solidFill>
          <a:latin typeface="Verdana" pitchFamily="34" charset="0"/>
        </a:defRPr>
      </a:lvl8pPr>
      <a:lvl9pPr marL="1830388" algn="ctr" rtl="0" fontAlgn="base">
        <a:spcBef>
          <a:spcPct val="0"/>
        </a:spcBef>
        <a:spcAft>
          <a:spcPct val="0"/>
        </a:spcAft>
        <a:defRPr sz="2400" b="1">
          <a:solidFill>
            <a:srgbClr val="0082C8"/>
          </a:solidFill>
          <a:latin typeface="Verdana" pitchFamily="34" charset="0"/>
        </a:defRPr>
      </a:lvl9pPr>
    </p:titleStyle>
    <p:bodyStyle>
      <a:lvl1pPr marL="180975" indent="-180975" algn="l" rtl="0" eaLnBrk="0" fontAlgn="base" hangingPunct="0">
        <a:lnSpc>
          <a:spcPts val="2800"/>
        </a:lnSpc>
        <a:spcBef>
          <a:spcPct val="0"/>
        </a:spcBef>
        <a:spcAft>
          <a:spcPct val="0"/>
        </a:spcAft>
        <a:buFont typeface="Times" pitchFamily="18" charset="0"/>
        <a:buChar char="•"/>
        <a:defRPr sz="2000">
          <a:solidFill>
            <a:srgbClr val="103C7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ts val="2800"/>
        </a:lnSpc>
        <a:spcBef>
          <a:spcPct val="0"/>
        </a:spcBef>
        <a:spcAft>
          <a:spcPct val="0"/>
        </a:spcAft>
        <a:buSzPct val="60000"/>
        <a:buChar char="o"/>
        <a:defRPr sz="2000">
          <a:solidFill>
            <a:srgbClr val="103C72"/>
          </a:solidFill>
          <a:latin typeface="+mn-lt"/>
        </a:defRPr>
      </a:lvl2pPr>
      <a:lvl3pPr marL="1144588" indent="-228600" algn="l" rtl="0" eaLnBrk="0" fontAlgn="base" hangingPunct="0">
        <a:lnSpc>
          <a:spcPts val="2800"/>
        </a:lnSpc>
        <a:spcBef>
          <a:spcPct val="0"/>
        </a:spcBef>
        <a:spcAft>
          <a:spcPct val="0"/>
        </a:spcAft>
        <a:buChar char="•"/>
        <a:defRPr sz="2000">
          <a:solidFill>
            <a:srgbClr val="103C72"/>
          </a:solidFill>
          <a:latin typeface="+mn-lt"/>
        </a:defRPr>
      </a:lvl3pPr>
      <a:lvl4pPr marL="1600200" indent="-228600" algn="l" rtl="0" eaLnBrk="0" fontAlgn="base" hangingPunct="0">
        <a:lnSpc>
          <a:spcPts val="2800"/>
        </a:lnSpc>
        <a:spcBef>
          <a:spcPct val="0"/>
        </a:spcBef>
        <a:spcAft>
          <a:spcPct val="0"/>
        </a:spcAft>
        <a:buSzPct val="65000"/>
        <a:buChar char="o"/>
        <a:defRPr sz="2000">
          <a:solidFill>
            <a:srgbClr val="103C72"/>
          </a:solidFill>
          <a:latin typeface="+mn-lt"/>
        </a:defRPr>
      </a:lvl4pPr>
      <a:lvl5pPr marL="2057400" indent="-228600" algn="l" rtl="0" eaLnBrk="0" fontAlgn="base" hangingPunct="0">
        <a:lnSpc>
          <a:spcPts val="2800"/>
        </a:lnSpc>
        <a:spcBef>
          <a:spcPct val="0"/>
        </a:spcBef>
        <a:spcAft>
          <a:spcPct val="0"/>
        </a:spcAft>
        <a:buChar char="•"/>
        <a:defRPr sz="2000">
          <a:solidFill>
            <a:srgbClr val="103C72"/>
          </a:solidFill>
          <a:latin typeface="+mn-lt"/>
        </a:defRPr>
      </a:lvl5pPr>
      <a:lvl6pPr marL="2514600" indent="-228600" algn="l" rtl="0" eaLnBrk="0" fontAlgn="base" hangingPunct="0">
        <a:lnSpc>
          <a:spcPts val="2800"/>
        </a:lnSpc>
        <a:spcBef>
          <a:spcPct val="0"/>
        </a:spcBef>
        <a:spcAft>
          <a:spcPct val="0"/>
        </a:spcAft>
        <a:buChar char="•"/>
        <a:defRPr sz="2000">
          <a:solidFill>
            <a:srgbClr val="103C72"/>
          </a:solidFill>
          <a:latin typeface="+mn-lt"/>
        </a:defRPr>
      </a:lvl6pPr>
      <a:lvl7pPr marL="2971800" indent="-228600" algn="l" rtl="0" eaLnBrk="0" fontAlgn="base" hangingPunct="0">
        <a:lnSpc>
          <a:spcPts val="2800"/>
        </a:lnSpc>
        <a:spcBef>
          <a:spcPct val="0"/>
        </a:spcBef>
        <a:spcAft>
          <a:spcPct val="0"/>
        </a:spcAft>
        <a:buChar char="•"/>
        <a:defRPr sz="2000">
          <a:solidFill>
            <a:srgbClr val="103C72"/>
          </a:solidFill>
          <a:latin typeface="+mn-lt"/>
        </a:defRPr>
      </a:lvl7pPr>
      <a:lvl8pPr marL="3429000" indent="-228600" algn="l" rtl="0" eaLnBrk="0" fontAlgn="base" hangingPunct="0">
        <a:lnSpc>
          <a:spcPts val="2800"/>
        </a:lnSpc>
        <a:spcBef>
          <a:spcPct val="0"/>
        </a:spcBef>
        <a:spcAft>
          <a:spcPct val="0"/>
        </a:spcAft>
        <a:buChar char="•"/>
        <a:defRPr sz="2000">
          <a:solidFill>
            <a:srgbClr val="103C72"/>
          </a:solidFill>
          <a:latin typeface="+mn-lt"/>
        </a:defRPr>
      </a:lvl8pPr>
      <a:lvl9pPr marL="3886200" indent="-228600" algn="l" rtl="0" eaLnBrk="0" fontAlgn="base" hangingPunct="0">
        <a:lnSpc>
          <a:spcPts val="2800"/>
        </a:lnSpc>
        <a:spcBef>
          <a:spcPct val="0"/>
        </a:spcBef>
        <a:spcAft>
          <a:spcPct val="0"/>
        </a:spcAft>
        <a:buChar char="•"/>
        <a:defRPr sz="2000">
          <a:solidFill>
            <a:srgbClr val="103C7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D63710-2B3F-456F-B44C-2D7C71F68D3D}" type="slidenum">
              <a:rPr lang="en-GB"/>
              <a:pPr>
                <a:defRPr/>
              </a:pPr>
              <a:t>1</a:t>
            </a:fld>
            <a:endParaRPr lang="en-GB" dirty="0"/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692150"/>
            <a:ext cx="7786687" cy="1143000"/>
          </a:xfrm>
        </p:spPr>
        <p:txBody>
          <a:bodyPr/>
          <a:lstStyle/>
          <a:p>
            <a:pPr indent="0" eaLnBrk="1" hangingPunct="1"/>
            <a:r>
              <a:rPr lang="fr-BE" sz="2800" smtClean="0">
                <a:solidFill>
                  <a:srgbClr val="FF3300"/>
                </a:solidFill>
                <a:latin typeface="Arial" charset="0"/>
                <a:cs typeface="Arial" charset="0"/>
              </a:rPr>
              <a:t>Presentation on the PPCM Guidance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3429000"/>
            <a:ext cx="8229600" cy="2519363"/>
          </a:xfrm>
        </p:spPr>
        <p:txBody>
          <a:bodyPr/>
          <a:lstStyle/>
          <a:p>
            <a:pPr algn="ctr">
              <a:lnSpc>
                <a:spcPct val="120000"/>
              </a:lnSpc>
              <a:buFont typeface="Times" pitchFamily="18" charset="0"/>
              <a:buNone/>
            </a:pPr>
            <a:r>
              <a:rPr lang="en-GB" b="1" smtClean="0">
                <a:solidFill>
                  <a:srgbClr val="0033CC"/>
                </a:solidFill>
              </a:rPr>
              <a:t>12 May 2011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C34689-E8CE-4A7F-AB78-B148FDC27589}" type="slidenum">
              <a:rPr lang="en-GB"/>
              <a:pPr>
                <a:defRPr/>
              </a:pPr>
              <a:t>2</a:t>
            </a:fld>
            <a:endParaRPr lang="en-GB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620713"/>
            <a:ext cx="7931150" cy="581025"/>
          </a:xfrm>
        </p:spPr>
        <p:txBody>
          <a:bodyPr/>
          <a:lstStyle/>
          <a:p>
            <a:pPr indent="0" eaLnBrk="1" hangingPunct="1"/>
            <a:r>
              <a:rPr lang="en-GB" sz="2500" smtClean="0">
                <a:solidFill>
                  <a:srgbClr val="FF0000"/>
                </a:solidFill>
                <a:latin typeface="Arial" charset="0"/>
                <a:cs typeface="Arial" charset="0"/>
              </a:rPr>
              <a:t>Why the PPCM?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341438"/>
            <a:ext cx="7847012" cy="4610100"/>
          </a:xfrm>
        </p:spPr>
        <p:txBody>
          <a:bodyPr/>
          <a:lstStyle/>
          <a:p>
            <a:pPr marL="355600" indent="-355600">
              <a:spcAft>
                <a:spcPts val="600"/>
              </a:spcAft>
              <a:buClr>
                <a:srgbClr val="33CC33"/>
              </a:buClr>
              <a:buFont typeface="Wingdings" pitchFamily="2" charset="2"/>
              <a:buChar char="§"/>
            </a:pPr>
            <a:r>
              <a:rPr lang="en-GB" smtClean="0">
                <a:solidFill>
                  <a:schemeClr val="tx1"/>
                </a:solidFill>
              </a:rPr>
              <a:t>To update, simplify and improve three core sets of EuropeAid guidance -- PCM, SPSP and BS</a:t>
            </a:r>
          </a:p>
          <a:p>
            <a:pPr marL="355600" indent="-355600">
              <a:spcBef>
                <a:spcPts val="1200"/>
              </a:spcBef>
              <a:spcAft>
                <a:spcPts val="600"/>
              </a:spcAft>
              <a:buClr>
                <a:srgbClr val="33CC33"/>
              </a:buClr>
              <a:buFont typeface="Wingdings" pitchFamily="2" charset="2"/>
              <a:buChar char="§"/>
            </a:pPr>
            <a:r>
              <a:rPr lang="en-GB" smtClean="0">
                <a:solidFill>
                  <a:schemeClr val="tx1"/>
                </a:solidFill>
              </a:rPr>
              <a:t>The aim of the PPCM is to improve the quality of EU aid </a:t>
            </a:r>
          </a:p>
          <a:p>
            <a:pPr marL="355600" indent="-355600">
              <a:spcBef>
                <a:spcPts val="1200"/>
              </a:spcBef>
              <a:spcAft>
                <a:spcPts val="600"/>
              </a:spcAft>
              <a:buClr>
                <a:srgbClr val="33CC33"/>
              </a:buClr>
              <a:buFont typeface="Wingdings" pitchFamily="2" charset="2"/>
              <a:buNone/>
            </a:pPr>
            <a:endParaRPr lang="en-GB" smtClean="0">
              <a:solidFill>
                <a:schemeClr val="tx1"/>
              </a:solidFill>
            </a:endParaRPr>
          </a:p>
          <a:p>
            <a:pPr marL="355600" indent="-355600" algn="ctr">
              <a:spcBef>
                <a:spcPts val="1200"/>
              </a:spcBef>
              <a:spcAft>
                <a:spcPts val="600"/>
              </a:spcAft>
              <a:buClr>
                <a:srgbClr val="33CC33"/>
              </a:buClr>
              <a:buFont typeface="Wingdings" pitchFamily="2" charset="2"/>
              <a:buNone/>
            </a:pPr>
            <a:r>
              <a:rPr lang="en-GB" sz="2500" b="1" smtClean="0">
                <a:solidFill>
                  <a:srgbClr val="FF0000"/>
                </a:solidFill>
                <a:latin typeface="Arial" charset="0"/>
                <a:cs typeface="Arial" charset="0"/>
              </a:rPr>
              <a:t>How will this be achieved?</a:t>
            </a:r>
          </a:p>
          <a:p>
            <a:pPr marL="355600" indent="-355600">
              <a:spcAft>
                <a:spcPts val="1200"/>
              </a:spcAft>
              <a:buClr>
                <a:srgbClr val="33CC33"/>
              </a:buClr>
              <a:buFont typeface="Wingdings" pitchFamily="2" charset="2"/>
              <a:buChar char="§"/>
            </a:pPr>
            <a:r>
              <a:rPr lang="en-GB" smtClean="0">
                <a:solidFill>
                  <a:schemeClr val="tx1"/>
                </a:solidFill>
              </a:rPr>
              <a:t>Implementation of the Guidance by EU staff</a:t>
            </a:r>
          </a:p>
          <a:p>
            <a:pPr marL="355600" indent="-355600">
              <a:spcAft>
                <a:spcPts val="600"/>
              </a:spcAft>
              <a:buClr>
                <a:srgbClr val="33CC33"/>
              </a:buClr>
              <a:buFont typeface="Wingdings" pitchFamily="2" charset="2"/>
              <a:buChar char="§"/>
            </a:pPr>
            <a:r>
              <a:rPr lang="en-GB" smtClean="0">
                <a:solidFill>
                  <a:schemeClr val="tx1"/>
                </a:solidFill>
              </a:rPr>
              <a:t>PPCM Guidance = advice and support tool – backed up by capacity/training support from HQ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4B7BFA-C68A-42BC-8C24-F6327CCE3819}" type="slidenum">
              <a:rPr lang="en-GB"/>
              <a:pPr>
                <a:defRPr/>
              </a:pPr>
              <a:t>3</a:t>
            </a:fld>
            <a:endParaRPr lang="en-GB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404813"/>
            <a:ext cx="7931150" cy="581025"/>
          </a:xfrm>
        </p:spPr>
        <p:txBody>
          <a:bodyPr/>
          <a:lstStyle/>
          <a:p>
            <a:pPr marL="0" indent="0">
              <a:spcAft>
                <a:spcPts val="600"/>
              </a:spcAft>
            </a:pPr>
            <a:r>
              <a:rPr lang="en-GB" smtClean="0">
                <a:solidFill>
                  <a:srgbClr val="FF0000"/>
                </a:solidFill>
              </a:rPr>
              <a:t>Implementation of the PPCM will:</a:t>
            </a:r>
          </a:p>
        </p:txBody>
      </p:sp>
      <p:sp>
        <p:nvSpPr>
          <p:cNvPr id="422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9588" y="1196975"/>
            <a:ext cx="8208962" cy="4752975"/>
          </a:xfrm>
        </p:spPr>
        <p:txBody>
          <a:bodyPr/>
          <a:lstStyle/>
          <a:p>
            <a:pPr marL="361950" indent="-361950">
              <a:spcAft>
                <a:spcPts val="1200"/>
              </a:spcAft>
              <a:buClr>
                <a:srgbClr val="00CC00"/>
              </a:buClr>
              <a:buSzPct val="115000"/>
              <a:buFont typeface="Wingdings" pitchFamily="2" charset="2"/>
              <a:buChar char="ü"/>
            </a:pPr>
            <a:endParaRPr lang="en-GB" smtClean="0">
              <a:solidFill>
                <a:schemeClr val="tx1"/>
              </a:solidFill>
            </a:endParaRPr>
          </a:p>
          <a:p>
            <a:pPr marL="361950" indent="-361950">
              <a:spcAft>
                <a:spcPts val="1200"/>
              </a:spcAft>
              <a:buClr>
                <a:srgbClr val="00CC00"/>
              </a:buClr>
              <a:buSzPct val="115000"/>
              <a:buFont typeface="Wingdings" pitchFamily="2" charset="2"/>
              <a:buChar char="ü"/>
            </a:pPr>
            <a:r>
              <a:rPr lang="en-GB" smtClean="0">
                <a:solidFill>
                  <a:schemeClr val="tx1"/>
                </a:solidFill>
              </a:rPr>
              <a:t>Support Paris and Accra agendas on aid effectiveness</a:t>
            </a:r>
          </a:p>
          <a:p>
            <a:pPr marL="361950" indent="-361950">
              <a:spcAft>
                <a:spcPts val="1200"/>
              </a:spcAft>
              <a:buClr>
                <a:srgbClr val="00CC00"/>
              </a:buClr>
              <a:buSzPct val="115000"/>
              <a:buFont typeface="Wingdings" pitchFamily="2" charset="2"/>
              <a:buChar char="ü"/>
            </a:pPr>
            <a:r>
              <a:rPr lang="en-GB" smtClean="0">
                <a:solidFill>
                  <a:schemeClr val="tx1"/>
                </a:solidFill>
              </a:rPr>
              <a:t>Address Court of Auditors &amp; Council recommendations</a:t>
            </a:r>
          </a:p>
          <a:p>
            <a:pPr marL="361950" indent="-361950">
              <a:spcAft>
                <a:spcPts val="1200"/>
              </a:spcAft>
              <a:buClr>
                <a:srgbClr val="00CC00"/>
              </a:buClr>
              <a:buSzPct val="115000"/>
              <a:buFont typeface="Wingdings" pitchFamily="2" charset="2"/>
              <a:buChar char="ü"/>
            </a:pPr>
            <a:r>
              <a:rPr lang="en-GB" smtClean="0">
                <a:solidFill>
                  <a:schemeClr val="tx1"/>
                </a:solidFill>
              </a:rPr>
              <a:t>Address duplications and gaps with existing guidance</a:t>
            </a:r>
          </a:p>
          <a:p>
            <a:pPr marL="361950" indent="-361950">
              <a:spcAft>
                <a:spcPts val="1200"/>
              </a:spcAft>
              <a:buClr>
                <a:srgbClr val="00CC00"/>
              </a:buClr>
              <a:buSzPct val="115000"/>
              <a:buFont typeface="Wingdings" pitchFamily="2" charset="2"/>
              <a:buChar char="ü"/>
            </a:pPr>
            <a:r>
              <a:rPr lang="en-GB" smtClean="0">
                <a:solidFill>
                  <a:schemeClr val="tx1"/>
                </a:solidFill>
              </a:rPr>
              <a:t>Build on international best-practice </a:t>
            </a:r>
            <a:r>
              <a:rPr lang="en-GB" sz="1600" smtClean="0">
                <a:solidFill>
                  <a:schemeClr val="tx1"/>
                </a:solidFill>
              </a:rPr>
              <a:t>(e.g. political economy and risk management)</a:t>
            </a:r>
          </a:p>
          <a:p>
            <a:pPr marL="361950" indent="-361950">
              <a:spcAft>
                <a:spcPts val="1200"/>
              </a:spcAft>
              <a:buClr>
                <a:srgbClr val="00CC00"/>
              </a:buClr>
              <a:buSzPct val="115000"/>
              <a:buFont typeface="Wingdings" pitchFamily="2" charset="2"/>
              <a:buChar char="ü"/>
            </a:pPr>
            <a:r>
              <a:rPr lang="en-GB" smtClean="0">
                <a:solidFill>
                  <a:schemeClr val="tx1"/>
                </a:solidFill>
              </a:rPr>
              <a:t>Improve the sequencing &amp; linkages between aid modalities</a:t>
            </a:r>
          </a:p>
          <a:p>
            <a:pPr marL="361950" indent="-361950">
              <a:spcAft>
                <a:spcPts val="1200"/>
              </a:spcAft>
              <a:buClr>
                <a:srgbClr val="00CC00"/>
              </a:buClr>
              <a:buSzPct val="115000"/>
              <a:buFont typeface="Wingdings" pitchFamily="2" charset="2"/>
              <a:buChar char="ü"/>
            </a:pPr>
            <a:r>
              <a:rPr lang="en-GB" smtClean="0">
                <a:solidFill>
                  <a:schemeClr val="tx1"/>
                </a:solidFill>
              </a:rPr>
              <a:t>Strengthen the evidence base for decision-making </a:t>
            </a:r>
          </a:p>
          <a:p>
            <a:pPr marL="361950" indent="-361950">
              <a:spcAft>
                <a:spcPts val="1200"/>
              </a:spcAft>
              <a:buClr>
                <a:srgbClr val="00CC00"/>
              </a:buClr>
              <a:buSzPct val="115000"/>
              <a:buFont typeface="Wingdings" pitchFamily="2" charset="2"/>
              <a:buChar char="ü"/>
            </a:pPr>
            <a:endParaRPr lang="en-GB" sz="1600" smtClean="0">
              <a:solidFill>
                <a:schemeClr val="tx1"/>
              </a:solidFill>
            </a:endParaRPr>
          </a:p>
          <a:p>
            <a:pPr marL="361950" indent="-361950">
              <a:lnSpc>
                <a:spcPct val="115000"/>
              </a:lnSpc>
              <a:buFont typeface="Times" pitchFamily="18" charset="0"/>
              <a:buNone/>
            </a:pPr>
            <a:endParaRPr lang="en-GB" smtClean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A38B21-B52D-4FD0-B22C-C61791493B74}" type="slidenum">
              <a:rPr lang="en-GB"/>
              <a:pPr>
                <a:defRPr/>
              </a:pPr>
              <a:t>4</a:t>
            </a:fld>
            <a:endParaRPr lang="en-GB"/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404813"/>
            <a:ext cx="7786687" cy="581025"/>
          </a:xfrm>
        </p:spPr>
        <p:txBody>
          <a:bodyPr/>
          <a:lstStyle/>
          <a:p>
            <a:pPr indent="0" eaLnBrk="1" hangingPunct="1"/>
            <a:r>
              <a:rPr lang="en-GB" sz="2500" smtClean="0">
                <a:solidFill>
                  <a:srgbClr val="FF0000"/>
                </a:solidFill>
                <a:latin typeface="Arial" charset="0"/>
                <a:cs typeface="Arial" charset="0"/>
              </a:rPr>
              <a:t>Key features of the PPCM Guidance</a:t>
            </a:r>
          </a:p>
        </p:txBody>
      </p:sp>
      <p:sp>
        <p:nvSpPr>
          <p:cNvPr id="422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125538"/>
            <a:ext cx="8207375" cy="4824412"/>
          </a:xfrm>
        </p:spPr>
        <p:txBody>
          <a:bodyPr/>
          <a:lstStyle/>
          <a:p>
            <a:pPr>
              <a:spcAft>
                <a:spcPts val="1800"/>
              </a:spcAft>
              <a:buClr>
                <a:srgbClr val="FF0000"/>
              </a:buClr>
            </a:pPr>
            <a:endParaRPr lang="en-GB" smtClean="0">
              <a:solidFill>
                <a:schemeClr val="tx1"/>
              </a:solidFill>
              <a:cs typeface="Arial" charset="0"/>
            </a:endParaRPr>
          </a:p>
          <a:p>
            <a:pPr>
              <a:spcAft>
                <a:spcPts val="1800"/>
              </a:spcAft>
              <a:buClr>
                <a:srgbClr val="FF0000"/>
              </a:buClr>
            </a:pPr>
            <a:endParaRPr lang="en-GB" smtClean="0">
              <a:solidFill>
                <a:schemeClr val="tx1"/>
              </a:solidFill>
              <a:cs typeface="Arial" charset="0"/>
            </a:endParaRPr>
          </a:p>
          <a:p>
            <a:pPr>
              <a:spcAft>
                <a:spcPts val="1800"/>
              </a:spcAft>
              <a:buClr>
                <a:srgbClr val="FF0000"/>
              </a:buClr>
            </a:pPr>
            <a:r>
              <a:rPr lang="en-GB" smtClean="0">
                <a:solidFill>
                  <a:schemeClr val="tx1"/>
                </a:solidFill>
                <a:cs typeface="Arial" charset="0"/>
              </a:rPr>
              <a:t>Political Economy is mainstreamed</a:t>
            </a:r>
          </a:p>
          <a:p>
            <a:pPr>
              <a:spcAft>
                <a:spcPts val="1800"/>
              </a:spcAft>
              <a:buClr>
                <a:srgbClr val="FF0000"/>
              </a:buClr>
            </a:pPr>
            <a:r>
              <a:rPr lang="en-GB" smtClean="0">
                <a:solidFill>
                  <a:schemeClr val="tx1"/>
                </a:solidFill>
                <a:cs typeface="Arial" charset="0"/>
              </a:rPr>
              <a:t>Country and Sector Context Assessments are strengthened</a:t>
            </a:r>
          </a:p>
          <a:p>
            <a:pPr>
              <a:spcAft>
                <a:spcPts val="1800"/>
              </a:spcAft>
              <a:buClr>
                <a:srgbClr val="FF0000"/>
              </a:buClr>
            </a:pPr>
            <a:r>
              <a:rPr lang="en-GB" smtClean="0">
                <a:solidFill>
                  <a:schemeClr val="tx1"/>
                </a:solidFill>
                <a:cs typeface="Arial" charset="0"/>
              </a:rPr>
              <a:t>Risk Management is introduced</a:t>
            </a:r>
          </a:p>
          <a:p>
            <a:pPr>
              <a:spcAft>
                <a:spcPts val="1800"/>
              </a:spcAft>
              <a:buClr>
                <a:srgbClr val="FF0000"/>
              </a:buClr>
            </a:pPr>
            <a:r>
              <a:rPr lang="en-GB" smtClean="0">
                <a:solidFill>
                  <a:schemeClr val="tx1"/>
                </a:solidFill>
                <a:cs typeface="Arial" charset="0"/>
              </a:rPr>
              <a:t>Policy Dialogue is embedded</a:t>
            </a:r>
          </a:p>
          <a:p>
            <a:pPr>
              <a:spcAft>
                <a:spcPts val="1800"/>
              </a:spcAft>
              <a:buClr>
                <a:srgbClr val="FF0000"/>
              </a:buClr>
            </a:pPr>
            <a:r>
              <a:rPr lang="en-GB" smtClean="0">
                <a:solidFill>
                  <a:schemeClr val="tx1"/>
                </a:solidFill>
                <a:cs typeface="Arial" charset="0"/>
              </a:rPr>
              <a:t>Performance Management is emphasised</a:t>
            </a:r>
            <a:endParaRPr lang="en-GB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786688" cy="777875"/>
          </a:xfrm>
        </p:spPr>
        <p:txBody>
          <a:bodyPr/>
          <a:lstStyle/>
          <a:p>
            <a:r>
              <a:rPr lang="en-GB" sz="2800" smtClean="0">
                <a:solidFill>
                  <a:srgbClr val="FF0000"/>
                </a:solidFill>
                <a:latin typeface="Arial" charset="0"/>
                <a:cs typeface="Arial" charset="0"/>
              </a:rPr>
              <a:t>PPCM Guidance implementation strategy</a:t>
            </a:r>
          </a:p>
        </p:txBody>
      </p:sp>
      <p:sp>
        <p:nvSpPr>
          <p:cNvPr id="34820" name="Oval 4"/>
          <p:cNvSpPr>
            <a:spLocks noChangeArrowheads="1"/>
          </p:cNvSpPr>
          <p:nvPr/>
        </p:nvSpPr>
        <p:spPr bwMode="auto">
          <a:xfrm>
            <a:off x="3851275" y="1773238"/>
            <a:ext cx="1944688" cy="194468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wrap="none" anchor="ctr"/>
          <a:lstStyle/>
          <a:p>
            <a:pPr algn="ctr"/>
            <a:r>
              <a:rPr lang="en-GB" sz="1600" b="1">
                <a:latin typeface="Verdana" pitchFamily="34" charset="0"/>
              </a:rPr>
              <a:t>Stage 1</a:t>
            </a:r>
            <a:r>
              <a:rPr lang="en-GB" sz="1600">
                <a:latin typeface="Verdana" pitchFamily="34" charset="0"/>
              </a:rPr>
              <a:t>:</a:t>
            </a:r>
          </a:p>
          <a:p>
            <a:pPr algn="ctr"/>
            <a:r>
              <a:rPr lang="en-GB" sz="1600">
                <a:latin typeface="Verdana" pitchFamily="34" charset="0"/>
              </a:rPr>
              <a:t>Planning, </a:t>
            </a:r>
          </a:p>
          <a:p>
            <a:pPr algn="ctr"/>
            <a:r>
              <a:rPr lang="en-GB" sz="1600">
                <a:latin typeface="Verdana" pitchFamily="34" charset="0"/>
              </a:rPr>
              <a:t>Research </a:t>
            </a:r>
          </a:p>
          <a:p>
            <a:pPr algn="ctr"/>
            <a:r>
              <a:rPr lang="en-GB" sz="1600">
                <a:latin typeface="Verdana" pitchFamily="34" charset="0"/>
              </a:rPr>
              <a:t>and Design</a:t>
            </a:r>
          </a:p>
          <a:p>
            <a:pPr algn="ctr"/>
            <a:r>
              <a:rPr lang="en-GB" sz="1600">
                <a:latin typeface="Verdana" pitchFamily="34" charset="0"/>
              </a:rPr>
              <a:t>(Jan to July</a:t>
            </a:r>
          </a:p>
          <a:p>
            <a:pPr algn="ctr"/>
            <a:r>
              <a:rPr lang="en-GB" sz="1600">
                <a:latin typeface="Verdana" pitchFamily="34" charset="0"/>
              </a:rPr>
              <a:t>2010)</a:t>
            </a:r>
          </a:p>
        </p:txBody>
      </p:sp>
      <p:sp>
        <p:nvSpPr>
          <p:cNvPr id="34823" name="Oval 7"/>
          <p:cNvSpPr>
            <a:spLocks noChangeArrowheads="1"/>
          </p:cNvSpPr>
          <p:nvPr/>
        </p:nvSpPr>
        <p:spPr bwMode="auto">
          <a:xfrm>
            <a:off x="5508625" y="4292600"/>
            <a:ext cx="1944688" cy="19446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wrap="none" anchor="ctr"/>
          <a:lstStyle/>
          <a:p>
            <a:pPr algn="ctr"/>
            <a:r>
              <a:rPr lang="en-GB" sz="1600" b="1">
                <a:latin typeface="Verdana" pitchFamily="34" charset="0"/>
              </a:rPr>
              <a:t>Stage 2</a:t>
            </a:r>
            <a:r>
              <a:rPr lang="en-GB" sz="1600">
                <a:latin typeface="Verdana" pitchFamily="34" charset="0"/>
              </a:rPr>
              <a:t>:</a:t>
            </a:r>
          </a:p>
          <a:p>
            <a:pPr algn="ctr"/>
            <a:r>
              <a:rPr lang="en-GB" sz="1600">
                <a:latin typeface="Verdana" pitchFamily="34" charset="0"/>
              </a:rPr>
              <a:t>Drafting, </a:t>
            </a:r>
          </a:p>
          <a:p>
            <a:pPr algn="ctr"/>
            <a:r>
              <a:rPr lang="en-GB" sz="1600">
                <a:latin typeface="Verdana" pitchFamily="34" charset="0"/>
              </a:rPr>
              <a:t>Consultation</a:t>
            </a:r>
          </a:p>
          <a:p>
            <a:pPr algn="ctr"/>
            <a:r>
              <a:rPr lang="en-GB" sz="1600">
                <a:latin typeface="Verdana" pitchFamily="34" charset="0"/>
              </a:rPr>
              <a:t>&amp; Testing</a:t>
            </a:r>
          </a:p>
          <a:p>
            <a:pPr algn="ctr"/>
            <a:r>
              <a:rPr lang="en-GB" sz="1600">
                <a:latin typeface="Verdana" pitchFamily="34" charset="0"/>
              </a:rPr>
              <a:t>(Aug 2010 to </a:t>
            </a:r>
          </a:p>
          <a:p>
            <a:pPr algn="ctr"/>
            <a:r>
              <a:rPr lang="en-GB" sz="1600">
                <a:latin typeface="Verdana" pitchFamily="34" charset="0"/>
              </a:rPr>
              <a:t>Feb 2012)</a:t>
            </a:r>
          </a:p>
        </p:txBody>
      </p:sp>
      <p:sp>
        <p:nvSpPr>
          <p:cNvPr id="34825" name="Oval 9"/>
          <p:cNvSpPr>
            <a:spLocks noChangeArrowheads="1"/>
          </p:cNvSpPr>
          <p:nvPr/>
        </p:nvSpPr>
        <p:spPr bwMode="auto">
          <a:xfrm>
            <a:off x="2124075" y="4292600"/>
            <a:ext cx="1944688" cy="19446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wrap="none" anchor="ctr"/>
          <a:lstStyle/>
          <a:p>
            <a:pPr algn="ctr"/>
            <a:r>
              <a:rPr lang="en-GB" sz="1600" b="1">
                <a:latin typeface="Verdana" pitchFamily="34" charset="0"/>
              </a:rPr>
              <a:t>Stage 3</a:t>
            </a:r>
            <a:r>
              <a:rPr lang="en-GB" sz="1600">
                <a:latin typeface="Verdana" pitchFamily="34" charset="0"/>
              </a:rPr>
              <a:t>:</a:t>
            </a:r>
          </a:p>
          <a:p>
            <a:pPr algn="ctr"/>
            <a:r>
              <a:rPr lang="en-GB" sz="1600">
                <a:latin typeface="Verdana" pitchFamily="34" charset="0"/>
              </a:rPr>
              <a:t>Testing,</a:t>
            </a:r>
          </a:p>
          <a:p>
            <a:pPr algn="ctr"/>
            <a:r>
              <a:rPr lang="en-GB" sz="1600">
                <a:latin typeface="Verdana" pitchFamily="34" charset="0"/>
              </a:rPr>
              <a:t>Training &amp;</a:t>
            </a:r>
          </a:p>
          <a:p>
            <a:pPr algn="ctr"/>
            <a:r>
              <a:rPr lang="en-GB" sz="1600">
                <a:latin typeface="Verdana" pitchFamily="34" charset="0"/>
              </a:rPr>
              <a:t>Final Drafting</a:t>
            </a:r>
          </a:p>
          <a:p>
            <a:pPr algn="ctr"/>
            <a:r>
              <a:rPr lang="en-GB" sz="1600">
                <a:latin typeface="Verdana" pitchFamily="34" charset="0"/>
              </a:rPr>
              <a:t>(June 2011 to</a:t>
            </a:r>
          </a:p>
          <a:p>
            <a:pPr algn="ctr"/>
            <a:r>
              <a:rPr lang="en-GB" sz="1600">
                <a:latin typeface="Verdana" pitchFamily="34" charset="0"/>
              </a:rPr>
              <a:t>Aug 2012)</a:t>
            </a:r>
          </a:p>
        </p:txBody>
      </p:sp>
      <p:sp>
        <p:nvSpPr>
          <p:cNvPr id="34826" name="AutoShape 10"/>
          <p:cNvSpPr>
            <a:spLocks noChangeArrowheads="1"/>
          </p:cNvSpPr>
          <p:nvPr/>
        </p:nvSpPr>
        <p:spPr bwMode="auto">
          <a:xfrm rot="2945048">
            <a:off x="5580856" y="3644107"/>
            <a:ext cx="360363" cy="8636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wrap="none" anchor="ctr"/>
          <a:lstStyle/>
          <a:p>
            <a:endParaRPr lang="fr-FR"/>
          </a:p>
        </p:txBody>
      </p:sp>
      <p:sp>
        <p:nvSpPr>
          <p:cNvPr id="34827" name="AutoShape 11"/>
          <p:cNvSpPr>
            <a:spLocks noChangeArrowheads="1"/>
          </p:cNvSpPr>
          <p:nvPr/>
        </p:nvSpPr>
        <p:spPr bwMode="auto">
          <a:xfrm rot="10800000">
            <a:off x="4606925" y="4906963"/>
            <a:ext cx="360363" cy="8636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wrap="none" anchor="ctr"/>
          <a:lstStyle/>
          <a:p>
            <a:endParaRPr lang="fr-FR"/>
          </a:p>
        </p:txBody>
      </p:sp>
      <p:sp>
        <p:nvSpPr>
          <p:cNvPr id="34828" name="AutoShape 12"/>
          <p:cNvSpPr>
            <a:spLocks noChangeArrowheads="1"/>
          </p:cNvSpPr>
          <p:nvPr/>
        </p:nvSpPr>
        <p:spPr bwMode="auto">
          <a:xfrm rot="14726201">
            <a:off x="2302669" y="3464719"/>
            <a:ext cx="360362" cy="8636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wrap="none" anchor="ctr"/>
          <a:lstStyle/>
          <a:p>
            <a:endParaRPr lang="fr-FR"/>
          </a:p>
        </p:txBody>
      </p:sp>
      <p:sp>
        <p:nvSpPr>
          <p:cNvPr id="34829" name="Text Box 13"/>
          <p:cNvSpPr txBox="1">
            <a:spLocks noChangeArrowheads="1"/>
          </p:cNvSpPr>
          <p:nvPr/>
        </p:nvSpPr>
        <p:spPr bwMode="auto">
          <a:xfrm>
            <a:off x="1258888" y="2565400"/>
            <a:ext cx="2089150" cy="7921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b="1">
                <a:latin typeface="Verdana" pitchFamily="34" charset="0"/>
              </a:rPr>
              <a:t>PPCM  </a:t>
            </a:r>
          </a:p>
          <a:p>
            <a:pPr algn="ctr">
              <a:spcBef>
                <a:spcPct val="50000"/>
              </a:spcBef>
            </a:pPr>
            <a:r>
              <a:rPr lang="en-GB" b="1">
                <a:latin typeface="Verdana" pitchFamily="34" charset="0"/>
              </a:rPr>
              <a:t>Guidance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7960F5-D9B7-4D18-993D-67608D3238E3}" type="slidenum">
              <a:rPr lang="en-GB"/>
              <a:pPr>
                <a:defRPr/>
              </a:pPr>
              <a:t>6</a:t>
            </a:fld>
            <a:endParaRPr lang="en-GB"/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333375"/>
            <a:ext cx="7786687" cy="581025"/>
          </a:xfrm>
        </p:spPr>
        <p:txBody>
          <a:bodyPr/>
          <a:lstStyle/>
          <a:p>
            <a:pPr indent="0" eaLnBrk="1" hangingPunct="1"/>
            <a:r>
              <a:rPr lang="en-GB" smtClean="0">
                <a:solidFill>
                  <a:srgbClr val="FF0000"/>
                </a:solidFill>
                <a:latin typeface="Arial" charset="0"/>
                <a:cs typeface="Arial" charset="0"/>
              </a:rPr>
              <a:t>PPCM Guidance -- Next steps to end of year</a:t>
            </a:r>
            <a:r>
              <a:rPr lang="en-GB" sz="2500" smtClean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052513"/>
            <a:ext cx="8496300" cy="5472112"/>
          </a:xfrm>
        </p:spPr>
        <p:txBody>
          <a:bodyPr/>
          <a:lstStyle/>
          <a:p>
            <a:pPr marL="361950" indent="-361950">
              <a:spcBef>
                <a:spcPts val="1000"/>
              </a:spcBef>
              <a:buClr>
                <a:srgbClr val="3333FF"/>
              </a:buClr>
              <a:buFont typeface="Wingdings" pitchFamily="2" charset="2"/>
              <a:buNone/>
            </a:pPr>
            <a:r>
              <a:rPr lang="en-GB" b="1" smtClean="0">
                <a:solidFill>
                  <a:srgbClr val="0033CC"/>
                </a:solidFill>
              </a:rPr>
              <a:t>Ongoing:</a:t>
            </a:r>
          </a:p>
          <a:p>
            <a:pPr lvl="1">
              <a:lnSpc>
                <a:spcPts val="2000"/>
              </a:lnSpc>
              <a:spcBef>
                <a:spcPts val="1000"/>
              </a:spcBef>
              <a:buClr>
                <a:srgbClr val="3333FF"/>
              </a:buClr>
              <a:buFont typeface="Wingdings" pitchFamily="2" charset="2"/>
              <a:buChar char="Ø"/>
            </a:pPr>
            <a:r>
              <a:rPr lang="en-GB" sz="1800" smtClean="0">
                <a:solidFill>
                  <a:schemeClr val="tx1"/>
                </a:solidFill>
              </a:rPr>
              <a:t>Country Context Analysis: Political Economy, PFM, Macro-economic and National Development Policies</a:t>
            </a:r>
          </a:p>
          <a:p>
            <a:pPr lvl="1">
              <a:lnSpc>
                <a:spcPts val="2000"/>
              </a:lnSpc>
              <a:spcBef>
                <a:spcPts val="1000"/>
              </a:spcBef>
              <a:buClr>
                <a:srgbClr val="3333FF"/>
              </a:buClr>
              <a:buFont typeface="Wingdings" pitchFamily="2" charset="2"/>
              <a:buChar char="Ø"/>
            </a:pPr>
            <a:r>
              <a:rPr lang="en-GB" sz="1800" smtClean="0">
                <a:solidFill>
                  <a:schemeClr val="tx1"/>
                </a:solidFill>
              </a:rPr>
              <a:t>Sector Context Analysis: Political Economy and Policy Cycle Assessment</a:t>
            </a:r>
          </a:p>
          <a:p>
            <a:pPr lvl="1">
              <a:lnSpc>
                <a:spcPts val="2000"/>
              </a:lnSpc>
              <a:spcBef>
                <a:spcPts val="1000"/>
              </a:spcBef>
              <a:spcAft>
                <a:spcPts val="600"/>
              </a:spcAft>
              <a:buClr>
                <a:srgbClr val="3333FF"/>
              </a:buClr>
              <a:buFont typeface="Wingdings" pitchFamily="2" charset="2"/>
              <a:buChar char="Ø"/>
            </a:pPr>
            <a:r>
              <a:rPr lang="en-GB" sz="1800" smtClean="0">
                <a:solidFill>
                  <a:schemeClr val="tx1"/>
                </a:solidFill>
              </a:rPr>
              <a:t>Policy Dialogue</a:t>
            </a:r>
          </a:p>
          <a:p>
            <a:pPr lvl="1">
              <a:lnSpc>
                <a:spcPts val="2000"/>
              </a:lnSpc>
              <a:spcBef>
                <a:spcPts val="1000"/>
              </a:spcBef>
              <a:spcAft>
                <a:spcPts val="600"/>
              </a:spcAft>
              <a:buClr>
                <a:srgbClr val="3333FF"/>
              </a:buClr>
              <a:buFont typeface="Wingdings" pitchFamily="2" charset="2"/>
              <a:buChar char="Ø"/>
            </a:pPr>
            <a:r>
              <a:rPr lang="en-GB" sz="1800" smtClean="0">
                <a:solidFill>
                  <a:schemeClr val="tx1"/>
                </a:solidFill>
              </a:rPr>
              <a:t>Monitoring</a:t>
            </a:r>
          </a:p>
          <a:p>
            <a:pPr marL="361950" indent="-361950">
              <a:spcBef>
                <a:spcPts val="1000"/>
              </a:spcBef>
              <a:buClr>
                <a:srgbClr val="3333FF"/>
              </a:buClr>
              <a:buFont typeface="Wingdings" pitchFamily="2" charset="2"/>
              <a:buNone/>
            </a:pPr>
            <a:r>
              <a:rPr lang="en-GB" b="1" smtClean="0">
                <a:solidFill>
                  <a:srgbClr val="0033CC"/>
                </a:solidFill>
              </a:rPr>
              <a:t>Testing:</a:t>
            </a:r>
          </a:p>
          <a:p>
            <a:pPr lvl="1">
              <a:lnSpc>
                <a:spcPts val="2000"/>
              </a:lnSpc>
              <a:spcBef>
                <a:spcPts val="1000"/>
              </a:spcBef>
              <a:spcAft>
                <a:spcPts val="600"/>
              </a:spcAft>
              <a:buClr>
                <a:srgbClr val="3333FF"/>
              </a:buClr>
              <a:buFont typeface="Wingdings" pitchFamily="2" charset="2"/>
              <a:buChar char="Ø"/>
            </a:pPr>
            <a:r>
              <a:rPr lang="en-GB" sz="1800" smtClean="0">
                <a:solidFill>
                  <a:schemeClr val="tx1"/>
                </a:solidFill>
              </a:rPr>
              <a:t>Political Economy tools in Zambia</a:t>
            </a:r>
          </a:p>
          <a:p>
            <a:pPr lvl="1">
              <a:lnSpc>
                <a:spcPts val="2000"/>
              </a:lnSpc>
              <a:spcBef>
                <a:spcPts val="1000"/>
              </a:spcBef>
              <a:spcAft>
                <a:spcPts val="600"/>
              </a:spcAft>
              <a:buClr>
                <a:srgbClr val="3333FF"/>
              </a:buClr>
              <a:buFont typeface="Wingdings" pitchFamily="2" charset="2"/>
              <a:buChar char="Ø"/>
            </a:pPr>
            <a:r>
              <a:rPr lang="en-GB" sz="1800" smtClean="0">
                <a:solidFill>
                  <a:schemeClr val="tx1"/>
                </a:solidFill>
              </a:rPr>
              <a:t>Policy Dialogue Seminar in Philippines</a:t>
            </a:r>
          </a:p>
          <a:p>
            <a:pPr marL="361950" indent="-361950">
              <a:spcBef>
                <a:spcPts val="1000"/>
              </a:spcBef>
              <a:buClr>
                <a:srgbClr val="3333FF"/>
              </a:buClr>
              <a:buFont typeface="Wingdings" pitchFamily="2" charset="2"/>
              <a:buNone/>
            </a:pPr>
            <a:r>
              <a:rPr lang="en-GB" b="1" smtClean="0">
                <a:solidFill>
                  <a:srgbClr val="0033CC"/>
                </a:solidFill>
              </a:rPr>
              <a:t>About to Begin: </a:t>
            </a:r>
          </a:p>
          <a:p>
            <a:pPr lvl="1">
              <a:lnSpc>
                <a:spcPts val="2000"/>
              </a:lnSpc>
              <a:spcBef>
                <a:spcPts val="1000"/>
              </a:spcBef>
              <a:spcAft>
                <a:spcPts val="600"/>
              </a:spcAft>
              <a:buClr>
                <a:srgbClr val="3333FF"/>
              </a:buClr>
              <a:buFont typeface="Wingdings" pitchFamily="2" charset="2"/>
              <a:buChar char="Ø"/>
            </a:pPr>
            <a:r>
              <a:rPr lang="en-GB" sz="1800" smtClean="0">
                <a:solidFill>
                  <a:schemeClr val="tx1"/>
                </a:solidFill>
              </a:rPr>
              <a:t>Evaluation and Lessons Learnt </a:t>
            </a:r>
          </a:p>
          <a:p>
            <a:pPr lvl="1">
              <a:lnSpc>
                <a:spcPts val="2000"/>
              </a:lnSpc>
              <a:spcBef>
                <a:spcPts val="1000"/>
              </a:spcBef>
              <a:spcAft>
                <a:spcPts val="600"/>
              </a:spcAft>
              <a:buClr>
                <a:srgbClr val="3333FF"/>
              </a:buClr>
              <a:buFont typeface="Wingdings" pitchFamily="2" charset="2"/>
              <a:buChar char="Ø"/>
            </a:pPr>
            <a:r>
              <a:rPr lang="en-GB" sz="1800" smtClean="0">
                <a:solidFill>
                  <a:schemeClr val="tx1"/>
                </a:solidFill>
              </a:rPr>
              <a:t>Risk Management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n bleu-white">
  <a:themeElements>
    <a:clrScheme name="En bleu-whi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n bleu-whit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00"/>
        </a:solidFill>
        <a:ln w="1651" cap="rnd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00"/>
        </a:solidFill>
        <a:ln w="1651" cap="rnd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En bleu-whi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n bleu-whi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n bleu-whi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n bleu-whi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n bleu-whi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n bleu-whi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n bleu-whi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n bleu-whi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n bleu-whi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n bleu-whi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n bleu-whi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n bleu-whi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En bleu-white</Template>
  <TotalTime>15389</TotalTime>
  <Words>320</Words>
  <Application>Microsoft Office PowerPoint</Application>
  <PresentationFormat>On-screen Show (4:3)</PresentationFormat>
  <Paragraphs>76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Design Template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Verdana</vt:lpstr>
      <vt:lpstr>Times</vt:lpstr>
      <vt:lpstr>Century Gothic</vt:lpstr>
      <vt:lpstr>Wingdings</vt:lpstr>
      <vt:lpstr>En bleu-white</vt:lpstr>
      <vt:lpstr>En bleu-white</vt:lpstr>
      <vt:lpstr>Presentation on the PPCM Guidance</vt:lpstr>
      <vt:lpstr>Why the PPCM?</vt:lpstr>
      <vt:lpstr>Implementation of the PPCM will:</vt:lpstr>
      <vt:lpstr>Key features of the PPCM Guidance</vt:lpstr>
      <vt:lpstr>PPCM Guidance implementation strategy</vt:lpstr>
      <vt:lpstr>PPCM Guidance -- Next steps to end of year </vt:lpstr>
    </vt:vector>
  </TitlesOfParts>
  <Company>European Commission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Agneta Lindqvist</dc:creator>
  <cp:lastModifiedBy>marijch</cp:lastModifiedBy>
  <cp:revision>419</cp:revision>
  <dcterms:created xsi:type="dcterms:W3CDTF">2006-10-04T15:43:46Z</dcterms:created>
  <dcterms:modified xsi:type="dcterms:W3CDTF">2011-05-06T11:40:41Z</dcterms:modified>
</cp:coreProperties>
</file>