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8" r:id="rId3"/>
    <p:sldId id="259" r:id="rId4"/>
    <p:sldId id="272" r:id="rId5"/>
    <p:sldId id="273" r:id="rId6"/>
    <p:sldId id="275" r:id="rId7"/>
    <p:sldId id="293" r:id="rId8"/>
    <p:sldId id="279" r:id="rId9"/>
    <p:sldId id="276" r:id="rId10"/>
    <p:sldId id="292" r:id="rId11"/>
    <p:sldId id="280" r:id="rId12"/>
    <p:sldId id="287" r:id="rId13"/>
    <p:sldId id="282" r:id="rId14"/>
    <p:sldId id="281" r:id="rId15"/>
    <p:sldId id="298" r:id="rId16"/>
    <p:sldId id="299" r:id="rId17"/>
    <p:sldId id="301" r:id="rId18"/>
    <p:sldId id="294" r:id="rId19"/>
    <p:sldId id="300" r:id="rId20"/>
    <p:sldId id="304" r:id="rId21"/>
    <p:sldId id="305" r:id="rId22"/>
    <p:sldId id="306" r:id="rId23"/>
    <p:sldId id="307" r:id="rId24"/>
    <p:sldId id="295" r:id="rId25"/>
    <p:sldId id="296" r:id="rId26"/>
    <p:sldId id="297" r:id="rId27"/>
    <p:sldId id="26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303C94"/>
    <a:srgbClr val="2626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>
      <p:cViewPr varScale="1">
        <p:scale>
          <a:sx n="130" d="100"/>
          <a:sy n="130" d="100"/>
        </p:scale>
        <p:origin x="-82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8E8F9-E2FB-4497-B636-6A0A4731ECA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D1699E-2E35-45B8-8514-7A54D6694A47}">
      <dgm:prSet custT="1"/>
      <dgm:spPr/>
      <dgm:t>
        <a:bodyPr lIns="36000"/>
        <a:lstStyle/>
        <a:p>
          <a:pPr rtl="0"/>
          <a:r>
            <a:rPr lang="en-US" sz="1800" b="1" dirty="0" smtClean="0"/>
            <a:t>Sebou pilot project in Morocco on water economic issues</a:t>
          </a:r>
        </a:p>
        <a:p>
          <a:pPr rtl="0"/>
          <a:r>
            <a:rPr lang="en-US" sz="1800" b="1" dirty="0" smtClean="0"/>
            <a:t>2007-2008</a:t>
          </a:r>
        </a:p>
      </dgm:t>
    </dgm:pt>
    <dgm:pt modelId="{E76BAEFA-36C7-4230-A918-09D612451FC0}" type="sibTrans" cxnId="{E7AAECCC-9C48-48A3-9E3A-E60B1149BB79}">
      <dgm:prSet/>
      <dgm:spPr/>
      <dgm:t>
        <a:bodyPr/>
        <a:lstStyle/>
        <a:p>
          <a:endParaRPr lang="en-GB"/>
        </a:p>
      </dgm:t>
    </dgm:pt>
    <dgm:pt modelId="{D4686F68-6FBD-4A65-A994-28867F80D3CD}" type="parTrans" cxnId="{E7AAECCC-9C48-48A3-9E3A-E60B1149BB79}">
      <dgm:prSet/>
      <dgm:spPr/>
      <dgm:t>
        <a:bodyPr/>
        <a:lstStyle/>
        <a:p>
          <a:endParaRPr lang="en-GB"/>
        </a:p>
      </dgm:t>
    </dgm:pt>
    <dgm:pt modelId="{D28E1CDB-36B2-4A01-A773-9B9F3BD448BD}">
      <dgm:prSet custT="1"/>
      <dgm:spPr>
        <a:solidFill>
          <a:schemeClr val="accent1">
            <a:lumMod val="75000"/>
          </a:schemeClr>
        </a:solidFill>
      </dgm:spPr>
      <dgm:t>
        <a:bodyPr lIns="36000"/>
        <a:lstStyle/>
        <a:p>
          <a:pPr rtl="0"/>
          <a:r>
            <a:rPr lang="en-GB" sz="1800" b="1" dirty="0" smtClean="0">
              <a:solidFill>
                <a:srgbClr val="FFFF00"/>
              </a:solidFill>
            </a:rPr>
            <a:t>Five working groups on water management issues</a:t>
          </a:r>
        </a:p>
        <a:p>
          <a:pPr rtl="0"/>
          <a:r>
            <a:rPr lang="en-GB" sz="1800" b="1" dirty="0" smtClean="0">
              <a:solidFill>
                <a:srgbClr val="FFFF00"/>
              </a:solidFill>
            </a:rPr>
            <a:t>2003 until now</a:t>
          </a:r>
          <a:endParaRPr lang="en-GB" sz="1800" b="1" dirty="0">
            <a:solidFill>
              <a:srgbClr val="FFFF00"/>
            </a:solidFill>
          </a:endParaRPr>
        </a:p>
      </dgm:t>
    </dgm:pt>
    <dgm:pt modelId="{FE496430-43C7-4E76-98EB-240B77E9408A}" type="parTrans" cxnId="{13E0661B-A4DC-4DD4-B7D1-D13AB708D87A}">
      <dgm:prSet/>
      <dgm:spPr/>
      <dgm:t>
        <a:bodyPr/>
        <a:lstStyle/>
        <a:p>
          <a:endParaRPr lang="en-US"/>
        </a:p>
      </dgm:t>
    </dgm:pt>
    <dgm:pt modelId="{0D840684-618A-4505-9EC7-034B69B60E51}" type="sibTrans" cxnId="{13E0661B-A4DC-4DD4-B7D1-D13AB708D87A}">
      <dgm:prSet/>
      <dgm:spPr/>
      <dgm:t>
        <a:bodyPr/>
        <a:lstStyle/>
        <a:p>
          <a:endParaRPr lang="en-US"/>
        </a:p>
      </dgm:t>
    </dgm:pt>
    <dgm:pt modelId="{5D475911-B877-4CE2-9DBF-2ADCC64380F0}">
      <dgm:prSet custT="1"/>
      <dgm:spPr/>
      <dgm:t>
        <a:bodyPr lIns="36000"/>
        <a:lstStyle/>
        <a:p>
          <a:pPr rtl="0"/>
          <a:r>
            <a:rPr lang="en-US" sz="1800" b="1" dirty="0" smtClean="0"/>
            <a:t>Litani river pilot project in Lebanon on organizational issues</a:t>
          </a:r>
        </a:p>
        <a:p>
          <a:pPr rtl="0"/>
          <a:r>
            <a:rPr lang="en-US" sz="1800" b="1" dirty="0" smtClean="0"/>
            <a:t>2008-2009</a:t>
          </a:r>
          <a:endParaRPr lang="en-GB" sz="1800" b="1" dirty="0"/>
        </a:p>
      </dgm:t>
    </dgm:pt>
    <dgm:pt modelId="{3B755D31-CFC6-49A2-AA97-2C21FFD20CEE}" type="parTrans" cxnId="{123CF68A-C832-4B2D-897A-B46C2BF65D9E}">
      <dgm:prSet/>
      <dgm:spPr/>
      <dgm:t>
        <a:bodyPr/>
        <a:lstStyle/>
        <a:p>
          <a:endParaRPr lang="en-US"/>
        </a:p>
      </dgm:t>
    </dgm:pt>
    <dgm:pt modelId="{D2347173-991D-4865-85E0-CC8A7F421F9D}" type="sibTrans" cxnId="{123CF68A-C832-4B2D-897A-B46C2BF65D9E}">
      <dgm:prSet/>
      <dgm:spPr/>
      <dgm:t>
        <a:bodyPr/>
        <a:lstStyle/>
        <a:p>
          <a:endParaRPr lang="en-US"/>
        </a:p>
      </dgm:t>
    </dgm:pt>
    <dgm:pt modelId="{18B3C470-8D75-4FC8-ADC4-1EBF633AA543}">
      <dgm:prSet custT="1"/>
      <dgm:spPr>
        <a:solidFill>
          <a:srgbClr val="FF0000"/>
        </a:solidFill>
      </dgm:spPr>
      <dgm:t>
        <a:bodyPr lIns="36000"/>
        <a:lstStyle/>
        <a:p>
          <a:pPr rtl="0"/>
          <a:r>
            <a:rPr lang="en-GB" sz="1800" b="1" dirty="0" smtClean="0"/>
            <a:t>Pilot project on RBM organisation in the Jordan River basin</a:t>
          </a:r>
        </a:p>
        <a:p>
          <a:pPr rtl="0"/>
          <a:r>
            <a:rPr lang="en-GB" sz="1800" b="1" dirty="0" smtClean="0"/>
            <a:t>starting 2011</a:t>
          </a:r>
          <a:endParaRPr lang="en-GB" sz="1800" b="1" dirty="0"/>
        </a:p>
      </dgm:t>
    </dgm:pt>
    <dgm:pt modelId="{9A52717D-C5CF-4DA6-AD19-1C8A3378B908}" type="parTrans" cxnId="{690C238B-F6F6-4435-A8DE-6727154D66BC}">
      <dgm:prSet/>
      <dgm:spPr/>
      <dgm:t>
        <a:bodyPr/>
        <a:lstStyle/>
        <a:p>
          <a:endParaRPr lang="en-US"/>
        </a:p>
      </dgm:t>
    </dgm:pt>
    <dgm:pt modelId="{253BA04A-FE2A-41BE-B270-65778935D19B}" type="sibTrans" cxnId="{690C238B-F6F6-4435-A8DE-6727154D66BC}">
      <dgm:prSet/>
      <dgm:spPr/>
      <dgm:t>
        <a:bodyPr/>
        <a:lstStyle/>
        <a:p>
          <a:endParaRPr lang="en-US"/>
        </a:p>
      </dgm:t>
    </dgm:pt>
    <dgm:pt modelId="{80136A5E-BC34-4BDE-86C9-4F9874F71F36}">
      <dgm:prSet custT="1"/>
      <dgm:spPr>
        <a:solidFill>
          <a:srgbClr val="FF0000"/>
        </a:solidFill>
      </dgm:spPr>
      <dgm:t>
        <a:bodyPr lIns="36000"/>
        <a:lstStyle/>
        <a:p>
          <a:pPr rtl="0"/>
          <a:r>
            <a:rPr lang="en-GB" sz="1800" b="1" dirty="0" smtClean="0"/>
            <a:t>Pilot project on integration of ICZM and IWRM in Buna/Bojana</a:t>
          </a:r>
        </a:p>
        <a:p>
          <a:pPr rtl="0"/>
          <a:r>
            <a:rPr lang="en-GB" sz="1800" b="1" dirty="0" smtClean="0"/>
            <a:t>starting 2011</a:t>
          </a:r>
          <a:endParaRPr lang="en-GB" sz="1800" b="1" dirty="0"/>
        </a:p>
      </dgm:t>
    </dgm:pt>
    <dgm:pt modelId="{FB7BDC22-03B6-4A8E-91EB-62F05507E4AF}" type="parTrans" cxnId="{0D0B764A-6EFA-438E-B8F7-74A69E04C288}">
      <dgm:prSet/>
      <dgm:spPr/>
      <dgm:t>
        <a:bodyPr/>
        <a:lstStyle/>
        <a:p>
          <a:endParaRPr lang="en-US"/>
        </a:p>
      </dgm:t>
    </dgm:pt>
    <dgm:pt modelId="{F7C350F4-106A-45CA-988F-54869A954538}" type="sibTrans" cxnId="{0D0B764A-6EFA-438E-B8F7-74A69E04C288}">
      <dgm:prSet/>
      <dgm:spPr/>
      <dgm:t>
        <a:bodyPr/>
        <a:lstStyle/>
        <a:p>
          <a:endParaRPr lang="en-US"/>
        </a:p>
      </dgm:t>
    </dgm:pt>
    <dgm:pt modelId="{50D75CD5-AF2C-4B81-AFCA-5089A4BE02BC}" type="pres">
      <dgm:prSet presAssocID="{5F88E8F9-E2FB-4497-B636-6A0A4731EC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3CF6F-1C1B-4C02-A731-93650C64FEE9}" type="pres">
      <dgm:prSet presAssocID="{D28E1CDB-36B2-4A01-A773-9B9F3BD44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2855-99EB-407C-AFA6-55A222523C73}" type="pres">
      <dgm:prSet presAssocID="{0D840684-618A-4505-9EC7-034B69B60E51}" presName="sibTrans" presStyleCnt="0"/>
      <dgm:spPr/>
      <dgm:t>
        <a:bodyPr/>
        <a:lstStyle/>
        <a:p>
          <a:endParaRPr lang="en-US"/>
        </a:p>
      </dgm:t>
    </dgm:pt>
    <dgm:pt modelId="{BC5A51CD-8ED3-4206-8608-6355A965370A}" type="pres">
      <dgm:prSet presAssocID="{37D1699E-2E35-45B8-8514-7A54D6694A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06FB8-8B7D-418E-A059-D12DE59F4AA4}" type="pres">
      <dgm:prSet presAssocID="{E76BAEFA-36C7-4230-A918-09D612451FC0}" presName="sibTrans" presStyleCnt="0"/>
      <dgm:spPr/>
      <dgm:t>
        <a:bodyPr/>
        <a:lstStyle/>
        <a:p>
          <a:endParaRPr lang="en-US"/>
        </a:p>
      </dgm:t>
    </dgm:pt>
    <dgm:pt modelId="{C9F0F892-20DD-4D70-B8F6-01BA52903C98}" type="pres">
      <dgm:prSet presAssocID="{5D475911-B877-4CE2-9DBF-2ADCC64380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83293-4653-42F4-A465-AADAB902E3AE}" type="pres">
      <dgm:prSet presAssocID="{D2347173-991D-4865-85E0-CC8A7F421F9D}" presName="sibTrans" presStyleCnt="0"/>
      <dgm:spPr/>
      <dgm:t>
        <a:bodyPr/>
        <a:lstStyle/>
        <a:p>
          <a:endParaRPr lang="en-US"/>
        </a:p>
      </dgm:t>
    </dgm:pt>
    <dgm:pt modelId="{46961797-5562-4F72-8A00-3C6B0BB78169}" type="pres">
      <dgm:prSet presAssocID="{18B3C470-8D75-4FC8-ADC4-1EBF633AA5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847D-28DA-482F-B7C0-7F930FA176D3}" type="pres">
      <dgm:prSet presAssocID="{253BA04A-FE2A-41BE-B270-65778935D19B}" presName="sibTrans" presStyleCnt="0"/>
      <dgm:spPr/>
    </dgm:pt>
    <dgm:pt modelId="{8BAEEC67-785A-4EEE-8219-7AD683B68C20}" type="pres">
      <dgm:prSet presAssocID="{80136A5E-BC34-4BDE-86C9-4F9874F71F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B764A-6EFA-438E-B8F7-74A69E04C288}" srcId="{5F88E8F9-E2FB-4497-B636-6A0A4731ECA8}" destId="{80136A5E-BC34-4BDE-86C9-4F9874F71F36}" srcOrd="4" destOrd="0" parTransId="{FB7BDC22-03B6-4A8E-91EB-62F05507E4AF}" sibTransId="{F7C350F4-106A-45CA-988F-54869A954538}"/>
    <dgm:cxn modelId="{A17A087C-00DD-469A-9330-3B53505BCDF9}" type="presOf" srcId="{80136A5E-BC34-4BDE-86C9-4F9874F71F36}" destId="{8BAEEC67-785A-4EEE-8219-7AD683B68C20}" srcOrd="0" destOrd="0" presId="urn:microsoft.com/office/officeart/2005/8/layout/hList6"/>
    <dgm:cxn modelId="{5FB0EC74-B693-47BC-95A3-3E614C4C61AA}" type="presOf" srcId="{5D475911-B877-4CE2-9DBF-2ADCC64380F0}" destId="{C9F0F892-20DD-4D70-B8F6-01BA52903C98}" srcOrd="0" destOrd="0" presId="urn:microsoft.com/office/officeart/2005/8/layout/hList6"/>
    <dgm:cxn modelId="{E7AAECCC-9C48-48A3-9E3A-E60B1149BB79}" srcId="{5F88E8F9-E2FB-4497-B636-6A0A4731ECA8}" destId="{37D1699E-2E35-45B8-8514-7A54D6694A47}" srcOrd="1" destOrd="0" parTransId="{D4686F68-6FBD-4A65-A994-28867F80D3CD}" sibTransId="{E76BAEFA-36C7-4230-A918-09D612451FC0}"/>
    <dgm:cxn modelId="{13E0661B-A4DC-4DD4-B7D1-D13AB708D87A}" srcId="{5F88E8F9-E2FB-4497-B636-6A0A4731ECA8}" destId="{D28E1CDB-36B2-4A01-A773-9B9F3BD448BD}" srcOrd="0" destOrd="0" parTransId="{FE496430-43C7-4E76-98EB-240B77E9408A}" sibTransId="{0D840684-618A-4505-9EC7-034B69B60E51}"/>
    <dgm:cxn modelId="{0712F409-CF05-45D4-8428-7C886B3BBCFF}" type="presOf" srcId="{5F88E8F9-E2FB-4497-B636-6A0A4731ECA8}" destId="{50D75CD5-AF2C-4B81-AFCA-5089A4BE02BC}" srcOrd="0" destOrd="0" presId="urn:microsoft.com/office/officeart/2005/8/layout/hList6"/>
    <dgm:cxn modelId="{690C238B-F6F6-4435-A8DE-6727154D66BC}" srcId="{5F88E8F9-E2FB-4497-B636-6A0A4731ECA8}" destId="{18B3C470-8D75-4FC8-ADC4-1EBF633AA543}" srcOrd="3" destOrd="0" parTransId="{9A52717D-C5CF-4DA6-AD19-1C8A3378B908}" sibTransId="{253BA04A-FE2A-41BE-B270-65778935D19B}"/>
    <dgm:cxn modelId="{123CF68A-C832-4B2D-897A-B46C2BF65D9E}" srcId="{5F88E8F9-E2FB-4497-B636-6A0A4731ECA8}" destId="{5D475911-B877-4CE2-9DBF-2ADCC64380F0}" srcOrd="2" destOrd="0" parTransId="{3B755D31-CFC6-49A2-AA97-2C21FFD20CEE}" sibTransId="{D2347173-991D-4865-85E0-CC8A7F421F9D}"/>
    <dgm:cxn modelId="{5BBEE6B2-5B88-4188-9F26-C2E33FECF7C7}" type="presOf" srcId="{18B3C470-8D75-4FC8-ADC4-1EBF633AA543}" destId="{46961797-5562-4F72-8A00-3C6B0BB78169}" srcOrd="0" destOrd="0" presId="urn:microsoft.com/office/officeart/2005/8/layout/hList6"/>
    <dgm:cxn modelId="{715220D0-234A-4D72-8DB1-63DBA82BACCB}" type="presOf" srcId="{D28E1CDB-36B2-4A01-A773-9B9F3BD448BD}" destId="{2F53CF6F-1C1B-4C02-A731-93650C64FEE9}" srcOrd="0" destOrd="0" presId="urn:microsoft.com/office/officeart/2005/8/layout/hList6"/>
    <dgm:cxn modelId="{39B42796-4A6C-49F4-9880-ADFBBD7FCB12}" type="presOf" srcId="{37D1699E-2E35-45B8-8514-7A54D6694A47}" destId="{BC5A51CD-8ED3-4206-8608-6355A965370A}" srcOrd="0" destOrd="0" presId="urn:microsoft.com/office/officeart/2005/8/layout/hList6"/>
    <dgm:cxn modelId="{722B8012-ABE4-4716-B6EC-FA39AA6CED95}" type="presParOf" srcId="{50D75CD5-AF2C-4B81-AFCA-5089A4BE02BC}" destId="{2F53CF6F-1C1B-4C02-A731-93650C64FEE9}" srcOrd="0" destOrd="0" presId="urn:microsoft.com/office/officeart/2005/8/layout/hList6"/>
    <dgm:cxn modelId="{80BD12B3-6729-4B23-A2C3-C74C94F44A7E}" type="presParOf" srcId="{50D75CD5-AF2C-4B81-AFCA-5089A4BE02BC}" destId="{7AE82855-99EB-407C-AFA6-55A222523C73}" srcOrd="1" destOrd="0" presId="urn:microsoft.com/office/officeart/2005/8/layout/hList6"/>
    <dgm:cxn modelId="{39FE3472-C74F-43F4-B629-2208E361A172}" type="presParOf" srcId="{50D75CD5-AF2C-4B81-AFCA-5089A4BE02BC}" destId="{BC5A51CD-8ED3-4206-8608-6355A965370A}" srcOrd="2" destOrd="0" presId="urn:microsoft.com/office/officeart/2005/8/layout/hList6"/>
    <dgm:cxn modelId="{6C91CCF6-6A25-4DEE-849B-72D26738E37C}" type="presParOf" srcId="{50D75CD5-AF2C-4B81-AFCA-5089A4BE02BC}" destId="{48A06FB8-8B7D-418E-A059-D12DE59F4AA4}" srcOrd="3" destOrd="0" presId="urn:microsoft.com/office/officeart/2005/8/layout/hList6"/>
    <dgm:cxn modelId="{075E05E4-B3C8-453C-84CC-74C24427621F}" type="presParOf" srcId="{50D75CD5-AF2C-4B81-AFCA-5089A4BE02BC}" destId="{C9F0F892-20DD-4D70-B8F6-01BA52903C98}" srcOrd="4" destOrd="0" presId="urn:microsoft.com/office/officeart/2005/8/layout/hList6"/>
    <dgm:cxn modelId="{9733766A-0E32-4DBC-B8EC-4A3150EEA480}" type="presParOf" srcId="{50D75CD5-AF2C-4B81-AFCA-5089A4BE02BC}" destId="{8B383293-4653-42F4-A465-AADAB902E3AE}" srcOrd="5" destOrd="0" presId="urn:microsoft.com/office/officeart/2005/8/layout/hList6"/>
    <dgm:cxn modelId="{9912031A-B86C-457F-A3D2-D1DE5F0A1C26}" type="presParOf" srcId="{50D75CD5-AF2C-4B81-AFCA-5089A4BE02BC}" destId="{46961797-5562-4F72-8A00-3C6B0BB78169}" srcOrd="6" destOrd="0" presId="urn:microsoft.com/office/officeart/2005/8/layout/hList6"/>
    <dgm:cxn modelId="{24F273E5-909B-4A27-B438-6675A7FC7169}" type="presParOf" srcId="{50D75CD5-AF2C-4B81-AFCA-5089A4BE02BC}" destId="{4A24847D-28DA-482F-B7C0-7F930FA176D3}" srcOrd="7" destOrd="0" presId="urn:microsoft.com/office/officeart/2005/8/layout/hList6"/>
    <dgm:cxn modelId="{5B59AD1C-21BB-4284-8418-A83DBD7FC7BD}" type="presParOf" srcId="{50D75CD5-AF2C-4B81-AFCA-5089A4BE02BC}" destId="{8BAEEC67-785A-4EEE-8219-7AD683B68C2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94690-6B5A-4893-B11F-D3EE6404A5A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EC3299-C3A3-44D4-8394-EBC11A6BAB0E}">
      <dgm:prSet/>
      <dgm:spPr/>
      <dgm:t>
        <a:bodyPr/>
        <a:lstStyle/>
        <a:p>
          <a:pPr rtl="0"/>
          <a:r>
            <a:rPr lang="en-US" dirty="0" smtClean="0"/>
            <a:t>Thank you for your attention!</a:t>
          </a:r>
          <a:endParaRPr lang="en-GB" dirty="0"/>
        </a:p>
      </dgm:t>
    </dgm:pt>
    <dgm:pt modelId="{AC538D00-E0A4-4DCD-B465-6441D5533AA4}" type="parTrans" cxnId="{251AD2EA-45CD-4BC5-9921-2D404C5C3E44}">
      <dgm:prSet/>
      <dgm:spPr/>
      <dgm:t>
        <a:bodyPr/>
        <a:lstStyle/>
        <a:p>
          <a:endParaRPr lang="en-GB"/>
        </a:p>
      </dgm:t>
    </dgm:pt>
    <dgm:pt modelId="{C0435EDD-ACB4-4B75-9B2B-BFCF2DAB4405}" type="sibTrans" cxnId="{251AD2EA-45CD-4BC5-9921-2D404C5C3E44}">
      <dgm:prSet/>
      <dgm:spPr/>
      <dgm:t>
        <a:bodyPr/>
        <a:lstStyle/>
        <a:p>
          <a:endParaRPr lang="en-GB"/>
        </a:p>
      </dgm:t>
    </dgm:pt>
    <dgm:pt modelId="{BDEFC414-86C2-452C-B1D7-F9DB492D82BA}" type="pres">
      <dgm:prSet presAssocID="{A1594690-6B5A-4893-B11F-D3EE6404A5A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440285-98A9-48A1-8E85-B642DC59A6BC}" type="pres">
      <dgm:prSet presAssocID="{C5EC3299-C3A3-44D4-8394-EBC11A6BAB0E}" presName="circ1TxSh" presStyleLbl="vennNode1" presStyleIdx="0" presStyleCnt="1"/>
      <dgm:spPr/>
      <dgm:t>
        <a:bodyPr/>
        <a:lstStyle/>
        <a:p>
          <a:endParaRPr lang="en-GB"/>
        </a:p>
      </dgm:t>
    </dgm:pt>
  </dgm:ptLst>
  <dgm:cxnLst>
    <dgm:cxn modelId="{251AD2EA-45CD-4BC5-9921-2D404C5C3E44}" srcId="{A1594690-6B5A-4893-B11F-D3EE6404A5AD}" destId="{C5EC3299-C3A3-44D4-8394-EBC11A6BAB0E}" srcOrd="0" destOrd="0" parTransId="{AC538D00-E0A4-4DCD-B465-6441D5533AA4}" sibTransId="{C0435EDD-ACB4-4B75-9B2B-BFCF2DAB4405}"/>
    <dgm:cxn modelId="{8D837D1F-F24C-4F6F-920F-94EBB4E88C83}" type="presOf" srcId="{A1594690-6B5A-4893-B11F-D3EE6404A5AD}" destId="{BDEFC414-86C2-452C-B1D7-F9DB492D82BA}" srcOrd="0" destOrd="0" presId="urn:microsoft.com/office/officeart/2005/8/layout/venn1"/>
    <dgm:cxn modelId="{FDC1497B-B1E7-4D0C-8625-FFA75CC4B368}" type="presOf" srcId="{C5EC3299-C3A3-44D4-8394-EBC11A6BAB0E}" destId="{CD440285-98A9-48A1-8E85-B642DC59A6BC}" srcOrd="0" destOrd="0" presId="urn:microsoft.com/office/officeart/2005/8/layout/venn1"/>
    <dgm:cxn modelId="{176C8A03-33B2-48A1-A49E-5F04C6482D92}" type="presParOf" srcId="{BDEFC414-86C2-452C-B1D7-F9DB492D82BA}" destId="{CD440285-98A9-48A1-8E85-B642DC59A6B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3CF6F-1C1B-4C02-A731-93650C64FEE9}">
      <dsp:nvSpPr>
        <dsp:cNvPr id="0" name=""/>
        <dsp:cNvSpPr/>
      </dsp:nvSpPr>
      <dsp:spPr>
        <a:xfrm rot="16200000">
          <a:off x="-1048843" y="1053264"/>
          <a:ext cx="3657615" cy="1551086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00"/>
              </a:solidFill>
            </a:rPr>
            <a:t>Five working groups on water management issues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00"/>
              </a:solidFill>
            </a:rPr>
            <a:t>2003 until now</a:t>
          </a:r>
          <a:endParaRPr lang="en-GB" sz="1800" b="1" kern="1200" dirty="0">
            <a:solidFill>
              <a:srgbClr val="FFFF00"/>
            </a:solidFill>
          </a:endParaRPr>
        </a:p>
      </dsp:txBody>
      <dsp:txXfrm rot="16200000">
        <a:off x="-1048843" y="1053264"/>
        <a:ext cx="3657615" cy="1551086"/>
      </dsp:txXfrm>
    </dsp:sp>
    <dsp:sp modelId="{BC5A51CD-8ED3-4206-8608-6355A965370A}">
      <dsp:nvSpPr>
        <dsp:cNvPr id="0" name=""/>
        <dsp:cNvSpPr/>
      </dsp:nvSpPr>
      <dsp:spPr>
        <a:xfrm rot="16200000">
          <a:off x="618574" y="1053264"/>
          <a:ext cx="365761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Sebou pilot project in Morocco on water economic issues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2007-2008</a:t>
          </a:r>
        </a:p>
      </dsp:txBody>
      <dsp:txXfrm rot="16200000">
        <a:off x="618574" y="1053264"/>
        <a:ext cx="3657615" cy="1551086"/>
      </dsp:txXfrm>
    </dsp:sp>
    <dsp:sp modelId="{C9F0F892-20DD-4D70-B8F6-01BA52903C98}">
      <dsp:nvSpPr>
        <dsp:cNvPr id="0" name=""/>
        <dsp:cNvSpPr/>
      </dsp:nvSpPr>
      <dsp:spPr>
        <a:xfrm rot="16200000">
          <a:off x="2285992" y="1053264"/>
          <a:ext cx="365761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Litani river pilot project in Lebanon on organizational issues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2008-2009</a:t>
          </a:r>
          <a:endParaRPr lang="en-GB" sz="1800" b="1" kern="1200" dirty="0"/>
        </a:p>
      </dsp:txBody>
      <dsp:txXfrm rot="16200000">
        <a:off x="2285992" y="1053264"/>
        <a:ext cx="3657615" cy="1551086"/>
      </dsp:txXfrm>
    </dsp:sp>
    <dsp:sp modelId="{46961797-5562-4F72-8A00-3C6B0BB78169}">
      <dsp:nvSpPr>
        <dsp:cNvPr id="0" name=""/>
        <dsp:cNvSpPr/>
      </dsp:nvSpPr>
      <dsp:spPr>
        <a:xfrm rot="16200000">
          <a:off x="3953410" y="1053264"/>
          <a:ext cx="3657615" cy="1551086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Pilot project on RBM organisation in the Jordan River basin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starting 2011</a:t>
          </a:r>
          <a:endParaRPr lang="en-GB" sz="1800" b="1" kern="1200" dirty="0"/>
        </a:p>
      </dsp:txBody>
      <dsp:txXfrm rot="16200000">
        <a:off x="3953410" y="1053264"/>
        <a:ext cx="3657615" cy="1551086"/>
      </dsp:txXfrm>
    </dsp:sp>
    <dsp:sp modelId="{8BAEEC67-785A-4EEE-8219-7AD683B68C20}">
      <dsp:nvSpPr>
        <dsp:cNvPr id="0" name=""/>
        <dsp:cNvSpPr/>
      </dsp:nvSpPr>
      <dsp:spPr>
        <a:xfrm rot="16200000">
          <a:off x="5620828" y="1053264"/>
          <a:ext cx="3657615" cy="1551086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Pilot project on integration of ICZM and IWRM in Buna/Bojana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starting 2011</a:t>
          </a:r>
          <a:endParaRPr lang="en-GB" sz="1800" b="1" kern="1200" dirty="0"/>
        </a:p>
      </dsp:txBody>
      <dsp:txXfrm rot="16200000">
        <a:off x="5620828" y="1053264"/>
        <a:ext cx="3657615" cy="1551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40285-98A9-48A1-8E85-B642DC59A6BC}">
      <dsp:nvSpPr>
        <dsp:cNvPr id="0" name=""/>
        <dsp:cNvSpPr/>
      </dsp:nvSpPr>
      <dsp:spPr>
        <a:xfrm>
          <a:off x="1931782" y="0"/>
          <a:ext cx="4366035" cy="43660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Thank you for your attention!</a:t>
          </a:r>
          <a:endParaRPr lang="en-GB" sz="5700" kern="1200" dirty="0"/>
        </a:p>
      </dsp:txBody>
      <dsp:txXfrm>
        <a:off x="1931782" y="0"/>
        <a:ext cx="4366035" cy="436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E71B-4537-4157-BAA1-644B58BAB2A8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00EB6-7E77-435D-9EAC-874938D1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5EE7-B4DF-4424-860D-B6CE93AF7EF2}" type="datetimeFigureOut">
              <a:rPr lang="en-US" smtClean="0"/>
              <a:pPr/>
              <a:t>6/25/2011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5BF3-184F-496A-8862-0E5CDEF5D3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It is important to explain and demonstrate</a:t>
            </a:r>
            <a:r>
              <a:rPr lang="en-GB" baseline="0" dirty="0" smtClean="0"/>
              <a:t> this also to recipient countries and stakeholders</a:t>
            </a:r>
          </a:p>
          <a:p>
            <a:pPr marL="228600" indent="-228600">
              <a:buAutoNum type="arabicPeriod"/>
            </a:pPr>
            <a:r>
              <a:rPr lang="en-GB" dirty="0" smtClean="0"/>
              <a:t>Sharing</a:t>
            </a:r>
            <a:r>
              <a:rPr lang="en-GB" baseline="0" dirty="0" smtClean="0"/>
              <a:t> information, having procedures in place is important, but there should be dialogue with the objective of consensus building</a:t>
            </a:r>
          </a:p>
          <a:p>
            <a:pPr marL="228600" indent="-228600">
              <a:buAutoNum type="arabicPeriod"/>
            </a:pPr>
            <a:r>
              <a:rPr lang="en-GB" dirty="0" smtClean="0"/>
              <a:t>The</a:t>
            </a:r>
            <a:r>
              <a:rPr lang="en-GB" baseline="0" dirty="0" smtClean="0"/>
              <a:t> essence is knowledge management which is something completely different from 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It is important to explain and demonstrate</a:t>
            </a:r>
            <a:r>
              <a:rPr lang="en-GB" baseline="0" dirty="0" smtClean="0"/>
              <a:t> this also to recipient countries and stakeholders</a:t>
            </a:r>
          </a:p>
          <a:p>
            <a:pPr marL="228600" indent="-228600">
              <a:buAutoNum type="arabicPeriod"/>
            </a:pPr>
            <a:r>
              <a:rPr lang="en-GB" dirty="0" smtClean="0"/>
              <a:t>Sharing</a:t>
            </a:r>
            <a:r>
              <a:rPr lang="en-GB" baseline="0" dirty="0" smtClean="0"/>
              <a:t> information, having procedures in place is important, but there should be dialogue with the objective of consensus building</a:t>
            </a:r>
          </a:p>
          <a:p>
            <a:pPr marL="228600" indent="-228600">
              <a:buAutoNum type="arabicPeriod"/>
            </a:pPr>
            <a:r>
              <a:rPr lang="en-GB" dirty="0" smtClean="0"/>
              <a:t>The</a:t>
            </a:r>
            <a:r>
              <a:rPr lang="en-GB" baseline="0" dirty="0" smtClean="0"/>
              <a:t> essence is knowledge management which is something completely different from 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It is important to explain and demonstrate</a:t>
            </a:r>
            <a:r>
              <a:rPr lang="en-GB" baseline="0" dirty="0" smtClean="0"/>
              <a:t> this also to recipient countries and stakeholders</a:t>
            </a:r>
          </a:p>
          <a:p>
            <a:pPr marL="228600" indent="-228600">
              <a:buAutoNum type="arabicPeriod"/>
            </a:pPr>
            <a:r>
              <a:rPr lang="en-GB" dirty="0" smtClean="0"/>
              <a:t>Sharing</a:t>
            </a:r>
            <a:r>
              <a:rPr lang="en-GB" baseline="0" dirty="0" smtClean="0"/>
              <a:t> information, having procedures in place is important, but there should be dialogue with the objective of consensus </a:t>
            </a:r>
            <a:r>
              <a:rPr lang="en-GB" baseline="0" dirty="0" smtClean="0"/>
              <a:t>building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Water </a:t>
            </a:r>
            <a:r>
              <a:rPr lang="en-GB" baseline="0" dirty="0" err="1" smtClean="0"/>
              <a:t>Ewvaluation</a:t>
            </a:r>
            <a:r>
              <a:rPr lang="en-GB" baseline="0" dirty="0" smtClean="0"/>
              <a:t> and Planning System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dirty="0" smtClean="0"/>
              <a:t>The</a:t>
            </a:r>
            <a:r>
              <a:rPr lang="en-GB" baseline="0" dirty="0" smtClean="0"/>
              <a:t> essence is knowledge management which is something completely different from </a:t>
            </a:r>
            <a:r>
              <a:rPr lang="en-GB" baseline="0" dirty="0" smtClean="0"/>
              <a:t>training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This also applies to transboundary </a:t>
            </a:r>
            <a:r>
              <a:rPr lang="en-GB" baseline="0" dirty="0" err="1" smtClean="0"/>
              <a:t>managment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baseline="0" dirty="0" smtClean="0"/>
              <a:t>Proper data analysis and reporting informs us about the status in the river basin (of pressures, of pollution, of the effect of measures)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dirty="0" smtClean="0"/>
              <a:t>Sharing</a:t>
            </a:r>
            <a:r>
              <a:rPr lang="en-GB" baseline="0" dirty="0" smtClean="0"/>
              <a:t> information, having procedures in place is important, but there should be dialogue with the objective of consensus </a:t>
            </a:r>
            <a:r>
              <a:rPr lang="en-GB" baseline="0" dirty="0" smtClean="0"/>
              <a:t>building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Water </a:t>
            </a:r>
            <a:r>
              <a:rPr lang="en-GB" baseline="0" dirty="0" err="1" smtClean="0"/>
              <a:t>Ewvaluation</a:t>
            </a:r>
            <a:r>
              <a:rPr lang="en-GB" baseline="0" dirty="0" smtClean="0"/>
              <a:t> and Planning System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dirty="0" smtClean="0"/>
              <a:t>The</a:t>
            </a:r>
            <a:r>
              <a:rPr lang="en-GB" baseline="0" dirty="0" smtClean="0"/>
              <a:t> essence is knowledge management which is something completely different from 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 Explain that</a:t>
            </a:r>
            <a:r>
              <a:rPr lang="en-GB" baseline="0" dirty="0" smtClean="0"/>
              <a:t> RBM and IWRM are closely related, one as a management system and the other as a management philosophy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 Explain that</a:t>
            </a:r>
            <a:r>
              <a:rPr lang="en-GB" baseline="0" dirty="0" smtClean="0"/>
              <a:t> RBM and IWRM are closely related, one as a management system and the other as a management philosophy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Explain </a:t>
            </a:r>
            <a:r>
              <a:rPr lang="en-GB" dirty="0" smtClean="0"/>
              <a:t>that</a:t>
            </a:r>
            <a:r>
              <a:rPr lang="en-GB" baseline="0" dirty="0" smtClean="0"/>
              <a:t> RBM and IWRM are closely related, one as a management system and the other as a management </a:t>
            </a:r>
            <a:r>
              <a:rPr lang="en-GB" baseline="0" dirty="0" smtClean="0"/>
              <a:t>philosophy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Last sentence: </a:t>
            </a:r>
            <a:r>
              <a:rPr lang="en-GB" sz="1200" b="0" dirty="0" smtClean="0"/>
              <a:t>These principles are valuable and deserve a wider application.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8273-E453-4477-9CDD-7500B9AF313C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F7E7-B024-4E44-85DA-C30AD7EC8A0A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B1D-8FF9-4EC1-9670-8209664FD8C0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32F2-254C-4CEE-8049-4877753A4F6C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9217-4C3D-4B2F-A303-75FA690E40E9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29B6-470A-4723-838A-E776B203B1D7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B83C-08AD-4A05-871A-43C59C4F7354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D3B5-F6B6-478A-9A21-FC27F851B65A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11CE-8DCC-43CF-A081-3EF865D5EABA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3E3A-ADA4-4F13-A071-2D280690E3A9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E342-78D4-49A9-9F3F-9372569EDC3F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8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0738-F0E0-44A8-95CC-9F4743ADB305}" type="datetime1">
              <a:rPr lang="en-US" smtClean="0"/>
              <a:pPr/>
              <a:t>6/25/2011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71550"/>
            <a:ext cx="7772400" cy="324036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Experiences with Transboundary River Basin Management in Eastern Europe and the Middle East;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Role of regional support mechanisms</a:t>
            </a:r>
            <a:endParaRPr lang="en-GB" sz="3200" b="1" i="1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24000" y="4299942"/>
            <a:ext cx="7200800" cy="44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Gert Soer, team leader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‘Support to MED EUWI project’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208912" cy="48351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New </a:t>
            </a:r>
            <a:r>
              <a:rPr lang="en-US" sz="2400" b="1" dirty="0" smtClean="0"/>
              <a:t>management structure – Russian Federation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259632" y="1851670"/>
            <a:ext cx="2232248" cy="2499742"/>
            <a:chOff x="1259632" y="1851670"/>
            <a:chExt cx="2232248" cy="2499742"/>
          </a:xfrm>
        </p:grpSpPr>
        <p:grpSp>
          <p:nvGrpSpPr>
            <p:cNvPr id="3" name="Group 29"/>
            <p:cNvGrpSpPr/>
            <p:nvPr/>
          </p:nvGrpSpPr>
          <p:grpSpPr>
            <a:xfrm>
              <a:off x="1259632" y="1851670"/>
              <a:ext cx="2232248" cy="2499742"/>
              <a:chOff x="3275856" y="1080120"/>
              <a:chExt cx="2232248" cy="357986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75856" y="1080120"/>
                <a:ext cx="2232248" cy="357986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12" idx="2"/>
                <a:endCxn id="11" idx="0"/>
              </p:cNvCxnSpPr>
              <p:nvPr/>
            </p:nvCxnSpPr>
            <p:spPr>
              <a:xfrm rot="5400000">
                <a:off x="4185736" y="2936661"/>
                <a:ext cx="41248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1475656" y="3291830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BWO </a:t>
              </a:r>
              <a:r>
                <a:rPr lang="en-US" sz="1600" dirty="0" err="1" smtClean="0"/>
                <a:t>Moskva</a:t>
              </a:r>
              <a:r>
                <a:rPr lang="en-US" sz="1600" dirty="0" smtClean="0"/>
                <a:t>-Oka (operational unit)</a:t>
              </a:r>
              <a:endParaRPr lang="en-US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75656" y="2139702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Basin Water Council (stakeholders) 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75656" y="915566"/>
            <a:ext cx="1800200" cy="1224930"/>
            <a:chOff x="1475656" y="915566"/>
            <a:chExt cx="1800200" cy="1224930"/>
          </a:xfrm>
        </p:grpSpPr>
        <p:cxnSp>
          <p:nvCxnSpPr>
            <p:cNvPr id="18" name="Straight Arrow Connector 17"/>
            <p:cNvCxnSpPr>
              <a:stCxn id="12" idx="0"/>
              <a:endCxn id="25" idx="2"/>
            </p:cNvCxnSpPr>
            <p:nvPr/>
          </p:nvCxnSpPr>
          <p:spPr>
            <a:xfrm rot="5400000" flipH="1" flipV="1">
              <a:off x="2015716" y="1779662"/>
              <a:ext cx="7200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1475656" y="915566"/>
              <a:ext cx="1800200" cy="504056"/>
            </a:xfrm>
            <a:prstGeom prst="roundRect">
              <a:avLst/>
            </a:prstGeom>
            <a:solidFill>
              <a:srgbClr val="0064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Prime Minister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75856" y="1059582"/>
            <a:ext cx="3312368" cy="1296144"/>
            <a:chOff x="3275856" y="1059582"/>
            <a:chExt cx="3312368" cy="1296144"/>
          </a:xfrm>
        </p:grpSpPr>
        <p:sp>
          <p:nvSpPr>
            <p:cNvPr id="21" name="Rounded Rectangle 20"/>
            <p:cNvSpPr/>
            <p:nvPr/>
          </p:nvSpPr>
          <p:spPr>
            <a:xfrm>
              <a:off x="4788024" y="1059582"/>
              <a:ext cx="1800200" cy="86409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Ministry of Natural Resources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275856" y="1491630"/>
              <a:ext cx="1512168" cy="86409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5" idx="3"/>
            </p:cNvCxnSpPr>
            <p:nvPr/>
          </p:nvCxnSpPr>
          <p:spPr>
            <a:xfrm>
              <a:off x="3275856" y="1167594"/>
              <a:ext cx="1512168" cy="10801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75856" y="1491630"/>
            <a:ext cx="4032448" cy="2952328"/>
            <a:chOff x="3275856" y="1491630"/>
            <a:chExt cx="4032448" cy="2952328"/>
          </a:xfrm>
        </p:grpSpPr>
        <p:sp>
          <p:nvSpPr>
            <p:cNvPr id="17" name="Rounded Rectangle 16"/>
            <p:cNvSpPr/>
            <p:nvPr/>
          </p:nvSpPr>
          <p:spPr>
            <a:xfrm>
              <a:off x="4788024" y="2355726"/>
              <a:ext cx="1800200" cy="864096"/>
            </a:xfrm>
            <a:prstGeom prst="roundRect">
              <a:avLst/>
            </a:prstGeom>
            <a:solidFill>
              <a:srgbClr val="303C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Federal Technical Services</a:t>
              </a:r>
              <a:endParaRPr lang="en-US" sz="16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08104" y="3579862"/>
              <a:ext cx="1800200" cy="864096"/>
            </a:xfrm>
            <a:prstGeom prst="roundRect">
              <a:avLst/>
            </a:prstGeom>
            <a:solidFill>
              <a:srgbClr val="303C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Technical Services of federal subjects</a:t>
              </a:r>
              <a:endParaRPr lang="en-US" sz="1600" dirty="0"/>
            </a:p>
          </p:txBody>
        </p:sp>
        <p:cxnSp>
          <p:nvCxnSpPr>
            <p:cNvPr id="58" name="Curved Connector 57"/>
            <p:cNvCxnSpPr>
              <a:stCxn id="21" idx="3"/>
            </p:cNvCxnSpPr>
            <p:nvPr/>
          </p:nvCxnSpPr>
          <p:spPr>
            <a:xfrm>
              <a:off x="6588224" y="1491630"/>
              <a:ext cx="432048" cy="2088232"/>
            </a:xfrm>
            <a:prstGeom prst="curvedConnector2">
              <a:avLst/>
            </a:prstGeom>
            <a:ln w="254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17" idx="1"/>
            </p:cNvCxnSpPr>
            <p:nvPr/>
          </p:nvCxnSpPr>
          <p:spPr>
            <a:xfrm>
              <a:off x="3275856" y="2571750"/>
              <a:ext cx="1512168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36" idx="1"/>
            </p:cNvCxnSpPr>
            <p:nvPr/>
          </p:nvCxnSpPr>
          <p:spPr>
            <a:xfrm>
              <a:off x="3275856" y="2787774"/>
              <a:ext cx="2232248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1" idx="2"/>
              <a:endCxn id="17" idx="0"/>
            </p:cNvCxnSpPr>
            <p:nvPr/>
          </p:nvCxnSpPr>
          <p:spPr>
            <a:xfrm rot="5400000">
              <a:off x="5472100" y="2139702"/>
              <a:ext cx="43204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 flipH="1">
              <a:off x="5796136" y="3363838"/>
              <a:ext cx="360040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848872" cy="555526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Oka river </a:t>
            </a:r>
            <a:r>
              <a:rPr lang="en-US" sz="2400" b="1" dirty="0" smtClean="0"/>
              <a:t>basin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63564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An </a:t>
            </a:r>
            <a:r>
              <a:rPr lang="en-US" sz="2000" b="1" dirty="0" smtClean="0"/>
              <a:t>Oka River Basin Committee was established in 2001 with participation of stakeholders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A new Water Code was finalized by the Duma (Russian Parliament) in 2006 giving new authority to the River Basin Committee with respect to </a:t>
            </a:r>
            <a:r>
              <a:rPr lang="en-US" sz="2000" b="1" dirty="0" smtClean="0"/>
              <a:t>planning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The proposed river basin organizations are slowly being put in place since 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568" y="987574"/>
            <a:ext cx="3816424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ACCOMPLISHED IMPROVEMENTS: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560" y="4155926"/>
            <a:ext cx="7920880" cy="64807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TRANSBOUNDARY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 BETTER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COMMUNICATIONS AND BETTER MACRO DECISIONS ON THE BASIN LEVEL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9542"/>
            <a:ext cx="7272808" cy="41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55683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0"/>
            <a:ext cx="8424936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Tisza river basin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059582"/>
            <a:ext cx="74168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Canalization of upstream river channels leading to flooding problems downstream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Inadequate water storage capacity in upstream areas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Engineering solutions </a:t>
            </a:r>
            <a:r>
              <a:rPr lang="en-US" sz="2000" b="1" dirty="0" smtClean="0"/>
              <a:t>(ever higher dikes) </a:t>
            </a:r>
            <a:r>
              <a:rPr lang="en-US" sz="2000" b="1" dirty="0" smtClean="0"/>
              <a:t>instead of resilient flood management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Inadequate flood warning system upstream-downstream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Water quality calamities from mining activities in Rumania (cyanide spill January 2000)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Concentrations of heavy metal and organic micro-pollutants in sediment exceed standards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7624" y="483518"/>
            <a:ext cx="4680520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AT THE START OF THE PROJECT: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136904" cy="48351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Management </a:t>
            </a:r>
            <a:r>
              <a:rPr lang="en-US" sz="2400" b="1" dirty="0" smtClean="0"/>
              <a:t>structure – Tisza river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699792" y="1707654"/>
            <a:ext cx="2232248" cy="2499742"/>
            <a:chOff x="2699792" y="1707654"/>
            <a:chExt cx="2232248" cy="2499742"/>
          </a:xfrm>
        </p:grpSpPr>
        <p:grpSp>
          <p:nvGrpSpPr>
            <p:cNvPr id="5" name="Group 29"/>
            <p:cNvGrpSpPr/>
            <p:nvPr/>
          </p:nvGrpSpPr>
          <p:grpSpPr>
            <a:xfrm>
              <a:off x="2699792" y="1707654"/>
              <a:ext cx="2232248" cy="2499742"/>
              <a:chOff x="3275856" y="1080120"/>
              <a:chExt cx="2232248" cy="357986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75856" y="1080120"/>
                <a:ext cx="2232248" cy="357986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12" idx="2"/>
                <a:endCxn id="11" idx="0"/>
              </p:cNvCxnSpPr>
              <p:nvPr/>
            </p:nvCxnSpPr>
            <p:spPr>
              <a:xfrm rot="5400000">
                <a:off x="4288858" y="3039783"/>
                <a:ext cx="206244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2915816" y="3147814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Operation and implementation by the countries</a:t>
              </a:r>
              <a:endParaRPr lang="en-US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15816" y="1995686"/>
              <a:ext cx="1800200" cy="100811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Tisza Group</a:t>
              </a:r>
            </a:p>
            <a:p>
              <a:pPr algn="ctr"/>
              <a:r>
                <a:rPr lang="en-US" sz="1600" dirty="0" smtClean="0"/>
                <a:t>(Governments and other organizations)</a:t>
              </a:r>
              <a:endParaRPr lang="en-US" sz="16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 flipH="1" flipV="1">
            <a:off x="3420666" y="1634852"/>
            <a:ext cx="72008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15816" y="771550"/>
            <a:ext cx="1800200" cy="504056"/>
          </a:xfrm>
          <a:prstGeom prst="roundRect">
            <a:avLst/>
          </a:prstGeom>
          <a:solidFill>
            <a:srgbClr val="006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ICPDR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7544" y="2427734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Stakeholders (water users, NGOs, scientists)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267744" y="2859782"/>
            <a:ext cx="432048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012160" y="1419622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Donors</a:t>
            </a:r>
            <a:endParaRPr lang="en-US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6300192" y="3363838"/>
            <a:ext cx="1800200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Line ministries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88" name="Straight Arrow Connector 87"/>
          <p:cNvCxnSpPr>
            <a:endCxn id="17" idx="1"/>
          </p:cNvCxnSpPr>
          <p:nvPr/>
        </p:nvCxnSpPr>
        <p:spPr>
          <a:xfrm flipV="1">
            <a:off x="4716016" y="1851670"/>
            <a:ext cx="1296144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36" idx="1"/>
          </p:cNvCxnSpPr>
          <p:nvPr/>
        </p:nvCxnSpPr>
        <p:spPr>
          <a:xfrm>
            <a:off x="4716016" y="2643758"/>
            <a:ext cx="1584176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7" idx="2"/>
            <a:endCxn id="36" idx="0"/>
          </p:cNvCxnSpPr>
          <p:nvPr/>
        </p:nvCxnSpPr>
        <p:spPr>
          <a:xfrm rot="16200000" flipH="1">
            <a:off x="6516216" y="2679762"/>
            <a:ext cx="108012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16016" y="3579862"/>
            <a:ext cx="1584176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34" grpId="0" animBg="1"/>
      <p:bldP spid="17" grpId="0" animBg="1"/>
      <p:bldP spid="36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488832" cy="555526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Tisza river </a:t>
            </a:r>
            <a:r>
              <a:rPr lang="en-US" sz="2400" b="1" dirty="0" smtClean="0"/>
              <a:t>basin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65406"/>
            <a:ext cx="799288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Bilateral agreements since 1955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Commission for the Protection of the Danube River (ICPDR) since 1994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Serbia joined the ICPDR, the Tisza group (riparian countries) have signed a MoU in 2004 on transboundary cooperation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Analysis </a:t>
            </a:r>
            <a:r>
              <a:rPr lang="en-US" sz="2000" b="1" dirty="0" smtClean="0"/>
              <a:t>report </a:t>
            </a:r>
            <a:r>
              <a:rPr lang="en-US" sz="2000" b="1" dirty="0" smtClean="0"/>
              <a:t>in </a:t>
            </a:r>
            <a:r>
              <a:rPr lang="en-US" sz="2000" b="1" dirty="0" smtClean="0"/>
              <a:t>2007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Joint </a:t>
            </a:r>
            <a:r>
              <a:rPr lang="en-US" sz="2000" b="1" dirty="0" smtClean="0"/>
              <a:t>river basin management plan </a:t>
            </a:r>
            <a:r>
              <a:rPr lang="en-US" sz="2000" b="1" dirty="0" smtClean="0"/>
              <a:t>planned </a:t>
            </a:r>
            <a:r>
              <a:rPr lang="en-US" sz="2000" b="1" dirty="0" smtClean="0"/>
              <a:t>for </a:t>
            </a:r>
            <a:r>
              <a:rPr lang="en-US" sz="2000" b="1" dirty="0" smtClean="0"/>
              <a:t>2009, draft in 2010, </a:t>
            </a:r>
            <a:r>
              <a:rPr lang="en-US" sz="2000" b="1" dirty="0" smtClean="0"/>
              <a:t>but </a:t>
            </a:r>
            <a:r>
              <a:rPr lang="en-US" sz="2000" b="1" dirty="0" smtClean="0"/>
              <a:t>not </a:t>
            </a:r>
            <a:r>
              <a:rPr lang="en-US" sz="2000" b="1" dirty="0" smtClean="0"/>
              <a:t>yet </a:t>
            </a:r>
            <a:r>
              <a:rPr lang="en-US" sz="2000" b="1" dirty="0" smtClean="0"/>
              <a:t>completed</a:t>
            </a:r>
            <a:endParaRPr lang="en-US" sz="2000" b="1" dirty="0" smtClean="0"/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No real Joint River Basin Commission with delegated authority (yet)</a:t>
            </a:r>
            <a:r>
              <a:rPr lang="en-US" sz="2400" b="1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4155926"/>
            <a:ext cx="7920880" cy="64807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TRANSBOUNDARY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 NATIONAL DECISIONS NOT COUNTERPRODUCTIVE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ANYMORE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87624" y="411510"/>
            <a:ext cx="3816424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ACCOMPLISHED IMPROVEMENTS: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69954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MED EUWI Jordan river pilot project</a:t>
            </a:r>
            <a:endParaRPr lang="en-US" sz="2800" b="1" dirty="0"/>
          </a:p>
        </p:txBody>
      </p:sp>
      <p:pic>
        <p:nvPicPr>
          <p:cNvPr id="7" name="Picture 6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9592" y="2139702"/>
            <a:ext cx="72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Obligation to cooperate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Obligation not to cause significant harm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Equitable and reasonable utilization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Obligation to protect and conserve the ecosystems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28" y="987574"/>
            <a:ext cx="8424936" cy="11695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1997 UN Convention on International </a:t>
            </a:r>
            <a:r>
              <a:rPr lang="en-US" sz="2000" b="1" dirty="0" smtClean="0">
                <a:solidFill>
                  <a:srgbClr val="FFFF00"/>
                </a:solidFill>
              </a:rPr>
              <a:t>Watercourses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Jordan</a:t>
            </a:r>
            <a:r>
              <a:rPr lang="en-US" sz="2000" dirty="0" smtClean="0">
                <a:solidFill>
                  <a:srgbClr val="FFFF00"/>
                </a:solidFill>
              </a:rPr>
              <a:t>, Lebanon and Syria ratified this convention; Palestine declared to sign and ratify when they become a state. Israel did not sign or ratify the convention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11910"/>
            <a:ext cx="8424936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This case is of particular interest as it is the first time WFD principles are applied in a transboundary context where water scarcity </a:t>
            </a:r>
            <a:r>
              <a:rPr lang="en-US" sz="2000" b="1" dirty="0" smtClean="0">
                <a:solidFill>
                  <a:srgbClr val="FFFF00"/>
                </a:solidFill>
              </a:rPr>
              <a:t>is the main issue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/>
          <p:nvPr/>
        </p:nvGrpSpPr>
        <p:grpSpPr>
          <a:xfrm>
            <a:off x="4427984" y="1779662"/>
            <a:ext cx="2880320" cy="1520552"/>
            <a:chOff x="4427984" y="1779662"/>
            <a:chExt cx="2880320" cy="1520552"/>
          </a:xfrm>
        </p:grpSpPr>
        <p:sp>
          <p:nvSpPr>
            <p:cNvPr id="40" name="Oval 39"/>
            <p:cNvSpPr/>
            <p:nvPr/>
          </p:nvSpPr>
          <p:spPr>
            <a:xfrm>
              <a:off x="4796408" y="2508126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1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  <a:p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FOEME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24128" y="2283718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EXACT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427984" y="1779662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GLOWA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Jordan River</a:t>
            </a:r>
            <a:br>
              <a:rPr lang="en-US" sz="2800" b="1" dirty="0" smtClean="0"/>
            </a:br>
            <a:r>
              <a:rPr lang="en-US" sz="2800" b="1" dirty="0" smtClean="0"/>
              <a:t>Proposed river basin consultation structure</a:t>
            </a:r>
            <a:endParaRPr lang="en-US" sz="2800" b="1" dirty="0"/>
          </a:p>
        </p:txBody>
      </p:sp>
      <p:pic>
        <p:nvPicPr>
          <p:cNvPr id="7" name="Picture 6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grpSp>
        <p:nvGrpSpPr>
          <p:cNvPr id="4" name="Group 95"/>
          <p:cNvGrpSpPr/>
          <p:nvPr/>
        </p:nvGrpSpPr>
        <p:grpSpPr>
          <a:xfrm>
            <a:off x="2699792" y="987574"/>
            <a:ext cx="5112568" cy="1332148"/>
            <a:chOff x="2699792" y="987574"/>
            <a:chExt cx="5112568" cy="1332148"/>
          </a:xfrm>
        </p:grpSpPr>
        <p:sp>
          <p:nvSpPr>
            <p:cNvPr id="15" name="Oval 14"/>
            <p:cNvSpPr/>
            <p:nvPr/>
          </p:nvSpPr>
          <p:spPr>
            <a:xfrm>
              <a:off x="6228184" y="987574"/>
              <a:ext cx="1584176" cy="792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Government of Israel</a:t>
              </a:r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8" idx="6"/>
              <a:endCxn id="15" idx="2"/>
            </p:cNvCxnSpPr>
            <p:nvPr/>
          </p:nvCxnSpPr>
          <p:spPr>
            <a:xfrm>
              <a:off x="2699792" y="1383618"/>
              <a:ext cx="3528392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63888" y="1059582"/>
              <a:ext cx="1799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bilateral 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3" name="Elbow Connector 22"/>
            <p:cNvCxnSpPr>
              <a:stCxn id="15" idx="2"/>
              <a:endCxn id="6" idx="6"/>
            </p:cNvCxnSpPr>
            <p:nvPr/>
          </p:nvCxnSpPr>
          <p:spPr>
            <a:xfrm rot="10800000" flipV="1">
              <a:off x="2699792" y="1383618"/>
              <a:ext cx="3528392" cy="93610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>
                  <a:lumMod val="75000"/>
                </a:schemeClr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4"/>
          <p:cNvGrpSpPr/>
          <p:nvPr/>
        </p:nvGrpSpPr>
        <p:grpSpPr>
          <a:xfrm>
            <a:off x="1115616" y="987574"/>
            <a:ext cx="4392488" cy="3939902"/>
            <a:chOff x="1115616" y="987574"/>
            <a:chExt cx="4392488" cy="3939902"/>
          </a:xfrm>
        </p:grpSpPr>
        <p:grpSp>
          <p:nvGrpSpPr>
            <p:cNvPr id="9" name="Group 93"/>
            <p:cNvGrpSpPr/>
            <p:nvPr/>
          </p:nvGrpSpPr>
          <p:grpSpPr>
            <a:xfrm>
              <a:off x="1115616" y="987574"/>
              <a:ext cx="4392488" cy="3939902"/>
              <a:chOff x="1115616" y="987574"/>
              <a:chExt cx="4392488" cy="3939902"/>
            </a:xfrm>
          </p:grpSpPr>
          <p:grpSp>
            <p:nvGrpSpPr>
              <p:cNvPr id="10" name="Group 92"/>
              <p:cNvGrpSpPr/>
              <p:nvPr/>
            </p:nvGrpSpPr>
            <p:grpSpPr>
              <a:xfrm>
                <a:off x="1115616" y="987574"/>
                <a:ext cx="4392488" cy="3939902"/>
                <a:chOff x="1115616" y="987574"/>
                <a:chExt cx="4392488" cy="3939902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3707904" y="3471850"/>
                  <a:ext cx="1800200" cy="1455626"/>
                </a:xfrm>
                <a:prstGeom prst="round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72000" tIns="0" rIns="72000" bIns="72000" rtlCol="0" anchor="b" anchorCtr="1">
                  <a:noAutofit/>
                </a:bodyPr>
                <a:lstStyle/>
                <a:p>
                  <a:pPr algn="ctr"/>
                  <a:endParaRPr lang="en-US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  <a:p>
                  <a:pPr algn="ctr"/>
                  <a:endParaRPr lang="en-US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  <a:p>
                  <a:pPr algn="ctr"/>
                  <a:endParaRPr lang="en-US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  <a:p>
                  <a:pPr algn="ctr"/>
                  <a:r>
                    <a:rPr lang="en-US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rPr>
                    <a:t>Secretariat</a:t>
                  </a:r>
                  <a:endParaRPr lang="en-US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115616" y="1923678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Palestinian Authority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115616" y="987574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Government of Jordan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115616" y="2859782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Government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of Lebanon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115616" y="3795886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Government of Syria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707904" y="3470558"/>
                  <a:ext cx="1800200" cy="1010697"/>
                </a:xfrm>
                <a:prstGeom prst="roundRect">
                  <a:avLst>
                    <a:gd name="adj" fmla="val 20748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72000" bIns="72000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rPr>
                    <a:t>Arab </a:t>
                  </a:r>
                </a:p>
                <a:p>
                  <a:pPr algn="ctr"/>
                  <a:r>
                    <a:rPr lang="en-US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rPr>
                    <a:t>Jordan River Basin Initiative</a:t>
                  </a:r>
                  <a:endParaRPr lang="en-US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13" name="Group 31"/>
                <p:cNvGrpSpPr/>
                <p:nvPr/>
              </p:nvGrpSpPr>
              <p:grpSpPr>
                <a:xfrm>
                  <a:off x="2699792" y="1419622"/>
                  <a:ext cx="936104" cy="2736304"/>
                  <a:chOff x="2699792" y="1635646"/>
                  <a:chExt cx="936104" cy="2736304"/>
                </a:xfrm>
              </p:grpSpPr>
              <p:sp>
                <p:nvSpPr>
                  <p:cNvPr id="28" name="Right Brace 27"/>
                  <p:cNvSpPr/>
                  <p:nvPr/>
                </p:nvSpPr>
                <p:spPr>
                  <a:xfrm>
                    <a:off x="2699792" y="1635646"/>
                    <a:ext cx="936104" cy="2736304"/>
                  </a:xfrm>
                  <a:prstGeom prst="rightBrace">
                    <a:avLst>
                      <a:gd name="adj1" fmla="val 21823"/>
                      <a:gd name="adj2" fmla="val 89699"/>
                    </a:avLst>
                  </a:prstGeom>
                  <a:ln w="25400">
                    <a:solidFill>
                      <a:srgbClr val="C00000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ight Brace 29"/>
                  <p:cNvSpPr/>
                  <p:nvPr/>
                </p:nvSpPr>
                <p:spPr>
                  <a:xfrm>
                    <a:off x="2699792" y="2571750"/>
                    <a:ext cx="936104" cy="1800200"/>
                  </a:xfrm>
                  <a:prstGeom prst="rightBrace">
                    <a:avLst>
                      <a:gd name="adj1" fmla="val 21823"/>
                      <a:gd name="adj2" fmla="val 84684"/>
                    </a:avLst>
                  </a:prstGeom>
                  <a:ln w="25400">
                    <a:solidFill>
                      <a:srgbClr val="C00000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ight Brace 30"/>
                  <p:cNvSpPr/>
                  <p:nvPr/>
                </p:nvSpPr>
                <p:spPr>
                  <a:xfrm>
                    <a:off x="2699792" y="3507854"/>
                    <a:ext cx="936104" cy="864096"/>
                  </a:xfrm>
                  <a:prstGeom prst="rightBrace">
                    <a:avLst>
                      <a:gd name="adj1" fmla="val 21823"/>
                      <a:gd name="adj2" fmla="val 67975"/>
                    </a:avLst>
                  </a:prstGeom>
                  <a:ln w="25400">
                    <a:solidFill>
                      <a:srgbClr val="C00000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9" name="Straight Arrow Connector 38"/>
              <p:cNvCxnSpPr/>
              <p:nvPr/>
            </p:nvCxnSpPr>
            <p:spPr>
              <a:xfrm rot="10800000" flipH="1">
                <a:off x="3635896" y="3867895"/>
                <a:ext cx="72008" cy="11305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2699792" y="2499742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Joint  consultations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97"/>
          <p:cNvGrpSpPr/>
          <p:nvPr/>
        </p:nvGrpSpPr>
        <p:grpSpPr>
          <a:xfrm>
            <a:off x="4608004" y="1635646"/>
            <a:ext cx="3924436" cy="2880320"/>
            <a:chOff x="4608004" y="1635646"/>
            <a:chExt cx="3924436" cy="2880320"/>
          </a:xfrm>
        </p:grpSpPr>
        <p:sp>
          <p:nvSpPr>
            <p:cNvPr id="97" name="Oval 96"/>
            <p:cNvSpPr/>
            <p:nvPr/>
          </p:nvSpPr>
          <p:spPr>
            <a:xfrm>
              <a:off x="6660232" y="3723878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Other donors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948264" y="3075806"/>
              <a:ext cx="1584176" cy="792088"/>
            </a:xfrm>
            <a:prstGeom prst="ellipse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European Commission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50" name="Curved Connector 49"/>
            <p:cNvCxnSpPr>
              <a:stCxn id="15" idx="4"/>
              <a:endCxn id="45" idx="0"/>
            </p:cNvCxnSpPr>
            <p:nvPr/>
          </p:nvCxnSpPr>
          <p:spPr>
            <a:xfrm rot="16200000" flipH="1">
              <a:off x="6732240" y="2067694"/>
              <a:ext cx="1296144" cy="72008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14" idx="3"/>
              <a:endCxn id="45" idx="2"/>
            </p:cNvCxnSpPr>
            <p:nvPr/>
          </p:nvCxnSpPr>
          <p:spPr>
            <a:xfrm flipV="1">
              <a:off x="5508104" y="3471850"/>
              <a:ext cx="1440160" cy="50405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508104" y="343584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36296" y="2139702"/>
              <a:ext cx="122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76056" y="2067694"/>
              <a:ext cx="1584176" cy="792088"/>
            </a:xfrm>
            <a:prstGeom prst="ellipse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MED EUWI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60" name="Curved Connector 59"/>
            <p:cNvCxnSpPr>
              <a:stCxn id="15" idx="3"/>
              <a:endCxn id="59" idx="0"/>
            </p:cNvCxnSpPr>
            <p:nvPr/>
          </p:nvCxnSpPr>
          <p:spPr>
            <a:xfrm rot="5400000">
              <a:off x="5962148" y="1569660"/>
              <a:ext cx="404031" cy="592037"/>
            </a:xfrm>
            <a:prstGeom prst="curvedConnector3">
              <a:avLst>
                <a:gd name="adj1" fmla="val 38088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59" idx="4"/>
              <a:endCxn id="14" idx="0"/>
            </p:cNvCxnSpPr>
            <p:nvPr/>
          </p:nvCxnSpPr>
          <p:spPr>
            <a:xfrm rot="5400000">
              <a:off x="4932686" y="2535100"/>
              <a:ext cx="610776" cy="126014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932040" y="1635646"/>
              <a:ext cx="1295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04048" y="300379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technical support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Jordan River</a:t>
            </a:r>
            <a:br>
              <a:rPr lang="en-US" sz="2800" b="1" dirty="0" smtClean="0"/>
            </a:br>
            <a:r>
              <a:rPr lang="en-US" sz="2800" b="1" dirty="0" smtClean="0"/>
              <a:t>Purpose of the consultations</a:t>
            </a:r>
            <a:endParaRPr lang="en-US" sz="2800" b="1" dirty="0"/>
          </a:p>
        </p:txBody>
      </p:sp>
      <p:pic>
        <p:nvPicPr>
          <p:cNvPr id="7" name="Picture 6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5576" y="98757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Make inventory </a:t>
            </a:r>
            <a:r>
              <a:rPr lang="en-US" sz="2000" b="1" dirty="0" smtClean="0"/>
              <a:t>of water resources and </a:t>
            </a:r>
            <a:r>
              <a:rPr lang="en-US" sz="2000" b="1" dirty="0" smtClean="0"/>
              <a:t>uses, </a:t>
            </a:r>
            <a:r>
              <a:rPr lang="en-US" sz="2000" b="1" dirty="0" smtClean="0"/>
              <a:t>using uniform assessment methods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Investigate pressures </a:t>
            </a:r>
            <a:r>
              <a:rPr lang="en-US" sz="2000" b="1" dirty="0" smtClean="0"/>
              <a:t>on water resources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Explore measures </a:t>
            </a:r>
            <a:r>
              <a:rPr lang="en-US" sz="2000" b="1" dirty="0" smtClean="0"/>
              <a:t>in the pipeline to relieve pressures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Discuss equitable </a:t>
            </a:r>
            <a:r>
              <a:rPr lang="en-US" sz="2000" b="1" dirty="0" smtClean="0"/>
              <a:t>division of water resources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Develop </a:t>
            </a:r>
            <a:r>
              <a:rPr lang="en-US" sz="2000" b="1" dirty="0" smtClean="0"/>
              <a:t>alternative scenarios to relieve </a:t>
            </a:r>
            <a:r>
              <a:rPr lang="en-US" sz="2000" b="1" dirty="0" smtClean="0"/>
              <a:t>pressures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M</a:t>
            </a:r>
            <a:r>
              <a:rPr lang="en-US" sz="2000" b="1" dirty="0" smtClean="0"/>
              <a:t>ake </a:t>
            </a:r>
            <a:r>
              <a:rPr lang="en-US" sz="2000" b="1" dirty="0" smtClean="0"/>
              <a:t>resource allocation more equitable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Reassess </a:t>
            </a:r>
            <a:r>
              <a:rPr lang="en-US" sz="2000" b="1" dirty="0" smtClean="0"/>
              <a:t>transboundary agreements if needed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9501"/>
            <a:ext cx="7499176" cy="57606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Lessons learned in transboundary </a:t>
            </a:r>
            <a:r>
              <a:rPr lang="en-GB" sz="3200" b="1" dirty="0" smtClean="0"/>
              <a:t>RBM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GB" sz="2400" b="1" dirty="0" smtClean="0"/>
              <a:t>Enabling </a:t>
            </a:r>
            <a:r>
              <a:rPr lang="en-GB" sz="2400" b="1" dirty="0" smtClean="0"/>
              <a:t>conditions </a:t>
            </a:r>
            <a:r>
              <a:rPr lang="en-GB" sz="2400" b="1" dirty="0" smtClean="0"/>
              <a:t>need </a:t>
            </a:r>
            <a:r>
              <a:rPr lang="en-GB" sz="2400" b="1" dirty="0" smtClean="0"/>
              <a:t>to be in place </a:t>
            </a:r>
            <a:endParaRPr lang="en-GB" sz="2400" b="1" dirty="0" smtClean="0"/>
          </a:p>
          <a:p>
            <a:pPr>
              <a:spcBef>
                <a:spcPts val="0"/>
              </a:spcBef>
              <a:buNone/>
            </a:pPr>
            <a:r>
              <a:rPr lang="en-GB" sz="2400" b="1" dirty="0" smtClean="0"/>
              <a:t>	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water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management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information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management</a:t>
            </a:r>
          </a:p>
          <a:p>
            <a:pPr>
              <a:spcBef>
                <a:spcPts val="0"/>
              </a:spcBef>
              <a:buNone/>
            </a:pP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functional transboundary consultation structure</a:t>
            </a:r>
            <a:endParaRPr lang="en-GB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b="1" dirty="0" smtClean="0">
                <a:solidFill>
                  <a:srgbClr val="C00000"/>
                </a:solidFill>
              </a:rPr>
              <a:t>River basin:</a:t>
            </a:r>
            <a:r>
              <a:rPr lang="en-GB" sz="2400" b="1" dirty="0" smtClean="0"/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b="1" dirty="0" smtClean="0"/>
              <a:t>Dialogue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(Upstream - downstream /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between riparian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countries) </a:t>
            </a:r>
            <a:r>
              <a:rPr lang="en-GB" sz="2400" b="1" dirty="0" smtClean="0"/>
              <a:t>essential </a:t>
            </a:r>
            <a:r>
              <a:rPr lang="en-GB" sz="2400" b="1" dirty="0" smtClean="0"/>
              <a:t>for achieving transboundary </a:t>
            </a:r>
            <a:r>
              <a:rPr lang="en-GB" sz="2400" b="1" dirty="0" smtClean="0"/>
              <a:t>management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(most effective measures)</a:t>
            </a:r>
            <a:endParaRPr lang="en-GB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b="1" dirty="0" smtClean="0">
                <a:solidFill>
                  <a:srgbClr val="C00000"/>
                </a:solidFill>
              </a:rPr>
              <a:t>Regional:</a:t>
            </a:r>
            <a:r>
              <a:rPr lang="en-GB" sz="2400" b="1" dirty="0" smtClean="0"/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b="1" dirty="0" smtClean="0"/>
              <a:t>Knowledge </a:t>
            </a:r>
            <a:r>
              <a:rPr lang="en-GB" sz="2400" b="1" dirty="0" smtClean="0"/>
              <a:t>management and joint learning </a:t>
            </a:r>
            <a:r>
              <a:rPr lang="en-GB" sz="2400" b="1" dirty="0" smtClean="0"/>
              <a:t>until </a:t>
            </a:r>
            <a:r>
              <a:rPr lang="en-GB" sz="2400" b="1" dirty="0" smtClean="0"/>
              <a:t>now insufficiently developed </a:t>
            </a:r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(Mediterranean region)</a:t>
            </a:r>
            <a:endParaRPr lang="en-GB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400" b="1" dirty="0" smtClean="0"/>
          </a:p>
          <a:p>
            <a:endParaRPr lang="en-GB" dirty="0"/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7495"/>
            <a:ext cx="7499176" cy="57606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Present status of transboundary RBM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244827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GB" sz="2400" b="1" dirty="0" smtClean="0"/>
              <a:t>Transboundary Commissions in place :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elatively wide but varying powers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such as data sharing, planning, consensus building, action plans</a:t>
            </a:r>
            <a:endParaRPr lang="en-GB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GB" sz="2400" b="1" dirty="0" smtClean="0"/>
              <a:t>Centralized financial functions :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Mainly study and planning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	but not investments (except for federal states)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2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Activities of the Project “Support to MED EUWI”</a:t>
            </a:r>
            <a:endParaRPr lang="en-GB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67544" y="1059582"/>
            <a:ext cx="4050506" cy="3816424"/>
            <a:chOff x="3536" y="144016"/>
            <a:chExt cx="4050506" cy="3816424"/>
          </a:xfrm>
        </p:grpSpPr>
        <p:sp>
          <p:nvSpPr>
            <p:cNvPr id="11" name="Rounded Rectangle 10"/>
            <p:cNvSpPr/>
            <p:nvPr/>
          </p:nvSpPr>
          <p:spPr>
            <a:xfrm>
              <a:off x="3536" y="144016"/>
              <a:ext cx="4050506" cy="3816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536" y="1526569"/>
              <a:ext cx="4050506" cy="152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Country dialogues on Integrated Water Resources Management: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Egypt, Palestine &amp; Lebanon</a:t>
              </a:r>
              <a:endParaRPr lang="en-GB" sz="1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1059582"/>
            <a:ext cx="4050506" cy="3816424"/>
            <a:chOff x="4175557" y="0"/>
            <a:chExt cx="4050506" cy="3816424"/>
          </a:xfrm>
        </p:grpSpPr>
        <p:sp>
          <p:nvSpPr>
            <p:cNvPr id="14" name="Rounded Rectangle 13"/>
            <p:cNvSpPr/>
            <p:nvPr/>
          </p:nvSpPr>
          <p:spPr>
            <a:xfrm>
              <a:off x="4175557" y="0"/>
              <a:ext cx="4050506" cy="3816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175557" y="1526569"/>
              <a:ext cx="4050506" cy="152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Support to the Joint Process WFD-EUWI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Working groups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Pilot projects (Buna/Bojana &amp; Jordan River)</a:t>
              </a:r>
              <a:endParaRPr lang="en-GB" sz="18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1547664" y="1275606"/>
            <a:ext cx="1937312" cy="1270869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5652120" y="1275606"/>
            <a:ext cx="1863183" cy="127086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Left-Right Arrow 17"/>
          <p:cNvSpPr/>
          <p:nvPr/>
        </p:nvSpPr>
        <p:spPr>
          <a:xfrm>
            <a:off x="683568" y="4083918"/>
            <a:ext cx="7571232" cy="378043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7495"/>
            <a:ext cx="7499176" cy="57606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Starting up RBM – Sequence of actions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384377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b="1" dirty="0" smtClean="0"/>
              <a:t>Institutionalize consultation structure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b="1" dirty="0" smtClean="0"/>
              <a:t>Ensure preconditions are in place (public exposure, data sharing)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b="1" dirty="0" smtClean="0"/>
              <a:t>Improve information status and monitoring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b="1" dirty="0" smtClean="0"/>
              <a:t>Acquire technical tools (DSS, WEAP model, etc.)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b="1" dirty="0" smtClean="0"/>
              <a:t>Prepare RBM Plans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b="1" dirty="0" smtClean="0"/>
              <a:t>Financing of measures</a:t>
            </a:r>
            <a:endParaRPr lang="en-GB" sz="2400" b="1" dirty="0" smtClean="0"/>
          </a:p>
          <a:p>
            <a:pPr>
              <a:spcBef>
                <a:spcPts val="1800"/>
              </a:spcBef>
            </a:pP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7495"/>
            <a:ext cx="7499176" cy="57606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Technical tools</a:t>
            </a:r>
            <a:endParaRPr lang="en-GB" sz="3200" b="1" dirty="0"/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67240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GB" sz="2400" b="1" dirty="0" smtClean="0"/>
              <a:t>Data analysis and reporting :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Informs on pressures, status and effect of measures</a:t>
            </a:r>
            <a:endParaRPr lang="en-GB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b="1" dirty="0" smtClean="0"/>
              <a:t>Modelling tools : 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Simulation of not measurable realities (extreme floods, water quality accidents)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	Playing with what-if scenarios </a:t>
            </a:r>
            <a:endParaRPr lang="en-GB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b="1" dirty="0" smtClean="0"/>
              <a:t>Decision Support Systems : 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1" dirty="0" smtClean="0"/>
              <a:t>	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Quantify socio-economic and environmental impacts</a:t>
            </a:r>
          </a:p>
          <a:p>
            <a:pPr>
              <a:spcBef>
                <a:spcPts val="1800"/>
              </a:spcBef>
            </a:pPr>
            <a:r>
              <a:rPr lang="en-GB" sz="2400" b="1" dirty="0" smtClean="0"/>
              <a:t>Dialogue :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	Methodology to reach consensus based on scenarios and their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Line 69"/>
          <p:cNvSpPr>
            <a:spLocks noChangeShapeType="1"/>
          </p:cNvSpPr>
          <p:nvPr/>
        </p:nvSpPr>
        <p:spPr bwMode="auto">
          <a:xfrm flipH="1">
            <a:off x="5029200" y="1257300"/>
            <a:ext cx="1600200" cy="1428750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/>
            <a:tailEnd type="triangle" w="med" len="med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rot="18821483" flipH="1">
            <a:off x="3360738" y="895350"/>
            <a:ext cx="571500" cy="2133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74963" y="0"/>
            <a:ext cx="4332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/>
              <a:t>FINANCIAL FLOW  </a:t>
            </a:r>
            <a:r>
              <a:rPr lang="fr-FR" b="1"/>
              <a:t>(Lithuania)</a:t>
            </a:r>
            <a:endParaRPr lang="en-GB" sz="3200" b="1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5867400" y="628650"/>
            <a:ext cx="1600200" cy="4572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191000" y="685800"/>
            <a:ext cx="1447800" cy="44579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133600" y="685800"/>
            <a:ext cx="1447800" cy="44579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33600" y="800100"/>
            <a:ext cx="1302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</a:rPr>
              <a:t>POLLUTION Taxes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91000" y="800100"/>
            <a:ext cx="1314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</a:rPr>
              <a:t>RESOURCES Taxes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993007" y="628651"/>
            <a:ext cx="1318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sz="1200" dirty="0" err="1">
                <a:solidFill>
                  <a:srgbClr val="FF0000"/>
                </a:solidFill>
              </a:rPr>
              <a:t>Other</a:t>
            </a:r>
            <a:endParaRPr lang="fr-FR" sz="1200" dirty="0">
              <a:solidFill>
                <a:srgbClr val="FF0000"/>
              </a:solidFill>
            </a:endParaRP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ENVIRONMENTAL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Taxes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-21579322">
            <a:off x="3124200" y="400050"/>
            <a:ext cx="1447800" cy="572691"/>
          </a:xfrm>
          <a:custGeom>
            <a:avLst/>
            <a:gdLst>
              <a:gd name="G0" fmla="+- 5650 0 0"/>
              <a:gd name="G1" fmla="+- -10613336 0 0"/>
              <a:gd name="G2" fmla="+- 0 0 -10613336"/>
              <a:gd name="T0" fmla="*/ 0 256 1"/>
              <a:gd name="T1" fmla="*/ 180 256 1"/>
              <a:gd name="G3" fmla="+- -10613336 T0 T1"/>
              <a:gd name="T2" fmla="*/ 0 256 1"/>
              <a:gd name="T3" fmla="*/ 90 256 1"/>
              <a:gd name="G4" fmla="+- -10613336 T2 T3"/>
              <a:gd name="G5" fmla="*/ G4 2 1"/>
              <a:gd name="T4" fmla="*/ 90 256 1"/>
              <a:gd name="T5" fmla="*/ 0 256 1"/>
              <a:gd name="G6" fmla="+- -10613336 T4 T5"/>
              <a:gd name="G7" fmla="*/ G6 2 1"/>
              <a:gd name="G8" fmla="abs -1061333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50"/>
              <a:gd name="G18" fmla="*/ 5650 1 2"/>
              <a:gd name="G19" fmla="+- G18 5400 0"/>
              <a:gd name="G20" fmla="cos G19 -10613336"/>
              <a:gd name="G21" fmla="sin G19 -10613336"/>
              <a:gd name="G22" fmla="+- G20 10800 0"/>
              <a:gd name="G23" fmla="+- G21 10800 0"/>
              <a:gd name="G24" fmla="+- 10800 0 G20"/>
              <a:gd name="G25" fmla="+- 5650 10800 0"/>
              <a:gd name="G26" fmla="?: G9 G17 G25"/>
              <a:gd name="G27" fmla="?: G9 0 21600"/>
              <a:gd name="G28" fmla="cos 10800 -10613336"/>
              <a:gd name="G29" fmla="sin 10800 -10613336"/>
              <a:gd name="G30" fmla="sin 5650 -10613336"/>
              <a:gd name="G31" fmla="+- G28 10800 0"/>
              <a:gd name="G32" fmla="+- G29 10800 0"/>
              <a:gd name="G33" fmla="+- G30 10800 0"/>
              <a:gd name="G34" fmla="?: G4 0 G31"/>
              <a:gd name="G35" fmla="?: -10613336 G34 0"/>
              <a:gd name="G36" fmla="?: G6 G35 G31"/>
              <a:gd name="G37" fmla="+- 21600 0 G36"/>
              <a:gd name="G38" fmla="?: G4 0 G33"/>
              <a:gd name="G39" fmla="?: -1061333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79 w 21600"/>
              <a:gd name="T15" fmla="*/ 8251 h 21600"/>
              <a:gd name="T16" fmla="*/ 10800 w 21600"/>
              <a:gd name="T17" fmla="*/ 5150 h 21600"/>
              <a:gd name="T18" fmla="*/ 18621 w 21600"/>
              <a:gd name="T19" fmla="*/ 825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8" y="9049"/>
                </a:moveTo>
                <a:cubicBezTo>
                  <a:pt x="6186" y="6723"/>
                  <a:pt x="8354" y="5149"/>
                  <a:pt x="10800" y="5150"/>
                </a:cubicBezTo>
                <a:cubicBezTo>
                  <a:pt x="13245" y="5150"/>
                  <a:pt x="15413" y="6723"/>
                  <a:pt x="16171" y="9049"/>
                </a:cubicBezTo>
                <a:lnTo>
                  <a:pt x="21068" y="7453"/>
                </a:lnTo>
                <a:cubicBezTo>
                  <a:pt x="19619" y="3008"/>
                  <a:pt x="15475" y="-1"/>
                  <a:pt x="10799" y="0"/>
                </a:cubicBezTo>
                <a:cubicBezTo>
                  <a:pt x="6124" y="0"/>
                  <a:pt x="1980" y="3008"/>
                  <a:pt x="531" y="7453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429000" y="628650"/>
            <a:ext cx="712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accent2"/>
                </a:solidFill>
              </a:rPr>
              <a:t>WATER</a:t>
            </a:r>
            <a:endParaRPr lang="en-GB" sz="1400" b="1">
              <a:solidFill>
                <a:schemeClr val="accent2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191000" y="1714500"/>
            <a:ext cx="1371600" cy="71323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Revenue Service</a:t>
            </a: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(State Budget</a:t>
            </a: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1,780 M€)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267200" y="2715766"/>
            <a:ext cx="1295400" cy="864096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400" b="1" dirty="0"/>
              <a:t>Municipal </a:t>
            </a:r>
          </a:p>
          <a:p>
            <a:pPr algn="ctr"/>
            <a:r>
              <a:rPr lang="fr-FR" sz="1400" b="1" dirty="0" err="1"/>
              <a:t>Environmental</a:t>
            </a:r>
            <a:r>
              <a:rPr lang="fr-FR" sz="1400" b="1" dirty="0"/>
              <a:t> </a:t>
            </a:r>
          </a:p>
          <a:p>
            <a:pPr algn="ctr"/>
            <a:r>
              <a:rPr lang="fr-FR" sz="1400" b="1" dirty="0"/>
              <a:t>Protection </a:t>
            </a:r>
          </a:p>
          <a:p>
            <a:pPr algn="ctr"/>
            <a:r>
              <a:rPr lang="fr-FR" sz="1400" b="1" dirty="0" err="1"/>
              <a:t>Fund</a:t>
            </a:r>
            <a:r>
              <a:rPr lang="fr-FR" sz="1400" b="1" dirty="0"/>
              <a:t> (9.2 M€)</a:t>
            </a:r>
            <a:endParaRPr lang="en-GB" sz="1400" b="1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667000" y="3003798"/>
            <a:ext cx="1295400" cy="9361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 dirty="0"/>
              <a:t>State </a:t>
            </a:r>
          </a:p>
          <a:p>
            <a:pPr algn="ctr"/>
            <a:r>
              <a:rPr lang="fr-FR" sz="1200" b="1" dirty="0" err="1"/>
              <a:t>Environmental</a:t>
            </a:r>
            <a:endParaRPr lang="fr-FR" sz="1200" b="1" dirty="0"/>
          </a:p>
          <a:p>
            <a:pPr algn="ctr"/>
            <a:r>
              <a:rPr lang="fr-FR" sz="1200" b="1" dirty="0"/>
              <a:t>Protection</a:t>
            </a:r>
          </a:p>
          <a:p>
            <a:pPr algn="ctr"/>
            <a:r>
              <a:rPr lang="fr-FR" sz="1200" b="1" dirty="0" err="1"/>
              <a:t>Fund</a:t>
            </a:r>
            <a:endParaRPr lang="fr-FR" sz="1200" b="1" dirty="0"/>
          </a:p>
          <a:p>
            <a:pPr algn="ctr"/>
            <a:r>
              <a:rPr lang="fr-FR" sz="1200" b="1" dirty="0"/>
              <a:t>1.2 M€</a:t>
            </a:r>
            <a:endParaRPr lang="en-GB" sz="1200" b="1" dirty="0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838200" y="1885950"/>
            <a:ext cx="1981200" cy="3429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57150">
            <a:solidFill>
              <a:srgbClr val="FFFF00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 dirty="0"/>
              <a:t>STATE INCOME</a:t>
            </a:r>
            <a:endParaRPr lang="en-GB" sz="1600" b="1" dirty="0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533400" y="394335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57150">
            <a:solidFill>
              <a:srgbClr val="FFFF00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/>
              <a:t>INT. DONORS</a:t>
            </a:r>
          </a:p>
          <a:p>
            <a:pPr algn="ctr"/>
            <a:r>
              <a:rPr lang="fr-FR" sz="1600" b="1"/>
              <a:t>NIB, EIB, NEFCO,</a:t>
            </a:r>
          </a:p>
          <a:p>
            <a:pPr algn="ctr"/>
            <a:r>
              <a:rPr lang="fr-FR" sz="1600" b="1"/>
              <a:t>others</a:t>
            </a:r>
            <a:endParaRPr lang="en-GB" sz="1600" b="1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7010400" y="1257300"/>
            <a:ext cx="1981200" cy="1143000"/>
          </a:xfrm>
          <a:prstGeom prst="hexagon">
            <a:avLst>
              <a:gd name="adj" fmla="val 32500"/>
              <a:gd name="vf" fmla="val 115470"/>
            </a:avLst>
          </a:prstGeom>
          <a:solidFill>
            <a:srgbClr val="996633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rgbClr val="FFFF00"/>
                </a:solidFill>
              </a:rPr>
              <a:t>MUNICIPALITIES </a:t>
            </a:r>
          </a:p>
          <a:p>
            <a:pPr algn="ctr"/>
            <a:r>
              <a:rPr lang="fr-FR" sz="1600" b="1" dirty="0">
                <a:solidFill>
                  <a:srgbClr val="FFFF00"/>
                </a:solidFill>
              </a:rPr>
              <a:t>Budget (660 M€)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6934200" y="3543300"/>
            <a:ext cx="1981200" cy="1428750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FF00"/>
                </a:solidFill>
              </a:rPr>
              <a:t>(34.7 M€)</a:t>
            </a:r>
          </a:p>
          <a:p>
            <a:pPr algn="ctr"/>
            <a:r>
              <a:rPr lang="fr-FR" sz="1600" b="1">
                <a:solidFill>
                  <a:srgbClr val="FFFF00"/>
                </a:solidFill>
              </a:rPr>
              <a:t>WATER</a:t>
            </a:r>
          </a:p>
          <a:p>
            <a:pPr algn="ctr"/>
            <a:r>
              <a:rPr lang="fr-FR" sz="1600" b="1">
                <a:solidFill>
                  <a:srgbClr val="FFFF00"/>
                </a:solidFill>
              </a:rPr>
              <a:t>PROJECTS</a:t>
            </a:r>
            <a:endParaRPr lang="en-GB" sz="1600" b="1">
              <a:solidFill>
                <a:srgbClr val="FFFF00"/>
              </a:solidFill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971800" y="1885950"/>
            <a:ext cx="9906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3124200" y="4171950"/>
            <a:ext cx="9906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4876800" y="1143000"/>
            <a:ext cx="228600" cy="4572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 rot="-2984663">
            <a:off x="3776663" y="920354"/>
            <a:ext cx="1143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 rot="2672014">
            <a:off x="5867400" y="1085850"/>
            <a:ext cx="228600" cy="62865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 rot="-2912079">
            <a:off x="6574632" y="1464469"/>
            <a:ext cx="285750" cy="2500313"/>
          </a:xfrm>
          <a:prstGeom prst="downArrow">
            <a:avLst>
              <a:gd name="adj1" fmla="val 50000"/>
              <a:gd name="adj2" fmla="val 1640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791200" y="4171950"/>
            <a:ext cx="914400" cy="28575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/>
              <a:t>Grant 30%</a:t>
            </a:r>
            <a:endParaRPr lang="en-GB" sz="1200" b="1"/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7924800" y="2743200"/>
            <a:ext cx="152400" cy="40005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996633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5391" name="Picture 31" descr="c:\Program Files\Fichiers communs\Microsoft Shared\Clipart\cagcat50\bs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"/>
            <a:ext cx="685800" cy="4572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392" name="Picture 32" descr="c:\Program Files\Fichiers communs\Microsoft Shared\Clipart\cagcat50\bd0645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31590"/>
            <a:ext cx="457200" cy="377429"/>
          </a:xfrm>
          <a:prstGeom prst="rect">
            <a:avLst/>
          </a:prstGeom>
          <a:noFill/>
        </p:spPr>
      </p:pic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87974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94" name="Picture 34" descr="c:\Program Files\Fichiers communs\Microsoft Shared\Clipart\cagcat50\bs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85950"/>
            <a:ext cx="533400" cy="38933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5395" name="Picture 35" descr="c:\Program Files\Fichiers communs\Microsoft Shared\Clipart\cagcat50\bs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57650"/>
            <a:ext cx="533400" cy="38933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685801" y="4800600"/>
            <a:ext cx="2802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</a:rPr>
              <a:t>EU/PHARE PROJECT N° 229725/0301 MS </a:t>
            </a:r>
            <a:endParaRPr lang="en-GB" sz="1200" b="1">
              <a:solidFill>
                <a:srgbClr val="FF0000"/>
              </a:solidFill>
            </a:endParaRPr>
          </a:p>
        </p:txBody>
      </p:sp>
      <p:pic>
        <p:nvPicPr>
          <p:cNvPr id="15397" name="Picture 37" descr="C:\Mes Documents\Mes images\PHARE-logo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4800600"/>
            <a:ext cx="466725" cy="171450"/>
          </a:xfrm>
          <a:prstGeom prst="rect">
            <a:avLst/>
          </a:prstGeom>
          <a:noFill/>
        </p:spPr>
      </p:pic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4479925" y="22860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990600" y="2800350"/>
            <a:ext cx="1524000" cy="342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 dirty="0"/>
              <a:t>Fines and </a:t>
            </a:r>
            <a:r>
              <a:rPr lang="fr-FR" sz="1200" b="1" dirty="0" err="1"/>
              <a:t>penalities</a:t>
            </a:r>
            <a:endParaRPr lang="en-GB" sz="1200" b="1" dirty="0"/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 rot="8337880">
            <a:off x="2209800" y="3200400"/>
            <a:ext cx="228600" cy="342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4343400" y="4083918"/>
            <a:ext cx="1219200" cy="504056"/>
          </a:xfrm>
          <a:prstGeom prst="rect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 dirty="0"/>
              <a:t>Grant and </a:t>
            </a:r>
            <a:r>
              <a:rPr lang="fr-FR" sz="1200" b="1" dirty="0" err="1"/>
              <a:t>loans</a:t>
            </a:r>
            <a:endParaRPr lang="fr-FR" sz="1200" b="1" dirty="0"/>
          </a:p>
          <a:p>
            <a:pPr algn="ctr"/>
            <a:r>
              <a:rPr lang="fr-FR" sz="1200" b="1" dirty="0"/>
              <a:t>14.6 M€</a:t>
            </a:r>
            <a:endParaRPr lang="en-GB" sz="1200" b="1" dirty="0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4267200" y="3829050"/>
            <a:ext cx="2590800" cy="285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5791200" y="2971800"/>
            <a:ext cx="1295400" cy="74295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 dirty="0" err="1">
                <a:solidFill>
                  <a:schemeClr val="bg1"/>
                </a:solidFill>
              </a:rPr>
              <a:t>Current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costs</a:t>
            </a:r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of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Water </a:t>
            </a:r>
            <a:r>
              <a:rPr lang="fr-FR" sz="1200" b="1" dirty="0" err="1">
                <a:solidFill>
                  <a:schemeClr val="bg1"/>
                </a:solidFill>
              </a:rPr>
              <a:t>objects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5412" name="AutoShape 52"/>
          <p:cNvSpPr>
            <a:spLocks noChangeArrowheads="1"/>
          </p:cNvSpPr>
          <p:nvPr/>
        </p:nvSpPr>
        <p:spPr bwMode="auto">
          <a:xfrm rot="-16200000">
            <a:off x="5862043" y="2539008"/>
            <a:ext cx="267891" cy="5619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flipV="1">
            <a:off x="4343400" y="3657600"/>
            <a:ext cx="1600200" cy="1143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>
            <a:off x="5791200" y="4457700"/>
            <a:ext cx="914400" cy="28575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/>
              <a:t>Loans 30%</a:t>
            </a:r>
            <a:endParaRPr lang="en-GB" sz="1200" b="1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1828801" y="325755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accent2"/>
                </a:solidFill>
              </a:rPr>
              <a:t>1.2 M€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4876801" y="360045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3300"/>
                </a:solidFill>
              </a:rPr>
              <a:t>0.2 M€</a:t>
            </a:r>
            <a:endParaRPr lang="en-GB" sz="1200" b="1">
              <a:solidFill>
                <a:srgbClr val="FF3300"/>
              </a:solidFill>
            </a:endParaRP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5410201" y="382905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3300"/>
                </a:solidFill>
              </a:rPr>
              <a:t>0.1 M€</a:t>
            </a:r>
            <a:endParaRPr lang="en-GB" sz="1200" b="1">
              <a:solidFill>
                <a:srgbClr val="FF3300"/>
              </a:solidFill>
            </a:endParaRP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5181601" y="262890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3300"/>
                </a:solidFill>
              </a:rPr>
              <a:t>1.3 M€</a:t>
            </a:r>
            <a:endParaRPr lang="en-GB" sz="1200" b="1">
              <a:solidFill>
                <a:srgbClr val="FF3300"/>
              </a:solidFill>
            </a:endParaRPr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6477001" y="2514600"/>
            <a:ext cx="7104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3300"/>
                </a:solidFill>
              </a:rPr>
              <a:t>18.5 M€</a:t>
            </a:r>
            <a:endParaRPr lang="en-GB" sz="1200" b="1">
              <a:solidFill>
                <a:srgbClr val="FF3300"/>
              </a:solidFill>
            </a:endParaRP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7696201" y="251460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3300"/>
                </a:solidFill>
              </a:rPr>
              <a:t>1.5 M€</a:t>
            </a:r>
            <a:endParaRPr lang="en-GB" sz="1200" b="1">
              <a:solidFill>
                <a:srgbClr val="FF3300"/>
              </a:solidFill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2667001" y="137160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accent2"/>
                </a:solidFill>
              </a:rPr>
              <a:t>3.7 M€</a:t>
            </a:r>
            <a:endParaRPr lang="en-GB" sz="1200" b="1">
              <a:solidFill>
                <a:schemeClr val="accent2"/>
              </a:solidFill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3635896" y="1059582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1.6 M€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4343401" y="1200150"/>
            <a:ext cx="631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accent2"/>
                </a:solidFill>
              </a:rPr>
              <a:t>2.4 M€</a:t>
            </a:r>
            <a:endParaRPr lang="en-GB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AutoShape 24"/>
          <p:cNvSpPr>
            <a:spLocks noChangeArrowheads="1"/>
          </p:cNvSpPr>
          <p:nvPr/>
        </p:nvSpPr>
        <p:spPr bwMode="auto">
          <a:xfrm rot="-2794262">
            <a:off x="5181600" y="1314450"/>
            <a:ext cx="228600" cy="3429000"/>
          </a:xfrm>
          <a:prstGeom prst="downArrow">
            <a:avLst>
              <a:gd name="adj1" fmla="val 50000"/>
              <a:gd name="adj2" fmla="val 28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 rot="1932339">
            <a:off x="3291040" y="889098"/>
            <a:ext cx="125412" cy="1714500"/>
          </a:xfrm>
          <a:prstGeom prst="downArrow">
            <a:avLst>
              <a:gd name="adj1" fmla="val 50000"/>
              <a:gd name="adj2" fmla="val 455698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5540" y="0"/>
            <a:ext cx="5971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 dirty="0"/>
              <a:t>NEW FINANCIAL FLOW PROPOSAL</a:t>
            </a:r>
            <a:endParaRPr lang="en-GB" sz="3200" b="1" dirty="0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638800" y="514350"/>
            <a:ext cx="1600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7391400" y="514350"/>
            <a:ext cx="1524000" cy="400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810000" y="571500"/>
            <a:ext cx="1447800" cy="56009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715001" y="628650"/>
            <a:ext cx="1307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</a:rPr>
              <a:t>RESOURCES</a:t>
            </a:r>
            <a:r>
              <a:rPr lang="fr-FR" sz="1200" dirty="0">
                <a:solidFill>
                  <a:srgbClr val="FFFF00"/>
                </a:solidFill>
              </a:rPr>
              <a:t> </a:t>
            </a:r>
            <a:r>
              <a:rPr lang="fr-FR" sz="1200" dirty="0" smtClean="0">
                <a:solidFill>
                  <a:srgbClr val="FFFF00"/>
                </a:solidFill>
              </a:rPr>
              <a:t>Taxes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467600" y="628650"/>
            <a:ext cx="1295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</a:rPr>
              <a:t>POLLUTION</a:t>
            </a:r>
            <a:r>
              <a:rPr lang="fr-FR" sz="1200" dirty="0">
                <a:solidFill>
                  <a:srgbClr val="FFFF00"/>
                </a:solidFill>
              </a:rPr>
              <a:t> </a:t>
            </a:r>
            <a:r>
              <a:rPr lang="fr-FR" sz="1200" dirty="0" smtClean="0">
                <a:solidFill>
                  <a:srgbClr val="FFFF00"/>
                </a:solidFill>
              </a:rPr>
              <a:t>Taxes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59407" y="514351"/>
            <a:ext cx="1318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sz="1200" dirty="0" err="1">
                <a:solidFill>
                  <a:srgbClr val="FF0000"/>
                </a:solidFill>
              </a:rPr>
              <a:t>Other</a:t>
            </a:r>
            <a:endParaRPr lang="fr-FR" sz="1200" dirty="0">
              <a:solidFill>
                <a:srgbClr val="FF0000"/>
              </a:solidFill>
            </a:endParaRP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ENVIRONMENTAL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Taxes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-32319694">
            <a:off x="6781800" y="800100"/>
            <a:ext cx="1447800" cy="572691"/>
          </a:xfrm>
          <a:custGeom>
            <a:avLst/>
            <a:gdLst>
              <a:gd name="G0" fmla="+- 5650 0 0"/>
              <a:gd name="G1" fmla="+- -10613336 0 0"/>
              <a:gd name="G2" fmla="+- 0 0 -10613336"/>
              <a:gd name="T0" fmla="*/ 0 256 1"/>
              <a:gd name="T1" fmla="*/ 180 256 1"/>
              <a:gd name="G3" fmla="+- -10613336 T0 T1"/>
              <a:gd name="T2" fmla="*/ 0 256 1"/>
              <a:gd name="T3" fmla="*/ 90 256 1"/>
              <a:gd name="G4" fmla="+- -10613336 T2 T3"/>
              <a:gd name="G5" fmla="*/ G4 2 1"/>
              <a:gd name="T4" fmla="*/ 90 256 1"/>
              <a:gd name="T5" fmla="*/ 0 256 1"/>
              <a:gd name="G6" fmla="+- -10613336 T4 T5"/>
              <a:gd name="G7" fmla="*/ G6 2 1"/>
              <a:gd name="G8" fmla="abs -1061333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50"/>
              <a:gd name="G18" fmla="*/ 5650 1 2"/>
              <a:gd name="G19" fmla="+- G18 5400 0"/>
              <a:gd name="G20" fmla="cos G19 -10613336"/>
              <a:gd name="G21" fmla="sin G19 -10613336"/>
              <a:gd name="G22" fmla="+- G20 10800 0"/>
              <a:gd name="G23" fmla="+- G21 10800 0"/>
              <a:gd name="G24" fmla="+- 10800 0 G20"/>
              <a:gd name="G25" fmla="+- 5650 10800 0"/>
              <a:gd name="G26" fmla="?: G9 G17 G25"/>
              <a:gd name="G27" fmla="?: G9 0 21600"/>
              <a:gd name="G28" fmla="cos 10800 -10613336"/>
              <a:gd name="G29" fmla="sin 10800 -10613336"/>
              <a:gd name="G30" fmla="sin 5650 -10613336"/>
              <a:gd name="G31" fmla="+- G28 10800 0"/>
              <a:gd name="G32" fmla="+- G29 10800 0"/>
              <a:gd name="G33" fmla="+- G30 10800 0"/>
              <a:gd name="G34" fmla="?: G4 0 G31"/>
              <a:gd name="G35" fmla="?: -10613336 G34 0"/>
              <a:gd name="G36" fmla="?: G6 G35 G31"/>
              <a:gd name="G37" fmla="+- 21600 0 G36"/>
              <a:gd name="G38" fmla="?: G4 0 G33"/>
              <a:gd name="G39" fmla="?: -1061333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79 w 21600"/>
              <a:gd name="T15" fmla="*/ 8251 h 21600"/>
              <a:gd name="T16" fmla="*/ 10800 w 21600"/>
              <a:gd name="T17" fmla="*/ 5150 h 21600"/>
              <a:gd name="T18" fmla="*/ 18621 w 21600"/>
              <a:gd name="T19" fmla="*/ 825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8" y="9049"/>
                </a:moveTo>
                <a:cubicBezTo>
                  <a:pt x="6186" y="6723"/>
                  <a:pt x="8354" y="5149"/>
                  <a:pt x="10800" y="5150"/>
                </a:cubicBezTo>
                <a:cubicBezTo>
                  <a:pt x="13245" y="5150"/>
                  <a:pt x="15413" y="6723"/>
                  <a:pt x="16171" y="9049"/>
                </a:cubicBezTo>
                <a:lnTo>
                  <a:pt x="21068" y="7453"/>
                </a:lnTo>
                <a:cubicBezTo>
                  <a:pt x="19619" y="3008"/>
                  <a:pt x="15475" y="-1"/>
                  <a:pt x="10799" y="0"/>
                </a:cubicBezTo>
                <a:cubicBezTo>
                  <a:pt x="6124" y="0"/>
                  <a:pt x="1980" y="3008"/>
                  <a:pt x="531" y="7453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010400" y="914400"/>
            <a:ext cx="712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accent2"/>
                </a:solidFill>
              </a:rPr>
              <a:t>WATER</a:t>
            </a:r>
            <a:endParaRPr lang="en-GB" sz="1400" b="1">
              <a:solidFill>
                <a:schemeClr val="accent2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362200" y="1485900"/>
            <a:ext cx="13716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tx2"/>
                </a:solidFill>
              </a:rPr>
              <a:t>Revenue Service</a:t>
            </a:r>
          </a:p>
          <a:p>
            <a:pPr algn="ctr"/>
            <a:r>
              <a:rPr lang="fr-FR" sz="1400" b="1">
                <a:solidFill>
                  <a:schemeClr val="tx2"/>
                </a:solidFill>
              </a:rPr>
              <a:t>(State Budget)</a:t>
            </a:r>
            <a:endParaRPr lang="en-GB" sz="1400" b="1">
              <a:solidFill>
                <a:schemeClr val="tx2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438400" y="2514600"/>
            <a:ext cx="1295400" cy="74295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FFFF00"/>
                </a:solidFill>
              </a:rPr>
              <a:t>Municipal</a:t>
            </a:r>
          </a:p>
          <a:p>
            <a:pPr algn="ctr"/>
            <a:r>
              <a:rPr lang="fr-FR" sz="1400" b="1">
                <a:solidFill>
                  <a:srgbClr val="FFFF00"/>
                </a:solidFill>
              </a:rPr>
              <a:t>Environmental </a:t>
            </a:r>
          </a:p>
          <a:p>
            <a:pPr algn="ctr"/>
            <a:r>
              <a:rPr lang="fr-FR" sz="1400" b="1">
                <a:solidFill>
                  <a:srgbClr val="FFFF00"/>
                </a:solidFill>
              </a:rPr>
              <a:t>Protection </a:t>
            </a:r>
          </a:p>
          <a:p>
            <a:pPr algn="ctr"/>
            <a:r>
              <a:rPr lang="fr-FR" sz="1400" b="1">
                <a:solidFill>
                  <a:srgbClr val="FFFF00"/>
                </a:solidFill>
              </a:rPr>
              <a:t>Fund</a:t>
            </a:r>
            <a:endParaRPr lang="en-GB" sz="1400" b="1">
              <a:solidFill>
                <a:srgbClr val="FFFF00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752600" y="3429000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200" b="1"/>
              <a:t>State </a:t>
            </a:r>
          </a:p>
          <a:p>
            <a:pPr algn="ctr"/>
            <a:r>
              <a:rPr lang="fr-FR" sz="1200" b="1"/>
              <a:t>Environmental</a:t>
            </a:r>
          </a:p>
          <a:p>
            <a:pPr algn="ctr"/>
            <a:r>
              <a:rPr lang="fr-FR" sz="1200" b="1"/>
              <a:t>Protection</a:t>
            </a:r>
          </a:p>
          <a:p>
            <a:pPr algn="ctr"/>
            <a:r>
              <a:rPr lang="fr-FR" sz="1200" b="1"/>
              <a:t>Fund</a:t>
            </a:r>
            <a:endParaRPr lang="en-GB" sz="1200" b="1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52400" y="1085850"/>
            <a:ext cx="1981200" cy="3429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57150">
            <a:solidFill>
              <a:srgbClr val="FFFF00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 dirty="0"/>
              <a:t>STATE INCOME</a:t>
            </a:r>
            <a:endParaRPr lang="en-GB" sz="1600" b="1" dirty="0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52400" y="434340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57150">
            <a:solidFill>
              <a:srgbClr val="FFFF00"/>
            </a:solidFill>
            <a:round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/>
              <a:t>INT. DONORS</a:t>
            </a:r>
          </a:p>
          <a:p>
            <a:pPr algn="ctr"/>
            <a:r>
              <a:rPr lang="fr-FR" sz="1600" b="1"/>
              <a:t>NIB, EIB, NEFCO,</a:t>
            </a:r>
          </a:p>
          <a:p>
            <a:pPr algn="ctr"/>
            <a:r>
              <a:rPr lang="fr-FR" sz="1600" b="1"/>
              <a:t>others</a:t>
            </a:r>
            <a:endParaRPr lang="en-GB" sz="1600" b="1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267200" y="2228850"/>
            <a:ext cx="1981200" cy="1143000"/>
          </a:xfrm>
          <a:prstGeom prst="hexagon">
            <a:avLst>
              <a:gd name="adj" fmla="val 32500"/>
              <a:gd name="vf" fmla="val 115470"/>
            </a:avLst>
          </a:prstGeom>
          <a:solidFill>
            <a:srgbClr val="996633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FF00"/>
                </a:solidFill>
              </a:rPr>
              <a:t>MUNICIPALITIES</a:t>
            </a:r>
            <a:endParaRPr lang="en-GB" sz="1600" b="1">
              <a:solidFill>
                <a:srgbClr val="FFFF00"/>
              </a:solidFill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6553200" y="3200400"/>
            <a:ext cx="1981200" cy="1428750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FF00"/>
                </a:solidFill>
              </a:rPr>
              <a:t>WATER</a:t>
            </a:r>
          </a:p>
          <a:p>
            <a:pPr algn="ctr"/>
            <a:r>
              <a:rPr lang="fr-FR" sz="1600" b="1">
                <a:solidFill>
                  <a:srgbClr val="FFFF00"/>
                </a:solidFill>
              </a:rPr>
              <a:t>PROJECTS</a:t>
            </a:r>
            <a:endParaRPr lang="en-GB" sz="1600" b="1">
              <a:solidFill>
                <a:srgbClr val="FFFF00"/>
              </a:solidFill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1999519">
            <a:off x="1371600" y="1600200"/>
            <a:ext cx="9906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823449">
            <a:off x="3879855" y="1085996"/>
            <a:ext cx="228600" cy="4572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-1765020">
            <a:off x="6705600" y="1200150"/>
            <a:ext cx="228600" cy="685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2277100">
            <a:off x="8001000" y="1257300"/>
            <a:ext cx="228600" cy="62865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-3040673">
            <a:off x="6457950" y="3105150"/>
            <a:ext cx="1143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9966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781800" y="2000250"/>
            <a:ext cx="14351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WATER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AUTHORITY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7391400" y="2457450"/>
            <a:ext cx="228600" cy="6858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2819400" y="4514850"/>
            <a:ext cx="609600" cy="400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417" name="Picture 33" descr="c:\Program Files\Fichiers communs\Microsoft Shared\Clipart\cagcat50\bs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71750"/>
            <a:ext cx="685800" cy="389335"/>
          </a:xfrm>
          <a:prstGeom prst="rect">
            <a:avLst/>
          </a:prstGeom>
          <a:noFill/>
        </p:spPr>
      </p:pic>
      <p:pic>
        <p:nvPicPr>
          <p:cNvPr id="16418" name="Picture 34" descr="c:\Program Files\Fichiers communs\Microsoft Shared\Clipart\cagcat50\bs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3050"/>
            <a:ext cx="685800" cy="38933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6419" name="Picture 35" descr="c:\Program Files\Fichiers communs\Microsoft Shared\Clipart\cagcat50\bs0050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754166"/>
            <a:ext cx="685800" cy="389334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6420" name="Picture 36" descr="c:\Program Files\Fichiers communs\Microsoft Shared\Clipart\cagcat50\pe0184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14500"/>
            <a:ext cx="914400" cy="366713"/>
          </a:xfrm>
          <a:prstGeom prst="rect">
            <a:avLst/>
          </a:prstGeom>
          <a:noFill/>
        </p:spPr>
      </p:pic>
      <p:pic>
        <p:nvPicPr>
          <p:cNvPr id="16421" name="Picture 37" descr="c:\Program Files\Fichiers communs\Microsoft Shared\Clipart\cagcat50\bl00381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2343151"/>
            <a:ext cx="701675" cy="279797"/>
          </a:xfrm>
          <a:prstGeom prst="rect">
            <a:avLst/>
          </a:prstGeom>
          <a:noFill/>
        </p:spPr>
      </p:pic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5943601" y="4857750"/>
            <a:ext cx="2802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0000"/>
                </a:solidFill>
              </a:rPr>
              <a:t>EU/PHARE PROJECT N° 229725/0301 MS </a:t>
            </a:r>
            <a:endParaRPr lang="en-GB" sz="1200" b="1">
              <a:solidFill>
                <a:srgbClr val="FF0000"/>
              </a:solidFill>
            </a:endParaRPr>
          </a:p>
        </p:txBody>
      </p:sp>
      <p:pic>
        <p:nvPicPr>
          <p:cNvPr id="16423" name="Picture 39" descr="C:\Mes Documents\Mes images\PHARE-logo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1" y="4857750"/>
            <a:ext cx="466725" cy="171450"/>
          </a:xfrm>
          <a:prstGeom prst="rect">
            <a:avLst/>
          </a:prstGeom>
          <a:noFill/>
        </p:spPr>
      </p:pic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304800" y="2857500"/>
            <a:ext cx="1524000" cy="514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200" b="1" dirty="0"/>
              <a:t>Fines and </a:t>
            </a:r>
            <a:r>
              <a:rPr lang="fr-FR" sz="1200" b="1" dirty="0" err="1" smtClean="0"/>
              <a:t>penalities</a:t>
            </a:r>
            <a:endParaRPr lang="en-GB" sz="1200" b="1" dirty="0"/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 rot="2640795">
            <a:off x="1219200" y="3486150"/>
            <a:ext cx="53340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3276600" y="4286250"/>
            <a:ext cx="1676400" cy="228600"/>
          </a:xfrm>
          <a:prstGeom prst="rect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/>
              <a:t>Grant and loans</a:t>
            </a:r>
            <a:endParaRPr lang="en-GB" sz="1600" b="1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3276600" y="3714750"/>
            <a:ext cx="3124200" cy="342900"/>
          </a:xfrm>
          <a:prstGeom prst="line">
            <a:avLst/>
          </a:prstGeom>
          <a:noFill/>
          <a:ln w="57150">
            <a:solidFill>
              <a:srgbClr val="00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5257800" y="4229100"/>
            <a:ext cx="1447800" cy="28575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95486"/>
            <a:ext cx="6840760" cy="70958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Regional </a:t>
            </a:r>
            <a:r>
              <a:rPr lang="en-GB" sz="3600" b="1" dirty="0" smtClean="0"/>
              <a:t>Initiatives - Mediterranean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GB" sz="2800" b="1" dirty="0" smtClean="0"/>
              <a:t>Some important initiatives not focussing but related to RBM/IWRM such as the Mediterranean Action Plan, the EU MEDA Water Programme, The H2020 Initiative</a:t>
            </a:r>
          </a:p>
          <a:p>
            <a:pPr>
              <a:spcBef>
                <a:spcPts val="1800"/>
              </a:spcBef>
            </a:pPr>
            <a:r>
              <a:rPr lang="en-GB" sz="2800" b="1" dirty="0" smtClean="0"/>
              <a:t>Civil Society Initiatives (GWP-Med, IME)</a:t>
            </a:r>
          </a:p>
          <a:p>
            <a:pPr>
              <a:spcBef>
                <a:spcPts val="1800"/>
              </a:spcBef>
            </a:pPr>
            <a:r>
              <a:rPr lang="en-GB" sz="2800" b="1" dirty="0" smtClean="0"/>
              <a:t>The Mediterranean Component of the EU Water Initiative (Improving IWRM through dialogue)</a:t>
            </a:r>
          </a:p>
          <a:p>
            <a:pPr>
              <a:spcBef>
                <a:spcPts val="1800"/>
              </a:spcBef>
            </a:pPr>
            <a:r>
              <a:rPr lang="en-GB" sz="2800" b="1" dirty="0" smtClean="0"/>
              <a:t>The Joint Process WFD-EU Water Initiative</a:t>
            </a:r>
            <a:endParaRPr lang="en-GB" sz="2800" b="1" dirty="0"/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9503"/>
            <a:ext cx="7992888" cy="64807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Benefits </a:t>
            </a:r>
            <a:r>
              <a:rPr lang="en-GB" sz="3200" b="1" dirty="0" smtClean="0"/>
              <a:t>of regional cooperation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16835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sz="2400" b="1" dirty="0" smtClean="0"/>
              <a:t>Improving knowledge</a:t>
            </a:r>
          </a:p>
          <a:p>
            <a:pPr>
              <a:spcBef>
                <a:spcPts val="1800"/>
              </a:spcBef>
            </a:pPr>
            <a:r>
              <a:rPr lang="en-GB" sz="2400" b="1" dirty="0" smtClean="0"/>
              <a:t>Learning alliances</a:t>
            </a:r>
          </a:p>
          <a:p>
            <a:pPr>
              <a:spcBef>
                <a:spcPts val="1800"/>
              </a:spcBef>
            </a:pPr>
            <a:r>
              <a:rPr lang="en-GB" sz="2400" b="1" dirty="0" smtClean="0"/>
              <a:t>Avoiding missed opportunities</a:t>
            </a:r>
          </a:p>
          <a:p>
            <a:pPr>
              <a:spcBef>
                <a:spcPts val="1800"/>
              </a:spcBef>
            </a:pPr>
            <a:r>
              <a:rPr lang="en-GB" sz="2400" b="1" dirty="0" smtClean="0"/>
              <a:t>Economy of scale by doing things together, building synergies and avoid repetition </a:t>
            </a:r>
            <a:endParaRPr lang="en-GB" sz="2400" b="1" dirty="0"/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920880" cy="987573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MED EUWI</a:t>
            </a:r>
            <a:br>
              <a:rPr lang="en-GB" sz="3200" b="1" dirty="0" smtClean="0"/>
            </a:br>
            <a:r>
              <a:rPr lang="en-GB" sz="3200" b="1" dirty="0" smtClean="0"/>
              <a:t>Achievements and what went wrong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1800" b="1" dirty="0" smtClean="0"/>
              <a:t>Learning alliances were formed (Water Directors meeting, Joint Process working groups) but not sustained</a:t>
            </a:r>
          </a:p>
          <a:p>
            <a:pPr>
              <a:spcBef>
                <a:spcPts val="1800"/>
              </a:spcBef>
            </a:pPr>
            <a:r>
              <a:rPr lang="en-GB" sz="1800" b="1" dirty="0" smtClean="0"/>
              <a:t>Concentration </a:t>
            </a:r>
            <a:r>
              <a:rPr lang="en-GB" sz="1800" b="1" dirty="0" smtClean="0"/>
              <a:t>on bilateral support projects in stead of truly regional activities</a:t>
            </a:r>
          </a:p>
          <a:p>
            <a:pPr>
              <a:spcBef>
                <a:spcPts val="1800"/>
              </a:spcBef>
            </a:pPr>
            <a:r>
              <a:rPr lang="en-GB" sz="1800" b="1" dirty="0" smtClean="0"/>
              <a:t>IWRM </a:t>
            </a:r>
            <a:r>
              <a:rPr lang="en-GB" sz="1800" b="1" dirty="0" smtClean="0"/>
              <a:t>introduced </a:t>
            </a:r>
            <a:r>
              <a:rPr lang="en-GB" sz="1800" b="1" dirty="0" smtClean="0"/>
              <a:t>in different </a:t>
            </a:r>
            <a:r>
              <a:rPr lang="en-GB" sz="1800" b="1" dirty="0" smtClean="0"/>
              <a:t>countries (ad-hoc </a:t>
            </a:r>
            <a:r>
              <a:rPr lang="en-GB" sz="1800" b="1" dirty="0" smtClean="0"/>
              <a:t>support </a:t>
            </a:r>
            <a:r>
              <a:rPr lang="en-GB" sz="1800" b="1" dirty="0" smtClean="0"/>
              <a:t>measures, mainly </a:t>
            </a:r>
            <a:r>
              <a:rPr lang="en-GB" sz="1800" b="1" dirty="0" smtClean="0"/>
              <a:t>studies and “dialogues</a:t>
            </a:r>
            <a:r>
              <a:rPr lang="en-GB" sz="1800" b="1" dirty="0" smtClean="0"/>
              <a:t>”)</a:t>
            </a:r>
          </a:p>
          <a:p>
            <a:pPr>
              <a:spcBef>
                <a:spcPts val="600"/>
              </a:spcBef>
              <a:buNone/>
            </a:pPr>
            <a:r>
              <a:rPr lang="en-GB" sz="1800" b="1" dirty="0" smtClean="0"/>
              <a:t>	</a:t>
            </a:r>
            <a:r>
              <a:rPr lang="en-GB" sz="1800" b="1" dirty="0" smtClean="0"/>
              <a:t>Few efforts </a:t>
            </a:r>
            <a:r>
              <a:rPr lang="en-GB" sz="1800" b="1" dirty="0" smtClean="0"/>
              <a:t>to </a:t>
            </a:r>
            <a:r>
              <a:rPr lang="en-GB" sz="1800" b="1" dirty="0" smtClean="0"/>
              <a:t>improve national water management structures and </a:t>
            </a:r>
            <a:r>
              <a:rPr lang="en-GB" sz="1800" b="1" dirty="0" smtClean="0"/>
              <a:t>management cultures</a:t>
            </a:r>
            <a:endParaRPr lang="en-GB" sz="1800" b="1" dirty="0" smtClean="0"/>
          </a:p>
          <a:p>
            <a:pPr>
              <a:spcBef>
                <a:spcPts val="1800"/>
              </a:spcBef>
            </a:pPr>
            <a:r>
              <a:rPr lang="en-GB" sz="1800" b="1" dirty="0" smtClean="0"/>
              <a:t>Insufficient </a:t>
            </a:r>
            <a:r>
              <a:rPr lang="en-GB" sz="1800" b="1" dirty="0" err="1" smtClean="0"/>
              <a:t>SWAp</a:t>
            </a:r>
            <a:r>
              <a:rPr lang="en-GB" sz="1800" b="1" dirty="0" smtClean="0"/>
              <a:t> in country </a:t>
            </a:r>
            <a:r>
              <a:rPr lang="en-GB" sz="1800" b="1" dirty="0" smtClean="0"/>
              <a:t>dialogues so far</a:t>
            </a:r>
          </a:p>
          <a:p>
            <a:pPr>
              <a:spcBef>
                <a:spcPts val="1800"/>
              </a:spcBef>
            </a:pPr>
            <a:r>
              <a:rPr lang="en-GB" sz="1800" b="1" dirty="0" smtClean="0"/>
              <a:t>WFD principals </a:t>
            </a:r>
            <a:r>
              <a:rPr lang="en-GB" sz="1800" b="1" dirty="0" smtClean="0"/>
              <a:t>and modalities </a:t>
            </a:r>
            <a:r>
              <a:rPr lang="en-GB" sz="1800" b="1" dirty="0" smtClean="0"/>
              <a:t>still </a:t>
            </a:r>
            <a:r>
              <a:rPr lang="en-GB" sz="1800" b="1" dirty="0" smtClean="0"/>
              <a:t>insufficiently known in the South and East Mediterranean </a:t>
            </a:r>
            <a:r>
              <a:rPr lang="en-GB" sz="1800" b="1" dirty="0" smtClean="0"/>
              <a:t>countries</a:t>
            </a:r>
            <a:endParaRPr lang="en-GB" sz="1800" b="1" dirty="0"/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05978"/>
          <a:ext cx="8229600" cy="436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 descr="project-logo-transparent-back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"/>
            <a:ext cx="7920880" cy="627534"/>
          </a:xfrm>
        </p:spPr>
        <p:txBody>
          <a:bodyPr>
            <a:noAutofit/>
          </a:bodyPr>
          <a:lstStyle/>
          <a:p>
            <a:pPr marL="1439863" indent="-2519363"/>
            <a:r>
              <a:rPr lang="en-US" sz="2400" b="1" dirty="0" smtClean="0"/>
              <a:t>The Joint Process deals with river basin management</a:t>
            </a:r>
            <a:endParaRPr lang="en-GB" sz="2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9552" y="1059582"/>
          <a:ext cx="8229600" cy="365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project-logo-transparent-back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53CF6F-1C1B-4C02-A731-93650C64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2F53CF6F-1C1B-4C02-A731-93650C64F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A51CD-8ED3-4206-8608-6355A9653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BC5A51CD-8ED3-4206-8608-6355A9653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F0F892-20DD-4D70-B8F6-01BA52903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9F0F892-20DD-4D70-B8F6-01BA52903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61797-5562-4F72-8A00-3C6B0BB78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6961797-5562-4F72-8A00-3C6B0BB78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EEC67-785A-4EEE-8219-7AD683B6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8BAEEC67-785A-4EEE-8219-7AD683B68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480720" cy="55552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Case studies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059582"/>
            <a:ext cx="65527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Lithuania/Latvia; Transboundary management of the Venta and Lielupe river basins (1999)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Russian Federation: Water management in the Oka river basin (2000-2001)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Ukraine/Slovakia/Hungary/Rumania: Flood protection in the Tisza river basin (2004-2005)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Israel/Jordan/Lebanon/Palestine/Syria: Jordan river basin (2011)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Some characteristics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7584" y="771550"/>
          <a:ext cx="7560840" cy="3935261"/>
        </p:xfrm>
        <a:graphic>
          <a:graphicData uri="http://schemas.openxmlformats.org/drawingml/2006/table">
            <a:tbl>
              <a:tblPr/>
              <a:tblGrid>
                <a:gridCol w="2149035"/>
                <a:gridCol w="1082361"/>
                <a:gridCol w="1082361"/>
                <a:gridCol w="1082361"/>
                <a:gridCol w="1082361"/>
                <a:gridCol w="1082361"/>
              </a:tblGrid>
              <a:tr h="8174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countries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population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annual SW resources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water per capita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</a:tr>
              <a:tr h="678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[km</a:t>
                      </a:r>
                      <a:r>
                        <a:rPr lang="en-GB" sz="1800" b="1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[million]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[million m</a:t>
                      </a:r>
                      <a:r>
                        <a:rPr lang="en-GB" sz="1800" b="1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[m</a:t>
                      </a:r>
                      <a:r>
                        <a:rPr lang="en-GB" sz="1800" b="1" i="0" u="none" strike="noStrike" baseline="30000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/year]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509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Venta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Lielupe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river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4,510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Oka river basin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245,000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*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39,500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878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Tisza river basin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157,186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28,400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2,029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Jordan river basin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18,900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88" marR="7588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1,300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7588" marR="91061" marT="7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397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oblasts</a:t>
                      </a:r>
                    </a:p>
                  </a:txBody>
                  <a:tcPr marL="7588" marR="7588" marT="7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91061" marT="7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7588" marT="7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91061" marT="7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91061" marT="7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8" marR="7588" marT="7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87624" y="843558"/>
            <a:ext cx="6768752" cy="3940861"/>
            <a:chOff x="1187624" y="843558"/>
            <a:chExt cx="6768752" cy="39408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843558"/>
              <a:ext cx="6768752" cy="394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4932040" y="2427734"/>
              <a:ext cx="1403648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6136" y="2499742"/>
              <a:ext cx="6732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Latvia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3291830"/>
              <a:ext cx="9509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Lithuania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272808" cy="555526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Venta/</a:t>
            </a:r>
            <a:r>
              <a:rPr lang="en-US" sz="2400" b="1" dirty="0" err="1" smtClean="0"/>
              <a:t>Lielupe</a:t>
            </a:r>
            <a:r>
              <a:rPr lang="en-US" sz="2400" b="1" dirty="0" smtClean="0"/>
              <a:t> basin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211710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Nutrient rich wastewater (urban and agriculture) in upper branches of the rivers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Sensitive area with respect to eutrophication (natural river flows, Gulf of Riga, Baltic Sea)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Very little </a:t>
            </a:r>
            <a:r>
              <a:rPr lang="en-US" sz="2000" b="1" dirty="0" smtClean="0"/>
              <a:t>consultation between the two countries on upstream/downstream </a:t>
            </a:r>
            <a:r>
              <a:rPr lang="en-US" sz="2000" b="1" dirty="0" smtClean="0"/>
              <a:t>issues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59632" y="1635646"/>
            <a:ext cx="4680520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AT THE START OF THE PROJECT: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3563888" y="1059582"/>
            <a:ext cx="2232248" cy="2499742"/>
            <a:chOff x="3347864" y="1347614"/>
            <a:chExt cx="2232248" cy="2499742"/>
          </a:xfrm>
        </p:grpSpPr>
        <p:grpSp>
          <p:nvGrpSpPr>
            <p:cNvPr id="4" name="Group 23"/>
            <p:cNvGrpSpPr/>
            <p:nvPr/>
          </p:nvGrpSpPr>
          <p:grpSpPr>
            <a:xfrm>
              <a:off x="3347864" y="1347614"/>
              <a:ext cx="2232248" cy="2499742"/>
              <a:chOff x="3347864" y="1347614"/>
              <a:chExt cx="2232248" cy="249974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347864" y="1347614"/>
                <a:ext cx="2232248" cy="24997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563888" y="2695228"/>
                <a:ext cx="1800200" cy="8640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Transboundary River Basin Commission</a:t>
                </a:r>
                <a:endParaRPr 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563888" y="1615108"/>
                <a:ext cx="1800200" cy="86409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Minister meeting (when needed)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14" idx="2"/>
              <a:endCxn id="12" idx="0"/>
            </p:cNvCxnSpPr>
            <p:nvPr/>
          </p:nvCxnSpPr>
          <p:spPr>
            <a:xfrm rot="5400000">
              <a:off x="4355976" y="2587216"/>
              <a:ext cx="21602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208912" cy="483518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New management </a:t>
            </a:r>
            <a:r>
              <a:rPr lang="en-US" sz="2400" b="1" dirty="0" smtClean="0"/>
              <a:t>structure  - Venta / Lielupe </a:t>
            </a:r>
            <a:r>
              <a:rPr lang="en-US" sz="2400" b="1" dirty="0" smtClean="0"/>
              <a:t>basin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grpSp>
        <p:nvGrpSpPr>
          <p:cNvPr id="6" name="Group 46"/>
          <p:cNvGrpSpPr/>
          <p:nvPr/>
        </p:nvGrpSpPr>
        <p:grpSpPr>
          <a:xfrm>
            <a:off x="1043608" y="1059582"/>
            <a:ext cx="2736304" cy="3024336"/>
            <a:chOff x="827584" y="1347614"/>
            <a:chExt cx="2736304" cy="3024336"/>
          </a:xfrm>
        </p:grpSpPr>
        <p:sp>
          <p:nvSpPr>
            <p:cNvPr id="18" name="Rounded Rectangle 17"/>
            <p:cNvSpPr/>
            <p:nvPr/>
          </p:nvSpPr>
          <p:spPr>
            <a:xfrm>
              <a:off x="827584" y="1347614"/>
              <a:ext cx="2232248" cy="3024336"/>
            </a:xfrm>
            <a:prstGeom prst="roundRect">
              <a:avLst>
                <a:gd name="adj" fmla="val 588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Democratic stakeholder structures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43608" y="3219822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River Basin Commission Latvia</a:t>
              </a:r>
              <a:endParaRPr lang="en-US" sz="16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43608" y="1995686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River Basin Commission Lithuania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3059832" y="3147814"/>
              <a:ext cx="50405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8"/>
          <p:cNvGrpSpPr/>
          <p:nvPr/>
        </p:nvGrpSpPr>
        <p:grpSpPr>
          <a:xfrm>
            <a:off x="3779912" y="3272086"/>
            <a:ext cx="1800200" cy="1459904"/>
            <a:chOff x="3563888" y="3560118"/>
            <a:chExt cx="1800200" cy="1459904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4155926"/>
              <a:ext cx="1800200" cy="864096"/>
            </a:xfrm>
            <a:prstGeom prst="roundRect">
              <a:avLst/>
            </a:prstGeom>
            <a:solidFill>
              <a:srgbClr val="0086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European Commission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8" idx="0"/>
              <a:endCxn id="12" idx="2"/>
            </p:cNvCxnSpPr>
            <p:nvPr/>
          </p:nvCxnSpPr>
          <p:spPr>
            <a:xfrm rot="5400000" flipH="1" flipV="1">
              <a:off x="4165687" y="3857625"/>
              <a:ext cx="59660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80112" y="1779662"/>
            <a:ext cx="2448272" cy="2016224"/>
            <a:chOff x="5436096" y="1491630"/>
            <a:chExt cx="2448272" cy="2016224"/>
          </a:xfrm>
        </p:grpSpPr>
        <p:grpSp>
          <p:nvGrpSpPr>
            <p:cNvPr id="7" name="Group 47"/>
            <p:cNvGrpSpPr/>
            <p:nvPr/>
          </p:nvGrpSpPr>
          <p:grpSpPr>
            <a:xfrm>
              <a:off x="5436096" y="1491630"/>
              <a:ext cx="2448272" cy="1584176"/>
              <a:chOff x="5436096" y="1491630"/>
              <a:chExt cx="2448272" cy="15841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084168" y="1491630"/>
                <a:ext cx="1800200" cy="864096"/>
              </a:xfrm>
              <a:prstGeom prst="roundRect">
                <a:avLst/>
              </a:prstGeom>
              <a:solidFill>
                <a:srgbClr val="2626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Scientific Centers</a:t>
                </a:r>
                <a:endParaRPr lang="en-US" sz="1600" b="1" dirty="0"/>
              </a:p>
            </p:txBody>
          </p:sp>
          <p:cxnSp>
            <p:nvCxnSpPr>
              <p:cNvPr id="28" name="Straight Arrow Connector 27"/>
              <p:cNvCxnSpPr>
                <a:stCxn id="13" idx="1"/>
              </p:cNvCxnSpPr>
              <p:nvPr/>
            </p:nvCxnSpPr>
            <p:spPr>
              <a:xfrm rot="10800000" flipV="1">
                <a:off x="5436096" y="1923678"/>
                <a:ext cx="648072" cy="504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2" idx="1"/>
              </p:cNvCxnSpPr>
              <p:nvPr/>
            </p:nvCxnSpPr>
            <p:spPr>
              <a:xfrm rot="10800000">
                <a:off x="5436096" y="2715766"/>
                <a:ext cx="648072" cy="3600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ounded Rectangle 31"/>
            <p:cNvSpPr/>
            <p:nvPr/>
          </p:nvSpPr>
          <p:spPr>
            <a:xfrm>
              <a:off x="6084168" y="2643758"/>
              <a:ext cx="1800200" cy="864096"/>
            </a:xfrm>
            <a:prstGeom prst="roundRect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Environmental Agencies</a:t>
              </a:r>
              <a:endParaRPr lang="en-US" sz="16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8064896" cy="555526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Venta/</a:t>
            </a:r>
            <a:r>
              <a:rPr lang="en-US" sz="2400" b="1" dirty="0" err="1" smtClean="0"/>
              <a:t>Lielupe</a:t>
            </a:r>
            <a:r>
              <a:rPr lang="en-US" sz="2400" b="1" dirty="0" smtClean="0"/>
              <a:t> </a:t>
            </a:r>
            <a:r>
              <a:rPr lang="en-US" sz="2400" b="1" dirty="0" smtClean="0"/>
              <a:t>basin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56363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National River Basin Commissions for each river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Technical protocol (treaty) between Lithuania and Latvia on the management of the river basins (2003)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Joint River Basin Commission under WFD since 2006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Joint transboundary management (</a:t>
            </a:r>
            <a:r>
              <a:rPr lang="en-US" sz="2000" b="1" dirty="0" smtClean="0"/>
              <a:t>operation and planning)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River Basin Commissions have own income (like in France) and subsidize capital investments (in their own country</a:t>
            </a:r>
            <a:r>
              <a:rPr lang="en-US" sz="2000" b="1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987574"/>
            <a:ext cx="3816424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ACCOMPLISHED IMPROVEMENTS: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4371950"/>
            <a:ext cx="8352928" cy="4320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TRANSBOUNDARY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 ACCELERATION OF POLLUTION CONTROL INVESTMENTS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oka 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55526"/>
            <a:ext cx="6481753" cy="45879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424936" cy="555526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Oka river basin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20080" cy="81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635646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Sufficient </a:t>
            </a:r>
            <a:r>
              <a:rPr lang="en-US" sz="2000" b="1" dirty="0" smtClean="0"/>
              <a:t>water resources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Mainly water quality problems (toxic components, BOD) causing problems for drinking water supply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Upstream-downstream conflict between polluters and water users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Polluters are not paying for damage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Decision-making system does not deliver; existing river basin organizations are mainly scientific and planning, but planning is not </a:t>
            </a:r>
            <a:r>
              <a:rPr lang="en-US" sz="2000" b="1" dirty="0" smtClean="0"/>
              <a:t>implemented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Brussels, 28-30 June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1131590"/>
            <a:ext cx="4680520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SITUATION AT THE START OF THE PROJECT: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1841</Words>
  <Application>Microsoft Office PowerPoint</Application>
  <PresentationFormat>On-screen Show (16:9)</PresentationFormat>
  <Paragraphs>355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Experiences with Transboundary River Basin Management in Eastern Europe and the Middle East;  Role of regional support mechanisms</vt:lpstr>
      <vt:lpstr>Activities of the Project “Support to MED EUWI”</vt:lpstr>
      <vt:lpstr>The Joint Process deals with river basin management</vt:lpstr>
      <vt:lpstr>Case studies</vt:lpstr>
      <vt:lpstr>Some characteristics</vt:lpstr>
      <vt:lpstr>Venta/Lielupe basin</vt:lpstr>
      <vt:lpstr>New management structure  - Venta / Lielupe basin</vt:lpstr>
      <vt:lpstr>Venta/Lielupe basin</vt:lpstr>
      <vt:lpstr>Oka river basin</vt:lpstr>
      <vt:lpstr>New management structure – Russian Federation</vt:lpstr>
      <vt:lpstr>Oka river basin</vt:lpstr>
      <vt:lpstr>Slide 12</vt:lpstr>
      <vt:lpstr>Management structure – Tisza river</vt:lpstr>
      <vt:lpstr>Tisza river basin</vt:lpstr>
      <vt:lpstr>MED EUWI Jordan river pilot project</vt:lpstr>
      <vt:lpstr>Jordan River Proposed river basin consultation structure</vt:lpstr>
      <vt:lpstr>Jordan River Purpose of the consultations</vt:lpstr>
      <vt:lpstr>Lessons learned in transboundary RBM</vt:lpstr>
      <vt:lpstr>Present status of transboundary RBM</vt:lpstr>
      <vt:lpstr>Starting up RBM – Sequence of actions</vt:lpstr>
      <vt:lpstr>Technical tools</vt:lpstr>
      <vt:lpstr>Slide 22</vt:lpstr>
      <vt:lpstr>Slide 23</vt:lpstr>
      <vt:lpstr>Regional Initiatives - Mediterranean</vt:lpstr>
      <vt:lpstr>Benefits of regional cooperation</vt:lpstr>
      <vt:lpstr>MED EUWI Achievements and what went wrong</vt:lpstr>
      <vt:lpstr>Slide 27</vt:lpstr>
    </vt:vector>
  </TitlesOfParts>
  <Company>WRE Consult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evaluation of the WaDImena project</dc:title>
  <dc:creator>Gert</dc:creator>
  <cp:lastModifiedBy>Gert</cp:lastModifiedBy>
  <cp:revision>374</cp:revision>
  <dcterms:created xsi:type="dcterms:W3CDTF">2010-04-18T09:06:32Z</dcterms:created>
  <dcterms:modified xsi:type="dcterms:W3CDTF">2011-06-26T20:53:24Z</dcterms:modified>
</cp:coreProperties>
</file>