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tiff" ContentType="image/tif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56" r:id="rId2"/>
    <p:sldId id="288" r:id="rId3"/>
    <p:sldId id="259" r:id="rId4"/>
    <p:sldId id="272" r:id="rId5"/>
    <p:sldId id="273" r:id="rId6"/>
    <p:sldId id="275" r:id="rId7"/>
    <p:sldId id="293" r:id="rId8"/>
    <p:sldId id="279" r:id="rId9"/>
    <p:sldId id="276" r:id="rId10"/>
    <p:sldId id="292" r:id="rId11"/>
    <p:sldId id="280" r:id="rId12"/>
    <p:sldId id="287" r:id="rId13"/>
    <p:sldId id="282" r:id="rId14"/>
    <p:sldId id="281" r:id="rId15"/>
    <p:sldId id="298" r:id="rId16"/>
    <p:sldId id="299" r:id="rId17"/>
    <p:sldId id="301" r:id="rId18"/>
    <p:sldId id="294" r:id="rId19"/>
    <p:sldId id="300" r:id="rId20"/>
    <p:sldId id="304" r:id="rId21"/>
    <p:sldId id="305" r:id="rId22"/>
    <p:sldId id="306" r:id="rId23"/>
    <p:sldId id="307" r:id="rId24"/>
    <p:sldId id="295" r:id="rId25"/>
    <p:sldId id="296" r:id="rId26"/>
    <p:sldId id="297" r:id="rId27"/>
    <p:sldId id="268" r:id="rId28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42D"/>
    <a:srgbClr val="303C94"/>
    <a:srgbClr val="26269E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4660" autoAdjust="0"/>
  </p:normalViewPr>
  <p:slideViewPr>
    <p:cSldViewPr>
      <p:cViewPr varScale="1">
        <p:scale>
          <a:sx n="130" d="100"/>
          <a:sy n="130" d="100"/>
        </p:scale>
        <p:origin x="-82" y="-77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F88E8F9-E2FB-4497-B636-6A0A4731ECA8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37D1699E-2E35-45B8-8514-7A54D6694A47}">
      <dgm:prSet custT="1"/>
      <dgm:spPr/>
      <dgm:t>
        <a:bodyPr lIns="36000"/>
        <a:lstStyle/>
        <a:p>
          <a:pPr rtl="0"/>
          <a:r>
            <a:rPr lang="en-US" sz="1800" b="1" dirty="0" smtClean="0"/>
            <a:t>Sebou pilot project in Morocco on water economic issues</a:t>
          </a:r>
        </a:p>
        <a:p>
          <a:pPr rtl="0"/>
          <a:r>
            <a:rPr lang="en-US" sz="1800" b="1" dirty="0" smtClean="0"/>
            <a:t>2007-2008</a:t>
          </a:r>
        </a:p>
      </dgm:t>
    </dgm:pt>
    <dgm:pt modelId="{E76BAEFA-36C7-4230-A918-09D612451FC0}" type="sibTrans" cxnId="{E7AAECCC-9C48-48A3-9E3A-E60B1149BB79}">
      <dgm:prSet/>
      <dgm:spPr/>
      <dgm:t>
        <a:bodyPr/>
        <a:lstStyle/>
        <a:p>
          <a:endParaRPr lang="en-GB"/>
        </a:p>
      </dgm:t>
    </dgm:pt>
    <dgm:pt modelId="{D4686F68-6FBD-4A65-A994-28867F80D3CD}" type="parTrans" cxnId="{E7AAECCC-9C48-48A3-9E3A-E60B1149BB79}">
      <dgm:prSet/>
      <dgm:spPr/>
      <dgm:t>
        <a:bodyPr/>
        <a:lstStyle/>
        <a:p>
          <a:endParaRPr lang="en-GB"/>
        </a:p>
      </dgm:t>
    </dgm:pt>
    <dgm:pt modelId="{D28E1CDB-36B2-4A01-A773-9B9F3BD448BD}">
      <dgm:prSet custT="1"/>
      <dgm:spPr>
        <a:solidFill>
          <a:schemeClr val="accent1">
            <a:lumMod val="75000"/>
          </a:schemeClr>
        </a:solidFill>
      </dgm:spPr>
      <dgm:t>
        <a:bodyPr lIns="36000"/>
        <a:lstStyle/>
        <a:p>
          <a:pPr rtl="0"/>
          <a:r>
            <a:rPr lang="en-GB" sz="1800" b="1" dirty="0" smtClean="0">
              <a:solidFill>
                <a:srgbClr val="FFFF00"/>
              </a:solidFill>
            </a:rPr>
            <a:t>Five working groups on water management issues</a:t>
          </a:r>
        </a:p>
        <a:p>
          <a:pPr rtl="0"/>
          <a:r>
            <a:rPr lang="en-GB" sz="1800" b="1" dirty="0" smtClean="0">
              <a:solidFill>
                <a:srgbClr val="FFFF00"/>
              </a:solidFill>
            </a:rPr>
            <a:t>2003 until now</a:t>
          </a:r>
          <a:endParaRPr lang="en-GB" sz="1800" b="1" dirty="0">
            <a:solidFill>
              <a:srgbClr val="FFFF00"/>
            </a:solidFill>
          </a:endParaRPr>
        </a:p>
      </dgm:t>
    </dgm:pt>
    <dgm:pt modelId="{FE496430-43C7-4E76-98EB-240B77E9408A}" type="parTrans" cxnId="{13E0661B-A4DC-4DD4-B7D1-D13AB708D87A}">
      <dgm:prSet/>
      <dgm:spPr/>
      <dgm:t>
        <a:bodyPr/>
        <a:lstStyle/>
        <a:p>
          <a:endParaRPr lang="en-US"/>
        </a:p>
      </dgm:t>
    </dgm:pt>
    <dgm:pt modelId="{0D840684-618A-4505-9EC7-034B69B60E51}" type="sibTrans" cxnId="{13E0661B-A4DC-4DD4-B7D1-D13AB708D87A}">
      <dgm:prSet/>
      <dgm:spPr/>
      <dgm:t>
        <a:bodyPr/>
        <a:lstStyle/>
        <a:p>
          <a:endParaRPr lang="en-US"/>
        </a:p>
      </dgm:t>
    </dgm:pt>
    <dgm:pt modelId="{5D475911-B877-4CE2-9DBF-2ADCC64380F0}">
      <dgm:prSet custT="1"/>
      <dgm:spPr/>
      <dgm:t>
        <a:bodyPr lIns="36000"/>
        <a:lstStyle/>
        <a:p>
          <a:pPr rtl="0"/>
          <a:r>
            <a:rPr lang="en-US" sz="1800" b="1" dirty="0" smtClean="0"/>
            <a:t>Litani river pilot project in Lebanon on organizational issues</a:t>
          </a:r>
        </a:p>
        <a:p>
          <a:pPr rtl="0"/>
          <a:r>
            <a:rPr lang="en-US" sz="1800" b="1" dirty="0" smtClean="0"/>
            <a:t>2008-2009</a:t>
          </a:r>
          <a:endParaRPr lang="en-GB" sz="1800" b="1" dirty="0"/>
        </a:p>
      </dgm:t>
    </dgm:pt>
    <dgm:pt modelId="{3B755D31-CFC6-49A2-AA97-2C21FFD20CEE}" type="parTrans" cxnId="{123CF68A-C832-4B2D-897A-B46C2BF65D9E}">
      <dgm:prSet/>
      <dgm:spPr/>
      <dgm:t>
        <a:bodyPr/>
        <a:lstStyle/>
        <a:p>
          <a:endParaRPr lang="en-US"/>
        </a:p>
      </dgm:t>
    </dgm:pt>
    <dgm:pt modelId="{D2347173-991D-4865-85E0-CC8A7F421F9D}" type="sibTrans" cxnId="{123CF68A-C832-4B2D-897A-B46C2BF65D9E}">
      <dgm:prSet/>
      <dgm:spPr/>
      <dgm:t>
        <a:bodyPr/>
        <a:lstStyle/>
        <a:p>
          <a:endParaRPr lang="en-US"/>
        </a:p>
      </dgm:t>
    </dgm:pt>
    <dgm:pt modelId="{18B3C470-8D75-4FC8-ADC4-1EBF633AA543}">
      <dgm:prSet custT="1"/>
      <dgm:spPr>
        <a:solidFill>
          <a:srgbClr val="FF0000"/>
        </a:solidFill>
      </dgm:spPr>
      <dgm:t>
        <a:bodyPr lIns="36000"/>
        <a:lstStyle/>
        <a:p>
          <a:pPr rtl="0"/>
          <a:r>
            <a:rPr lang="en-GB" sz="1800" b="1" dirty="0" smtClean="0"/>
            <a:t>Pilot project on RBM organisation in the Jordan River basin</a:t>
          </a:r>
        </a:p>
        <a:p>
          <a:pPr rtl="0"/>
          <a:r>
            <a:rPr lang="en-GB" sz="1800" b="1" dirty="0" smtClean="0"/>
            <a:t>starting 2011</a:t>
          </a:r>
          <a:endParaRPr lang="en-GB" sz="1800" b="1" dirty="0"/>
        </a:p>
      </dgm:t>
    </dgm:pt>
    <dgm:pt modelId="{9A52717D-C5CF-4DA6-AD19-1C8A3378B908}" type="parTrans" cxnId="{690C238B-F6F6-4435-A8DE-6727154D66BC}">
      <dgm:prSet/>
      <dgm:spPr/>
      <dgm:t>
        <a:bodyPr/>
        <a:lstStyle/>
        <a:p>
          <a:endParaRPr lang="en-US"/>
        </a:p>
      </dgm:t>
    </dgm:pt>
    <dgm:pt modelId="{253BA04A-FE2A-41BE-B270-65778935D19B}" type="sibTrans" cxnId="{690C238B-F6F6-4435-A8DE-6727154D66BC}">
      <dgm:prSet/>
      <dgm:spPr/>
      <dgm:t>
        <a:bodyPr/>
        <a:lstStyle/>
        <a:p>
          <a:endParaRPr lang="en-US"/>
        </a:p>
      </dgm:t>
    </dgm:pt>
    <dgm:pt modelId="{80136A5E-BC34-4BDE-86C9-4F9874F71F36}">
      <dgm:prSet custT="1"/>
      <dgm:spPr>
        <a:solidFill>
          <a:srgbClr val="FF0000"/>
        </a:solidFill>
      </dgm:spPr>
      <dgm:t>
        <a:bodyPr lIns="36000"/>
        <a:lstStyle/>
        <a:p>
          <a:pPr rtl="0"/>
          <a:r>
            <a:rPr lang="en-GB" sz="1800" b="1" dirty="0" smtClean="0"/>
            <a:t>Pilot project on integration of ICZM and IWRM in Buna/Bojana</a:t>
          </a:r>
        </a:p>
        <a:p>
          <a:pPr rtl="0"/>
          <a:r>
            <a:rPr lang="en-GB" sz="1800" b="1" dirty="0" smtClean="0"/>
            <a:t>starting 2011</a:t>
          </a:r>
          <a:endParaRPr lang="en-GB" sz="1800" b="1" dirty="0"/>
        </a:p>
      </dgm:t>
    </dgm:pt>
    <dgm:pt modelId="{FB7BDC22-03B6-4A8E-91EB-62F05507E4AF}" type="parTrans" cxnId="{0D0B764A-6EFA-438E-B8F7-74A69E04C288}">
      <dgm:prSet/>
      <dgm:spPr/>
      <dgm:t>
        <a:bodyPr/>
        <a:lstStyle/>
        <a:p>
          <a:endParaRPr lang="en-US"/>
        </a:p>
      </dgm:t>
    </dgm:pt>
    <dgm:pt modelId="{F7C350F4-106A-45CA-988F-54869A954538}" type="sibTrans" cxnId="{0D0B764A-6EFA-438E-B8F7-74A69E04C288}">
      <dgm:prSet/>
      <dgm:spPr/>
      <dgm:t>
        <a:bodyPr/>
        <a:lstStyle/>
        <a:p>
          <a:endParaRPr lang="en-US"/>
        </a:p>
      </dgm:t>
    </dgm:pt>
    <dgm:pt modelId="{50D75CD5-AF2C-4B81-AFCA-5089A4BE02BC}" type="pres">
      <dgm:prSet presAssocID="{5F88E8F9-E2FB-4497-B636-6A0A4731ECA8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F53CF6F-1C1B-4C02-A731-93650C64FEE9}" type="pres">
      <dgm:prSet presAssocID="{D28E1CDB-36B2-4A01-A773-9B9F3BD448BD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AE82855-99EB-407C-AFA6-55A222523C73}" type="pres">
      <dgm:prSet presAssocID="{0D840684-618A-4505-9EC7-034B69B60E51}" presName="sibTrans" presStyleCnt="0"/>
      <dgm:spPr/>
      <dgm:t>
        <a:bodyPr/>
        <a:lstStyle/>
        <a:p>
          <a:endParaRPr lang="en-US"/>
        </a:p>
      </dgm:t>
    </dgm:pt>
    <dgm:pt modelId="{BC5A51CD-8ED3-4206-8608-6355A965370A}" type="pres">
      <dgm:prSet presAssocID="{37D1699E-2E35-45B8-8514-7A54D6694A47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8A06FB8-8B7D-418E-A059-D12DE59F4AA4}" type="pres">
      <dgm:prSet presAssocID="{E76BAEFA-36C7-4230-A918-09D612451FC0}" presName="sibTrans" presStyleCnt="0"/>
      <dgm:spPr/>
      <dgm:t>
        <a:bodyPr/>
        <a:lstStyle/>
        <a:p>
          <a:endParaRPr lang="en-US"/>
        </a:p>
      </dgm:t>
    </dgm:pt>
    <dgm:pt modelId="{C9F0F892-20DD-4D70-B8F6-01BA52903C98}" type="pres">
      <dgm:prSet presAssocID="{5D475911-B877-4CE2-9DBF-2ADCC64380F0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B383293-4653-42F4-A465-AADAB902E3AE}" type="pres">
      <dgm:prSet presAssocID="{D2347173-991D-4865-85E0-CC8A7F421F9D}" presName="sibTrans" presStyleCnt="0"/>
      <dgm:spPr/>
      <dgm:t>
        <a:bodyPr/>
        <a:lstStyle/>
        <a:p>
          <a:endParaRPr lang="en-US"/>
        </a:p>
      </dgm:t>
    </dgm:pt>
    <dgm:pt modelId="{46961797-5562-4F72-8A00-3C6B0BB78169}" type="pres">
      <dgm:prSet presAssocID="{18B3C470-8D75-4FC8-ADC4-1EBF633AA543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A24847D-28DA-482F-B7C0-7F930FA176D3}" type="pres">
      <dgm:prSet presAssocID="{253BA04A-FE2A-41BE-B270-65778935D19B}" presName="sibTrans" presStyleCnt="0"/>
      <dgm:spPr/>
    </dgm:pt>
    <dgm:pt modelId="{8BAEEC67-785A-4EEE-8219-7AD683B68C20}" type="pres">
      <dgm:prSet presAssocID="{80136A5E-BC34-4BDE-86C9-4F9874F71F36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D0B764A-6EFA-438E-B8F7-74A69E04C288}" srcId="{5F88E8F9-E2FB-4497-B636-6A0A4731ECA8}" destId="{80136A5E-BC34-4BDE-86C9-4F9874F71F36}" srcOrd="4" destOrd="0" parTransId="{FB7BDC22-03B6-4A8E-91EB-62F05507E4AF}" sibTransId="{F7C350F4-106A-45CA-988F-54869A954538}"/>
    <dgm:cxn modelId="{A17A087C-00DD-469A-9330-3B53505BCDF9}" type="presOf" srcId="{80136A5E-BC34-4BDE-86C9-4F9874F71F36}" destId="{8BAEEC67-785A-4EEE-8219-7AD683B68C20}" srcOrd="0" destOrd="0" presId="urn:microsoft.com/office/officeart/2005/8/layout/hList6"/>
    <dgm:cxn modelId="{5FB0EC74-B693-47BC-95A3-3E614C4C61AA}" type="presOf" srcId="{5D475911-B877-4CE2-9DBF-2ADCC64380F0}" destId="{C9F0F892-20DD-4D70-B8F6-01BA52903C98}" srcOrd="0" destOrd="0" presId="urn:microsoft.com/office/officeart/2005/8/layout/hList6"/>
    <dgm:cxn modelId="{E7AAECCC-9C48-48A3-9E3A-E60B1149BB79}" srcId="{5F88E8F9-E2FB-4497-B636-6A0A4731ECA8}" destId="{37D1699E-2E35-45B8-8514-7A54D6694A47}" srcOrd="1" destOrd="0" parTransId="{D4686F68-6FBD-4A65-A994-28867F80D3CD}" sibTransId="{E76BAEFA-36C7-4230-A918-09D612451FC0}"/>
    <dgm:cxn modelId="{13E0661B-A4DC-4DD4-B7D1-D13AB708D87A}" srcId="{5F88E8F9-E2FB-4497-B636-6A0A4731ECA8}" destId="{D28E1CDB-36B2-4A01-A773-9B9F3BD448BD}" srcOrd="0" destOrd="0" parTransId="{FE496430-43C7-4E76-98EB-240B77E9408A}" sibTransId="{0D840684-618A-4505-9EC7-034B69B60E51}"/>
    <dgm:cxn modelId="{0712F409-CF05-45D4-8428-7C886B3BBCFF}" type="presOf" srcId="{5F88E8F9-E2FB-4497-B636-6A0A4731ECA8}" destId="{50D75CD5-AF2C-4B81-AFCA-5089A4BE02BC}" srcOrd="0" destOrd="0" presId="urn:microsoft.com/office/officeart/2005/8/layout/hList6"/>
    <dgm:cxn modelId="{690C238B-F6F6-4435-A8DE-6727154D66BC}" srcId="{5F88E8F9-E2FB-4497-B636-6A0A4731ECA8}" destId="{18B3C470-8D75-4FC8-ADC4-1EBF633AA543}" srcOrd="3" destOrd="0" parTransId="{9A52717D-C5CF-4DA6-AD19-1C8A3378B908}" sibTransId="{253BA04A-FE2A-41BE-B270-65778935D19B}"/>
    <dgm:cxn modelId="{123CF68A-C832-4B2D-897A-B46C2BF65D9E}" srcId="{5F88E8F9-E2FB-4497-B636-6A0A4731ECA8}" destId="{5D475911-B877-4CE2-9DBF-2ADCC64380F0}" srcOrd="2" destOrd="0" parTransId="{3B755D31-CFC6-49A2-AA97-2C21FFD20CEE}" sibTransId="{D2347173-991D-4865-85E0-CC8A7F421F9D}"/>
    <dgm:cxn modelId="{5BBEE6B2-5B88-4188-9F26-C2E33FECF7C7}" type="presOf" srcId="{18B3C470-8D75-4FC8-ADC4-1EBF633AA543}" destId="{46961797-5562-4F72-8A00-3C6B0BB78169}" srcOrd="0" destOrd="0" presId="urn:microsoft.com/office/officeart/2005/8/layout/hList6"/>
    <dgm:cxn modelId="{715220D0-234A-4D72-8DB1-63DBA82BACCB}" type="presOf" srcId="{D28E1CDB-36B2-4A01-A773-9B9F3BD448BD}" destId="{2F53CF6F-1C1B-4C02-A731-93650C64FEE9}" srcOrd="0" destOrd="0" presId="urn:microsoft.com/office/officeart/2005/8/layout/hList6"/>
    <dgm:cxn modelId="{39B42796-4A6C-49F4-9880-ADFBBD7FCB12}" type="presOf" srcId="{37D1699E-2E35-45B8-8514-7A54D6694A47}" destId="{BC5A51CD-8ED3-4206-8608-6355A965370A}" srcOrd="0" destOrd="0" presId="urn:microsoft.com/office/officeart/2005/8/layout/hList6"/>
    <dgm:cxn modelId="{722B8012-ABE4-4716-B6EC-FA39AA6CED95}" type="presParOf" srcId="{50D75CD5-AF2C-4B81-AFCA-5089A4BE02BC}" destId="{2F53CF6F-1C1B-4C02-A731-93650C64FEE9}" srcOrd="0" destOrd="0" presId="urn:microsoft.com/office/officeart/2005/8/layout/hList6"/>
    <dgm:cxn modelId="{80BD12B3-6729-4B23-A2C3-C74C94F44A7E}" type="presParOf" srcId="{50D75CD5-AF2C-4B81-AFCA-5089A4BE02BC}" destId="{7AE82855-99EB-407C-AFA6-55A222523C73}" srcOrd="1" destOrd="0" presId="urn:microsoft.com/office/officeart/2005/8/layout/hList6"/>
    <dgm:cxn modelId="{39FE3472-C74F-43F4-B629-2208E361A172}" type="presParOf" srcId="{50D75CD5-AF2C-4B81-AFCA-5089A4BE02BC}" destId="{BC5A51CD-8ED3-4206-8608-6355A965370A}" srcOrd="2" destOrd="0" presId="urn:microsoft.com/office/officeart/2005/8/layout/hList6"/>
    <dgm:cxn modelId="{6C91CCF6-6A25-4DEE-849B-72D26738E37C}" type="presParOf" srcId="{50D75CD5-AF2C-4B81-AFCA-5089A4BE02BC}" destId="{48A06FB8-8B7D-418E-A059-D12DE59F4AA4}" srcOrd="3" destOrd="0" presId="urn:microsoft.com/office/officeart/2005/8/layout/hList6"/>
    <dgm:cxn modelId="{075E05E4-B3C8-453C-84CC-74C24427621F}" type="presParOf" srcId="{50D75CD5-AF2C-4B81-AFCA-5089A4BE02BC}" destId="{C9F0F892-20DD-4D70-B8F6-01BA52903C98}" srcOrd="4" destOrd="0" presId="urn:microsoft.com/office/officeart/2005/8/layout/hList6"/>
    <dgm:cxn modelId="{9733766A-0E32-4DBC-B8EC-4A3150EEA480}" type="presParOf" srcId="{50D75CD5-AF2C-4B81-AFCA-5089A4BE02BC}" destId="{8B383293-4653-42F4-A465-AADAB902E3AE}" srcOrd="5" destOrd="0" presId="urn:microsoft.com/office/officeart/2005/8/layout/hList6"/>
    <dgm:cxn modelId="{9912031A-B86C-457F-A3D2-D1DE5F0A1C26}" type="presParOf" srcId="{50D75CD5-AF2C-4B81-AFCA-5089A4BE02BC}" destId="{46961797-5562-4F72-8A00-3C6B0BB78169}" srcOrd="6" destOrd="0" presId="urn:microsoft.com/office/officeart/2005/8/layout/hList6"/>
    <dgm:cxn modelId="{24F273E5-909B-4A27-B438-6675A7FC7169}" type="presParOf" srcId="{50D75CD5-AF2C-4B81-AFCA-5089A4BE02BC}" destId="{4A24847D-28DA-482F-B7C0-7F930FA176D3}" srcOrd="7" destOrd="0" presId="urn:microsoft.com/office/officeart/2005/8/layout/hList6"/>
    <dgm:cxn modelId="{5B59AD1C-21BB-4284-8418-A83DBD7FC7BD}" type="presParOf" srcId="{50D75CD5-AF2C-4B81-AFCA-5089A4BE02BC}" destId="{8BAEEC67-785A-4EEE-8219-7AD683B68C20}" srcOrd="8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1594690-6B5A-4893-B11F-D3EE6404A5AD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C5EC3299-C3A3-44D4-8394-EBC11A6BAB0E}">
      <dgm:prSet/>
      <dgm:spPr/>
      <dgm:t>
        <a:bodyPr/>
        <a:lstStyle/>
        <a:p>
          <a:pPr rtl="0"/>
          <a:r>
            <a:rPr lang="en-US" dirty="0" smtClean="0"/>
            <a:t>Thank you for your attention!</a:t>
          </a:r>
          <a:endParaRPr lang="en-GB" dirty="0"/>
        </a:p>
      </dgm:t>
    </dgm:pt>
    <dgm:pt modelId="{AC538D00-E0A4-4DCD-B465-6441D5533AA4}" type="parTrans" cxnId="{251AD2EA-45CD-4BC5-9921-2D404C5C3E44}">
      <dgm:prSet/>
      <dgm:spPr/>
      <dgm:t>
        <a:bodyPr/>
        <a:lstStyle/>
        <a:p>
          <a:endParaRPr lang="en-GB"/>
        </a:p>
      </dgm:t>
    </dgm:pt>
    <dgm:pt modelId="{C0435EDD-ACB4-4B75-9B2B-BFCF2DAB4405}" type="sibTrans" cxnId="{251AD2EA-45CD-4BC5-9921-2D404C5C3E44}">
      <dgm:prSet/>
      <dgm:spPr/>
      <dgm:t>
        <a:bodyPr/>
        <a:lstStyle/>
        <a:p>
          <a:endParaRPr lang="en-GB"/>
        </a:p>
      </dgm:t>
    </dgm:pt>
    <dgm:pt modelId="{BDEFC414-86C2-452C-B1D7-F9DB492D82BA}" type="pres">
      <dgm:prSet presAssocID="{A1594690-6B5A-4893-B11F-D3EE6404A5AD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CD440285-98A9-48A1-8E85-B642DC59A6BC}" type="pres">
      <dgm:prSet presAssocID="{C5EC3299-C3A3-44D4-8394-EBC11A6BAB0E}" presName="circ1TxSh" presStyleLbl="vennNode1" presStyleIdx="0" presStyleCnt="1"/>
      <dgm:spPr/>
      <dgm:t>
        <a:bodyPr/>
        <a:lstStyle/>
        <a:p>
          <a:endParaRPr lang="en-GB"/>
        </a:p>
      </dgm:t>
    </dgm:pt>
  </dgm:ptLst>
  <dgm:cxnLst>
    <dgm:cxn modelId="{251AD2EA-45CD-4BC5-9921-2D404C5C3E44}" srcId="{A1594690-6B5A-4893-B11F-D3EE6404A5AD}" destId="{C5EC3299-C3A3-44D4-8394-EBC11A6BAB0E}" srcOrd="0" destOrd="0" parTransId="{AC538D00-E0A4-4DCD-B465-6441D5533AA4}" sibTransId="{C0435EDD-ACB4-4B75-9B2B-BFCF2DAB4405}"/>
    <dgm:cxn modelId="{8D837D1F-F24C-4F6F-920F-94EBB4E88C83}" type="presOf" srcId="{A1594690-6B5A-4893-B11F-D3EE6404A5AD}" destId="{BDEFC414-86C2-452C-B1D7-F9DB492D82BA}" srcOrd="0" destOrd="0" presId="urn:microsoft.com/office/officeart/2005/8/layout/venn1"/>
    <dgm:cxn modelId="{FDC1497B-B1E7-4D0C-8625-FFA75CC4B368}" type="presOf" srcId="{C5EC3299-C3A3-44D4-8394-EBC11A6BAB0E}" destId="{CD440285-98A9-48A1-8E85-B642DC59A6BC}" srcOrd="0" destOrd="0" presId="urn:microsoft.com/office/officeart/2005/8/layout/venn1"/>
    <dgm:cxn modelId="{176C8A03-33B2-48A1-A49E-5F04C6482D92}" type="presParOf" srcId="{BDEFC414-86C2-452C-B1D7-F9DB492D82BA}" destId="{CD440285-98A9-48A1-8E85-B642DC59A6BC}" srcOrd="0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F53CF6F-1C1B-4C02-A731-93650C64FEE9}">
      <dsp:nvSpPr>
        <dsp:cNvPr id="0" name=""/>
        <dsp:cNvSpPr/>
      </dsp:nvSpPr>
      <dsp:spPr>
        <a:xfrm rot="16200000">
          <a:off x="-1048843" y="1053264"/>
          <a:ext cx="3657615" cy="1551086"/>
        </a:xfrm>
        <a:prstGeom prst="flowChartManualOperation">
          <a:avLst/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0" tIns="0" rIns="114300" bIns="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b="1" kern="1200" dirty="0" smtClean="0">
              <a:solidFill>
                <a:srgbClr val="FFFF00"/>
              </a:solidFill>
            </a:rPr>
            <a:t>Five working groups on water management issues</a:t>
          </a:r>
        </a:p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b="1" kern="1200" dirty="0" smtClean="0">
              <a:solidFill>
                <a:srgbClr val="FFFF00"/>
              </a:solidFill>
            </a:rPr>
            <a:t>2003 until now</a:t>
          </a:r>
          <a:endParaRPr lang="en-GB" sz="1800" b="1" kern="1200" dirty="0">
            <a:solidFill>
              <a:srgbClr val="FFFF00"/>
            </a:solidFill>
          </a:endParaRPr>
        </a:p>
      </dsp:txBody>
      <dsp:txXfrm rot="16200000">
        <a:off x="-1048843" y="1053264"/>
        <a:ext cx="3657615" cy="1551086"/>
      </dsp:txXfrm>
    </dsp:sp>
    <dsp:sp modelId="{BC5A51CD-8ED3-4206-8608-6355A965370A}">
      <dsp:nvSpPr>
        <dsp:cNvPr id="0" name=""/>
        <dsp:cNvSpPr/>
      </dsp:nvSpPr>
      <dsp:spPr>
        <a:xfrm rot="16200000">
          <a:off x="618574" y="1053264"/>
          <a:ext cx="3657615" cy="1551086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0" tIns="0" rIns="114300" bIns="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/>
            <a:t>Sebou pilot project in Morocco on water economic issues</a:t>
          </a:r>
        </a:p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/>
            <a:t>2007-2008</a:t>
          </a:r>
        </a:p>
      </dsp:txBody>
      <dsp:txXfrm rot="16200000">
        <a:off x="618574" y="1053264"/>
        <a:ext cx="3657615" cy="1551086"/>
      </dsp:txXfrm>
    </dsp:sp>
    <dsp:sp modelId="{C9F0F892-20DD-4D70-B8F6-01BA52903C98}">
      <dsp:nvSpPr>
        <dsp:cNvPr id="0" name=""/>
        <dsp:cNvSpPr/>
      </dsp:nvSpPr>
      <dsp:spPr>
        <a:xfrm rot="16200000">
          <a:off x="2285992" y="1053264"/>
          <a:ext cx="3657615" cy="1551086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0" tIns="0" rIns="114300" bIns="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/>
            <a:t>Litani river pilot project in Lebanon on organizational issues</a:t>
          </a:r>
        </a:p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/>
            <a:t>2008-2009</a:t>
          </a:r>
          <a:endParaRPr lang="en-GB" sz="1800" b="1" kern="1200" dirty="0"/>
        </a:p>
      </dsp:txBody>
      <dsp:txXfrm rot="16200000">
        <a:off x="2285992" y="1053264"/>
        <a:ext cx="3657615" cy="1551086"/>
      </dsp:txXfrm>
    </dsp:sp>
    <dsp:sp modelId="{46961797-5562-4F72-8A00-3C6B0BB78169}">
      <dsp:nvSpPr>
        <dsp:cNvPr id="0" name=""/>
        <dsp:cNvSpPr/>
      </dsp:nvSpPr>
      <dsp:spPr>
        <a:xfrm rot="16200000">
          <a:off x="3953410" y="1053264"/>
          <a:ext cx="3657615" cy="1551086"/>
        </a:xfrm>
        <a:prstGeom prst="flowChartManualOperation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0" tIns="0" rIns="114300" bIns="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b="1" kern="1200" dirty="0" smtClean="0"/>
            <a:t>Pilot project on RBM organisation in the Jordan River basin</a:t>
          </a:r>
        </a:p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b="1" kern="1200" dirty="0" smtClean="0"/>
            <a:t>starting 2011</a:t>
          </a:r>
          <a:endParaRPr lang="en-GB" sz="1800" b="1" kern="1200" dirty="0"/>
        </a:p>
      </dsp:txBody>
      <dsp:txXfrm rot="16200000">
        <a:off x="3953410" y="1053264"/>
        <a:ext cx="3657615" cy="1551086"/>
      </dsp:txXfrm>
    </dsp:sp>
    <dsp:sp modelId="{8BAEEC67-785A-4EEE-8219-7AD683B68C20}">
      <dsp:nvSpPr>
        <dsp:cNvPr id="0" name=""/>
        <dsp:cNvSpPr/>
      </dsp:nvSpPr>
      <dsp:spPr>
        <a:xfrm rot="16200000">
          <a:off x="5620828" y="1053264"/>
          <a:ext cx="3657615" cy="1551086"/>
        </a:xfrm>
        <a:prstGeom prst="flowChartManualOperation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0" tIns="0" rIns="114300" bIns="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b="1" kern="1200" dirty="0" smtClean="0"/>
            <a:t>Pilot project on integration of ICZM and IWRM in Buna/Bojana</a:t>
          </a:r>
        </a:p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b="1" kern="1200" dirty="0" smtClean="0"/>
            <a:t>starting 2011</a:t>
          </a:r>
          <a:endParaRPr lang="en-GB" sz="1800" b="1" kern="1200" dirty="0"/>
        </a:p>
      </dsp:txBody>
      <dsp:txXfrm rot="16200000">
        <a:off x="5620828" y="1053264"/>
        <a:ext cx="3657615" cy="1551086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D440285-98A9-48A1-8E85-B642DC59A6BC}">
      <dsp:nvSpPr>
        <dsp:cNvPr id="0" name=""/>
        <dsp:cNvSpPr/>
      </dsp:nvSpPr>
      <dsp:spPr>
        <a:xfrm>
          <a:off x="1931782" y="0"/>
          <a:ext cx="4366035" cy="436603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533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700" kern="1200" dirty="0" smtClean="0"/>
            <a:t>Thank you for your attention!</a:t>
          </a:r>
          <a:endParaRPr lang="en-GB" sz="5700" kern="1200" dirty="0"/>
        </a:p>
      </dsp:txBody>
      <dsp:txXfrm>
        <a:off x="1931782" y="0"/>
        <a:ext cx="4366035" cy="436603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40E71B-4537-4157-BAA1-644B58BAB2A8}" type="datetimeFigureOut">
              <a:rPr lang="en-US" smtClean="0"/>
              <a:pPr/>
              <a:t>6/25/2011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E00EB6-7E77-435D-9EAC-874938D14FE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AF5EE7-B4DF-4424-860D-B6CE93AF7EF2}" type="datetimeFigureOut">
              <a:rPr lang="en-US" smtClean="0"/>
              <a:pPr/>
              <a:t>6/25/2011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A05BF3-184F-496A-8862-0E5CDEF5D38D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A05BF3-184F-496A-8862-0E5CDEF5D38D}" type="slidenum">
              <a:rPr lang="en-GB" smtClean="0"/>
              <a:pPr/>
              <a:t>9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A05BF3-184F-496A-8862-0E5CDEF5D38D}" type="slidenum">
              <a:rPr lang="en-GB" smtClean="0"/>
              <a:pPr/>
              <a:t>14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28600" indent="-228600">
              <a:buAutoNum type="arabicPeriod"/>
            </a:pPr>
            <a:r>
              <a:rPr lang="en-GB" dirty="0" smtClean="0"/>
              <a:t>It is important to explain and demonstrate</a:t>
            </a:r>
            <a:r>
              <a:rPr lang="en-GB" baseline="0" dirty="0" smtClean="0"/>
              <a:t> this also to recipient countries and stakeholders</a:t>
            </a:r>
          </a:p>
          <a:p>
            <a:pPr marL="228600" indent="-228600">
              <a:buAutoNum type="arabicPeriod"/>
            </a:pPr>
            <a:r>
              <a:rPr lang="en-GB" dirty="0" smtClean="0"/>
              <a:t>Sharing</a:t>
            </a:r>
            <a:r>
              <a:rPr lang="en-GB" baseline="0" dirty="0" smtClean="0"/>
              <a:t> information, having procedures in place is important, but there should be dialogue with the objective of consensus building</a:t>
            </a:r>
          </a:p>
          <a:p>
            <a:pPr marL="228600" indent="-228600">
              <a:buAutoNum type="arabicPeriod"/>
            </a:pPr>
            <a:r>
              <a:rPr lang="en-GB" dirty="0" smtClean="0"/>
              <a:t>The</a:t>
            </a:r>
            <a:r>
              <a:rPr lang="en-GB" baseline="0" dirty="0" smtClean="0"/>
              <a:t> essence is knowledge management which is something completely different from training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A05BF3-184F-496A-8862-0E5CDEF5D38D}" type="slidenum">
              <a:rPr lang="en-GB" smtClean="0"/>
              <a:pPr/>
              <a:t>18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28600" indent="-228600">
              <a:buAutoNum type="arabicPeriod"/>
            </a:pPr>
            <a:r>
              <a:rPr lang="en-GB" dirty="0" smtClean="0"/>
              <a:t>It is important to explain and demonstrate</a:t>
            </a:r>
            <a:r>
              <a:rPr lang="en-GB" baseline="0" dirty="0" smtClean="0"/>
              <a:t> this also to recipient countries and stakeholders</a:t>
            </a:r>
          </a:p>
          <a:p>
            <a:pPr marL="228600" indent="-228600">
              <a:buAutoNum type="arabicPeriod"/>
            </a:pPr>
            <a:r>
              <a:rPr lang="en-GB" dirty="0" smtClean="0"/>
              <a:t>Sharing</a:t>
            </a:r>
            <a:r>
              <a:rPr lang="en-GB" baseline="0" dirty="0" smtClean="0"/>
              <a:t> information, having procedures in place is important, but there should be dialogue with the objective of consensus building</a:t>
            </a:r>
          </a:p>
          <a:p>
            <a:pPr marL="228600" indent="-228600">
              <a:buAutoNum type="arabicPeriod"/>
            </a:pPr>
            <a:r>
              <a:rPr lang="en-GB" dirty="0" smtClean="0"/>
              <a:t>The</a:t>
            </a:r>
            <a:r>
              <a:rPr lang="en-GB" baseline="0" dirty="0" smtClean="0"/>
              <a:t> essence is knowledge management which is something completely different from training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A05BF3-184F-496A-8862-0E5CDEF5D38D}" type="slidenum">
              <a:rPr lang="en-GB" smtClean="0"/>
              <a:pPr/>
              <a:t>19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28600" indent="-228600">
              <a:buAutoNum type="arabicPeriod"/>
            </a:pPr>
            <a:r>
              <a:rPr lang="en-GB" dirty="0" smtClean="0"/>
              <a:t>It is important to explain and demonstrate</a:t>
            </a:r>
            <a:r>
              <a:rPr lang="en-GB" baseline="0" dirty="0" smtClean="0"/>
              <a:t> this also to recipient countries and stakeholders</a:t>
            </a:r>
          </a:p>
          <a:p>
            <a:pPr marL="228600" indent="-228600">
              <a:buAutoNum type="arabicPeriod"/>
            </a:pPr>
            <a:r>
              <a:rPr lang="en-GB" dirty="0" smtClean="0"/>
              <a:t>Sharing</a:t>
            </a:r>
            <a:r>
              <a:rPr lang="en-GB" baseline="0" dirty="0" smtClean="0"/>
              <a:t> information, having procedures in place is important, but there should be dialogue with the objective of consensus </a:t>
            </a:r>
            <a:r>
              <a:rPr lang="en-GB" baseline="0" dirty="0" smtClean="0"/>
              <a:t>building</a:t>
            </a:r>
          </a:p>
          <a:p>
            <a:pPr marL="228600" indent="-228600">
              <a:buAutoNum type="arabicPeriod"/>
            </a:pPr>
            <a:r>
              <a:rPr lang="en-GB" baseline="0" dirty="0" smtClean="0"/>
              <a:t>Water </a:t>
            </a:r>
            <a:r>
              <a:rPr lang="en-GB" baseline="0" dirty="0" err="1" smtClean="0"/>
              <a:t>Ewvaluation</a:t>
            </a:r>
            <a:r>
              <a:rPr lang="en-GB" baseline="0" dirty="0" smtClean="0"/>
              <a:t> and Planning System</a:t>
            </a:r>
            <a:endParaRPr lang="en-GB" baseline="0" dirty="0" smtClean="0"/>
          </a:p>
          <a:p>
            <a:pPr marL="228600" indent="-228600">
              <a:buAutoNum type="arabicPeriod"/>
            </a:pPr>
            <a:r>
              <a:rPr lang="en-GB" dirty="0" smtClean="0"/>
              <a:t>The</a:t>
            </a:r>
            <a:r>
              <a:rPr lang="en-GB" baseline="0" dirty="0" smtClean="0"/>
              <a:t> essence is knowledge management which is something completely different from </a:t>
            </a:r>
            <a:r>
              <a:rPr lang="en-GB" baseline="0" dirty="0" smtClean="0"/>
              <a:t>training</a:t>
            </a:r>
          </a:p>
          <a:p>
            <a:pPr marL="228600" indent="-228600">
              <a:buAutoNum type="arabicPeriod"/>
            </a:pPr>
            <a:r>
              <a:rPr lang="en-GB" baseline="0" dirty="0" smtClean="0"/>
              <a:t>This also applies to transboundary </a:t>
            </a:r>
            <a:r>
              <a:rPr lang="en-GB" baseline="0" dirty="0" err="1" smtClean="0"/>
              <a:t>managment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A05BF3-184F-496A-8862-0E5CDEF5D38D}" type="slidenum">
              <a:rPr lang="en-GB" smtClean="0"/>
              <a:pPr/>
              <a:t>20</a:t>
            </a:fld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28600" indent="-228600">
              <a:buAutoNum type="arabicPeriod"/>
            </a:pPr>
            <a:r>
              <a:rPr lang="en-GB" baseline="0" dirty="0" smtClean="0"/>
              <a:t>Proper data analysis and reporting informs us about the status in the river basin (of pressures, of pollution, of the effect of measures)</a:t>
            </a:r>
            <a:endParaRPr lang="en-GB" baseline="0" dirty="0" smtClean="0"/>
          </a:p>
          <a:p>
            <a:pPr marL="228600" indent="-228600">
              <a:buAutoNum type="arabicPeriod"/>
            </a:pPr>
            <a:r>
              <a:rPr lang="en-GB" dirty="0" smtClean="0"/>
              <a:t>Sharing</a:t>
            </a:r>
            <a:r>
              <a:rPr lang="en-GB" baseline="0" dirty="0" smtClean="0"/>
              <a:t> information, having procedures in place is important, but there should be dialogue with the objective of consensus </a:t>
            </a:r>
            <a:r>
              <a:rPr lang="en-GB" baseline="0" dirty="0" smtClean="0"/>
              <a:t>building</a:t>
            </a:r>
          </a:p>
          <a:p>
            <a:pPr marL="228600" indent="-228600">
              <a:buAutoNum type="arabicPeriod"/>
            </a:pPr>
            <a:r>
              <a:rPr lang="en-GB" baseline="0" dirty="0" smtClean="0"/>
              <a:t>Water </a:t>
            </a:r>
            <a:r>
              <a:rPr lang="en-GB" baseline="0" dirty="0" err="1" smtClean="0"/>
              <a:t>Ewvaluation</a:t>
            </a:r>
            <a:r>
              <a:rPr lang="en-GB" baseline="0" dirty="0" smtClean="0"/>
              <a:t> and Planning System</a:t>
            </a:r>
            <a:endParaRPr lang="en-GB" baseline="0" dirty="0" smtClean="0"/>
          </a:p>
          <a:p>
            <a:pPr marL="228600" indent="-228600">
              <a:buAutoNum type="arabicPeriod"/>
            </a:pPr>
            <a:r>
              <a:rPr lang="en-GB" dirty="0" smtClean="0"/>
              <a:t>The</a:t>
            </a:r>
            <a:r>
              <a:rPr lang="en-GB" baseline="0" dirty="0" smtClean="0"/>
              <a:t> essence is knowledge management which is something completely different from training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A05BF3-184F-496A-8862-0E5CDEF5D38D}" type="slidenum">
              <a:rPr lang="en-GB" smtClean="0"/>
              <a:pPr/>
              <a:t>21</a:t>
            </a:fld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1. Explain that</a:t>
            </a:r>
            <a:r>
              <a:rPr lang="en-GB" baseline="0" dirty="0" smtClean="0"/>
              <a:t> RBM and IWRM are closely related, one as a management system and the other as a management philosophy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A05BF3-184F-496A-8862-0E5CDEF5D38D}" type="slidenum">
              <a:rPr lang="en-GB" smtClean="0"/>
              <a:pPr/>
              <a:t>24</a:t>
            </a:fld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1. Explain that</a:t>
            </a:r>
            <a:r>
              <a:rPr lang="en-GB" baseline="0" dirty="0" smtClean="0"/>
              <a:t> RBM and IWRM are closely related, one as a management system and the other as a management philosophy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A05BF3-184F-496A-8862-0E5CDEF5D38D}" type="slidenum">
              <a:rPr lang="en-GB" smtClean="0"/>
              <a:pPr/>
              <a:t>25</a:t>
            </a:fld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28600" indent="-228600">
              <a:buAutoNum type="arabicPeriod"/>
            </a:pPr>
            <a:r>
              <a:rPr lang="en-GB" dirty="0" smtClean="0"/>
              <a:t>Explain </a:t>
            </a:r>
            <a:r>
              <a:rPr lang="en-GB" dirty="0" smtClean="0"/>
              <a:t>that</a:t>
            </a:r>
            <a:r>
              <a:rPr lang="en-GB" baseline="0" dirty="0" smtClean="0"/>
              <a:t> RBM and IWRM are closely related, one as a management system and the other as a management </a:t>
            </a:r>
            <a:r>
              <a:rPr lang="en-GB" baseline="0" dirty="0" smtClean="0"/>
              <a:t>philosophy</a:t>
            </a:r>
          </a:p>
          <a:p>
            <a:pPr marL="228600" indent="-228600">
              <a:buAutoNum type="arabicPeriod"/>
            </a:pPr>
            <a:r>
              <a:rPr lang="en-GB" baseline="0" dirty="0" smtClean="0"/>
              <a:t>Last sentence: </a:t>
            </a:r>
            <a:r>
              <a:rPr lang="en-GB" sz="1200" b="0" dirty="0" smtClean="0"/>
              <a:t>These principles are valuable and deserve a wider application.</a:t>
            </a:r>
            <a:endParaRPr lang="en-GB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A05BF3-184F-496A-8862-0E5CDEF5D38D}" type="slidenum">
              <a:rPr lang="en-GB" smtClean="0"/>
              <a:pPr/>
              <a:t>26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58273-E453-4477-9CDD-7500B9AF313C}" type="datetime1">
              <a:rPr lang="en-US" smtClean="0"/>
              <a:pPr/>
              <a:t>6/25/2011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468A7-F3DA-4988-B358-6ADC372941A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DF7E7-B024-4E44-85DA-C30AD7EC8A0A}" type="datetime1">
              <a:rPr lang="en-US" smtClean="0"/>
              <a:pPr/>
              <a:t>6/25/2011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468A7-F3DA-4988-B358-6ADC372941A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E8B1D-8FF9-4EC1-9670-8209664FD8C0}" type="datetime1">
              <a:rPr lang="en-US" smtClean="0"/>
              <a:pPr/>
              <a:t>6/25/2011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468A7-F3DA-4988-B358-6ADC372941A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132F2-254C-4CEE-8049-4877753A4F6C}" type="datetime1">
              <a:rPr lang="en-US" smtClean="0"/>
              <a:pPr/>
              <a:t>6/25/2011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468A7-F3DA-4988-B358-6ADC372941A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49217-4C3D-4B2F-A303-75FA690E40E9}" type="datetime1">
              <a:rPr lang="en-US" smtClean="0"/>
              <a:pPr/>
              <a:t>6/25/2011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468A7-F3DA-4988-B358-6ADC372941A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529B6-470A-4723-838A-E776B203B1D7}" type="datetime1">
              <a:rPr lang="en-US" smtClean="0"/>
              <a:pPr/>
              <a:t>6/25/2011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468A7-F3DA-4988-B358-6ADC372941A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9B83C-08AD-4A05-871A-43C59C4F7354}" type="datetime1">
              <a:rPr lang="en-US" smtClean="0"/>
              <a:pPr/>
              <a:t>6/25/2011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468A7-F3DA-4988-B358-6ADC372941A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0D3B5-F6B6-478A-9A21-FC27F851B65A}" type="datetime1">
              <a:rPr lang="en-US" smtClean="0"/>
              <a:pPr/>
              <a:t>6/25/2011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468A7-F3DA-4988-B358-6ADC372941A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F11CE-8DCC-43CF-A081-3EF865D5EABA}" type="datetime1">
              <a:rPr lang="en-US" smtClean="0"/>
              <a:pPr/>
              <a:t>6/25/2011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468A7-F3DA-4988-B358-6ADC372941A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F3E3A-ADA4-4F13-A071-2D280690E3A9}" type="datetime1">
              <a:rPr lang="en-US" smtClean="0"/>
              <a:pPr/>
              <a:t>6/25/2011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468A7-F3DA-4988-B358-6ADC372941A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9E342-78D4-49A9-9F3F-9372569EDC3F}" type="datetime1">
              <a:rPr lang="en-US" smtClean="0"/>
              <a:pPr/>
              <a:t>6/25/2011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468A7-F3DA-4988-B358-6ADC372941A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>
                <a:alpha val="80000"/>
              </a:srgbClr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F30738-F0E0-44A8-95CC-9F4743ADB305}" type="datetime1">
              <a:rPr lang="en-US" smtClean="0"/>
              <a:pPr/>
              <a:t>6/25/2011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9468A7-F3DA-4988-B358-6ADC372941AF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tif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w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3.w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.wmf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.wmf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1560" y="771550"/>
            <a:ext cx="7772400" cy="3240360"/>
          </a:xfrm>
        </p:spPr>
        <p:txBody>
          <a:bodyPr>
            <a:noAutofit/>
          </a:bodyPr>
          <a:lstStyle/>
          <a:p>
            <a:r>
              <a:rPr lang="en-US" sz="3200" b="1" dirty="0" smtClean="0"/>
              <a:t>Experiences with Transboundary River Basin Management in Eastern Europe and the Middle East;</a:t>
            </a:r>
            <a:br>
              <a:rPr lang="en-US" sz="3200" b="1" dirty="0" smtClean="0"/>
            </a:br>
            <a:r>
              <a:rPr lang="en-US" sz="3200" b="1" dirty="0" smtClean="0"/>
              <a:t/>
            </a:r>
            <a:br>
              <a:rPr lang="en-US" sz="3200" b="1" dirty="0" smtClean="0"/>
            </a:br>
            <a:r>
              <a:rPr lang="en-US" sz="3200" b="1" dirty="0" smtClean="0"/>
              <a:t>Role of regional support mechanisms</a:t>
            </a:r>
            <a:endParaRPr lang="en-GB" sz="3200" b="1" i="1" dirty="0"/>
          </a:p>
        </p:txBody>
      </p:sp>
      <p:sp>
        <p:nvSpPr>
          <p:cNvPr id="14" name="Subtitle 2"/>
          <p:cNvSpPr txBox="1">
            <a:spLocks/>
          </p:cNvSpPr>
          <p:nvPr/>
        </p:nvSpPr>
        <p:spPr>
          <a:xfrm>
            <a:off x="1124000" y="4299942"/>
            <a:ext cx="7200800" cy="4404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Gert Soer, team leader</a:t>
            </a:r>
            <a:r>
              <a:rPr kumimoji="0" lang="en-US" sz="1800" b="1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‘Support to MED EUWI project’</a:t>
            </a:r>
            <a:endParaRPr kumimoji="0" lang="en-US" sz="18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0" name="Picture 19" descr="project-logo-transparent-back.wm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720080" cy="81997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399584" y="4866501"/>
            <a:ext cx="37444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Regional Water Seminar, Brussels, 28-30 June 2011</a:t>
            </a: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4" grpId="0"/>
      <p:bldP spid="1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7584" y="0"/>
            <a:ext cx="8208912" cy="483518"/>
          </a:xfrm>
        </p:spPr>
        <p:txBody>
          <a:bodyPr>
            <a:normAutofit/>
          </a:bodyPr>
          <a:lstStyle/>
          <a:p>
            <a:pPr algn="r"/>
            <a:r>
              <a:rPr lang="en-US" sz="2400" b="1" dirty="0" smtClean="0"/>
              <a:t>New </a:t>
            </a:r>
            <a:r>
              <a:rPr lang="en-US" sz="2400" b="1" dirty="0" smtClean="0"/>
              <a:t>management structure – Russian Federation</a:t>
            </a:r>
            <a:endParaRPr lang="en-GB" sz="2400" b="1" i="1" dirty="0"/>
          </a:p>
        </p:txBody>
      </p:sp>
      <p:pic>
        <p:nvPicPr>
          <p:cNvPr id="20" name="Picture 19" descr="project-logo-transparent-back.wm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720080" cy="819974"/>
          </a:xfrm>
          <a:prstGeom prst="rect">
            <a:avLst/>
          </a:prstGeom>
        </p:spPr>
      </p:pic>
      <p:grpSp>
        <p:nvGrpSpPr>
          <p:cNvPr id="22" name="Group 21"/>
          <p:cNvGrpSpPr/>
          <p:nvPr/>
        </p:nvGrpSpPr>
        <p:grpSpPr>
          <a:xfrm>
            <a:off x="1259632" y="1851670"/>
            <a:ext cx="2232248" cy="2499742"/>
            <a:chOff x="1259632" y="1851670"/>
            <a:chExt cx="2232248" cy="2499742"/>
          </a:xfrm>
        </p:grpSpPr>
        <p:grpSp>
          <p:nvGrpSpPr>
            <p:cNvPr id="3" name="Group 29"/>
            <p:cNvGrpSpPr/>
            <p:nvPr/>
          </p:nvGrpSpPr>
          <p:grpSpPr>
            <a:xfrm>
              <a:off x="1259632" y="1851670"/>
              <a:ext cx="2232248" cy="2499742"/>
              <a:chOff x="3275856" y="1080120"/>
              <a:chExt cx="2232248" cy="3579862"/>
            </a:xfrm>
          </p:grpSpPr>
          <p:sp>
            <p:nvSpPr>
              <p:cNvPr id="6" name="Rounded Rectangle 5"/>
              <p:cNvSpPr/>
              <p:nvPr/>
            </p:nvSpPr>
            <p:spPr>
              <a:xfrm>
                <a:off x="3275856" y="1080120"/>
                <a:ext cx="2232248" cy="3579862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7" name="Straight Arrow Connector 6"/>
              <p:cNvCxnSpPr>
                <a:stCxn id="12" idx="2"/>
                <a:endCxn id="11" idx="0"/>
              </p:cNvCxnSpPr>
              <p:nvPr/>
            </p:nvCxnSpPr>
            <p:spPr>
              <a:xfrm rot="5400000">
                <a:off x="4185736" y="2936661"/>
                <a:ext cx="412488" cy="1588"/>
              </a:xfrm>
              <a:prstGeom prst="straightConnector1">
                <a:avLst/>
              </a:prstGeom>
              <a:ln w="25400">
                <a:solidFill>
                  <a:schemeClr val="tx1"/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Rounded Rectangle 10"/>
            <p:cNvSpPr/>
            <p:nvPr/>
          </p:nvSpPr>
          <p:spPr>
            <a:xfrm>
              <a:off x="1475656" y="3291830"/>
              <a:ext cx="1800200" cy="864096"/>
            </a:xfrm>
            <a:prstGeom prst="roundRect">
              <a:avLst/>
            </a:prstGeom>
            <a:solidFill>
              <a:schemeClr val="tx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/>
                <a:t>BWO </a:t>
              </a:r>
              <a:r>
                <a:rPr lang="en-US" sz="1600" dirty="0" err="1" smtClean="0"/>
                <a:t>Moskva</a:t>
              </a:r>
              <a:r>
                <a:rPr lang="en-US" sz="1600" dirty="0" smtClean="0"/>
                <a:t>-Oka (operational unit)</a:t>
              </a:r>
              <a:endParaRPr lang="en-US" sz="1600" dirty="0"/>
            </a:p>
          </p:txBody>
        </p:sp>
        <p:sp>
          <p:nvSpPr>
            <p:cNvPr id="12" name="Rounded Rectangle 11"/>
            <p:cNvSpPr/>
            <p:nvPr/>
          </p:nvSpPr>
          <p:spPr>
            <a:xfrm>
              <a:off x="1475656" y="2139702"/>
              <a:ext cx="1800200" cy="864096"/>
            </a:xfrm>
            <a:prstGeom prst="roundRect">
              <a:avLst/>
            </a:prstGeom>
            <a:solidFill>
              <a:schemeClr val="tx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/>
                <a:t>Basin Water Council (stakeholders) </a:t>
              </a:r>
              <a:endParaRPr lang="en-US" sz="1600" dirty="0"/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1475656" y="915566"/>
            <a:ext cx="1800200" cy="1224930"/>
            <a:chOff x="1475656" y="915566"/>
            <a:chExt cx="1800200" cy="1224930"/>
          </a:xfrm>
        </p:grpSpPr>
        <p:cxnSp>
          <p:nvCxnSpPr>
            <p:cNvPr id="18" name="Straight Arrow Connector 17"/>
            <p:cNvCxnSpPr>
              <a:stCxn id="12" idx="0"/>
              <a:endCxn id="25" idx="2"/>
            </p:cNvCxnSpPr>
            <p:nvPr/>
          </p:nvCxnSpPr>
          <p:spPr>
            <a:xfrm rot="5400000" flipH="1" flipV="1">
              <a:off x="2015716" y="1779662"/>
              <a:ext cx="720080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ounded Rectangle 24"/>
            <p:cNvSpPr/>
            <p:nvPr/>
          </p:nvSpPr>
          <p:spPr>
            <a:xfrm>
              <a:off x="1475656" y="915566"/>
              <a:ext cx="1800200" cy="504056"/>
            </a:xfrm>
            <a:prstGeom prst="roundRect">
              <a:avLst/>
            </a:prstGeom>
            <a:solidFill>
              <a:srgbClr val="00642D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rgbClr val="FFFF00"/>
                  </a:solidFill>
                </a:rPr>
                <a:t>Prime Minister</a:t>
              </a:r>
              <a:endParaRPr lang="en-US" b="1" dirty="0">
                <a:solidFill>
                  <a:srgbClr val="FFFF00"/>
                </a:solidFill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3275856" y="1059582"/>
            <a:ext cx="3312368" cy="1296144"/>
            <a:chOff x="3275856" y="1059582"/>
            <a:chExt cx="3312368" cy="1296144"/>
          </a:xfrm>
        </p:grpSpPr>
        <p:sp>
          <p:nvSpPr>
            <p:cNvPr id="21" name="Rounded Rectangle 20"/>
            <p:cNvSpPr/>
            <p:nvPr/>
          </p:nvSpPr>
          <p:spPr>
            <a:xfrm>
              <a:off x="4788024" y="1059582"/>
              <a:ext cx="1800200" cy="864096"/>
            </a:xfrm>
            <a:prstGeom prst="roundRect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rgbClr val="FFFF00"/>
                  </a:solidFill>
                </a:rPr>
                <a:t>Ministry of Natural Resources</a:t>
              </a:r>
              <a:endParaRPr lang="en-US" dirty="0">
                <a:solidFill>
                  <a:srgbClr val="FFFF00"/>
                </a:solidFill>
              </a:endParaRPr>
            </a:p>
          </p:txBody>
        </p:sp>
        <p:cxnSp>
          <p:nvCxnSpPr>
            <p:cNvPr id="40" name="Straight Arrow Connector 39"/>
            <p:cNvCxnSpPr/>
            <p:nvPr/>
          </p:nvCxnSpPr>
          <p:spPr>
            <a:xfrm flipV="1">
              <a:off x="3275856" y="1491630"/>
              <a:ext cx="1512168" cy="864096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Arrow Connector 41"/>
            <p:cNvCxnSpPr>
              <a:stCxn id="25" idx="3"/>
            </p:cNvCxnSpPr>
            <p:nvPr/>
          </p:nvCxnSpPr>
          <p:spPr>
            <a:xfrm>
              <a:off x="3275856" y="1167594"/>
              <a:ext cx="1512168" cy="108012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Group 25"/>
          <p:cNvGrpSpPr/>
          <p:nvPr/>
        </p:nvGrpSpPr>
        <p:grpSpPr>
          <a:xfrm>
            <a:off x="3275856" y="1491630"/>
            <a:ext cx="4032448" cy="2952328"/>
            <a:chOff x="3275856" y="1491630"/>
            <a:chExt cx="4032448" cy="2952328"/>
          </a:xfrm>
        </p:grpSpPr>
        <p:sp>
          <p:nvSpPr>
            <p:cNvPr id="17" name="Rounded Rectangle 16"/>
            <p:cNvSpPr/>
            <p:nvPr/>
          </p:nvSpPr>
          <p:spPr>
            <a:xfrm>
              <a:off x="4788024" y="2355726"/>
              <a:ext cx="1800200" cy="864096"/>
            </a:xfrm>
            <a:prstGeom prst="roundRect">
              <a:avLst/>
            </a:prstGeom>
            <a:solidFill>
              <a:srgbClr val="303C94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/>
                <a:t>Federal Technical Services</a:t>
              </a:r>
              <a:endParaRPr lang="en-US" sz="1600" dirty="0"/>
            </a:p>
          </p:txBody>
        </p:sp>
        <p:sp>
          <p:nvSpPr>
            <p:cNvPr id="36" name="Rounded Rectangle 35"/>
            <p:cNvSpPr/>
            <p:nvPr/>
          </p:nvSpPr>
          <p:spPr>
            <a:xfrm>
              <a:off x="5508104" y="3579862"/>
              <a:ext cx="1800200" cy="864096"/>
            </a:xfrm>
            <a:prstGeom prst="roundRect">
              <a:avLst/>
            </a:prstGeom>
            <a:solidFill>
              <a:srgbClr val="303C94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/>
                <a:t>Technical Services of federal subjects</a:t>
              </a:r>
              <a:endParaRPr lang="en-US" sz="1600" dirty="0"/>
            </a:p>
          </p:txBody>
        </p:sp>
        <p:cxnSp>
          <p:nvCxnSpPr>
            <p:cNvPr id="58" name="Curved Connector 57"/>
            <p:cNvCxnSpPr>
              <a:stCxn id="21" idx="3"/>
            </p:cNvCxnSpPr>
            <p:nvPr/>
          </p:nvCxnSpPr>
          <p:spPr>
            <a:xfrm>
              <a:off x="6588224" y="1491630"/>
              <a:ext cx="432048" cy="2088232"/>
            </a:xfrm>
            <a:prstGeom prst="curvedConnector2">
              <a:avLst/>
            </a:prstGeom>
            <a:ln w="25400">
              <a:solidFill>
                <a:schemeClr val="tx1"/>
              </a:solidFill>
              <a:headEnd type="triangle" w="med" len="lg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Arrow Connector 87"/>
            <p:cNvCxnSpPr>
              <a:endCxn id="17" idx="1"/>
            </p:cNvCxnSpPr>
            <p:nvPr/>
          </p:nvCxnSpPr>
          <p:spPr>
            <a:xfrm>
              <a:off x="3275856" y="2571750"/>
              <a:ext cx="1512168" cy="216024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Arrow Connector 95"/>
            <p:cNvCxnSpPr>
              <a:endCxn id="36" idx="1"/>
            </p:cNvCxnSpPr>
            <p:nvPr/>
          </p:nvCxnSpPr>
          <p:spPr>
            <a:xfrm>
              <a:off x="3275856" y="2787774"/>
              <a:ext cx="2232248" cy="1224136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Arrow Connector 96"/>
            <p:cNvCxnSpPr>
              <a:stCxn id="21" idx="2"/>
              <a:endCxn id="17" idx="0"/>
            </p:cNvCxnSpPr>
            <p:nvPr/>
          </p:nvCxnSpPr>
          <p:spPr>
            <a:xfrm rot="5400000">
              <a:off x="5472100" y="2139702"/>
              <a:ext cx="43204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Arrow Connector 97"/>
            <p:cNvCxnSpPr/>
            <p:nvPr/>
          </p:nvCxnSpPr>
          <p:spPr>
            <a:xfrm rot="16200000" flipH="1">
              <a:off x="5796136" y="3363838"/>
              <a:ext cx="360040" cy="72008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TextBox 26"/>
          <p:cNvSpPr txBox="1"/>
          <p:nvPr/>
        </p:nvSpPr>
        <p:spPr>
          <a:xfrm>
            <a:off x="5399584" y="4866501"/>
            <a:ext cx="37444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Regional Water Seminar, Brussels, 28-30 June 2011</a:t>
            </a: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15616" y="0"/>
            <a:ext cx="7848872" cy="555526"/>
          </a:xfrm>
        </p:spPr>
        <p:txBody>
          <a:bodyPr>
            <a:normAutofit/>
          </a:bodyPr>
          <a:lstStyle/>
          <a:p>
            <a:pPr algn="r"/>
            <a:r>
              <a:rPr lang="en-US" sz="2400" b="1" dirty="0" smtClean="0"/>
              <a:t>Oka river </a:t>
            </a:r>
            <a:r>
              <a:rPr lang="en-US" sz="2400" b="1" dirty="0" smtClean="0"/>
              <a:t>basin</a:t>
            </a:r>
            <a:endParaRPr lang="en-GB" sz="2400" b="1" i="1" dirty="0"/>
          </a:p>
        </p:txBody>
      </p:sp>
      <p:pic>
        <p:nvPicPr>
          <p:cNvPr id="20" name="Picture 19" descr="project-logo-transparent-back.wm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720080" cy="81997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67544" y="1635646"/>
            <a:ext cx="813690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000" indent="-180000">
              <a:spcBef>
                <a:spcPts val="1200"/>
              </a:spcBef>
              <a:buFont typeface="Arial" pitchFamily="34" charset="0"/>
              <a:buChar char="•"/>
            </a:pPr>
            <a:r>
              <a:rPr lang="en-US" sz="2000" b="1" dirty="0" smtClean="0"/>
              <a:t>An </a:t>
            </a:r>
            <a:r>
              <a:rPr lang="en-US" sz="2000" b="1" dirty="0" smtClean="0"/>
              <a:t>Oka River Basin Committee was established in 2001 with participation of stakeholders</a:t>
            </a:r>
          </a:p>
          <a:p>
            <a:pPr marL="180000" indent="-180000">
              <a:spcBef>
                <a:spcPts val="1200"/>
              </a:spcBef>
              <a:buFont typeface="Arial" pitchFamily="34" charset="0"/>
              <a:buChar char="•"/>
            </a:pPr>
            <a:r>
              <a:rPr lang="en-US" sz="2000" b="1" dirty="0" smtClean="0"/>
              <a:t>A new Water Code was finalized by the Duma (Russian Parliament) in 2006 giving new authority to the River Basin Committee with respect to </a:t>
            </a:r>
            <a:r>
              <a:rPr lang="en-US" sz="2000" b="1" dirty="0" smtClean="0"/>
              <a:t>planning</a:t>
            </a:r>
          </a:p>
          <a:p>
            <a:pPr marL="180000" indent="-180000">
              <a:spcBef>
                <a:spcPts val="1200"/>
              </a:spcBef>
              <a:buFont typeface="Arial" pitchFamily="34" charset="0"/>
              <a:buChar char="•"/>
            </a:pPr>
            <a:r>
              <a:rPr lang="en-US" sz="2000" b="1" dirty="0" smtClean="0"/>
              <a:t>The proposed river basin organizations are slowly being put in place since 2006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399584" y="4866501"/>
            <a:ext cx="37444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Regional Water Seminar, Brussels, 28-30 June 2011</a:t>
            </a: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683568" y="987574"/>
            <a:ext cx="3816424" cy="432048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ACCOMPLISHED IMPROVEMENTS:</a:t>
            </a:r>
            <a:endParaRPr kumimoji="0" lang="en-GB" sz="2000" b="1" i="1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611560" y="4155926"/>
            <a:ext cx="7920880" cy="648072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TRANSBOUNDARY 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  <a:sym typeface="Wingdings" pitchFamily="2" charset="2"/>
              </a:rPr>
              <a:t> BETTER</a:t>
            </a:r>
            <a:r>
              <a:rPr kumimoji="0" lang="en-US" sz="2000" b="1" i="0" u="none" strike="noStrike" kern="1200" cap="none" spc="0" normalizeH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  <a:sym typeface="Wingdings" pitchFamily="2" charset="2"/>
              </a:rPr>
              <a:t> COMMUNICATIONS AND BETTER MACRO DECISIONS ON THE BASIN LEVEL</a:t>
            </a:r>
            <a:endParaRPr kumimoji="0" lang="en-GB" sz="2000" b="1" i="1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53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53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8" grpId="0" animBg="1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roject-logo-transparent-back.wm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720080" cy="819974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699542"/>
            <a:ext cx="7272808" cy="414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07704" y="0"/>
            <a:ext cx="5568352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611560" y="0"/>
            <a:ext cx="8424936" cy="5555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Tisza river basin</a:t>
            </a:r>
            <a:endParaRPr kumimoji="0" lang="en-GB" sz="24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83568" y="1059582"/>
            <a:ext cx="7416824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000" indent="-180000">
              <a:spcBef>
                <a:spcPts val="1200"/>
              </a:spcBef>
              <a:buFont typeface="Arial" pitchFamily="34" charset="0"/>
              <a:buChar char="•"/>
            </a:pPr>
            <a:r>
              <a:rPr lang="en-US" sz="2000" b="1" dirty="0" smtClean="0"/>
              <a:t>Canalization of upstream river channels leading to flooding problems downstream</a:t>
            </a:r>
          </a:p>
          <a:p>
            <a:pPr marL="180000" indent="-180000">
              <a:spcBef>
                <a:spcPts val="1200"/>
              </a:spcBef>
              <a:buFont typeface="Arial" pitchFamily="34" charset="0"/>
              <a:buChar char="•"/>
            </a:pPr>
            <a:r>
              <a:rPr lang="en-US" sz="2000" b="1" dirty="0" smtClean="0"/>
              <a:t>Inadequate water storage capacity in upstream areas</a:t>
            </a:r>
          </a:p>
          <a:p>
            <a:pPr marL="180000" indent="-180000">
              <a:spcBef>
                <a:spcPts val="1200"/>
              </a:spcBef>
              <a:buFont typeface="Arial" pitchFamily="34" charset="0"/>
              <a:buChar char="•"/>
            </a:pPr>
            <a:r>
              <a:rPr lang="en-US" sz="2000" b="1" dirty="0" smtClean="0"/>
              <a:t>Engineering solutions </a:t>
            </a:r>
            <a:r>
              <a:rPr lang="en-US" sz="2000" b="1" dirty="0" smtClean="0"/>
              <a:t>(ever higher dikes) </a:t>
            </a:r>
            <a:r>
              <a:rPr lang="en-US" sz="2000" b="1" dirty="0" smtClean="0"/>
              <a:t>instead of resilient flood management</a:t>
            </a:r>
          </a:p>
          <a:p>
            <a:pPr marL="180000" indent="-180000">
              <a:spcBef>
                <a:spcPts val="1200"/>
              </a:spcBef>
              <a:buFont typeface="Arial" pitchFamily="34" charset="0"/>
              <a:buChar char="•"/>
            </a:pPr>
            <a:r>
              <a:rPr lang="en-US" sz="2000" b="1" dirty="0" smtClean="0"/>
              <a:t>Inadequate flood warning system upstream-downstream</a:t>
            </a:r>
          </a:p>
          <a:p>
            <a:pPr marL="180000" indent="-180000">
              <a:spcBef>
                <a:spcPts val="1200"/>
              </a:spcBef>
              <a:buFont typeface="Arial" pitchFamily="34" charset="0"/>
              <a:buChar char="•"/>
            </a:pPr>
            <a:r>
              <a:rPr lang="en-US" sz="2000" b="1" dirty="0" smtClean="0"/>
              <a:t>Water quality calamities from mining activities in Rumania (cyanide spill January 2000)</a:t>
            </a:r>
          </a:p>
          <a:p>
            <a:pPr marL="180000" indent="-180000">
              <a:spcBef>
                <a:spcPts val="1200"/>
              </a:spcBef>
              <a:buFont typeface="Arial" pitchFamily="34" charset="0"/>
              <a:buChar char="•"/>
            </a:pPr>
            <a:r>
              <a:rPr lang="en-US" sz="2000" b="1" dirty="0" smtClean="0"/>
              <a:t>Concentrations of heavy metal and organic micro-pollutants in sediment exceed standards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399584" y="4866501"/>
            <a:ext cx="37444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Regional Water Seminar, Brussels, 28-30 June 2011</a:t>
            </a: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1187624" y="483518"/>
            <a:ext cx="4680520" cy="432048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SITUATION AT THE START OF THE PROJECT:</a:t>
            </a:r>
            <a:endParaRPr kumimoji="0" lang="en-GB" sz="2000" b="1" i="1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53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7584" y="0"/>
            <a:ext cx="8136904" cy="483518"/>
          </a:xfrm>
        </p:spPr>
        <p:txBody>
          <a:bodyPr>
            <a:normAutofit/>
          </a:bodyPr>
          <a:lstStyle/>
          <a:p>
            <a:pPr algn="r"/>
            <a:r>
              <a:rPr lang="en-US" sz="2400" b="1" dirty="0" smtClean="0"/>
              <a:t>Management </a:t>
            </a:r>
            <a:r>
              <a:rPr lang="en-US" sz="2400" b="1" dirty="0" smtClean="0"/>
              <a:t>structure – Tisza river</a:t>
            </a:r>
            <a:endParaRPr lang="en-GB" sz="2400" b="1" i="1" dirty="0"/>
          </a:p>
        </p:txBody>
      </p:sp>
      <p:pic>
        <p:nvPicPr>
          <p:cNvPr id="20" name="Picture 19" descr="project-logo-transparent-back.wm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720080" cy="819974"/>
          </a:xfrm>
          <a:prstGeom prst="rect">
            <a:avLst/>
          </a:prstGeom>
        </p:spPr>
      </p:pic>
      <p:grpSp>
        <p:nvGrpSpPr>
          <p:cNvPr id="23" name="Group 22"/>
          <p:cNvGrpSpPr/>
          <p:nvPr/>
        </p:nvGrpSpPr>
        <p:grpSpPr>
          <a:xfrm>
            <a:off x="2699792" y="1707654"/>
            <a:ext cx="2232248" cy="2499742"/>
            <a:chOff x="2699792" y="1707654"/>
            <a:chExt cx="2232248" cy="2499742"/>
          </a:xfrm>
        </p:grpSpPr>
        <p:grpSp>
          <p:nvGrpSpPr>
            <p:cNvPr id="5" name="Group 29"/>
            <p:cNvGrpSpPr/>
            <p:nvPr/>
          </p:nvGrpSpPr>
          <p:grpSpPr>
            <a:xfrm>
              <a:off x="2699792" y="1707654"/>
              <a:ext cx="2232248" cy="2499742"/>
              <a:chOff x="3275856" y="1080120"/>
              <a:chExt cx="2232248" cy="3579862"/>
            </a:xfrm>
          </p:grpSpPr>
          <p:sp>
            <p:nvSpPr>
              <p:cNvPr id="6" name="Rounded Rectangle 5"/>
              <p:cNvSpPr/>
              <p:nvPr/>
            </p:nvSpPr>
            <p:spPr>
              <a:xfrm>
                <a:off x="3275856" y="1080120"/>
                <a:ext cx="2232248" cy="3579862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7" name="Straight Arrow Connector 6"/>
              <p:cNvCxnSpPr>
                <a:stCxn id="12" idx="2"/>
                <a:endCxn id="11" idx="0"/>
              </p:cNvCxnSpPr>
              <p:nvPr/>
            </p:nvCxnSpPr>
            <p:spPr>
              <a:xfrm rot="5400000">
                <a:off x="4288858" y="3039783"/>
                <a:ext cx="206244" cy="1588"/>
              </a:xfrm>
              <a:prstGeom prst="straightConnector1">
                <a:avLst/>
              </a:prstGeom>
              <a:ln w="25400">
                <a:solidFill>
                  <a:schemeClr val="tx1"/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Rounded Rectangle 10"/>
            <p:cNvSpPr/>
            <p:nvPr/>
          </p:nvSpPr>
          <p:spPr>
            <a:xfrm>
              <a:off x="2915816" y="3147814"/>
              <a:ext cx="1800200" cy="864096"/>
            </a:xfrm>
            <a:prstGeom prst="roundRect">
              <a:avLst/>
            </a:prstGeom>
            <a:solidFill>
              <a:schemeClr val="tx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/>
                <a:t>Operation and implementation by the countries</a:t>
              </a:r>
              <a:endParaRPr lang="en-US" sz="1600" dirty="0"/>
            </a:p>
          </p:txBody>
        </p:sp>
        <p:sp>
          <p:nvSpPr>
            <p:cNvPr id="12" name="Rounded Rectangle 11"/>
            <p:cNvSpPr/>
            <p:nvPr/>
          </p:nvSpPr>
          <p:spPr>
            <a:xfrm>
              <a:off x="2915816" y="1995686"/>
              <a:ext cx="1800200" cy="1008112"/>
            </a:xfrm>
            <a:prstGeom prst="roundRect">
              <a:avLst/>
            </a:prstGeom>
            <a:solidFill>
              <a:schemeClr val="tx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 smtClean="0"/>
                <a:t>Tisza Group</a:t>
              </a:r>
            </a:p>
            <a:p>
              <a:pPr algn="ctr"/>
              <a:r>
                <a:rPr lang="en-US" sz="1600" dirty="0" smtClean="0"/>
                <a:t>(Governments and other organizations)</a:t>
              </a:r>
              <a:endParaRPr lang="en-US" sz="1600" dirty="0"/>
            </a:p>
          </p:txBody>
        </p:sp>
      </p:grpSp>
      <p:cxnSp>
        <p:nvCxnSpPr>
          <p:cNvPr id="18" name="Straight Arrow Connector 17"/>
          <p:cNvCxnSpPr/>
          <p:nvPr/>
        </p:nvCxnSpPr>
        <p:spPr>
          <a:xfrm rot="5400000" flipH="1" flipV="1">
            <a:off x="3420666" y="1634852"/>
            <a:ext cx="720080" cy="1588"/>
          </a:xfrm>
          <a:prstGeom prst="straightConnector1">
            <a:avLst/>
          </a:prstGeom>
          <a:ln w="25400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ounded Rectangle 24"/>
          <p:cNvSpPr/>
          <p:nvPr/>
        </p:nvSpPr>
        <p:spPr>
          <a:xfrm>
            <a:off x="2915816" y="771550"/>
            <a:ext cx="1800200" cy="504056"/>
          </a:xfrm>
          <a:prstGeom prst="roundRect">
            <a:avLst/>
          </a:prstGeom>
          <a:solidFill>
            <a:srgbClr val="00642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FF00"/>
                </a:solidFill>
              </a:rPr>
              <a:t>ICPDR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34" name="Rounded Rectangle 33"/>
          <p:cNvSpPr/>
          <p:nvPr/>
        </p:nvSpPr>
        <p:spPr>
          <a:xfrm>
            <a:off x="467544" y="2427734"/>
            <a:ext cx="1800200" cy="8640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Stakeholders (water users, NGOs, scientists)</a:t>
            </a:r>
            <a:endParaRPr lang="en-US" sz="1600" dirty="0"/>
          </a:p>
        </p:txBody>
      </p:sp>
      <p:cxnSp>
        <p:nvCxnSpPr>
          <p:cNvPr id="35" name="Straight Arrow Connector 34"/>
          <p:cNvCxnSpPr/>
          <p:nvPr/>
        </p:nvCxnSpPr>
        <p:spPr>
          <a:xfrm>
            <a:off x="2267744" y="2859782"/>
            <a:ext cx="432048" cy="1588"/>
          </a:xfrm>
          <a:prstGeom prst="straightConnector1">
            <a:avLst/>
          </a:prstGeom>
          <a:ln w="25400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ounded Rectangle 16"/>
          <p:cNvSpPr/>
          <p:nvPr/>
        </p:nvSpPr>
        <p:spPr>
          <a:xfrm>
            <a:off x="6012160" y="1419622"/>
            <a:ext cx="1800200" cy="8640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Donors</a:t>
            </a:r>
            <a:endParaRPr lang="en-US" sz="1600" dirty="0"/>
          </a:p>
        </p:txBody>
      </p:sp>
      <p:sp>
        <p:nvSpPr>
          <p:cNvPr id="36" name="Rounded Rectangle 35"/>
          <p:cNvSpPr/>
          <p:nvPr/>
        </p:nvSpPr>
        <p:spPr>
          <a:xfrm>
            <a:off x="6300192" y="3363838"/>
            <a:ext cx="1800200" cy="864096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rgbClr val="FFFF00"/>
                </a:solidFill>
              </a:rPr>
              <a:t>Line ministries</a:t>
            </a:r>
            <a:endParaRPr lang="en-US" sz="1600" dirty="0">
              <a:solidFill>
                <a:srgbClr val="FFFF00"/>
              </a:solidFill>
            </a:endParaRPr>
          </a:p>
        </p:txBody>
      </p:sp>
      <p:cxnSp>
        <p:nvCxnSpPr>
          <p:cNvPr id="88" name="Straight Arrow Connector 87"/>
          <p:cNvCxnSpPr>
            <a:endCxn id="17" idx="1"/>
          </p:cNvCxnSpPr>
          <p:nvPr/>
        </p:nvCxnSpPr>
        <p:spPr>
          <a:xfrm flipV="1">
            <a:off x="4716016" y="1851670"/>
            <a:ext cx="1296144" cy="504056"/>
          </a:xfrm>
          <a:prstGeom prst="straightConnector1">
            <a:avLst/>
          </a:prstGeom>
          <a:ln w="25400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Arrow Connector 95"/>
          <p:cNvCxnSpPr>
            <a:endCxn id="36" idx="1"/>
          </p:cNvCxnSpPr>
          <p:nvPr/>
        </p:nvCxnSpPr>
        <p:spPr>
          <a:xfrm>
            <a:off x="4716016" y="2643758"/>
            <a:ext cx="1584176" cy="1152128"/>
          </a:xfrm>
          <a:prstGeom prst="straightConnector1">
            <a:avLst/>
          </a:prstGeom>
          <a:ln w="25400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Arrow Connector 97"/>
          <p:cNvCxnSpPr>
            <a:stCxn id="17" idx="2"/>
            <a:endCxn id="36" idx="0"/>
          </p:cNvCxnSpPr>
          <p:nvPr/>
        </p:nvCxnSpPr>
        <p:spPr>
          <a:xfrm rot="16200000" flipH="1">
            <a:off x="6516216" y="2679762"/>
            <a:ext cx="1080120" cy="288032"/>
          </a:xfrm>
          <a:prstGeom prst="straightConnector1">
            <a:avLst/>
          </a:prstGeom>
          <a:ln w="25400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>
            <a:off x="4716016" y="3579862"/>
            <a:ext cx="1584176" cy="360040"/>
          </a:xfrm>
          <a:prstGeom prst="straightConnector1">
            <a:avLst/>
          </a:prstGeom>
          <a:ln w="25400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5399584" y="4866501"/>
            <a:ext cx="37444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Regional Water Seminar, Brussels, 28-30 June 2011</a:t>
            </a: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5" grpId="0" animBg="1"/>
      <p:bldP spid="34" grpId="0" animBg="1"/>
      <p:bldP spid="17" grpId="0" animBg="1"/>
      <p:bldP spid="36" grpId="0" animBg="1"/>
      <p:bldP spid="2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15616" y="0"/>
            <a:ext cx="7488832" cy="555526"/>
          </a:xfrm>
        </p:spPr>
        <p:txBody>
          <a:bodyPr>
            <a:normAutofit/>
          </a:bodyPr>
          <a:lstStyle/>
          <a:p>
            <a:pPr algn="r"/>
            <a:r>
              <a:rPr lang="en-US" sz="2400" b="1" dirty="0" smtClean="0"/>
              <a:t>Tisza river </a:t>
            </a:r>
            <a:r>
              <a:rPr lang="en-US" sz="2400" b="1" dirty="0" smtClean="0"/>
              <a:t>basin</a:t>
            </a:r>
            <a:endParaRPr lang="en-GB" sz="2400" b="1" i="1" dirty="0"/>
          </a:p>
        </p:txBody>
      </p:sp>
      <p:pic>
        <p:nvPicPr>
          <p:cNvPr id="20" name="Picture 19" descr="project-logo-transparent-back.wm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720080" cy="81997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9552" y="865406"/>
            <a:ext cx="7992888" cy="330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000" indent="-180000">
              <a:spcBef>
                <a:spcPts val="600"/>
              </a:spcBef>
              <a:buFont typeface="Arial" pitchFamily="34" charset="0"/>
              <a:buChar char="•"/>
            </a:pPr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Bilateral agreements since 1955</a:t>
            </a:r>
          </a:p>
          <a:p>
            <a:pPr marL="180000" indent="-180000">
              <a:spcBef>
                <a:spcPts val="600"/>
              </a:spcBef>
              <a:buFont typeface="Arial" pitchFamily="34" charset="0"/>
              <a:buChar char="•"/>
            </a:pPr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International Commission for the Protection of the Danube River (ICPDR) since 1994</a:t>
            </a:r>
          </a:p>
          <a:p>
            <a:pPr marL="180000" indent="-180000">
              <a:spcBef>
                <a:spcPts val="600"/>
              </a:spcBef>
              <a:buFont typeface="Arial" pitchFamily="34" charset="0"/>
              <a:buChar char="•"/>
            </a:pPr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After Serbia joined the ICPDR, the Tisza group (riparian countries) have signed a MoU in 2004 on transboundary cooperation</a:t>
            </a:r>
          </a:p>
          <a:p>
            <a:pPr marL="180000" indent="-180000">
              <a:spcBef>
                <a:spcPts val="600"/>
              </a:spcBef>
              <a:buFont typeface="Arial" pitchFamily="34" charset="0"/>
              <a:buChar char="•"/>
            </a:pPr>
            <a:r>
              <a:rPr lang="en-US" sz="2000" b="1" dirty="0" smtClean="0"/>
              <a:t>Analysis </a:t>
            </a:r>
            <a:r>
              <a:rPr lang="en-US" sz="2000" b="1" dirty="0" smtClean="0"/>
              <a:t>report </a:t>
            </a:r>
            <a:r>
              <a:rPr lang="en-US" sz="2000" b="1" dirty="0" smtClean="0"/>
              <a:t>in </a:t>
            </a:r>
            <a:r>
              <a:rPr lang="en-US" sz="2000" b="1" dirty="0" smtClean="0"/>
              <a:t>2007</a:t>
            </a:r>
          </a:p>
          <a:p>
            <a:pPr marL="180000" indent="-180000">
              <a:spcBef>
                <a:spcPts val="600"/>
              </a:spcBef>
              <a:buFont typeface="Arial" pitchFamily="34" charset="0"/>
              <a:buChar char="•"/>
            </a:pPr>
            <a:r>
              <a:rPr lang="en-US" sz="2000" b="1" dirty="0" smtClean="0"/>
              <a:t>Joint </a:t>
            </a:r>
            <a:r>
              <a:rPr lang="en-US" sz="2000" b="1" dirty="0" smtClean="0"/>
              <a:t>river basin management plan </a:t>
            </a:r>
            <a:r>
              <a:rPr lang="en-US" sz="2000" b="1" dirty="0" smtClean="0"/>
              <a:t>planned </a:t>
            </a:r>
            <a:r>
              <a:rPr lang="en-US" sz="2000" b="1" dirty="0" smtClean="0"/>
              <a:t>for </a:t>
            </a:r>
            <a:r>
              <a:rPr lang="en-US" sz="2000" b="1" dirty="0" smtClean="0"/>
              <a:t>2009, draft in 2010, </a:t>
            </a:r>
            <a:r>
              <a:rPr lang="en-US" sz="2000" b="1" dirty="0" smtClean="0"/>
              <a:t>but </a:t>
            </a:r>
            <a:r>
              <a:rPr lang="en-US" sz="2000" b="1" dirty="0" smtClean="0"/>
              <a:t>not </a:t>
            </a:r>
            <a:r>
              <a:rPr lang="en-US" sz="2000" b="1" dirty="0" smtClean="0"/>
              <a:t>yet </a:t>
            </a:r>
            <a:r>
              <a:rPr lang="en-US" sz="2000" b="1" dirty="0" smtClean="0"/>
              <a:t>completed</a:t>
            </a:r>
            <a:endParaRPr lang="en-US" sz="2000" b="1" dirty="0" smtClean="0"/>
          </a:p>
          <a:p>
            <a:pPr marL="180000" indent="-180000">
              <a:spcBef>
                <a:spcPts val="600"/>
              </a:spcBef>
              <a:buFont typeface="Arial" pitchFamily="34" charset="0"/>
              <a:buChar char="•"/>
            </a:pPr>
            <a:r>
              <a:rPr lang="en-US" sz="2000" b="1" dirty="0" smtClean="0"/>
              <a:t>No real Joint River Basin Commission with delegated authority (yet)</a:t>
            </a:r>
            <a:r>
              <a:rPr lang="en-US" sz="2400" b="1" dirty="0" smtClean="0"/>
              <a:t> 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399584" y="4866501"/>
            <a:ext cx="37444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Regional Water Seminar, Brussels, 28-30 June 2011</a:t>
            </a: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611560" y="4155926"/>
            <a:ext cx="7920880" cy="648072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TRANSBOUNDARY 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  <a:sym typeface="Wingdings" pitchFamily="2" charset="2"/>
              </a:rPr>
              <a:t> NATIONAL DECISIONS NOT COUNTERPRODUCTIVE</a:t>
            </a:r>
            <a:r>
              <a:rPr kumimoji="0" lang="en-US" sz="2000" b="1" i="0" u="none" strike="noStrike" kern="1200" cap="none" spc="0" normalizeH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  <a:sym typeface="Wingdings" pitchFamily="2" charset="2"/>
              </a:rPr>
              <a:t> ANYMORE</a:t>
            </a:r>
            <a:endParaRPr kumimoji="0" lang="en-GB" sz="2000" b="1" i="1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187624" y="411510"/>
            <a:ext cx="3816424" cy="432048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ACCOMPLISHED IMPROVEMENTS:</a:t>
            </a:r>
            <a:endParaRPr kumimoji="0" lang="en-GB" sz="2000" b="1" i="1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53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53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 animBg="1"/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9592" y="0"/>
            <a:ext cx="7787208" cy="699541"/>
          </a:xfrm>
        </p:spPr>
        <p:txBody>
          <a:bodyPr>
            <a:normAutofit/>
          </a:bodyPr>
          <a:lstStyle/>
          <a:p>
            <a:r>
              <a:rPr lang="en-US" sz="2800" b="1" dirty="0" smtClean="0"/>
              <a:t>MED EUWI Jordan river pilot project</a:t>
            </a:r>
            <a:endParaRPr lang="en-US" sz="2800" b="1" dirty="0"/>
          </a:p>
        </p:txBody>
      </p:sp>
      <p:pic>
        <p:nvPicPr>
          <p:cNvPr id="7" name="Picture 6" descr="project-logo-transparent-back.wm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720080" cy="819974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899592" y="2139702"/>
            <a:ext cx="720080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2000" indent="-252000">
              <a:spcBef>
                <a:spcPts val="1200"/>
              </a:spcBef>
              <a:buFont typeface="Arial" pitchFamily="34" charset="0"/>
              <a:buChar char="•"/>
            </a:pPr>
            <a:r>
              <a:rPr lang="en-US" sz="2000" b="1" dirty="0" smtClean="0"/>
              <a:t>Obligation to cooperate</a:t>
            </a:r>
          </a:p>
          <a:p>
            <a:pPr marL="252000" indent="-252000">
              <a:spcBef>
                <a:spcPts val="1200"/>
              </a:spcBef>
              <a:buFont typeface="Arial" pitchFamily="34" charset="0"/>
              <a:buChar char="•"/>
            </a:pPr>
            <a:r>
              <a:rPr lang="en-US" sz="2000" b="1" dirty="0" smtClean="0"/>
              <a:t>Obligation not to cause significant harm</a:t>
            </a:r>
          </a:p>
          <a:p>
            <a:pPr marL="252000" indent="-252000">
              <a:spcBef>
                <a:spcPts val="1200"/>
              </a:spcBef>
              <a:buFont typeface="Arial" pitchFamily="34" charset="0"/>
              <a:buChar char="•"/>
            </a:pPr>
            <a:r>
              <a:rPr lang="en-US" sz="2000" b="1" dirty="0" smtClean="0"/>
              <a:t>Equitable and reasonable utilization</a:t>
            </a:r>
          </a:p>
          <a:p>
            <a:pPr marL="252000" indent="-252000">
              <a:spcBef>
                <a:spcPts val="1200"/>
              </a:spcBef>
              <a:buFont typeface="Arial" pitchFamily="34" charset="0"/>
              <a:buChar char="•"/>
            </a:pPr>
            <a:r>
              <a:rPr lang="en-US" sz="2000" b="1" dirty="0" smtClean="0"/>
              <a:t>Obligation to protect and conserve the ecosystems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323528" y="987574"/>
            <a:ext cx="8424936" cy="1169551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FFFF00"/>
                </a:solidFill>
              </a:rPr>
              <a:t>1997 UN Convention on International </a:t>
            </a:r>
            <a:r>
              <a:rPr lang="en-US" sz="2000" b="1" dirty="0" smtClean="0">
                <a:solidFill>
                  <a:srgbClr val="FFFF00"/>
                </a:solidFill>
              </a:rPr>
              <a:t>Watercourses</a:t>
            </a:r>
          </a:p>
          <a:p>
            <a:pPr algn="ctr">
              <a:spcBef>
                <a:spcPts val="1200"/>
              </a:spcBef>
            </a:pPr>
            <a:r>
              <a:rPr lang="en-US" sz="2000" dirty="0" smtClean="0">
                <a:solidFill>
                  <a:srgbClr val="FFFF00"/>
                </a:solidFill>
              </a:rPr>
              <a:t>Jordan</a:t>
            </a:r>
            <a:r>
              <a:rPr lang="en-US" sz="2000" dirty="0" smtClean="0">
                <a:solidFill>
                  <a:srgbClr val="FFFF00"/>
                </a:solidFill>
              </a:rPr>
              <a:t>, Lebanon and Syria ratified this convention; Palestine declared to sign and ratify when they become a state. Israel did not sign or ratify the convention</a:t>
            </a:r>
            <a:endParaRPr lang="en-US" sz="2000" dirty="0">
              <a:solidFill>
                <a:srgbClr val="FFFF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99584" y="4866501"/>
            <a:ext cx="37444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Regional Water Seminar, Brussels, 28-30 June 2011</a:t>
            </a: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3528" y="4011910"/>
            <a:ext cx="8424936" cy="707886"/>
          </a:xfrm>
          <a:prstGeom prst="rect">
            <a:avLst/>
          </a:prstGeom>
          <a:solidFill>
            <a:srgbClr val="C00000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FFFF00"/>
                </a:solidFill>
              </a:rPr>
              <a:t>This case is of particular interest as it is the first time WFD principles are applied in a transboundary context where water scarcity </a:t>
            </a:r>
            <a:r>
              <a:rPr lang="en-US" sz="2000" b="1" dirty="0" smtClean="0">
                <a:solidFill>
                  <a:srgbClr val="FFFF00"/>
                </a:solidFill>
              </a:rPr>
              <a:t>is the main issue</a:t>
            </a:r>
            <a:endParaRPr lang="en-US" sz="20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16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3" presetClass="entr" presetSubtype="16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2" grpId="0"/>
      <p:bldP spid="33" grpId="0" animBg="1"/>
      <p:bldP spid="8" grpId="0"/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0"/>
          <p:cNvGrpSpPr/>
          <p:nvPr/>
        </p:nvGrpSpPr>
        <p:grpSpPr>
          <a:xfrm>
            <a:off x="4427984" y="1779662"/>
            <a:ext cx="2880320" cy="1520552"/>
            <a:chOff x="4427984" y="1779662"/>
            <a:chExt cx="2880320" cy="1520552"/>
          </a:xfrm>
        </p:grpSpPr>
        <p:sp>
          <p:nvSpPr>
            <p:cNvPr id="40" name="Oval 39"/>
            <p:cNvSpPr/>
            <p:nvPr/>
          </p:nvSpPr>
          <p:spPr>
            <a:xfrm>
              <a:off x="4796408" y="2508126"/>
              <a:ext cx="1584176" cy="792088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 anchorCtr="0"/>
            <a:lstStyle/>
            <a:p>
              <a:pPr algn="ctr"/>
              <a:endParaRPr lang="en-US" sz="1400" dirty="0" smtClean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</a:endParaRPr>
            </a:p>
            <a:p>
              <a:r>
                <a:rPr lang="en-US" sz="1400" dirty="0" smtClean="0">
                  <a:ln>
                    <a:solidFill>
                      <a:srgbClr val="FFFF00"/>
                    </a:solidFill>
                  </a:ln>
                  <a:solidFill>
                    <a:srgbClr val="FFFF00"/>
                  </a:solidFill>
                </a:rPr>
                <a:t>FOEME</a:t>
              </a:r>
              <a:endParaRPr lang="en-US" sz="140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</a:endParaRPr>
            </a:p>
          </p:txBody>
        </p:sp>
        <p:sp>
          <p:nvSpPr>
            <p:cNvPr id="38" name="Oval 37"/>
            <p:cNvSpPr/>
            <p:nvPr/>
          </p:nvSpPr>
          <p:spPr>
            <a:xfrm>
              <a:off x="5724128" y="2283718"/>
              <a:ext cx="1584176" cy="792088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 anchorCtr="0"/>
            <a:lstStyle/>
            <a:p>
              <a:pPr algn="r"/>
              <a:r>
                <a:rPr lang="en-US" sz="1400" dirty="0" smtClean="0">
                  <a:ln>
                    <a:solidFill>
                      <a:srgbClr val="FFFF00"/>
                    </a:solidFill>
                  </a:ln>
                  <a:solidFill>
                    <a:srgbClr val="FFFF00"/>
                  </a:solidFill>
                </a:rPr>
                <a:t>EXACT</a:t>
              </a:r>
            </a:p>
          </p:txBody>
        </p:sp>
        <p:sp>
          <p:nvSpPr>
            <p:cNvPr id="37" name="Oval 36"/>
            <p:cNvSpPr/>
            <p:nvPr/>
          </p:nvSpPr>
          <p:spPr>
            <a:xfrm>
              <a:off x="4427984" y="1779662"/>
              <a:ext cx="1584176" cy="792088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r>
                <a:rPr lang="en-US" sz="1400" dirty="0" smtClean="0">
                  <a:ln>
                    <a:solidFill>
                      <a:srgbClr val="FFFF00"/>
                    </a:solidFill>
                  </a:ln>
                  <a:solidFill>
                    <a:srgbClr val="FFFF00"/>
                  </a:solidFill>
                </a:rPr>
                <a:t>GLOWA</a:t>
              </a: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99541"/>
          </a:xfrm>
        </p:spPr>
        <p:txBody>
          <a:bodyPr>
            <a:normAutofit fontScale="90000"/>
          </a:bodyPr>
          <a:lstStyle/>
          <a:p>
            <a:r>
              <a:rPr lang="en-US" sz="2800" b="1" dirty="0" smtClean="0"/>
              <a:t>Jordan River</a:t>
            </a:r>
            <a:br>
              <a:rPr lang="en-US" sz="2800" b="1" dirty="0" smtClean="0"/>
            </a:br>
            <a:r>
              <a:rPr lang="en-US" sz="2800" b="1" dirty="0" smtClean="0"/>
              <a:t>Proposed river basin consultation structure</a:t>
            </a:r>
            <a:endParaRPr lang="en-US" sz="2800" b="1" dirty="0"/>
          </a:p>
        </p:txBody>
      </p:sp>
      <p:pic>
        <p:nvPicPr>
          <p:cNvPr id="7" name="Picture 6" descr="project-logo-transparent-back.wm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720080" cy="819974"/>
          </a:xfrm>
          <a:prstGeom prst="rect">
            <a:avLst/>
          </a:prstGeom>
        </p:spPr>
      </p:pic>
      <p:grpSp>
        <p:nvGrpSpPr>
          <p:cNvPr id="4" name="Group 95"/>
          <p:cNvGrpSpPr/>
          <p:nvPr/>
        </p:nvGrpSpPr>
        <p:grpSpPr>
          <a:xfrm>
            <a:off x="2699792" y="987574"/>
            <a:ext cx="5112568" cy="1332148"/>
            <a:chOff x="2699792" y="987574"/>
            <a:chExt cx="5112568" cy="1332148"/>
          </a:xfrm>
        </p:grpSpPr>
        <p:sp>
          <p:nvSpPr>
            <p:cNvPr id="15" name="Oval 14"/>
            <p:cNvSpPr/>
            <p:nvPr/>
          </p:nvSpPr>
          <p:spPr>
            <a:xfrm>
              <a:off x="6228184" y="987574"/>
              <a:ext cx="1584176" cy="792088"/>
            </a:xfrm>
            <a:prstGeom prst="ellipse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>
                  <a:ln>
                    <a:solidFill>
                      <a:schemeClr val="tx1"/>
                    </a:solidFill>
                  </a:ln>
                  <a:solidFill>
                    <a:schemeClr val="tx1"/>
                  </a:solidFill>
                </a:rPr>
                <a:t>Government of Israel</a:t>
              </a:r>
              <a:endParaRPr lang="en-US" sz="140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endParaRPr>
            </a:p>
          </p:txBody>
        </p:sp>
        <p:cxnSp>
          <p:nvCxnSpPr>
            <p:cNvPr id="17" name="Straight Arrow Connector 16"/>
            <p:cNvCxnSpPr>
              <a:stCxn id="8" idx="6"/>
              <a:endCxn id="15" idx="2"/>
            </p:cNvCxnSpPr>
            <p:nvPr/>
          </p:nvCxnSpPr>
          <p:spPr>
            <a:xfrm>
              <a:off x="2699792" y="1383618"/>
              <a:ext cx="3528392" cy="1588"/>
            </a:xfrm>
            <a:prstGeom prst="straightConnector1">
              <a:avLst/>
            </a:prstGeom>
            <a:ln>
              <a:solidFill>
                <a:schemeClr val="tx2">
                  <a:lumMod val="75000"/>
                </a:schemeClr>
              </a:solidFill>
              <a:headEnd type="stealth" w="lg" len="lg"/>
              <a:tailEnd type="stealth" w="lg" len="lg"/>
            </a:ln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9" name="TextBox 18"/>
            <p:cNvSpPr txBox="1"/>
            <p:nvPr/>
          </p:nvSpPr>
          <p:spPr>
            <a:xfrm>
              <a:off x="3563888" y="1059582"/>
              <a:ext cx="17991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>
                  <a:solidFill>
                    <a:schemeClr val="tx2">
                      <a:lumMod val="75000"/>
                    </a:schemeClr>
                  </a:solidFill>
                </a:rPr>
                <a:t>bilateral consultations</a:t>
              </a:r>
              <a:endParaRPr lang="en-US" sz="1400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cxnSp>
          <p:nvCxnSpPr>
            <p:cNvPr id="23" name="Elbow Connector 22"/>
            <p:cNvCxnSpPr>
              <a:stCxn id="15" idx="2"/>
              <a:endCxn id="6" idx="6"/>
            </p:cNvCxnSpPr>
            <p:nvPr/>
          </p:nvCxnSpPr>
          <p:spPr>
            <a:xfrm rot="10800000" flipV="1">
              <a:off x="2699792" y="1383618"/>
              <a:ext cx="3528392" cy="936104"/>
            </a:xfrm>
            <a:prstGeom prst="bentConnector3">
              <a:avLst>
                <a:gd name="adj1" fmla="val 50000"/>
              </a:avLst>
            </a:prstGeom>
            <a:ln w="25400">
              <a:solidFill>
                <a:schemeClr val="tx2">
                  <a:lumMod val="75000"/>
                </a:schemeClr>
              </a:solidFill>
              <a:headEnd type="stealth" w="lg" len="lg"/>
              <a:tailEnd type="stealth" w="lg" len="lg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 94"/>
          <p:cNvGrpSpPr/>
          <p:nvPr/>
        </p:nvGrpSpPr>
        <p:grpSpPr>
          <a:xfrm>
            <a:off x="1115616" y="987574"/>
            <a:ext cx="4392488" cy="3939902"/>
            <a:chOff x="1115616" y="987574"/>
            <a:chExt cx="4392488" cy="3939902"/>
          </a:xfrm>
        </p:grpSpPr>
        <p:grpSp>
          <p:nvGrpSpPr>
            <p:cNvPr id="9" name="Group 93"/>
            <p:cNvGrpSpPr/>
            <p:nvPr/>
          </p:nvGrpSpPr>
          <p:grpSpPr>
            <a:xfrm>
              <a:off x="1115616" y="987574"/>
              <a:ext cx="4392488" cy="3939902"/>
              <a:chOff x="1115616" y="987574"/>
              <a:chExt cx="4392488" cy="3939902"/>
            </a:xfrm>
          </p:grpSpPr>
          <p:grpSp>
            <p:nvGrpSpPr>
              <p:cNvPr id="10" name="Group 92"/>
              <p:cNvGrpSpPr/>
              <p:nvPr/>
            </p:nvGrpSpPr>
            <p:grpSpPr>
              <a:xfrm>
                <a:off x="1115616" y="987574"/>
                <a:ext cx="4392488" cy="3939902"/>
                <a:chOff x="1115616" y="987574"/>
                <a:chExt cx="4392488" cy="3939902"/>
              </a:xfrm>
            </p:grpSpPr>
            <p:sp>
              <p:nvSpPr>
                <p:cNvPr id="86" name="Rounded Rectangle 85"/>
                <p:cNvSpPr/>
                <p:nvPr/>
              </p:nvSpPr>
              <p:spPr>
                <a:xfrm>
                  <a:off x="3707904" y="3471850"/>
                  <a:ext cx="1800200" cy="1455626"/>
                </a:xfrm>
                <a:prstGeom prst="roundRect">
                  <a:avLst/>
                </a:prstGeom>
                <a:solidFill>
                  <a:srgbClr val="FFFF99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lIns="72000" tIns="0" rIns="72000" bIns="72000" rtlCol="0" anchor="b" anchorCtr="1">
                  <a:noAutofit/>
                </a:bodyPr>
                <a:lstStyle/>
                <a:p>
                  <a:pPr algn="ctr"/>
                  <a:endParaRPr lang="en-US" dirty="0" smtClean="0">
                    <a:ln>
                      <a:solidFill>
                        <a:sysClr val="windowText" lastClr="000000"/>
                      </a:solidFill>
                    </a:ln>
                    <a:solidFill>
                      <a:sysClr val="windowText" lastClr="000000"/>
                    </a:solidFill>
                  </a:endParaRPr>
                </a:p>
                <a:p>
                  <a:pPr algn="ctr"/>
                  <a:endParaRPr lang="en-US" dirty="0" smtClean="0">
                    <a:ln>
                      <a:solidFill>
                        <a:sysClr val="windowText" lastClr="000000"/>
                      </a:solidFill>
                    </a:ln>
                    <a:solidFill>
                      <a:sysClr val="windowText" lastClr="000000"/>
                    </a:solidFill>
                  </a:endParaRPr>
                </a:p>
                <a:p>
                  <a:pPr algn="ctr"/>
                  <a:endParaRPr lang="en-US" dirty="0" smtClean="0">
                    <a:ln>
                      <a:solidFill>
                        <a:sysClr val="windowText" lastClr="000000"/>
                      </a:solidFill>
                    </a:ln>
                    <a:solidFill>
                      <a:sysClr val="windowText" lastClr="000000"/>
                    </a:solidFill>
                  </a:endParaRPr>
                </a:p>
                <a:p>
                  <a:pPr algn="ctr"/>
                  <a:r>
                    <a:rPr lang="en-US" dirty="0" smtClean="0">
                      <a:ln>
                        <a:solidFill>
                          <a:sysClr val="windowText" lastClr="000000"/>
                        </a:solidFill>
                      </a:ln>
                      <a:solidFill>
                        <a:sysClr val="windowText" lastClr="000000"/>
                      </a:solidFill>
                    </a:rPr>
                    <a:t>Secretariat</a:t>
                  </a:r>
                  <a:endParaRPr lang="en-US" dirty="0">
                    <a:ln>
                      <a:solidFill>
                        <a:sysClr val="windowText" lastClr="000000"/>
                      </a:solidFill>
                    </a:ln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6" name="Oval 5"/>
                <p:cNvSpPr/>
                <p:nvPr/>
              </p:nvSpPr>
              <p:spPr>
                <a:xfrm>
                  <a:off x="1115616" y="1923678"/>
                  <a:ext cx="1584176" cy="792088"/>
                </a:xfrm>
                <a:prstGeom prst="ellipse">
                  <a:avLst/>
                </a:prstGeom>
                <a:solidFill>
                  <a:srgbClr val="92D05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400" dirty="0" smtClean="0">
                      <a:ln>
                        <a:solidFill>
                          <a:schemeClr val="tx1"/>
                        </a:solidFill>
                      </a:ln>
                      <a:solidFill>
                        <a:schemeClr val="tx1"/>
                      </a:solidFill>
                    </a:rPr>
                    <a:t>Palestinian Authority</a:t>
                  </a:r>
                  <a:endParaRPr lang="en-US" sz="1400" dirty="0">
                    <a:ln>
                      <a:solidFill>
                        <a:schemeClr val="tx1"/>
                      </a:solidFill>
                    </a:ln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8" name="Oval 7"/>
                <p:cNvSpPr/>
                <p:nvPr/>
              </p:nvSpPr>
              <p:spPr>
                <a:xfrm>
                  <a:off x="1115616" y="987574"/>
                  <a:ext cx="1584176" cy="792088"/>
                </a:xfrm>
                <a:prstGeom prst="ellipse">
                  <a:avLst/>
                </a:prstGeom>
                <a:solidFill>
                  <a:srgbClr val="92D05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400" dirty="0" smtClean="0">
                      <a:ln>
                        <a:solidFill>
                          <a:schemeClr val="tx1"/>
                        </a:solidFill>
                      </a:ln>
                      <a:solidFill>
                        <a:schemeClr val="tx1"/>
                      </a:solidFill>
                    </a:rPr>
                    <a:t>Government of Jordan</a:t>
                  </a:r>
                  <a:endParaRPr lang="en-US" sz="1400" dirty="0">
                    <a:ln>
                      <a:solidFill>
                        <a:schemeClr val="tx1"/>
                      </a:solidFill>
                    </a:ln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1" name="Oval 10"/>
                <p:cNvSpPr/>
                <p:nvPr/>
              </p:nvSpPr>
              <p:spPr>
                <a:xfrm>
                  <a:off x="1115616" y="2859782"/>
                  <a:ext cx="1584176" cy="792088"/>
                </a:xfrm>
                <a:prstGeom prst="ellipse">
                  <a:avLst/>
                </a:prstGeom>
                <a:solidFill>
                  <a:srgbClr val="92D05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400" dirty="0" smtClean="0">
                      <a:ln>
                        <a:solidFill>
                          <a:schemeClr val="tx1"/>
                        </a:solidFill>
                      </a:ln>
                      <a:solidFill>
                        <a:schemeClr val="tx1"/>
                      </a:solidFill>
                    </a:rPr>
                    <a:t>Government</a:t>
                  </a:r>
                  <a:r>
                    <a:rPr lang="en-US" sz="1400" dirty="0" smtClean="0">
                      <a:solidFill>
                        <a:schemeClr val="tx1"/>
                      </a:solidFill>
                    </a:rPr>
                    <a:t> </a:t>
                  </a:r>
                  <a:r>
                    <a:rPr lang="en-US" sz="1400" dirty="0" smtClean="0">
                      <a:ln>
                        <a:solidFill>
                          <a:schemeClr val="tx1"/>
                        </a:solidFill>
                      </a:ln>
                      <a:solidFill>
                        <a:schemeClr val="tx1"/>
                      </a:solidFill>
                    </a:rPr>
                    <a:t>of Lebanon</a:t>
                  </a:r>
                  <a:endParaRPr lang="en-US" sz="1400" dirty="0">
                    <a:ln>
                      <a:solidFill>
                        <a:schemeClr val="tx1"/>
                      </a:solidFill>
                    </a:ln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2" name="Oval 11"/>
                <p:cNvSpPr/>
                <p:nvPr/>
              </p:nvSpPr>
              <p:spPr>
                <a:xfrm>
                  <a:off x="1115616" y="3795886"/>
                  <a:ext cx="1584176" cy="792088"/>
                </a:xfrm>
                <a:prstGeom prst="ellipse">
                  <a:avLst/>
                </a:prstGeom>
                <a:solidFill>
                  <a:srgbClr val="92D05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400" dirty="0" smtClean="0">
                      <a:ln>
                        <a:solidFill>
                          <a:schemeClr val="tx1"/>
                        </a:solidFill>
                      </a:ln>
                      <a:solidFill>
                        <a:schemeClr val="tx1"/>
                      </a:solidFill>
                    </a:rPr>
                    <a:t>Government of Syria</a:t>
                  </a:r>
                  <a:endParaRPr lang="en-US" sz="1400" dirty="0">
                    <a:ln>
                      <a:solidFill>
                        <a:schemeClr val="tx1"/>
                      </a:solidFill>
                    </a:ln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4" name="Rounded Rectangle 13"/>
                <p:cNvSpPr/>
                <p:nvPr/>
              </p:nvSpPr>
              <p:spPr>
                <a:xfrm>
                  <a:off x="3707904" y="3470558"/>
                  <a:ext cx="1800200" cy="1010697"/>
                </a:xfrm>
                <a:prstGeom prst="roundRect">
                  <a:avLst>
                    <a:gd name="adj" fmla="val 20748"/>
                  </a:avLst>
                </a:prstGeom>
                <a:solidFill>
                  <a:srgbClr val="FFFF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72000" tIns="0" rIns="72000" bIns="72000" rtlCol="0" anchor="ctr">
                  <a:spAutoFit/>
                </a:bodyPr>
                <a:lstStyle/>
                <a:p>
                  <a:pPr algn="ctr"/>
                  <a:r>
                    <a:rPr lang="en-US" dirty="0" smtClean="0">
                      <a:ln>
                        <a:solidFill>
                          <a:sysClr val="windowText" lastClr="000000"/>
                        </a:solidFill>
                      </a:ln>
                      <a:solidFill>
                        <a:sysClr val="windowText" lastClr="000000"/>
                      </a:solidFill>
                    </a:rPr>
                    <a:t>Arab </a:t>
                  </a:r>
                </a:p>
                <a:p>
                  <a:pPr algn="ctr"/>
                  <a:r>
                    <a:rPr lang="en-US" dirty="0" smtClean="0">
                      <a:ln>
                        <a:solidFill>
                          <a:sysClr val="windowText" lastClr="000000"/>
                        </a:solidFill>
                      </a:ln>
                      <a:solidFill>
                        <a:sysClr val="windowText" lastClr="000000"/>
                      </a:solidFill>
                    </a:rPr>
                    <a:t>Jordan River Basin Initiative</a:t>
                  </a:r>
                  <a:endParaRPr lang="en-US" dirty="0">
                    <a:ln>
                      <a:solidFill>
                        <a:sysClr val="windowText" lastClr="000000"/>
                      </a:solidFill>
                    </a:ln>
                    <a:solidFill>
                      <a:sysClr val="windowText" lastClr="000000"/>
                    </a:solidFill>
                  </a:endParaRPr>
                </a:p>
              </p:txBody>
            </p:sp>
            <p:grpSp>
              <p:nvGrpSpPr>
                <p:cNvPr id="13" name="Group 31"/>
                <p:cNvGrpSpPr/>
                <p:nvPr/>
              </p:nvGrpSpPr>
              <p:grpSpPr>
                <a:xfrm>
                  <a:off x="2699792" y="1419622"/>
                  <a:ext cx="936104" cy="2736304"/>
                  <a:chOff x="2699792" y="1635646"/>
                  <a:chExt cx="936104" cy="2736304"/>
                </a:xfrm>
              </p:grpSpPr>
              <p:sp>
                <p:nvSpPr>
                  <p:cNvPr id="28" name="Right Brace 27"/>
                  <p:cNvSpPr/>
                  <p:nvPr/>
                </p:nvSpPr>
                <p:spPr>
                  <a:xfrm>
                    <a:off x="2699792" y="1635646"/>
                    <a:ext cx="936104" cy="2736304"/>
                  </a:xfrm>
                  <a:prstGeom prst="rightBrace">
                    <a:avLst>
                      <a:gd name="adj1" fmla="val 21823"/>
                      <a:gd name="adj2" fmla="val 89699"/>
                    </a:avLst>
                  </a:prstGeom>
                  <a:ln w="25400">
                    <a:solidFill>
                      <a:srgbClr val="C00000"/>
                    </a:solidFill>
                    <a:headEnd type="stealth" w="lg" len="lg"/>
                    <a:tailEnd type="stealth" w="lg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" name="Right Brace 29"/>
                  <p:cNvSpPr/>
                  <p:nvPr/>
                </p:nvSpPr>
                <p:spPr>
                  <a:xfrm>
                    <a:off x="2699792" y="2571750"/>
                    <a:ext cx="936104" cy="1800200"/>
                  </a:xfrm>
                  <a:prstGeom prst="rightBrace">
                    <a:avLst>
                      <a:gd name="adj1" fmla="val 21823"/>
                      <a:gd name="adj2" fmla="val 84684"/>
                    </a:avLst>
                  </a:prstGeom>
                  <a:ln w="25400">
                    <a:solidFill>
                      <a:srgbClr val="C00000"/>
                    </a:solidFill>
                    <a:headEnd type="stealth" w="lg" len="lg"/>
                    <a:tailEnd type="stealth" w="lg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1" name="Right Brace 30"/>
                  <p:cNvSpPr/>
                  <p:nvPr/>
                </p:nvSpPr>
                <p:spPr>
                  <a:xfrm>
                    <a:off x="2699792" y="3507854"/>
                    <a:ext cx="936104" cy="864096"/>
                  </a:xfrm>
                  <a:prstGeom prst="rightBrace">
                    <a:avLst>
                      <a:gd name="adj1" fmla="val 21823"/>
                      <a:gd name="adj2" fmla="val 67975"/>
                    </a:avLst>
                  </a:prstGeom>
                  <a:ln w="25400">
                    <a:solidFill>
                      <a:srgbClr val="C00000"/>
                    </a:solidFill>
                    <a:headEnd type="stealth" w="lg" len="lg"/>
                    <a:tailEnd type="stealth" w="lg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cxnSp>
            <p:nvCxnSpPr>
              <p:cNvPr id="39" name="Straight Arrow Connector 38"/>
              <p:cNvCxnSpPr/>
              <p:nvPr/>
            </p:nvCxnSpPr>
            <p:spPr>
              <a:xfrm rot="10800000" flipH="1">
                <a:off x="3635896" y="3867895"/>
                <a:ext cx="72008" cy="11305"/>
              </a:xfrm>
              <a:prstGeom prst="straightConnector1">
                <a:avLst/>
              </a:prstGeom>
              <a:ln w="25400">
                <a:solidFill>
                  <a:srgbClr val="C00000"/>
                </a:solidFill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4" name="TextBox 43"/>
            <p:cNvSpPr txBox="1"/>
            <p:nvPr/>
          </p:nvSpPr>
          <p:spPr>
            <a:xfrm>
              <a:off x="2699792" y="2499742"/>
              <a:ext cx="16561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>
                  <a:solidFill>
                    <a:srgbClr val="C00000"/>
                  </a:solidFill>
                </a:rPr>
                <a:t>Joint  consultations</a:t>
              </a:r>
              <a:endParaRPr lang="en-US" sz="1400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16" name="Group 97"/>
          <p:cNvGrpSpPr/>
          <p:nvPr/>
        </p:nvGrpSpPr>
        <p:grpSpPr>
          <a:xfrm>
            <a:off x="4608004" y="1635646"/>
            <a:ext cx="3924436" cy="2880320"/>
            <a:chOff x="4608004" y="1635646"/>
            <a:chExt cx="3924436" cy="2880320"/>
          </a:xfrm>
        </p:grpSpPr>
        <p:sp>
          <p:nvSpPr>
            <p:cNvPr id="97" name="Oval 96"/>
            <p:cNvSpPr/>
            <p:nvPr/>
          </p:nvSpPr>
          <p:spPr>
            <a:xfrm>
              <a:off x="6660232" y="3723878"/>
              <a:ext cx="1584176" cy="792088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 anchorCtr="1"/>
            <a:lstStyle/>
            <a:p>
              <a:pPr algn="ctr"/>
              <a:r>
                <a:rPr lang="en-US" sz="1400" dirty="0" smtClean="0">
                  <a:ln>
                    <a:solidFill>
                      <a:srgbClr val="FFFF00"/>
                    </a:solidFill>
                  </a:ln>
                  <a:solidFill>
                    <a:srgbClr val="FFFF00"/>
                  </a:solidFill>
                </a:rPr>
                <a:t>Other donors</a:t>
              </a:r>
              <a:endParaRPr lang="en-US" sz="140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</a:endParaRPr>
            </a:p>
          </p:txBody>
        </p:sp>
        <p:sp>
          <p:nvSpPr>
            <p:cNvPr id="45" name="Oval 44"/>
            <p:cNvSpPr/>
            <p:nvPr/>
          </p:nvSpPr>
          <p:spPr>
            <a:xfrm>
              <a:off x="6948264" y="3075806"/>
              <a:ext cx="1584176" cy="792088"/>
            </a:xfrm>
            <a:prstGeom prst="ellipse">
              <a:avLst/>
            </a:prstGeom>
            <a:solidFill>
              <a:srgbClr val="26269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>
                  <a:ln>
                    <a:solidFill>
                      <a:srgbClr val="FFFF00"/>
                    </a:solidFill>
                  </a:ln>
                  <a:solidFill>
                    <a:srgbClr val="FFFF00"/>
                  </a:solidFill>
                </a:rPr>
                <a:t>European Commission</a:t>
              </a:r>
              <a:endParaRPr lang="en-US" sz="140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</a:endParaRPr>
            </a:p>
          </p:txBody>
        </p:sp>
        <p:cxnSp>
          <p:nvCxnSpPr>
            <p:cNvPr id="50" name="Curved Connector 49"/>
            <p:cNvCxnSpPr>
              <a:stCxn id="15" idx="4"/>
              <a:endCxn id="45" idx="0"/>
            </p:cNvCxnSpPr>
            <p:nvPr/>
          </p:nvCxnSpPr>
          <p:spPr>
            <a:xfrm rot="16200000" flipH="1">
              <a:off x="6732240" y="2067694"/>
              <a:ext cx="1296144" cy="720080"/>
            </a:xfrm>
            <a:prstGeom prst="curvedConnector3">
              <a:avLst>
                <a:gd name="adj1" fmla="val 50000"/>
              </a:avLst>
            </a:prstGeom>
            <a:ln w="25400">
              <a:solidFill>
                <a:schemeClr val="tx2">
                  <a:lumMod val="60000"/>
                  <a:lumOff val="40000"/>
                </a:schemeClr>
              </a:solidFill>
              <a:headEnd type="stealth" w="lg" len="lg"/>
              <a:tailEnd type="stealth" w="lg" len="lg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53" name="Curved Connector 52"/>
            <p:cNvCxnSpPr>
              <a:stCxn id="14" idx="3"/>
              <a:endCxn id="45" idx="2"/>
            </p:cNvCxnSpPr>
            <p:nvPr/>
          </p:nvCxnSpPr>
          <p:spPr>
            <a:xfrm flipV="1">
              <a:off x="5508104" y="3471850"/>
              <a:ext cx="1440160" cy="504057"/>
            </a:xfrm>
            <a:prstGeom prst="curvedConnector3">
              <a:avLst>
                <a:gd name="adj1" fmla="val 50000"/>
              </a:avLst>
            </a:prstGeom>
            <a:ln w="25400">
              <a:solidFill>
                <a:schemeClr val="tx2">
                  <a:lumMod val="60000"/>
                  <a:lumOff val="40000"/>
                </a:schemeClr>
              </a:solidFill>
              <a:headEnd type="stealth" w="lg" len="lg"/>
              <a:tailEnd type="stealth" w="lg" len="lg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sp>
          <p:nvSpPr>
            <p:cNvPr id="57" name="TextBox 56"/>
            <p:cNvSpPr txBox="1"/>
            <p:nvPr/>
          </p:nvSpPr>
          <p:spPr>
            <a:xfrm>
              <a:off x="5508104" y="3435846"/>
              <a:ext cx="129614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>
                  <a:solidFill>
                    <a:schemeClr val="tx2">
                      <a:lumMod val="75000"/>
                    </a:schemeClr>
                  </a:solidFill>
                </a:rPr>
                <a:t>consultations</a:t>
              </a:r>
              <a:endParaRPr lang="en-US" sz="1400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7236296" y="2139702"/>
              <a:ext cx="122308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>
                  <a:solidFill>
                    <a:schemeClr val="tx2">
                      <a:lumMod val="75000"/>
                    </a:schemeClr>
                  </a:solidFill>
                </a:rPr>
                <a:t>consultations</a:t>
              </a:r>
              <a:endParaRPr lang="en-US" sz="1400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sp>
          <p:nvSpPr>
            <p:cNvPr id="59" name="Oval 58"/>
            <p:cNvSpPr/>
            <p:nvPr/>
          </p:nvSpPr>
          <p:spPr>
            <a:xfrm>
              <a:off x="5076056" y="2067694"/>
              <a:ext cx="1584176" cy="792088"/>
            </a:xfrm>
            <a:prstGeom prst="ellipse">
              <a:avLst/>
            </a:prstGeom>
            <a:solidFill>
              <a:srgbClr val="26269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>
                  <a:ln>
                    <a:solidFill>
                      <a:srgbClr val="FFFF00"/>
                    </a:solidFill>
                  </a:ln>
                  <a:solidFill>
                    <a:srgbClr val="FFFF00"/>
                  </a:solidFill>
                </a:rPr>
                <a:t>MED EUWI</a:t>
              </a:r>
              <a:endParaRPr lang="en-US" sz="140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</a:endParaRPr>
            </a:p>
          </p:txBody>
        </p:sp>
        <p:cxnSp>
          <p:nvCxnSpPr>
            <p:cNvPr id="60" name="Curved Connector 59"/>
            <p:cNvCxnSpPr>
              <a:stCxn id="15" idx="3"/>
              <a:endCxn id="59" idx="0"/>
            </p:cNvCxnSpPr>
            <p:nvPr/>
          </p:nvCxnSpPr>
          <p:spPr>
            <a:xfrm rot="5400000">
              <a:off x="5962148" y="1569660"/>
              <a:ext cx="404031" cy="592037"/>
            </a:xfrm>
            <a:prstGeom prst="curvedConnector3">
              <a:avLst>
                <a:gd name="adj1" fmla="val 38088"/>
              </a:avLst>
            </a:prstGeom>
            <a:ln w="25400">
              <a:solidFill>
                <a:schemeClr val="tx2">
                  <a:lumMod val="60000"/>
                  <a:lumOff val="40000"/>
                </a:schemeClr>
              </a:solidFill>
              <a:headEnd type="stealth" w="lg" len="lg"/>
              <a:tailEnd type="stealth" w="lg" len="lg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69" name="Curved Connector 68"/>
            <p:cNvCxnSpPr>
              <a:stCxn id="59" idx="4"/>
              <a:endCxn id="14" idx="0"/>
            </p:cNvCxnSpPr>
            <p:nvPr/>
          </p:nvCxnSpPr>
          <p:spPr>
            <a:xfrm rot="5400000">
              <a:off x="4932686" y="2535100"/>
              <a:ext cx="610776" cy="1260140"/>
            </a:xfrm>
            <a:prstGeom prst="curvedConnector3">
              <a:avLst>
                <a:gd name="adj1" fmla="val 50000"/>
              </a:avLst>
            </a:prstGeom>
            <a:ln w="25400">
              <a:solidFill>
                <a:schemeClr val="tx2">
                  <a:lumMod val="60000"/>
                  <a:lumOff val="40000"/>
                </a:schemeClr>
              </a:solidFill>
              <a:headEnd type="stealth" w="lg" len="lg"/>
              <a:tailEnd type="stealth" w="lg" len="lg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sp>
          <p:nvSpPr>
            <p:cNvPr id="76" name="TextBox 75"/>
            <p:cNvSpPr txBox="1"/>
            <p:nvPr/>
          </p:nvSpPr>
          <p:spPr>
            <a:xfrm>
              <a:off x="4932040" y="1635646"/>
              <a:ext cx="129509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>
                  <a:solidFill>
                    <a:schemeClr val="tx2">
                      <a:lumMod val="75000"/>
                    </a:schemeClr>
                  </a:solidFill>
                </a:rPr>
                <a:t>consultations</a:t>
              </a:r>
              <a:endParaRPr lang="en-US" sz="1400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5004048" y="3003798"/>
              <a:ext cx="16561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>
                  <a:solidFill>
                    <a:schemeClr val="tx2">
                      <a:lumMod val="75000"/>
                    </a:schemeClr>
                  </a:solidFill>
                </a:rPr>
                <a:t>technical support</a:t>
              </a:r>
              <a:endParaRPr lang="en-US" sz="1400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</p:grpSp>
      <p:sp>
        <p:nvSpPr>
          <p:cNvPr id="42" name="TextBox 41"/>
          <p:cNvSpPr txBox="1"/>
          <p:nvPr/>
        </p:nvSpPr>
        <p:spPr>
          <a:xfrm>
            <a:off x="5399584" y="4866501"/>
            <a:ext cx="37444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Regional Water Seminar, Brussels, 28-30 June 2011</a:t>
            </a: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99541"/>
          </a:xfrm>
        </p:spPr>
        <p:txBody>
          <a:bodyPr>
            <a:normAutofit fontScale="90000"/>
          </a:bodyPr>
          <a:lstStyle/>
          <a:p>
            <a:r>
              <a:rPr lang="en-US" sz="2800" b="1" dirty="0" smtClean="0"/>
              <a:t>Jordan River</a:t>
            </a:r>
            <a:br>
              <a:rPr lang="en-US" sz="2800" b="1" dirty="0" smtClean="0"/>
            </a:br>
            <a:r>
              <a:rPr lang="en-US" sz="2800" b="1" dirty="0" smtClean="0"/>
              <a:t>Purpose of the consultations</a:t>
            </a:r>
            <a:endParaRPr lang="en-US" sz="2800" b="1" dirty="0"/>
          </a:p>
        </p:txBody>
      </p:sp>
      <p:pic>
        <p:nvPicPr>
          <p:cNvPr id="7" name="Picture 6" descr="project-logo-transparent-back.wm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720080" cy="819974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755576" y="987574"/>
            <a:ext cx="756084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000" indent="-180000">
              <a:spcBef>
                <a:spcPts val="1200"/>
              </a:spcBef>
              <a:buFont typeface="Arial" pitchFamily="34" charset="0"/>
              <a:buChar char="•"/>
            </a:pPr>
            <a:r>
              <a:rPr lang="en-US" sz="2000" b="1" dirty="0" smtClean="0"/>
              <a:t>Make inventory </a:t>
            </a:r>
            <a:r>
              <a:rPr lang="en-US" sz="2000" b="1" dirty="0" smtClean="0"/>
              <a:t>of water resources and </a:t>
            </a:r>
            <a:r>
              <a:rPr lang="en-US" sz="2000" b="1" dirty="0" smtClean="0"/>
              <a:t>uses, </a:t>
            </a:r>
            <a:r>
              <a:rPr lang="en-US" sz="2000" b="1" dirty="0" smtClean="0"/>
              <a:t>using uniform assessment methods</a:t>
            </a:r>
          </a:p>
          <a:p>
            <a:pPr marL="180000" indent="-180000">
              <a:spcBef>
                <a:spcPts val="1200"/>
              </a:spcBef>
              <a:buFont typeface="Arial" pitchFamily="34" charset="0"/>
              <a:buChar char="•"/>
            </a:pPr>
            <a:r>
              <a:rPr lang="en-US" sz="2000" b="1" dirty="0" smtClean="0"/>
              <a:t>Investigate pressures </a:t>
            </a:r>
            <a:r>
              <a:rPr lang="en-US" sz="2000" b="1" dirty="0" smtClean="0"/>
              <a:t>on water resources</a:t>
            </a:r>
          </a:p>
          <a:p>
            <a:pPr marL="180000" indent="-180000">
              <a:spcBef>
                <a:spcPts val="1200"/>
              </a:spcBef>
              <a:buFont typeface="Arial" pitchFamily="34" charset="0"/>
              <a:buChar char="•"/>
            </a:pPr>
            <a:r>
              <a:rPr lang="en-US" sz="2000" b="1" dirty="0" smtClean="0"/>
              <a:t>Explore measures </a:t>
            </a:r>
            <a:r>
              <a:rPr lang="en-US" sz="2000" b="1" dirty="0" smtClean="0"/>
              <a:t>in the pipeline to relieve pressures</a:t>
            </a:r>
          </a:p>
          <a:p>
            <a:pPr marL="180000" indent="-180000">
              <a:spcBef>
                <a:spcPts val="1200"/>
              </a:spcBef>
              <a:buFont typeface="Arial" pitchFamily="34" charset="0"/>
              <a:buChar char="•"/>
            </a:pPr>
            <a:r>
              <a:rPr lang="en-US" sz="2000" b="1" dirty="0" smtClean="0"/>
              <a:t>Discuss equitable </a:t>
            </a:r>
            <a:r>
              <a:rPr lang="en-US" sz="2000" b="1" dirty="0" smtClean="0"/>
              <a:t>division of water resources</a:t>
            </a:r>
          </a:p>
          <a:p>
            <a:pPr marL="180000" indent="-180000">
              <a:spcBef>
                <a:spcPts val="1200"/>
              </a:spcBef>
              <a:buFont typeface="Arial" pitchFamily="34" charset="0"/>
              <a:buChar char="•"/>
            </a:pPr>
            <a:r>
              <a:rPr lang="en-US" sz="2000" b="1" dirty="0" smtClean="0"/>
              <a:t>Develop </a:t>
            </a:r>
            <a:r>
              <a:rPr lang="en-US" sz="2000" b="1" dirty="0" smtClean="0"/>
              <a:t>alternative scenarios to relieve </a:t>
            </a:r>
            <a:r>
              <a:rPr lang="en-US" sz="2000" b="1" dirty="0" smtClean="0"/>
              <a:t>pressures</a:t>
            </a:r>
          </a:p>
          <a:p>
            <a:pPr marL="180000" indent="-180000">
              <a:spcBef>
                <a:spcPts val="1200"/>
              </a:spcBef>
              <a:buFont typeface="Arial" pitchFamily="34" charset="0"/>
              <a:buChar char="•"/>
            </a:pPr>
            <a:r>
              <a:rPr lang="en-US" sz="2000" b="1" dirty="0" smtClean="0"/>
              <a:t>M</a:t>
            </a:r>
            <a:r>
              <a:rPr lang="en-US" sz="2000" b="1" dirty="0" smtClean="0"/>
              <a:t>ake </a:t>
            </a:r>
            <a:r>
              <a:rPr lang="en-US" sz="2000" b="1" dirty="0" smtClean="0"/>
              <a:t>resource allocation more equitable</a:t>
            </a:r>
          </a:p>
          <a:p>
            <a:pPr marL="180000" indent="-180000">
              <a:spcBef>
                <a:spcPts val="1200"/>
              </a:spcBef>
              <a:buFont typeface="Arial" pitchFamily="34" charset="0"/>
              <a:buChar char="•"/>
            </a:pPr>
            <a:r>
              <a:rPr lang="en-US" sz="2000" b="1" dirty="0" smtClean="0"/>
              <a:t>Reassess </a:t>
            </a:r>
            <a:r>
              <a:rPr lang="en-US" sz="2000" b="1" dirty="0" smtClean="0"/>
              <a:t>transboundary agreements if needed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99584" y="4866501"/>
            <a:ext cx="37444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Regional Water Seminar, Brussels, 28-30 June 2011</a:t>
            </a: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2" grpId="0"/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7624" y="339501"/>
            <a:ext cx="7499176" cy="576065"/>
          </a:xfrm>
          <a:solidFill>
            <a:schemeClr val="bg1">
              <a:lumMod val="85000"/>
            </a:schemeClr>
          </a:solidFill>
        </p:spPr>
        <p:txBody>
          <a:bodyPr>
            <a:noAutofit/>
          </a:bodyPr>
          <a:lstStyle/>
          <a:p>
            <a:r>
              <a:rPr lang="en-GB" sz="3200" b="1" dirty="0" smtClean="0"/>
              <a:t>Lessons learned in transboundary </a:t>
            </a:r>
            <a:r>
              <a:rPr lang="en-GB" sz="3200" b="1" dirty="0" smtClean="0"/>
              <a:t>RBM</a:t>
            </a:r>
            <a:endParaRPr lang="en-GB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7613"/>
            <a:ext cx="8229600" cy="3247009"/>
          </a:xfrm>
        </p:spPr>
        <p:txBody>
          <a:bodyPr>
            <a:normAutofit fontScale="85000" lnSpcReduction="10000"/>
          </a:bodyPr>
          <a:lstStyle/>
          <a:p>
            <a:pPr>
              <a:spcBef>
                <a:spcPts val="1800"/>
              </a:spcBef>
            </a:pPr>
            <a:r>
              <a:rPr lang="en-GB" sz="2400" b="1" dirty="0" smtClean="0"/>
              <a:t>Enabling </a:t>
            </a:r>
            <a:r>
              <a:rPr lang="en-GB" sz="2400" b="1" dirty="0" smtClean="0"/>
              <a:t>conditions </a:t>
            </a:r>
            <a:r>
              <a:rPr lang="en-GB" sz="2400" b="1" dirty="0" smtClean="0"/>
              <a:t>need </a:t>
            </a:r>
            <a:r>
              <a:rPr lang="en-GB" sz="2400" b="1" dirty="0" smtClean="0"/>
              <a:t>to be in place </a:t>
            </a:r>
            <a:endParaRPr lang="en-GB" sz="2400" b="1" dirty="0" smtClean="0"/>
          </a:p>
          <a:p>
            <a:pPr>
              <a:spcBef>
                <a:spcPts val="0"/>
              </a:spcBef>
              <a:buNone/>
            </a:pPr>
            <a:r>
              <a:rPr lang="en-GB" sz="2400" b="1" dirty="0" smtClean="0"/>
              <a:t>	</a:t>
            </a:r>
            <a:r>
              <a:rPr lang="en-GB" sz="2400" i="1" dirty="0" smtClean="0">
                <a:solidFill>
                  <a:schemeClr val="accent2">
                    <a:lumMod val="50000"/>
                  </a:schemeClr>
                </a:solidFill>
              </a:rPr>
              <a:t>water </a:t>
            </a:r>
            <a:r>
              <a:rPr lang="en-GB" sz="2400" i="1" dirty="0" smtClean="0">
                <a:solidFill>
                  <a:schemeClr val="accent2">
                    <a:lumMod val="50000"/>
                  </a:schemeClr>
                </a:solidFill>
              </a:rPr>
              <a:t>management </a:t>
            </a:r>
            <a:r>
              <a:rPr lang="en-GB" sz="2400" i="1" dirty="0" smtClean="0">
                <a:solidFill>
                  <a:schemeClr val="accent2">
                    <a:lumMod val="50000"/>
                  </a:schemeClr>
                </a:solidFill>
              </a:rPr>
              <a:t>= </a:t>
            </a:r>
            <a:r>
              <a:rPr lang="en-GB" sz="2400" i="1" dirty="0" smtClean="0">
                <a:solidFill>
                  <a:schemeClr val="accent2">
                    <a:lumMod val="50000"/>
                  </a:schemeClr>
                </a:solidFill>
              </a:rPr>
              <a:t>information </a:t>
            </a:r>
            <a:r>
              <a:rPr lang="en-GB" sz="2400" i="1" dirty="0" smtClean="0">
                <a:solidFill>
                  <a:schemeClr val="accent2">
                    <a:lumMod val="50000"/>
                  </a:schemeClr>
                </a:solidFill>
              </a:rPr>
              <a:t>management</a:t>
            </a:r>
          </a:p>
          <a:p>
            <a:pPr>
              <a:spcBef>
                <a:spcPts val="0"/>
              </a:spcBef>
              <a:buNone/>
            </a:pPr>
            <a:r>
              <a:rPr lang="en-GB" sz="2400" i="1" dirty="0" smtClean="0">
                <a:solidFill>
                  <a:schemeClr val="accent2">
                    <a:lumMod val="50000"/>
                  </a:schemeClr>
                </a:solidFill>
              </a:rPr>
              <a:t>	</a:t>
            </a:r>
            <a:r>
              <a:rPr lang="en-GB" sz="2400" i="1" dirty="0" smtClean="0">
                <a:solidFill>
                  <a:schemeClr val="accent2">
                    <a:lumMod val="50000"/>
                  </a:schemeClr>
                </a:solidFill>
              </a:rPr>
              <a:t>functional transboundary consultation structure</a:t>
            </a:r>
            <a:endParaRPr lang="en-GB" sz="2400" i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>
              <a:spcBef>
                <a:spcPts val="1800"/>
              </a:spcBef>
            </a:pPr>
            <a:r>
              <a:rPr lang="en-GB" sz="2400" b="1" dirty="0" smtClean="0">
                <a:solidFill>
                  <a:srgbClr val="C00000"/>
                </a:solidFill>
              </a:rPr>
              <a:t>River basin:</a:t>
            </a:r>
            <a:r>
              <a:rPr lang="en-GB" sz="2400" b="1" dirty="0" smtClean="0"/>
              <a:t> </a:t>
            </a:r>
          </a:p>
          <a:p>
            <a:pPr>
              <a:spcBef>
                <a:spcPts val="600"/>
              </a:spcBef>
              <a:buNone/>
            </a:pPr>
            <a:r>
              <a:rPr lang="en-GB" sz="2400" b="1" dirty="0" smtClean="0"/>
              <a:t>	</a:t>
            </a:r>
            <a:r>
              <a:rPr lang="en-GB" sz="2400" b="1" dirty="0" smtClean="0"/>
              <a:t>Dialogue </a:t>
            </a:r>
            <a:r>
              <a:rPr lang="en-GB" sz="2400" i="1" dirty="0" smtClean="0">
                <a:solidFill>
                  <a:schemeClr val="accent2">
                    <a:lumMod val="50000"/>
                  </a:schemeClr>
                </a:solidFill>
              </a:rPr>
              <a:t>(Upstream - downstream / </a:t>
            </a:r>
            <a:r>
              <a:rPr lang="en-GB" sz="2400" i="1" dirty="0" smtClean="0">
                <a:solidFill>
                  <a:schemeClr val="accent2">
                    <a:lumMod val="50000"/>
                  </a:schemeClr>
                </a:solidFill>
              </a:rPr>
              <a:t>between riparian </a:t>
            </a:r>
            <a:r>
              <a:rPr lang="en-GB" sz="2400" i="1" dirty="0" smtClean="0">
                <a:solidFill>
                  <a:schemeClr val="accent2">
                    <a:lumMod val="50000"/>
                  </a:schemeClr>
                </a:solidFill>
              </a:rPr>
              <a:t>countries) </a:t>
            </a:r>
            <a:r>
              <a:rPr lang="en-GB" sz="2400" b="1" dirty="0" smtClean="0"/>
              <a:t>essential </a:t>
            </a:r>
            <a:r>
              <a:rPr lang="en-GB" sz="2400" b="1" dirty="0" smtClean="0"/>
              <a:t>for achieving transboundary </a:t>
            </a:r>
            <a:r>
              <a:rPr lang="en-GB" sz="2400" b="1" dirty="0" smtClean="0"/>
              <a:t>management </a:t>
            </a:r>
            <a:r>
              <a:rPr lang="en-GB" sz="2400" i="1" dirty="0" smtClean="0">
                <a:solidFill>
                  <a:schemeClr val="accent2">
                    <a:lumMod val="50000"/>
                  </a:schemeClr>
                </a:solidFill>
              </a:rPr>
              <a:t>(most effective measures)</a:t>
            </a:r>
            <a:endParaRPr lang="en-GB" sz="2400" i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>
              <a:spcBef>
                <a:spcPts val="1800"/>
              </a:spcBef>
            </a:pPr>
            <a:r>
              <a:rPr lang="en-GB" sz="2400" b="1" dirty="0" smtClean="0">
                <a:solidFill>
                  <a:srgbClr val="C00000"/>
                </a:solidFill>
              </a:rPr>
              <a:t>Regional:</a:t>
            </a:r>
            <a:r>
              <a:rPr lang="en-GB" sz="2400" b="1" dirty="0" smtClean="0"/>
              <a:t> </a:t>
            </a:r>
          </a:p>
          <a:p>
            <a:pPr>
              <a:spcBef>
                <a:spcPts val="600"/>
              </a:spcBef>
              <a:buNone/>
            </a:pPr>
            <a:r>
              <a:rPr lang="en-GB" sz="2400" b="1" dirty="0" smtClean="0"/>
              <a:t>	</a:t>
            </a:r>
            <a:r>
              <a:rPr lang="en-GB" sz="2400" b="1" dirty="0" smtClean="0"/>
              <a:t>Knowledge </a:t>
            </a:r>
            <a:r>
              <a:rPr lang="en-GB" sz="2400" b="1" dirty="0" smtClean="0"/>
              <a:t>management and joint learning </a:t>
            </a:r>
            <a:r>
              <a:rPr lang="en-GB" sz="2400" b="1" dirty="0" smtClean="0"/>
              <a:t>until </a:t>
            </a:r>
            <a:r>
              <a:rPr lang="en-GB" sz="2400" b="1" dirty="0" smtClean="0"/>
              <a:t>now insufficiently developed </a:t>
            </a:r>
            <a:r>
              <a:rPr lang="en-GB" sz="2400" i="1" dirty="0" smtClean="0">
                <a:solidFill>
                  <a:schemeClr val="accent2">
                    <a:lumMod val="50000"/>
                  </a:schemeClr>
                </a:solidFill>
              </a:rPr>
              <a:t>(Mediterranean region)</a:t>
            </a:r>
            <a:endParaRPr lang="en-GB" sz="2400" i="1" dirty="0" smtClean="0">
              <a:solidFill>
                <a:schemeClr val="accent2">
                  <a:lumMod val="50000"/>
                </a:schemeClr>
              </a:solidFill>
            </a:endParaRPr>
          </a:p>
          <a:p>
            <a:endParaRPr lang="en-GB" sz="2400" b="1" dirty="0" smtClean="0"/>
          </a:p>
          <a:p>
            <a:endParaRPr lang="en-GB" dirty="0"/>
          </a:p>
        </p:txBody>
      </p:sp>
      <p:pic>
        <p:nvPicPr>
          <p:cNvPr id="5" name="Picture 4" descr="project-logo-transparent-back.wm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720080" cy="81997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399584" y="4866501"/>
            <a:ext cx="37444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Regional Water Seminar, Brussels, 28-30 June 2011</a:t>
            </a: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7624" y="267495"/>
            <a:ext cx="7499176" cy="576064"/>
          </a:xfrm>
          <a:solidFill>
            <a:schemeClr val="bg1">
              <a:lumMod val="85000"/>
            </a:schemeClr>
          </a:solidFill>
        </p:spPr>
        <p:txBody>
          <a:bodyPr>
            <a:noAutofit/>
          </a:bodyPr>
          <a:lstStyle/>
          <a:p>
            <a:r>
              <a:rPr lang="en-GB" sz="3200" b="1" dirty="0" smtClean="0"/>
              <a:t>Present status of transboundary RBM</a:t>
            </a:r>
            <a:endParaRPr lang="en-GB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7613"/>
            <a:ext cx="8229600" cy="2448273"/>
          </a:xfrm>
        </p:spPr>
        <p:txBody>
          <a:bodyPr>
            <a:normAutofit fontScale="92500" lnSpcReduction="20000"/>
          </a:bodyPr>
          <a:lstStyle/>
          <a:p>
            <a:pPr>
              <a:spcBef>
                <a:spcPts val="1800"/>
              </a:spcBef>
            </a:pPr>
            <a:r>
              <a:rPr lang="en-GB" sz="2400" b="1" dirty="0" smtClean="0"/>
              <a:t>Transboundary Commissions in place :</a:t>
            </a:r>
          </a:p>
          <a:p>
            <a:pPr>
              <a:spcBef>
                <a:spcPts val="600"/>
              </a:spcBef>
              <a:buNone/>
            </a:pPr>
            <a:r>
              <a:rPr lang="en-GB" sz="2400" b="1" dirty="0" smtClean="0"/>
              <a:t>	</a:t>
            </a:r>
            <a:r>
              <a:rPr lang="en-GB" sz="2400" dirty="0" smtClean="0">
                <a:solidFill>
                  <a:schemeClr val="accent2">
                    <a:lumMod val="50000"/>
                  </a:schemeClr>
                </a:solidFill>
              </a:rPr>
              <a:t>R</a:t>
            </a:r>
            <a:r>
              <a:rPr lang="en-GB" sz="2400" dirty="0" smtClean="0">
                <a:solidFill>
                  <a:schemeClr val="accent2">
                    <a:lumMod val="50000"/>
                  </a:schemeClr>
                </a:solidFill>
              </a:rPr>
              <a:t>elatively wide but varying powers</a:t>
            </a:r>
          </a:p>
          <a:p>
            <a:pPr>
              <a:spcBef>
                <a:spcPts val="600"/>
              </a:spcBef>
              <a:buNone/>
            </a:pPr>
            <a:r>
              <a:rPr lang="en-GB" sz="2400" dirty="0" smtClean="0">
                <a:solidFill>
                  <a:schemeClr val="accent2">
                    <a:lumMod val="50000"/>
                  </a:schemeClr>
                </a:solidFill>
              </a:rPr>
              <a:t>	</a:t>
            </a:r>
            <a:r>
              <a:rPr lang="en-GB" sz="2400" dirty="0" smtClean="0">
                <a:solidFill>
                  <a:schemeClr val="accent2">
                    <a:lumMod val="50000"/>
                  </a:schemeClr>
                </a:solidFill>
              </a:rPr>
              <a:t>such as data sharing, planning, consensus building, action plans</a:t>
            </a:r>
            <a:endParaRPr lang="en-GB" sz="24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>
              <a:spcBef>
                <a:spcPts val="2400"/>
              </a:spcBef>
            </a:pPr>
            <a:r>
              <a:rPr lang="en-GB" sz="2400" b="1" dirty="0" smtClean="0"/>
              <a:t>Centralized financial functions :</a:t>
            </a:r>
          </a:p>
          <a:p>
            <a:pPr>
              <a:spcBef>
                <a:spcPts val="600"/>
              </a:spcBef>
              <a:buNone/>
            </a:pPr>
            <a:r>
              <a:rPr lang="en-GB" sz="2400" b="1" dirty="0" smtClean="0"/>
              <a:t>	</a:t>
            </a:r>
            <a:r>
              <a:rPr lang="en-GB" sz="2400" dirty="0" smtClean="0">
                <a:solidFill>
                  <a:schemeClr val="accent2">
                    <a:lumMod val="50000"/>
                  </a:schemeClr>
                </a:solidFill>
              </a:rPr>
              <a:t>Mainly study and planning</a:t>
            </a:r>
          </a:p>
          <a:p>
            <a:pPr>
              <a:spcBef>
                <a:spcPts val="600"/>
              </a:spcBef>
              <a:buNone/>
            </a:pPr>
            <a:r>
              <a:rPr lang="en-GB" sz="2400" dirty="0" smtClean="0">
                <a:solidFill>
                  <a:schemeClr val="accent2">
                    <a:lumMod val="50000"/>
                  </a:schemeClr>
                </a:solidFill>
              </a:rPr>
              <a:t>	but not investments (except for federal states)</a:t>
            </a:r>
            <a:endParaRPr lang="en-GB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5" name="Picture 4" descr="project-logo-transparent-back.wm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720080" cy="81997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399584" y="4866501"/>
            <a:ext cx="37444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Regional Water Seminar, Brussels, 28-30 June 2011</a:t>
            </a: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roject-logo-transparent-back.wm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720080" cy="819974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500034" y="71420"/>
            <a:ext cx="8229600" cy="857250"/>
          </a:xfrm>
        </p:spPr>
        <p:txBody>
          <a:bodyPr>
            <a:normAutofit/>
          </a:bodyPr>
          <a:lstStyle/>
          <a:p>
            <a:r>
              <a:rPr lang="en-US" sz="2800" b="1" dirty="0" smtClean="0"/>
              <a:t>Activities of the Project “Support to MED EUWI”</a:t>
            </a:r>
            <a:endParaRPr lang="en-GB" sz="2800" b="1" dirty="0"/>
          </a:p>
        </p:txBody>
      </p:sp>
      <p:grpSp>
        <p:nvGrpSpPr>
          <p:cNvPr id="10" name="Group 9"/>
          <p:cNvGrpSpPr/>
          <p:nvPr/>
        </p:nvGrpSpPr>
        <p:grpSpPr>
          <a:xfrm>
            <a:off x="467544" y="1059582"/>
            <a:ext cx="4050506" cy="3816424"/>
            <a:chOff x="3536" y="144016"/>
            <a:chExt cx="4050506" cy="3816424"/>
          </a:xfrm>
        </p:grpSpPr>
        <p:sp>
          <p:nvSpPr>
            <p:cNvPr id="11" name="Rounded Rectangle 10"/>
            <p:cNvSpPr/>
            <p:nvPr/>
          </p:nvSpPr>
          <p:spPr>
            <a:xfrm>
              <a:off x="3536" y="144016"/>
              <a:ext cx="4050506" cy="3816424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Rounded Rectangle 4"/>
            <p:cNvSpPr/>
            <p:nvPr/>
          </p:nvSpPr>
          <p:spPr>
            <a:xfrm>
              <a:off x="3536" y="1526569"/>
              <a:ext cx="4050506" cy="152656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8016" tIns="128016" rIns="128016" bIns="128016" numCol="1" spcCol="1270" anchor="ctr" anchorCtr="0">
              <a:noAutofit/>
            </a:bodyPr>
            <a:lstStyle/>
            <a:p>
              <a:pPr lvl="0" algn="ctr" defTabSz="8001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00" kern="1200" dirty="0" smtClean="0"/>
                <a:t>Country dialogues on Integrated Water Resources Management:</a:t>
              </a:r>
            </a:p>
            <a:p>
              <a:pPr lvl="0" algn="ctr" defTabSz="8001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00" kern="1200" dirty="0" smtClean="0"/>
                <a:t>Egypt, Palestine &amp; Lebanon</a:t>
              </a:r>
              <a:endParaRPr lang="en-GB" sz="1800" kern="1200" dirty="0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4572000" y="1059582"/>
            <a:ext cx="4050506" cy="3816424"/>
            <a:chOff x="4175557" y="0"/>
            <a:chExt cx="4050506" cy="3816424"/>
          </a:xfrm>
        </p:grpSpPr>
        <p:sp>
          <p:nvSpPr>
            <p:cNvPr id="14" name="Rounded Rectangle 13"/>
            <p:cNvSpPr/>
            <p:nvPr/>
          </p:nvSpPr>
          <p:spPr>
            <a:xfrm>
              <a:off x="4175557" y="0"/>
              <a:ext cx="4050506" cy="3816424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Rounded Rectangle 4"/>
            <p:cNvSpPr/>
            <p:nvPr/>
          </p:nvSpPr>
          <p:spPr>
            <a:xfrm>
              <a:off x="4175557" y="1526569"/>
              <a:ext cx="4050506" cy="152656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8016" tIns="128016" rIns="128016" bIns="128016" numCol="1" spcCol="1270" anchor="ctr" anchorCtr="0">
              <a:noAutofit/>
            </a:bodyPr>
            <a:lstStyle/>
            <a:p>
              <a:pPr lvl="0" algn="ctr" defTabSz="8001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00" kern="1200" dirty="0" smtClean="0"/>
                <a:t>Support to the Joint Process WFD-EUWI</a:t>
              </a:r>
            </a:p>
            <a:p>
              <a:pPr lvl="0" algn="ctr" defTabSz="8001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800" kern="1200" dirty="0" smtClean="0"/>
                <a:t>Working groups</a:t>
              </a:r>
            </a:p>
            <a:p>
              <a:pPr lvl="0" algn="ctr" defTabSz="8001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800" kern="1200" dirty="0" smtClean="0"/>
                <a:t>Pilot projects (Buna/Bojana &amp; Jordan River)</a:t>
              </a:r>
              <a:endParaRPr lang="en-GB" sz="1800" kern="1200" dirty="0"/>
            </a:p>
          </p:txBody>
        </p:sp>
      </p:grpSp>
      <p:sp>
        <p:nvSpPr>
          <p:cNvPr id="16" name="Oval 15"/>
          <p:cNvSpPr/>
          <p:nvPr/>
        </p:nvSpPr>
        <p:spPr>
          <a:xfrm>
            <a:off x="1547664" y="1275606"/>
            <a:ext cx="1937312" cy="1270869"/>
          </a:xfrm>
          <a:prstGeom prst="ellipse">
            <a:avLst/>
          </a:prstGeom>
          <a:blipFill rotWithShape="0">
            <a:blip r:embed="rId3" cstate="print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7" name="Oval 16"/>
          <p:cNvSpPr/>
          <p:nvPr/>
        </p:nvSpPr>
        <p:spPr>
          <a:xfrm>
            <a:off x="5652120" y="1275606"/>
            <a:ext cx="1863183" cy="1270869"/>
          </a:xfrm>
          <a:prstGeom prst="ellipse">
            <a:avLst/>
          </a:prstGeom>
          <a:blipFill rotWithShape="0">
            <a:blip r:embed="rId4" cstate="print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8" name="Left-Right Arrow 17"/>
          <p:cNvSpPr/>
          <p:nvPr/>
        </p:nvSpPr>
        <p:spPr>
          <a:xfrm>
            <a:off x="683568" y="4083918"/>
            <a:ext cx="7571232" cy="378043"/>
          </a:xfrm>
          <a:prstGeom prst="leftRightArrow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9" name="TextBox 18"/>
          <p:cNvSpPr txBox="1"/>
          <p:nvPr/>
        </p:nvSpPr>
        <p:spPr>
          <a:xfrm>
            <a:off x="5399584" y="4866501"/>
            <a:ext cx="37444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Regional Water Seminar, Brussels, 28-30 June 2011</a:t>
            </a: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53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7624" y="267495"/>
            <a:ext cx="7499176" cy="576064"/>
          </a:xfrm>
          <a:solidFill>
            <a:schemeClr val="bg1">
              <a:lumMod val="85000"/>
            </a:schemeClr>
          </a:solidFill>
        </p:spPr>
        <p:txBody>
          <a:bodyPr>
            <a:noAutofit/>
          </a:bodyPr>
          <a:lstStyle/>
          <a:p>
            <a:r>
              <a:rPr lang="en-GB" sz="3200" b="1" dirty="0" smtClean="0"/>
              <a:t>Starting up RBM – Sequence of actions</a:t>
            </a:r>
            <a:endParaRPr lang="en-GB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7613"/>
            <a:ext cx="8229600" cy="3384377"/>
          </a:xfrm>
        </p:spPr>
        <p:txBody>
          <a:bodyPr>
            <a:normAutofit fontScale="92500"/>
          </a:bodyPr>
          <a:lstStyle/>
          <a:p>
            <a:pPr marL="457200" indent="-457200">
              <a:spcBef>
                <a:spcPts val="1800"/>
              </a:spcBef>
              <a:buFont typeface="+mj-lt"/>
              <a:buAutoNum type="arabicPeriod"/>
            </a:pPr>
            <a:r>
              <a:rPr lang="en-GB" sz="2400" b="1" dirty="0" smtClean="0"/>
              <a:t>Institutionalize consultation structure</a:t>
            </a:r>
          </a:p>
          <a:p>
            <a:pPr marL="457200" indent="-457200">
              <a:spcBef>
                <a:spcPts val="1800"/>
              </a:spcBef>
              <a:buFont typeface="+mj-lt"/>
              <a:buAutoNum type="arabicPeriod"/>
            </a:pPr>
            <a:r>
              <a:rPr lang="en-GB" sz="2400" b="1" dirty="0" smtClean="0"/>
              <a:t>Ensure preconditions are in place (public exposure, data sharing)</a:t>
            </a:r>
          </a:p>
          <a:p>
            <a:pPr marL="457200" indent="-457200">
              <a:spcBef>
                <a:spcPts val="1800"/>
              </a:spcBef>
              <a:buFont typeface="+mj-lt"/>
              <a:buAutoNum type="arabicPeriod"/>
            </a:pPr>
            <a:r>
              <a:rPr lang="en-GB" sz="2400" b="1" dirty="0" smtClean="0"/>
              <a:t>Improve information status and monitoring</a:t>
            </a:r>
          </a:p>
          <a:p>
            <a:pPr marL="457200" indent="-457200">
              <a:spcBef>
                <a:spcPts val="1800"/>
              </a:spcBef>
              <a:buFont typeface="+mj-lt"/>
              <a:buAutoNum type="arabicPeriod"/>
            </a:pPr>
            <a:r>
              <a:rPr lang="en-GB" sz="2400" b="1" dirty="0" smtClean="0"/>
              <a:t>Acquire technical tools (DSS, WEAP model, etc.)</a:t>
            </a:r>
          </a:p>
          <a:p>
            <a:pPr marL="457200" indent="-457200">
              <a:spcBef>
                <a:spcPts val="1800"/>
              </a:spcBef>
              <a:buFont typeface="+mj-lt"/>
              <a:buAutoNum type="arabicPeriod"/>
            </a:pPr>
            <a:r>
              <a:rPr lang="en-GB" sz="2400" b="1" dirty="0" smtClean="0"/>
              <a:t>Prepare RBM Plans</a:t>
            </a:r>
          </a:p>
          <a:p>
            <a:pPr marL="457200" indent="-457200">
              <a:spcBef>
                <a:spcPts val="1800"/>
              </a:spcBef>
              <a:buFont typeface="+mj-lt"/>
              <a:buAutoNum type="arabicPeriod"/>
            </a:pPr>
            <a:r>
              <a:rPr lang="en-GB" sz="2400" b="1" dirty="0" smtClean="0"/>
              <a:t>Financing of measures</a:t>
            </a:r>
            <a:endParaRPr lang="en-GB" sz="2400" b="1" dirty="0" smtClean="0"/>
          </a:p>
          <a:p>
            <a:pPr>
              <a:spcBef>
                <a:spcPts val="1800"/>
              </a:spcBef>
            </a:pPr>
            <a:endParaRPr lang="en-GB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5" name="Picture 4" descr="project-logo-transparent-back.wm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720080" cy="81997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399584" y="4866501"/>
            <a:ext cx="37444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Regional Water Seminar, Brussels, 28-30 June 2011</a:t>
            </a: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7624" y="267495"/>
            <a:ext cx="7499176" cy="576064"/>
          </a:xfrm>
          <a:solidFill>
            <a:schemeClr val="bg1">
              <a:lumMod val="85000"/>
            </a:schemeClr>
          </a:solidFill>
        </p:spPr>
        <p:txBody>
          <a:bodyPr>
            <a:noAutofit/>
          </a:bodyPr>
          <a:lstStyle/>
          <a:p>
            <a:r>
              <a:rPr lang="en-GB" sz="3200" b="1" dirty="0" smtClean="0"/>
              <a:t>Technical tools</a:t>
            </a:r>
            <a:endParaRPr lang="en-GB" sz="3200" b="1" dirty="0"/>
          </a:p>
        </p:txBody>
      </p:sp>
      <p:pic>
        <p:nvPicPr>
          <p:cNvPr id="5" name="Picture 4" descr="project-logo-transparent-back.wm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720080" cy="81997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399584" y="4866501"/>
            <a:ext cx="37444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Regional Water Seminar, Brussels, 28-30 June 2011</a:t>
            </a: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1131590"/>
            <a:ext cx="8229600" cy="3672407"/>
          </a:xfrm>
        </p:spPr>
        <p:txBody>
          <a:bodyPr>
            <a:normAutofit fontScale="85000" lnSpcReduction="20000"/>
          </a:bodyPr>
          <a:lstStyle/>
          <a:p>
            <a:pPr>
              <a:spcBef>
                <a:spcPts val="1800"/>
              </a:spcBef>
            </a:pPr>
            <a:r>
              <a:rPr lang="en-GB" sz="2400" b="1" dirty="0" smtClean="0"/>
              <a:t>Data analysis and reporting :</a:t>
            </a:r>
          </a:p>
          <a:p>
            <a:pPr>
              <a:spcBef>
                <a:spcPts val="600"/>
              </a:spcBef>
              <a:buNone/>
            </a:pPr>
            <a:r>
              <a:rPr lang="en-GB" sz="2400" b="1" dirty="0" smtClean="0"/>
              <a:t>	</a:t>
            </a:r>
            <a:r>
              <a:rPr lang="en-GB" sz="2400" dirty="0" smtClean="0">
                <a:solidFill>
                  <a:schemeClr val="accent2">
                    <a:lumMod val="50000"/>
                  </a:schemeClr>
                </a:solidFill>
              </a:rPr>
              <a:t>Informs on pressures, status and effect of measures</a:t>
            </a:r>
            <a:endParaRPr lang="en-GB" sz="24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>
              <a:spcBef>
                <a:spcPts val="1800"/>
              </a:spcBef>
            </a:pPr>
            <a:r>
              <a:rPr lang="en-GB" sz="2400" b="1" dirty="0" smtClean="0"/>
              <a:t>Modelling tools : </a:t>
            </a:r>
          </a:p>
          <a:p>
            <a:pPr>
              <a:spcBef>
                <a:spcPts val="600"/>
              </a:spcBef>
              <a:buNone/>
            </a:pPr>
            <a:r>
              <a:rPr lang="en-GB" sz="2400" b="1" dirty="0" smtClean="0"/>
              <a:t>	</a:t>
            </a:r>
            <a:r>
              <a:rPr lang="en-GB" sz="2400" dirty="0" smtClean="0">
                <a:solidFill>
                  <a:schemeClr val="accent2">
                    <a:lumMod val="50000"/>
                  </a:schemeClr>
                </a:solidFill>
              </a:rPr>
              <a:t>Simulation of not measurable realities (extreme floods, water quality accidents)</a:t>
            </a:r>
          </a:p>
          <a:p>
            <a:pPr>
              <a:spcBef>
                <a:spcPts val="600"/>
              </a:spcBef>
              <a:buNone/>
            </a:pPr>
            <a:r>
              <a:rPr lang="en-GB" sz="2400" dirty="0" smtClean="0">
                <a:solidFill>
                  <a:schemeClr val="accent2">
                    <a:lumMod val="50000"/>
                  </a:schemeClr>
                </a:solidFill>
              </a:rPr>
              <a:t>	Playing with what-if scenarios </a:t>
            </a:r>
            <a:endParaRPr lang="en-GB" sz="24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>
              <a:spcBef>
                <a:spcPts val="1800"/>
              </a:spcBef>
            </a:pPr>
            <a:r>
              <a:rPr lang="en-GB" sz="2400" b="1" dirty="0" smtClean="0"/>
              <a:t>Decision Support Systems : </a:t>
            </a:r>
          </a:p>
          <a:p>
            <a:pPr>
              <a:spcBef>
                <a:spcPts val="600"/>
              </a:spcBef>
              <a:buNone/>
            </a:pPr>
            <a:r>
              <a:rPr lang="en-GB" sz="2400" b="1" dirty="0" smtClean="0"/>
              <a:t>	</a:t>
            </a:r>
            <a:r>
              <a:rPr lang="en-GB" sz="2400" dirty="0" smtClean="0">
                <a:solidFill>
                  <a:schemeClr val="accent2">
                    <a:lumMod val="50000"/>
                  </a:schemeClr>
                </a:solidFill>
              </a:rPr>
              <a:t>Quantify socio-economic and environmental impacts</a:t>
            </a:r>
          </a:p>
          <a:p>
            <a:pPr>
              <a:spcBef>
                <a:spcPts val="1800"/>
              </a:spcBef>
            </a:pPr>
            <a:r>
              <a:rPr lang="en-GB" sz="2400" b="1" dirty="0" smtClean="0"/>
              <a:t>Dialogue :</a:t>
            </a:r>
          </a:p>
          <a:p>
            <a:pPr>
              <a:spcBef>
                <a:spcPts val="600"/>
              </a:spcBef>
              <a:buNone/>
            </a:pPr>
            <a:r>
              <a:rPr lang="en-GB" sz="2400" dirty="0" smtClean="0">
                <a:solidFill>
                  <a:schemeClr val="accent2">
                    <a:lumMod val="50000"/>
                  </a:schemeClr>
                </a:solidFill>
              </a:rPr>
              <a:t>	Methodology to reach consensus based on scenarios and their impact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29" name="Line 69"/>
          <p:cNvSpPr>
            <a:spLocks noChangeShapeType="1"/>
          </p:cNvSpPr>
          <p:nvPr/>
        </p:nvSpPr>
        <p:spPr bwMode="auto">
          <a:xfrm flipH="1">
            <a:off x="5029200" y="1257300"/>
            <a:ext cx="1600200" cy="1428750"/>
          </a:xfrm>
          <a:prstGeom prst="line">
            <a:avLst/>
          </a:prstGeom>
          <a:noFill/>
          <a:ln w="57150">
            <a:solidFill>
              <a:srgbClr val="99FFCC"/>
            </a:solidFill>
            <a:round/>
            <a:headEnd/>
            <a:tailEnd type="triangle" w="med" len="med"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15400" name="Line 40"/>
          <p:cNvSpPr>
            <a:spLocks noChangeShapeType="1"/>
          </p:cNvSpPr>
          <p:nvPr/>
        </p:nvSpPr>
        <p:spPr bwMode="auto">
          <a:xfrm rot="18821483" flipH="1">
            <a:off x="3360738" y="895350"/>
            <a:ext cx="571500" cy="213360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 type="triangle" w="med" len="med"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2574963" y="0"/>
            <a:ext cx="433221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fr-FR" sz="3200" b="1"/>
              <a:t>FINANCIAL FLOW  </a:t>
            </a:r>
            <a:r>
              <a:rPr lang="fr-FR" b="1"/>
              <a:t>(Lithuania)</a:t>
            </a:r>
            <a:endParaRPr lang="en-GB" sz="3200" b="1"/>
          </a:p>
        </p:txBody>
      </p:sp>
      <p:sp>
        <p:nvSpPr>
          <p:cNvPr id="15363" name="Oval 3"/>
          <p:cNvSpPr>
            <a:spLocks noChangeArrowheads="1"/>
          </p:cNvSpPr>
          <p:nvPr/>
        </p:nvSpPr>
        <p:spPr bwMode="auto">
          <a:xfrm>
            <a:off x="5867400" y="628650"/>
            <a:ext cx="1600200" cy="457200"/>
          </a:xfrm>
          <a:prstGeom prst="ellipse">
            <a:avLst/>
          </a:prstGeom>
          <a:solidFill>
            <a:srgbClr val="99FFCC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txBody>
          <a:bodyPr wrap="none" anchor="ctr"/>
          <a:lstStyle/>
          <a:p>
            <a:endParaRPr lang="en-GB"/>
          </a:p>
        </p:txBody>
      </p:sp>
      <p:sp>
        <p:nvSpPr>
          <p:cNvPr id="15364" name="Oval 4"/>
          <p:cNvSpPr>
            <a:spLocks noChangeArrowheads="1"/>
          </p:cNvSpPr>
          <p:nvPr/>
        </p:nvSpPr>
        <p:spPr bwMode="auto">
          <a:xfrm>
            <a:off x="4191000" y="685800"/>
            <a:ext cx="1447800" cy="445790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15365" name="Oval 5"/>
          <p:cNvSpPr>
            <a:spLocks noChangeArrowheads="1"/>
          </p:cNvSpPr>
          <p:nvPr/>
        </p:nvSpPr>
        <p:spPr bwMode="auto">
          <a:xfrm>
            <a:off x="2133600" y="685800"/>
            <a:ext cx="1447800" cy="445790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15366" name="Text Box 6"/>
          <p:cNvSpPr txBox="1">
            <a:spLocks noChangeArrowheads="1"/>
          </p:cNvSpPr>
          <p:nvPr/>
        </p:nvSpPr>
        <p:spPr bwMode="auto">
          <a:xfrm>
            <a:off x="2133600" y="800100"/>
            <a:ext cx="130228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txBody>
          <a:bodyPr wrap="square">
            <a:spAutoFit/>
          </a:bodyPr>
          <a:lstStyle/>
          <a:p>
            <a:r>
              <a:rPr lang="fr-FR" sz="1200" b="1" dirty="0">
                <a:solidFill>
                  <a:srgbClr val="FFFF00"/>
                </a:solidFill>
              </a:rPr>
              <a:t>POLLUTION Taxes</a:t>
            </a:r>
            <a:endParaRPr lang="en-GB" sz="1200" dirty="0">
              <a:solidFill>
                <a:srgbClr val="FFFF00"/>
              </a:solidFill>
            </a:endParaRPr>
          </a:p>
        </p:txBody>
      </p:sp>
      <p:sp>
        <p:nvSpPr>
          <p:cNvPr id="15367" name="Text Box 7"/>
          <p:cNvSpPr txBox="1">
            <a:spLocks noChangeArrowheads="1"/>
          </p:cNvSpPr>
          <p:nvPr/>
        </p:nvSpPr>
        <p:spPr bwMode="auto">
          <a:xfrm>
            <a:off x="4191000" y="800100"/>
            <a:ext cx="131478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txBody>
          <a:bodyPr wrap="none">
            <a:spAutoFit/>
          </a:bodyPr>
          <a:lstStyle/>
          <a:p>
            <a:r>
              <a:rPr lang="fr-FR" sz="1200" b="1" dirty="0">
                <a:solidFill>
                  <a:srgbClr val="FFFF00"/>
                </a:solidFill>
              </a:rPr>
              <a:t>RESOURCES Taxes</a:t>
            </a:r>
            <a:endParaRPr lang="en-GB" sz="1200" dirty="0">
              <a:solidFill>
                <a:srgbClr val="FFFF00"/>
              </a:solidFill>
            </a:endParaRPr>
          </a:p>
        </p:txBody>
      </p:sp>
      <p:sp>
        <p:nvSpPr>
          <p:cNvPr id="15368" name="Text Box 8"/>
          <p:cNvSpPr txBox="1">
            <a:spLocks noChangeArrowheads="1"/>
          </p:cNvSpPr>
          <p:nvPr/>
        </p:nvSpPr>
        <p:spPr bwMode="auto">
          <a:xfrm>
            <a:off x="5993007" y="628651"/>
            <a:ext cx="131882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txBody>
          <a:bodyPr wrap="none">
            <a:spAutoFit/>
          </a:bodyPr>
          <a:lstStyle/>
          <a:p>
            <a:pPr algn="ctr"/>
            <a:r>
              <a:rPr lang="fr-FR" sz="1200" dirty="0" err="1">
                <a:solidFill>
                  <a:srgbClr val="FF0000"/>
                </a:solidFill>
              </a:rPr>
              <a:t>Other</a:t>
            </a:r>
            <a:endParaRPr lang="fr-FR" sz="1200" dirty="0">
              <a:solidFill>
                <a:srgbClr val="FF0000"/>
              </a:solidFill>
            </a:endParaRPr>
          </a:p>
          <a:p>
            <a:pPr algn="ctr"/>
            <a:r>
              <a:rPr lang="fr-FR" sz="1200" b="1" dirty="0">
                <a:solidFill>
                  <a:srgbClr val="FF0000"/>
                </a:solidFill>
              </a:rPr>
              <a:t>ENVIRONMENTAL</a:t>
            </a:r>
          </a:p>
          <a:p>
            <a:pPr algn="ctr"/>
            <a:r>
              <a:rPr lang="fr-FR" sz="1200" dirty="0">
                <a:solidFill>
                  <a:srgbClr val="FF0000"/>
                </a:solidFill>
              </a:rPr>
              <a:t>Taxes</a:t>
            </a:r>
            <a:endParaRPr lang="en-GB" sz="1200" dirty="0">
              <a:solidFill>
                <a:srgbClr val="FF0000"/>
              </a:solidFill>
            </a:endParaRPr>
          </a:p>
        </p:txBody>
      </p:sp>
      <p:sp>
        <p:nvSpPr>
          <p:cNvPr id="15369" name="AutoShape 9"/>
          <p:cNvSpPr>
            <a:spLocks noChangeArrowheads="1"/>
          </p:cNvSpPr>
          <p:nvPr/>
        </p:nvSpPr>
        <p:spPr bwMode="auto">
          <a:xfrm rot="-21579322">
            <a:off x="3124200" y="400050"/>
            <a:ext cx="1447800" cy="572691"/>
          </a:xfrm>
          <a:custGeom>
            <a:avLst/>
            <a:gdLst>
              <a:gd name="G0" fmla="+- 5650 0 0"/>
              <a:gd name="G1" fmla="+- -10613336 0 0"/>
              <a:gd name="G2" fmla="+- 0 0 -10613336"/>
              <a:gd name="T0" fmla="*/ 0 256 1"/>
              <a:gd name="T1" fmla="*/ 180 256 1"/>
              <a:gd name="G3" fmla="+- -10613336 T0 T1"/>
              <a:gd name="T2" fmla="*/ 0 256 1"/>
              <a:gd name="T3" fmla="*/ 90 256 1"/>
              <a:gd name="G4" fmla="+- -10613336 T2 T3"/>
              <a:gd name="G5" fmla="*/ G4 2 1"/>
              <a:gd name="T4" fmla="*/ 90 256 1"/>
              <a:gd name="T5" fmla="*/ 0 256 1"/>
              <a:gd name="G6" fmla="+- -10613336 T4 T5"/>
              <a:gd name="G7" fmla="*/ G6 2 1"/>
              <a:gd name="G8" fmla="abs -10613336"/>
              <a:gd name="T6" fmla="*/ 0 256 1"/>
              <a:gd name="T7" fmla="*/ 90 256 1"/>
              <a:gd name="G9" fmla="+- G8 T6 T7"/>
              <a:gd name="G10" fmla="?: G9 G7 G5"/>
              <a:gd name="T8" fmla="*/ 0 256 1"/>
              <a:gd name="T9" fmla="*/ 360 256 1"/>
              <a:gd name="G11" fmla="+- G10 T8 T9"/>
              <a:gd name="G12" fmla="?: G10 G11 G10"/>
              <a:gd name="T10" fmla="*/ 0 256 1"/>
              <a:gd name="T11" fmla="*/ 360 256 1"/>
              <a:gd name="G13" fmla="+- G12 T10 T11"/>
              <a:gd name="G14" fmla="?: G12 G13 G12"/>
              <a:gd name="G15" fmla="+- 0 0 G14"/>
              <a:gd name="G16" fmla="+- 10800 0 0"/>
              <a:gd name="G17" fmla="+- 10800 0 5650"/>
              <a:gd name="G18" fmla="*/ 5650 1 2"/>
              <a:gd name="G19" fmla="+- G18 5400 0"/>
              <a:gd name="G20" fmla="cos G19 -10613336"/>
              <a:gd name="G21" fmla="sin G19 -10613336"/>
              <a:gd name="G22" fmla="+- G20 10800 0"/>
              <a:gd name="G23" fmla="+- G21 10800 0"/>
              <a:gd name="G24" fmla="+- 10800 0 G20"/>
              <a:gd name="G25" fmla="+- 5650 10800 0"/>
              <a:gd name="G26" fmla="?: G9 G17 G25"/>
              <a:gd name="G27" fmla="?: G9 0 21600"/>
              <a:gd name="G28" fmla="cos 10800 -10613336"/>
              <a:gd name="G29" fmla="sin 10800 -10613336"/>
              <a:gd name="G30" fmla="sin 5650 -10613336"/>
              <a:gd name="G31" fmla="+- G28 10800 0"/>
              <a:gd name="G32" fmla="+- G29 10800 0"/>
              <a:gd name="G33" fmla="+- G30 10800 0"/>
              <a:gd name="G34" fmla="?: G4 0 G31"/>
              <a:gd name="G35" fmla="?: -10613336 G34 0"/>
              <a:gd name="G36" fmla="?: G6 G35 G31"/>
              <a:gd name="G37" fmla="+- 21600 0 G36"/>
              <a:gd name="G38" fmla="?: G4 0 G33"/>
              <a:gd name="G39" fmla="?: -10613336 G38 G32"/>
              <a:gd name="G40" fmla="?: G6 G39 0"/>
              <a:gd name="G41" fmla="?: G4 G32 21600"/>
              <a:gd name="G42" fmla="?: G6 G41 G33"/>
              <a:gd name="T12" fmla="*/ 10800 w 21600"/>
              <a:gd name="T13" fmla="*/ 0 h 21600"/>
              <a:gd name="T14" fmla="*/ 2979 w 21600"/>
              <a:gd name="T15" fmla="*/ 8251 h 21600"/>
              <a:gd name="T16" fmla="*/ 10800 w 21600"/>
              <a:gd name="T17" fmla="*/ 5150 h 21600"/>
              <a:gd name="T18" fmla="*/ 18621 w 21600"/>
              <a:gd name="T19" fmla="*/ 8251 h 21600"/>
              <a:gd name="T20" fmla="*/ G36 w 21600"/>
              <a:gd name="T21" fmla="*/ G40 h 21600"/>
              <a:gd name="T22" fmla="*/ G37 w 21600"/>
              <a:gd name="T23" fmla="*/ G42 h 21600"/>
            </a:gdLst>
            <a:ahLst/>
            <a:cxnLst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>
                <a:moveTo>
                  <a:pt x="5428" y="9049"/>
                </a:moveTo>
                <a:cubicBezTo>
                  <a:pt x="6186" y="6723"/>
                  <a:pt x="8354" y="5149"/>
                  <a:pt x="10800" y="5150"/>
                </a:cubicBezTo>
                <a:cubicBezTo>
                  <a:pt x="13245" y="5150"/>
                  <a:pt x="15413" y="6723"/>
                  <a:pt x="16171" y="9049"/>
                </a:cubicBezTo>
                <a:lnTo>
                  <a:pt x="21068" y="7453"/>
                </a:lnTo>
                <a:cubicBezTo>
                  <a:pt x="19619" y="3008"/>
                  <a:pt x="15475" y="-1"/>
                  <a:pt x="10799" y="0"/>
                </a:cubicBezTo>
                <a:cubicBezTo>
                  <a:pt x="6124" y="0"/>
                  <a:pt x="1980" y="3008"/>
                  <a:pt x="531" y="7453"/>
                </a:cubicBezTo>
                <a:close/>
              </a:path>
            </a:pathLst>
          </a:cu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txBody>
          <a:bodyPr wrap="none" anchor="ctr"/>
          <a:lstStyle/>
          <a:p>
            <a:endParaRPr lang="en-GB"/>
          </a:p>
        </p:txBody>
      </p:sp>
      <p:sp>
        <p:nvSpPr>
          <p:cNvPr id="15370" name="Text Box 10"/>
          <p:cNvSpPr txBox="1">
            <a:spLocks noChangeArrowheads="1"/>
          </p:cNvSpPr>
          <p:nvPr/>
        </p:nvSpPr>
        <p:spPr bwMode="auto">
          <a:xfrm>
            <a:off x="3429000" y="628650"/>
            <a:ext cx="71205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FR" sz="1400" b="1">
                <a:solidFill>
                  <a:schemeClr val="accent2"/>
                </a:solidFill>
              </a:rPr>
              <a:t>WATER</a:t>
            </a:r>
            <a:endParaRPr lang="en-GB" sz="1400" b="1">
              <a:solidFill>
                <a:schemeClr val="accent2"/>
              </a:solidFill>
            </a:endParaRPr>
          </a:p>
        </p:txBody>
      </p:sp>
      <p:sp>
        <p:nvSpPr>
          <p:cNvPr id="15371" name="Rectangle 11"/>
          <p:cNvSpPr>
            <a:spLocks noChangeArrowheads="1"/>
          </p:cNvSpPr>
          <p:nvPr/>
        </p:nvSpPr>
        <p:spPr bwMode="auto">
          <a:xfrm>
            <a:off x="4191000" y="1714500"/>
            <a:ext cx="1371600" cy="713234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sx="1000" sy="1000" algn="ctr" rotWithShape="0">
              <a:schemeClr val="bg2"/>
            </a:outerShdw>
          </a:effectLst>
        </p:spPr>
        <p:txBody>
          <a:bodyPr wrap="none" anchor="ctr"/>
          <a:lstStyle/>
          <a:p>
            <a:pPr algn="ctr"/>
            <a:r>
              <a:rPr lang="fr-FR" sz="1400" b="1" dirty="0">
                <a:solidFill>
                  <a:schemeClr val="tx2"/>
                </a:solidFill>
              </a:rPr>
              <a:t>Revenue Service</a:t>
            </a:r>
          </a:p>
          <a:p>
            <a:pPr algn="ctr"/>
            <a:r>
              <a:rPr lang="fr-FR" sz="1400" b="1" dirty="0">
                <a:solidFill>
                  <a:schemeClr val="tx2"/>
                </a:solidFill>
              </a:rPr>
              <a:t>(State Budget</a:t>
            </a:r>
          </a:p>
          <a:p>
            <a:pPr algn="ctr"/>
            <a:r>
              <a:rPr lang="fr-FR" sz="1400" b="1" dirty="0">
                <a:solidFill>
                  <a:schemeClr val="tx2"/>
                </a:solidFill>
              </a:rPr>
              <a:t>1,780 M€)</a:t>
            </a:r>
            <a:endParaRPr lang="en-GB" sz="1400" b="1" dirty="0">
              <a:solidFill>
                <a:schemeClr val="tx2"/>
              </a:solidFill>
            </a:endParaRPr>
          </a:p>
        </p:txBody>
      </p:sp>
      <p:sp>
        <p:nvSpPr>
          <p:cNvPr id="15372" name="Rectangle 12"/>
          <p:cNvSpPr>
            <a:spLocks noChangeArrowheads="1"/>
          </p:cNvSpPr>
          <p:nvPr/>
        </p:nvSpPr>
        <p:spPr bwMode="auto">
          <a:xfrm>
            <a:off x="4267200" y="2715766"/>
            <a:ext cx="1295400" cy="864096"/>
          </a:xfrm>
          <a:prstGeom prst="rect">
            <a:avLst/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txBody>
          <a:bodyPr wrap="none" anchor="ctr"/>
          <a:lstStyle/>
          <a:p>
            <a:pPr algn="ctr"/>
            <a:r>
              <a:rPr lang="fr-FR" sz="1400" b="1" dirty="0"/>
              <a:t>Municipal </a:t>
            </a:r>
          </a:p>
          <a:p>
            <a:pPr algn="ctr"/>
            <a:r>
              <a:rPr lang="fr-FR" sz="1400" b="1" dirty="0" err="1"/>
              <a:t>Environmental</a:t>
            </a:r>
            <a:r>
              <a:rPr lang="fr-FR" sz="1400" b="1" dirty="0"/>
              <a:t> </a:t>
            </a:r>
          </a:p>
          <a:p>
            <a:pPr algn="ctr"/>
            <a:r>
              <a:rPr lang="fr-FR" sz="1400" b="1" dirty="0"/>
              <a:t>Protection </a:t>
            </a:r>
          </a:p>
          <a:p>
            <a:pPr algn="ctr"/>
            <a:r>
              <a:rPr lang="fr-FR" sz="1400" b="1" dirty="0" err="1"/>
              <a:t>Fund</a:t>
            </a:r>
            <a:r>
              <a:rPr lang="fr-FR" sz="1400" b="1" dirty="0"/>
              <a:t> (9.2 M€)</a:t>
            </a:r>
            <a:endParaRPr lang="en-GB" sz="1400" b="1" dirty="0"/>
          </a:p>
        </p:txBody>
      </p:sp>
      <p:sp>
        <p:nvSpPr>
          <p:cNvPr id="15373" name="Rectangle 13"/>
          <p:cNvSpPr>
            <a:spLocks noChangeArrowheads="1"/>
          </p:cNvSpPr>
          <p:nvPr/>
        </p:nvSpPr>
        <p:spPr bwMode="auto">
          <a:xfrm>
            <a:off x="2667000" y="3003798"/>
            <a:ext cx="1295400" cy="936104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txBody>
          <a:bodyPr wrap="none" anchor="ctr"/>
          <a:lstStyle/>
          <a:p>
            <a:pPr algn="ctr"/>
            <a:r>
              <a:rPr lang="fr-FR" sz="1200" b="1" dirty="0"/>
              <a:t>State </a:t>
            </a:r>
          </a:p>
          <a:p>
            <a:pPr algn="ctr"/>
            <a:r>
              <a:rPr lang="fr-FR" sz="1200" b="1" dirty="0" err="1"/>
              <a:t>Environmental</a:t>
            </a:r>
            <a:endParaRPr lang="fr-FR" sz="1200" b="1" dirty="0"/>
          </a:p>
          <a:p>
            <a:pPr algn="ctr"/>
            <a:r>
              <a:rPr lang="fr-FR" sz="1200" b="1" dirty="0"/>
              <a:t>Protection</a:t>
            </a:r>
          </a:p>
          <a:p>
            <a:pPr algn="ctr"/>
            <a:r>
              <a:rPr lang="fr-FR" sz="1200" b="1" dirty="0" err="1"/>
              <a:t>Fund</a:t>
            </a:r>
            <a:endParaRPr lang="fr-FR" sz="1200" b="1" dirty="0"/>
          </a:p>
          <a:p>
            <a:pPr algn="ctr"/>
            <a:r>
              <a:rPr lang="fr-FR" sz="1200" b="1" dirty="0"/>
              <a:t>1.2 M€</a:t>
            </a:r>
            <a:endParaRPr lang="en-GB" sz="1200" b="1" dirty="0"/>
          </a:p>
        </p:txBody>
      </p:sp>
      <p:sp>
        <p:nvSpPr>
          <p:cNvPr id="15374" name="AutoShape 14"/>
          <p:cNvSpPr>
            <a:spLocks noChangeArrowheads="1"/>
          </p:cNvSpPr>
          <p:nvPr/>
        </p:nvSpPr>
        <p:spPr bwMode="auto">
          <a:xfrm>
            <a:off x="838200" y="1885950"/>
            <a:ext cx="1981200" cy="342900"/>
          </a:xfrm>
          <a:prstGeom prst="roundRect">
            <a:avLst>
              <a:gd name="adj" fmla="val 16667"/>
            </a:avLst>
          </a:prstGeom>
          <a:solidFill>
            <a:srgbClr val="FF3300"/>
          </a:solidFill>
          <a:ln w="57150">
            <a:solidFill>
              <a:srgbClr val="FFFF00"/>
            </a:solidFill>
            <a:round/>
            <a:headEnd/>
            <a:tailEnd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txBody>
          <a:bodyPr wrap="none" anchor="ctr"/>
          <a:lstStyle/>
          <a:p>
            <a:pPr algn="ctr"/>
            <a:r>
              <a:rPr lang="fr-FR" sz="1600" b="1" dirty="0"/>
              <a:t>STATE INCOME</a:t>
            </a:r>
            <a:endParaRPr lang="en-GB" sz="1600" b="1" dirty="0"/>
          </a:p>
        </p:txBody>
      </p:sp>
      <p:sp>
        <p:nvSpPr>
          <p:cNvPr id="15375" name="AutoShape 15"/>
          <p:cNvSpPr>
            <a:spLocks noChangeArrowheads="1"/>
          </p:cNvSpPr>
          <p:nvPr/>
        </p:nvSpPr>
        <p:spPr bwMode="auto">
          <a:xfrm>
            <a:off x="533400" y="3943350"/>
            <a:ext cx="2362200" cy="685800"/>
          </a:xfrm>
          <a:prstGeom prst="roundRect">
            <a:avLst>
              <a:gd name="adj" fmla="val 16667"/>
            </a:avLst>
          </a:prstGeom>
          <a:solidFill>
            <a:srgbClr val="FF3300"/>
          </a:solidFill>
          <a:ln w="57150">
            <a:solidFill>
              <a:srgbClr val="FFFF00"/>
            </a:solidFill>
            <a:round/>
            <a:headEnd/>
            <a:tailEnd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txBody>
          <a:bodyPr wrap="none" anchor="ctr"/>
          <a:lstStyle/>
          <a:p>
            <a:pPr algn="ctr"/>
            <a:r>
              <a:rPr lang="fr-FR" sz="1600" b="1"/>
              <a:t>INT. DONORS</a:t>
            </a:r>
          </a:p>
          <a:p>
            <a:pPr algn="ctr"/>
            <a:r>
              <a:rPr lang="fr-FR" sz="1600" b="1"/>
              <a:t>NIB, EIB, NEFCO,</a:t>
            </a:r>
          </a:p>
          <a:p>
            <a:pPr algn="ctr"/>
            <a:r>
              <a:rPr lang="fr-FR" sz="1600" b="1"/>
              <a:t>others</a:t>
            </a:r>
            <a:endParaRPr lang="en-GB" sz="1600" b="1"/>
          </a:p>
        </p:txBody>
      </p:sp>
      <p:sp>
        <p:nvSpPr>
          <p:cNvPr id="15376" name="AutoShape 16"/>
          <p:cNvSpPr>
            <a:spLocks noChangeArrowheads="1"/>
          </p:cNvSpPr>
          <p:nvPr/>
        </p:nvSpPr>
        <p:spPr bwMode="auto">
          <a:xfrm>
            <a:off x="7010400" y="1257300"/>
            <a:ext cx="1981200" cy="1143000"/>
          </a:xfrm>
          <a:prstGeom prst="hexagon">
            <a:avLst>
              <a:gd name="adj" fmla="val 32500"/>
              <a:gd name="vf" fmla="val 115470"/>
            </a:avLst>
          </a:prstGeom>
          <a:solidFill>
            <a:srgbClr val="996633"/>
          </a:solidFill>
          <a:ln w="57150">
            <a:solidFill>
              <a:srgbClr val="FF0000"/>
            </a:solidFill>
            <a:miter lim="800000"/>
            <a:headEnd/>
            <a:tailEnd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txBody>
          <a:bodyPr wrap="none" anchor="ctr"/>
          <a:lstStyle/>
          <a:p>
            <a:pPr algn="ctr"/>
            <a:r>
              <a:rPr lang="fr-FR" sz="1600" b="1" dirty="0">
                <a:solidFill>
                  <a:srgbClr val="FFFF00"/>
                </a:solidFill>
              </a:rPr>
              <a:t>MUNICIPALITIES </a:t>
            </a:r>
          </a:p>
          <a:p>
            <a:pPr algn="ctr"/>
            <a:r>
              <a:rPr lang="fr-FR" sz="1600" b="1" dirty="0">
                <a:solidFill>
                  <a:srgbClr val="FFFF00"/>
                </a:solidFill>
              </a:rPr>
              <a:t>Budget (660 M€)</a:t>
            </a:r>
            <a:endParaRPr lang="en-GB" sz="1600" b="1" dirty="0">
              <a:solidFill>
                <a:srgbClr val="FFFF00"/>
              </a:solidFill>
            </a:endParaRPr>
          </a:p>
        </p:txBody>
      </p:sp>
      <p:sp>
        <p:nvSpPr>
          <p:cNvPr id="15377" name="AutoShape 17"/>
          <p:cNvSpPr>
            <a:spLocks noChangeArrowheads="1"/>
          </p:cNvSpPr>
          <p:nvPr/>
        </p:nvSpPr>
        <p:spPr bwMode="auto">
          <a:xfrm>
            <a:off x="6934200" y="3543300"/>
            <a:ext cx="1981200" cy="1428750"/>
          </a:xfrm>
          <a:prstGeom prst="star16">
            <a:avLst>
              <a:gd name="adj" fmla="val 37500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txBody>
          <a:bodyPr wrap="none" anchor="ctr"/>
          <a:lstStyle/>
          <a:p>
            <a:pPr algn="ctr"/>
            <a:r>
              <a:rPr lang="fr-FR" sz="1600" b="1">
                <a:solidFill>
                  <a:srgbClr val="FFFF00"/>
                </a:solidFill>
              </a:rPr>
              <a:t>(34.7 M€)</a:t>
            </a:r>
          </a:p>
          <a:p>
            <a:pPr algn="ctr"/>
            <a:r>
              <a:rPr lang="fr-FR" sz="1600" b="1">
                <a:solidFill>
                  <a:srgbClr val="FFFF00"/>
                </a:solidFill>
              </a:rPr>
              <a:t>WATER</a:t>
            </a:r>
          </a:p>
          <a:p>
            <a:pPr algn="ctr"/>
            <a:r>
              <a:rPr lang="fr-FR" sz="1600" b="1">
                <a:solidFill>
                  <a:srgbClr val="FFFF00"/>
                </a:solidFill>
              </a:rPr>
              <a:t>PROJECTS</a:t>
            </a:r>
            <a:endParaRPr lang="en-GB" sz="1600" b="1">
              <a:solidFill>
                <a:srgbClr val="FFFF00"/>
              </a:solidFill>
            </a:endParaRPr>
          </a:p>
        </p:txBody>
      </p:sp>
      <p:sp>
        <p:nvSpPr>
          <p:cNvPr id="15378" name="AutoShape 18"/>
          <p:cNvSpPr>
            <a:spLocks noChangeArrowheads="1"/>
          </p:cNvSpPr>
          <p:nvPr/>
        </p:nvSpPr>
        <p:spPr bwMode="auto">
          <a:xfrm>
            <a:off x="2971800" y="1885950"/>
            <a:ext cx="990600" cy="28575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3300"/>
          </a:solidFill>
          <a:ln w="9525">
            <a:solidFill>
              <a:srgbClr val="FF0000"/>
            </a:solidFill>
            <a:miter lim="800000"/>
            <a:headEnd/>
            <a:tailEnd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txBody>
          <a:bodyPr wrap="none" anchor="ctr"/>
          <a:lstStyle/>
          <a:p>
            <a:endParaRPr lang="en-GB"/>
          </a:p>
        </p:txBody>
      </p:sp>
      <p:sp>
        <p:nvSpPr>
          <p:cNvPr id="15379" name="AutoShape 19"/>
          <p:cNvSpPr>
            <a:spLocks noChangeArrowheads="1"/>
          </p:cNvSpPr>
          <p:nvPr/>
        </p:nvSpPr>
        <p:spPr bwMode="auto">
          <a:xfrm>
            <a:off x="3124200" y="4171950"/>
            <a:ext cx="990600" cy="28575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3300"/>
          </a:solidFill>
          <a:ln w="9525">
            <a:solidFill>
              <a:srgbClr val="FF0000"/>
            </a:solidFill>
            <a:miter lim="800000"/>
            <a:headEnd/>
            <a:tailEnd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txBody>
          <a:bodyPr wrap="none" anchor="ctr"/>
          <a:lstStyle/>
          <a:p>
            <a:endParaRPr lang="en-GB"/>
          </a:p>
        </p:txBody>
      </p:sp>
      <p:sp>
        <p:nvSpPr>
          <p:cNvPr id="15380" name="AutoShape 20"/>
          <p:cNvSpPr>
            <a:spLocks noChangeArrowheads="1"/>
          </p:cNvSpPr>
          <p:nvPr/>
        </p:nvSpPr>
        <p:spPr bwMode="auto">
          <a:xfrm>
            <a:off x="4876800" y="1143000"/>
            <a:ext cx="228600" cy="457200"/>
          </a:xfrm>
          <a:prstGeom prst="downArrow">
            <a:avLst>
              <a:gd name="adj1" fmla="val 50000"/>
              <a:gd name="adj2" fmla="val 66667"/>
            </a:avLst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txBody>
          <a:bodyPr wrap="none" anchor="ctr"/>
          <a:lstStyle/>
          <a:p>
            <a:endParaRPr lang="en-GB"/>
          </a:p>
        </p:txBody>
      </p:sp>
      <p:sp>
        <p:nvSpPr>
          <p:cNvPr id="15381" name="AutoShape 21"/>
          <p:cNvSpPr>
            <a:spLocks noChangeArrowheads="1"/>
          </p:cNvSpPr>
          <p:nvPr/>
        </p:nvSpPr>
        <p:spPr bwMode="auto">
          <a:xfrm rot="-2984663">
            <a:off x="3776663" y="920354"/>
            <a:ext cx="114300" cy="914400"/>
          </a:xfrm>
          <a:prstGeom prst="downArrow">
            <a:avLst>
              <a:gd name="adj1" fmla="val 50000"/>
              <a:gd name="adj2" fmla="val 150000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txBody>
          <a:bodyPr wrap="none" anchor="ctr"/>
          <a:lstStyle/>
          <a:p>
            <a:endParaRPr lang="en-GB"/>
          </a:p>
        </p:txBody>
      </p:sp>
      <p:sp>
        <p:nvSpPr>
          <p:cNvPr id="15382" name="AutoShape 22"/>
          <p:cNvSpPr>
            <a:spLocks noChangeArrowheads="1"/>
          </p:cNvSpPr>
          <p:nvPr/>
        </p:nvSpPr>
        <p:spPr bwMode="auto">
          <a:xfrm rot="2672014">
            <a:off x="5867400" y="1085850"/>
            <a:ext cx="228600" cy="628650"/>
          </a:xfrm>
          <a:prstGeom prst="downArrow">
            <a:avLst>
              <a:gd name="adj1" fmla="val 50000"/>
              <a:gd name="adj2" fmla="val 91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sx="1000" sy="1000" algn="ctr" rotWithShape="0">
              <a:schemeClr val="bg2"/>
            </a:outerShdw>
          </a:effectLst>
        </p:spPr>
        <p:txBody>
          <a:bodyPr wrap="none" anchor="ctr"/>
          <a:lstStyle/>
          <a:p>
            <a:endParaRPr lang="en-GB"/>
          </a:p>
        </p:txBody>
      </p:sp>
      <p:sp>
        <p:nvSpPr>
          <p:cNvPr id="15385" name="AutoShape 25"/>
          <p:cNvSpPr>
            <a:spLocks noChangeArrowheads="1"/>
          </p:cNvSpPr>
          <p:nvPr/>
        </p:nvSpPr>
        <p:spPr bwMode="auto">
          <a:xfrm rot="-2912079">
            <a:off x="6574632" y="1464469"/>
            <a:ext cx="285750" cy="2500313"/>
          </a:xfrm>
          <a:prstGeom prst="downArrow">
            <a:avLst>
              <a:gd name="adj1" fmla="val 50000"/>
              <a:gd name="adj2" fmla="val 164063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txBody>
          <a:bodyPr wrap="none" anchor="ctr"/>
          <a:lstStyle/>
          <a:p>
            <a:endParaRPr lang="en-GB"/>
          </a:p>
        </p:txBody>
      </p:sp>
      <p:sp>
        <p:nvSpPr>
          <p:cNvPr id="15387" name="AutoShape 27"/>
          <p:cNvSpPr>
            <a:spLocks noChangeArrowheads="1"/>
          </p:cNvSpPr>
          <p:nvPr/>
        </p:nvSpPr>
        <p:spPr bwMode="auto">
          <a:xfrm>
            <a:off x="5791200" y="4171950"/>
            <a:ext cx="914400" cy="285750"/>
          </a:xfrm>
          <a:prstGeom prst="rightArrow">
            <a:avLst>
              <a:gd name="adj1" fmla="val 50000"/>
              <a:gd name="adj2" fmla="val 60000"/>
            </a:avLst>
          </a:prstGeom>
          <a:solidFill>
            <a:srgbClr val="FF3300"/>
          </a:solidFill>
          <a:ln w="9525">
            <a:solidFill>
              <a:srgbClr val="FF3300"/>
            </a:solidFill>
            <a:miter lim="800000"/>
            <a:headEnd/>
            <a:tailEnd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txBody>
          <a:bodyPr wrap="none" anchor="ctr"/>
          <a:lstStyle/>
          <a:p>
            <a:pPr algn="ctr"/>
            <a:r>
              <a:rPr lang="fr-FR" sz="1200" b="1"/>
              <a:t>Grant 30%</a:t>
            </a:r>
            <a:endParaRPr lang="en-GB" sz="1200" b="1"/>
          </a:p>
        </p:txBody>
      </p:sp>
      <p:sp>
        <p:nvSpPr>
          <p:cNvPr id="15388" name="AutoShape 28"/>
          <p:cNvSpPr>
            <a:spLocks noChangeArrowheads="1"/>
          </p:cNvSpPr>
          <p:nvPr/>
        </p:nvSpPr>
        <p:spPr bwMode="auto">
          <a:xfrm>
            <a:off x="7924800" y="2743200"/>
            <a:ext cx="152400" cy="400050"/>
          </a:xfrm>
          <a:prstGeom prst="downArrow">
            <a:avLst>
              <a:gd name="adj1" fmla="val 50000"/>
              <a:gd name="adj2" fmla="val 87500"/>
            </a:avLst>
          </a:prstGeom>
          <a:solidFill>
            <a:srgbClr val="996633"/>
          </a:solidFill>
          <a:ln w="28575">
            <a:solidFill>
              <a:srgbClr val="FF0000"/>
            </a:solidFill>
            <a:miter lim="800000"/>
            <a:headEnd/>
            <a:tailEnd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txBody>
          <a:bodyPr wrap="none" anchor="ctr"/>
          <a:lstStyle/>
          <a:p>
            <a:endParaRPr lang="en-GB"/>
          </a:p>
        </p:txBody>
      </p:sp>
      <p:pic>
        <p:nvPicPr>
          <p:cNvPr id="15391" name="Picture 31" descr="c:\Program Files\Fichiers communs\Microsoft Shared\Clipart\cagcat50\bs00508_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7800" y="342900"/>
            <a:ext cx="685800" cy="457200"/>
          </a:xfrm>
          <a:prstGeom prst="rect">
            <a:avLst/>
          </a:prstGeom>
          <a:noFill/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</p:pic>
      <p:pic>
        <p:nvPicPr>
          <p:cNvPr id="15392" name="Picture 32" descr="c:\Program Files\Fichiers communs\Microsoft Shared\Clipart\cagcat50\bd06455_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12360" y="1131590"/>
            <a:ext cx="457200" cy="377429"/>
          </a:xfrm>
          <a:prstGeom prst="rect">
            <a:avLst/>
          </a:prstGeom>
          <a:noFill/>
        </p:spPr>
      </p:pic>
      <p:pic>
        <p:nvPicPr>
          <p:cNvPr id="15393" name="Picture 3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40352" y="4587974"/>
            <a:ext cx="6096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94" name="Picture 34" descr="c:\Program Files\Fichiers communs\Microsoft Shared\Clipart\cagcat50\bs00508_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24200" y="1885950"/>
            <a:ext cx="533400" cy="389335"/>
          </a:xfrm>
          <a:prstGeom prst="rect">
            <a:avLst/>
          </a:prstGeom>
          <a:noFill/>
          <a:effectLst>
            <a:outerShdw dist="107763" dir="2700000" algn="ctr" rotWithShape="0">
              <a:srgbClr val="808080"/>
            </a:outerShdw>
          </a:effectLst>
        </p:spPr>
      </p:pic>
      <p:pic>
        <p:nvPicPr>
          <p:cNvPr id="15395" name="Picture 35" descr="c:\Program Files\Fichiers communs\Microsoft Shared\Clipart\cagcat50\bs00508_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0400" y="4057650"/>
            <a:ext cx="533400" cy="389335"/>
          </a:xfrm>
          <a:prstGeom prst="rect">
            <a:avLst/>
          </a:prstGeom>
          <a:noFill/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</p:pic>
      <p:sp>
        <p:nvSpPr>
          <p:cNvPr id="15396" name="Text Box 36"/>
          <p:cNvSpPr txBox="1">
            <a:spLocks noChangeArrowheads="1"/>
          </p:cNvSpPr>
          <p:nvPr/>
        </p:nvSpPr>
        <p:spPr bwMode="auto">
          <a:xfrm>
            <a:off x="685801" y="4800600"/>
            <a:ext cx="280275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FR" sz="1200" b="1">
                <a:solidFill>
                  <a:srgbClr val="FF0000"/>
                </a:solidFill>
              </a:rPr>
              <a:t>EU/PHARE PROJECT N° 229725/0301 MS </a:t>
            </a:r>
            <a:endParaRPr lang="en-GB" sz="1200" b="1">
              <a:solidFill>
                <a:srgbClr val="FF0000"/>
              </a:solidFill>
            </a:endParaRPr>
          </a:p>
        </p:txBody>
      </p:sp>
      <p:pic>
        <p:nvPicPr>
          <p:cNvPr id="15397" name="Picture 37" descr="C:\Mes Documents\Mes images\PHARE-logo-1.t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2401" y="4800600"/>
            <a:ext cx="466725" cy="171450"/>
          </a:xfrm>
          <a:prstGeom prst="rect">
            <a:avLst/>
          </a:prstGeom>
          <a:noFill/>
        </p:spPr>
      </p:pic>
      <p:sp>
        <p:nvSpPr>
          <p:cNvPr id="15398" name="Rectangle 38"/>
          <p:cNvSpPr>
            <a:spLocks noChangeArrowheads="1"/>
          </p:cNvSpPr>
          <p:nvPr/>
        </p:nvSpPr>
        <p:spPr bwMode="auto">
          <a:xfrm>
            <a:off x="4479925" y="2286000"/>
            <a:ext cx="184731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en-US" sz="4400">
              <a:solidFill>
                <a:schemeClr val="tx2"/>
              </a:solidFill>
            </a:endParaRPr>
          </a:p>
        </p:txBody>
      </p:sp>
      <p:sp>
        <p:nvSpPr>
          <p:cNvPr id="15401" name="Oval 41"/>
          <p:cNvSpPr>
            <a:spLocks noChangeArrowheads="1"/>
          </p:cNvSpPr>
          <p:nvPr/>
        </p:nvSpPr>
        <p:spPr bwMode="auto">
          <a:xfrm>
            <a:off x="990600" y="2800350"/>
            <a:ext cx="1524000" cy="3429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txBody>
          <a:bodyPr wrap="none" anchor="ctr"/>
          <a:lstStyle/>
          <a:p>
            <a:pPr algn="ctr"/>
            <a:r>
              <a:rPr lang="fr-FR" sz="1200" b="1" dirty="0"/>
              <a:t>Fines and </a:t>
            </a:r>
            <a:r>
              <a:rPr lang="fr-FR" sz="1200" b="1" dirty="0" err="1"/>
              <a:t>penalities</a:t>
            </a:r>
            <a:endParaRPr lang="en-GB" sz="1200" b="1" dirty="0"/>
          </a:p>
        </p:txBody>
      </p:sp>
      <p:sp>
        <p:nvSpPr>
          <p:cNvPr id="15405" name="AutoShape 45"/>
          <p:cNvSpPr>
            <a:spLocks noChangeArrowheads="1"/>
          </p:cNvSpPr>
          <p:nvPr/>
        </p:nvSpPr>
        <p:spPr bwMode="auto">
          <a:xfrm rot="8337880">
            <a:off x="2209800" y="3200400"/>
            <a:ext cx="228600" cy="34290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txBody>
          <a:bodyPr wrap="none" anchor="ctr"/>
          <a:lstStyle/>
          <a:p>
            <a:endParaRPr lang="en-GB"/>
          </a:p>
        </p:txBody>
      </p:sp>
      <p:sp>
        <p:nvSpPr>
          <p:cNvPr id="15406" name="Rectangle 46"/>
          <p:cNvSpPr>
            <a:spLocks noChangeArrowheads="1"/>
          </p:cNvSpPr>
          <p:nvPr/>
        </p:nvSpPr>
        <p:spPr bwMode="auto">
          <a:xfrm>
            <a:off x="4343400" y="4083918"/>
            <a:ext cx="1219200" cy="504056"/>
          </a:xfrm>
          <a:prstGeom prst="rect">
            <a:avLst/>
          </a:prstGeom>
          <a:solidFill>
            <a:srgbClr val="FF3300"/>
          </a:solidFill>
          <a:ln w="38100">
            <a:solidFill>
              <a:srgbClr val="FFFF00"/>
            </a:solidFill>
            <a:miter lim="800000"/>
            <a:headEnd/>
            <a:tailEnd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txBody>
          <a:bodyPr wrap="none" anchor="ctr"/>
          <a:lstStyle/>
          <a:p>
            <a:pPr algn="ctr"/>
            <a:r>
              <a:rPr lang="fr-FR" sz="1200" b="1" dirty="0"/>
              <a:t>Grant and </a:t>
            </a:r>
            <a:r>
              <a:rPr lang="fr-FR" sz="1200" b="1" dirty="0" err="1"/>
              <a:t>loans</a:t>
            </a:r>
            <a:endParaRPr lang="fr-FR" sz="1200" b="1" dirty="0"/>
          </a:p>
          <a:p>
            <a:pPr algn="ctr"/>
            <a:r>
              <a:rPr lang="fr-FR" sz="1200" b="1" dirty="0"/>
              <a:t>14.6 M€</a:t>
            </a:r>
            <a:endParaRPr lang="en-GB" sz="1200" b="1" dirty="0"/>
          </a:p>
        </p:txBody>
      </p:sp>
      <p:sp>
        <p:nvSpPr>
          <p:cNvPr id="15408" name="Line 48"/>
          <p:cNvSpPr>
            <a:spLocks noChangeShapeType="1"/>
          </p:cNvSpPr>
          <p:nvPr/>
        </p:nvSpPr>
        <p:spPr bwMode="auto">
          <a:xfrm>
            <a:off x="4267200" y="3829050"/>
            <a:ext cx="2590800" cy="285750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 type="triangle" w="med" len="med"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15409" name="AutoShape 49"/>
          <p:cNvSpPr>
            <a:spLocks noChangeArrowheads="1"/>
          </p:cNvSpPr>
          <p:nvPr/>
        </p:nvSpPr>
        <p:spPr bwMode="auto">
          <a:xfrm>
            <a:off x="5791200" y="2971800"/>
            <a:ext cx="1295400" cy="742950"/>
          </a:xfrm>
          <a:prstGeom prst="star8">
            <a:avLst>
              <a:gd name="adj" fmla="val 38250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txBody>
          <a:bodyPr wrap="none" anchor="ctr"/>
          <a:lstStyle/>
          <a:p>
            <a:pPr algn="ctr"/>
            <a:r>
              <a:rPr lang="fr-FR" sz="1200" b="1" dirty="0" err="1">
                <a:solidFill>
                  <a:schemeClr val="bg1"/>
                </a:solidFill>
              </a:rPr>
              <a:t>Current</a:t>
            </a:r>
            <a:r>
              <a:rPr lang="fr-FR" sz="1200" b="1" dirty="0">
                <a:solidFill>
                  <a:schemeClr val="bg1"/>
                </a:solidFill>
              </a:rPr>
              <a:t> </a:t>
            </a:r>
            <a:r>
              <a:rPr lang="fr-FR" sz="1200" b="1" dirty="0" err="1">
                <a:solidFill>
                  <a:schemeClr val="bg1"/>
                </a:solidFill>
              </a:rPr>
              <a:t>costs</a:t>
            </a:r>
            <a:endParaRPr lang="fr-FR" sz="1200" b="1" dirty="0">
              <a:solidFill>
                <a:schemeClr val="bg1"/>
              </a:solidFill>
            </a:endParaRPr>
          </a:p>
          <a:p>
            <a:pPr algn="ctr"/>
            <a:r>
              <a:rPr lang="fr-FR" sz="1200" b="1" dirty="0">
                <a:solidFill>
                  <a:schemeClr val="bg1"/>
                </a:solidFill>
              </a:rPr>
              <a:t>of</a:t>
            </a:r>
          </a:p>
          <a:p>
            <a:pPr algn="ctr"/>
            <a:r>
              <a:rPr lang="fr-FR" sz="1200" b="1" dirty="0">
                <a:solidFill>
                  <a:schemeClr val="bg1"/>
                </a:solidFill>
              </a:rPr>
              <a:t>Water </a:t>
            </a:r>
            <a:r>
              <a:rPr lang="fr-FR" sz="1200" b="1" dirty="0" err="1">
                <a:solidFill>
                  <a:schemeClr val="bg1"/>
                </a:solidFill>
              </a:rPr>
              <a:t>objects</a:t>
            </a:r>
            <a:endParaRPr lang="en-GB" sz="1200" b="1" dirty="0">
              <a:solidFill>
                <a:schemeClr val="bg1"/>
              </a:solidFill>
            </a:endParaRPr>
          </a:p>
        </p:txBody>
      </p:sp>
      <p:sp>
        <p:nvSpPr>
          <p:cNvPr id="15412" name="AutoShape 52"/>
          <p:cNvSpPr>
            <a:spLocks noChangeArrowheads="1"/>
          </p:cNvSpPr>
          <p:nvPr/>
        </p:nvSpPr>
        <p:spPr bwMode="auto">
          <a:xfrm rot="-16200000">
            <a:off x="5862043" y="2539008"/>
            <a:ext cx="267891" cy="561975"/>
          </a:xfrm>
          <a:custGeom>
            <a:avLst/>
            <a:gdLst>
              <a:gd name="G0" fmla="+- 15126 0 0"/>
              <a:gd name="G1" fmla="+- 2912 0 0"/>
              <a:gd name="G2" fmla="+- 12158 0 2912"/>
              <a:gd name="G3" fmla="+- G2 0 2912"/>
              <a:gd name="G4" fmla="*/ G3 32768 32059"/>
              <a:gd name="G5" fmla="*/ G4 1 2"/>
              <a:gd name="G6" fmla="+- 21600 0 15126"/>
              <a:gd name="G7" fmla="*/ G6 2912 6079"/>
              <a:gd name="G8" fmla="+- G7 15126 0"/>
              <a:gd name="T0" fmla="*/ 15126 w 21600"/>
              <a:gd name="T1" fmla="*/ 0 h 21600"/>
              <a:gd name="T2" fmla="*/ 15126 w 21600"/>
              <a:gd name="T3" fmla="*/ 12158 h 21600"/>
              <a:gd name="T4" fmla="*/ 3237 w 21600"/>
              <a:gd name="T5" fmla="*/ 21600 h 21600"/>
              <a:gd name="T6" fmla="*/ 21600 w 21600"/>
              <a:gd name="T7" fmla="*/ 6079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G1 h 21600"/>
              <a:gd name="T14" fmla="*/ G8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close/>
              </a:path>
            </a:pathLst>
          </a:custGeom>
          <a:solidFill>
            <a:srgbClr val="FF33CC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txBody>
          <a:bodyPr wrap="none" anchor="ctr"/>
          <a:lstStyle/>
          <a:p>
            <a:endParaRPr lang="en-GB"/>
          </a:p>
        </p:txBody>
      </p:sp>
      <p:sp>
        <p:nvSpPr>
          <p:cNvPr id="15413" name="Line 53"/>
          <p:cNvSpPr>
            <a:spLocks noChangeShapeType="1"/>
          </p:cNvSpPr>
          <p:nvPr/>
        </p:nvSpPr>
        <p:spPr bwMode="auto">
          <a:xfrm flipV="1">
            <a:off x="4343400" y="3657600"/>
            <a:ext cx="1600200" cy="114300"/>
          </a:xfrm>
          <a:prstGeom prst="line">
            <a:avLst/>
          </a:prstGeom>
          <a:noFill/>
          <a:ln w="57150">
            <a:solidFill>
              <a:schemeClr val="accent1"/>
            </a:solidFill>
            <a:round/>
            <a:headEnd/>
            <a:tailEnd type="triangle" w="med" len="med"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15414" name="AutoShape 54"/>
          <p:cNvSpPr>
            <a:spLocks noChangeArrowheads="1"/>
          </p:cNvSpPr>
          <p:nvPr/>
        </p:nvSpPr>
        <p:spPr bwMode="auto">
          <a:xfrm>
            <a:off x="5791200" y="4457700"/>
            <a:ext cx="914400" cy="285750"/>
          </a:xfrm>
          <a:prstGeom prst="rightArrow">
            <a:avLst>
              <a:gd name="adj1" fmla="val 50000"/>
              <a:gd name="adj2" fmla="val 60000"/>
            </a:avLst>
          </a:prstGeom>
          <a:solidFill>
            <a:srgbClr val="FF3300"/>
          </a:solidFill>
          <a:ln w="9525">
            <a:noFill/>
            <a:miter lim="800000"/>
            <a:headEnd/>
            <a:tailEnd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txBody>
          <a:bodyPr wrap="none" anchor="ctr"/>
          <a:lstStyle/>
          <a:p>
            <a:pPr algn="ctr"/>
            <a:r>
              <a:rPr lang="fr-FR" sz="1200" b="1"/>
              <a:t>Loans 30%</a:t>
            </a:r>
            <a:endParaRPr lang="en-GB" sz="1200" b="1"/>
          </a:p>
        </p:txBody>
      </p:sp>
      <p:sp>
        <p:nvSpPr>
          <p:cNvPr id="15417" name="Text Box 57"/>
          <p:cNvSpPr txBox="1">
            <a:spLocks noChangeArrowheads="1"/>
          </p:cNvSpPr>
          <p:nvPr/>
        </p:nvSpPr>
        <p:spPr bwMode="auto">
          <a:xfrm>
            <a:off x="1828801" y="3257550"/>
            <a:ext cx="63190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txBody>
          <a:bodyPr wrap="none">
            <a:spAutoFit/>
          </a:bodyPr>
          <a:lstStyle/>
          <a:p>
            <a:r>
              <a:rPr lang="fr-FR" sz="1200" b="1">
                <a:solidFill>
                  <a:schemeClr val="accent2"/>
                </a:solidFill>
              </a:rPr>
              <a:t>1.2 M€</a:t>
            </a:r>
            <a:endParaRPr lang="en-GB" sz="1200" b="1">
              <a:solidFill>
                <a:schemeClr val="accent2"/>
              </a:solidFill>
            </a:endParaRPr>
          </a:p>
        </p:txBody>
      </p:sp>
      <p:sp>
        <p:nvSpPr>
          <p:cNvPr id="15418" name="Text Box 58"/>
          <p:cNvSpPr txBox="1">
            <a:spLocks noChangeArrowheads="1"/>
          </p:cNvSpPr>
          <p:nvPr/>
        </p:nvSpPr>
        <p:spPr bwMode="auto">
          <a:xfrm>
            <a:off x="4876801" y="3600450"/>
            <a:ext cx="63190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FR" sz="1200" b="1">
                <a:solidFill>
                  <a:srgbClr val="FF3300"/>
                </a:solidFill>
              </a:rPr>
              <a:t>0.2 M€</a:t>
            </a:r>
            <a:endParaRPr lang="en-GB" sz="1200" b="1">
              <a:solidFill>
                <a:srgbClr val="FF3300"/>
              </a:solidFill>
            </a:endParaRPr>
          </a:p>
        </p:txBody>
      </p:sp>
      <p:sp>
        <p:nvSpPr>
          <p:cNvPr id="15419" name="Text Box 59"/>
          <p:cNvSpPr txBox="1">
            <a:spLocks noChangeArrowheads="1"/>
          </p:cNvSpPr>
          <p:nvPr/>
        </p:nvSpPr>
        <p:spPr bwMode="auto">
          <a:xfrm>
            <a:off x="5410201" y="3829050"/>
            <a:ext cx="63190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FR" sz="1200" b="1">
                <a:solidFill>
                  <a:srgbClr val="FF3300"/>
                </a:solidFill>
              </a:rPr>
              <a:t>0.1 M€</a:t>
            </a:r>
            <a:endParaRPr lang="en-GB" sz="1200" b="1">
              <a:solidFill>
                <a:srgbClr val="FF3300"/>
              </a:solidFill>
            </a:endParaRPr>
          </a:p>
        </p:txBody>
      </p:sp>
      <p:sp>
        <p:nvSpPr>
          <p:cNvPr id="15420" name="Text Box 60"/>
          <p:cNvSpPr txBox="1">
            <a:spLocks noChangeArrowheads="1"/>
          </p:cNvSpPr>
          <p:nvPr/>
        </p:nvSpPr>
        <p:spPr bwMode="auto">
          <a:xfrm>
            <a:off x="5181601" y="2628900"/>
            <a:ext cx="63190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FR" sz="1200" b="1">
                <a:solidFill>
                  <a:srgbClr val="FF3300"/>
                </a:solidFill>
              </a:rPr>
              <a:t>1.3 M€</a:t>
            </a:r>
            <a:endParaRPr lang="en-GB" sz="1200" b="1">
              <a:solidFill>
                <a:srgbClr val="FF3300"/>
              </a:solidFill>
            </a:endParaRPr>
          </a:p>
        </p:txBody>
      </p:sp>
      <p:sp>
        <p:nvSpPr>
          <p:cNvPr id="15421" name="Text Box 61"/>
          <p:cNvSpPr txBox="1">
            <a:spLocks noChangeArrowheads="1"/>
          </p:cNvSpPr>
          <p:nvPr/>
        </p:nvSpPr>
        <p:spPr bwMode="auto">
          <a:xfrm>
            <a:off x="6477001" y="2514600"/>
            <a:ext cx="710451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FR" sz="1200" b="1">
                <a:solidFill>
                  <a:srgbClr val="FF3300"/>
                </a:solidFill>
              </a:rPr>
              <a:t>18.5 M€</a:t>
            </a:r>
            <a:endParaRPr lang="en-GB" sz="1200" b="1">
              <a:solidFill>
                <a:srgbClr val="FF3300"/>
              </a:solidFill>
            </a:endParaRPr>
          </a:p>
        </p:txBody>
      </p:sp>
      <p:sp>
        <p:nvSpPr>
          <p:cNvPr id="15423" name="Text Box 63"/>
          <p:cNvSpPr txBox="1">
            <a:spLocks noChangeArrowheads="1"/>
          </p:cNvSpPr>
          <p:nvPr/>
        </p:nvSpPr>
        <p:spPr bwMode="auto">
          <a:xfrm>
            <a:off x="7696201" y="2514600"/>
            <a:ext cx="63190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FR" sz="1200" b="1">
                <a:solidFill>
                  <a:srgbClr val="FF3300"/>
                </a:solidFill>
              </a:rPr>
              <a:t>1.5 M€</a:t>
            </a:r>
            <a:endParaRPr lang="en-GB" sz="1200" b="1">
              <a:solidFill>
                <a:srgbClr val="FF3300"/>
              </a:solidFill>
            </a:endParaRPr>
          </a:p>
        </p:txBody>
      </p:sp>
      <p:sp>
        <p:nvSpPr>
          <p:cNvPr id="15425" name="Text Box 65"/>
          <p:cNvSpPr txBox="1">
            <a:spLocks noChangeArrowheads="1"/>
          </p:cNvSpPr>
          <p:nvPr/>
        </p:nvSpPr>
        <p:spPr bwMode="auto">
          <a:xfrm>
            <a:off x="2667001" y="1371600"/>
            <a:ext cx="63190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FR" sz="1200" b="1">
                <a:solidFill>
                  <a:schemeClr val="accent2"/>
                </a:solidFill>
              </a:rPr>
              <a:t>3.7 M€</a:t>
            </a:r>
            <a:endParaRPr lang="en-GB" sz="1200" b="1">
              <a:solidFill>
                <a:schemeClr val="accent2"/>
              </a:solidFill>
            </a:endParaRPr>
          </a:p>
        </p:txBody>
      </p:sp>
      <p:sp>
        <p:nvSpPr>
          <p:cNvPr id="15427" name="Text Box 67"/>
          <p:cNvSpPr txBox="1">
            <a:spLocks noChangeArrowheads="1"/>
          </p:cNvSpPr>
          <p:nvPr/>
        </p:nvSpPr>
        <p:spPr bwMode="auto">
          <a:xfrm>
            <a:off x="3635896" y="1059582"/>
            <a:ext cx="63190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FR" sz="1200" b="1" dirty="0">
                <a:solidFill>
                  <a:schemeClr val="accent2"/>
                </a:solidFill>
              </a:rPr>
              <a:t>1.6 M€</a:t>
            </a:r>
            <a:endParaRPr lang="en-GB" sz="1200" b="1" dirty="0">
              <a:solidFill>
                <a:schemeClr val="accent2"/>
              </a:solidFill>
            </a:endParaRPr>
          </a:p>
        </p:txBody>
      </p:sp>
      <p:sp>
        <p:nvSpPr>
          <p:cNvPr id="15428" name="Text Box 68"/>
          <p:cNvSpPr txBox="1">
            <a:spLocks noChangeArrowheads="1"/>
          </p:cNvSpPr>
          <p:nvPr/>
        </p:nvSpPr>
        <p:spPr bwMode="auto">
          <a:xfrm>
            <a:off x="4343401" y="1200150"/>
            <a:ext cx="63190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FR" sz="1200" b="1">
                <a:solidFill>
                  <a:schemeClr val="accent2"/>
                </a:solidFill>
              </a:rPr>
              <a:t>2.4 M€</a:t>
            </a:r>
            <a:endParaRPr lang="en-GB" sz="1200" b="1">
              <a:solidFill>
                <a:schemeClr val="accent2"/>
              </a:solidFill>
            </a:endParaRPr>
          </a:p>
        </p:txBody>
      </p:sp>
    </p:spTree>
  </p:cSld>
  <p:clrMapOvr>
    <a:masterClrMapping/>
  </p:clrMapOvr>
  <p:transition>
    <p:dissolv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08" name="AutoShape 24"/>
          <p:cNvSpPr>
            <a:spLocks noChangeArrowheads="1"/>
          </p:cNvSpPr>
          <p:nvPr/>
        </p:nvSpPr>
        <p:spPr bwMode="auto">
          <a:xfrm rot="-2794262">
            <a:off x="5181600" y="1314450"/>
            <a:ext cx="228600" cy="3429000"/>
          </a:xfrm>
          <a:prstGeom prst="downArrow">
            <a:avLst>
              <a:gd name="adj1" fmla="val 50000"/>
              <a:gd name="adj2" fmla="val 28125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txBody>
          <a:bodyPr wrap="none" anchor="ctr"/>
          <a:lstStyle/>
          <a:p>
            <a:endParaRPr lang="en-GB"/>
          </a:p>
        </p:txBody>
      </p:sp>
      <p:sp>
        <p:nvSpPr>
          <p:cNvPr id="16431" name="AutoShape 47"/>
          <p:cNvSpPr>
            <a:spLocks noChangeArrowheads="1"/>
          </p:cNvSpPr>
          <p:nvPr/>
        </p:nvSpPr>
        <p:spPr bwMode="auto">
          <a:xfrm rot="1932339">
            <a:off x="3291040" y="889098"/>
            <a:ext cx="125412" cy="1714500"/>
          </a:xfrm>
          <a:prstGeom prst="downArrow">
            <a:avLst>
              <a:gd name="adj1" fmla="val 50000"/>
              <a:gd name="adj2" fmla="val 455698"/>
            </a:avLst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txBody>
          <a:bodyPr wrap="none" anchor="ctr"/>
          <a:lstStyle/>
          <a:p>
            <a:endParaRPr lang="en-GB"/>
          </a:p>
        </p:txBody>
      </p:sp>
      <p:sp>
        <p:nvSpPr>
          <p:cNvPr id="16386" name="Text Box 2"/>
          <p:cNvSpPr txBox="1">
            <a:spLocks noChangeArrowheads="1"/>
          </p:cNvSpPr>
          <p:nvPr/>
        </p:nvSpPr>
        <p:spPr bwMode="auto">
          <a:xfrm>
            <a:off x="1755540" y="0"/>
            <a:ext cx="597105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fr-FR" sz="3200" b="1" dirty="0"/>
              <a:t>NEW FINANCIAL FLOW PROPOSAL</a:t>
            </a:r>
            <a:endParaRPr lang="en-GB" sz="3200" b="1" dirty="0"/>
          </a:p>
        </p:txBody>
      </p:sp>
      <p:sp>
        <p:nvSpPr>
          <p:cNvPr id="16387" name="Oval 3"/>
          <p:cNvSpPr>
            <a:spLocks noChangeArrowheads="1"/>
          </p:cNvSpPr>
          <p:nvPr/>
        </p:nvSpPr>
        <p:spPr bwMode="auto">
          <a:xfrm>
            <a:off x="5638800" y="514350"/>
            <a:ext cx="1600200" cy="457200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txBody>
          <a:bodyPr wrap="none" anchor="ctr"/>
          <a:lstStyle/>
          <a:p>
            <a:endParaRPr lang="en-GB"/>
          </a:p>
        </p:txBody>
      </p:sp>
      <p:sp>
        <p:nvSpPr>
          <p:cNvPr id="16388" name="Oval 4"/>
          <p:cNvSpPr>
            <a:spLocks noChangeArrowheads="1"/>
          </p:cNvSpPr>
          <p:nvPr/>
        </p:nvSpPr>
        <p:spPr bwMode="auto">
          <a:xfrm>
            <a:off x="7391400" y="514350"/>
            <a:ext cx="1524000" cy="400050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16389" name="Oval 5"/>
          <p:cNvSpPr>
            <a:spLocks noChangeArrowheads="1"/>
          </p:cNvSpPr>
          <p:nvPr/>
        </p:nvSpPr>
        <p:spPr bwMode="auto">
          <a:xfrm>
            <a:off x="3810000" y="571500"/>
            <a:ext cx="1447800" cy="560090"/>
          </a:xfrm>
          <a:prstGeom prst="ellipse">
            <a:avLst/>
          </a:prstGeom>
          <a:solidFill>
            <a:srgbClr val="99FFCC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2700000" sx="1000" sy="1000" algn="ctr" rotWithShape="0">
              <a:schemeClr val="bg2"/>
            </a:outerShdw>
          </a:effectLst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5715001" y="628650"/>
            <a:ext cx="130760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FR" sz="1200" b="1" dirty="0">
                <a:solidFill>
                  <a:srgbClr val="FFFF00"/>
                </a:solidFill>
              </a:rPr>
              <a:t>RESOURCES</a:t>
            </a:r>
            <a:r>
              <a:rPr lang="fr-FR" sz="1200" dirty="0">
                <a:solidFill>
                  <a:srgbClr val="FFFF00"/>
                </a:solidFill>
              </a:rPr>
              <a:t> </a:t>
            </a:r>
            <a:r>
              <a:rPr lang="fr-FR" sz="1200" dirty="0" smtClean="0">
                <a:solidFill>
                  <a:srgbClr val="FFFF00"/>
                </a:solidFill>
              </a:rPr>
              <a:t>Taxes</a:t>
            </a:r>
            <a:endParaRPr lang="en-GB" sz="1200" dirty="0">
              <a:solidFill>
                <a:srgbClr val="FFFF00"/>
              </a:solidFill>
            </a:endParaRPr>
          </a:p>
        </p:txBody>
      </p:sp>
      <p:sp>
        <p:nvSpPr>
          <p:cNvPr id="16391" name="Text Box 7"/>
          <p:cNvSpPr txBox="1">
            <a:spLocks noChangeArrowheads="1"/>
          </p:cNvSpPr>
          <p:nvPr/>
        </p:nvSpPr>
        <p:spPr bwMode="auto">
          <a:xfrm>
            <a:off x="7467600" y="628650"/>
            <a:ext cx="1295098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FR" sz="1200" b="1" dirty="0">
                <a:solidFill>
                  <a:srgbClr val="FFFF00"/>
                </a:solidFill>
              </a:rPr>
              <a:t>POLLUTION</a:t>
            </a:r>
            <a:r>
              <a:rPr lang="fr-FR" sz="1200" dirty="0">
                <a:solidFill>
                  <a:srgbClr val="FFFF00"/>
                </a:solidFill>
              </a:rPr>
              <a:t> </a:t>
            </a:r>
            <a:r>
              <a:rPr lang="fr-FR" sz="1200" dirty="0" smtClean="0">
                <a:solidFill>
                  <a:srgbClr val="FFFF00"/>
                </a:solidFill>
              </a:rPr>
              <a:t>Taxes</a:t>
            </a:r>
            <a:endParaRPr lang="en-GB" sz="1200" dirty="0">
              <a:solidFill>
                <a:srgbClr val="FFFF00"/>
              </a:solidFill>
            </a:endParaRPr>
          </a:p>
        </p:txBody>
      </p:sp>
      <p:sp>
        <p:nvSpPr>
          <p:cNvPr id="16392" name="Text Box 8"/>
          <p:cNvSpPr txBox="1">
            <a:spLocks noChangeArrowheads="1"/>
          </p:cNvSpPr>
          <p:nvPr/>
        </p:nvSpPr>
        <p:spPr bwMode="auto">
          <a:xfrm>
            <a:off x="3859407" y="514351"/>
            <a:ext cx="131882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txBody>
          <a:bodyPr wrap="none">
            <a:spAutoFit/>
          </a:bodyPr>
          <a:lstStyle/>
          <a:p>
            <a:pPr algn="ctr"/>
            <a:r>
              <a:rPr lang="fr-FR" sz="1200" dirty="0" err="1">
                <a:solidFill>
                  <a:srgbClr val="FF0000"/>
                </a:solidFill>
              </a:rPr>
              <a:t>Other</a:t>
            </a:r>
            <a:endParaRPr lang="fr-FR" sz="1200" dirty="0">
              <a:solidFill>
                <a:srgbClr val="FF0000"/>
              </a:solidFill>
            </a:endParaRPr>
          </a:p>
          <a:p>
            <a:pPr algn="ctr"/>
            <a:r>
              <a:rPr lang="fr-FR" sz="1200" b="1" dirty="0">
                <a:solidFill>
                  <a:srgbClr val="FF0000"/>
                </a:solidFill>
              </a:rPr>
              <a:t>ENVIRONMENTAL</a:t>
            </a:r>
          </a:p>
          <a:p>
            <a:pPr algn="ctr"/>
            <a:r>
              <a:rPr lang="fr-FR" sz="1200" dirty="0">
                <a:solidFill>
                  <a:srgbClr val="FF0000"/>
                </a:solidFill>
              </a:rPr>
              <a:t>Taxes</a:t>
            </a:r>
            <a:endParaRPr lang="en-GB" sz="1200" dirty="0">
              <a:solidFill>
                <a:srgbClr val="FF0000"/>
              </a:solidFill>
            </a:endParaRPr>
          </a:p>
        </p:txBody>
      </p:sp>
      <p:sp>
        <p:nvSpPr>
          <p:cNvPr id="16393" name="AutoShape 9"/>
          <p:cNvSpPr>
            <a:spLocks noChangeArrowheads="1"/>
          </p:cNvSpPr>
          <p:nvPr/>
        </p:nvSpPr>
        <p:spPr bwMode="auto">
          <a:xfrm rot="-32319694">
            <a:off x="6781800" y="800100"/>
            <a:ext cx="1447800" cy="572691"/>
          </a:xfrm>
          <a:custGeom>
            <a:avLst/>
            <a:gdLst>
              <a:gd name="G0" fmla="+- 5650 0 0"/>
              <a:gd name="G1" fmla="+- -10613336 0 0"/>
              <a:gd name="G2" fmla="+- 0 0 -10613336"/>
              <a:gd name="T0" fmla="*/ 0 256 1"/>
              <a:gd name="T1" fmla="*/ 180 256 1"/>
              <a:gd name="G3" fmla="+- -10613336 T0 T1"/>
              <a:gd name="T2" fmla="*/ 0 256 1"/>
              <a:gd name="T3" fmla="*/ 90 256 1"/>
              <a:gd name="G4" fmla="+- -10613336 T2 T3"/>
              <a:gd name="G5" fmla="*/ G4 2 1"/>
              <a:gd name="T4" fmla="*/ 90 256 1"/>
              <a:gd name="T5" fmla="*/ 0 256 1"/>
              <a:gd name="G6" fmla="+- -10613336 T4 T5"/>
              <a:gd name="G7" fmla="*/ G6 2 1"/>
              <a:gd name="G8" fmla="abs -10613336"/>
              <a:gd name="T6" fmla="*/ 0 256 1"/>
              <a:gd name="T7" fmla="*/ 90 256 1"/>
              <a:gd name="G9" fmla="+- G8 T6 T7"/>
              <a:gd name="G10" fmla="?: G9 G7 G5"/>
              <a:gd name="T8" fmla="*/ 0 256 1"/>
              <a:gd name="T9" fmla="*/ 360 256 1"/>
              <a:gd name="G11" fmla="+- G10 T8 T9"/>
              <a:gd name="G12" fmla="?: G10 G11 G10"/>
              <a:gd name="T10" fmla="*/ 0 256 1"/>
              <a:gd name="T11" fmla="*/ 360 256 1"/>
              <a:gd name="G13" fmla="+- G12 T10 T11"/>
              <a:gd name="G14" fmla="?: G12 G13 G12"/>
              <a:gd name="G15" fmla="+- 0 0 G14"/>
              <a:gd name="G16" fmla="+- 10800 0 0"/>
              <a:gd name="G17" fmla="+- 10800 0 5650"/>
              <a:gd name="G18" fmla="*/ 5650 1 2"/>
              <a:gd name="G19" fmla="+- G18 5400 0"/>
              <a:gd name="G20" fmla="cos G19 -10613336"/>
              <a:gd name="G21" fmla="sin G19 -10613336"/>
              <a:gd name="G22" fmla="+- G20 10800 0"/>
              <a:gd name="G23" fmla="+- G21 10800 0"/>
              <a:gd name="G24" fmla="+- 10800 0 G20"/>
              <a:gd name="G25" fmla="+- 5650 10800 0"/>
              <a:gd name="G26" fmla="?: G9 G17 G25"/>
              <a:gd name="G27" fmla="?: G9 0 21600"/>
              <a:gd name="G28" fmla="cos 10800 -10613336"/>
              <a:gd name="G29" fmla="sin 10800 -10613336"/>
              <a:gd name="G30" fmla="sin 5650 -10613336"/>
              <a:gd name="G31" fmla="+- G28 10800 0"/>
              <a:gd name="G32" fmla="+- G29 10800 0"/>
              <a:gd name="G33" fmla="+- G30 10800 0"/>
              <a:gd name="G34" fmla="?: G4 0 G31"/>
              <a:gd name="G35" fmla="?: -10613336 G34 0"/>
              <a:gd name="G36" fmla="?: G6 G35 G31"/>
              <a:gd name="G37" fmla="+- 21600 0 G36"/>
              <a:gd name="G38" fmla="?: G4 0 G33"/>
              <a:gd name="G39" fmla="?: -10613336 G38 G32"/>
              <a:gd name="G40" fmla="?: G6 G39 0"/>
              <a:gd name="G41" fmla="?: G4 G32 21600"/>
              <a:gd name="G42" fmla="?: G6 G41 G33"/>
              <a:gd name="T12" fmla="*/ 10800 w 21600"/>
              <a:gd name="T13" fmla="*/ 0 h 21600"/>
              <a:gd name="T14" fmla="*/ 2979 w 21600"/>
              <a:gd name="T15" fmla="*/ 8251 h 21600"/>
              <a:gd name="T16" fmla="*/ 10800 w 21600"/>
              <a:gd name="T17" fmla="*/ 5150 h 21600"/>
              <a:gd name="T18" fmla="*/ 18621 w 21600"/>
              <a:gd name="T19" fmla="*/ 8251 h 21600"/>
              <a:gd name="T20" fmla="*/ G36 w 21600"/>
              <a:gd name="T21" fmla="*/ G40 h 21600"/>
              <a:gd name="T22" fmla="*/ G37 w 21600"/>
              <a:gd name="T23" fmla="*/ G42 h 21600"/>
            </a:gdLst>
            <a:ahLst/>
            <a:cxnLst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>
                <a:moveTo>
                  <a:pt x="5428" y="9049"/>
                </a:moveTo>
                <a:cubicBezTo>
                  <a:pt x="6186" y="6723"/>
                  <a:pt x="8354" y="5149"/>
                  <a:pt x="10800" y="5150"/>
                </a:cubicBezTo>
                <a:cubicBezTo>
                  <a:pt x="13245" y="5150"/>
                  <a:pt x="15413" y="6723"/>
                  <a:pt x="16171" y="9049"/>
                </a:cubicBezTo>
                <a:lnTo>
                  <a:pt x="21068" y="7453"/>
                </a:lnTo>
                <a:cubicBezTo>
                  <a:pt x="19619" y="3008"/>
                  <a:pt x="15475" y="-1"/>
                  <a:pt x="10799" y="0"/>
                </a:cubicBezTo>
                <a:cubicBezTo>
                  <a:pt x="6124" y="0"/>
                  <a:pt x="1980" y="3008"/>
                  <a:pt x="531" y="7453"/>
                </a:cubicBezTo>
                <a:close/>
              </a:path>
            </a:pathLst>
          </a:cu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txBody>
          <a:bodyPr wrap="none" anchor="ctr"/>
          <a:lstStyle/>
          <a:p>
            <a:endParaRPr lang="en-GB"/>
          </a:p>
        </p:txBody>
      </p:sp>
      <p:sp>
        <p:nvSpPr>
          <p:cNvPr id="16394" name="Text Box 10"/>
          <p:cNvSpPr txBox="1">
            <a:spLocks noChangeArrowheads="1"/>
          </p:cNvSpPr>
          <p:nvPr/>
        </p:nvSpPr>
        <p:spPr bwMode="auto">
          <a:xfrm>
            <a:off x="7010400" y="914400"/>
            <a:ext cx="71205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FR" sz="1400" b="1">
                <a:solidFill>
                  <a:schemeClr val="accent2"/>
                </a:solidFill>
              </a:rPr>
              <a:t>WATER</a:t>
            </a:r>
            <a:endParaRPr lang="en-GB" sz="1400" b="1">
              <a:solidFill>
                <a:schemeClr val="accent2"/>
              </a:solidFill>
            </a:endParaRPr>
          </a:p>
        </p:txBody>
      </p:sp>
      <p:sp>
        <p:nvSpPr>
          <p:cNvPr id="16395" name="Rectangle 11"/>
          <p:cNvSpPr>
            <a:spLocks noChangeArrowheads="1"/>
          </p:cNvSpPr>
          <p:nvPr/>
        </p:nvSpPr>
        <p:spPr bwMode="auto">
          <a:xfrm>
            <a:off x="2362200" y="1485900"/>
            <a:ext cx="1371600" cy="62865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txBody>
          <a:bodyPr wrap="none" anchor="ctr"/>
          <a:lstStyle/>
          <a:p>
            <a:pPr algn="ctr"/>
            <a:r>
              <a:rPr lang="fr-FR" sz="1400" b="1">
                <a:solidFill>
                  <a:schemeClr val="tx2"/>
                </a:solidFill>
              </a:rPr>
              <a:t>Revenue Service</a:t>
            </a:r>
          </a:p>
          <a:p>
            <a:pPr algn="ctr"/>
            <a:r>
              <a:rPr lang="fr-FR" sz="1400" b="1">
                <a:solidFill>
                  <a:schemeClr val="tx2"/>
                </a:solidFill>
              </a:rPr>
              <a:t>(State Budget)</a:t>
            </a:r>
            <a:endParaRPr lang="en-GB" sz="1400" b="1">
              <a:solidFill>
                <a:schemeClr val="tx2"/>
              </a:solidFill>
            </a:endParaRPr>
          </a:p>
        </p:txBody>
      </p:sp>
      <p:sp>
        <p:nvSpPr>
          <p:cNvPr id="16396" name="Rectangle 12"/>
          <p:cNvSpPr>
            <a:spLocks noChangeArrowheads="1"/>
          </p:cNvSpPr>
          <p:nvPr/>
        </p:nvSpPr>
        <p:spPr bwMode="auto">
          <a:xfrm>
            <a:off x="2438400" y="2514600"/>
            <a:ext cx="1295400" cy="742950"/>
          </a:xfrm>
          <a:prstGeom prst="rect">
            <a:avLst/>
          </a:prstGeom>
          <a:solidFill>
            <a:srgbClr val="996633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txBody>
          <a:bodyPr wrap="none" anchor="ctr"/>
          <a:lstStyle/>
          <a:p>
            <a:pPr algn="ctr"/>
            <a:r>
              <a:rPr lang="fr-FR" sz="1400" b="1">
                <a:solidFill>
                  <a:srgbClr val="FFFF00"/>
                </a:solidFill>
              </a:rPr>
              <a:t>Municipal</a:t>
            </a:r>
          </a:p>
          <a:p>
            <a:pPr algn="ctr"/>
            <a:r>
              <a:rPr lang="fr-FR" sz="1400" b="1">
                <a:solidFill>
                  <a:srgbClr val="FFFF00"/>
                </a:solidFill>
              </a:rPr>
              <a:t>Environmental </a:t>
            </a:r>
          </a:p>
          <a:p>
            <a:pPr algn="ctr"/>
            <a:r>
              <a:rPr lang="fr-FR" sz="1400" b="1">
                <a:solidFill>
                  <a:srgbClr val="FFFF00"/>
                </a:solidFill>
              </a:rPr>
              <a:t>Protection </a:t>
            </a:r>
          </a:p>
          <a:p>
            <a:pPr algn="ctr"/>
            <a:r>
              <a:rPr lang="fr-FR" sz="1400" b="1">
                <a:solidFill>
                  <a:srgbClr val="FFFF00"/>
                </a:solidFill>
              </a:rPr>
              <a:t>Fund</a:t>
            </a:r>
            <a:endParaRPr lang="en-GB" sz="1400" b="1">
              <a:solidFill>
                <a:srgbClr val="FFFF00"/>
              </a:solidFill>
            </a:endParaRPr>
          </a:p>
        </p:txBody>
      </p:sp>
      <p:sp>
        <p:nvSpPr>
          <p:cNvPr id="16397" name="Rectangle 13"/>
          <p:cNvSpPr>
            <a:spLocks noChangeArrowheads="1"/>
          </p:cNvSpPr>
          <p:nvPr/>
        </p:nvSpPr>
        <p:spPr bwMode="auto">
          <a:xfrm>
            <a:off x="1752600" y="3429000"/>
            <a:ext cx="1295400" cy="685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txBody>
          <a:bodyPr wrap="none" anchor="ctr"/>
          <a:lstStyle/>
          <a:p>
            <a:pPr algn="ctr"/>
            <a:r>
              <a:rPr lang="fr-FR" sz="1200" b="1"/>
              <a:t>State </a:t>
            </a:r>
          </a:p>
          <a:p>
            <a:pPr algn="ctr"/>
            <a:r>
              <a:rPr lang="fr-FR" sz="1200" b="1"/>
              <a:t>Environmental</a:t>
            </a:r>
          </a:p>
          <a:p>
            <a:pPr algn="ctr"/>
            <a:r>
              <a:rPr lang="fr-FR" sz="1200" b="1"/>
              <a:t>Protection</a:t>
            </a:r>
          </a:p>
          <a:p>
            <a:pPr algn="ctr"/>
            <a:r>
              <a:rPr lang="fr-FR" sz="1200" b="1"/>
              <a:t>Fund</a:t>
            </a:r>
            <a:endParaRPr lang="en-GB" sz="1200" b="1"/>
          </a:p>
        </p:txBody>
      </p:sp>
      <p:sp>
        <p:nvSpPr>
          <p:cNvPr id="16398" name="AutoShape 14"/>
          <p:cNvSpPr>
            <a:spLocks noChangeArrowheads="1"/>
          </p:cNvSpPr>
          <p:nvPr/>
        </p:nvSpPr>
        <p:spPr bwMode="auto">
          <a:xfrm>
            <a:off x="152400" y="1085850"/>
            <a:ext cx="1981200" cy="342900"/>
          </a:xfrm>
          <a:prstGeom prst="roundRect">
            <a:avLst>
              <a:gd name="adj" fmla="val 16667"/>
            </a:avLst>
          </a:prstGeom>
          <a:solidFill>
            <a:srgbClr val="FF3300"/>
          </a:solidFill>
          <a:ln w="57150">
            <a:solidFill>
              <a:srgbClr val="FFFF00"/>
            </a:solidFill>
            <a:round/>
            <a:headEnd/>
            <a:tailEnd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txBody>
          <a:bodyPr wrap="none" anchor="ctr"/>
          <a:lstStyle/>
          <a:p>
            <a:pPr algn="ctr"/>
            <a:r>
              <a:rPr lang="fr-FR" sz="1600" b="1" dirty="0"/>
              <a:t>STATE INCOME</a:t>
            </a:r>
            <a:endParaRPr lang="en-GB" sz="1600" b="1" dirty="0"/>
          </a:p>
        </p:txBody>
      </p:sp>
      <p:sp>
        <p:nvSpPr>
          <p:cNvPr id="16399" name="AutoShape 15"/>
          <p:cNvSpPr>
            <a:spLocks noChangeArrowheads="1"/>
          </p:cNvSpPr>
          <p:nvPr/>
        </p:nvSpPr>
        <p:spPr bwMode="auto">
          <a:xfrm>
            <a:off x="152400" y="4343400"/>
            <a:ext cx="2362200" cy="685800"/>
          </a:xfrm>
          <a:prstGeom prst="roundRect">
            <a:avLst>
              <a:gd name="adj" fmla="val 16667"/>
            </a:avLst>
          </a:prstGeom>
          <a:solidFill>
            <a:srgbClr val="FF3300"/>
          </a:solidFill>
          <a:ln w="57150">
            <a:solidFill>
              <a:srgbClr val="FFFF00"/>
            </a:solidFill>
            <a:round/>
            <a:headEnd/>
            <a:tailEnd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txBody>
          <a:bodyPr wrap="none" anchor="ctr"/>
          <a:lstStyle/>
          <a:p>
            <a:pPr algn="ctr"/>
            <a:r>
              <a:rPr lang="fr-FR" sz="1600" b="1"/>
              <a:t>INT. DONORS</a:t>
            </a:r>
          </a:p>
          <a:p>
            <a:pPr algn="ctr"/>
            <a:r>
              <a:rPr lang="fr-FR" sz="1600" b="1"/>
              <a:t>NIB, EIB, NEFCO,</a:t>
            </a:r>
          </a:p>
          <a:p>
            <a:pPr algn="ctr"/>
            <a:r>
              <a:rPr lang="fr-FR" sz="1600" b="1"/>
              <a:t>others</a:t>
            </a:r>
            <a:endParaRPr lang="en-GB" sz="1600" b="1"/>
          </a:p>
        </p:txBody>
      </p:sp>
      <p:sp>
        <p:nvSpPr>
          <p:cNvPr id="16400" name="AutoShape 16"/>
          <p:cNvSpPr>
            <a:spLocks noChangeArrowheads="1"/>
          </p:cNvSpPr>
          <p:nvPr/>
        </p:nvSpPr>
        <p:spPr bwMode="auto">
          <a:xfrm>
            <a:off x="4267200" y="2228850"/>
            <a:ext cx="1981200" cy="1143000"/>
          </a:xfrm>
          <a:prstGeom prst="hexagon">
            <a:avLst>
              <a:gd name="adj" fmla="val 32500"/>
              <a:gd name="vf" fmla="val 115470"/>
            </a:avLst>
          </a:prstGeom>
          <a:solidFill>
            <a:srgbClr val="996633"/>
          </a:solidFill>
          <a:ln w="57150">
            <a:solidFill>
              <a:srgbClr val="FF0000"/>
            </a:solidFill>
            <a:miter lim="800000"/>
            <a:headEnd/>
            <a:tailEnd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txBody>
          <a:bodyPr wrap="none" anchor="ctr"/>
          <a:lstStyle/>
          <a:p>
            <a:pPr algn="ctr"/>
            <a:r>
              <a:rPr lang="fr-FR" sz="1600" b="1">
                <a:solidFill>
                  <a:srgbClr val="FFFF00"/>
                </a:solidFill>
              </a:rPr>
              <a:t>MUNICIPALITIES</a:t>
            </a:r>
            <a:endParaRPr lang="en-GB" sz="1600" b="1">
              <a:solidFill>
                <a:srgbClr val="FFFF00"/>
              </a:solidFill>
            </a:endParaRPr>
          </a:p>
        </p:txBody>
      </p:sp>
      <p:sp>
        <p:nvSpPr>
          <p:cNvPr id="16401" name="AutoShape 17"/>
          <p:cNvSpPr>
            <a:spLocks noChangeArrowheads="1"/>
          </p:cNvSpPr>
          <p:nvPr/>
        </p:nvSpPr>
        <p:spPr bwMode="auto">
          <a:xfrm>
            <a:off x="6553200" y="3200400"/>
            <a:ext cx="1981200" cy="1428750"/>
          </a:xfrm>
          <a:prstGeom prst="star16">
            <a:avLst>
              <a:gd name="adj" fmla="val 37500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txBody>
          <a:bodyPr wrap="none" anchor="ctr"/>
          <a:lstStyle/>
          <a:p>
            <a:pPr algn="ctr"/>
            <a:r>
              <a:rPr lang="fr-FR" sz="1600" b="1">
                <a:solidFill>
                  <a:srgbClr val="FFFF00"/>
                </a:solidFill>
              </a:rPr>
              <a:t>WATER</a:t>
            </a:r>
          </a:p>
          <a:p>
            <a:pPr algn="ctr"/>
            <a:r>
              <a:rPr lang="fr-FR" sz="1600" b="1">
                <a:solidFill>
                  <a:srgbClr val="FFFF00"/>
                </a:solidFill>
              </a:rPr>
              <a:t>PROJECTS</a:t>
            </a:r>
            <a:endParaRPr lang="en-GB" sz="1600" b="1">
              <a:solidFill>
                <a:srgbClr val="FFFF00"/>
              </a:solidFill>
            </a:endParaRPr>
          </a:p>
        </p:txBody>
      </p:sp>
      <p:sp>
        <p:nvSpPr>
          <p:cNvPr id="16402" name="AutoShape 18"/>
          <p:cNvSpPr>
            <a:spLocks noChangeArrowheads="1"/>
          </p:cNvSpPr>
          <p:nvPr/>
        </p:nvSpPr>
        <p:spPr bwMode="auto">
          <a:xfrm rot="1999519">
            <a:off x="1371600" y="1600200"/>
            <a:ext cx="990600" cy="28575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3300"/>
          </a:solidFill>
          <a:ln w="9525">
            <a:solidFill>
              <a:srgbClr val="FF0000"/>
            </a:solidFill>
            <a:miter lim="800000"/>
            <a:headEnd/>
            <a:tailEnd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txBody>
          <a:bodyPr wrap="none" anchor="ctr"/>
          <a:lstStyle/>
          <a:p>
            <a:endParaRPr lang="en-GB"/>
          </a:p>
        </p:txBody>
      </p:sp>
      <p:sp>
        <p:nvSpPr>
          <p:cNvPr id="16403" name="AutoShape 19"/>
          <p:cNvSpPr>
            <a:spLocks noChangeArrowheads="1"/>
          </p:cNvSpPr>
          <p:nvPr/>
        </p:nvSpPr>
        <p:spPr bwMode="auto">
          <a:xfrm rot="1823449">
            <a:off x="3879855" y="1085996"/>
            <a:ext cx="228600" cy="457200"/>
          </a:xfrm>
          <a:prstGeom prst="downArrow">
            <a:avLst>
              <a:gd name="adj1" fmla="val 50000"/>
              <a:gd name="adj2" fmla="val 66667"/>
            </a:avLst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txBody>
          <a:bodyPr wrap="none" anchor="ctr"/>
          <a:lstStyle/>
          <a:p>
            <a:endParaRPr lang="en-GB"/>
          </a:p>
        </p:txBody>
      </p:sp>
      <p:sp>
        <p:nvSpPr>
          <p:cNvPr id="16404" name="AutoShape 20"/>
          <p:cNvSpPr>
            <a:spLocks noChangeArrowheads="1"/>
          </p:cNvSpPr>
          <p:nvPr/>
        </p:nvSpPr>
        <p:spPr bwMode="auto">
          <a:xfrm rot="-1765020">
            <a:off x="6705600" y="1200150"/>
            <a:ext cx="228600" cy="685800"/>
          </a:xfrm>
          <a:prstGeom prst="downArrow">
            <a:avLst>
              <a:gd name="adj1" fmla="val 50000"/>
              <a:gd name="adj2" fmla="val 100000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txBody>
          <a:bodyPr wrap="none" anchor="ctr"/>
          <a:lstStyle/>
          <a:p>
            <a:endParaRPr lang="en-GB"/>
          </a:p>
        </p:txBody>
      </p:sp>
      <p:sp>
        <p:nvSpPr>
          <p:cNvPr id="16405" name="AutoShape 21"/>
          <p:cNvSpPr>
            <a:spLocks noChangeArrowheads="1"/>
          </p:cNvSpPr>
          <p:nvPr/>
        </p:nvSpPr>
        <p:spPr bwMode="auto">
          <a:xfrm rot="2277100">
            <a:off x="8001000" y="1257300"/>
            <a:ext cx="228600" cy="628650"/>
          </a:xfrm>
          <a:prstGeom prst="downArrow">
            <a:avLst>
              <a:gd name="adj1" fmla="val 50000"/>
              <a:gd name="adj2" fmla="val 91667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txBody>
          <a:bodyPr wrap="none" anchor="ctr"/>
          <a:lstStyle/>
          <a:p>
            <a:endParaRPr lang="en-GB"/>
          </a:p>
        </p:txBody>
      </p:sp>
      <p:sp>
        <p:nvSpPr>
          <p:cNvPr id="16410" name="AutoShape 26"/>
          <p:cNvSpPr>
            <a:spLocks noChangeArrowheads="1"/>
          </p:cNvSpPr>
          <p:nvPr/>
        </p:nvSpPr>
        <p:spPr bwMode="auto">
          <a:xfrm rot="-3040673">
            <a:off x="6457950" y="3105150"/>
            <a:ext cx="114300" cy="533400"/>
          </a:xfrm>
          <a:prstGeom prst="downArrow">
            <a:avLst>
              <a:gd name="adj1" fmla="val 50000"/>
              <a:gd name="adj2" fmla="val 87500"/>
            </a:avLst>
          </a:prstGeom>
          <a:solidFill>
            <a:srgbClr val="996633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16413" name="Text Box 29"/>
          <p:cNvSpPr txBox="1">
            <a:spLocks noChangeArrowheads="1"/>
          </p:cNvSpPr>
          <p:nvPr/>
        </p:nvSpPr>
        <p:spPr bwMode="auto">
          <a:xfrm>
            <a:off x="6781800" y="2000250"/>
            <a:ext cx="1435100" cy="584775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>
            <a:outerShdw dist="107763" dir="2700000" sx="1000" sy="1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algn="ctr"/>
            <a:r>
              <a:rPr lang="fr-FR" sz="1600" b="1">
                <a:solidFill>
                  <a:schemeClr val="bg1"/>
                </a:solidFill>
              </a:rPr>
              <a:t>WATER</a:t>
            </a:r>
          </a:p>
          <a:p>
            <a:pPr algn="ctr"/>
            <a:r>
              <a:rPr lang="fr-FR" sz="1600" b="1">
                <a:solidFill>
                  <a:schemeClr val="bg1"/>
                </a:solidFill>
              </a:rPr>
              <a:t>AUTHORITY</a:t>
            </a:r>
            <a:endParaRPr lang="en-GB" sz="1600" b="1">
              <a:solidFill>
                <a:schemeClr val="bg1"/>
              </a:solidFill>
            </a:endParaRPr>
          </a:p>
        </p:txBody>
      </p:sp>
      <p:sp>
        <p:nvSpPr>
          <p:cNvPr id="16414" name="AutoShape 30"/>
          <p:cNvSpPr>
            <a:spLocks noChangeArrowheads="1"/>
          </p:cNvSpPr>
          <p:nvPr/>
        </p:nvSpPr>
        <p:spPr bwMode="auto">
          <a:xfrm>
            <a:off x="7391400" y="2457450"/>
            <a:ext cx="228600" cy="685800"/>
          </a:xfrm>
          <a:prstGeom prst="downArrow">
            <a:avLst>
              <a:gd name="adj1" fmla="val 50000"/>
              <a:gd name="adj2" fmla="val 100000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txBody>
          <a:bodyPr wrap="none" anchor="ctr"/>
          <a:lstStyle/>
          <a:p>
            <a:endParaRPr lang="en-GB"/>
          </a:p>
        </p:txBody>
      </p:sp>
      <p:sp>
        <p:nvSpPr>
          <p:cNvPr id="16416" name="AutoShape 32"/>
          <p:cNvSpPr>
            <a:spLocks noChangeArrowheads="1"/>
          </p:cNvSpPr>
          <p:nvPr/>
        </p:nvSpPr>
        <p:spPr bwMode="auto">
          <a:xfrm>
            <a:off x="2819400" y="4514850"/>
            <a:ext cx="609600" cy="400050"/>
          </a:xfrm>
          <a:custGeom>
            <a:avLst/>
            <a:gdLst>
              <a:gd name="G0" fmla="+- 9257 0 0"/>
              <a:gd name="G1" fmla="+- 18514 0 0"/>
              <a:gd name="G2" fmla="+- 7200 0 0"/>
              <a:gd name="G3" fmla="*/ 9257 1 2"/>
              <a:gd name="G4" fmla="+- G3 10800 0"/>
              <a:gd name="G5" fmla="+- 21600 9257 18514"/>
              <a:gd name="G6" fmla="+- 18514 7200 0"/>
              <a:gd name="G7" fmla="*/ G6 1 2"/>
              <a:gd name="G8" fmla="*/ 18514 2 1"/>
              <a:gd name="G9" fmla="+- G8 0 21600"/>
              <a:gd name="G10" fmla="*/ 21600 G0 G1"/>
              <a:gd name="G11" fmla="*/ 21600 G4 G1"/>
              <a:gd name="G12" fmla="*/ 21600 G5 G1"/>
              <a:gd name="G13" fmla="*/ 21600 G7 G1"/>
              <a:gd name="G14" fmla="*/ 18514 1 2"/>
              <a:gd name="G15" fmla="+- G5 0 G4"/>
              <a:gd name="G16" fmla="+- G0 0 G4"/>
              <a:gd name="G17" fmla="*/ G2 G15 G16"/>
              <a:gd name="T0" fmla="*/ 15429 w 21600"/>
              <a:gd name="T1" fmla="*/ 0 h 21600"/>
              <a:gd name="T2" fmla="*/ 9257 w 21600"/>
              <a:gd name="T3" fmla="*/ 7200 h 21600"/>
              <a:gd name="T4" fmla="*/ 0 w 21600"/>
              <a:gd name="T5" fmla="*/ 18001 h 21600"/>
              <a:gd name="T6" fmla="*/ 9257 w 21600"/>
              <a:gd name="T7" fmla="*/ 21600 h 21600"/>
              <a:gd name="T8" fmla="*/ 18514 w 21600"/>
              <a:gd name="T9" fmla="*/ 15000 h 21600"/>
              <a:gd name="T10" fmla="*/ 21600 w 21600"/>
              <a:gd name="T11" fmla="*/ 7200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G12 h 21600"/>
              <a:gd name="T20" fmla="*/ G1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 anchor="ctr"/>
          <a:lstStyle/>
          <a:p>
            <a:endParaRPr lang="en-GB"/>
          </a:p>
        </p:txBody>
      </p:sp>
      <p:pic>
        <p:nvPicPr>
          <p:cNvPr id="16417" name="Picture 33" descr="c:\Program Files\Fichiers communs\Microsoft Shared\Clipart\cagcat50\bs00508_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2800" y="2571750"/>
            <a:ext cx="685800" cy="389335"/>
          </a:xfrm>
          <a:prstGeom prst="rect">
            <a:avLst/>
          </a:prstGeom>
          <a:noFill/>
        </p:spPr>
      </p:pic>
      <p:pic>
        <p:nvPicPr>
          <p:cNvPr id="16418" name="Picture 34" descr="c:\Program Files\Fichiers communs\Microsoft Shared\Clipart\cagcat50\bs00508_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1600" y="1543050"/>
            <a:ext cx="685800" cy="389335"/>
          </a:xfrm>
          <a:prstGeom prst="rect">
            <a:avLst/>
          </a:prstGeom>
          <a:noFill/>
          <a:effectLst>
            <a:outerShdw dist="107763" dir="2700000" algn="ctr" rotWithShape="0">
              <a:srgbClr val="808080"/>
            </a:outerShdw>
          </a:effectLst>
        </p:spPr>
      </p:pic>
      <p:pic>
        <p:nvPicPr>
          <p:cNvPr id="16419" name="Picture 35" descr="c:\Program Files\Fichiers communs\Microsoft Shared\Clipart\cagcat50\bs00508_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90800" y="4754166"/>
            <a:ext cx="685800" cy="389334"/>
          </a:xfrm>
          <a:prstGeom prst="rect">
            <a:avLst/>
          </a:prstGeom>
          <a:noFill/>
          <a:effectLst>
            <a:outerShdw dist="107763" dir="2700000" algn="ctr" rotWithShape="0">
              <a:srgbClr val="808080"/>
            </a:outerShdw>
          </a:effectLst>
        </p:spPr>
      </p:pic>
      <p:pic>
        <p:nvPicPr>
          <p:cNvPr id="16420" name="Picture 36" descr="c:\Program Files\Fichiers communs\Microsoft Shared\Clipart\cagcat50\pe01846_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10400" y="1714500"/>
            <a:ext cx="914400" cy="366713"/>
          </a:xfrm>
          <a:prstGeom prst="rect">
            <a:avLst/>
          </a:prstGeom>
          <a:noFill/>
        </p:spPr>
      </p:pic>
      <p:pic>
        <p:nvPicPr>
          <p:cNvPr id="16421" name="Picture 37" descr="c:\Program Files\Fichiers communs\Microsoft Shared\Clipart\cagcat50\bl00381_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53001" y="2343151"/>
            <a:ext cx="701675" cy="279797"/>
          </a:xfrm>
          <a:prstGeom prst="rect">
            <a:avLst/>
          </a:prstGeom>
          <a:noFill/>
        </p:spPr>
      </p:pic>
      <p:sp>
        <p:nvSpPr>
          <p:cNvPr id="16422" name="Text Box 38"/>
          <p:cNvSpPr txBox="1">
            <a:spLocks noChangeArrowheads="1"/>
          </p:cNvSpPr>
          <p:nvPr/>
        </p:nvSpPr>
        <p:spPr bwMode="auto">
          <a:xfrm>
            <a:off x="5943601" y="4857750"/>
            <a:ext cx="280275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FR" sz="1200" b="1">
                <a:solidFill>
                  <a:srgbClr val="FF0000"/>
                </a:solidFill>
              </a:rPr>
              <a:t>EU/PHARE PROJECT N° 229725/0301 MS </a:t>
            </a:r>
            <a:endParaRPr lang="en-GB" sz="1200" b="1">
              <a:solidFill>
                <a:srgbClr val="FF0000"/>
              </a:solidFill>
            </a:endParaRPr>
          </a:p>
        </p:txBody>
      </p:sp>
      <p:pic>
        <p:nvPicPr>
          <p:cNvPr id="16423" name="Picture 39" descr="C:\Mes Documents\Mes images\PHARE-logo-1.t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34001" y="4857750"/>
            <a:ext cx="466725" cy="171450"/>
          </a:xfrm>
          <a:prstGeom prst="rect">
            <a:avLst/>
          </a:prstGeom>
          <a:noFill/>
        </p:spPr>
      </p:pic>
      <p:sp>
        <p:nvSpPr>
          <p:cNvPr id="16425" name="Oval 41"/>
          <p:cNvSpPr>
            <a:spLocks noChangeArrowheads="1"/>
          </p:cNvSpPr>
          <p:nvPr/>
        </p:nvSpPr>
        <p:spPr bwMode="auto">
          <a:xfrm>
            <a:off x="304800" y="2857500"/>
            <a:ext cx="1524000" cy="51435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fr-FR" sz="1200" b="1" dirty="0"/>
              <a:t>Fines and </a:t>
            </a:r>
            <a:r>
              <a:rPr lang="fr-FR" sz="1200" b="1" dirty="0" err="1" smtClean="0"/>
              <a:t>penalities</a:t>
            </a:r>
            <a:endParaRPr lang="en-GB" sz="1200" b="1" dirty="0"/>
          </a:p>
        </p:txBody>
      </p:sp>
      <p:sp>
        <p:nvSpPr>
          <p:cNvPr id="16428" name="AutoShape 44"/>
          <p:cNvSpPr>
            <a:spLocks noChangeArrowheads="1"/>
          </p:cNvSpPr>
          <p:nvPr/>
        </p:nvSpPr>
        <p:spPr bwMode="auto">
          <a:xfrm rot="2640795">
            <a:off x="1219200" y="3486150"/>
            <a:ext cx="533400" cy="171450"/>
          </a:xfrm>
          <a:prstGeom prst="rightArrow">
            <a:avLst>
              <a:gd name="adj1" fmla="val 50000"/>
              <a:gd name="adj2" fmla="val 58333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16432" name="Rectangle 48"/>
          <p:cNvSpPr>
            <a:spLocks noChangeArrowheads="1"/>
          </p:cNvSpPr>
          <p:nvPr/>
        </p:nvSpPr>
        <p:spPr bwMode="auto">
          <a:xfrm>
            <a:off x="3276600" y="4286250"/>
            <a:ext cx="1676400" cy="228600"/>
          </a:xfrm>
          <a:prstGeom prst="rect">
            <a:avLst/>
          </a:prstGeom>
          <a:solidFill>
            <a:srgbClr val="FF3300"/>
          </a:solidFill>
          <a:ln w="3810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fr-FR" sz="1600" b="1"/>
              <a:t>Grant and loans</a:t>
            </a:r>
            <a:endParaRPr lang="en-GB" sz="1600" b="1"/>
          </a:p>
        </p:txBody>
      </p:sp>
      <p:sp>
        <p:nvSpPr>
          <p:cNvPr id="16435" name="Line 51"/>
          <p:cNvSpPr>
            <a:spLocks noChangeShapeType="1"/>
          </p:cNvSpPr>
          <p:nvPr/>
        </p:nvSpPr>
        <p:spPr bwMode="auto">
          <a:xfrm>
            <a:off x="3276600" y="3714750"/>
            <a:ext cx="3124200" cy="342900"/>
          </a:xfrm>
          <a:prstGeom prst="line">
            <a:avLst/>
          </a:prstGeom>
          <a:noFill/>
          <a:ln w="57150">
            <a:solidFill>
              <a:srgbClr val="00FF99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16436" name="AutoShape 52"/>
          <p:cNvSpPr>
            <a:spLocks noChangeArrowheads="1"/>
          </p:cNvSpPr>
          <p:nvPr/>
        </p:nvSpPr>
        <p:spPr bwMode="auto">
          <a:xfrm>
            <a:off x="5257800" y="4229100"/>
            <a:ext cx="1447800" cy="285750"/>
          </a:xfrm>
          <a:prstGeom prst="rightArrow">
            <a:avLst>
              <a:gd name="adj1" fmla="val 50000"/>
              <a:gd name="adj2" fmla="val 95000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ransition>
    <p:dissolv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5656" y="195486"/>
            <a:ext cx="6840760" cy="709587"/>
          </a:xfrm>
          <a:solidFill>
            <a:schemeClr val="bg1">
              <a:lumMod val="85000"/>
            </a:schemeClr>
          </a:solidFill>
        </p:spPr>
        <p:txBody>
          <a:bodyPr>
            <a:normAutofit fontScale="90000"/>
          </a:bodyPr>
          <a:lstStyle/>
          <a:p>
            <a:r>
              <a:rPr lang="en-GB" sz="3600" b="1" dirty="0" smtClean="0"/>
              <a:t>Regional </a:t>
            </a:r>
            <a:r>
              <a:rPr lang="en-GB" sz="3600" b="1" dirty="0" smtClean="0"/>
              <a:t>Initiatives - Mediterranean</a:t>
            </a:r>
            <a:endParaRPr lang="en-GB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spcBef>
                <a:spcPts val="1800"/>
              </a:spcBef>
            </a:pPr>
            <a:r>
              <a:rPr lang="en-GB" sz="2800" b="1" dirty="0" smtClean="0"/>
              <a:t>Some important initiatives not focussing but related to RBM/IWRM such as the Mediterranean Action Plan, the EU MEDA Water Programme, The H2020 Initiative</a:t>
            </a:r>
          </a:p>
          <a:p>
            <a:pPr>
              <a:spcBef>
                <a:spcPts val="1800"/>
              </a:spcBef>
            </a:pPr>
            <a:r>
              <a:rPr lang="en-GB" sz="2800" b="1" dirty="0" smtClean="0"/>
              <a:t>Civil Society Initiatives (GWP-Med, IME)</a:t>
            </a:r>
          </a:p>
          <a:p>
            <a:pPr>
              <a:spcBef>
                <a:spcPts val="1800"/>
              </a:spcBef>
            </a:pPr>
            <a:r>
              <a:rPr lang="en-GB" sz="2800" b="1" dirty="0" smtClean="0"/>
              <a:t>The Mediterranean Component of the EU Water Initiative (Improving IWRM through dialogue)</a:t>
            </a:r>
          </a:p>
          <a:p>
            <a:pPr>
              <a:spcBef>
                <a:spcPts val="1800"/>
              </a:spcBef>
            </a:pPr>
            <a:r>
              <a:rPr lang="en-GB" sz="2800" b="1" dirty="0" smtClean="0"/>
              <a:t>The Joint Process WFD-EU Water Initiative</a:t>
            </a:r>
            <a:endParaRPr lang="en-GB" sz="2800" b="1" dirty="0"/>
          </a:p>
        </p:txBody>
      </p:sp>
      <p:pic>
        <p:nvPicPr>
          <p:cNvPr id="5" name="Picture 4" descr="project-logo-transparent-back.wm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720080" cy="81997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399584" y="4866501"/>
            <a:ext cx="37444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Regional Water Seminar, Brussels, 28-30 June 2011</a:t>
            </a: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600" y="339503"/>
            <a:ext cx="7992888" cy="648072"/>
          </a:xfrm>
          <a:solidFill>
            <a:schemeClr val="bg1">
              <a:lumMod val="85000"/>
            </a:schemeClr>
          </a:solidFill>
        </p:spPr>
        <p:txBody>
          <a:bodyPr>
            <a:noAutofit/>
          </a:bodyPr>
          <a:lstStyle/>
          <a:p>
            <a:r>
              <a:rPr lang="en-GB" sz="3200" b="1" dirty="0" smtClean="0"/>
              <a:t>Benefits </a:t>
            </a:r>
            <a:r>
              <a:rPr lang="en-GB" sz="3200" b="1" dirty="0" smtClean="0"/>
              <a:t>of regional cooperation</a:t>
            </a:r>
            <a:endParaRPr lang="en-GB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5646"/>
            <a:ext cx="8229600" cy="3168351"/>
          </a:xfrm>
        </p:spPr>
        <p:txBody>
          <a:bodyPr>
            <a:normAutofit/>
          </a:bodyPr>
          <a:lstStyle/>
          <a:p>
            <a:pPr>
              <a:spcBef>
                <a:spcPts val="1800"/>
              </a:spcBef>
            </a:pPr>
            <a:r>
              <a:rPr lang="en-GB" sz="2400" b="1" dirty="0" smtClean="0"/>
              <a:t>Improving knowledge</a:t>
            </a:r>
          </a:p>
          <a:p>
            <a:pPr>
              <a:spcBef>
                <a:spcPts val="1800"/>
              </a:spcBef>
            </a:pPr>
            <a:r>
              <a:rPr lang="en-GB" sz="2400" b="1" dirty="0" smtClean="0"/>
              <a:t>Learning alliances</a:t>
            </a:r>
          </a:p>
          <a:p>
            <a:pPr>
              <a:spcBef>
                <a:spcPts val="1800"/>
              </a:spcBef>
            </a:pPr>
            <a:r>
              <a:rPr lang="en-GB" sz="2400" b="1" dirty="0" smtClean="0"/>
              <a:t>Avoiding missed opportunities</a:t>
            </a:r>
          </a:p>
          <a:p>
            <a:pPr>
              <a:spcBef>
                <a:spcPts val="1800"/>
              </a:spcBef>
            </a:pPr>
            <a:r>
              <a:rPr lang="en-GB" sz="2400" b="1" dirty="0" smtClean="0"/>
              <a:t>Economy of scale by doing things together, building synergies and avoid repetition </a:t>
            </a:r>
            <a:endParaRPr lang="en-GB" sz="2400" b="1" dirty="0"/>
          </a:p>
        </p:txBody>
      </p:sp>
      <p:pic>
        <p:nvPicPr>
          <p:cNvPr id="5" name="Picture 4" descr="project-logo-transparent-back.wm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720080" cy="81997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399584" y="4866501"/>
            <a:ext cx="37444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Regional Water Seminar, Brussels, 28-30 June 2011</a:t>
            </a: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600" y="0"/>
            <a:ext cx="7920880" cy="987573"/>
          </a:xfrm>
          <a:solidFill>
            <a:schemeClr val="bg1">
              <a:lumMod val="85000"/>
            </a:schemeClr>
          </a:solidFill>
        </p:spPr>
        <p:txBody>
          <a:bodyPr>
            <a:noAutofit/>
          </a:bodyPr>
          <a:lstStyle/>
          <a:p>
            <a:r>
              <a:rPr lang="en-GB" sz="3200" b="1" dirty="0" smtClean="0"/>
              <a:t>MED EUWI</a:t>
            </a:r>
            <a:br>
              <a:rPr lang="en-GB" sz="3200" b="1" dirty="0" smtClean="0"/>
            </a:br>
            <a:r>
              <a:rPr lang="en-GB" sz="3200" b="1" dirty="0" smtClean="0"/>
              <a:t>Achievements and what went wrong</a:t>
            </a:r>
            <a:endParaRPr lang="en-GB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747864"/>
          </a:xfrm>
        </p:spPr>
        <p:txBody>
          <a:bodyPr>
            <a:noAutofit/>
          </a:bodyPr>
          <a:lstStyle/>
          <a:p>
            <a:pPr>
              <a:spcBef>
                <a:spcPts val="1800"/>
              </a:spcBef>
            </a:pPr>
            <a:r>
              <a:rPr lang="en-GB" sz="1800" b="1" dirty="0" smtClean="0"/>
              <a:t>Learning alliances were formed (Water Directors meeting, Joint Process working groups) but not sustained</a:t>
            </a:r>
          </a:p>
          <a:p>
            <a:pPr>
              <a:spcBef>
                <a:spcPts val="1800"/>
              </a:spcBef>
            </a:pPr>
            <a:r>
              <a:rPr lang="en-GB" sz="1800" b="1" dirty="0" smtClean="0"/>
              <a:t>Concentration </a:t>
            </a:r>
            <a:r>
              <a:rPr lang="en-GB" sz="1800" b="1" dirty="0" smtClean="0"/>
              <a:t>on bilateral support projects in stead of truly regional activities</a:t>
            </a:r>
          </a:p>
          <a:p>
            <a:pPr>
              <a:spcBef>
                <a:spcPts val="1800"/>
              </a:spcBef>
            </a:pPr>
            <a:r>
              <a:rPr lang="en-GB" sz="1800" b="1" dirty="0" smtClean="0"/>
              <a:t>IWRM </a:t>
            </a:r>
            <a:r>
              <a:rPr lang="en-GB" sz="1800" b="1" dirty="0" smtClean="0"/>
              <a:t>introduced </a:t>
            </a:r>
            <a:r>
              <a:rPr lang="en-GB" sz="1800" b="1" dirty="0" smtClean="0"/>
              <a:t>in different </a:t>
            </a:r>
            <a:r>
              <a:rPr lang="en-GB" sz="1800" b="1" dirty="0" smtClean="0"/>
              <a:t>countries (ad-hoc </a:t>
            </a:r>
            <a:r>
              <a:rPr lang="en-GB" sz="1800" b="1" dirty="0" smtClean="0"/>
              <a:t>support </a:t>
            </a:r>
            <a:r>
              <a:rPr lang="en-GB" sz="1800" b="1" dirty="0" smtClean="0"/>
              <a:t>measures, mainly </a:t>
            </a:r>
            <a:r>
              <a:rPr lang="en-GB" sz="1800" b="1" dirty="0" smtClean="0"/>
              <a:t>studies and “dialogues</a:t>
            </a:r>
            <a:r>
              <a:rPr lang="en-GB" sz="1800" b="1" dirty="0" smtClean="0"/>
              <a:t>”)</a:t>
            </a:r>
          </a:p>
          <a:p>
            <a:pPr>
              <a:spcBef>
                <a:spcPts val="600"/>
              </a:spcBef>
              <a:buNone/>
            </a:pPr>
            <a:r>
              <a:rPr lang="en-GB" sz="1800" b="1" dirty="0" smtClean="0"/>
              <a:t>	</a:t>
            </a:r>
            <a:r>
              <a:rPr lang="en-GB" sz="1800" b="1" dirty="0" smtClean="0"/>
              <a:t>Few efforts </a:t>
            </a:r>
            <a:r>
              <a:rPr lang="en-GB" sz="1800" b="1" dirty="0" smtClean="0"/>
              <a:t>to </a:t>
            </a:r>
            <a:r>
              <a:rPr lang="en-GB" sz="1800" b="1" dirty="0" smtClean="0"/>
              <a:t>improve national water management structures and </a:t>
            </a:r>
            <a:r>
              <a:rPr lang="en-GB" sz="1800" b="1" dirty="0" smtClean="0"/>
              <a:t>management cultures</a:t>
            </a:r>
            <a:endParaRPr lang="en-GB" sz="1800" b="1" dirty="0" smtClean="0"/>
          </a:p>
          <a:p>
            <a:pPr>
              <a:spcBef>
                <a:spcPts val="1800"/>
              </a:spcBef>
            </a:pPr>
            <a:r>
              <a:rPr lang="en-GB" sz="1800" b="1" dirty="0" smtClean="0"/>
              <a:t>Insufficient </a:t>
            </a:r>
            <a:r>
              <a:rPr lang="en-GB" sz="1800" b="1" dirty="0" err="1" smtClean="0"/>
              <a:t>SWAp</a:t>
            </a:r>
            <a:r>
              <a:rPr lang="en-GB" sz="1800" b="1" dirty="0" smtClean="0"/>
              <a:t> in country </a:t>
            </a:r>
            <a:r>
              <a:rPr lang="en-GB" sz="1800" b="1" dirty="0" smtClean="0"/>
              <a:t>dialogues so far</a:t>
            </a:r>
          </a:p>
          <a:p>
            <a:pPr>
              <a:spcBef>
                <a:spcPts val="1800"/>
              </a:spcBef>
            </a:pPr>
            <a:r>
              <a:rPr lang="en-GB" sz="1800" b="1" dirty="0" smtClean="0"/>
              <a:t>WFD principals </a:t>
            </a:r>
            <a:r>
              <a:rPr lang="en-GB" sz="1800" b="1" dirty="0" smtClean="0"/>
              <a:t>and modalities </a:t>
            </a:r>
            <a:r>
              <a:rPr lang="en-GB" sz="1800" b="1" dirty="0" smtClean="0"/>
              <a:t>still </a:t>
            </a:r>
            <a:r>
              <a:rPr lang="en-GB" sz="1800" b="1" dirty="0" smtClean="0"/>
              <a:t>insufficiently known in the South and East Mediterranean </a:t>
            </a:r>
            <a:r>
              <a:rPr lang="en-GB" sz="1800" b="1" dirty="0" smtClean="0"/>
              <a:t>countries</a:t>
            </a:r>
            <a:endParaRPr lang="en-GB" sz="1800" b="1" dirty="0"/>
          </a:p>
        </p:txBody>
      </p:sp>
      <p:pic>
        <p:nvPicPr>
          <p:cNvPr id="5" name="Picture 4" descr="project-logo-transparent-back.wm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720080" cy="81997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399584" y="4866501"/>
            <a:ext cx="37444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Regional Water Seminar, Brussels, 28-30 June 2011</a:t>
            </a: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/>
        </p:nvGraphicFramePr>
        <p:xfrm>
          <a:off x="457200" y="205978"/>
          <a:ext cx="8229600" cy="43660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9" name="Picture 18" descr="project-logo-transparent-back.wm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720080" cy="81997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399584" y="4866501"/>
            <a:ext cx="37444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Regional Water Seminar, Brussels, 28-30 June 2011</a:t>
            </a: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600" y="1"/>
            <a:ext cx="7920880" cy="627534"/>
          </a:xfrm>
        </p:spPr>
        <p:txBody>
          <a:bodyPr>
            <a:noAutofit/>
          </a:bodyPr>
          <a:lstStyle/>
          <a:p>
            <a:pPr marL="1439863" indent="-2519363"/>
            <a:r>
              <a:rPr lang="en-US" sz="2400" b="1" dirty="0" smtClean="0"/>
              <a:t>The Joint Process deals with river basin management</a:t>
            </a:r>
            <a:endParaRPr lang="en-GB" sz="2400" b="1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539552" y="1059582"/>
          <a:ext cx="8229600" cy="36576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1" name="Picture 20" descr="project-logo-transparent-back.wm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07504" y="51470"/>
            <a:ext cx="720080" cy="81997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399584" y="4866501"/>
            <a:ext cx="37444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Regional Water Seminar, Brussels, 28-30 June 2011</a:t>
            </a: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F53CF6F-1C1B-4C02-A731-93650C64FE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>
                                            <p:graphicEl>
                                              <a:dgm id="{2F53CF6F-1C1B-4C02-A731-93650C64FEE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C5A51CD-8ED3-4206-8608-6355A96537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>
                                            <p:graphicEl>
                                              <a:dgm id="{BC5A51CD-8ED3-4206-8608-6355A965370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9F0F892-20DD-4D70-B8F6-01BA52903C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>
                                            <p:graphicEl>
                                              <a:dgm id="{C9F0F892-20DD-4D70-B8F6-01BA52903C9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6961797-5562-4F72-8A00-3C6B0BB781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>
                                            <p:graphicEl>
                                              <a:dgm id="{46961797-5562-4F72-8A00-3C6B0BB7816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BAEEC67-785A-4EEE-8219-7AD683B68C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>
                                            <p:graphicEl>
                                              <a:dgm id="{8BAEEC67-785A-4EEE-8219-7AD683B68C2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7" grpId="0" uiExpand="1">
        <p:bldSub>
          <a:bldDgm bld="one"/>
        </p:bldSub>
      </p:bldGraphic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0"/>
            <a:ext cx="6480720" cy="555526"/>
          </a:xfrm>
        </p:spPr>
        <p:txBody>
          <a:bodyPr>
            <a:noAutofit/>
          </a:bodyPr>
          <a:lstStyle/>
          <a:p>
            <a:r>
              <a:rPr lang="en-US" sz="3600" b="1" dirty="0" smtClean="0"/>
              <a:t>Case studies</a:t>
            </a:r>
            <a:endParaRPr lang="en-GB" sz="3600" b="1" i="1" dirty="0"/>
          </a:p>
        </p:txBody>
      </p:sp>
      <p:pic>
        <p:nvPicPr>
          <p:cNvPr id="20" name="Picture 19" descr="project-logo-transparent-back.wm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720080" cy="81997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259632" y="1059582"/>
            <a:ext cx="6552728" cy="27853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24000" indent="-324000">
              <a:spcBef>
                <a:spcPts val="600"/>
              </a:spcBef>
              <a:buAutoNum type="arabicPeriod"/>
            </a:pPr>
            <a:r>
              <a:rPr lang="en-US" sz="2000" b="1" dirty="0" smtClean="0"/>
              <a:t>Lithuania/Latvia; Transboundary management of the Venta and Lielupe river basins (1999)</a:t>
            </a:r>
          </a:p>
          <a:p>
            <a:pPr marL="324000" indent="-324000">
              <a:spcBef>
                <a:spcPts val="600"/>
              </a:spcBef>
              <a:buAutoNum type="arabicPeriod"/>
            </a:pPr>
            <a:r>
              <a:rPr lang="en-US" sz="2000" b="1" dirty="0" smtClean="0"/>
              <a:t>Russian Federation: Water management in the Oka river basin (2000-2001)</a:t>
            </a:r>
          </a:p>
          <a:p>
            <a:pPr marL="324000" indent="-324000">
              <a:spcBef>
                <a:spcPts val="600"/>
              </a:spcBef>
              <a:buAutoNum type="arabicPeriod"/>
            </a:pPr>
            <a:r>
              <a:rPr lang="en-US" sz="2000" b="1" dirty="0" smtClean="0"/>
              <a:t>Ukraine/Slovakia/Hungary/Rumania: Flood protection in the Tisza river basin (2004-2005)</a:t>
            </a:r>
          </a:p>
          <a:p>
            <a:pPr marL="324000" indent="-324000">
              <a:spcBef>
                <a:spcPts val="600"/>
              </a:spcBef>
              <a:buAutoNum type="arabicPeriod"/>
            </a:pPr>
            <a:r>
              <a:rPr lang="en-US" sz="2000" b="1" dirty="0" smtClean="0"/>
              <a:t>Israel/Jordan/Lebanon/Palestine/Syria: Jordan river basin (2011)</a:t>
            </a:r>
            <a:endParaRPr lang="en-US" sz="2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5399584" y="4866501"/>
            <a:ext cx="37444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Regional Water Seminar, Brussels, 28-30 June 2011</a:t>
            </a: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1560" y="0"/>
            <a:ext cx="7772400" cy="555526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/>
              <a:t>Some characteristics</a:t>
            </a:r>
            <a:endParaRPr lang="en-GB" sz="3600" b="1" i="1" dirty="0"/>
          </a:p>
        </p:txBody>
      </p:sp>
      <p:pic>
        <p:nvPicPr>
          <p:cNvPr id="20" name="Picture 19" descr="project-logo-transparent-back.wm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496" y="0"/>
            <a:ext cx="720080" cy="81997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399584" y="4866501"/>
            <a:ext cx="37444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Regional Water Seminar, Brussels, 28-30 June 2011</a:t>
            </a: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827584" y="771550"/>
          <a:ext cx="7560840" cy="3935261"/>
        </p:xfrm>
        <a:graphic>
          <a:graphicData uri="http://schemas.openxmlformats.org/drawingml/2006/table">
            <a:tbl>
              <a:tblPr/>
              <a:tblGrid>
                <a:gridCol w="2149035"/>
                <a:gridCol w="1082361"/>
                <a:gridCol w="1082361"/>
                <a:gridCol w="1082361"/>
                <a:gridCol w="1082361"/>
                <a:gridCol w="1082361"/>
              </a:tblGrid>
              <a:tr h="817412">
                <a:tc>
                  <a:txBody>
                    <a:bodyPr/>
                    <a:lstStyle/>
                    <a:p>
                      <a:pPr algn="l" fontAlgn="ctr"/>
                      <a:r>
                        <a:rPr lang="en-GB" sz="18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588" marR="7588" marT="758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7375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size</a:t>
                      </a:r>
                    </a:p>
                  </a:txBody>
                  <a:tcPr marL="7588" marR="7588" marT="758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7375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countries</a:t>
                      </a:r>
                    </a:p>
                  </a:txBody>
                  <a:tcPr marL="7588" marR="7588" marT="758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7375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population</a:t>
                      </a:r>
                    </a:p>
                  </a:txBody>
                  <a:tcPr marL="7588" marR="7588" marT="758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7375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annual SW resources</a:t>
                      </a:r>
                    </a:p>
                  </a:txBody>
                  <a:tcPr marL="7588" marR="7588" marT="758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7375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water per capita</a:t>
                      </a:r>
                    </a:p>
                  </a:txBody>
                  <a:tcPr marL="7588" marR="7588" marT="758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7375D"/>
                    </a:solidFill>
                  </a:tcPr>
                </a:tc>
              </a:tr>
              <a:tr h="678018">
                <a:tc>
                  <a:txBody>
                    <a:bodyPr/>
                    <a:lstStyle/>
                    <a:p>
                      <a:pPr algn="l" fontAlgn="ctr"/>
                      <a:r>
                        <a:rPr lang="en-GB" sz="18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588" marR="7588" marT="758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75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[km</a:t>
                      </a:r>
                      <a:r>
                        <a:rPr lang="en-GB" sz="1800" b="1" i="0" u="none" strike="noStrike" baseline="30000">
                          <a:solidFill>
                            <a:srgbClr val="FFFFFF"/>
                          </a:solidFill>
                          <a:latin typeface="Calibri"/>
                        </a:rPr>
                        <a:t>2</a:t>
                      </a:r>
                      <a:r>
                        <a:rPr lang="en-GB" sz="18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]</a:t>
                      </a:r>
                    </a:p>
                  </a:txBody>
                  <a:tcPr marL="7588" marR="7588" marT="758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75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588" marR="7588" marT="758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75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[million]</a:t>
                      </a:r>
                    </a:p>
                  </a:txBody>
                  <a:tcPr marL="7588" marR="7588" marT="758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75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[million m</a:t>
                      </a:r>
                      <a:r>
                        <a:rPr lang="en-GB" sz="1800" b="1" i="0" u="none" strike="noStrike" baseline="30000">
                          <a:solidFill>
                            <a:srgbClr val="FFFFFF"/>
                          </a:solidFill>
                          <a:latin typeface="Calibri"/>
                        </a:rPr>
                        <a:t>3</a:t>
                      </a:r>
                      <a:r>
                        <a:rPr lang="en-GB" sz="18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]</a:t>
                      </a:r>
                    </a:p>
                  </a:txBody>
                  <a:tcPr marL="7588" marR="7588" marT="758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75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[m</a:t>
                      </a:r>
                      <a:r>
                        <a:rPr lang="en-GB" sz="1800" b="1" i="0" u="none" strike="noStrike" baseline="30000">
                          <a:solidFill>
                            <a:srgbClr val="FFFFFF"/>
                          </a:solidFill>
                          <a:latin typeface="Calibri"/>
                        </a:rPr>
                        <a:t>3</a:t>
                      </a:r>
                      <a:r>
                        <a:rPr lang="en-GB" sz="18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/year]</a:t>
                      </a:r>
                    </a:p>
                  </a:txBody>
                  <a:tcPr marL="7588" marR="7588" marT="758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75D"/>
                    </a:solidFill>
                  </a:tcPr>
                </a:tc>
              </a:tr>
              <a:tr h="509402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8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Venta</a:t>
                      </a:r>
                      <a:r>
                        <a:rPr lang="en-GB" sz="1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and </a:t>
                      </a:r>
                      <a:r>
                        <a:rPr lang="en-GB" sz="18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Lielupe</a:t>
                      </a:r>
                      <a:r>
                        <a:rPr lang="en-GB" sz="1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river</a:t>
                      </a:r>
                    </a:p>
                  </a:txBody>
                  <a:tcPr marL="7588" marR="7588" marT="758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29,500</a:t>
                      </a:r>
                    </a:p>
                  </a:txBody>
                  <a:tcPr marL="7588" marR="91061" marT="758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7588" marR="7588" marT="758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1.0</a:t>
                      </a:r>
                    </a:p>
                  </a:txBody>
                  <a:tcPr marL="7588" marR="91061" marT="758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4,600</a:t>
                      </a:r>
                    </a:p>
                  </a:txBody>
                  <a:tcPr marL="7588" marR="91061" marT="758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4,510</a:t>
                      </a:r>
                    </a:p>
                  </a:txBody>
                  <a:tcPr marL="7588" marR="91061" marT="758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509402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Oka river basin</a:t>
                      </a:r>
                    </a:p>
                  </a:txBody>
                  <a:tcPr marL="7588" marR="7588" marT="758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245,000</a:t>
                      </a:r>
                    </a:p>
                  </a:txBody>
                  <a:tcPr marL="7588" marR="91061" marT="758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 *</a:t>
                      </a:r>
                    </a:p>
                  </a:txBody>
                  <a:tcPr marL="7588" marR="7588" marT="758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45.0</a:t>
                      </a:r>
                    </a:p>
                  </a:txBody>
                  <a:tcPr marL="7588" marR="91061" marT="758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39,500</a:t>
                      </a:r>
                    </a:p>
                  </a:txBody>
                  <a:tcPr marL="7588" marR="91061" marT="758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878</a:t>
                      </a:r>
                    </a:p>
                  </a:txBody>
                  <a:tcPr marL="7588" marR="91061" marT="758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509402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Tisza river basin</a:t>
                      </a:r>
                    </a:p>
                  </a:txBody>
                  <a:tcPr marL="7588" marR="7588" marT="758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157,186</a:t>
                      </a:r>
                    </a:p>
                  </a:txBody>
                  <a:tcPr marL="7588" marR="91061" marT="758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7588" marR="7588" marT="758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14.0</a:t>
                      </a:r>
                    </a:p>
                  </a:txBody>
                  <a:tcPr marL="7588" marR="91061" marT="758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28,400</a:t>
                      </a:r>
                    </a:p>
                  </a:txBody>
                  <a:tcPr marL="7588" marR="91061" marT="758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2,029</a:t>
                      </a:r>
                    </a:p>
                  </a:txBody>
                  <a:tcPr marL="7588" marR="91061" marT="758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509402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Jordan river basin</a:t>
                      </a:r>
                    </a:p>
                  </a:txBody>
                  <a:tcPr marL="7588" marR="7588" marT="758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18,900</a:t>
                      </a:r>
                    </a:p>
                  </a:txBody>
                  <a:tcPr marL="7588" marR="91061" marT="758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7588" marR="7588" marT="758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9.4</a:t>
                      </a:r>
                    </a:p>
                  </a:txBody>
                  <a:tcPr marL="7588" marR="91061" marT="758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1,300</a:t>
                      </a:r>
                    </a:p>
                  </a:txBody>
                  <a:tcPr marL="7588" marR="91061" marT="758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138</a:t>
                      </a:r>
                    </a:p>
                  </a:txBody>
                  <a:tcPr marL="7588" marR="91061" marT="758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55397"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* oblasts</a:t>
                      </a:r>
                    </a:p>
                  </a:txBody>
                  <a:tcPr marL="7588" marR="7588" marT="758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588" marR="91061" marT="758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588" marR="7588" marT="758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588" marR="91061" marT="758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588" marR="91061" marT="758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588" marR="7588" marT="758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1187624" y="843558"/>
            <a:ext cx="6768752" cy="3940861"/>
            <a:chOff x="1187624" y="843558"/>
            <a:chExt cx="6768752" cy="3940861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187624" y="843558"/>
              <a:ext cx="6768752" cy="39408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7" name="Oval 6"/>
            <p:cNvSpPr/>
            <p:nvPr/>
          </p:nvSpPr>
          <p:spPr>
            <a:xfrm>
              <a:off x="4932040" y="2427734"/>
              <a:ext cx="1403648" cy="1008112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5796136" y="2499742"/>
              <a:ext cx="67326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/>
                <a:t>Latvia</a:t>
              </a:r>
              <a:endParaRPr lang="en-US" sz="1600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5364088" y="3291830"/>
              <a:ext cx="95090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/>
                <a:t>Lithuania</a:t>
              </a:r>
              <a:endParaRPr lang="en-US" sz="1600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99592" y="0"/>
            <a:ext cx="7272808" cy="555526"/>
          </a:xfrm>
        </p:spPr>
        <p:txBody>
          <a:bodyPr>
            <a:normAutofit/>
          </a:bodyPr>
          <a:lstStyle/>
          <a:p>
            <a:pPr algn="r"/>
            <a:r>
              <a:rPr lang="en-US" sz="2400" b="1" dirty="0" smtClean="0"/>
              <a:t>Venta/</a:t>
            </a:r>
            <a:r>
              <a:rPr lang="en-US" sz="2400" b="1" dirty="0" err="1" smtClean="0"/>
              <a:t>Lielupe</a:t>
            </a:r>
            <a:r>
              <a:rPr lang="en-US" sz="2400" b="1" dirty="0" smtClean="0"/>
              <a:t> basin</a:t>
            </a:r>
            <a:endParaRPr lang="en-GB" sz="2400" b="1" i="1" dirty="0"/>
          </a:p>
        </p:txBody>
      </p:sp>
      <p:pic>
        <p:nvPicPr>
          <p:cNvPr id="20" name="Picture 19" descr="project-logo-transparent-back.wm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720080" cy="81997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15616" y="2211710"/>
            <a:ext cx="691276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000" indent="-180000">
              <a:spcBef>
                <a:spcPts val="1200"/>
              </a:spcBef>
              <a:buFont typeface="Arial" pitchFamily="34" charset="0"/>
              <a:buChar char="•"/>
            </a:pPr>
            <a:r>
              <a:rPr lang="en-US" sz="2000" b="1" dirty="0" smtClean="0"/>
              <a:t>Nutrient rich wastewater (urban and agriculture) in upper branches of the rivers</a:t>
            </a:r>
          </a:p>
          <a:p>
            <a:pPr marL="180000" indent="-180000">
              <a:spcBef>
                <a:spcPts val="1200"/>
              </a:spcBef>
              <a:buFont typeface="Arial" pitchFamily="34" charset="0"/>
              <a:buChar char="•"/>
            </a:pPr>
            <a:r>
              <a:rPr lang="en-US" sz="2000" b="1" dirty="0" smtClean="0"/>
              <a:t>Sensitive area with respect to eutrophication (natural river flows, Gulf of Riga, Baltic Sea)</a:t>
            </a:r>
          </a:p>
          <a:p>
            <a:pPr marL="180000" indent="-180000">
              <a:spcBef>
                <a:spcPts val="1200"/>
              </a:spcBef>
              <a:buFont typeface="Arial" pitchFamily="34" charset="0"/>
              <a:buChar char="•"/>
            </a:pPr>
            <a:r>
              <a:rPr lang="en-US" sz="2000" b="1" dirty="0" smtClean="0"/>
              <a:t>Very little </a:t>
            </a:r>
            <a:r>
              <a:rPr lang="en-US" sz="2000" b="1" dirty="0" smtClean="0"/>
              <a:t>consultation between the two countries on upstream/downstream </a:t>
            </a:r>
            <a:r>
              <a:rPr lang="en-US" sz="2000" b="1" dirty="0" smtClean="0"/>
              <a:t>issues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5399584" y="4866501"/>
            <a:ext cx="37444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Regional Water Seminar, Brussels, 28-30 June 2011</a:t>
            </a: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1259632" y="1635646"/>
            <a:ext cx="4680520" cy="432048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SITUATION AT THE START OF THE PROJECT:</a:t>
            </a:r>
            <a:endParaRPr kumimoji="0" lang="en-GB" sz="2000" b="1" i="1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53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12" grpId="0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5"/>
          <p:cNvGrpSpPr/>
          <p:nvPr/>
        </p:nvGrpSpPr>
        <p:grpSpPr>
          <a:xfrm>
            <a:off x="3563888" y="1059582"/>
            <a:ext cx="2232248" cy="2499742"/>
            <a:chOff x="3347864" y="1347614"/>
            <a:chExt cx="2232248" cy="2499742"/>
          </a:xfrm>
        </p:grpSpPr>
        <p:grpSp>
          <p:nvGrpSpPr>
            <p:cNvPr id="4" name="Group 23"/>
            <p:cNvGrpSpPr/>
            <p:nvPr/>
          </p:nvGrpSpPr>
          <p:grpSpPr>
            <a:xfrm>
              <a:off x="3347864" y="1347614"/>
              <a:ext cx="2232248" cy="2499742"/>
              <a:chOff x="3347864" y="1347614"/>
              <a:chExt cx="2232248" cy="2499742"/>
            </a:xfrm>
          </p:grpSpPr>
          <p:sp>
            <p:nvSpPr>
              <p:cNvPr id="11" name="Rounded Rectangle 10"/>
              <p:cNvSpPr/>
              <p:nvPr/>
            </p:nvSpPr>
            <p:spPr>
              <a:xfrm>
                <a:off x="3347864" y="1347614"/>
                <a:ext cx="2232248" cy="2499742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" name="Rounded Rectangle 11"/>
              <p:cNvSpPr/>
              <p:nvPr/>
            </p:nvSpPr>
            <p:spPr>
              <a:xfrm>
                <a:off x="3563888" y="2695228"/>
                <a:ext cx="1800200" cy="864096"/>
              </a:xfrm>
              <a:prstGeom prst="roundRect">
                <a:avLst/>
              </a:prstGeom>
              <a:solidFill>
                <a:schemeClr val="tx2">
                  <a:lumMod val="7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Transboundary River Basin Commission</a:t>
                </a:r>
                <a:endParaRPr lang="en-US" dirty="0"/>
              </a:p>
            </p:txBody>
          </p:sp>
          <p:sp>
            <p:nvSpPr>
              <p:cNvPr id="14" name="Rounded Rectangle 13"/>
              <p:cNvSpPr/>
              <p:nvPr/>
            </p:nvSpPr>
            <p:spPr>
              <a:xfrm>
                <a:off x="3563888" y="1615108"/>
                <a:ext cx="1800200" cy="864096"/>
              </a:xfrm>
              <a:prstGeom prst="roundRect">
                <a:avLst/>
              </a:prstGeom>
              <a:solidFill>
                <a:srgbClr val="C0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rgbClr val="FFFF00"/>
                    </a:solidFill>
                  </a:rPr>
                  <a:t>Minister meeting (when needed)</a:t>
                </a:r>
                <a:endParaRPr lang="en-US" dirty="0">
                  <a:solidFill>
                    <a:srgbClr val="FFFF00"/>
                  </a:solidFill>
                </a:endParaRPr>
              </a:p>
            </p:txBody>
          </p:sp>
        </p:grpSp>
        <p:cxnSp>
          <p:nvCxnSpPr>
            <p:cNvPr id="42" name="Straight Arrow Connector 41"/>
            <p:cNvCxnSpPr>
              <a:stCxn id="14" idx="2"/>
              <a:endCxn id="12" idx="0"/>
            </p:cNvCxnSpPr>
            <p:nvPr/>
          </p:nvCxnSpPr>
          <p:spPr>
            <a:xfrm rot="5400000">
              <a:off x="4355976" y="2587216"/>
              <a:ext cx="216024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7584" y="0"/>
            <a:ext cx="8208912" cy="483518"/>
          </a:xfrm>
        </p:spPr>
        <p:txBody>
          <a:bodyPr>
            <a:normAutofit/>
          </a:bodyPr>
          <a:lstStyle/>
          <a:p>
            <a:pPr algn="r"/>
            <a:r>
              <a:rPr lang="en-US" sz="2400" b="1" dirty="0" smtClean="0"/>
              <a:t>New management </a:t>
            </a:r>
            <a:r>
              <a:rPr lang="en-US" sz="2400" b="1" dirty="0" smtClean="0"/>
              <a:t>structure  - Venta / Lielupe </a:t>
            </a:r>
            <a:r>
              <a:rPr lang="en-US" sz="2400" b="1" dirty="0" smtClean="0"/>
              <a:t>basin</a:t>
            </a:r>
            <a:endParaRPr lang="en-GB" sz="2400" b="1" i="1" dirty="0"/>
          </a:p>
        </p:txBody>
      </p:sp>
      <p:pic>
        <p:nvPicPr>
          <p:cNvPr id="20" name="Picture 19" descr="project-logo-transparent-back.wm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720080" cy="819974"/>
          </a:xfrm>
          <a:prstGeom prst="rect">
            <a:avLst/>
          </a:prstGeom>
        </p:spPr>
      </p:pic>
      <p:grpSp>
        <p:nvGrpSpPr>
          <p:cNvPr id="6" name="Group 46"/>
          <p:cNvGrpSpPr/>
          <p:nvPr/>
        </p:nvGrpSpPr>
        <p:grpSpPr>
          <a:xfrm>
            <a:off x="1043608" y="1059582"/>
            <a:ext cx="2736304" cy="3024336"/>
            <a:chOff x="827584" y="1347614"/>
            <a:chExt cx="2736304" cy="3024336"/>
          </a:xfrm>
        </p:grpSpPr>
        <p:sp>
          <p:nvSpPr>
            <p:cNvPr id="18" name="Rounded Rectangle 17"/>
            <p:cNvSpPr/>
            <p:nvPr/>
          </p:nvSpPr>
          <p:spPr>
            <a:xfrm>
              <a:off x="827584" y="1347614"/>
              <a:ext cx="2232248" cy="3024336"/>
            </a:xfrm>
            <a:prstGeom prst="roundRect">
              <a:avLst>
                <a:gd name="adj" fmla="val 5887"/>
              </a:avLst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r>
                <a:rPr lang="en-US" sz="1400" dirty="0" smtClean="0">
                  <a:solidFill>
                    <a:schemeClr val="tx1"/>
                  </a:solidFill>
                </a:rPr>
                <a:t>Democratic stakeholder structures</a:t>
              </a:r>
              <a:endParaRPr 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1043608" y="3219822"/>
              <a:ext cx="1800200" cy="864096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/>
                <a:t>River Basin Commission Latvia</a:t>
              </a:r>
              <a:endParaRPr lang="en-US" sz="1600" dirty="0"/>
            </a:p>
          </p:txBody>
        </p:sp>
        <p:sp>
          <p:nvSpPr>
            <p:cNvPr id="15" name="Rounded Rectangle 14"/>
            <p:cNvSpPr/>
            <p:nvPr/>
          </p:nvSpPr>
          <p:spPr>
            <a:xfrm>
              <a:off x="1043608" y="1995686"/>
              <a:ext cx="1800200" cy="864096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/>
                <a:t>River Basin Commission Lithuania</a:t>
              </a:r>
              <a:endParaRPr lang="en-US" sz="1600" dirty="0"/>
            </a:p>
          </p:txBody>
        </p:sp>
        <p:cxnSp>
          <p:nvCxnSpPr>
            <p:cNvPr id="25" name="Straight Arrow Connector 24"/>
            <p:cNvCxnSpPr/>
            <p:nvPr/>
          </p:nvCxnSpPr>
          <p:spPr>
            <a:xfrm rot="10800000">
              <a:off x="3059832" y="3147814"/>
              <a:ext cx="504056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Group 48"/>
          <p:cNvGrpSpPr/>
          <p:nvPr/>
        </p:nvGrpSpPr>
        <p:grpSpPr>
          <a:xfrm>
            <a:off x="3779912" y="3272086"/>
            <a:ext cx="1800200" cy="1459904"/>
            <a:chOff x="3563888" y="3560118"/>
            <a:chExt cx="1800200" cy="1459904"/>
          </a:xfrm>
        </p:grpSpPr>
        <p:sp>
          <p:nvSpPr>
            <p:cNvPr id="8" name="Rounded Rectangle 7"/>
            <p:cNvSpPr/>
            <p:nvPr/>
          </p:nvSpPr>
          <p:spPr>
            <a:xfrm>
              <a:off x="3563888" y="4155926"/>
              <a:ext cx="1800200" cy="864096"/>
            </a:xfrm>
            <a:prstGeom prst="roundRect">
              <a:avLst/>
            </a:prstGeom>
            <a:solidFill>
              <a:srgbClr val="00863D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European Commission</a:t>
              </a:r>
              <a:endParaRPr lang="en-US" dirty="0"/>
            </a:p>
          </p:txBody>
        </p:sp>
        <p:cxnSp>
          <p:nvCxnSpPr>
            <p:cNvPr id="39" name="Straight Arrow Connector 38"/>
            <p:cNvCxnSpPr>
              <a:stCxn id="8" idx="0"/>
              <a:endCxn id="12" idx="2"/>
            </p:cNvCxnSpPr>
            <p:nvPr/>
          </p:nvCxnSpPr>
          <p:spPr>
            <a:xfrm rot="5400000" flipH="1" flipV="1">
              <a:off x="4165687" y="3857625"/>
              <a:ext cx="596602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Group 34"/>
          <p:cNvGrpSpPr/>
          <p:nvPr/>
        </p:nvGrpSpPr>
        <p:grpSpPr>
          <a:xfrm>
            <a:off x="5580112" y="1779662"/>
            <a:ext cx="2448272" cy="2016224"/>
            <a:chOff x="5436096" y="1491630"/>
            <a:chExt cx="2448272" cy="2016224"/>
          </a:xfrm>
        </p:grpSpPr>
        <p:grpSp>
          <p:nvGrpSpPr>
            <p:cNvPr id="7" name="Group 47"/>
            <p:cNvGrpSpPr/>
            <p:nvPr/>
          </p:nvGrpSpPr>
          <p:grpSpPr>
            <a:xfrm>
              <a:off x="5436096" y="1491630"/>
              <a:ext cx="2448272" cy="1584176"/>
              <a:chOff x="5436096" y="1491630"/>
              <a:chExt cx="2448272" cy="1584176"/>
            </a:xfrm>
          </p:grpSpPr>
          <p:sp>
            <p:nvSpPr>
              <p:cNvPr id="13" name="Rounded Rectangle 12"/>
              <p:cNvSpPr/>
              <p:nvPr/>
            </p:nvSpPr>
            <p:spPr>
              <a:xfrm>
                <a:off x="6084168" y="1491630"/>
                <a:ext cx="1800200" cy="864096"/>
              </a:xfrm>
              <a:prstGeom prst="roundRect">
                <a:avLst/>
              </a:prstGeom>
              <a:solidFill>
                <a:srgbClr val="26269E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b="1" dirty="0" smtClean="0"/>
                  <a:t>Scientific Centers</a:t>
                </a:r>
                <a:endParaRPr lang="en-US" sz="1600" b="1" dirty="0"/>
              </a:p>
            </p:txBody>
          </p:sp>
          <p:cxnSp>
            <p:nvCxnSpPr>
              <p:cNvPr id="28" name="Straight Arrow Connector 27"/>
              <p:cNvCxnSpPr>
                <a:stCxn id="13" idx="1"/>
              </p:cNvCxnSpPr>
              <p:nvPr/>
            </p:nvCxnSpPr>
            <p:spPr>
              <a:xfrm rot="10800000" flipV="1">
                <a:off x="5436096" y="1923678"/>
                <a:ext cx="648072" cy="504056"/>
              </a:xfrm>
              <a:prstGeom prst="straightConnector1">
                <a:avLst/>
              </a:prstGeom>
              <a:ln w="25400">
                <a:solidFill>
                  <a:schemeClr val="tx1"/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Arrow Connector 30"/>
              <p:cNvCxnSpPr>
                <a:stCxn id="32" idx="1"/>
              </p:cNvCxnSpPr>
              <p:nvPr/>
            </p:nvCxnSpPr>
            <p:spPr>
              <a:xfrm rot="10800000">
                <a:off x="5436096" y="2715766"/>
                <a:ext cx="648072" cy="360040"/>
              </a:xfrm>
              <a:prstGeom prst="straightConnector1">
                <a:avLst/>
              </a:prstGeom>
              <a:ln w="25400">
                <a:solidFill>
                  <a:schemeClr val="tx1"/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2" name="Rounded Rectangle 31"/>
            <p:cNvSpPr/>
            <p:nvPr/>
          </p:nvSpPr>
          <p:spPr>
            <a:xfrm>
              <a:off x="6084168" y="2643758"/>
              <a:ext cx="1800200" cy="864096"/>
            </a:xfrm>
            <a:prstGeom prst="roundRect">
              <a:avLst/>
            </a:prstGeom>
            <a:solidFill>
              <a:srgbClr val="26269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 smtClean="0"/>
                <a:t>Environmental Agencies</a:t>
              </a:r>
              <a:endParaRPr lang="en-US" sz="1600" b="1" dirty="0"/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5399584" y="4866501"/>
            <a:ext cx="37444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Regional Water Seminar, Brussels, 28-30 June 2011</a:t>
            </a: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99592" y="0"/>
            <a:ext cx="8064896" cy="555526"/>
          </a:xfrm>
        </p:spPr>
        <p:txBody>
          <a:bodyPr>
            <a:normAutofit/>
          </a:bodyPr>
          <a:lstStyle/>
          <a:p>
            <a:pPr algn="r"/>
            <a:r>
              <a:rPr lang="en-US" sz="2400" b="1" dirty="0" smtClean="0"/>
              <a:t>Venta/</a:t>
            </a:r>
            <a:r>
              <a:rPr lang="en-US" sz="2400" b="1" dirty="0" err="1" smtClean="0"/>
              <a:t>Lielupe</a:t>
            </a:r>
            <a:r>
              <a:rPr lang="en-US" sz="2400" b="1" dirty="0" smtClean="0"/>
              <a:t> </a:t>
            </a:r>
            <a:r>
              <a:rPr lang="en-US" sz="2400" b="1" dirty="0" smtClean="0"/>
              <a:t>basin</a:t>
            </a:r>
            <a:endParaRPr lang="en-GB" sz="2400" b="1" i="1" dirty="0"/>
          </a:p>
        </p:txBody>
      </p:sp>
      <p:pic>
        <p:nvPicPr>
          <p:cNvPr id="20" name="Picture 19" descr="project-logo-transparent-back.wm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720080" cy="81997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67544" y="1563638"/>
            <a:ext cx="813690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000" indent="-180000">
              <a:spcBef>
                <a:spcPts val="1200"/>
              </a:spcBef>
              <a:buFont typeface="Arial" pitchFamily="34" charset="0"/>
              <a:buChar char="•"/>
            </a:pPr>
            <a:r>
              <a:rPr lang="en-US" sz="2000" b="1" dirty="0" smtClean="0"/>
              <a:t>National River Basin Commissions for each river</a:t>
            </a:r>
          </a:p>
          <a:p>
            <a:pPr marL="180000" indent="-180000">
              <a:spcBef>
                <a:spcPts val="1200"/>
              </a:spcBef>
              <a:buFont typeface="Arial" pitchFamily="34" charset="0"/>
              <a:buChar char="•"/>
            </a:pPr>
            <a:r>
              <a:rPr lang="en-US" sz="2000" b="1" dirty="0" smtClean="0"/>
              <a:t>Technical protocol (treaty) between Lithuania and Latvia on the management of the river basins (2003)</a:t>
            </a:r>
          </a:p>
          <a:p>
            <a:pPr marL="180000" indent="-180000">
              <a:spcBef>
                <a:spcPts val="1200"/>
              </a:spcBef>
              <a:buFont typeface="Arial" pitchFamily="34" charset="0"/>
              <a:buChar char="•"/>
            </a:pPr>
            <a:r>
              <a:rPr lang="en-US" sz="2000" b="1" dirty="0" smtClean="0"/>
              <a:t>Joint River Basin Commission under WFD since 2006</a:t>
            </a:r>
          </a:p>
          <a:p>
            <a:pPr marL="180000" indent="-180000">
              <a:spcBef>
                <a:spcPts val="1200"/>
              </a:spcBef>
              <a:buFont typeface="Arial" pitchFamily="34" charset="0"/>
              <a:buChar char="•"/>
            </a:pPr>
            <a:r>
              <a:rPr lang="en-US" sz="2000" b="1" dirty="0" smtClean="0"/>
              <a:t>Joint transboundary management (</a:t>
            </a:r>
            <a:r>
              <a:rPr lang="en-US" sz="2000" b="1" dirty="0" smtClean="0"/>
              <a:t>operation and planning)</a:t>
            </a:r>
          </a:p>
          <a:p>
            <a:pPr marL="180000" indent="-180000">
              <a:spcBef>
                <a:spcPts val="1200"/>
              </a:spcBef>
              <a:buFont typeface="Arial" pitchFamily="34" charset="0"/>
              <a:buChar char="•"/>
            </a:pPr>
            <a:r>
              <a:rPr lang="en-US" sz="2000" b="1" dirty="0" smtClean="0"/>
              <a:t>River Basin Commissions have own income (like in France) and subsidize capital investments (in their own country</a:t>
            </a:r>
            <a:r>
              <a:rPr lang="en-US" sz="2000" b="1" dirty="0" smtClean="0"/>
              <a:t>)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399584" y="4866501"/>
            <a:ext cx="37444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Regional Water Seminar, Brussels, 28-30 June 2011</a:t>
            </a: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83568" y="987574"/>
            <a:ext cx="3816424" cy="432048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ACCOMPLISHED IMPROVEMENTS:</a:t>
            </a:r>
            <a:endParaRPr kumimoji="0" lang="en-GB" sz="2000" b="1" i="1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395536" y="4371950"/>
            <a:ext cx="8352928" cy="432048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TRANSBOUNDARY 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  <a:sym typeface="Wingdings" pitchFamily="2" charset="2"/>
              </a:rPr>
              <a:t> ACCELERATION OF POLLUTION CONTROL INVESTMENTS</a:t>
            </a:r>
            <a:endParaRPr kumimoji="0" lang="en-GB" sz="2000" b="1" i="1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53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53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7" grpId="0"/>
      <p:bldP spid="6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 descr="oka OBLAS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555526"/>
            <a:ext cx="6481753" cy="4587974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1560" y="0"/>
            <a:ext cx="8424936" cy="555526"/>
          </a:xfrm>
        </p:spPr>
        <p:txBody>
          <a:bodyPr>
            <a:normAutofit/>
          </a:bodyPr>
          <a:lstStyle/>
          <a:p>
            <a:pPr algn="r"/>
            <a:r>
              <a:rPr lang="en-US" sz="2400" b="1" dirty="0" smtClean="0"/>
              <a:t>Oka river basin</a:t>
            </a:r>
            <a:endParaRPr lang="en-GB" sz="2400" b="1" i="1" dirty="0"/>
          </a:p>
        </p:txBody>
      </p:sp>
      <p:pic>
        <p:nvPicPr>
          <p:cNvPr id="20" name="Picture 19" descr="project-logo-transparent-back.wm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720080" cy="81997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67544" y="1635646"/>
            <a:ext cx="813690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000" indent="-180000">
              <a:spcBef>
                <a:spcPts val="1200"/>
              </a:spcBef>
              <a:buFont typeface="Arial" pitchFamily="34" charset="0"/>
              <a:buChar char="•"/>
            </a:pPr>
            <a:r>
              <a:rPr lang="en-US" sz="2000" b="1" dirty="0" smtClean="0"/>
              <a:t>Sufficient </a:t>
            </a:r>
            <a:r>
              <a:rPr lang="en-US" sz="2000" b="1" dirty="0" smtClean="0"/>
              <a:t>water resources</a:t>
            </a:r>
          </a:p>
          <a:p>
            <a:pPr marL="180000" indent="-180000">
              <a:spcBef>
                <a:spcPts val="1200"/>
              </a:spcBef>
              <a:buFont typeface="Arial" pitchFamily="34" charset="0"/>
              <a:buChar char="•"/>
            </a:pPr>
            <a:r>
              <a:rPr lang="en-US" sz="2000" b="1" dirty="0" smtClean="0"/>
              <a:t>Mainly water quality problems (toxic components, BOD) causing problems for drinking water supply</a:t>
            </a:r>
          </a:p>
          <a:p>
            <a:pPr marL="180000" indent="-180000">
              <a:spcBef>
                <a:spcPts val="1200"/>
              </a:spcBef>
              <a:buFont typeface="Arial" pitchFamily="34" charset="0"/>
              <a:buChar char="•"/>
            </a:pPr>
            <a:r>
              <a:rPr lang="en-US" sz="2000" b="1" dirty="0" smtClean="0"/>
              <a:t>Upstream-downstream conflict between polluters and water users</a:t>
            </a:r>
          </a:p>
          <a:p>
            <a:pPr marL="180000" indent="-180000">
              <a:spcBef>
                <a:spcPts val="1200"/>
              </a:spcBef>
              <a:buFont typeface="Arial" pitchFamily="34" charset="0"/>
              <a:buChar char="•"/>
            </a:pPr>
            <a:r>
              <a:rPr lang="en-US" sz="2000" b="1" dirty="0" smtClean="0"/>
              <a:t>Polluters are not paying for damage</a:t>
            </a:r>
          </a:p>
          <a:p>
            <a:pPr marL="180000" indent="-180000">
              <a:spcBef>
                <a:spcPts val="1200"/>
              </a:spcBef>
              <a:buFont typeface="Arial" pitchFamily="34" charset="0"/>
              <a:buChar char="•"/>
            </a:pPr>
            <a:r>
              <a:rPr lang="en-US" sz="2000" b="1" dirty="0" smtClean="0"/>
              <a:t>Decision-making system does not deliver; existing river basin organizations are mainly scientific and planning, but planning is not </a:t>
            </a:r>
            <a:r>
              <a:rPr lang="en-US" sz="2000" b="1" dirty="0" smtClean="0"/>
              <a:t>implemented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399584" y="4866501"/>
            <a:ext cx="37444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Regional Water Seminar, Brussels, 28-30 June 2011</a:t>
            </a: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611560" y="1131590"/>
            <a:ext cx="4680520" cy="432048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SITUATION AT THE START OF THE PROJECT:</a:t>
            </a:r>
            <a:endParaRPr kumimoji="0" lang="en-GB" sz="2000" b="1" i="1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53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7" grpId="0"/>
      <p:bldP spid="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1841</Words>
  <Application>Microsoft Office PowerPoint</Application>
  <PresentationFormat>On-screen Show (16:9)</PresentationFormat>
  <Paragraphs>355</Paragraphs>
  <Slides>27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Office Theme</vt:lpstr>
      <vt:lpstr>Experiences with Transboundary River Basin Management in Eastern Europe and the Middle East;  Role of regional support mechanisms</vt:lpstr>
      <vt:lpstr>Activities of the Project “Support to MED EUWI”</vt:lpstr>
      <vt:lpstr>The Joint Process deals with river basin management</vt:lpstr>
      <vt:lpstr>Case studies</vt:lpstr>
      <vt:lpstr>Some characteristics</vt:lpstr>
      <vt:lpstr>Venta/Lielupe basin</vt:lpstr>
      <vt:lpstr>New management structure  - Venta / Lielupe basin</vt:lpstr>
      <vt:lpstr>Venta/Lielupe basin</vt:lpstr>
      <vt:lpstr>Oka river basin</vt:lpstr>
      <vt:lpstr>New management structure – Russian Federation</vt:lpstr>
      <vt:lpstr>Oka river basin</vt:lpstr>
      <vt:lpstr>Slide 12</vt:lpstr>
      <vt:lpstr>Management structure – Tisza river</vt:lpstr>
      <vt:lpstr>Tisza river basin</vt:lpstr>
      <vt:lpstr>MED EUWI Jordan river pilot project</vt:lpstr>
      <vt:lpstr>Jordan River Proposed river basin consultation structure</vt:lpstr>
      <vt:lpstr>Jordan River Purpose of the consultations</vt:lpstr>
      <vt:lpstr>Lessons learned in transboundary RBM</vt:lpstr>
      <vt:lpstr>Present status of transboundary RBM</vt:lpstr>
      <vt:lpstr>Starting up RBM – Sequence of actions</vt:lpstr>
      <vt:lpstr>Technical tools</vt:lpstr>
      <vt:lpstr>Slide 22</vt:lpstr>
      <vt:lpstr>Slide 23</vt:lpstr>
      <vt:lpstr>Regional Initiatives - Mediterranean</vt:lpstr>
      <vt:lpstr>Benefits of regional cooperation</vt:lpstr>
      <vt:lpstr>MED EUWI Achievements and what went wrong</vt:lpstr>
      <vt:lpstr>Slide 27</vt:lpstr>
    </vt:vector>
  </TitlesOfParts>
  <Company>WRE Consult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Final evaluation of the WaDImena project</dc:title>
  <dc:creator>Gert</dc:creator>
  <cp:lastModifiedBy>Gert</cp:lastModifiedBy>
  <cp:revision>374</cp:revision>
  <dcterms:created xsi:type="dcterms:W3CDTF">2010-04-18T09:06:32Z</dcterms:created>
  <dcterms:modified xsi:type="dcterms:W3CDTF">2011-06-26T20:53:24Z</dcterms:modified>
</cp:coreProperties>
</file>