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04FAC-3274-4D31-91C5-BBEFB73B98F0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2B4D1-B816-4CFD-B972-B82CFD6224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075958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000" dirty="0" smtClean="0"/>
              <a:t>There is a focus on blending as loans and grants – but there is also a </a:t>
            </a:r>
            <a:r>
              <a:rPr lang="en-US" sz="2000" b="1" dirty="0" smtClean="0"/>
              <a:t>blending on skills and roles</a:t>
            </a:r>
            <a:r>
              <a:rPr lang="en-US" sz="2000" dirty="0" smtClean="0"/>
              <a:t> (EIB has few water specialists so can make use of EU presence on the ground) – need </a:t>
            </a:r>
            <a:r>
              <a:rPr lang="en-US" sz="2000" b="1" dirty="0" smtClean="0"/>
              <a:t>clearer delegation</a:t>
            </a:r>
            <a:r>
              <a:rPr lang="en-US" sz="2000" dirty="0" smtClean="0"/>
              <a:t> when we work together  </a:t>
            </a:r>
          </a:p>
          <a:p>
            <a:pPr marL="342900" indent="-342900">
              <a:buFontTx/>
              <a:buAutoNum type="arabicPeriod"/>
            </a:pPr>
            <a:endParaRPr lang="en-US" sz="2000" dirty="0" smtClean="0"/>
          </a:p>
          <a:p>
            <a:pPr marL="342900" indent="-342900">
              <a:buFontTx/>
              <a:buAutoNum type="arabicPeriod"/>
            </a:pPr>
            <a:r>
              <a:rPr lang="en-US" sz="2000" b="1" dirty="0" smtClean="0"/>
              <a:t>Time horizon</a:t>
            </a:r>
            <a:r>
              <a:rPr lang="en-US" sz="2000" dirty="0" smtClean="0"/>
              <a:t> is important needs to be flexible but not too flexible or it encourages delay</a:t>
            </a:r>
          </a:p>
          <a:p>
            <a:pPr marL="342900" indent="-342900">
              <a:buFontTx/>
              <a:buAutoNum type="arabicPeriod"/>
            </a:pPr>
            <a:endParaRPr lang="en-US" sz="2000" dirty="0" smtClean="0"/>
          </a:p>
          <a:p>
            <a:pPr marL="342900" indent="-342900">
              <a:buFontTx/>
              <a:buAutoNum type="arabicPeriod"/>
            </a:pPr>
            <a:r>
              <a:rPr lang="en-US" sz="2000" b="1" dirty="0" smtClean="0"/>
              <a:t>Sharing project pipelines</a:t>
            </a:r>
            <a:r>
              <a:rPr lang="en-US" sz="2000" dirty="0" smtClean="0"/>
              <a:t> and using loan officers to take part in coordination meetings</a:t>
            </a:r>
          </a:p>
          <a:p>
            <a:pPr marL="342900" indent="-342900">
              <a:buFontTx/>
              <a:buAutoNum type="arabicPeriod"/>
            </a:pPr>
            <a:endParaRPr lang="en-US" sz="2000" dirty="0" smtClean="0"/>
          </a:p>
          <a:p>
            <a:pPr marL="342900" indent="-342900">
              <a:buFontTx/>
              <a:buAutoNum type="arabicPeriod"/>
            </a:pPr>
            <a:r>
              <a:rPr lang="en-US" sz="2000" b="1" dirty="0" smtClean="0"/>
              <a:t>Lowest common denominator </a:t>
            </a:r>
            <a:r>
              <a:rPr lang="en-US" sz="2000" dirty="0" smtClean="0"/>
              <a:t>problem of following the worst of all procedures is less with EIB-EC because their share a framework</a:t>
            </a:r>
          </a:p>
          <a:p>
            <a:pPr marL="342900" indent="-342900">
              <a:buFontTx/>
              <a:buAutoNum type="arabicPeriod"/>
            </a:pPr>
            <a:endParaRPr lang="en-US" sz="2000" dirty="0" smtClean="0"/>
          </a:p>
          <a:p>
            <a:pPr marL="342900" indent="-342900">
              <a:buFontTx/>
              <a:buAutoNum type="arabicPeriod"/>
            </a:pPr>
            <a:r>
              <a:rPr lang="en-US" sz="2000" b="1" dirty="0" smtClean="0"/>
              <a:t>What to do: </a:t>
            </a:r>
            <a:r>
              <a:rPr lang="en-US" sz="2000" dirty="0" smtClean="0"/>
              <a:t> SWAP – Indicators (how to make them work- Bolivia) – get close to actors – corruption (rational?) and the irrational (politically rational) – avoid risk …stay away unless not needed? – lower ambition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6064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Maximising synergies</a:t>
            </a:r>
            <a:endParaRPr lang="en-US" sz="20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1 </a:t>
            </a:r>
            <a:r>
              <a:rPr lang="en-GB" sz="2800" dirty="0" err="1">
                <a:solidFill>
                  <a:schemeClr val="bg1"/>
                </a:solidFill>
                <a:latin typeface="Calibri" charset="0"/>
              </a:rPr>
              <a:t>M</a:t>
            </a:r>
            <a:r>
              <a:rPr lang="en-GB" sz="2800" dirty="0" err="1" smtClean="0">
                <a:solidFill>
                  <a:schemeClr val="bg1"/>
                </a:solidFill>
                <a:latin typeface="Calibri" charset="0"/>
              </a:rPr>
              <a:t>aximsing</a:t>
            </a:r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 synergies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3 sustainability challenges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899592" y="729272"/>
            <a:ext cx="806457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sz="2000" dirty="0" smtClean="0"/>
              <a:t>Regulator - Why </a:t>
            </a:r>
            <a:r>
              <a:rPr lang="en-GB" sz="2000" dirty="0"/>
              <a:t>does the public side of a contract often breach the contract – because they can!....a regulator function helps to distance tariff from politics - But will an external regulator stand up to a </a:t>
            </a:r>
            <a:r>
              <a:rPr lang="en-GB" sz="2000" dirty="0" smtClean="0"/>
              <a:t>President ?</a:t>
            </a:r>
          </a:p>
          <a:p>
            <a:pPr marL="342900" indent="-342900">
              <a:buFontTx/>
              <a:buAutoNum type="arabicPeriod"/>
            </a:pPr>
            <a:endParaRPr lang="en-GB" sz="2000" dirty="0"/>
          </a:p>
          <a:p>
            <a:pPr marL="342900" indent="-342900">
              <a:buFontTx/>
              <a:buAutoNum type="arabicPeriod"/>
            </a:pPr>
            <a:r>
              <a:rPr lang="en-GB" sz="2000" dirty="0" smtClean="0"/>
              <a:t>Resistance </a:t>
            </a:r>
            <a:r>
              <a:rPr lang="en-GB" sz="2000" dirty="0"/>
              <a:t>to PPP – </a:t>
            </a:r>
            <a:r>
              <a:rPr lang="en-GB" sz="2000" dirty="0" smtClean="0"/>
              <a:t>donors and dogma </a:t>
            </a:r>
            <a:r>
              <a:rPr lang="en-GB" sz="2000" dirty="0"/>
              <a:t>have contributed to this resistance</a:t>
            </a:r>
            <a:endParaRPr lang="fr-BE" sz="2000" dirty="0"/>
          </a:p>
          <a:p>
            <a:pPr marL="342900" indent="-342900">
              <a:buFontTx/>
              <a:buAutoNum type="arabicPeriod"/>
            </a:pPr>
            <a:endParaRPr lang="en-GB" sz="2000" dirty="0" smtClean="0"/>
          </a:p>
          <a:p>
            <a:pPr marL="342900" indent="-342900">
              <a:buFontTx/>
              <a:buAutoNum type="arabicPeriod"/>
            </a:pPr>
            <a:r>
              <a:rPr lang="en-GB" sz="2000" dirty="0" smtClean="0"/>
              <a:t>Capacity – the public sector cannot negotiate on an equal basis with the private sector –  </a:t>
            </a:r>
            <a:r>
              <a:rPr lang="en-GB" sz="2000" dirty="0"/>
              <a:t>such asymmetry is problematic but is capacity building the role of the regulator? </a:t>
            </a:r>
          </a:p>
          <a:p>
            <a:pPr marL="342900" indent="-342900">
              <a:buFontTx/>
              <a:buAutoNum type="arabicPeriod"/>
            </a:pPr>
            <a:endParaRPr lang="en-GB" sz="2000" dirty="0" smtClean="0"/>
          </a:p>
          <a:p>
            <a:pPr marL="342900" indent="-342900">
              <a:buFontTx/>
              <a:buAutoNum type="arabicPeriod"/>
            </a:pPr>
            <a:r>
              <a:rPr lang="en-GB" sz="2000" dirty="0" smtClean="0"/>
              <a:t>Don’t </a:t>
            </a:r>
            <a:r>
              <a:rPr lang="en-GB" sz="2000" dirty="0"/>
              <a:t>rely entirely on NGOs – the service providers need to be involved, or the price will escalate (no cross subsidy with the rich</a:t>
            </a:r>
            <a:r>
              <a:rPr lang="en-GB" sz="2000" dirty="0" smtClean="0"/>
              <a:t>)</a:t>
            </a:r>
          </a:p>
          <a:p>
            <a:pPr marL="342900" indent="-342900">
              <a:buFontTx/>
              <a:buAutoNum type="arabicPeriod"/>
            </a:pPr>
            <a:endParaRPr lang="en-GB" sz="2000" dirty="0" smtClean="0"/>
          </a:p>
          <a:p>
            <a:pPr marL="342900" indent="-342900">
              <a:buFontTx/>
              <a:buAutoNum type="arabicPeriod"/>
            </a:pPr>
            <a:r>
              <a:rPr lang="en-GB" sz="2000" dirty="0" smtClean="0"/>
              <a:t>Horizontal collaboration - </a:t>
            </a:r>
            <a:r>
              <a:rPr lang="en-GB" sz="2000" dirty="0"/>
              <a:t>a</a:t>
            </a:r>
            <a:r>
              <a:rPr lang="en-GB" sz="2000" dirty="0" smtClean="0"/>
              <a:t> very promising  approach but the results have been disappointing</a:t>
            </a:r>
            <a:endParaRPr lang="en-GB" sz="2000" dirty="0"/>
          </a:p>
          <a:p>
            <a:pPr marL="342900" indent="-342900">
              <a:buFontTx/>
              <a:buAutoNum type="arabicPeriod"/>
            </a:pPr>
            <a:endParaRPr lang="en-GB" sz="2000" dirty="0" smtClean="0"/>
          </a:p>
          <a:p>
            <a:pPr marL="342900" indent="-342900">
              <a:buFontTx/>
              <a:buAutoNum type="arabicPeriod"/>
            </a:pP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26064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Public – Private  &amp; Public-Public    Partnerships</a:t>
            </a:r>
            <a:endParaRPr lang="en-US" sz="20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1 PPP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305342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 smtClean="0"/>
              <a:t>Confusion between contracts and partners – WOP needs to clarify this aspect – in Malawi the PSCC perceived as a consultant because they behave that way – it is a service not a partnership…focus on reports not operational performance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GB" sz="2000" dirty="0" smtClean="0"/>
              <a:t>Downward accountability – there is not enough demand; Water user association do not question paying for meeting allowances</a:t>
            </a:r>
          </a:p>
          <a:p>
            <a:pPr marL="457200" indent="-457200">
              <a:buFont typeface="+mj-lt"/>
              <a:buAutoNum type="arabicPeriod" startAt="6"/>
            </a:pPr>
            <a:endParaRPr lang="en-GB" sz="2000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en-GB" sz="2000" dirty="0" smtClean="0"/>
              <a:t>Energy and water very linked – also in terms of governance and tariff , the one affects the other</a:t>
            </a:r>
          </a:p>
          <a:p>
            <a:pPr marL="457200" indent="-457200">
              <a:buFont typeface="+mj-lt"/>
              <a:buAutoNum type="arabicPeriod" startAt="6"/>
            </a:pPr>
            <a:endParaRPr lang="en-GB" sz="2000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en-GB" sz="2000" dirty="0" smtClean="0"/>
              <a:t>The situation is very vulnerable – a single apparently  irrational decision can change it all – the case of Senegal  -financial sustainability and political inference </a:t>
            </a:r>
          </a:p>
          <a:p>
            <a:pPr marL="457200" indent="-457200">
              <a:buFont typeface="+mj-lt"/>
              <a:buAutoNum type="arabicPeriod" startAt="6"/>
            </a:pPr>
            <a:endParaRPr lang="en-GB" sz="2000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en-GB" sz="2000" dirty="0" smtClean="0"/>
              <a:t>When funds are given by donors  or released by IFIs and they ignore non compliance the funder is part of the problem </a:t>
            </a:r>
            <a:endParaRPr lang="en-GB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39552" y="26064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Public – Private  &amp; Public-Public    Partnerships</a:t>
            </a:r>
            <a:endParaRPr lang="en-US" sz="20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1 PPP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2 </a:t>
            </a:r>
            <a:r>
              <a:rPr lang="en-GB" sz="2800" dirty="0" err="1" smtClean="0">
                <a:solidFill>
                  <a:schemeClr val="bg1"/>
                </a:solidFill>
                <a:latin typeface="Calibri" charset="0"/>
              </a:rPr>
              <a:t>SWAp</a:t>
            </a:r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60648"/>
            <a:ext cx="79208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Policy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Quality of the policy dialogue has been disappointing (all)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Areas that are outside the main ministry often give problems in implemention ( sanitation and irrigation.. Uganda)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Link between the sector approach and decentralisation – the difficulty is underestimated – but some promising developments (South Africa)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Policy pressure for physical results not service delivery – undermines sustainability (all)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Policy role of donors very difficult – more logical to help with momentum and consolidation than creation of policy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3427253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Finance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SWAps have tended to increase donor funds but not national and user generated funds (transfer but not tariff and taxes)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Financial sustainability has not been the focus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Improved allocation of funds within the sector and geographically – equitable distribution is a common benefit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Value for money and focus on expenditure is poor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Multiple modalities are very demanding but have given good results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2 </a:t>
            </a:r>
            <a:r>
              <a:rPr lang="en-GB" sz="2800" dirty="0" err="1" smtClean="0">
                <a:solidFill>
                  <a:schemeClr val="bg1"/>
                </a:solidFill>
                <a:latin typeface="Calibri" charset="0"/>
              </a:rPr>
              <a:t>SWAp</a:t>
            </a:r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60648"/>
            <a:ext cx="79208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coordination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SWAps easily become public setor focussed and find it difficult to engage with civil society and private sector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Joint sector reviews – round table events have given a lot of benefits (Uganda, Burkina faso, Bolivia)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Engagement with local authorities has led to many achievements (South Africa)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Starting with sub-sectors is often a good way but the difficult areas often remain outside  - Bolivia (rural and urban – watershed) PBA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Thematic sub-groups of the sector working groups are effective in moving away from generalities e.g. Governance, sanitation (Uganda)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3754775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Institutions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Many reforms are incomplete and give rise to confusion (Jordan)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SWAps can threaten community based institutions (South Africa)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There is a place for project implementation units for complex programmes (Lesotho)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SWAp has led to reducton in innovation (Uganda)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Donor support for multiple objective programmes can distort mandates if not well anchored (Jordan)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2 </a:t>
            </a:r>
            <a:r>
              <a:rPr lang="en-GB" sz="2800" dirty="0" err="1" smtClean="0">
                <a:solidFill>
                  <a:schemeClr val="bg1"/>
                </a:solidFill>
                <a:latin typeface="Calibri" charset="0"/>
              </a:rPr>
              <a:t>SWAp</a:t>
            </a:r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60648"/>
            <a:ext cx="79208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M&amp;E and accountability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SWAps create a demand for information and good data (matrices, indicators, joint sector reviews) – Burkina Faso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Investment plans in particular drive the need for better M&amp;E (Senegal, Uganda)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Has been difficult to get horizontal coordination information e.g. With WRM and water services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Vertical information flow is mostly from bottom to top not down again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Information has led to higher accountability and better policy debate (Uganda, Lesotho, Bolivia)</a:t>
            </a:r>
          </a:p>
          <a:p>
            <a:pPr marL="177800" indent="-177800">
              <a:buFont typeface="Arial" pitchFamily="34" charset="0"/>
              <a:buChar char="•"/>
            </a:pPr>
            <a:endParaRPr lang="da-DK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5576" y="3754775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 PEA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PEA at the root of many of the problems observed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sz="2000" dirty="0" smtClean="0"/>
              <a:t>PEA is better at diagnosis than cure 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da-DK" sz="2000" dirty="0" smtClean="0"/>
              <a:t>Definitions are vague (what is power?)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da-DK" sz="2000" dirty="0" smtClean="0"/>
              <a:t>Objectives are mixed (for us, for them, for who)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da-DK" sz="2000" dirty="0" smtClean="0"/>
              <a:t>Process design is crucial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da-DK" sz="2000" dirty="0" smtClean="0"/>
              <a:t>Time scale is problematic</a:t>
            </a:r>
          </a:p>
          <a:p>
            <a:pPr marL="635000" lvl="1" indent="-177800">
              <a:buFont typeface="Arial" pitchFamily="34" charset="0"/>
              <a:buChar char="•"/>
            </a:pPr>
            <a:endParaRPr lang="da-DK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3 sustainability challenges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04664"/>
            <a:ext cx="792088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Triple S</a:t>
            </a:r>
          </a:p>
          <a:p>
            <a:r>
              <a:rPr lang="en-GB" sz="2000" dirty="0" smtClean="0"/>
              <a:t>How can the approach help the market to work – lack of knowledge on costing is one constraint that is being addressed</a:t>
            </a:r>
          </a:p>
          <a:p>
            <a:endParaRPr lang="en-GB" sz="2000" dirty="0" smtClean="0"/>
          </a:p>
          <a:p>
            <a:r>
              <a:rPr lang="en-GB" sz="2000" dirty="0" smtClean="0"/>
              <a:t>Bolivia is looking at improving sustainability through horizontal cooperation – how can this be financed? How can it work in practice?</a:t>
            </a:r>
          </a:p>
          <a:p>
            <a:endParaRPr lang="en-GB" sz="2000" dirty="0" smtClean="0"/>
          </a:p>
          <a:p>
            <a:r>
              <a:rPr lang="en-GB" sz="2000" dirty="0" smtClean="0"/>
              <a:t>Not many examples of effective horizontal collaboration – Twinning experience does not seem easily available </a:t>
            </a:r>
          </a:p>
          <a:p>
            <a:endParaRPr lang="en-GB" sz="2000" dirty="0" smtClean="0"/>
          </a:p>
          <a:p>
            <a:r>
              <a:rPr lang="en-GB" sz="2000" dirty="0" smtClean="0"/>
              <a:t>Nigeria – government is more interested in coverage – how to approach such a situation? how to make the change in mindset? </a:t>
            </a:r>
          </a:p>
          <a:p>
            <a:pPr marL="627063" lvl="1" indent="-169863">
              <a:buFont typeface="Arial" pitchFamily="34" charset="0"/>
              <a:buChar char="•"/>
            </a:pPr>
            <a:r>
              <a:rPr lang="en-GB" sz="2000" dirty="0" smtClean="0"/>
              <a:t>Holding up a mirror is one approach – figures on slippage can have worked in some countries, </a:t>
            </a:r>
          </a:p>
          <a:p>
            <a:pPr marL="627063" lvl="1" indent="-169863">
              <a:buFont typeface="Arial" pitchFamily="34" charset="0"/>
              <a:buChar char="•"/>
            </a:pPr>
            <a:r>
              <a:rPr lang="en-GB" sz="2000" dirty="0" smtClean="0"/>
              <a:t>There are also tools that (cost pie)</a:t>
            </a:r>
          </a:p>
          <a:p>
            <a:pPr marL="627063" lvl="1" indent="-169863">
              <a:buFont typeface="Arial" pitchFamily="34" charset="0"/>
              <a:buChar char="•"/>
            </a:pPr>
            <a:r>
              <a:rPr lang="en-GB" sz="2000" dirty="0" smtClean="0"/>
              <a:t>Political economy approach can help </a:t>
            </a:r>
          </a:p>
          <a:p>
            <a:pPr lvl="1"/>
            <a:endParaRPr lang="en-GB" sz="2000" dirty="0" smtClean="0"/>
          </a:p>
          <a:p>
            <a:pPr>
              <a:spcBef>
                <a:spcPct val="50000"/>
              </a:spcBef>
            </a:pPr>
            <a:r>
              <a:rPr lang="en-GB" sz="2000" dirty="0" smtClean="0"/>
              <a:t>MDG indicator are sometimes the problem they distract from the maintenance problem – the figures with functionality  should be included but it is not often the case. 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3 sustainability challenges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16632"/>
            <a:ext cx="799288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 smtClean="0"/>
              <a:t>Climate change </a:t>
            </a:r>
          </a:p>
          <a:p>
            <a:pPr algn="ctr"/>
            <a:endParaRPr lang="da-DK" sz="2000" dirty="0"/>
          </a:p>
          <a:p>
            <a:r>
              <a:rPr lang="da-DK" sz="2000" dirty="0" smtClean="0"/>
              <a:t>A lot of the adaptation is not new (diversity of supplies, demand management etc) but 3 areas are new: technologies / risks perception/ sea level rise</a:t>
            </a:r>
          </a:p>
          <a:p>
            <a:endParaRPr lang="da-DK" sz="2000" dirty="0"/>
          </a:p>
          <a:p>
            <a:r>
              <a:rPr lang="da-DK" sz="2000" dirty="0" smtClean="0"/>
              <a:t>Adaptation is very expensive – how can we know it is worth it – do we have the tools for this, there is a lot of uncertainty </a:t>
            </a:r>
          </a:p>
          <a:p>
            <a:endParaRPr lang="da-DK" sz="2000" dirty="0"/>
          </a:p>
          <a:p>
            <a:r>
              <a:rPr lang="da-DK" sz="2000" dirty="0" smtClean="0"/>
              <a:t>Bolivia has mainstreamed CCA into its SBS through indicators on rationale use of water, awareness, technology</a:t>
            </a:r>
          </a:p>
          <a:p>
            <a:endParaRPr lang="da-DK" sz="2000" dirty="0"/>
          </a:p>
          <a:p>
            <a:r>
              <a:rPr lang="da-DK" sz="2000" dirty="0" smtClean="0"/>
              <a:t>Ukraine – how to use the funding instruments for CCA in the water sector, more information is needed – Biodiversity/ ecosystem approach is promising</a:t>
            </a:r>
          </a:p>
          <a:p>
            <a:endParaRPr lang="da-DK" sz="2000" dirty="0"/>
          </a:p>
          <a:p>
            <a:r>
              <a:rPr lang="da-DK" sz="2000" dirty="0" smtClean="0"/>
              <a:t>Poor link between the NAPAs and the national development plans</a:t>
            </a:r>
          </a:p>
          <a:p>
            <a:endParaRPr lang="da-DK" sz="2000" dirty="0"/>
          </a:p>
          <a:p>
            <a:r>
              <a:rPr lang="da-DK" sz="2000" dirty="0" smtClean="0"/>
              <a:t>Relabelling and attribution criteria – the methodology is missing – 40% could be used as a base figure to adjust up or down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4365" y="0"/>
            <a:ext cx="615553" cy="6858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Calibri" charset="0"/>
              </a:rPr>
              <a:t>Day 3 sustainability challenges </a:t>
            </a:r>
            <a:endParaRPr lang="en-GB" sz="2800" dirty="0">
              <a:solidFill>
                <a:schemeClr val="bg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1170</Words>
  <Application>Microsoft Office PowerPoint</Application>
  <PresentationFormat>On-screen Show (4:3)</PresentationFormat>
  <Paragraphs>102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6</cp:revision>
  <dcterms:created xsi:type="dcterms:W3CDTF">2011-06-30T10:38:24Z</dcterms:created>
  <dcterms:modified xsi:type="dcterms:W3CDTF">2011-06-30T11:55:17Z</dcterms:modified>
</cp:coreProperties>
</file>