
<file path=[Content_Types].xml><?xml version="1.0" encoding="utf-8"?>
<Types xmlns="http://schemas.openxmlformats.org/package/2006/content-types">
  <Override PartName="/ppt/slides/slide41.xml" ContentType="application/vnd.openxmlformats-officedocument.presentationml.slide+xml"/>
  <Override PartName="/ppt/notesSlides/notesSlide16.xml" ContentType="application/vnd.openxmlformats-officedocument.presentationml.notesSlide+xml"/>
  <Override PartName="/ppt/slides/slide50.xml" ContentType="application/vnd.openxmlformats-officedocument.presentationml.slide+xml"/>
  <Override PartName="/ppt/slides/slide18.xml" ContentType="application/vnd.openxmlformats-officedocument.presentationml.slide+xml"/>
  <Override PartName="/ppt/notesSlides/notesSlide26.xml" ContentType="application/vnd.openxmlformats-officedocument.presentationml.notesSlide+xml"/>
  <Override PartName="/ppt/slides/slide60.xml" ContentType="application/vnd.openxmlformats-officedocument.presentationml.slide+xml"/>
  <Override PartName="/ppt/slides/slide28.xml" ContentType="application/vnd.openxmlformats-officedocument.presentationml.slide+xml"/>
  <Override PartName="/ppt/slides/slide37.xml" ContentType="application/vnd.openxmlformats-officedocument.presentationml.slide+xml"/>
  <Override PartName="/ppt/slides/slide9.xml" ContentType="application/vnd.openxmlformats-officedocument.presentationml.slide+xml"/>
  <Override PartName="/ppt/notesSlides/notesSlide45.xml" ContentType="application/vnd.openxmlformats-officedocument.presentationml.notesSlide+xml"/>
  <Override PartName="/ppt/slides/slide47.xml" ContentType="application/vnd.openxmlformats-officedocument.presentationml.slide+xml"/>
  <Override PartName="/ppt/diagrams/colors2.xml" ContentType="application/vnd.openxmlformats-officedocument.drawingml.diagramColors+xml"/>
  <Override PartName="/ppt/slides/slide56.xml" ContentType="application/vnd.openxmlformats-officedocument.presentationml.slide+xml"/>
  <Override PartName="/ppt/notesMasters/notesMaster1.xml" ContentType="application/vnd.openxmlformats-officedocument.presentationml.notesMaster+xml"/>
  <Override PartName="/ppt/diagrams/drawing1.xml" ContentType="application/vnd.ms-office.drawingml.diagramDrawing+xml"/>
  <Override PartName="/ppt/slides/slide66.xml" ContentType="application/vnd.openxmlformats-officedocument.presentationml.slide+xml"/>
  <Override PartName="/ppt/theme/theme1.xml" ContentType="application/vnd.openxmlformats-officedocument.theme+xml"/>
  <Override PartName="/ppt/notesSlides/notesSlide2.xml" ContentType="application/vnd.openxmlformats-officedocument.presentationml.notesSlide+xml"/>
  <Default Extension="jpeg" ContentType="image/jpeg"/>
  <Override PartName="/ppt/notesSlides/notesSlide11.xml" ContentType="application/vnd.openxmlformats-officedocument.presentationml.notesSlide+xml"/>
  <Override PartName="/ppt/diagrams/layout3.xml" ContentType="application/vnd.openxmlformats-officedocument.drawingml.diagramLayout+xml"/>
  <Override PartName="/ppt/slides/slide13.xml" ContentType="application/vnd.openxmlformats-officedocument.presentationml.slide+xml"/>
  <Override PartName="/ppt/notesSlides/notesSlide21.xml" ContentType="application/vnd.openxmlformats-officedocument.presentationml.notesSlide+xml"/>
  <Override PartName="/ppt/slides/slide23.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slides/slide4.xml" ContentType="application/vnd.openxmlformats-officedocument.presentationml.slide+xml"/>
  <Override PartName="/ppt/notesSlides/notesSlide40.xml" ContentType="application/vnd.openxmlformats-officedocument.presentationml.notesSlide+xml"/>
  <Override PartName="/ppt/slideLayouts/slideLayout5.xml" ContentType="application/vnd.openxmlformats-officedocument.presentationml.slideLayout+xml"/>
  <Override PartName="/ppt/diagrams/quickStyle1.xml" ContentType="application/vnd.openxmlformats-officedocument.drawingml.diagramStyle+xml"/>
  <Override PartName="/ppt/slides/slide42.xml" ContentType="application/vnd.openxmlformats-officedocument.presentationml.slide+xml"/>
  <Override PartName="/ppt/notesSlides/notesSlide17.xml" ContentType="application/vnd.openxmlformats-officedocument.presentationml.notesSlide+xml"/>
  <Override PartName="/ppt/slides/slide51.xml" ContentType="application/vnd.openxmlformats-officedocument.presentationml.slide+xml"/>
  <Override PartName="/ppt/slides/slide19.xml" ContentType="application/vnd.openxmlformats-officedocument.presentationml.slide+xml"/>
  <Override PartName="/ppt/notesSlides/notesSlide27.xml" ContentType="application/vnd.openxmlformats-officedocument.presentationml.notesSlide+xml"/>
  <Override PartName="/ppt/slideLayouts/slideLayout10.xml" ContentType="application/vnd.openxmlformats-officedocument.presentationml.slideLayout+xml"/>
  <Override PartName="/ppt/slides/slide61.xml" ContentType="application/vnd.openxmlformats-officedocument.presentationml.slide+xml"/>
  <Override PartName="/ppt/slides/slide29.xml" ContentType="application/vnd.openxmlformats-officedocument.presentationml.slide+xml"/>
  <Override PartName="/ppt/notesSlides/notesSlide36.xml" ContentType="application/vnd.openxmlformats-officedocument.presentationml.notesSlide+xml"/>
  <Override PartName="/ppt/slides/slide38.xml" ContentType="application/vnd.openxmlformats-officedocument.presentationml.slide+xml"/>
  <Override PartName="/ppt/notesSlides/notesSlide46.xml" ContentType="application/vnd.openxmlformats-officedocument.presentationml.notesSlide+xml"/>
  <Override PartName="/ppt/slides/slide48.xml" ContentType="application/vnd.openxmlformats-officedocument.presentationml.slide+xml"/>
  <Override PartName="/ppt/diagrams/colors3.xml" ContentType="application/vnd.openxmlformats-officedocument.drawingml.diagramColors+xml"/>
  <Override PartName="/ppt/slides/slide57.xml" ContentType="application/vnd.openxmlformats-officedocument.presentationml.slide+xml"/>
  <Override PartName="/ppt/diagrams/drawing2.xml" ContentType="application/vnd.ms-office.drawingml.diagramDrawing+xml"/>
  <Override PartName="/ppt/slides/slide67.xml" ContentType="application/vnd.openxmlformats-officedocument.presentationml.slide+xml"/>
  <Override PartName="/ppt/theme/theme2.xml" ContentType="application/vnd.openxmlformats-officedocument.theme+xml"/>
  <Override PartName="/ppt/diagrams/data1.xml" ContentType="application/vnd.openxmlformats-officedocument.drawingml.diagramData+xml"/>
  <Override PartName="/ppt/notesSlides/notesSlide3.xml" ContentType="application/vnd.openxmlformats-officedocument.presentationml.notesSlide+xml"/>
  <Default Extension="emf" ContentType="image/x-emf"/>
  <Override PartName="/ppt/notesSlides/notesSlide8.xml" ContentType="application/vnd.openxmlformats-officedocument.presentationml.notesSlide+xml"/>
  <Override PartName="/ppt/notesSlides/notesSlide12.xml" ContentType="application/vnd.openxmlformats-officedocument.presentationml.notesSlide+xml"/>
  <Override PartName="/ppt/diagrams/layout4.xml" ContentType="application/vnd.openxmlformats-officedocument.drawingml.diagramLayout+xml"/>
  <Override PartName="/ppt/slides/slide14.xml" ContentType="application/vnd.openxmlformats-officedocument.presentationml.slide+xml"/>
  <Override PartName="/ppt/notesSlides/notesSlide22.xml" ContentType="application/vnd.openxmlformats-officedocument.presentationml.notesSlide+xml"/>
  <Override PartName="/ppt/slides/slide24.xml" ContentType="application/vnd.openxmlformats-officedocument.presentationml.slide+xml"/>
  <Default Extension="bin" ContentType="application/vnd.openxmlformats-officedocument.presentationml.printerSettings"/>
  <Override PartName="/ppt/notesSlides/notesSlide32.xml" ContentType="application/vnd.openxmlformats-officedocument.presentationml.notesSlide+xml"/>
  <Override PartName="/ppt/slides/slide33.xml" ContentType="application/vnd.openxmlformats-officedocument.presentationml.slide+xml"/>
  <Override PartName="/ppt/slides/slide5.xml" ContentType="application/vnd.openxmlformats-officedocument.presentationml.slide+xml"/>
  <Default Extension="xml" ContentType="application/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43.xml" ContentType="application/vnd.openxmlformats-officedocument.presentationml.slide+xml"/>
  <Override PartName="/ppt/tableStyles.xml" ContentType="application/vnd.openxmlformats-officedocument.presentationml.tableStyles+xml"/>
  <Override PartName="/ppt/notesSlides/notesSlide18.xml" ContentType="application/vnd.openxmlformats-officedocument.presentationml.notesSlide+xml"/>
  <Override PartName="/ppt/notesSlides/notesSlide41.xml" ContentType="application/vnd.openxmlformats-officedocument.presentationml.notesSlide+xml"/>
  <Override PartName="/ppt/slides/slide52.xml" ContentType="application/vnd.openxmlformats-officedocument.presentationml.slide+xml"/>
  <Override PartName="/ppt/notesSlides/notesSlide28.xml" ContentType="application/vnd.openxmlformats-officedocument.presentationml.notesSlide+xml"/>
  <Override PartName="/ppt/slideLayouts/slideLayout11.xml" ContentType="application/vnd.openxmlformats-officedocument.presentationml.slideLayout+xml"/>
  <Override PartName="/ppt/slides/slide62.xml" ContentType="application/vnd.openxmlformats-officedocument.presentationml.slide+xml"/>
  <Override PartName="/ppt/notesSlides/notesSlide37.xml" ContentType="application/vnd.openxmlformats-officedocument.presentationml.notesSlide+xml"/>
  <Override PartName="/docProps/app.xml" ContentType="application/vnd.openxmlformats-officedocument.extended-properties+xml"/>
  <Override PartName="/ppt/slides/slide39.xml" ContentType="application/vnd.openxmlformats-officedocument.presentationml.slide+xml"/>
  <Override PartName="/ppt/notesSlides/notesSlide47.xml" ContentType="application/vnd.openxmlformats-officedocument.presentationml.notesSlide+xml"/>
  <Override PartName="/ppt/slides/slide49.xml" ContentType="application/vnd.openxmlformats-officedocument.presentationml.slide+xml"/>
  <Override PartName="/ppt/diagrams/colors4.xml" ContentType="application/vnd.openxmlformats-officedocument.drawingml.diagramColors+xml"/>
  <Override PartName="/ppt/slides/slide58.xml" ContentType="application/vnd.openxmlformats-officedocument.presentationml.slide+xml"/>
  <Override PartName="/docProps/core.xml" ContentType="application/vnd.openxmlformats-package.core-properties+xml"/>
  <Override PartName="/ppt/diagrams/drawing3.xml" ContentType="application/vnd.ms-office.drawingml.diagramDrawing+xml"/>
  <Override PartName="/ppt/slides/slide68.xml" ContentType="application/vnd.openxmlformats-officedocument.presentationml.slide+xml"/>
  <Override PartName="/ppt/diagrams/data2.xml" ContentType="application/vnd.openxmlformats-officedocument.drawingml.diagramData+xml"/>
  <Override PartName="/ppt/theme/themeOverride1.xml" ContentType="application/vnd.openxmlformats-officedocument.themeOverride+xml"/>
  <Override PartName="/ppt/notesSlides/notesSlide4.xml" ContentType="application/vnd.openxmlformats-officedocument.presentationml.notesSlide+xml"/>
  <Override PartName="/ppt/theme/theme3.xml" ContentType="application/vnd.openxmlformats-officedocument.theme+xml"/>
  <Override PartName="/ppt/slideLayouts/slideLayout1.xml" ContentType="application/vnd.openxmlformats-officedocument.presentationml.slideLayout+xml"/>
  <Override PartName="/ppt/notesSlides/notesSlide9.xml" ContentType="application/vnd.openxmlformats-officedocument.presentationml.notesSlide+xml"/>
  <Override PartName="/ppt/notesSlides/notesSlide13.xml" ContentType="application/vnd.openxmlformats-officedocument.presentationml.notesSlide+xml"/>
  <Override PartName="/ppt/diagrams/layout5.xml" ContentType="application/vnd.openxmlformats-officedocument.drawingml.diagramLayout+xml"/>
  <Override PartName="/ppt/slides/slide15.xml" ContentType="application/vnd.openxmlformats-officedocument.presentationml.slide+xml"/>
  <Override PartName="/ppt/notesSlides/notesSlide23.xml" ContentType="application/vnd.openxmlformats-officedocument.presentationml.notesSlide+xml"/>
  <Override PartName="/ppt/slides/slide25.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slides/slide6.xml" ContentType="application/vnd.openxmlformats-officedocument.presentationml.slide+xml"/>
  <Default Extension="png" ContentType="image/png"/>
  <Override PartName="/ppt/slideLayouts/slideLayout7.xml" ContentType="application/vnd.openxmlformats-officedocument.presentationml.slideLayout+xml"/>
  <Override PartName="/ppt/diagrams/quickStyle3.xml" ContentType="application/vnd.openxmlformats-officedocument.drawingml.diagramStyle+xml"/>
  <Override PartName="/ppt/slides/slide44.xml" ContentType="application/vnd.openxmlformats-officedocument.presentationml.slide+xml"/>
  <Override PartName="/ppt/notesSlides/notesSlide42.xml" ContentType="application/vnd.openxmlformats-officedocument.presentationml.notesSlide+xml"/>
  <Override PartName="/ppt/notesSlides/notesSlide19.xml" ContentType="application/vnd.openxmlformats-officedocument.presentationml.notesSlide+xml"/>
  <Override PartName="/ppt/slides/slide53.xml" ContentType="application/vnd.openxmlformats-officedocument.presentationml.slide+xml"/>
  <Override PartName="/ppt/notesSlides/notesSlide29.xml" ContentType="application/vnd.openxmlformats-officedocument.presentationml.notesSlide+xml"/>
  <Override PartName="/ppt/slideLayouts/slideLayout12.xml" ContentType="application/vnd.openxmlformats-officedocument.presentationml.slideLayout+xml"/>
  <Override PartName="/ppt/slides/slide63.xml" ContentType="application/vnd.openxmlformats-officedocument.presentationml.slide+xml"/>
  <Override PartName="/ppt/notesSlides/notesSlide38.xml" ContentType="application/vnd.openxmlformats-officedocument.presentationml.notesSlide+xml"/>
  <Override PartName="/ppt/notesSlides/notesSlide48.xml" ContentType="application/vnd.openxmlformats-officedocument.presentationml.notesSlide+xml"/>
  <Override PartName="/ppt/diagrams/colors5.xml" ContentType="application/vnd.openxmlformats-officedocument.drawingml.diagramColors+xml"/>
  <Override PartName="/ppt/slides/slide59.xml" ContentType="application/vnd.openxmlformats-officedocument.presentationml.slide+xml"/>
  <Override PartName="/ppt/diagrams/drawing4.xml" ContentType="application/vnd.ms-office.drawingml.diagramDrawing+xml"/>
  <Override PartName="/ppt/slides/slide69.xml" ContentType="application/vnd.openxmlformats-officedocument.presentationml.slide+xml"/>
  <Override PartName="/ppt/diagrams/data3.xml" ContentType="application/vnd.openxmlformats-officedocument.drawingml.diagramData+xml"/>
  <Override PartName="/ppt/theme/themeOverride2.xml" ContentType="application/vnd.openxmlformats-officedocument.themeOverride+xml"/>
  <Override PartName="/ppt/notesSlides/notesSlide5.xml" ContentType="application/vnd.openxmlformats-officedocument.presentationml.notesSlide+xml"/>
  <Override PartName="/ppt/slides/slide10.xml" ContentType="application/vnd.openxmlformats-officedocument.presentationml.slide+xml"/>
  <Override PartName="/ppt/slides/slide20.xml" ContentType="application/vnd.openxmlformats-officedocument.presentationml.slide+xml"/>
  <Override PartName="/ppt/slides/slide1.xml" ContentType="application/vnd.openxmlformats-officedocument.presentationml.slide+xml"/>
  <Override PartName="/ppt/slideLayouts/slideLayout2.xml" ContentType="application/vnd.openxmlformats-officedocument.presentationml.slideLayout+xml"/>
  <Override PartName="/ppt/notesSlides/notesSlide14.xml" ContentType="application/vnd.openxmlformats-officedocument.presentationml.notesSlide+xml"/>
  <Override PartName="/ppt/slides/slide16.xml" ContentType="application/vnd.openxmlformats-officedocument.presentationml.slide+xml"/>
  <Override PartName="/ppt/notesSlides/notesSlide24.xml" ContentType="application/vnd.openxmlformats-officedocument.presentationml.notesSlide+xml"/>
  <Override PartName="/ppt/viewProps.xml" ContentType="application/vnd.openxmlformats-officedocument.presentationml.viewProps+xml"/>
  <Default Extension="rels" ContentType="application/vnd.openxmlformats-package.relationships+xml"/>
  <Override PartName="/ppt/slides/slide26.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slides/slide7.xml" ContentType="application/vnd.openxmlformats-officedocument.presentationml.slide+xml"/>
  <Override PartName="/ppt/notesSlides/notesSlide43.xml" ContentType="application/vnd.openxmlformats-officedocument.presentationml.notesSlide+xml"/>
  <Override PartName="/ppt/slideLayouts/slideLayout8.xml" ContentType="application/vnd.openxmlformats-officedocument.presentationml.slideLayout+xml"/>
  <Override PartName="/ppt/diagrams/quickStyle4.xml" ContentType="application/vnd.openxmlformats-officedocument.drawingml.diagramStyle+xml"/>
  <Override PartName="/ppt/slides/slide45.xml" ContentType="application/vnd.openxmlformats-officedocument.presentationml.slide+xml"/>
  <Override PartName="/ppt/slides/slide54.xml" ContentType="application/vnd.openxmlformats-officedocument.presentationml.slide+xml"/>
  <Override PartName="/ppt/slideLayouts/slideLayout13.xml" ContentType="application/vnd.openxmlformats-officedocument.presentationml.slideLayout+xml"/>
  <Override PartName="/ppt/slides/slide64.xml" ContentType="application/vnd.openxmlformats-officedocument.presentationml.slide+xml"/>
  <Override PartName="/ppt/presProps.xml" ContentType="application/vnd.openxmlformats-officedocument.presentationml.presProps+xml"/>
  <Override PartName="/ppt/notesSlides/notesSlide39.xml" ContentType="application/vnd.openxmlformats-officedocument.presentationml.notesSlide+xml"/>
  <Override PartName="/ppt/presentation.xml" ContentType="application/vnd.openxmlformats-officedocument.presentationml.presentation.main+xml"/>
  <Override PartName="/ppt/diagrams/drawing5.xml" ContentType="application/vnd.ms-office.drawingml.diagramDrawing+xml"/>
  <Override PartName="/ppt/diagrams/data4.xml" ContentType="application/vnd.openxmlformats-officedocument.drawingml.diagramData+xml"/>
  <Override PartName="/ppt/theme/themeOverride3.xml" ContentType="application/vnd.openxmlformats-officedocument.themeOverride+xml"/>
  <Override PartName="/ppt/diagrams/layout1.xml" ContentType="application/vnd.openxmlformats-officedocument.drawingml.diagramLayout+xml"/>
  <Override PartName="/ppt/notesSlides/notesSlide6.xml" ContentType="application/vnd.openxmlformats-officedocument.presentationml.notesSlide+xml"/>
  <Override PartName="/ppt/notesSlides/notesSlide10.xml" ContentType="application/vnd.openxmlformats-officedocument.presentationml.notesSlide+xml"/>
  <Override PartName="/ppt/slides/slide11.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slideLayouts/slideLayout3.xml" ContentType="application/vnd.openxmlformats-officedocument.presentationml.slideLayout+xml"/>
  <Override PartName="/ppt/slides/slide40.xml" ContentType="application/vnd.openxmlformats-officedocument.presentationml.slide+xml"/>
  <Override PartName="/ppt/notesSlides/notesSlide15.xml" ContentType="application/vnd.openxmlformats-officedocument.presentationml.notesSlide+xml"/>
  <Override PartName="/ppt/slides/slide17.xml" ContentType="application/vnd.openxmlformats-officedocument.presentationml.slide+xml"/>
  <Override PartName="/ppt/notesSlides/notesSlide25.xml" ContentType="application/vnd.openxmlformats-officedocument.presentationml.notesSlide+xml"/>
  <Override PartName="/ppt/slides/slide27.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slides/slide8.xml" ContentType="application/vnd.openxmlformats-officedocument.presentationml.slide+xml"/>
  <Override PartName="/ppt/notesSlides/notesSlide44.xml" ContentType="application/vnd.openxmlformats-officedocument.presentationml.notesSlide+xml"/>
  <Override PartName="/ppt/slideLayouts/slideLayout9.xml" ContentType="application/vnd.openxmlformats-officedocument.presentationml.slideLayout+xml"/>
  <Override PartName="/ppt/diagrams/quickStyle5.xml" ContentType="application/vnd.openxmlformats-officedocument.drawingml.diagramStyle+xml"/>
  <Override PartName="/ppt/slides/slide46.xml" ContentType="application/vnd.openxmlformats-officedocument.presentationml.slide+xml"/>
  <Override PartName="/ppt/diagrams/colors1.xml" ContentType="application/vnd.openxmlformats-officedocument.drawingml.diagramColors+xml"/>
  <Override PartName="/ppt/slides/slide55.xml" ContentType="application/vnd.openxmlformats-officedocument.presentationml.slide+xml"/>
  <Override PartName="/ppt/slides/slide65.xml" ContentType="application/vnd.openxmlformats-officedocument.presentationml.slide+xml"/>
  <Override PartName="/ppt/notesSlides/notesSlide1.xml" ContentType="application/vnd.openxmlformats-officedocument.presentationml.notesSlide+xml"/>
  <Override PartName="/ppt/diagrams/data5.xml" ContentType="application/vnd.openxmlformats-officedocument.drawingml.diagramData+xml"/>
  <Override PartName="/ppt/diagrams/layout2.xml" ContentType="application/vnd.openxmlformats-officedocument.drawingml.diagramLayout+xml"/>
  <Override PartName="/ppt/notesSlides/notesSlide7.xml" ContentType="application/vnd.openxmlformats-officedocument.presentationml.notesSlide+xml"/>
  <Override PartName="/ppt/slides/slide12.xml" ContentType="application/vnd.openxmlformats-officedocument.presentationml.slide+xml"/>
  <Override PartName="/ppt/notesSlides/notesSlide20.xml" ContentType="application/vnd.openxmlformats-officedocument.presentationml.notesSlide+xml"/>
  <Override PartName="/ppt/slides/slide22.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slides/slide3.xml" ContentType="application/vnd.openxmlformats-officedocument.presentationml.slide+xml"/>
  <Override PartName="/ppt/slideLayouts/slideLayout4.xml" ContentType="application/vnd.openxmlformats-officedocument.presentationml.slideLayout+xml"/>
  <Override PartName="/ppt/slideMasters/slideMaster1.xml" ContentType="application/vnd.openxmlformats-officedocument.presentationml.slideMaster+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77" r:id="rId1"/>
  </p:sldMasterIdLst>
  <p:notesMasterIdLst>
    <p:notesMasterId r:id="rId71"/>
  </p:notesMasterIdLst>
  <p:handoutMasterIdLst>
    <p:handoutMasterId r:id="rId72"/>
  </p:handoutMasterIdLst>
  <p:sldIdLst>
    <p:sldId id="488" r:id="rId2"/>
    <p:sldId id="416" r:id="rId3"/>
    <p:sldId id="568" r:id="rId4"/>
    <p:sldId id="457" r:id="rId5"/>
    <p:sldId id="506" r:id="rId6"/>
    <p:sldId id="570" r:id="rId7"/>
    <p:sldId id="573" r:id="rId8"/>
    <p:sldId id="602" r:id="rId9"/>
    <p:sldId id="574" r:id="rId10"/>
    <p:sldId id="575" r:id="rId11"/>
    <p:sldId id="576" r:id="rId12"/>
    <p:sldId id="577" r:id="rId13"/>
    <p:sldId id="578" r:id="rId14"/>
    <p:sldId id="579" r:id="rId15"/>
    <p:sldId id="604" r:id="rId16"/>
    <p:sldId id="605" r:id="rId17"/>
    <p:sldId id="580" r:id="rId18"/>
    <p:sldId id="581" r:id="rId19"/>
    <p:sldId id="606" r:id="rId20"/>
    <p:sldId id="608" r:id="rId21"/>
    <p:sldId id="583" r:id="rId22"/>
    <p:sldId id="584" r:id="rId23"/>
    <p:sldId id="585" r:id="rId24"/>
    <p:sldId id="586" r:id="rId25"/>
    <p:sldId id="587" r:id="rId26"/>
    <p:sldId id="588" r:id="rId27"/>
    <p:sldId id="618" r:id="rId28"/>
    <p:sldId id="589" r:id="rId29"/>
    <p:sldId id="590" r:id="rId30"/>
    <p:sldId id="591" r:id="rId31"/>
    <p:sldId id="592" r:id="rId32"/>
    <p:sldId id="593" r:id="rId33"/>
    <p:sldId id="594" r:id="rId34"/>
    <p:sldId id="595" r:id="rId35"/>
    <p:sldId id="610" r:id="rId36"/>
    <p:sldId id="596" r:id="rId37"/>
    <p:sldId id="611" r:id="rId38"/>
    <p:sldId id="612" r:id="rId39"/>
    <p:sldId id="613" r:id="rId40"/>
    <p:sldId id="616" r:id="rId41"/>
    <p:sldId id="543" r:id="rId42"/>
    <p:sldId id="542" r:id="rId43"/>
    <p:sldId id="562" r:id="rId44"/>
    <p:sldId id="540" r:id="rId45"/>
    <p:sldId id="564" r:id="rId46"/>
    <p:sldId id="563" r:id="rId47"/>
    <p:sldId id="565" r:id="rId48"/>
    <p:sldId id="541" r:id="rId49"/>
    <p:sldId id="551" r:id="rId50"/>
    <p:sldId id="544" r:id="rId51"/>
    <p:sldId id="550" r:id="rId52"/>
    <p:sldId id="549" r:id="rId53"/>
    <p:sldId id="548" r:id="rId54"/>
    <p:sldId id="547" r:id="rId55"/>
    <p:sldId id="545" r:id="rId56"/>
    <p:sldId id="511" r:id="rId57"/>
    <p:sldId id="560" r:id="rId58"/>
    <p:sldId id="559" r:id="rId59"/>
    <p:sldId id="561" r:id="rId60"/>
    <p:sldId id="557" r:id="rId61"/>
    <p:sldId id="556" r:id="rId62"/>
    <p:sldId id="555" r:id="rId63"/>
    <p:sldId id="566" r:id="rId64"/>
    <p:sldId id="567" r:id="rId65"/>
    <p:sldId id="614" r:id="rId66"/>
    <p:sldId id="599" r:id="rId67"/>
    <p:sldId id="601" r:id="rId68"/>
    <p:sldId id="617" r:id="rId69"/>
    <p:sldId id="603" r:id="rId70"/>
  </p:sldIdLst>
  <p:sldSz cx="9906000" cy="6858000" type="A4"/>
  <p:notesSz cx="6858000" cy="919956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rnWhat="handouts2" scaleToFitPaper="1" frameSlides="1"/>
  <p:clrMru>
    <a:srgbClr val="FFFFFF"/>
    <a:srgbClr val="000000"/>
    <a:srgbClr val="9492AD"/>
    <a:srgbClr val="E6E6E6"/>
    <a:srgbClr val="082163"/>
    <a:srgbClr val="CC0000"/>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228" autoAdjust="0"/>
    <p:restoredTop sz="81996" autoAdjust="0"/>
  </p:normalViewPr>
  <p:slideViewPr>
    <p:cSldViewPr>
      <p:cViewPr varScale="1">
        <p:scale>
          <a:sx n="120" d="100"/>
          <a:sy n="120" d="100"/>
        </p:scale>
        <p:origin x="-1752" y="-104"/>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slide" Target="slides/slide69.xml"/><Relationship Id="rId71" Type="http://schemas.openxmlformats.org/officeDocument/2006/relationships/notesMaster" Target="notesMasters/notesMaster1.xml"/><Relationship Id="rId72" Type="http://schemas.openxmlformats.org/officeDocument/2006/relationships/handoutMaster" Target="handoutMasters/handoutMaster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printerSettings" Target="printerSettings/printerSettings1.bin"/><Relationship Id="rId74" Type="http://schemas.openxmlformats.org/officeDocument/2006/relationships/presProps" Target="presProps.xml"/><Relationship Id="rId75" Type="http://schemas.openxmlformats.org/officeDocument/2006/relationships/viewProps" Target="viewProps.xml"/><Relationship Id="rId76" Type="http://schemas.openxmlformats.org/officeDocument/2006/relationships/theme" Target="theme/theme1.xml"/><Relationship Id="rId77"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8BD5552-8B6F-0345-9EE9-FA34083E75AA}" type="doc">
      <dgm:prSet loTypeId="urn:microsoft.com/office/officeart/2005/8/layout/vList2" loCatId="list" qsTypeId="urn:microsoft.com/office/officeart/2005/8/quickstyle/simple4" qsCatId="simple" csTypeId="urn:microsoft.com/office/officeart/2005/8/colors/accent1_2" csCatId="accent1" phldr="1"/>
      <dgm:spPr/>
      <dgm:t>
        <a:bodyPr/>
        <a:lstStyle/>
        <a:p>
          <a:endParaRPr lang="en-US"/>
        </a:p>
      </dgm:t>
    </dgm:pt>
    <dgm:pt modelId="{7FC0196A-64FC-6C4B-A1A4-0814106F9E9D}">
      <dgm:prSet phldrT="[Text]"/>
      <dgm:spPr/>
      <dgm:t>
        <a:bodyPr/>
        <a:lstStyle/>
        <a:p>
          <a:r>
            <a:rPr lang="en-US" dirty="0" smtClean="0"/>
            <a:t>A. What is the initial context and motivation for </a:t>
          </a:r>
          <a:r>
            <a:rPr lang="en-US" dirty="0" err="1" smtClean="0"/>
            <a:t>decentralisation</a:t>
          </a:r>
          <a:r>
            <a:rPr lang="en-US" dirty="0" smtClean="0"/>
            <a:t>?</a:t>
          </a:r>
          <a:endParaRPr lang="en-US" dirty="0"/>
        </a:p>
      </dgm:t>
    </dgm:pt>
    <dgm:pt modelId="{33872D47-C68A-FF46-8443-FC5F21D40461}" type="parTrans" cxnId="{66C33974-D510-974B-8A0C-96A10AA6863C}">
      <dgm:prSet/>
      <dgm:spPr/>
      <dgm:t>
        <a:bodyPr/>
        <a:lstStyle/>
        <a:p>
          <a:endParaRPr lang="en-US"/>
        </a:p>
      </dgm:t>
    </dgm:pt>
    <dgm:pt modelId="{55904476-06A7-D541-A415-5D7D0BC68AA4}" type="sibTrans" cxnId="{66C33974-D510-974B-8A0C-96A10AA6863C}">
      <dgm:prSet/>
      <dgm:spPr/>
      <dgm:t>
        <a:bodyPr/>
        <a:lstStyle/>
        <a:p>
          <a:endParaRPr lang="en-US"/>
        </a:p>
      </dgm:t>
    </dgm:pt>
    <dgm:pt modelId="{03420839-ECB0-3945-AF9C-AD5CC431E3C6}">
      <dgm:prSet phldrT="[Text]"/>
      <dgm:spPr/>
      <dgm:t>
        <a:bodyPr/>
        <a:lstStyle/>
        <a:p>
          <a:r>
            <a:rPr lang="en-US" dirty="0" smtClean="0"/>
            <a:t>B. Who are the key actors, and what are the incentives or motives?</a:t>
          </a:r>
          <a:endParaRPr lang="en-US" dirty="0"/>
        </a:p>
      </dgm:t>
    </dgm:pt>
    <dgm:pt modelId="{7D19DB6C-3A67-FE41-88B5-ABCDCA511D71}" type="parTrans" cxnId="{8BF996B3-C7B3-7F49-8619-56C8A23899C4}">
      <dgm:prSet/>
      <dgm:spPr/>
      <dgm:t>
        <a:bodyPr/>
        <a:lstStyle/>
        <a:p>
          <a:endParaRPr lang="en-US"/>
        </a:p>
      </dgm:t>
    </dgm:pt>
    <dgm:pt modelId="{6568C7C0-9B0E-8143-87FA-09A53F7D6424}" type="sibTrans" cxnId="{8BF996B3-C7B3-7F49-8619-56C8A23899C4}">
      <dgm:prSet/>
      <dgm:spPr/>
      <dgm:t>
        <a:bodyPr/>
        <a:lstStyle/>
        <a:p>
          <a:endParaRPr lang="en-US"/>
        </a:p>
      </dgm:t>
    </dgm:pt>
    <dgm:pt modelId="{84876877-2B3C-554F-A69E-8ED86609A1D0}">
      <dgm:prSet phldrT="[Text]"/>
      <dgm:spPr/>
      <dgm:t>
        <a:bodyPr/>
        <a:lstStyle/>
        <a:p>
          <a:r>
            <a:rPr lang="en-US" dirty="0" smtClean="0"/>
            <a:t>D. What are the roles and incentives of donors?</a:t>
          </a:r>
          <a:endParaRPr lang="en-US" dirty="0"/>
        </a:p>
      </dgm:t>
    </dgm:pt>
    <dgm:pt modelId="{560708D0-011E-2E45-8CD0-4DEA993356A3}" type="parTrans" cxnId="{015545B4-5BE8-1144-8139-EF9E599EB37D}">
      <dgm:prSet/>
      <dgm:spPr/>
      <dgm:t>
        <a:bodyPr/>
        <a:lstStyle/>
        <a:p>
          <a:endParaRPr lang="en-US"/>
        </a:p>
      </dgm:t>
    </dgm:pt>
    <dgm:pt modelId="{AC4627AE-CD6E-B641-87C7-8BC87F18CD5A}" type="sibTrans" cxnId="{015545B4-5BE8-1144-8139-EF9E599EB37D}">
      <dgm:prSet/>
      <dgm:spPr/>
      <dgm:t>
        <a:bodyPr/>
        <a:lstStyle/>
        <a:p>
          <a:endParaRPr lang="en-US"/>
        </a:p>
      </dgm:t>
    </dgm:pt>
    <dgm:pt modelId="{417B0BE1-48CD-534B-9D08-949E5F14B614}" type="pres">
      <dgm:prSet presAssocID="{38BD5552-8B6F-0345-9EE9-FA34083E75AA}" presName="linear" presStyleCnt="0">
        <dgm:presLayoutVars>
          <dgm:animLvl val="lvl"/>
          <dgm:resizeHandles val="exact"/>
        </dgm:presLayoutVars>
      </dgm:prSet>
      <dgm:spPr/>
      <dgm:t>
        <a:bodyPr/>
        <a:lstStyle/>
        <a:p>
          <a:endParaRPr lang="en-US"/>
        </a:p>
      </dgm:t>
    </dgm:pt>
    <dgm:pt modelId="{6A7BB957-3E95-FD47-BB7C-B4797CDD16F2}" type="pres">
      <dgm:prSet presAssocID="{7FC0196A-64FC-6C4B-A1A4-0814106F9E9D}" presName="parentText" presStyleLbl="node1" presStyleIdx="0" presStyleCnt="3" custScaleY="213840">
        <dgm:presLayoutVars>
          <dgm:chMax val="0"/>
          <dgm:bulletEnabled val="1"/>
        </dgm:presLayoutVars>
      </dgm:prSet>
      <dgm:spPr/>
      <dgm:t>
        <a:bodyPr/>
        <a:lstStyle/>
        <a:p>
          <a:endParaRPr lang="en-US"/>
        </a:p>
      </dgm:t>
    </dgm:pt>
    <dgm:pt modelId="{BC9AC0F3-CBC8-0A4C-AADC-9C8E6862CAB1}" type="pres">
      <dgm:prSet presAssocID="{55904476-06A7-D541-A415-5D7D0BC68AA4}" presName="spacer" presStyleCnt="0"/>
      <dgm:spPr/>
    </dgm:pt>
    <dgm:pt modelId="{F0F39A42-8111-4345-9FB3-C694674A1D79}" type="pres">
      <dgm:prSet presAssocID="{03420839-ECB0-3945-AF9C-AD5CC431E3C6}" presName="parentText" presStyleLbl="node1" presStyleIdx="1" presStyleCnt="3" custScaleY="132579">
        <dgm:presLayoutVars>
          <dgm:chMax val="0"/>
          <dgm:bulletEnabled val="1"/>
        </dgm:presLayoutVars>
      </dgm:prSet>
      <dgm:spPr/>
      <dgm:t>
        <a:bodyPr/>
        <a:lstStyle/>
        <a:p>
          <a:endParaRPr lang="en-US"/>
        </a:p>
      </dgm:t>
    </dgm:pt>
    <dgm:pt modelId="{0B6EA6C2-8729-0045-9A5C-60D59D71F88E}" type="pres">
      <dgm:prSet presAssocID="{6568C7C0-9B0E-8143-87FA-09A53F7D6424}" presName="spacer" presStyleCnt="0"/>
      <dgm:spPr/>
    </dgm:pt>
    <dgm:pt modelId="{44C319D3-50C1-AB42-AA7B-AE0B629AB422}" type="pres">
      <dgm:prSet presAssocID="{84876877-2B3C-554F-A69E-8ED86609A1D0}" presName="parentText" presStyleLbl="node1" presStyleIdx="2" presStyleCnt="3" custScaleY="181464">
        <dgm:presLayoutVars>
          <dgm:chMax val="0"/>
          <dgm:bulletEnabled val="1"/>
        </dgm:presLayoutVars>
      </dgm:prSet>
      <dgm:spPr/>
      <dgm:t>
        <a:bodyPr/>
        <a:lstStyle/>
        <a:p>
          <a:endParaRPr lang="en-US"/>
        </a:p>
      </dgm:t>
    </dgm:pt>
  </dgm:ptLst>
  <dgm:cxnLst>
    <dgm:cxn modelId="{16A30557-A86F-C94D-8DDE-AABDF04DC065}" type="presOf" srcId="{03420839-ECB0-3945-AF9C-AD5CC431E3C6}" destId="{F0F39A42-8111-4345-9FB3-C694674A1D79}" srcOrd="0" destOrd="0" presId="urn:microsoft.com/office/officeart/2005/8/layout/vList2"/>
    <dgm:cxn modelId="{015545B4-5BE8-1144-8139-EF9E599EB37D}" srcId="{38BD5552-8B6F-0345-9EE9-FA34083E75AA}" destId="{84876877-2B3C-554F-A69E-8ED86609A1D0}" srcOrd="2" destOrd="0" parTransId="{560708D0-011E-2E45-8CD0-4DEA993356A3}" sibTransId="{AC4627AE-CD6E-B641-87C7-8BC87F18CD5A}"/>
    <dgm:cxn modelId="{57C8E30A-1273-7C43-A7B1-E95B63C3D5FF}" type="presOf" srcId="{7FC0196A-64FC-6C4B-A1A4-0814106F9E9D}" destId="{6A7BB957-3E95-FD47-BB7C-B4797CDD16F2}" srcOrd="0" destOrd="0" presId="urn:microsoft.com/office/officeart/2005/8/layout/vList2"/>
    <dgm:cxn modelId="{44C25F64-A080-1845-AB99-223DABDF05D1}" type="presOf" srcId="{84876877-2B3C-554F-A69E-8ED86609A1D0}" destId="{44C319D3-50C1-AB42-AA7B-AE0B629AB422}" srcOrd="0" destOrd="0" presId="urn:microsoft.com/office/officeart/2005/8/layout/vList2"/>
    <dgm:cxn modelId="{66C33974-D510-974B-8A0C-96A10AA6863C}" srcId="{38BD5552-8B6F-0345-9EE9-FA34083E75AA}" destId="{7FC0196A-64FC-6C4B-A1A4-0814106F9E9D}" srcOrd="0" destOrd="0" parTransId="{33872D47-C68A-FF46-8443-FC5F21D40461}" sibTransId="{55904476-06A7-D541-A415-5D7D0BC68AA4}"/>
    <dgm:cxn modelId="{2BBBAC6C-45DD-294B-A329-5EF047EC56F4}" type="presOf" srcId="{38BD5552-8B6F-0345-9EE9-FA34083E75AA}" destId="{417B0BE1-48CD-534B-9D08-949E5F14B614}" srcOrd="0" destOrd="0" presId="urn:microsoft.com/office/officeart/2005/8/layout/vList2"/>
    <dgm:cxn modelId="{8BF996B3-C7B3-7F49-8619-56C8A23899C4}" srcId="{38BD5552-8B6F-0345-9EE9-FA34083E75AA}" destId="{03420839-ECB0-3945-AF9C-AD5CC431E3C6}" srcOrd="1" destOrd="0" parTransId="{7D19DB6C-3A67-FE41-88B5-ABCDCA511D71}" sibTransId="{6568C7C0-9B0E-8143-87FA-09A53F7D6424}"/>
    <dgm:cxn modelId="{35F10E02-FEA1-324B-BAE4-4A1DA0A69C16}" type="presParOf" srcId="{417B0BE1-48CD-534B-9D08-949E5F14B614}" destId="{6A7BB957-3E95-FD47-BB7C-B4797CDD16F2}" srcOrd="0" destOrd="0" presId="urn:microsoft.com/office/officeart/2005/8/layout/vList2"/>
    <dgm:cxn modelId="{A70E7849-C228-FF4A-9D18-ED1BDD48EDFA}" type="presParOf" srcId="{417B0BE1-48CD-534B-9D08-949E5F14B614}" destId="{BC9AC0F3-CBC8-0A4C-AADC-9C8E6862CAB1}" srcOrd="1" destOrd="0" presId="urn:microsoft.com/office/officeart/2005/8/layout/vList2"/>
    <dgm:cxn modelId="{AA11F164-2114-1A45-AE8B-A3572FFD0DE5}" type="presParOf" srcId="{417B0BE1-48CD-534B-9D08-949E5F14B614}" destId="{F0F39A42-8111-4345-9FB3-C694674A1D79}" srcOrd="2" destOrd="0" presId="urn:microsoft.com/office/officeart/2005/8/layout/vList2"/>
    <dgm:cxn modelId="{6D8D5570-91D7-734F-8F51-409C2A55F412}" type="presParOf" srcId="{417B0BE1-48CD-534B-9D08-949E5F14B614}" destId="{0B6EA6C2-8729-0045-9A5C-60D59D71F88E}" srcOrd="3" destOrd="0" presId="urn:microsoft.com/office/officeart/2005/8/layout/vList2"/>
    <dgm:cxn modelId="{6C518C78-1278-1149-BDA9-FBEFF90108C2}" type="presParOf" srcId="{417B0BE1-48CD-534B-9D08-949E5F14B614}" destId="{44C319D3-50C1-AB42-AA7B-AE0B629AB422}" srcOrd="4" destOrd="0" presId="urn:microsoft.com/office/officeart/2005/8/layout/v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176BB1-284D-2344-902B-82817CB6146F}" type="doc">
      <dgm:prSet loTypeId="urn:microsoft.com/office/officeart/2005/8/layout/venn1" loCatId="relationship" qsTypeId="urn:microsoft.com/office/officeart/2005/8/quickstyle/simple4" qsCatId="simple" csTypeId="urn:microsoft.com/office/officeart/2005/8/colors/accent1_2" csCatId="accent1" phldr="1"/>
      <dgm:spPr/>
    </dgm:pt>
    <dgm:pt modelId="{F2386A83-E0A1-D245-A0B0-97A4D61C53A8}">
      <dgm:prSet phldrT="[Text]"/>
      <dgm:spPr/>
      <dgm:t>
        <a:bodyPr/>
        <a:lstStyle/>
        <a:p>
          <a:r>
            <a:rPr lang="en-US" dirty="0" smtClean="0"/>
            <a:t>Political </a:t>
          </a:r>
          <a:r>
            <a:rPr lang="en-US" dirty="0" err="1" smtClean="0"/>
            <a:t>Decentralisation</a:t>
          </a:r>
          <a:endParaRPr lang="en-US" dirty="0"/>
        </a:p>
      </dgm:t>
    </dgm:pt>
    <dgm:pt modelId="{D307751A-540B-1246-8A8F-79A2057EAF9D}" type="parTrans" cxnId="{C13D8856-C066-7349-8003-763416BA55FA}">
      <dgm:prSet/>
      <dgm:spPr/>
    </dgm:pt>
    <dgm:pt modelId="{7E1564CE-2656-2A4D-BC63-A22DEE60BF0E}" type="sibTrans" cxnId="{C13D8856-C066-7349-8003-763416BA55FA}">
      <dgm:prSet/>
      <dgm:spPr/>
    </dgm:pt>
    <dgm:pt modelId="{70A9A3F3-840A-DA4B-A0A9-F674B9BFC810}">
      <dgm:prSet phldrT="[Text]"/>
      <dgm:spPr/>
      <dgm:t>
        <a:bodyPr/>
        <a:lstStyle/>
        <a:p>
          <a:r>
            <a:rPr lang="en-US" dirty="0" smtClean="0"/>
            <a:t>Local Governance</a:t>
          </a:r>
          <a:endParaRPr lang="en-US" dirty="0"/>
        </a:p>
      </dgm:t>
    </dgm:pt>
    <dgm:pt modelId="{F6BCB3BE-DAB6-8643-A8AF-317E96578697}" type="parTrans" cxnId="{2643282F-671E-B74C-AB0C-94B8E082313F}">
      <dgm:prSet/>
      <dgm:spPr/>
    </dgm:pt>
    <dgm:pt modelId="{CC00D0DB-ABDF-374E-B90F-A49C92A450D7}" type="sibTrans" cxnId="{2643282F-671E-B74C-AB0C-94B8E082313F}">
      <dgm:prSet/>
      <dgm:spPr/>
    </dgm:pt>
    <dgm:pt modelId="{499F9B24-770A-0342-BD35-50038390C251}">
      <dgm:prSet phldrT="[Text]"/>
      <dgm:spPr/>
      <dgm:t>
        <a:bodyPr/>
        <a:lstStyle/>
        <a:p>
          <a:r>
            <a:rPr lang="en-US" dirty="0" smtClean="0"/>
            <a:t>Domestic Accountability</a:t>
          </a:r>
          <a:endParaRPr lang="en-US" dirty="0"/>
        </a:p>
      </dgm:t>
    </dgm:pt>
    <dgm:pt modelId="{438E7AC0-C021-2F43-8255-592B8538DE68}" type="parTrans" cxnId="{6EF6FDCC-108F-544A-91A3-3C2510D7F4A5}">
      <dgm:prSet/>
      <dgm:spPr/>
    </dgm:pt>
    <dgm:pt modelId="{3B303AA3-B597-A640-AA6D-855F56F98E6B}" type="sibTrans" cxnId="{6EF6FDCC-108F-544A-91A3-3C2510D7F4A5}">
      <dgm:prSet/>
      <dgm:spPr/>
    </dgm:pt>
    <dgm:pt modelId="{C7024D12-9C06-D742-8ECE-BBAFF128F73E}" type="pres">
      <dgm:prSet presAssocID="{90176BB1-284D-2344-902B-82817CB6146F}" presName="compositeShape" presStyleCnt="0">
        <dgm:presLayoutVars>
          <dgm:chMax val="7"/>
          <dgm:dir/>
          <dgm:resizeHandles val="exact"/>
        </dgm:presLayoutVars>
      </dgm:prSet>
      <dgm:spPr/>
    </dgm:pt>
    <dgm:pt modelId="{2F0749D4-FAF3-2642-9E4F-36C587B8DDD5}" type="pres">
      <dgm:prSet presAssocID="{F2386A83-E0A1-D245-A0B0-97A4D61C53A8}" presName="circ1" presStyleLbl="vennNode1" presStyleIdx="0" presStyleCnt="3"/>
      <dgm:spPr/>
      <dgm:t>
        <a:bodyPr/>
        <a:lstStyle/>
        <a:p>
          <a:endParaRPr lang="en-US"/>
        </a:p>
      </dgm:t>
    </dgm:pt>
    <dgm:pt modelId="{DD4906E6-A22E-614C-AB35-5BE37E8FB305}" type="pres">
      <dgm:prSet presAssocID="{F2386A83-E0A1-D245-A0B0-97A4D61C53A8}" presName="circ1Tx" presStyleLbl="revTx" presStyleIdx="0" presStyleCnt="0">
        <dgm:presLayoutVars>
          <dgm:chMax val="0"/>
          <dgm:chPref val="0"/>
          <dgm:bulletEnabled val="1"/>
        </dgm:presLayoutVars>
      </dgm:prSet>
      <dgm:spPr/>
      <dgm:t>
        <a:bodyPr/>
        <a:lstStyle/>
        <a:p>
          <a:endParaRPr lang="en-US"/>
        </a:p>
      </dgm:t>
    </dgm:pt>
    <dgm:pt modelId="{A23F1ECF-8397-D347-8D0D-CBF6E8A109DD}" type="pres">
      <dgm:prSet presAssocID="{70A9A3F3-840A-DA4B-A0A9-F674B9BFC810}" presName="circ2" presStyleLbl="vennNode1" presStyleIdx="1" presStyleCnt="3"/>
      <dgm:spPr/>
      <dgm:t>
        <a:bodyPr/>
        <a:lstStyle/>
        <a:p>
          <a:endParaRPr lang="en-US"/>
        </a:p>
      </dgm:t>
    </dgm:pt>
    <dgm:pt modelId="{9D2986AE-7D9E-0241-8E2F-CC7A7AA6F8CB}" type="pres">
      <dgm:prSet presAssocID="{70A9A3F3-840A-DA4B-A0A9-F674B9BFC810}" presName="circ2Tx" presStyleLbl="revTx" presStyleIdx="0" presStyleCnt="0">
        <dgm:presLayoutVars>
          <dgm:chMax val="0"/>
          <dgm:chPref val="0"/>
          <dgm:bulletEnabled val="1"/>
        </dgm:presLayoutVars>
      </dgm:prSet>
      <dgm:spPr/>
      <dgm:t>
        <a:bodyPr/>
        <a:lstStyle/>
        <a:p>
          <a:endParaRPr lang="en-US"/>
        </a:p>
      </dgm:t>
    </dgm:pt>
    <dgm:pt modelId="{9B083C21-7075-AC4A-A60C-C83A68414D3B}" type="pres">
      <dgm:prSet presAssocID="{499F9B24-770A-0342-BD35-50038390C251}" presName="circ3" presStyleLbl="vennNode1" presStyleIdx="2" presStyleCnt="3"/>
      <dgm:spPr/>
      <dgm:t>
        <a:bodyPr/>
        <a:lstStyle/>
        <a:p>
          <a:endParaRPr lang="en-US"/>
        </a:p>
      </dgm:t>
    </dgm:pt>
    <dgm:pt modelId="{C86AADEA-BFE9-6044-8423-35E8154C3767}" type="pres">
      <dgm:prSet presAssocID="{499F9B24-770A-0342-BD35-50038390C251}" presName="circ3Tx" presStyleLbl="revTx" presStyleIdx="0" presStyleCnt="0">
        <dgm:presLayoutVars>
          <dgm:chMax val="0"/>
          <dgm:chPref val="0"/>
          <dgm:bulletEnabled val="1"/>
        </dgm:presLayoutVars>
      </dgm:prSet>
      <dgm:spPr/>
      <dgm:t>
        <a:bodyPr/>
        <a:lstStyle/>
        <a:p>
          <a:endParaRPr lang="en-US"/>
        </a:p>
      </dgm:t>
    </dgm:pt>
  </dgm:ptLst>
  <dgm:cxnLst>
    <dgm:cxn modelId="{2643282F-671E-B74C-AB0C-94B8E082313F}" srcId="{90176BB1-284D-2344-902B-82817CB6146F}" destId="{70A9A3F3-840A-DA4B-A0A9-F674B9BFC810}" srcOrd="1" destOrd="0" parTransId="{F6BCB3BE-DAB6-8643-A8AF-317E96578697}" sibTransId="{CC00D0DB-ABDF-374E-B90F-A49C92A450D7}"/>
    <dgm:cxn modelId="{6EF6FDCC-108F-544A-91A3-3C2510D7F4A5}" srcId="{90176BB1-284D-2344-902B-82817CB6146F}" destId="{499F9B24-770A-0342-BD35-50038390C251}" srcOrd="2" destOrd="0" parTransId="{438E7AC0-C021-2F43-8255-592B8538DE68}" sibTransId="{3B303AA3-B597-A640-AA6D-855F56F98E6B}"/>
    <dgm:cxn modelId="{13AED0CA-6374-9D44-B1B2-63F27EEA017E}" type="presOf" srcId="{70A9A3F3-840A-DA4B-A0A9-F674B9BFC810}" destId="{A23F1ECF-8397-D347-8D0D-CBF6E8A109DD}" srcOrd="0" destOrd="0" presId="urn:microsoft.com/office/officeart/2005/8/layout/venn1"/>
    <dgm:cxn modelId="{E02B66D8-8A42-7B4E-B908-F6D0ABEF401E}" type="presOf" srcId="{F2386A83-E0A1-D245-A0B0-97A4D61C53A8}" destId="{DD4906E6-A22E-614C-AB35-5BE37E8FB305}" srcOrd="1" destOrd="0" presId="urn:microsoft.com/office/officeart/2005/8/layout/venn1"/>
    <dgm:cxn modelId="{6E35A20C-23E2-4145-892B-890C8150F29A}" type="presOf" srcId="{499F9B24-770A-0342-BD35-50038390C251}" destId="{9B083C21-7075-AC4A-A60C-C83A68414D3B}" srcOrd="0" destOrd="0" presId="urn:microsoft.com/office/officeart/2005/8/layout/venn1"/>
    <dgm:cxn modelId="{52C4BDB7-74FE-2A49-A349-5040A622833F}" type="presOf" srcId="{90176BB1-284D-2344-902B-82817CB6146F}" destId="{C7024D12-9C06-D742-8ECE-BBAFF128F73E}" srcOrd="0" destOrd="0" presId="urn:microsoft.com/office/officeart/2005/8/layout/venn1"/>
    <dgm:cxn modelId="{C96D6613-4E68-FA49-9479-351A8D428DD4}" type="presOf" srcId="{499F9B24-770A-0342-BD35-50038390C251}" destId="{C86AADEA-BFE9-6044-8423-35E8154C3767}" srcOrd="1" destOrd="0" presId="urn:microsoft.com/office/officeart/2005/8/layout/venn1"/>
    <dgm:cxn modelId="{ACC2B4DC-F158-CB4A-800B-B12662E94267}" type="presOf" srcId="{70A9A3F3-840A-DA4B-A0A9-F674B9BFC810}" destId="{9D2986AE-7D9E-0241-8E2F-CC7A7AA6F8CB}" srcOrd="1" destOrd="0" presId="urn:microsoft.com/office/officeart/2005/8/layout/venn1"/>
    <dgm:cxn modelId="{C13D8856-C066-7349-8003-763416BA55FA}" srcId="{90176BB1-284D-2344-902B-82817CB6146F}" destId="{F2386A83-E0A1-D245-A0B0-97A4D61C53A8}" srcOrd="0" destOrd="0" parTransId="{D307751A-540B-1246-8A8F-79A2057EAF9D}" sibTransId="{7E1564CE-2656-2A4D-BC63-A22DEE60BF0E}"/>
    <dgm:cxn modelId="{28232732-6EFC-7E49-96AF-4C656A82A9D2}" type="presOf" srcId="{F2386A83-E0A1-D245-A0B0-97A4D61C53A8}" destId="{2F0749D4-FAF3-2642-9E4F-36C587B8DDD5}" srcOrd="0" destOrd="0" presId="urn:microsoft.com/office/officeart/2005/8/layout/venn1"/>
    <dgm:cxn modelId="{49F0D7CE-5AEB-F84C-8752-A069A472850C}" type="presParOf" srcId="{C7024D12-9C06-D742-8ECE-BBAFF128F73E}" destId="{2F0749D4-FAF3-2642-9E4F-36C587B8DDD5}" srcOrd="0" destOrd="0" presId="urn:microsoft.com/office/officeart/2005/8/layout/venn1"/>
    <dgm:cxn modelId="{23421BA1-F459-B04D-B94F-A303ADAFEA6E}" type="presParOf" srcId="{C7024D12-9C06-D742-8ECE-BBAFF128F73E}" destId="{DD4906E6-A22E-614C-AB35-5BE37E8FB305}" srcOrd="1" destOrd="0" presId="urn:microsoft.com/office/officeart/2005/8/layout/venn1"/>
    <dgm:cxn modelId="{E4DCB622-9B95-4A4B-B4C5-83A88918B53C}" type="presParOf" srcId="{C7024D12-9C06-D742-8ECE-BBAFF128F73E}" destId="{A23F1ECF-8397-D347-8D0D-CBF6E8A109DD}" srcOrd="2" destOrd="0" presId="urn:microsoft.com/office/officeart/2005/8/layout/venn1"/>
    <dgm:cxn modelId="{C1CDBE54-B3C5-834F-9039-3A871F1317DE}" type="presParOf" srcId="{C7024D12-9C06-D742-8ECE-BBAFF128F73E}" destId="{9D2986AE-7D9E-0241-8E2F-CC7A7AA6F8CB}" srcOrd="3" destOrd="0" presId="urn:microsoft.com/office/officeart/2005/8/layout/venn1"/>
    <dgm:cxn modelId="{21A1752F-BB39-E94E-81BC-CE27C1705E7F}" type="presParOf" srcId="{C7024D12-9C06-D742-8ECE-BBAFF128F73E}" destId="{9B083C21-7075-AC4A-A60C-C83A68414D3B}" srcOrd="4" destOrd="0" presId="urn:microsoft.com/office/officeart/2005/8/layout/venn1"/>
    <dgm:cxn modelId="{87D89709-BD4B-9A4B-9622-21C207DD623A}" type="presParOf" srcId="{C7024D12-9C06-D742-8ECE-BBAFF128F73E}" destId="{C86AADEA-BFE9-6044-8423-35E8154C3767}" srcOrd="5" destOrd="0" presId="urn:microsoft.com/office/officeart/2005/8/layout/venn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1D30ED-00C5-204F-A49B-1D8B6E8C84B5}" type="doc">
      <dgm:prSet loTypeId="urn:microsoft.com/office/officeart/2005/8/layout/radial1" loCatId="relationship" qsTypeId="urn:microsoft.com/office/officeart/2005/8/quickstyle/simple4" qsCatId="simple" csTypeId="urn:microsoft.com/office/officeart/2005/8/colors/accent1_2" csCatId="accent1" phldr="1"/>
      <dgm:spPr/>
      <dgm:t>
        <a:bodyPr/>
        <a:lstStyle/>
        <a:p>
          <a:endParaRPr lang="en-US"/>
        </a:p>
      </dgm:t>
    </dgm:pt>
    <dgm:pt modelId="{055420EB-FA84-7A4E-B33E-AA3FFD99736F}">
      <dgm:prSet phldrT="[Text]"/>
      <dgm:spPr/>
      <dgm:t>
        <a:bodyPr/>
        <a:lstStyle/>
        <a:p>
          <a:r>
            <a:rPr lang="en-US" dirty="0" smtClean="0"/>
            <a:t>Local Authorities</a:t>
          </a:r>
          <a:endParaRPr lang="en-US" dirty="0"/>
        </a:p>
      </dgm:t>
    </dgm:pt>
    <dgm:pt modelId="{ED7547C9-6F0F-CC4E-BCDB-95CBBAFDFC7A}" type="parTrans" cxnId="{D0E2B2E1-397C-2C46-BC23-CE3112BD488A}">
      <dgm:prSet/>
      <dgm:spPr/>
      <dgm:t>
        <a:bodyPr/>
        <a:lstStyle/>
        <a:p>
          <a:endParaRPr lang="en-US"/>
        </a:p>
      </dgm:t>
    </dgm:pt>
    <dgm:pt modelId="{835E885F-AE58-7B42-AEF8-9FE7FC2518BD}" type="sibTrans" cxnId="{D0E2B2E1-397C-2C46-BC23-CE3112BD488A}">
      <dgm:prSet/>
      <dgm:spPr/>
      <dgm:t>
        <a:bodyPr/>
        <a:lstStyle/>
        <a:p>
          <a:endParaRPr lang="en-US"/>
        </a:p>
      </dgm:t>
    </dgm:pt>
    <dgm:pt modelId="{6E73B739-4238-5049-A6F9-6898A5993655}">
      <dgm:prSet phldrT="[Text]"/>
      <dgm:spPr/>
      <dgm:t>
        <a:bodyPr/>
        <a:lstStyle/>
        <a:p>
          <a:r>
            <a:rPr lang="en-US" dirty="0" smtClean="0"/>
            <a:t>Cabinet</a:t>
          </a:r>
          <a:endParaRPr lang="en-US" dirty="0"/>
        </a:p>
      </dgm:t>
    </dgm:pt>
    <dgm:pt modelId="{17D6BC4A-F5FD-FA42-B5D6-A49F10E6EAEF}" type="parTrans" cxnId="{E927848D-137C-884A-A6E5-74C78A9B235A}">
      <dgm:prSet/>
      <dgm:spPr/>
      <dgm:t>
        <a:bodyPr/>
        <a:lstStyle/>
        <a:p>
          <a:endParaRPr lang="en-US"/>
        </a:p>
      </dgm:t>
    </dgm:pt>
    <dgm:pt modelId="{84F7993B-C3E7-A24F-9DE7-D2025AC1C157}" type="sibTrans" cxnId="{E927848D-137C-884A-A6E5-74C78A9B235A}">
      <dgm:prSet/>
      <dgm:spPr/>
      <dgm:t>
        <a:bodyPr/>
        <a:lstStyle/>
        <a:p>
          <a:endParaRPr lang="en-US"/>
        </a:p>
      </dgm:t>
    </dgm:pt>
    <dgm:pt modelId="{FFAFED1C-BC3F-EE46-8128-72B8B6C31037}">
      <dgm:prSet phldrT="[Text]"/>
      <dgm:spPr/>
      <dgm:t>
        <a:bodyPr/>
        <a:lstStyle/>
        <a:p>
          <a:r>
            <a:rPr lang="en-US" dirty="0" smtClean="0"/>
            <a:t>Ministries</a:t>
          </a:r>
          <a:endParaRPr lang="en-US" dirty="0"/>
        </a:p>
      </dgm:t>
    </dgm:pt>
    <dgm:pt modelId="{DB5BBF28-1E69-9741-B72E-6E97DE81575B}" type="parTrans" cxnId="{6FB961BC-58DD-EB47-9DB5-EEB3BEB40FC1}">
      <dgm:prSet/>
      <dgm:spPr/>
      <dgm:t>
        <a:bodyPr/>
        <a:lstStyle/>
        <a:p>
          <a:endParaRPr lang="en-US"/>
        </a:p>
      </dgm:t>
    </dgm:pt>
    <dgm:pt modelId="{5CE37F25-9403-1647-9FD7-04C5877EED24}" type="sibTrans" cxnId="{6FB961BC-58DD-EB47-9DB5-EEB3BEB40FC1}">
      <dgm:prSet/>
      <dgm:spPr/>
      <dgm:t>
        <a:bodyPr/>
        <a:lstStyle/>
        <a:p>
          <a:endParaRPr lang="en-US"/>
        </a:p>
      </dgm:t>
    </dgm:pt>
    <dgm:pt modelId="{5458B19A-CA06-3748-A9F3-38750A1E4B61}">
      <dgm:prSet phldrT="[Text]"/>
      <dgm:spPr/>
      <dgm:t>
        <a:bodyPr/>
        <a:lstStyle/>
        <a:p>
          <a:r>
            <a:rPr lang="en-US" dirty="0" smtClean="0"/>
            <a:t>Parliament</a:t>
          </a:r>
          <a:endParaRPr lang="en-US" dirty="0"/>
        </a:p>
      </dgm:t>
    </dgm:pt>
    <dgm:pt modelId="{443BC2D8-F1DB-EA4F-9503-0B88203B9BF9}" type="parTrans" cxnId="{422AFA24-58EB-CD4C-BAF3-A401DE87AF27}">
      <dgm:prSet/>
      <dgm:spPr/>
      <dgm:t>
        <a:bodyPr/>
        <a:lstStyle/>
        <a:p>
          <a:endParaRPr lang="en-US"/>
        </a:p>
      </dgm:t>
    </dgm:pt>
    <dgm:pt modelId="{E820894F-7640-9D4F-8701-6B9DC7B8E376}" type="sibTrans" cxnId="{422AFA24-58EB-CD4C-BAF3-A401DE87AF27}">
      <dgm:prSet/>
      <dgm:spPr/>
      <dgm:t>
        <a:bodyPr/>
        <a:lstStyle/>
        <a:p>
          <a:endParaRPr lang="en-US"/>
        </a:p>
      </dgm:t>
    </dgm:pt>
    <dgm:pt modelId="{43DC5931-D317-0649-9068-50D8D1B03B95}">
      <dgm:prSet phldrT="[Text]"/>
      <dgm:spPr/>
      <dgm:t>
        <a:bodyPr/>
        <a:lstStyle/>
        <a:p>
          <a:r>
            <a:rPr lang="en-US" dirty="0" smtClean="0"/>
            <a:t>Supreme Auditor Institutions</a:t>
          </a:r>
          <a:endParaRPr lang="en-US" dirty="0"/>
        </a:p>
      </dgm:t>
    </dgm:pt>
    <dgm:pt modelId="{1D20D68B-FA1E-274C-ADD6-78D37718BC2B}" type="parTrans" cxnId="{5DFB5407-0D51-2145-8AA4-6B9A909A0856}">
      <dgm:prSet/>
      <dgm:spPr/>
      <dgm:t>
        <a:bodyPr/>
        <a:lstStyle/>
        <a:p>
          <a:endParaRPr lang="en-US"/>
        </a:p>
      </dgm:t>
    </dgm:pt>
    <dgm:pt modelId="{18B0EC64-25EF-B749-BDA0-947BCEB65E27}" type="sibTrans" cxnId="{5DFB5407-0D51-2145-8AA4-6B9A909A0856}">
      <dgm:prSet/>
      <dgm:spPr/>
      <dgm:t>
        <a:bodyPr/>
        <a:lstStyle/>
        <a:p>
          <a:endParaRPr lang="en-US"/>
        </a:p>
      </dgm:t>
    </dgm:pt>
    <dgm:pt modelId="{DAD938F7-DA57-8C44-B4DE-512153CC7BB7}" type="pres">
      <dgm:prSet presAssocID="{CD1D30ED-00C5-204F-A49B-1D8B6E8C84B5}" presName="cycle" presStyleCnt="0">
        <dgm:presLayoutVars>
          <dgm:chMax val="1"/>
          <dgm:dir/>
          <dgm:animLvl val="ctr"/>
          <dgm:resizeHandles val="exact"/>
        </dgm:presLayoutVars>
      </dgm:prSet>
      <dgm:spPr/>
      <dgm:t>
        <a:bodyPr/>
        <a:lstStyle/>
        <a:p>
          <a:endParaRPr lang="en-US"/>
        </a:p>
      </dgm:t>
    </dgm:pt>
    <dgm:pt modelId="{EEE01178-812E-A14C-A1FB-164DB748F1DF}" type="pres">
      <dgm:prSet presAssocID="{055420EB-FA84-7A4E-B33E-AA3FFD99736F}" presName="centerShape" presStyleLbl="node0" presStyleIdx="0" presStyleCnt="1"/>
      <dgm:spPr/>
      <dgm:t>
        <a:bodyPr/>
        <a:lstStyle/>
        <a:p>
          <a:endParaRPr lang="en-US"/>
        </a:p>
      </dgm:t>
    </dgm:pt>
    <dgm:pt modelId="{40ADC866-03F2-0B4C-8509-4C9583491748}" type="pres">
      <dgm:prSet presAssocID="{17D6BC4A-F5FD-FA42-B5D6-A49F10E6EAEF}" presName="Name9" presStyleLbl="parChTrans1D2" presStyleIdx="0" presStyleCnt="4"/>
      <dgm:spPr/>
      <dgm:t>
        <a:bodyPr/>
        <a:lstStyle/>
        <a:p>
          <a:endParaRPr lang="en-US"/>
        </a:p>
      </dgm:t>
    </dgm:pt>
    <dgm:pt modelId="{CCEF8EC5-8C15-914D-8EE8-FEE4E4DF23BA}" type="pres">
      <dgm:prSet presAssocID="{17D6BC4A-F5FD-FA42-B5D6-A49F10E6EAEF}" presName="connTx" presStyleLbl="parChTrans1D2" presStyleIdx="0" presStyleCnt="4"/>
      <dgm:spPr/>
      <dgm:t>
        <a:bodyPr/>
        <a:lstStyle/>
        <a:p>
          <a:endParaRPr lang="en-US"/>
        </a:p>
      </dgm:t>
    </dgm:pt>
    <dgm:pt modelId="{605F407D-F881-7546-B0AE-DC1A4C01A40D}" type="pres">
      <dgm:prSet presAssocID="{6E73B739-4238-5049-A6F9-6898A5993655}" presName="node" presStyleLbl="node1" presStyleIdx="0" presStyleCnt="4">
        <dgm:presLayoutVars>
          <dgm:bulletEnabled val="1"/>
        </dgm:presLayoutVars>
      </dgm:prSet>
      <dgm:spPr/>
      <dgm:t>
        <a:bodyPr/>
        <a:lstStyle/>
        <a:p>
          <a:endParaRPr lang="en-US"/>
        </a:p>
      </dgm:t>
    </dgm:pt>
    <dgm:pt modelId="{797842B7-0355-664C-8481-B3E90D2D418E}" type="pres">
      <dgm:prSet presAssocID="{DB5BBF28-1E69-9741-B72E-6E97DE81575B}" presName="Name9" presStyleLbl="parChTrans1D2" presStyleIdx="1" presStyleCnt="4"/>
      <dgm:spPr/>
      <dgm:t>
        <a:bodyPr/>
        <a:lstStyle/>
        <a:p>
          <a:endParaRPr lang="en-US"/>
        </a:p>
      </dgm:t>
    </dgm:pt>
    <dgm:pt modelId="{A9223A72-4B78-0A49-B2C9-14C97A5A0095}" type="pres">
      <dgm:prSet presAssocID="{DB5BBF28-1E69-9741-B72E-6E97DE81575B}" presName="connTx" presStyleLbl="parChTrans1D2" presStyleIdx="1" presStyleCnt="4"/>
      <dgm:spPr/>
      <dgm:t>
        <a:bodyPr/>
        <a:lstStyle/>
        <a:p>
          <a:endParaRPr lang="en-US"/>
        </a:p>
      </dgm:t>
    </dgm:pt>
    <dgm:pt modelId="{1E46C5B3-53DB-734C-B2A6-23788C9E5233}" type="pres">
      <dgm:prSet presAssocID="{FFAFED1C-BC3F-EE46-8128-72B8B6C31037}" presName="node" presStyleLbl="node1" presStyleIdx="1" presStyleCnt="4" custRadScaleRad="101315">
        <dgm:presLayoutVars>
          <dgm:bulletEnabled val="1"/>
        </dgm:presLayoutVars>
      </dgm:prSet>
      <dgm:spPr/>
      <dgm:t>
        <a:bodyPr/>
        <a:lstStyle/>
        <a:p>
          <a:endParaRPr lang="en-US"/>
        </a:p>
      </dgm:t>
    </dgm:pt>
    <dgm:pt modelId="{6C7DDB21-5E0E-5449-83E1-025F1139996A}" type="pres">
      <dgm:prSet presAssocID="{443BC2D8-F1DB-EA4F-9503-0B88203B9BF9}" presName="Name9" presStyleLbl="parChTrans1D2" presStyleIdx="2" presStyleCnt="4"/>
      <dgm:spPr/>
      <dgm:t>
        <a:bodyPr/>
        <a:lstStyle/>
        <a:p>
          <a:endParaRPr lang="en-US"/>
        </a:p>
      </dgm:t>
    </dgm:pt>
    <dgm:pt modelId="{79D0C5E7-95C6-1847-8904-6ACCFEF25DAB}" type="pres">
      <dgm:prSet presAssocID="{443BC2D8-F1DB-EA4F-9503-0B88203B9BF9}" presName="connTx" presStyleLbl="parChTrans1D2" presStyleIdx="2" presStyleCnt="4"/>
      <dgm:spPr/>
      <dgm:t>
        <a:bodyPr/>
        <a:lstStyle/>
        <a:p>
          <a:endParaRPr lang="en-US"/>
        </a:p>
      </dgm:t>
    </dgm:pt>
    <dgm:pt modelId="{46730B62-8518-9C4D-AB6F-5854E2527EBC}" type="pres">
      <dgm:prSet presAssocID="{5458B19A-CA06-3748-A9F3-38750A1E4B61}" presName="node" presStyleLbl="node1" presStyleIdx="2" presStyleCnt="4">
        <dgm:presLayoutVars>
          <dgm:bulletEnabled val="1"/>
        </dgm:presLayoutVars>
      </dgm:prSet>
      <dgm:spPr/>
      <dgm:t>
        <a:bodyPr/>
        <a:lstStyle/>
        <a:p>
          <a:endParaRPr lang="en-US"/>
        </a:p>
      </dgm:t>
    </dgm:pt>
    <dgm:pt modelId="{B45E182E-D049-1E43-B2C6-511F4EC62E9F}" type="pres">
      <dgm:prSet presAssocID="{1D20D68B-FA1E-274C-ADD6-78D37718BC2B}" presName="Name9" presStyleLbl="parChTrans1D2" presStyleIdx="3" presStyleCnt="4"/>
      <dgm:spPr/>
      <dgm:t>
        <a:bodyPr/>
        <a:lstStyle/>
        <a:p>
          <a:endParaRPr lang="en-US"/>
        </a:p>
      </dgm:t>
    </dgm:pt>
    <dgm:pt modelId="{5A9DD1BC-2D62-1140-BB2D-59F2FF8D4788}" type="pres">
      <dgm:prSet presAssocID="{1D20D68B-FA1E-274C-ADD6-78D37718BC2B}" presName="connTx" presStyleLbl="parChTrans1D2" presStyleIdx="3" presStyleCnt="4"/>
      <dgm:spPr/>
      <dgm:t>
        <a:bodyPr/>
        <a:lstStyle/>
        <a:p>
          <a:endParaRPr lang="en-US"/>
        </a:p>
      </dgm:t>
    </dgm:pt>
    <dgm:pt modelId="{7D6A9B0D-C4CD-3649-97EA-F5F016B1271C}" type="pres">
      <dgm:prSet presAssocID="{43DC5931-D317-0649-9068-50D8D1B03B95}" presName="node" presStyleLbl="node1" presStyleIdx="3" presStyleCnt="4" custRadScaleRad="101753">
        <dgm:presLayoutVars>
          <dgm:bulletEnabled val="1"/>
        </dgm:presLayoutVars>
      </dgm:prSet>
      <dgm:spPr/>
      <dgm:t>
        <a:bodyPr/>
        <a:lstStyle/>
        <a:p>
          <a:endParaRPr lang="en-US"/>
        </a:p>
      </dgm:t>
    </dgm:pt>
  </dgm:ptLst>
  <dgm:cxnLst>
    <dgm:cxn modelId="{50CB4618-742E-4C15-9C60-3E7E3A9F6F95}" type="presOf" srcId="{FFAFED1C-BC3F-EE46-8128-72B8B6C31037}" destId="{1E46C5B3-53DB-734C-B2A6-23788C9E5233}" srcOrd="0" destOrd="0" presId="urn:microsoft.com/office/officeart/2005/8/layout/radial1"/>
    <dgm:cxn modelId="{422AFA24-58EB-CD4C-BAF3-A401DE87AF27}" srcId="{055420EB-FA84-7A4E-B33E-AA3FFD99736F}" destId="{5458B19A-CA06-3748-A9F3-38750A1E4B61}" srcOrd="2" destOrd="0" parTransId="{443BC2D8-F1DB-EA4F-9503-0B88203B9BF9}" sibTransId="{E820894F-7640-9D4F-8701-6B9DC7B8E376}"/>
    <dgm:cxn modelId="{5DFB5407-0D51-2145-8AA4-6B9A909A0856}" srcId="{055420EB-FA84-7A4E-B33E-AA3FFD99736F}" destId="{43DC5931-D317-0649-9068-50D8D1B03B95}" srcOrd="3" destOrd="0" parTransId="{1D20D68B-FA1E-274C-ADD6-78D37718BC2B}" sibTransId="{18B0EC64-25EF-B749-BDA0-947BCEB65E27}"/>
    <dgm:cxn modelId="{B9094A7D-6D4B-4FFC-ADAC-E2052FE59FA5}" type="presOf" srcId="{443BC2D8-F1DB-EA4F-9503-0B88203B9BF9}" destId="{79D0C5E7-95C6-1847-8904-6ACCFEF25DAB}" srcOrd="1" destOrd="0" presId="urn:microsoft.com/office/officeart/2005/8/layout/radial1"/>
    <dgm:cxn modelId="{D0E2B2E1-397C-2C46-BC23-CE3112BD488A}" srcId="{CD1D30ED-00C5-204F-A49B-1D8B6E8C84B5}" destId="{055420EB-FA84-7A4E-B33E-AA3FFD99736F}" srcOrd="0" destOrd="0" parTransId="{ED7547C9-6F0F-CC4E-BCDB-95CBBAFDFC7A}" sibTransId="{835E885F-AE58-7B42-AEF8-9FE7FC2518BD}"/>
    <dgm:cxn modelId="{48C4D4B6-B1E1-4965-A3EA-C93E1A0E63F3}" type="presOf" srcId="{443BC2D8-F1DB-EA4F-9503-0B88203B9BF9}" destId="{6C7DDB21-5E0E-5449-83E1-025F1139996A}" srcOrd="0" destOrd="0" presId="urn:microsoft.com/office/officeart/2005/8/layout/radial1"/>
    <dgm:cxn modelId="{0A1CD71F-822D-4DC4-9FA2-282479C05CEA}" type="presOf" srcId="{6E73B739-4238-5049-A6F9-6898A5993655}" destId="{605F407D-F881-7546-B0AE-DC1A4C01A40D}" srcOrd="0" destOrd="0" presId="urn:microsoft.com/office/officeart/2005/8/layout/radial1"/>
    <dgm:cxn modelId="{B40B9500-5C83-44B8-A6A5-B4FED2BC0E36}" type="presOf" srcId="{CD1D30ED-00C5-204F-A49B-1D8B6E8C84B5}" destId="{DAD938F7-DA57-8C44-B4DE-512153CC7BB7}" srcOrd="0" destOrd="0" presId="urn:microsoft.com/office/officeart/2005/8/layout/radial1"/>
    <dgm:cxn modelId="{4881426F-16E8-4DE7-B961-E0561D34D6DF}" type="presOf" srcId="{17D6BC4A-F5FD-FA42-B5D6-A49F10E6EAEF}" destId="{40ADC866-03F2-0B4C-8509-4C9583491748}" srcOrd="0" destOrd="0" presId="urn:microsoft.com/office/officeart/2005/8/layout/radial1"/>
    <dgm:cxn modelId="{3DBD28CD-36AB-467E-936D-3B9EFB796D42}" type="presOf" srcId="{055420EB-FA84-7A4E-B33E-AA3FFD99736F}" destId="{EEE01178-812E-A14C-A1FB-164DB748F1DF}" srcOrd="0" destOrd="0" presId="urn:microsoft.com/office/officeart/2005/8/layout/radial1"/>
    <dgm:cxn modelId="{C457C361-8464-450F-AADB-1C2536EC6261}" type="presOf" srcId="{DB5BBF28-1E69-9741-B72E-6E97DE81575B}" destId="{797842B7-0355-664C-8481-B3E90D2D418E}" srcOrd="0" destOrd="0" presId="urn:microsoft.com/office/officeart/2005/8/layout/radial1"/>
    <dgm:cxn modelId="{5DD21D7F-7B17-451F-BBEF-91AC83011DDF}" type="presOf" srcId="{1D20D68B-FA1E-274C-ADD6-78D37718BC2B}" destId="{B45E182E-D049-1E43-B2C6-511F4EC62E9F}" srcOrd="0" destOrd="0" presId="urn:microsoft.com/office/officeart/2005/8/layout/radial1"/>
    <dgm:cxn modelId="{E927848D-137C-884A-A6E5-74C78A9B235A}" srcId="{055420EB-FA84-7A4E-B33E-AA3FFD99736F}" destId="{6E73B739-4238-5049-A6F9-6898A5993655}" srcOrd="0" destOrd="0" parTransId="{17D6BC4A-F5FD-FA42-B5D6-A49F10E6EAEF}" sibTransId="{84F7993B-C3E7-A24F-9DE7-D2025AC1C157}"/>
    <dgm:cxn modelId="{1557EA88-1755-47A0-9B31-DECC1FB6E2C9}" type="presOf" srcId="{5458B19A-CA06-3748-A9F3-38750A1E4B61}" destId="{46730B62-8518-9C4D-AB6F-5854E2527EBC}" srcOrd="0" destOrd="0" presId="urn:microsoft.com/office/officeart/2005/8/layout/radial1"/>
    <dgm:cxn modelId="{6FB961BC-58DD-EB47-9DB5-EEB3BEB40FC1}" srcId="{055420EB-FA84-7A4E-B33E-AA3FFD99736F}" destId="{FFAFED1C-BC3F-EE46-8128-72B8B6C31037}" srcOrd="1" destOrd="0" parTransId="{DB5BBF28-1E69-9741-B72E-6E97DE81575B}" sibTransId="{5CE37F25-9403-1647-9FD7-04C5877EED24}"/>
    <dgm:cxn modelId="{D3201254-C72D-4675-8C0E-D108854A7FC4}" type="presOf" srcId="{1D20D68B-FA1E-274C-ADD6-78D37718BC2B}" destId="{5A9DD1BC-2D62-1140-BB2D-59F2FF8D4788}" srcOrd="1" destOrd="0" presId="urn:microsoft.com/office/officeart/2005/8/layout/radial1"/>
    <dgm:cxn modelId="{EE300C29-A302-49BA-89B5-D64E8E10D2D2}" type="presOf" srcId="{17D6BC4A-F5FD-FA42-B5D6-A49F10E6EAEF}" destId="{CCEF8EC5-8C15-914D-8EE8-FEE4E4DF23BA}" srcOrd="1" destOrd="0" presId="urn:microsoft.com/office/officeart/2005/8/layout/radial1"/>
    <dgm:cxn modelId="{DA6A67AD-68B9-4B96-9B49-E362CFAE3B5A}" type="presOf" srcId="{DB5BBF28-1E69-9741-B72E-6E97DE81575B}" destId="{A9223A72-4B78-0A49-B2C9-14C97A5A0095}" srcOrd="1" destOrd="0" presId="urn:microsoft.com/office/officeart/2005/8/layout/radial1"/>
    <dgm:cxn modelId="{7A2E6992-796D-4AC4-8E2F-E31C00BB09E1}" type="presOf" srcId="{43DC5931-D317-0649-9068-50D8D1B03B95}" destId="{7D6A9B0D-C4CD-3649-97EA-F5F016B1271C}" srcOrd="0" destOrd="0" presId="urn:microsoft.com/office/officeart/2005/8/layout/radial1"/>
    <dgm:cxn modelId="{8D92827B-B2B4-4D49-A5F6-6BEBC35E34D7}" type="presParOf" srcId="{DAD938F7-DA57-8C44-B4DE-512153CC7BB7}" destId="{EEE01178-812E-A14C-A1FB-164DB748F1DF}" srcOrd="0" destOrd="0" presId="urn:microsoft.com/office/officeart/2005/8/layout/radial1"/>
    <dgm:cxn modelId="{47C35C66-13FD-41A0-B254-1357840959AC}" type="presParOf" srcId="{DAD938F7-DA57-8C44-B4DE-512153CC7BB7}" destId="{40ADC866-03F2-0B4C-8509-4C9583491748}" srcOrd="1" destOrd="0" presId="urn:microsoft.com/office/officeart/2005/8/layout/radial1"/>
    <dgm:cxn modelId="{ACCCF155-0A10-48B3-BCD4-F85722155EAF}" type="presParOf" srcId="{40ADC866-03F2-0B4C-8509-4C9583491748}" destId="{CCEF8EC5-8C15-914D-8EE8-FEE4E4DF23BA}" srcOrd="0" destOrd="0" presId="urn:microsoft.com/office/officeart/2005/8/layout/radial1"/>
    <dgm:cxn modelId="{5D64FB7C-44EA-4B0F-8E8C-8FFFC5375710}" type="presParOf" srcId="{DAD938F7-DA57-8C44-B4DE-512153CC7BB7}" destId="{605F407D-F881-7546-B0AE-DC1A4C01A40D}" srcOrd="2" destOrd="0" presId="urn:microsoft.com/office/officeart/2005/8/layout/radial1"/>
    <dgm:cxn modelId="{BB00F9A7-EF9A-435D-9141-A5F4D810B228}" type="presParOf" srcId="{DAD938F7-DA57-8C44-B4DE-512153CC7BB7}" destId="{797842B7-0355-664C-8481-B3E90D2D418E}" srcOrd="3" destOrd="0" presId="urn:microsoft.com/office/officeart/2005/8/layout/radial1"/>
    <dgm:cxn modelId="{9D43C57C-DD80-4305-ACFE-BD519FE1F956}" type="presParOf" srcId="{797842B7-0355-664C-8481-B3E90D2D418E}" destId="{A9223A72-4B78-0A49-B2C9-14C97A5A0095}" srcOrd="0" destOrd="0" presId="urn:microsoft.com/office/officeart/2005/8/layout/radial1"/>
    <dgm:cxn modelId="{D9DF0654-F242-42CD-8E04-4EC6EBECFC70}" type="presParOf" srcId="{DAD938F7-DA57-8C44-B4DE-512153CC7BB7}" destId="{1E46C5B3-53DB-734C-B2A6-23788C9E5233}" srcOrd="4" destOrd="0" presId="urn:microsoft.com/office/officeart/2005/8/layout/radial1"/>
    <dgm:cxn modelId="{94E28557-4295-484C-B907-46584EF42BE0}" type="presParOf" srcId="{DAD938F7-DA57-8C44-B4DE-512153CC7BB7}" destId="{6C7DDB21-5E0E-5449-83E1-025F1139996A}" srcOrd="5" destOrd="0" presId="urn:microsoft.com/office/officeart/2005/8/layout/radial1"/>
    <dgm:cxn modelId="{375E6A8F-444F-49DA-B56D-4534C7F6FC5B}" type="presParOf" srcId="{6C7DDB21-5E0E-5449-83E1-025F1139996A}" destId="{79D0C5E7-95C6-1847-8904-6ACCFEF25DAB}" srcOrd="0" destOrd="0" presId="urn:microsoft.com/office/officeart/2005/8/layout/radial1"/>
    <dgm:cxn modelId="{82F726A6-C57E-49D1-82A8-4B0C802F9F70}" type="presParOf" srcId="{DAD938F7-DA57-8C44-B4DE-512153CC7BB7}" destId="{46730B62-8518-9C4D-AB6F-5854E2527EBC}" srcOrd="6" destOrd="0" presId="urn:microsoft.com/office/officeart/2005/8/layout/radial1"/>
    <dgm:cxn modelId="{823FB3F8-63A8-4056-B8A1-C3FB7DD07491}" type="presParOf" srcId="{DAD938F7-DA57-8C44-B4DE-512153CC7BB7}" destId="{B45E182E-D049-1E43-B2C6-511F4EC62E9F}" srcOrd="7" destOrd="0" presId="urn:microsoft.com/office/officeart/2005/8/layout/radial1"/>
    <dgm:cxn modelId="{50B2A46E-04D9-42B0-A8C9-0698FDEE7423}" type="presParOf" srcId="{B45E182E-D049-1E43-B2C6-511F4EC62E9F}" destId="{5A9DD1BC-2D62-1140-BB2D-59F2FF8D4788}" srcOrd="0" destOrd="0" presId="urn:microsoft.com/office/officeart/2005/8/layout/radial1"/>
    <dgm:cxn modelId="{2051A193-9A97-4F39-8D36-2F155A2A6FC0}" type="presParOf" srcId="{DAD938F7-DA57-8C44-B4DE-512153CC7BB7}" destId="{7D6A9B0D-C4CD-3649-97EA-F5F016B1271C}" srcOrd="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D1D30ED-00C5-204F-A49B-1D8B6E8C84B5}" type="doc">
      <dgm:prSet loTypeId="urn:microsoft.com/office/officeart/2005/8/layout/radial1" loCatId="relationship" qsTypeId="urn:microsoft.com/office/officeart/2005/8/quickstyle/simple4" qsCatId="simple" csTypeId="urn:microsoft.com/office/officeart/2005/8/colors/accent1_2" csCatId="accent1" phldr="1"/>
      <dgm:spPr/>
      <dgm:t>
        <a:bodyPr/>
        <a:lstStyle/>
        <a:p>
          <a:endParaRPr lang="en-US"/>
        </a:p>
      </dgm:t>
    </dgm:pt>
    <dgm:pt modelId="{055420EB-FA84-7A4E-B33E-AA3FFD99736F}">
      <dgm:prSet phldrT="[Text]"/>
      <dgm:spPr/>
      <dgm:t>
        <a:bodyPr/>
        <a:lstStyle/>
        <a:p>
          <a:r>
            <a:rPr lang="en-US" dirty="0" smtClean="0"/>
            <a:t>Local</a:t>
          </a:r>
          <a:r>
            <a:rPr lang="en-US" baseline="0" dirty="0" smtClean="0"/>
            <a:t> government</a:t>
          </a:r>
          <a:endParaRPr lang="en-US" dirty="0"/>
        </a:p>
      </dgm:t>
    </dgm:pt>
    <dgm:pt modelId="{ED7547C9-6F0F-CC4E-BCDB-95CBBAFDFC7A}" type="parTrans" cxnId="{D0E2B2E1-397C-2C46-BC23-CE3112BD488A}">
      <dgm:prSet/>
      <dgm:spPr/>
      <dgm:t>
        <a:bodyPr/>
        <a:lstStyle/>
        <a:p>
          <a:endParaRPr lang="en-US"/>
        </a:p>
      </dgm:t>
    </dgm:pt>
    <dgm:pt modelId="{835E885F-AE58-7B42-AEF8-9FE7FC2518BD}" type="sibTrans" cxnId="{D0E2B2E1-397C-2C46-BC23-CE3112BD488A}">
      <dgm:prSet/>
      <dgm:spPr/>
      <dgm:t>
        <a:bodyPr/>
        <a:lstStyle/>
        <a:p>
          <a:endParaRPr lang="en-US"/>
        </a:p>
      </dgm:t>
    </dgm:pt>
    <dgm:pt modelId="{6E73B739-4238-5049-A6F9-6898A5993655}">
      <dgm:prSet phldrT="[Text]"/>
      <dgm:spPr/>
      <dgm:t>
        <a:bodyPr/>
        <a:lstStyle/>
        <a:p>
          <a:r>
            <a:rPr lang="en-US" dirty="0" smtClean="0"/>
            <a:t>Local</a:t>
          </a:r>
          <a:r>
            <a:rPr lang="en-US" baseline="0" dirty="0" smtClean="0"/>
            <a:t> council</a:t>
          </a:r>
          <a:endParaRPr lang="en-US" dirty="0"/>
        </a:p>
      </dgm:t>
    </dgm:pt>
    <dgm:pt modelId="{17D6BC4A-F5FD-FA42-B5D6-A49F10E6EAEF}" type="parTrans" cxnId="{E927848D-137C-884A-A6E5-74C78A9B235A}">
      <dgm:prSet/>
      <dgm:spPr/>
      <dgm:t>
        <a:bodyPr/>
        <a:lstStyle/>
        <a:p>
          <a:endParaRPr lang="en-US"/>
        </a:p>
      </dgm:t>
    </dgm:pt>
    <dgm:pt modelId="{84F7993B-C3E7-A24F-9DE7-D2025AC1C157}" type="sibTrans" cxnId="{E927848D-137C-884A-A6E5-74C78A9B235A}">
      <dgm:prSet/>
      <dgm:spPr/>
      <dgm:t>
        <a:bodyPr/>
        <a:lstStyle/>
        <a:p>
          <a:endParaRPr lang="en-US"/>
        </a:p>
      </dgm:t>
    </dgm:pt>
    <dgm:pt modelId="{FFAFED1C-BC3F-EE46-8128-72B8B6C31037}">
      <dgm:prSet phldrT="[Text]"/>
      <dgm:spPr/>
      <dgm:t>
        <a:bodyPr/>
        <a:lstStyle/>
        <a:p>
          <a:r>
            <a:rPr lang="en-US" dirty="0" smtClean="0"/>
            <a:t>Local public agencies</a:t>
          </a:r>
          <a:endParaRPr lang="en-US" dirty="0"/>
        </a:p>
      </dgm:t>
    </dgm:pt>
    <dgm:pt modelId="{DB5BBF28-1E69-9741-B72E-6E97DE81575B}" type="parTrans" cxnId="{6FB961BC-58DD-EB47-9DB5-EEB3BEB40FC1}">
      <dgm:prSet/>
      <dgm:spPr/>
      <dgm:t>
        <a:bodyPr/>
        <a:lstStyle/>
        <a:p>
          <a:endParaRPr lang="en-US"/>
        </a:p>
      </dgm:t>
    </dgm:pt>
    <dgm:pt modelId="{5CE37F25-9403-1647-9FD7-04C5877EED24}" type="sibTrans" cxnId="{6FB961BC-58DD-EB47-9DB5-EEB3BEB40FC1}">
      <dgm:prSet/>
      <dgm:spPr/>
      <dgm:t>
        <a:bodyPr/>
        <a:lstStyle/>
        <a:p>
          <a:endParaRPr lang="en-US"/>
        </a:p>
      </dgm:t>
    </dgm:pt>
    <dgm:pt modelId="{5458B19A-CA06-3748-A9F3-38750A1E4B61}">
      <dgm:prSet phldrT="[Text]"/>
      <dgm:spPr/>
      <dgm:t>
        <a:bodyPr/>
        <a:lstStyle/>
        <a:p>
          <a:r>
            <a:rPr lang="en-US" dirty="0" smtClean="0"/>
            <a:t>Association of local municipalities?</a:t>
          </a:r>
          <a:endParaRPr lang="en-US" dirty="0"/>
        </a:p>
      </dgm:t>
    </dgm:pt>
    <dgm:pt modelId="{443BC2D8-F1DB-EA4F-9503-0B88203B9BF9}" type="parTrans" cxnId="{422AFA24-58EB-CD4C-BAF3-A401DE87AF27}">
      <dgm:prSet/>
      <dgm:spPr/>
      <dgm:t>
        <a:bodyPr/>
        <a:lstStyle/>
        <a:p>
          <a:endParaRPr lang="en-US"/>
        </a:p>
      </dgm:t>
    </dgm:pt>
    <dgm:pt modelId="{E820894F-7640-9D4F-8701-6B9DC7B8E376}" type="sibTrans" cxnId="{422AFA24-58EB-CD4C-BAF3-A401DE87AF27}">
      <dgm:prSet/>
      <dgm:spPr/>
      <dgm:t>
        <a:bodyPr/>
        <a:lstStyle/>
        <a:p>
          <a:endParaRPr lang="en-US"/>
        </a:p>
      </dgm:t>
    </dgm:pt>
    <dgm:pt modelId="{43DC5931-D317-0649-9068-50D8D1B03B95}">
      <dgm:prSet phldrT="[Text]"/>
      <dgm:spPr/>
      <dgm:t>
        <a:bodyPr/>
        <a:lstStyle/>
        <a:p>
          <a:r>
            <a:rPr lang="en-US" dirty="0" smtClean="0"/>
            <a:t>Traditional leaders?</a:t>
          </a:r>
          <a:endParaRPr lang="en-US" dirty="0"/>
        </a:p>
      </dgm:t>
    </dgm:pt>
    <dgm:pt modelId="{1D20D68B-FA1E-274C-ADD6-78D37718BC2B}" type="parTrans" cxnId="{5DFB5407-0D51-2145-8AA4-6B9A909A0856}">
      <dgm:prSet/>
      <dgm:spPr>
        <a:ln w="9525" cmpd="sng">
          <a:prstDash val="dash"/>
        </a:ln>
      </dgm:spPr>
      <dgm:t>
        <a:bodyPr/>
        <a:lstStyle/>
        <a:p>
          <a:endParaRPr lang="en-US"/>
        </a:p>
      </dgm:t>
    </dgm:pt>
    <dgm:pt modelId="{18B0EC64-25EF-B749-BDA0-947BCEB65E27}" type="sibTrans" cxnId="{5DFB5407-0D51-2145-8AA4-6B9A909A0856}">
      <dgm:prSet/>
      <dgm:spPr/>
      <dgm:t>
        <a:bodyPr/>
        <a:lstStyle/>
        <a:p>
          <a:endParaRPr lang="en-US"/>
        </a:p>
      </dgm:t>
    </dgm:pt>
    <dgm:pt modelId="{DAD938F7-DA57-8C44-B4DE-512153CC7BB7}" type="pres">
      <dgm:prSet presAssocID="{CD1D30ED-00C5-204F-A49B-1D8B6E8C84B5}" presName="cycle" presStyleCnt="0">
        <dgm:presLayoutVars>
          <dgm:chMax val="1"/>
          <dgm:dir/>
          <dgm:animLvl val="ctr"/>
          <dgm:resizeHandles val="exact"/>
        </dgm:presLayoutVars>
      </dgm:prSet>
      <dgm:spPr/>
      <dgm:t>
        <a:bodyPr/>
        <a:lstStyle/>
        <a:p>
          <a:endParaRPr lang="en-US"/>
        </a:p>
      </dgm:t>
    </dgm:pt>
    <dgm:pt modelId="{EEE01178-812E-A14C-A1FB-164DB748F1DF}" type="pres">
      <dgm:prSet presAssocID="{055420EB-FA84-7A4E-B33E-AA3FFD99736F}" presName="centerShape" presStyleLbl="node0" presStyleIdx="0" presStyleCnt="1"/>
      <dgm:spPr/>
      <dgm:t>
        <a:bodyPr/>
        <a:lstStyle/>
        <a:p>
          <a:endParaRPr lang="en-US"/>
        </a:p>
      </dgm:t>
    </dgm:pt>
    <dgm:pt modelId="{40ADC866-03F2-0B4C-8509-4C9583491748}" type="pres">
      <dgm:prSet presAssocID="{17D6BC4A-F5FD-FA42-B5D6-A49F10E6EAEF}" presName="Name9" presStyleLbl="parChTrans1D2" presStyleIdx="0" presStyleCnt="4"/>
      <dgm:spPr/>
      <dgm:t>
        <a:bodyPr/>
        <a:lstStyle/>
        <a:p>
          <a:endParaRPr lang="en-US"/>
        </a:p>
      </dgm:t>
    </dgm:pt>
    <dgm:pt modelId="{CCEF8EC5-8C15-914D-8EE8-FEE4E4DF23BA}" type="pres">
      <dgm:prSet presAssocID="{17D6BC4A-F5FD-FA42-B5D6-A49F10E6EAEF}" presName="connTx" presStyleLbl="parChTrans1D2" presStyleIdx="0" presStyleCnt="4"/>
      <dgm:spPr/>
      <dgm:t>
        <a:bodyPr/>
        <a:lstStyle/>
        <a:p>
          <a:endParaRPr lang="en-US"/>
        </a:p>
      </dgm:t>
    </dgm:pt>
    <dgm:pt modelId="{605F407D-F881-7546-B0AE-DC1A4C01A40D}" type="pres">
      <dgm:prSet presAssocID="{6E73B739-4238-5049-A6F9-6898A5993655}" presName="node" presStyleLbl="node1" presStyleIdx="0" presStyleCnt="4">
        <dgm:presLayoutVars>
          <dgm:bulletEnabled val="1"/>
        </dgm:presLayoutVars>
      </dgm:prSet>
      <dgm:spPr/>
      <dgm:t>
        <a:bodyPr/>
        <a:lstStyle/>
        <a:p>
          <a:endParaRPr lang="en-US"/>
        </a:p>
      </dgm:t>
    </dgm:pt>
    <dgm:pt modelId="{797842B7-0355-664C-8481-B3E90D2D418E}" type="pres">
      <dgm:prSet presAssocID="{DB5BBF28-1E69-9741-B72E-6E97DE81575B}" presName="Name9" presStyleLbl="parChTrans1D2" presStyleIdx="1" presStyleCnt="4"/>
      <dgm:spPr/>
      <dgm:t>
        <a:bodyPr/>
        <a:lstStyle/>
        <a:p>
          <a:endParaRPr lang="en-US"/>
        </a:p>
      </dgm:t>
    </dgm:pt>
    <dgm:pt modelId="{A9223A72-4B78-0A49-B2C9-14C97A5A0095}" type="pres">
      <dgm:prSet presAssocID="{DB5BBF28-1E69-9741-B72E-6E97DE81575B}" presName="connTx" presStyleLbl="parChTrans1D2" presStyleIdx="1" presStyleCnt="4"/>
      <dgm:spPr/>
      <dgm:t>
        <a:bodyPr/>
        <a:lstStyle/>
        <a:p>
          <a:endParaRPr lang="en-US"/>
        </a:p>
      </dgm:t>
    </dgm:pt>
    <dgm:pt modelId="{1E46C5B3-53DB-734C-B2A6-23788C9E5233}" type="pres">
      <dgm:prSet presAssocID="{FFAFED1C-BC3F-EE46-8128-72B8B6C31037}" presName="node" presStyleLbl="node1" presStyleIdx="1" presStyleCnt="4" custRadScaleRad="101315">
        <dgm:presLayoutVars>
          <dgm:bulletEnabled val="1"/>
        </dgm:presLayoutVars>
      </dgm:prSet>
      <dgm:spPr/>
      <dgm:t>
        <a:bodyPr/>
        <a:lstStyle/>
        <a:p>
          <a:endParaRPr lang="en-US"/>
        </a:p>
      </dgm:t>
    </dgm:pt>
    <dgm:pt modelId="{6C7DDB21-5E0E-5449-83E1-025F1139996A}" type="pres">
      <dgm:prSet presAssocID="{443BC2D8-F1DB-EA4F-9503-0B88203B9BF9}" presName="Name9" presStyleLbl="parChTrans1D2" presStyleIdx="2" presStyleCnt="4"/>
      <dgm:spPr/>
      <dgm:t>
        <a:bodyPr/>
        <a:lstStyle/>
        <a:p>
          <a:endParaRPr lang="en-US"/>
        </a:p>
      </dgm:t>
    </dgm:pt>
    <dgm:pt modelId="{79D0C5E7-95C6-1847-8904-6ACCFEF25DAB}" type="pres">
      <dgm:prSet presAssocID="{443BC2D8-F1DB-EA4F-9503-0B88203B9BF9}" presName="connTx" presStyleLbl="parChTrans1D2" presStyleIdx="2" presStyleCnt="4"/>
      <dgm:spPr/>
      <dgm:t>
        <a:bodyPr/>
        <a:lstStyle/>
        <a:p>
          <a:endParaRPr lang="en-US"/>
        </a:p>
      </dgm:t>
    </dgm:pt>
    <dgm:pt modelId="{46730B62-8518-9C4D-AB6F-5854E2527EBC}" type="pres">
      <dgm:prSet presAssocID="{5458B19A-CA06-3748-A9F3-38750A1E4B61}" presName="node" presStyleLbl="node1" presStyleIdx="2" presStyleCnt="4">
        <dgm:presLayoutVars>
          <dgm:bulletEnabled val="1"/>
        </dgm:presLayoutVars>
      </dgm:prSet>
      <dgm:spPr/>
      <dgm:t>
        <a:bodyPr/>
        <a:lstStyle/>
        <a:p>
          <a:endParaRPr lang="en-US"/>
        </a:p>
      </dgm:t>
    </dgm:pt>
    <dgm:pt modelId="{B45E182E-D049-1E43-B2C6-511F4EC62E9F}" type="pres">
      <dgm:prSet presAssocID="{1D20D68B-FA1E-274C-ADD6-78D37718BC2B}" presName="Name9" presStyleLbl="parChTrans1D2" presStyleIdx="3" presStyleCnt="4"/>
      <dgm:spPr/>
      <dgm:t>
        <a:bodyPr/>
        <a:lstStyle/>
        <a:p>
          <a:endParaRPr lang="en-US"/>
        </a:p>
      </dgm:t>
    </dgm:pt>
    <dgm:pt modelId="{5A9DD1BC-2D62-1140-BB2D-59F2FF8D4788}" type="pres">
      <dgm:prSet presAssocID="{1D20D68B-FA1E-274C-ADD6-78D37718BC2B}" presName="connTx" presStyleLbl="parChTrans1D2" presStyleIdx="3" presStyleCnt="4"/>
      <dgm:spPr/>
      <dgm:t>
        <a:bodyPr/>
        <a:lstStyle/>
        <a:p>
          <a:endParaRPr lang="en-US"/>
        </a:p>
      </dgm:t>
    </dgm:pt>
    <dgm:pt modelId="{7D6A9B0D-C4CD-3649-97EA-F5F016B1271C}" type="pres">
      <dgm:prSet presAssocID="{43DC5931-D317-0649-9068-50D8D1B03B95}" presName="node" presStyleLbl="node1" presStyleIdx="3" presStyleCnt="4" custRadScaleRad="101753">
        <dgm:presLayoutVars>
          <dgm:bulletEnabled val="1"/>
        </dgm:presLayoutVars>
      </dgm:prSet>
      <dgm:spPr/>
      <dgm:t>
        <a:bodyPr/>
        <a:lstStyle/>
        <a:p>
          <a:endParaRPr lang="en-US"/>
        </a:p>
      </dgm:t>
    </dgm:pt>
  </dgm:ptLst>
  <dgm:cxnLst>
    <dgm:cxn modelId="{422AFA24-58EB-CD4C-BAF3-A401DE87AF27}" srcId="{055420EB-FA84-7A4E-B33E-AA3FFD99736F}" destId="{5458B19A-CA06-3748-A9F3-38750A1E4B61}" srcOrd="2" destOrd="0" parTransId="{443BC2D8-F1DB-EA4F-9503-0B88203B9BF9}" sibTransId="{E820894F-7640-9D4F-8701-6B9DC7B8E376}"/>
    <dgm:cxn modelId="{14389E2F-C866-4070-BB6A-5751BF83E09C}" type="presOf" srcId="{17D6BC4A-F5FD-FA42-B5D6-A49F10E6EAEF}" destId="{CCEF8EC5-8C15-914D-8EE8-FEE4E4DF23BA}" srcOrd="1" destOrd="0" presId="urn:microsoft.com/office/officeart/2005/8/layout/radial1"/>
    <dgm:cxn modelId="{5DFB5407-0D51-2145-8AA4-6B9A909A0856}" srcId="{055420EB-FA84-7A4E-B33E-AA3FFD99736F}" destId="{43DC5931-D317-0649-9068-50D8D1B03B95}" srcOrd="3" destOrd="0" parTransId="{1D20D68B-FA1E-274C-ADD6-78D37718BC2B}" sibTransId="{18B0EC64-25EF-B749-BDA0-947BCEB65E27}"/>
    <dgm:cxn modelId="{FB966D9D-7050-47E1-935F-C9594615863B}" type="presOf" srcId="{17D6BC4A-F5FD-FA42-B5D6-A49F10E6EAEF}" destId="{40ADC866-03F2-0B4C-8509-4C9583491748}" srcOrd="0" destOrd="0" presId="urn:microsoft.com/office/officeart/2005/8/layout/radial1"/>
    <dgm:cxn modelId="{35D58BFC-117B-4C27-A986-8873A0052CE8}" type="presOf" srcId="{FFAFED1C-BC3F-EE46-8128-72B8B6C31037}" destId="{1E46C5B3-53DB-734C-B2A6-23788C9E5233}" srcOrd="0" destOrd="0" presId="urn:microsoft.com/office/officeart/2005/8/layout/radial1"/>
    <dgm:cxn modelId="{D0E2B2E1-397C-2C46-BC23-CE3112BD488A}" srcId="{CD1D30ED-00C5-204F-A49B-1D8B6E8C84B5}" destId="{055420EB-FA84-7A4E-B33E-AA3FFD99736F}" srcOrd="0" destOrd="0" parTransId="{ED7547C9-6F0F-CC4E-BCDB-95CBBAFDFC7A}" sibTransId="{835E885F-AE58-7B42-AEF8-9FE7FC2518BD}"/>
    <dgm:cxn modelId="{5A8D34BD-D1BE-4194-B40F-D2A937BE984A}" type="presOf" srcId="{443BC2D8-F1DB-EA4F-9503-0B88203B9BF9}" destId="{79D0C5E7-95C6-1847-8904-6ACCFEF25DAB}" srcOrd="1" destOrd="0" presId="urn:microsoft.com/office/officeart/2005/8/layout/radial1"/>
    <dgm:cxn modelId="{3EEA1535-A51C-41A1-9CC5-4A9BAB71FA49}" type="presOf" srcId="{5458B19A-CA06-3748-A9F3-38750A1E4B61}" destId="{46730B62-8518-9C4D-AB6F-5854E2527EBC}" srcOrd="0" destOrd="0" presId="urn:microsoft.com/office/officeart/2005/8/layout/radial1"/>
    <dgm:cxn modelId="{90914307-2A45-4154-B3C2-1F23B0CAF433}" type="presOf" srcId="{CD1D30ED-00C5-204F-A49B-1D8B6E8C84B5}" destId="{DAD938F7-DA57-8C44-B4DE-512153CC7BB7}" srcOrd="0" destOrd="0" presId="urn:microsoft.com/office/officeart/2005/8/layout/radial1"/>
    <dgm:cxn modelId="{B3ED23CC-EE8F-40B4-9CA0-F1E5F271BA97}" type="presOf" srcId="{43DC5931-D317-0649-9068-50D8D1B03B95}" destId="{7D6A9B0D-C4CD-3649-97EA-F5F016B1271C}" srcOrd="0" destOrd="0" presId="urn:microsoft.com/office/officeart/2005/8/layout/radial1"/>
    <dgm:cxn modelId="{C88BE968-6A2A-47FF-BDC8-90B216A45510}" type="presOf" srcId="{DB5BBF28-1E69-9741-B72E-6E97DE81575B}" destId="{797842B7-0355-664C-8481-B3E90D2D418E}" srcOrd="0" destOrd="0" presId="urn:microsoft.com/office/officeart/2005/8/layout/radial1"/>
    <dgm:cxn modelId="{91DD2D26-B44F-499F-8FDD-F29A63831E97}" type="presOf" srcId="{055420EB-FA84-7A4E-B33E-AA3FFD99736F}" destId="{EEE01178-812E-A14C-A1FB-164DB748F1DF}" srcOrd="0" destOrd="0" presId="urn:microsoft.com/office/officeart/2005/8/layout/radial1"/>
    <dgm:cxn modelId="{47F95CF8-9992-401F-909A-1DCF06C0AF07}" type="presOf" srcId="{1D20D68B-FA1E-274C-ADD6-78D37718BC2B}" destId="{B45E182E-D049-1E43-B2C6-511F4EC62E9F}" srcOrd="0" destOrd="0" presId="urn:microsoft.com/office/officeart/2005/8/layout/radial1"/>
    <dgm:cxn modelId="{2CAC3500-A1C4-4042-98AA-89E845161B83}" type="presOf" srcId="{1D20D68B-FA1E-274C-ADD6-78D37718BC2B}" destId="{5A9DD1BC-2D62-1140-BB2D-59F2FF8D4788}" srcOrd="1" destOrd="0" presId="urn:microsoft.com/office/officeart/2005/8/layout/radial1"/>
    <dgm:cxn modelId="{E927848D-137C-884A-A6E5-74C78A9B235A}" srcId="{055420EB-FA84-7A4E-B33E-AA3FFD99736F}" destId="{6E73B739-4238-5049-A6F9-6898A5993655}" srcOrd="0" destOrd="0" parTransId="{17D6BC4A-F5FD-FA42-B5D6-A49F10E6EAEF}" sibTransId="{84F7993B-C3E7-A24F-9DE7-D2025AC1C157}"/>
    <dgm:cxn modelId="{B6469D6E-060A-42DF-A50F-C109FFC5F762}" type="presOf" srcId="{443BC2D8-F1DB-EA4F-9503-0B88203B9BF9}" destId="{6C7DDB21-5E0E-5449-83E1-025F1139996A}" srcOrd="0" destOrd="0" presId="urn:microsoft.com/office/officeart/2005/8/layout/radial1"/>
    <dgm:cxn modelId="{6FB961BC-58DD-EB47-9DB5-EEB3BEB40FC1}" srcId="{055420EB-FA84-7A4E-B33E-AA3FFD99736F}" destId="{FFAFED1C-BC3F-EE46-8128-72B8B6C31037}" srcOrd="1" destOrd="0" parTransId="{DB5BBF28-1E69-9741-B72E-6E97DE81575B}" sibTransId="{5CE37F25-9403-1647-9FD7-04C5877EED24}"/>
    <dgm:cxn modelId="{E81546A2-49B1-4700-BD7B-625931165197}" type="presOf" srcId="{6E73B739-4238-5049-A6F9-6898A5993655}" destId="{605F407D-F881-7546-B0AE-DC1A4C01A40D}" srcOrd="0" destOrd="0" presId="urn:microsoft.com/office/officeart/2005/8/layout/radial1"/>
    <dgm:cxn modelId="{D85C9406-21B5-40E2-8BBD-0178377311DD}" type="presOf" srcId="{DB5BBF28-1E69-9741-B72E-6E97DE81575B}" destId="{A9223A72-4B78-0A49-B2C9-14C97A5A0095}" srcOrd="1" destOrd="0" presId="urn:microsoft.com/office/officeart/2005/8/layout/radial1"/>
    <dgm:cxn modelId="{C3F704CA-987D-4E49-8E69-51F8F6C964BA}" type="presParOf" srcId="{DAD938F7-DA57-8C44-B4DE-512153CC7BB7}" destId="{EEE01178-812E-A14C-A1FB-164DB748F1DF}" srcOrd="0" destOrd="0" presId="urn:microsoft.com/office/officeart/2005/8/layout/radial1"/>
    <dgm:cxn modelId="{AB88A031-6DBF-4AEB-AEA0-67C562C9691D}" type="presParOf" srcId="{DAD938F7-DA57-8C44-B4DE-512153CC7BB7}" destId="{40ADC866-03F2-0B4C-8509-4C9583491748}" srcOrd="1" destOrd="0" presId="urn:microsoft.com/office/officeart/2005/8/layout/radial1"/>
    <dgm:cxn modelId="{B660CFE2-65AA-4960-9D51-DD0EFBA110D0}" type="presParOf" srcId="{40ADC866-03F2-0B4C-8509-4C9583491748}" destId="{CCEF8EC5-8C15-914D-8EE8-FEE4E4DF23BA}" srcOrd="0" destOrd="0" presId="urn:microsoft.com/office/officeart/2005/8/layout/radial1"/>
    <dgm:cxn modelId="{08FBE429-5A63-4473-A195-4643200C413F}" type="presParOf" srcId="{DAD938F7-DA57-8C44-B4DE-512153CC7BB7}" destId="{605F407D-F881-7546-B0AE-DC1A4C01A40D}" srcOrd="2" destOrd="0" presId="urn:microsoft.com/office/officeart/2005/8/layout/radial1"/>
    <dgm:cxn modelId="{237557A2-07C8-4447-A592-06CAD8C75FE7}" type="presParOf" srcId="{DAD938F7-DA57-8C44-B4DE-512153CC7BB7}" destId="{797842B7-0355-664C-8481-B3E90D2D418E}" srcOrd="3" destOrd="0" presId="urn:microsoft.com/office/officeart/2005/8/layout/radial1"/>
    <dgm:cxn modelId="{2643777C-B80C-4CFA-A086-E8721482169E}" type="presParOf" srcId="{797842B7-0355-664C-8481-B3E90D2D418E}" destId="{A9223A72-4B78-0A49-B2C9-14C97A5A0095}" srcOrd="0" destOrd="0" presId="urn:microsoft.com/office/officeart/2005/8/layout/radial1"/>
    <dgm:cxn modelId="{D80DB4F4-F9CC-448D-BC1A-3F9045A21DC1}" type="presParOf" srcId="{DAD938F7-DA57-8C44-B4DE-512153CC7BB7}" destId="{1E46C5B3-53DB-734C-B2A6-23788C9E5233}" srcOrd="4" destOrd="0" presId="urn:microsoft.com/office/officeart/2005/8/layout/radial1"/>
    <dgm:cxn modelId="{44C8FFA5-4021-4540-A042-D315B60C1184}" type="presParOf" srcId="{DAD938F7-DA57-8C44-B4DE-512153CC7BB7}" destId="{6C7DDB21-5E0E-5449-83E1-025F1139996A}" srcOrd="5" destOrd="0" presId="urn:microsoft.com/office/officeart/2005/8/layout/radial1"/>
    <dgm:cxn modelId="{3026A157-7E40-4718-BDF6-2CEF3A1081C4}" type="presParOf" srcId="{6C7DDB21-5E0E-5449-83E1-025F1139996A}" destId="{79D0C5E7-95C6-1847-8904-6ACCFEF25DAB}" srcOrd="0" destOrd="0" presId="urn:microsoft.com/office/officeart/2005/8/layout/radial1"/>
    <dgm:cxn modelId="{DFABC831-5C9E-4893-88D5-51937410E6C4}" type="presParOf" srcId="{DAD938F7-DA57-8C44-B4DE-512153CC7BB7}" destId="{46730B62-8518-9C4D-AB6F-5854E2527EBC}" srcOrd="6" destOrd="0" presId="urn:microsoft.com/office/officeart/2005/8/layout/radial1"/>
    <dgm:cxn modelId="{661F7073-08AE-425C-BEAE-DE48581C920A}" type="presParOf" srcId="{DAD938F7-DA57-8C44-B4DE-512153CC7BB7}" destId="{B45E182E-D049-1E43-B2C6-511F4EC62E9F}" srcOrd="7" destOrd="0" presId="urn:microsoft.com/office/officeart/2005/8/layout/radial1"/>
    <dgm:cxn modelId="{D338A073-D259-4984-9CBA-D336E1F0EED4}" type="presParOf" srcId="{B45E182E-D049-1E43-B2C6-511F4EC62E9F}" destId="{5A9DD1BC-2D62-1140-BB2D-59F2FF8D4788}" srcOrd="0" destOrd="0" presId="urn:microsoft.com/office/officeart/2005/8/layout/radial1"/>
    <dgm:cxn modelId="{27F0AE7B-378C-4607-8F5B-13C38E8743C0}" type="presParOf" srcId="{DAD938F7-DA57-8C44-B4DE-512153CC7BB7}" destId="{7D6A9B0D-C4CD-3649-97EA-F5F016B1271C}" srcOrd="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1D30ED-00C5-204F-A49B-1D8B6E8C84B5}" type="doc">
      <dgm:prSet loTypeId="urn:microsoft.com/office/officeart/2005/8/layout/radial1" loCatId="relationship" qsTypeId="urn:microsoft.com/office/officeart/2005/8/quickstyle/simple4" qsCatId="simple" csTypeId="urn:microsoft.com/office/officeart/2005/8/colors/accent1_2" csCatId="accent1" phldr="1"/>
      <dgm:spPr/>
      <dgm:t>
        <a:bodyPr/>
        <a:lstStyle/>
        <a:p>
          <a:endParaRPr lang="en-US"/>
        </a:p>
      </dgm:t>
    </dgm:pt>
    <dgm:pt modelId="{055420EB-FA84-7A4E-B33E-AA3FFD99736F}">
      <dgm:prSet phldrT="[Text]"/>
      <dgm:spPr/>
      <dgm:t>
        <a:bodyPr/>
        <a:lstStyle/>
        <a:p>
          <a:r>
            <a:rPr lang="en-US" dirty="0" smtClean="0"/>
            <a:t>Local Authorities</a:t>
          </a:r>
          <a:endParaRPr lang="en-US" dirty="0"/>
        </a:p>
      </dgm:t>
    </dgm:pt>
    <dgm:pt modelId="{ED7547C9-6F0F-CC4E-BCDB-95CBBAFDFC7A}" type="parTrans" cxnId="{D0E2B2E1-397C-2C46-BC23-CE3112BD488A}">
      <dgm:prSet/>
      <dgm:spPr/>
      <dgm:t>
        <a:bodyPr/>
        <a:lstStyle/>
        <a:p>
          <a:endParaRPr lang="en-US"/>
        </a:p>
      </dgm:t>
    </dgm:pt>
    <dgm:pt modelId="{835E885F-AE58-7B42-AEF8-9FE7FC2518BD}" type="sibTrans" cxnId="{D0E2B2E1-397C-2C46-BC23-CE3112BD488A}">
      <dgm:prSet/>
      <dgm:spPr/>
      <dgm:t>
        <a:bodyPr/>
        <a:lstStyle/>
        <a:p>
          <a:endParaRPr lang="en-US"/>
        </a:p>
      </dgm:t>
    </dgm:pt>
    <dgm:pt modelId="{6E73B739-4238-5049-A6F9-6898A5993655}">
      <dgm:prSet phldrT="[Text]"/>
      <dgm:spPr/>
      <dgm:t>
        <a:bodyPr/>
        <a:lstStyle/>
        <a:p>
          <a:r>
            <a:rPr lang="en-US" dirty="0" err="1" smtClean="0"/>
            <a:t>NSAs</a:t>
          </a:r>
          <a:endParaRPr lang="en-US" dirty="0"/>
        </a:p>
      </dgm:t>
    </dgm:pt>
    <dgm:pt modelId="{17D6BC4A-F5FD-FA42-B5D6-A49F10E6EAEF}" type="parTrans" cxnId="{E927848D-137C-884A-A6E5-74C78A9B235A}">
      <dgm:prSet/>
      <dgm:spPr/>
      <dgm:t>
        <a:bodyPr/>
        <a:lstStyle/>
        <a:p>
          <a:endParaRPr lang="en-US"/>
        </a:p>
      </dgm:t>
    </dgm:pt>
    <dgm:pt modelId="{84F7993B-C3E7-A24F-9DE7-D2025AC1C157}" type="sibTrans" cxnId="{E927848D-137C-884A-A6E5-74C78A9B235A}">
      <dgm:prSet/>
      <dgm:spPr/>
      <dgm:t>
        <a:bodyPr/>
        <a:lstStyle/>
        <a:p>
          <a:endParaRPr lang="en-US"/>
        </a:p>
      </dgm:t>
    </dgm:pt>
    <dgm:pt modelId="{FFAFED1C-BC3F-EE46-8128-72B8B6C31037}">
      <dgm:prSet phldrT="[Text]"/>
      <dgm:spPr/>
      <dgm:t>
        <a:bodyPr/>
        <a:lstStyle/>
        <a:p>
          <a:r>
            <a:rPr lang="en-US" dirty="0" smtClean="0"/>
            <a:t>Media</a:t>
          </a:r>
          <a:endParaRPr lang="en-US" dirty="0"/>
        </a:p>
      </dgm:t>
    </dgm:pt>
    <dgm:pt modelId="{DB5BBF28-1E69-9741-B72E-6E97DE81575B}" type="parTrans" cxnId="{6FB961BC-58DD-EB47-9DB5-EEB3BEB40FC1}">
      <dgm:prSet/>
      <dgm:spPr/>
      <dgm:t>
        <a:bodyPr/>
        <a:lstStyle/>
        <a:p>
          <a:endParaRPr lang="en-US"/>
        </a:p>
      </dgm:t>
    </dgm:pt>
    <dgm:pt modelId="{5CE37F25-9403-1647-9FD7-04C5877EED24}" type="sibTrans" cxnId="{6FB961BC-58DD-EB47-9DB5-EEB3BEB40FC1}">
      <dgm:prSet/>
      <dgm:spPr/>
      <dgm:t>
        <a:bodyPr/>
        <a:lstStyle/>
        <a:p>
          <a:endParaRPr lang="en-US"/>
        </a:p>
      </dgm:t>
    </dgm:pt>
    <dgm:pt modelId="{5458B19A-CA06-3748-A9F3-38750A1E4B61}">
      <dgm:prSet phldrT="[Text]"/>
      <dgm:spPr/>
      <dgm:t>
        <a:bodyPr/>
        <a:lstStyle/>
        <a:p>
          <a:r>
            <a:rPr lang="en-US" dirty="0" smtClean="0"/>
            <a:t>Political Parties</a:t>
          </a:r>
          <a:endParaRPr lang="en-US" dirty="0"/>
        </a:p>
      </dgm:t>
    </dgm:pt>
    <dgm:pt modelId="{443BC2D8-F1DB-EA4F-9503-0B88203B9BF9}" type="parTrans" cxnId="{422AFA24-58EB-CD4C-BAF3-A401DE87AF27}">
      <dgm:prSet/>
      <dgm:spPr/>
      <dgm:t>
        <a:bodyPr/>
        <a:lstStyle/>
        <a:p>
          <a:endParaRPr lang="en-US"/>
        </a:p>
      </dgm:t>
    </dgm:pt>
    <dgm:pt modelId="{E820894F-7640-9D4F-8701-6B9DC7B8E376}" type="sibTrans" cxnId="{422AFA24-58EB-CD4C-BAF3-A401DE87AF27}">
      <dgm:prSet/>
      <dgm:spPr/>
      <dgm:t>
        <a:bodyPr/>
        <a:lstStyle/>
        <a:p>
          <a:endParaRPr lang="en-US"/>
        </a:p>
      </dgm:t>
    </dgm:pt>
    <dgm:pt modelId="{43DC5931-D317-0649-9068-50D8D1B03B95}">
      <dgm:prSet phldrT="[Text]"/>
      <dgm:spPr/>
      <dgm:t>
        <a:bodyPr/>
        <a:lstStyle/>
        <a:p>
          <a:r>
            <a:rPr lang="en-US" dirty="0" smtClean="0"/>
            <a:t>Citizens</a:t>
          </a:r>
          <a:endParaRPr lang="en-US" dirty="0"/>
        </a:p>
      </dgm:t>
    </dgm:pt>
    <dgm:pt modelId="{1D20D68B-FA1E-274C-ADD6-78D37718BC2B}" type="parTrans" cxnId="{5DFB5407-0D51-2145-8AA4-6B9A909A0856}">
      <dgm:prSet/>
      <dgm:spPr/>
      <dgm:t>
        <a:bodyPr/>
        <a:lstStyle/>
        <a:p>
          <a:endParaRPr lang="en-US"/>
        </a:p>
      </dgm:t>
    </dgm:pt>
    <dgm:pt modelId="{18B0EC64-25EF-B749-BDA0-947BCEB65E27}" type="sibTrans" cxnId="{5DFB5407-0D51-2145-8AA4-6B9A909A0856}">
      <dgm:prSet/>
      <dgm:spPr/>
      <dgm:t>
        <a:bodyPr/>
        <a:lstStyle/>
        <a:p>
          <a:endParaRPr lang="en-US"/>
        </a:p>
      </dgm:t>
    </dgm:pt>
    <dgm:pt modelId="{DAD938F7-DA57-8C44-B4DE-512153CC7BB7}" type="pres">
      <dgm:prSet presAssocID="{CD1D30ED-00C5-204F-A49B-1D8B6E8C84B5}" presName="cycle" presStyleCnt="0">
        <dgm:presLayoutVars>
          <dgm:chMax val="1"/>
          <dgm:dir/>
          <dgm:animLvl val="ctr"/>
          <dgm:resizeHandles val="exact"/>
        </dgm:presLayoutVars>
      </dgm:prSet>
      <dgm:spPr/>
      <dgm:t>
        <a:bodyPr/>
        <a:lstStyle/>
        <a:p>
          <a:endParaRPr lang="en-US"/>
        </a:p>
      </dgm:t>
    </dgm:pt>
    <dgm:pt modelId="{EEE01178-812E-A14C-A1FB-164DB748F1DF}" type="pres">
      <dgm:prSet presAssocID="{055420EB-FA84-7A4E-B33E-AA3FFD99736F}" presName="centerShape" presStyleLbl="node0" presStyleIdx="0" presStyleCnt="1"/>
      <dgm:spPr/>
      <dgm:t>
        <a:bodyPr/>
        <a:lstStyle/>
        <a:p>
          <a:endParaRPr lang="en-US"/>
        </a:p>
      </dgm:t>
    </dgm:pt>
    <dgm:pt modelId="{40ADC866-03F2-0B4C-8509-4C9583491748}" type="pres">
      <dgm:prSet presAssocID="{17D6BC4A-F5FD-FA42-B5D6-A49F10E6EAEF}" presName="Name9" presStyleLbl="parChTrans1D2" presStyleIdx="0" presStyleCnt="4"/>
      <dgm:spPr/>
      <dgm:t>
        <a:bodyPr/>
        <a:lstStyle/>
        <a:p>
          <a:endParaRPr lang="en-US"/>
        </a:p>
      </dgm:t>
    </dgm:pt>
    <dgm:pt modelId="{CCEF8EC5-8C15-914D-8EE8-FEE4E4DF23BA}" type="pres">
      <dgm:prSet presAssocID="{17D6BC4A-F5FD-FA42-B5D6-A49F10E6EAEF}" presName="connTx" presStyleLbl="parChTrans1D2" presStyleIdx="0" presStyleCnt="4"/>
      <dgm:spPr/>
      <dgm:t>
        <a:bodyPr/>
        <a:lstStyle/>
        <a:p>
          <a:endParaRPr lang="en-US"/>
        </a:p>
      </dgm:t>
    </dgm:pt>
    <dgm:pt modelId="{605F407D-F881-7546-B0AE-DC1A4C01A40D}" type="pres">
      <dgm:prSet presAssocID="{6E73B739-4238-5049-A6F9-6898A5993655}" presName="node" presStyleLbl="node1" presStyleIdx="0" presStyleCnt="4">
        <dgm:presLayoutVars>
          <dgm:bulletEnabled val="1"/>
        </dgm:presLayoutVars>
      </dgm:prSet>
      <dgm:spPr/>
      <dgm:t>
        <a:bodyPr/>
        <a:lstStyle/>
        <a:p>
          <a:endParaRPr lang="en-US"/>
        </a:p>
      </dgm:t>
    </dgm:pt>
    <dgm:pt modelId="{797842B7-0355-664C-8481-B3E90D2D418E}" type="pres">
      <dgm:prSet presAssocID="{DB5BBF28-1E69-9741-B72E-6E97DE81575B}" presName="Name9" presStyleLbl="parChTrans1D2" presStyleIdx="1" presStyleCnt="4"/>
      <dgm:spPr/>
      <dgm:t>
        <a:bodyPr/>
        <a:lstStyle/>
        <a:p>
          <a:endParaRPr lang="en-US"/>
        </a:p>
      </dgm:t>
    </dgm:pt>
    <dgm:pt modelId="{A9223A72-4B78-0A49-B2C9-14C97A5A0095}" type="pres">
      <dgm:prSet presAssocID="{DB5BBF28-1E69-9741-B72E-6E97DE81575B}" presName="connTx" presStyleLbl="parChTrans1D2" presStyleIdx="1" presStyleCnt="4"/>
      <dgm:spPr/>
      <dgm:t>
        <a:bodyPr/>
        <a:lstStyle/>
        <a:p>
          <a:endParaRPr lang="en-US"/>
        </a:p>
      </dgm:t>
    </dgm:pt>
    <dgm:pt modelId="{1E46C5B3-53DB-734C-B2A6-23788C9E5233}" type="pres">
      <dgm:prSet presAssocID="{FFAFED1C-BC3F-EE46-8128-72B8B6C31037}" presName="node" presStyleLbl="node1" presStyleIdx="1" presStyleCnt="4">
        <dgm:presLayoutVars>
          <dgm:bulletEnabled val="1"/>
        </dgm:presLayoutVars>
      </dgm:prSet>
      <dgm:spPr/>
      <dgm:t>
        <a:bodyPr/>
        <a:lstStyle/>
        <a:p>
          <a:endParaRPr lang="en-US"/>
        </a:p>
      </dgm:t>
    </dgm:pt>
    <dgm:pt modelId="{6C7DDB21-5E0E-5449-83E1-025F1139996A}" type="pres">
      <dgm:prSet presAssocID="{443BC2D8-F1DB-EA4F-9503-0B88203B9BF9}" presName="Name9" presStyleLbl="parChTrans1D2" presStyleIdx="2" presStyleCnt="4"/>
      <dgm:spPr/>
      <dgm:t>
        <a:bodyPr/>
        <a:lstStyle/>
        <a:p>
          <a:endParaRPr lang="en-US"/>
        </a:p>
      </dgm:t>
    </dgm:pt>
    <dgm:pt modelId="{79D0C5E7-95C6-1847-8904-6ACCFEF25DAB}" type="pres">
      <dgm:prSet presAssocID="{443BC2D8-F1DB-EA4F-9503-0B88203B9BF9}" presName="connTx" presStyleLbl="parChTrans1D2" presStyleIdx="2" presStyleCnt="4"/>
      <dgm:spPr/>
      <dgm:t>
        <a:bodyPr/>
        <a:lstStyle/>
        <a:p>
          <a:endParaRPr lang="en-US"/>
        </a:p>
      </dgm:t>
    </dgm:pt>
    <dgm:pt modelId="{46730B62-8518-9C4D-AB6F-5854E2527EBC}" type="pres">
      <dgm:prSet presAssocID="{5458B19A-CA06-3748-A9F3-38750A1E4B61}" presName="node" presStyleLbl="node1" presStyleIdx="2" presStyleCnt="4">
        <dgm:presLayoutVars>
          <dgm:bulletEnabled val="1"/>
        </dgm:presLayoutVars>
      </dgm:prSet>
      <dgm:spPr/>
      <dgm:t>
        <a:bodyPr/>
        <a:lstStyle/>
        <a:p>
          <a:endParaRPr lang="en-US"/>
        </a:p>
      </dgm:t>
    </dgm:pt>
    <dgm:pt modelId="{B45E182E-D049-1E43-B2C6-511F4EC62E9F}" type="pres">
      <dgm:prSet presAssocID="{1D20D68B-FA1E-274C-ADD6-78D37718BC2B}" presName="Name9" presStyleLbl="parChTrans1D2" presStyleIdx="3" presStyleCnt="4"/>
      <dgm:spPr/>
      <dgm:t>
        <a:bodyPr/>
        <a:lstStyle/>
        <a:p>
          <a:endParaRPr lang="en-US"/>
        </a:p>
      </dgm:t>
    </dgm:pt>
    <dgm:pt modelId="{5A9DD1BC-2D62-1140-BB2D-59F2FF8D4788}" type="pres">
      <dgm:prSet presAssocID="{1D20D68B-FA1E-274C-ADD6-78D37718BC2B}" presName="connTx" presStyleLbl="parChTrans1D2" presStyleIdx="3" presStyleCnt="4"/>
      <dgm:spPr/>
      <dgm:t>
        <a:bodyPr/>
        <a:lstStyle/>
        <a:p>
          <a:endParaRPr lang="en-US"/>
        </a:p>
      </dgm:t>
    </dgm:pt>
    <dgm:pt modelId="{7D6A9B0D-C4CD-3649-97EA-F5F016B1271C}" type="pres">
      <dgm:prSet presAssocID="{43DC5931-D317-0649-9068-50D8D1B03B95}" presName="node" presStyleLbl="node1" presStyleIdx="3" presStyleCnt="4" custRadScaleRad="101753">
        <dgm:presLayoutVars>
          <dgm:bulletEnabled val="1"/>
        </dgm:presLayoutVars>
      </dgm:prSet>
      <dgm:spPr/>
      <dgm:t>
        <a:bodyPr/>
        <a:lstStyle/>
        <a:p>
          <a:endParaRPr lang="en-US"/>
        </a:p>
      </dgm:t>
    </dgm:pt>
  </dgm:ptLst>
  <dgm:cxnLst>
    <dgm:cxn modelId="{630F35F0-375E-4838-9BE5-2EFC063AD5F5}" type="presOf" srcId="{43DC5931-D317-0649-9068-50D8D1B03B95}" destId="{7D6A9B0D-C4CD-3649-97EA-F5F016B1271C}" srcOrd="0" destOrd="0" presId="urn:microsoft.com/office/officeart/2005/8/layout/radial1"/>
    <dgm:cxn modelId="{422AFA24-58EB-CD4C-BAF3-A401DE87AF27}" srcId="{055420EB-FA84-7A4E-B33E-AA3FFD99736F}" destId="{5458B19A-CA06-3748-A9F3-38750A1E4B61}" srcOrd="2" destOrd="0" parTransId="{443BC2D8-F1DB-EA4F-9503-0B88203B9BF9}" sibTransId="{E820894F-7640-9D4F-8701-6B9DC7B8E376}"/>
    <dgm:cxn modelId="{FB952FD8-BA0E-409D-BED0-189B9B9E7C5A}" type="presOf" srcId="{443BC2D8-F1DB-EA4F-9503-0B88203B9BF9}" destId="{6C7DDB21-5E0E-5449-83E1-025F1139996A}" srcOrd="0" destOrd="0" presId="urn:microsoft.com/office/officeart/2005/8/layout/radial1"/>
    <dgm:cxn modelId="{193E887A-4618-437B-B248-A5A58E65E893}" type="presOf" srcId="{5458B19A-CA06-3748-A9F3-38750A1E4B61}" destId="{46730B62-8518-9C4D-AB6F-5854E2527EBC}" srcOrd="0" destOrd="0" presId="urn:microsoft.com/office/officeart/2005/8/layout/radial1"/>
    <dgm:cxn modelId="{A3470D59-AEC4-4AD2-B84B-563739852173}" type="presOf" srcId="{055420EB-FA84-7A4E-B33E-AA3FFD99736F}" destId="{EEE01178-812E-A14C-A1FB-164DB748F1DF}" srcOrd="0" destOrd="0" presId="urn:microsoft.com/office/officeart/2005/8/layout/radial1"/>
    <dgm:cxn modelId="{5DFB5407-0D51-2145-8AA4-6B9A909A0856}" srcId="{055420EB-FA84-7A4E-B33E-AA3FFD99736F}" destId="{43DC5931-D317-0649-9068-50D8D1B03B95}" srcOrd="3" destOrd="0" parTransId="{1D20D68B-FA1E-274C-ADD6-78D37718BC2B}" sibTransId="{18B0EC64-25EF-B749-BDA0-947BCEB65E27}"/>
    <dgm:cxn modelId="{0E0CC3C8-69F9-42B0-8892-C05D4D1A4DE6}" type="presOf" srcId="{443BC2D8-F1DB-EA4F-9503-0B88203B9BF9}" destId="{79D0C5E7-95C6-1847-8904-6ACCFEF25DAB}" srcOrd="1" destOrd="0" presId="urn:microsoft.com/office/officeart/2005/8/layout/radial1"/>
    <dgm:cxn modelId="{F143BBFB-4955-4F24-BD4A-C5C87246F0BF}" type="presOf" srcId="{1D20D68B-FA1E-274C-ADD6-78D37718BC2B}" destId="{5A9DD1BC-2D62-1140-BB2D-59F2FF8D4788}" srcOrd="1" destOrd="0" presId="urn:microsoft.com/office/officeart/2005/8/layout/radial1"/>
    <dgm:cxn modelId="{95805F6F-2C50-4451-92B1-C7DE1F072F4A}" type="presOf" srcId="{DB5BBF28-1E69-9741-B72E-6E97DE81575B}" destId="{A9223A72-4B78-0A49-B2C9-14C97A5A0095}" srcOrd="1" destOrd="0" presId="urn:microsoft.com/office/officeart/2005/8/layout/radial1"/>
    <dgm:cxn modelId="{D0E2B2E1-397C-2C46-BC23-CE3112BD488A}" srcId="{CD1D30ED-00C5-204F-A49B-1D8B6E8C84B5}" destId="{055420EB-FA84-7A4E-B33E-AA3FFD99736F}" srcOrd="0" destOrd="0" parTransId="{ED7547C9-6F0F-CC4E-BCDB-95CBBAFDFC7A}" sibTransId="{835E885F-AE58-7B42-AEF8-9FE7FC2518BD}"/>
    <dgm:cxn modelId="{7D01E346-14CA-4CE1-979F-79DC01496834}" type="presOf" srcId="{CD1D30ED-00C5-204F-A49B-1D8B6E8C84B5}" destId="{DAD938F7-DA57-8C44-B4DE-512153CC7BB7}" srcOrd="0" destOrd="0" presId="urn:microsoft.com/office/officeart/2005/8/layout/radial1"/>
    <dgm:cxn modelId="{7113E486-FE7C-4827-8AEE-AD8B8D00EB94}" type="presOf" srcId="{1D20D68B-FA1E-274C-ADD6-78D37718BC2B}" destId="{B45E182E-D049-1E43-B2C6-511F4EC62E9F}" srcOrd="0" destOrd="0" presId="urn:microsoft.com/office/officeart/2005/8/layout/radial1"/>
    <dgm:cxn modelId="{5C198504-5EEF-44E6-9B3B-494D7783E06B}" type="presOf" srcId="{17D6BC4A-F5FD-FA42-B5D6-A49F10E6EAEF}" destId="{CCEF8EC5-8C15-914D-8EE8-FEE4E4DF23BA}" srcOrd="1" destOrd="0" presId="urn:microsoft.com/office/officeart/2005/8/layout/radial1"/>
    <dgm:cxn modelId="{055A2838-A92D-4DDE-BC09-9FBB119249E0}" type="presOf" srcId="{6E73B739-4238-5049-A6F9-6898A5993655}" destId="{605F407D-F881-7546-B0AE-DC1A4C01A40D}" srcOrd="0" destOrd="0" presId="urn:microsoft.com/office/officeart/2005/8/layout/radial1"/>
    <dgm:cxn modelId="{9A5CA710-F9DC-4F9F-B3A5-223AF9F1B181}" type="presOf" srcId="{17D6BC4A-F5FD-FA42-B5D6-A49F10E6EAEF}" destId="{40ADC866-03F2-0B4C-8509-4C9583491748}" srcOrd="0" destOrd="0" presId="urn:microsoft.com/office/officeart/2005/8/layout/radial1"/>
    <dgm:cxn modelId="{E927848D-137C-884A-A6E5-74C78A9B235A}" srcId="{055420EB-FA84-7A4E-B33E-AA3FFD99736F}" destId="{6E73B739-4238-5049-A6F9-6898A5993655}" srcOrd="0" destOrd="0" parTransId="{17D6BC4A-F5FD-FA42-B5D6-A49F10E6EAEF}" sibTransId="{84F7993B-C3E7-A24F-9DE7-D2025AC1C157}"/>
    <dgm:cxn modelId="{67E4623F-C3DA-4735-A024-08B23EA1333C}" type="presOf" srcId="{DB5BBF28-1E69-9741-B72E-6E97DE81575B}" destId="{797842B7-0355-664C-8481-B3E90D2D418E}" srcOrd="0" destOrd="0" presId="urn:microsoft.com/office/officeart/2005/8/layout/radial1"/>
    <dgm:cxn modelId="{6FB961BC-58DD-EB47-9DB5-EEB3BEB40FC1}" srcId="{055420EB-FA84-7A4E-B33E-AA3FFD99736F}" destId="{FFAFED1C-BC3F-EE46-8128-72B8B6C31037}" srcOrd="1" destOrd="0" parTransId="{DB5BBF28-1E69-9741-B72E-6E97DE81575B}" sibTransId="{5CE37F25-9403-1647-9FD7-04C5877EED24}"/>
    <dgm:cxn modelId="{BCB14A1E-7578-42C6-AB42-544BEE932FCF}" type="presOf" srcId="{FFAFED1C-BC3F-EE46-8128-72B8B6C31037}" destId="{1E46C5B3-53DB-734C-B2A6-23788C9E5233}" srcOrd="0" destOrd="0" presId="urn:microsoft.com/office/officeart/2005/8/layout/radial1"/>
    <dgm:cxn modelId="{C8F0BC70-75F1-498B-9437-356C11366567}" type="presParOf" srcId="{DAD938F7-DA57-8C44-B4DE-512153CC7BB7}" destId="{EEE01178-812E-A14C-A1FB-164DB748F1DF}" srcOrd="0" destOrd="0" presId="urn:microsoft.com/office/officeart/2005/8/layout/radial1"/>
    <dgm:cxn modelId="{50771DB0-9465-4648-9E1E-1F0ECD5EB6F4}" type="presParOf" srcId="{DAD938F7-DA57-8C44-B4DE-512153CC7BB7}" destId="{40ADC866-03F2-0B4C-8509-4C9583491748}" srcOrd="1" destOrd="0" presId="urn:microsoft.com/office/officeart/2005/8/layout/radial1"/>
    <dgm:cxn modelId="{89E15175-BD3B-48EE-A025-4B749C64674B}" type="presParOf" srcId="{40ADC866-03F2-0B4C-8509-4C9583491748}" destId="{CCEF8EC5-8C15-914D-8EE8-FEE4E4DF23BA}" srcOrd="0" destOrd="0" presId="urn:microsoft.com/office/officeart/2005/8/layout/radial1"/>
    <dgm:cxn modelId="{42D54D53-B6E9-4AE8-A61B-B272093DF395}" type="presParOf" srcId="{DAD938F7-DA57-8C44-B4DE-512153CC7BB7}" destId="{605F407D-F881-7546-B0AE-DC1A4C01A40D}" srcOrd="2" destOrd="0" presId="urn:microsoft.com/office/officeart/2005/8/layout/radial1"/>
    <dgm:cxn modelId="{630F8616-7380-4743-A25C-297BC80FC141}" type="presParOf" srcId="{DAD938F7-DA57-8C44-B4DE-512153CC7BB7}" destId="{797842B7-0355-664C-8481-B3E90D2D418E}" srcOrd="3" destOrd="0" presId="urn:microsoft.com/office/officeart/2005/8/layout/radial1"/>
    <dgm:cxn modelId="{EC704F52-499B-4F55-97FC-7780EAC6152F}" type="presParOf" srcId="{797842B7-0355-664C-8481-B3E90D2D418E}" destId="{A9223A72-4B78-0A49-B2C9-14C97A5A0095}" srcOrd="0" destOrd="0" presId="urn:microsoft.com/office/officeart/2005/8/layout/radial1"/>
    <dgm:cxn modelId="{2D874484-EE3F-41F8-B2CD-877921F55F50}" type="presParOf" srcId="{DAD938F7-DA57-8C44-B4DE-512153CC7BB7}" destId="{1E46C5B3-53DB-734C-B2A6-23788C9E5233}" srcOrd="4" destOrd="0" presId="urn:microsoft.com/office/officeart/2005/8/layout/radial1"/>
    <dgm:cxn modelId="{2E3B5558-2725-4E76-9692-691CB2DFFF42}" type="presParOf" srcId="{DAD938F7-DA57-8C44-B4DE-512153CC7BB7}" destId="{6C7DDB21-5E0E-5449-83E1-025F1139996A}" srcOrd="5" destOrd="0" presId="urn:microsoft.com/office/officeart/2005/8/layout/radial1"/>
    <dgm:cxn modelId="{C305E990-72BD-4415-A5D0-AD22958C4C5E}" type="presParOf" srcId="{6C7DDB21-5E0E-5449-83E1-025F1139996A}" destId="{79D0C5E7-95C6-1847-8904-6ACCFEF25DAB}" srcOrd="0" destOrd="0" presId="urn:microsoft.com/office/officeart/2005/8/layout/radial1"/>
    <dgm:cxn modelId="{86713FBB-9115-4A5F-8C44-8C25A5184C2A}" type="presParOf" srcId="{DAD938F7-DA57-8C44-B4DE-512153CC7BB7}" destId="{46730B62-8518-9C4D-AB6F-5854E2527EBC}" srcOrd="6" destOrd="0" presId="urn:microsoft.com/office/officeart/2005/8/layout/radial1"/>
    <dgm:cxn modelId="{E62FD288-C0FA-49C7-8D4B-E6BAF2AC61C7}" type="presParOf" srcId="{DAD938F7-DA57-8C44-B4DE-512153CC7BB7}" destId="{B45E182E-D049-1E43-B2C6-511F4EC62E9F}" srcOrd="7" destOrd="0" presId="urn:microsoft.com/office/officeart/2005/8/layout/radial1"/>
    <dgm:cxn modelId="{CAB18676-C583-448E-88AA-24615C724ADF}" type="presParOf" srcId="{B45E182E-D049-1E43-B2C6-511F4EC62E9F}" destId="{5A9DD1BC-2D62-1140-BB2D-59F2FF8D4788}" srcOrd="0" destOrd="0" presId="urn:microsoft.com/office/officeart/2005/8/layout/radial1"/>
    <dgm:cxn modelId="{2A519512-FDBC-4687-B6E6-8CA3B589C518}" type="presParOf" srcId="{DAD938F7-DA57-8C44-B4DE-512153CC7BB7}" destId="{7D6A9B0D-C4CD-3649-97EA-F5F016B1271C}" srcOrd="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A7BB957-3E95-FD47-BB7C-B4797CDD16F2}">
      <dsp:nvSpPr>
        <dsp:cNvPr id="0" name=""/>
        <dsp:cNvSpPr/>
      </dsp:nvSpPr>
      <dsp:spPr>
        <a:xfrm>
          <a:off x="0" y="906099"/>
          <a:ext cx="8585200" cy="1128369"/>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A. What is the initial context and motivation for </a:t>
          </a:r>
          <a:r>
            <a:rPr lang="en-US" sz="2200" kern="1200" dirty="0" err="1" smtClean="0"/>
            <a:t>decentralisation</a:t>
          </a:r>
          <a:r>
            <a:rPr lang="en-US" sz="2200" kern="1200" dirty="0" smtClean="0"/>
            <a:t>?</a:t>
          </a:r>
          <a:endParaRPr lang="en-US" sz="2200" kern="1200" dirty="0"/>
        </a:p>
      </dsp:txBody>
      <dsp:txXfrm>
        <a:off x="0" y="906099"/>
        <a:ext cx="8585200" cy="1128369"/>
      </dsp:txXfrm>
    </dsp:sp>
    <dsp:sp modelId="{F0F39A42-8111-4345-9FB3-C694674A1D79}">
      <dsp:nvSpPr>
        <dsp:cNvPr id="0" name=""/>
        <dsp:cNvSpPr/>
      </dsp:nvSpPr>
      <dsp:spPr>
        <a:xfrm>
          <a:off x="0" y="2097829"/>
          <a:ext cx="8585200" cy="699579"/>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B. Who are the key actors, and what are the incentives or motives?</a:t>
          </a:r>
          <a:endParaRPr lang="en-US" sz="2200" kern="1200" dirty="0"/>
        </a:p>
      </dsp:txBody>
      <dsp:txXfrm>
        <a:off x="0" y="2097829"/>
        <a:ext cx="8585200" cy="699579"/>
      </dsp:txXfrm>
    </dsp:sp>
    <dsp:sp modelId="{44C319D3-50C1-AB42-AA7B-AE0B629AB422}">
      <dsp:nvSpPr>
        <dsp:cNvPr id="0" name=""/>
        <dsp:cNvSpPr/>
      </dsp:nvSpPr>
      <dsp:spPr>
        <a:xfrm>
          <a:off x="0" y="2860769"/>
          <a:ext cx="8585200" cy="957531"/>
        </a:xfrm>
        <a:prstGeom prst="roundRect">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kern="1200" dirty="0" smtClean="0"/>
            <a:t>D. What are the roles and incentives of donors?</a:t>
          </a:r>
          <a:endParaRPr lang="en-US" sz="2200" kern="1200" dirty="0"/>
        </a:p>
      </dsp:txBody>
      <dsp:txXfrm>
        <a:off x="0" y="2860769"/>
        <a:ext cx="8585200" cy="95753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F0749D4-FAF3-2642-9E4F-36C587B8DDD5}">
      <dsp:nvSpPr>
        <dsp:cNvPr id="0" name=""/>
        <dsp:cNvSpPr/>
      </dsp:nvSpPr>
      <dsp:spPr>
        <a:xfrm>
          <a:off x="916960" y="152195"/>
          <a:ext cx="2541229" cy="2541229"/>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kern="1200" dirty="0" smtClean="0"/>
            <a:t>Political </a:t>
          </a:r>
          <a:r>
            <a:rPr lang="en-US" sz="1800" kern="1200" dirty="0" err="1" smtClean="0"/>
            <a:t>Decentralisation</a:t>
          </a:r>
          <a:endParaRPr lang="en-US" sz="1800" kern="1200" dirty="0"/>
        </a:p>
      </dsp:txBody>
      <dsp:txXfrm>
        <a:off x="1255790" y="596910"/>
        <a:ext cx="1863568" cy="1143553"/>
      </dsp:txXfrm>
    </dsp:sp>
    <dsp:sp modelId="{A23F1ECF-8397-D347-8D0D-CBF6E8A109DD}">
      <dsp:nvSpPr>
        <dsp:cNvPr id="0" name=""/>
        <dsp:cNvSpPr/>
      </dsp:nvSpPr>
      <dsp:spPr>
        <a:xfrm>
          <a:off x="1833920" y="1740463"/>
          <a:ext cx="2541229" cy="2541229"/>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kern="1200" dirty="0" smtClean="0"/>
            <a:t>Local Governance</a:t>
          </a:r>
          <a:endParaRPr lang="en-US" sz="1800" kern="1200" dirty="0"/>
        </a:p>
      </dsp:txBody>
      <dsp:txXfrm>
        <a:off x="2611113" y="2396947"/>
        <a:ext cx="1524737" cy="1397676"/>
      </dsp:txXfrm>
    </dsp:sp>
    <dsp:sp modelId="{9B083C21-7075-AC4A-A60C-C83A68414D3B}">
      <dsp:nvSpPr>
        <dsp:cNvPr id="0" name=""/>
        <dsp:cNvSpPr/>
      </dsp:nvSpPr>
      <dsp:spPr>
        <a:xfrm>
          <a:off x="0" y="1740463"/>
          <a:ext cx="2541229" cy="2541229"/>
        </a:xfrm>
        <a:prstGeom prst="ellipse">
          <a:avLst/>
        </a:prstGeom>
        <a:gradFill rotWithShape="0">
          <a:gsLst>
            <a:gs pos="0">
              <a:schemeClr val="accent1">
                <a:alpha val="50000"/>
                <a:hueOff val="0"/>
                <a:satOff val="0"/>
                <a:lumOff val="0"/>
                <a:alphaOff val="0"/>
                <a:tint val="98000"/>
                <a:shade val="25000"/>
                <a:satMod val="250000"/>
              </a:schemeClr>
            </a:gs>
            <a:gs pos="68000">
              <a:schemeClr val="accent1">
                <a:alpha val="50000"/>
                <a:hueOff val="0"/>
                <a:satOff val="0"/>
                <a:lumOff val="0"/>
                <a:alphaOff val="0"/>
                <a:tint val="86000"/>
                <a:satMod val="115000"/>
              </a:schemeClr>
            </a:gs>
            <a:gs pos="100000">
              <a:schemeClr val="accent1">
                <a:alpha val="50000"/>
                <a:hueOff val="0"/>
                <a:satOff val="0"/>
                <a:lumOff val="0"/>
                <a:alphaOff val="0"/>
                <a:tint val="50000"/>
                <a:satMod val="150000"/>
              </a:schemeClr>
            </a:gs>
          </a:gsLst>
          <a:path path="circle">
            <a:fillToRect l="50000" t="130000" r="50000" b="-30000"/>
          </a:path>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en-US" sz="1800" kern="1200" dirty="0" smtClean="0"/>
            <a:t>Domestic Accountability</a:t>
          </a:r>
          <a:endParaRPr lang="en-US" sz="1800" kern="1200" dirty="0"/>
        </a:p>
      </dsp:txBody>
      <dsp:txXfrm>
        <a:off x="239299" y="2396947"/>
        <a:ext cx="1524737" cy="1397676"/>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E01178-812E-A14C-A1FB-164DB748F1DF}">
      <dsp:nvSpPr>
        <dsp:cNvPr id="0" name=""/>
        <dsp:cNvSpPr/>
      </dsp:nvSpPr>
      <dsp:spPr>
        <a:xfrm>
          <a:off x="3789480"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Local Authorities</a:t>
          </a:r>
          <a:endParaRPr lang="en-US" sz="1400" kern="1200" dirty="0"/>
        </a:p>
      </dsp:txBody>
      <dsp:txXfrm>
        <a:off x="3789480" y="1740546"/>
        <a:ext cx="1336439" cy="1336439"/>
      </dsp:txXfrm>
    </dsp:sp>
    <dsp:sp modelId="{40ADC866-03F2-0B4C-8509-4C9583491748}">
      <dsp:nvSpPr>
        <dsp:cNvPr id="0" name=""/>
        <dsp:cNvSpPr/>
      </dsp:nvSpPr>
      <dsp:spPr>
        <a:xfrm rot="16200000">
          <a:off x="4257185" y="1526540"/>
          <a:ext cx="401029" cy="26982"/>
        </a:xfrm>
        <a:custGeom>
          <a:avLst/>
          <a:gdLst/>
          <a:ahLst/>
          <a:cxnLst/>
          <a:rect l="0" t="0" r="0" b="0"/>
          <a:pathLst>
            <a:path>
              <a:moveTo>
                <a:pt x="0" y="13491"/>
              </a:moveTo>
              <a:lnTo>
                <a:pt x="401029"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6200000">
        <a:off x="4447674" y="1530005"/>
        <a:ext cx="20051" cy="20051"/>
      </dsp:txXfrm>
    </dsp:sp>
    <dsp:sp modelId="{605F407D-F881-7546-B0AE-DC1A4C01A40D}">
      <dsp:nvSpPr>
        <dsp:cNvPr id="0" name=""/>
        <dsp:cNvSpPr/>
      </dsp:nvSpPr>
      <dsp:spPr>
        <a:xfrm>
          <a:off x="3789480" y="3077"/>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Cabinet</a:t>
          </a:r>
          <a:endParaRPr lang="en-US" sz="1400" kern="1200" dirty="0"/>
        </a:p>
      </dsp:txBody>
      <dsp:txXfrm>
        <a:off x="3789480" y="3077"/>
        <a:ext cx="1336439" cy="1336439"/>
      </dsp:txXfrm>
    </dsp:sp>
    <dsp:sp modelId="{797842B7-0355-664C-8481-B3E90D2D418E}">
      <dsp:nvSpPr>
        <dsp:cNvPr id="0" name=""/>
        <dsp:cNvSpPr/>
      </dsp:nvSpPr>
      <dsp:spPr>
        <a:xfrm>
          <a:off x="5125919" y="2395274"/>
          <a:ext cx="423876" cy="26982"/>
        </a:xfrm>
        <a:custGeom>
          <a:avLst/>
          <a:gdLst/>
          <a:ahLst/>
          <a:cxnLst/>
          <a:rect l="0" t="0" r="0" b="0"/>
          <a:pathLst>
            <a:path>
              <a:moveTo>
                <a:pt x="0" y="13491"/>
              </a:moveTo>
              <a:lnTo>
                <a:pt x="423876"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27261" y="2398169"/>
        <a:ext cx="21193" cy="21193"/>
      </dsp:txXfrm>
    </dsp:sp>
    <dsp:sp modelId="{1E46C5B3-53DB-734C-B2A6-23788C9E5233}">
      <dsp:nvSpPr>
        <dsp:cNvPr id="0" name=""/>
        <dsp:cNvSpPr/>
      </dsp:nvSpPr>
      <dsp:spPr>
        <a:xfrm>
          <a:off x="5549796"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Ministries</a:t>
          </a:r>
          <a:endParaRPr lang="en-US" sz="1400" kern="1200" dirty="0"/>
        </a:p>
      </dsp:txBody>
      <dsp:txXfrm>
        <a:off x="5549796" y="1740546"/>
        <a:ext cx="1336439" cy="1336439"/>
      </dsp:txXfrm>
    </dsp:sp>
    <dsp:sp modelId="{6C7DDB21-5E0E-5449-83E1-025F1139996A}">
      <dsp:nvSpPr>
        <dsp:cNvPr id="0" name=""/>
        <dsp:cNvSpPr/>
      </dsp:nvSpPr>
      <dsp:spPr>
        <a:xfrm rot="5400000">
          <a:off x="4257185" y="3264009"/>
          <a:ext cx="401029" cy="26982"/>
        </a:xfrm>
        <a:custGeom>
          <a:avLst/>
          <a:gdLst/>
          <a:ahLst/>
          <a:cxnLst/>
          <a:rect l="0" t="0" r="0" b="0"/>
          <a:pathLst>
            <a:path>
              <a:moveTo>
                <a:pt x="0" y="13491"/>
              </a:moveTo>
              <a:lnTo>
                <a:pt x="401029"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5400000">
        <a:off x="4447674" y="3267474"/>
        <a:ext cx="20051" cy="20051"/>
      </dsp:txXfrm>
    </dsp:sp>
    <dsp:sp modelId="{46730B62-8518-9C4D-AB6F-5854E2527EBC}">
      <dsp:nvSpPr>
        <dsp:cNvPr id="0" name=""/>
        <dsp:cNvSpPr/>
      </dsp:nvSpPr>
      <dsp:spPr>
        <a:xfrm>
          <a:off x="3789480" y="3478014"/>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Parliament</a:t>
          </a:r>
          <a:endParaRPr lang="en-US" sz="1400" kern="1200" dirty="0"/>
        </a:p>
      </dsp:txBody>
      <dsp:txXfrm>
        <a:off x="3789480" y="3478014"/>
        <a:ext cx="1336439" cy="1336439"/>
      </dsp:txXfrm>
    </dsp:sp>
    <dsp:sp modelId="{B45E182E-D049-1E43-B2C6-511F4EC62E9F}">
      <dsp:nvSpPr>
        <dsp:cNvPr id="0" name=""/>
        <dsp:cNvSpPr/>
      </dsp:nvSpPr>
      <dsp:spPr>
        <a:xfrm rot="10800000">
          <a:off x="3357993" y="2395274"/>
          <a:ext cx="431487" cy="26982"/>
        </a:xfrm>
        <a:custGeom>
          <a:avLst/>
          <a:gdLst/>
          <a:ahLst/>
          <a:cxnLst/>
          <a:rect l="0" t="0" r="0" b="0"/>
          <a:pathLst>
            <a:path>
              <a:moveTo>
                <a:pt x="0" y="13491"/>
              </a:moveTo>
              <a:lnTo>
                <a:pt x="431487"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2949" y="2397978"/>
        <a:ext cx="21574" cy="21574"/>
      </dsp:txXfrm>
    </dsp:sp>
    <dsp:sp modelId="{7D6A9B0D-C4CD-3649-97EA-F5F016B1271C}">
      <dsp:nvSpPr>
        <dsp:cNvPr id="0" name=""/>
        <dsp:cNvSpPr/>
      </dsp:nvSpPr>
      <dsp:spPr>
        <a:xfrm>
          <a:off x="2021553"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Supreme Auditor Institutions</a:t>
          </a:r>
          <a:endParaRPr lang="en-US" sz="1400" kern="1200" dirty="0"/>
        </a:p>
      </dsp:txBody>
      <dsp:txXfrm>
        <a:off x="2021553" y="1740546"/>
        <a:ext cx="1336439" cy="1336439"/>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E01178-812E-A14C-A1FB-164DB748F1DF}">
      <dsp:nvSpPr>
        <dsp:cNvPr id="0" name=""/>
        <dsp:cNvSpPr/>
      </dsp:nvSpPr>
      <dsp:spPr>
        <a:xfrm>
          <a:off x="3789480"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en-US" sz="1300" kern="1200" dirty="0" smtClean="0"/>
            <a:t>Local</a:t>
          </a:r>
          <a:r>
            <a:rPr lang="en-US" sz="1300" kern="1200" baseline="0" dirty="0" smtClean="0"/>
            <a:t> government</a:t>
          </a:r>
          <a:endParaRPr lang="en-US" sz="1300" kern="1200" dirty="0"/>
        </a:p>
      </dsp:txBody>
      <dsp:txXfrm>
        <a:off x="3789480" y="1740546"/>
        <a:ext cx="1336439" cy="1336439"/>
      </dsp:txXfrm>
    </dsp:sp>
    <dsp:sp modelId="{40ADC866-03F2-0B4C-8509-4C9583491748}">
      <dsp:nvSpPr>
        <dsp:cNvPr id="0" name=""/>
        <dsp:cNvSpPr/>
      </dsp:nvSpPr>
      <dsp:spPr>
        <a:xfrm rot="16200000">
          <a:off x="4257185" y="1526540"/>
          <a:ext cx="401029" cy="26982"/>
        </a:xfrm>
        <a:custGeom>
          <a:avLst/>
          <a:gdLst/>
          <a:ahLst/>
          <a:cxnLst/>
          <a:rect l="0" t="0" r="0" b="0"/>
          <a:pathLst>
            <a:path>
              <a:moveTo>
                <a:pt x="0" y="13491"/>
              </a:moveTo>
              <a:lnTo>
                <a:pt x="401029"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6200000">
        <a:off x="4447674" y="1530005"/>
        <a:ext cx="20051" cy="20051"/>
      </dsp:txXfrm>
    </dsp:sp>
    <dsp:sp modelId="{605F407D-F881-7546-B0AE-DC1A4C01A40D}">
      <dsp:nvSpPr>
        <dsp:cNvPr id="0" name=""/>
        <dsp:cNvSpPr/>
      </dsp:nvSpPr>
      <dsp:spPr>
        <a:xfrm>
          <a:off x="3789480" y="3077"/>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Local</a:t>
          </a:r>
          <a:r>
            <a:rPr lang="en-US" sz="1100" kern="1200" baseline="0" dirty="0" smtClean="0"/>
            <a:t> council</a:t>
          </a:r>
          <a:endParaRPr lang="en-US" sz="1100" kern="1200" dirty="0"/>
        </a:p>
      </dsp:txBody>
      <dsp:txXfrm>
        <a:off x="3789480" y="3077"/>
        <a:ext cx="1336439" cy="1336439"/>
      </dsp:txXfrm>
    </dsp:sp>
    <dsp:sp modelId="{797842B7-0355-664C-8481-B3E90D2D418E}">
      <dsp:nvSpPr>
        <dsp:cNvPr id="0" name=""/>
        <dsp:cNvSpPr/>
      </dsp:nvSpPr>
      <dsp:spPr>
        <a:xfrm>
          <a:off x="5125919" y="2395274"/>
          <a:ext cx="423876" cy="26982"/>
        </a:xfrm>
        <a:custGeom>
          <a:avLst/>
          <a:gdLst/>
          <a:ahLst/>
          <a:cxnLst/>
          <a:rect l="0" t="0" r="0" b="0"/>
          <a:pathLst>
            <a:path>
              <a:moveTo>
                <a:pt x="0" y="13491"/>
              </a:moveTo>
              <a:lnTo>
                <a:pt x="423876"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27261" y="2398169"/>
        <a:ext cx="21193" cy="21193"/>
      </dsp:txXfrm>
    </dsp:sp>
    <dsp:sp modelId="{1E46C5B3-53DB-734C-B2A6-23788C9E5233}">
      <dsp:nvSpPr>
        <dsp:cNvPr id="0" name=""/>
        <dsp:cNvSpPr/>
      </dsp:nvSpPr>
      <dsp:spPr>
        <a:xfrm>
          <a:off x="5549796"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Local public agencies</a:t>
          </a:r>
          <a:endParaRPr lang="en-US" sz="1100" kern="1200" dirty="0"/>
        </a:p>
      </dsp:txBody>
      <dsp:txXfrm>
        <a:off x="5549796" y="1740546"/>
        <a:ext cx="1336439" cy="1336439"/>
      </dsp:txXfrm>
    </dsp:sp>
    <dsp:sp modelId="{6C7DDB21-5E0E-5449-83E1-025F1139996A}">
      <dsp:nvSpPr>
        <dsp:cNvPr id="0" name=""/>
        <dsp:cNvSpPr/>
      </dsp:nvSpPr>
      <dsp:spPr>
        <a:xfrm rot="5400000">
          <a:off x="4257185" y="3264009"/>
          <a:ext cx="401029" cy="26982"/>
        </a:xfrm>
        <a:custGeom>
          <a:avLst/>
          <a:gdLst/>
          <a:ahLst/>
          <a:cxnLst/>
          <a:rect l="0" t="0" r="0" b="0"/>
          <a:pathLst>
            <a:path>
              <a:moveTo>
                <a:pt x="0" y="13491"/>
              </a:moveTo>
              <a:lnTo>
                <a:pt x="401029" y="13491"/>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5400000">
        <a:off x="4447674" y="3267474"/>
        <a:ext cx="20051" cy="20051"/>
      </dsp:txXfrm>
    </dsp:sp>
    <dsp:sp modelId="{46730B62-8518-9C4D-AB6F-5854E2527EBC}">
      <dsp:nvSpPr>
        <dsp:cNvPr id="0" name=""/>
        <dsp:cNvSpPr/>
      </dsp:nvSpPr>
      <dsp:spPr>
        <a:xfrm>
          <a:off x="3789480" y="3478014"/>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Association of local municipalities?</a:t>
          </a:r>
          <a:endParaRPr lang="en-US" sz="1100" kern="1200" dirty="0"/>
        </a:p>
      </dsp:txBody>
      <dsp:txXfrm>
        <a:off x="3789480" y="3478014"/>
        <a:ext cx="1336439" cy="1336439"/>
      </dsp:txXfrm>
    </dsp:sp>
    <dsp:sp modelId="{B45E182E-D049-1E43-B2C6-511F4EC62E9F}">
      <dsp:nvSpPr>
        <dsp:cNvPr id="0" name=""/>
        <dsp:cNvSpPr/>
      </dsp:nvSpPr>
      <dsp:spPr>
        <a:xfrm rot="10800000">
          <a:off x="3357993" y="2395274"/>
          <a:ext cx="431487" cy="26982"/>
        </a:xfrm>
        <a:custGeom>
          <a:avLst/>
          <a:gdLst/>
          <a:ahLst/>
          <a:cxnLst/>
          <a:rect l="0" t="0" r="0" b="0"/>
          <a:pathLst>
            <a:path>
              <a:moveTo>
                <a:pt x="0" y="13491"/>
              </a:moveTo>
              <a:lnTo>
                <a:pt x="431487" y="13491"/>
              </a:lnTo>
            </a:path>
          </a:pathLst>
        </a:custGeom>
        <a:noFill/>
        <a:ln w="9525" cap="flat" cmpd="sng" algn="ctr">
          <a:solidFill>
            <a:scrgbClr r="0" g="0" b="0">
              <a:shade val="50000"/>
              <a:satMod val="103000"/>
            </a:scrgbClr>
          </a:solidFill>
          <a:prstDash val="dash"/>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562949" y="2397978"/>
        <a:ext cx="21574" cy="21574"/>
      </dsp:txXfrm>
    </dsp:sp>
    <dsp:sp modelId="{7D6A9B0D-C4CD-3649-97EA-F5F016B1271C}">
      <dsp:nvSpPr>
        <dsp:cNvPr id="0" name=""/>
        <dsp:cNvSpPr/>
      </dsp:nvSpPr>
      <dsp:spPr>
        <a:xfrm>
          <a:off x="2021553" y="1740546"/>
          <a:ext cx="1336439" cy="13364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Traditional leaders?</a:t>
          </a:r>
          <a:endParaRPr lang="en-US" sz="1100" kern="1200" dirty="0"/>
        </a:p>
      </dsp:txBody>
      <dsp:txXfrm>
        <a:off x="2021553" y="1740546"/>
        <a:ext cx="1336439" cy="1336439"/>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EE01178-812E-A14C-A1FB-164DB748F1DF}">
      <dsp:nvSpPr>
        <dsp:cNvPr id="0" name=""/>
        <dsp:cNvSpPr/>
      </dsp:nvSpPr>
      <dsp:spPr>
        <a:xfrm>
          <a:off x="3867405" y="1645963"/>
          <a:ext cx="1263139" cy="12631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Local Authorities</a:t>
          </a:r>
          <a:endParaRPr lang="en-US" sz="1400" kern="1200" dirty="0"/>
        </a:p>
      </dsp:txBody>
      <dsp:txXfrm>
        <a:off x="3867405" y="1645963"/>
        <a:ext cx="1263139" cy="1263139"/>
      </dsp:txXfrm>
    </dsp:sp>
    <dsp:sp modelId="{40ADC866-03F2-0B4C-8509-4C9583491748}">
      <dsp:nvSpPr>
        <dsp:cNvPr id="0" name=""/>
        <dsp:cNvSpPr/>
      </dsp:nvSpPr>
      <dsp:spPr>
        <a:xfrm rot="16200000">
          <a:off x="4308630" y="1442984"/>
          <a:ext cx="380688" cy="25268"/>
        </a:xfrm>
        <a:custGeom>
          <a:avLst/>
          <a:gdLst/>
          <a:ahLst/>
          <a:cxnLst/>
          <a:rect l="0" t="0" r="0" b="0"/>
          <a:pathLst>
            <a:path>
              <a:moveTo>
                <a:pt x="0" y="12634"/>
              </a:moveTo>
              <a:lnTo>
                <a:pt x="380688" y="1263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6200000">
        <a:off x="4489457" y="1446101"/>
        <a:ext cx="19034" cy="19034"/>
      </dsp:txXfrm>
    </dsp:sp>
    <dsp:sp modelId="{605F407D-F881-7546-B0AE-DC1A4C01A40D}">
      <dsp:nvSpPr>
        <dsp:cNvPr id="0" name=""/>
        <dsp:cNvSpPr/>
      </dsp:nvSpPr>
      <dsp:spPr>
        <a:xfrm>
          <a:off x="3867405" y="2134"/>
          <a:ext cx="1263139" cy="12631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err="1" smtClean="0"/>
            <a:t>NSAs</a:t>
          </a:r>
          <a:endParaRPr lang="en-US" sz="1900" kern="1200" dirty="0"/>
        </a:p>
      </dsp:txBody>
      <dsp:txXfrm>
        <a:off x="3867405" y="2134"/>
        <a:ext cx="1263139" cy="1263139"/>
      </dsp:txXfrm>
    </dsp:sp>
    <dsp:sp modelId="{797842B7-0355-664C-8481-B3E90D2D418E}">
      <dsp:nvSpPr>
        <dsp:cNvPr id="0" name=""/>
        <dsp:cNvSpPr/>
      </dsp:nvSpPr>
      <dsp:spPr>
        <a:xfrm>
          <a:off x="5130544" y="2264898"/>
          <a:ext cx="380688" cy="25268"/>
        </a:xfrm>
        <a:custGeom>
          <a:avLst/>
          <a:gdLst/>
          <a:ahLst/>
          <a:cxnLst/>
          <a:rect l="0" t="0" r="0" b="0"/>
          <a:pathLst>
            <a:path>
              <a:moveTo>
                <a:pt x="0" y="12634"/>
              </a:moveTo>
              <a:lnTo>
                <a:pt x="380688" y="1263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5311372" y="2268015"/>
        <a:ext cx="19034" cy="19034"/>
      </dsp:txXfrm>
    </dsp:sp>
    <dsp:sp modelId="{1E46C5B3-53DB-734C-B2A6-23788C9E5233}">
      <dsp:nvSpPr>
        <dsp:cNvPr id="0" name=""/>
        <dsp:cNvSpPr/>
      </dsp:nvSpPr>
      <dsp:spPr>
        <a:xfrm>
          <a:off x="5511233" y="1645963"/>
          <a:ext cx="1263139" cy="12631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Media</a:t>
          </a:r>
          <a:endParaRPr lang="en-US" sz="1900" kern="1200" dirty="0"/>
        </a:p>
      </dsp:txBody>
      <dsp:txXfrm>
        <a:off x="5511233" y="1645963"/>
        <a:ext cx="1263139" cy="1263139"/>
      </dsp:txXfrm>
    </dsp:sp>
    <dsp:sp modelId="{6C7DDB21-5E0E-5449-83E1-025F1139996A}">
      <dsp:nvSpPr>
        <dsp:cNvPr id="0" name=""/>
        <dsp:cNvSpPr/>
      </dsp:nvSpPr>
      <dsp:spPr>
        <a:xfrm rot="5400000">
          <a:off x="4308630" y="3086813"/>
          <a:ext cx="380688" cy="25268"/>
        </a:xfrm>
        <a:custGeom>
          <a:avLst/>
          <a:gdLst/>
          <a:ahLst/>
          <a:cxnLst/>
          <a:rect l="0" t="0" r="0" b="0"/>
          <a:pathLst>
            <a:path>
              <a:moveTo>
                <a:pt x="0" y="12634"/>
              </a:moveTo>
              <a:lnTo>
                <a:pt x="380688" y="1263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5400000">
        <a:off x="4489457" y="3089930"/>
        <a:ext cx="19034" cy="19034"/>
      </dsp:txXfrm>
    </dsp:sp>
    <dsp:sp modelId="{46730B62-8518-9C4D-AB6F-5854E2527EBC}">
      <dsp:nvSpPr>
        <dsp:cNvPr id="0" name=""/>
        <dsp:cNvSpPr/>
      </dsp:nvSpPr>
      <dsp:spPr>
        <a:xfrm>
          <a:off x="3867405" y="3289791"/>
          <a:ext cx="1263139" cy="12631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Political Parties</a:t>
          </a:r>
          <a:endParaRPr lang="en-US" sz="1900" kern="1200" dirty="0"/>
        </a:p>
      </dsp:txBody>
      <dsp:txXfrm>
        <a:off x="3867405" y="3289791"/>
        <a:ext cx="1263139" cy="1263139"/>
      </dsp:txXfrm>
    </dsp:sp>
    <dsp:sp modelId="{B45E182E-D049-1E43-B2C6-511F4EC62E9F}">
      <dsp:nvSpPr>
        <dsp:cNvPr id="0" name=""/>
        <dsp:cNvSpPr/>
      </dsp:nvSpPr>
      <dsp:spPr>
        <a:xfrm rot="10800000">
          <a:off x="3457899" y="2264898"/>
          <a:ext cx="409505" cy="25268"/>
        </a:xfrm>
        <a:custGeom>
          <a:avLst/>
          <a:gdLst/>
          <a:ahLst/>
          <a:cxnLst/>
          <a:rect l="0" t="0" r="0" b="0"/>
          <a:pathLst>
            <a:path>
              <a:moveTo>
                <a:pt x="0" y="12634"/>
              </a:moveTo>
              <a:lnTo>
                <a:pt x="409505" y="12634"/>
              </a:lnTo>
            </a:path>
          </a:pathLst>
        </a:custGeom>
        <a:noFill/>
        <a:ln w="9525" cap="flat"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3652414" y="2267295"/>
        <a:ext cx="20475" cy="20475"/>
      </dsp:txXfrm>
    </dsp:sp>
    <dsp:sp modelId="{7D6A9B0D-C4CD-3649-97EA-F5F016B1271C}">
      <dsp:nvSpPr>
        <dsp:cNvPr id="0" name=""/>
        <dsp:cNvSpPr/>
      </dsp:nvSpPr>
      <dsp:spPr>
        <a:xfrm>
          <a:off x="2194759" y="1645963"/>
          <a:ext cx="1263139" cy="1263139"/>
        </a:xfrm>
        <a:prstGeom prst="ellipse">
          <a:avLst/>
        </a:prstGeom>
        <a:gradFill rotWithShape="0">
          <a:gsLst>
            <a:gs pos="0">
              <a:schemeClr val="accent1">
                <a:hueOff val="0"/>
                <a:satOff val="0"/>
                <a:lumOff val="0"/>
                <a:alphaOff val="0"/>
                <a:tint val="98000"/>
                <a:shade val="25000"/>
                <a:satMod val="250000"/>
              </a:schemeClr>
            </a:gs>
            <a:gs pos="68000">
              <a:schemeClr val="accent1">
                <a:hueOff val="0"/>
                <a:satOff val="0"/>
                <a:lumOff val="0"/>
                <a:alphaOff val="0"/>
                <a:tint val="86000"/>
                <a:satMod val="115000"/>
              </a:schemeClr>
            </a:gs>
            <a:gs pos="100000">
              <a:schemeClr val="accent1">
                <a:hueOff val="0"/>
                <a:satOff val="0"/>
                <a:lumOff val="0"/>
                <a:alphaOff val="0"/>
                <a:tint val="50000"/>
                <a:satMod val="150000"/>
              </a:schemeClr>
            </a:gs>
          </a:gsLst>
          <a:path path="circle">
            <a:fillToRect l="50000" t="130000" r="50000" b="-30000"/>
          </a:path>
        </a:gradFill>
        <a:ln>
          <a:noFill/>
        </a:ln>
        <a:effectLst>
          <a:outerShdw blurRad="57150" dist="38100" dir="5400000" algn="ctr" rotWithShape="0">
            <a:schemeClr val="accent1">
              <a:hueOff val="0"/>
              <a:satOff val="0"/>
              <a:lumOff val="0"/>
              <a:alphaOff val="0"/>
              <a:shade val="9000"/>
              <a:satMod val="105000"/>
              <a:alpha val="48000"/>
            </a:scheme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dirty="0" smtClean="0"/>
            <a:t>Citizens</a:t>
          </a:r>
          <a:endParaRPr lang="en-US" sz="1900" kern="1200" dirty="0"/>
        </a:p>
      </dsp:txBody>
      <dsp:txXfrm>
        <a:off x="2194759" y="1645963"/>
        <a:ext cx="1263139" cy="126313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2302" tIns="46151" rIns="92302" bIns="46151" numCol="1" anchor="t" anchorCtr="0" compatLnSpc="1">
            <a:prstTxWarp prst="textNoShape">
              <a:avLst/>
            </a:prstTxWarp>
          </a:bodyPr>
          <a:lstStyle>
            <a:lvl1pPr algn="l" defTabSz="923925">
              <a:defRPr sz="1200"/>
            </a:lvl1pPr>
          </a:lstStyle>
          <a:p>
            <a:pPr>
              <a:defRPr/>
            </a:pPr>
            <a:r>
              <a:rPr lang="en-US" smtClean="0"/>
              <a:t>Annex 1.4.1: Presentation</a:t>
            </a:r>
            <a:endParaRPr lang="en-US"/>
          </a:p>
        </p:txBody>
      </p:sp>
      <p:sp>
        <p:nvSpPr>
          <p:cNvPr id="10243" name="Rectangle 3"/>
          <p:cNvSpPr>
            <a:spLocks noGrp="1" noChangeArrowheads="1"/>
          </p:cNvSpPr>
          <p:nvPr>
            <p:ph type="dt" sz="quarter" idx="1"/>
          </p:nvPr>
        </p:nvSpPr>
        <p:spPr bwMode="auto">
          <a:xfrm>
            <a:off x="3886200" y="0"/>
            <a:ext cx="2971800" cy="458788"/>
          </a:xfrm>
          <a:prstGeom prst="rect">
            <a:avLst/>
          </a:prstGeom>
          <a:noFill/>
          <a:ln w="9525">
            <a:noFill/>
            <a:miter lim="800000"/>
            <a:headEnd/>
            <a:tailEnd/>
          </a:ln>
          <a:effectLst/>
        </p:spPr>
        <p:txBody>
          <a:bodyPr vert="horz" wrap="square" lIns="92302" tIns="46151" rIns="92302" bIns="46151" numCol="1" anchor="t" anchorCtr="0" compatLnSpc="1">
            <a:prstTxWarp prst="textNoShape">
              <a:avLst/>
            </a:prstTxWarp>
          </a:bodyPr>
          <a:lstStyle>
            <a:lvl1pPr algn="r" defTabSz="923925">
              <a:defRPr sz="1200"/>
            </a:lvl1pPr>
          </a:lstStyle>
          <a:p>
            <a:pPr>
              <a:defRPr/>
            </a:pPr>
            <a:endParaRPr lang="en-US"/>
          </a:p>
        </p:txBody>
      </p:sp>
      <p:sp>
        <p:nvSpPr>
          <p:cNvPr id="10244" name="Rectangle 4"/>
          <p:cNvSpPr>
            <a:spLocks noGrp="1" noChangeArrowheads="1"/>
          </p:cNvSpPr>
          <p:nvPr>
            <p:ph type="ftr" sz="quarter" idx="2"/>
          </p:nvPr>
        </p:nvSpPr>
        <p:spPr bwMode="auto">
          <a:xfrm>
            <a:off x="0" y="8740775"/>
            <a:ext cx="2971800" cy="458788"/>
          </a:xfrm>
          <a:prstGeom prst="rect">
            <a:avLst/>
          </a:prstGeom>
          <a:noFill/>
          <a:ln w="9525">
            <a:noFill/>
            <a:miter lim="800000"/>
            <a:headEnd/>
            <a:tailEnd/>
          </a:ln>
          <a:effectLst/>
        </p:spPr>
        <p:txBody>
          <a:bodyPr vert="horz" wrap="square" lIns="92302" tIns="46151" rIns="92302" bIns="46151" numCol="1" anchor="b" anchorCtr="0" compatLnSpc="1">
            <a:prstTxWarp prst="textNoShape">
              <a:avLst/>
            </a:prstTxWarp>
          </a:bodyPr>
          <a:lstStyle>
            <a:lvl1pPr algn="l" defTabSz="923925">
              <a:defRPr sz="1200"/>
            </a:lvl1pPr>
          </a:lstStyle>
          <a:p>
            <a:pPr>
              <a:defRPr/>
            </a:pPr>
            <a:endParaRPr lang="en-US"/>
          </a:p>
        </p:txBody>
      </p:sp>
      <p:sp>
        <p:nvSpPr>
          <p:cNvPr id="10245" name="Rectangle 5"/>
          <p:cNvSpPr>
            <a:spLocks noGrp="1" noChangeArrowheads="1"/>
          </p:cNvSpPr>
          <p:nvPr>
            <p:ph type="sldNum" sz="quarter" idx="3"/>
          </p:nvPr>
        </p:nvSpPr>
        <p:spPr bwMode="auto">
          <a:xfrm>
            <a:off x="3886200" y="8740775"/>
            <a:ext cx="2971800" cy="458788"/>
          </a:xfrm>
          <a:prstGeom prst="rect">
            <a:avLst/>
          </a:prstGeom>
          <a:noFill/>
          <a:ln w="9525">
            <a:noFill/>
            <a:miter lim="800000"/>
            <a:headEnd/>
            <a:tailEnd/>
          </a:ln>
          <a:effectLst/>
        </p:spPr>
        <p:txBody>
          <a:bodyPr vert="horz" wrap="square" lIns="92302" tIns="46151" rIns="92302" bIns="46151" numCol="1" anchor="b" anchorCtr="0" compatLnSpc="1">
            <a:prstTxWarp prst="textNoShape">
              <a:avLst/>
            </a:prstTxWarp>
          </a:bodyPr>
          <a:lstStyle>
            <a:lvl1pPr algn="r" defTabSz="923925">
              <a:defRPr sz="1200"/>
            </a:lvl1pPr>
          </a:lstStyle>
          <a:p>
            <a:pPr>
              <a:defRPr/>
            </a:pPr>
            <a:fld id="{1886841E-117B-4027-93A2-2784A0C99324}" type="slidenum">
              <a:rPr lang="en-US"/>
              <a:pPr>
                <a:defRPr/>
              </a:pPr>
              <a:t>‹#›</a:t>
            </a:fld>
            <a:endParaRPr lang="en-US"/>
          </a:p>
        </p:txBody>
      </p:sp>
    </p:spTree>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79874" name="Rectangle 2"/>
          <p:cNvSpPr>
            <a:spLocks noGrp="1" noChangeArrowheads="1"/>
          </p:cNvSpPr>
          <p:nvPr>
            <p:ph type="hdr" sz="quarter"/>
          </p:nvPr>
        </p:nvSpPr>
        <p:spPr bwMode="auto">
          <a:xfrm>
            <a:off x="0" y="0"/>
            <a:ext cx="3000375" cy="438150"/>
          </a:xfrm>
          <a:prstGeom prst="rect">
            <a:avLst/>
          </a:prstGeom>
          <a:noFill/>
          <a:ln w="9525">
            <a:noFill/>
            <a:miter lim="800000"/>
            <a:headEnd/>
            <a:tailEnd/>
          </a:ln>
          <a:effectLst/>
        </p:spPr>
        <p:txBody>
          <a:bodyPr vert="horz" wrap="square" lIns="87316" tIns="43658" rIns="87316" bIns="43658" numCol="1" anchor="t" anchorCtr="0" compatLnSpc="1">
            <a:prstTxWarp prst="textNoShape">
              <a:avLst/>
            </a:prstTxWarp>
          </a:bodyPr>
          <a:lstStyle>
            <a:lvl1pPr algn="l" defTabSz="873125">
              <a:defRPr sz="1100"/>
            </a:lvl1pPr>
          </a:lstStyle>
          <a:p>
            <a:pPr>
              <a:defRPr/>
            </a:pPr>
            <a:r>
              <a:rPr lang="en-US" smtClean="0"/>
              <a:t>Annex 1.4.1: Presentation</a:t>
            </a:r>
            <a:endParaRPr lang="en-US"/>
          </a:p>
        </p:txBody>
      </p:sp>
      <p:sp>
        <p:nvSpPr>
          <p:cNvPr id="79875" name="Rectangle 3"/>
          <p:cNvSpPr>
            <a:spLocks noGrp="1" noChangeArrowheads="1"/>
          </p:cNvSpPr>
          <p:nvPr>
            <p:ph type="dt" idx="1"/>
          </p:nvPr>
        </p:nvSpPr>
        <p:spPr bwMode="auto">
          <a:xfrm>
            <a:off x="3857625" y="0"/>
            <a:ext cx="3000375" cy="438150"/>
          </a:xfrm>
          <a:prstGeom prst="rect">
            <a:avLst/>
          </a:prstGeom>
          <a:noFill/>
          <a:ln w="9525">
            <a:noFill/>
            <a:miter lim="800000"/>
            <a:headEnd/>
            <a:tailEnd/>
          </a:ln>
          <a:effectLst/>
        </p:spPr>
        <p:txBody>
          <a:bodyPr vert="horz" wrap="square" lIns="87316" tIns="43658" rIns="87316" bIns="43658" numCol="1" anchor="t" anchorCtr="0" compatLnSpc="1">
            <a:prstTxWarp prst="textNoShape">
              <a:avLst/>
            </a:prstTxWarp>
          </a:bodyPr>
          <a:lstStyle>
            <a:lvl1pPr algn="r" defTabSz="873125">
              <a:defRPr sz="1100"/>
            </a:lvl1pPr>
          </a:lstStyle>
          <a:p>
            <a:pPr>
              <a:defRPr/>
            </a:pPr>
            <a:endParaRPr lang="en-US"/>
          </a:p>
        </p:txBody>
      </p:sp>
      <p:sp>
        <p:nvSpPr>
          <p:cNvPr id="19460" name="Rectangle 4"/>
          <p:cNvSpPr>
            <a:spLocks noGrp="1" noRot="1" noChangeAspect="1" noChangeArrowheads="1" noTextEdit="1"/>
          </p:cNvSpPr>
          <p:nvPr>
            <p:ph type="sldImg" idx="2"/>
          </p:nvPr>
        </p:nvSpPr>
        <p:spPr bwMode="auto">
          <a:xfrm>
            <a:off x="900113" y="657225"/>
            <a:ext cx="5059362" cy="3503613"/>
          </a:xfrm>
          <a:prstGeom prst="rect">
            <a:avLst/>
          </a:prstGeom>
          <a:noFill/>
          <a:ln w="9525">
            <a:solidFill>
              <a:srgbClr val="000000"/>
            </a:solidFill>
            <a:miter lim="800000"/>
            <a:headEnd/>
            <a:tailEnd/>
          </a:ln>
        </p:spPr>
      </p:sp>
      <p:sp>
        <p:nvSpPr>
          <p:cNvPr id="79877" name="Rectangle 5"/>
          <p:cNvSpPr>
            <a:spLocks noGrp="1" noChangeArrowheads="1"/>
          </p:cNvSpPr>
          <p:nvPr>
            <p:ph type="body" sz="quarter" idx="3"/>
          </p:nvPr>
        </p:nvSpPr>
        <p:spPr bwMode="auto">
          <a:xfrm>
            <a:off x="928688" y="4381500"/>
            <a:ext cx="5000625" cy="4160838"/>
          </a:xfrm>
          <a:prstGeom prst="rect">
            <a:avLst/>
          </a:prstGeom>
          <a:noFill/>
          <a:ln w="9525">
            <a:noFill/>
            <a:miter lim="800000"/>
            <a:headEnd/>
            <a:tailEnd/>
          </a:ln>
          <a:effectLst/>
        </p:spPr>
        <p:txBody>
          <a:bodyPr vert="horz" wrap="square" lIns="87316" tIns="43658" rIns="87316" bIns="436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9878" name="Rectangle 6"/>
          <p:cNvSpPr>
            <a:spLocks noGrp="1" noChangeArrowheads="1"/>
          </p:cNvSpPr>
          <p:nvPr>
            <p:ph type="ftr" sz="quarter" idx="4"/>
          </p:nvPr>
        </p:nvSpPr>
        <p:spPr bwMode="auto">
          <a:xfrm>
            <a:off x="0" y="8761413"/>
            <a:ext cx="3000375" cy="438150"/>
          </a:xfrm>
          <a:prstGeom prst="rect">
            <a:avLst/>
          </a:prstGeom>
          <a:noFill/>
          <a:ln w="9525">
            <a:noFill/>
            <a:miter lim="800000"/>
            <a:headEnd/>
            <a:tailEnd/>
          </a:ln>
          <a:effectLst/>
        </p:spPr>
        <p:txBody>
          <a:bodyPr vert="horz" wrap="square" lIns="87316" tIns="43658" rIns="87316" bIns="43658" numCol="1" anchor="b" anchorCtr="0" compatLnSpc="1">
            <a:prstTxWarp prst="textNoShape">
              <a:avLst/>
            </a:prstTxWarp>
          </a:bodyPr>
          <a:lstStyle>
            <a:lvl1pPr algn="l" defTabSz="873125">
              <a:defRPr sz="1100"/>
            </a:lvl1pPr>
          </a:lstStyle>
          <a:p>
            <a:pPr>
              <a:defRPr/>
            </a:pPr>
            <a:endParaRPr lang="en-US"/>
          </a:p>
        </p:txBody>
      </p:sp>
      <p:sp>
        <p:nvSpPr>
          <p:cNvPr id="79879" name="Rectangle 7"/>
          <p:cNvSpPr>
            <a:spLocks noGrp="1" noChangeArrowheads="1"/>
          </p:cNvSpPr>
          <p:nvPr>
            <p:ph type="sldNum" sz="quarter" idx="5"/>
          </p:nvPr>
        </p:nvSpPr>
        <p:spPr bwMode="auto">
          <a:xfrm>
            <a:off x="3857625" y="8761413"/>
            <a:ext cx="3000375" cy="438150"/>
          </a:xfrm>
          <a:prstGeom prst="rect">
            <a:avLst/>
          </a:prstGeom>
          <a:noFill/>
          <a:ln w="9525">
            <a:noFill/>
            <a:miter lim="800000"/>
            <a:headEnd/>
            <a:tailEnd/>
          </a:ln>
          <a:effectLst/>
        </p:spPr>
        <p:txBody>
          <a:bodyPr vert="horz" wrap="square" lIns="87316" tIns="43658" rIns="87316" bIns="43658" numCol="1" anchor="b" anchorCtr="0" compatLnSpc="1">
            <a:prstTxWarp prst="textNoShape">
              <a:avLst/>
            </a:prstTxWarp>
          </a:bodyPr>
          <a:lstStyle>
            <a:lvl1pPr algn="r" defTabSz="873125">
              <a:defRPr sz="1100"/>
            </a:lvl1pPr>
          </a:lstStyle>
          <a:p>
            <a:pPr>
              <a:defRPr/>
            </a:pPr>
            <a:fld id="{867DDF1B-F1D6-4000-A584-208F091D0B6D}" type="slidenum">
              <a:rPr lang="en-US"/>
              <a:pPr>
                <a:defRPr/>
              </a:pPr>
              <a:t>‹#›</a:t>
            </a:fld>
            <a:endParaRPr lang="en-US"/>
          </a:p>
        </p:txBody>
      </p:sp>
    </p:spTree>
  </p:cSld>
  <p:clrMap bg1="lt1" tx1="dk1" bg2="lt2" tx2="dk2" accent1="accent1" accent2="accent2" accent3="accent3" accent4="accent4" accent5="accent5" accent6="accent6" hlink="hlink" folHlink="folHlink"/>
  <p:hf sldNum="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3.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6.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0483" name="Rectangle 2"/>
          <p:cNvSpPr>
            <a:spLocks noGrp="1" noRot="1" noChangeAspect="1" noChangeArrowheads="1" noTextEdit="1"/>
          </p:cNvSpPr>
          <p:nvPr>
            <p:ph type="sldImg"/>
          </p:nvPr>
        </p:nvSpPr>
        <p:spPr>
          <a:xfrm>
            <a:off x="900113" y="657225"/>
            <a:ext cx="5059362" cy="3503613"/>
          </a:xfrm>
          <a:ln/>
        </p:spPr>
      </p:sp>
      <p:sp>
        <p:nvSpPr>
          <p:cNvPr id="20484" name="Rectangle 3"/>
          <p:cNvSpPr>
            <a:spLocks noGrp="1" noChangeArrowheads="1"/>
          </p:cNvSpPr>
          <p:nvPr>
            <p:ph type="body" idx="1"/>
          </p:nvPr>
        </p:nvSpPr>
        <p:spPr>
          <a:noFill/>
          <a:ln/>
        </p:spPr>
        <p:txBody>
          <a:bodyPr/>
          <a:lstStyle/>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900113" y="657225"/>
            <a:ext cx="5059362" cy="3503613"/>
          </a:xfrm>
          <a:ln/>
        </p:spPr>
      </p:sp>
      <p:sp>
        <p:nvSpPr>
          <p:cNvPr id="64515" name="Notes Placeholder 2"/>
          <p:cNvSpPr>
            <a:spLocks noGrp="1"/>
          </p:cNvSpPr>
          <p:nvPr>
            <p:ph type="body" idx="1"/>
          </p:nvPr>
        </p:nvSpPr>
        <p:spPr>
          <a:noFill/>
          <a:ln/>
        </p:spPr>
        <p:txBody>
          <a:bodyPr/>
          <a:lstStyle/>
          <a:p>
            <a:pPr eaLnBrk="1" hangingPunct="1"/>
            <a:r>
              <a:rPr lang="en-US" dirty="0"/>
              <a:t>PRESCRIPTIVE APPROACH: establish a clear norm or standard on how governance should be – GOOD GOVERNANCE – and measure against a standard – often focus on measuring or describing the gap between the current governance reality and the prescribed reality</a:t>
            </a:r>
          </a:p>
          <a:p>
            <a:pPr eaLnBrk="1" hangingPunct="1"/>
            <a:endParaRPr lang="en-US" dirty="0"/>
          </a:p>
          <a:p>
            <a:pPr eaLnBrk="1" hangingPunct="1"/>
            <a:r>
              <a:rPr lang="en-US" dirty="0"/>
              <a:t>NON-PRESCRIPTIVE APPROACH: focus on describing and understanding how governance functions and why it functions as it does in a country or a sector</a:t>
            </a:r>
          </a:p>
          <a:p>
            <a:endParaRPr lang="en-US" dirty="0"/>
          </a:p>
          <a:p>
            <a:r>
              <a:rPr lang="en-US" dirty="0"/>
              <a:t>“</a:t>
            </a:r>
            <a:r>
              <a:rPr lang="en-US" i="1" dirty="0"/>
              <a:t>The assessment avoids taking an overly normative view of the form that institutions should take to bring about ideal government. Instead it takes a pragmatic framework on a step by step basis by supporting processes that promote particular attributes of GG, including</a:t>
            </a:r>
          </a:p>
          <a:p>
            <a:pPr>
              <a:buFontTx/>
              <a:buChar char="-"/>
            </a:pPr>
            <a:r>
              <a:rPr lang="en-US" i="1" dirty="0"/>
              <a:t> STATE CAPABILITY</a:t>
            </a:r>
          </a:p>
          <a:p>
            <a:pPr>
              <a:buFontTx/>
              <a:buChar char="-"/>
            </a:pPr>
            <a:r>
              <a:rPr lang="en-US" i="1" dirty="0"/>
              <a:t> ACCOUNTABILITY</a:t>
            </a:r>
          </a:p>
          <a:p>
            <a:pPr>
              <a:buFontTx/>
              <a:buChar char="-"/>
            </a:pPr>
            <a:r>
              <a:rPr lang="en-US" i="1" dirty="0"/>
              <a:t> RESPONSIVENESS</a:t>
            </a:r>
          </a:p>
          <a:p>
            <a:pPr>
              <a:buFontTx/>
              <a:buChar char="-"/>
            </a:pPr>
            <a:r>
              <a:rPr lang="en-US" i="1" dirty="0"/>
              <a:t> FAIRNESS</a:t>
            </a:r>
          </a:p>
          <a:p>
            <a:pPr>
              <a:buFontTx/>
              <a:buChar char="-"/>
            </a:pPr>
            <a:r>
              <a:rPr lang="en-US" i="1" dirty="0"/>
              <a:t> INCLUSIVENESS</a:t>
            </a:r>
          </a:p>
          <a:p>
            <a:pPr>
              <a:buFontTx/>
              <a:buChar char="-"/>
            </a:pPr>
            <a:r>
              <a:rPr lang="en-US" i="1" dirty="0"/>
              <a:t> LEGITIMACY” </a:t>
            </a:r>
          </a:p>
          <a:p>
            <a:pPr>
              <a:buFontTx/>
              <a:buChar char="-"/>
            </a:pPr>
            <a:r>
              <a:rPr lang="en-US" i="1" dirty="0"/>
              <a:t> Rwanda Joint Governance Assessment</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1922" name="Slide Image Placeholder 1"/>
          <p:cNvSpPr>
            <a:spLocks noGrp="1" noRot="1" noChangeAspect="1"/>
          </p:cNvSpPr>
          <p:nvPr>
            <p:ph type="sldImg"/>
          </p:nvPr>
        </p:nvSpPr>
        <p:spPr>
          <a:xfrm>
            <a:off x="900113" y="657225"/>
            <a:ext cx="5059362" cy="3503613"/>
          </a:xfrm>
          <a:ln/>
        </p:spPr>
      </p:sp>
      <p:sp>
        <p:nvSpPr>
          <p:cNvPr id="81923" name="Notes Placeholder 2"/>
          <p:cNvSpPr>
            <a:spLocks noGrp="1"/>
          </p:cNvSpPr>
          <p:nvPr>
            <p:ph type="body" idx="1"/>
          </p:nvPr>
        </p:nvSpPr>
        <p:spPr>
          <a:noFill/>
          <a:ln/>
        </p:spPr>
        <p:txBody>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dirty="0" smtClean="0"/>
          </a:p>
          <a:p>
            <a:r>
              <a:rPr lang="en-US" dirty="0" smtClean="0"/>
              <a:t>PAUSE FOR QUESTIONS</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xfrm>
            <a:off x="900113" y="657225"/>
            <a:ext cx="5059362" cy="3503613"/>
          </a:xfrm>
          <a:ln/>
        </p:spPr>
      </p:sp>
      <p:sp>
        <p:nvSpPr>
          <p:cNvPr id="66563" name="Notes Placeholder 2"/>
          <p:cNvSpPr>
            <a:spLocks noGrp="1"/>
          </p:cNvSpPr>
          <p:nvPr>
            <p:ph type="body" idx="1"/>
          </p:nvPr>
        </p:nvSpPr>
        <p:spPr>
          <a:noFill/>
          <a:ln/>
        </p:spPr>
        <p:txBody>
          <a:bodyPr/>
          <a:lstStyle/>
          <a:p>
            <a:r>
              <a:rPr lang="en-US" dirty="0" smtClean="0"/>
              <a:t>*</a:t>
            </a:r>
            <a:r>
              <a:rPr lang="en-US" baseline="0" dirty="0" smtClean="0"/>
              <a:t> </a:t>
            </a:r>
            <a:r>
              <a:rPr lang="en-US" i="1" baseline="0" dirty="0" smtClean="0"/>
              <a:t>The Political Economy of Decentralization Reforms</a:t>
            </a:r>
            <a:r>
              <a:rPr lang="en-US" i="0" baseline="0" dirty="0" smtClean="0"/>
              <a:t>. </a:t>
            </a:r>
            <a:r>
              <a:rPr lang="en-US" i="1" baseline="0" dirty="0" smtClean="0"/>
              <a:t>Implications for Aid Effectiveness</a:t>
            </a:r>
            <a:r>
              <a:rPr lang="en-US" i="0" baseline="0" dirty="0" smtClean="0"/>
              <a:t>, Kent Eaton, Kai Kaiser, Paul Smoke, The World Bank, 2010</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Not enough attention has been paid to the true (as opposed to the official) motives for </a:t>
            </a:r>
            <a:r>
              <a:rPr lang="en-US" dirty="0" err="1" smtClean="0"/>
              <a:t>decentralisation</a:t>
            </a:r>
            <a:r>
              <a:rPr lang="en-US" dirty="0" smtClean="0"/>
              <a:t> and</a:t>
            </a:r>
            <a:r>
              <a:rPr lang="en-US" baseline="0" dirty="0" smtClean="0"/>
              <a:t> the incentives for key actors to behave in certain ways as </a:t>
            </a:r>
            <a:r>
              <a:rPr lang="en-US" baseline="0" dirty="0" err="1" smtClean="0"/>
              <a:t>decentralisation</a:t>
            </a:r>
            <a:r>
              <a:rPr lang="en-US" baseline="0" dirty="0" smtClean="0"/>
              <a:t> unfolds. Some factors are and remain beyond the control of the development partner, but knowing more about them provides valuable information about more realistic or effective support or response strategies. </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A country under no obviously strong pressure to </a:t>
            </a:r>
            <a:r>
              <a:rPr lang="en-US" dirty="0" err="1" smtClean="0"/>
              <a:t>decentralise</a:t>
            </a:r>
            <a:r>
              <a:rPr lang="en-US" dirty="0" smtClean="0"/>
              <a:t>,</a:t>
            </a:r>
            <a:r>
              <a:rPr lang="en-US" baseline="0" dirty="0" smtClean="0"/>
              <a:t> for example, may become stalled at early stages of reforms (8). </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7" name="Rectangle 2"/>
          <p:cNvSpPr>
            <a:spLocks noGrp="1" noRot="1" noChangeAspect="1" noChangeArrowheads="1" noTextEdit="1"/>
          </p:cNvSpPr>
          <p:nvPr>
            <p:ph type="sldImg"/>
          </p:nvPr>
        </p:nvSpPr>
        <p:spPr>
          <a:xfrm>
            <a:off x="939800" y="690563"/>
            <a:ext cx="4979988" cy="3449637"/>
          </a:xfrm>
          <a:ln/>
        </p:spPr>
      </p:sp>
      <p:sp>
        <p:nvSpPr>
          <p:cNvPr id="21508" name="Rectangle 3"/>
          <p:cNvSpPr>
            <a:spLocks noGrp="1" noChangeArrowheads="1"/>
          </p:cNvSpPr>
          <p:nvPr>
            <p:ph type="body" idx="1"/>
          </p:nvPr>
        </p:nvSpPr>
        <p:spPr>
          <a:xfrm>
            <a:off x="685800" y="4370388"/>
            <a:ext cx="5486400" cy="4138612"/>
          </a:xfrm>
          <a:noFill/>
          <a:ln/>
        </p:spPr>
        <p:txBody>
          <a:bodyPr/>
          <a:lstStyle/>
          <a:p>
            <a:pPr eaLnBrk="1" hangingPunct="1"/>
            <a:endParaRPr lang="nl-NL"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latin typeface="Times New Roman" pitchFamily="18" charset="0"/>
                <a:ea typeface="+mn-ea"/>
                <a:cs typeface="+mn-cs"/>
              </a:rPr>
              <a:t>The case of Madagascar is based on:  Francois </a:t>
            </a:r>
            <a:r>
              <a:rPr lang="en-US" sz="1200" kern="1200" dirty="0" err="1" smtClean="0">
                <a:solidFill>
                  <a:schemeClr val="tx1"/>
                </a:solidFill>
                <a:latin typeface="Times New Roman" pitchFamily="18" charset="0"/>
                <a:ea typeface="+mn-ea"/>
                <a:cs typeface="+mn-cs"/>
              </a:rPr>
              <a:t>Vaillancourt</a:t>
            </a:r>
            <a:r>
              <a:rPr lang="en-US" sz="1200" kern="1200" dirty="0" smtClean="0">
                <a:solidFill>
                  <a:schemeClr val="tx1"/>
                </a:solidFill>
                <a:latin typeface="Times New Roman" pitchFamily="18" charset="0"/>
                <a:ea typeface="+mn-ea"/>
                <a:cs typeface="+mn-cs"/>
              </a:rPr>
              <a:t>. 2008. Decentralization in Madagascar: A string of unfinished races. Working paper 08-37 International Studies Program, Andrew young School of Policy studies.</a:t>
            </a:r>
          </a:p>
          <a:p>
            <a:endParaRPr lang="en-US" dirty="0" smtClean="0"/>
          </a:p>
          <a:p>
            <a:pPr marL="229880" marR="0" indent="-229880" algn="l" defTabSz="914400" rtl="0" eaLnBrk="1" fontAlgn="base" latinLnBrk="0" hangingPunct="1">
              <a:lnSpc>
                <a:spcPct val="100000"/>
              </a:lnSpc>
              <a:spcBef>
                <a:spcPct val="30000"/>
              </a:spcBef>
              <a:spcAft>
                <a:spcPct val="0"/>
              </a:spcAft>
              <a:buClrTx/>
              <a:buSzTx/>
              <a:buFontTx/>
              <a:buNone/>
              <a:tabLst/>
              <a:defRPr/>
            </a:pPr>
            <a:r>
              <a:rPr lang="nl-NL" i="0" dirty="0" smtClean="0">
                <a:latin typeface="Arial" charset="0"/>
                <a:ea typeface="ＭＳ Ｐゴシック" charset="-128"/>
                <a:cs typeface="ＭＳ Ｐゴシック" charset="-128"/>
              </a:rPr>
              <a:t>The case of Ghana is </a:t>
            </a:r>
            <a:r>
              <a:rPr lang="nl-NL" i="0" dirty="0" err="1" smtClean="0">
                <a:latin typeface="Arial" charset="0"/>
                <a:ea typeface="ＭＳ Ｐゴシック" charset="-128"/>
                <a:cs typeface="ＭＳ Ｐゴシック" charset="-128"/>
              </a:rPr>
              <a:t>based</a:t>
            </a:r>
            <a:r>
              <a:rPr lang="nl-NL" i="0" dirty="0" smtClean="0">
                <a:latin typeface="Arial" charset="0"/>
                <a:ea typeface="ＭＳ Ｐゴシック" charset="-128"/>
                <a:cs typeface="ＭＳ Ｐゴシック" charset="-128"/>
              </a:rPr>
              <a:t> </a:t>
            </a:r>
            <a:r>
              <a:rPr lang="nl-NL" i="0" dirty="0" err="1" smtClean="0">
                <a:latin typeface="Arial" charset="0"/>
                <a:ea typeface="ＭＳ Ｐゴシック" charset="-128"/>
                <a:cs typeface="ＭＳ Ｐゴシック" charset="-128"/>
              </a:rPr>
              <a:t>on</a:t>
            </a:r>
            <a:r>
              <a:rPr lang="nl-NL" i="0" dirty="0" smtClean="0">
                <a:latin typeface="Arial" charset="0"/>
                <a:ea typeface="ＭＳ Ｐゴシック" charset="-128"/>
                <a:cs typeface="ＭＳ Ｐゴシック" charset="-128"/>
              </a:rPr>
              <a:t> </a:t>
            </a:r>
            <a:r>
              <a:rPr lang="en-US" sz="1200" kern="1200" dirty="0" smtClean="0">
                <a:solidFill>
                  <a:schemeClr val="tx1"/>
                </a:solidFill>
                <a:latin typeface="Times New Roman" pitchFamily="18" charset="0"/>
                <a:ea typeface="+mn-ea"/>
                <a:cs typeface="+mn-cs"/>
              </a:rPr>
              <a:t>Hoffman, B. and </a:t>
            </a:r>
            <a:r>
              <a:rPr lang="en-US" sz="1200" kern="1200" dirty="0" err="1" smtClean="0">
                <a:solidFill>
                  <a:schemeClr val="tx1"/>
                </a:solidFill>
                <a:latin typeface="Times New Roman" pitchFamily="18" charset="0"/>
                <a:ea typeface="+mn-ea"/>
                <a:cs typeface="+mn-cs"/>
              </a:rPr>
              <a:t>Metzroth</a:t>
            </a:r>
            <a:r>
              <a:rPr lang="en-US" sz="1200" kern="1200" dirty="0" smtClean="0">
                <a:solidFill>
                  <a:schemeClr val="tx1"/>
                </a:solidFill>
                <a:latin typeface="Times New Roman" pitchFamily="18" charset="0"/>
                <a:ea typeface="+mn-ea"/>
                <a:cs typeface="+mn-cs"/>
              </a:rPr>
              <a:t>. K.M. 2010. The Political Economy of Decentralization in Ghana. Paper of the Center for Democracy and Civil Society, Georgetown University.</a:t>
            </a:r>
            <a:endParaRPr lang="en-US" sz="1200" kern="1200" smtClean="0">
              <a:solidFill>
                <a:schemeClr val="tx1"/>
              </a:solidFill>
              <a:latin typeface="Times New Roman" pitchFamily="18" charset="0"/>
              <a:ea typeface="+mn-ea"/>
              <a:cs typeface="+mn-cs"/>
            </a:endParaRPr>
          </a:p>
          <a:p>
            <a:pPr marL="229880" marR="0" indent="-229880" algn="l" defTabSz="914400" rtl="0" eaLnBrk="1" fontAlgn="base" latinLnBrk="0" hangingPunct="1">
              <a:lnSpc>
                <a:spcPct val="100000"/>
              </a:lnSpc>
              <a:spcBef>
                <a:spcPct val="30000"/>
              </a:spcBef>
              <a:spcAft>
                <a:spcPct val="0"/>
              </a:spcAft>
              <a:buClrTx/>
              <a:buSzTx/>
              <a:buFontTx/>
              <a:buNone/>
              <a:tabLst/>
              <a:defRPr/>
            </a:pPr>
            <a:r>
              <a:rPr lang="en-US" sz="1200" kern="1200" smtClean="0">
                <a:solidFill>
                  <a:schemeClr val="tx1"/>
                </a:solidFill>
                <a:latin typeface="Times New Roman" pitchFamily="18" charset="0"/>
                <a:ea typeface="+mn-ea"/>
                <a:cs typeface="+mn-cs"/>
              </a:rPr>
              <a:t>Increased </a:t>
            </a:r>
            <a:r>
              <a:rPr lang="en-US" sz="1200" kern="1200" dirty="0" smtClean="0">
                <a:solidFill>
                  <a:schemeClr val="tx1"/>
                </a:solidFill>
                <a:latin typeface="Times New Roman" pitchFamily="18" charset="0"/>
                <a:ea typeface="+mn-ea"/>
                <a:cs typeface="+mn-cs"/>
              </a:rPr>
              <a:t>political </a:t>
            </a:r>
            <a:r>
              <a:rPr lang="en-US" sz="1200" kern="1200" dirty="0" err="1" smtClean="0">
                <a:solidFill>
                  <a:schemeClr val="tx1"/>
                </a:solidFill>
                <a:latin typeface="Times New Roman" pitchFamily="18" charset="0"/>
                <a:ea typeface="+mn-ea"/>
                <a:cs typeface="+mn-cs"/>
              </a:rPr>
              <a:t>decentralisation</a:t>
            </a:r>
            <a:r>
              <a:rPr lang="en-US" sz="1200" kern="1200" dirty="0" smtClean="0">
                <a:solidFill>
                  <a:schemeClr val="tx1"/>
                </a:solidFill>
                <a:latin typeface="Times New Roman" pitchFamily="18" charset="0"/>
                <a:ea typeface="+mn-ea"/>
                <a:cs typeface="+mn-cs"/>
              </a:rPr>
              <a:t> here refers more specifically to: removing the president’s capacity to appoint district chief executives and 30% of the municipal councilors; giving greater political powers to traditional chiefs who are currently not able to stand for</a:t>
            </a:r>
            <a:r>
              <a:rPr lang="en-US" sz="1200" kern="1200" baseline="0" dirty="0" smtClean="0">
                <a:solidFill>
                  <a:schemeClr val="tx1"/>
                </a:solidFill>
                <a:latin typeface="Times New Roman" pitchFamily="18" charset="0"/>
                <a:ea typeface="+mn-ea"/>
                <a:cs typeface="+mn-cs"/>
              </a:rPr>
              <a:t> office.</a:t>
            </a:r>
            <a:endParaRPr lang="en-US" sz="1200" kern="1200" dirty="0" smtClean="0">
              <a:solidFill>
                <a:schemeClr val="tx1"/>
              </a:solidFill>
              <a:latin typeface="Times New Roman" pitchFamily="18" charset="0"/>
              <a:ea typeface="+mn-ea"/>
              <a:cs typeface="+mn-cs"/>
            </a:endParaRPr>
          </a:p>
          <a:p>
            <a:pPr marL="229880" indent="-229880" eaLnBrk="1" hangingPunct="1"/>
            <a:endParaRPr lang="nl-NL" i="0" dirty="0" smtClean="0">
              <a:latin typeface="Arial" charset="0"/>
              <a:ea typeface="ＭＳ Ｐゴシック" charset="-128"/>
              <a:cs typeface="ＭＳ Ｐゴシック" charset="-128"/>
            </a:endParaRPr>
          </a:p>
          <a:p>
            <a:pPr marL="229880" indent="-229880" eaLnBrk="1" hangingPunct="1"/>
            <a:endParaRPr lang="en-US" i="1" dirty="0">
              <a:latin typeface="Arial" charset="0"/>
              <a:ea typeface="ＭＳ Ｐゴシック" charset="-128"/>
              <a:cs typeface="ＭＳ Ｐゴシック" charset="-128"/>
            </a:endParaRPr>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Word of caution: understanding</a:t>
            </a:r>
            <a:r>
              <a:rPr lang="en-US" baseline="0" dirty="0" smtClean="0"/>
              <a:t> these incentives usually requires a more sophisticated analysis than the one usually at hand. </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a:t>
            </a:r>
            <a:r>
              <a:rPr lang="en-US" baseline="0" dirty="0" smtClean="0"/>
              <a:t> The CDF represents a larger volume of funds than the intergovernmental transfer system that was instituted only a few years earlier – vastly complicating lines of accountability and undermining rational public budgeting</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pPr marL="0" marR="0" lvl="1" indent="0" algn="l" defTabSz="914400" rtl="0" eaLnBrk="0" fontAlgn="base" latinLnBrk="0" hangingPunct="0">
              <a:lnSpc>
                <a:spcPct val="100000"/>
              </a:lnSpc>
              <a:spcBef>
                <a:spcPct val="30000"/>
              </a:spcBef>
              <a:spcAft>
                <a:spcPct val="0"/>
              </a:spcAft>
              <a:buClrTx/>
              <a:buSzTx/>
              <a:buFontTx/>
              <a:buNone/>
              <a:tabLst/>
              <a:defRPr/>
            </a:pPr>
            <a:r>
              <a:rPr lang="en-US" dirty="0" smtClean="0"/>
              <a:t>The push to deliver on pre-set plans even in the absence of evidence or inconsistencies between objectives and implementation modalities</a:t>
            </a:r>
          </a:p>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“PED analysis is both science and art, and those who undertake it must still be prepared to take difficult, if better informed, decisions.</a:t>
            </a:r>
            <a:r>
              <a:rPr lang="en-US" baseline="0" dirty="0" smtClean="0"/>
              <a:t>” (World Bank)</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pPr lvl="1">
              <a:buFontTx/>
              <a:buNone/>
            </a:pPr>
            <a:r>
              <a:rPr lang="en-US" b="1" dirty="0" smtClean="0"/>
              <a:t>Some key process questions demanding attention from donor staff include (see also DANIDA inputs to the course)</a:t>
            </a:r>
          </a:p>
          <a:p>
            <a:pPr lvl="1">
              <a:buFontTx/>
              <a:buNone/>
            </a:pPr>
            <a:r>
              <a:rPr lang="en-US" b="1" i="1" dirty="0" smtClean="0">
                <a:solidFill>
                  <a:srgbClr val="FF0000"/>
                </a:solidFill>
              </a:rPr>
              <a:t>- </a:t>
            </a:r>
            <a:r>
              <a:rPr lang="en-US" i="1" dirty="0" smtClean="0">
                <a:solidFill>
                  <a:srgbClr val="FF0000"/>
                </a:solidFill>
              </a:rPr>
              <a:t>What is the purpose of the PE exercise?</a:t>
            </a:r>
          </a:p>
          <a:p>
            <a:pPr lvl="1">
              <a:buFontTx/>
              <a:buChar char="-"/>
            </a:pPr>
            <a:r>
              <a:rPr lang="en-US" i="1" dirty="0" smtClean="0">
                <a:solidFill>
                  <a:srgbClr val="FF0000"/>
                </a:solidFill>
              </a:rPr>
              <a:t>Is the timing right to feed into strategy, planning, reviews or other decisions?</a:t>
            </a:r>
          </a:p>
          <a:p>
            <a:pPr lvl="1">
              <a:buFontTx/>
              <a:buChar char="-"/>
            </a:pPr>
            <a:r>
              <a:rPr lang="en-US" i="1" dirty="0" smtClean="0">
                <a:solidFill>
                  <a:srgbClr val="FF0000"/>
                </a:solidFill>
              </a:rPr>
              <a:t>Is the length of the process proportionate (not too demanding on scarce resources)?</a:t>
            </a:r>
          </a:p>
          <a:p>
            <a:pPr lvl="1">
              <a:buFontTx/>
              <a:buChar char="-"/>
            </a:pPr>
            <a:r>
              <a:rPr lang="en-US" i="1" dirty="0" smtClean="0">
                <a:solidFill>
                  <a:srgbClr val="FF0000"/>
                </a:solidFill>
              </a:rPr>
              <a:t>Who is the primary audience?</a:t>
            </a:r>
          </a:p>
          <a:p>
            <a:pPr lvl="1">
              <a:buFontTx/>
              <a:buChar char="-"/>
            </a:pPr>
            <a:r>
              <a:rPr lang="en-US" i="1" dirty="0" smtClean="0">
                <a:solidFill>
                  <a:srgbClr val="FF0000"/>
                </a:solidFill>
              </a:rPr>
              <a:t>Is there enough internal buy-in to the importance of the analysis.</a:t>
            </a:r>
          </a:p>
          <a:p>
            <a:pPr lvl="1">
              <a:buFontTx/>
              <a:buChar char="-"/>
            </a:pPr>
            <a:r>
              <a:rPr lang="en-US" i="1" dirty="0" smtClean="0">
                <a:solidFill>
                  <a:srgbClr val="FF0000"/>
                </a:solidFill>
              </a:rPr>
              <a:t>Is there a clear owner or champion with responsibility for taking forward the implications?</a:t>
            </a:r>
          </a:p>
          <a:p>
            <a:pPr lvl="1">
              <a:buFontTx/>
              <a:buChar char="-"/>
            </a:pPr>
            <a:r>
              <a:rPr lang="en-US" i="1" dirty="0" smtClean="0">
                <a:solidFill>
                  <a:srgbClr val="FF0000"/>
                </a:solidFill>
              </a:rPr>
              <a:t>What methodology and data collection techniques?</a:t>
            </a:r>
          </a:p>
          <a:p>
            <a:pPr lvl="1">
              <a:buFontTx/>
              <a:buChar char="-"/>
            </a:pPr>
            <a:r>
              <a:rPr lang="en-US" i="1" dirty="0" smtClean="0">
                <a:solidFill>
                  <a:srgbClr val="FF0000"/>
                </a:solidFill>
              </a:rPr>
              <a:t>Who to work or partner with?</a:t>
            </a:r>
            <a:endParaRPr lang="en-US" dirty="0" smtClean="0">
              <a:solidFill>
                <a:srgbClr val="FF0000"/>
              </a:solidFill>
            </a:endParaRPr>
          </a:p>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3" name="Rectangle 2"/>
          <p:cNvSpPr>
            <a:spLocks noGrp="1" noRot="1" noChangeAspect="1" noChangeArrowheads="1" noTextEdit="1"/>
          </p:cNvSpPr>
          <p:nvPr>
            <p:ph type="sldImg"/>
          </p:nvPr>
        </p:nvSpPr>
        <p:spPr>
          <a:xfrm>
            <a:off x="900113" y="657225"/>
            <a:ext cx="5059362" cy="3503613"/>
          </a:xfrm>
          <a:ln/>
        </p:spPr>
      </p:sp>
      <p:sp>
        <p:nvSpPr>
          <p:cNvPr id="25604" name="Rectangle 3"/>
          <p:cNvSpPr>
            <a:spLocks noGrp="1" noChangeArrowheads="1"/>
          </p:cNvSpPr>
          <p:nvPr>
            <p:ph type="body" idx="1"/>
          </p:nvPr>
        </p:nvSpPr>
        <p:spPr>
          <a:noFill/>
          <a:ln/>
        </p:spPr>
        <p:txBody>
          <a:bodyPr/>
          <a:lstStyle/>
          <a:p>
            <a:pPr marL="228600" marR="0" indent="-228600" algn="l" defTabSz="914400" rtl="0" eaLnBrk="1" fontAlgn="base" latinLnBrk="0" hangingPunct="1">
              <a:lnSpc>
                <a:spcPct val="100000"/>
              </a:lnSpc>
              <a:spcBef>
                <a:spcPct val="30000"/>
              </a:spcBef>
              <a:spcAft>
                <a:spcPct val="0"/>
              </a:spcAft>
              <a:buClrTx/>
              <a:buSzTx/>
              <a:buFontTx/>
              <a:buNone/>
              <a:tabLst/>
              <a:defRPr/>
            </a:pPr>
            <a:r>
              <a:rPr lang="en-GB" dirty="0" smtClean="0"/>
              <a:t>The trainer may wish to give a quick overview of what is covered in this first part</a:t>
            </a:r>
          </a:p>
          <a:p>
            <a:pPr marL="228600" marR="0" indent="-228600" algn="l" defTabSz="914400" rtl="0" eaLnBrk="1" fontAlgn="base" latinLnBrk="0" hangingPunct="1">
              <a:lnSpc>
                <a:spcPct val="100000"/>
              </a:lnSpc>
              <a:spcBef>
                <a:spcPct val="30000"/>
              </a:spcBef>
              <a:spcAft>
                <a:spcPct val="0"/>
              </a:spcAft>
              <a:buClrTx/>
              <a:buSzTx/>
              <a:buFontTx/>
              <a:buNone/>
              <a:tabLst/>
              <a:defRPr/>
            </a:pPr>
            <a:r>
              <a:rPr lang="en-GB" dirty="0" smtClean="0"/>
              <a:t>Th</a:t>
            </a:r>
            <a:r>
              <a:rPr lang="en-GB" baseline="0" dirty="0" smtClean="0"/>
              <a:t>e graphic on the right can be used to illustrate the interrelationships between the three concepts</a:t>
            </a:r>
            <a:endParaRPr lang="en-GB" dirty="0" smtClean="0"/>
          </a:p>
          <a:p>
            <a:pPr marL="228600" indent="-228600" eaLnBrk="1" hangingPunct="1"/>
            <a:endParaRPr lang="en-US"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You may wish to mention the</a:t>
            </a:r>
            <a:r>
              <a:rPr lang="en-GB" baseline="0" dirty="0" smtClean="0"/>
              <a:t> model of a federal state as compared to a unitary state. Also the distinction between devolution and autonomy, the latter representing a more fundamental degree of self-government and self-determination.</a:t>
            </a:r>
            <a:endParaRPr lang="en-GB" dirty="0" smtClean="0"/>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This slide can be used to discuss</a:t>
            </a:r>
            <a:r>
              <a:rPr lang="en-US" baseline="0" dirty="0" smtClean="0"/>
              <a:t> some of the key features/ characteristics associated with political </a:t>
            </a:r>
            <a:r>
              <a:rPr lang="en-US" baseline="0" dirty="0" err="1" smtClean="0"/>
              <a:t>decentralisation</a:t>
            </a:r>
            <a:r>
              <a:rPr lang="en-US" baseline="0" dirty="0" smtClean="0"/>
              <a:t>. The slide draws attention to the fact that political </a:t>
            </a:r>
            <a:r>
              <a:rPr lang="en-US" baseline="0" dirty="0" err="1" smtClean="0"/>
              <a:t>decentralisation</a:t>
            </a:r>
            <a:r>
              <a:rPr lang="en-US" baseline="0" dirty="0" smtClean="0"/>
              <a:t> involves both political reforms as it does administrative reforms.</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p:spPr>
        <p:txBody>
          <a:bodyPr/>
          <a:lstStyle/>
          <a:p>
            <a:r>
              <a:rPr lang="en-US" smtClean="0"/>
              <a:t>Annex 1.4.1: Presentation</a:t>
            </a:r>
            <a:endParaRPr lang="en-GB" smtClean="0"/>
          </a:p>
        </p:txBody>
      </p:sp>
      <p:sp>
        <p:nvSpPr>
          <p:cNvPr id="27651" name="Rectangle 6"/>
          <p:cNvSpPr>
            <a:spLocks noGrp="1" noChangeArrowheads="1"/>
          </p:cNvSpPr>
          <p:nvPr>
            <p:ph type="ftr" sz="quarter" idx="4"/>
          </p:nvPr>
        </p:nvSpPr>
        <p:spPr>
          <a:noFill/>
        </p:spPr>
        <p:txBody>
          <a:bodyPr/>
          <a:lstStyle/>
          <a:p>
            <a:r>
              <a:rPr lang="en-GB" smtClean="0"/>
              <a:t>4-6 October 2006</a:t>
            </a:r>
          </a:p>
        </p:txBody>
      </p:sp>
      <p:sp>
        <p:nvSpPr>
          <p:cNvPr id="27653" name="Rectangle 2"/>
          <p:cNvSpPr>
            <a:spLocks noGrp="1" noRot="1" noChangeAspect="1" noChangeArrowheads="1" noTextEdit="1"/>
          </p:cNvSpPr>
          <p:nvPr>
            <p:ph type="sldImg"/>
          </p:nvPr>
        </p:nvSpPr>
        <p:spPr>
          <a:xfrm>
            <a:off x="939800" y="690563"/>
            <a:ext cx="4979988" cy="3449637"/>
          </a:xfrm>
          <a:ln/>
        </p:spPr>
      </p:sp>
      <p:sp>
        <p:nvSpPr>
          <p:cNvPr id="27654" name="Rectangle 3"/>
          <p:cNvSpPr>
            <a:spLocks noGrp="1" noChangeArrowheads="1"/>
          </p:cNvSpPr>
          <p:nvPr>
            <p:ph type="body" idx="1"/>
          </p:nvPr>
        </p:nvSpPr>
        <p:spPr>
          <a:xfrm>
            <a:off x="685800" y="4368800"/>
            <a:ext cx="5486400" cy="4140200"/>
          </a:xfrm>
          <a:noFill/>
          <a:ln/>
        </p:spPr>
        <p:txBody>
          <a:bodyPr/>
          <a:lstStyle/>
          <a:p>
            <a:r>
              <a:rPr lang="en-GB" dirty="0" smtClean="0"/>
              <a:t>At this point, the trainer could ask participants</a:t>
            </a:r>
            <a:r>
              <a:rPr lang="en-GB" baseline="0" dirty="0" smtClean="0"/>
              <a:t> to give examples of different forms of political decentralisation they have encountered in their work.</a:t>
            </a:r>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3555" name="Rectangle 2"/>
          <p:cNvSpPr>
            <a:spLocks noGrp="1" noRot="1" noChangeAspect="1" noChangeArrowheads="1" noTextEdit="1"/>
          </p:cNvSpPr>
          <p:nvPr>
            <p:ph type="sldImg"/>
          </p:nvPr>
        </p:nvSpPr>
        <p:spPr>
          <a:xfrm>
            <a:off x="939800" y="690563"/>
            <a:ext cx="4979988" cy="3449637"/>
          </a:xfrm>
          <a:ln/>
        </p:spPr>
      </p:sp>
      <p:sp>
        <p:nvSpPr>
          <p:cNvPr id="23556" name="Rectangle 3"/>
          <p:cNvSpPr>
            <a:spLocks noGrp="1" noChangeArrowheads="1"/>
          </p:cNvSpPr>
          <p:nvPr>
            <p:ph type="body" idx="1"/>
          </p:nvPr>
        </p:nvSpPr>
        <p:spPr>
          <a:xfrm>
            <a:off x="685800" y="4370388"/>
            <a:ext cx="5486400" cy="4138612"/>
          </a:xfrm>
          <a:noFill/>
          <a:ln/>
        </p:spPr>
        <p:txBody>
          <a:bodyPr/>
          <a:lstStyle/>
          <a:p>
            <a:pPr>
              <a:buFontTx/>
              <a:buChar char="-"/>
            </a:pPr>
            <a:r>
              <a:rPr lang="en-US" sz="1200" dirty="0" smtClean="0"/>
              <a:t> Participants interested</a:t>
            </a:r>
            <a:r>
              <a:rPr lang="en-US" sz="1200" baseline="0" dirty="0" smtClean="0"/>
              <a:t> to learn more</a:t>
            </a:r>
            <a:r>
              <a:rPr lang="en-US" sz="1200" dirty="0" smtClean="0"/>
              <a:t> should be referred to the</a:t>
            </a:r>
            <a:r>
              <a:rPr lang="en-US" sz="1200" baseline="0" dirty="0" smtClean="0"/>
              <a:t> </a:t>
            </a:r>
            <a:r>
              <a:rPr lang="en-US" sz="1200" dirty="0" smtClean="0"/>
              <a:t>reading list at end of participants guide.</a:t>
            </a:r>
          </a:p>
          <a:p>
            <a:pPr>
              <a:buFontTx/>
              <a:buChar char="-"/>
            </a:pPr>
            <a:r>
              <a:rPr lang="en-US" sz="1200" dirty="0" smtClean="0"/>
              <a:t> While certain normative</a:t>
            </a:r>
            <a:r>
              <a:rPr lang="en-US" sz="1200" baseline="0" dirty="0" smtClean="0"/>
              <a:t> standards can be used to judge the quality of political </a:t>
            </a:r>
            <a:r>
              <a:rPr lang="en-US" sz="1200" baseline="0" dirty="0" err="1" smtClean="0"/>
              <a:t>decentralisation</a:t>
            </a:r>
            <a:r>
              <a:rPr lang="en-US" sz="1200" baseline="0" dirty="0" smtClean="0"/>
              <a:t>, local governance and domestic accountability arrangements, </a:t>
            </a:r>
            <a:r>
              <a:rPr lang="en-US" sz="1200" dirty="0" smtClean="0"/>
              <a:t> the way these play out in practice will vary substantially from country to country and over time. Taking account of</a:t>
            </a:r>
            <a:r>
              <a:rPr lang="en-US" sz="1200" baseline="0" dirty="0" smtClean="0"/>
              <a:t> context is critical in terms of </a:t>
            </a:r>
            <a:r>
              <a:rPr lang="en-US" sz="1200" baseline="0" dirty="0" err="1" smtClean="0"/>
              <a:t>recognising</a:t>
            </a:r>
            <a:r>
              <a:rPr lang="en-US" sz="1200" baseline="0" dirty="0" smtClean="0"/>
              <a:t> the way political, socio-cultural, economic and geographic factors shape opportunities for and characteristics of any </a:t>
            </a:r>
            <a:r>
              <a:rPr lang="en-US" sz="1200" baseline="0" dirty="0" err="1" smtClean="0"/>
              <a:t>decentralisation</a:t>
            </a:r>
            <a:r>
              <a:rPr lang="en-US" sz="1200" baseline="0" dirty="0" smtClean="0"/>
              <a:t> process</a:t>
            </a:r>
            <a:r>
              <a:rPr lang="en-US" sz="1200" dirty="0" smtClean="0"/>
              <a:t>. </a:t>
            </a:r>
          </a:p>
          <a:p>
            <a:pPr>
              <a:buFontTx/>
              <a:buNone/>
            </a:pPr>
            <a:endParaRPr lang="en-US" dirty="0" smtClean="0"/>
          </a:p>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p:spPr>
        <p:txBody>
          <a:bodyPr/>
          <a:lstStyle/>
          <a:p>
            <a:r>
              <a:rPr lang="en-US" smtClean="0"/>
              <a:t>Annex 1.4.1: Presentation</a:t>
            </a:r>
            <a:endParaRPr lang="en-GB" smtClean="0"/>
          </a:p>
        </p:txBody>
      </p:sp>
      <p:sp>
        <p:nvSpPr>
          <p:cNvPr id="27651" name="Rectangle 6"/>
          <p:cNvSpPr>
            <a:spLocks noGrp="1" noChangeArrowheads="1"/>
          </p:cNvSpPr>
          <p:nvPr>
            <p:ph type="ftr" sz="quarter" idx="4"/>
          </p:nvPr>
        </p:nvSpPr>
        <p:spPr>
          <a:noFill/>
        </p:spPr>
        <p:txBody>
          <a:bodyPr/>
          <a:lstStyle/>
          <a:p>
            <a:r>
              <a:rPr lang="en-GB" smtClean="0"/>
              <a:t>4-6 October 2006</a:t>
            </a:r>
          </a:p>
        </p:txBody>
      </p:sp>
      <p:sp>
        <p:nvSpPr>
          <p:cNvPr id="27653" name="Rectangle 2"/>
          <p:cNvSpPr>
            <a:spLocks noGrp="1" noRot="1" noChangeAspect="1" noChangeArrowheads="1" noTextEdit="1"/>
          </p:cNvSpPr>
          <p:nvPr>
            <p:ph type="sldImg"/>
          </p:nvPr>
        </p:nvSpPr>
        <p:spPr>
          <a:xfrm>
            <a:off x="939800" y="690563"/>
            <a:ext cx="4979988" cy="3449637"/>
          </a:xfrm>
          <a:ln/>
        </p:spPr>
      </p:sp>
      <p:sp>
        <p:nvSpPr>
          <p:cNvPr id="27654" name="Rectangle 3"/>
          <p:cNvSpPr>
            <a:spLocks noGrp="1" noChangeArrowheads="1"/>
          </p:cNvSpPr>
          <p:nvPr>
            <p:ph type="body" idx="1"/>
          </p:nvPr>
        </p:nvSpPr>
        <p:spPr>
          <a:xfrm>
            <a:off x="685800" y="4368800"/>
            <a:ext cx="5486400" cy="4140200"/>
          </a:xfrm>
          <a:noFill/>
          <a:ln/>
        </p:spPr>
        <p:txBody>
          <a:bodyPr/>
          <a:lstStyle/>
          <a:p>
            <a:pPr eaLnBrk="1" hangingPunct="1">
              <a:lnSpc>
                <a:spcPct val="90000"/>
              </a:lnSpc>
            </a:pPr>
            <a:r>
              <a:rPr lang="en-GB" dirty="0" smtClean="0"/>
              <a:t>Proponents argue that </a:t>
            </a:r>
            <a:r>
              <a:rPr lang="en-GB" baseline="0" dirty="0" smtClean="0"/>
              <a:t> political decentralisation can lead to more responsive and effective service delivery, to pro-poor economic development and to fostering stronger democratic ownership.</a:t>
            </a:r>
          </a:p>
          <a:p>
            <a:pPr eaLnBrk="1" hangingPunct="1">
              <a:lnSpc>
                <a:spcPct val="90000"/>
              </a:lnSpc>
            </a:pPr>
            <a:r>
              <a:rPr lang="en-GB" baseline="0" dirty="0" smtClean="0"/>
              <a:t>But what are the arguments against political decentralisation ? Participants may be invited to challenge some of the assumptions made</a:t>
            </a:r>
            <a:endParaRPr lang="en-GB" dirty="0" smtClean="0"/>
          </a:p>
          <a:p>
            <a:pPr eaLnBrk="1" hangingPunct="1">
              <a:lnSpc>
                <a:spcPct val="90000"/>
              </a:lnSpc>
            </a:pPr>
            <a:endParaRPr lang="en-GB" dirty="0" smtClean="0"/>
          </a:p>
          <a:p>
            <a:pPr eaLnBrk="1" hangingPunct="1">
              <a:lnSpc>
                <a:spcPct val="90000"/>
              </a:lnSpc>
            </a:pPr>
            <a:endParaRPr lang="en-US" dirty="0" smtClean="0"/>
          </a:p>
          <a:p>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a:noFill/>
        </p:spPr>
        <p:txBody>
          <a:bodyPr/>
          <a:lstStyle/>
          <a:p>
            <a:r>
              <a:rPr lang="en-US" smtClean="0"/>
              <a:t>Annex 1.4.1: Presentation</a:t>
            </a:r>
            <a:endParaRPr lang="en-GB" smtClean="0"/>
          </a:p>
        </p:txBody>
      </p:sp>
      <p:sp>
        <p:nvSpPr>
          <p:cNvPr id="27651" name="Rectangle 6"/>
          <p:cNvSpPr>
            <a:spLocks noGrp="1" noChangeArrowheads="1"/>
          </p:cNvSpPr>
          <p:nvPr>
            <p:ph type="ftr" sz="quarter" idx="4"/>
          </p:nvPr>
        </p:nvSpPr>
        <p:spPr>
          <a:noFill/>
        </p:spPr>
        <p:txBody>
          <a:bodyPr/>
          <a:lstStyle/>
          <a:p>
            <a:r>
              <a:rPr lang="en-GB" smtClean="0"/>
              <a:t>4-6 October 2006</a:t>
            </a:r>
          </a:p>
        </p:txBody>
      </p:sp>
      <p:sp>
        <p:nvSpPr>
          <p:cNvPr id="27653" name="Rectangle 2"/>
          <p:cNvSpPr>
            <a:spLocks noGrp="1" noRot="1" noChangeAspect="1" noChangeArrowheads="1" noTextEdit="1"/>
          </p:cNvSpPr>
          <p:nvPr>
            <p:ph type="sldImg"/>
          </p:nvPr>
        </p:nvSpPr>
        <p:spPr>
          <a:xfrm>
            <a:off x="939800" y="690563"/>
            <a:ext cx="4979988" cy="3449637"/>
          </a:xfrm>
          <a:ln/>
        </p:spPr>
      </p:sp>
      <p:sp>
        <p:nvSpPr>
          <p:cNvPr id="27654" name="Rectangle 3"/>
          <p:cNvSpPr>
            <a:spLocks noGrp="1" noChangeArrowheads="1"/>
          </p:cNvSpPr>
          <p:nvPr>
            <p:ph type="body" idx="1"/>
          </p:nvPr>
        </p:nvSpPr>
        <p:spPr>
          <a:xfrm>
            <a:off x="685800" y="4368800"/>
            <a:ext cx="5486400" cy="4140200"/>
          </a:xfrm>
          <a:noFill/>
          <a:ln/>
        </p:spPr>
        <p:txBody>
          <a:bodyPr/>
          <a:lstStyle/>
          <a:p>
            <a:r>
              <a:rPr lang="en-GB" dirty="0" smtClean="0"/>
              <a:t>The trainer can</a:t>
            </a:r>
            <a:r>
              <a:rPr lang="en-GB" baseline="0" dirty="0" smtClean="0"/>
              <a:t> ask participants to offer their own explanation or understanding of local governance, and how this is distinguishable from political decentralisation</a:t>
            </a:r>
            <a:endParaRPr lang="en-GB"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GB" sz="1200" dirty="0" smtClean="0"/>
              <a:t>This slide can be used to explore some of the factors</a:t>
            </a:r>
            <a:r>
              <a:rPr lang="en-GB" sz="1200" baseline="0" dirty="0" smtClean="0"/>
              <a:t> associated with local governance</a:t>
            </a:r>
            <a:endParaRPr lang="en-GB" dirty="0" smtClean="0">
              <a:solidFill>
                <a:schemeClr val="bg1">
                  <a:lumMod val="50000"/>
                </a:schemeClr>
              </a:solidFill>
            </a:endParaRPr>
          </a:p>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GB" dirty="0" smtClean="0"/>
              <a:t>Political</a:t>
            </a:r>
            <a:r>
              <a:rPr lang="en-GB" baseline="0" dirty="0" smtClean="0"/>
              <a:t> decentralisation creates an additional tier of government which renders domestic accountability arrangements more complex as illustrated in the next slide (14). But the principles remain the same, as listed in slide 15.</a:t>
            </a:r>
          </a:p>
          <a:p>
            <a:endParaRPr lang="en-GB" baseline="0" dirty="0" smtClean="0"/>
          </a:p>
          <a:p>
            <a:r>
              <a:rPr lang="en-GB" baseline="0" dirty="0" smtClean="0"/>
              <a:t>You may wish at this point to advise participants that the next part of the presentation will explore domestic accountability arrangements/ issues in more detail.</a:t>
            </a:r>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fontScale="85000" lnSpcReduction="20000"/>
          </a:bodyPr>
          <a:lstStyle/>
          <a:p>
            <a:r>
              <a:rPr lang="en-US" sz="2400" dirty="0" smtClean="0"/>
              <a:t>Lines of accountability are more complex in decentralized or decentralizing political systems</a:t>
            </a:r>
          </a:p>
          <a:p>
            <a:pPr lvl="1"/>
            <a:r>
              <a:rPr lang="en-US" sz="2400" dirty="0" smtClean="0">
                <a:solidFill>
                  <a:schemeClr val="bg1">
                    <a:lumMod val="50000"/>
                  </a:schemeClr>
                </a:solidFill>
              </a:rPr>
              <a:t>As a separate sphere of the state, LG adds to the system of checks and balances and has an important role to play in enhancing accountability systems</a:t>
            </a:r>
          </a:p>
          <a:p>
            <a:pPr lvl="1"/>
            <a:r>
              <a:rPr lang="en-GB" sz="2400" dirty="0" smtClean="0">
                <a:solidFill>
                  <a:srgbClr val="7F7F7F"/>
                </a:solidFill>
              </a:rPr>
              <a:t>But effectiveness of accountability arrangements contingent on many factors</a:t>
            </a:r>
          </a:p>
          <a:p>
            <a:pPr lvl="1"/>
            <a:r>
              <a:rPr lang="en-US" sz="2400" dirty="0" smtClean="0">
                <a:solidFill>
                  <a:srgbClr val="7F7F7F"/>
                </a:solidFill>
              </a:rPr>
              <a:t>There can be diverse and competing claims to authority and power at local level: those based on constitutional or administrative law and others based on customs and traditions  - both a help and hindrance to domestic accountability </a:t>
            </a:r>
            <a:endParaRPr lang="en-GB" sz="2400" dirty="0" smtClean="0">
              <a:solidFill>
                <a:srgbClr val="7F7F7F"/>
              </a:solidFill>
            </a:endParaRPr>
          </a:p>
          <a:p>
            <a:endParaRPr lang="en-US" dirty="0" smtClean="0"/>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Before considering how political </a:t>
            </a:r>
            <a:r>
              <a:rPr lang="en-US" dirty="0" err="1" smtClean="0"/>
              <a:t>decentralisation</a:t>
            </a:r>
            <a:r>
              <a:rPr lang="en-US" dirty="0" smtClean="0"/>
              <a:t> changes accountability arrangements, and how local government can be held to account, we should think about the things a devolved local government can be reasonably held accountable </a:t>
            </a:r>
            <a:r>
              <a:rPr lang="en-US" i="0" dirty="0" smtClean="0"/>
              <a:t>for. In this regard</a:t>
            </a:r>
            <a:r>
              <a:rPr lang="en-US" i="1" dirty="0" smtClean="0"/>
              <a:t>:</a:t>
            </a:r>
          </a:p>
          <a:p>
            <a:pPr>
              <a:buNone/>
            </a:pPr>
            <a:endParaRPr lang="en-US" sz="1600" dirty="0" smtClean="0"/>
          </a:p>
          <a:p>
            <a:pPr lvl="1">
              <a:buFont typeface="Arial"/>
              <a:buChar char="•"/>
            </a:pPr>
            <a:r>
              <a:rPr lang="en-US" dirty="0" smtClean="0">
                <a:solidFill>
                  <a:srgbClr val="7F7F7F"/>
                </a:solidFill>
              </a:rPr>
              <a:t>It is easy for LGs to be held responsible for aspects of government policy and service delivery over which they have limited control, influence or responsibility</a:t>
            </a:r>
          </a:p>
          <a:p>
            <a:pPr>
              <a:buNone/>
            </a:pPr>
            <a:endParaRPr lang="en-US" sz="1429" dirty="0" smtClean="0">
              <a:solidFill>
                <a:srgbClr val="7F7F7F"/>
              </a:solidFill>
            </a:endParaRPr>
          </a:p>
          <a:p>
            <a:pPr lvl="1">
              <a:buFont typeface="Arial"/>
              <a:buChar char="•"/>
            </a:pPr>
            <a:r>
              <a:rPr lang="en-US" dirty="0" smtClean="0">
                <a:solidFill>
                  <a:srgbClr val="7F7F7F"/>
                </a:solidFill>
              </a:rPr>
              <a:t>The roles and responsibilities of local government are often not fully clear or in a state of flux, thereby changing what they can be held accountable for</a:t>
            </a:r>
          </a:p>
          <a:p>
            <a:pPr>
              <a:buNone/>
            </a:pPr>
            <a:endParaRPr lang="en-US" sz="1429" dirty="0" smtClean="0">
              <a:solidFill>
                <a:srgbClr val="7F7F7F"/>
              </a:solidFill>
            </a:endParaRPr>
          </a:p>
          <a:p>
            <a:pPr lvl="1">
              <a:buFont typeface="Arial"/>
              <a:buChar char="•"/>
            </a:pPr>
            <a:r>
              <a:rPr lang="en-US" dirty="0" smtClean="0">
                <a:solidFill>
                  <a:srgbClr val="7F7F7F"/>
                </a:solidFill>
              </a:rPr>
              <a:t>Often, local governments complain that they have been given responsibility without the required authority and means (financial and human) to exercise those responsibilities</a:t>
            </a:r>
          </a:p>
          <a:p>
            <a:endParaRPr lang="en-US" dirty="0" smtClean="0"/>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fontScale="25000" lnSpcReduction="20000"/>
          </a:bodyPr>
          <a:lstStyle/>
          <a:p>
            <a:r>
              <a:rPr lang="en-US" sz="2400" b="0" dirty="0" smtClean="0"/>
              <a:t>Below is a more elaborated list of service delivery functions</a:t>
            </a:r>
            <a:r>
              <a:rPr lang="en-US" sz="2400" b="0" baseline="0" dirty="0" smtClean="0"/>
              <a:t> that local governments are typically responsible for. These can be discussed with participants</a:t>
            </a:r>
            <a:r>
              <a:rPr lang="en-US" sz="2400" b="1" baseline="0" dirty="0" smtClean="0"/>
              <a:t>.</a:t>
            </a:r>
            <a:endParaRPr lang="en-US" sz="2400" b="1" dirty="0" smtClean="0"/>
          </a:p>
          <a:p>
            <a:endParaRPr lang="en-US" sz="2400" b="1" dirty="0" smtClean="0"/>
          </a:p>
          <a:p>
            <a:r>
              <a:rPr lang="en-US" sz="2400" b="1" dirty="0" smtClean="0"/>
              <a:t>Basic service delivery (on behalf of CG)</a:t>
            </a:r>
            <a:r>
              <a:rPr lang="en-US" sz="2400" dirty="0" smtClean="0"/>
              <a:t>; </a:t>
            </a:r>
          </a:p>
          <a:p>
            <a:pPr lvl="1"/>
            <a:r>
              <a:rPr lang="en-US" sz="2400" dirty="0" smtClean="0">
                <a:solidFill>
                  <a:srgbClr val="7F7F7F"/>
                </a:solidFill>
              </a:rPr>
              <a:t>primary health care, primary education, secondary roads, infrastructure maintenance</a:t>
            </a:r>
          </a:p>
          <a:p>
            <a:pPr lvl="1"/>
            <a:endParaRPr lang="en-US" sz="900" dirty="0" smtClean="0">
              <a:solidFill>
                <a:srgbClr val="7F7F7F"/>
              </a:solidFill>
            </a:endParaRPr>
          </a:p>
          <a:p>
            <a:r>
              <a:rPr lang="en-US" sz="2400" b="1" dirty="0" smtClean="0"/>
              <a:t>Implementation of own projects &amp;</a:t>
            </a:r>
            <a:r>
              <a:rPr lang="en-US" sz="2400" b="1" dirty="0" err="1" smtClean="0"/>
              <a:t>programmes</a:t>
            </a:r>
            <a:r>
              <a:rPr lang="en-US" sz="2400" b="1" dirty="0" smtClean="0"/>
              <a:t> (own revenues)</a:t>
            </a:r>
            <a:r>
              <a:rPr lang="en-US" sz="2400" dirty="0" smtClean="0"/>
              <a:t>:</a:t>
            </a:r>
          </a:p>
          <a:p>
            <a:pPr lvl="1"/>
            <a:r>
              <a:rPr lang="en-US" sz="2400" dirty="0" smtClean="0">
                <a:solidFill>
                  <a:srgbClr val="7F7F7F"/>
                </a:solidFill>
              </a:rPr>
              <a:t>forestry, urban regeneration, youth projects, street lighting etc.</a:t>
            </a:r>
          </a:p>
          <a:p>
            <a:pPr lvl="1">
              <a:buNone/>
            </a:pPr>
            <a:endParaRPr lang="en-US" sz="900" dirty="0" smtClean="0">
              <a:solidFill>
                <a:srgbClr val="7F7F7F"/>
              </a:solidFill>
            </a:endParaRPr>
          </a:p>
          <a:p>
            <a:r>
              <a:rPr lang="en-US" sz="2400" b="1" dirty="0" smtClean="0"/>
              <a:t>Local economic development</a:t>
            </a:r>
            <a:r>
              <a:rPr lang="en-US" sz="2400" dirty="0" smtClean="0"/>
              <a:t>:</a:t>
            </a:r>
          </a:p>
          <a:p>
            <a:pPr lvl="1"/>
            <a:r>
              <a:rPr lang="en-US" sz="2400" dirty="0" smtClean="0">
                <a:solidFill>
                  <a:srgbClr val="7F7F7F"/>
                </a:solidFill>
              </a:rPr>
              <a:t>Investment promotion, small grants, land servicing</a:t>
            </a:r>
          </a:p>
          <a:p>
            <a:pPr lvl="1"/>
            <a:endParaRPr lang="en-US" sz="900" dirty="0" smtClean="0">
              <a:solidFill>
                <a:srgbClr val="7F7F7F"/>
              </a:solidFill>
            </a:endParaRPr>
          </a:p>
          <a:p>
            <a:r>
              <a:rPr lang="en-US" sz="2400" b="1" dirty="0" smtClean="0"/>
              <a:t>Bye law enforcement, licensing and related regulatory responsibilities</a:t>
            </a:r>
            <a:r>
              <a:rPr lang="en-US" sz="2400" dirty="0" smtClean="0"/>
              <a:t>; </a:t>
            </a:r>
          </a:p>
          <a:p>
            <a:pPr lvl="1"/>
            <a:r>
              <a:rPr lang="en-US" sz="2400" dirty="0" smtClean="0">
                <a:solidFill>
                  <a:srgbClr val="7F7F7F"/>
                </a:solidFill>
              </a:rPr>
              <a:t>litter, parking, trading license, public health</a:t>
            </a:r>
          </a:p>
          <a:p>
            <a:pPr lvl="1"/>
            <a:endParaRPr lang="en-US" sz="2400" dirty="0" smtClean="0">
              <a:solidFill>
                <a:srgbClr val="7F7F7F"/>
              </a:solidFill>
            </a:endParaRPr>
          </a:p>
          <a:p>
            <a:r>
              <a:rPr lang="en-US" sz="4364" b="1" dirty="0" smtClean="0"/>
              <a:t>Preparation of local development plans and budgets; </a:t>
            </a:r>
          </a:p>
          <a:p>
            <a:pPr lvl="1"/>
            <a:r>
              <a:rPr lang="en-US" sz="4364" dirty="0" smtClean="0">
                <a:solidFill>
                  <a:srgbClr val="7F7F7F"/>
                </a:solidFill>
              </a:rPr>
              <a:t>district development, community development or ward plans</a:t>
            </a:r>
          </a:p>
          <a:p>
            <a:pPr lvl="1">
              <a:buNone/>
            </a:pPr>
            <a:endParaRPr lang="en-US" sz="4364" i="1" dirty="0" smtClean="0"/>
          </a:p>
          <a:p>
            <a:r>
              <a:rPr lang="en-US" sz="4364" b="1" dirty="0" smtClean="0"/>
              <a:t>Resource </a:t>
            </a:r>
            <a:r>
              <a:rPr lang="en-US" sz="4364" b="1" dirty="0" err="1" smtClean="0"/>
              <a:t>mobilisation</a:t>
            </a:r>
            <a:r>
              <a:rPr lang="en-US" sz="4364" dirty="0" smtClean="0"/>
              <a:t>: </a:t>
            </a:r>
          </a:p>
          <a:p>
            <a:pPr lvl="1"/>
            <a:r>
              <a:rPr lang="en-US" sz="4364" dirty="0" smtClean="0">
                <a:solidFill>
                  <a:srgbClr val="7F7F7F"/>
                </a:solidFill>
              </a:rPr>
              <a:t>local tax and revenue streams; (business, property, mining)</a:t>
            </a:r>
          </a:p>
          <a:p>
            <a:pPr lvl="1">
              <a:buNone/>
            </a:pPr>
            <a:endParaRPr lang="en-US" sz="4364" i="1" dirty="0" smtClean="0"/>
          </a:p>
          <a:p>
            <a:r>
              <a:rPr lang="en-US" sz="4364" b="1" dirty="0" smtClean="0"/>
              <a:t>Physical planning, land servicing and land allocation: </a:t>
            </a:r>
          </a:p>
          <a:p>
            <a:pPr lvl="1"/>
            <a:r>
              <a:rPr lang="en-US" sz="4364" dirty="0" smtClean="0">
                <a:solidFill>
                  <a:srgbClr val="7F7F7F"/>
                </a:solidFill>
              </a:rPr>
              <a:t>spatial development, infrastructure, land tribunals</a:t>
            </a:r>
          </a:p>
          <a:p>
            <a:pPr lvl="1">
              <a:buNone/>
            </a:pPr>
            <a:endParaRPr lang="en-US" sz="4364" i="1" dirty="0" smtClean="0"/>
          </a:p>
          <a:p>
            <a:r>
              <a:rPr lang="en-US" sz="4364" b="1" dirty="0" smtClean="0"/>
              <a:t>Other</a:t>
            </a:r>
            <a:r>
              <a:rPr lang="en-US" sz="4364" dirty="0" smtClean="0"/>
              <a:t>…</a:t>
            </a:r>
          </a:p>
          <a:p>
            <a:pPr lvl="1"/>
            <a:r>
              <a:rPr lang="en-US" sz="4364" dirty="0" smtClean="0">
                <a:solidFill>
                  <a:srgbClr val="7F7F7F"/>
                </a:solidFill>
              </a:rPr>
              <a:t>Disaster management, fire fighting etc.</a:t>
            </a:r>
          </a:p>
          <a:p>
            <a:endParaRPr lang="en-US" dirty="0" smtClean="0"/>
          </a:p>
          <a:p>
            <a:pPr lvl="1"/>
            <a:endParaRPr lang="en-US" dirty="0" smtClean="0"/>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fontScale="25000" lnSpcReduction="20000"/>
          </a:bodyPr>
          <a:lstStyle/>
          <a:p>
            <a:pPr marL="342900" lvl="1" indent="-342900"/>
            <a:r>
              <a:rPr lang="en-US" dirty="0" smtClean="0"/>
              <a:t> There can be a variety of bureaucratic and political factors that limit the ability of local government to fulfill their responsibilities</a:t>
            </a:r>
          </a:p>
          <a:p>
            <a:pPr marL="342900" lvl="1" indent="-342900">
              <a:buNone/>
            </a:pPr>
            <a:endParaRPr lang="en-US" sz="900" dirty="0" smtClean="0"/>
          </a:p>
          <a:p>
            <a:pPr marL="342900" lvl="1" indent="-342900">
              <a:buFont typeface="Arial"/>
              <a:buChar char="•"/>
            </a:pPr>
            <a:r>
              <a:rPr lang="en-US" dirty="0" smtClean="0"/>
              <a:t>Often this is ascribed to underlying centre-local tensions, and a reluctance on the part of the centre</a:t>
            </a:r>
            <a:r>
              <a:rPr lang="en-US" baseline="0" dirty="0" smtClean="0"/>
              <a:t> </a:t>
            </a:r>
            <a:r>
              <a:rPr lang="en-US" dirty="0" smtClean="0"/>
              <a:t>to relinquish power</a:t>
            </a:r>
          </a:p>
          <a:p>
            <a:pPr marL="342900" lvl="1" indent="-342900">
              <a:buFont typeface="Arial"/>
              <a:buChar char="•"/>
            </a:pPr>
            <a:r>
              <a:rPr lang="en-US" dirty="0" smtClean="0"/>
              <a:t>It is also informed by the extent to which political </a:t>
            </a:r>
            <a:r>
              <a:rPr lang="en-US" dirty="0" err="1" smtClean="0"/>
              <a:t>decentralisation</a:t>
            </a:r>
            <a:r>
              <a:rPr lang="en-US" dirty="0" smtClean="0"/>
              <a:t> is accompanied by fiscal and administrative </a:t>
            </a:r>
            <a:r>
              <a:rPr lang="en-US" dirty="0" err="1" smtClean="0"/>
              <a:t>decentralisation</a:t>
            </a:r>
            <a:endParaRPr lang="en-US" dirty="0" smtClean="0"/>
          </a:p>
          <a:p>
            <a:endParaRPr lang="en-US" dirty="0" smtClean="0"/>
          </a:p>
          <a:p>
            <a:r>
              <a:rPr lang="en-US" sz="3429" b="1" dirty="0" smtClean="0"/>
              <a:t>Limited fiscal </a:t>
            </a:r>
            <a:r>
              <a:rPr lang="en-US" sz="3429" b="1" dirty="0" err="1" smtClean="0"/>
              <a:t>decentralisation</a:t>
            </a:r>
            <a:endParaRPr lang="en-US" sz="3429" b="1" dirty="0" smtClean="0"/>
          </a:p>
          <a:p>
            <a:pPr lvl="1"/>
            <a:r>
              <a:rPr lang="en-US" sz="3429" dirty="0" smtClean="0">
                <a:solidFill>
                  <a:schemeClr val="bg1">
                    <a:lumMod val="50000"/>
                  </a:schemeClr>
                </a:solidFill>
              </a:rPr>
              <a:t>Most funding is conditional/ earmarked according to national priorities</a:t>
            </a:r>
          </a:p>
          <a:p>
            <a:pPr lvl="1"/>
            <a:r>
              <a:rPr lang="en-US" sz="3429" dirty="0" smtClean="0">
                <a:solidFill>
                  <a:schemeClr val="bg1">
                    <a:lumMod val="50000"/>
                  </a:schemeClr>
                </a:solidFill>
              </a:rPr>
              <a:t>Limited opportunity to alter structure of budget </a:t>
            </a:r>
            <a:r>
              <a:rPr lang="en-US" sz="3429" dirty="0" err="1" smtClean="0">
                <a:solidFill>
                  <a:schemeClr val="bg1">
                    <a:lumMod val="50000"/>
                  </a:schemeClr>
                </a:solidFill>
              </a:rPr>
              <a:t>esp</a:t>
            </a:r>
            <a:r>
              <a:rPr lang="en-US" sz="3429" dirty="0" smtClean="0">
                <a:solidFill>
                  <a:schemeClr val="bg1">
                    <a:lumMod val="50000"/>
                  </a:schemeClr>
                </a:solidFill>
              </a:rPr>
              <a:t> salaries</a:t>
            </a:r>
          </a:p>
          <a:p>
            <a:pPr lvl="1"/>
            <a:r>
              <a:rPr lang="en-US" sz="3429" dirty="0" smtClean="0">
                <a:solidFill>
                  <a:schemeClr val="bg1">
                    <a:lumMod val="50000"/>
                  </a:schemeClr>
                </a:solidFill>
              </a:rPr>
              <a:t>Few sources of own revenue generation. Limited rights to borrow, raise revenues</a:t>
            </a:r>
          </a:p>
          <a:p>
            <a:pPr lvl="1"/>
            <a:endParaRPr lang="en-US" sz="3429" dirty="0" smtClean="0"/>
          </a:p>
          <a:p>
            <a:r>
              <a:rPr lang="en-US" sz="3429" b="1" dirty="0" smtClean="0"/>
              <a:t>Limited administrative </a:t>
            </a:r>
            <a:r>
              <a:rPr lang="en-US" sz="3429" b="1" dirty="0" err="1" smtClean="0"/>
              <a:t>decentralisation</a:t>
            </a:r>
            <a:endParaRPr lang="en-US" sz="3429" b="1" dirty="0" smtClean="0"/>
          </a:p>
          <a:p>
            <a:pPr lvl="1"/>
            <a:r>
              <a:rPr lang="en-GB" sz="3429" dirty="0" smtClean="0">
                <a:solidFill>
                  <a:srgbClr val="7F7F7F"/>
                </a:solidFill>
              </a:rPr>
              <a:t>Limited control over recruitment of senior personnel</a:t>
            </a:r>
          </a:p>
          <a:p>
            <a:pPr lvl="1"/>
            <a:r>
              <a:rPr lang="en-GB" sz="3429" dirty="0" smtClean="0">
                <a:solidFill>
                  <a:srgbClr val="7F7F7F"/>
                </a:solidFill>
              </a:rPr>
              <a:t>Strict controls on establishment and structure</a:t>
            </a:r>
          </a:p>
          <a:p>
            <a:pPr lvl="1"/>
            <a:r>
              <a:rPr lang="en-GB" sz="3429" dirty="0" smtClean="0">
                <a:solidFill>
                  <a:srgbClr val="7F7F7F"/>
                </a:solidFill>
              </a:rPr>
              <a:t>Limitations on personnel management including training</a:t>
            </a:r>
            <a:endParaRPr lang="en-US" sz="3429" dirty="0" smtClean="0">
              <a:solidFill>
                <a:srgbClr val="7F7F7F"/>
              </a:solidFill>
            </a:endParaRPr>
          </a:p>
          <a:p>
            <a:pPr>
              <a:buNone/>
            </a:pPr>
            <a:endParaRPr lang="en-US" sz="3429" b="1" dirty="0" smtClean="0"/>
          </a:p>
          <a:p>
            <a:r>
              <a:rPr lang="en-US" sz="3429" b="1" dirty="0" smtClean="0"/>
              <a:t>Planning and Coordination</a:t>
            </a:r>
          </a:p>
          <a:p>
            <a:pPr lvl="1"/>
            <a:r>
              <a:rPr lang="en-US" sz="3429" dirty="0" smtClean="0">
                <a:solidFill>
                  <a:srgbClr val="7F7F7F"/>
                </a:solidFill>
              </a:rPr>
              <a:t>Aspects of physical  planning, land allocation may rely on central </a:t>
            </a:r>
            <a:r>
              <a:rPr lang="en-US" sz="3429" dirty="0" err="1" smtClean="0">
                <a:solidFill>
                  <a:srgbClr val="7F7F7F"/>
                </a:solidFill>
              </a:rPr>
              <a:t>govt</a:t>
            </a:r>
            <a:r>
              <a:rPr lang="en-US" sz="3429" dirty="0" smtClean="0">
                <a:solidFill>
                  <a:srgbClr val="7F7F7F"/>
                </a:solidFill>
              </a:rPr>
              <a:t> actions that can delay LG </a:t>
            </a:r>
            <a:r>
              <a:rPr lang="en-US" sz="3429" dirty="0" err="1" smtClean="0">
                <a:solidFill>
                  <a:srgbClr val="7F7F7F"/>
                </a:solidFill>
              </a:rPr>
              <a:t>programmes</a:t>
            </a:r>
            <a:endParaRPr lang="en-US" sz="3429" dirty="0" smtClean="0">
              <a:solidFill>
                <a:srgbClr val="7F7F7F"/>
              </a:solidFill>
            </a:endParaRPr>
          </a:p>
          <a:p>
            <a:pPr lvl="1"/>
            <a:r>
              <a:rPr lang="en-US" sz="3429" dirty="0" smtClean="0">
                <a:solidFill>
                  <a:srgbClr val="7F7F7F"/>
                </a:solidFill>
              </a:rPr>
              <a:t>LG development aspirations may depend on prior/ coordinated CG investments </a:t>
            </a:r>
            <a:r>
              <a:rPr lang="en-US" sz="3429" dirty="0" err="1" smtClean="0">
                <a:solidFill>
                  <a:srgbClr val="7F7F7F"/>
                </a:solidFill>
              </a:rPr>
              <a:t>eg</a:t>
            </a:r>
            <a:r>
              <a:rPr lang="en-US" sz="3429" dirty="0" smtClean="0">
                <a:solidFill>
                  <a:srgbClr val="7F7F7F"/>
                </a:solidFill>
              </a:rPr>
              <a:t> rural electrification which have little control over</a:t>
            </a:r>
          </a:p>
          <a:p>
            <a:pPr lvl="1"/>
            <a:r>
              <a:rPr lang="en-US" sz="3429" dirty="0" smtClean="0">
                <a:solidFill>
                  <a:srgbClr val="7F7F7F"/>
                </a:solidFill>
              </a:rPr>
              <a:t>Disconnect between CG and LG responsibilities </a:t>
            </a:r>
            <a:r>
              <a:rPr lang="en-US" sz="3429" dirty="0" err="1" smtClean="0">
                <a:solidFill>
                  <a:srgbClr val="7F7F7F"/>
                </a:solidFill>
              </a:rPr>
              <a:t>eg</a:t>
            </a:r>
            <a:r>
              <a:rPr lang="en-US" sz="3429" dirty="0" smtClean="0">
                <a:solidFill>
                  <a:srgbClr val="7F7F7F"/>
                </a:solidFill>
              </a:rPr>
              <a:t> rural roads but no trunk roads to connect to affecting network performance</a:t>
            </a:r>
          </a:p>
          <a:p>
            <a:r>
              <a:rPr lang="en-US" sz="2824" b="1" dirty="0" smtClean="0"/>
              <a:t>Late disbursements of funds</a:t>
            </a:r>
          </a:p>
          <a:p>
            <a:pPr lvl="1"/>
            <a:r>
              <a:rPr lang="en-US" sz="2824" dirty="0" smtClean="0">
                <a:solidFill>
                  <a:srgbClr val="7F7F7F"/>
                </a:solidFill>
              </a:rPr>
              <a:t>Inability to implement commitments due to late/ none disbursement of funds/ delays in approval of requests/ </a:t>
            </a:r>
            <a:r>
              <a:rPr lang="en-US" sz="2824" dirty="0" err="1" smtClean="0">
                <a:solidFill>
                  <a:srgbClr val="7F7F7F"/>
                </a:solidFill>
              </a:rPr>
              <a:t>authorisations</a:t>
            </a:r>
            <a:endParaRPr lang="en-US" sz="2824" dirty="0" smtClean="0">
              <a:solidFill>
                <a:srgbClr val="7F7F7F"/>
              </a:solidFill>
            </a:endParaRPr>
          </a:p>
          <a:p>
            <a:pPr>
              <a:buNone/>
            </a:pPr>
            <a:endParaRPr lang="en-US" sz="2824" dirty="0" smtClean="0"/>
          </a:p>
          <a:p>
            <a:r>
              <a:rPr lang="en-US" sz="2824" b="1" dirty="0" smtClean="0"/>
              <a:t>Procurement delays</a:t>
            </a:r>
          </a:p>
          <a:p>
            <a:pPr lvl="1"/>
            <a:r>
              <a:rPr lang="en-US" sz="2824" dirty="0" smtClean="0">
                <a:solidFill>
                  <a:srgbClr val="7F7F7F"/>
                </a:solidFill>
              </a:rPr>
              <a:t>Delays in receipt of critical commodities </a:t>
            </a:r>
            <a:r>
              <a:rPr lang="en-US" sz="2824" dirty="0" err="1" smtClean="0">
                <a:solidFill>
                  <a:srgbClr val="7F7F7F"/>
                </a:solidFill>
              </a:rPr>
              <a:t>eg</a:t>
            </a:r>
            <a:r>
              <a:rPr lang="en-US" sz="2824" dirty="0" smtClean="0">
                <a:solidFill>
                  <a:srgbClr val="7F7F7F"/>
                </a:solidFill>
              </a:rPr>
              <a:t> school books and medicines which remain a  central government responsibility </a:t>
            </a:r>
          </a:p>
          <a:p>
            <a:pPr>
              <a:buNone/>
            </a:pPr>
            <a:endParaRPr lang="en-US" dirty="0" smtClean="0"/>
          </a:p>
          <a:p>
            <a:r>
              <a:rPr lang="en-US" b="1" dirty="0" smtClean="0"/>
              <a:t>Political interference</a:t>
            </a:r>
          </a:p>
          <a:p>
            <a:pPr lvl="1"/>
            <a:r>
              <a:rPr lang="en-US" dirty="0" smtClean="0">
                <a:solidFill>
                  <a:srgbClr val="7F7F7F"/>
                </a:solidFill>
              </a:rPr>
              <a:t>MPs with own constituency budget functioning outside framework of LG system. Legitimacy</a:t>
            </a:r>
            <a:r>
              <a:rPr lang="en-US" baseline="0" dirty="0" smtClean="0">
                <a:solidFill>
                  <a:srgbClr val="7F7F7F"/>
                </a:solidFill>
              </a:rPr>
              <a:t> of formal institutions </a:t>
            </a:r>
            <a:r>
              <a:rPr lang="en-US" baseline="0" dirty="0" err="1" smtClean="0">
                <a:solidFill>
                  <a:srgbClr val="7F7F7F"/>
                </a:solidFill>
              </a:rPr>
              <a:t>vis</a:t>
            </a:r>
            <a:r>
              <a:rPr lang="en-US" baseline="0" dirty="0" smtClean="0">
                <a:solidFill>
                  <a:srgbClr val="7F7F7F"/>
                </a:solidFill>
              </a:rPr>
              <a:t> a </a:t>
            </a:r>
            <a:r>
              <a:rPr lang="en-US" baseline="0" dirty="0" err="1" smtClean="0">
                <a:solidFill>
                  <a:srgbClr val="7F7F7F"/>
                </a:solidFill>
              </a:rPr>
              <a:t>vis</a:t>
            </a:r>
            <a:r>
              <a:rPr lang="en-US" baseline="0" dirty="0" smtClean="0">
                <a:solidFill>
                  <a:srgbClr val="7F7F7F"/>
                </a:solidFill>
              </a:rPr>
              <a:t> informal institutions at the local level; traditional and religious institutions</a:t>
            </a:r>
            <a:endParaRPr lang="en-US" dirty="0" smtClean="0">
              <a:solidFill>
                <a:srgbClr val="7F7F7F"/>
              </a:solidFill>
            </a:endParaRPr>
          </a:p>
          <a:p>
            <a:pPr marL="342900" lvl="1" indent="-342900">
              <a:buFont typeface="Arial"/>
              <a:buChar char="•"/>
            </a:pPr>
            <a:endParaRPr lang="en-US" dirty="0" smtClean="0"/>
          </a:p>
          <a:p>
            <a:endParaRPr lang="en-US" dirty="0" smtClean="0"/>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fontScale="40000" lnSpcReduction="20000"/>
          </a:bodyPr>
          <a:lstStyle/>
          <a:p>
            <a:r>
              <a:rPr lang="en-US" sz="2400" dirty="0" smtClean="0"/>
              <a:t>Sector service delivery standards</a:t>
            </a:r>
          </a:p>
          <a:p>
            <a:pPr lvl="1"/>
            <a:r>
              <a:rPr lang="en-US" sz="2400" dirty="0" smtClean="0">
                <a:solidFill>
                  <a:schemeClr val="bg1">
                    <a:lumMod val="50000"/>
                  </a:schemeClr>
                </a:solidFill>
              </a:rPr>
              <a:t>Building standards, staffing levels, unit costs, distribution of services </a:t>
            </a:r>
          </a:p>
          <a:p>
            <a:pPr lvl="1"/>
            <a:endParaRPr lang="en-US" sz="1000" dirty="0" smtClean="0">
              <a:solidFill>
                <a:schemeClr val="bg1">
                  <a:lumMod val="50000"/>
                </a:schemeClr>
              </a:solidFill>
            </a:endParaRPr>
          </a:p>
          <a:p>
            <a:r>
              <a:rPr lang="en-US" sz="2400" dirty="0" smtClean="0"/>
              <a:t> Public Financial Management rules &amp; regulations</a:t>
            </a:r>
          </a:p>
          <a:p>
            <a:pPr lvl="1"/>
            <a:r>
              <a:rPr lang="en-US" sz="2400" dirty="0" smtClean="0">
                <a:solidFill>
                  <a:srgbClr val="7F7F7F"/>
                </a:solidFill>
              </a:rPr>
              <a:t>Financial accounting and audit (role of supreme audit institutions)</a:t>
            </a:r>
          </a:p>
          <a:p>
            <a:pPr lvl="1"/>
            <a:r>
              <a:rPr lang="en-US" sz="2400" dirty="0" smtClean="0">
                <a:solidFill>
                  <a:srgbClr val="7F7F7F"/>
                </a:solidFill>
              </a:rPr>
              <a:t>Reporting on budget execution  </a:t>
            </a:r>
          </a:p>
          <a:p>
            <a:pPr lvl="1"/>
            <a:r>
              <a:rPr lang="en-US" sz="2400" dirty="0" smtClean="0">
                <a:solidFill>
                  <a:srgbClr val="7F7F7F"/>
                </a:solidFill>
              </a:rPr>
              <a:t>Procurement</a:t>
            </a:r>
            <a:endParaRPr lang="en-US" sz="1200" dirty="0" smtClean="0">
              <a:solidFill>
                <a:schemeClr val="tx1"/>
              </a:solidFill>
            </a:endParaRPr>
          </a:p>
          <a:p>
            <a:r>
              <a:rPr lang="en-US" sz="3097" dirty="0" smtClean="0"/>
              <a:t>Human Resources Management rules &amp; regulations</a:t>
            </a:r>
          </a:p>
          <a:p>
            <a:pPr lvl="1"/>
            <a:r>
              <a:rPr lang="en-US" sz="3097" dirty="0" smtClean="0">
                <a:solidFill>
                  <a:srgbClr val="7F7F7F"/>
                </a:solidFill>
              </a:rPr>
              <a:t>Approval recruitment, promotions, discipline and training</a:t>
            </a:r>
          </a:p>
          <a:p>
            <a:pPr lvl="1"/>
            <a:r>
              <a:rPr lang="en-US" sz="3097" dirty="0" smtClean="0">
                <a:solidFill>
                  <a:srgbClr val="7F7F7F"/>
                </a:solidFill>
              </a:rPr>
              <a:t>Payroll management</a:t>
            </a:r>
          </a:p>
          <a:p>
            <a:pPr lvl="1"/>
            <a:r>
              <a:rPr lang="en-US" sz="3097" dirty="0" smtClean="0">
                <a:solidFill>
                  <a:srgbClr val="7F7F7F"/>
                </a:solidFill>
              </a:rPr>
              <a:t>Post establishment and departmental restructuring</a:t>
            </a:r>
          </a:p>
          <a:p>
            <a:pPr lvl="1"/>
            <a:r>
              <a:rPr lang="en-US" sz="3097" dirty="0" smtClean="0">
                <a:solidFill>
                  <a:srgbClr val="7F7F7F"/>
                </a:solidFill>
              </a:rPr>
              <a:t>Appointments of Senior mgt and executive leaders</a:t>
            </a:r>
            <a:endParaRPr lang="en-US" sz="3097" dirty="0" smtClean="0"/>
          </a:p>
          <a:p>
            <a:endParaRPr lang="en-US" sz="3097" dirty="0" smtClean="0"/>
          </a:p>
          <a:p>
            <a:r>
              <a:rPr lang="en-US" sz="3097" dirty="0" smtClean="0"/>
              <a:t>National Planning, budgeting, M&amp;E  </a:t>
            </a:r>
          </a:p>
          <a:p>
            <a:pPr lvl="1"/>
            <a:r>
              <a:rPr lang="en-US" sz="3097" dirty="0" smtClean="0">
                <a:solidFill>
                  <a:srgbClr val="7F7F7F"/>
                </a:solidFill>
              </a:rPr>
              <a:t>Budget approval</a:t>
            </a:r>
          </a:p>
          <a:p>
            <a:pPr lvl="1"/>
            <a:r>
              <a:rPr lang="en-US" sz="3097" dirty="0" smtClean="0">
                <a:solidFill>
                  <a:srgbClr val="7F7F7F"/>
                </a:solidFill>
              </a:rPr>
              <a:t>Reporting against sector targets / performance indicators  </a:t>
            </a:r>
          </a:p>
          <a:p>
            <a:pPr lvl="1"/>
            <a:r>
              <a:rPr lang="en-US" sz="3097" dirty="0" smtClean="0">
                <a:solidFill>
                  <a:srgbClr val="7F7F7F"/>
                </a:solidFill>
              </a:rPr>
              <a:t>Reporting against national frameworks </a:t>
            </a:r>
            <a:r>
              <a:rPr lang="en-US" sz="3097" dirty="0" err="1" smtClean="0">
                <a:solidFill>
                  <a:srgbClr val="7F7F7F"/>
                </a:solidFill>
              </a:rPr>
              <a:t>eg</a:t>
            </a:r>
            <a:r>
              <a:rPr lang="en-US" sz="3097" dirty="0" smtClean="0">
                <a:solidFill>
                  <a:srgbClr val="7F7F7F"/>
                </a:solidFill>
              </a:rPr>
              <a:t>: PRSP and/or MDGs</a:t>
            </a:r>
          </a:p>
          <a:p>
            <a:pPr lvl="1">
              <a:buNone/>
            </a:pPr>
            <a:endParaRPr lang="en-US" sz="3097" dirty="0" smtClean="0">
              <a:solidFill>
                <a:srgbClr val="7F7F7F"/>
              </a:solidFill>
            </a:endParaRPr>
          </a:p>
          <a:p>
            <a:r>
              <a:rPr lang="en-US" sz="3097" dirty="0" smtClean="0"/>
              <a:t>“Parent” ministry (Ministry of Local Government)</a:t>
            </a:r>
          </a:p>
          <a:p>
            <a:pPr lvl="1"/>
            <a:r>
              <a:rPr lang="en-US" sz="3097" dirty="0" smtClean="0">
                <a:solidFill>
                  <a:srgbClr val="7F7F7F"/>
                </a:solidFill>
              </a:rPr>
              <a:t>Role of Inspection service </a:t>
            </a:r>
            <a:r>
              <a:rPr lang="en-US" sz="3097" dirty="0" err="1" smtClean="0">
                <a:solidFill>
                  <a:srgbClr val="7F7F7F"/>
                </a:solidFill>
              </a:rPr>
              <a:t>vis</a:t>
            </a:r>
            <a:r>
              <a:rPr lang="en-US" sz="3097" dirty="0" smtClean="0">
                <a:solidFill>
                  <a:srgbClr val="7F7F7F"/>
                </a:solidFill>
              </a:rPr>
              <a:t> compliance corporate functions   </a:t>
            </a:r>
          </a:p>
          <a:p>
            <a:pPr lvl="1"/>
            <a:r>
              <a:rPr lang="en-US" sz="3097" dirty="0" smtClean="0">
                <a:solidFill>
                  <a:srgbClr val="7F7F7F"/>
                </a:solidFill>
              </a:rPr>
              <a:t>right to withdraw responsibilities/ power to dissolve</a:t>
            </a:r>
          </a:p>
          <a:p>
            <a:pPr lvl="1"/>
            <a:r>
              <a:rPr lang="en-US" sz="3097" dirty="0" smtClean="0">
                <a:solidFill>
                  <a:srgbClr val="7F7F7F"/>
                </a:solidFill>
              </a:rPr>
              <a:t>Performance-linked CD and/or discretionary funding mechanisms</a:t>
            </a:r>
          </a:p>
          <a:p>
            <a:pPr lvl="0"/>
            <a:endParaRPr lang="en-US" sz="1200" dirty="0" smtClean="0">
              <a:solidFill>
                <a:schemeClr val="tx1"/>
              </a:solidFill>
            </a:endParaRPr>
          </a:p>
          <a:p>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r>
              <a:rPr lang="en-US" dirty="0" smtClean="0"/>
              <a:t> </a:t>
            </a:r>
            <a:endParaRPr lang="en-US" baseline="0" dirty="0" smtClean="0"/>
          </a:p>
          <a:p>
            <a:pPr>
              <a:buFontTx/>
              <a:buChar char="-"/>
            </a:pPr>
            <a:endParaRPr lang="en-US" dirty="0" smtClean="0"/>
          </a:p>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9" name="Rectangle 2"/>
          <p:cNvSpPr>
            <a:spLocks noGrp="1" noRot="1" noChangeAspect="1" noChangeArrowheads="1" noTextEdit="1"/>
          </p:cNvSpPr>
          <p:nvPr>
            <p:ph type="sldImg"/>
          </p:nvPr>
        </p:nvSpPr>
        <p:spPr>
          <a:xfrm>
            <a:off x="900113" y="657225"/>
            <a:ext cx="5059362" cy="3503613"/>
          </a:xfrm>
          <a:ln/>
        </p:spPr>
      </p:sp>
      <p:sp>
        <p:nvSpPr>
          <p:cNvPr id="24580"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GB" dirty="0" smtClean="0"/>
              <a:t>Remind</a:t>
            </a:r>
            <a:r>
              <a:rPr lang="en-GB" baseline="0" dirty="0" smtClean="0"/>
              <a:t> participants that this session will not include a working group session and that instead, the session will be organised as more of a dialogue / discussion. Participants are therefore invited to make contributions during the course of the </a:t>
            </a:r>
            <a:r>
              <a:rPr lang="en-GB" baseline="0" dirty="0" err="1" smtClean="0"/>
              <a:t>powerpoint</a:t>
            </a:r>
            <a:r>
              <a:rPr lang="en-GB" baseline="0" dirty="0" smtClean="0"/>
              <a:t> presentation and should as far as possible offer examples and insights from their own experiences. The trainer should actively encourage participants to engage and can from time to time invite inputs. In addition, a participant will be invited ahead of the training to prepare a more elaborate presentation (10 </a:t>
            </a:r>
            <a:r>
              <a:rPr lang="en-GB" baseline="0" dirty="0" err="1" smtClean="0"/>
              <a:t>mins</a:t>
            </a:r>
            <a:r>
              <a:rPr lang="en-GB" baseline="0" dirty="0" smtClean="0"/>
              <a:t> plus discussion) in the form of a country case study, that will take account of issues raised in parts 2 and 3.</a:t>
            </a:r>
            <a:endParaRPr lang="en-GB" dirty="0" smtClean="0"/>
          </a:p>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r>
              <a:rPr lang="en-GB" dirty="0" smtClean="0">
                <a:solidFill>
                  <a:srgbClr val="FF0000"/>
                </a:solidFill>
              </a:rPr>
              <a:t>This slide</a:t>
            </a:r>
            <a:r>
              <a:rPr lang="en-GB" baseline="0" dirty="0" smtClean="0">
                <a:solidFill>
                  <a:srgbClr val="FF0000"/>
                </a:solidFill>
              </a:rPr>
              <a:t> is introduced to reflect on accountability of central government to local government</a:t>
            </a:r>
            <a:endParaRPr lang="en-GB" dirty="0" smtClean="0">
              <a:solidFill>
                <a:srgbClr val="FF0000"/>
              </a:solidFill>
            </a:endParaRPr>
          </a:p>
          <a:p>
            <a:endParaRPr lang="en-GB" dirty="0" smtClean="0">
              <a:solidFill>
                <a:srgbClr val="FF0000"/>
              </a:solidFill>
            </a:endParaRPr>
          </a:p>
          <a:p>
            <a:r>
              <a:rPr lang="en-GB" dirty="0" smtClean="0">
                <a:solidFill>
                  <a:srgbClr val="FF0000"/>
                </a:solidFill>
              </a:rPr>
              <a:t>What are the obligations of CG towards LG and how can it be held to account?</a:t>
            </a:r>
            <a:r>
              <a:rPr lang="en-GB" baseline="0" dirty="0" smtClean="0">
                <a:solidFill>
                  <a:srgbClr val="FF0000"/>
                </a:solidFill>
              </a:rPr>
              <a:t> </a:t>
            </a:r>
            <a:r>
              <a:rPr lang="en-GB" dirty="0" smtClean="0">
                <a:solidFill>
                  <a:srgbClr val="FF0000"/>
                </a:solidFill>
              </a:rPr>
              <a:t>Is this in fact reflected in law?</a:t>
            </a:r>
          </a:p>
          <a:p>
            <a:pPr lvl="1"/>
            <a:endParaRPr lang="en-US" dirty="0" smtClean="0"/>
          </a:p>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r>
              <a:rPr lang="en-US" b="0" dirty="0" smtClean="0"/>
              <a:t>It is important</a:t>
            </a:r>
            <a:r>
              <a:rPr lang="en-US" b="0" baseline="0" dirty="0" smtClean="0"/>
              <a:t> to make clear that horizontal lines of accountability vary considerably depending in part of nature and extent of administrative </a:t>
            </a:r>
            <a:r>
              <a:rPr lang="en-US" b="0" baseline="0" dirty="0" err="1" smtClean="0"/>
              <a:t>decentralisation</a:t>
            </a:r>
            <a:endParaRPr lang="en-US" b="0" dirty="0" smtClean="0"/>
          </a:p>
          <a:p>
            <a:endParaRPr lang="en-US" b="1" dirty="0" smtClean="0"/>
          </a:p>
          <a:p>
            <a:r>
              <a:rPr lang="en-US" b="1" dirty="0" smtClean="0"/>
              <a:t>Influenced by Executive Model and status of elected officials</a:t>
            </a:r>
          </a:p>
          <a:p>
            <a:pPr lvl="1"/>
            <a:r>
              <a:rPr lang="en-US" dirty="0" smtClean="0">
                <a:solidFill>
                  <a:srgbClr val="7F7F7F"/>
                </a:solidFill>
              </a:rPr>
              <a:t>CG appointed mayor with strong executive powers</a:t>
            </a:r>
          </a:p>
          <a:p>
            <a:pPr lvl="1"/>
            <a:r>
              <a:rPr lang="en-US" dirty="0" smtClean="0">
                <a:solidFill>
                  <a:srgbClr val="7F7F7F"/>
                </a:solidFill>
              </a:rPr>
              <a:t>Council appointed mayor </a:t>
            </a:r>
          </a:p>
          <a:p>
            <a:pPr lvl="1"/>
            <a:r>
              <a:rPr lang="en-US" dirty="0" smtClean="0">
                <a:solidFill>
                  <a:srgbClr val="7F7F7F"/>
                </a:solidFill>
              </a:rPr>
              <a:t>Executive committee of Council</a:t>
            </a:r>
          </a:p>
          <a:p>
            <a:endParaRPr lang="en-US" b="1" dirty="0" smtClean="0"/>
          </a:p>
          <a:p>
            <a:r>
              <a:rPr lang="en-US" b="1" dirty="0" smtClean="0"/>
              <a:t>Elected Officials hold administration to account</a:t>
            </a:r>
          </a:p>
          <a:p>
            <a:pPr lvl="1"/>
            <a:r>
              <a:rPr lang="en-US" dirty="0" smtClean="0">
                <a:solidFill>
                  <a:schemeClr val="bg1">
                    <a:lumMod val="50000"/>
                  </a:schemeClr>
                </a:solidFill>
              </a:rPr>
              <a:t>Supervision of staff but must contend with competing lines of supervision and accountability</a:t>
            </a:r>
          </a:p>
          <a:p>
            <a:pPr lvl="1"/>
            <a:r>
              <a:rPr lang="en-US" dirty="0" smtClean="0">
                <a:solidFill>
                  <a:schemeClr val="bg1">
                    <a:lumMod val="50000"/>
                  </a:schemeClr>
                </a:solidFill>
              </a:rPr>
              <a:t>approval and monitoring of plans and budget</a:t>
            </a:r>
          </a:p>
          <a:p>
            <a:pPr lvl="1"/>
            <a:r>
              <a:rPr lang="en-US" i="1" dirty="0" smtClean="0">
                <a:solidFill>
                  <a:schemeClr val="bg1">
                    <a:lumMod val="50000"/>
                  </a:schemeClr>
                </a:solidFill>
              </a:rPr>
              <a:t>NB: Quality of data, records management </a:t>
            </a:r>
          </a:p>
          <a:p>
            <a:pPr lvl="1"/>
            <a:r>
              <a:rPr lang="en-US" i="1" dirty="0" smtClean="0">
                <a:solidFill>
                  <a:schemeClr val="bg1">
                    <a:lumMod val="50000"/>
                  </a:schemeClr>
                </a:solidFill>
              </a:rPr>
              <a:t>NB: Need to protect administration against patronage or political self-interest</a:t>
            </a:r>
          </a:p>
          <a:p>
            <a:pPr lvl="1">
              <a:buNone/>
            </a:pPr>
            <a:endParaRPr lang="en-US" dirty="0" smtClean="0"/>
          </a:p>
          <a:p>
            <a:r>
              <a:rPr lang="en-US" b="1" dirty="0" smtClean="0"/>
              <a:t>Administrator (chief executive) holding line </a:t>
            </a:r>
            <a:r>
              <a:rPr lang="en-US" b="1" dirty="0" err="1" smtClean="0"/>
              <a:t>depts</a:t>
            </a:r>
            <a:r>
              <a:rPr lang="en-US" b="1" dirty="0" smtClean="0"/>
              <a:t> to account</a:t>
            </a:r>
            <a:r>
              <a:rPr lang="en-US" dirty="0" smtClean="0"/>
              <a:t>; </a:t>
            </a:r>
          </a:p>
          <a:p>
            <a:pPr lvl="1"/>
            <a:r>
              <a:rPr lang="en-US" dirty="0" smtClean="0">
                <a:solidFill>
                  <a:srgbClr val="7F7F7F"/>
                </a:solidFill>
              </a:rPr>
              <a:t>internal lines of reporting, coordination mechanisms, but must contend with competing lines of reporting and supervision among heads of sectors</a:t>
            </a:r>
          </a:p>
          <a:p>
            <a:pPr lvl="1"/>
            <a:r>
              <a:rPr lang="en-US" dirty="0" smtClean="0">
                <a:solidFill>
                  <a:srgbClr val="7F7F7F"/>
                </a:solidFill>
              </a:rPr>
              <a:t>Limited control over centrally appointed staff </a:t>
            </a:r>
            <a:r>
              <a:rPr lang="en-US" dirty="0" err="1" smtClean="0">
                <a:solidFill>
                  <a:srgbClr val="7F7F7F"/>
                </a:solidFill>
              </a:rPr>
              <a:t>eg</a:t>
            </a:r>
            <a:r>
              <a:rPr lang="en-US" dirty="0" smtClean="0">
                <a:solidFill>
                  <a:srgbClr val="7F7F7F"/>
                </a:solidFill>
              </a:rPr>
              <a:t> treasury, planning</a:t>
            </a:r>
          </a:p>
          <a:p>
            <a:pPr lvl="1"/>
            <a:endParaRPr lang="en-US" dirty="0" smtClean="0">
              <a:solidFill>
                <a:srgbClr val="7F7F7F"/>
              </a:solidFill>
            </a:endParaRPr>
          </a:p>
          <a:p>
            <a:r>
              <a:rPr lang="en-US" sz="2400" b="1" dirty="0" smtClean="0"/>
              <a:t>Mutual Accountability through” joint action”</a:t>
            </a:r>
            <a:endParaRPr lang="en-US" sz="2400" dirty="0" smtClean="0"/>
          </a:p>
          <a:p>
            <a:pPr lvl="1"/>
            <a:r>
              <a:rPr lang="en-US" sz="2400" dirty="0" smtClean="0">
                <a:solidFill>
                  <a:srgbClr val="7F7F7F"/>
                </a:solidFill>
              </a:rPr>
              <a:t>CSO/ private sector-local government partnerships can offer opportunities for mutual accountability for development results through co-responsibility</a:t>
            </a:r>
          </a:p>
          <a:p>
            <a:pPr lvl="1">
              <a:buNone/>
            </a:pPr>
            <a:endParaRPr lang="en-US" sz="2400" dirty="0" smtClean="0"/>
          </a:p>
          <a:p>
            <a:r>
              <a:rPr lang="en-US" sz="2400" b="1" dirty="0" smtClean="0"/>
              <a:t>Local Government Associations</a:t>
            </a:r>
            <a:endParaRPr lang="en-US" sz="2400" dirty="0" smtClean="0">
              <a:solidFill>
                <a:srgbClr val="7F7F7F"/>
              </a:solidFill>
            </a:endParaRPr>
          </a:p>
          <a:p>
            <a:pPr lvl="1"/>
            <a:r>
              <a:rPr lang="en-US" sz="2400" dirty="0" smtClean="0">
                <a:solidFill>
                  <a:srgbClr val="7F7F7F"/>
                </a:solidFill>
              </a:rPr>
              <a:t>Exercise discipline and compliance among members</a:t>
            </a:r>
          </a:p>
          <a:p>
            <a:pPr lvl="1"/>
            <a:r>
              <a:rPr lang="en-US" sz="2400" dirty="0" smtClean="0">
                <a:solidFill>
                  <a:srgbClr val="7F7F7F"/>
                </a:solidFill>
              </a:rPr>
              <a:t>But often weak and poorly </a:t>
            </a:r>
            <a:r>
              <a:rPr lang="en-US" sz="2400" dirty="0" err="1" smtClean="0">
                <a:solidFill>
                  <a:srgbClr val="7F7F7F"/>
                </a:solidFill>
              </a:rPr>
              <a:t>organised</a:t>
            </a:r>
            <a:endParaRPr lang="en-US" sz="2400" dirty="0" smtClean="0">
              <a:solidFill>
                <a:srgbClr val="7F7F7F"/>
              </a:solidFill>
            </a:endParaRPr>
          </a:p>
          <a:p>
            <a:pPr lvl="0"/>
            <a:endParaRPr lang="en-US" dirty="0" smtClean="0">
              <a:solidFill>
                <a:srgbClr val="7F7F7F"/>
              </a:solidFill>
            </a:endParaRPr>
          </a:p>
          <a:p>
            <a:endParaRPr lang="en-US" dirty="0" smtClean="0"/>
          </a:p>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pPr eaLnBrk="1" hangingPunct="1"/>
            <a:r>
              <a:rPr lang="nl-NL" dirty="0" smtClean="0"/>
              <a:t>This list of </a:t>
            </a:r>
            <a:r>
              <a:rPr lang="nl-NL" dirty="0" err="1" smtClean="0"/>
              <a:t>mechanisms</a:t>
            </a:r>
            <a:r>
              <a:rPr lang="nl-NL" dirty="0" smtClean="0"/>
              <a:t> </a:t>
            </a:r>
            <a:r>
              <a:rPr lang="nl-NL" dirty="0" err="1" smtClean="0"/>
              <a:t>by</a:t>
            </a:r>
            <a:r>
              <a:rPr lang="nl-NL" dirty="0" smtClean="0"/>
              <a:t> </a:t>
            </a:r>
            <a:r>
              <a:rPr lang="nl-NL" dirty="0" err="1" smtClean="0"/>
              <a:t>which</a:t>
            </a:r>
            <a:r>
              <a:rPr lang="nl-NL" dirty="0" smtClean="0"/>
              <a:t> </a:t>
            </a:r>
            <a:r>
              <a:rPr lang="nl-NL" dirty="0" err="1" smtClean="0"/>
              <a:t>citizens</a:t>
            </a:r>
            <a:r>
              <a:rPr lang="nl-NL" baseline="0" dirty="0" smtClean="0"/>
              <a:t> </a:t>
            </a:r>
            <a:r>
              <a:rPr lang="nl-NL" baseline="0" dirty="0" err="1" smtClean="0"/>
              <a:t>can</a:t>
            </a:r>
            <a:r>
              <a:rPr lang="nl-NL" baseline="0" dirty="0" smtClean="0"/>
              <a:t> </a:t>
            </a:r>
            <a:r>
              <a:rPr lang="nl-NL" baseline="0" dirty="0" err="1" smtClean="0"/>
              <a:t>hold</a:t>
            </a:r>
            <a:r>
              <a:rPr lang="nl-NL" baseline="0" dirty="0" smtClean="0"/>
              <a:t> </a:t>
            </a:r>
            <a:r>
              <a:rPr lang="nl-NL" baseline="0" dirty="0" err="1" smtClean="0"/>
              <a:t>their</a:t>
            </a:r>
            <a:r>
              <a:rPr lang="nl-NL" baseline="0" dirty="0" smtClean="0"/>
              <a:t> </a:t>
            </a:r>
            <a:r>
              <a:rPr lang="nl-NL" baseline="0" dirty="0" err="1" smtClean="0"/>
              <a:t>local</a:t>
            </a:r>
            <a:r>
              <a:rPr lang="nl-NL" baseline="0" dirty="0" smtClean="0"/>
              <a:t> </a:t>
            </a:r>
            <a:r>
              <a:rPr lang="nl-NL" baseline="0" dirty="0" err="1" smtClean="0"/>
              <a:t>government</a:t>
            </a:r>
            <a:r>
              <a:rPr lang="nl-NL" baseline="0" dirty="0" smtClean="0"/>
              <a:t> to account </a:t>
            </a:r>
            <a:r>
              <a:rPr lang="nl-NL" baseline="0" dirty="0" err="1" smtClean="0"/>
              <a:t>can</a:t>
            </a:r>
            <a:r>
              <a:rPr lang="nl-NL" baseline="0" dirty="0" smtClean="0"/>
              <a:t> </a:t>
            </a:r>
            <a:r>
              <a:rPr lang="nl-NL" baseline="0" dirty="0" err="1" smtClean="0"/>
              <a:t>be</a:t>
            </a:r>
            <a:r>
              <a:rPr lang="nl-NL" baseline="0" dirty="0" smtClean="0"/>
              <a:t> </a:t>
            </a:r>
            <a:r>
              <a:rPr lang="nl-NL" baseline="0" dirty="0" err="1" smtClean="0"/>
              <a:t>explored</a:t>
            </a:r>
            <a:r>
              <a:rPr lang="nl-NL" baseline="0" dirty="0" smtClean="0"/>
              <a:t> in detail </a:t>
            </a:r>
            <a:r>
              <a:rPr lang="nl-NL" baseline="0" dirty="0" err="1" smtClean="0"/>
              <a:t>if</a:t>
            </a:r>
            <a:r>
              <a:rPr lang="nl-NL" baseline="0" dirty="0" smtClean="0"/>
              <a:t> time </a:t>
            </a:r>
            <a:r>
              <a:rPr lang="nl-NL" baseline="0" dirty="0" err="1" smtClean="0"/>
              <a:t>permits</a:t>
            </a:r>
            <a:r>
              <a:rPr lang="nl-NL" baseline="0" dirty="0" smtClean="0"/>
              <a:t>. The </a:t>
            </a:r>
            <a:r>
              <a:rPr lang="nl-NL" baseline="0" dirty="0" err="1" smtClean="0"/>
              <a:t>effectiveness</a:t>
            </a:r>
            <a:r>
              <a:rPr lang="nl-NL" baseline="0" dirty="0" smtClean="0"/>
              <a:t> of </a:t>
            </a:r>
            <a:r>
              <a:rPr lang="nl-NL" baseline="0" dirty="0" err="1" smtClean="0"/>
              <a:t>any</a:t>
            </a:r>
            <a:r>
              <a:rPr lang="nl-NL" baseline="0" dirty="0" smtClean="0"/>
              <a:t> of these </a:t>
            </a:r>
            <a:r>
              <a:rPr lang="nl-NL" baseline="0" dirty="0" err="1" smtClean="0"/>
              <a:t>mechanisms</a:t>
            </a:r>
            <a:r>
              <a:rPr lang="nl-NL" baseline="0" dirty="0" smtClean="0"/>
              <a:t> is a </a:t>
            </a:r>
            <a:r>
              <a:rPr lang="nl-NL" baseline="0" dirty="0" err="1" smtClean="0"/>
              <a:t>function</a:t>
            </a:r>
            <a:r>
              <a:rPr lang="nl-NL" baseline="0" dirty="0" smtClean="0"/>
              <a:t> of </a:t>
            </a:r>
            <a:r>
              <a:rPr lang="nl-NL" baseline="0" dirty="0" err="1" smtClean="0"/>
              <a:t>various</a:t>
            </a:r>
            <a:r>
              <a:rPr lang="nl-NL" baseline="0" dirty="0" smtClean="0"/>
              <a:t> factors, and </a:t>
            </a:r>
            <a:r>
              <a:rPr lang="nl-NL" baseline="0" dirty="0" err="1" smtClean="0"/>
              <a:t>should</a:t>
            </a:r>
            <a:r>
              <a:rPr lang="nl-NL" baseline="0" dirty="0" smtClean="0"/>
              <a:t> </a:t>
            </a:r>
            <a:r>
              <a:rPr lang="nl-NL" baseline="0" dirty="0" err="1" smtClean="0"/>
              <a:t>not</a:t>
            </a:r>
            <a:r>
              <a:rPr lang="nl-NL" baseline="0" dirty="0" smtClean="0"/>
              <a:t> </a:t>
            </a:r>
            <a:r>
              <a:rPr lang="nl-NL" baseline="0" dirty="0" err="1" smtClean="0"/>
              <a:t>be</a:t>
            </a:r>
            <a:r>
              <a:rPr lang="nl-NL" baseline="0" dirty="0" smtClean="0"/>
              <a:t> </a:t>
            </a:r>
            <a:r>
              <a:rPr lang="nl-NL" baseline="0" dirty="0" err="1" smtClean="0"/>
              <a:t>assumed</a:t>
            </a:r>
            <a:r>
              <a:rPr lang="nl-NL" baseline="0" dirty="0" smtClean="0"/>
              <a:t>. </a:t>
            </a:r>
            <a:r>
              <a:rPr lang="nl-NL" baseline="0" dirty="0" err="1" smtClean="0"/>
              <a:t>Much</a:t>
            </a:r>
            <a:r>
              <a:rPr lang="nl-NL" baseline="0" dirty="0" smtClean="0"/>
              <a:t> donor support </a:t>
            </a:r>
            <a:r>
              <a:rPr lang="nl-NL" baseline="0" dirty="0" err="1" smtClean="0"/>
              <a:t>particularly</a:t>
            </a:r>
            <a:r>
              <a:rPr lang="nl-NL" baseline="0" dirty="0" smtClean="0"/>
              <a:t> </a:t>
            </a:r>
            <a:r>
              <a:rPr lang="nl-NL" baseline="0" dirty="0" err="1" smtClean="0"/>
              <a:t>capacity</a:t>
            </a:r>
            <a:r>
              <a:rPr lang="nl-NL" baseline="0" dirty="0" smtClean="0"/>
              <a:t> </a:t>
            </a:r>
            <a:r>
              <a:rPr lang="nl-NL" baseline="0" dirty="0" err="1" smtClean="0"/>
              <a:t>development</a:t>
            </a:r>
            <a:r>
              <a:rPr lang="nl-NL" baseline="0" dirty="0" smtClean="0"/>
              <a:t> is </a:t>
            </a:r>
            <a:r>
              <a:rPr lang="nl-NL" baseline="0" dirty="0" err="1" smtClean="0"/>
              <a:t>aimed</a:t>
            </a:r>
            <a:r>
              <a:rPr lang="nl-NL" baseline="0" dirty="0" smtClean="0"/>
              <a:t> at </a:t>
            </a:r>
            <a:r>
              <a:rPr lang="nl-NL" baseline="0" dirty="0" err="1" smtClean="0"/>
              <a:t>enhancing</a:t>
            </a:r>
            <a:r>
              <a:rPr lang="nl-NL" baseline="0" dirty="0" smtClean="0"/>
              <a:t> the </a:t>
            </a:r>
            <a:r>
              <a:rPr lang="nl-NL" baseline="0" dirty="0" err="1" smtClean="0"/>
              <a:t>effectiveness</a:t>
            </a:r>
            <a:r>
              <a:rPr lang="nl-NL" baseline="0" dirty="0" smtClean="0"/>
              <a:t> of these </a:t>
            </a:r>
            <a:r>
              <a:rPr lang="nl-NL" baseline="0" dirty="0" err="1" smtClean="0"/>
              <a:t>various</a:t>
            </a:r>
            <a:r>
              <a:rPr lang="nl-NL" baseline="0" dirty="0" smtClean="0"/>
              <a:t> </a:t>
            </a:r>
            <a:r>
              <a:rPr lang="nl-NL" baseline="0" dirty="0" err="1" smtClean="0"/>
              <a:t>mechanisms</a:t>
            </a:r>
            <a:r>
              <a:rPr lang="nl-NL" baseline="0" dirty="0" smtClean="0"/>
              <a:t>. </a:t>
            </a:r>
          </a:p>
          <a:p>
            <a:pPr eaLnBrk="1" hangingPunct="1"/>
            <a:endParaRPr lang="nl-NL" baseline="0" dirty="0" smtClean="0"/>
          </a:p>
          <a:p>
            <a:pPr eaLnBrk="1" hangingPunct="1"/>
            <a:r>
              <a:rPr lang="nl-NL" baseline="0" dirty="0" err="1" smtClean="0"/>
              <a:t>Participants</a:t>
            </a:r>
            <a:r>
              <a:rPr lang="nl-NL" baseline="0" dirty="0" smtClean="0"/>
              <a:t> </a:t>
            </a:r>
            <a:r>
              <a:rPr lang="nl-NL" baseline="0" dirty="0" err="1" smtClean="0"/>
              <a:t>may</a:t>
            </a:r>
            <a:r>
              <a:rPr lang="nl-NL" baseline="0" dirty="0" smtClean="0"/>
              <a:t> </a:t>
            </a:r>
            <a:r>
              <a:rPr lang="nl-NL" baseline="0" dirty="0" err="1" smtClean="0"/>
              <a:t>be</a:t>
            </a:r>
            <a:r>
              <a:rPr lang="nl-NL" baseline="0" dirty="0" smtClean="0"/>
              <a:t> </a:t>
            </a:r>
            <a:r>
              <a:rPr lang="nl-NL" baseline="0" dirty="0" err="1" smtClean="0"/>
              <a:t>invited</a:t>
            </a:r>
            <a:r>
              <a:rPr lang="nl-NL" baseline="0" dirty="0" smtClean="0"/>
              <a:t> to provide </a:t>
            </a:r>
            <a:r>
              <a:rPr lang="nl-NL" baseline="0" dirty="0" err="1" smtClean="0"/>
              <a:t>examples</a:t>
            </a:r>
            <a:r>
              <a:rPr lang="nl-NL" baseline="0" dirty="0" smtClean="0"/>
              <a:t> </a:t>
            </a:r>
            <a:r>
              <a:rPr lang="nl-NL" baseline="0" dirty="0" err="1" smtClean="0"/>
              <a:t>where</a:t>
            </a:r>
            <a:r>
              <a:rPr lang="nl-NL" baseline="0" dirty="0" smtClean="0"/>
              <a:t> the </a:t>
            </a:r>
            <a:r>
              <a:rPr lang="nl-NL" baseline="0" dirty="0" err="1" smtClean="0"/>
              <a:t>application</a:t>
            </a:r>
            <a:r>
              <a:rPr lang="nl-NL" baseline="0" dirty="0" smtClean="0"/>
              <a:t> of </a:t>
            </a:r>
            <a:r>
              <a:rPr lang="nl-NL" baseline="0" dirty="0" err="1" smtClean="0"/>
              <a:t>such</a:t>
            </a:r>
            <a:r>
              <a:rPr lang="nl-NL" baseline="0" dirty="0" smtClean="0"/>
              <a:t> </a:t>
            </a:r>
            <a:r>
              <a:rPr lang="nl-NL" baseline="0" dirty="0" err="1" smtClean="0"/>
              <a:t>mechanisms</a:t>
            </a:r>
            <a:r>
              <a:rPr lang="nl-NL" baseline="0" dirty="0" smtClean="0"/>
              <a:t> has made a </a:t>
            </a:r>
            <a:r>
              <a:rPr lang="nl-NL" baseline="0" dirty="0" err="1" smtClean="0"/>
              <a:t>real</a:t>
            </a:r>
            <a:r>
              <a:rPr lang="nl-NL" baseline="0" dirty="0" smtClean="0"/>
              <a:t> </a:t>
            </a:r>
            <a:r>
              <a:rPr lang="nl-NL" baseline="0" dirty="0" err="1" smtClean="0"/>
              <a:t>difference</a:t>
            </a:r>
            <a:r>
              <a:rPr lang="nl-NL" baseline="0" dirty="0" smtClean="0"/>
              <a:t> to </a:t>
            </a:r>
            <a:r>
              <a:rPr lang="nl-NL" baseline="0" dirty="0" err="1" smtClean="0"/>
              <a:t>local</a:t>
            </a:r>
            <a:r>
              <a:rPr lang="nl-NL" baseline="0" dirty="0" smtClean="0"/>
              <a:t> </a:t>
            </a:r>
            <a:r>
              <a:rPr lang="nl-NL" baseline="0" dirty="0" err="1" smtClean="0"/>
              <a:t>government</a:t>
            </a:r>
            <a:r>
              <a:rPr lang="nl-NL" baseline="0" dirty="0" smtClean="0"/>
              <a:t> </a:t>
            </a:r>
            <a:r>
              <a:rPr lang="nl-NL" baseline="0" dirty="0" err="1" smtClean="0"/>
              <a:t>accountability</a:t>
            </a:r>
            <a:r>
              <a:rPr lang="nl-NL" baseline="0" dirty="0" smtClean="0"/>
              <a:t> and performance.</a:t>
            </a:r>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pPr eaLnBrk="1" hangingPunct="1"/>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8675" name="Rectangle 2"/>
          <p:cNvSpPr>
            <a:spLocks noGrp="1" noRot="1" noChangeAspect="1" noChangeArrowheads="1" noTextEdit="1"/>
          </p:cNvSpPr>
          <p:nvPr>
            <p:ph type="sldImg"/>
          </p:nvPr>
        </p:nvSpPr>
        <p:spPr>
          <a:xfrm>
            <a:off x="900113" y="657225"/>
            <a:ext cx="5059362" cy="3503613"/>
          </a:xfrm>
          <a:ln/>
        </p:spPr>
      </p:sp>
      <p:sp>
        <p:nvSpPr>
          <p:cNvPr id="28676" name="Rectangle 3"/>
          <p:cNvSpPr>
            <a:spLocks noGrp="1" noChangeArrowheads="1"/>
          </p:cNvSpPr>
          <p:nvPr>
            <p:ph type="body" idx="1"/>
          </p:nvPr>
        </p:nvSpPr>
        <p:spPr>
          <a:noFill/>
          <a:ln/>
        </p:spPr>
        <p:txBody>
          <a:bodyPr/>
          <a:lstStyle/>
          <a:p>
            <a:pPr eaLnBrk="1" hangingPunct="1"/>
            <a:r>
              <a:rPr lang="nl-NL" dirty="0" smtClean="0"/>
              <a:t>Three </a:t>
            </a:r>
            <a:r>
              <a:rPr lang="nl-NL" dirty="0" err="1" smtClean="0"/>
              <a:t>Points</a:t>
            </a:r>
            <a:r>
              <a:rPr lang="nl-NL" baseline="0" dirty="0" smtClean="0"/>
              <a:t> are made </a:t>
            </a:r>
            <a:r>
              <a:rPr lang="nl-NL" baseline="0" dirty="0" err="1" smtClean="0"/>
              <a:t>here</a:t>
            </a:r>
            <a:r>
              <a:rPr lang="nl-NL" baseline="0" dirty="0" smtClean="0"/>
              <a:t>:</a:t>
            </a:r>
          </a:p>
          <a:p>
            <a:pPr eaLnBrk="1" hangingPunct="1"/>
            <a:r>
              <a:rPr lang="nl-NL" baseline="0" dirty="0" smtClean="0"/>
              <a:t>First, in order to provide </a:t>
            </a:r>
            <a:r>
              <a:rPr lang="nl-NL" baseline="0" dirty="0" err="1" smtClean="0"/>
              <a:t>effective</a:t>
            </a:r>
            <a:r>
              <a:rPr lang="nl-NL" baseline="0" dirty="0" smtClean="0"/>
              <a:t> support, and in view of the </a:t>
            </a:r>
            <a:r>
              <a:rPr lang="nl-NL" baseline="0" dirty="0" err="1" smtClean="0"/>
              <a:t>political</a:t>
            </a:r>
            <a:r>
              <a:rPr lang="nl-NL" baseline="0" dirty="0" smtClean="0"/>
              <a:t> nature of </a:t>
            </a:r>
            <a:r>
              <a:rPr lang="nl-NL" baseline="0" dirty="0" err="1" smtClean="0"/>
              <a:t>any</a:t>
            </a:r>
            <a:r>
              <a:rPr lang="nl-NL" baseline="0" dirty="0" smtClean="0"/>
              <a:t> </a:t>
            </a:r>
            <a:r>
              <a:rPr lang="nl-NL" baseline="0" dirty="0" err="1" smtClean="0"/>
              <a:t>decentralisation</a:t>
            </a:r>
            <a:r>
              <a:rPr lang="nl-NL" baseline="0" dirty="0" smtClean="0"/>
              <a:t> </a:t>
            </a:r>
            <a:r>
              <a:rPr lang="nl-NL" baseline="0" dirty="0" err="1" smtClean="0"/>
              <a:t>process</a:t>
            </a:r>
            <a:r>
              <a:rPr lang="nl-NL" baseline="0" dirty="0" smtClean="0"/>
              <a:t>, </a:t>
            </a:r>
            <a:r>
              <a:rPr lang="nl-NL" baseline="0" dirty="0" err="1" smtClean="0"/>
              <a:t>external</a:t>
            </a:r>
            <a:r>
              <a:rPr lang="nl-NL" baseline="0" dirty="0" smtClean="0"/>
              <a:t> partners </a:t>
            </a:r>
            <a:r>
              <a:rPr lang="nl-NL" baseline="0" dirty="0" err="1" smtClean="0"/>
              <a:t>need</a:t>
            </a:r>
            <a:r>
              <a:rPr lang="nl-NL" baseline="0" dirty="0" smtClean="0"/>
              <a:t> to </a:t>
            </a:r>
            <a:r>
              <a:rPr lang="nl-NL" baseline="0" dirty="0" err="1" smtClean="0"/>
              <a:t>make</a:t>
            </a:r>
            <a:r>
              <a:rPr lang="nl-NL" baseline="0" dirty="0" smtClean="0"/>
              <a:t> a special </a:t>
            </a:r>
            <a:r>
              <a:rPr lang="nl-NL" baseline="0" dirty="0" err="1" smtClean="0"/>
              <a:t>effort</a:t>
            </a:r>
            <a:r>
              <a:rPr lang="nl-NL" baseline="0" dirty="0" smtClean="0"/>
              <a:t> to </a:t>
            </a:r>
            <a:r>
              <a:rPr lang="nl-NL" baseline="0" dirty="0" err="1" smtClean="0"/>
              <a:t>understand</a:t>
            </a:r>
            <a:r>
              <a:rPr lang="nl-NL" baseline="0" dirty="0" smtClean="0"/>
              <a:t> and </a:t>
            </a:r>
            <a:r>
              <a:rPr lang="nl-NL" baseline="0" dirty="0" err="1" smtClean="0"/>
              <a:t>appreciate</a:t>
            </a:r>
            <a:r>
              <a:rPr lang="nl-NL" baseline="0" dirty="0" smtClean="0"/>
              <a:t> context.</a:t>
            </a:r>
          </a:p>
          <a:p>
            <a:pPr eaLnBrk="1" hangingPunct="1"/>
            <a:r>
              <a:rPr lang="nl-NL" baseline="0" dirty="0" err="1" smtClean="0"/>
              <a:t>Second</a:t>
            </a:r>
            <a:r>
              <a:rPr lang="nl-NL" baseline="0" dirty="0" smtClean="0"/>
              <a:t>, </a:t>
            </a:r>
            <a:r>
              <a:rPr lang="nl-NL" baseline="0" dirty="0" err="1" smtClean="0"/>
              <a:t>external</a:t>
            </a:r>
            <a:r>
              <a:rPr lang="nl-NL" baseline="0" dirty="0" smtClean="0"/>
              <a:t> partners </a:t>
            </a:r>
            <a:r>
              <a:rPr lang="nl-NL" baseline="0" dirty="0" err="1" smtClean="0"/>
              <a:t>shape</a:t>
            </a:r>
            <a:r>
              <a:rPr lang="nl-NL" baseline="0" dirty="0" smtClean="0"/>
              <a:t> and </a:t>
            </a:r>
            <a:r>
              <a:rPr lang="nl-NL" baseline="0" dirty="0" err="1" smtClean="0"/>
              <a:t>influence</a:t>
            </a:r>
            <a:r>
              <a:rPr lang="nl-NL" baseline="0" dirty="0" smtClean="0"/>
              <a:t> </a:t>
            </a:r>
            <a:r>
              <a:rPr lang="nl-NL" baseline="0" dirty="0" err="1" smtClean="0"/>
              <a:t>domestic</a:t>
            </a:r>
            <a:r>
              <a:rPr lang="nl-NL" baseline="0" dirty="0" smtClean="0"/>
              <a:t> </a:t>
            </a:r>
            <a:r>
              <a:rPr lang="nl-NL" baseline="0" dirty="0" err="1" smtClean="0"/>
              <a:t>accountability</a:t>
            </a:r>
            <a:r>
              <a:rPr lang="nl-NL" baseline="0" dirty="0" smtClean="0"/>
              <a:t> </a:t>
            </a:r>
            <a:r>
              <a:rPr lang="nl-NL" baseline="0" dirty="0" err="1" smtClean="0"/>
              <a:t>arrangements</a:t>
            </a:r>
            <a:r>
              <a:rPr lang="nl-NL" baseline="0" dirty="0" smtClean="0"/>
              <a:t> </a:t>
            </a:r>
            <a:r>
              <a:rPr lang="nl-NL" baseline="0" dirty="0" err="1" smtClean="0"/>
              <a:t>by</a:t>
            </a:r>
            <a:r>
              <a:rPr lang="nl-NL" baseline="0" dirty="0" smtClean="0"/>
              <a:t> </a:t>
            </a:r>
            <a:r>
              <a:rPr lang="nl-NL" baseline="0" dirty="0" err="1" smtClean="0"/>
              <a:t>virtue</a:t>
            </a:r>
            <a:r>
              <a:rPr lang="nl-NL" baseline="0" dirty="0" smtClean="0"/>
              <a:t> of </a:t>
            </a:r>
            <a:r>
              <a:rPr lang="nl-NL" baseline="0" dirty="0" err="1" smtClean="0"/>
              <a:t>their</a:t>
            </a:r>
            <a:r>
              <a:rPr lang="nl-NL" baseline="0" dirty="0" smtClean="0"/>
              <a:t> </a:t>
            </a:r>
            <a:r>
              <a:rPr lang="nl-NL" baseline="0" dirty="0" err="1" smtClean="0"/>
              <a:t>very</a:t>
            </a:r>
            <a:r>
              <a:rPr lang="nl-NL" baseline="0" dirty="0" smtClean="0"/>
              <a:t> </a:t>
            </a:r>
            <a:r>
              <a:rPr lang="nl-NL" baseline="0" dirty="0" err="1" smtClean="0"/>
              <a:t>presence</a:t>
            </a:r>
            <a:r>
              <a:rPr lang="nl-NL" baseline="0" dirty="0" smtClean="0"/>
              <a:t>. Care is </a:t>
            </a:r>
            <a:r>
              <a:rPr lang="nl-NL" baseline="0" dirty="0" err="1" smtClean="0"/>
              <a:t>needed</a:t>
            </a:r>
            <a:r>
              <a:rPr lang="nl-NL" baseline="0" dirty="0" smtClean="0"/>
              <a:t> to </a:t>
            </a:r>
            <a:r>
              <a:rPr lang="nl-NL" baseline="0" dirty="0" err="1" smtClean="0"/>
              <a:t>avoid</a:t>
            </a:r>
            <a:r>
              <a:rPr lang="nl-NL" baseline="0" dirty="0" smtClean="0"/>
              <a:t> </a:t>
            </a:r>
            <a:r>
              <a:rPr lang="nl-NL" baseline="0" dirty="0" err="1" smtClean="0"/>
              <a:t>distortion</a:t>
            </a:r>
            <a:r>
              <a:rPr lang="nl-NL" baseline="0" dirty="0" smtClean="0"/>
              <a:t> of </a:t>
            </a:r>
            <a:r>
              <a:rPr lang="nl-NL" baseline="0" dirty="0" err="1" smtClean="0"/>
              <a:t>domestic</a:t>
            </a:r>
            <a:r>
              <a:rPr lang="nl-NL" baseline="0" dirty="0" smtClean="0"/>
              <a:t> </a:t>
            </a:r>
            <a:r>
              <a:rPr lang="nl-NL" baseline="0" dirty="0" err="1" smtClean="0"/>
              <a:t>accountability</a:t>
            </a:r>
            <a:r>
              <a:rPr lang="nl-NL" baseline="0" dirty="0" smtClean="0"/>
              <a:t> </a:t>
            </a:r>
            <a:r>
              <a:rPr lang="nl-NL" baseline="0" dirty="0" err="1" smtClean="0"/>
              <a:t>arrangements</a:t>
            </a:r>
            <a:r>
              <a:rPr lang="nl-NL" baseline="0" dirty="0" smtClean="0"/>
              <a:t>, </a:t>
            </a:r>
            <a:r>
              <a:rPr lang="nl-NL" baseline="0" dirty="0" err="1" smtClean="0"/>
              <a:t>or</a:t>
            </a:r>
            <a:r>
              <a:rPr lang="nl-NL" baseline="0" dirty="0" smtClean="0"/>
              <a:t> </a:t>
            </a:r>
            <a:r>
              <a:rPr lang="nl-NL" baseline="0" dirty="0" err="1" smtClean="0"/>
              <a:t>insisting</a:t>
            </a:r>
            <a:r>
              <a:rPr lang="nl-NL" baseline="0" dirty="0" smtClean="0"/>
              <a:t> </a:t>
            </a:r>
            <a:r>
              <a:rPr lang="nl-NL" baseline="0" dirty="0" err="1" smtClean="0"/>
              <a:t>on</a:t>
            </a:r>
            <a:r>
              <a:rPr lang="nl-NL" baseline="0" dirty="0" smtClean="0"/>
              <a:t> M&amp;E </a:t>
            </a:r>
            <a:r>
              <a:rPr lang="nl-NL" baseline="0" dirty="0" err="1" smtClean="0"/>
              <a:t>frameworks</a:t>
            </a:r>
            <a:r>
              <a:rPr lang="nl-NL" baseline="0" dirty="0" smtClean="0"/>
              <a:t> </a:t>
            </a:r>
            <a:r>
              <a:rPr lang="nl-NL" baseline="0" dirty="0" err="1" smtClean="0"/>
              <a:t>or</a:t>
            </a:r>
            <a:r>
              <a:rPr lang="nl-NL" baseline="0" dirty="0" smtClean="0"/>
              <a:t> </a:t>
            </a:r>
            <a:r>
              <a:rPr lang="nl-NL" baseline="0" dirty="0" err="1" smtClean="0"/>
              <a:t>delivery</a:t>
            </a:r>
            <a:r>
              <a:rPr lang="nl-NL" baseline="0" dirty="0" smtClean="0"/>
              <a:t> </a:t>
            </a:r>
            <a:r>
              <a:rPr lang="nl-NL" baseline="0" dirty="0" err="1" smtClean="0"/>
              <a:t>modalities</a:t>
            </a:r>
            <a:r>
              <a:rPr lang="nl-NL" baseline="0" dirty="0" smtClean="0"/>
              <a:t> </a:t>
            </a:r>
            <a:r>
              <a:rPr lang="nl-NL" baseline="0" dirty="0" err="1" smtClean="0"/>
              <a:t>that</a:t>
            </a:r>
            <a:r>
              <a:rPr lang="nl-NL" baseline="0" dirty="0" smtClean="0"/>
              <a:t> </a:t>
            </a:r>
            <a:r>
              <a:rPr lang="nl-NL" baseline="0" dirty="0" err="1" smtClean="0"/>
              <a:t>can</a:t>
            </a:r>
            <a:r>
              <a:rPr lang="nl-NL" baseline="0" dirty="0" smtClean="0"/>
              <a:t> </a:t>
            </a:r>
            <a:r>
              <a:rPr lang="nl-NL" baseline="0" dirty="0" err="1" smtClean="0"/>
              <a:t>actually</a:t>
            </a:r>
            <a:r>
              <a:rPr lang="nl-NL" baseline="0" dirty="0" smtClean="0"/>
              <a:t> </a:t>
            </a:r>
            <a:r>
              <a:rPr lang="nl-NL" baseline="0" dirty="0" err="1" smtClean="0"/>
              <a:t>undermine</a:t>
            </a:r>
            <a:r>
              <a:rPr lang="nl-NL" baseline="0" dirty="0" smtClean="0"/>
              <a:t> the </a:t>
            </a:r>
            <a:r>
              <a:rPr lang="nl-NL" baseline="0" dirty="0" err="1" smtClean="0"/>
              <a:t>decentralisation</a:t>
            </a:r>
            <a:r>
              <a:rPr lang="nl-NL" baseline="0" dirty="0" smtClean="0"/>
              <a:t> </a:t>
            </a:r>
            <a:r>
              <a:rPr lang="nl-NL" baseline="0" dirty="0" err="1" smtClean="0"/>
              <a:t>process</a:t>
            </a:r>
            <a:r>
              <a:rPr lang="nl-NL" baseline="0" dirty="0" smtClean="0"/>
              <a:t>.</a:t>
            </a:r>
          </a:p>
          <a:p>
            <a:pPr eaLnBrk="1" hangingPunct="1"/>
            <a:r>
              <a:rPr lang="nl-NL" baseline="0" dirty="0" err="1" smtClean="0"/>
              <a:t>Third</a:t>
            </a:r>
            <a:r>
              <a:rPr lang="nl-NL" baseline="0" dirty="0" smtClean="0"/>
              <a:t>, in the spirit of the Paris </a:t>
            </a:r>
            <a:r>
              <a:rPr lang="nl-NL" baseline="0" dirty="0" err="1" smtClean="0"/>
              <a:t>Declaration</a:t>
            </a:r>
            <a:r>
              <a:rPr lang="nl-NL" baseline="0" dirty="0" smtClean="0"/>
              <a:t> </a:t>
            </a:r>
            <a:r>
              <a:rPr lang="nl-NL" baseline="0" dirty="0" err="1" smtClean="0"/>
              <a:t>on</a:t>
            </a:r>
            <a:r>
              <a:rPr lang="nl-NL" baseline="0" dirty="0" smtClean="0"/>
              <a:t> </a:t>
            </a:r>
            <a:r>
              <a:rPr lang="nl-NL" baseline="0" dirty="0" err="1" smtClean="0"/>
              <a:t>aid</a:t>
            </a:r>
            <a:r>
              <a:rPr lang="nl-NL" baseline="0" dirty="0" smtClean="0"/>
              <a:t> </a:t>
            </a:r>
            <a:r>
              <a:rPr lang="nl-NL" baseline="0" dirty="0" err="1" smtClean="0"/>
              <a:t>effectiveness</a:t>
            </a:r>
            <a:r>
              <a:rPr lang="nl-NL" baseline="0" dirty="0" smtClean="0"/>
              <a:t>, donors have </a:t>
            </a:r>
            <a:r>
              <a:rPr lang="nl-NL" baseline="0" dirty="0" err="1" smtClean="0"/>
              <a:t>developed</a:t>
            </a:r>
            <a:r>
              <a:rPr lang="nl-NL" baseline="0" dirty="0" smtClean="0"/>
              <a:t> a set of </a:t>
            </a:r>
            <a:r>
              <a:rPr lang="nl-NL" baseline="0" dirty="0" err="1" smtClean="0"/>
              <a:t>general</a:t>
            </a:r>
            <a:r>
              <a:rPr lang="nl-NL" baseline="0" dirty="0" smtClean="0"/>
              <a:t> and </a:t>
            </a:r>
            <a:r>
              <a:rPr lang="nl-NL" baseline="0" dirty="0" err="1" smtClean="0"/>
              <a:t>specific</a:t>
            </a:r>
            <a:r>
              <a:rPr lang="nl-NL" baseline="0" dirty="0" smtClean="0"/>
              <a:t> </a:t>
            </a:r>
            <a:r>
              <a:rPr lang="nl-NL" baseline="0" dirty="0" err="1" smtClean="0"/>
              <a:t>guidelines</a:t>
            </a:r>
            <a:r>
              <a:rPr lang="nl-NL" baseline="0" dirty="0" smtClean="0"/>
              <a:t> </a:t>
            </a:r>
            <a:r>
              <a:rPr lang="nl-NL" baseline="0" dirty="0" err="1" smtClean="0"/>
              <a:t>that</a:t>
            </a:r>
            <a:r>
              <a:rPr lang="nl-NL" baseline="0" dirty="0" smtClean="0"/>
              <a:t> </a:t>
            </a:r>
            <a:r>
              <a:rPr lang="nl-NL" baseline="0" dirty="0" err="1" smtClean="0"/>
              <a:t>address</a:t>
            </a:r>
            <a:r>
              <a:rPr lang="nl-NL" baseline="0" dirty="0" smtClean="0"/>
              <a:t> the </a:t>
            </a:r>
            <a:r>
              <a:rPr lang="nl-NL" baseline="0" dirty="0" err="1" smtClean="0"/>
              <a:t>implications</a:t>
            </a:r>
            <a:r>
              <a:rPr lang="nl-NL" baseline="0" dirty="0" smtClean="0"/>
              <a:t> of the Paris </a:t>
            </a:r>
            <a:r>
              <a:rPr lang="nl-NL" baseline="0" dirty="0" err="1" smtClean="0"/>
              <a:t>Declararation</a:t>
            </a:r>
            <a:r>
              <a:rPr lang="nl-NL" baseline="0" dirty="0" smtClean="0"/>
              <a:t> </a:t>
            </a:r>
            <a:r>
              <a:rPr lang="nl-NL" baseline="0" dirty="0" err="1" smtClean="0"/>
              <a:t>on</a:t>
            </a:r>
            <a:r>
              <a:rPr lang="nl-NL" baseline="0" dirty="0" smtClean="0"/>
              <a:t> </a:t>
            </a:r>
            <a:r>
              <a:rPr lang="nl-NL" baseline="0" dirty="0" err="1" smtClean="0"/>
              <a:t>supporting</a:t>
            </a:r>
            <a:r>
              <a:rPr lang="nl-NL" baseline="0" dirty="0" smtClean="0"/>
              <a:t> </a:t>
            </a:r>
            <a:r>
              <a:rPr lang="nl-NL" baseline="0" dirty="0" err="1" smtClean="0"/>
              <a:t>decentralisation</a:t>
            </a:r>
            <a:r>
              <a:rPr lang="nl-NL" baseline="0" dirty="0" smtClean="0"/>
              <a:t> </a:t>
            </a:r>
            <a:r>
              <a:rPr lang="nl-NL" baseline="0" dirty="0" err="1" smtClean="0"/>
              <a:t>processes</a:t>
            </a:r>
            <a:r>
              <a:rPr lang="nl-NL" baseline="0" dirty="0" smtClean="0"/>
              <a:t>. The </a:t>
            </a:r>
            <a:r>
              <a:rPr lang="nl-NL" baseline="0" dirty="0" err="1" smtClean="0"/>
              <a:t>following</a:t>
            </a:r>
            <a:r>
              <a:rPr lang="nl-NL" baseline="0" dirty="0" smtClean="0"/>
              <a:t> </a:t>
            </a:r>
            <a:r>
              <a:rPr lang="nl-NL" baseline="0" dirty="0" err="1" smtClean="0"/>
              <a:t>two</a:t>
            </a:r>
            <a:r>
              <a:rPr lang="nl-NL" baseline="0" dirty="0" smtClean="0"/>
              <a:t> </a:t>
            </a:r>
            <a:r>
              <a:rPr lang="nl-NL" baseline="0" dirty="0" err="1" smtClean="0"/>
              <a:t>slides</a:t>
            </a:r>
            <a:r>
              <a:rPr lang="nl-NL" baseline="0" dirty="0" smtClean="0"/>
              <a:t> </a:t>
            </a:r>
            <a:r>
              <a:rPr lang="nl-NL" baseline="0" dirty="0" err="1" smtClean="0"/>
              <a:t>highlight</a:t>
            </a:r>
            <a:r>
              <a:rPr lang="nl-NL" baseline="0" dirty="0" smtClean="0"/>
              <a:t> a </a:t>
            </a:r>
            <a:r>
              <a:rPr lang="nl-NL" baseline="0" dirty="0" err="1" smtClean="0"/>
              <a:t>number</a:t>
            </a:r>
            <a:r>
              <a:rPr lang="nl-NL" baseline="0" dirty="0" smtClean="0"/>
              <a:t> of </a:t>
            </a:r>
            <a:r>
              <a:rPr lang="nl-NL" baseline="0" dirty="0" err="1" smtClean="0"/>
              <a:t>principles</a:t>
            </a:r>
            <a:r>
              <a:rPr lang="nl-NL" baseline="0" dirty="0" smtClean="0"/>
              <a:t> </a:t>
            </a:r>
            <a:r>
              <a:rPr lang="nl-NL" baseline="0" dirty="0" err="1" smtClean="0"/>
              <a:t>drawn</a:t>
            </a:r>
            <a:r>
              <a:rPr lang="nl-NL" baseline="0" dirty="0" smtClean="0"/>
              <a:t> </a:t>
            </a:r>
            <a:r>
              <a:rPr lang="nl-NL" baseline="0" dirty="0" err="1" smtClean="0"/>
              <a:t>from</a:t>
            </a:r>
            <a:r>
              <a:rPr lang="nl-NL" baseline="0" dirty="0" smtClean="0"/>
              <a:t> the </a:t>
            </a:r>
            <a:r>
              <a:rPr lang="nl-NL" baseline="0" dirty="0" err="1" smtClean="0"/>
              <a:t>specific</a:t>
            </a:r>
            <a:r>
              <a:rPr lang="nl-NL" baseline="0" dirty="0" smtClean="0"/>
              <a:t> </a:t>
            </a:r>
            <a:r>
              <a:rPr lang="nl-NL" baseline="0" dirty="0" err="1" smtClean="0"/>
              <a:t>guidelines</a:t>
            </a:r>
            <a:r>
              <a:rPr lang="nl-NL" baseline="0" dirty="0" smtClean="0"/>
              <a:t> </a:t>
            </a:r>
            <a:r>
              <a:rPr lang="nl-NL" baseline="0" dirty="0" err="1" smtClean="0"/>
              <a:t>that</a:t>
            </a:r>
            <a:r>
              <a:rPr lang="nl-NL" baseline="0" dirty="0" smtClean="0"/>
              <a:t> </a:t>
            </a:r>
            <a:r>
              <a:rPr lang="nl-NL" baseline="0" dirty="0" err="1" smtClean="0"/>
              <a:t>address</a:t>
            </a:r>
            <a:r>
              <a:rPr lang="nl-NL" baseline="0" dirty="0" smtClean="0"/>
              <a:t> issues </a:t>
            </a:r>
            <a:r>
              <a:rPr lang="nl-NL" baseline="0" dirty="0" err="1" smtClean="0"/>
              <a:t>related</a:t>
            </a:r>
            <a:r>
              <a:rPr lang="nl-NL" baseline="0" dirty="0" smtClean="0"/>
              <a:t> to </a:t>
            </a:r>
            <a:r>
              <a:rPr lang="nl-NL" baseline="0" dirty="0" err="1" smtClean="0"/>
              <a:t>political</a:t>
            </a:r>
            <a:r>
              <a:rPr lang="nl-NL" baseline="0" dirty="0" smtClean="0"/>
              <a:t> </a:t>
            </a:r>
            <a:r>
              <a:rPr lang="nl-NL" baseline="0" dirty="0" err="1" smtClean="0"/>
              <a:t>decentralisation</a:t>
            </a:r>
            <a:r>
              <a:rPr lang="nl-NL" baseline="0" dirty="0" smtClean="0"/>
              <a:t>, </a:t>
            </a:r>
            <a:r>
              <a:rPr lang="nl-NL" baseline="0" dirty="0" err="1" smtClean="0"/>
              <a:t>local</a:t>
            </a:r>
            <a:r>
              <a:rPr lang="nl-NL" baseline="0" dirty="0" smtClean="0"/>
              <a:t> </a:t>
            </a:r>
            <a:r>
              <a:rPr lang="nl-NL" baseline="0" dirty="0" err="1" smtClean="0"/>
              <a:t>governance</a:t>
            </a:r>
            <a:r>
              <a:rPr lang="nl-NL" baseline="0" dirty="0" smtClean="0"/>
              <a:t> and </a:t>
            </a:r>
            <a:r>
              <a:rPr lang="nl-NL" baseline="0" dirty="0" err="1" smtClean="0"/>
              <a:t>domestic</a:t>
            </a:r>
            <a:r>
              <a:rPr lang="nl-NL" baseline="0" dirty="0" smtClean="0"/>
              <a:t> </a:t>
            </a:r>
            <a:r>
              <a:rPr lang="nl-NL" baseline="0" dirty="0" err="1" smtClean="0"/>
              <a:t>accountability</a:t>
            </a:r>
            <a:r>
              <a:rPr lang="nl-NL" baseline="0" dirty="0" smtClean="0"/>
              <a:t> </a:t>
            </a:r>
            <a:endParaRPr lang="nl-NL"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GB" dirty="0" smtClean="0"/>
              <a:t>This and the next slide summarise</a:t>
            </a:r>
            <a:r>
              <a:rPr lang="en-GB" baseline="0" dirty="0" smtClean="0"/>
              <a:t> a number of pertinent principles drawn from the 2009 </a:t>
            </a:r>
            <a:r>
              <a:rPr lang="en-US" sz="1200" b="1" kern="1200" dirty="0" smtClean="0">
                <a:solidFill>
                  <a:schemeClr val="tx1"/>
                </a:solidFill>
                <a:latin typeface="Times New Roman" pitchFamily="18" charset="0"/>
                <a:ea typeface="+mn-ea"/>
                <a:cs typeface="+mn-cs"/>
              </a:rPr>
              <a:t>Specific Guiding Principles for Enhancing Alignment and </a:t>
            </a:r>
            <a:r>
              <a:rPr lang="en-US" sz="1200" b="1" kern="1200" dirty="0" err="1" smtClean="0">
                <a:solidFill>
                  <a:schemeClr val="tx1"/>
                </a:solidFill>
                <a:latin typeface="Times New Roman" pitchFamily="18" charset="0"/>
                <a:ea typeface="+mn-ea"/>
                <a:cs typeface="+mn-cs"/>
              </a:rPr>
              <a:t>Harmonisation</a:t>
            </a:r>
            <a:r>
              <a:rPr lang="en-US" sz="1200" b="1" kern="1200" dirty="0" smtClean="0">
                <a:solidFill>
                  <a:schemeClr val="tx1"/>
                </a:solidFill>
                <a:latin typeface="Times New Roman" pitchFamily="18" charset="0"/>
                <a:ea typeface="+mn-ea"/>
                <a:cs typeface="+mn-cs"/>
              </a:rPr>
              <a:t> on Local Governance and </a:t>
            </a:r>
            <a:r>
              <a:rPr lang="en-US" sz="1200" b="1" kern="1200" dirty="0" err="1" smtClean="0">
                <a:solidFill>
                  <a:schemeClr val="tx1"/>
                </a:solidFill>
                <a:latin typeface="Times New Roman" pitchFamily="18" charset="0"/>
                <a:ea typeface="+mn-ea"/>
                <a:cs typeface="+mn-cs"/>
              </a:rPr>
              <a:t>Decentralisation</a:t>
            </a:r>
            <a:r>
              <a:rPr lang="en-US" sz="1200" b="1" kern="1200" dirty="0" smtClean="0">
                <a:solidFill>
                  <a:schemeClr val="tx1"/>
                </a:solidFill>
                <a:latin typeface="Times New Roman" pitchFamily="18" charset="0"/>
                <a:ea typeface="+mn-ea"/>
                <a:cs typeface="+mn-cs"/>
              </a:rPr>
              <a:t> that will apply to specific country contexts” </a:t>
            </a:r>
            <a:r>
              <a:rPr lang="en-US" sz="1200" b="1" kern="1200" dirty="0" err="1" smtClean="0">
                <a:solidFill>
                  <a:schemeClr val="tx1"/>
                </a:solidFill>
                <a:latin typeface="Times New Roman" pitchFamily="18" charset="0"/>
                <a:ea typeface="+mn-ea"/>
                <a:cs typeface="+mn-cs"/>
              </a:rPr>
              <a:t>iDWG</a:t>
            </a:r>
            <a:r>
              <a:rPr lang="en-US" sz="1200" b="1" kern="1200" dirty="0" smtClean="0">
                <a:solidFill>
                  <a:schemeClr val="tx1"/>
                </a:solidFill>
                <a:latin typeface="Times New Roman" pitchFamily="18" charset="0"/>
                <a:ea typeface="+mn-ea"/>
                <a:cs typeface="+mn-cs"/>
              </a:rPr>
              <a:t>-</a:t>
            </a:r>
            <a:r>
              <a:rPr lang="en-US" sz="1200" b="1" kern="1200" baseline="0" dirty="0" smtClean="0">
                <a:solidFill>
                  <a:schemeClr val="tx1"/>
                </a:solidFill>
                <a:latin typeface="Times New Roman" pitchFamily="18" charset="0"/>
                <a:ea typeface="+mn-ea"/>
                <a:cs typeface="+mn-cs"/>
              </a:rPr>
              <a:t> DLG</a:t>
            </a:r>
            <a:endParaRPr lang="en-GB"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9698" name="Tijdelijke aanduiding voor dia-afbeelding 1"/>
          <p:cNvSpPr>
            <a:spLocks noGrp="1" noRot="1" noChangeAspect="1" noTextEdit="1"/>
          </p:cNvSpPr>
          <p:nvPr>
            <p:ph type="sldImg"/>
          </p:nvPr>
        </p:nvSpPr>
        <p:spPr>
          <a:xfrm>
            <a:off x="900113" y="657225"/>
            <a:ext cx="5059362" cy="3503613"/>
          </a:xfrm>
          <a:ln/>
        </p:spPr>
      </p:sp>
      <p:sp>
        <p:nvSpPr>
          <p:cNvPr id="29699" name="Tijdelijke aanduiding voor notities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GB" dirty="0" smtClean="0"/>
              <a:t>OECD-DAC (2009) Guiding Principles for enhanced impact, usage and harmonisation, 2009. This document is also printed in the participants kits.</a:t>
            </a:r>
          </a:p>
          <a:p>
            <a:endParaRPr lang="en-GB" dirty="0" smtClean="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603" name="Rectangle 2"/>
          <p:cNvSpPr>
            <a:spLocks noGrp="1" noRot="1" noChangeAspect="1" noChangeArrowheads="1" noTextEdit="1"/>
          </p:cNvSpPr>
          <p:nvPr>
            <p:ph type="sldImg"/>
          </p:nvPr>
        </p:nvSpPr>
        <p:spPr>
          <a:xfrm>
            <a:off x="900113" y="657225"/>
            <a:ext cx="5059362" cy="3503613"/>
          </a:xfrm>
          <a:ln/>
        </p:spPr>
      </p:sp>
      <p:sp>
        <p:nvSpPr>
          <p:cNvPr id="25604" name="Rectangle 3"/>
          <p:cNvSpPr>
            <a:spLocks noGrp="1" noChangeArrowheads="1"/>
          </p:cNvSpPr>
          <p:nvPr>
            <p:ph type="body" idx="1"/>
          </p:nvPr>
        </p:nvSpPr>
        <p:spPr>
          <a:noFill/>
          <a:ln/>
        </p:spPr>
        <p:txBody>
          <a:bodyPr/>
          <a:lstStyle/>
          <a:p>
            <a:pPr marL="229880" indent="-229880" eaLnBrk="1" hangingPunct="1"/>
            <a:r>
              <a:rPr lang="nl-NL" dirty="0" err="1">
                <a:latin typeface="Arial" charset="0"/>
                <a:ea typeface="ＭＳ Ｐゴシック" charset="-128"/>
                <a:cs typeface="ＭＳ Ｐゴシック" charset="-128"/>
              </a:rPr>
              <a:t>This</a:t>
            </a:r>
            <a:r>
              <a:rPr lang="nl-NL" dirty="0">
                <a:latin typeface="Arial" charset="0"/>
                <a:ea typeface="ＭＳ Ｐゴシック" charset="-128"/>
                <a:cs typeface="ＭＳ Ｐゴシック" charset="-128"/>
              </a:rPr>
              <a:t> is the OECD-DAC </a:t>
            </a:r>
            <a:r>
              <a:rPr lang="nl-NL" dirty="0" err="1">
                <a:latin typeface="Arial" charset="0"/>
                <a:ea typeface="ＭＳ Ｐゴシック" charset="-128"/>
                <a:cs typeface="ＭＳ Ｐゴシック" charset="-128"/>
              </a:rPr>
              <a:t>definition</a:t>
            </a:r>
            <a:r>
              <a:rPr lang="nl-NL" dirty="0">
                <a:latin typeface="Arial" charset="0"/>
                <a:ea typeface="ＭＳ Ｐゴシック" charset="-128"/>
                <a:cs typeface="ＭＳ Ｐゴシック" charset="-128"/>
              </a:rPr>
              <a:t> of </a:t>
            </a:r>
            <a:r>
              <a:rPr lang="nl-NL" dirty="0" err="1">
                <a:latin typeface="Arial" charset="0"/>
                <a:ea typeface="ＭＳ Ｐゴシック" charset="-128"/>
                <a:cs typeface="ＭＳ Ｐゴシック" charset="-128"/>
              </a:rPr>
              <a:t>political</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economy</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analysis</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It</a:t>
            </a:r>
            <a:r>
              <a:rPr lang="nl-NL" dirty="0">
                <a:latin typeface="Arial" charset="0"/>
                <a:ea typeface="ＭＳ Ｐゴシック" charset="-128"/>
                <a:cs typeface="ＭＳ Ｐゴシック" charset="-128"/>
              </a:rPr>
              <a:t> draws </a:t>
            </a:r>
            <a:r>
              <a:rPr lang="nl-NL" dirty="0" err="1">
                <a:latin typeface="Arial" charset="0"/>
                <a:ea typeface="ＭＳ Ｐゴシック" charset="-128"/>
                <a:cs typeface="ＭＳ Ｐゴシック" charset="-128"/>
              </a:rPr>
              <a:t>particular</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attention</a:t>
            </a:r>
            <a:r>
              <a:rPr lang="nl-NL" dirty="0">
                <a:latin typeface="Arial" charset="0"/>
                <a:ea typeface="ＭＳ Ｐゴシック" charset="-128"/>
                <a:cs typeface="ＭＳ Ｐゴシック" charset="-128"/>
              </a:rPr>
              <a:t> to politics, </a:t>
            </a:r>
            <a:r>
              <a:rPr lang="nl-NL" dirty="0" err="1">
                <a:latin typeface="Arial" charset="0"/>
                <a:ea typeface="ＭＳ Ｐゴシック" charset="-128"/>
                <a:cs typeface="ＭＳ Ｐゴシック" charset="-128"/>
              </a:rPr>
              <a:t>understood</a:t>
            </a:r>
            <a:r>
              <a:rPr lang="nl-NL" dirty="0">
                <a:latin typeface="Arial" charset="0"/>
                <a:ea typeface="ＭＳ Ｐゴシック" charset="-128"/>
                <a:cs typeface="ＭＳ Ｐゴシック" charset="-128"/>
              </a:rPr>
              <a:t> in </a:t>
            </a:r>
            <a:r>
              <a:rPr lang="nl-NL" dirty="0" err="1">
                <a:latin typeface="Arial" charset="0"/>
                <a:ea typeface="ＭＳ Ｐゴシック" charset="-128"/>
                <a:cs typeface="ＭＳ Ｐゴシック" charset="-128"/>
              </a:rPr>
              <a:t>terms</a:t>
            </a:r>
            <a:r>
              <a:rPr lang="nl-NL" dirty="0">
                <a:latin typeface="Arial" charset="0"/>
                <a:ea typeface="ＭＳ Ｐゴシック" charset="-128"/>
                <a:cs typeface="ＭＳ Ｐゴシック" charset="-128"/>
              </a:rPr>
              <a:t> of </a:t>
            </a:r>
            <a:r>
              <a:rPr lang="nl-NL" dirty="0" err="1">
                <a:latin typeface="Arial" charset="0"/>
                <a:ea typeface="ＭＳ Ｐゴシック" charset="-128"/>
                <a:cs typeface="ＭＳ Ｐゴシック" charset="-128"/>
              </a:rPr>
              <a:t>contestation</a:t>
            </a:r>
            <a:r>
              <a:rPr lang="nl-NL" dirty="0">
                <a:latin typeface="Arial" charset="0"/>
                <a:ea typeface="ＭＳ Ｐゴシック" charset="-128"/>
                <a:cs typeface="ＭＳ Ｐゴシック" charset="-128"/>
              </a:rPr>
              <a:t> and </a:t>
            </a:r>
            <a:r>
              <a:rPr lang="nl-NL" dirty="0" err="1">
                <a:latin typeface="Arial" charset="0"/>
                <a:ea typeface="ＭＳ Ｐゴシック" charset="-128"/>
                <a:cs typeface="ＭＳ Ｐゴシック" charset="-128"/>
              </a:rPr>
              <a:t>bargaining</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between</a:t>
            </a:r>
            <a:r>
              <a:rPr lang="nl-NL" dirty="0">
                <a:latin typeface="Arial" charset="0"/>
                <a:ea typeface="ＭＳ Ｐゴシック" charset="-128"/>
                <a:cs typeface="ＭＳ Ｐゴシック" charset="-128"/>
              </a:rPr>
              <a:t> interest </a:t>
            </a:r>
            <a:r>
              <a:rPr lang="nl-NL" dirty="0" err="1">
                <a:latin typeface="Arial" charset="0"/>
                <a:ea typeface="ＭＳ Ｐゴシック" charset="-128"/>
                <a:cs typeface="ＭＳ Ｐゴシック" charset="-128"/>
              </a:rPr>
              <a:t>groups</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with</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competing</a:t>
            </a:r>
            <a:r>
              <a:rPr lang="nl-NL" dirty="0">
                <a:latin typeface="Arial" charset="0"/>
                <a:ea typeface="ＭＳ Ｐゴシック" charset="-128"/>
                <a:cs typeface="ＭＳ Ｐゴシック" charset="-128"/>
              </a:rPr>
              <a:t> claims over </a:t>
            </a:r>
            <a:r>
              <a:rPr lang="nl-NL" dirty="0" err="1">
                <a:latin typeface="Arial" charset="0"/>
                <a:ea typeface="ＭＳ Ｐゴシック" charset="-128"/>
                <a:cs typeface="ＭＳ Ｐゴシック" charset="-128"/>
              </a:rPr>
              <a:t>rights</a:t>
            </a:r>
            <a:r>
              <a:rPr lang="nl-NL" dirty="0">
                <a:latin typeface="Arial" charset="0"/>
                <a:ea typeface="ＭＳ Ｐゴシック" charset="-128"/>
                <a:cs typeface="ＭＳ Ｐゴシック" charset="-128"/>
              </a:rPr>
              <a:t> and resources. </a:t>
            </a:r>
            <a:r>
              <a:rPr lang="nl-NL" dirty="0" err="1">
                <a:latin typeface="Arial" charset="0"/>
                <a:ea typeface="ＭＳ Ｐゴシック" charset="-128"/>
                <a:cs typeface="ＭＳ Ｐゴシック" charset="-128"/>
              </a:rPr>
              <a:t>However</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it</a:t>
            </a:r>
            <a:r>
              <a:rPr lang="nl-NL" dirty="0">
                <a:latin typeface="Arial" charset="0"/>
                <a:ea typeface="ＭＳ Ｐゴシック" charset="-128"/>
                <a:cs typeface="ＭＳ Ｐゴシック" charset="-128"/>
              </a:rPr>
              <a:t> is </a:t>
            </a:r>
            <a:r>
              <a:rPr lang="nl-NL" dirty="0" err="1">
                <a:latin typeface="Arial" charset="0"/>
                <a:ea typeface="ＭＳ Ｐゴシック" charset="-128"/>
                <a:cs typeface="ＭＳ Ｐゴシック" charset="-128"/>
              </a:rPr>
              <a:t>equally</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concerned</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with</a:t>
            </a:r>
            <a:r>
              <a:rPr lang="nl-NL" dirty="0">
                <a:latin typeface="Arial" charset="0"/>
                <a:ea typeface="ＭＳ Ｐゴシック" charset="-128"/>
                <a:cs typeface="ＭＳ Ｐゴシック" charset="-128"/>
              </a:rPr>
              <a:t> the </a:t>
            </a:r>
            <a:r>
              <a:rPr lang="nl-NL" dirty="0" err="1">
                <a:latin typeface="Arial" charset="0"/>
                <a:ea typeface="ＭＳ Ｐゴシック" charset="-128"/>
                <a:cs typeface="ＭＳ Ｐゴシック" charset="-128"/>
              </a:rPr>
              <a:t>economic</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processes</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that</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generate</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wealth</a:t>
            </a:r>
            <a:r>
              <a:rPr lang="nl-NL" dirty="0">
                <a:latin typeface="Arial" charset="0"/>
                <a:ea typeface="ＭＳ Ｐゴシック" charset="-128"/>
                <a:cs typeface="ＭＳ Ｐゴシック" charset="-128"/>
              </a:rPr>
              <a:t>, and </a:t>
            </a:r>
            <a:r>
              <a:rPr lang="nl-NL" dirty="0" err="1">
                <a:latin typeface="Arial" charset="0"/>
                <a:ea typeface="ＭＳ Ｐゴシック" charset="-128"/>
                <a:cs typeface="ＭＳ Ｐゴシック" charset="-128"/>
              </a:rPr>
              <a:t>that</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influence</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how</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political</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choices</a:t>
            </a:r>
            <a:r>
              <a:rPr lang="nl-NL" dirty="0">
                <a:latin typeface="Arial" charset="0"/>
                <a:ea typeface="ＭＳ Ｐゴシック" charset="-128"/>
                <a:cs typeface="ＭＳ Ｐゴシック" charset="-128"/>
              </a:rPr>
              <a:t> are made. In </a:t>
            </a:r>
            <a:r>
              <a:rPr lang="nl-NL" dirty="0" err="1">
                <a:latin typeface="Arial" charset="0"/>
                <a:ea typeface="ＭＳ Ｐゴシック" charset="-128"/>
                <a:cs typeface="ＭＳ Ｐゴシック" charset="-128"/>
              </a:rPr>
              <a:t>reality</a:t>
            </a:r>
            <a:r>
              <a:rPr lang="nl-NL" dirty="0">
                <a:latin typeface="Arial" charset="0"/>
                <a:ea typeface="ＭＳ Ｐゴシック" charset="-128"/>
                <a:cs typeface="ＭＳ Ｐゴシック" charset="-128"/>
              </a:rPr>
              <a:t> these </a:t>
            </a:r>
            <a:r>
              <a:rPr lang="nl-NL" dirty="0" err="1">
                <a:latin typeface="Arial" charset="0"/>
                <a:ea typeface="ＭＳ Ｐゴシック" charset="-128"/>
                <a:cs typeface="ＭＳ Ｐゴシック" charset="-128"/>
              </a:rPr>
              <a:t>processes</a:t>
            </a:r>
            <a:r>
              <a:rPr lang="nl-NL" dirty="0">
                <a:latin typeface="Arial" charset="0"/>
                <a:ea typeface="ＭＳ Ｐゴシック" charset="-128"/>
                <a:cs typeface="ＭＳ Ｐゴシック" charset="-128"/>
              </a:rPr>
              <a:t> are </a:t>
            </a:r>
            <a:r>
              <a:rPr lang="nl-NL" dirty="0" err="1">
                <a:latin typeface="Arial" charset="0"/>
                <a:ea typeface="ＭＳ Ｐゴシック" charset="-128"/>
                <a:cs typeface="ＭＳ Ｐゴシック" charset="-128"/>
              </a:rPr>
              <a:t>closely</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inter-related</a:t>
            </a:r>
            <a:r>
              <a:rPr lang="nl-NL" dirty="0">
                <a:latin typeface="Arial" charset="0"/>
                <a:ea typeface="ＭＳ Ｐゴシック" charset="-128"/>
                <a:cs typeface="ＭＳ Ｐゴシック" charset="-128"/>
              </a:rPr>
              <a:t> and part of a </a:t>
            </a:r>
            <a:r>
              <a:rPr lang="nl-NL" dirty="0" err="1">
                <a:latin typeface="Arial" charset="0"/>
                <a:ea typeface="ＭＳ Ｐゴシック" charset="-128"/>
                <a:cs typeface="ＭＳ Ｐゴシック" charset="-128"/>
              </a:rPr>
              <a:t>unified</a:t>
            </a:r>
            <a:r>
              <a:rPr lang="nl-NL" dirty="0">
                <a:latin typeface="Arial" charset="0"/>
                <a:ea typeface="ＭＳ Ｐゴシック" charset="-128"/>
                <a:cs typeface="ＭＳ Ｐゴシック" charset="-128"/>
              </a:rPr>
              <a:t> set of </a:t>
            </a:r>
            <a:r>
              <a:rPr lang="nl-NL" dirty="0" err="1">
                <a:latin typeface="Arial" charset="0"/>
                <a:ea typeface="ＭＳ Ｐゴシック" charset="-128"/>
                <a:cs typeface="ＭＳ Ｐゴシック" charset="-128"/>
              </a:rPr>
              <a:t>dynamics</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which</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influence</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development</a:t>
            </a:r>
            <a:r>
              <a:rPr lang="nl-NL" dirty="0">
                <a:latin typeface="Arial" charset="0"/>
                <a:ea typeface="ＭＳ Ｐゴシック" charset="-128"/>
                <a:cs typeface="ＭＳ Ｐゴシック" charset="-128"/>
              </a:rPr>
              <a:t> </a:t>
            </a:r>
            <a:r>
              <a:rPr lang="nl-NL" dirty="0" err="1">
                <a:latin typeface="Arial" charset="0"/>
                <a:ea typeface="ＭＳ Ｐゴシック" charset="-128"/>
                <a:cs typeface="ＭＳ Ｐゴシック" charset="-128"/>
              </a:rPr>
              <a:t>outcomes</a:t>
            </a:r>
            <a:r>
              <a:rPr lang="nl-NL" dirty="0" smtClean="0">
                <a:latin typeface="Arial" charset="0"/>
                <a:ea typeface="ＭＳ Ｐゴシック" charset="-128"/>
                <a:cs typeface="ＭＳ Ｐゴシック" charset="-128"/>
              </a:rPr>
              <a:t>.</a:t>
            </a:r>
          </a:p>
          <a:p>
            <a:pPr marL="229880" indent="-229880" eaLnBrk="1" hangingPunct="1"/>
            <a:endParaRPr lang="nl-NL" dirty="0" smtClean="0">
              <a:latin typeface="Arial" charset="0"/>
              <a:ea typeface="ＭＳ Ｐゴシック" charset="-128"/>
              <a:cs typeface="ＭＳ Ｐゴシック" charset="-128"/>
            </a:endParaRPr>
          </a:p>
          <a:p>
            <a:pPr marL="229880" indent="-229880" eaLnBrk="1" hangingPunct="1"/>
            <a:r>
              <a:rPr lang="nl-NL" dirty="0" smtClean="0">
                <a:latin typeface="Arial" charset="0"/>
                <a:ea typeface="ＭＳ Ｐゴシック" charset="-128"/>
                <a:cs typeface="ＭＳ Ｐゴシック" charset="-128"/>
              </a:rPr>
              <a:t>These range </a:t>
            </a:r>
            <a:r>
              <a:rPr lang="nl-NL" dirty="0" err="1" smtClean="0">
                <a:latin typeface="Arial" charset="0"/>
                <a:ea typeface="ＭＳ Ｐゴシック" charset="-128"/>
                <a:cs typeface="ＭＳ Ｐゴシック" charset="-128"/>
              </a:rPr>
              <a:t>from</a:t>
            </a:r>
            <a:r>
              <a:rPr lang="nl-NL" dirty="0" smtClean="0">
                <a:latin typeface="Arial" charset="0"/>
                <a:ea typeface="ＭＳ Ｐゴシック" charset="-128"/>
                <a:cs typeface="ＭＳ Ｐゴシック" charset="-128"/>
              </a:rPr>
              <a:t> </a:t>
            </a:r>
            <a:r>
              <a:rPr lang="nl-NL" dirty="0" err="1" smtClean="0">
                <a:latin typeface="Arial" charset="0"/>
                <a:ea typeface="ＭＳ Ｐゴシック" charset="-128"/>
                <a:cs typeface="ＭＳ Ｐゴシック" charset="-128"/>
              </a:rPr>
              <a:t>institutional</a:t>
            </a:r>
            <a:r>
              <a:rPr lang="nl-NL" baseline="0" dirty="0" smtClean="0">
                <a:latin typeface="Arial" charset="0"/>
                <a:ea typeface="ＭＳ Ｐゴシック" charset="-128"/>
                <a:cs typeface="ＭＳ Ｐゴシック" charset="-128"/>
              </a:rPr>
              <a:t> </a:t>
            </a:r>
            <a:r>
              <a:rPr lang="nl-NL" baseline="0" dirty="0" err="1" smtClean="0">
                <a:latin typeface="Arial" charset="0"/>
                <a:ea typeface="ＭＳ Ｐゴシック" charset="-128"/>
                <a:cs typeface="ＭＳ Ｐゴシック" charset="-128"/>
              </a:rPr>
              <a:t>economics</a:t>
            </a:r>
            <a:r>
              <a:rPr lang="nl-NL" baseline="0" dirty="0" smtClean="0">
                <a:latin typeface="Arial" charset="0"/>
                <a:ea typeface="ＭＳ Ｐゴシック" charset="-128"/>
                <a:cs typeface="ＭＳ Ｐゴシック" charset="-128"/>
              </a:rPr>
              <a:t>, </a:t>
            </a:r>
            <a:endParaRPr lang="nl-NL" dirty="0" smtClean="0">
              <a:latin typeface="Arial" charset="0"/>
              <a:ea typeface="ＭＳ Ｐゴシック" charset="-128"/>
              <a:cs typeface="ＭＳ Ｐゴシック" charset="-128"/>
            </a:endParaRPr>
          </a:p>
          <a:p>
            <a:pPr marL="229880" indent="-229880" eaLnBrk="1" hangingPunct="1"/>
            <a:endParaRPr lang="nl-NL" dirty="0">
              <a:latin typeface="Arial" charset="0"/>
              <a:ea typeface="ＭＳ Ｐゴシック" charset="-128"/>
              <a:cs typeface="ＭＳ Ｐゴシック" charset="-128"/>
            </a:endParaRPr>
          </a:p>
          <a:p>
            <a:pPr marL="229880" indent="-229880" eaLnBrk="1" hangingPunct="1"/>
            <a:r>
              <a:rPr lang="nl-NL" i="1" dirty="0" err="1">
                <a:latin typeface="Arial" charset="0"/>
                <a:ea typeface="ＭＳ Ｐゴシック" charset="-128"/>
                <a:cs typeface="ＭＳ Ｐゴシック" charset="-128"/>
              </a:rPr>
              <a:t>Source</a:t>
            </a:r>
            <a:r>
              <a:rPr lang="nl-NL" i="1" dirty="0">
                <a:latin typeface="Arial" charset="0"/>
                <a:ea typeface="ＭＳ Ｐゴシック" charset="-128"/>
                <a:cs typeface="ＭＳ Ｐゴシック" charset="-128"/>
              </a:rPr>
              <a:t>: DFID (2009) </a:t>
            </a:r>
            <a:r>
              <a:rPr lang="nl-NL" i="1" dirty="0" err="1">
                <a:latin typeface="Arial" charset="0"/>
                <a:ea typeface="ＭＳ Ｐゴシック" charset="-128"/>
                <a:cs typeface="ＭＳ Ｐゴシック" charset="-128"/>
              </a:rPr>
              <a:t>Political</a:t>
            </a:r>
            <a:r>
              <a:rPr lang="nl-NL" i="1" dirty="0">
                <a:latin typeface="Arial" charset="0"/>
                <a:ea typeface="ＭＳ Ｐゴシック" charset="-128"/>
                <a:cs typeface="ＭＳ Ｐゴシック" charset="-128"/>
              </a:rPr>
              <a:t> </a:t>
            </a:r>
            <a:r>
              <a:rPr lang="nl-NL" i="1" dirty="0" err="1">
                <a:latin typeface="Arial" charset="0"/>
                <a:ea typeface="ＭＳ Ｐゴシック" charset="-128"/>
                <a:cs typeface="ＭＳ Ｐゴシック" charset="-128"/>
              </a:rPr>
              <a:t>Economy</a:t>
            </a:r>
            <a:r>
              <a:rPr lang="nl-NL" i="1" dirty="0">
                <a:latin typeface="Arial" charset="0"/>
                <a:ea typeface="ＭＳ Ｐゴシック" charset="-128"/>
                <a:cs typeface="ＭＳ Ｐゴシック" charset="-128"/>
              </a:rPr>
              <a:t> </a:t>
            </a:r>
            <a:r>
              <a:rPr lang="nl-NL" i="1" dirty="0" err="1">
                <a:latin typeface="Arial" charset="0"/>
                <a:ea typeface="ＭＳ Ｐゴシック" charset="-128"/>
                <a:cs typeface="ＭＳ Ｐゴシック" charset="-128"/>
              </a:rPr>
              <a:t>Analysis</a:t>
            </a:r>
            <a:r>
              <a:rPr lang="nl-NL" i="1" dirty="0">
                <a:latin typeface="Arial" charset="0"/>
                <a:ea typeface="ＭＳ Ｐゴシック" charset="-128"/>
                <a:cs typeface="ＭＳ Ｐゴシック" charset="-128"/>
              </a:rPr>
              <a:t>: </a:t>
            </a:r>
            <a:r>
              <a:rPr lang="nl-NL" i="1" dirty="0" err="1">
                <a:latin typeface="Arial" charset="0"/>
                <a:ea typeface="ＭＳ Ｐゴシック" charset="-128"/>
                <a:cs typeface="ＭＳ Ｐゴシック" charset="-128"/>
              </a:rPr>
              <a:t>How</a:t>
            </a:r>
            <a:r>
              <a:rPr lang="nl-NL" i="1" dirty="0">
                <a:latin typeface="Arial" charset="0"/>
                <a:ea typeface="ＭＳ Ｐゴシック" charset="-128"/>
                <a:cs typeface="ＭＳ Ｐゴシック" charset="-128"/>
              </a:rPr>
              <a:t> To </a:t>
            </a:r>
            <a:r>
              <a:rPr lang="nl-NL" i="1" dirty="0" err="1">
                <a:latin typeface="Arial" charset="0"/>
                <a:ea typeface="ＭＳ Ｐゴシック" charset="-128"/>
                <a:cs typeface="ＭＳ Ｐゴシック" charset="-128"/>
              </a:rPr>
              <a:t>Note</a:t>
            </a:r>
            <a:endParaRPr lang="nl-NL" i="1" dirty="0">
              <a:latin typeface="Arial" charset="0"/>
              <a:ea typeface="ＭＳ Ｐゴシック" charset="-128"/>
              <a:cs typeface="ＭＳ Ｐゴシック" charset="-128"/>
            </a:endParaRPr>
          </a:p>
          <a:p>
            <a:pPr marL="229880" indent="-229880" eaLnBrk="1" hangingPunct="1"/>
            <a:endParaRPr lang="en-US" i="1" dirty="0">
              <a:latin typeface="Arial" charset="0"/>
              <a:ea typeface="ＭＳ Ｐゴシック" charset="-128"/>
              <a:cs typeface="ＭＳ Ｐゴシック" charset="-128"/>
            </a:endParaRPr>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r>
              <a:rPr lang="en-US" dirty="0" smtClean="0"/>
              <a:t>* FRAMEWORKS: a broad approach to political economy analysis which includes a structured set of questions to be addressed</a:t>
            </a:r>
          </a:p>
          <a:p>
            <a:endParaRPr lang="en-US" dirty="0" smtClean="0"/>
          </a:p>
          <a:p>
            <a:r>
              <a:rPr lang="en-US" dirty="0" smtClean="0"/>
              <a:t>TOOL: a means of addressing one or more of the questions set out in the framework (e.g. stakeholder analysis)</a:t>
            </a:r>
          </a:p>
          <a:p>
            <a:endParaRPr lang="en-US" dirty="0" smtClean="0"/>
          </a:p>
          <a:p>
            <a:r>
              <a:rPr lang="en-US" dirty="0" smtClean="0"/>
              <a:t>* Booth: It is not a hard science that requires strict adherence to a single method of enquiry and empirical testing. There are a range of political economy tools available, most of which rely on qualitative assessment and the informed judgment of the analyst. These tools help to set out a range of questions that are likely to be relevant to be asked in a particular context. </a:t>
            </a:r>
          </a:p>
          <a:p>
            <a:endParaRPr lang="en-US" dirty="0" smtClean="0"/>
          </a:p>
          <a:p>
            <a:r>
              <a:rPr lang="en-US" dirty="0" smtClean="0"/>
              <a:t>It also provides some useful concepts – and the body of concepts grows. </a:t>
            </a:r>
          </a:p>
          <a:p>
            <a:endParaRPr lang="en-US" dirty="0" smtClean="0"/>
          </a:p>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fontScale="92500"/>
          </a:bodyPr>
          <a:lstStyle/>
          <a:p>
            <a:pPr eaLnBrk="1" hangingPunct="1">
              <a:lnSpc>
                <a:spcPct val="90000"/>
              </a:lnSpc>
            </a:pPr>
            <a:r>
              <a:rPr lang="nl-NL" sz="1200" dirty="0" smtClean="0"/>
              <a:t>The 2006 </a:t>
            </a:r>
            <a:r>
              <a:rPr lang="nl-NL" sz="1200" dirty="0" err="1" smtClean="0"/>
              <a:t>Development</a:t>
            </a:r>
            <a:r>
              <a:rPr lang="nl-NL" sz="1200" dirty="0" smtClean="0"/>
              <a:t> White Paper, </a:t>
            </a:r>
            <a:r>
              <a:rPr lang="nl-NL" sz="1200" i="1" dirty="0" err="1" smtClean="0"/>
              <a:t>Making</a:t>
            </a:r>
            <a:r>
              <a:rPr lang="nl-NL" sz="1200" i="1" dirty="0" smtClean="0"/>
              <a:t> </a:t>
            </a:r>
            <a:r>
              <a:rPr lang="nl-NL" sz="1200" i="1" dirty="0" err="1" smtClean="0"/>
              <a:t>Governance</a:t>
            </a:r>
            <a:r>
              <a:rPr lang="nl-NL" sz="1200" i="1" dirty="0" smtClean="0"/>
              <a:t> </a:t>
            </a:r>
            <a:r>
              <a:rPr lang="nl-NL" sz="1200" i="1" dirty="0" err="1" smtClean="0"/>
              <a:t>Work</a:t>
            </a:r>
            <a:r>
              <a:rPr lang="nl-NL" sz="1200" i="1" dirty="0" smtClean="0"/>
              <a:t> </a:t>
            </a:r>
            <a:r>
              <a:rPr lang="nl-NL" sz="1200" i="1" dirty="0" err="1" smtClean="0"/>
              <a:t>for</a:t>
            </a:r>
            <a:r>
              <a:rPr lang="nl-NL" sz="1200" i="1" dirty="0" smtClean="0"/>
              <a:t> the </a:t>
            </a:r>
            <a:r>
              <a:rPr lang="nl-NL" sz="1200" i="1" dirty="0" err="1" smtClean="0"/>
              <a:t>Poor</a:t>
            </a:r>
            <a:r>
              <a:rPr lang="nl-NL" sz="1200" dirty="0" smtClean="0"/>
              <a:t>, </a:t>
            </a:r>
            <a:r>
              <a:rPr lang="nl-NL" sz="1200" dirty="0" err="1" smtClean="0"/>
              <a:t>argued</a:t>
            </a:r>
            <a:r>
              <a:rPr lang="nl-NL" sz="1200" dirty="0" smtClean="0"/>
              <a:t> </a:t>
            </a:r>
            <a:r>
              <a:rPr lang="nl-NL" sz="1200" dirty="0" err="1" smtClean="0"/>
              <a:t>that</a:t>
            </a:r>
            <a:r>
              <a:rPr lang="nl-NL" sz="1200" dirty="0" smtClean="0"/>
              <a:t> the </a:t>
            </a:r>
            <a:r>
              <a:rPr lang="nl-NL" sz="1200" dirty="0" err="1" smtClean="0"/>
              <a:t>fight</a:t>
            </a:r>
            <a:r>
              <a:rPr lang="nl-NL" sz="1200" dirty="0" smtClean="0"/>
              <a:t> </a:t>
            </a:r>
            <a:r>
              <a:rPr lang="nl-NL" sz="1200" dirty="0" err="1" smtClean="0"/>
              <a:t>against</a:t>
            </a:r>
            <a:r>
              <a:rPr lang="nl-NL" sz="1200" dirty="0" smtClean="0"/>
              <a:t> </a:t>
            </a:r>
            <a:r>
              <a:rPr lang="nl-NL" sz="1200" dirty="0" err="1" smtClean="0"/>
              <a:t>poverty</a:t>
            </a:r>
            <a:r>
              <a:rPr lang="nl-NL" sz="1200" dirty="0" smtClean="0"/>
              <a:t> </a:t>
            </a:r>
            <a:r>
              <a:rPr lang="nl-NL" sz="1200" dirty="0" err="1" smtClean="0"/>
              <a:t>cannot</a:t>
            </a:r>
            <a:r>
              <a:rPr lang="nl-NL" sz="1200" dirty="0" smtClean="0"/>
              <a:t> </a:t>
            </a:r>
            <a:r>
              <a:rPr lang="nl-NL" sz="1200" dirty="0" err="1" smtClean="0"/>
              <a:t>be</a:t>
            </a:r>
            <a:r>
              <a:rPr lang="nl-NL" sz="1200" dirty="0" smtClean="0"/>
              <a:t> won without </a:t>
            </a:r>
            <a:r>
              <a:rPr lang="nl-NL" sz="1200" dirty="0" err="1" smtClean="0"/>
              <a:t>capable</a:t>
            </a:r>
            <a:r>
              <a:rPr lang="nl-NL" sz="1200" dirty="0" smtClean="0"/>
              <a:t> and </a:t>
            </a:r>
            <a:r>
              <a:rPr lang="nl-NL" sz="1200" dirty="0" err="1" smtClean="0"/>
              <a:t>accountable</a:t>
            </a:r>
            <a:r>
              <a:rPr lang="nl-NL" sz="1200" dirty="0" smtClean="0"/>
              <a:t> </a:t>
            </a:r>
            <a:r>
              <a:rPr lang="nl-NL" sz="1200" dirty="0" err="1" smtClean="0"/>
              <a:t>governance</a:t>
            </a:r>
            <a:r>
              <a:rPr lang="nl-NL" sz="1200" dirty="0" smtClean="0"/>
              <a:t>, and </a:t>
            </a:r>
            <a:r>
              <a:rPr lang="nl-NL" sz="1200" dirty="0" err="1" smtClean="0"/>
              <a:t>that</a:t>
            </a:r>
            <a:r>
              <a:rPr lang="nl-NL" sz="1200" dirty="0" smtClean="0"/>
              <a:t> </a:t>
            </a:r>
            <a:r>
              <a:rPr lang="nl-NL" sz="1200" dirty="0" err="1" smtClean="0"/>
              <a:t>this</a:t>
            </a:r>
            <a:r>
              <a:rPr lang="nl-NL" sz="1200" dirty="0" smtClean="0"/>
              <a:t> is </a:t>
            </a:r>
            <a:r>
              <a:rPr lang="nl-NL" sz="1200" dirty="0" err="1" smtClean="0"/>
              <a:t>largely</a:t>
            </a:r>
            <a:r>
              <a:rPr lang="nl-NL" sz="1200" dirty="0" smtClean="0"/>
              <a:t> contingent </a:t>
            </a:r>
            <a:r>
              <a:rPr lang="nl-NL" sz="1200" dirty="0" err="1" smtClean="0"/>
              <a:t>on</a:t>
            </a:r>
            <a:r>
              <a:rPr lang="nl-NL" sz="1200" dirty="0" smtClean="0"/>
              <a:t> </a:t>
            </a:r>
            <a:r>
              <a:rPr lang="nl-NL" sz="1200" dirty="0" err="1" smtClean="0"/>
              <a:t>getting</a:t>
            </a:r>
            <a:r>
              <a:rPr lang="nl-NL" sz="1200" dirty="0" smtClean="0"/>
              <a:t> the right kind of politics. </a:t>
            </a:r>
          </a:p>
          <a:p>
            <a:pPr eaLnBrk="1" hangingPunct="1">
              <a:lnSpc>
                <a:spcPct val="90000"/>
              </a:lnSpc>
            </a:pPr>
            <a:endParaRPr lang="nl-NL" sz="1200" dirty="0" smtClean="0"/>
          </a:p>
          <a:p>
            <a:pPr eaLnBrk="1" hangingPunct="1">
              <a:lnSpc>
                <a:spcPct val="90000"/>
              </a:lnSpc>
            </a:pPr>
            <a:r>
              <a:rPr lang="nl-NL" sz="1200" dirty="0" smtClean="0"/>
              <a:t>The </a:t>
            </a:r>
            <a:r>
              <a:rPr lang="nl-NL" sz="1200" dirty="0" err="1" smtClean="0"/>
              <a:t>latest</a:t>
            </a:r>
            <a:r>
              <a:rPr lang="nl-NL" sz="1200" dirty="0" smtClean="0"/>
              <a:t> White Paper, </a:t>
            </a:r>
            <a:r>
              <a:rPr lang="nl-NL" sz="1200" i="1" dirty="0" smtClean="0"/>
              <a:t>Building </a:t>
            </a:r>
            <a:r>
              <a:rPr lang="nl-NL" sz="1200" i="1" dirty="0" err="1" smtClean="0"/>
              <a:t>our</a:t>
            </a:r>
            <a:r>
              <a:rPr lang="nl-NL" sz="1200" i="1" dirty="0" smtClean="0"/>
              <a:t> </a:t>
            </a:r>
            <a:r>
              <a:rPr lang="nl-NL" sz="1200" i="1" dirty="0" err="1" smtClean="0"/>
              <a:t>Common</a:t>
            </a:r>
            <a:r>
              <a:rPr lang="nl-NL" sz="1200" i="1" dirty="0" smtClean="0"/>
              <a:t> </a:t>
            </a:r>
            <a:r>
              <a:rPr lang="nl-NL" sz="1200" i="1" dirty="0" err="1" smtClean="0"/>
              <a:t>Future</a:t>
            </a:r>
            <a:r>
              <a:rPr lang="nl-NL" sz="1200" dirty="0" smtClean="0"/>
              <a:t>, </a:t>
            </a:r>
            <a:r>
              <a:rPr lang="nl-NL" sz="1200" dirty="0" err="1" smtClean="0"/>
              <a:t>further</a:t>
            </a:r>
            <a:r>
              <a:rPr lang="nl-NL" sz="1200" dirty="0" smtClean="0"/>
              <a:t> </a:t>
            </a:r>
            <a:r>
              <a:rPr lang="nl-NL" sz="1200" dirty="0" err="1" smtClean="0"/>
              <a:t>underlines</a:t>
            </a:r>
            <a:r>
              <a:rPr lang="nl-NL" sz="1200" dirty="0" smtClean="0"/>
              <a:t> the </a:t>
            </a:r>
            <a:r>
              <a:rPr lang="nl-NL" sz="1200" dirty="0" err="1" smtClean="0"/>
              <a:t>need</a:t>
            </a:r>
            <a:r>
              <a:rPr lang="nl-NL" sz="1200" dirty="0" smtClean="0"/>
              <a:t> </a:t>
            </a:r>
            <a:r>
              <a:rPr lang="nl-NL" sz="1200" dirty="0" err="1" smtClean="0"/>
              <a:t>for</a:t>
            </a:r>
            <a:r>
              <a:rPr lang="nl-NL" sz="1200" dirty="0" smtClean="0"/>
              <a:t> DFID </a:t>
            </a:r>
            <a:r>
              <a:rPr lang="nl-NL" sz="1200" dirty="0" err="1" smtClean="0"/>
              <a:t>staff</a:t>
            </a:r>
            <a:r>
              <a:rPr lang="nl-NL" sz="1200" dirty="0" smtClean="0"/>
              <a:t> to </a:t>
            </a:r>
            <a:r>
              <a:rPr lang="nl-NL" sz="1200" dirty="0" err="1" smtClean="0"/>
              <a:t>think</a:t>
            </a:r>
            <a:r>
              <a:rPr lang="nl-NL" sz="1200" dirty="0" smtClean="0"/>
              <a:t> </a:t>
            </a:r>
            <a:r>
              <a:rPr lang="nl-NL" sz="1200" dirty="0" err="1" smtClean="0"/>
              <a:t>politically</a:t>
            </a:r>
            <a:r>
              <a:rPr lang="nl-NL" sz="1200" dirty="0" smtClean="0"/>
              <a:t> in order to </a:t>
            </a:r>
            <a:r>
              <a:rPr lang="nl-NL" sz="1200" dirty="0" err="1" smtClean="0"/>
              <a:t>respond</a:t>
            </a:r>
            <a:r>
              <a:rPr lang="nl-NL" sz="1200" dirty="0" smtClean="0"/>
              <a:t> </a:t>
            </a:r>
            <a:r>
              <a:rPr lang="nl-NL" sz="1200" dirty="0" err="1" smtClean="0"/>
              <a:t>effectively</a:t>
            </a:r>
            <a:r>
              <a:rPr lang="nl-NL" sz="1200" dirty="0" smtClean="0"/>
              <a:t> to the </a:t>
            </a:r>
            <a:r>
              <a:rPr lang="nl-NL" sz="1200" dirty="0" err="1" smtClean="0"/>
              <a:t>current</a:t>
            </a:r>
            <a:r>
              <a:rPr lang="nl-NL" sz="1200" dirty="0" smtClean="0"/>
              <a:t> </a:t>
            </a:r>
            <a:r>
              <a:rPr lang="nl-NL" sz="1200" dirty="0" err="1" smtClean="0"/>
              <a:t>challenges</a:t>
            </a:r>
            <a:r>
              <a:rPr lang="nl-NL" sz="1200" dirty="0" smtClean="0"/>
              <a:t> </a:t>
            </a:r>
            <a:r>
              <a:rPr lang="nl-NL" sz="1200" dirty="0" err="1" smtClean="0"/>
              <a:t>posed</a:t>
            </a:r>
            <a:r>
              <a:rPr lang="nl-NL" sz="1200" dirty="0" smtClean="0"/>
              <a:t> </a:t>
            </a:r>
            <a:r>
              <a:rPr lang="nl-NL" sz="1200" dirty="0" err="1" smtClean="0"/>
              <a:t>by</a:t>
            </a:r>
            <a:r>
              <a:rPr lang="nl-NL" sz="1200" dirty="0" smtClean="0"/>
              <a:t> the </a:t>
            </a:r>
            <a:r>
              <a:rPr lang="nl-NL" sz="1200" dirty="0" err="1" smtClean="0"/>
              <a:t>global</a:t>
            </a:r>
            <a:r>
              <a:rPr lang="nl-NL" sz="1200" dirty="0" smtClean="0"/>
              <a:t> </a:t>
            </a:r>
            <a:r>
              <a:rPr lang="nl-NL" sz="1200" dirty="0" err="1" smtClean="0"/>
              <a:t>economic</a:t>
            </a:r>
            <a:r>
              <a:rPr lang="nl-NL" sz="1200" dirty="0" smtClean="0"/>
              <a:t> crisis, </a:t>
            </a:r>
            <a:r>
              <a:rPr lang="nl-NL" sz="1200" dirty="0" err="1" smtClean="0"/>
              <a:t>climate</a:t>
            </a:r>
            <a:r>
              <a:rPr lang="nl-NL" sz="1200" dirty="0" smtClean="0"/>
              <a:t> </a:t>
            </a:r>
            <a:r>
              <a:rPr lang="nl-NL" sz="1200" dirty="0" err="1" smtClean="0"/>
              <a:t>change</a:t>
            </a:r>
            <a:r>
              <a:rPr lang="nl-NL" sz="1200" dirty="0" smtClean="0"/>
              <a:t> and </a:t>
            </a:r>
            <a:r>
              <a:rPr lang="nl-NL" sz="1200" dirty="0" err="1" smtClean="0"/>
              <a:t>conflict-affected</a:t>
            </a:r>
            <a:r>
              <a:rPr lang="nl-NL" sz="1200" dirty="0" smtClean="0"/>
              <a:t> and </a:t>
            </a:r>
            <a:r>
              <a:rPr lang="nl-NL" sz="1200" dirty="0" err="1" smtClean="0"/>
              <a:t>fragile</a:t>
            </a:r>
            <a:r>
              <a:rPr lang="nl-NL" sz="1200" dirty="0" smtClean="0"/>
              <a:t> </a:t>
            </a:r>
            <a:r>
              <a:rPr lang="nl-NL" sz="1200" dirty="0" err="1" smtClean="0"/>
              <a:t>states</a:t>
            </a:r>
            <a:r>
              <a:rPr lang="nl-NL" sz="1200" dirty="0" smtClean="0"/>
              <a:t>. </a:t>
            </a:r>
          </a:p>
          <a:p>
            <a:pPr eaLnBrk="1" hangingPunct="1">
              <a:lnSpc>
                <a:spcPct val="90000"/>
              </a:lnSpc>
            </a:pPr>
            <a:endParaRPr lang="nl-NL" sz="1200" dirty="0" smtClean="0"/>
          </a:p>
          <a:p>
            <a:pPr eaLnBrk="1" hangingPunct="1">
              <a:lnSpc>
                <a:spcPct val="90000"/>
              </a:lnSpc>
            </a:pPr>
            <a:r>
              <a:rPr lang="nl-NL" sz="1200" dirty="0" smtClean="0"/>
              <a:t>In the past, donors </a:t>
            </a:r>
            <a:r>
              <a:rPr lang="nl-NL" sz="1200" dirty="0" err="1" smtClean="0"/>
              <a:t>frequently</a:t>
            </a:r>
            <a:r>
              <a:rPr lang="nl-NL" sz="1200" dirty="0" smtClean="0"/>
              <a:t> </a:t>
            </a:r>
            <a:r>
              <a:rPr lang="nl-NL" sz="1200" dirty="0" err="1" smtClean="0"/>
              <a:t>saw</a:t>
            </a:r>
            <a:r>
              <a:rPr lang="nl-NL" sz="1200" dirty="0" smtClean="0"/>
              <a:t> </a:t>
            </a:r>
            <a:r>
              <a:rPr lang="nl-NL" sz="1200" dirty="0" err="1" smtClean="0"/>
              <a:t>their</a:t>
            </a:r>
            <a:r>
              <a:rPr lang="nl-NL" sz="1200" dirty="0" smtClean="0"/>
              <a:t> </a:t>
            </a:r>
            <a:r>
              <a:rPr lang="nl-NL" sz="1200" dirty="0" err="1" smtClean="0"/>
              <a:t>role</a:t>
            </a:r>
            <a:r>
              <a:rPr lang="nl-NL" sz="1200" dirty="0" smtClean="0"/>
              <a:t> </a:t>
            </a:r>
            <a:r>
              <a:rPr lang="nl-NL" sz="1200" dirty="0" err="1" smtClean="0"/>
              <a:t>primarily</a:t>
            </a:r>
            <a:r>
              <a:rPr lang="nl-NL" sz="1200" dirty="0" smtClean="0"/>
              <a:t> in </a:t>
            </a:r>
            <a:r>
              <a:rPr lang="nl-NL" sz="1200" dirty="0" err="1" smtClean="0"/>
              <a:t>terms</a:t>
            </a:r>
            <a:r>
              <a:rPr lang="nl-NL" sz="1200" dirty="0" smtClean="0"/>
              <a:t> of the </a:t>
            </a:r>
            <a:r>
              <a:rPr lang="nl-NL" sz="1200" dirty="0" err="1" smtClean="0"/>
              <a:t>provision</a:t>
            </a:r>
            <a:r>
              <a:rPr lang="nl-NL" sz="1200" dirty="0" smtClean="0"/>
              <a:t> of </a:t>
            </a:r>
            <a:r>
              <a:rPr lang="nl-NL" sz="1200" dirty="0" err="1" smtClean="0"/>
              <a:t>financial</a:t>
            </a:r>
            <a:r>
              <a:rPr lang="nl-NL" sz="1200" dirty="0" smtClean="0"/>
              <a:t> and </a:t>
            </a:r>
            <a:r>
              <a:rPr lang="nl-NL" sz="1200" dirty="0" err="1" smtClean="0"/>
              <a:t>technical</a:t>
            </a:r>
            <a:r>
              <a:rPr lang="nl-NL" sz="1200" dirty="0" smtClean="0"/>
              <a:t> </a:t>
            </a:r>
            <a:r>
              <a:rPr lang="nl-NL" sz="1200" dirty="0" err="1" smtClean="0"/>
              <a:t>assistance</a:t>
            </a:r>
            <a:r>
              <a:rPr lang="nl-NL" sz="1200" dirty="0" smtClean="0"/>
              <a:t> to </a:t>
            </a:r>
            <a:r>
              <a:rPr lang="nl-NL" sz="1200" dirty="0" err="1" smtClean="0"/>
              <a:t>promote</a:t>
            </a:r>
            <a:r>
              <a:rPr lang="nl-NL" sz="1200" dirty="0" smtClean="0"/>
              <a:t> </a:t>
            </a:r>
            <a:r>
              <a:rPr lang="nl-NL" sz="1200" dirty="0" err="1" smtClean="0"/>
              <a:t>particular</a:t>
            </a:r>
            <a:r>
              <a:rPr lang="nl-NL" sz="1200" dirty="0" smtClean="0"/>
              <a:t> </a:t>
            </a:r>
            <a:r>
              <a:rPr lang="nl-NL" sz="1200" dirty="0" err="1" smtClean="0"/>
              <a:t>agendas</a:t>
            </a:r>
            <a:r>
              <a:rPr lang="nl-NL" sz="1200" dirty="0" smtClean="0"/>
              <a:t> </a:t>
            </a:r>
            <a:r>
              <a:rPr lang="nl-NL" sz="1200" dirty="0" err="1" smtClean="0"/>
              <a:t>around</a:t>
            </a:r>
            <a:r>
              <a:rPr lang="nl-NL" sz="1200" dirty="0" smtClean="0"/>
              <a:t> </a:t>
            </a:r>
            <a:r>
              <a:rPr lang="nl-NL" sz="1200" dirty="0" err="1" smtClean="0"/>
              <a:t>governance</a:t>
            </a:r>
            <a:r>
              <a:rPr lang="nl-NL" sz="1200" dirty="0" smtClean="0"/>
              <a:t>, </a:t>
            </a:r>
            <a:r>
              <a:rPr lang="nl-NL" sz="1200" dirty="0" err="1" smtClean="0"/>
              <a:t>growth</a:t>
            </a:r>
            <a:r>
              <a:rPr lang="nl-NL" sz="1200" dirty="0" smtClean="0"/>
              <a:t> </a:t>
            </a:r>
            <a:r>
              <a:rPr lang="nl-NL" sz="1200" dirty="0" err="1" smtClean="0"/>
              <a:t>or</a:t>
            </a:r>
            <a:r>
              <a:rPr lang="nl-NL" sz="1200" dirty="0" smtClean="0"/>
              <a:t> service </a:t>
            </a:r>
            <a:r>
              <a:rPr lang="nl-NL" sz="1200" dirty="0" err="1" smtClean="0"/>
              <a:t>delivery</a:t>
            </a:r>
            <a:r>
              <a:rPr lang="nl-NL" sz="1200" dirty="0" smtClean="0"/>
              <a:t>. The </a:t>
            </a:r>
            <a:r>
              <a:rPr lang="nl-NL" sz="1200" dirty="0" err="1" smtClean="0"/>
              <a:t>tendency</a:t>
            </a:r>
            <a:r>
              <a:rPr lang="nl-NL" sz="1200" dirty="0" smtClean="0"/>
              <a:t> was to </a:t>
            </a:r>
            <a:r>
              <a:rPr lang="nl-NL" sz="1200" dirty="0" err="1" smtClean="0"/>
              <a:t>dispense</a:t>
            </a:r>
            <a:r>
              <a:rPr lang="nl-NL" sz="1200" dirty="0" smtClean="0"/>
              <a:t> </a:t>
            </a:r>
            <a:r>
              <a:rPr lang="nl-NL" sz="1200" dirty="0" err="1" smtClean="0"/>
              <a:t>advice</a:t>
            </a:r>
            <a:r>
              <a:rPr lang="nl-NL" sz="1200" dirty="0" smtClean="0"/>
              <a:t> </a:t>
            </a:r>
            <a:r>
              <a:rPr lang="nl-NL" sz="1200" dirty="0" err="1" smtClean="0"/>
              <a:t>on</a:t>
            </a:r>
            <a:r>
              <a:rPr lang="nl-NL" sz="1200" dirty="0" smtClean="0"/>
              <a:t> </a:t>
            </a:r>
            <a:r>
              <a:rPr lang="nl-NL" sz="1200" dirty="0" err="1" smtClean="0"/>
              <a:t>what</a:t>
            </a:r>
            <a:r>
              <a:rPr lang="nl-NL" sz="1200" dirty="0" smtClean="0"/>
              <a:t> ‘</a:t>
            </a:r>
            <a:r>
              <a:rPr lang="nl-NL" sz="1200" dirty="0" err="1" smtClean="0"/>
              <a:t>should</a:t>
            </a:r>
            <a:r>
              <a:rPr lang="nl-NL" sz="1200" dirty="0" smtClean="0"/>
              <a:t>’ </a:t>
            </a:r>
            <a:r>
              <a:rPr lang="nl-NL" sz="1200" dirty="0" err="1" smtClean="0"/>
              <a:t>be</a:t>
            </a:r>
            <a:r>
              <a:rPr lang="nl-NL" sz="1200" dirty="0" smtClean="0"/>
              <a:t> </a:t>
            </a:r>
            <a:r>
              <a:rPr lang="nl-NL" sz="1200" dirty="0" err="1" smtClean="0"/>
              <a:t>done</a:t>
            </a:r>
            <a:r>
              <a:rPr lang="nl-NL" sz="1200" dirty="0" smtClean="0"/>
              <a:t>, without </a:t>
            </a:r>
            <a:r>
              <a:rPr lang="nl-NL" sz="1200" dirty="0" err="1" smtClean="0"/>
              <a:t>considering</a:t>
            </a:r>
            <a:r>
              <a:rPr lang="nl-NL" sz="1200" dirty="0" smtClean="0"/>
              <a:t> </a:t>
            </a:r>
            <a:r>
              <a:rPr lang="nl-NL" sz="1200" dirty="0" err="1" smtClean="0"/>
              <a:t>adequately</a:t>
            </a:r>
            <a:r>
              <a:rPr lang="nl-NL" sz="1200" dirty="0" smtClean="0"/>
              <a:t> the </a:t>
            </a:r>
            <a:r>
              <a:rPr lang="nl-NL" sz="1200" dirty="0" err="1" smtClean="0"/>
              <a:t>constraints</a:t>
            </a:r>
            <a:r>
              <a:rPr lang="nl-NL" sz="1200" dirty="0" smtClean="0"/>
              <a:t> and </a:t>
            </a:r>
            <a:r>
              <a:rPr lang="nl-NL" sz="1200" dirty="0" err="1" smtClean="0"/>
              <a:t>opportunities</a:t>
            </a:r>
            <a:r>
              <a:rPr lang="nl-NL" sz="1200" dirty="0" smtClean="0"/>
              <a:t> </a:t>
            </a:r>
            <a:r>
              <a:rPr lang="nl-NL" sz="1200" dirty="0" err="1" smtClean="0"/>
              <a:t>created</a:t>
            </a:r>
            <a:r>
              <a:rPr lang="nl-NL" sz="1200" dirty="0" smtClean="0"/>
              <a:t> </a:t>
            </a:r>
            <a:r>
              <a:rPr lang="nl-NL" sz="1200" dirty="0" err="1" smtClean="0"/>
              <a:t>by</a:t>
            </a:r>
            <a:r>
              <a:rPr lang="nl-NL" sz="1200" dirty="0" smtClean="0"/>
              <a:t> the </a:t>
            </a:r>
            <a:r>
              <a:rPr lang="nl-NL" sz="1200" dirty="0" err="1" smtClean="0"/>
              <a:t>political</a:t>
            </a:r>
            <a:r>
              <a:rPr lang="nl-NL" sz="1200" dirty="0" smtClean="0"/>
              <a:t> environment. </a:t>
            </a:r>
            <a:r>
              <a:rPr lang="nl-NL" sz="1200" dirty="0" err="1" smtClean="0"/>
              <a:t>Political</a:t>
            </a:r>
            <a:r>
              <a:rPr lang="nl-NL" sz="1200" dirty="0" smtClean="0"/>
              <a:t> </a:t>
            </a:r>
            <a:r>
              <a:rPr lang="nl-NL" sz="1200" dirty="0" err="1" smtClean="0"/>
              <a:t>economy</a:t>
            </a:r>
            <a:r>
              <a:rPr lang="nl-NL" sz="1200" dirty="0" smtClean="0"/>
              <a:t> </a:t>
            </a:r>
            <a:r>
              <a:rPr lang="nl-NL" sz="1200" dirty="0" err="1" smtClean="0"/>
              <a:t>analysis</a:t>
            </a:r>
            <a:r>
              <a:rPr lang="nl-NL" sz="1200" dirty="0" smtClean="0"/>
              <a:t>, in contrast, </a:t>
            </a:r>
            <a:r>
              <a:rPr lang="nl-NL" sz="1200" dirty="0" err="1" smtClean="0"/>
              <a:t>encourages</a:t>
            </a:r>
            <a:r>
              <a:rPr lang="nl-NL" sz="1200" dirty="0" smtClean="0"/>
              <a:t> donors to </a:t>
            </a:r>
            <a:r>
              <a:rPr lang="nl-NL" sz="1200" dirty="0" err="1" smtClean="0"/>
              <a:t>think</a:t>
            </a:r>
            <a:r>
              <a:rPr lang="nl-NL" sz="1200" dirty="0" smtClean="0"/>
              <a:t> </a:t>
            </a:r>
            <a:r>
              <a:rPr lang="nl-NL" sz="1200" dirty="0" err="1" smtClean="0"/>
              <a:t>not</a:t>
            </a:r>
            <a:r>
              <a:rPr lang="nl-NL" sz="1200" dirty="0" smtClean="0"/>
              <a:t> </a:t>
            </a:r>
            <a:r>
              <a:rPr lang="nl-NL" sz="1200" dirty="0" err="1" smtClean="0"/>
              <a:t>only</a:t>
            </a:r>
            <a:r>
              <a:rPr lang="nl-NL" sz="1200" dirty="0" smtClean="0"/>
              <a:t> </a:t>
            </a:r>
            <a:r>
              <a:rPr lang="nl-NL" sz="1200" dirty="0" err="1" smtClean="0"/>
              <a:t>about</a:t>
            </a:r>
            <a:r>
              <a:rPr lang="nl-NL" sz="1200" dirty="0" smtClean="0"/>
              <a:t> </a:t>
            </a:r>
            <a:r>
              <a:rPr lang="nl-NL" sz="1200" dirty="0" err="1" smtClean="0"/>
              <a:t>what</a:t>
            </a:r>
            <a:r>
              <a:rPr lang="nl-NL" sz="1200" dirty="0" smtClean="0"/>
              <a:t> to support, </a:t>
            </a:r>
            <a:r>
              <a:rPr lang="nl-NL" sz="1200" dirty="0" err="1" smtClean="0"/>
              <a:t>but</a:t>
            </a:r>
            <a:r>
              <a:rPr lang="nl-NL" sz="1200" dirty="0" smtClean="0"/>
              <a:t> </a:t>
            </a:r>
            <a:r>
              <a:rPr lang="nl-NL" sz="1200" dirty="0" err="1" smtClean="0"/>
              <a:t>also</a:t>
            </a:r>
            <a:r>
              <a:rPr lang="nl-NL" sz="1200" dirty="0" smtClean="0"/>
              <a:t> </a:t>
            </a:r>
            <a:r>
              <a:rPr lang="nl-NL" sz="1200" dirty="0" err="1" smtClean="0"/>
              <a:t>about</a:t>
            </a:r>
            <a:r>
              <a:rPr lang="nl-NL" sz="1200" dirty="0" smtClean="0"/>
              <a:t> </a:t>
            </a:r>
            <a:r>
              <a:rPr lang="nl-NL" sz="1200" dirty="0" err="1" smtClean="0"/>
              <a:t>how</a:t>
            </a:r>
            <a:r>
              <a:rPr lang="nl-NL" sz="1200" dirty="0" smtClean="0"/>
              <a:t> to provide support, </a:t>
            </a:r>
            <a:r>
              <a:rPr lang="nl-NL" sz="1200" dirty="0" err="1" smtClean="0"/>
              <a:t>taking</a:t>
            </a:r>
            <a:r>
              <a:rPr lang="nl-NL" sz="1200" dirty="0" smtClean="0"/>
              <a:t> </a:t>
            </a:r>
            <a:r>
              <a:rPr lang="nl-NL" sz="1200" dirty="0" err="1" smtClean="0"/>
              <a:t>political</a:t>
            </a:r>
            <a:r>
              <a:rPr lang="nl-NL" sz="1200" dirty="0" smtClean="0"/>
              <a:t> </a:t>
            </a:r>
            <a:r>
              <a:rPr lang="nl-NL" sz="1200" dirty="0" err="1" smtClean="0"/>
              <a:t>feasibility</a:t>
            </a:r>
            <a:r>
              <a:rPr lang="nl-NL" sz="1200" dirty="0" smtClean="0"/>
              <a:t> </a:t>
            </a:r>
            <a:r>
              <a:rPr lang="nl-NL" sz="1200" dirty="0" err="1" smtClean="0"/>
              <a:t>into</a:t>
            </a:r>
            <a:r>
              <a:rPr lang="nl-NL" sz="1200" dirty="0" smtClean="0"/>
              <a:t> account. </a:t>
            </a:r>
          </a:p>
          <a:p>
            <a:pPr eaLnBrk="1" hangingPunct="1">
              <a:lnSpc>
                <a:spcPct val="90000"/>
              </a:lnSpc>
            </a:pPr>
            <a:endParaRPr lang="nl-NL" sz="1200" dirty="0" smtClean="0"/>
          </a:p>
          <a:p>
            <a:pPr eaLnBrk="1" hangingPunct="1">
              <a:lnSpc>
                <a:spcPct val="90000"/>
              </a:lnSpc>
            </a:pPr>
            <a:r>
              <a:rPr lang="nl-NL" sz="1200" dirty="0" smtClean="0"/>
              <a:t>PE </a:t>
            </a:r>
            <a:r>
              <a:rPr lang="nl-NL" sz="1200" dirty="0" err="1" smtClean="0"/>
              <a:t>analysis</a:t>
            </a:r>
            <a:r>
              <a:rPr lang="nl-NL" sz="1200" dirty="0" smtClean="0"/>
              <a:t> is </a:t>
            </a:r>
            <a:r>
              <a:rPr lang="nl-NL" sz="1200" dirty="0" err="1" smtClean="0"/>
              <a:t>not</a:t>
            </a:r>
            <a:r>
              <a:rPr lang="nl-NL" sz="1200" dirty="0" smtClean="0"/>
              <a:t> </a:t>
            </a:r>
            <a:r>
              <a:rPr lang="nl-NL" sz="1200" dirty="0" err="1" smtClean="0"/>
              <a:t>only</a:t>
            </a:r>
            <a:r>
              <a:rPr lang="nl-NL" sz="1200" dirty="0" smtClean="0"/>
              <a:t> important </a:t>
            </a:r>
            <a:r>
              <a:rPr lang="nl-NL" sz="1200" dirty="0" err="1" smtClean="0"/>
              <a:t>for</a:t>
            </a:r>
            <a:r>
              <a:rPr lang="nl-NL" sz="1200" dirty="0" smtClean="0"/>
              <a:t> </a:t>
            </a:r>
            <a:r>
              <a:rPr lang="nl-NL" sz="1200" dirty="0" err="1" smtClean="0"/>
              <a:t>increasing</a:t>
            </a:r>
            <a:r>
              <a:rPr lang="nl-NL" sz="1200" dirty="0" smtClean="0"/>
              <a:t> </a:t>
            </a:r>
            <a:r>
              <a:rPr lang="nl-NL" sz="1200" dirty="0" err="1" smtClean="0"/>
              <a:t>our</a:t>
            </a:r>
            <a:r>
              <a:rPr lang="nl-NL" sz="1200" dirty="0" smtClean="0"/>
              <a:t> </a:t>
            </a:r>
            <a:r>
              <a:rPr lang="nl-NL" sz="1200" dirty="0" err="1" smtClean="0"/>
              <a:t>understanding</a:t>
            </a:r>
            <a:r>
              <a:rPr lang="nl-NL" sz="1200" dirty="0" smtClean="0"/>
              <a:t>, </a:t>
            </a:r>
            <a:r>
              <a:rPr lang="nl-NL" sz="1200" dirty="0" err="1" smtClean="0"/>
              <a:t>but</a:t>
            </a:r>
            <a:r>
              <a:rPr lang="nl-NL" sz="1200" dirty="0" smtClean="0"/>
              <a:t> </a:t>
            </a:r>
            <a:r>
              <a:rPr lang="nl-NL" sz="1200" dirty="0" err="1" smtClean="0"/>
              <a:t>it</a:t>
            </a:r>
            <a:r>
              <a:rPr lang="nl-NL" sz="1200" dirty="0" smtClean="0"/>
              <a:t> </a:t>
            </a:r>
            <a:r>
              <a:rPr lang="nl-NL" sz="1200" dirty="0" err="1" smtClean="0"/>
              <a:t>can</a:t>
            </a:r>
            <a:r>
              <a:rPr lang="nl-NL" sz="1200" dirty="0" smtClean="0"/>
              <a:t> </a:t>
            </a:r>
            <a:r>
              <a:rPr lang="nl-NL" sz="1200" dirty="0" err="1" smtClean="0"/>
              <a:t>play</a:t>
            </a:r>
            <a:r>
              <a:rPr lang="nl-NL" sz="1200" dirty="0" smtClean="0"/>
              <a:t> a </a:t>
            </a:r>
            <a:r>
              <a:rPr lang="nl-NL" sz="1200" dirty="0" err="1" smtClean="0"/>
              <a:t>key</a:t>
            </a:r>
            <a:r>
              <a:rPr lang="nl-NL" sz="1200" dirty="0" smtClean="0"/>
              <a:t> </a:t>
            </a:r>
            <a:r>
              <a:rPr lang="nl-NL" sz="1200" dirty="0" err="1" smtClean="0"/>
              <a:t>role</a:t>
            </a:r>
            <a:r>
              <a:rPr lang="nl-NL" sz="1200" dirty="0" smtClean="0"/>
              <a:t> in </a:t>
            </a:r>
            <a:r>
              <a:rPr lang="nl-NL" sz="1200" dirty="0" err="1" smtClean="0"/>
              <a:t>changing</a:t>
            </a:r>
            <a:r>
              <a:rPr lang="nl-NL" sz="1200" dirty="0" smtClean="0"/>
              <a:t> the </a:t>
            </a:r>
            <a:r>
              <a:rPr lang="nl-NL" sz="1200" dirty="0" err="1" smtClean="0"/>
              <a:t>way</a:t>
            </a:r>
            <a:r>
              <a:rPr lang="nl-NL" sz="1200" dirty="0" smtClean="0"/>
              <a:t> DFID </a:t>
            </a:r>
            <a:r>
              <a:rPr lang="nl-NL" sz="1200" dirty="0" err="1" smtClean="0"/>
              <a:t>works</a:t>
            </a:r>
            <a:r>
              <a:rPr lang="nl-NL" sz="1200" dirty="0" smtClean="0"/>
              <a:t>.</a:t>
            </a:r>
          </a:p>
          <a:p>
            <a:pPr eaLnBrk="1" hangingPunct="1">
              <a:lnSpc>
                <a:spcPct val="90000"/>
              </a:lnSpc>
            </a:pPr>
            <a:endParaRPr lang="nl-NL" sz="1200" dirty="0" smtClean="0"/>
          </a:p>
          <a:p>
            <a:pPr eaLnBrk="1" hangingPunct="1">
              <a:lnSpc>
                <a:spcPct val="90000"/>
              </a:lnSpc>
            </a:pPr>
            <a:r>
              <a:rPr lang="nl-NL" sz="1200" dirty="0" smtClean="0"/>
              <a:t>PE </a:t>
            </a:r>
            <a:r>
              <a:rPr lang="nl-NL" sz="1200" dirty="0" err="1" smtClean="0"/>
              <a:t>analysis</a:t>
            </a:r>
            <a:r>
              <a:rPr lang="nl-NL" sz="1200" dirty="0" smtClean="0"/>
              <a:t> </a:t>
            </a:r>
            <a:r>
              <a:rPr lang="nl-NL" sz="1200" dirty="0" err="1" smtClean="0"/>
              <a:t>can</a:t>
            </a:r>
            <a:r>
              <a:rPr lang="nl-NL" sz="1200" dirty="0" smtClean="0"/>
              <a:t> </a:t>
            </a:r>
            <a:r>
              <a:rPr lang="nl-NL" sz="1200" dirty="0" err="1" smtClean="0"/>
              <a:t>play</a:t>
            </a:r>
            <a:r>
              <a:rPr lang="nl-NL" sz="1200" dirty="0" smtClean="0"/>
              <a:t> a </a:t>
            </a:r>
            <a:r>
              <a:rPr lang="nl-NL" sz="1200" dirty="0" err="1" smtClean="0"/>
              <a:t>key</a:t>
            </a:r>
            <a:r>
              <a:rPr lang="nl-NL" sz="1200" dirty="0" smtClean="0"/>
              <a:t> </a:t>
            </a:r>
            <a:r>
              <a:rPr lang="nl-NL" sz="1200" dirty="0" err="1" smtClean="0"/>
              <a:t>role</a:t>
            </a:r>
            <a:r>
              <a:rPr lang="nl-NL" sz="1200" dirty="0" smtClean="0"/>
              <a:t> in </a:t>
            </a:r>
            <a:r>
              <a:rPr lang="nl-NL" sz="1200" dirty="0" err="1" smtClean="0"/>
              <a:t>changing</a:t>
            </a:r>
            <a:r>
              <a:rPr lang="nl-NL" sz="1200" dirty="0" smtClean="0"/>
              <a:t> the </a:t>
            </a:r>
            <a:r>
              <a:rPr lang="nl-NL" sz="1200" dirty="0" err="1" smtClean="0"/>
              <a:t>way</a:t>
            </a:r>
            <a:r>
              <a:rPr lang="nl-NL" sz="1200" dirty="0" smtClean="0"/>
              <a:t> DFID </a:t>
            </a:r>
            <a:r>
              <a:rPr lang="nl-NL" sz="1200" dirty="0" err="1" smtClean="0"/>
              <a:t>works</a:t>
            </a:r>
            <a:r>
              <a:rPr lang="nl-NL" sz="1200" dirty="0" smtClean="0"/>
              <a:t>:</a:t>
            </a:r>
          </a:p>
          <a:p>
            <a:pPr eaLnBrk="1" hangingPunct="1">
              <a:lnSpc>
                <a:spcPct val="90000"/>
              </a:lnSpc>
              <a:buFontTx/>
              <a:buChar char="•"/>
            </a:pPr>
            <a:r>
              <a:rPr lang="nl-NL" sz="1200" dirty="0" err="1" smtClean="0"/>
              <a:t>Helps</a:t>
            </a:r>
            <a:r>
              <a:rPr lang="nl-NL" sz="1200" dirty="0" smtClean="0"/>
              <a:t> </a:t>
            </a:r>
            <a:r>
              <a:rPr lang="nl-NL" sz="1200" dirty="0" err="1" smtClean="0"/>
              <a:t>explain</a:t>
            </a:r>
            <a:r>
              <a:rPr lang="nl-NL" sz="1200" dirty="0" smtClean="0"/>
              <a:t> </a:t>
            </a:r>
            <a:r>
              <a:rPr lang="nl-NL" sz="1200" dirty="0" err="1" smtClean="0"/>
              <a:t>why</a:t>
            </a:r>
            <a:r>
              <a:rPr lang="nl-NL" sz="1200" dirty="0" smtClean="0"/>
              <a:t> </a:t>
            </a:r>
            <a:r>
              <a:rPr lang="nl-NL" sz="1200" dirty="0" err="1" smtClean="0"/>
              <a:t>development</a:t>
            </a:r>
            <a:r>
              <a:rPr lang="nl-NL" sz="1200" dirty="0" smtClean="0"/>
              <a:t> </a:t>
            </a:r>
            <a:r>
              <a:rPr lang="nl-NL" sz="1200" dirty="0" err="1" smtClean="0"/>
              <a:t>often</a:t>
            </a:r>
            <a:r>
              <a:rPr lang="nl-NL" sz="1200" dirty="0" smtClean="0"/>
              <a:t> </a:t>
            </a:r>
            <a:r>
              <a:rPr lang="nl-NL" sz="1200" dirty="0" err="1" smtClean="0"/>
              <a:t>fails</a:t>
            </a:r>
            <a:r>
              <a:rPr lang="nl-NL" sz="1200" dirty="0" smtClean="0"/>
              <a:t> to </a:t>
            </a:r>
            <a:r>
              <a:rPr lang="nl-NL" sz="1200" dirty="0" err="1" smtClean="0"/>
              <a:t>take</a:t>
            </a:r>
            <a:r>
              <a:rPr lang="nl-NL" sz="1200" dirty="0" smtClean="0"/>
              <a:t> place</a:t>
            </a:r>
          </a:p>
          <a:p>
            <a:pPr eaLnBrk="1" hangingPunct="1">
              <a:lnSpc>
                <a:spcPct val="90000"/>
              </a:lnSpc>
              <a:buFontTx/>
              <a:buChar char="•"/>
            </a:pPr>
            <a:r>
              <a:rPr lang="nl-NL" sz="1200" dirty="0" err="1" smtClean="0"/>
              <a:t>Encourages</a:t>
            </a:r>
            <a:r>
              <a:rPr lang="nl-NL" sz="1200" dirty="0" smtClean="0"/>
              <a:t> donors to </a:t>
            </a:r>
            <a:r>
              <a:rPr lang="nl-NL" sz="1200" dirty="0" err="1" smtClean="0"/>
              <a:t>be</a:t>
            </a:r>
            <a:r>
              <a:rPr lang="nl-NL" sz="1200" dirty="0" smtClean="0"/>
              <a:t> </a:t>
            </a:r>
            <a:r>
              <a:rPr lang="nl-NL" sz="1200" dirty="0" err="1" smtClean="0"/>
              <a:t>realistic</a:t>
            </a:r>
            <a:r>
              <a:rPr lang="nl-NL" sz="1200" dirty="0" smtClean="0"/>
              <a:t> in </a:t>
            </a:r>
            <a:r>
              <a:rPr lang="nl-NL" sz="1200" dirty="0" err="1" smtClean="0"/>
              <a:t>their</a:t>
            </a:r>
            <a:r>
              <a:rPr lang="nl-NL" sz="1200" dirty="0" smtClean="0"/>
              <a:t> </a:t>
            </a:r>
            <a:r>
              <a:rPr lang="nl-NL" sz="1200" dirty="0" err="1" smtClean="0"/>
              <a:t>development</a:t>
            </a:r>
            <a:r>
              <a:rPr lang="nl-NL" sz="1200" dirty="0" smtClean="0"/>
              <a:t> </a:t>
            </a:r>
            <a:r>
              <a:rPr lang="nl-NL" sz="1200" dirty="0" err="1" smtClean="0"/>
              <a:t>objectives</a:t>
            </a:r>
            <a:r>
              <a:rPr lang="nl-NL" sz="1200" dirty="0" smtClean="0"/>
              <a:t> and </a:t>
            </a:r>
            <a:r>
              <a:rPr lang="nl-NL" sz="1200" dirty="0" err="1" smtClean="0"/>
              <a:t>expectations</a:t>
            </a:r>
            <a:endParaRPr lang="nl-NL" sz="1200" dirty="0" smtClean="0"/>
          </a:p>
          <a:p>
            <a:pPr eaLnBrk="1" hangingPunct="1">
              <a:lnSpc>
                <a:spcPct val="90000"/>
              </a:lnSpc>
              <a:buFontTx/>
              <a:buChar char="•"/>
            </a:pPr>
            <a:endParaRPr lang="nl-NL" sz="1200" dirty="0" smtClean="0"/>
          </a:p>
          <a:p>
            <a:pPr eaLnBrk="1" hangingPunct="1">
              <a:lnSpc>
                <a:spcPct val="90000"/>
              </a:lnSpc>
            </a:pPr>
            <a:r>
              <a:rPr lang="nl-NL" sz="1200" i="1" dirty="0" err="1" smtClean="0"/>
              <a:t>Source</a:t>
            </a:r>
            <a:r>
              <a:rPr lang="nl-NL" sz="1200" i="1" dirty="0" smtClean="0"/>
              <a:t>: DFID (2009) </a:t>
            </a:r>
            <a:r>
              <a:rPr lang="nl-NL" sz="1200" i="1" dirty="0" err="1" smtClean="0"/>
              <a:t>Political</a:t>
            </a:r>
            <a:r>
              <a:rPr lang="nl-NL" sz="1200" i="1" dirty="0" smtClean="0"/>
              <a:t> </a:t>
            </a:r>
            <a:r>
              <a:rPr lang="nl-NL" sz="1200" i="1" dirty="0" err="1" smtClean="0"/>
              <a:t>Economy</a:t>
            </a:r>
            <a:r>
              <a:rPr lang="nl-NL" sz="1200" i="1" dirty="0" smtClean="0"/>
              <a:t> </a:t>
            </a:r>
            <a:r>
              <a:rPr lang="nl-NL" sz="1200" i="1" dirty="0" err="1" smtClean="0"/>
              <a:t>Analysis</a:t>
            </a:r>
            <a:r>
              <a:rPr lang="nl-NL" sz="1200" i="1" dirty="0" smtClean="0"/>
              <a:t>: </a:t>
            </a:r>
            <a:r>
              <a:rPr lang="nl-NL" sz="1200" i="1" dirty="0" err="1" smtClean="0"/>
              <a:t>How</a:t>
            </a:r>
            <a:r>
              <a:rPr lang="nl-NL" sz="1200" i="1" dirty="0" smtClean="0"/>
              <a:t> To </a:t>
            </a:r>
            <a:r>
              <a:rPr lang="nl-NL" sz="1200" i="1" dirty="0" err="1" smtClean="0"/>
              <a:t>Note</a:t>
            </a:r>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900113" y="657225"/>
            <a:ext cx="5059362" cy="3503613"/>
          </a:xfrm>
          <a:ln/>
        </p:spPr>
      </p:sp>
      <p:sp>
        <p:nvSpPr>
          <p:cNvPr id="63491" name="Notes Placeholder 2"/>
          <p:cNvSpPr>
            <a:spLocks noGrp="1"/>
          </p:cNvSpPr>
          <p:nvPr>
            <p:ph type="body" idx="1"/>
          </p:nvPr>
        </p:nvSpPr>
        <p:spPr>
          <a:noFill/>
          <a:ln/>
        </p:spPr>
        <p:txBody>
          <a:bodyPr/>
          <a:lstStyle/>
          <a:p>
            <a:r>
              <a:rPr lang="en-US" dirty="0"/>
              <a:t>* See also “Making Development assistance more effective by using political economy analysis: what has been done and what have we learned?”, Alex Duncan and Gareth Williams, The Policy Practice, 2010 (</a:t>
            </a:r>
            <a:r>
              <a:rPr lang="en-US" dirty="0" err="1"/>
              <a:t>www.thepolicypractice.com</a:t>
            </a:r>
            <a:r>
              <a:rPr lang="en-US" dirty="0" smtClean="0"/>
              <a:t>)   </a:t>
            </a:r>
            <a:endParaRPr lang="en-US" dirty="0"/>
          </a:p>
          <a:p>
            <a:endParaRPr lang="en-US" dirty="0"/>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00113" y="657225"/>
            <a:ext cx="5059362" cy="3503613"/>
          </a:xfrm>
        </p:spPr>
      </p:sp>
      <p:sp>
        <p:nvSpPr>
          <p:cNvPr id="3" name="Notes Placeholder 2"/>
          <p:cNvSpPr>
            <a:spLocks noGrp="1"/>
          </p:cNvSpPr>
          <p:nvPr>
            <p:ph type="body" idx="1"/>
          </p:nvPr>
        </p:nvSpPr>
        <p:spPr/>
        <p:txBody>
          <a:bodyPr>
            <a:normAutofit/>
          </a:bodyPr>
          <a:lstStyle/>
          <a:p>
            <a:endParaRPr lang="en-US"/>
          </a:p>
        </p:txBody>
      </p:sp>
      <p:sp>
        <p:nvSpPr>
          <p:cNvPr id="5" name="Header Placeholder 4"/>
          <p:cNvSpPr>
            <a:spLocks noGrp="1"/>
          </p:cNvSpPr>
          <p:nvPr>
            <p:ph type="hdr" sz="quarter" idx="10"/>
          </p:nvPr>
        </p:nvSpPr>
        <p:spPr/>
        <p:txBody>
          <a:bodyPr/>
          <a:lstStyle/>
          <a:p>
            <a:pPr>
              <a:defRPr/>
            </a:pPr>
            <a:r>
              <a:rPr lang="en-US" smtClean="0"/>
              <a:t>Annex 1.4.1: Presentation</a:t>
            </a:r>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themeOverride" Target="../theme/themeOverride2.xml"/><Relationship Id="rId2"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eldia">
    <p:bg>
      <p:bgRef idx="1002">
        <a:schemeClr val="bg2"/>
      </p:bgRef>
    </p:bg>
    <p:spTree>
      <p:nvGrpSpPr>
        <p:cNvPr id="1" name=""/>
        <p:cNvGrpSpPr/>
        <p:nvPr/>
      </p:nvGrpSpPr>
      <p:grpSpPr>
        <a:xfrm>
          <a:off x="0" y="0"/>
          <a:ext cx="0" cy="0"/>
          <a:chOff x="0" y="0"/>
          <a:chExt cx="0" cy="0"/>
        </a:xfrm>
      </p:grpSpPr>
      <p:sp>
        <p:nvSpPr>
          <p:cNvPr id="9" name="Titel 8"/>
          <p:cNvSpPr>
            <a:spLocks noGrp="1"/>
          </p:cNvSpPr>
          <p:nvPr>
            <p:ph type="ctrTitle"/>
          </p:nvPr>
        </p:nvSpPr>
        <p:spPr>
          <a:xfrm>
            <a:off x="577850" y="1371600"/>
            <a:ext cx="8505952"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nl-NL" smtClean="0"/>
              <a:t>Klik om de stijl te bewerken</a:t>
            </a:r>
            <a:endParaRPr lang="en-US"/>
          </a:p>
        </p:txBody>
      </p:sp>
      <p:sp>
        <p:nvSpPr>
          <p:cNvPr id="17" name="Ondertitel 16"/>
          <p:cNvSpPr>
            <a:spLocks noGrp="1"/>
          </p:cNvSpPr>
          <p:nvPr>
            <p:ph type="subTitle" idx="1"/>
          </p:nvPr>
        </p:nvSpPr>
        <p:spPr>
          <a:xfrm>
            <a:off x="577850" y="3228536"/>
            <a:ext cx="8509254"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nl-NL" smtClean="0"/>
              <a:t>Klik om het opmaakprofiel van de modelondertitel te bewerken</a:t>
            </a:r>
            <a:endParaRPr lang="en-US"/>
          </a:p>
        </p:txBody>
      </p:sp>
      <p:sp>
        <p:nvSpPr>
          <p:cNvPr id="4" name="Tijdelijke aanduiding voor datum 29"/>
          <p:cNvSpPr>
            <a:spLocks noGrp="1"/>
          </p:cNvSpPr>
          <p:nvPr>
            <p:ph type="dt" sz="half" idx="10"/>
          </p:nvPr>
        </p:nvSpPr>
        <p:spPr/>
        <p:txBody>
          <a:bodyPr/>
          <a:lstStyle>
            <a:lvl1pPr>
              <a:defRPr/>
            </a:lvl1pPr>
          </a:lstStyle>
          <a:p>
            <a:pPr>
              <a:defRPr/>
            </a:pPr>
            <a:endParaRPr lang="en-US"/>
          </a:p>
        </p:txBody>
      </p:sp>
      <p:sp>
        <p:nvSpPr>
          <p:cNvPr id="5" name="Tijdelijke aanduiding voor voettekst 18"/>
          <p:cNvSpPr>
            <a:spLocks noGrp="1"/>
          </p:cNvSpPr>
          <p:nvPr>
            <p:ph type="ftr" sz="quarter" idx="11"/>
          </p:nvPr>
        </p:nvSpPr>
        <p:spPr/>
        <p:txBody>
          <a:bodyPr/>
          <a:lstStyle>
            <a:lvl1pPr>
              <a:defRPr/>
            </a:lvl1pPr>
          </a:lstStyle>
          <a:p>
            <a:pPr>
              <a:defRPr/>
            </a:pPr>
            <a:endParaRPr lang="en-US"/>
          </a:p>
        </p:txBody>
      </p:sp>
      <p:sp>
        <p:nvSpPr>
          <p:cNvPr id="6" name="Tijdelijke aanduiding voor dianummer 26"/>
          <p:cNvSpPr>
            <a:spLocks noGrp="1"/>
          </p:cNvSpPr>
          <p:nvPr>
            <p:ph type="sldNum" sz="quarter" idx="12"/>
          </p:nvPr>
        </p:nvSpPr>
        <p:spPr/>
        <p:txBody>
          <a:bodyPr/>
          <a:lstStyle>
            <a:lvl1pPr>
              <a:defRPr/>
            </a:lvl1pPr>
          </a:lstStyle>
          <a:p>
            <a:pPr>
              <a:defRPr/>
            </a:pPr>
            <a:fld id="{AB36A51C-F95A-4C9F-B3F3-7A002AC7FB91}"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9"/>
          <p:cNvSpPr>
            <a:spLocks noGrp="1"/>
          </p:cNvSpPr>
          <p:nvPr>
            <p:ph type="dt" sz="half" idx="10"/>
          </p:nvPr>
        </p:nvSpPr>
        <p:spPr/>
        <p:txBody>
          <a:bodyPr/>
          <a:lstStyle>
            <a:lvl1pPr>
              <a:defRPr/>
            </a:lvl1pPr>
          </a:lstStyle>
          <a:p>
            <a:pPr>
              <a:defRPr/>
            </a:pPr>
            <a:endParaRPr lang="en-US"/>
          </a:p>
        </p:txBody>
      </p:sp>
      <p:sp>
        <p:nvSpPr>
          <p:cNvPr id="5" name="Tijdelijke aanduiding voor voettekst 21"/>
          <p:cNvSpPr>
            <a:spLocks noGrp="1"/>
          </p:cNvSpPr>
          <p:nvPr>
            <p:ph type="ftr" sz="quarter" idx="11"/>
          </p:nvPr>
        </p:nvSpPr>
        <p:spPr/>
        <p:txBody>
          <a:bodyPr/>
          <a:lstStyle>
            <a:lvl1pPr>
              <a:defRPr/>
            </a:lvl1pPr>
          </a:lstStyle>
          <a:p>
            <a:pPr>
              <a:defRPr/>
            </a:pPr>
            <a:endParaRPr lang="en-US"/>
          </a:p>
        </p:txBody>
      </p:sp>
      <p:sp>
        <p:nvSpPr>
          <p:cNvPr id="6" name="Tijdelijke aanduiding voor dianummer 17"/>
          <p:cNvSpPr>
            <a:spLocks noGrp="1"/>
          </p:cNvSpPr>
          <p:nvPr>
            <p:ph type="sldNum" sz="quarter" idx="12"/>
          </p:nvPr>
        </p:nvSpPr>
        <p:spPr/>
        <p:txBody>
          <a:bodyPr/>
          <a:lstStyle>
            <a:lvl1pPr>
              <a:defRPr/>
            </a:lvl1pPr>
          </a:lstStyle>
          <a:p>
            <a:pPr>
              <a:defRPr/>
            </a:pPr>
            <a:fld id="{992699E7-44BB-4F31-9E1C-3669828D0B1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7181850" y="914402"/>
            <a:ext cx="2228850" cy="5211763"/>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495300" y="914402"/>
            <a:ext cx="6521450" cy="5211763"/>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9"/>
          <p:cNvSpPr>
            <a:spLocks noGrp="1"/>
          </p:cNvSpPr>
          <p:nvPr>
            <p:ph type="dt" sz="half" idx="10"/>
          </p:nvPr>
        </p:nvSpPr>
        <p:spPr/>
        <p:txBody>
          <a:bodyPr/>
          <a:lstStyle>
            <a:lvl1pPr>
              <a:defRPr/>
            </a:lvl1pPr>
          </a:lstStyle>
          <a:p>
            <a:pPr>
              <a:defRPr/>
            </a:pPr>
            <a:endParaRPr lang="en-US"/>
          </a:p>
        </p:txBody>
      </p:sp>
      <p:sp>
        <p:nvSpPr>
          <p:cNvPr id="5" name="Tijdelijke aanduiding voor voettekst 21"/>
          <p:cNvSpPr>
            <a:spLocks noGrp="1"/>
          </p:cNvSpPr>
          <p:nvPr>
            <p:ph type="ftr" sz="quarter" idx="11"/>
          </p:nvPr>
        </p:nvSpPr>
        <p:spPr/>
        <p:txBody>
          <a:bodyPr/>
          <a:lstStyle>
            <a:lvl1pPr>
              <a:defRPr/>
            </a:lvl1pPr>
          </a:lstStyle>
          <a:p>
            <a:pPr>
              <a:defRPr/>
            </a:pPr>
            <a:endParaRPr lang="en-US"/>
          </a:p>
        </p:txBody>
      </p:sp>
      <p:sp>
        <p:nvSpPr>
          <p:cNvPr id="6" name="Tijdelijke aanduiding voor dianummer 17"/>
          <p:cNvSpPr>
            <a:spLocks noGrp="1"/>
          </p:cNvSpPr>
          <p:nvPr>
            <p:ph type="sldNum" sz="quarter" idx="12"/>
          </p:nvPr>
        </p:nvSpPr>
        <p:spPr/>
        <p:txBody>
          <a:bodyPr/>
          <a:lstStyle>
            <a:lvl1pPr>
              <a:defRPr/>
            </a:lvl1pPr>
          </a:lstStyle>
          <a:p>
            <a:pPr>
              <a:defRPr/>
            </a:pPr>
            <a:fld id="{9ADAD71F-A220-472E-96D5-F929D738C3DF}"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Only">
  <p:cSld name="Object">
    <p:spTree>
      <p:nvGrpSpPr>
        <p:cNvPr id="1" name=""/>
        <p:cNvGrpSpPr/>
        <p:nvPr/>
      </p:nvGrpSpPr>
      <p:grpSpPr>
        <a:xfrm>
          <a:off x="0" y="0"/>
          <a:ext cx="0" cy="0"/>
          <a:chOff x="0" y="0"/>
          <a:chExt cx="0" cy="0"/>
        </a:xfrm>
      </p:grpSpPr>
      <p:sp>
        <p:nvSpPr>
          <p:cNvPr id="2" name="Tijdelijke aanduiding voor inhoud 1"/>
          <p:cNvSpPr>
            <a:spLocks noGrp="1"/>
          </p:cNvSpPr>
          <p:nvPr>
            <p:ph/>
          </p:nvPr>
        </p:nvSpPr>
        <p:spPr>
          <a:xfrm>
            <a:off x="584730" y="301625"/>
            <a:ext cx="8822531" cy="56403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GB"/>
          </a:p>
        </p:txBody>
      </p:sp>
      <p:sp>
        <p:nvSpPr>
          <p:cNvPr id="3" name="Tijdelijke aanduiding voor voettekst 2"/>
          <p:cNvSpPr>
            <a:spLocks noGrp="1"/>
          </p:cNvSpPr>
          <p:nvPr>
            <p:ph type="ftr" sz="quarter" idx="10"/>
          </p:nvPr>
        </p:nvSpPr>
        <p:spPr>
          <a:xfrm>
            <a:off x="2457583" y="6248400"/>
            <a:ext cx="5147336" cy="457200"/>
          </a:xfrm>
        </p:spPr>
        <p:txBody>
          <a:bodyPr/>
          <a:lstStyle>
            <a:lvl1pPr>
              <a:defRPr/>
            </a:lvl1pPr>
          </a:lstStyle>
          <a:p>
            <a:pPr>
              <a:defRPr/>
            </a:pPr>
            <a:endParaRPr lang="en-US"/>
          </a:p>
        </p:txBody>
      </p:sp>
      <p:sp>
        <p:nvSpPr>
          <p:cNvPr id="4" name="Tijdelijke aanduiding voor dianummer 3"/>
          <p:cNvSpPr>
            <a:spLocks noGrp="1"/>
          </p:cNvSpPr>
          <p:nvPr>
            <p:ph type="sldNum" sz="quarter" idx="11"/>
          </p:nvPr>
        </p:nvSpPr>
        <p:spPr>
          <a:xfrm>
            <a:off x="8151812" y="6248400"/>
            <a:ext cx="1258888" cy="457200"/>
          </a:xfrm>
        </p:spPr>
        <p:txBody>
          <a:bodyPr/>
          <a:lstStyle>
            <a:lvl1pPr>
              <a:defRPr/>
            </a:lvl1pPr>
          </a:lstStyle>
          <a:p>
            <a:pPr>
              <a:defRPr/>
            </a:pPr>
            <a:fld id="{F613D1FC-42B9-4E65-8F97-66313890D209}"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bl">
  <p:cSld name="Titel en tabel">
    <p:spTree>
      <p:nvGrpSpPr>
        <p:cNvPr id="1" name=""/>
        <p:cNvGrpSpPr/>
        <p:nvPr/>
      </p:nvGrpSpPr>
      <p:grpSpPr>
        <a:xfrm>
          <a:off x="0" y="0"/>
          <a:ext cx="0" cy="0"/>
          <a:chOff x="0" y="0"/>
          <a:chExt cx="0" cy="0"/>
        </a:xfrm>
      </p:grpSpPr>
      <p:sp>
        <p:nvSpPr>
          <p:cNvPr id="2" name="Titel 1"/>
          <p:cNvSpPr>
            <a:spLocks noGrp="1"/>
          </p:cNvSpPr>
          <p:nvPr>
            <p:ph type="title"/>
          </p:nvPr>
        </p:nvSpPr>
        <p:spPr>
          <a:xfrm>
            <a:off x="1484181" y="301626"/>
            <a:ext cx="7923080" cy="606425"/>
          </a:xfrm>
        </p:spPr>
        <p:txBody>
          <a:bodyPr/>
          <a:lstStyle/>
          <a:p>
            <a:r>
              <a:rPr lang="nl-NL" smtClean="0"/>
              <a:t>Klik om de stijl te bewerken</a:t>
            </a:r>
            <a:endParaRPr lang="en-GB"/>
          </a:p>
        </p:txBody>
      </p:sp>
      <p:sp>
        <p:nvSpPr>
          <p:cNvPr id="3" name="Tijdelijke aanduiding voor tabel 2"/>
          <p:cNvSpPr>
            <a:spLocks noGrp="1"/>
          </p:cNvSpPr>
          <p:nvPr>
            <p:ph type="tbl" idx="1"/>
          </p:nvPr>
        </p:nvSpPr>
        <p:spPr>
          <a:xfrm>
            <a:off x="584730" y="1268413"/>
            <a:ext cx="8822531" cy="4673600"/>
          </a:xfrm>
        </p:spPr>
        <p:txBody>
          <a:bodyPr/>
          <a:lstStyle/>
          <a:p>
            <a:pPr lvl="0"/>
            <a:endParaRPr lang="en-GB" noProof="0"/>
          </a:p>
        </p:txBody>
      </p:sp>
      <p:sp>
        <p:nvSpPr>
          <p:cNvPr id="4" name="Tijdelijke aanduiding voor voettekst 3"/>
          <p:cNvSpPr>
            <a:spLocks noGrp="1"/>
          </p:cNvSpPr>
          <p:nvPr>
            <p:ph type="ftr" sz="quarter" idx="10"/>
          </p:nvPr>
        </p:nvSpPr>
        <p:spPr>
          <a:xfrm>
            <a:off x="2457583" y="6248400"/>
            <a:ext cx="5147336" cy="457200"/>
          </a:xfrm>
        </p:spPr>
        <p:txBody>
          <a:bodyPr/>
          <a:lstStyle>
            <a:lvl1pPr>
              <a:defRPr/>
            </a:lvl1pPr>
          </a:lstStyle>
          <a:p>
            <a:pPr>
              <a:defRPr/>
            </a:pPr>
            <a:endParaRPr lang="en-US"/>
          </a:p>
        </p:txBody>
      </p:sp>
      <p:sp>
        <p:nvSpPr>
          <p:cNvPr id="5" name="Tijdelijke aanduiding voor dianummer 4"/>
          <p:cNvSpPr>
            <a:spLocks noGrp="1"/>
          </p:cNvSpPr>
          <p:nvPr>
            <p:ph type="sldNum" sz="quarter" idx="11"/>
          </p:nvPr>
        </p:nvSpPr>
        <p:spPr>
          <a:xfrm>
            <a:off x="8151812" y="6248400"/>
            <a:ext cx="1258888" cy="457200"/>
          </a:xfrm>
        </p:spPr>
        <p:txBody>
          <a:bodyPr/>
          <a:lstStyle>
            <a:lvl1pPr>
              <a:defRPr/>
            </a:lvl1pPr>
          </a:lstStyle>
          <a:p>
            <a:fld id="{B54661D0-AD0E-8449-BBF4-D7F93AA844E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9"/>
          <p:cNvSpPr>
            <a:spLocks noGrp="1"/>
          </p:cNvSpPr>
          <p:nvPr>
            <p:ph type="dt" sz="half" idx="10"/>
          </p:nvPr>
        </p:nvSpPr>
        <p:spPr/>
        <p:txBody>
          <a:bodyPr/>
          <a:lstStyle>
            <a:lvl1pPr>
              <a:defRPr/>
            </a:lvl1pPr>
          </a:lstStyle>
          <a:p>
            <a:pPr>
              <a:defRPr/>
            </a:pPr>
            <a:endParaRPr lang="en-US"/>
          </a:p>
        </p:txBody>
      </p:sp>
      <p:sp>
        <p:nvSpPr>
          <p:cNvPr id="5" name="Tijdelijke aanduiding voor voettekst 21"/>
          <p:cNvSpPr>
            <a:spLocks noGrp="1"/>
          </p:cNvSpPr>
          <p:nvPr>
            <p:ph type="ftr" sz="quarter" idx="11"/>
          </p:nvPr>
        </p:nvSpPr>
        <p:spPr/>
        <p:txBody>
          <a:bodyPr/>
          <a:lstStyle>
            <a:lvl1pPr>
              <a:defRPr/>
            </a:lvl1pPr>
          </a:lstStyle>
          <a:p>
            <a:pPr>
              <a:defRPr/>
            </a:pPr>
            <a:endParaRPr lang="en-US"/>
          </a:p>
        </p:txBody>
      </p:sp>
      <p:sp>
        <p:nvSpPr>
          <p:cNvPr id="6" name="Tijdelijke aanduiding voor dianummer 17"/>
          <p:cNvSpPr>
            <a:spLocks noGrp="1"/>
          </p:cNvSpPr>
          <p:nvPr>
            <p:ph type="sldNum" sz="quarter" idx="12"/>
          </p:nvPr>
        </p:nvSpPr>
        <p:spPr/>
        <p:txBody>
          <a:bodyPr/>
          <a:lstStyle>
            <a:lvl1pPr>
              <a:defRPr/>
            </a:lvl1pPr>
          </a:lstStyle>
          <a:p>
            <a:pPr>
              <a:defRPr/>
            </a:pPr>
            <a:fld id="{DB368275-7599-4EB9-AE36-B01821F20D2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ekop">
    <p:bg>
      <p:bgRef idx="1002">
        <a:schemeClr val="bg2"/>
      </p:bgRef>
    </p:bg>
    <p:spTree>
      <p:nvGrpSpPr>
        <p:cNvPr id="1" name=""/>
        <p:cNvGrpSpPr/>
        <p:nvPr/>
      </p:nvGrpSpPr>
      <p:grpSpPr>
        <a:xfrm>
          <a:off x="0" y="0"/>
          <a:ext cx="0" cy="0"/>
          <a:chOff x="0" y="0"/>
          <a:chExt cx="0" cy="0"/>
        </a:xfrm>
      </p:grpSpPr>
      <p:sp>
        <p:nvSpPr>
          <p:cNvPr id="2" name="Titel 1"/>
          <p:cNvSpPr>
            <a:spLocks noGrp="1"/>
          </p:cNvSpPr>
          <p:nvPr>
            <p:ph type="title"/>
          </p:nvPr>
        </p:nvSpPr>
        <p:spPr>
          <a:xfrm>
            <a:off x="574548" y="1316736"/>
            <a:ext cx="84201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574548" y="2704664"/>
            <a:ext cx="84201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pPr>
              <a:defRPr/>
            </a:pPr>
            <a:endParaRPr lang="en-US"/>
          </a:p>
        </p:txBody>
      </p:sp>
      <p:sp>
        <p:nvSpPr>
          <p:cNvPr id="5" name="Tijdelijke aanduiding voor voettekst 4"/>
          <p:cNvSpPr>
            <a:spLocks noGrp="1"/>
          </p:cNvSpPr>
          <p:nvPr>
            <p:ph type="ftr" sz="quarter" idx="11"/>
          </p:nvPr>
        </p:nvSpPr>
        <p:spPr/>
        <p:txBody>
          <a:bodyPr/>
          <a:lstStyle>
            <a:lvl1pPr>
              <a:defRPr/>
            </a:lvl1pPr>
          </a:lstStyle>
          <a:p>
            <a:pPr>
              <a:defRPr/>
            </a:pPr>
            <a:endParaRPr lang="en-US"/>
          </a:p>
        </p:txBody>
      </p:sp>
      <p:sp>
        <p:nvSpPr>
          <p:cNvPr id="6" name="Tijdelijke aanduiding voor dianummer 5"/>
          <p:cNvSpPr>
            <a:spLocks noGrp="1"/>
          </p:cNvSpPr>
          <p:nvPr>
            <p:ph type="sldNum" sz="quarter" idx="12"/>
          </p:nvPr>
        </p:nvSpPr>
        <p:spPr/>
        <p:txBody>
          <a:bodyPr/>
          <a:lstStyle>
            <a:lvl1pPr>
              <a:defRPr/>
            </a:lvl1pPr>
          </a:lstStyle>
          <a:p>
            <a:pPr>
              <a:defRPr/>
            </a:pPr>
            <a:fld id="{0C67EAE5-BC62-422B-A256-71D37A2B86AC}"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95300" y="704088"/>
            <a:ext cx="8915400" cy="1143000"/>
          </a:xfrm>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495300" y="1920085"/>
            <a:ext cx="4375150" cy="4434840"/>
          </a:xfrm>
        </p:spPr>
        <p:txBody>
          <a:bodyPr/>
          <a:lstStyle>
            <a:lvl1pPr>
              <a:defRPr sz="2600"/>
            </a:lvl1pPr>
            <a:lvl2pPr>
              <a:defRPr sz="2400"/>
            </a:lvl2pPr>
            <a:lvl3pPr>
              <a:defRPr sz="2000"/>
            </a:lvl3pPr>
            <a:lvl4pPr>
              <a:defRPr sz="1800"/>
            </a:lvl4pPr>
            <a:lvl5pPr>
              <a:defRPr sz="1800"/>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5035550" y="1920085"/>
            <a:ext cx="4375150" cy="4434840"/>
          </a:xfrm>
        </p:spPr>
        <p:txBody>
          <a:bodyPr/>
          <a:lstStyle>
            <a:lvl1pPr>
              <a:defRPr sz="2600"/>
            </a:lvl1pPr>
            <a:lvl2pPr>
              <a:defRPr sz="2400"/>
            </a:lvl2pPr>
            <a:lvl3pPr>
              <a:defRPr sz="2000"/>
            </a:lvl3pPr>
            <a:lvl4pPr>
              <a:defRPr sz="1800"/>
            </a:lvl4pPr>
            <a:lvl5pPr>
              <a:defRPr sz="1800"/>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9"/>
          <p:cNvSpPr>
            <a:spLocks noGrp="1"/>
          </p:cNvSpPr>
          <p:nvPr>
            <p:ph type="dt" sz="half" idx="10"/>
          </p:nvPr>
        </p:nvSpPr>
        <p:spPr/>
        <p:txBody>
          <a:bodyPr/>
          <a:lstStyle>
            <a:lvl1pPr>
              <a:defRPr/>
            </a:lvl1pPr>
          </a:lstStyle>
          <a:p>
            <a:pPr>
              <a:defRPr/>
            </a:pPr>
            <a:endParaRPr lang="en-US"/>
          </a:p>
        </p:txBody>
      </p:sp>
      <p:sp>
        <p:nvSpPr>
          <p:cNvPr id="6" name="Tijdelijke aanduiding voor voettekst 21"/>
          <p:cNvSpPr>
            <a:spLocks noGrp="1"/>
          </p:cNvSpPr>
          <p:nvPr>
            <p:ph type="ftr" sz="quarter" idx="11"/>
          </p:nvPr>
        </p:nvSpPr>
        <p:spPr/>
        <p:txBody>
          <a:bodyPr/>
          <a:lstStyle>
            <a:lvl1pPr>
              <a:defRPr/>
            </a:lvl1pPr>
          </a:lstStyle>
          <a:p>
            <a:pPr>
              <a:defRPr/>
            </a:pPr>
            <a:endParaRPr lang="en-US"/>
          </a:p>
        </p:txBody>
      </p:sp>
      <p:sp>
        <p:nvSpPr>
          <p:cNvPr id="7" name="Tijdelijke aanduiding voor dianummer 17"/>
          <p:cNvSpPr>
            <a:spLocks noGrp="1"/>
          </p:cNvSpPr>
          <p:nvPr>
            <p:ph type="sldNum" sz="quarter" idx="12"/>
          </p:nvPr>
        </p:nvSpPr>
        <p:spPr/>
        <p:txBody>
          <a:bodyPr/>
          <a:lstStyle>
            <a:lvl1pPr>
              <a:defRPr/>
            </a:lvl1pPr>
          </a:lstStyle>
          <a:p>
            <a:pPr>
              <a:defRPr/>
            </a:pPr>
            <a:fld id="{162EE4E2-E0BF-47DD-8B3C-7A0F25D9074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495300" y="704088"/>
            <a:ext cx="8915400" cy="1143000"/>
          </a:xfrm>
        </p:spPr>
        <p:txBody>
          <a:bodyPr/>
          <a:lstStyle>
            <a:lvl1pPr>
              <a:defRPr/>
            </a:lvl1pPr>
          </a:lstStyle>
          <a:p>
            <a:r>
              <a:rPr lang="nl-NL" smtClean="0"/>
              <a:t>Klik om de stijl te bewerken</a:t>
            </a:r>
            <a:endParaRPr lang="en-US"/>
          </a:p>
        </p:txBody>
      </p:sp>
      <p:sp>
        <p:nvSpPr>
          <p:cNvPr id="3" name="Tijdelijke aanduiding voor tekst 2"/>
          <p:cNvSpPr>
            <a:spLocks noGrp="1"/>
          </p:cNvSpPr>
          <p:nvPr>
            <p:ph type="body" idx="1"/>
          </p:nvPr>
        </p:nvSpPr>
        <p:spPr>
          <a:xfrm>
            <a:off x="495300" y="1855248"/>
            <a:ext cx="4376870"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4" name="Tijdelijke aanduiding voor tekst 3"/>
          <p:cNvSpPr>
            <a:spLocks noGrp="1"/>
          </p:cNvSpPr>
          <p:nvPr>
            <p:ph type="body" sz="half" idx="3"/>
          </p:nvPr>
        </p:nvSpPr>
        <p:spPr>
          <a:xfrm>
            <a:off x="5032111" y="1859758"/>
            <a:ext cx="437859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nl-NL" smtClean="0"/>
              <a:t>Klik om de modelstijlen te bewerken</a:t>
            </a:r>
          </a:p>
        </p:txBody>
      </p:sp>
      <p:sp>
        <p:nvSpPr>
          <p:cNvPr id="5" name="Tijdelijke aanduiding voor inhoud 4"/>
          <p:cNvSpPr>
            <a:spLocks noGrp="1"/>
          </p:cNvSpPr>
          <p:nvPr>
            <p:ph sz="quarter" idx="2"/>
          </p:nvPr>
        </p:nvSpPr>
        <p:spPr>
          <a:xfrm>
            <a:off x="495300" y="2514600"/>
            <a:ext cx="4376870" cy="3845720"/>
          </a:xfrm>
        </p:spPr>
        <p:txBody>
          <a:bodyPr tIns="0"/>
          <a:lstStyle>
            <a:lvl1pPr>
              <a:defRPr sz="2200"/>
            </a:lvl1pPr>
            <a:lvl2pPr>
              <a:defRPr sz="2000"/>
            </a:lvl2pPr>
            <a:lvl3pPr>
              <a:defRPr sz="1800"/>
            </a:lvl3pPr>
            <a:lvl4pPr>
              <a:defRPr sz="1600"/>
            </a:lvl4pPr>
            <a:lvl5pPr>
              <a:defRPr sz="1600"/>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6" name="Tijdelijke aanduiding voor inhoud 5"/>
          <p:cNvSpPr>
            <a:spLocks noGrp="1"/>
          </p:cNvSpPr>
          <p:nvPr>
            <p:ph sz="quarter" idx="4"/>
          </p:nvPr>
        </p:nvSpPr>
        <p:spPr>
          <a:xfrm>
            <a:off x="5032111" y="2514600"/>
            <a:ext cx="4378590" cy="3845720"/>
          </a:xfrm>
        </p:spPr>
        <p:txBody>
          <a:bodyPr tIns="0"/>
          <a:lstStyle>
            <a:lvl1pPr>
              <a:defRPr sz="2200"/>
            </a:lvl1pPr>
            <a:lvl2pPr>
              <a:defRPr sz="2000"/>
            </a:lvl2pPr>
            <a:lvl3pPr>
              <a:defRPr sz="1800"/>
            </a:lvl3pPr>
            <a:lvl4pPr>
              <a:defRPr sz="1600"/>
            </a:lvl4pPr>
            <a:lvl5pPr>
              <a:defRPr sz="1600"/>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9"/>
          <p:cNvSpPr>
            <a:spLocks noGrp="1"/>
          </p:cNvSpPr>
          <p:nvPr>
            <p:ph type="dt" sz="half" idx="10"/>
          </p:nvPr>
        </p:nvSpPr>
        <p:spPr/>
        <p:txBody>
          <a:bodyPr/>
          <a:lstStyle>
            <a:lvl1pPr>
              <a:defRPr/>
            </a:lvl1pPr>
          </a:lstStyle>
          <a:p>
            <a:pPr>
              <a:defRPr/>
            </a:pPr>
            <a:endParaRPr lang="en-US"/>
          </a:p>
        </p:txBody>
      </p:sp>
      <p:sp>
        <p:nvSpPr>
          <p:cNvPr id="8" name="Tijdelijke aanduiding voor voettekst 21"/>
          <p:cNvSpPr>
            <a:spLocks noGrp="1"/>
          </p:cNvSpPr>
          <p:nvPr>
            <p:ph type="ftr" sz="quarter" idx="11"/>
          </p:nvPr>
        </p:nvSpPr>
        <p:spPr/>
        <p:txBody>
          <a:bodyPr/>
          <a:lstStyle>
            <a:lvl1pPr>
              <a:defRPr/>
            </a:lvl1pPr>
          </a:lstStyle>
          <a:p>
            <a:pPr>
              <a:defRPr/>
            </a:pPr>
            <a:endParaRPr lang="en-US"/>
          </a:p>
        </p:txBody>
      </p:sp>
      <p:sp>
        <p:nvSpPr>
          <p:cNvPr id="9" name="Tijdelijke aanduiding voor dianummer 17"/>
          <p:cNvSpPr>
            <a:spLocks noGrp="1"/>
          </p:cNvSpPr>
          <p:nvPr>
            <p:ph type="sldNum" sz="quarter" idx="12"/>
          </p:nvPr>
        </p:nvSpPr>
        <p:spPr/>
        <p:txBody>
          <a:bodyPr/>
          <a:lstStyle>
            <a:lvl1pPr>
              <a:defRPr/>
            </a:lvl1pPr>
          </a:lstStyle>
          <a:p>
            <a:pPr>
              <a:defRPr/>
            </a:pPr>
            <a:fld id="{33D165FA-16F6-4269-8B01-BCFF2A068E9B}"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a:xfrm>
            <a:off x="495300" y="704088"/>
            <a:ext cx="899795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nl-NL" smtClean="0"/>
              <a:t>Klik om de stijl te bewerken</a:t>
            </a:r>
            <a:endParaRPr lang="en-US"/>
          </a:p>
        </p:txBody>
      </p:sp>
      <p:sp>
        <p:nvSpPr>
          <p:cNvPr id="3" name="Tijdelijke aanduiding voor datum 9"/>
          <p:cNvSpPr>
            <a:spLocks noGrp="1"/>
          </p:cNvSpPr>
          <p:nvPr>
            <p:ph type="dt" sz="half" idx="10"/>
          </p:nvPr>
        </p:nvSpPr>
        <p:spPr/>
        <p:txBody>
          <a:bodyPr/>
          <a:lstStyle>
            <a:lvl1pPr>
              <a:defRPr/>
            </a:lvl1pPr>
          </a:lstStyle>
          <a:p>
            <a:pPr>
              <a:defRPr/>
            </a:pPr>
            <a:endParaRPr lang="en-US"/>
          </a:p>
        </p:txBody>
      </p:sp>
      <p:sp>
        <p:nvSpPr>
          <p:cNvPr id="4" name="Tijdelijke aanduiding voor voettekst 21"/>
          <p:cNvSpPr>
            <a:spLocks noGrp="1"/>
          </p:cNvSpPr>
          <p:nvPr>
            <p:ph type="ftr" sz="quarter" idx="11"/>
          </p:nvPr>
        </p:nvSpPr>
        <p:spPr/>
        <p:txBody>
          <a:bodyPr/>
          <a:lstStyle>
            <a:lvl1pPr>
              <a:defRPr/>
            </a:lvl1pPr>
          </a:lstStyle>
          <a:p>
            <a:pPr>
              <a:defRPr/>
            </a:pPr>
            <a:endParaRPr lang="en-US"/>
          </a:p>
        </p:txBody>
      </p:sp>
      <p:sp>
        <p:nvSpPr>
          <p:cNvPr id="5" name="Tijdelijke aanduiding voor dianummer 17"/>
          <p:cNvSpPr>
            <a:spLocks noGrp="1"/>
          </p:cNvSpPr>
          <p:nvPr>
            <p:ph type="sldNum" sz="quarter" idx="12"/>
          </p:nvPr>
        </p:nvSpPr>
        <p:spPr/>
        <p:txBody>
          <a:bodyPr/>
          <a:lstStyle>
            <a:lvl1pPr>
              <a:defRPr/>
            </a:lvl1pPr>
          </a:lstStyle>
          <a:p>
            <a:pPr>
              <a:defRPr/>
            </a:pPr>
            <a:fld id="{45C412B4-419D-4989-889E-68D1C0A4551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Leeg">
    <p:spTree>
      <p:nvGrpSpPr>
        <p:cNvPr id="1" name=""/>
        <p:cNvGrpSpPr/>
        <p:nvPr/>
      </p:nvGrpSpPr>
      <p:grpSpPr>
        <a:xfrm>
          <a:off x="0" y="0"/>
          <a:ext cx="0" cy="0"/>
          <a:chOff x="0" y="0"/>
          <a:chExt cx="0" cy="0"/>
        </a:xfrm>
      </p:grpSpPr>
      <p:sp>
        <p:nvSpPr>
          <p:cNvPr id="2" name="Tijdelijke aanduiding voor datum 9"/>
          <p:cNvSpPr>
            <a:spLocks noGrp="1"/>
          </p:cNvSpPr>
          <p:nvPr>
            <p:ph type="dt" sz="half" idx="10"/>
          </p:nvPr>
        </p:nvSpPr>
        <p:spPr/>
        <p:txBody>
          <a:bodyPr/>
          <a:lstStyle>
            <a:lvl1pPr>
              <a:defRPr/>
            </a:lvl1pPr>
          </a:lstStyle>
          <a:p>
            <a:pPr>
              <a:defRPr/>
            </a:pPr>
            <a:endParaRPr lang="en-US"/>
          </a:p>
        </p:txBody>
      </p:sp>
      <p:sp>
        <p:nvSpPr>
          <p:cNvPr id="3" name="Tijdelijke aanduiding voor voettekst 21"/>
          <p:cNvSpPr>
            <a:spLocks noGrp="1"/>
          </p:cNvSpPr>
          <p:nvPr>
            <p:ph type="ftr" sz="quarter" idx="11"/>
          </p:nvPr>
        </p:nvSpPr>
        <p:spPr/>
        <p:txBody>
          <a:bodyPr/>
          <a:lstStyle>
            <a:lvl1pPr>
              <a:defRPr/>
            </a:lvl1pPr>
          </a:lstStyle>
          <a:p>
            <a:pPr>
              <a:defRPr/>
            </a:pPr>
            <a:endParaRPr lang="en-US"/>
          </a:p>
        </p:txBody>
      </p:sp>
      <p:sp>
        <p:nvSpPr>
          <p:cNvPr id="4" name="Tijdelijke aanduiding voor dianummer 17"/>
          <p:cNvSpPr>
            <a:spLocks noGrp="1"/>
          </p:cNvSpPr>
          <p:nvPr>
            <p:ph type="sldNum" sz="quarter" idx="12"/>
          </p:nvPr>
        </p:nvSpPr>
        <p:spPr/>
        <p:txBody>
          <a:bodyPr/>
          <a:lstStyle>
            <a:lvl1pPr>
              <a:defRPr/>
            </a:lvl1pPr>
          </a:lstStyle>
          <a:p>
            <a:pPr>
              <a:defRPr/>
            </a:pPr>
            <a:fld id="{CEFD45D9-77B8-4B51-8362-A0A69710C06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742950" y="514352"/>
            <a:ext cx="29718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nl-NL" smtClean="0"/>
              <a:t>Klik om de stijl te bewerken</a:t>
            </a:r>
            <a:endParaRPr lang="en-US"/>
          </a:p>
        </p:txBody>
      </p:sp>
      <p:sp>
        <p:nvSpPr>
          <p:cNvPr id="3" name="Tijdelijke aanduiding voor tekst 2"/>
          <p:cNvSpPr>
            <a:spLocks noGrp="1"/>
          </p:cNvSpPr>
          <p:nvPr>
            <p:ph type="body" idx="2"/>
          </p:nvPr>
        </p:nvSpPr>
        <p:spPr>
          <a:xfrm>
            <a:off x="742950" y="1676400"/>
            <a:ext cx="29718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nl-NL" smtClean="0"/>
              <a:t>Klik om de modelstijlen te bewerken</a:t>
            </a:r>
          </a:p>
        </p:txBody>
      </p:sp>
      <p:sp>
        <p:nvSpPr>
          <p:cNvPr id="4" name="Tijdelijke aanduiding voor inhoud 3"/>
          <p:cNvSpPr>
            <a:spLocks noGrp="1"/>
          </p:cNvSpPr>
          <p:nvPr>
            <p:ph sz="half" idx="1"/>
          </p:nvPr>
        </p:nvSpPr>
        <p:spPr>
          <a:xfrm>
            <a:off x="3872971" y="1676400"/>
            <a:ext cx="5537729" cy="4572000"/>
          </a:xfrm>
        </p:spPr>
        <p:txBody>
          <a:bodyPr tIns="0"/>
          <a:lstStyle>
            <a:lvl1pPr>
              <a:defRPr sz="2800"/>
            </a:lvl1pPr>
            <a:lvl2pPr>
              <a:defRPr sz="2600"/>
            </a:lvl2pPr>
            <a:lvl3pPr>
              <a:defRPr sz="2400"/>
            </a:lvl3pPr>
            <a:lvl4pPr>
              <a:defRPr sz="2000"/>
            </a:lvl4pPr>
            <a:lvl5pPr>
              <a:defRPr sz="1800"/>
            </a:lvl5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9"/>
          <p:cNvSpPr>
            <a:spLocks noGrp="1"/>
          </p:cNvSpPr>
          <p:nvPr>
            <p:ph type="dt" sz="half" idx="10"/>
          </p:nvPr>
        </p:nvSpPr>
        <p:spPr/>
        <p:txBody>
          <a:bodyPr/>
          <a:lstStyle>
            <a:lvl1pPr>
              <a:defRPr/>
            </a:lvl1pPr>
          </a:lstStyle>
          <a:p>
            <a:pPr>
              <a:defRPr/>
            </a:pPr>
            <a:endParaRPr lang="en-US"/>
          </a:p>
        </p:txBody>
      </p:sp>
      <p:sp>
        <p:nvSpPr>
          <p:cNvPr id="6" name="Tijdelijke aanduiding voor voettekst 21"/>
          <p:cNvSpPr>
            <a:spLocks noGrp="1"/>
          </p:cNvSpPr>
          <p:nvPr>
            <p:ph type="ftr" sz="quarter" idx="11"/>
          </p:nvPr>
        </p:nvSpPr>
        <p:spPr/>
        <p:txBody>
          <a:bodyPr/>
          <a:lstStyle>
            <a:lvl1pPr>
              <a:defRPr/>
            </a:lvl1pPr>
          </a:lstStyle>
          <a:p>
            <a:pPr>
              <a:defRPr/>
            </a:pPr>
            <a:endParaRPr lang="en-US"/>
          </a:p>
        </p:txBody>
      </p:sp>
      <p:sp>
        <p:nvSpPr>
          <p:cNvPr id="7" name="Tijdelijke aanduiding voor dianummer 17"/>
          <p:cNvSpPr>
            <a:spLocks noGrp="1"/>
          </p:cNvSpPr>
          <p:nvPr>
            <p:ph type="sldNum" sz="quarter" idx="12"/>
          </p:nvPr>
        </p:nvSpPr>
        <p:spPr/>
        <p:txBody>
          <a:bodyPr/>
          <a:lstStyle>
            <a:lvl1pPr>
              <a:defRPr/>
            </a:lvl1pPr>
          </a:lstStyle>
          <a:p>
            <a:pPr>
              <a:defRPr/>
            </a:pPr>
            <a:fld id="{E2742E9A-351D-4B64-AE96-5C7E4D84449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howMasterSp="0" type="picTx" preserve="1">
  <p:cSld name="Afbeelding met bijschrift">
    <p:spTree>
      <p:nvGrpSpPr>
        <p:cNvPr id="1" name=""/>
        <p:cNvGrpSpPr/>
        <p:nvPr/>
      </p:nvGrpSpPr>
      <p:grpSpPr>
        <a:xfrm>
          <a:off x="0" y="0"/>
          <a:ext cx="0" cy="0"/>
          <a:chOff x="0" y="0"/>
          <a:chExt cx="0" cy="0"/>
        </a:xfrm>
      </p:grpSpPr>
      <p:sp>
        <p:nvSpPr>
          <p:cNvPr id="5" name="Rechthoek met één afgeknipte en afgeronde hoek 13"/>
          <p:cNvSpPr/>
          <p:nvPr/>
        </p:nvSpPr>
        <p:spPr>
          <a:xfrm rot="420000" flipV="1">
            <a:off x="3429265" y="1108075"/>
            <a:ext cx="569595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Rechthoekige driehoek 14"/>
          <p:cNvSpPr/>
          <p:nvPr/>
        </p:nvSpPr>
        <p:spPr>
          <a:xfrm rot="420000" flipV="1">
            <a:off x="8671190" y="5359401"/>
            <a:ext cx="168540"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Vrije vorm 15"/>
          <p:cNvSpPr>
            <a:spLocks/>
          </p:cNvSpPr>
          <p:nvPr/>
        </p:nvSpPr>
        <p:spPr bwMode="auto">
          <a:xfrm flipV="1">
            <a:off x="-10319" y="5816600"/>
            <a:ext cx="9926638"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Vrije vorm 16"/>
          <p:cNvSpPr>
            <a:spLocks/>
          </p:cNvSpPr>
          <p:nvPr/>
        </p:nvSpPr>
        <p:spPr bwMode="auto">
          <a:xfrm flipV="1">
            <a:off x="4746625" y="6219826"/>
            <a:ext cx="5159375"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2" name="Titel 1"/>
          <p:cNvSpPr>
            <a:spLocks noGrp="1"/>
          </p:cNvSpPr>
          <p:nvPr>
            <p:ph type="title"/>
          </p:nvPr>
        </p:nvSpPr>
        <p:spPr>
          <a:xfrm>
            <a:off x="660400" y="1176997"/>
            <a:ext cx="2397252" cy="1582621"/>
          </a:xfrm>
        </p:spPr>
        <p:txBody>
          <a:bodyPr lIns="45720" rIns="45720" bIns="45720"/>
          <a:lstStyle>
            <a:lvl1pPr algn="l">
              <a:buNone/>
              <a:defRPr sz="2000" b="1">
                <a:solidFill>
                  <a:schemeClr val="tx2"/>
                </a:solidFill>
              </a:defRPr>
            </a:lvl1pPr>
          </a:lstStyle>
          <a:p>
            <a:r>
              <a:rPr lang="nl-NL" smtClean="0"/>
              <a:t>Klik om de stijl te bewerken</a:t>
            </a:r>
            <a:endParaRPr lang="en-US"/>
          </a:p>
        </p:txBody>
      </p:sp>
      <p:sp>
        <p:nvSpPr>
          <p:cNvPr id="4" name="Tijdelijke aanduiding voor tekst 3"/>
          <p:cNvSpPr>
            <a:spLocks noGrp="1"/>
          </p:cNvSpPr>
          <p:nvPr>
            <p:ph type="body" sz="half" idx="2"/>
          </p:nvPr>
        </p:nvSpPr>
        <p:spPr>
          <a:xfrm>
            <a:off x="660400" y="2828785"/>
            <a:ext cx="239395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nl-NL" smtClean="0"/>
              <a:t>Klik om de modelstijlen te bewerken</a:t>
            </a:r>
          </a:p>
        </p:txBody>
      </p:sp>
      <p:sp>
        <p:nvSpPr>
          <p:cNvPr id="3" name="Tijdelijke aanduiding voor afbeelding 2"/>
          <p:cNvSpPr>
            <a:spLocks noGrp="1"/>
          </p:cNvSpPr>
          <p:nvPr>
            <p:ph type="pic" idx="1"/>
          </p:nvPr>
        </p:nvSpPr>
        <p:spPr>
          <a:xfrm rot="420000">
            <a:off x="3776276" y="1199517"/>
            <a:ext cx="500253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nl-NL" noProof="0" smtClean="0"/>
              <a:t>Klik op het pictogram als u een afbeelding wilt toevoegen</a:t>
            </a:r>
            <a:endParaRPr lang="en-US" noProof="0" dirty="0"/>
          </a:p>
        </p:txBody>
      </p:sp>
      <p:sp>
        <p:nvSpPr>
          <p:cNvPr id="9" name="Tijdelijke aanduiding voor datum 4"/>
          <p:cNvSpPr>
            <a:spLocks noGrp="1"/>
          </p:cNvSpPr>
          <p:nvPr>
            <p:ph type="dt" sz="half" idx="10"/>
          </p:nvPr>
        </p:nvSpPr>
        <p:spPr/>
        <p:txBody>
          <a:bodyPr/>
          <a:lstStyle>
            <a:lvl1pPr>
              <a:defRPr/>
            </a:lvl1pPr>
          </a:lstStyle>
          <a:p>
            <a:pPr>
              <a:defRPr/>
            </a:pPr>
            <a:endParaRPr lang="en-US"/>
          </a:p>
        </p:txBody>
      </p:sp>
      <p:sp>
        <p:nvSpPr>
          <p:cNvPr id="10" name="Tijdelijke aanduiding voor voettekst 5"/>
          <p:cNvSpPr>
            <a:spLocks noGrp="1"/>
          </p:cNvSpPr>
          <p:nvPr>
            <p:ph type="ftr" sz="quarter" idx="11"/>
          </p:nvPr>
        </p:nvSpPr>
        <p:spPr/>
        <p:txBody>
          <a:bodyPr/>
          <a:lstStyle>
            <a:lvl1pPr>
              <a:defRPr/>
            </a:lvl1pPr>
          </a:lstStyle>
          <a:p>
            <a:pPr>
              <a:defRPr/>
            </a:pPr>
            <a:endParaRPr lang="en-US"/>
          </a:p>
        </p:txBody>
      </p:sp>
      <p:sp>
        <p:nvSpPr>
          <p:cNvPr id="11" name="Tijdelijke aanduiding voor dianummer 6"/>
          <p:cNvSpPr>
            <a:spLocks noGrp="1"/>
          </p:cNvSpPr>
          <p:nvPr>
            <p:ph type="sldNum" sz="quarter" idx="12"/>
          </p:nvPr>
        </p:nvSpPr>
        <p:spPr>
          <a:xfrm>
            <a:off x="8750300" y="6356351"/>
            <a:ext cx="660400" cy="365125"/>
          </a:xfrm>
        </p:spPr>
        <p:txBody>
          <a:bodyPr/>
          <a:lstStyle>
            <a:lvl1pPr>
              <a:defRPr/>
            </a:lvl1pPr>
          </a:lstStyle>
          <a:p>
            <a:pPr>
              <a:defRPr/>
            </a:pPr>
            <a:fld id="{16EFA234-A3C5-4935-A75B-ECA7305F9169}"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7" name="Vrije vorm 6"/>
          <p:cNvSpPr>
            <a:spLocks/>
          </p:cNvSpPr>
          <p:nvPr/>
        </p:nvSpPr>
        <p:spPr bwMode="auto">
          <a:xfrm>
            <a:off x="-10319" y="-7938"/>
            <a:ext cx="9926638"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8" name="Vrije vorm 7"/>
          <p:cNvSpPr>
            <a:spLocks/>
          </p:cNvSpPr>
          <p:nvPr/>
        </p:nvSpPr>
        <p:spPr bwMode="auto">
          <a:xfrm>
            <a:off x="4746625" y="-7938"/>
            <a:ext cx="5159375"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a:defRPr/>
            </a:pPr>
            <a:endParaRPr lang="en-US">
              <a:latin typeface="+mn-lt"/>
            </a:endParaRPr>
          </a:p>
        </p:txBody>
      </p:sp>
      <p:sp>
        <p:nvSpPr>
          <p:cNvPr id="1028" name="Tijdelijke aanduiding voor titel 8"/>
          <p:cNvSpPr>
            <a:spLocks noGrp="1"/>
          </p:cNvSpPr>
          <p:nvPr>
            <p:ph type="title"/>
          </p:nvPr>
        </p:nvSpPr>
        <p:spPr bwMode="auto">
          <a:xfrm>
            <a:off x="495300" y="704850"/>
            <a:ext cx="89154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nl-NL" smtClean="0"/>
              <a:t>Klik om de stijl te bewerken</a:t>
            </a:r>
            <a:endParaRPr lang="en-US" smtClean="0"/>
          </a:p>
        </p:txBody>
      </p:sp>
      <p:sp>
        <p:nvSpPr>
          <p:cNvPr id="1029" name="Tijdelijke aanduiding voor tekst 29"/>
          <p:cNvSpPr>
            <a:spLocks noGrp="1"/>
          </p:cNvSpPr>
          <p:nvPr>
            <p:ph type="body" idx="1"/>
          </p:nvPr>
        </p:nvSpPr>
        <p:spPr bwMode="auto">
          <a:xfrm>
            <a:off x="495300" y="1935164"/>
            <a:ext cx="89154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smtClean="0"/>
          </a:p>
        </p:txBody>
      </p:sp>
      <p:sp>
        <p:nvSpPr>
          <p:cNvPr id="10" name="Tijdelijke aanduiding voor datum 9"/>
          <p:cNvSpPr>
            <a:spLocks noGrp="1"/>
          </p:cNvSpPr>
          <p:nvPr>
            <p:ph type="dt" sz="half" idx="2"/>
          </p:nvPr>
        </p:nvSpPr>
        <p:spPr>
          <a:xfrm>
            <a:off x="495300" y="6356351"/>
            <a:ext cx="2311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22" name="Tijdelijke aanduiding voor voettekst 21"/>
          <p:cNvSpPr>
            <a:spLocks noGrp="1"/>
          </p:cNvSpPr>
          <p:nvPr>
            <p:ph type="ftr" sz="quarter" idx="3"/>
          </p:nvPr>
        </p:nvSpPr>
        <p:spPr>
          <a:xfrm>
            <a:off x="2889250" y="6356351"/>
            <a:ext cx="36322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a:p>
        </p:txBody>
      </p:sp>
      <p:sp>
        <p:nvSpPr>
          <p:cNvPr id="18" name="Tijdelijke aanduiding voor dianummer 17"/>
          <p:cNvSpPr>
            <a:spLocks noGrp="1"/>
          </p:cNvSpPr>
          <p:nvPr>
            <p:ph type="sldNum" sz="quarter" idx="4"/>
          </p:nvPr>
        </p:nvSpPr>
        <p:spPr>
          <a:xfrm>
            <a:off x="8585200" y="6356351"/>
            <a:ext cx="825500" cy="365125"/>
          </a:xfrm>
          <a:prstGeom prst="rect">
            <a:avLst/>
          </a:prstGeom>
        </p:spPr>
        <p:txBody>
          <a:bodyPr vert="horz" lIns="0" tIns="0" rIns="0" bIns="0" anchor="b"/>
          <a:lstStyle>
            <a:lvl1pPr algn="r" eaLnBrk="1" latinLnBrk="0" hangingPunct="1">
              <a:defRPr kumimoji="0" sz="1200" smtClean="0">
                <a:solidFill>
                  <a:schemeClr val="tx2">
                    <a:shade val="90000"/>
                  </a:schemeClr>
                </a:solidFill>
              </a:defRPr>
            </a:lvl1pPr>
          </a:lstStyle>
          <a:p>
            <a:pPr>
              <a:defRPr/>
            </a:pPr>
            <a:fld id="{C7065052-031C-4002-9980-941354F328E4}" type="slidenum">
              <a:rPr lang="en-US"/>
              <a:pPr>
                <a:defRPr/>
              </a:pPr>
              <a:t>‹#›</a:t>
            </a:fld>
            <a:endParaRPr lang="en-US"/>
          </a:p>
        </p:txBody>
      </p:sp>
      <p:grpSp>
        <p:nvGrpSpPr>
          <p:cNvPr id="1033" name="Groep 1"/>
          <p:cNvGrpSpPr>
            <a:grpSpLocks/>
          </p:cNvGrpSpPr>
          <p:nvPr/>
        </p:nvGrpSpPr>
        <p:grpSpPr bwMode="auto">
          <a:xfrm>
            <a:off x="-20637" y="203200"/>
            <a:ext cx="9945556" cy="647700"/>
            <a:chOff x="-19045" y="216550"/>
            <a:chExt cx="9180548" cy="649224"/>
          </a:xfrm>
        </p:grpSpPr>
        <p:sp>
          <p:nvSpPr>
            <p:cNvPr id="12" name="Vrije v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algn="ctr">
                <a:defRPr/>
              </a:pPr>
              <a:endParaRPr lang="en-US"/>
            </a:p>
          </p:txBody>
        </p:sp>
        <p:sp>
          <p:nvSpPr>
            <p:cNvPr id="13" name="Vrije v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algn="ctr">
                <a:defRPr/>
              </a:pPr>
              <a:endParaRPr lang="en-US"/>
            </a:p>
          </p:txBody>
        </p:sp>
      </p:grpSp>
    </p:spTree>
  </p:cSld>
  <p:clrMap bg1="lt1" tx1="dk1" bg2="lt2" tx2="dk2" accent1="accent1" accent2="accent2" accent3="accent3" accent4="accent4" accent5="accent5" accent6="accent6" hlink="hlink" folHlink="folHlink"/>
  <p:sldLayoutIdLst>
    <p:sldLayoutId id="2147483702" r:id="rId1"/>
    <p:sldLayoutId id="2147483694" r:id="rId2"/>
    <p:sldLayoutId id="2147483703" r:id="rId3"/>
    <p:sldLayoutId id="2147483695" r:id="rId4"/>
    <p:sldLayoutId id="2147483696" r:id="rId5"/>
    <p:sldLayoutId id="2147483697" r:id="rId6"/>
    <p:sldLayoutId id="2147483698" r:id="rId7"/>
    <p:sldLayoutId id="2147483699" r:id="rId8"/>
    <p:sldLayoutId id="2147483704" r:id="rId9"/>
    <p:sldLayoutId id="2147483700" r:id="rId10"/>
    <p:sldLayoutId id="2147483701" r:id="rId11"/>
    <p:sldLayoutId id="2147483705" r:id="rId12"/>
    <p:sldLayoutId id="2147483706" r:id="rId13"/>
  </p:sldLayoutIdLst>
  <p:hf sldNum="0" hdr="0" ftr="0" dt="0"/>
  <p:txStyles>
    <p:titleStyle>
      <a:lvl1pPr algn="l" rtl="0" fontAlgn="base">
        <a:spcBef>
          <a:spcPct val="0"/>
        </a:spcBef>
        <a:spcAft>
          <a:spcPct val="0"/>
        </a:spcAft>
        <a:defRPr sz="5000" kern="1200">
          <a:solidFill>
            <a:schemeClr val="tx2"/>
          </a:solidFill>
          <a:latin typeface="+mj-lt"/>
          <a:ea typeface="+mj-ea"/>
          <a:cs typeface="+mj-cs"/>
        </a:defRPr>
      </a:lvl1pPr>
      <a:lvl2pPr algn="l" rtl="0" fontAlgn="base">
        <a:spcBef>
          <a:spcPct val="0"/>
        </a:spcBef>
        <a:spcAft>
          <a:spcPct val="0"/>
        </a:spcAft>
        <a:defRPr sz="5000">
          <a:solidFill>
            <a:schemeClr val="tx2"/>
          </a:solidFill>
          <a:latin typeface="Calibri" pitchFamily="34" charset="0"/>
        </a:defRPr>
      </a:lvl2pPr>
      <a:lvl3pPr algn="l" rtl="0" fontAlgn="base">
        <a:spcBef>
          <a:spcPct val="0"/>
        </a:spcBef>
        <a:spcAft>
          <a:spcPct val="0"/>
        </a:spcAft>
        <a:defRPr sz="5000">
          <a:solidFill>
            <a:schemeClr val="tx2"/>
          </a:solidFill>
          <a:latin typeface="Calibri" pitchFamily="34" charset="0"/>
        </a:defRPr>
      </a:lvl3pPr>
      <a:lvl4pPr algn="l" rtl="0" fontAlgn="base">
        <a:spcBef>
          <a:spcPct val="0"/>
        </a:spcBef>
        <a:spcAft>
          <a:spcPct val="0"/>
        </a:spcAft>
        <a:defRPr sz="5000">
          <a:solidFill>
            <a:schemeClr val="tx2"/>
          </a:solidFill>
          <a:latin typeface="Calibri" pitchFamily="34" charset="0"/>
        </a:defRPr>
      </a:lvl4pPr>
      <a:lvl5pPr algn="l" rtl="0" fontAlgn="base">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fontAlgn="base">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fontAlgn="base">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fontAlgn="base">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fontAlgn="base">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fontAlgn="base">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4" Type="http://schemas.openxmlformats.org/officeDocument/2006/relationships/image" Target="../media/image3.jpe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hyperlink" Target="http://www.thepolicypractice.com"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6.xml"/><Relationship Id="rId2" Type="http://schemas.openxmlformats.org/officeDocument/2006/relationships/notesSlide" Target="../notesSlides/notesSlide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4.xml"/><Relationship Id="rId2" Type="http://schemas.openxmlformats.org/officeDocument/2006/relationships/notesSlide" Target="../notesSlides/notesSlide2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29.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0.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3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54.xml.rels><?xml version="1.0" encoding="UTF-8" standalone="yes"?>
<Relationships xmlns="http://schemas.openxmlformats.org/package/2006/relationships"><Relationship Id="rId1" Type="http://schemas.openxmlformats.org/officeDocument/2006/relationships/themeOverride" Target="../theme/themeOverride3.xml"/><Relationship Id="rId2"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56.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9.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61.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47.xml"/><Relationship Id="rId3" Type="http://schemas.openxmlformats.org/officeDocument/2006/relationships/image" Target="../media/image6.jpeg"/></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55010" name="Rectangle 2"/>
          <p:cNvSpPr>
            <a:spLocks noGrp="1" noChangeArrowheads="1"/>
          </p:cNvSpPr>
          <p:nvPr>
            <p:ph type="ctrTitle"/>
          </p:nvPr>
        </p:nvSpPr>
        <p:spPr>
          <a:xfrm>
            <a:off x="577850" y="1371600"/>
            <a:ext cx="8255000" cy="1828800"/>
          </a:xfrm>
        </p:spPr>
        <p:txBody>
          <a:bodyPr>
            <a:normAutofit/>
          </a:bodyPr>
          <a:lstStyle/>
          <a:p>
            <a:pPr fontAlgn="auto">
              <a:spcAft>
                <a:spcPts val="0"/>
              </a:spcAft>
              <a:defRPr/>
            </a:pPr>
            <a:r>
              <a:rPr lang="en-US" sz="4000" dirty="0" smtClean="0"/>
              <a:t>Political </a:t>
            </a:r>
            <a:r>
              <a:rPr lang="en-US" sz="4000" dirty="0" err="1" smtClean="0"/>
              <a:t>Decentralisation</a:t>
            </a:r>
            <a:r>
              <a:rPr lang="en-US" sz="4000" dirty="0" smtClean="0"/>
              <a:t> </a:t>
            </a:r>
            <a:br>
              <a:rPr lang="en-US" sz="4000" dirty="0" smtClean="0"/>
            </a:br>
            <a:r>
              <a:rPr lang="en-US" sz="4000" dirty="0" smtClean="0"/>
              <a:t>and the Political Economy Analysis </a:t>
            </a:r>
            <a:endParaRPr lang="en-US" sz="4000" dirty="0"/>
          </a:p>
        </p:txBody>
      </p:sp>
      <p:sp>
        <p:nvSpPr>
          <p:cNvPr id="6147" name="Rectangle 3"/>
          <p:cNvSpPr>
            <a:spLocks noGrp="1" noChangeArrowheads="1"/>
          </p:cNvSpPr>
          <p:nvPr>
            <p:ph type="subTitle" idx="1"/>
          </p:nvPr>
        </p:nvSpPr>
        <p:spPr>
          <a:xfrm>
            <a:off x="1898650" y="4419600"/>
            <a:ext cx="7429500" cy="1295400"/>
          </a:xfrm>
        </p:spPr>
        <p:txBody>
          <a:bodyPr/>
          <a:lstStyle/>
          <a:p>
            <a:pPr marR="0">
              <a:lnSpc>
                <a:spcPct val="90000"/>
              </a:lnSpc>
            </a:pPr>
            <a:r>
              <a:rPr lang="en-US" b="1" dirty="0" smtClean="0"/>
              <a:t>Module 1, Session 1.4</a:t>
            </a:r>
            <a:endParaRPr lang="en-GB" b="1" dirty="0" smtClean="0"/>
          </a:p>
        </p:txBody>
      </p:sp>
      <p:pic>
        <p:nvPicPr>
          <p:cNvPr id="6148" name="Afbeelding 0" descr="Train4logo.jpg"/>
          <p:cNvPicPr>
            <a:picLocks noChangeAspect="1" noChangeArrowheads="1"/>
          </p:cNvPicPr>
          <p:nvPr/>
        </p:nvPicPr>
        <p:blipFill>
          <a:blip r:embed="rId3"/>
          <a:srcRect/>
          <a:stretch>
            <a:fillRect/>
          </a:stretch>
        </p:blipFill>
        <p:spPr bwMode="auto">
          <a:xfrm>
            <a:off x="1485901" y="5791200"/>
            <a:ext cx="3451622" cy="852488"/>
          </a:xfrm>
          <a:prstGeom prst="rect">
            <a:avLst/>
          </a:prstGeom>
          <a:noFill/>
          <a:ln w="9525">
            <a:noFill/>
            <a:miter lim="800000"/>
            <a:headEnd/>
            <a:tailEnd/>
          </a:ln>
        </p:spPr>
      </p:pic>
      <p:pic>
        <p:nvPicPr>
          <p:cNvPr id="6149" name="Afbeelding 1" descr="logoLGD copy.jpg"/>
          <p:cNvPicPr>
            <a:picLocks noChangeAspect="1" noChangeArrowheads="1"/>
          </p:cNvPicPr>
          <p:nvPr/>
        </p:nvPicPr>
        <p:blipFill>
          <a:blip r:embed="rId4"/>
          <a:srcRect/>
          <a:stretch>
            <a:fillRect/>
          </a:stretch>
        </p:blipFill>
        <p:spPr bwMode="auto">
          <a:xfrm>
            <a:off x="5861050" y="5791201"/>
            <a:ext cx="3400029" cy="854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r>
              <a:rPr lang="en-US" sz="3800" b="1" dirty="0" smtClean="0">
                <a:solidFill>
                  <a:srgbClr val="FF0000"/>
                </a:solidFill>
              </a:rPr>
              <a:t>3. Donors and political economy</a:t>
            </a:r>
            <a:endParaRPr lang="en-US" sz="3800" b="1" dirty="0">
              <a:solidFill>
                <a:srgbClr val="FF0000"/>
              </a:solidFill>
            </a:endParaRPr>
          </a:p>
        </p:txBody>
      </p:sp>
      <p:sp>
        <p:nvSpPr>
          <p:cNvPr id="3" name="Content Placeholder 2"/>
          <p:cNvSpPr>
            <a:spLocks noGrp="1"/>
          </p:cNvSpPr>
          <p:nvPr>
            <p:ph idx="1"/>
          </p:nvPr>
        </p:nvSpPr>
        <p:spPr/>
        <p:txBody>
          <a:bodyPr/>
          <a:lstStyle/>
          <a:p>
            <a:r>
              <a:rPr lang="en-US" dirty="0" smtClean="0"/>
              <a:t>World Bank, SIDA, DANIDA, GTZ, the Dutch Directorate General for International Development have all developed Political Economy tools or approaches*</a:t>
            </a:r>
          </a:p>
          <a:p>
            <a:r>
              <a:rPr lang="en-US" dirty="0" smtClean="0"/>
              <a:t>DFID, for example, uses the so-called </a:t>
            </a:r>
            <a:r>
              <a:rPr lang="en-US" i="1" dirty="0" smtClean="0"/>
              <a:t>Drivers of Change</a:t>
            </a:r>
            <a:r>
              <a:rPr lang="en-US" dirty="0" smtClean="0"/>
              <a:t> model which looks at the interactions between agents, institutions and structural features</a:t>
            </a:r>
          </a:p>
          <a:p>
            <a:r>
              <a:rPr lang="en-US" dirty="0" smtClean="0"/>
              <a:t>Despite some differences, the similarities are more striking (and interesting)</a:t>
            </a: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6803" name="Rectangle 2"/>
          <p:cNvSpPr>
            <a:spLocks noGrp="1" noChangeArrowheads="1"/>
          </p:cNvSpPr>
          <p:nvPr>
            <p:ph type="title"/>
          </p:nvPr>
        </p:nvSpPr>
        <p:spPr/>
        <p:txBody>
          <a:bodyPr/>
          <a:lstStyle/>
          <a:p>
            <a:r>
              <a:rPr lang="nl-NL" sz="3200" b="1" dirty="0" err="1" smtClean="0">
                <a:solidFill>
                  <a:srgbClr val="00B15A"/>
                </a:solidFill>
                <a:ea typeface="ＭＳ Ｐゴシック" charset="-128"/>
                <a:cs typeface="ＭＳ Ｐゴシック" charset="-128"/>
              </a:rPr>
              <a:t>Key</a:t>
            </a:r>
            <a:r>
              <a:rPr lang="nl-NL" sz="3200" b="1" dirty="0" smtClean="0">
                <a:solidFill>
                  <a:srgbClr val="00B15A"/>
                </a:solidFill>
                <a:ea typeface="ＭＳ Ｐゴシック" charset="-128"/>
                <a:cs typeface="ＭＳ Ｐゴシック" charset="-128"/>
              </a:rPr>
              <a:t> </a:t>
            </a:r>
            <a:r>
              <a:rPr lang="nl-NL" sz="3200" b="1" dirty="0" err="1" smtClean="0">
                <a:solidFill>
                  <a:srgbClr val="00B15A"/>
                </a:solidFill>
                <a:ea typeface="ＭＳ Ｐゴシック" charset="-128"/>
                <a:cs typeface="ＭＳ Ｐゴシック" charset="-128"/>
              </a:rPr>
              <a:t>components</a:t>
            </a:r>
            <a:r>
              <a:rPr lang="nl-NL" sz="3200" b="1" dirty="0" smtClean="0">
                <a:solidFill>
                  <a:srgbClr val="00B15A"/>
                </a:solidFill>
                <a:ea typeface="ＭＳ Ｐゴシック" charset="-128"/>
                <a:cs typeface="ＭＳ Ｐゴシック" charset="-128"/>
              </a:rPr>
              <a:t> of the </a:t>
            </a:r>
            <a:r>
              <a:rPr lang="nl-NL" sz="3200" b="1" i="1" dirty="0" err="1" smtClean="0">
                <a:solidFill>
                  <a:srgbClr val="00B15A"/>
                </a:solidFill>
                <a:ea typeface="ＭＳ Ｐゴシック" charset="-128"/>
                <a:cs typeface="ＭＳ Ｐゴシック" charset="-128"/>
              </a:rPr>
              <a:t>Drivers</a:t>
            </a:r>
            <a:r>
              <a:rPr lang="nl-NL" sz="3200" b="1" i="1" dirty="0" smtClean="0">
                <a:solidFill>
                  <a:srgbClr val="00B15A"/>
                </a:solidFill>
                <a:ea typeface="ＭＳ Ｐゴシック" charset="-128"/>
                <a:cs typeface="ＭＳ Ｐゴシック" charset="-128"/>
              </a:rPr>
              <a:t> </a:t>
            </a:r>
            <a:r>
              <a:rPr lang="nl-NL" sz="3200" b="1" i="1" dirty="0">
                <a:solidFill>
                  <a:srgbClr val="00B15A"/>
                </a:solidFill>
                <a:ea typeface="ＭＳ Ｐゴシック" charset="-128"/>
                <a:cs typeface="ＭＳ Ｐゴシック" charset="-128"/>
              </a:rPr>
              <a:t>of </a:t>
            </a:r>
            <a:r>
              <a:rPr lang="nl-NL" sz="3200" b="1" i="1" dirty="0" err="1">
                <a:solidFill>
                  <a:srgbClr val="00B15A"/>
                </a:solidFill>
                <a:ea typeface="ＭＳ Ｐゴシック" charset="-128"/>
                <a:cs typeface="ＭＳ Ｐゴシック" charset="-128"/>
              </a:rPr>
              <a:t>Change</a:t>
            </a:r>
            <a:r>
              <a:rPr lang="nl-NL" sz="3200" b="1" i="1" dirty="0">
                <a:solidFill>
                  <a:srgbClr val="00B15A"/>
                </a:solidFill>
                <a:ea typeface="ＭＳ Ｐゴシック" charset="-128"/>
                <a:cs typeface="ＭＳ Ｐゴシック" charset="-128"/>
              </a:rPr>
              <a:t> </a:t>
            </a:r>
            <a:r>
              <a:rPr lang="nl-NL" sz="3200" b="1" i="1" dirty="0" err="1" smtClean="0">
                <a:solidFill>
                  <a:srgbClr val="00B15A"/>
                </a:solidFill>
                <a:ea typeface="ＭＳ Ｐゴシック" charset="-128"/>
                <a:cs typeface="ＭＳ Ｐゴシック" charset="-128"/>
              </a:rPr>
              <a:t>Framework</a:t>
            </a:r>
            <a:r>
              <a:rPr lang="nl-NL" sz="3200" b="1" dirty="0" smtClean="0">
                <a:solidFill>
                  <a:srgbClr val="00B15A"/>
                </a:solidFill>
                <a:ea typeface="ＭＳ Ｐゴシック" charset="-128"/>
                <a:cs typeface="ＭＳ Ｐゴシック" charset="-128"/>
              </a:rPr>
              <a:t>, DFID</a:t>
            </a:r>
            <a:endParaRPr lang="en-US" sz="3200" b="1" dirty="0">
              <a:solidFill>
                <a:srgbClr val="00B15A"/>
              </a:solidFill>
              <a:ea typeface="ＭＳ Ｐゴシック" charset="-128"/>
              <a:cs typeface="ＭＳ Ｐゴシック" charset="-128"/>
            </a:endParaRPr>
          </a:p>
        </p:txBody>
      </p:sp>
      <p:pic>
        <p:nvPicPr>
          <p:cNvPr id="76804" name="Picture 4"/>
          <p:cNvPicPr>
            <a:picLocks noGrp="1" noChangeAspect="1" noChangeArrowheads="1"/>
          </p:cNvPicPr>
          <p:nvPr>
            <p:ph type="body" idx="1"/>
          </p:nvPr>
        </p:nvPicPr>
        <p:blipFill>
          <a:blip r:embed="rId3"/>
          <a:srcRect/>
          <a:stretch>
            <a:fillRect/>
          </a:stretch>
        </p:blipFill>
        <p:spPr>
          <a:xfrm>
            <a:off x="739511" y="2057400"/>
            <a:ext cx="9166490" cy="3886200"/>
          </a:xfr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nchor="t"/>
          <a:lstStyle/>
          <a:p>
            <a:r>
              <a:rPr lang="en-US" sz="3800" b="1" dirty="0" smtClean="0">
                <a:solidFill>
                  <a:srgbClr val="FF0000"/>
                </a:solidFill>
              </a:rPr>
              <a:t>4. Common </a:t>
            </a:r>
            <a:r>
              <a:rPr lang="en-US" sz="3800" b="1" dirty="0">
                <a:solidFill>
                  <a:srgbClr val="FF0000"/>
                </a:solidFill>
              </a:rPr>
              <a:t>features of the PE tools</a:t>
            </a:r>
            <a:r>
              <a:rPr lang="en-US" sz="3800" b="1" dirty="0" smtClean="0">
                <a:solidFill>
                  <a:srgbClr val="FF0000"/>
                </a:solidFill>
              </a:rPr>
              <a:t>*</a:t>
            </a:r>
            <a:endParaRPr lang="en-US" sz="3800" b="1" dirty="0">
              <a:solidFill>
                <a:srgbClr val="FF0000"/>
              </a:solidFill>
            </a:endParaRPr>
          </a:p>
        </p:txBody>
      </p:sp>
      <p:sp>
        <p:nvSpPr>
          <p:cNvPr id="33795" name="Content Placeholder 2"/>
          <p:cNvSpPr>
            <a:spLocks noGrp="1"/>
          </p:cNvSpPr>
          <p:nvPr>
            <p:ph idx="1"/>
          </p:nvPr>
        </p:nvSpPr>
        <p:spPr/>
        <p:txBody>
          <a:bodyPr/>
          <a:lstStyle/>
          <a:p>
            <a:pPr marL="514350" indent="-514350">
              <a:buNone/>
            </a:pPr>
            <a:r>
              <a:rPr lang="en-US" b="1" i="1" dirty="0" smtClean="0"/>
              <a:t>1. They </a:t>
            </a:r>
            <a:r>
              <a:rPr lang="en-US" b="1" i="1" dirty="0" err="1"/>
              <a:t>emphasise</a:t>
            </a:r>
            <a:r>
              <a:rPr lang="en-US" b="1" i="1" dirty="0"/>
              <a:t> the central role of politics</a:t>
            </a:r>
          </a:p>
          <a:p>
            <a:pPr marL="514350" indent="-514350">
              <a:buFontTx/>
              <a:buChar char="-"/>
            </a:pPr>
            <a:r>
              <a:rPr lang="en-US" dirty="0"/>
              <a:t>PE draws the attention to how political power is secured, exercised and contested. </a:t>
            </a:r>
          </a:p>
          <a:p>
            <a:pPr marL="514350" indent="-514350">
              <a:buFontTx/>
              <a:buChar char="-"/>
            </a:pPr>
            <a:r>
              <a:rPr lang="en-US" dirty="0"/>
              <a:t>This is</a:t>
            </a:r>
            <a:r>
              <a:rPr lang="en-US" dirty="0" smtClean="0"/>
              <a:t> important for </a:t>
            </a:r>
            <a:r>
              <a:rPr lang="en-US" dirty="0"/>
              <a:t>understanding how development comes about</a:t>
            </a:r>
          </a:p>
          <a:p>
            <a:pPr marL="514350" indent="-514350">
              <a:buFontTx/>
              <a:buChar char="-"/>
            </a:pPr>
            <a:r>
              <a:rPr lang="en-US" dirty="0"/>
              <a:t>Political processes generate incentives that may enable or block developmental types of behavior</a:t>
            </a:r>
            <a:endParaRPr lang="en-US" dirty="0" smtClean="0"/>
          </a:p>
          <a:p>
            <a:pPr marL="514350" indent="-514350">
              <a:buFont typeface="Wingdings 2" charset="2"/>
              <a:buNone/>
            </a:pPr>
            <a:endParaRPr lang="en-US" dirty="0" smtClean="0">
              <a:solidFill>
                <a:srgbClr val="FF0000"/>
              </a:solidFill>
            </a:endParaRPr>
          </a:p>
          <a:p>
            <a:pPr marL="514350" indent="-514350">
              <a:buFont typeface="Wingdings 2" charset="2"/>
              <a:buNone/>
            </a:pPr>
            <a:r>
              <a:rPr lang="en-US" dirty="0" smtClean="0">
                <a:solidFill>
                  <a:srgbClr val="FF0000"/>
                </a:solidFill>
              </a:rPr>
              <a:t>Example</a:t>
            </a:r>
            <a:r>
              <a:rPr lang="en-US" dirty="0">
                <a:solidFill>
                  <a:srgbClr val="FF0000"/>
                </a:solidFill>
              </a:rPr>
              <a:t>: certain policies enable </a:t>
            </a:r>
            <a:r>
              <a:rPr lang="en-US" i="1" dirty="0">
                <a:solidFill>
                  <a:srgbClr val="FF0000"/>
                </a:solidFill>
              </a:rPr>
              <a:t>collective action </a:t>
            </a:r>
            <a:r>
              <a:rPr lang="en-US" dirty="0">
                <a:solidFill>
                  <a:srgbClr val="FF0000"/>
                </a:solidFill>
              </a:rPr>
              <a:t>by users of services, citizens, ..</a:t>
            </a:r>
            <a:r>
              <a:rPr lang="en-US" dirty="0" smtClean="0">
                <a:solidFill>
                  <a:srgbClr val="FF0000"/>
                </a:solidFill>
              </a:rPr>
              <a:t> </a:t>
            </a:r>
            <a:endParaRPr lang="en-US" dirty="0">
              <a:solidFill>
                <a:srgbClr val="FF000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4819" name="Content Placeholder 2"/>
          <p:cNvSpPr>
            <a:spLocks noGrp="1"/>
          </p:cNvSpPr>
          <p:nvPr>
            <p:ph idx="4294967295"/>
          </p:nvPr>
        </p:nvSpPr>
        <p:spPr>
          <a:xfrm>
            <a:off x="0" y="609601"/>
            <a:ext cx="8915400" cy="5715000"/>
          </a:xfrm>
        </p:spPr>
        <p:txBody>
          <a:bodyPr/>
          <a:lstStyle/>
          <a:p>
            <a:pPr>
              <a:buFont typeface="Wingdings 2" charset="2"/>
              <a:buNone/>
            </a:pPr>
            <a:endParaRPr lang="en-US" b="1" i="1" dirty="0" smtClean="0"/>
          </a:p>
          <a:p>
            <a:pPr>
              <a:buFont typeface="Wingdings 2" charset="2"/>
              <a:buNone/>
            </a:pPr>
            <a:r>
              <a:rPr lang="en-US" b="1" i="1" dirty="0" smtClean="0"/>
              <a:t>2</a:t>
            </a:r>
            <a:r>
              <a:rPr lang="en-US" b="1" i="1" dirty="0"/>
              <a:t>. PE approaches downplay the </a:t>
            </a:r>
            <a:r>
              <a:rPr lang="en-US" b="1" i="1" dirty="0" smtClean="0"/>
              <a:t>normative and </a:t>
            </a:r>
            <a:r>
              <a:rPr lang="en-US" b="1" i="1" dirty="0" err="1" smtClean="0"/>
              <a:t>emphasise</a:t>
            </a:r>
            <a:r>
              <a:rPr lang="en-US" b="1" i="1" dirty="0" smtClean="0"/>
              <a:t> the analytical</a:t>
            </a:r>
          </a:p>
          <a:p>
            <a:pPr>
              <a:buFont typeface="Wingdings 2" charset="2"/>
              <a:buNone/>
            </a:pPr>
            <a:endParaRPr lang="en-US" u="sng" dirty="0" smtClean="0"/>
          </a:p>
          <a:p>
            <a:pPr>
              <a:buFontTx/>
              <a:buChar char="-"/>
            </a:pPr>
            <a:r>
              <a:rPr lang="en-US" dirty="0" smtClean="0"/>
              <a:t>Such approaches focus on country </a:t>
            </a:r>
            <a:r>
              <a:rPr lang="en-US" dirty="0"/>
              <a:t>or context realities,</a:t>
            </a:r>
            <a:r>
              <a:rPr lang="en-US" dirty="0" smtClean="0"/>
              <a:t> </a:t>
            </a:r>
          </a:p>
          <a:p>
            <a:pPr>
              <a:buFontTx/>
              <a:buChar char="-"/>
            </a:pPr>
            <a:r>
              <a:rPr lang="en-US" dirty="0" smtClean="0"/>
              <a:t>They try to better assess of real-life stakeholders, actors and dynamics,</a:t>
            </a:r>
          </a:p>
          <a:p>
            <a:pPr>
              <a:buFontTx/>
              <a:buChar char="-"/>
            </a:pPr>
            <a:r>
              <a:rPr lang="en-US" dirty="0" smtClean="0"/>
              <a:t>as well as their </a:t>
            </a:r>
            <a:r>
              <a:rPr lang="en-US" dirty="0" err="1" smtClean="0"/>
              <a:t>behaviour</a:t>
            </a:r>
            <a:r>
              <a:rPr lang="en-US" dirty="0" smtClean="0"/>
              <a:t>, and how that is affected by incentives and institutions</a:t>
            </a:r>
          </a:p>
          <a:p>
            <a:pPr>
              <a:buFontTx/>
              <a:buChar char="-"/>
            </a:pPr>
            <a:endParaRPr lang="en-US" dirty="0" smtClean="0"/>
          </a:p>
          <a:p>
            <a:pPr>
              <a:buFontTx/>
              <a:buChar char="-"/>
            </a:pPr>
            <a:endParaRPr lang="en-US" dirty="0" smtClean="0"/>
          </a:p>
          <a:p>
            <a:pPr>
              <a:buFontTx/>
              <a:buChar char="-"/>
            </a:pPr>
            <a:endParaRPr lang="en-US" dirty="0" smtClean="0"/>
          </a:p>
          <a:p>
            <a:pPr marL="0" lvl="0" indent="0" algn="ctr">
              <a:spcBef>
                <a:spcPct val="0"/>
              </a:spcBef>
              <a:buClrTx/>
              <a:buSzTx/>
              <a:buNone/>
            </a:pPr>
            <a:endParaRPr lang="en-US" sz="1400" b="1" dirty="0" smtClean="0">
              <a:solidFill>
                <a:srgbClr val="800000"/>
              </a:solidFill>
              <a:latin typeface="Arial" charset="0"/>
            </a:endParaRPr>
          </a:p>
          <a:p>
            <a:pPr>
              <a:buFontTx/>
              <a:buChar char="-"/>
            </a:pPr>
            <a:endParaRPr lang="en-US" dirty="0" smtClean="0"/>
          </a:p>
          <a:p>
            <a:pPr>
              <a:buFontTx/>
              <a:buChar char="-"/>
            </a:pPr>
            <a:endParaRPr lang="en-US" dirty="0" smtClean="0"/>
          </a:p>
          <a:p>
            <a:pPr>
              <a:buFontTx/>
              <a:buChar char="-"/>
            </a:pP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5843" name="Content Placeholder 8"/>
          <p:cNvSpPr>
            <a:spLocks noGrp="1"/>
          </p:cNvSpPr>
          <p:nvPr>
            <p:ph idx="4294967295"/>
          </p:nvPr>
        </p:nvSpPr>
        <p:spPr>
          <a:xfrm>
            <a:off x="0" y="990600"/>
            <a:ext cx="8915400" cy="5334000"/>
          </a:xfrm>
        </p:spPr>
        <p:txBody>
          <a:bodyPr/>
          <a:lstStyle/>
          <a:p>
            <a:pPr algn="ctr">
              <a:buFont typeface="Wingdings 2" charset="2"/>
              <a:buNone/>
            </a:pPr>
            <a:r>
              <a:rPr lang="en-US" sz="3000" b="1" dirty="0">
                <a:solidFill>
                  <a:srgbClr val="00B15A"/>
                </a:solidFill>
              </a:rPr>
              <a:t>Normative versus analytical </a:t>
            </a:r>
            <a:r>
              <a:rPr lang="en-US" sz="3000" b="1" dirty="0" smtClean="0">
                <a:solidFill>
                  <a:srgbClr val="00B15A"/>
                </a:solidFill>
              </a:rPr>
              <a:t>approaches</a:t>
            </a:r>
          </a:p>
          <a:p>
            <a:pPr>
              <a:buFont typeface="Wingdings 2" charset="2"/>
              <a:buNone/>
            </a:pPr>
            <a:endParaRPr lang="en-US" sz="2800" b="1" dirty="0" smtClean="0">
              <a:solidFill>
                <a:srgbClr val="FF0000"/>
              </a:solidFill>
            </a:endParaRPr>
          </a:p>
        </p:txBody>
      </p:sp>
      <p:sp>
        <p:nvSpPr>
          <p:cNvPr id="35844" name="Oval 3"/>
          <p:cNvSpPr>
            <a:spLocks noChangeArrowheads="1"/>
          </p:cNvSpPr>
          <p:nvPr/>
        </p:nvSpPr>
        <p:spPr bwMode="auto">
          <a:xfrm>
            <a:off x="1209014" y="2924176"/>
            <a:ext cx="935567" cy="792163"/>
          </a:xfrm>
          <a:prstGeom prst="ellipse">
            <a:avLst/>
          </a:prstGeom>
          <a:solidFill>
            <a:schemeClr val="accent1">
              <a:alpha val="14902"/>
            </a:schemeClr>
          </a:solidFill>
          <a:ln w="12700">
            <a:solidFill>
              <a:schemeClr val="tx1"/>
            </a:solidFill>
            <a:round/>
            <a:headEnd/>
            <a:tailEnd/>
          </a:ln>
        </p:spPr>
        <p:txBody>
          <a:bodyPr wrap="none" anchor="ctr">
            <a:prstTxWarp prst="textNoShape">
              <a:avLst/>
            </a:prstTxWarp>
          </a:bodyPr>
          <a:lstStyle/>
          <a:p>
            <a:pPr algn="ctr" eaLnBrk="0" hangingPunct="0"/>
            <a:r>
              <a:rPr lang="en-US" sz="1400" b="1" dirty="0">
                <a:solidFill>
                  <a:srgbClr val="800000"/>
                </a:solidFill>
              </a:rPr>
              <a:t>Current </a:t>
            </a:r>
          </a:p>
          <a:p>
            <a:pPr algn="ctr" eaLnBrk="0" hangingPunct="0"/>
            <a:r>
              <a:rPr lang="en-US" sz="1400" b="1" dirty="0">
                <a:solidFill>
                  <a:srgbClr val="800000"/>
                </a:solidFill>
              </a:rPr>
              <a:t>reality</a:t>
            </a:r>
          </a:p>
        </p:txBody>
      </p:sp>
      <p:sp>
        <p:nvSpPr>
          <p:cNvPr id="35845" name="Oval 4"/>
          <p:cNvSpPr>
            <a:spLocks noChangeArrowheads="1"/>
          </p:cNvSpPr>
          <p:nvPr/>
        </p:nvSpPr>
        <p:spPr bwMode="auto">
          <a:xfrm>
            <a:off x="6026151" y="2286000"/>
            <a:ext cx="3355314" cy="2952750"/>
          </a:xfrm>
          <a:prstGeom prst="ellipse">
            <a:avLst/>
          </a:prstGeom>
          <a:solidFill>
            <a:schemeClr val="accent1">
              <a:alpha val="14902"/>
            </a:schemeClr>
          </a:solidFill>
          <a:ln w="12700">
            <a:solidFill>
              <a:schemeClr val="tx1"/>
            </a:solidFill>
            <a:round/>
            <a:headEnd/>
            <a:tailEnd/>
          </a:ln>
        </p:spPr>
        <p:txBody>
          <a:bodyPr wrap="none" anchor="ctr">
            <a:prstTxWarp prst="textNoShape">
              <a:avLst/>
            </a:prstTxWarp>
          </a:bodyPr>
          <a:lstStyle/>
          <a:p>
            <a:pPr algn="ctr" eaLnBrk="0" hangingPunct="0"/>
            <a:r>
              <a:rPr lang="en-US" sz="2400" b="1" dirty="0">
                <a:solidFill>
                  <a:srgbClr val="000000"/>
                </a:solidFill>
              </a:rPr>
              <a:t>Desired</a:t>
            </a:r>
          </a:p>
          <a:p>
            <a:pPr algn="ctr" eaLnBrk="0" hangingPunct="0"/>
            <a:r>
              <a:rPr lang="en-US" sz="2400" b="1" dirty="0">
                <a:solidFill>
                  <a:srgbClr val="000000"/>
                </a:solidFill>
              </a:rPr>
              <a:t>reality</a:t>
            </a:r>
          </a:p>
        </p:txBody>
      </p:sp>
      <p:sp>
        <p:nvSpPr>
          <p:cNvPr id="35846" name="Line 5"/>
          <p:cNvSpPr>
            <a:spLocks noChangeShapeType="1"/>
          </p:cNvSpPr>
          <p:nvPr/>
        </p:nvSpPr>
        <p:spPr bwMode="auto">
          <a:xfrm>
            <a:off x="2378473" y="3357563"/>
            <a:ext cx="3647678" cy="300037"/>
          </a:xfrm>
          <a:prstGeom prst="line">
            <a:avLst/>
          </a:prstGeom>
          <a:noFill/>
          <a:ln w="76200">
            <a:solidFill>
              <a:srgbClr val="008080"/>
            </a:solidFill>
            <a:round/>
            <a:headEnd type="triangle" w="med" len="med"/>
            <a:tailEnd type="triangle" w="med" len="med"/>
          </a:ln>
        </p:spPr>
        <p:txBody>
          <a:bodyPr>
            <a:prstTxWarp prst="textNoShape">
              <a:avLst/>
            </a:prstTxWarp>
          </a:bodyPr>
          <a:lstStyle/>
          <a:p>
            <a:endParaRPr lang="en-US"/>
          </a:p>
        </p:txBody>
      </p:sp>
      <p:sp>
        <p:nvSpPr>
          <p:cNvPr id="35847" name="Line 6"/>
          <p:cNvSpPr>
            <a:spLocks noChangeShapeType="1"/>
          </p:cNvSpPr>
          <p:nvPr/>
        </p:nvSpPr>
        <p:spPr bwMode="auto">
          <a:xfrm flipV="1">
            <a:off x="2221972" y="2852739"/>
            <a:ext cx="79110" cy="936625"/>
          </a:xfrm>
          <a:prstGeom prst="line">
            <a:avLst/>
          </a:prstGeom>
          <a:noFill/>
          <a:ln w="76200">
            <a:solidFill>
              <a:srgbClr val="008080"/>
            </a:solidFill>
            <a:round/>
            <a:headEnd/>
            <a:tailEnd/>
          </a:ln>
        </p:spPr>
        <p:txBody>
          <a:bodyPr>
            <a:prstTxWarp prst="textNoShape">
              <a:avLst/>
            </a:prstTxWarp>
          </a:bodyPr>
          <a:lstStyle/>
          <a:p>
            <a:endParaRPr lang="en-US"/>
          </a:p>
        </p:txBody>
      </p:sp>
      <p:sp>
        <p:nvSpPr>
          <p:cNvPr id="35848" name="Text Box 7"/>
          <p:cNvSpPr txBox="1">
            <a:spLocks noChangeArrowheads="1"/>
          </p:cNvSpPr>
          <p:nvPr/>
        </p:nvSpPr>
        <p:spPr bwMode="auto">
          <a:xfrm rot="219716">
            <a:off x="2846089" y="1975742"/>
            <a:ext cx="4134379" cy="707886"/>
          </a:xfrm>
          <a:prstGeom prst="rect">
            <a:avLst/>
          </a:prstGeom>
          <a:noFill/>
          <a:ln w="12700">
            <a:noFill/>
            <a:miter lim="800000"/>
            <a:headEnd/>
            <a:tailEnd/>
          </a:ln>
        </p:spPr>
        <p:txBody>
          <a:bodyPr wrap="square">
            <a:prstTxWarp prst="textNoShape">
              <a:avLst/>
            </a:prstTxWarp>
            <a:spAutoFit/>
          </a:bodyPr>
          <a:lstStyle/>
          <a:p>
            <a:pPr eaLnBrk="0" hangingPunct="0"/>
            <a:r>
              <a:rPr lang="en-US" sz="2000" b="1" dirty="0" smtClean="0">
                <a:solidFill>
                  <a:srgbClr val="FF0000"/>
                </a:solidFill>
              </a:rPr>
              <a:t>Is the emphasis on measuring </a:t>
            </a:r>
            <a:r>
              <a:rPr lang="en-US" sz="2000" b="1" dirty="0">
                <a:solidFill>
                  <a:srgbClr val="FF0000"/>
                </a:solidFill>
              </a:rPr>
              <a:t>the difference…?</a:t>
            </a:r>
          </a:p>
        </p:txBody>
      </p:sp>
      <p:sp>
        <p:nvSpPr>
          <p:cNvPr id="35849" name="Text Box 8"/>
          <p:cNvSpPr txBox="1">
            <a:spLocks noChangeArrowheads="1"/>
          </p:cNvSpPr>
          <p:nvPr/>
        </p:nvSpPr>
        <p:spPr bwMode="auto">
          <a:xfrm rot="219045">
            <a:off x="507339" y="3875644"/>
            <a:ext cx="4134379" cy="738664"/>
          </a:xfrm>
          <a:prstGeom prst="rect">
            <a:avLst/>
          </a:prstGeom>
          <a:noFill/>
          <a:ln w="12700">
            <a:noFill/>
            <a:miter lim="800000"/>
            <a:headEnd/>
            <a:tailEnd/>
          </a:ln>
        </p:spPr>
        <p:txBody>
          <a:bodyPr>
            <a:prstTxWarp prst="textNoShape">
              <a:avLst/>
            </a:prstTxWarp>
            <a:spAutoFit/>
          </a:bodyPr>
          <a:lstStyle/>
          <a:p>
            <a:pPr eaLnBrk="0" hangingPunct="0"/>
            <a:r>
              <a:rPr lang="en-US" sz="1600" b="1" dirty="0">
                <a:solidFill>
                  <a:schemeClr val="folHlink"/>
                </a:solidFill>
              </a:rPr>
              <a:t>.</a:t>
            </a:r>
            <a:r>
              <a:rPr lang="en-US" sz="1600" b="1" dirty="0">
                <a:solidFill>
                  <a:srgbClr val="FF0000"/>
                </a:solidFill>
              </a:rPr>
              <a:t>.</a:t>
            </a:r>
            <a:r>
              <a:rPr lang="en-US" sz="2100" b="1" dirty="0">
                <a:solidFill>
                  <a:srgbClr val="FF0000"/>
                </a:solidFill>
              </a:rPr>
              <a:t>or understanding </a:t>
            </a:r>
            <a:r>
              <a:rPr lang="en-US" sz="2100" b="1" dirty="0" smtClean="0">
                <a:solidFill>
                  <a:srgbClr val="FF0000"/>
                </a:solidFill>
              </a:rPr>
              <a:t>reality or context…</a:t>
            </a:r>
            <a:r>
              <a:rPr lang="en-US" sz="2100" b="1" dirty="0">
                <a:solidFill>
                  <a:srgbClr val="FF0000"/>
                </a:solidFill>
              </a:rPr>
              <a:t>?</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6867" name="Content Placeholder 2"/>
          <p:cNvSpPr>
            <a:spLocks noGrp="1"/>
          </p:cNvSpPr>
          <p:nvPr>
            <p:ph idx="4294967295"/>
          </p:nvPr>
        </p:nvSpPr>
        <p:spPr>
          <a:xfrm>
            <a:off x="660400" y="1219201"/>
            <a:ext cx="8255000" cy="5105400"/>
          </a:xfrm>
        </p:spPr>
        <p:txBody>
          <a:bodyPr/>
          <a:lstStyle/>
          <a:p>
            <a:pPr>
              <a:buFont typeface="Wingdings 2" charset="2"/>
              <a:buNone/>
            </a:pPr>
            <a:r>
              <a:rPr lang="en-US" b="1" i="1" dirty="0"/>
              <a:t>3. PE approaches identify underlying factors that shape political processes</a:t>
            </a:r>
          </a:p>
          <a:p>
            <a:pPr>
              <a:buFont typeface="Wingdings 2" charset="2"/>
              <a:buNone/>
            </a:pPr>
            <a:endParaRPr lang="en-US" dirty="0"/>
          </a:p>
          <a:p>
            <a:pPr>
              <a:buFontTx/>
              <a:buChar char="-"/>
            </a:pPr>
            <a:r>
              <a:rPr lang="en-US" dirty="0"/>
              <a:t>A country’s history, geography, society all determine the </a:t>
            </a:r>
            <a:r>
              <a:rPr lang="en-US" dirty="0" smtClean="0"/>
              <a:t>make-up </a:t>
            </a:r>
            <a:r>
              <a:rPr lang="en-US" dirty="0"/>
              <a:t>of political processes.</a:t>
            </a:r>
          </a:p>
          <a:p>
            <a:pPr>
              <a:buFontTx/>
              <a:buChar char="-"/>
            </a:pPr>
            <a:r>
              <a:rPr lang="en-US" dirty="0"/>
              <a:t>Ignoring these realities often leads to unrealistic diagnosis of certain problem areas or to unrealistic engagement strategies</a:t>
            </a:r>
          </a:p>
          <a:p>
            <a:pPr>
              <a:buFontTx/>
              <a:buChar char="-"/>
            </a:pPr>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7890" name="Content Placeholder 2"/>
          <p:cNvSpPr>
            <a:spLocks noGrp="1"/>
          </p:cNvSpPr>
          <p:nvPr>
            <p:ph idx="4294967295"/>
          </p:nvPr>
        </p:nvSpPr>
        <p:spPr>
          <a:xfrm>
            <a:off x="660400" y="457200"/>
            <a:ext cx="8255000" cy="6019800"/>
          </a:xfrm>
        </p:spPr>
        <p:txBody>
          <a:bodyPr/>
          <a:lstStyle/>
          <a:p>
            <a:pPr>
              <a:buFont typeface="Wingdings 2" charset="2"/>
              <a:buNone/>
            </a:pPr>
            <a:r>
              <a:rPr lang="en-US" b="1" i="1" dirty="0"/>
              <a:t>4. PE focuses on institutions</a:t>
            </a:r>
          </a:p>
          <a:p>
            <a:pPr>
              <a:buFont typeface="Wingdings 2" charset="2"/>
              <a:buNone/>
            </a:pPr>
            <a:endParaRPr lang="en-US" u="sng" dirty="0"/>
          </a:p>
          <a:p>
            <a:pPr>
              <a:buFontTx/>
              <a:buChar char="-"/>
            </a:pPr>
            <a:r>
              <a:rPr lang="en-US" dirty="0"/>
              <a:t>These are considered key since they determine incentives that influence patterns of behavior</a:t>
            </a:r>
          </a:p>
          <a:p>
            <a:pPr>
              <a:buFontTx/>
              <a:buChar char="-"/>
            </a:pPr>
            <a:r>
              <a:rPr lang="en-US" dirty="0"/>
              <a:t>Strong leadership and reform champions can play important roles as change agents,..</a:t>
            </a:r>
          </a:p>
          <a:p>
            <a:pPr>
              <a:buFontTx/>
              <a:buChar char="-"/>
            </a:pPr>
            <a:r>
              <a:rPr lang="en-US" dirty="0"/>
              <a:t>But their roles have to be assessed within the broader context of the institutions or the rules of the game. </a:t>
            </a:r>
          </a:p>
          <a:p>
            <a:pPr>
              <a:buFontTx/>
              <a:buChar char="-"/>
            </a:pPr>
            <a:r>
              <a:rPr lang="en-US" dirty="0"/>
              <a:t>Such rules are generally hard to transform overnight, the more so since a distinction must be made between the formal institutions, and the less visible, informal arrangements – where often power and influence are exercised.</a:t>
            </a:r>
          </a:p>
          <a:p>
            <a:pPr>
              <a:buFontTx/>
              <a:buChar char="-"/>
            </a:pPr>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8914" name="Content Placeholder 2"/>
          <p:cNvSpPr>
            <a:spLocks noGrp="1"/>
          </p:cNvSpPr>
          <p:nvPr>
            <p:ph idx="4294967295"/>
          </p:nvPr>
        </p:nvSpPr>
        <p:spPr>
          <a:xfrm>
            <a:off x="577850" y="1295401"/>
            <a:ext cx="8337550" cy="5181600"/>
          </a:xfrm>
        </p:spPr>
        <p:txBody>
          <a:bodyPr/>
          <a:lstStyle/>
          <a:p>
            <a:pPr>
              <a:buFont typeface="Wingdings 2" charset="2"/>
              <a:buNone/>
            </a:pPr>
            <a:r>
              <a:rPr lang="en-US" b="1" i="1" dirty="0"/>
              <a:t>5. The PE perspective </a:t>
            </a:r>
            <a:r>
              <a:rPr lang="en-US" b="1" i="1" dirty="0" err="1"/>
              <a:t>recognises</a:t>
            </a:r>
            <a:r>
              <a:rPr lang="en-US" b="1" i="1" dirty="0"/>
              <a:t> that donors are </a:t>
            </a:r>
            <a:r>
              <a:rPr lang="en-US" b="1" i="1" dirty="0" smtClean="0"/>
              <a:t>political.</a:t>
            </a:r>
            <a:endParaRPr lang="en-US" b="1" i="1" dirty="0"/>
          </a:p>
          <a:p>
            <a:pPr>
              <a:buFont typeface="Wingdings 2" charset="2"/>
              <a:buNone/>
            </a:pPr>
            <a:endParaRPr lang="en-US" dirty="0"/>
          </a:p>
          <a:p>
            <a:pPr>
              <a:buFontTx/>
              <a:buChar char="-"/>
            </a:pPr>
            <a:r>
              <a:rPr lang="en-US" dirty="0"/>
              <a:t>Donors influence political context</a:t>
            </a:r>
            <a:r>
              <a:rPr lang="en-US" dirty="0" smtClean="0"/>
              <a:t>,</a:t>
            </a:r>
          </a:p>
          <a:p>
            <a:pPr>
              <a:buFontTx/>
              <a:buChar char="-"/>
            </a:pPr>
            <a:r>
              <a:rPr lang="en-US" dirty="0" smtClean="0"/>
              <a:t>They have their own geostrategic, commercial, and developmental objectives</a:t>
            </a:r>
          </a:p>
          <a:p>
            <a:pPr>
              <a:buFontTx/>
              <a:buChar char="-"/>
            </a:pPr>
            <a:r>
              <a:rPr lang="en-US" dirty="0" smtClean="0"/>
              <a:t>By their preferences for certain beneficiaries they affect the dynamics of contestation</a:t>
            </a:r>
          </a:p>
          <a:p>
            <a:pPr>
              <a:buFontTx/>
              <a:buChar char="-"/>
            </a:pPr>
            <a:r>
              <a:rPr lang="en-US" dirty="0" smtClean="0"/>
              <a:t>By their choices of aid modalities and actors they alter the incentives in society and for certain stakeholders</a:t>
            </a:r>
          </a:p>
          <a:p>
            <a:pPr>
              <a:buNone/>
            </a:pPr>
            <a:r>
              <a:rPr lang="en-US" dirty="0" smtClean="0"/>
              <a:t>(</a:t>
            </a:r>
            <a:r>
              <a:rPr lang="en-US" dirty="0" smtClean="0">
                <a:hlinkClick r:id="rId3"/>
              </a:rPr>
              <a:t>www.thepolicypractice.com</a:t>
            </a:r>
            <a:r>
              <a:rPr lang="en-US" dirty="0" smtClean="0"/>
              <a:t>)</a:t>
            </a:r>
          </a:p>
          <a:p>
            <a:pPr>
              <a:buNone/>
            </a:pP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80898" name="Title 1"/>
          <p:cNvSpPr>
            <a:spLocks noGrp="1"/>
          </p:cNvSpPr>
          <p:nvPr>
            <p:ph type="title"/>
          </p:nvPr>
        </p:nvSpPr>
        <p:spPr>
          <a:xfrm>
            <a:off x="412750" y="685800"/>
            <a:ext cx="8915400" cy="685800"/>
          </a:xfrm>
        </p:spPr>
        <p:txBody>
          <a:bodyPr anchor="t"/>
          <a:lstStyle/>
          <a:p>
            <a:r>
              <a:rPr lang="en-US" sz="3800" b="1" dirty="0" smtClean="0">
                <a:solidFill>
                  <a:srgbClr val="FF0000"/>
                </a:solidFill>
              </a:rPr>
              <a:t>5. Why is the PE approach important?</a:t>
            </a:r>
          </a:p>
        </p:txBody>
      </p:sp>
      <p:sp>
        <p:nvSpPr>
          <p:cNvPr id="80899" name="Content Placeholder 2"/>
          <p:cNvSpPr>
            <a:spLocks noGrp="1"/>
          </p:cNvSpPr>
          <p:nvPr>
            <p:ph idx="1"/>
          </p:nvPr>
        </p:nvSpPr>
        <p:spPr>
          <a:xfrm>
            <a:off x="742950" y="1371600"/>
            <a:ext cx="8832850" cy="5486400"/>
          </a:xfrm>
        </p:spPr>
        <p:txBody>
          <a:bodyPr/>
          <a:lstStyle/>
          <a:p>
            <a:r>
              <a:rPr lang="en-US" dirty="0" smtClean="0"/>
              <a:t>The PE approach </a:t>
            </a:r>
            <a:r>
              <a:rPr lang="en-US" dirty="0" err="1" smtClean="0"/>
              <a:t>emphasises</a:t>
            </a:r>
            <a:r>
              <a:rPr lang="en-US" dirty="0" smtClean="0"/>
              <a:t> domestic politics and </a:t>
            </a:r>
            <a:r>
              <a:rPr lang="en-US" dirty="0" err="1" smtClean="0"/>
              <a:t>prioritises</a:t>
            </a:r>
            <a:r>
              <a:rPr lang="en-US" dirty="0" smtClean="0"/>
              <a:t> the quality of the internal debate</a:t>
            </a:r>
          </a:p>
          <a:p>
            <a:r>
              <a:rPr lang="en-US" dirty="0" smtClean="0"/>
              <a:t>It challenges </a:t>
            </a:r>
          </a:p>
          <a:p>
            <a:pPr lvl="1"/>
            <a:r>
              <a:rPr lang="en-US" dirty="0" smtClean="0"/>
              <a:t>“best practice” models </a:t>
            </a:r>
          </a:p>
          <a:p>
            <a:pPr lvl="1"/>
            <a:r>
              <a:rPr lang="en-US" dirty="0" smtClean="0"/>
              <a:t>overambitious comprehensive (public sector) reforms, </a:t>
            </a:r>
          </a:p>
          <a:p>
            <a:pPr lvl="1"/>
            <a:r>
              <a:rPr lang="en-US" dirty="0" smtClean="0"/>
              <a:t>crude forms of conditionality</a:t>
            </a:r>
          </a:p>
          <a:p>
            <a:r>
              <a:rPr lang="en-US" dirty="0" smtClean="0"/>
              <a:t>It informs more nuanced narratives on issues such as corruption, taxation, state-building, </a:t>
            </a:r>
            <a:r>
              <a:rPr lang="en-US" dirty="0" err="1" smtClean="0"/>
              <a:t>decentralisation</a:t>
            </a:r>
            <a:r>
              <a:rPr lang="en-US" dirty="0" smtClean="0"/>
              <a:t> </a:t>
            </a:r>
          </a:p>
          <a:p>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a:t>
            </a:r>
            <a:r>
              <a:rPr lang="en-US" dirty="0" err="1" smtClean="0"/>
              <a:t>prioritises</a:t>
            </a:r>
            <a:r>
              <a:rPr lang="en-US" dirty="0" smtClean="0"/>
              <a:t> incremental and realistic change</a:t>
            </a:r>
          </a:p>
          <a:p>
            <a:r>
              <a:rPr lang="en-US" dirty="0" smtClean="0"/>
              <a:t>It helps to focus on the incentives and obstacles within donors to </a:t>
            </a:r>
            <a:r>
              <a:rPr lang="en-US" dirty="0" err="1" smtClean="0"/>
              <a:t>harmonise</a:t>
            </a:r>
            <a:r>
              <a:rPr lang="en-US" dirty="0" smtClean="0"/>
              <a:t> or cooperate more effectively </a:t>
            </a:r>
          </a:p>
          <a:p>
            <a:r>
              <a:rPr lang="en-US" dirty="0" smtClean="0"/>
              <a:t>And it may help focus on linkages between development (aid), diplomacy, security, trade – as all these areas of external action may impact on domestic politics  </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95300" y="704850"/>
            <a:ext cx="8915400" cy="666750"/>
          </a:xfrm>
        </p:spPr>
        <p:txBody>
          <a:bodyPr/>
          <a:lstStyle/>
          <a:p>
            <a:r>
              <a:rPr lang="en-US" sz="3800" dirty="0" smtClean="0"/>
              <a:t>Learning Objectives </a:t>
            </a:r>
          </a:p>
        </p:txBody>
      </p:sp>
      <p:sp>
        <p:nvSpPr>
          <p:cNvPr id="7171" name="Rectangle 3"/>
          <p:cNvSpPr>
            <a:spLocks noGrp="1" noChangeArrowheads="1"/>
          </p:cNvSpPr>
          <p:nvPr>
            <p:ph idx="1"/>
          </p:nvPr>
        </p:nvSpPr>
        <p:spPr>
          <a:xfrm>
            <a:off x="495300" y="1752600"/>
            <a:ext cx="8915400" cy="4572001"/>
          </a:xfrm>
        </p:spPr>
        <p:txBody>
          <a:bodyPr/>
          <a:lstStyle/>
          <a:p>
            <a:pPr>
              <a:buNone/>
            </a:pPr>
            <a:r>
              <a:rPr lang="en-US" sz="2400" b="1" dirty="0" smtClean="0"/>
              <a:t>Participants will in Part 1</a:t>
            </a:r>
          </a:p>
          <a:p>
            <a:pPr>
              <a:buNone/>
            </a:pPr>
            <a:endParaRPr lang="en-US" sz="2400" b="1" dirty="0" smtClean="0"/>
          </a:p>
          <a:p>
            <a:r>
              <a:rPr lang="en-US" sz="2400" dirty="0" smtClean="0"/>
              <a:t>Have an idea of the relevance and the added value of </a:t>
            </a:r>
            <a:r>
              <a:rPr lang="en-US" sz="2400" i="1" dirty="0" smtClean="0"/>
              <a:t>political economy approaches </a:t>
            </a:r>
            <a:r>
              <a:rPr lang="en-US" sz="2400" dirty="0" smtClean="0"/>
              <a:t>in development cooperation</a:t>
            </a:r>
          </a:p>
          <a:p>
            <a:r>
              <a:rPr lang="en-US" sz="2400" dirty="0" smtClean="0"/>
              <a:t>Be introduced to the core elements of a framework designed for </a:t>
            </a:r>
            <a:r>
              <a:rPr lang="en-US" sz="2400" i="1" dirty="0" smtClean="0"/>
              <a:t>political economy analysis of </a:t>
            </a:r>
            <a:r>
              <a:rPr lang="en-US" sz="2400" i="1" dirty="0" err="1" smtClean="0"/>
              <a:t>decentralisation</a:t>
            </a:r>
            <a:r>
              <a:rPr lang="en-US" sz="2400" i="1" dirty="0" smtClean="0"/>
              <a:t> </a:t>
            </a:r>
          </a:p>
          <a:p>
            <a:r>
              <a:rPr lang="en-US" sz="2400" dirty="0" smtClean="0"/>
              <a:t>Be familiar with the essential components to manage a political economy diagnostics process</a:t>
            </a:r>
          </a:p>
          <a:p>
            <a:endParaRPr lang="en-US" sz="2400" dirty="0" smtClean="0"/>
          </a:p>
          <a:p>
            <a:pPr marL="533400" indent="-533400">
              <a:buNone/>
            </a:pPr>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77850" y="762000"/>
            <a:ext cx="8915400" cy="2362200"/>
          </a:xfrm>
        </p:spPr>
        <p:txBody>
          <a:bodyPr anchor="t"/>
          <a:lstStyle/>
          <a:p>
            <a:r>
              <a:rPr lang="en-US" sz="3600" b="1" dirty="0" smtClean="0"/>
              <a:t>PART 2: </a:t>
            </a:r>
            <a:r>
              <a:rPr lang="en-US" sz="3600" dirty="0" smtClean="0"/>
              <a:t/>
            </a:r>
            <a:br>
              <a:rPr lang="en-US" sz="3600" dirty="0" smtClean="0"/>
            </a:br>
            <a:r>
              <a:rPr lang="en-US" sz="3600" dirty="0" smtClean="0"/>
              <a:t/>
            </a:r>
            <a:br>
              <a:rPr lang="en-US" sz="3600" dirty="0" smtClean="0"/>
            </a:br>
            <a:r>
              <a:rPr lang="en-US" sz="3600" dirty="0" smtClean="0"/>
              <a:t>A POLITICAL ECONOMY FRAMEWORK FOR ANALYSING DECENTRALISATION</a:t>
            </a:r>
            <a:br>
              <a:rPr lang="en-US" sz="3600" dirty="0" smtClean="0"/>
            </a:br>
            <a:endParaRPr lang="en-US" b="1" dirty="0">
              <a:solidFill>
                <a:srgbClr val="FF6600"/>
              </a:solidFill>
            </a:endParaRPr>
          </a:p>
        </p:txBody>
      </p:sp>
      <p:sp>
        <p:nvSpPr>
          <p:cNvPr id="3" name="Content Placeholder 2"/>
          <p:cNvSpPr>
            <a:spLocks noGrp="1"/>
          </p:cNvSpPr>
          <p:nvPr>
            <p:ph idx="1"/>
          </p:nvPr>
        </p:nvSpPr>
        <p:spPr>
          <a:xfrm>
            <a:off x="495300" y="3200400"/>
            <a:ext cx="8915400" cy="3657600"/>
          </a:xfrm>
        </p:spPr>
        <p:txBody>
          <a:bodyPr/>
          <a:lstStyle/>
          <a:p>
            <a:endParaRPr lang="en-US"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nchor="t"/>
          <a:lstStyle/>
          <a:p>
            <a:r>
              <a:rPr lang="en-US" sz="3800" b="1" dirty="0" smtClean="0">
                <a:solidFill>
                  <a:srgbClr val="FF0000"/>
                </a:solidFill>
              </a:rPr>
              <a:t>1. Political economy diagnostics and </a:t>
            </a:r>
            <a:r>
              <a:rPr lang="en-US" sz="3800" b="1" dirty="0" err="1" smtClean="0">
                <a:solidFill>
                  <a:srgbClr val="FF0000"/>
                </a:solidFill>
              </a:rPr>
              <a:t>decentralisation</a:t>
            </a:r>
            <a:r>
              <a:rPr lang="en-US" sz="4200" b="1" i="1" dirty="0" smtClean="0">
                <a:solidFill>
                  <a:srgbClr val="FF0000"/>
                </a:solidFill>
              </a:rPr>
              <a:t/>
            </a:r>
            <a:br>
              <a:rPr lang="en-US" sz="4200" b="1" i="1" dirty="0" smtClean="0">
                <a:solidFill>
                  <a:srgbClr val="FF0000"/>
                </a:solidFill>
              </a:rPr>
            </a:br>
            <a:endParaRPr lang="en-US" sz="4200" b="1" dirty="0">
              <a:solidFill>
                <a:srgbClr val="FF0000"/>
              </a:solidFill>
            </a:endParaRPr>
          </a:p>
        </p:txBody>
      </p:sp>
      <p:sp>
        <p:nvSpPr>
          <p:cNvPr id="40963" name="Content Placeholder 2"/>
          <p:cNvSpPr>
            <a:spLocks noGrp="1"/>
          </p:cNvSpPr>
          <p:nvPr>
            <p:ph idx="1"/>
          </p:nvPr>
        </p:nvSpPr>
        <p:spPr>
          <a:xfrm>
            <a:off x="495300" y="2057400"/>
            <a:ext cx="8915400" cy="4800600"/>
          </a:xfrm>
        </p:spPr>
        <p:txBody>
          <a:bodyPr/>
          <a:lstStyle/>
          <a:p>
            <a:r>
              <a:rPr lang="en-US" dirty="0" smtClean="0"/>
              <a:t>As yet, there is not one well developed and tested political economy tool for </a:t>
            </a:r>
            <a:r>
              <a:rPr lang="en-US" dirty="0" err="1" smtClean="0"/>
              <a:t>decentralisation</a:t>
            </a:r>
            <a:r>
              <a:rPr lang="en-US" dirty="0" smtClean="0"/>
              <a:t> and local governance </a:t>
            </a:r>
          </a:p>
          <a:p>
            <a:r>
              <a:rPr lang="en-US" dirty="0" smtClean="0"/>
              <a:t>One </a:t>
            </a:r>
            <a:r>
              <a:rPr lang="en-US" b="1" dirty="0" smtClean="0"/>
              <a:t>diagnostic framework </a:t>
            </a:r>
            <a:r>
              <a:rPr lang="en-US" dirty="0" smtClean="0"/>
              <a:t>that is very relevant for this training module is developed by the World Bank*</a:t>
            </a:r>
          </a:p>
          <a:p>
            <a:endParaRPr lang="en-US" dirty="0" smtClean="0"/>
          </a:p>
          <a:p>
            <a:pPr lvl="3"/>
            <a:r>
              <a:rPr lang="en-US" sz="2600" dirty="0" smtClean="0">
                <a:solidFill>
                  <a:srgbClr val="FF0000"/>
                </a:solidFill>
              </a:rPr>
              <a:t>Warnings</a:t>
            </a:r>
            <a:r>
              <a:rPr lang="en-US" dirty="0" smtClean="0">
                <a:solidFill>
                  <a:srgbClr val="FF0000"/>
                </a:solidFill>
              </a:rPr>
              <a:t>: </a:t>
            </a:r>
          </a:p>
          <a:p>
            <a:pPr lvl="3"/>
            <a:r>
              <a:rPr lang="en-US" dirty="0" smtClean="0">
                <a:solidFill>
                  <a:srgbClr val="FF0000"/>
                </a:solidFill>
              </a:rPr>
              <a:t>This training module is only an introduction to the framework. </a:t>
            </a:r>
          </a:p>
          <a:p>
            <a:pPr lvl="3"/>
            <a:r>
              <a:rPr lang="en-US" dirty="0" smtClean="0">
                <a:solidFill>
                  <a:srgbClr val="FF0000"/>
                </a:solidFill>
              </a:rPr>
              <a:t>The publication is much richer, with many country specific examples. A good start!!</a:t>
            </a:r>
          </a:p>
          <a:p>
            <a:pPr lvl="3"/>
            <a:endParaRPr lang="en-US" dirty="0" smtClean="0">
              <a:solidFill>
                <a:srgbClr val="FF0000"/>
              </a:solidFill>
            </a:endParaRPr>
          </a:p>
          <a:p>
            <a:endParaRPr lang="en-US" dirty="0" smtClean="0"/>
          </a:p>
          <a:p>
            <a:endParaRPr lang="en-US" dirty="0" smtClean="0"/>
          </a:p>
          <a:p>
            <a:endParaRPr lang="en-US" dirty="0" smtClean="0"/>
          </a:p>
          <a:p>
            <a:pPr>
              <a:buFont typeface="Wingdings 2" charset="2"/>
              <a:buNone/>
            </a:pPr>
            <a:endParaRPr dirty="0"/>
          </a:p>
        </p:txBody>
      </p:sp>
      <p:sp>
        <p:nvSpPr>
          <p:cNvPr id="4" name="Explosion 1 3"/>
          <p:cNvSpPr/>
          <p:nvPr/>
        </p:nvSpPr>
        <p:spPr>
          <a:xfrm>
            <a:off x="930147" y="4535639"/>
            <a:ext cx="891540" cy="822960"/>
          </a:xfrm>
          <a:prstGeom prst="irregularSeal1">
            <a:avLst/>
          </a:prstGeom>
          <a:ln/>
        </p:spPr>
        <p:style>
          <a:lnRef idx="1">
            <a:schemeClr val="accent1"/>
          </a:lnRef>
          <a:fillRef idx="3">
            <a:schemeClr val="accent1"/>
          </a:fillRef>
          <a:effectRef idx="2">
            <a:schemeClr val="accent1"/>
          </a:effectRef>
          <a:fontRef idx="minor">
            <a:schemeClr val="lt1"/>
          </a:fontRef>
        </p:style>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1" name="Title 10"/>
          <p:cNvSpPr>
            <a:spLocks noGrp="1"/>
          </p:cNvSpPr>
          <p:nvPr>
            <p:ph type="title"/>
          </p:nvPr>
        </p:nvSpPr>
        <p:spPr>
          <a:xfrm>
            <a:off x="495300" y="704850"/>
            <a:ext cx="8915400" cy="666750"/>
          </a:xfrm>
        </p:spPr>
        <p:txBody>
          <a:bodyPr anchor="t"/>
          <a:lstStyle/>
          <a:p>
            <a:r>
              <a:rPr lang="en-US" sz="3800" b="1" dirty="0" smtClean="0">
                <a:solidFill>
                  <a:srgbClr val="FF0000"/>
                </a:solidFill>
              </a:rPr>
              <a:t>2. More warnings</a:t>
            </a:r>
            <a:endParaRPr lang="en-US" sz="3800" b="1" dirty="0">
              <a:solidFill>
                <a:srgbClr val="FF0000"/>
              </a:solidFill>
            </a:endParaRPr>
          </a:p>
        </p:txBody>
      </p:sp>
      <p:sp>
        <p:nvSpPr>
          <p:cNvPr id="3" name="Content Placeholder 2"/>
          <p:cNvSpPr>
            <a:spLocks noGrp="1"/>
          </p:cNvSpPr>
          <p:nvPr>
            <p:ph idx="1"/>
          </p:nvPr>
        </p:nvSpPr>
        <p:spPr>
          <a:xfrm>
            <a:off x="247650" y="1371600"/>
            <a:ext cx="9163050" cy="5257800"/>
          </a:xfrm>
        </p:spPr>
        <p:txBody>
          <a:bodyPr/>
          <a:lstStyle/>
          <a:p>
            <a:r>
              <a:rPr lang="en-US" dirty="0" smtClean="0"/>
              <a:t>Be prepared to do things differently, for example:</a:t>
            </a:r>
          </a:p>
          <a:p>
            <a:pPr lvl="1"/>
            <a:r>
              <a:rPr lang="en-US" dirty="0" smtClean="0"/>
              <a:t>Invest in diagnostics and learning,</a:t>
            </a:r>
          </a:p>
          <a:p>
            <a:pPr lvl="1"/>
            <a:r>
              <a:rPr lang="en-US" dirty="0" smtClean="0"/>
              <a:t>Leave the comfort zones (normative, technocratic paths)</a:t>
            </a:r>
          </a:p>
          <a:p>
            <a:pPr lvl="1"/>
            <a:r>
              <a:rPr lang="en-US" dirty="0" smtClean="0"/>
              <a:t>Invest in process not only in knowledge products – there is no </a:t>
            </a:r>
            <a:r>
              <a:rPr lang="en-US" b="1" dirty="0" smtClean="0"/>
              <a:t>BIG BANG diagnostic process </a:t>
            </a:r>
            <a:r>
              <a:rPr lang="en-US" dirty="0" smtClean="0"/>
              <a:t>that will fill all the knowledge gaps </a:t>
            </a:r>
          </a:p>
          <a:p>
            <a:r>
              <a:rPr lang="en-US" dirty="0" smtClean="0"/>
              <a:t>Adapt strategies, tools and approaches according to findings from the diagnostics</a:t>
            </a:r>
          </a:p>
          <a:p>
            <a:r>
              <a:rPr lang="en-US" dirty="0" smtClean="0"/>
              <a:t>Don’t expect easy, ready made support formulas </a:t>
            </a:r>
          </a:p>
          <a:p>
            <a:r>
              <a:rPr lang="en-US" dirty="0" smtClean="0"/>
              <a:t>Adapt the incentive structure of your own agency</a:t>
            </a:r>
          </a:p>
          <a:p>
            <a:pPr>
              <a:buNone/>
            </a:pPr>
            <a:endParaRPr lang="en-US" dirty="0" smtClean="0"/>
          </a:p>
          <a:p>
            <a:endParaRPr lang="en-US" dirty="0"/>
          </a:p>
        </p:txBody>
      </p:sp>
      <p:sp>
        <p:nvSpPr>
          <p:cNvPr id="10" name="Explosion 1 9"/>
          <p:cNvSpPr/>
          <p:nvPr/>
        </p:nvSpPr>
        <p:spPr>
          <a:xfrm>
            <a:off x="1" y="1143000"/>
            <a:ext cx="49529" cy="533400"/>
          </a:xfrm>
          <a:prstGeom prst="irregularSeal1">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2" name="Diagram 1"/>
          <p:cNvGraphicFramePr/>
          <p:nvPr/>
        </p:nvGraphicFramePr>
        <p:xfrm>
          <a:off x="742950" y="2133600"/>
          <a:ext cx="8585200" cy="4724400"/>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
        <p:nvSpPr>
          <p:cNvPr id="5" name="Title 4"/>
          <p:cNvSpPr>
            <a:spLocks noGrp="1"/>
          </p:cNvSpPr>
          <p:nvPr>
            <p:ph type="title"/>
          </p:nvPr>
        </p:nvSpPr>
        <p:spPr>
          <a:xfrm>
            <a:off x="495300" y="704088"/>
            <a:ext cx="8997950" cy="1429512"/>
          </a:xfrm>
        </p:spPr>
        <p:txBody>
          <a:bodyPr anchor="t">
            <a:normAutofit/>
          </a:bodyPr>
          <a:lstStyle/>
          <a:p>
            <a:r>
              <a:rPr lang="en-US" sz="4222" b="1" dirty="0" smtClean="0">
                <a:solidFill>
                  <a:srgbClr val="FF0000"/>
                </a:solidFill>
              </a:rPr>
              <a:t>3. The diagnostic framework and its three fundamental questions</a:t>
            </a:r>
            <a:endParaRPr lang="en-US" sz="4000" b="1" dirty="0">
              <a:solidFill>
                <a:srgbClr val="FF66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3800" b="1" i="1" dirty="0" smtClean="0">
                <a:solidFill>
                  <a:srgbClr val="FF0000"/>
                </a:solidFill>
              </a:rPr>
              <a:t/>
            </a:r>
            <a:br>
              <a:rPr lang="en-US" sz="3800" b="1" i="1" dirty="0" smtClean="0">
                <a:solidFill>
                  <a:srgbClr val="FF0000"/>
                </a:solidFill>
              </a:rPr>
            </a:br>
            <a:r>
              <a:rPr lang="en-US" sz="3800" b="1" i="1" dirty="0" smtClean="0">
                <a:solidFill>
                  <a:schemeClr val="accent1"/>
                </a:solidFill>
              </a:rPr>
              <a:t>A. What is the initial context or motivation for </a:t>
            </a:r>
            <a:r>
              <a:rPr lang="en-US" sz="3800" b="1" i="1" dirty="0" err="1" smtClean="0">
                <a:solidFill>
                  <a:schemeClr val="accent1"/>
                </a:solidFill>
              </a:rPr>
              <a:t>decentralisation</a:t>
            </a:r>
            <a:r>
              <a:rPr lang="en-US" sz="3800" b="1" i="1" dirty="0" smtClean="0">
                <a:solidFill>
                  <a:schemeClr val="accent1"/>
                </a:solidFill>
              </a:rPr>
              <a:t>?</a:t>
            </a:r>
            <a:endParaRPr lang="en-US" sz="3800" dirty="0">
              <a:solidFill>
                <a:schemeClr val="accent1"/>
              </a:solidFill>
            </a:endParaRPr>
          </a:p>
        </p:txBody>
      </p:sp>
      <p:sp>
        <p:nvSpPr>
          <p:cNvPr id="4" name="Content Placeholder 3"/>
          <p:cNvSpPr>
            <a:spLocks noGrp="1"/>
          </p:cNvSpPr>
          <p:nvPr>
            <p:ph idx="1"/>
          </p:nvPr>
        </p:nvSpPr>
        <p:spPr/>
        <p:txBody>
          <a:bodyPr/>
          <a:lstStyle/>
          <a:p>
            <a:r>
              <a:rPr lang="en-US" dirty="0" err="1" smtClean="0"/>
              <a:t>Decentralisation</a:t>
            </a:r>
            <a:r>
              <a:rPr lang="en-US" dirty="0" smtClean="0"/>
              <a:t> in response to political or economic crisis: Philippines and Indonesia</a:t>
            </a:r>
          </a:p>
          <a:p>
            <a:r>
              <a:rPr lang="en-US" dirty="0" err="1" smtClean="0"/>
              <a:t>Decentralisation</a:t>
            </a:r>
            <a:r>
              <a:rPr lang="en-US" dirty="0" smtClean="0"/>
              <a:t> in order to strengthen the </a:t>
            </a:r>
            <a:r>
              <a:rPr lang="en-US" dirty="0" err="1" smtClean="0"/>
              <a:t>legitimicay</a:t>
            </a:r>
            <a:r>
              <a:rPr lang="en-US" dirty="0" smtClean="0"/>
              <a:t> of the state: Bolivia and Colombia</a:t>
            </a:r>
          </a:p>
          <a:p>
            <a:r>
              <a:rPr lang="en-US" dirty="0" err="1" smtClean="0"/>
              <a:t>Decentralisation</a:t>
            </a:r>
            <a:r>
              <a:rPr lang="en-US" dirty="0" smtClean="0"/>
              <a:t> in post-conflict settings: Rwanda, Uganda, Cambodia</a:t>
            </a:r>
          </a:p>
          <a:p>
            <a:r>
              <a:rPr lang="en-US" dirty="0" smtClean="0"/>
              <a:t>Other determinants: colonial legacies, cultural history, etc.</a:t>
            </a:r>
          </a:p>
          <a:p>
            <a:pPr>
              <a:buNone/>
            </a:pPr>
            <a:r>
              <a:rPr lang="en-US" dirty="0" smtClean="0"/>
              <a:t>These initial conditions may provide extra information on: the reasons for pursuing it, for halting reforms, the pace or durability </a:t>
            </a: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457200"/>
            <a:ext cx="8915400" cy="1219200"/>
          </a:xfrm>
        </p:spPr>
        <p:txBody>
          <a:bodyPr anchor="t"/>
          <a:lstStyle/>
          <a:p>
            <a:r>
              <a:rPr lang="en-US" sz="3800" b="1" i="1" dirty="0" smtClean="0">
                <a:solidFill>
                  <a:srgbClr val="0F6FC6"/>
                </a:solidFill>
              </a:rPr>
              <a:t>B. Who are the key actors? What are the incentives and motivations?</a:t>
            </a:r>
            <a:endParaRPr lang="en-US" sz="3800" dirty="0">
              <a:solidFill>
                <a:srgbClr val="0F6FC6"/>
              </a:solidFill>
            </a:endParaRPr>
          </a:p>
        </p:txBody>
      </p:sp>
      <p:sp>
        <p:nvSpPr>
          <p:cNvPr id="3" name="Content Placeholder 2"/>
          <p:cNvSpPr>
            <a:spLocks noGrp="1"/>
          </p:cNvSpPr>
          <p:nvPr>
            <p:ph idx="1"/>
          </p:nvPr>
        </p:nvSpPr>
        <p:spPr>
          <a:xfrm>
            <a:off x="495300" y="1676401"/>
            <a:ext cx="8915400" cy="5486401"/>
          </a:xfrm>
        </p:spPr>
        <p:txBody>
          <a:bodyPr/>
          <a:lstStyle/>
          <a:p>
            <a:r>
              <a:rPr lang="en-US" dirty="0" smtClean="0"/>
              <a:t>Two categories of actors are highlighted in this section</a:t>
            </a:r>
          </a:p>
          <a:p>
            <a:r>
              <a:rPr lang="en-US" dirty="0" smtClean="0"/>
              <a:t>Elected politicians and national-level bureaucrats: they are most responsible for </a:t>
            </a:r>
            <a:r>
              <a:rPr lang="en-US" dirty="0" err="1" smtClean="0"/>
              <a:t>decentralisation</a:t>
            </a:r>
            <a:endParaRPr lang="en-US" dirty="0" smtClean="0"/>
          </a:p>
          <a:p>
            <a:r>
              <a:rPr lang="en-US" dirty="0" smtClean="0"/>
              <a:t>Both have motivations and face incentives or pressures to make - or affect - decisions on </a:t>
            </a:r>
            <a:r>
              <a:rPr lang="en-US" dirty="0" err="1" smtClean="0"/>
              <a:t>decentralisation</a:t>
            </a:r>
            <a:endParaRPr lang="en-US" dirty="0" smtClean="0"/>
          </a:p>
          <a:p>
            <a:r>
              <a:rPr lang="en-US" dirty="0" smtClean="0"/>
              <a:t> Other actors influence these political and bureaucratic actors</a:t>
            </a:r>
          </a:p>
          <a:p>
            <a:r>
              <a:rPr lang="en-US" dirty="0" smtClean="0"/>
              <a:t>they include citizens (as consumers, voters, service users etc.), trade unions, interest groups, etc.. (see domestic accountability)</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en-US" sz="3400" b="1" dirty="0" smtClean="0">
                <a:solidFill>
                  <a:schemeClr val="accent6"/>
                </a:solidFill>
              </a:rPr>
              <a:t>Understanding political incentives and behavior – the </a:t>
            </a:r>
            <a:r>
              <a:rPr lang="en-US" sz="3400" b="1" dirty="0" err="1" smtClean="0">
                <a:solidFill>
                  <a:schemeClr val="accent6"/>
                </a:solidFill>
              </a:rPr>
              <a:t>decentralisation</a:t>
            </a:r>
            <a:r>
              <a:rPr lang="en-US" sz="3400" b="1" dirty="0" smtClean="0">
                <a:solidFill>
                  <a:schemeClr val="accent6"/>
                </a:solidFill>
              </a:rPr>
              <a:t> puzzle</a:t>
            </a:r>
            <a:endParaRPr lang="en-US" sz="3400" b="1" dirty="0">
              <a:solidFill>
                <a:schemeClr val="accent6"/>
              </a:solidFill>
            </a:endParaRPr>
          </a:p>
        </p:txBody>
      </p:sp>
      <p:sp>
        <p:nvSpPr>
          <p:cNvPr id="3" name="Content Placeholder 2"/>
          <p:cNvSpPr>
            <a:spLocks noGrp="1"/>
          </p:cNvSpPr>
          <p:nvPr>
            <p:ph idx="1"/>
          </p:nvPr>
        </p:nvSpPr>
        <p:spPr/>
        <p:txBody>
          <a:bodyPr/>
          <a:lstStyle/>
          <a:p>
            <a:pPr>
              <a:buNone/>
            </a:pPr>
            <a:r>
              <a:rPr lang="en-US" b="1" dirty="0" smtClean="0"/>
              <a:t>Puzzle:</a:t>
            </a:r>
            <a:r>
              <a:rPr lang="en-US" dirty="0" smtClean="0"/>
              <a:t> </a:t>
            </a:r>
          </a:p>
          <a:p>
            <a:pPr>
              <a:buNone/>
            </a:pPr>
            <a:r>
              <a:rPr lang="en-US" dirty="0" smtClean="0"/>
              <a:t>	</a:t>
            </a:r>
            <a:r>
              <a:rPr lang="en-US" i="1" dirty="0" smtClean="0">
                <a:solidFill>
                  <a:srgbClr val="FF0000"/>
                </a:solidFill>
              </a:rPr>
              <a:t>National politicians control the process of </a:t>
            </a:r>
            <a:r>
              <a:rPr lang="en-US" i="1" dirty="0" err="1" smtClean="0">
                <a:solidFill>
                  <a:srgbClr val="FF0000"/>
                </a:solidFill>
              </a:rPr>
              <a:t>decentralisation</a:t>
            </a:r>
            <a:r>
              <a:rPr lang="en-US" i="1" dirty="0" smtClean="0">
                <a:solidFill>
                  <a:srgbClr val="FF0000"/>
                </a:solidFill>
              </a:rPr>
              <a:t>. Than why do they engage in such processes that will shift part of their power and authority to </a:t>
            </a:r>
            <a:r>
              <a:rPr lang="en-US" i="1" dirty="0" err="1" smtClean="0">
                <a:solidFill>
                  <a:srgbClr val="FF0000"/>
                </a:solidFill>
              </a:rPr>
              <a:t>subnational</a:t>
            </a:r>
            <a:r>
              <a:rPr lang="en-US" i="1" dirty="0" smtClean="0">
                <a:solidFill>
                  <a:srgbClr val="FF0000"/>
                </a:solidFill>
              </a:rPr>
              <a:t> actors?</a:t>
            </a:r>
          </a:p>
          <a:p>
            <a:pPr>
              <a:buNone/>
            </a:pPr>
            <a:r>
              <a:rPr lang="en-US" dirty="0" smtClean="0"/>
              <a:t>The </a:t>
            </a:r>
            <a:r>
              <a:rPr lang="en-US" b="1" dirty="0" smtClean="0"/>
              <a:t>answer</a:t>
            </a:r>
            <a:r>
              <a:rPr lang="en-US" dirty="0" smtClean="0"/>
              <a:t> is linked to another question: </a:t>
            </a:r>
          </a:p>
          <a:p>
            <a:pPr>
              <a:buNone/>
            </a:pPr>
            <a:r>
              <a:rPr lang="en-US" dirty="0" smtClean="0"/>
              <a:t>	</a:t>
            </a:r>
            <a:r>
              <a:rPr lang="en-US" i="1" dirty="0" smtClean="0">
                <a:solidFill>
                  <a:srgbClr val="FF0000"/>
                </a:solidFill>
              </a:rPr>
              <a:t>What incentives do national politicians have to endorse changes that appear to diminish their political power?</a:t>
            </a:r>
          </a:p>
          <a:p>
            <a:pPr>
              <a:buNone/>
            </a:pPr>
            <a:r>
              <a:rPr lang="en-US" dirty="0" smtClean="0"/>
              <a:t>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Title 1"/>
          <p:cNvSpPr>
            <a:spLocks noGrp="1"/>
          </p:cNvSpPr>
          <p:nvPr>
            <p:ph type="title"/>
          </p:nvPr>
        </p:nvSpPr>
        <p:spPr>
          <a:xfrm>
            <a:off x="495300" y="704850"/>
            <a:ext cx="8915400" cy="666750"/>
          </a:xfrm>
        </p:spPr>
        <p:txBody>
          <a:bodyPr/>
          <a:lstStyle/>
          <a:p>
            <a:pPr algn="r"/>
            <a:r>
              <a:rPr lang="en-US" sz="3400" b="1" dirty="0" smtClean="0">
                <a:solidFill>
                  <a:schemeClr val="accent6"/>
                </a:solidFill>
              </a:rPr>
              <a:t>Cases of Ghana and Madagascar</a:t>
            </a:r>
            <a:endParaRPr lang="en-US" sz="3400" b="1" dirty="0">
              <a:solidFill>
                <a:schemeClr val="accent6"/>
              </a:solidFill>
            </a:endParaRPr>
          </a:p>
        </p:txBody>
      </p:sp>
      <p:sp>
        <p:nvSpPr>
          <p:cNvPr id="5" name="Rectangle 3"/>
          <p:cNvSpPr txBox="1">
            <a:spLocks noChangeArrowheads="1"/>
          </p:cNvSpPr>
          <p:nvPr/>
        </p:nvSpPr>
        <p:spPr bwMode="auto">
          <a:xfrm>
            <a:off x="495301" y="4572000"/>
            <a:ext cx="8891323" cy="1981200"/>
          </a:xfrm>
          <a:prstGeom prst="rect">
            <a:avLst/>
          </a:prstGeom>
          <a:noFill/>
          <a:ln w="9525">
            <a:solidFill>
              <a:schemeClr val="accent3"/>
            </a:solidFill>
            <a:miter lim="800000"/>
            <a:headEnd/>
            <a:tailEnd/>
          </a:ln>
        </p:spPr>
        <p:txBody>
          <a:bodyPr vert="horz" wrap="square" lIns="91440" tIns="45720" rIns="91440" bIns="45720" numCol="1" anchor="t" anchorCtr="0" compatLnSpc="1">
            <a:prstTxWarp prst="textNoShape">
              <a:avLst/>
            </a:prstTxWarp>
          </a:bodyPr>
          <a:lstStyle/>
          <a:p>
            <a:pPr marL="273050" indent="-273050">
              <a:spcBef>
                <a:spcPct val="20000"/>
              </a:spcBef>
              <a:buClr>
                <a:srgbClr val="0BD0D9"/>
              </a:buClr>
              <a:buSzPct val="95000"/>
            </a:pPr>
            <a:r>
              <a:rPr lang="en-US" sz="2200" b="1" dirty="0" smtClean="0">
                <a:latin typeface="+mn-lt"/>
              </a:rPr>
              <a:t>The politics of </a:t>
            </a:r>
            <a:r>
              <a:rPr lang="en-US" sz="2200" b="1" dirty="0" err="1" smtClean="0">
                <a:latin typeface="+mn-lt"/>
              </a:rPr>
              <a:t>decentralisation</a:t>
            </a:r>
            <a:r>
              <a:rPr lang="en-US" sz="2200" b="1" dirty="0" smtClean="0">
                <a:latin typeface="+mn-lt"/>
              </a:rPr>
              <a:t> in Ghana</a:t>
            </a:r>
          </a:p>
          <a:p>
            <a:pPr marL="273050" indent="-273050">
              <a:spcBef>
                <a:spcPct val="20000"/>
              </a:spcBef>
              <a:buClr>
                <a:srgbClr val="0BD0D9"/>
              </a:buClr>
              <a:buSzPct val="95000"/>
              <a:buFont typeface="Arial"/>
              <a:buChar char="•"/>
            </a:pPr>
            <a:r>
              <a:rPr lang="en-US" sz="2000" dirty="0" smtClean="0">
                <a:latin typeface="+mn-lt"/>
                <a:ea typeface="ＭＳ Ｐゴシック" charset="-128"/>
                <a:cs typeface="ＭＳ Ｐゴシック" charset="-128"/>
              </a:rPr>
              <a:t>‘Paradox of power’: </a:t>
            </a:r>
            <a:r>
              <a:rPr lang="en-US" sz="2000" i="1" dirty="0" smtClean="0">
                <a:latin typeface="+mn-lt"/>
                <a:ea typeface="ＭＳ Ｐゴシック" charset="-128"/>
                <a:cs typeface="ＭＳ Ｐゴシック" charset="-128"/>
              </a:rPr>
              <a:t>those entitled to push political </a:t>
            </a:r>
            <a:r>
              <a:rPr lang="en-US" sz="2000" i="1" dirty="0" err="1" smtClean="0">
                <a:latin typeface="+mn-lt"/>
                <a:ea typeface="ＭＳ Ｐゴシック" charset="-128"/>
                <a:cs typeface="ＭＳ Ｐゴシック" charset="-128"/>
              </a:rPr>
              <a:t>decentralisation</a:t>
            </a:r>
            <a:r>
              <a:rPr lang="en-US" sz="2000" i="1" dirty="0" smtClean="0">
                <a:latin typeface="+mn-lt"/>
                <a:ea typeface="ＭＳ Ｐゴシック" charset="-128"/>
                <a:cs typeface="ＭＳ Ｐゴシック" charset="-128"/>
              </a:rPr>
              <a:t> further have no interest in doing so </a:t>
            </a:r>
            <a:r>
              <a:rPr lang="en-US" sz="1800" dirty="0" smtClean="0">
                <a:latin typeface="+mn-lt"/>
                <a:ea typeface="ＭＳ Ｐゴシック" charset="-128"/>
                <a:cs typeface="ＭＳ Ｐゴシック" charset="-128"/>
              </a:rPr>
              <a:t>	</a:t>
            </a:r>
          </a:p>
          <a:p>
            <a:pPr marL="625475" indent="-273050">
              <a:spcBef>
                <a:spcPct val="20000"/>
              </a:spcBef>
              <a:buClr>
                <a:srgbClr val="0BD0D9"/>
              </a:buClr>
              <a:buSzPct val="49000"/>
              <a:buFont typeface="Courier New"/>
              <a:buChar char="o"/>
            </a:pPr>
            <a:r>
              <a:rPr lang="en-US" sz="1800" dirty="0" smtClean="0">
                <a:latin typeface="+mn-lt"/>
                <a:ea typeface="ＭＳ Ｐゴシック" charset="-128"/>
                <a:cs typeface="ＭＳ Ｐゴシック" charset="-128"/>
              </a:rPr>
              <a:t> 2 main ruling parties fear loss of political power in parts of the country </a:t>
            </a:r>
          </a:p>
          <a:p>
            <a:pPr marL="625475" indent="-273050">
              <a:spcBef>
                <a:spcPct val="20000"/>
              </a:spcBef>
              <a:buClr>
                <a:srgbClr val="0BD0D9"/>
              </a:buClr>
              <a:buSzPct val="49000"/>
              <a:buFont typeface="Courier New"/>
              <a:buChar char="o"/>
            </a:pPr>
            <a:r>
              <a:rPr lang="en-US" sz="1800" dirty="0" smtClean="0">
                <a:latin typeface="+mn-lt"/>
                <a:ea typeface="ＭＳ Ｐゴシック" charset="-128"/>
                <a:cs typeface="ＭＳ Ｐゴシック" charset="-128"/>
              </a:rPr>
              <a:t> municipal councilors against greater power of chiefs as it threatens their own power</a:t>
            </a:r>
          </a:p>
          <a:p>
            <a:pPr marL="625475" indent="-273050">
              <a:spcBef>
                <a:spcPct val="20000"/>
              </a:spcBef>
              <a:buClr>
                <a:srgbClr val="0BD0D9"/>
              </a:buClr>
              <a:buSzPct val="49000"/>
              <a:buFont typeface="Courier New"/>
              <a:buChar char="o"/>
            </a:pPr>
            <a:endParaRPr lang="en-US" sz="1800" dirty="0" smtClean="0">
              <a:latin typeface="+mn-lt"/>
              <a:ea typeface="ＭＳ Ｐゴシック" charset="-128"/>
              <a:cs typeface="ＭＳ Ｐゴシック" charset="-128"/>
            </a:endParaRPr>
          </a:p>
          <a:p>
            <a:pPr marL="625475" indent="-273050">
              <a:spcBef>
                <a:spcPct val="20000"/>
              </a:spcBef>
              <a:buClr>
                <a:srgbClr val="0BD0D9"/>
              </a:buClr>
              <a:buSzPct val="49000"/>
              <a:buFont typeface="Courier New"/>
              <a:buChar char="o"/>
            </a:pPr>
            <a:endParaRPr lang="en-US" sz="1800" dirty="0" smtClean="0">
              <a:latin typeface="+mn-lt"/>
              <a:ea typeface="ＭＳ Ｐゴシック" charset="-128"/>
              <a:cs typeface="ＭＳ Ｐゴシック" charset="-128"/>
            </a:endParaRPr>
          </a:p>
          <a:p>
            <a:pPr marL="273050" indent="-273050">
              <a:spcBef>
                <a:spcPct val="20000"/>
              </a:spcBef>
              <a:buClr>
                <a:srgbClr val="0BD0D9"/>
              </a:buClr>
              <a:buSzPct val="95000"/>
              <a:buFont typeface="Arial"/>
              <a:buChar char="•"/>
            </a:pPr>
            <a:endParaRPr lang="en-US" sz="2000" dirty="0" smtClean="0">
              <a:latin typeface="+mn-lt"/>
              <a:ea typeface="ＭＳ Ｐゴシック" charset="-128"/>
              <a:cs typeface="ＭＳ Ｐゴシック" charset="-128"/>
            </a:endParaRPr>
          </a:p>
          <a:p>
            <a:pPr marL="273050" indent="-273050">
              <a:spcBef>
                <a:spcPct val="20000"/>
              </a:spcBef>
              <a:buClr>
                <a:srgbClr val="0BD0D9"/>
              </a:buClr>
              <a:buSzPct val="95000"/>
              <a:buFont typeface="Arial"/>
              <a:buChar char="•"/>
            </a:pPr>
            <a:endParaRPr lang="en-US" sz="2000"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kumimoji="0" lang="nl-NL" sz="2000" b="0" i="0" u="sng"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endParaRPr kumimoji="0" lang="nl-NL" sz="2000" b="0" i="0" u="sng"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tabLst/>
              <a:defRPr/>
            </a:pPr>
            <a:endParaRPr kumimoji="0" lang="nl-NL" sz="2800"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itchFamily="18" charset="2"/>
              <a:buChar char=""/>
              <a:tabLst/>
              <a:defRPr/>
            </a:pPr>
            <a:endParaRPr kumimoji="0" lang="nl-NL" sz="2800"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p:txBody>
      </p:sp>
      <p:sp>
        <p:nvSpPr>
          <p:cNvPr id="6" name="Rectangle 3"/>
          <p:cNvSpPr txBox="1">
            <a:spLocks noChangeArrowheads="1"/>
          </p:cNvSpPr>
          <p:nvPr/>
        </p:nvSpPr>
        <p:spPr bwMode="auto">
          <a:xfrm>
            <a:off x="495301" y="1600200"/>
            <a:ext cx="8891323" cy="2819400"/>
          </a:xfrm>
          <a:prstGeom prst="rect">
            <a:avLst/>
          </a:prstGeom>
          <a:noFill/>
          <a:ln w="9525">
            <a:solidFill>
              <a:schemeClr val="accent3"/>
            </a:solidFill>
            <a:miter lim="800000"/>
            <a:headEnd/>
            <a:tailEnd/>
          </a:ln>
        </p:spPr>
        <p:txBody>
          <a:bodyPr vert="horz" wrap="square" lIns="91440" tIns="45720" rIns="91440" bIns="45720" numCol="1" anchor="t" anchorCtr="0" compatLnSpc="1">
            <a:prstTxWarp prst="textNoShape">
              <a:avLst/>
            </a:prstTxWarp>
          </a:bodyPr>
          <a:lstStyle/>
          <a:p>
            <a:pPr marL="273050" indent="-273050">
              <a:spcBef>
                <a:spcPct val="20000"/>
              </a:spcBef>
              <a:buClr>
                <a:srgbClr val="0BD0D9"/>
              </a:buClr>
              <a:buSzPct val="95000"/>
            </a:pPr>
            <a:r>
              <a:rPr lang="en-US" sz="2200" b="1" dirty="0" err="1" smtClean="0">
                <a:latin typeface="+mn-lt"/>
              </a:rPr>
              <a:t>Centralised</a:t>
            </a:r>
            <a:r>
              <a:rPr lang="en-US" sz="2200" b="1" dirty="0" smtClean="0">
                <a:latin typeface="+mn-lt"/>
              </a:rPr>
              <a:t> political tradition in Madagascar</a:t>
            </a:r>
          </a:p>
          <a:p>
            <a:pPr marL="273050" indent="-273050">
              <a:spcBef>
                <a:spcPct val="20000"/>
              </a:spcBef>
              <a:buClr>
                <a:srgbClr val="0BD0D9"/>
              </a:buClr>
              <a:buSzPct val="95000"/>
              <a:buFont typeface="Arial"/>
              <a:buChar char="•"/>
            </a:pPr>
            <a:r>
              <a:rPr lang="en-US" sz="1800" dirty="0" smtClean="0">
                <a:latin typeface="+mn-lt"/>
                <a:ea typeface="ＭＳ Ｐゴシック" charset="-128"/>
                <a:cs typeface="ＭＳ Ｐゴシック" charset="-128"/>
              </a:rPr>
              <a:t>Autonomy of provinces blocked by alliances central government bureaucrats and politicians</a:t>
            </a:r>
          </a:p>
          <a:p>
            <a:pPr marL="273050" indent="-273050">
              <a:spcBef>
                <a:spcPct val="20000"/>
              </a:spcBef>
              <a:buClr>
                <a:srgbClr val="0BD0D9"/>
              </a:buClr>
              <a:buSzPct val="95000"/>
              <a:buFont typeface="Arial"/>
              <a:buChar char="•"/>
            </a:pPr>
            <a:r>
              <a:rPr lang="en-US" sz="1800" dirty="0" smtClean="0">
                <a:latin typeface="+mn-lt"/>
                <a:ea typeface="ＭＳ Ｐゴシック" charset="-128"/>
                <a:cs typeface="ＭＳ Ｐゴシック" charset="-128"/>
              </a:rPr>
              <a:t>Control of central government on: </a:t>
            </a:r>
          </a:p>
          <a:p>
            <a:pPr marL="719138" indent="-273050">
              <a:spcBef>
                <a:spcPct val="20000"/>
              </a:spcBef>
              <a:buClr>
                <a:srgbClr val="0BD0D9"/>
              </a:buClr>
              <a:buSzPct val="49000"/>
              <a:buFont typeface="Courier New"/>
              <a:buChar char="o"/>
            </a:pPr>
            <a:r>
              <a:rPr lang="en-US" sz="1800" dirty="0" smtClean="0">
                <a:latin typeface="+mn-lt"/>
                <a:ea typeface="ＭＳ Ｐゴシック" charset="-128"/>
                <a:cs typeface="ＭＳ Ｐゴシック" charset="-128"/>
              </a:rPr>
              <a:t>municipalities: financial reliance on grants; less information on budget allocations to municipalities than sector ministries</a:t>
            </a:r>
          </a:p>
          <a:p>
            <a:pPr marL="719138" indent="-273050">
              <a:spcBef>
                <a:spcPct val="20000"/>
              </a:spcBef>
              <a:buClr>
                <a:srgbClr val="0BD0D9"/>
              </a:buClr>
              <a:buSzPct val="49000"/>
              <a:buFont typeface="Courier New"/>
              <a:buChar char="o"/>
            </a:pPr>
            <a:r>
              <a:rPr lang="en-US" sz="1800" dirty="0" smtClean="0">
                <a:latin typeface="+mn-lt"/>
                <a:ea typeface="ＭＳ Ｐゴシック" charset="-128"/>
                <a:cs typeface="ＭＳ Ｐゴシック" charset="-128"/>
              </a:rPr>
              <a:t>regions: centrally-appointed</a:t>
            </a:r>
          </a:p>
          <a:p>
            <a:pPr marL="719138" indent="-273050">
              <a:spcBef>
                <a:spcPct val="20000"/>
              </a:spcBef>
              <a:buClr>
                <a:srgbClr val="0BD0D9"/>
              </a:buClr>
              <a:buSzPct val="49000"/>
              <a:buFont typeface="Courier New"/>
              <a:buChar char="o"/>
            </a:pPr>
            <a:r>
              <a:rPr lang="en-US" sz="1800" dirty="0" smtClean="0">
                <a:latin typeface="+mn-lt"/>
                <a:ea typeface="ＭＳ Ｐゴシック" charset="-128"/>
                <a:cs typeface="ＭＳ Ｐゴシック" charset="-128"/>
              </a:rPr>
              <a:t>village associations: about 10 per municipalities; heads appointed by district chiefs (</a:t>
            </a:r>
            <a:r>
              <a:rPr lang="en-US" sz="1800" dirty="0" err="1" smtClean="0">
                <a:latin typeface="+mn-lt"/>
                <a:ea typeface="ＭＳ Ｐゴシック" charset="-128"/>
                <a:cs typeface="ＭＳ Ｐゴシック" charset="-128"/>
              </a:rPr>
              <a:t>ie</a:t>
            </a:r>
            <a:r>
              <a:rPr lang="en-US" sz="1800" dirty="0" smtClean="0">
                <a:latin typeface="+mn-lt"/>
                <a:ea typeface="ＭＳ Ｐゴシック" charset="-128"/>
                <a:cs typeface="ＭＳ Ｐゴシック" charset="-128"/>
              </a:rPr>
              <a:t>. Central </a:t>
            </a:r>
            <a:r>
              <a:rPr lang="en-US" sz="1800" dirty="0" err="1" smtClean="0">
                <a:latin typeface="+mn-lt"/>
                <a:ea typeface="ＭＳ Ｐゴシック" charset="-128"/>
                <a:cs typeface="ＭＳ Ｐゴシック" charset="-128"/>
              </a:rPr>
              <a:t>gov</a:t>
            </a:r>
            <a:r>
              <a:rPr lang="en-US" sz="1800" dirty="0" smtClean="0">
                <a:latin typeface="+mn-lt"/>
                <a:ea typeface="ＭＳ Ｐゴシック" charset="-128"/>
                <a:cs typeface="ＭＳ Ｐゴシック" charset="-128"/>
              </a:rPr>
              <a:t>.); ruling party has majority in assemblies</a:t>
            </a:r>
          </a:p>
          <a:p>
            <a:pPr marL="625475" indent="-273050">
              <a:spcBef>
                <a:spcPct val="20000"/>
              </a:spcBef>
              <a:buClr>
                <a:srgbClr val="0BD0D9"/>
              </a:buClr>
              <a:buSzPct val="49000"/>
              <a:buFont typeface="Courier New"/>
              <a:buChar char="o"/>
            </a:pPr>
            <a:endParaRPr lang="en-US" sz="1800" dirty="0" smtClean="0">
              <a:latin typeface="+mn-lt"/>
              <a:ea typeface="ＭＳ Ｐゴシック" charset="-128"/>
              <a:cs typeface="ＭＳ Ｐゴシック" charset="-128"/>
            </a:endParaRPr>
          </a:p>
          <a:p>
            <a:pPr marL="625475" indent="-273050">
              <a:spcBef>
                <a:spcPct val="20000"/>
              </a:spcBef>
              <a:buClr>
                <a:srgbClr val="0BD0D9"/>
              </a:buClr>
              <a:buSzPct val="49000"/>
              <a:buFont typeface="Courier New"/>
              <a:buChar char="o"/>
            </a:pPr>
            <a:endParaRPr lang="en-US" sz="1800" dirty="0" smtClean="0">
              <a:latin typeface="+mn-lt"/>
              <a:ea typeface="ＭＳ Ｐゴシック" charset="-128"/>
              <a:cs typeface="ＭＳ Ｐゴシック" charset="-128"/>
            </a:endParaRPr>
          </a:p>
          <a:p>
            <a:pPr marL="273050" indent="-273050">
              <a:spcBef>
                <a:spcPct val="20000"/>
              </a:spcBef>
              <a:buClr>
                <a:srgbClr val="0BD0D9"/>
              </a:buClr>
              <a:buSzPct val="95000"/>
              <a:buFont typeface="Arial"/>
              <a:buChar char="•"/>
            </a:pPr>
            <a:endParaRPr lang="en-US" sz="2000" dirty="0" smtClean="0">
              <a:latin typeface="+mn-lt"/>
              <a:ea typeface="ＭＳ Ｐゴシック" charset="-128"/>
              <a:cs typeface="ＭＳ Ｐゴシック" charset="-128"/>
            </a:endParaRPr>
          </a:p>
          <a:p>
            <a:pPr marL="273050" indent="-273050">
              <a:spcBef>
                <a:spcPct val="20000"/>
              </a:spcBef>
              <a:buClr>
                <a:srgbClr val="0BD0D9"/>
              </a:buClr>
              <a:buSzPct val="95000"/>
              <a:buFont typeface="Arial"/>
              <a:buChar char="•"/>
            </a:pPr>
            <a:endParaRPr lang="en-US" sz="2000"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lang="en-US" sz="2000" u="sng" dirty="0" smtClean="0">
              <a:latin typeface="+mn-lt"/>
              <a:ea typeface="ＭＳ Ｐゴシック" charset="-128"/>
              <a:cs typeface="ＭＳ Ｐゴシック" charset="-128"/>
            </a:endParaRPr>
          </a:p>
          <a:p>
            <a:pPr marL="273050" indent="-273050">
              <a:spcBef>
                <a:spcPct val="20000"/>
              </a:spcBef>
              <a:buClr>
                <a:srgbClr val="0BD0D9"/>
              </a:buClr>
              <a:buSzPct val="95000"/>
            </a:pPr>
            <a:endParaRPr kumimoji="0" lang="nl-NL" sz="2000" b="0" i="0" u="sng"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Tx/>
              <a:buNone/>
              <a:tabLst/>
              <a:defRPr/>
            </a:pPr>
            <a:endParaRPr kumimoji="0" lang="nl-NL" sz="2000" b="0" i="0" u="sng"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tabLst/>
              <a:defRPr/>
            </a:pPr>
            <a:endParaRPr kumimoji="0" lang="nl-NL" sz="2800"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itchFamily="18" charset="2"/>
              <a:buChar char=""/>
              <a:tabLst/>
              <a:defRPr/>
            </a:pPr>
            <a:endParaRPr kumimoji="0" lang="nl-NL" sz="2800"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04850"/>
            <a:ext cx="8915400" cy="1276350"/>
          </a:xfrm>
        </p:spPr>
        <p:txBody>
          <a:bodyPr anchor="t"/>
          <a:lstStyle/>
          <a:p>
            <a:pPr algn="r"/>
            <a:r>
              <a:rPr lang="en-US" sz="3800" b="1" dirty="0" smtClean="0">
                <a:solidFill>
                  <a:srgbClr val="A5C249"/>
                </a:solidFill>
              </a:rPr>
              <a:t>The four most important political incentives that affect </a:t>
            </a:r>
            <a:r>
              <a:rPr lang="en-US" sz="3800" b="1" dirty="0" err="1" smtClean="0">
                <a:solidFill>
                  <a:srgbClr val="A5C249"/>
                </a:solidFill>
              </a:rPr>
              <a:t>behaviour</a:t>
            </a:r>
            <a:r>
              <a:rPr lang="en-US" sz="3800" b="1" dirty="0" smtClean="0">
                <a:solidFill>
                  <a:srgbClr val="A5C249"/>
                </a:solidFill>
              </a:rPr>
              <a:t> include:</a:t>
            </a:r>
            <a:endParaRPr lang="en-US" sz="3800" dirty="0">
              <a:solidFill>
                <a:srgbClr val="A5C249"/>
              </a:solidFill>
            </a:endParaRPr>
          </a:p>
        </p:txBody>
      </p:sp>
      <p:sp>
        <p:nvSpPr>
          <p:cNvPr id="3" name="Content Placeholder 2"/>
          <p:cNvSpPr>
            <a:spLocks noGrp="1"/>
          </p:cNvSpPr>
          <p:nvPr>
            <p:ph idx="1"/>
          </p:nvPr>
        </p:nvSpPr>
        <p:spPr/>
        <p:txBody>
          <a:bodyPr/>
          <a:lstStyle/>
          <a:p>
            <a:pPr marL="514350" indent="-514350">
              <a:buNone/>
            </a:pPr>
            <a:r>
              <a:rPr lang="en-US" u="sng" dirty="0" smtClean="0"/>
              <a:t>1. Electoral incentives:</a:t>
            </a:r>
            <a:endParaRPr lang="en-US" dirty="0" smtClean="0"/>
          </a:p>
          <a:p>
            <a:pPr marL="881063" lvl="1" indent="-514350">
              <a:buFontTx/>
              <a:buChar char="-"/>
            </a:pPr>
            <a:r>
              <a:rPr lang="en-US" dirty="0" smtClean="0"/>
              <a:t>increasingly local level officials are appointed through local level elections</a:t>
            </a:r>
          </a:p>
          <a:p>
            <a:pPr marL="881063" lvl="1" indent="-514350">
              <a:buFontTx/>
              <a:buChar char="-"/>
            </a:pPr>
            <a:r>
              <a:rPr lang="en-US" dirty="0" smtClean="0"/>
              <a:t>This usually opens possibilities of competition between different political parties or groupings at national and local level</a:t>
            </a:r>
          </a:p>
          <a:p>
            <a:pPr marL="881063" lvl="1" indent="-514350">
              <a:buFontTx/>
              <a:buChar char="-"/>
            </a:pPr>
            <a:r>
              <a:rPr lang="en-US" dirty="0" smtClean="0"/>
              <a:t>And creates incentives at local level to push from below for more resources and responsibilities</a:t>
            </a:r>
          </a:p>
          <a:p>
            <a:pPr marL="881063" lvl="1" indent="-514350">
              <a:buFontTx/>
              <a:buChar char="-"/>
            </a:pPr>
            <a:r>
              <a:rPr lang="en-US" dirty="0" smtClean="0"/>
              <a:t>It may also incentivize national politicians to opt for participation in local level elections.</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295400"/>
            <a:ext cx="8915400" cy="5029200"/>
          </a:xfrm>
        </p:spPr>
        <p:txBody>
          <a:bodyPr/>
          <a:lstStyle/>
          <a:p>
            <a:pPr marL="514350" indent="-514350">
              <a:buNone/>
            </a:pPr>
            <a:r>
              <a:rPr lang="en-US" u="sng" dirty="0" smtClean="0"/>
              <a:t>2. Partisan incentives</a:t>
            </a:r>
          </a:p>
          <a:p>
            <a:pPr marL="514350" indent="-514350"/>
            <a:r>
              <a:rPr lang="en-US" dirty="0" smtClean="0"/>
              <a:t>Parties are usually the main gatekeepers to political office</a:t>
            </a:r>
          </a:p>
          <a:p>
            <a:pPr marL="514350" indent="-514350"/>
            <a:r>
              <a:rPr lang="en-US" dirty="0" smtClean="0"/>
              <a:t>Intra-party competition can help explain trends or prospects in </a:t>
            </a:r>
            <a:r>
              <a:rPr lang="en-US" dirty="0" err="1" smtClean="0"/>
              <a:t>decentralisation</a:t>
            </a:r>
            <a:r>
              <a:rPr lang="en-US" dirty="0" smtClean="0"/>
              <a:t> </a:t>
            </a:r>
          </a:p>
          <a:p>
            <a:pPr marL="881063" lvl="1" indent="-514350"/>
            <a:r>
              <a:rPr lang="en-US" dirty="0" smtClean="0"/>
              <a:t>Example: Do national party leaders control careers, or is it party leaders at sub-national levels? The answer may help explain some of the incentives facing politicians. </a:t>
            </a:r>
          </a:p>
          <a:p>
            <a:pPr marL="514350" indent="-514350"/>
            <a:r>
              <a:rPr lang="en-US" dirty="0" smtClean="0"/>
              <a:t>Inter-party competition can also help explain the trajectories of and appetite for </a:t>
            </a:r>
            <a:r>
              <a:rPr lang="en-US" dirty="0" err="1" smtClean="0"/>
              <a:t>decentralisation</a:t>
            </a:r>
            <a:endParaRPr lang="en-US" dirty="0" smtClean="0"/>
          </a:p>
          <a:p>
            <a:pPr>
              <a:buNone/>
            </a:pP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1066801"/>
            <a:ext cx="8915400" cy="5257800"/>
          </a:xfrm>
        </p:spPr>
        <p:txBody>
          <a:bodyPr/>
          <a:lstStyle/>
          <a:p>
            <a:pPr>
              <a:buNone/>
            </a:pPr>
            <a:r>
              <a:rPr lang="en-US" b="1" dirty="0" smtClean="0"/>
              <a:t>Participants will for in Part 2:</a:t>
            </a:r>
          </a:p>
          <a:p>
            <a:pPr>
              <a:buNone/>
            </a:pPr>
            <a:endParaRPr lang="en-US" b="1" dirty="0" smtClean="0"/>
          </a:p>
          <a:p>
            <a:r>
              <a:rPr lang="en-US" sz="2400" dirty="0" smtClean="0"/>
              <a:t>Have an appreciation of </a:t>
            </a:r>
            <a:r>
              <a:rPr lang="en-US" sz="2400" i="1" dirty="0" smtClean="0"/>
              <a:t>key concepts and principles </a:t>
            </a:r>
            <a:r>
              <a:rPr lang="en-US" sz="2400" dirty="0" smtClean="0"/>
              <a:t>relating to political </a:t>
            </a:r>
            <a:r>
              <a:rPr lang="en-US" sz="2400" dirty="0" err="1" smtClean="0"/>
              <a:t>decentralisation</a:t>
            </a:r>
            <a:r>
              <a:rPr lang="en-US" sz="2400" dirty="0" smtClean="0"/>
              <a:t>, local governance and domestic accountability</a:t>
            </a:r>
          </a:p>
          <a:p>
            <a:r>
              <a:rPr lang="en-US" sz="2400" dirty="0" smtClean="0"/>
              <a:t>Be familiar with the </a:t>
            </a:r>
            <a:r>
              <a:rPr lang="en-US" sz="2400" i="1" dirty="0" smtClean="0"/>
              <a:t>functions and services </a:t>
            </a:r>
            <a:r>
              <a:rPr lang="en-US" sz="2400" dirty="0" smtClean="0"/>
              <a:t>that devolved local governments are typically responsible for</a:t>
            </a:r>
            <a:endParaRPr lang="en-US" sz="2400" i="1" dirty="0" smtClean="0"/>
          </a:p>
          <a:p>
            <a:r>
              <a:rPr lang="en-US" sz="2400" dirty="0" smtClean="0"/>
              <a:t>Understand the </a:t>
            </a:r>
            <a:r>
              <a:rPr lang="en-US" sz="2400" i="1" dirty="0" smtClean="0"/>
              <a:t>different ways </a:t>
            </a:r>
            <a:r>
              <a:rPr lang="en-US" sz="2400" dirty="0" smtClean="0"/>
              <a:t>devolved local government can be held to account</a:t>
            </a:r>
          </a:p>
          <a:p>
            <a:r>
              <a:rPr lang="en-US" sz="2400" dirty="0" smtClean="0"/>
              <a:t>Have identified </a:t>
            </a:r>
            <a:r>
              <a:rPr lang="en-US" sz="2400" i="1" dirty="0" smtClean="0"/>
              <a:t>approaches available </a:t>
            </a:r>
            <a:r>
              <a:rPr lang="en-US" sz="2400" dirty="0" smtClean="0"/>
              <a:t>to and </a:t>
            </a:r>
            <a:r>
              <a:rPr lang="en-US" sz="2400" i="1" dirty="0" smtClean="0"/>
              <a:t>challenges </a:t>
            </a:r>
            <a:r>
              <a:rPr lang="en-US" sz="2400" dirty="0" smtClean="0"/>
              <a:t>faced by development partners in promoting domestic accountability in a </a:t>
            </a:r>
            <a:r>
              <a:rPr lang="en-US" sz="2400" dirty="0" err="1" smtClean="0"/>
              <a:t>decentralised</a:t>
            </a:r>
            <a:r>
              <a:rPr lang="en-US" sz="2400" dirty="0" smtClean="0"/>
              <a:t> context</a:t>
            </a:r>
            <a:endParaRPr lang="en-US" sz="2400" b="1" dirty="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12750" y="1295400"/>
            <a:ext cx="8915400" cy="5029200"/>
          </a:xfrm>
        </p:spPr>
        <p:txBody>
          <a:bodyPr/>
          <a:lstStyle/>
          <a:p>
            <a:pPr>
              <a:buNone/>
            </a:pPr>
            <a:r>
              <a:rPr lang="en-US" u="sng" dirty="0" smtClean="0"/>
              <a:t>3. Institutional incentives</a:t>
            </a:r>
          </a:p>
          <a:p>
            <a:pPr>
              <a:buNone/>
            </a:pPr>
            <a:endParaRPr lang="en-US" u="sng" dirty="0" smtClean="0"/>
          </a:p>
          <a:p>
            <a:r>
              <a:rPr lang="en-US" dirty="0" smtClean="0"/>
              <a:t>National politicians face strong pressures to defend the national institutions they occupy</a:t>
            </a:r>
          </a:p>
          <a:p>
            <a:r>
              <a:rPr lang="en-US" dirty="0" smtClean="0"/>
              <a:t>National legislators may resist </a:t>
            </a:r>
            <a:r>
              <a:rPr lang="en-US" dirty="0" err="1" smtClean="0"/>
              <a:t>decentralisation</a:t>
            </a:r>
            <a:r>
              <a:rPr lang="en-US" dirty="0" smtClean="0"/>
              <a:t>, as such processes may reduce the space to win votes</a:t>
            </a:r>
          </a:p>
          <a:p>
            <a:pPr lvl="1"/>
            <a:r>
              <a:rPr lang="en-US" dirty="0" smtClean="0"/>
              <a:t>Example: Kenya and its </a:t>
            </a:r>
            <a:r>
              <a:rPr lang="en-US" i="1" dirty="0" smtClean="0"/>
              <a:t>Constituency Development Fund</a:t>
            </a:r>
            <a:r>
              <a:rPr lang="en-US" dirty="0" smtClean="0"/>
              <a:t> – a ‘slush fund’ for national parliamentarians for development projects at local level (see further) *</a:t>
            </a:r>
          </a:p>
          <a:p>
            <a:r>
              <a:rPr lang="en-US" b="1" dirty="0" smtClean="0"/>
              <a:t>Informal institutional </a:t>
            </a:r>
            <a:r>
              <a:rPr lang="en-US" dirty="0" smtClean="0"/>
              <a:t>constraints merit special attention</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nvPr>
        </p:nvGraphicFramePr>
        <p:xfrm>
          <a:off x="660400" y="533402"/>
          <a:ext cx="8915400" cy="6233159"/>
        </p:xfrm>
        <a:graphic>
          <a:graphicData uri="http://schemas.openxmlformats.org/drawingml/2006/table">
            <a:tbl>
              <a:tblPr firstRow="1" bandRow="1">
                <a:tableStyleId>{5C22544A-7EE6-4342-B048-85BDC9FD1C3A}</a:tableStyleId>
              </a:tblPr>
              <a:tblGrid>
                <a:gridCol w="8915400"/>
              </a:tblGrid>
              <a:tr h="6095999">
                <a:tc>
                  <a:txBody>
                    <a:bodyPr/>
                    <a:lstStyle/>
                    <a:p>
                      <a:r>
                        <a:rPr lang="en-US" sz="2400" b="0" dirty="0" smtClean="0"/>
                        <a:t>Informal</a:t>
                      </a:r>
                      <a:r>
                        <a:rPr lang="en-US" sz="2400" b="0" baseline="0" dirty="0" smtClean="0"/>
                        <a:t> institutions:</a:t>
                      </a:r>
                    </a:p>
                    <a:p>
                      <a:endParaRPr lang="en-US" sz="2400" b="0" baseline="0" dirty="0" smtClean="0"/>
                    </a:p>
                    <a:p>
                      <a:pPr>
                        <a:buFont typeface="Arial"/>
                        <a:buNone/>
                      </a:pPr>
                      <a:r>
                        <a:rPr lang="en-US" sz="2400" b="1" baseline="0" dirty="0" smtClean="0"/>
                        <a:t>what is it</a:t>
                      </a:r>
                      <a:r>
                        <a:rPr lang="en-US" sz="2400" b="0" baseline="0" dirty="0" smtClean="0"/>
                        <a:t>? </a:t>
                      </a:r>
                    </a:p>
                    <a:p>
                      <a:pPr marL="449263" indent="0">
                        <a:buFont typeface="Arial"/>
                        <a:buNone/>
                      </a:pPr>
                      <a:r>
                        <a:rPr lang="en-US" sz="2400" b="0" baseline="0" dirty="0" smtClean="0"/>
                        <a:t>Informal social norms that govern individual </a:t>
                      </a:r>
                      <a:r>
                        <a:rPr lang="en-US" sz="2400" b="0" baseline="0" dirty="0" err="1" smtClean="0"/>
                        <a:t>behaviour</a:t>
                      </a:r>
                      <a:r>
                        <a:rPr lang="en-US" sz="2400" b="0" baseline="0" dirty="0" smtClean="0"/>
                        <a:t> and structure the interactions between social actors</a:t>
                      </a:r>
                    </a:p>
                    <a:p>
                      <a:pPr>
                        <a:buFont typeface="Arial"/>
                        <a:buNone/>
                      </a:pPr>
                      <a:endParaRPr lang="en-US" sz="2400" b="0" baseline="0" dirty="0" smtClean="0"/>
                    </a:p>
                    <a:p>
                      <a:pPr>
                        <a:buFont typeface="Arial"/>
                        <a:buNone/>
                      </a:pPr>
                      <a:r>
                        <a:rPr lang="en-US" sz="2400" b="1" baseline="0" dirty="0" smtClean="0"/>
                        <a:t>why is it so important</a:t>
                      </a:r>
                      <a:r>
                        <a:rPr lang="en-US" sz="2400" b="0" baseline="0" dirty="0" smtClean="0"/>
                        <a:t>?</a:t>
                      </a:r>
                    </a:p>
                    <a:p>
                      <a:pPr marL="449263" indent="0">
                        <a:buFont typeface="Arial"/>
                        <a:buNone/>
                      </a:pPr>
                      <a:r>
                        <a:rPr lang="en-US" sz="2400" b="0" baseline="0" dirty="0" smtClean="0"/>
                        <a:t>These </a:t>
                      </a:r>
                      <a:r>
                        <a:rPr lang="en-US" sz="2400" b="0" i="1" baseline="0" dirty="0" smtClean="0"/>
                        <a:t>informal institutions </a:t>
                      </a:r>
                      <a:r>
                        <a:rPr lang="en-US" sz="2400" b="0" i="0" baseline="0" dirty="0" smtClean="0"/>
                        <a:t>have an impact on reform processes which is often ignored</a:t>
                      </a:r>
                    </a:p>
                    <a:p>
                      <a:pPr marL="623888" indent="-623888">
                        <a:buFont typeface="Arial"/>
                        <a:buNone/>
                      </a:pPr>
                      <a:endParaRPr lang="en-US" sz="2400" b="1" i="0" baseline="0" dirty="0" smtClean="0"/>
                    </a:p>
                    <a:p>
                      <a:pPr marL="623888" indent="-623888">
                        <a:buFont typeface="Arial"/>
                        <a:buNone/>
                        <a:tabLst>
                          <a:tab pos="177800" algn="l"/>
                        </a:tabLst>
                      </a:pPr>
                      <a:r>
                        <a:rPr lang="en-US" sz="2400" b="1" i="0" baseline="0" dirty="0" smtClean="0"/>
                        <a:t>example</a:t>
                      </a:r>
                      <a:r>
                        <a:rPr lang="en-US" sz="2400" b="0" i="0" baseline="0" dirty="0" smtClean="0"/>
                        <a:t>? </a:t>
                      </a:r>
                    </a:p>
                    <a:p>
                      <a:pPr marL="623888" indent="11113">
                        <a:buFont typeface="Arial"/>
                        <a:buNone/>
                        <a:tabLst>
                          <a:tab pos="177800" algn="l"/>
                        </a:tabLst>
                      </a:pPr>
                      <a:r>
                        <a:rPr lang="en-US" sz="2400" b="0" i="0" baseline="0" dirty="0" err="1" smtClean="0"/>
                        <a:t>Clientelism</a:t>
                      </a:r>
                      <a:r>
                        <a:rPr lang="en-US" sz="2400" b="0" i="0" baseline="0" dirty="0" smtClean="0"/>
                        <a:t>. This is the informal exchange of material benefits for political benefits. Many elected officials rely on it, and this explains their attitude to </a:t>
                      </a:r>
                      <a:r>
                        <a:rPr lang="en-US" sz="2400" b="0" i="0" baseline="0" dirty="0" err="1" smtClean="0"/>
                        <a:t>decentralisation</a:t>
                      </a:r>
                      <a:r>
                        <a:rPr lang="en-US" sz="2400" b="0" i="0" baseline="0" dirty="0" smtClean="0"/>
                        <a:t> if this affects their influence over budgets to spend and  clients (voters) to win.</a:t>
                      </a:r>
                    </a:p>
                    <a:p>
                      <a:pPr marL="623888" indent="-623888">
                        <a:buFont typeface="Arial"/>
                        <a:buNone/>
                        <a:tabLst>
                          <a:tab pos="177800" algn="l"/>
                        </a:tabLst>
                      </a:pPr>
                      <a:endParaRPr lang="en-US" sz="1900" b="0" dirty="0"/>
                    </a:p>
                  </a:txBody>
                  <a:tcPr marL="99060" marR="99060"/>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95300" y="685801"/>
            <a:ext cx="8832850" cy="6172199"/>
          </a:xfrm>
        </p:spPr>
        <p:txBody>
          <a:bodyPr/>
          <a:lstStyle/>
          <a:p>
            <a:pPr>
              <a:buNone/>
            </a:pPr>
            <a:r>
              <a:rPr lang="en-US" u="sng" dirty="0" smtClean="0"/>
              <a:t>4. Coalitional incentives</a:t>
            </a:r>
          </a:p>
          <a:p>
            <a:pPr>
              <a:buNone/>
            </a:pPr>
            <a:endParaRPr lang="en-US" u="sng" dirty="0" smtClean="0"/>
          </a:p>
          <a:p>
            <a:r>
              <a:rPr lang="en-US" dirty="0" smtClean="0"/>
              <a:t>The fate of politicians is also supported or determined by societal coalitions</a:t>
            </a:r>
          </a:p>
          <a:p>
            <a:r>
              <a:rPr lang="en-US" dirty="0" smtClean="0"/>
              <a:t>So while civil society rarely initiates </a:t>
            </a:r>
            <a:r>
              <a:rPr lang="en-US" dirty="0" err="1" smtClean="0"/>
              <a:t>decentralisation</a:t>
            </a:r>
            <a:r>
              <a:rPr lang="en-US" dirty="0" smtClean="0"/>
              <a:t> processes, they can influence and shape the politicians at different levels (see also chapter 2)</a:t>
            </a:r>
          </a:p>
          <a:p>
            <a:r>
              <a:rPr lang="en-US" dirty="0" smtClean="0"/>
              <a:t>Such influences and incentives may be harder to </a:t>
            </a:r>
            <a:r>
              <a:rPr lang="en-US" dirty="0" err="1" smtClean="0"/>
              <a:t>analyse</a:t>
            </a:r>
            <a:r>
              <a:rPr lang="en-US" dirty="0" smtClean="0"/>
              <a:t> than the other incentives</a:t>
            </a:r>
          </a:p>
          <a:p>
            <a:r>
              <a:rPr lang="en-US" dirty="0" smtClean="0"/>
              <a:t>It involves as much concrete social actors (labor unions, business associations, religious groups, traditional authorities, grassroots </a:t>
            </a:r>
            <a:r>
              <a:rPr lang="en-US" dirty="0" err="1" smtClean="0"/>
              <a:t>organisations</a:t>
            </a:r>
            <a:r>
              <a:rPr lang="en-US" dirty="0" smtClean="0"/>
              <a:t>, etc) as less visible historical dynamics, and often regional, cultural and religious divisions or features </a:t>
            </a: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pPr algn="r"/>
            <a:r>
              <a:rPr lang="en-US" sz="3400" b="1" i="1" dirty="0" smtClean="0">
                <a:solidFill>
                  <a:srgbClr val="A5C249"/>
                </a:solidFill>
              </a:rPr>
              <a:t>What are bureaucratic incentives?</a:t>
            </a:r>
            <a:endParaRPr lang="en-US" sz="3400" b="1" i="1" dirty="0">
              <a:solidFill>
                <a:srgbClr val="A5C249"/>
              </a:solidFill>
            </a:endParaRPr>
          </a:p>
        </p:txBody>
      </p:sp>
      <p:sp>
        <p:nvSpPr>
          <p:cNvPr id="3" name="Content Placeholder 2"/>
          <p:cNvSpPr>
            <a:spLocks noGrp="1"/>
          </p:cNvSpPr>
          <p:nvPr>
            <p:ph idx="1"/>
          </p:nvPr>
        </p:nvSpPr>
        <p:spPr>
          <a:xfrm>
            <a:off x="495300" y="2209800"/>
            <a:ext cx="8915400" cy="4114800"/>
          </a:xfrm>
        </p:spPr>
        <p:txBody>
          <a:bodyPr/>
          <a:lstStyle/>
          <a:p>
            <a:r>
              <a:rPr lang="en-US" dirty="0" smtClean="0"/>
              <a:t>Non-elected individuals in the bureaucracy also influence the </a:t>
            </a:r>
            <a:r>
              <a:rPr lang="en-US" dirty="0" err="1" smtClean="0"/>
              <a:t>decentralisation</a:t>
            </a:r>
            <a:r>
              <a:rPr lang="en-US" dirty="0" smtClean="0"/>
              <a:t> processes</a:t>
            </a:r>
          </a:p>
          <a:p>
            <a:r>
              <a:rPr lang="en-US" dirty="0" smtClean="0"/>
              <a:t>They also face incentives of their own, which push or constrain them to implement decisions taken or to influence the decision making process</a:t>
            </a:r>
          </a:p>
          <a:p>
            <a:r>
              <a:rPr lang="en-US" dirty="0" smtClean="0"/>
              <a:t>Career paths, </a:t>
            </a:r>
            <a:r>
              <a:rPr lang="en-US" dirty="0" err="1" smtClean="0"/>
              <a:t>organisational</a:t>
            </a:r>
            <a:r>
              <a:rPr lang="en-US" dirty="0" smtClean="0"/>
              <a:t> perks, the complexities involved (of coordination with multiple actors and interest for example) all create bureaucratic incentives and disincentives</a:t>
            </a:r>
          </a:p>
          <a:p>
            <a:endParaRPr lang="en-US" dirty="0" smtClean="0"/>
          </a:p>
          <a:p>
            <a:endParaRPr lang="en-US" dirty="0"/>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12750" y="685800"/>
            <a:ext cx="8915400" cy="1143000"/>
          </a:xfrm>
        </p:spPr>
        <p:txBody>
          <a:bodyPr/>
          <a:lstStyle/>
          <a:p>
            <a:r>
              <a:rPr lang="en-US" sz="3800" b="1" i="1" dirty="0" smtClean="0">
                <a:solidFill>
                  <a:schemeClr val="accent1"/>
                </a:solidFill>
              </a:rPr>
              <a:t>C. What are the roles and incentives on the donor side?</a:t>
            </a:r>
            <a:endParaRPr lang="en-US" sz="3800" b="1" i="1" dirty="0">
              <a:solidFill>
                <a:schemeClr val="accent1"/>
              </a:solidFill>
            </a:endParaRPr>
          </a:p>
        </p:txBody>
      </p:sp>
      <p:sp>
        <p:nvSpPr>
          <p:cNvPr id="3" name="Content Placeholder 2"/>
          <p:cNvSpPr>
            <a:spLocks noGrp="1"/>
          </p:cNvSpPr>
          <p:nvPr>
            <p:ph idx="1"/>
          </p:nvPr>
        </p:nvSpPr>
        <p:spPr/>
        <p:txBody>
          <a:bodyPr/>
          <a:lstStyle/>
          <a:p>
            <a:r>
              <a:rPr lang="en-US" dirty="0" smtClean="0"/>
              <a:t>Different actors within donors face different incentives. Examples: </a:t>
            </a:r>
          </a:p>
          <a:p>
            <a:pPr lvl="1"/>
            <a:r>
              <a:rPr lang="en-US" dirty="0" smtClean="0"/>
              <a:t>Practitioners at head quarter  and the field</a:t>
            </a:r>
          </a:p>
          <a:p>
            <a:pPr lvl="1"/>
            <a:r>
              <a:rPr lang="en-US" dirty="0" smtClean="0"/>
              <a:t>Service delivery sector specialists and experts working on </a:t>
            </a:r>
            <a:r>
              <a:rPr lang="en-US" dirty="0" err="1" smtClean="0"/>
              <a:t>decentralisation</a:t>
            </a:r>
            <a:endParaRPr lang="en-US" dirty="0" smtClean="0"/>
          </a:p>
          <a:p>
            <a:r>
              <a:rPr lang="en-US" dirty="0" smtClean="0"/>
              <a:t>Different donors face different incentives often resulting in coordination gaps and dysfunctions</a:t>
            </a:r>
          </a:p>
          <a:p>
            <a:r>
              <a:rPr lang="en-US" dirty="0" smtClean="0"/>
              <a:t>Understanding these incentives with development partners will contribute to find realistic ‘next best’ solutions rather then wishing these problems away</a:t>
            </a: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77850" y="762000"/>
            <a:ext cx="8915400" cy="2362200"/>
          </a:xfrm>
        </p:spPr>
        <p:txBody>
          <a:bodyPr anchor="t"/>
          <a:lstStyle/>
          <a:p>
            <a:pPr lvl="1"/>
            <a:r>
              <a:rPr lang="en-US" sz="3600" b="1" dirty="0" smtClean="0"/>
              <a:t>PART 3: </a:t>
            </a:r>
            <a:r>
              <a:rPr lang="en-US" sz="3600" dirty="0" smtClean="0"/>
              <a:t/>
            </a:r>
            <a:br>
              <a:rPr lang="en-US" sz="3600" dirty="0" smtClean="0"/>
            </a:br>
            <a:r>
              <a:rPr lang="en-US" sz="3600" dirty="0" smtClean="0"/>
              <a:t/>
            </a:r>
            <a:br>
              <a:rPr lang="en-US" sz="3600" dirty="0" smtClean="0"/>
            </a:br>
            <a:r>
              <a:rPr lang="en-US" sz="2824" dirty="0" smtClean="0"/>
              <a:t>FROM THEORY TO PRACTICE  - HOW TO UNDERTAKE A POLITICAL ECONOMY ANALYSIS?</a:t>
            </a:r>
            <a:br>
              <a:rPr lang="en-US" sz="2824" dirty="0" smtClean="0"/>
            </a:br>
            <a:r>
              <a:rPr lang="en-US" sz="3600" dirty="0" smtClean="0"/>
              <a:t/>
            </a:r>
            <a:br>
              <a:rPr lang="en-US" sz="3600" dirty="0" smtClean="0"/>
            </a:br>
            <a:endParaRPr lang="en-US" b="1" dirty="0">
              <a:solidFill>
                <a:srgbClr val="FF6600"/>
              </a:solidFill>
            </a:endParaRPr>
          </a:p>
        </p:txBody>
      </p:sp>
      <p:sp>
        <p:nvSpPr>
          <p:cNvPr id="3" name="Content Placeholder 2"/>
          <p:cNvSpPr>
            <a:spLocks noGrp="1"/>
          </p:cNvSpPr>
          <p:nvPr>
            <p:ph idx="1"/>
          </p:nvPr>
        </p:nvSpPr>
        <p:spPr>
          <a:xfrm>
            <a:off x="495300" y="3200400"/>
            <a:ext cx="8915400" cy="3657600"/>
          </a:xfrm>
        </p:spPr>
        <p:txBody>
          <a:bodyPr/>
          <a:lstStyle/>
          <a:p>
            <a:endParaRPr lang="en-US" dirty="0" smtClean="0"/>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04850"/>
            <a:ext cx="8915400" cy="1809750"/>
          </a:xfrm>
        </p:spPr>
        <p:txBody>
          <a:bodyPr anchor="t"/>
          <a:lstStyle/>
          <a:p>
            <a:r>
              <a:rPr lang="en-US" sz="3400" b="1" dirty="0" smtClean="0">
                <a:solidFill>
                  <a:srgbClr val="FF0000"/>
                </a:solidFill>
              </a:rPr>
              <a:t>1. How to undertake political economy diagnostics of </a:t>
            </a:r>
            <a:r>
              <a:rPr lang="en-US" sz="3400" b="1" dirty="0" err="1" smtClean="0">
                <a:solidFill>
                  <a:srgbClr val="FF0000"/>
                </a:solidFill>
              </a:rPr>
              <a:t>decentralisation</a:t>
            </a:r>
            <a:r>
              <a:rPr lang="en-US" sz="3400" b="1" dirty="0" smtClean="0">
                <a:solidFill>
                  <a:srgbClr val="FF0000"/>
                </a:solidFill>
              </a:rPr>
              <a:t> in a particular context? </a:t>
            </a:r>
            <a:endParaRPr lang="en-US" b="1" dirty="0">
              <a:solidFill>
                <a:srgbClr val="FF0000"/>
              </a:solidFill>
            </a:endParaRPr>
          </a:p>
        </p:txBody>
      </p:sp>
      <p:sp>
        <p:nvSpPr>
          <p:cNvPr id="3" name="Content Placeholder 2"/>
          <p:cNvSpPr>
            <a:spLocks noGrp="1"/>
          </p:cNvSpPr>
          <p:nvPr>
            <p:ph idx="1"/>
          </p:nvPr>
        </p:nvSpPr>
        <p:spPr>
          <a:xfrm>
            <a:off x="495300" y="2514600"/>
            <a:ext cx="8915400" cy="3810000"/>
          </a:xfrm>
        </p:spPr>
        <p:txBody>
          <a:bodyPr/>
          <a:lstStyle/>
          <a:p>
            <a:r>
              <a:rPr lang="en-US" dirty="0" err="1" smtClean="0"/>
              <a:t>Decentralisation</a:t>
            </a:r>
            <a:r>
              <a:rPr lang="en-US" dirty="0" smtClean="0"/>
              <a:t> processes are context specific, complex and dynamic (although often very slow)</a:t>
            </a:r>
          </a:p>
          <a:p>
            <a:r>
              <a:rPr lang="en-US" dirty="0" smtClean="0"/>
              <a:t>This demands a </a:t>
            </a:r>
            <a:r>
              <a:rPr lang="en-US" b="1" dirty="0" smtClean="0"/>
              <a:t>more systematic attention </a:t>
            </a:r>
            <a:r>
              <a:rPr lang="en-US" dirty="0" smtClean="0"/>
              <a:t>to political economy dimensions of such change process</a:t>
            </a:r>
          </a:p>
          <a:p>
            <a:r>
              <a:rPr lang="en-US" dirty="0" smtClean="0"/>
              <a:t>But at times there is a need for pragmatic, applied and </a:t>
            </a:r>
            <a:r>
              <a:rPr lang="en-US" dirty="0" err="1" smtClean="0"/>
              <a:t>contextualised</a:t>
            </a:r>
            <a:r>
              <a:rPr lang="en-US" dirty="0" smtClean="0"/>
              <a:t> analysis</a:t>
            </a:r>
          </a:p>
          <a:p>
            <a:r>
              <a:rPr lang="en-US" dirty="0" smtClean="0"/>
              <a:t>The World Bank guidance also includes two examples or types of such applied country-specific analysis: </a:t>
            </a: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495300" y="762000"/>
            <a:ext cx="8750300" cy="5867400"/>
          </a:xfrm>
        </p:spPr>
        <p:txBody>
          <a:bodyPr/>
          <a:lstStyle/>
          <a:p>
            <a:endParaRPr lang="en-US" dirty="0" smtClean="0"/>
          </a:p>
          <a:p>
            <a:r>
              <a:rPr lang="en-US" dirty="0" smtClean="0"/>
              <a:t>For both types of diagnostics the WB offers some guidelines for </a:t>
            </a:r>
            <a:r>
              <a:rPr lang="en-US" dirty="0" err="1" smtClean="0"/>
              <a:t>taskmanagers</a:t>
            </a:r>
            <a:r>
              <a:rPr lang="en-US" dirty="0" smtClean="0"/>
              <a:t> on process and content.</a:t>
            </a:r>
          </a:p>
          <a:p>
            <a:r>
              <a:rPr lang="en-US" dirty="0" smtClean="0"/>
              <a:t>This guidance touches on the </a:t>
            </a:r>
            <a:r>
              <a:rPr lang="en-US" b="1" dirty="0" smtClean="0">
                <a:solidFill>
                  <a:srgbClr val="FF0000"/>
                </a:solidFill>
              </a:rPr>
              <a:t>when, why, and how </a:t>
            </a:r>
            <a:r>
              <a:rPr lang="en-US" dirty="0" smtClean="0"/>
              <a:t>to do it. </a:t>
            </a:r>
          </a:p>
          <a:p>
            <a:r>
              <a:rPr lang="en-US" dirty="0" smtClean="0"/>
              <a:t>As well as </a:t>
            </a:r>
            <a:r>
              <a:rPr lang="en-US" b="1" dirty="0" smtClean="0">
                <a:solidFill>
                  <a:srgbClr val="FF0000"/>
                </a:solidFill>
              </a:rPr>
              <a:t>what to do with it, how to translate the findings in operational ways</a:t>
            </a:r>
            <a:r>
              <a:rPr lang="en-US" dirty="0" smtClean="0"/>
              <a:t>. </a:t>
            </a:r>
          </a:p>
          <a:p>
            <a:r>
              <a:rPr lang="en-US" dirty="0" smtClean="0"/>
              <a:t>Both the diagnostic process and the “beneficiation” of the results require judgment and management skills</a:t>
            </a:r>
          </a:p>
          <a:p>
            <a:r>
              <a:rPr lang="en-US" dirty="0" smtClean="0"/>
              <a:t>For the purpose of this training module we only look at the first part: the diagnostic process.</a:t>
            </a:r>
          </a:p>
          <a:p>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Title 4"/>
          <p:cNvSpPr>
            <a:spLocks noGrp="1"/>
          </p:cNvSpPr>
          <p:nvPr>
            <p:ph type="title"/>
          </p:nvPr>
        </p:nvSpPr>
        <p:spPr>
          <a:xfrm>
            <a:off x="495300" y="704850"/>
            <a:ext cx="8915400" cy="1581150"/>
          </a:xfrm>
        </p:spPr>
        <p:txBody>
          <a:bodyPr/>
          <a:lstStyle/>
          <a:p>
            <a:r>
              <a:rPr lang="en-US" sz="3800" b="1" dirty="0" smtClean="0">
                <a:solidFill>
                  <a:srgbClr val="FF0000"/>
                </a:solidFill>
              </a:rPr>
              <a:t>2. The “Political Economy of </a:t>
            </a:r>
            <a:r>
              <a:rPr lang="en-US" sz="3800" b="1" dirty="0" err="1" smtClean="0">
                <a:solidFill>
                  <a:srgbClr val="FF0000"/>
                </a:solidFill>
              </a:rPr>
              <a:t>Decentralisation</a:t>
            </a:r>
            <a:r>
              <a:rPr lang="en-US" sz="3800" b="1" dirty="0" smtClean="0">
                <a:solidFill>
                  <a:srgbClr val="FF0000"/>
                </a:solidFill>
              </a:rPr>
              <a:t> Country Assessment” - PEDCA</a:t>
            </a:r>
            <a:endParaRPr lang="en-US" sz="3800" b="1" dirty="0">
              <a:solidFill>
                <a:srgbClr val="FF0000"/>
              </a:solidFill>
            </a:endParaRPr>
          </a:p>
        </p:txBody>
      </p:sp>
      <p:sp>
        <p:nvSpPr>
          <p:cNvPr id="6" name="Content Placeholder 5"/>
          <p:cNvSpPr>
            <a:spLocks noGrp="1"/>
          </p:cNvSpPr>
          <p:nvPr>
            <p:ph idx="1"/>
          </p:nvPr>
        </p:nvSpPr>
        <p:spPr>
          <a:xfrm>
            <a:off x="495300" y="2362200"/>
            <a:ext cx="8915400" cy="4495800"/>
          </a:xfrm>
        </p:spPr>
        <p:txBody>
          <a:bodyPr/>
          <a:lstStyle/>
          <a:p>
            <a:r>
              <a:rPr lang="en-US" dirty="0" smtClean="0"/>
              <a:t>A PEDCA covers political and institutional dynamics along the main components that were presented</a:t>
            </a:r>
          </a:p>
          <a:p>
            <a:r>
              <a:rPr lang="en-US" dirty="0" smtClean="0"/>
              <a:t>It is a pragmatic exercise that can be commissioned to experts</a:t>
            </a:r>
          </a:p>
          <a:p>
            <a:r>
              <a:rPr lang="en-US" dirty="0" smtClean="0"/>
              <a:t>With a focus also on process aspects </a:t>
            </a:r>
          </a:p>
          <a:p>
            <a:r>
              <a:rPr lang="en-US" dirty="0" smtClean="0"/>
              <a:t>A second type of analysis – the </a:t>
            </a:r>
            <a:r>
              <a:rPr lang="en-US" b="1" dirty="0" smtClean="0"/>
              <a:t>Political Economy of </a:t>
            </a:r>
            <a:r>
              <a:rPr lang="en-US" b="1" dirty="0" err="1" smtClean="0"/>
              <a:t>Decentralisation</a:t>
            </a:r>
            <a:r>
              <a:rPr lang="en-US" b="1" dirty="0" smtClean="0"/>
              <a:t> Issue Analysis – </a:t>
            </a:r>
            <a:r>
              <a:rPr lang="en-US" dirty="0" smtClean="0"/>
              <a:t>is less broad-based then the PEDCA</a:t>
            </a:r>
          </a:p>
          <a:p>
            <a:r>
              <a:rPr lang="en-US" dirty="0" smtClean="0"/>
              <a:t>The PEDIA drills down to the level of specific problems or specific issues</a:t>
            </a: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Annex 1 of the World Bank publication provides and example of draft terms of reference for the PEDCA</a:t>
            </a:r>
          </a:p>
          <a:p>
            <a:r>
              <a:rPr lang="en-US" dirty="0" smtClean="0"/>
              <a:t>Chapter 3 is an exercise based on these </a:t>
            </a:r>
            <a:r>
              <a:rPr lang="en-US" dirty="0" err="1" smtClean="0"/>
              <a:t>TORs</a:t>
            </a:r>
            <a:r>
              <a:rPr lang="en-US" dirty="0" smtClean="0"/>
              <a:t>.</a:t>
            </a:r>
          </a:p>
          <a:p>
            <a:r>
              <a:rPr lang="en-US" dirty="0" smtClean="0"/>
              <a:t>Session 3.2. provides an overview of the DAC guiding principles to donor approaches of assessing governance</a:t>
            </a:r>
          </a:p>
          <a:p>
            <a:r>
              <a:rPr lang="en-US" dirty="0" smtClean="0"/>
              <a:t>These principles are also pertinent for political economy assessments and will also be integrated in the exercise.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a:xfrm>
            <a:off x="495300" y="704850"/>
            <a:ext cx="8915400" cy="742950"/>
          </a:xfrm>
        </p:spPr>
        <p:txBody>
          <a:bodyPr>
            <a:normAutofit/>
          </a:bodyPr>
          <a:lstStyle/>
          <a:p>
            <a:pPr fontAlgn="auto">
              <a:spcAft>
                <a:spcPts val="0"/>
              </a:spcAft>
              <a:defRPr/>
            </a:pPr>
            <a:r>
              <a:rPr lang="en-US" sz="3800" dirty="0" smtClean="0"/>
              <a:t>Note !</a:t>
            </a:r>
            <a:endParaRPr lang="en-GB" sz="3800" dirty="0" smtClean="0"/>
          </a:p>
        </p:txBody>
      </p:sp>
      <p:sp>
        <p:nvSpPr>
          <p:cNvPr id="9219" name="Rectangle 3"/>
          <p:cNvSpPr>
            <a:spLocks noGrp="1" noChangeArrowheads="1"/>
          </p:cNvSpPr>
          <p:nvPr>
            <p:ph idx="1"/>
          </p:nvPr>
        </p:nvSpPr>
        <p:spPr>
          <a:xfrm>
            <a:off x="908050" y="1905000"/>
            <a:ext cx="8420100" cy="4419600"/>
          </a:xfrm>
        </p:spPr>
        <p:txBody>
          <a:bodyPr/>
          <a:lstStyle/>
          <a:p>
            <a:r>
              <a:rPr lang="en-US" sz="2800" dirty="0" smtClean="0"/>
              <a:t>This session serves as an introduction to a complex topic </a:t>
            </a:r>
          </a:p>
          <a:p>
            <a:pPr>
              <a:buNone/>
            </a:pPr>
            <a:endParaRPr lang="en-US" sz="2800" dirty="0" smtClean="0"/>
          </a:p>
          <a:p>
            <a:r>
              <a:rPr lang="en-US" sz="2800" dirty="0" smtClean="0"/>
              <a:t>Adapt to context: Principle of “best fit” rather than “best practice” should be observed </a:t>
            </a:r>
          </a:p>
          <a:p>
            <a:pPr>
              <a:buNone/>
            </a:pPr>
            <a:endParaRPr lang="en-US" sz="2800" dirty="0" smtClean="0"/>
          </a:p>
          <a:p>
            <a:r>
              <a:rPr lang="en-US" sz="2800" dirty="0" err="1" smtClean="0"/>
              <a:t>Decentralisation</a:t>
            </a:r>
            <a:r>
              <a:rPr lang="en-US" sz="2800" dirty="0" smtClean="0"/>
              <a:t>, local governance and domestic accountability are always a work in progress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lstStyle/>
          <a:p>
            <a:pPr lvl="1"/>
            <a:r>
              <a:rPr lang="en-US" sz="3700" b="1" i="1" dirty="0" smtClean="0"/>
              <a:t>Part 2: Political </a:t>
            </a:r>
            <a:r>
              <a:rPr lang="en-US" sz="3700" b="1" i="1" dirty="0" err="1" smtClean="0"/>
              <a:t>decentralisation</a:t>
            </a:r>
            <a:r>
              <a:rPr lang="en-US" sz="3700" b="1" i="1" dirty="0" smtClean="0"/>
              <a:t>, local governance and domestic accountability </a:t>
            </a:r>
            <a:r>
              <a:rPr lang="en-US" sz="2627" b="1" i="1" dirty="0" smtClean="0"/>
              <a:t/>
            </a:r>
            <a:br>
              <a:rPr lang="en-US" sz="2627" b="1" i="1" dirty="0" smtClean="0"/>
            </a:br>
            <a:endParaRPr lang="en-US" dirty="0"/>
          </a:p>
        </p:txBody>
      </p:sp>
      <p:sp>
        <p:nvSpPr>
          <p:cNvPr id="3" name="Content Placeholder 2"/>
          <p:cNvSpPr>
            <a:spLocks noGrp="1"/>
          </p:cNvSpPr>
          <p:nvPr>
            <p:ph idx="1"/>
          </p:nvPr>
        </p:nvSpPr>
        <p:spPr/>
        <p:txBody>
          <a:bodyPr/>
          <a:lstStyle/>
          <a:p>
            <a:pPr lvl="1" indent="-541338">
              <a:buNone/>
            </a:pPr>
            <a:r>
              <a:rPr lang="en-US" sz="2824" b="1" dirty="0" smtClean="0"/>
              <a:t>Content: </a:t>
            </a:r>
          </a:p>
          <a:p>
            <a:pPr marL="514350" indent="-514350">
              <a:buNone/>
            </a:pPr>
            <a:endParaRPr lang="en-US" dirty="0" smtClean="0"/>
          </a:p>
          <a:p>
            <a:pPr marL="514350" indent="-514350">
              <a:buNone/>
            </a:pPr>
            <a:r>
              <a:rPr lang="en-US" dirty="0" smtClean="0"/>
              <a:t>	Part 1: Defining terms</a:t>
            </a:r>
          </a:p>
          <a:p>
            <a:pPr marL="514350" indent="-514350">
              <a:buNone/>
            </a:pPr>
            <a:r>
              <a:rPr lang="en-US" dirty="0" smtClean="0"/>
              <a:t>	Part 2: Domestic accountability in </a:t>
            </a:r>
            <a:r>
              <a:rPr lang="en-US" dirty="0" err="1" smtClean="0"/>
              <a:t>decentralised</a:t>
            </a:r>
            <a:r>
              <a:rPr lang="en-US" dirty="0" smtClean="0"/>
              <a:t> contexts</a:t>
            </a:r>
          </a:p>
          <a:p>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69698" name="Rectangle 2"/>
          <p:cNvSpPr>
            <a:spLocks noGrp="1" noChangeArrowheads="1"/>
          </p:cNvSpPr>
          <p:nvPr>
            <p:ph type="title"/>
          </p:nvPr>
        </p:nvSpPr>
        <p:spPr/>
        <p:txBody>
          <a:bodyPr anchor="b">
            <a:normAutofit fontScale="90000"/>
          </a:bodyPr>
          <a:lstStyle/>
          <a:p>
            <a:pPr fontAlgn="auto">
              <a:spcAft>
                <a:spcPts val="0"/>
              </a:spcAft>
              <a:defRPr/>
            </a:pPr>
            <a:r>
              <a:rPr lang="en-US" sz="3800" b="1" dirty="0" smtClean="0"/>
              <a:t/>
            </a:r>
            <a:br>
              <a:rPr lang="en-US" sz="3800" b="1" dirty="0" smtClean="0"/>
            </a:br>
            <a:r>
              <a:rPr lang="en-US" sz="3800" b="1" dirty="0" smtClean="0"/>
              <a:t/>
            </a:r>
            <a:br>
              <a:rPr lang="en-US" sz="3800" b="1" dirty="0" smtClean="0"/>
            </a:br>
            <a:r>
              <a:rPr lang="en-US" sz="3800" b="1" dirty="0" smtClean="0"/>
              <a:t/>
            </a:r>
            <a:br>
              <a:rPr lang="en-US" sz="3800" b="1" dirty="0" smtClean="0"/>
            </a:br>
            <a:r>
              <a:rPr lang="en-US" sz="3800" b="1" dirty="0" smtClean="0"/>
              <a:t/>
            </a:r>
            <a:br>
              <a:rPr lang="en-US" sz="3800" b="1" dirty="0" smtClean="0"/>
            </a:br>
            <a:r>
              <a:rPr lang="en-US" sz="3800" b="1" dirty="0" smtClean="0"/>
              <a:t/>
            </a:r>
            <a:br>
              <a:rPr lang="en-US" sz="3800" b="1" dirty="0" smtClean="0"/>
            </a:br>
            <a:r>
              <a:rPr lang="en-US" sz="5300" b="1" dirty="0" smtClean="0"/>
              <a:t/>
            </a:r>
            <a:br>
              <a:rPr lang="en-US" sz="5300" b="1" dirty="0" smtClean="0"/>
            </a:br>
            <a:r>
              <a:rPr lang="en-US" sz="3800" b="1" dirty="0" smtClean="0"/>
              <a:t/>
            </a:r>
            <a:br>
              <a:rPr lang="en-US" sz="3800" b="1" dirty="0" smtClean="0"/>
            </a:br>
            <a:r>
              <a:rPr lang="en-US" sz="3800" dirty="0" smtClean="0"/>
              <a:t/>
            </a:r>
            <a:br>
              <a:rPr lang="en-US" sz="3800" dirty="0" smtClean="0"/>
            </a:br>
            <a:r>
              <a:rPr lang="en-US" sz="3800" dirty="0" smtClean="0"/>
              <a:t> </a:t>
            </a:r>
            <a:br>
              <a:rPr lang="en-US" sz="3800" dirty="0" smtClean="0"/>
            </a:br>
            <a:r>
              <a:rPr lang="en-US" sz="3800" dirty="0" smtClean="0"/>
              <a:t> </a:t>
            </a:r>
            <a:br>
              <a:rPr lang="en-US" sz="3800" dirty="0" smtClean="0"/>
            </a:br>
            <a:r>
              <a:rPr lang="en-US" sz="3800" dirty="0" smtClean="0"/>
              <a:t/>
            </a:r>
            <a:br>
              <a:rPr lang="en-US" sz="3800" dirty="0" smtClean="0"/>
            </a:br>
            <a:r>
              <a:rPr lang="en-US" sz="4000" dirty="0" smtClean="0"/>
              <a:t>1: Defining Terms</a:t>
            </a:r>
            <a:r>
              <a:rPr lang="en-US" sz="3800" b="1" dirty="0" smtClean="0"/>
              <a:t/>
            </a:r>
            <a:br>
              <a:rPr lang="en-US" sz="3800" b="1" dirty="0" smtClean="0"/>
            </a:br>
            <a:endParaRPr lang="en-US" sz="3800" b="1" dirty="0" smtClean="0"/>
          </a:p>
        </p:txBody>
      </p:sp>
      <p:sp>
        <p:nvSpPr>
          <p:cNvPr id="3" name="Content Placeholder 2"/>
          <p:cNvSpPr>
            <a:spLocks noGrp="1"/>
          </p:cNvSpPr>
          <p:nvPr>
            <p:ph sz="half" idx="1"/>
          </p:nvPr>
        </p:nvSpPr>
        <p:spPr/>
        <p:txBody>
          <a:bodyPr/>
          <a:lstStyle/>
          <a:p>
            <a:pPr>
              <a:buNone/>
            </a:pPr>
            <a:endParaRPr lang="en-US" sz="2800" dirty="0" smtClean="0"/>
          </a:p>
          <a:p>
            <a:r>
              <a:rPr lang="en-US" sz="2800" dirty="0" smtClean="0"/>
              <a:t>Political </a:t>
            </a:r>
            <a:r>
              <a:rPr lang="en-US" sz="2800" dirty="0" err="1" smtClean="0"/>
              <a:t>Decentralisation</a:t>
            </a:r>
            <a:endParaRPr lang="en-US" sz="2800" dirty="0" smtClean="0"/>
          </a:p>
          <a:p>
            <a:pPr>
              <a:buNone/>
            </a:pPr>
            <a:endParaRPr lang="en-US" sz="2800" dirty="0" smtClean="0"/>
          </a:p>
          <a:p>
            <a:r>
              <a:rPr lang="en-US" sz="2800" dirty="0" smtClean="0"/>
              <a:t>Local Governance</a:t>
            </a:r>
          </a:p>
          <a:p>
            <a:pPr>
              <a:buNone/>
            </a:pPr>
            <a:endParaRPr lang="en-US" sz="2800" dirty="0" smtClean="0"/>
          </a:p>
          <a:p>
            <a:r>
              <a:rPr lang="en-US" sz="2800" dirty="0" smtClean="0"/>
              <a:t>Domestic Accountability</a:t>
            </a:r>
            <a:endParaRPr lang="en-GB" dirty="0"/>
          </a:p>
        </p:txBody>
      </p:sp>
      <p:graphicFrame>
        <p:nvGraphicFramePr>
          <p:cNvPr id="5" name="Content Placeholder 4"/>
          <p:cNvGraphicFramePr>
            <a:graphicFrameLocks noGrp="1"/>
          </p:cNvGraphicFramePr>
          <p:nvPr>
            <p:ph sz="half" idx="2"/>
          </p:nvPr>
        </p:nvGraphicFramePr>
        <p:xfrm>
          <a:off x="5035550" y="1920875"/>
          <a:ext cx="4375150" cy="4433888"/>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el 1"/>
          <p:cNvSpPr>
            <a:spLocks noGrp="1"/>
          </p:cNvSpPr>
          <p:nvPr>
            <p:ph type="title"/>
          </p:nvPr>
        </p:nvSpPr>
        <p:spPr>
          <a:xfrm>
            <a:off x="495300" y="685800"/>
            <a:ext cx="8915400" cy="666750"/>
          </a:xfrm>
        </p:spPr>
        <p:txBody>
          <a:bodyPr/>
          <a:lstStyle/>
          <a:p>
            <a:r>
              <a:rPr lang="en-US" sz="3400" b="1" dirty="0" smtClean="0"/>
              <a:t>What is Political </a:t>
            </a:r>
            <a:r>
              <a:rPr lang="en-US" sz="3400" b="1" dirty="0" err="1" smtClean="0"/>
              <a:t>Decentralisation</a:t>
            </a:r>
            <a:r>
              <a:rPr lang="en-US" sz="3400" b="1" dirty="0" smtClean="0"/>
              <a:t>? </a:t>
            </a:r>
            <a:endParaRPr lang="en-GB" sz="3400" b="1" dirty="0" smtClean="0"/>
          </a:p>
        </p:txBody>
      </p:sp>
      <p:sp>
        <p:nvSpPr>
          <p:cNvPr id="13315" name="Tijdelijke aanduiding voor inhoud 2"/>
          <p:cNvSpPr>
            <a:spLocks noGrp="1"/>
          </p:cNvSpPr>
          <p:nvPr>
            <p:ph idx="1"/>
          </p:nvPr>
        </p:nvSpPr>
        <p:spPr>
          <a:xfrm>
            <a:off x="495300" y="1676400"/>
            <a:ext cx="9080500" cy="4876800"/>
          </a:xfrm>
        </p:spPr>
        <p:txBody>
          <a:bodyPr/>
          <a:lstStyle/>
          <a:p>
            <a:pPr>
              <a:buNone/>
            </a:pPr>
            <a:r>
              <a:rPr lang="en-GB" sz="2400" dirty="0" smtClean="0"/>
              <a:t>Also referred to as “</a:t>
            </a:r>
            <a:r>
              <a:rPr lang="en-GB" sz="2400" i="1" dirty="0" smtClean="0">
                <a:solidFill>
                  <a:schemeClr val="bg1">
                    <a:lumMod val="50000"/>
                  </a:schemeClr>
                </a:solidFill>
              </a:rPr>
              <a:t>Devolution</a:t>
            </a:r>
            <a:r>
              <a:rPr lang="en-GB" sz="2400" dirty="0" smtClean="0"/>
              <a:t>“....going well beyond concept of “</a:t>
            </a:r>
            <a:r>
              <a:rPr lang="en-GB" sz="2400" i="1" dirty="0" err="1" smtClean="0">
                <a:solidFill>
                  <a:srgbClr val="7F7F7F"/>
                </a:solidFill>
              </a:rPr>
              <a:t>deconcentration</a:t>
            </a:r>
            <a:r>
              <a:rPr lang="en-GB" sz="2400" dirty="0" smtClean="0"/>
              <a:t>“</a:t>
            </a:r>
          </a:p>
          <a:p>
            <a:pPr>
              <a:buNone/>
            </a:pPr>
            <a:endParaRPr lang="en-GB" sz="1000" dirty="0" smtClean="0"/>
          </a:p>
          <a:p>
            <a:pPr>
              <a:buNone/>
            </a:pPr>
            <a:r>
              <a:rPr lang="en-GB" sz="2400" b="1" dirty="0" smtClean="0"/>
              <a:t>Some defining features:</a:t>
            </a:r>
          </a:p>
          <a:p>
            <a:r>
              <a:rPr lang="en-GB" sz="2350" dirty="0" smtClean="0"/>
              <a:t>A process through which political powers/ authority  are transferred to sub-national levels of government, enshrined in laws/ constitution</a:t>
            </a:r>
          </a:p>
          <a:p>
            <a:r>
              <a:rPr lang="en-GB" sz="2350" dirty="0" smtClean="0"/>
              <a:t>Establishment of a democratically elected local government (</a:t>
            </a:r>
            <a:r>
              <a:rPr lang="en-GB" sz="2350" dirty="0" err="1" smtClean="0"/>
              <a:t>i</a:t>
            </a:r>
            <a:r>
              <a:rPr lang="en-GB" sz="2350" dirty="0" smtClean="0"/>
              <a:t>) executive positions </a:t>
            </a:r>
            <a:r>
              <a:rPr lang="en-GB" sz="2350" dirty="0" err="1" smtClean="0"/>
              <a:t>eg</a:t>
            </a:r>
            <a:r>
              <a:rPr lang="en-GB" sz="2350" dirty="0" smtClean="0"/>
              <a:t> mayors, (ii) representative positions </a:t>
            </a:r>
            <a:r>
              <a:rPr lang="en-GB" sz="2350" dirty="0" err="1" smtClean="0"/>
              <a:t>eg</a:t>
            </a:r>
            <a:r>
              <a:rPr lang="en-GB" sz="2350" dirty="0" smtClean="0"/>
              <a:t> local councillor, (iii) single function </a:t>
            </a:r>
            <a:r>
              <a:rPr lang="en-GB" sz="2350" dirty="0" err="1" smtClean="0"/>
              <a:t>eg</a:t>
            </a:r>
            <a:r>
              <a:rPr lang="en-GB" sz="2350" dirty="0" smtClean="0"/>
              <a:t> water board</a:t>
            </a:r>
          </a:p>
          <a:p>
            <a:r>
              <a:rPr lang="en-GB" sz="2350" dirty="0" smtClean="0"/>
              <a:t>Granting of autonomy/ discretion to (</a:t>
            </a:r>
            <a:r>
              <a:rPr lang="en-GB" sz="2350" dirty="0" err="1" smtClean="0"/>
              <a:t>i</a:t>
            </a:r>
            <a:r>
              <a:rPr lang="en-GB" sz="2350" dirty="0" smtClean="0"/>
              <a:t>) programme and (ii) spend own resources, (within framework of national laws, policies, standards)</a:t>
            </a:r>
          </a:p>
          <a:p>
            <a:pPr>
              <a:buNone/>
            </a:pPr>
            <a:endParaRPr lang="en-US" sz="2300" dirty="0" smtClean="0"/>
          </a:p>
          <a:p>
            <a:endParaRPr lang="en-US" dirty="0" smtClean="0"/>
          </a:p>
          <a:p>
            <a:endParaRPr lang="en-US" dirty="0" smtClean="0"/>
          </a:p>
          <a:p>
            <a:pPr>
              <a:buFont typeface="Wingdings 2" pitchFamily="18" charset="2"/>
              <a:buNone/>
            </a:pPr>
            <a:endParaRPr lang="en-GB" dirty="0" smtClean="0"/>
          </a:p>
        </p:txBody>
      </p:sp>
    </p:spTree>
  </p:cSld>
  <p:clrMapOvr>
    <a:masterClrMapping/>
  </p:clrMapOvr>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el 1"/>
          <p:cNvSpPr>
            <a:spLocks noGrp="1"/>
          </p:cNvSpPr>
          <p:nvPr>
            <p:ph type="title"/>
          </p:nvPr>
        </p:nvSpPr>
        <p:spPr>
          <a:xfrm>
            <a:off x="495300" y="685800"/>
            <a:ext cx="8915400" cy="666750"/>
          </a:xfrm>
        </p:spPr>
        <p:txBody>
          <a:bodyPr/>
          <a:lstStyle/>
          <a:p>
            <a:r>
              <a:rPr lang="en-US" sz="3400" b="1" dirty="0" smtClean="0"/>
              <a:t>Political </a:t>
            </a:r>
            <a:r>
              <a:rPr lang="en-US" sz="3400" b="1" dirty="0" err="1" smtClean="0"/>
              <a:t>Decentralisation</a:t>
            </a:r>
            <a:endParaRPr lang="en-GB" sz="3400" b="1" dirty="0" smtClean="0"/>
          </a:p>
        </p:txBody>
      </p:sp>
      <p:sp>
        <p:nvSpPr>
          <p:cNvPr id="7" name="Oval 2"/>
          <p:cNvSpPr>
            <a:spLocks noChangeArrowheads="1"/>
          </p:cNvSpPr>
          <p:nvPr/>
        </p:nvSpPr>
        <p:spPr bwMode="auto">
          <a:xfrm>
            <a:off x="3615003" y="3408803"/>
            <a:ext cx="2783450" cy="1460059"/>
          </a:xfrm>
          <a:prstGeom prst="ellipse">
            <a:avLst/>
          </a:prstGeom>
          <a:solidFill>
            <a:srgbClr val="FFFF00"/>
          </a:solidFill>
          <a:ln w="9525">
            <a:solidFill>
              <a:schemeClr val="tx1"/>
            </a:solidFill>
            <a:round/>
            <a:headEnd/>
            <a:tailEnd/>
          </a:ln>
          <a:effectLst/>
        </p:spPr>
        <p:txBody>
          <a:bodyPr wrap="none" anchor="ctr">
            <a:prstTxWarp prst="textNoShape">
              <a:avLst/>
            </a:prstTxWarp>
          </a:bodyPr>
          <a:lstStyle/>
          <a:p>
            <a:endParaRPr lang="en-US"/>
          </a:p>
        </p:txBody>
      </p:sp>
      <p:sp>
        <p:nvSpPr>
          <p:cNvPr id="8" name="Oval 3"/>
          <p:cNvSpPr>
            <a:spLocks noChangeArrowheads="1"/>
          </p:cNvSpPr>
          <p:nvPr/>
        </p:nvSpPr>
        <p:spPr bwMode="auto">
          <a:xfrm>
            <a:off x="3783543" y="3581401"/>
            <a:ext cx="2456660" cy="1149349"/>
          </a:xfrm>
          <a:prstGeom prst="ellipse">
            <a:avLst/>
          </a:prstGeom>
          <a:solidFill>
            <a:srgbClr val="FFFF99"/>
          </a:solidFill>
          <a:ln w="9525">
            <a:solidFill>
              <a:schemeClr val="tx1"/>
            </a:solidFill>
            <a:round/>
            <a:headEnd/>
            <a:tailEnd/>
          </a:ln>
          <a:effectLst/>
        </p:spPr>
        <p:txBody>
          <a:bodyPr wrap="none" anchor="ctr">
            <a:prstTxWarp prst="textNoShape">
              <a:avLst/>
            </a:prstTxWarp>
          </a:bodyPr>
          <a:lstStyle/>
          <a:p>
            <a:pPr algn="ctr"/>
            <a:endParaRPr lang="en-US" sz="500" b="0">
              <a:latin typeface="Arial" charset="0"/>
            </a:endParaRPr>
          </a:p>
        </p:txBody>
      </p:sp>
      <p:sp>
        <p:nvSpPr>
          <p:cNvPr id="9" name="Rectangle 4"/>
          <p:cNvSpPr>
            <a:spLocks noChangeArrowheads="1"/>
          </p:cNvSpPr>
          <p:nvPr/>
        </p:nvSpPr>
        <p:spPr bwMode="auto">
          <a:xfrm>
            <a:off x="3549650" y="1676400"/>
            <a:ext cx="3384550" cy="985838"/>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fr-FR" sz="1800" dirty="0">
                <a:latin typeface="Arial" charset="0"/>
              </a:rPr>
              <a:t>Existence of bodies </a:t>
            </a:r>
            <a:r>
              <a:rPr lang="fr-FR" sz="1800" dirty="0" err="1">
                <a:latin typeface="Arial" charset="0"/>
              </a:rPr>
              <a:t>separated</a:t>
            </a:r>
            <a:r>
              <a:rPr lang="fr-FR" sz="1800" dirty="0">
                <a:latin typeface="Arial" charset="0"/>
              </a:rPr>
              <a:t> by </a:t>
            </a:r>
            <a:r>
              <a:rPr lang="fr-FR" sz="1800" dirty="0" err="1">
                <a:latin typeface="Arial" charset="0"/>
              </a:rPr>
              <a:t>law</a:t>
            </a:r>
            <a:r>
              <a:rPr lang="fr-FR" sz="1800" dirty="0">
                <a:latin typeface="Arial" charset="0"/>
              </a:rPr>
              <a:t> </a:t>
            </a:r>
            <a:r>
              <a:rPr lang="fr-FR" sz="1800" dirty="0" err="1">
                <a:latin typeface="Arial" charset="0"/>
              </a:rPr>
              <a:t>with</a:t>
            </a:r>
            <a:r>
              <a:rPr lang="fr-FR" sz="1800" dirty="0">
                <a:latin typeface="Arial" charset="0"/>
              </a:rPr>
              <a:t> </a:t>
            </a:r>
            <a:r>
              <a:rPr lang="fr-FR" sz="1800" dirty="0" err="1">
                <a:latin typeface="Arial" charset="0"/>
              </a:rPr>
              <a:t>from</a:t>
            </a:r>
            <a:r>
              <a:rPr lang="fr-FR" sz="1800" dirty="0">
                <a:latin typeface="Arial" charset="0"/>
              </a:rPr>
              <a:t> centre</a:t>
            </a:r>
            <a:endParaRPr lang="en-US" sz="1800" dirty="0">
              <a:latin typeface="Arial" charset="0"/>
            </a:endParaRPr>
          </a:p>
        </p:txBody>
      </p:sp>
      <p:sp>
        <p:nvSpPr>
          <p:cNvPr id="10" name="Rectangle 5"/>
          <p:cNvSpPr>
            <a:spLocks noChangeArrowheads="1"/>
          </p:cNvSpPr>
          <p:nvPr/>
        </p:nvSpPr>
        <p:spPr bwMode="auto">
          <a:xfrm>
            <a:off x="577850" y="2667000"/>
            <a:ext cx="2855387" cy="838200"/>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fr-FR" sz="1800" dirty="0" err="1">
                <a:latin typeface="Arial" charset="0"/>
              </a:rPr>
              <a:t>Adapting</a:t>
            </a:r>
            <a:r>
              <a:rPr lang="fr-FR" sz="1800" dirty="0">
                <a:latin typeface="Arial" charset="0"/>
              </a:rPr>
              <a:t> public institutions to </a:t>
            </a:r>
            <a:r>
              <a:rPr lang="fr-FR" sz="1800" dirty="0" err="1">
                <a:latin typeface="Arial" charset="0"/>
              </a:rPr>
              <a:t>decentralised</a:t>
            </a:r>
            <a:r>
              <a:rPr lang="fr-FR" sz="1800" dirty="0">
                <a:latin typeface="Arial" charset="0"/>
              </a:rPr>
              <a:t> </a:t>
            </a:r>
            <a:r>
              <a:rPr lang="fr-FR" sz="1800" dirty="0" err="1">
                <a:latin typeface="Arial" charset="0"/>
              </a:rPr>
              <a:t>context</a:t>
            </a:r>
            <a:endParaRPr lang="en-US" sz="1800" dirty="0">
              <a:latin typeface="Arial" charset="0"/>
            </a:endParaRPr>
          </a:p>
        </p:txBody>
      </p:sp>
      <p:sp>
        <p:nvSpPr>
          <p:cNvPr id="11" name="Rectangle 6"/>
          <p:cNvSpPr>
            <a:spLocks noChangeArrowheads="1"/>
          </p:cNvSpPr>
          <p:nvPr/>
        </p:nvSpPr>
        <p:spPr bwMode="auto">
          <a:xfrm>
            <a:off x="412750" y="3808413"/>
            <a:ext cx="2980400" cy="1420812"/>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err="1">
                <a:latin typeface="Arial" charset="0"/>
              </a:rPr>
              <a:t>Organisation</a:t>
            </a:r>
            <a:r>
              <a:rPr lang="en-US" sz="1800" dirty="0">
                <a:latin typeface="Arial" charset="0"/>
              </a:rPr>
              <a:t> downward accountability</a:t>
            </a:r>
          </a:p>
        </p:txBody>
      </p:sp>
      <p:sp>
        <p:nvSpPr>
          <p:cNvPr id="12" name="Rectangle 7"/>
          <p:cNvSpPr>
            <a:spLocks noChangeArrowheads="1"/>
          </p:cNvSpPr>
          <p:nvPr/>
        </p:nvSpPr>
        <p:spPr bwMode="auto">
          <a:xfrm>
            <a:off x="2393951" y="5638800"/>
            <a:ext cx="5512705" cy="762000"/>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fr-FR" sz="1800" dirty="0">
                <a:latin typeface="Arial" charset="0"/>
              </a:rPr>
              <a:t>A </a:t>
            </a:r>
            <a:r>
              <a:rPr lang="fr-FR" sz="1800" dirty="0" err="1">
                <a:latin typeface="Arial" charset="0"/>
              </a:rPr>
              <a:t>well</a:t>
            </a:r>
            <a:r>
              <a:rPr lang="fr-FR" sz="1800" dirty="0">
                <a:latin typeface="Arial" charset="0"/>
              </a:rPr>
              <a:t>-</a:t>
            </a:r>
            <a:r>
              <a:rPr lang="fr-FR" sz="1800" dirty="0" err="1">
                <a:latin typeface="Arial" charset="0"/>
              </a:rPr>
              <a:t>developed</a:t>
            </a:r>
            <a:r>
              <a:rPr lang="fr-FR" sz="1800" dirty="0">
                <a:latin typeface="Arial" charset="0"/>
              </a:rPr>
              <a:t> and inclusive local </a:t>
            </a:r>
            <a:r>
              <a:rPr lang="fr-FR" sz="1800" dirty="0" err="1">
                <a:latin typeface="Arial" charset="0"/>
              </a:rPr>
              <a:t>political</a:t>
            </a:r>
            <a:r>
              <a:rPr lang="fr-FR" sz="1800" dirty="0">
                <a:latin typeface="Arial" charset="0"/>
              </a:rPr>
              <a:t> </a:t>
            </a:r>
            <a:r>
              <a:rPr lang="fr-FR" sz="1800" dirty="0" err="1">
                <a:latin typeface="Arial" charset="0"/>
              </a:rPr>
              <a:t>process</a:t>
            </a:r>
            <a:r>
              <a:rPr lang="fr-FR" sz="1800" dirty="0">
                <a:latin typeface="Arial" charset="0"/>
              </a:rPr>
              <a:t> (participation)</a:t>
            </a:r>
            <a:endParaRPr lang="en-US" sz="1800" dirty="0">
              <a:latin typeface="Arial" charset="0"/>
            </a:endParaRPr>
          </a:p>
        </p:txBody>
      </p:sp>
      <p:sp>
        <p:nvSpPr>
          <p:cNvPr id="13" name="Rectangle 8"/>
          <p:cNvSpPr>
            <a:spLocks noChangeArrowheads="1"/>
          </p:cNvSpPr>
          <p:nvPr/>
        </p:nvSpPr>
        <p:spPr bwMode="auto">
          <a:xfrm>
            <a:off x="6851650" y="2743201"/>
            <a:ext cx="2681636" cy="990599"/>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a:latin typeface="Arial" charset="0"/>
              </a:rPr>
              <a:t>Free and fair elections</a:t>
            </a:r>
          </a:p>
        </p:txBody>
      </p:sp>
      <p:sp>
        <p:nvSpPr>
          <p:cNvPr id="14" name="Text Box 9"/>
          <p:cNvSpPr txBox="1">
            <a:spLocks noChangeArrowheads="1"/>
          </p:cNvSpPr>
          <p:nvPr/>
        </p:nvSpPr>
        <p:spPr bwMode="auto">
          <a:xfrm>
            <a:off x="3797300" y="3657600"/>
            <a:ext cx="2382764" cy="646331"/>
          </a:xfrm>
          <a:prstGeom prst="rect">
            <a:avLst/>
          </a:prstGeom>
          <a:noFill/>
          <a:ln w="9525">
            <a:noFill/>
            <a:miter lim="800000"/>
            <a:headEnd/>
            <a:tailEnd/>
          </a:ln>
          <a:effectLst/>
        </p:spPr>
        <p:txBody>
          <a:bodyPr wrap="square">
            <a:prstTxWarp prst="textNoShape">
              <a:avLst/>
            </a:prstTxWarp>
            <a:spAutoFit/>
          </a:bodyPr>
          <a:lstStyle/>
          <a:p>
            <a:pPr algn="ctr"/>
            <a:r>
              <a:rPr lang="en-US" sz="1800" dirty="0">
                <a:solidFill>
                  <a:srgbClr val="0633F4"/>
                </a:solidFill>
                <a:latin typeface="Arial" charset="0"/>
              </a:rPr>
              <a:t>Devolution of power to local governments</a:t>
            </a:r>
          </a:p>
        </p:txBody>
      </p:sp>
      <p:sp>
        <p:nvSpPr>
          <p:cNvPr id="15" name="AutoShape 10"/>
          <p:cNvSpPr>
            <a:spLocks noChangeArrowheads="1"/>
          </p:cNvSpPr>
          <p:nvPr/>
        </p:nvSpPr>
        <p:spPr bwMode="auto">
          <a:xfrm rot="3724523">
            <a:off x="3410115" y="4487304"/>
            <a:ext cx="296752" cy="223334"/>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16" name="AutoShape 11"/>
          <p:cNvSpPr>
            <a:spLocks noChangeArrowheads="1"/>
          </p:cNvSpPr>
          <p:nvPr/>
        </p:nvSpPr>
        <p:spPr bwMode="auto">
          <a:xfrm>
            <a:off x="4822296" y="5017655"/>
            <a:ext cx="472940" cy="140133"/>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17" name="AutoShape 12"/>
          <p:cNvSpPr>
            <a:spLocks noChangeArrowheads="1"/>
          </p:cNvSpPr>
          <p:nvPr/>
        </p:nvSpPr>
        <p:spPr bwMode="auto">
          <a:xfrm rot="-6827535">
            <a:off x="6374998" y="3494683"/>
            <a:ext cx="296752" cy="223334"/>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18" name="AutoShape 13"/>
          <p:cNvSpPr>
            <a:spLocks noChangeArrowheads="1"/>
          </p:cNvSpPr>
          <p:nvPr/>
        </p:nvSpPr>
        <p:spPr bwMode="auto">
          <a:xfrm rot="10800000">
            <a:off x="4870450" y="2971801"/>
            <a:ext cx="472940" cy="140133"/>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19" name="AutoShape 14"/>
          <p:cNvSpPr>
            <a:spLocks noChangeArrowheads="1"/>
          </p:cNvSpPr>
          <p:nvPr/>
        </p:nvSpPr>
        <p:spPr bwMode="auto">
          <a:xfrm rot="-14371798">
            <a:off x="3744128" y="3268887"/>
            <a:ext cx="296752" cy="223334"/>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20" name="Rectangle 15"/>
          <p:cNvSpPr>
            <a:spLocks noChangeArrowheads="1"/>
          </p:cNvSpPr>
          <p:nvPr/>
        </p:nvSpPr>
        <p:spPr bwMode="auto">
          <a:xfrm>
            <a:off x="6769102" y="4267201"/>
            <a:ext cx="2559049" cy="1066799"/>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a:latin typeface="Arial" charset="0"/>
              </a:rPr>
              <a:t>Local autonomy to </a:t>
            </a:r>
            <a:r>
              <a:rPr lang="en-US" sz="1800" dirty="0" err="1">
                <a:latin typeface="Arial" charset="0"/>
              </a:rPr>
              <a:t>programme</a:t>
            </a:r>
            <a:r>
              <a:rPr lang="en-US" sz="1800" dirty="0">
                <a:latin typeface="Arial" charset="0"/>
              </a:rPr>
              <a:t> and spend (own) resources</a:t>
            </a:r>
          </a:p>
        </p:txBody>
      </p:sp>
      <p:sp>
        <p:nvSpPr>
          <p:cNvPr id="21" name="AutoShape 16"/>
          <p:cNvSpPr>
            <a:spLocks noChangeArrowheads="1"/>
          </p:cNvSpPr>
          <p:nvPr/>
        </p:nvSpPr>
        <p:spPr bwMode="auto">
          <a:xfrm rot="-4201013">
            <a:off x="6370164" y="4633317"/>
            <a:ext cx="296752" cy="228259"/>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 name="Tijdelijke aanduiding voor inhoud 2"/>
          <p:cNvSpPr>
            <a:spLocks noGrp="1"/>
          </p:cNvSpPr>
          <p:nvPr>
            <p:ph idx="4294967295"/>
          </p:nvPr>
        </p:nvSpPr>
        <p:spPr>
          <a:xfrm>
            <a:off x="495300" y="1066800"/>
            <a:ext cx="9080500" cy="5486400"/>
          </a:xfrm>
          <a:prstGeom prst="rect">
            <a:avLst/>
          </a:prstGeom>
        </p:spPr>
        <p:txBody>
          <a:bodyPr/>
          <a:lstStyle/>
          <a:p>
            <a:pPr>
              <a:buNone/>
            </a:pPr>
            <a:r>
              <a:rPr lang="en-US" sz="2500" dirty="0" smtClean="0"/>
              <a:t>Political </a:t>
            </a:r>
            <a:r>
              <a:rPr lang="en-US" sz="2500" dirty="0" err="1" smtClean="0"/>
              <a:t>decentralisation</a:t>
            </a:r>
            <a:r>
              <a:rPr lang="en-US" sz="2500" dirty="0" smtClean="0"/>
              <a:t> is only meaningful in context of:</a:t>
            </a:r>
          </a:p>
          <a:p>
            <a:pPr>
              <a:buNone/>
            </a:pPr>
            <a:endParaRPr lang="en-US" sz="1000" dirty="0" smtClean="0"/>
          </a:p>
          <a:p>
            <a:pPr marL="692150"/>
            <a:r>
              <a:rPr lang="en-US" sz="2200" dirty="0" smtClean="0"/>
              <a:t>Fiscal and administrative </a:t>
            </a:r>
            <a:r>
              <a:rPr lang="en-US" sz="2200" dirty="0" err="1" smtClean="0"/>
              <a:t>decentralisation</a:t>
            </a:r>
            <a:r>
              <a:rPr lang="en-US" sz="2200" dirty="0" smtClean="0"/>
              <a:t>: providing discretion over the management of financial and human resources </a:t>
            </a:r>
          </a:p>
          <a:p>
            <a:pPr marL="692150"/>
            <a:r>
              <a:rPr lang="en-US" sz="2200" dirty="0" smtClean="0"/>
              <a:t>Commitment to </a:t>
            </a:r>
            <a:r>
              <a:rPr lang="en-US" sz="2200" dirty="0" err="1" smtClean="0"/>
              <a:t>democratisation</a:t>
            </a:r>
            <a:r>
              <a:rPr lang="en-US" sz="2200" dirty="0" smtClean="0"/>
              <a:t>: free &amp; fair elections</a:t>
            </a:r>
          </a:p>
          <a:p>
            <a:pPr marL="692150"/>
            <a:r>
              <a:rPr lang="en-US" sz="2200" dirty="0" smtClean="0"/>
              <a:t>Broader state reforms: reconfiguration roles and relationships between tiers of government</a:t>
            </a:r>
          </a:p>
          <a:p>
            <a:pPr marL="692150">
              <a:buNone/>
            </a:pPr>
            <a:endParaRPr lang="en-US" sz="1200" dirty="0" smtClean="0"/>
          </a:p>
          <a:p>
            <a:pPr>
              <a:buNone/>
            </a:pPr>
            <a:r>
              <a:rPr lang="en-US" sz="2500" dirty="0" smtClean="0"/>
              <a:t>In reality, find many different combinations and levels of political, administrative and fiscal </a:t>
            </a:r>
            <a:r>
              <a:rPr lang="en-US" sz="2500" dirty="0" err="1" smtClean="0"/>
              <a:t>decentralisation</a:t>
            </a:r>
            <a:r>
              <a:rPr lang="en-US" sz="2500" dirty="0" smtClean="0"/>
              <a:t> with implications for:</a:t>
            </a:r>
            <a:endParaRPr lang="en-US" sz="1000" dirty="0" smtClean="0"/>
          </a:p>
          <a:p>
            <a:pPr marL="692150"/>
            <a:r>
              <a:rPr lang="en-US" sz="2200" dirty="0" smtClean="0"/>
              <a:t>real level of devolved authority</a:t>
            </a:r>
          </a:p>
          <a:p>
            <a:pPr marL="692150"/>
            <a:r>
              <a:rPr lang="en-US" sz="2200" dirty="0" smtClean="0"/>
              <a:t>ability to exercise it </a:t>
            </a:r>
          </a:p>
          <a:p>
            <a:pPr marL="692150"/>
            <a:r>
              <a:rPr lang="en-US" sz="2200" dirty="0" smtClean="0"/>
              <a:t>what it can be held accountable for</a:t>
            </a:r>
          </a:p>
          <a:p>
            <a:pPr>
              <a:buNone/>
            </a:pPr>
            <a:endParaRPr lang="en-US" sz="2300" dirty="0" smtClean="0"/>
          </a:p>
          <a:p>
            <a:endParaRPr lang="en-US" dirty="0" smtClean="0"/>
          </a:p>
          <a:p>
            <a:endParaRPr lang="en-US" dirty="0" smtClean="0"/>
          </a:p>
          <a:p>
            <a:pPr>
              <a:buFont typeface="Wingdings 2" pitchFamily="18" charset="2"/>
              <a:buNone/>
            </a:pPr>
            <a:endParaRPr lang="en-GB" dirty="0" smtClean="0"/>
          </a:p>
        </p:txBody>
      </p:sp>
    </p:spTree>
  </p:cSld>
  <p:clrMapOvr>
    <a:masterClrMapping/>
  </p:clrMapOvr>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 name="Tijdelijke aanduiding voor inhoud 2"/>
          <p:cNvSpPr>
            <a:spLocks noGrp="1"/>
          </p:cNvSpPr>
          <p:nvPr>
            <p:ph idx="4294967295"/>
          </p:nvPr>
        </p:nvSpPr>
        <p:spPr>
          <a:xfrm>
            <a:off x="495300" y="1828800"/>
            <a:ext cx="9080500" cy="4724400"/>
          </a:xfrm>
          <a:prstGeom prst="rect">
            <a:avLst/>
          </a:prstGeom>
        </p:spPr>
        <p:txBody>
          <a:bodyPr/>
          <a:lstStyle/>
          <a:p>
            <a:pPr>
              <a:buNone/>
            </a:pPr>
            <a:r>
              <a:rPr lang="en-GB" dirty="0" smtClean="0"/>
              <a:t>Proponents of political decentralisation claim:</a:t>
            </a:r>
          </a:p>
          <a:p>
            <a:pPr>
              <a:buNone/>
            </a:pPr>
            <a:endParaRPr lang="en-GB" sz="1200" dirty="0" smtClean="0"/>
          </a:p>
          <a:p>
            <a:r>
              <a:rPr lang="en-GB" dirty="0" smtClean="0"/>
              <a:t>Greater responsiveness to local needs and priorities</a:t>
            </a:r>
          </a:p>
          <a:p>
            <a:r>
              <a:rPr lang="en-GB" dirty="0" smtClean="0"/>
              <a:t>Greater  accountability to local constituents</a:t>
            </a:r>
          </a:p>
          <a:p>
            <a:r>
              <a:rPr lang="en-GB" dirty="0" smtClean="0"/>
              <a:t>Better opportunities for marginalised to have “voice”</a:t>
            </a:r>
          </a:p>
          <a:p>
            <a:r>
              <a:rPr lang="en-GB" dirty="0" smtClean="0"/>
              <a:t>Facilitates more active citizenship and promotes democratic ownership</a:t>
            </a:r>
          </a:p>
          <a:p>
            <a:r>
              <a:rPr lang="en-GB" dirty="0" smtClean="0"/>
              <a:t>Enables local inputs into national planning processes</a:t>
            </a:r>
          </a:p>
          <a:p>
            <a:r>
              <a:rPr lang="en-GB" dirty="0" smtClean="0"/>
              <a:t>Facilitates horizontal/ area-based planning</a:t>
            </a:r>
          </a:p>
          <a:p>
            <a:pPr>
              <a:buFont typeface="Wingdings 2" pitchFamily="18" charset="2"/>
              <a:buNone/>
            </a:pPr>
            <a:endParaRPr lang="en-GB" dirty="0" smtClean="0"/>
          </a:p>
        </p:txBody>
      </p:sp>
      <p:sp>
        <p:nvSpPr>
          <p:cNvPr id="3" name="Titel 1"/>
          <p:cNvSpPr txBox="1">
            <a:spLocks/>
          </p:cNvSpPr>
          <p:nvPr/>
        </p:nvSpPr>
        <p:spPr bwMode="auto">
          <a:xfrm>
            <a:off x="577850" y="838200"/>
            <a:ext cx="8915400" cy="666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marR="0" lvl="0" indent="-273050" algn="l" defTabSz="914400" rtl="0" eaLnBrk="1" fontAlgn="base" latinLnBrk="0" hangingPunct="1">
              <a:lnSpc>
                <a:spcPct val="100000"/>
              </a:lnSpc>
              <a:spcBef>
                <a:spcPct val="20000"/>
              </a:spcBef>
              <a:spcAft>
                <a:spcPct val="0"/>
              </a:spcAft>
              <a:buClr>
                <a:srgbClr val="0BD0D9"/>
              </a:buClr>
              <a:buSzPct val="95000"/>
              <a:tabLst/>
              <a:defRPr/>
            </a:pPr>
            <a:r>
              <a:rPr lang="en-US" sz="3400" b="1" dirty="0" smtClean="0">
                <a:solidFill>
                  <a:schemeClr val="tx2"/>
                </a:solidFill>
                <a:latin typeface="+mj-lt"/>
                <a:ea typeface="+mj-ea"/>
                <a:cs typeface="+mj-cs"/>
              </a:rPr>
              <a:t>Why Political </a:t>
            </a:r>
            <a:r>
              <a:rPr lang="en-US" sz="3400" b="1" dirty="0" err="1">
                <a:solidFill>
                  <a:schemeClr val="tx2"/>
                </a:solidFill>
                <a:latin typeface="+mj-lt"/>
                <a:ea typeface="+mj-ea"/>
                <a:cs typeface="+mj-cs"/>
              </a:rPr>
              <a:t>Decentralisation</a:t>
            </a:r>
            <a:r>
              <a:rPr lang="en-US" sz="3400" b="1" dirty="0">
                <a:solidFill>
                  <a:schemeClr val="tx2"/>
                </a:solidFill>
                <a:latin typeface="+mj-lt"/>
                <a:ea typeface="+mj-ea"/>
                <a:cs typeface="+mj-cs"/>
              </a:rPr>
              <a:t>? </a:t>
            </a:r>
            <a:endParaRPr lang="en-GB" sz="3400" b="1" dirty="0">
              <a:solidFill>
                <a:schemeClr val="tx2"/>
              </a:solidFill>
              <a:latin typeface="+mj-lt"/>
              <a:ea typeface="+mj-ea"/>
              <a:cs typeface="+mj-cs"/>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5" name="Tijdelijke aanduiding voor inhoud 2"/>
          <p:cNvSpPr>
            <a:spLocks noGrp="1"/>
          </p:cNvSpPr>
          <p:nvPr>
            <p:ph idx="4294967295"/>
          </p:nvPr>
        </p:nvSpPr>
        <p:spPr>
          <a:xfrm>
            <a:off x="495300" y="1752600"/>
            <a:ext cx="9080500" cy="4800600"/>
          </a:xfrm>
          <a:prstGeom prst="rect">
            <a:avLst/>
          </a:prstGeom>
        </p:spPr>
        <p:txBody>
          <a:bodyPr/>
          <a:lstStyle/>
          <a:p>
            <a:r>
              <a:rPr lang="en-GB" sz="2400" i="1" dirty="0" smtClean="0"/>
              <a:t>Going beyond the institution of local government </a:t>
            </a:r>
          </a:p>
          <a:p>
            <a:pPr>
              <a:buNone/>
            </a:pPr>
            <a:endParaRPr lang="en-GB" sz="800" dirty="0" smtClean="0"/>
          </a:p>
          <a:p>
            <a:r>
              <a:rPr lang="en-GB" sz="2400" i="1" dirty="0" smtClean="0"/>
              <a:t>A multi-actor perspective </a:t>
            </a:r>
            <a:r>
              <a:rPr lang="en-GB" sz="2400" dirty="0" smtClean="0"/>
              <a:t>that emphasises the relationship between local government, civil society and the community at large, as engaged actors</a:t>
            </a:r>
          </a:p>
          <a:p>
            <a:pPr>
              <a:buNone/>
            </a:pPr>
            <a:endParaRPr lang="en-GB" sz="800" dirty="0" smtClean="0"/>
          </a:p>
          <a:p>
            <a:r>
              <a:rPr lang="en-GB" sz="2400" i="1" dirty="0" smtClean="0"/>
              <a:t>Premised on notions of:</a:t>
            </a:r>
          </a:p>
          <a:p>
            <a:pPr lvl="1"/>
            <a:r>
              <a:rPr lang="en-GB" dirty="0" smtClean="0"/>
              <a:t>Responsive and accountable local government</a:t>
            </a:r>
          </a:p>
          <a:p>
            <a:pPr lvl="1"/>
            <a:r>
              <a:rPr lang="en-GB" dirty="0" smtClean="0"/>
              <a:t>civil society participation in policy process</a:t>
            </a:r>
          </a:p>
          <a:p>
            <a:pPr lvl="1"/>
            <a:r>
              <a:rPr lang="en-GB" dirty="0" smtClean="0"/>
              <a:t>opportunities for local revenue generation and taxation </a:t>
            </a:r>
          </a:p>
          <a:p>
            <a:pPr lvl="1"/>
            <a:r>
              <a:rPr lang="en-GB" dirty="0" smtClean="0"/>
              <a:t>giving local people a voice in deciding on local policies, determining the use of resources and ensuring the delivery of public services </a:t>
            </a:r>
          </a:p>
          <a:p>
            <a:pPr>
              <a:buFont typeface="Wingdings 2" pitchFamily="18" charset="2"/>
              <a:buNone/>
            </a:pPr>
            <a:endParaRPr lang="en-GB" sz="2400" dirty="0" smtClean="0"/>
          </a:p>
        </p:txBody>
      </p:sp>
      <p:sp>
        <p:nvSpPr>
          <p:cNvPr id="3" name="Titel 1"/>
          <p:cNvSpPr txBox="1">
            <a:spLocks/>
          </p:cNvSpPr>
          <p:nvPr/>
        </p:nvSpPr>
        <p:spPr bwMode="auto">
          <a:xfrm>
            <a:off x="577850" y="838200"/>
            <a:ext cx="8915400" cy="6667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273050" lvl="0" indent="-273050">
              <a:spcBef>
                <a:spcPct val="20000"/>
              </a:spcBef>
              <a:buClr>
                <a:srgbClr val="0BD0D9"/>
              </a:buClr>
              <a:buSzPct val="95000"/>
            </a:pPr>
            <a:r>
              <a:rPr lang="en-US" sz="3400" b="1" dirty="0">
                <a:solidFill>
                  <a:schemeClr val="tx2"/>
                </a:solidFill>
                <a:latin typeface="+mj-lt"/>
                <a:ea typeface="+mj-ea"/>
                <a:cs typeface="+mj-cs"/>
              </a:rPr>
              <a:t>What is Local Governance ? </a:t>
            </a:r>
            <a:endParaRPr lang="en-GB" sz="3400" b="1" dirty="0">
              <a:solidFill>
                <a:schemeClr val="tx2"/>
              </a:solidFill>
              <a:latin typeface="+mj-lt"/>
              <a:ea typeface="+mj-ea"/>
              <a:cs typeface="+mj-cs"/>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3314" name="Titel 1"/>
          <p:cNvSpPr>
            <a:spLocks noGrp="1"/>
          </p:cNvSpPr>
          <p:nvPr>
            <p:ph type="title"/>
          </p:nvPr>
        </p:nvSpPr>
        <p:spPr>
          <a:xfrm>
            <a:off x="495300" y="685800"/>
            <a:ext cx="8915400" cy="666750"/>
          </a:xfrm>
        </p:spPr>
        <p:txBody>
          <a:bodyPr/>
          <a:lstStyle/>
          <a:p>
            <a:r>
              <a:rPr lang="en-US" sz="3400" dirty="0" smtClean="0"/>
              <a:t>Local Governance</a:t>
            </a:r>
            <a:endParaRPr lang="en-GB" sz="3400" dirty="0" smtClean="0"/>
          </a:p>
        </p:txBody>
      </p:sp>
      <p:sp>
        <p:nvSpPr>
          <p:cNvPr id="24" name="Oval 2"/>
          <p:cNvSpPr>
            <a:spLocks noChangeArrowheads="1"/>
          </p:cNvSpPr>
          <p:nvPr/>
        </p:nvSpPr>
        <p:spPr bwMode="auto">
          <a:xfrm>
            <a:off x="3879339" y="3094910"/>
            <a:ext cx="2418649" cy="1773952"/>
          </a:xfrm>
          <a:prstGeom prst="ellipse">
            <a:avLst/>
          </a:prstGeom>
          <a:solidFill>
            <a:srgbClr val="FFFF00"/>
          </a:solidFill>
          <a:ln w="9525">
            <a:solidFill>
              <a:schemeClr val="tx1"/>
            </a:solidFill>
            <a:round/>
            <a:headEnd/>
            <a:tailEnd/>
          </a:ln>
          <a:effectLst/>
        </p:spPr>
        <p:txBody>
          <a:bodyPr wrap="none" anchor="ctr">
            <a:prstTxWarp prst="textNoShape">
              <a:avLst/>
            </a:prstTxWarp>
          </a:bodyPr>
          <a:lstStyle/>
          <a:p>
            <a:endParaRPr lang="en-US"/>
          </a:p>
        </p:txBody>
      </p:sp>
      <p:sp>
        <p:nvSpPr>
          <p:cNvPr id="25" name="Oval 3"/>
          <p:cNvSpPr>
            <a:spLocks noChangeArrowheads="1"/>
          </p:cNvSpPr>
          <p:nvPr/>
        </p:nvSpPr>
        <p:spPr bwMode="auto">
          <a:xfrm>
            <a:off x="4016845" y="3193409"/>
            <a:ext cx="2134690" cy="1537341"/>
          </a:xfrm>
          <a:prstGeom prst="ellipse">
            <a:avLst/>
          </a:prstGeom>
          <a:solidFill>
            <a:srgbClr val="FFFF99"/>
          </a:solidFill>
          <a:ln w="9525">
            <a:solidFill>
              <a:schemeClr val="tx1"/>
            </a:solidFill>
            <a:round/>
            <a:headEnd/>
            <a:tailEnd/>
          </a:ln>
          <a:effectLst/>
        </p:spPr>
        <p:txBody>
          <a:bodyPr wrap="none" anchor="ctr">
            <a:prstTxWarp prst="textNoShape">
              <a:avLst/>
            </a:prstTxWarp>
          </a:bodyPr>
          <a:lstStyle/>
          <a:p>
            <a:pPr algn="ctr"/>
            <a:r>
              <a:rPr lang="en-US" sz="1800">
                <a:solidFill>
                  <a:srgbClr val="0633F4"/>
                </a:solidFill>
                <a:latin typeface="Arial" charset="0"/>
              </a:rPr>
              <a:t>Responsive and</a:t>
            </a:r>
          </a:p>
          <a:p>
            <a:pPr algn="ctr"/>
            <a:r>
              <a:rPr lang="en-US" sz="1800">
                <a:solidFill>
                  <a:srgbClr val="0633F4"/>
                </a:solidFill>
                <a:latin typeface="Arial" charset="0"/>
              </a:rPr>
              <a:t>accountable </a:t>
            </a:r>
          </a:p>
          <a:p>
            <a:pPr algn="ctr"/>
            <a:r>
              <a:rPr lang="en-US" sz="1800">
                <a:solidFill>
                  <a:srgbClr val="0633F4"/>
                </a:solidFill>
                <a:latin typeface="Arial" charset="0"/>
              </a:rPr>
              <a:t>local </a:t>
            </a:r>
          </a:p>
          <a:p>
            <a:pPr algn="ctr"/>
            <a:r>
              <a:rPr lang="en-US" sz="1800">
                <a:solidFill>
                  <a:srgbClr val="0633F4"/>
                </a:solidFill>
                <a:latin typeface="Arial" charset="0"/>
              </a:rPr>
              <a:t>governments</a:t>
            </a:r>
          </a:p>
        </p:txBody>
      </p:sp>
      <p:sp>
        <p:nvSpPr>
          <p:cNvPr id="26" name="Rectangle 4"/>
          <p:cNvSpPr>
            <a:spLocks noChangeArrowheads="1"/>
          </p:cNvSpPr>
          <p:nvPr/>
        </p:nvSpPr>
        <p:spPr bwMode="auto">
          <a:xfrm>
            <a:off x="3302000" y="1470168"/>
            <a:ext cx="3384550" cy="892032"/>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a:latin typeface="Arial" charset="0"/>
              </a:rPr>
              <a:t>Institutional and </a:t>
            </a:r>
            <a:r>
              <a:rPr lang="en-US" sz="1800" dirty="0" err="1">
                <a:latin typeface="Arial" charset="0"/>
              </a:rPr>
              <a:t>organisational</a:t>
            </a:r>
            <a:r>
              <a:rPr lang="en-US" sz="1800" dirty="0">
                <a:latin typeface="Arial" charset="0"/>
              </a:rPr>
              <a:t> set-up for local governance process</a:t>
            </a:r>
          </a:p>
        </p:txBody>
      </p:sp>
      <p:sp>
        <p:nvSpPr>
          <p:cNvPr id="27" name="Rectangle 5"/>
          <p:cNvSpPr>
            <a:spLocks noChangeArrowheads="1"/>
          </p:cNvSpPr>
          <p:nvPr/>
        </p:nvSpPr>
        <p:spPr bwMode="auto">
          <a:xfrm>
            <a:off x="825500" y="2743200"/>
            <a:ext cx="2476500" cy="2243838"/>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a:latin typeface="Arial" charset="0"/>
              </a:rPr>
              <a:t>Existence and quality of accountability mechanisms</a:t>
            </a:r>
          </a:p>
        </p:txBody>
      </p:sp>
      <p:sp>
        <p:nvSpPr>
          <p:cNvPr id="28" name="Rectangle 6"/>
          <p:cNvSpPr>
            <a:spLocks noChangeArrowheads="1"/>
          </p:cNvSpPr>
          <p:nvPr/>
        </p:nvSpPr>
        <p:spPr bwMode="auto">
          <a:xfrm>
            <a:off x="2824609" y="5791201"/>
            <a:ext cx="4790209" cy="733425"/>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a:latin typeface="Arial" charset="0"/>
              </a:rPr>
              <a:t>Mechanisms for exchange of information and dialogue</a:t>
            </a:r>
          </a:p>
        </p:txBody>
      </p:sp>
      <p:sp>
        <p:nvSpPr>
          <p:cNvPr id="29" name="Rectangle 7"/>
          <p:cNvSpPr>
            <a:spLocks noChangeArrowheads="1"/>
          </p:cNvSpPr>
          <p:nvPr/>
        </p:nvSpPr>
        <p:spPr bwMode="auto">
          <a:xfrm>
            <a:off x="6769100" y="2438400"/>
            <a:ext cx="2660379" cy="1524000"/>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a:latin typeface="Arial" charset="0"/>
              </a:rPr>
              <a:t>Improvement local finances</a:t>
            </a:r>
          </a:p>
          <a:p>
            <a:pPr algn="ctr"/>
            <a:r>
              <a:rPr lang="en-US" sz="1800" dirty="0">
                <a:latin typeface="Arial" charset="0"/>
              </a:rPr>
              <a:t>(including citizen’s willingness to pay taxes</a:t>
            </a:r>
          </a:p>
        </p:txBody>
      </p:sp>
      <p:sp>
        <p:nvSpPr>
          <p:cNvPr id="30" name="AutoShape 8"/>
          <p:cNvSpPr>
            <a:spLocks noChangeArrowheads="1"/>
          </p:cNvSpPr>
          <p:nvPr/>
        </p:nvSpPr>
        <p:spPr bwMode="auto">
          <a:xfrm>
            <a:off x="4867210" y="4987529"/>
            <a:ext cx="410956" cy="170259"/>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31" name="AutoShape 9"/>
          <p:cNvSpPr>
            <a:spLocks noChangeArrowheads="1"/>
          </p:cNvSpPr>
          <p:nvPr/>
        </p:nvSpPr>
        <p:spPr bwMode="auto">
          <a:xfrm rot="-6827535">
            <a:off x="6178549" y="3228256"/>
            <a:ext cx="360549" cy="194063"/>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32" name="AutoShape 10"/>
          <p:cNvSpPr>
            <a:spLocks noChangeArrowheads="1"/>
          </p:cNvSpPr>
          <p:nvPr/>
        </p:nvSpPr>
        <p:spPr bwMode="auto">
          <a:xfrm rot="10800000">
            <a:off x="4870450" y="2667001"/>
            <a:ext cx="410956" cy="170259"/>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33" name="AutoShape 11"/>
          <p:cNvSpPr>
            <a:spLocks noChangeArrowheads="1"/>
          </p:cNvSpPr>
          <p:nvPr/>
        </p:nvSpPr>
        <p:spPr bwMode="auto">
          <a:xfrm rot="5400000">
            <a:off x="3466408" y="3817044"/>
            <a:ext cx="360549" cy="194063"/>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
        <p:nvSpPr>
          <p:cNvPr id="34" name="Text Box 12"/>
          <p:cNvSpPr txBox="1">
            <a:spLocks noChangeArrowheads="1"/>
          </p:cNvSpPr>
          <p:nvPr/>
        </p:nvSpPr>
        <p:spPr bwMode="auto">
          <a:xfrm>
            <a:off x="350837" y="404813"/>
            <a:ext cx="9006550" cy="641350"/>
          </a:xfrm>
          <a:prstGeom prst="rect">
            <a:avLst/>
          </a:prstGeom>
          <a:noFill/>
          <a:ln w="9525">
            <a:noFill/>
            <a:miter lim="800000"/>
            <a:headEnd/>
            <a:tailEnd/>
          </a:ln>
          <a:effectLst/>
        </p:spPr>
        <p:txBody>
          <a:bodyPr>
            <a:prstTxWarp prst="textNoShape">
              <a:avLst/>
            </a:prstTxWarp>
            <a:spAutoFit/>
          </a:bodyPr>
          <a:lstStyle/>
          <a:p>
            <a:pPr algn="ctr">
              <a:spcBef>
                <a:spcPct val="50000"/>
              </a:spcBef>
            </a:pPr>
            <a:endParaRPr lang="fr-FR" sz="3600">
              <a:solidFill>
                <a:srgbClr val="00007D"/>
              </a:solidFill>
              <a:latin typeface="Arial" charset="0"/>
            </a:endParaRPr>
          </a:p>
        </p:txBody>
      </p:sp>
      <p:sp>
        <p:nvSpPr>
          <p:cNvPr id="35" name="Rectangle 13"/>
          <p:cNvSpPr>
            <a:spLocks noChangeArrowheads="1"/>
          </p:cNvSpPr>
          <p:nvPr/>
        </p:nvSpPr>
        <p:spPr bwMode="auto">
          <a:xfrm>
            <a:off x="6769100" y="4456118"/>
            <a:ext cx="2570371" cy="1182682"/>
          </a:xfrm>
          <a:prstGeom prst="rect">
            <a:avLst/>
          </a:prstGeom>
          <a:gradFill rotWithShape="0">
            <a:gsLst>
              <a:gs pos="0">
                <a:srgbClr val="FFCC00"/>
              </a:gs>
              <a:gs pos="50000">
                <a:schemeClr val="bg1"/>
              </a:gs>
              <a:gs pos="100000">
                <a:srgbClr val="FFCC00"/>
              </a:gs>
            </a:gsLst>
            <a:lin ang="0" scaled="1"/>
          </a:gradFill>
          <a:ln w="9525">
            <a:noFill/>
            <a:miter lim="800000"/>
            <a:headEnd/>
            <a:tailEnd/>
          </a:ln>
          <a:effectLst/>
        </p:spPr>
        <p:txBody>
          <a:bodyPr anchor="ctr">
            <a:prstTxWarp prst="textNoShape">
              <a:avLst/>
            </a:prstTxWarp>
          </a:bodyPr>
          <a:lstStyle/>
          <a:p>
            <a:pPr algn="ctr"/>
            <a:r>
              <a:rPr lang="en-US" sz="1800" dirty="0">
                <a:latin typeface="Arial" charset="0"/>
              </a:rPr>
              <a:t>Empowerment civil society (dialogue partners and ‘watchdog’</a:t>
            </a:r>
          </a:p>
        </p:txBody>
      </p:sp>
      <p:sp>
        <p:nvSpPr>
          <p:cNvPr id="36" name="AutoShape 14"/>
          <p:cNvSpPr>
            <a:spLocks noChangeArrowheads="1"/>
          </p:cNvSpPr>
          <p:nvPr/>
        </p:nvSpPr>
        <p:spPr bwMode="auto">
          <a:xfrm rot="-4201013">
            <a:off x="6201564" y="4683762"/>
            <a:ext cx="360549" cy="198343"/>
          </a:xfrm>
          <a:prstGeom prst="triangle">
            <a:avLst>
              <a:gd name="adj" fmla="val 50000"/>
            </a:avLst>
          </a:prstGeom>
          <a:solidFill>
            <a:srgbClr val="EAEAEA"/>
          </a:solidFill>
          <a:ln w="9525">
            <a:noFill/>
            <a:miter lim="800000"/>
            <a:headEnd/>
            <a:tailEnd/>
          </a:ln>
          <a:effectLst>
            <a:outerShdw blurRad="63500" dist="38099" dir="2700000" algn="ctr" rotWithShape="0">
              <a:schemeClr val="bg2">
                <a:alpha val="74998"/>
              </a:schemeClr>
            </a:outerShdw>
          </a:effectLst>
        </p:spPr>
        <p:txBody>
          <a:bodyPr wrap="none" anchor="ctr">
            <a:prstTxWarp prst="textNoShape">
              <a:avLst/>
            </a:prstTxWarp>
          </a:bodyP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0400" y="762000"/>
            <a:ext cx="8915400" cy="666750"/>
          </a:xfrm>
        </p:spPr>
        <p:txBody>
          <a:bodyPr/>
          <a:lstStyle/>
          <a:p>
            <a:r>
              <a:rPr lang="en-US" sz="3600" b="1" dirty="0" smtClean="0"/>
              <a:t>Domestic Accountability </a:t>
            </a:r>
            <a:endParaRPr lang="en-GB" sz="3600" b="1" dirty="0" smtClean="0"/>
          </a:p>
        </p:txBody>
      </p:sp>
      <p:sp>
        <p:nvSpPr>
          <p:cNvPr id="15363" name="Rectangle 3"/>
          <p:cNvSpPr>
            <a:spLocks noGrp="1" noChangeArrowheads="1"/>
          </p:cNvSpPr>
          <p:nvPr>
            <p:ph type="body" idx="1"/>
          </p:nvPr>
        </p:nvSpPr>
        <p:spPr/>
        <p:txBody>
          <a:bodyPr/>
          <a:lstStyle/>
          <a:p>
            <a:r>
              <a:rPr lang="en-US" sz="2400" dirty="0" smtClean="0"/>
              <a:t>Is concerned with the different ways state institutions are held to account by their principals (Citizens and their representatives)</a:t>
            </a:r>
          </a:p>
          <a:p>
            <a:pPr>
              <a:buNone/>
            </a:pPr>
            <a:endParaRPr lang="en-US" sz="1000" dirty="0" smtClean="0"/>
          </a:p>
          <a:p>
            <a:r>
              <a:rPr lang="en-US" sz="2400" dirty="0" smtClean="0"/>
              <a:t>Involves multiple channels typically divided between vertical (</a:t>
            </a:r>
            <a:r>
              <a:rPr lang="en-US" sz="2400" dirty="0" smtClean="0">
                <a:solidFill>
                  <a:schemeClr val="bg1">
                    <a:lumMod val="50000"/>
                  </a:schemeClr>
                </a:solidFill>
              </a:rPr>
              <a:t>answerability of state to citizens</a:t>
            </a:r>
            <a:r>
              <a:rPr lang="en-US" sz="2400" dirty="0" smtClean="0"/>
              <a:t>) and horizontal (</a:t>
            </a:r>
            <a:r>
              <a:rPr lang="en-US" sz="2400" dirty="0" smtClean="0">
                <a:solidFill>
                  <a:srgbClr val="7F7F7F"/>
                </a:solidFill>
              </a:rPr>
              <a:t>checks and balances between state institutions at all levels</a:t>
            </a:r>
            <a:r>
              <a:rPr lang="en-US" sz="2400" dirty="0" smtClean="0"/>
              <a:t>) mechanisms</a:t>
            </a:r>
          </a:p>
          <a:p>
            <a:pPr>
              <a:buNone/>
            </a:pPr>
            <a:endParaRPr lang="en-US" sz="1000" dirty="0" smtClean="0"/>
          </a:p>
          <a:p>
            <a:r>
              <a:rPr lang="en-US" sz="2400" dirty="0" smtClean="0"/>
              <a:t>There are many different combinations of institutions and mechanisms to assure domestic accountability in a </a:t>
            </a:r>
            <a:r>
              <a:rPr lang="en-US" sz="2400" dirty="0" err="1" smtClean="0"/>
              <a:t>decentralising</a:t>
            </a:r>
            <a:r>
              <a:rPr lang="en-US" sz="2400" dirty="0" smtClean="0"/>
              <a:t> context </a:t>
            </a:r>
          </a:p>
          <a:p>
            <a:pPr>
              <a:lnSpc>
                <a:spcPct val="80000"/>
              </a:lnSpc>
            </a:pPr>
            <a:endParaRPr lang="en-GB" sz="28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0400" y="762000"/>
            <a:ext cx="8915400" cy="666750"/>
          </a:xfrm>
        </p:spPr>
        <p:txBody>
          <a:bodyPr/>
          <a:lstStyle/>
          <a:p>
            <a:r>
              <a:rPr lang="en-GB" sz="3600" dirty="0" smtClean="0"/>
              <a:t>Remarks</a:t>
            </a:r>
          </a:p>
        </p:txBody>
      </p:sp>
      <p:sp>
        <p:nvSpPr>
          <p:cNvPr id="4" name="Rectangle 3"/>
          <p:cNvSpPr txBox="1">
            <a:spLocks noChangeArrowheads="1"/>
          </p:cNvSpPr>
          <p:nvPr/>
        </p:nvSpPr>
        <p:spPr bwMode="auto">
          <a:xfrm>
            <a:off x="495300" y="1600201"/>
            <a:ext cx="8915400" cy="5121274"/>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Autofit/>
          </a:bodyPr>
          <a:lstStyle/>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mn-lt"/>
                <a:ea typeface="+mn-ea"/>
                <a:cs typeface="+mn-cs"/>
              </a:rPr>
              <a:t>Accountability in decentralized or decentralizing political systems is </a:t>
            </a:r>
            <a:r>
              <a:rPr kumimoji="0" lang="en-US" sz="2400" b="0" i="0" u="sng" strike="noStrike" kern="1200" cap="none" spc="0" normalizeH="0" baseline="0" noProof="0" dirty="0" smtClean="0">
                <a:ln>
                  <a:noFill/>
                </a:ln>
                <a:solidFill>
                  <a:schemeClr val="tx1"/>
                </a:solidFill>
                <a:effectLst/>
                <a:uLnTx/>
                <a:uFillTx/>
                <a:latin typeface="+mn-lt"/>
                <a:ea typeface="+mn-ea"/>
                <a:cs typeface="+mn-cs"/>
              </a:rPr>
              <a:t>Complex</a:t>
            </a:r>
          </a:p>
          <a:p>
            <a:pPr marL="639763" marR="0" lvl="1" indent="-246063" algn="l" defTabSz="914400" rtl="0" eaLnBrk="1" fontAlgn="base" latinLnBrk="0" hangingPunct="1">
              <a:lnSpc>
                <a:spcPct val="100000"/>
              </a:lnSpc>
              <a:spcBef>
                <a:spcPct val="20000"/>
              </a:spcBef>
              <a:spcAft>
                <a:spcPct val="0"/>
              </a:spcAft>
              <a:buClr>
                <a:schemeClr val="accent1"/>
              </a:buClr>
              <a:buSzPct val="85000"/>
              <a:buFont typeface="Wingdings 2" pitchFamily="18" charset="2"/>
              <a:buNone/>
              <a:tabLst/>
              <a:defRPr/>
            </a:pPr>
            <a:endParaRPr kumimoji="0" lang="en-US" sz="2400" b="0" i="0" u="none" strike="noStrike" kern="1200" cap="none" spc="0" normalizeH="0" baseline="0" noProof="0" dirty="0" smtClean="0">
              <a:ln>
                <a:noFill/>
              </a:ln>
              <a:solidFill>
                <a:schemeClr val="bg1">
                  <a:lumMod val="50000"/>
                </a:schemeClr>
              </a:solidFill>
              <a:effectLst/>
              <a:uLnTx/>
              <a:uFillTx/>
              <a:latin typeface="+mn-lt"/>
              <a:ea typeface="+mn-ea"/>
              <a:cs typeface="+mn-cs"/>
            </a:endParaRPr>
          </a:p>
          <a:p>
            <a:pPr marL="273050" marR="0" lvl="0" indent="-273050" algn="l" defTabSz="914400" rtl="0" eaLnBrk="1" fontAlgn="base" latinLnBrk="0" hangingPunct="1">
              <a:lnSpc>
                <a:spcPct val="100000"/>
              </a:lnSpc>
              <a:spcBef>
                <a:spcPct val="20000"/>
              </a:spcBef>
              <a:spcAft>
                <a:spcPct val="0"/>
              </a:spcAft>
              <a:buClr>
                <a:srgbClr val="0BD0D9"/>
              </a:buClr>
              <a:buSzPct val="95000"/>
              <a:buFont typeface="Wingdings 2" pitchFamily="18" charset="2"/>
              <a:buNone/>
              <a:tabLst/>
              <a:defRPr/>
            </a:pPr>
            <a:endParaRPr kumimoji="0" lang="en-GB" sz="2400" b="0" i="0" u="none" strike="noStrike" kern="1200" cap="none" spc="0" normalizeH="0" baseline="0" noProof="0" dirty="0" smtClean="0">
              <a:ln>
                <a:noFill/>
              </a:ln>
              <a:solidFill>
                <a:schemeClr val="tx1"/>
              </a:solidFill>
              <a:effectLst/>
              <a:uLnTx/>
              <a:uFillTx/>
              <a:latin typeface="+mn-lt"/>
              <a:ea typeface="+mn-ea"/>
              <a:cs typeface="+mn-cs"/>
            </a:endParaRPr>
          </a:p>
          <a:p>
            <a:pPr marL="639763" marR="0" lvl="1" indent="-246063" algn="l" defTabSz="914400" rtl="0" eaLnBrk="1" fontAlgn="base" latinLnBrk="0" hangingPunct="1">
              <a:lnSpc>
                <a:spcPct val="100000"/>
              </a:lnSpc>
              <a:spcBef>
                <a:spcPct val="20000"/>
              </a:spcBef>
              <a:spcAft>
                <a:spcPct val="0"/>
              </a:spcAft>
              <a:buClr>
                <a:schemeClr val="accent1"/>
              </a:buClr>
              <a:buSzPct val="85000"/>
              <a:buFont typeface="Wingdings 2" pitchFamily="18" charset="2"/>
              <a:buChar char=""/>
              <a:tabLst/>
              <a:defRPr/>
            </a:pPr>
            <a:endParaRPr kumimoji="0" lang="en-GB" sz="2400" b="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5" name="Picture 3"/>
          <p:cNvPicPr>
            <a:picLocks noChangeAspect="1" noChangeArrowheads="1"/>
          </p:cNvPicPr>
          <p:nvPr/>
        </p:nvPicPr>
        <p:blipFill>
          <a:blip r:embed="rId3"/>
          <a:srcRect/>
          <a:stretch>
            <a:fillRect/>
          </a:stretch>
        </p:blipFill>
        <p:spPr bwMode="auto">
          <a:xfrm>
            <a:off x="1337179" y="2438400"/>
            <a:ext cx="7008767" cy="3962399"/>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60400" y="704850"/>
            <a:ext cx="8750300" cy="742950"/>
          </a:xfrm>
        </p:spPr>
        <p:txBody>
          <a:bodyPr/>
          <a:lstStyle/>
          <a:p>
            <a:r>
              <a:rPr lang="en-US" sz="3800" dirty="0" smtClean="0"/>
              <a:t>Structure of Session</a:t>
            </a:r>
            <a:r>
              <a:rPr lang="en-GB" sz="3800" dirty="0" smtClean="0"/>
              <a:t> 1.4</a:t>
            </a:r>
          </a:p>
        </p:txBody>
      </p:sp>
      <p:sp>
        <p:nvSpPr>
          <p:cNvPr id="659459" name="Rectangle 3"/>
          <p:cNvSpPr>
            <a:spLocks noGrp="1" noChangeArrowheads="1"/>
          </p:cNvSpPr>
          <p:nvPr>
            <p:ph idx="1"/>
          </p:nvPr>
        </p:nvSpPr>
        <p:spPr>
          <a:xfrm>
            <a:off x="412750" y="1828800"/>
            <a:ext cx="8915400" cy="4572000"/>
          </a:xfrm>
        </p:spPr>
        <p:txBody>
          <a:bodyPr>
            <a:normAutofit/>
          </a:bodyPr>
          <a:lstStyle/>
          <a:p>
            <a:pPr lvl="1">
              <a:buNone/>
            </a:pPr>
            <a:r>
              <a:rPr lang="en-US" sz="2800" b="1" i="1" dirty="0" smtClean="0"/>
              <a:t>Part 1: A political economy framework for </a:t>
            </a:r>
            <a:r>
              <a:rPr lang="en-US" sz="2800" b="1" i="1" dirty="0" err="1" smtClean="0"/>
              <a:t>analysing</a:t>
            </a:r>
            <a:r>
              <a:rPr lang="en-US" sz="2800" b="1" i="1" dirty="0" smtClean="0"/>
              <a:t> </a:t>
            </a:r>
            <a:r>
              <a:rPr lang="en-US" sz="2800" b="1" i="1" dirty="0" err="1" smtClean="0"/>
              <a:t>decentralisation</a:t>
            </a:r>
            <a:r>
              <a:rPr lang="en-US" sz="2800" b="1" i="1" dirty="0" smtClean="0"/>
              <a:t> </a:t>
            </a:r>
          </a:p>
          <a:p>
            <a:pPr lvl="1">
              <a:buNone/>
            </a:pPr>
            <a:endParaRPr lang="en-US" sz="2627" b="1" i="1" dirty="0" smtClean="0"/>
          </a:p>
          <a:p>
            <a:pPr lvl="1">
              <a:buNone/>
            </a:pPr>
            <a:r>
              <a:rPr lang="en-US" sz="2800" b="1" i="1" dirty="0" smtClean="0"/>
              <a:t>Part 2: Political </a:t>
            </a:r>
            <a:r>
              <a:rPr lang="en-US" sz="2800" b="1" i="1" dirty="0" err="1" smtClean="0"/>
              <a:t>decentralisation</a:t>
            </a:r>
            <a:r>
              <a:rPr lang="en-US" sz="2800" b="1" i="1" dirty="0" smtClean="0"/>
              <a:t>, local governance, domestic accountability</a:t>
            </a:r>
          </a:p>
          <a:p>
            <a:pPr lvl="1">
              <a:buNone/>
            </a:pPr>
            <a:endParaRPr lang="en-US" sz="2800" b="1" i="1" dirty="0" smtClean="0"/>
          </a:p>
          <a:p>
            <a:pPr lvl="1">
              <a:buNone/>
            </a:pPr>
            <a:r>
              <a:rPr lang="en-US" sz="2800" b="1" i="1" dirty="0" smtClean="0"/>
              <a:t>Part 3: Group exercise </a:t>
            </a:r>
          </a:p>
          <a:p>
            <a:pPr lvl="1">
              <a:buNone/>
            </a:pPr>
            <a:endParaRPr lang="en-US" sz="2800" b="1" i="1" dirty="0" smtClean="0"/>
          </a:p>
          <a:p>
            <a:pPr lvl="1">
              <a:buNone/>
            </a:pPr>
            <a:endParaRPr lang="en-US" sz="2800" b="1" i="1" dirty="0" smtClean="0"/>
          </a:p>
          <a:p>
            <a:pPr lvl="1">
              <a:buNone/>
            </a:pPr>
            <a:endParaRPr lang="en-US" sz="2800" dirty="0" smtClean="0"/>
          </a:p>
          <a:p>
            <a:pPr lvl="1">
              <a:buNone/>
            </a:pPr>
            <a:endParaRPr lang="en-US" sz="2627" b="1" i="1" dirty="0" smtClean="0"/>
          </a:p>
          <a:p>
            <a:pPr lvl="1">
              <a:buNone/>
            </a:pPr>
            <a:endParaRPr lang="en-US" sz="2627" b="1" i="1" dirty="0" smtClean="0"/>
          </a:p>
          <a:p>
            <a:pPr lvl="1">
              <a:buNone/>
            </a:pPr>
            <a:endParaRPr lang="en-US" sz="2627" b="1" i="1" dirty="0" smtClean="0"/>
          </a:p>
          <a:p>
            <a:pPr lvl="1">
              <a:buNone/>
            </a:pPr>
            <a:endParaRPr lang="en-US" sz="2627" dirty="0" smtClean="0"/>
          </a:p>
          <a:p>
            <a:pPr marL="640080" lvl="1" indent="-246888" fontAlgn="auto">
              <a:spcAft>
                <a:spcPts val="0"/>
              </a:spcAft>
              <a:buNone/>
              <a:defRPr/>
            </a:pPr>
            <a:endParaRPr lang="en-US" dirty="0" smtClean="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495300" y="1066801"/>
            <a:ext cx="8915400" cy="5257800"/>
          </a:xfrm>
        </p:spPr>
        <p:txBody>
          <a:bodyPr/>
          <a:lstStyle/>
          <a:p>
            <a:pPr>
              <a:buNone/>
            </a:pPr>
            <a:r>
              <a:rPr lang="en-US" dirty="0" smtClean="0"/>
              <a:t>Three underpinning principles: </a:t>
            </a:r>
          </a:p>
          <a:p>
            <a:pPr>
              <a:buNone/>
            </a:pPr>
            <a:endParaRPr lang="en-US" sz="1000" dirty="0" smtClean="0"/>
          </a:p>
          <a:p>
            <a:r>
              <a:rPr lang="en-US" sz="2400" b="1" dirty="0" smtClean="0"/>
              <a:t>Transparency</a:t>
            </a:r>
            <a:r>
              <a:rPr lang="en-US" sz="2400" dirty="0" smtClean="0"/>
              <a:t>: access to information about commitments the state has made and the extent to which these commitments have been </a:t>
            </a:r>
            <a:r>
              <a:rPr lang="en-US" sz="2400" dirty="0" err="1" smtClean="0"/>
              <a:t>honoured</a:t>
            </a:r>
            <a:endParaRPr lang="en-US" sz="2400" dirty="0" smtClean="0"/>
          </a:p>
          <a:p>
            <a:pPr>
              <a:buNone/>
            </a:pPr>
            <a:endParaRPr lang="en-US" sz="1000" dirty="0" smtClean="0"/>
          </a:p>
          <a:p>
            <a:r>
              <a:rPr lang="en-US" sz="2400" b="1" dirty="0" smtClean="0"/>
              <a:t>Answerability</a:t>
            </a:r>
            <a:r>
              <a:rPr lang="en-US" sz="2400" dirty="0" smtClean="0"/>
              <a:t>: obligation of the government, its agencies and public officials to provide information about their decisions and actions and to justify them to the public and institutions tasked with providing oversight</a:t>
            </a:r>
          </a:p>
          <a:p>
            <a:pPr>
              <a:buNone/>
            </a:pPr>
            <a:endParaRPr lang="en-US" sz="1000" dirty="0" smtClean="0"/>
          </a:p>
          <a:p>
            <a:r>
              <a:rPr lang="en-US" sz="2400" b="1" dirty="0" smtClean="0"/>
              <a:t>Enforcement</a:t>
            </a:r>
            <a:r>
              <a:rPr lang="en-US" sz="2400" dirty="0" smtClean="0"/>
              <a:t>: willingness and power of citizens or the institutions that are responsible for accountability to sanction the offending party or remedy the contravening </a:t>
            </a:r>
            <a:r>
              <a:rPr lang="en-US" sz="2400" dirty="0" err="1" smtClean="0"/>
              <a:t>behaviour</a:t>
            </a:r>
            <a:endParaRPr lang="en-US" sz="2400" dirty="0" smtClean="0"/>
          </a:p>
          <a:p>
            <a:pPr>
              <a:lnSpc>
                <a:spcPct val="80000"/>
              </a:lnSpc>
              <a:buNone/>
            </a:pPr>
            <a:endParaRPr lang="en-GB" sz="2800" dirty="0" smtClean="0"/>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a:xfrm>
            <a:off x="495300" y="704850"/>
            <a:ext cx="8915400" cy="1143000"/>
          </a:xfrm>
        </p:spPr>
        <p:txBody>
          <a:bodyPr anchor="t"/>
          <a:lstStyle/>
          <a:p>
            <a:r>
              <a:rPr lang="en-US" sz="3500" dirty="0" smtClean="0"/>
              <a:t>2: DOMESTIC ACCOUNTABILITY IN DECENTRALISED CONTEXTS</a:t>
            </a: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endParaRPr lang="en-US" dirty="0" smtClean="0"/>
          </a:p>
        </p:txBody>
      </p:sp>
      <p:sp>
        <p:nvSpPr>
          <p:cNvPr id="4" name="Content Placeholder 3"/>
          <p:cNvSpPr>
            <a:spLocks noGrp="1"/>
          </p:cNvSpPr>
          <p:nvPr>
            <p:ph idx="1"/>
          </p:nvPr>
        </p:nvSpPr>
        <p:spPr/>
        <p:txBody>
          <a:bodyPr/>
          <a:lstStyle/>
          <a:p>
            <a:endParaRPr lang="en-US" dirty="0" smtClean="0"/>
          </a:p>
          <a:p>
            <a:r>
              <a:rPr lang="en-US" dirty="0" smtClean="0"/>
              <a:t>SOCIAL SERVICES  - PHYSICAL PLANNING AND INFRASTRUCTURE BY-LAW ENFORCEMENT</a:t>
            </a:r>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0400" y="762000"/>
            <a:ext cx="8915400" cy="666750"/>
          </a:xfrm>
        </p:spPr>
        <p:txBody>
          <a:bodyPr/>
          <a:lstStyle/>
          <a:p>
            <a:r>
              <a:rPr lang="en-US" sz="3600" b="1" dirty="0" smtClean="0"/>
              <a:t>Domestic accountability: For what?</a:t>
            </a:r>
            <a:endParaRPr lang="en-GB" sz="3600" b="1" dirty="0" smtClean="0"/>
          </a:p>
        </p:txBody>
      </p:sp>
      <p:sp>
        <p:nvSpPr>
          <p:cNvPr id="15363" name="Rectangle 3"/>
          <p:cNvSpPr>
            <a:spLocks noGrp="1" noChangeArrowheads="1"/>
          </p:cNvSpPr>
          <p:nvPr>
            <p:ph type="body" idx="1"/>
          </p:nvPr>
        </p:nvSpPr>
        <p:spPr>
          <a:xfrm>
            <a:off x="495300" y="1676401"/>
            <a:ext cx="8915400" cy="4648200"/>
          </a:xfrm>
        </p:spPr>
        <p:txBody>
          <a:bodyPr/>
          <a:lstStyle/>
          <a:p>
            <a:pPr>
              <a:buNone/>
            </a:pPr>
            <a:r>
              <a:rPr lang="en-US" sz="2400" dirty="0" smtClean="0"/>
              <a:t>Local government can be reasonably held accountable </a:t>
            </a:r>
            <a:r>
              <a:rPr lang="en-US" sz="2400" i="1" dirty="0" smtClean="0"/>
              <a:t>for: </a:t>
            </a:r>
          </a:p>
          <a:p>
            <a:pPr>
              <a:buNone/>
            </a:pPr>
            <a:endParaRPr lang="en-US" sz="1050" i="1" dirty="0" smtClean="0"/>
          </a:p>
          <a:p>
            <a:pPr lvl="1">
              <a:spcBef>
                <a:spcPts val="600"/>
              </a:spcBef>
            </a:pPr>
            <a:r>
              <a:rPr lang="en-US" sz="2200" dirty="0" smtClean="0"/>
              <a:t>Basic service delivery (on behalf of CG); </a:t>
            </a:r>
            <a:endParaRPr lang="en-US" sz="2200" dirty="0" smtClean="0">
              <a:solidFill>
                <a:srgbClr val="7F7F7F"/>
              </a:solidFill>
            </a:endParaRPr>
          </a:p>
          <a:p>
            <a:pPr lvl="1">
              <a:spcBef>
                <a:spcPts val="600"/>
              </a:spcBef>
            </a:pPr>
            <a:r>
              <a:rPr lang="en-US" sz="2200" dirty="0" smtClean="0"/>
              <a:t>Implementation of own projects &amp;</a:t>
            </a:r>
            <a:r>
              <a:rPr lang="en-US" sz="2200" dirty="0" err="1" smtClean="0"/>
              <a:t>programmes</a:t>
            </a:r>
            <a:r>
              <a:rPr lang="en-US" sz="2200" dirty="0" smtClean="0"/>
              <a:t> (funded through own revenues):</a:t>
            </a:r>
            <a:endParaRPr lang="en-US" sz="2200" dirty="0" smtClean="0">
              <a:solidFill>
                <a:srgbClr val="7F7F7F"/>
              </a:solidFill>
            </a:endParaRPr>
          </a:p>
          <a:p>
            <a:pPr lvl="1">
              <a:spcBef>
                <a:spcPts val="600"/>
              </a:spcBef>
            </a:pPr>
            <a:r>
              <a:rPr lang="en-US" sz="2200" dirty="0" smtClean="0"/>
              <a:t>Local economic development:</a:t>
            </a:r>
            <a:endParaRPr lang="en-US" sz="2200" dirty="0" smtClean="0">
              <a:solidFill>
                <a:srgbClr val="7F7F7F"/>
              </a:solidFill>
            </a:endParaRPr>
          </a:p>
          <a:p>
            <a:pPr lvl="1">
              <a:spcBef>
                <a:spcPts val="600"/>
              </a:spcBef>
            </a:pPr>
            <a:r>
              <a:rPr lang="en-US" sz="2200" dirty="0" smtClean="0"/>
              <a:t>Bye law enforcement, licensing and related regulatory responsibilities; </a:t>
            </a:r>
          </a:p>
          <a:p>
            <a:pPr lvl="1">
              <a:spcBef>
                <a:spcPts val="600"/>
              </a:spcBef>
            </a:pPr>
            <a:r>
              <a:rPr lang="en-US" sz="2200" dirty="0" smtClean="0"/>
              <a:t>Preparation of local development plans and budgets; </a:t>
            </a:r>
            <a:endParaRPr lang="en-US" sz="2200" i="1" dirty="0" smtClean="0"/>
          </a:p>
          <a:p>
            <a:pPr lvl="1">
              <a:spcBef>
                <a:spcPts val="600"/>
              </a:spcBef>
            </a:pPr>
            <a:r>
              <a:rPr lang="en-US" sz="2200" dirty="0" smtClean="0"/>
              <a:t>Resource </a:t>
            </a:r>
            <a:r>
              <a:rPr lang="en-US" sz="2200" dirty="0" err="1" smtClean="0"/>
              <a:t>mobilisation</a:t>
            </a:r>
            <a:r>
              <a:rPr lang="en-US" sz="2200" dirty="0" smtClean="0"/>
              <a:t>: </a:t>
            </a:r>
            <a:endParaRPr lang="en-US" sz="2200" i="1" dirty="0" smtClean="0"/>
          </a:p>
          <a:p>
            <a:pPr lvl="1">
              <a:spcBef>
                <a:spcPts val="600"/>
              </a:spcBef>
            </a:pPr>
            <a:r>
              <a:rPr lang="en-US" sz="2200" dirty="0" smtClean="0"/>
              <a:t>Physical planning, land servicing and land allocation: </a:t>
            </a:r>
            <a:endParaRPr lang="en-US" sz="2200" i="1" dirty="0" smtClean="0"/>
          </a:p>
          <a:p>
            <a:pPr lvl="1">
              <a:spcBef>
                <a:spcPts val="600"/>
              </a:spcBef>
            </a:pPr>
            <a:r>
              <a:rPr lang="en-US" sz="2200" dirty="0" smtClean="0"/>
              <a:t>Other…</a:t>
            </a:r>
          </a:p>
          <a:p>
            <a:pPr lvl="1">
              <a:spcBef>
                <a:spcPts val="600"/>
              </a:spcBef>
              <a:buNone/>
            </a:pPr>
            <a:endParaRPr lang="en-US" sz="2200" dirty="0" smtClean="0"/>
          </a:p>
          <a:p>
            <a:pPr>
              <a:lnSpc>
                <a:spcPct val="80000"/>
              </a:lnSpc>
            </a:pPr>
            <a:endParaRPr lang="en-GB" sz="2800" dirty="0" smtClean="0"/>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0400" y="762000"/>
            <a:ext cx="8915400" cy="666750"/>
          </a:xfrm>
        </p:spPr>
        <p:txBody>
          <a:bodyPr/>
          <a:lstStyle/>
          <a:p>
            <a:r>
              <a:rPr lang="en-GB" sz="3600" b="1" dirty="0" smtClean="0"/>
              <a:t>Constraints</a:t>
            </a:r>
          </a:p>
        </p:txBody>
      </p:sp>
      <p:sp>
        <p:nvSpPr>
          <p:cNvPr id="15363" name="Rectangle 3"/>
          <p:cNvSpPr>
            <a:spLocks noGrp="1" noChangeArrowheads="1"/>
          </p:cNvSpPr>
          <p:nvPr>
            <p:ph type="body" idx="1"/>
          </p:nvPr>
        </p:nvSpPr>
        <p:spPr/>
        <p:txBody>
          <a:bodyPr/>
          <a:lstStyle/>
          <a:p>
            <a:r>
              <a:rPr lang="en-US" sz="2800" dirty="0" smtClean="0"/>
              <a:t>Limited fiscal </a:t>
            </a:r>
            <a:r>
              <a:rPr lang="en-US" sz="2800" dirty="0" err="1" smtClean="0"/>
              <a:t>decentralisation</a:t>
            </a:r>
            <a:endParaRPr lang="en-US" sz="2800" dirty="0" smtClean="0"/>
          </a:p>
          <a:p>
            <a:r>
              <a:rPr lang="en-US" sz="2800" dirty="0" smtClean="0"/>
              <a:t>Limited administrative </a:t>
            </a:r>
            <a:r>
              <a:rPr lang="en-US" sz="2800" dirty="0" err="1" smtClean="0"/>
              <a:t>decentralisation</a:t>
            </a:r>
            <a:endParaRPr lang="en-US" sz="2800" dirty="0" smtClean="0"/>
          </a:p>
          <a:p>
            <a:r>
              <a:rPr lang="en-US" sz="2800" dirty="0" smtClean="0"/>
              <a:t>Planning and Coordination Disconnects</a:t>
            </a:r>
          </a:p>
          <a:p>
            <a:r>
              <a:rPr lang="en-US" sz="2800" dirty="0" smtClean="0"/>
              <a:t>Late disbursements of funds</a:t>
            </a:r>
          </a:p>
          <a:p>
            <a:r>
              <a:rPr lang="en-US" sz="2800" dirty="0" smtClean="0"/>
              <a:t>Procurement delays</a:t>
            </a:r>
          </a:p>
          <a:p>
            <a:r>
              <a:rPr lang="en-US" sz="2800" dirty="0" smtClean="0"/>
              <a:t>Political interference and legitimacy </a:t>
            </a:r>
          </a:p>
          <a:p>
            <a:pPr>
              <a:lnSpc>
                <a:spcPct val="80000"/>
              </a:lnSpc>
              <a:buNone/>
            </a:pPr>
            <a:endParaRPr lang="en-GB" sz="2800" dirty="0" smtClean="0"/>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3">
        <a:schemeClr val="bg1"/>
      </p:bgRef>
    </p:bg>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495300" y="1295401"/>
            <a:ext cx="8915400" cy="5029201"/>
          </a:xfrm>
        </p:spPr>
        <p:txBody>
          <a:bodyPr/>
          <a:lstStyle/>
          <a:p>
            <a:pPr>
              <a:buNone/>
            </a:pPr>
            <a:r>
              <a:rPr lang="en-GB" sz="2800" b="1" dirty="0" smtClean="0"/>
              <a:t>Two Main Lines of Accountability: </a:t>
            </a:r>
          </a:p>
          <a:p>
            <a:pPr>
              <a:buNone/>
            </a:pPr>
            <a:endParaRPr lang="en-GB" sz="2000" dirty="0" smtClean="0"/>
          </a:p>
          <a:p>
            <a:pPr>
              <a:buNone/>
            </a:pPr>
            <a:r>
              <a:rPr lang="en-GB" sz="2500" b="1" dirty="0" smtClean="0"/>
              <a:t>1) Horizontal Accountability</a:t>
            </a:r>
          </a:p>
          <a:p>
            <a:pPr lvl="1"/>
            <a:r>
              <a:rPr lang="en-GB" sz="2800" dirty="0" smtClean="0"/>
              <a:t>Between local and central government</a:t>
            </a:r>
          </a:p>
          <a:p>
            <a:pPr lvl="1"/>
            <a:r>
              <a:rPr lang="en-GB" sz="2800" dirty="0" smtClean="0"/>
              <a:t>Across local government </a:t>
            </a:r>
            <a:br>
              <a:rPr lang="en-GB" sz="2800" dirty="0" smtClean="0"/>
            </a:br>
            <a:r>
              <a:rPr lang="en-GB" sz="2800" dirty="0" smtClean="0"/>
              <a:t>(administrative and political)</a:t>
            </a:r>
          </a:p>
          <a:p>
            <a:pPr>
              <a:buNone/>
            </a:pPr>
            <a:endParaRPr lang="en-GB" sz="3000" dirty="0" smtClean="0"/>
          </a:p>
          <a:p>
            <a:pPr>
              <a:buNone/>
            </a:pPr>
            <a:r>
              <a:rPr lang="en-GB" b="1" dirty="0" smtClean="0"/>
              <a:t>2) Vertical Accountability </a:t>
            </a:r>
          </a:p>
          <a:p>
            <a:pPr lvl="1"/>
            <a:r>
              <a:rPr lang="en-GB" sz="2800" dirty="0" smtClean="0"/>
              <a:t>Between local government and citizens</a:t>
            </a:r>
          </a:p>
          <a:p>
            <a:pPr>
              <a:lnSpc>
                <a:spcPct val="80000"/>
              </a:lnSpc>
              <a:buNone/>
            </a:pPr>
            <a:endParaRPr lang="en-GB" sz="2800" dirty="0" smtClean="0"/>
          </a:p>
        </p:txBody>
      </p:sp>
    </p:spTree>
  </p:cSld>
  <p:clrMapOvr>
    <a:overrideClrMapping bg1="lt1" tx1="dk1" bg2="lt2" tx2="dk2" accent1="accent1" accent2="accent2" accent3="accent3" accent4="accent4" accent5="accent5" accent6="accent6" hlink="hlink" folHlink="folHlink"/>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60400" y="457200"/>
            <a:ext cx="8915400" cy="1143000"/>
          </a:xfrm>
        </p:spPr>
        <p:txBody>
          <a:bodyPr/>
          <a:lstStyle/>
          <a:p>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600" dirty="0" smtClean="0"/>
              <a:t/>
            </a:r>
            <a:br>
              <a:rPr lang="en-US" sz="3600" dirty="0" smtClean="0"/>
            </a:br>
            <a:r>
              <a:rPr lang="en-US" sz="3200" b="1" dirty="0" smtClean="0"/>
              <a:t>Horizontal Accountability: Between Local and Central Government</a:t>
            </a:r>
            <a:endParaRPr lang="en-GB" sz="3200" b="1" dirty="0" smtClean="0"/>
          </a:p>
        </p:txBody>
      </p:sp>
      <p:sp>
        <p:nvSpPr>
          <p:cNvPr id="15363" name="Rectangle 3"/>
          <p:cNvSpPr>
            <a:spLocks noGrp="1" noChangeArrowheads="1"/>
          </p:cNvSpPr>
          <p:nvPr>
            <p:ph type="body" idx="1"/>
          </p:nvPr>
        </p:nvSpPr>
        <p:spPr>
          <a:xfrm>
            <a:off x="495300" y="1600201"/>
            <a:ext cx="8915400" cy="4876799"/>
          </a:xfrm>
        </p:spPr>
        <p:txBody>
          <a:bodyPr/>
          <a:lstStyle/>
          <a:p>
            <a:pPr>
              <a:buNone/>
            </a:pPr>
            <a:r>
              <a:rPr lang="en-US" sz="2800" dirty="0" smtClean="0"/>
              <a:t>Involves both:</a:t>
            </a:r>
          </a:p>
          <a:p>
            <a:pPr lvl="1">
              <a:buNone/>
            </a:pPr>
            <a:r>
              <a:rPr lang="en-US" sz="2800" b="1" dirty="0" smtClean="0"/>
              <a:t>- </a:t>
            </a:r>
            <a:r>
              <a:rPr lang="en-US" sz="2600" dirty="0" smtClean="0"/>
              <a:t>Compliance with standards, rules and regulations</a:t>
            </a:r>
          </a:p>
          <a:p>
            <a:pPr lvl="1">
              <a:buFontTx/>
              <a:buChar char="-"/>
            </a:pPr>
            <a:r>
              <a:rPr lang="en-US" sz="2600" dirty="0" smtClean="0"/>
              <a:t>Performance monitoring and reporting</a:t>
            </a:r>
          </a:p>
          <a:p>
            <a:pPr>
              <a:buNone/>
            </a:pPr>
            <a:endParaRPr lang="en-US" sz="800" dirty="0" smtClean="0"/>
          </a:p>
          <a:p>
            <a:pPr lvl="2"/>
            <a:r>
              <a:rPr lang="en-US" sz="2600" dirty="0" smtClean="0"/>
              <a:t>Sector service delivery standards and policies</a:t>
            </a:r>
          </a:p>
          <a:p>
            <a:pPr lvl="2"/>
            <a:r>
              <a:rPr lang="en-US" sz="2600" dirty="0" smtClean="0"/>
              <a:t>PFM rules &amp;regulations, including Audit (</a:t>
            </a:r>
            <a:r>
              <a:rPr lang="en-US" sz="2600" dirty="0" err="1" smtClean="0"/>
              <a:t>SAIs</a:t>
            </a:r>
            <a:r>
              <a:rPr lang="en-US" sz="2600" dirty="0" smtClean="0"/>
              <a:t>)</a:t>
            </a:r>
          </a:p>
          <a:p>
            <a:pPr lvl="2"/>
            <a:r>
              <a:rPr lang="en-US" sz="2600" dirty="0" smtClean="0"/>
              <a:t>HRM rules &amp; regulations</a:t>
            </a:r>
          </a:p>
          <a:p>
            <a:pPr lvl="2"/>
            <a:r>
              <a:rPr lang="en-US" sz="2600" dirty="0" smtClean="0"/>
              <a:t>National Planning, budgeting, M&amp;E  </a:t>
            </a:r>
          </a:p>
          <a:p>
            <a:pPr lvl="2"/>
            <a:r>
              <a:rPr lang="en-US" sz="2600" dirty="0" smtClean="0"/>
              <a:t>“Parent” ministry (Ministry of Local Government)</a:t>
            </a:r>
          </a:p>
          <a:p>
            <a:pPr>
              <a:lnSpc>
                <a:spcPct val="80000"/>
              </a:lnSpc>
              <a:buNone/>
            </a:pPr>
            <a:endParaRPr lang="en-GB" sz="2800" dirty="0" smtClean="0"/>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660400" y="609600"/>
            <a:ext cx="8915400" cy="762000"/>
          </a:xfrm>
        </p:spPr>
        <p:txBody>
          <a:bodyPr>
            <a:normAutofit/>
          </a:bodyPr>
          <a:lstStyle/>
          <a:p>
            <a:pPr fontAlgn="auto">
              <a:spcAft>
                <a:spcPts val="0"/>
              </a:spcAft>
              <a:defRPr/>
            </a:pPr>
            <a:r>
              <a:rPr lang="en-US" sz="3600" b="1" dirty="0" smtClean="0"/>
              <a:t>Between Local and Central Government</a:t>
            </a:r>
          </a:p>
        </p:txBody>
      </p:sp>
      <p:graphicFrame>
        <p:nvGraphicFramePr>
          <p:cNvPr id="5" name="Diagram 4"/>
          <p:cNvGraphicFramePr/>
          <p:nvPr/>
        </p:nvGraphicFramePr>
        <p:xfrm>
          <a:off x="495300" y="1600200"/>
          <a:ext cx="8915400" cy="4817532"/>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660400" y="685800"/>
            <a:ext cx="8915400" cy="1295400"/>
          </a:xfrm>
        </p:spPr>
        <p:txBody>
          <a:bodyPr>
            <a:normAutofit/>
          </a:bodyPr>
          <a:lstStyle/>
          <a:p>
            <a:pPr fontAlgn="auto">
              <a:spcAft>
                <a:spcPts val="0"/>
              </a:spcAft>
              <a:defRPr/>
            </a:pPr>
            <a:r>
              <a:rPr lang="en-GB" sz="3600" b="1" dirty="0" smtClean="0"/>
              <a:t>And Holding Central Government to Account ? </a:t>
            </a:r>
            <a:endParaRPr lang="en-US" sz="3600" b="1" dirty="0" smtClean="0"/>
          </a:p>
        </p:txBody>
      </p:sp>
      <p:sp>
        <p:nvSpPr>
          <p:cNvPr id="16387" name="Rectangle 3"/>
          <p:cNvSpPr>
            <a:spLocks noGrp="1" noChangeArrowheads="1"/>
          </p:cNvSpPr>
          <p:nvPr>
            <p:ph idx="1"/>
          </p:nvPr>
        </p:nvSpPr>
        <p:spPr>
          <a:xfrm>
            <a:off x="577850" y="2057400"/>
            <a:ext cx="8915400" cy="4343400"/>
          </a:xfrm>
        </p:spPr>
        <p:txBody>
          <a:bodyPr/>
          <a:lstStyle/>
          <a:p>
            <a:pPr marL="279400" lvl="1"/>
            <a:r>
              <a:rPr lang="en-GB" sz="2600" dirty="0" smtClean="0"/>
              <a:t>Decentralisation expands lines of accountability</a:t>
            </a:r>
          </a:p>
          <a:p>
            <a:pPr marL="279400" lvl="1"/>
            <a:r>
              <a:rPr lang="en-GB" sz="2600" dirty="0" smtClean="0"/>
              <a:t>Local government in a crucial position: held and holding central government to account</a:t>
            </a:r>
          </a:p>
          <a:p>
            <a:pPr marL="279400" lvl="1"/>
            <a:r>
              <a:rPr lang="en-GB" sz="2600" dirty="0" smtClean="0"/>
              <a:t>Form of mutual accountability is established</a:t>
            </a:r>
          </a:p>
          <a:p>
            <a:pPr lvl="2">
              <a:buNone/>
            </a:pPr>
            <a:r>
              <a:rPr lang="en-GB" sz="2500" dirty="0" smtClean="0"/>
              <a:t>- What mechanisms are in place to sanction?</a:t>
            </a:r>
          </a:p>
          <a:p>
            <a:pPr lvl="2">
              <a:buNone/>
            </a:pPr>
            <a:r>
              <a:rPr lang="en-GB" sz="2500" dirty="0" smtClean="0"/>
              <a:t>- What Role of Associations?</a:t>
            </a:r>
          </a:p>
          <a:p>
            <a:pPr lvl="2">
              <a:buNone/>
            </a:pPr>
            <a:r>
              <a:rPr lang="en-GB" sz="2500" dirty="0" smtClean="0"/>
              <a:t>- The Role of District Commissioner, </a:t>
            </a:r>
            <a:r>
              <a:rPr lang="en-GB" sz="2500" dirty="0" err="1" smtClean="0"/>
              <a:t>Prefet</a:t>
            </a:r>
            <a:r>
              <a:rPr lang="en-GB" sz="2500" dirty="0" smtClean="0"/>
              <a:t>, governor?</a:t>
            </a:r>
          </a:p>
          <a:p>
            <a:pPr lvl="2">
              <a:buNone/>
            </a:pPr>
            <a:r>
              <a:rPr lang="en-GB" sz="2500" dirty="0" smtClean="0"/>
              <a:t>- Informal local institutions: Chieftaincy, community and religious leaders?</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660400" y="914400"/>
            <a:ext cx="8915400" cy="914400"/>
          </a:xfrm>
        </p:spPr>
        <p:txBody>
          <a:bodyPr>
            <a:normAutofit fontScale="90000"/>
          </a:bodyPr>
          <a:lstStyle/>
          <a:p>
            <a:pPr fontAlgn="auto">
              <a:spcAft>
                <a:spcPts val="0"/>
              </a:spcAft>
              <a:defRPr/>
            </a:pPr>
            <a:r>
              <a:rPr lang="en-US" sz="3600" b="1" dirty="0" smtClean="0"/>
              <a:t>Horizontal Accountability: Across Local Government</a:t>
            </a:r>
          </a:p>
        </p:txBody>
      </p:sp>
      <p:sp>
        <p:nvSpPr>
          <p:cNvPr id="16387" name="Rectangle 3"/>
          <p:cNvSpPr>
            <a:spLocks noGrp="1" noChangeArrowheads="1"/>
          </p:cNvSpPr>
          <p:nvPr>
            <p:ph idx="1"/>
          </p:nvPr>
        </p:nvSpPr>
        <p:spPr>
          <a:xfrm>
            <a:off x="660400" y="2133600"/>
            <a:ext cx="8832850" cy="3810000"/>
          </a:xfrm>
        </p:spPr>
        <p:txBody>
          <a:bodyPr/>
          <a:lstStyle/>
          <a:p>
            <a:r>
              <a:rPr lang="en-US" sz="2800" dirty="0" smtClean="0"/>
              <a:t>Influenced by Executive Model and status of elected officials</a:t>
            </a:r>
          </a:p>
          <a:p>
            <a:r>
              <a:rPr lang="en-US" sz="2800" dirty="0" smtClean="0"/>
              <a:t>Elected Officials hold administration to account </a:t>
            </a:r>
          </a:p>
          <a:p>
            <a:r>
              <a:rPr lang="en-US" sz="2800" dirty="0" smtClean="0"/>
              <a:t>Administrator (chief executive) holding line departments to account </a:t>
            </a:r>
          </a:p>
          <a:p>
            <a:r>
              <a:rPr lang="en-US" sz="2800" dirty="0" smtClean="0"/>
              <a:t>Local Government Associations</a:t>
            </a:r>
            <a:endParaRPr lang="en-US" sz="2800" dirty="0" smtClean="0">
              <a:solidFill>
                <a:srgbClr val="7F7F7F"/>
              </a:solidFill>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660400" y="609600"/>
            <a:ext cx="8915400" cy="914400"/>
          </a:xfrm>
        </p:spPr>
        <p:txBody>
          <a:bodyPr>
            <a:normAutofit/>
          </a:bodyPr>
          <a:lstStyle/>
          <a:p>
            <a:pPr fontAlgn="auto">
              <a:spcAft>
                <a:spcPts val="0"/>
              </a:spcAft>
              <a:defRPr/>
            </a:pPr>
            <a:r>
              <a:rPr lang="en-US" sz="3600" dirty="0" smtClean="0"/>
              <a:t>Across Local Government</a:t>
            </a:r>
          </a:p>
        </p:txBody>
      </p:sp>
      <p:graphicFrame>
        <p:nvGraphicFramePr>
          <p:cNvPr id="6" name="Diagram 5"/>
          <p:cNvGraphicFramePr/>
          <p:nvPr/>
        </p:nvGraphicFramePr>
        <p:xfrm>
          <a:off x="495300" y="1600200"/>
          <a:ext cx="8915400" cy="4817532"/>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04850"/>
            <a:ext cx="8915400" cy="1809750"/>
          </a:xfrm>
        </p:spPr>
        <p:txBody>
          <a:bodyPr anchor="t"/>
          <a:lstStyle/>
          <a:p>
            <a:pPr lvl="1"/>
            <a:r>
              <a:rPr lang="en-US" sz="3400" b="1" i="1" dirty="0" smtClean="0"/>
              <a:t>Part 1: </a:t>
            </a:r>
            <a:br>
              <a:rPr lang="en-US" sz="3400" b="1" i="1" dirty="0" smtClean="0"/>
            </a:br>
            <a:r>
              <a:rPr lang="en-US" sz="3400" b="1" i="1" dirty="0" smtClean="0"/>
              <a:t>A political economy framework for </a:t>
            </a:r>
            <a:r>
              <a:rPr lang="en-US" sz="3400" b="1" i="1" dirty="0" err="1" smtClean="0"/>
              <a:t>analysing</a:t>
            </a:r>
            <a:r>
              <a:rPr lang="en-US" sz="3400" b="1" i="1" dirty="0" smtClean="0"/>
              <a:t> </a:t>
            </a:r>
            <a:r>
              <a:rPr lang="en-US" sz="3400" b="1" i="1" dirty="0" err="1" smtClean="0"/>
              <a:t>decentralisation</a:t>
            </a:r>
            <a:r>
              <a:rPr lang="en-US" sz="2627" b="1" i="1" dirty="0" smtClean="0"/>
              <a:t/>
            </a:r>
            <a:br>
              <a:rPr lang="en-US" sz="2627" b="1" i="1" dirty="0" smtClean="0"/>
            </a:br>
            <a:r>
              <a:rPr lang="en-US" sz="2627" b="1" i="1" dirty="0" smtClean="0"/>
              <a:t/>
            </a:r>
            <a:br>
              <a:rPr lang="en-US" sz="2627" b="1" i="1" dirty="0" smtClean="0"/>
            </a:br>
            <a:endParaRPr lang="en-US" dirty="0"/>
          </a:p>
        </p:txBody>
      </p:sp>
      <p:sp>
        <p:nvSpPr>
          <p:cNvPr id="3" name="Content Placeholder 2"/>
          <p:cNvSpPr>
            <a:spLocks noGrp="1"/>
          </p:cNvSpPr>
          <p:nvPr>
            <p:ph idx="1"/>
          </p:nvPr>
        </p:nvSpPr>
        <p:spPr>
          <a:xfrm>
            <a:off x="495300" y="2514600"/>
            <a:ext cx="8915400" cy="3810000"/>
          </a:xfrm>
        </p:spPr>
        <p:txBody>
          <a:bodyPr/>
          <a:lstStyle/>
          <a:p>
            <a:pPr lvl="1" indent="-541338">
              <a:buNone/>
            </a:pPr>
            <a:r>
              <a:rPr lang="en-US" sz="2824" b="1" dirty="0" smtClean="0"/>
              <a:t>Content: </a:t>
            </a:r>
          </a:p>
          <a:p>
            <a:pPr lvl="1">
              <a:buNone/>
            </a:pPr>
            <a:r>
              <a:rPr lang="en-US" sz="2824" dirty="0" smtClean="0"/>
              <a:t>1: introduction to political economy approaches to development</a:t>
            </a:r>
          </a:p>
          <a:p>
            <a:pPr lvl="1">
              <a:buNone/>
            </a:pPr>
            <a:r>
              <a:rPr lang="en-US" sz="2824" dirty="0" smtClean="0"/>
              <a:t>2: the political economy framework for </a:t>
            </a:r>
            <a:r>
              <a:rPr lang="en-US" sz="2824" dirty="0" err="1" smtClean="0"/>
              <a:t>analysing</a:t>
            </a:r>
            <a:r>
              <a:rPr lang="en-US" sz="2824" dirty="0" smtClean="0"/>
              <a:t> </a:t>
            </a:r>
            <a:r>
              <a:rPr lang="en-US" sz="2824" dirty="0" err="1" smtClean="0"/>
              <a:t>decentralisation</a:t>
            </a:r>
            <a:endParaRPr lang="en-US" sz="2824" dirty="0" smtClean="0"/>
          </a:p>
          <a:p>
            <a:pPr lvl="1">
              <a:buNone/>
            </a:pPr>
            <a:r>
              <a:rPr lang="en-US" sz="2824" dirty="0" smtClean="0"/>
              <a:t>3: from theory to practice – how to </a:t>
            </a:r>
            <a:r>
              <a:rPr lang="en-US" sz="2824" dirty="0" err="1" smtClean="0"/>
              <a:t>organise</a:t>
            </a:r>
            <a:r>
              <a:rPr lang="en-US" sz="2824" dirty="0" smtClean="0"/>
              <a:t> a political economy analysis?</a:t>
            </a:r>
          </a:p>
          <a:p>
            <a:endParaRPr lang="en-US" dirty="0"/>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660400" y="762000"/>
            <a:ext cx="8915400" cy="838200"/>
          </a:xfrm>
        </p:spPr>
        <p:txBody>
          <a:bodyPr>
            <a:normAutofit fontScale="90000"/>
          </a:bodyPr>
          <a:lstStyle/>
          <a:p>
            <a:pPr fontAlgn="auto">
              <a:spcAft>
                <a:spcPts val="0"/>
              </a:spcAft>
              <a:defRPr/>
            </a:pPr>
            <a:r>
              <a:rPr lang="en-US" sz="3600" b="1" dirty="0" smtClean="0"/>
              <a:t>Vertical Accountability: Between Local Government and Citizens</a:t>
            </a:r>
          </a:p>
        </p:txBody>
      </p:sp>
      <p:sp>
        <p:nvSpPr>
          <p:cNvPr id="16387" name="Rectangle 3"/>
          <p:cNvSpPr>
            <a:spLocks noGrp="1" noChangeArrowheads="1"/>
          </p:cNvSpPr>
          <p:nvPr>
            <p:ph idx="1"/>
          </p:nvPr>
        </p:nvSpPr>
        <p:spPr>
          <a:xfrm>
            <a:off x="577850" y="1828800"/>
            <a:ext cx="8915400" cy="4419600"/>
          </a:xfrm>
        </p:spPr>
        <p:txBody>
          <a:bodyPr/>
          <a:lstStyle/>
          <a:p>
            <a:r>
              <a:rPr lang="en-US" dirty="0" smtClean="0"/>
              <a:t>Ballot Box/ local Elections </a:t>
            </a:r>
          </a:p>
          <a:p>
            <a:pPr lvl="1">
              <a:buNone/>
            </a:pPr>
            <a:endParaRPr lang="en-US" sz="1200" dirty="0" smtClean="0"/>
          </a:p>
          <a:p>
            <a:r>
              <a:rPr lang="en-US" dirty="0" smtClean="0"/>
              <a:t>Transparency through information sharing</a:t>
            </a:r>
          </a:p>
          <a:p>
            <a:pPr lvl="1">
              <a:buNone/>
            </a:pPr>
            <a:endParaRPr lang="en-US" sz="1200" dirty="0" smtClean="0"/>
          </a:p>
          <a:p>
            <a:r>
              <a:rPr lang="en-US" dirty="0" smtClean="0"/>
              <a:t>Direct participation in project activities </a:t>
            </a:r>
            <a:r>
              <a:rPr lang="en-US" dirty="0" err="1" smtClean="0"/>
              <a:t>eg</a:t>
            </a:r>
            <a:r>
              <a:rPr lang="en-US" dirty="0" smtClean="0"/>
              <a:t> “Joint action” </a:t>
            </a:r>
          </a:p>
          <a:p>
            <a:pPr>
              <a:buNone/>
            </a:pPr>
            <a:endParaRPr lang="en-US" sz="1200" dirty="0" smtClean="0"/>
          </a:p>
          <a:p>
            <a:r>
              <a:rPr lang="en-US" dirty="0" smtClean="0"/>
              <a:t>Social Accountability and watchdog function</a:t>
            </a:r>
          </a:p>
          <a:p>
            <a:pPr>
              <a:buNone/>
            </a:pPr>
            <a:endParaRPr lang="en-US" sz="1200" dirty="0" smtClean="0"/>
          </a:p>
          <a:p>
            <a:r>
              <a:rPr lang="en-US" dirty="0" smtClean="0"/>
              <a:t>Multi-stakeholder dialogue/monitoring/ consultative bodies</a:t>
            </a:r>
            <a:endParaRPr lang="en-US" dirty="0" smtClean="0">
              <a:solidFill>
                <a:srgbClr val="7F7F7F"/>
              </a:solidFill>
            </a:endParaRPr>
          </a:p>
          <a:p>
            <a:pPr lvl="1">
              <a:buNone/>
            </a:pPr>
            <a:endParaRPr lang="en-US" sz="1200" dirty="0" smtClean="0">
              <a:solidFill>
                <a:srgbClr val="7F7F7F"/>
              </a:solidFill>
            </a:endParaRPr>
          </a:p>
          <a:p>
            <a:r>
              <a:rPr lang="en-US" dirty="0" smtClean="0"/>
              <a:t>Participation in local planning &amp; budgeting</a:t>
            </a:r>
            <a:endParaRPr lang="en-GB"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a:xfrm>
            <a:off x="660400" y="609600"/>
            <a:ext cx="8915400" cy="838200"/>
          </a:xfrm>
        </p:spPr>
        <p:txBody>
          <a:bodyPr>
            <a:normAutofit/>
          </a:bodyPr>
          <a:lstStyle/>
          <a:p>
            <a:pPr fontAlgn="auto">
              <a:spcAft>
                <a:spcPts val="0"/>
              </a:spcAft>
              <a:defRPr/>
            </a:pPr>
            <a:r>
              <a:rPr lang="en-US" sz="3600" dirty="0" smtClean="0"/>
              <a:t>Between Local Government and Citizens</a:t>
            </a:r>
          </a:p>
        </p:txBody>
      </p:sp>
      <p:sp>
        <p:nvSpPr>
          <p:cNvPr id="37" name="Content Placeholder 2"/>
          <p:cNvSpPr>
            <a:spLocks noGrp="1"/>
          </p:cNvSpPr>
          <p:nvPr>
            <p:ph idx="1"/>
          </p:nvPr>
        </p:nvSpPr>
        <p:spPr>
          <a:xfrm>
            <a:off x="742950" y="1345622"/>
            <a:ext cx="8420100" cy="4535588"/>
          </a:xfrm>
        </p:spPr>
        <p:txBody>
          <a:bodyPr/>
          <a:lstStyle/>
          <a:p>
            <a:endParaRPr lang="en-US" dirty="0" smtClean="0">
              <a:solidFill>
                <a:srgbClr val="FF0000"/>
              </a:solidFill>
            </a:endParaRPr>
          </a:p>
          <a:p>
            <a:pPr>
              <a:buNone/>
            </a:pPr>
            <a:endParaRPr lang="en-US" dirty="0" smtClean="0">
              <a:solidFill>
                <a:srgbClr val="FF0000"/>
              </a:solidFill>
            </a:endParaRPr>
          </a:p>
        </p:txBody>
      </p:sp>
      <p:grpSp>
        <p:nvGrpSpPr>
          <p:cNvPr id="38" name="Group 37"/>
          <p:cNvGrpSpPr/>
          <p:nvPr/>
        </p:nvGrpSpPr>
        <p:grpSpPr>
          <a:xfrm>
            <a:off x="577850" y="1676400"/>
            <a:ext cx="8997950" cy="4555066"/>
            <a:chOff x="457200" y="1303174"/>
            <a:chExt cx="8229600" cy="5384799"/>
          </a:xfrm>
        </p:grpSpPr>
        <p:graphicFrame>
          <p:nvGraphicFramePr>
            <p:cNvPr id="39" name="Diagram 38"/>
            <p:cNvGraphicFramePr/>
            <p:nvPr/>
          </p:nvGraphicFramePr>
          <p:xfrm>
            <a:off x="457200" y="1303174"/>
            <a:ext cx="8229600" cy="5384799"/>
          </p:xfrm>
          <a:graphic>
            <a:graphicData uri="http://schemas.openxmlformats.org/drawingml/2006/diagram">
              <a:relIds xmlns:dgm="http://schemas.openxmlformats.org/drawingml/2006/diagram" xmlns:r="http://schemas.openxmlformats.org/officeDocument/2006/relationships" r:dm="rId3" r:lo="rId4" r:qs="rId5" r:cs="rId6"/>
            </a:graphicData>
          </a:graphic>
        </p:graphicFrame>
        <p:cxnSp>
          <p:nvCxnSpPr>
            <p:cNvPr id="40" name="Straight Connector 39"/>
            <p:cNvCxnSpPr/>
            <p:nvPr/>
          </p:nvCxnSpPr>
          <p:spPr>
            <a:xfrm rot="10800000" flipV="1">
              <a:off x="1955800" y="4241799"/>
              <a:ext cx="2057405" cy="1049868"/>
            </a:xfrm>
            <a:prstGeom prst="line">
              <a:avLst/>
            </a:prstGeom>
            <a:ln w="9525">
              <a:prstDash val="dash"/>
            </a:ln>
          </p:spPr>
          <p:style>
            <a:lnRef idx="2">
              <a:schemeClr val="accent1"/>
            </a:lnRef>
            <a:fillRef idx="0">
              <a:schemeClr val="accent1"/>
            </a:fillRef>
            <a:effectRef idx="1">
              <a:schemeClr val="accent1"/>
            </a:effectRef>
            <a:fontRef idx="minor">
              <a:schemeClr val="tx1"/>
            </a:fontRef>
          </p:style>
        </p:cxnSp>
        <p:grpSp>
          <p:nvGrpSpPr>
            <p:cNvPr id="41" name="Group 10"/>
            <p:cNvGrpSpPr/>
            <p:nvPr/>
          </p:nvGrpSpPr>
          <p:grpSpPr>
            <a:xfrm>
              <a:off x="596157" y="4934581"/>
              <a:ext cx="1483151" cy="1483151"/>
              <a:chOff x="3373224" y="3882340"/>
              <a:chExt cx="1483151" cy="1483151"/>
            </a:xfrm>
          </p:grpSpPr>
          <p:sp>
            <p:nvSpPr>
              <p:cNvPr id="42" name="Oval 41"/>
              <p:cNvSpPr/>
              <p:nvPr/>
            </p:nvSpPr>
            <p:spPr>
              <a:xfrm>
                <a:off x="3373224" y="3882340"/>
                <a:ext cx="1483151" cy="1483151"/>
              </a:xfrm>
              <a:prstGeom prst="ellipse">
                <a:avLst/>
              </a:prstGeom>
              <a:ln>
                <a:solidFill>
                  <a:schemeClr val="tx1"/>
                </a:solidFill>
                <a:prstDash val="dash"/>
              </a:ln>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sp>
            <p:nvSpPr>
              <p:cNvPr id="43" name="Oval 4"/>
              <p:cNvSpPr/>
              <p:nvPr/>
            </p:nvSpPr>
            <p:spPr>
              <a:xfrm>
                <a:off x="3590426" y="4099542"/>
                <a:ext cx="1048747" cy="1048747"/>
              </a:xfrm>
              <a:prstGeom prst="rect">
                <a:avLst/>
              </a:prstGeom>
              <a:ln>
                <a:noFill/>
                <a:prstDash val="dash"/>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n-US" sz="1600" dirty="0" smtClean="0"/>
                  <a:t>Traditional leaders?</a:t>
                </a:r>
                <a:endParaRPr lang="en-US" sz="1600" dirty="0"/>
              </a:p>
            </p:txBody>
          </p:sp>
        </p:grpSp>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71746" name="Rectangle 2"/>
          <p:cNvSpPr>
            <a:spLocks noGrp="1" noChangeArrowheads="1"/>
          </p:cNvSpPr>
          <p:nvPr>
            <p:ph type="title"/>
          </p:nvPr>
        </p:nvSpPr>
        <p:spPr>
          <a:xfrm>
            <a:off x="495300" y="609600"/>
            <a:ext cx="9163050" cy="1066800"/>
          </a:xfrm>
        </p:spPr>
        <p:txBody>
          <a:bodyPr>
            <a:normAutofit fontScale="90000"/>
          </a:bodyPr>
          <a:lstStyle/>
          <a:p>
            <a:pPr fontAlgn="auto">
              <a:spcAft>
                <a:spcPts val="0"/>
              </a:spcAft>
              <a:defRPr/>
            </a:pPr>
            <a:r>
              <a:rPr lang="en-US" sz="3600" b="1" dirty="0" smtClean="0"/>
              <a:t>Challenges for donors in supporting Domestic Accountability in </a:t>
            </a:r>
            <a:r>
              <a:rPr lang="en-US" sz="3600" b="1" dirty="0" err="1" smtClean="0"/>
              <a:t>decentralised</a:t>
            </a:r>
            <a:r>
              <a:rPr lang="en-US" sz="3600" b="1" dirty="0" smtClean="0"/>
              <a:t> context</a:t>
            </a:r>
          </a:p>
        </p:txBody>
      </p:sp>
      <p:sp>
        <p:nvSpPr>
          <p:cNvPr id="16387" name="Rectangle 3"/>
          <p:cNvSpPr>
            <a:spLocks noGrp="1" noChangeArrowheads="1"/>
          </p:cNvSpPr>
          <p:nvPr>
            <p:ph idx="1"/>
          </p:nvPr>
        </p:nvSpPr>
        <p:spPr>
          <a:xfrm>
            <a:off x="412750" y="1752600"/>
            <a:ext cx="9245600" cy="4495800"/>
          </a:xfrm>
        </p:spPr>
        <p:txBody>
          <a:bodyPr/>
          <a:lstStyle/>
          <a:p>
            <a:pPr marL="279400" lvl="1">
              <a:buNone/>
            </a:pPr>
            <a:r>
              <a:rPr lang="en-US" sz="2200" b="1" dirty="0" smtClean="0"/>
              <a:t>Understanding Context (see chapter 1)</a:t>
            </a:r>
          </a:p>
          <a:p>
            <a:pPr marL="279400" lvl="1">
              <a:buNone/>
            </a:pPr>
            <a:endParaRPr lang="en-US" sz="2200" b="1" dirty="0" smtClean="0"/>
          </a:p>
          <a:p>
            <a:pPr marL="279400" lvl="1">
              <a:buNone/>
            </a:pPr>
            <a:r>
              <a:rPr lang="en-US" sz="2200" b="1" dirty="0" smtClean="0"/>
              <a:t>Possible impact of donor presence on domestic accountability</a:t>
            </a:r>
          </a:p>
          <a:p>
            <a:pPr marL="509588" lvl="2"/>
            <a:r>
              <a:rPr lang="en-US" sz="2000" dirty="0" smtClean="0"/>
              <a:t>Lines of accountability may change: direct bilateral lines with LG, parallel lines to CG</a:t>
            </a:r>
          </a:p>
          <a:p>
            <a:pPr marL="509588" lvl="2"/>
            <a:r>
              <a:rPr lang="en-US" sz="2000" dirty="0" smtClean="0"/>
              <a:t>Altered power relations CG-LG and among LG  </a:t>
            </a:r>
          </a:p>
          <a:p>
            <a:pPr marL="509588" lvl="2"/>
            <a:r>
              <a:rPr lang="en-US" sz="2000" dirty="0" smtClean="0"/>
              <a:t>Strengthened Horizontal but weakened vertical accountability</a:t>
            </a:r>
          </a:p>
          <a:p>
            <a:pPr marL="234951" lvl="1">
              <a:buNone/>
            </a:pPr>
            <a:endParaRPr lang="en-US" sz="2300" b="1" dirty="0" smtClean="0"/>
          </a:p>
          <a:p>
            <a:pPr marL="234951" lvl="1">
              <a:buNone/>
            </a:pPr>
            <a:r>
              <a:rPr lang="en-US" sz="2300" b="1" dirty="0" smtClean="0"/>
              <a:t>Towards a Common Donor Approach – Guiding Principles</a:t>
            </a:r>
          </a:p>
          <a:p>
            <a:pPr marL="236538" lvl="1" indent="-236538">
              <a:buNone/>
            </a:pPr>
            <a:r>
              <a:rPr lang="en-US" sz="2000" b="1" dirty="0" smtClean="0"/>
              <a:t> </a:t>
            </a:r>
            <a:endParaRPr lang="en-US" sz="2000" b="1" i="1" u="sng" dirty="0" smtClean="0"/>
          </a:p>
          <a:p>
            <a:pPr>
              <a:lnSpc>
                <a:spcPct val="90000"/>
              </a:lnSpc>
            </a:pPr>
            <a:endParaRPr lang="en-GB"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838200"/>
            <a:ext cx="8915400" cy="685800"/>
          </a:xfrm>
        </p:spPr>
        <p:txBody>
          <a:bodyPr/>
          <a:lstStyle/>
          <a:p>
            <a:r>
              <a:rPr lang="en-GB" sz="3200" b="1" dirty="0" smtClean="0"/>
              <a:t>Orientations provided in the Guiding Principles</a:t>
            </a:r>
            <a:endParaRPr lang="en-GB" sz="3200" b="1" dirty="0"/>
          </a:p>
        </p:txBody>
      </p:sp>
      <p:sp>
        <p:nvSpPr>
          <p:cNvPr id="3" name="Content Placeholder 2"/>
          <p:cNvSpPr>
            <a:spLocks noGrp="1"/>
          </p:cNvSpPr>
          <p:nvPr>
            <p:ph idx="1"/>
          </p:nvPr>
        </p:nvSpPr>
        <p:spPr>
          <a:xfrm>
            <a:off x="495300" y="1752601"/>
            <a:ext cx="8915400" cy="4343399"/>
          </a:xfrm>
        </p:spPr>
        <p:txBody>
          <a:bodyPr/>
          <a:lstStyle/>
          <a:p>
            <a:pPr lvl="0"/>
            <a:r>
              <a:rPr lang="en-US" sz="2400" dirty="0" err="1" smtClean="0"/>
              <a:t>Recognise</a:t>
            </a:r>
            <a:r>
              <a:rPr lang="en-US" sz="2400" dirty="0" smtClean="0"/>
              <a:t> </a:t>
            </a:r>
            <a:r>
              <a:rPr lang="en-US" sz="2400" dirty="0" err="1" smtClean="0"/>
              <a:t>decentralisation</a:t>
            </a:r>
            <a:r>
              <a:rPr lang="en-US" sz="2400" dirty="0" smtClean="0"/>
              <a:t> as a political process</a:t>
            </a:r>
          </a:p>
          <a:p>
            <a:pPr lvl="0">
              <a:buNone/>
            </a:pPr>
            <a:endParaRPr lang="en-US" sz="2400" dirty="0" smtClean="0"/>
          </a:p>
          <a:p>
            <a:pPr lvl="0"/>
            <a:r>
              <a:rPr lang="en-US" sz="2400" dirty="0" smtClean="0"/>
              <a:t>strengthen multi-actor ownership: foster joint analytical work and policy dialogue between all state and non-state actors.</a:t>
            </a:r>
          </a:p>
          <a:p>
            <a:pPr lvl="0">
              <a:buNone/>
            </a:pPr>
            <a:endParaRPr lang="en-US" sz="2400" dirty="0" smtClean="0"/>
          </a:p>
          <a:p>
            <a:pPr lvl="0"/>
            <a:r>
              <a:rPr lang="en-US" sz="2400" dirty="0" smtClean="0"/>
              <a:t>Consolidate legitimacy of local governments while empowering civil society to participate in the processes of local governance and </a:t>
            </a:r>
            <a:r>
              <a:rPr lang="en-US" sz="2400" dirty="0" err="1" smtClean="0"/>
              <a:t>decentralisation</a:t>
            </a:r>
            <a:r>
              <a:rPr lang="en-GB" sz="2400" dirty="0" smtClean="0"/>
              <a:t> </a:t>
            </a:r>
          </a:p>
          <a:p>
            <a:endParaRPr lang="en-GB" dirty="0"/>
          </a:p>
        </p:txBody>
      </p:sp>
    </p:spTree>
  </p:cSld>
  <p:clrMapOvr>
    <a:masterClrMapping/>
  </p:clrMapOvr>
</p:sld>
</file>

<file path=ppt/slides/slide6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704850"/>
            <a:ext cx="8915400" cy="666750"/>
          </a:xfrm>
        </p:spPr>
        <p:txBody>
          <a:bodyPr/>
          <a:lstStyle/>
          <a:p>
            <a:r>
              <a:rPr lang="en-GB" sz="3200" b="1" dirty="0" smtClean="0"/>
              <a:t>Orientations provided in the Guiding Principles</a:t>
            </a:r>
            <a:endParaRPr lang="en-GB" sz="3200" b="1" dirty="0"/>
          </a:p>
        </p:txBody>
      </p:sp>
      <p:sp>
        <p:nvSpPr>
          <p:cNvPr id="3" name="Content Placeholder 2"/>
          <p:cNvSpPr>
            <a:spLocks noGrp="1"/>
          </p:cNvSpPr>
          <p:nvPr>
            <p:ph idx="1"/>
          </p:nvPr>
        </p:nvSpPr>
        <p:spPr>
          <a:xfrm>
            <a:off x="495300" y="1524001"/>
            <a:ext cx="8915400" cy="4800600"/>
          </a:xfrm>
        </p:spPr>
        <p:txBody>
          <a:bodyPr/>
          <a:lstStyle/>
          <a:p>
            <a:r>
              <a:rPr lang="en-US" sz="2400" dirty="0" smtClean="0"/>
              <a:t>Support to </a:t>
            </a:r>
            <a:r>
              <a:rPr lang="en-US" sz="2400" dirty="0" err="1" smtClean="0"/>
              <a:t>decentralisation</a:t>
            </a:r>
            <a:r>
              <a:rPr lang="en-US" sz="2400" dirty="0" smtClean="0"/>
              <a:t> should enhance local governments’ accountability, and modalities for downwards, horizontal and upwards accountability</a:t>
            </a:r>
          </a:p>
          <a:p>
            <a:endParaRPr lang="en-US" sz="800" dirty="0" smtClean="0"/>
          </a:p>
          <a:p>
            <a:pPr lvl="0"/>
            <a:r>
              <a:rPr lang="en-US" sz="2400" dirty="0" smtClean="0"/>
              <a:t>Support strengthened public financial and procurement systems, and rely to extent possible on the government's </a:t>
            </a:r>
            <a:r>
              <a:rPr lang="en-US" sz="2400" dirty="0" err="1" smtClean="0"/>
              <a:t>decentralised</a:t>
            </a:r>
            <a:r>
              <a:rPr lang="en-US" sz="2400" dirty="0" smtClean="0"/>
              <a:t> budget and accounting system, control systems and auditing.</a:t>
            </a:r>
          </a:p>
          <a:p>
            <a:pPr lvl="0"/>
            <a:endParaRPr lang="en-GB" sz="800" dirty="0" smtClean="0"/>
          </a:p>
          <a:p>
            <a:pPr lvl="0"/>
            <a:r>
              <a:rPr lang="en-GB" dirty="0" smtClean="0"/>
              <a:t> </a:t>
            </a:r>
            <a:r>
              <a:rPr lang="en-US" sz="2400" dirty="0" smtClean="0"/>
              <a:t>Empower local governments and citizens, by supporting both supply side local government accountability and demand side local accountability</a:t>
            </a:r>
            <a:r>
              <a:rPr lang="en-US" dirty="0" smtClean="0"/>
              <a:t>.</a:t>
            </a:r>
            <a:endParaRPr lang="en-GB" dirty="0" smtClean="0"/>
          </a:p>
          <a:p>
            <a:endParaRPr lang="en-GB" dirty="0"/>
          </a:p>
        </p:txBody>
      </p:sp>
    </p:spTree>
  </p:cSld>
  <p:clrMapOvr>
    <a:masterClrMapping/>
  </p:clrMapOvr>
</p:sld>
</file>

<file path=ppt/slides/slide6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answers</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3010" name="Titel 1"/>
          <p:cNvSpPr>
            <a:spLocks noGrp="1"/>
          </p:cNvSpPr>
          <p:nvPr>
            <p:ph type="title"/>
          </p:nvPr>
        </p:nvSpPr>
        <p:spPr>
          <a:xfrm>
            <a:off x="851298" y="533400"/>
            <a:ext cx="6660753" cy="1600200"/>
          </a:xfrm>
        </p:spPr>
        <p:txBody>
          <a:bodyPr anchor="ctr"/>
          <a:lstStyle/>
          <a:p>
            <a:r>
              <a:rPr lang="en-US" dirty="0" smtClean="0"/>
              <a:t>PART 3: </a:t>
            </a:r>
            <a:br>
              <a:rPr lang="en-US" dirty="0" smtClean="0"/>
            </a:br>
            <a:r>
              <a:rPr lang="en-US" dirty="0" smtClean="0"/>
              <a:t>GROUP EXERCISE</a:t>
            </a:r>
            <a:endParaRPr lang="en-GB" b="1" dirty="0"/>
          </a:p>
        </p:txBody>
      </p:sp>
      <p:sp>
        <p:nvSpPr>
          <p:cNvPr id="43011" name="Rectangle 3"/>
          <p:cNvSpPr txBox="1">
            <a:spLocks noChangeArrowheads="1"/>
          </p:cNvSpPr>
          <p:nvPr/>
        </p:nvSpPr>
        <p:spPr bwMode="auto">
          <a:xfrm>
            <a:off x="825500" y="2362200"/>
            <a:ext cx="8738262" cy="4495800"/>
          </a:xfrm>
          <a:prstGeom prst="rect">
            <a:avLst/>
          </a:prstGeom>
          <a:noFill/>
          <a:ln w="9525">
            <a:noFill/>
            <a:miter lim="800000"/>
            <a:headEnd/>
            <a:tailEnd/>
          </a:ln>
        </p:spPr>
        <p:txBody>
          <a:bodyPr>
            <a:prstTxWarp prst="textNoShape">
              <a:avLst/>
            </a:prstTxWarp>
          </a:bodyPr>
          <a:lstStyle/>
          <a:p>
            <a:pPr marL="184150" indent="-184150">
              <a:spcAft>
                <a:spcPts val="1200"/>
              </a:spcAft>
              <a:buClr>
                <a:srgbClr val="20C9F8"/>
              </a:buClr>
              <a:buFont typeface="Arial" charset="0"/>
              <a:buChar char="•"/>
            </a:pPr>
            <a:r>
              <a:rPr lang="nl-NL" sz="2400" dirty="0" smtClean="0"/>
              <a:t> </a:t>
            </a:r>
            <a:endParaRPr lang="nl-NL" sz="2400" b="1" dirty="0" smtClean="0"/>
          </a:p>
          <a:p>
            <a:pPr marL="184150" indent="-184150">
              <a:buClr>
                <a:srgbClr val="20C9F8"/>
              </a:buClr>
            </a:pPr>
            <a:endParaRPr dirty="0"/>
          </a:p>
        </p:txBody>
      </p:sp>
      <p:pic>
        <p:nvPicPr>
          <p:cNvPr id="43012" name="Picture 5" descr="http://allencentre.wikispaces.com/file/view/question-mark.jpg/34233941/question-mark.jpg"/>
          <p:cNvPicPr>
            <a:picLocks noChangeAspect="1" noChangeArrowheads="1"/>
          </p:cNvPicPr>
          <p:nvPr/>
        </p:nvPicPr>
        <p:blipFill>
          <a:blip r:embed="rId3"/>
          <a:srcRect/>
          <a:stretch>
            <a:fillRect/>
          </a:stretch>
        </p:blipFill>
        <p:spPr bwMode="auto">
          <a:xfrm>
            <a:off x="7537848" y="0"/>
            <a:ext cx="2368153" cy="1785938"/>
          </a:xfrm>
          <a:prstGeom prst="rect">
            <a:avLst/>
          </a:prstGeom>
          <a:noFill/>
          <a:ln w="9525">
            <a:noFill/>
            <a:miter lim="800000"/>
            <a:headEnd/>
            <a:tailEnd/>
          </a:ln>
        </p:spPr>
      </p:pic>
      <p:sp>
        <p:nvSpPr>
          <p:cNvPr id="5" name="Rectangle 4"/>
          <p:cNvSpPr/>
          <p:nvPr/>
        </p:nvSpPr>
        <p:spPr>
          <a:xfrm>
            <a:off x="495300" y="2209801"/>
            <a:ext cx="8915400" cy="4154983"/>
          </a:xfrm>
          <a:prstGeom prst="rect">
            <a:avLst/>
          </a:prstGeom>
        </p:spPr>
        <p:txBody>
          <a:bodyPr wrap="square">
            <a:spAutoFit/>
          </a:bodyPr>
          <a:lstStyle/>
          <a:p>
            <a:pPr marL="514350" indent="-514350">
              <a:buNone/>
            </a:pPr>
            <a:r>
              <a:rPr lang="en-US" b="1" dirty="0" smtClean="0">
                <a:solidFill>
                  <a:srgbClr val="FF0000"/>
                </a:solidFill>
              </a:rPr>
              <a:t>(10 minutes) - introduction</a:t>
            </a:r>
          </a:p>
          <a:p>
            <a:pPr marL="514350" indent="-514350">
              <a:buNone/>
            </a:pPr>
            <a:r>
              <a:rPr lang="en-US" dirty="0" smtClean="0"/>
              <a:t>	how to undertake a </a:t>
            </a:r>
            <a:r>
              <a:rPr lang="en-US" i="1" dirty="0" smtClean="0"/>
              <a:t>Political Economy of </a:t>
            </a:r>
            <a:r>
              <a:rPr lang="en-US" i="1" dirty="0" err="1" smtClean="0"/>
              <a:t>Decentralisation</a:t>
            </a:r>
            <a:r>
              <a:rPr lang="en-US" i="1" dirty="0" smtClean="0"/>
              <a:t> Country Assessment (PEDCA)</a:t>
            </a:r>
            <a:r>
              <a:rPr lang="en-US" dirty="0" smtClean="0"/>
              <a:t>? An introduction to the group work</a:t>
            </a:r>
          </a:p>
          <a:p>
            <a:pPr marL="514350" indent="-514350">
              <a:buNone/>
            </a:pPr>
            <a:r>
              <a:rPr lang="en-US" b="1" dirty="0" smtClean="0">
                <a:solidFill>
                  <a:srgbClr val="FF0000"/>
                </a:solidFill>
              </a:rPr>
              <a:t>(50 minutes) – group work </a:t>
            </a:r>
          </a:p>
          <a:p>
            <a:pPr marL="514350" indent="-514350">
              <a:buNone/>
            </a:pPr>
            <a:r>
              <a:rPr lang="en-US" dirty="0" smtClean="0"/>
              <a:t>	- reading of Annex 1, World Bank – guidance to drafting PEDCA </a:t>
            </a:r>
            <a:r>
              <a:rPr lang="en-US" dirty="0" err="1" smtClean="0"/>
              <a:t>TORs</a:t>
            </a:r>
            <a:r>
              <a:rPr lang="en-US" dirty="0" smtClean="0"/>
              <a:t> + two group members who go to the GOVNET guidance on governance assessments</a:t>
            </a:r>
          </a:p>
          <a:p>
            <a:pPr marL="514350" indent="-514350">
              <a:buNone/>
            </a:pPr>
            <a:r>
              <a:rPr lang="en-US" dirty="0" smtClean="0"/>
              <a:t>	- discussion in group to answer key questions –</a:t>
            </a:r>
          </a:p>
          <a:p>
            <a:pPr marL="514350" indent="-514350">
              <a:buNone/>
            </a:pPr>
            <a:r>
              <a:rPr lang="en-US" b="1" dirty="0" smtClean="0">
                <a:solidFill>
                  <a:srgbClr val="FF0000"/>
                </a:solidFill>
              </a:rPr>
              <a:t>(30 minutes)</a:t>
            </a:r>
          </a:p>
          <a:p>
            <a:pPr marL="514350" indent="-514350">
              <a:buNone/>
            </a:pPr>
            <a:r>
              <a:rPr lang="en-US" dirty="0" smtClean="0"/>
              <a:t>	plenary session – restitution and discussion</a:t>
            </a:r>
          </a:p>
          <a:p>
            <a:endParaRPr lang="en-US" dirty="0"/>
          </a:p>
        </p:txBody>
      </p:sp>
    </p:spTree>
  </p:cSld>
  <p:clrMapOvr>
    <a:masterClrMapping/>
  </p:clrMapOvr>
</p:sld>
</file>

<file path=ppt/slides/slide6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95300" y="0"/>
            <a:ext cx="8915400" cy="762000"/>
          </a:xfrm>
        </p:spPr>
        <p:txBody>
          <a:bodyPr anchor="t"/>
          <a:lstStyle/>
          <a:p>
            <a:r>
              <a:rPr lang="en-US" sz="3800" b="1" dirty="0" smtClean="0">
                <a:solidFill>
                  <a:srgbClr val="008000"/>
                </a:solidFill>
              </a:rPr>
              <a:t>Each group:</a:t>
            </a:r>
            <a:endParaRPr lang="en-US" sz="3800" b="1" dirty="0">
              <a:solidFill>
                <a:srgbClr val="008000"/>
              </a:solidFill>
            </a:endParaRPr>
          </a:p>
        </p:txBody>
      </p:sp>
      <p:sp>
        <p:nvSpPr>
          <p:cNvPr id="3" name="Content Placeholder 2"/>
          <p:cNvSpPr>
            <a:spLocks noGrp="1"/>
          </p:cNvSpPr>
          <p:nvPr>
            <p:ph idx="1"/>
          </p:nvPr>
        </p:nvSpPr>
        <p:spPr>
          <a:xfrm>
            <a:off x="495300" y="762000"/>
            <a:ext cx="8915400" cy="6096000"/>
          </a:xfrm>
        </p:spPr>
        <p:txBody>
          <a:bodyPr/>
          <a:lstStyle/>
          <a:p>
            <a:pPr marL="514350" indent="-514350">
              <a:buFont typeface="Wingdings" charset="2"/>
              <a:buChar char="Ø"/>
            </a:pPr>
            <a:r>
              <a:rPr lang="en-US" sz="2200" b="1" dirty="0" smtClean="0">
                <a:solidFill>
                  <a:srgbClr val="FF0000"/>
                </a:solidFill>
              </a:rPr>
              <a:t>Is a consultancy company or </a:t>
            </a:r>
            <a:r>
              <a:rPr lang="en-US" sz="2200" b="1" dirty="0" err="1" smtClean="0">
                <a:solidFill>
                  <a:srgbClr val="FF0000"/>
                </a:solidFill>
              </a:rPr>
              <a:t>specialised</a:t>
            </a:r>
            <a:r>
              <a:rPr lang="en-US" sz="2200" b="1" dirty="0" smtClean="0">
                <a:solidFill>
                  <a:srgbClr val="FF0000"/>
                </a:solidFill>
              </a:rPr>
              <a:t> think tank that has introduced a bid</a:t>
            </a:r>
          </a:p>
          <a:p>
            <a:pPr marL="514350" indent="-514350">
              <a:buFont typeface="Wingdings" charset="2"/>
              <a:buChar char="Ø"/>
            </a:pPr>
            <a:r>
              <a:rPr lang="en-US" sz="2200" b="1" dirty="0" smtClean="0">
                <a:solidFill>
                  <a:srgbClr val="FF0000"/>
                </a:solidFill>
              </a:rPr>
              <a:t>These companies have been pre- selected and are now asked to present the key components of the bid</a:t>
            </a:r>
          </a:p>
          <a:p>
            <a:pPr marL="514350" indent="-514350">
              <a:buFont typeface="Wingdings" charset="2"/>
              <a:buChar char="Ø"/>
            </a:pPr>
            <a:r>
              <a:rPr lang="en-US" sz="2200" b="1" dirty="0" smtClean="0">
                <a:solidFill>
                  <a:srgbClr val="FF0000"/>
                </a:solidFill>
              </a:rPr>
              <a:t>In the presentation they are asked to focus on two aspects:</a:t>
            </a:r>
          </a:p>
          <a:p>
            <a:pPr lvl="1"/>
            <a:r>
              <a:rPr lang="en-US" dirty="0" smtClean="0"/>
              <a:t>Content of the country assessment (see World Bank annex 1)</a:t>
            </a:r>
            <a:endParaRPr lang="en-US" sz="1800" dirty="0" smtClean="0"/>
          </a:p>
          <a:p>
            <a:pPr lvl="1"/>
            <a:r>
              <a:rPr lang="en-US" dirty="0" smtClean="0"/>
              <a:t>The process components: when and how to relate with the other donors involved in decentralization, or with donors involved in service delivery and public sector reforms; when and how to relate with governmental actors/stakeholders; when and how to engage with non-state actors? Two participants will look at the DAC  guiding principles on assessing governance (two pager – see also last slide – 68) </a:t>
            </a:r>
            <a:endParaRPr lang="en-US" dirty="0"/>
          </a:p>
        </p:txBody>
      </p:sp>
    </p:spTree>
  </p:cSld>
  <p:clrMapOvr>
    <a:masterClrMapping/>
  </p:clrMapOvr>
</p:sld>
</file>

<file path=ppt/slides/slide6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609601"/>
            <a:ext cx="8915400" cy="5715000"/>
          </a:xfrm>
        </p:spPr>
        <p:txBody>
          <a:bodyPr/>
          <a:lstStyle/>
          <a:p>
            <a:pPr marL="514350" lvl="1" indent="-514350">
              <a:buClr>
                <a:srgbClr val="0BD0D9"/>
              </a:buClr>
              <a:buSzPct val="95000"/>
              <a:buFont typeface="Wingdings" charset="2"/>
              <a:buChar char="Ø"/>
            </a:pPr>
            <a:r>
              <a:rPr lang="en-US" sz="2800" b="1" dirty="0" smtClean="0">
                <a:solidFill>
                  <a:srgbClr val="FF0000"/>
                </a:solidFill>
              </a:rPr>
              <a:t>The explicit purpose of the assignment </a:t>
            </a:r>
            <a:r>
              <a:rPr lang="en-US" sz="2800" dirty="0" smtClean="0"/>
              <a:t>(as made explicit in the </a:t>
            </a:r>
            <a:r>
              <a:rPr lang="en-US" sz="2800" dirty="0" err="1" smtClean="0"/>
              <a:t>TORs</a:t>
            </a:r>
            <a:r>
              <a:rPr lang="en-US" sz="2800" dirty="0" smtClean="0"/>
              <a:t>) </a:t>
            </a:r>
            <a:r>
              <a:rPr lang="en-US" sz="2800" b="1" dirty="0" smtClean="0">
                <a:solidFill>
                  <a:srgbClr val="FF0000"/>
                </a:solidFill>
              </a:rPr>
              <a:t>is not to find answers to already identified problem areas, but to contribute to an improved dialogue on and understanding of core political economy dimensions of the decentralization process.</a:t>
            </a:r>
            <a:r>
              <a:rPr lang="en-US" sz="2800" dirty="0" smtClean="0"/>
              <a:t> </a:t>
            </a:r>
          </a:p>
          <a:p>
            <a:pPr marL="514350" lvl="1" indent="-514350">
              <a:buClr>
                <a:srgbClr val="0BD0D9"/>
              </a:buClr>
              <a:buSzPct val="95000"/>
              <a:buFont typeface="Wingdings" charset="2"/>
              <a:buChar char="Ø"/>
            </a:pPr>
            <a:endParaRPr lang="en-US" b="1" dirty="0" smtClean="0">
              <a:solidFill>
                <a:srgbClr val="FF0000"/>
              </a:solidFill>
            </a:endParaRPr>
          </a:p>
          <a:p>
            <a:pPr marL="514350" indent="-514350">
              <a:buFont typeface="Wingdings" charset="2"/>
              <a:buChar char="Ø"/>
            </a:pPr>
            <a:r>
              <a:rPr lang="en-US" b="1" dirty="0" smtClean="0">
                <a:solidFill>
                  <a:srgbClr val="FF0000"/>
                </a:solidFill>
              </a:rPr>
              <a:t>Each group chooses a </a:t>
            </a:r>
            <a:r>
              <a:rPr lang="en-US" b="1" i="1" dirty="0" err="1" smtClean="0">
                <a:solidFill>
                  <a:srgbClr val="FF0000"/>
                </a:solidFill>
              </a:rPr>
              <a:t>rapporteur</a:t>
            </a:r>
            <a:endParaRPr lang="en-US" b="1" dirty="0" smtClean="0">
              <a:solidFill>
                <a:srgbClr val="FF0000"/>
              </a:solidFill>
            </a:endParaRPr>
          </a:p>
          <a:p>
            <a:pPr marL="514350" indent="-514350">
              <a:buFont typeface="Wingdings" charset="2"/>
              <a:buChar char="Ø"/>
            </a:pPr>
            <a:r>
              <a:rPr lang="en-US" b="1" dirty="0" smtClean="0">
                <a:solidFill>
                  <a:srgbClr val="FF0000"/>
                </a:solidFill>
              </a:rPr>
              <a:t>Tries to develop a good case </a:t>
            </a:r>
            <a:endParaRPr lang="en-US" dirty="0" smtClean="0"/>
          </a:p>
          <a:p>
            <a:pPr marL="514350" indent="-514350">
              <a:buFont typeface="Wingdings" charset="2"/>
              <a:buChar char="Ø"/>
            </a:pPr>
            <a:r>
              <a:rPr lang="en-US" b="1" dirty="0" smtClean="0">
                <a:solidFill>
                  <a:srgbClr val="FF0000"/>
                </a:solidFill>
              </a:rPr>
              <a:t>The </a:t>
            </a:r>
            <a:r>
              <a:rPr lang="en-US" b="1" dirty="0" err="1" smtClean="0">
                <a:solidFill>
                  <a:srgbClr val="FF0000"/>
                </a:solidFill>
              </a:rPr>
              <a:t>rapporteurs</a:t>
            </a:r>
            <a:r>
              <a:rPr lang="en-US" b="1" dirty="0" smtClean="0">
                <a:solidFill>
                  <a:srgbClr val="FF0000"/>
                </a:solidFill>
              </a:rPr>
              <a:t> </a:t>
            </a:r>
            <a:r>
              <a:rPr lang="en-US" b="1" dirty="0" err="1" smtClean="0">
                <a:solidFill>
                  <a:srgbClr val="FF0000"/>
                </a:solidFill>
              </a:rPr>
              <a:t>summarise</a:t>
            </a:r>
            <a:r>
              <a:rPr lang="en-US" b="1" dirty="0" smtClean="0">
                <a:solidFill>
                  <a:srgbClr val="FF0000"/>
                </a:solidFill>
              </a:rPr>
              <a:t> in a plenary session </a:t>
            </a:r>
          </a:p>
          <a:p>
            <a:pPr marL="514350" indent="-514350">
              <a:buNone/>
            </a:pPr>
            <a:r>
              <a:rPr lang="en-US" dirty="0" smtClean="0">
                <a:solidFill>
                  <a:srgbClr val="FF0000"/>
                </a:solidFill>
              </a:rPr>
              <a:t>&lt;30 minutes&gt;</a:t>
            </a:r>
          </a:p>
          <a:p>
            <a:endParaRPr lang="en-US" dirty="0"/>
          </a:p>
        </p:txBody>
      </p:sp>
    </p:spTree>
  </p:cSld>
  <p:clrMapOvr>
    <a:masterClrMapping/>
  </p:clrMapOvr>
</p:sld>
</file>

<file path=ppt/slides/slide6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1506" name="Titel 1"/>
          <p:cNvSpPr>
            <a:spLocks noGrp="1"/>
          </p:cNvSpPr>
          <p:nvPr>
            <p:ph type="title"/>
          </p:nvPr>
        </p:nvSpPr>
        <p:spPr>
          <a:xfrm>
            <a:off x="696485" y="785813"/>
            <a:ext cx="8683258" cy="1143000"/>
          </a:xfrm>
        </p:spPr>
        <p:txBody>
          <a:bodyPr anchor="t"/>
          <a:lstStyle/>
          <a:p>
            <a:r>
              <a:rPr lang="en-GB" sz="3600" dirty="0" smtClean="0"/>
              <a:t>OECD DACs guiding principles</a:t>
            </a:r>
          </a:p>
        </p:txBody>
      </p:sp>
      <p:sp>
        <p:nvSpPr>
          <p:cNvPr id="23555" name="Tijdelijke aanduiding voor inhoud 2"/>
          <p:cNvSpPr>
            <a:spLocks noGrp="1"/>
          </p:cNvSpPr>
          <p:nvPr>
            <p:ph idx="1"/>
          </p:nvPr>
        </p:nvSpPr>
        <p:spPr>
          <a:xfrm>
            <a:off x="464344" y="2143125"/>
            <a:ext cx="8915400" cy="4389438"/>
          </a:xfrm>
        </p:spPr>
        <p:txBody>
          <a:bodyPr/>
          <a:lstStyle/>
          <a:p>
            <a:pPr marL="514350" indent="-514350">
              <a:buFont typeface="+mj-lt"/>
              <a:buAutoNum type="arabicPeriod"/>
              <a:defRPr/>
            </a:pPr>
            <a:r>
              <a:rPr lang="en-GB" dirty="0" smtClean="0"/>
              <a:t>Building on and strengthening nationally driven governance assessments</a:t>
            </a:r>
          </a:p>
          <a:p>
            <a:pPr marL="514350" indent="-514350">
              <a:buFont typeface="+mj-lt"/>
              <a:buAutoNum type="arabicPeriod"/>
              <a:defRPr/>
            </a:pPr>
            <a:r>
              <a:rPr lang="en-GB" dirty="0" smtClean="0"/>
              <a:t>Identifying a clear key purpose to drive the choice of assessment tools and processes </a:t>
            </a:r>
          </a:p>
          <a:p>
            <a:pPr marL="514350" indent="-514350">
              <a:buFont typeface="+mj-lt"/>
              <a:buAutoNum type="arabicPeriod"/>
              <a:defRPr/>
            </a:pPr>
            <a:r>
              <a:rPr lang="en-GB" dirty="0" smtClean="0"/>
              <a:t>Assessing and addressing governance from different entry points and perspectives</a:t>
            </a:r>
          </a:p>
          <a:p>
            <a:pPr marL="514350" indent="-514350">
              <a:buFont typeface="+mj-lt"/>
              <a:buAutoNum type="arabicPeriod"/>
              <a:defRPr/>
            </a:pPr>
            <a:r>
              <a:rPr lang="en-GB" dirty="0" smtClean="0"/>
              <a:t>Harmonising assessments at country level when the aim is to stimulate dialogue and governance reform</a:t>
            </a:r>
            <a:endParaRPr lang="nl-NL" dirty="0" smtClean="0"/>
          </a:p>
          <a:p>
            <a:pPr marL="514350" indent="-514350">
              <a:buFont typeface="+mj-lt"/>
              <a:buAutoNum type="arabicPeriod"/>
              <a:defRPr/>
            </a:pPr>
            <a:r>
              <a:rPr lang="en-GB" dirty="0" smtClean="0"/>
              <a:t>Making results public unless there are compelling reasons not to do so </a:t>
            </a:r>
            <a:endParaRPr lang="nl-NL" dirty="0" smtClean="0"/>
          </a:p>
          <a:p>
            <a:pPr>
              <a:defRPr/>
            </a:pPr>
            <a:endParaRPr lang="nl-NL" dirty="0" smtClean="0"/>
          </a:p>
          <a:p>
            <a:pPr>
              <a:defRPr/>
            </a:pPr>
            <a:endParaRPr lang="nl-NL" dirty="0" smtClean="0"/>
          </a:p>
          <a:p>
            <a:pPr>
              <a:defRPr/>
            </a:pPr>
            <a:endParaRPr lang="nl-NL"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577850" y="762000"/>
            <a:ext cx="8915400" cy="2362200"/>
          </a:xfrm>
        </p:spPr>
        <p:txBody>
          <a:bodyPr anchor="t"/>
          <a:lstStyle/>
          <a:p>
            <a:r>
              <a:rPr lang="en-US" sz="3600" b="1" dirty="0" smtClean="0"/>
              <a:t>1: </a:t>
            </a:r>
            <a:r>
              <a:rPr lang="en-US" sz="3600" dirty="0" smtClean="0"/>
              <a:t/>
            </a:r>
            <a:br>
              <a:rPr lang="en-US" sz="3600" dirty="0" smtClean="0"/>
            </a:br>
            <a:r>
              <a:rPr lang="en-US" sz="3600" dirty="0" smtClean="0"/>
              <a:t/>
            </a:r>
            <a:br>
              <a:rPr lang="en-US" sz="3600" dirty="0" smtClean="0"/>
            </a:br>
            <a:r>
              <a:rPr lang="en-US" sz="3600" dirty="0" smtClean="0"/>
              <a:t>POLITICAL ECONOMY AND DONORS: AN INTRODUCTION</a:t>
            </a:r>
            <a:br>
              <a:rPr lang="en-US" sz="3600" dirty="0" smtClean="0"/>
            </a:br>
            <a:endParaRPr lang="en-US" b="1" dirty="0">
              <a:solidFill>
                <a:srgbClr val="FF6600"/>
              </a:solidFill>
            </a:endParaRPr>
          </a:p>
        </p:txBody>
      </p:sp>
      <p:sp>
        <p:nvSpPr>
          <p:cNvPr id="3" name="Content Placeholder 2"/>
          <p:cNvSpPr>
            <a:spLocks noGrp="1"/>
          </p:cNvSpPr>
          <p:nvPr>
            <p:ph idx="1"/>
          </p:nvPr>
        </p:nvSpPr>
        <p:spPr>
          <a:xfrm>
            <a:off x="495300" y="3200400"/>
            <a:ext cx="8915400" cy="3657600"/>
          </a:xfrm>
        </p:spPr>
        <p:txBody>
          <a:bodyPr/>
          <a:lstStyle/>
          <a:p>
            <a:endParaRPr lang="en-US" dirty="0" smtClean="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800" b="1" dirty="0" smtClean="0">
                <a:solidFill>
                  <a:srgbClr val="FF0000"/>
                </a:solidFill>
              </a:rPr>
              <a:t>1. starting point</a:t>
            </a:r>
            <a:endParaRPr lang="en-US" sz="3800" dirty="0">
              <a:solidFill>
                <a:srgbClr val="FF0000"/>
              </a:solidFill>
            </a:endParaRPr>
          </a:p>
        </p:txBody>
      </p:sp>
      <p:sp>
        <p:nvSpPr>
          <p:cNvPr id="3" name="Content Placeholder 2"/>
          <p:cNvSpPr>
            <a:spLocks noGrp="1"/>
          </p:cNvSpPr>
          <p:nvPr>
            <p:ph idx="1"/>
          </p:nvPr>
        </p:nvSpPr>
        <p:spPr/>
        <p:txBody>
          <a:bodyPr/>
          <a:lstStyle/>
          <a:p>
            <a:r>
              <a:rPr lang="en-US" dirty="0" err="1" smtClean="0"/>
              <a:t>Realisation</a:t>
            </a:r>
            <a:r>
              <a:rPr lang="en-US" dirty="0" smtClean="0"/>
              <a:t> that donor support of </a:t>
            </a:r>
            <a:r>
              <a:rPr lang="en-US" dirty="0" err="1" smtClean="0"/>
              <a:t>decentralisation</a:t>
            </a:r>
            <a:r>
              <a:rPr lang="en-US" dirty="0" smtClean="0"/>
              <a:t> has underperformed</a:t>
            </a:r>
          </a:p>
          <a:p>
            <a:r>
              <a:rPr lang="en-US" dirty="0" smtClean="0"/>
              <a:t>While donors admit that context matters,</a:t>
            </a:r>
          </a:p>
          <a:p>
            <a:r>
              <a:rPr lang="en-US" dirty="0" smtClean="0"/>
              <a:t>they still rely heavily on “best practice” approaches</a:t>
            </a:r>
          </a:p>
          <a:p>
            <a:r>
              <a:rPr lang="en-US" dirty="0" smtClean="0"/>
              <a:t>However, over a decade, some donors have developed tools and approaches</a:t>
            </a:r>
          </a:p>
          <a:p>
            <a:r>
              <a:rPr lang="en-US" dirty="0" smtClean="0"/>
              <a:t>These shift the emphasis from the normative to the political analysis of context and development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4579" name="Rectangle 2"/>
          <p:cNvSpPr>
            <a:spLocks noGrp="1" noChangeArrowheads="1"/>
          </p:cNvSpPr>
          <p:nvPr>
            <p:ph type="title"/>
          </p:nvPr>
        </p:nvSpPr>
        <p:spPr>
          <a:xfrm>
            <a:off x="495300" y="533401"/>
            <a:ext cx="8903362" cy="1066799"/>
          </a:xfrm>
        </p:spPr>
        <p:txBody>
          <a:bodyPr anchor="t"/>
          <a:lstStyle/>
          <a:p>
            <a:pPr marL="647700" indent="-647700"/>
            <a:r>
              <a:rPr lang="nl-NL" sz="3800" b="1" dirty="0" smtClean="0">
                <a:solidFill>
                  <a:srgbClr val="FF0000"/>
                </a:solidFill>
              </a:rPr>
              <a:t>2. </a:t>
            </a:r>
            <a:r>
              <a:rPr lang="nl-NL" sz="3800" b="1" dirty="0" err="1" smtClean="0">
                <a:solidFill>
                  <a:srgbClr val="FF0000"/>
                </a:solidFill>
              </a:rPr>
              <a:t>What</a:t>
            </a:r>
            <a:r>
              <a:rPr lang="nl-NL" sz="3800" b="1" dirty="0" smtClean="0">
                <a:solidFill>
                  <a:srgbClr val="FF0000"/>
                </a:solidFill>
              </a:rPr>
              <a:t> is </a:t>
            </a:r>
            <a:r>
              <a:rPr lang="nl-NL" sz="3800" b="1" dirty="0" err="1" smtClean="0">
                <a:solidFill>
                  <a:srgbClr val="FF0000"/>
                </a:solidFill>
              </a:rPr>
              <a:t>political</a:t>
            </a:r>
            <a:r>
              <a:rPr lang="nl-NL" sz="3800" b="1" dirty="0" smtClean="0">
                <a:solidFill>
                  <a:srgbClr val="FF0000"/>
                </a:solidFill>
              </a:rPr>
              <a:t> </a:t>
            </a:r>
            <a:r>
              <a:rPr lang="nl-NL" sz="3800" b="1" dirty="0" err="1" smtClean="0">
                <a:solidFill>
                  <a:srgbClr val="FF0000"/>
                </a:solidFill>
              </a:rPr>
              <a:t>economy</a:t>
            </a:r>
            <a:r>
              <a:rPr lang="nl-NL" sz="3800" b="1" dirty="0" smtClean="0">
                <a:solidFill>
                  <a:srgbClr val="FF0000"/>
                </a:solidFill>
              </a:rPr>
              <a:t> </a:t>
            </a:r>
            <a:r>
              <a:rPr lang="nl-NL" sz="3800" b="1" dirty="0" err="1" smtClean="0">
                <a:solidFill>
                  <a:srgbClr val="FF0000"/>
                </a:solidFill>
              </a:rPr>
              <a:t>analysis</a:t>
            </a:r>
            <a:r>
              <a:rPr lang="nl-NL" sz="3800" b="1" dirty="0" smtClean="0">
                <a:solidFill>
                  <a:srgbClr val="FF0000"/>
                </a:solidFill>
              </a:rPr>
              <a:t>?</a:t>
            </a:r>
            <a:endParaRPr lang="nl-NL" sz="3800" b="1" dirty="0">
              <a:solidFill>
                <a:srgbClr val="FF0000"/>
              </a:solidFill>
              <a:ea typeface="ＭＳ Ｐゴシック" charset="-128"/>
              <a:cs typeface="ＭＳ Ｐゴシック" charset="-128"/>
            </a:endParaRPr>
          </a:p>
        </p:txBody>
      </p:sp>
      <p:sp>
        <p:nvSpPr>
          <p:cNvPr id="24580" name="Rectangle 3"/>
          <p:cNvSpPr>
            <a:spLocks noGrp="1" noChangeArrowheads="1"/>
          </p:cNvSpPr>
          <p:nvPr>
            <p:ph type="body" idx="1"/>
          </p:nvPr>
        </p:nvSpPr>
        <p:spPr>
          <a:xfrm>
            <a:off x="741231" y="1905000"/>
            <a:ext cx="8891323" cy="4495800"/>
          </a:xfrm>
        </p:spPr>
        <p:txBody>
          <a:bodyPr/>
          <a:lstStyle/>
          <a:p>
            <a:pPr>
              <a:buFontTx/>
              <a:buNone/>
            </a:pPr>
            <a:r>
              <a:rPr lang="nl-NL" sz="2800" dirty="0" err="1" smtClean="0">
                <a:ea typeface="ＭＳ Ｐゴシック" charset="-128"/>
                <a:cs typeface="ＭＳ Ｐゴシック" charset="-128"/>
              </a:rPr>
              <a:t>Political</a:t>
            </a:r>
            <a:r>
              <a:rPr lang="nl-NL" sz="2800" dirty="0" smtClean="0">
                <a:ea typeface="ＭＳ Ｐゴシック" charset="-128"/>
                <a:cs typeface="ＭＳ Ｐゴシック" charset="-128"/>
              </a:rPr>
              <a:t> </a:t>
            </a:r>
            <a:r>
              <a:rPr lang="nl-NL" sz="2800" dirty="0" err="1">
                <a:ea typeface="ＭＳ Ｐゴシック" charset="-128"/>
                <a:cs typeface="ＭＳ Ｐゴシック" charset="-128"/>
              </a:rPr>
              <a:t>economy</a:t>
            </a:r>
            <a:r>
              <a:rPr lang="nl-NL" sz="2800" dirty="0">
                <a:ea typeface="ＭＳ Ｐゴシック" charset="-128"/>
                <a:cs typeface="ＭＳ Ｐゴシック" charset="-128"/>
              </a:rPr>
              <a:t> (PE) </a:t>
            </a:r>
            <a:r>
              <a:rPr lang="nl-NL" sz="2800" dirty="0" err="1">
                <a:ea typeface="ＭＳ Ｐゴシック" charset="-128"/>
                <a:cs typeface="ＭＳ Ｐゴシック" charset="-128"/>
              </a:rPr>
              <a:t>analysis</a:t>
            </a:r>
            <a:r>
              <a:rPr lang="nl-NL" sz="2800" dirty="0">
                <a:ea typeface="ＭＳ Ｐゴシック" charset="-128"/>
                <a:cs typeface="ＭＳ Ｐゴシック" charset="-128"/>
              </a:rPr>
              <a:t> is </a:t>
            </a:r>
            <a:r>
              <a:rPr lang="nl-NL" sz="2800" dirty="0" err="1">
                <a:ea typeface="ＭＳ Ｐゴシック" charset="-128"/>
                <a:cs typeface="ＭＳ Ｐゴシック" charset="-128"/>
              </a:rPr>
              <a:t>concerned</a:t>
            </a:r>
            <a:r>
              <a:rPr lang="nl-NL" sz="2800" dirty="0">
                <a:ea typeface="ＭＳ Ｐゴシック" charset="-128"/>
                <a:cs typeface="ＭＳ Ｐゴシック" charset="-128"/>
              </a:rPr>
              <a:t> </a:t>
            </a:r>
            <a:r>
              <a:rPr lang="nl-NL" sz="2800" dirty="0" err="1">
                <a:ea typeface="ＭＳ Ｐゴシック" charset="-128"/>
                <a:cs typeface="ＭＳ Ｐゴシック" charset="-128"/>
              </a:rPr>
              <a:t>with</a:t>
            </a:r>
            <a:r>
              <a:rPr lang="nl-NL" sz="2800" dirty="0">
                <a:ea typeface="ＭＳ Ｐゴシック" charset="-128"/>
                <a:cs typeface="ＭＳ Ｐゴシック" charset="-128"/>
              </a:rPr>
              <a:t>: </a:t>
            </a:r>
          </a:p>
          <a:p>
            <a:r>
              <a:rPr lang="nl-NL" sz="2800" dirty="0" err="1">
                <a:ea typeface="ＭＳ Ｐゴシック" charset="-128"/>
                <a:cs typeface="ＭＳ Ｐゴシック" charset="-128"/>
              </a:rPr>
              <a:t>Interaction</a:t>
            </a:r>
            <a:r>
              <a:rPr lang="nl-NL" sz="2800" dirty="0">
                <a:ea typeface="ＭＳ Ｐゴシック" charset="-128"/>
                <a:cs typeface="ＭＳ Ｐゴシック" charset="-128"/>
              </a:rPr>
              <a:t> of </a:t>
            </a:r>
            <a:r>
              <a:rPr lang="nl-NL" sz="2800" dirty="0" err="1">
                <a:ea typeface="ＭＳ Ｐゴシック" charset="-128"/>
                <a:cs typeface="ＭＳ Ｐゴシック" charset="-128"/>
              </a:rPr>
              <a:t>political</a:t>
            </a:r>
            <a:r>
              <a:rPr lang="nl-NL" sz="2800" dirty="0">
                <a:ea typeface="ＭＳ Ｐゴシック" charset="-128"/>
                <a:cs typeface="ＭＳ Ｐゴシック" charset="-128"/>
              </a:rPr>
              <a:t> and </a:t>
            </a:r>
            <a:r>
              <a:rPr lang="nl-NL" sz="2800" dirty="0" err="1">
                <a:ea typeface="ＭＳ Ｐゴシック" charset="-128"/>
                <a:cs typeface="ＭＳ Ｐゴシック" charset="-128"/>
              </a:rPr>
              <a:t>economic</a:t>
            </a:r>
            <a:r>
              <a:rPr lang="nl-NL" sz="2800" dirty="0">
                <a:ea typeface="ＭＳ Ｐゴシック" charset="-128"/>
                <a:cs typeface="ＭＳ Ｐゴシック" charset="-128"/>
              </a:rPr>
              <a:t> </a:t>
            </a:r>
            <a:r>
              <a:rPr lang="nl-NL" sz="2800" dirty="0" err="1">
                <a:ea typeface="ＭＳ Ｐゴシック" charset="-128"/>
                <a:cs typeface="ＭＳ Ｐゴシック" charset="-128"/>
              </a:rPr>
              <a:t>processes</a:t>
            </a:r>
            <a:r>
              <a:rPr lang="nl-NL" sz="2800" dirty="0">
                <a:ea typeface="ＭＳ Ｐゴシック" charset="-128"/>
                <a:cs typeface="ＭＳ Ｐゴシック" charset="-128"/>
              </a:rPr>
              <a:t> in a society</a:t>
            </a:r>
          </a:p>
          <a:p>
            <a:r>
              <a:rPr lang="nl-NL" sz="2800" dirty="0">
                <a:ea typeface="ＭＳ Ｐゴシック" charset="-128"/>
                <a:cs typeface="ＭＳ Ｐゴシック" charset="-128"/>
              </a:rPr>
              <a:t>Distribution of power and </a:t>
            </a:r>
            <a:r>
              <a:rPr lang="nl-NL" sz="2800" dirty="0" err="1">
                <a:ea typeface="ＭＳ Ｐゴシック" charset="-128"/>
                <a:cs typeface="ＭＳ Ｐゴシック" charset="-128"/>
              </a:rPr>
              <a:t>wealth</a:t>
            </a:r>
            <a:r>
              <a:rPr lang="nl-NL" sz="2800" dirty="0">
                <a:ea typeface="ＭＳ Ｐゴシック" charset="-128"/>
                <a:cs typeface="ＭＳ Ｐゴシック" charset="-128"/>
              </a:rPr>
              <a:t> </a:t>
            </a:r>
            <a:r>
              <a:rPr lang="nl-NL" sz="2800" dirty="0" err="1">
                <a:ea typeface="ＭＳ Ｐゴシック" charset="-128"/>
                <a:cs typeface="ＭＳ Ｐゴシック" charset="-128"/>
              </a:rPr>
              <a:t>between</a:t>
            </a:r>
            <a:r>
              <a:rPr lang="nl-NL" sz="2800" dirty="0">
                <a:ea typeface="ＭＳ Ｐゴシック" charset="-128"/>
                <a:cs typeface="ＭＳ Ｐゴシック" charset="-128"/>
              </a:rPr>
              <a:t> different </a:t>
            </a:r>
            <a:r>
              <a:rPr lang="nl-NL" sz="2800" dirty="0" err="1">
                <a:ea typeface="ＭＳ Ｐゴシック" charset="-128"/>
                <a:cs typeface="ＭＳ Ｐゴシック" charset="-128"/>
              </a:rPr>
              <a:t>groups</a:t>
            </a:r>
            <a:r>
              <a:rPr lang="nl-NL" sz="2800" dirty="0">
                <a:ea typeface="ＭＳ Ｐゴシック" charset="-128"/>
                <a:cs typeface="ＭＳ Ｐゴシック" charset="-128"/>
              </a:rPr>
              <a:t> and </a:t>
            </a:r>
            <a:r>
              <a:rPr lang="nl-NL" sz="2800" dirty="0" err="1">
                <a:ea typeface="ＭＳ Ｐゴシック" charset="-128"/>
                <a:cs typeface="ＭＳ Ｐゴシック" charset="-128"/>
              </a:rPr>
              <a:t>individuals</a:t>
            </a:r>
            <a:endParaRPr lang="nl-NL" sz="2800" dirty="0">
              <a:ea typeface="ＭＳ Ｐゴシック" charset="-128"/>
              <a:cs typeface="ＭＳ Ｐゴシック" charset="-128"/>
            </a:endParaRPr>
          </a:p>
          <a:p>
            <a:r>
              <a:rPr lang="nl-NL" sz="2800" dirty="0" err="1">
                <a:ea typeface="ＭＳ Ｐゴシック" charset="-128"/>
                <a:cs typeface="ＭＳ Ｐゴシック" charset="-128"/>
              </a:rPr>
              <a:t>Processes</a:t>
            </a:r>
            <a:r>
              <a:rPr lang="nl-NL" sz="2800" dirty="0">
                <a:ea typeface="ＭＳ Ｐゴシック" charset="-128"/>
                <a:cs typeface="ＭＳ Ｐゴシック" charset="-128"/>
              </a:rPr>
              <a:t> </a:t>
            </a:r>
            <a:r>
              <a:rPr lang="nl-NL" sz="2800" dirty="0" err="1">
                <a:ea typeface="ＭＳ Ｐゴシック" charset="-128"/>
                <a:cs typeface="ＭＳ Ｐゴシック" charset="-128"/>
              </a:rPr>
              <a:t>that</a:t>
            </a:r>
            <a:r>
              <a:rPr lang="nl-NL" sz="2800" dirty="0">
                <a:ea typeface="ＭＳ Ｐゴシック" charset="-128"/>
                <a:cs typeface="ＭＳ Ｐゴシック" charset="-128"/>
              </a:rPr>
              <a:t> </a:t>
            </a:r>
            <a:r>
              <a:rPr lang="nl-NL" sz="2800" dirty="0" err="1">
                <a:ea typeface="ＭＳ Ｐゴシック" charset="-128"/>
                <a:cs typeface="ＭＳ Ｐゴシック" charset="-128"/>
              </a:rPr>
              <a:t>create</a:t>
            </a:r>
            <a:r>
              <a:rPr lang="nl-NL" sz="2800" dirty="0">
                <a:ea typeface="ＭＳ Ｐゴシック" charset="-128"/>
                <a:cs typeface="ＭＳ Ｐゴシック" charset="-128"/>
              </a:rPr>
              <a:t>, </a:t>
            </a:r>
            <a:r>
              <a:rPr lang="nl-NL" sz="2800" dirty="0" err="1">
                <a:ea typeface="ＭＳ Ｐゴシック" charset="-128"/>
                <a:cs typeface="ＭＳ Ｐゴシック" charset="-128"/>
              </a:rPr>
              <a:t>sustain</a:t>
            </a:r>
            <a:r>
              <a:rPr lang="nl-NL" sz="2800" dirty="0">
                <a:ea typeface="ＭＳ Ｐゴシック" charset="-128"/>
                <a:cs typeface="ＭＳ Ｐゴシック" charset="-128"/>
              </a:rPr>
              <a:t> and </a:t>
            </a:r>
            <a:r>
              <a:rPr lang="nl-NL" sz="2800" dirty="0" err="1">
                <a:ea typeface="ＭＳ Ｐゴシック" charset="-128"/>
                <a:cs typeface="ＭＳ Ｐゴシック" charset="-128"/>
              </a:rPr>
              <a:t>transform</a:t>
            </a:r>
            <a:r>
              <a:rPr lang="nl-NL" sz="2800" dirty="0">
                <a:ea typeface="ＭＳ Ｐゴシック" charset="-128"/>
                <a:cs typeface="ＭＳ Ｐゴシック" charset="-128"/>
              </a:rPr>
              <a:t> these </a:t>
            </a:r>
            <a:r>
              <a:rPr lang="nl-NL" sz="2800" dirty="0" err="1">
                <a:ea typeface="ＭＳ Ｐゴシック" charset="-128"/>
                <a:cs typeface="ＭＳ Ｐゴシック" charset="-128"/>
              </a:rPr>
              <a:t>relationships</a:t>
            </a:r>
            <a:r>
              <a:rPr lang="nl-NL" sz="2800" dirty="0">
                <a:ea typeface="ＭＳ Ｐゴシック" charset="-128"/>
                <a:cs typeface="ＭＳ Ｐゴシック" charset="-128"/>
              </a:rPr>
              <a:t> over </a:t>
            </a:r>
            <a:r>
              <a:rPr lang="nl-NL" sz="2800" dirty="0" smtClean="0">
                <a:ea typeface="ＭＳ Ｐゴシック" charset="-128"/>
                <a:cs typeface="ＭＳ Ｐゴシック" charset="-128"/>
              </a:rPr>
              <a:t>time</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room">
  <a:themeElements>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Stroom">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Stroom">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3.xml><?xml version="1.0" encoding="utf-8"?>
<a:themeOverride xmlns:a="http://schemas.openxmlformats.org/drawingml/2006/main">
  <a:clrScheme name="Stroom">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
  <TotalTime>10128</TotalTime>
  <Words>7074</Words>
  <Application>Microsoft Macintosh PowerPoint</Application>
  <PresentationFormat>A4 Paper (210x297 mm)</PresentationFormat>
  <Paragraphs>720</Paragraphs>
  <Slides>69</Slides>
  <Notes>48</Notes>
  <HiddenSlides>0</HiddenSlides>
  <MMClips>0</MMClips>
  <ScaleCrop>false</ScaleCrop>
  <HeadingPairs>
    <vt:vector size="4" baseType="variant">
      <vt:variant>
        <vt:lpstr>Design Template</vt:lpstr>
      </vt:variant>
      <vt:variant>
        <vt:i4>1</vt:i4>
      </vt:variant>
      <vt:variant>
        <vt:lpstr>Slide Titles</vt:lpstr>
      </vt:variant>
      <vt:variant>
        <vt:i4>69</vt:i4>
      </vt:variant>
    </vt:vector>
  </HeadingPairs>
  <TitlesOfParts>
    <vt:vector size="70" baseType="lpstr">
      <vt:lpstr>Stroom</vt:lpstr>
      <vt:lpstr>Political Decentralisation  and the Political Economy Analysis </vt:lpstr>
      <vt:lpstr>Learning Objectives </vt:lpstr>
      <vt:lpstr>Slide 3</vt:lpstr>
      <vt:lpstr>Note !</vt:lpstr>
      <vt:lpstr>Structure of Session 1.4</vt:lpstr>
      <vt:lpstr>Part 1:  A political economy framework for analysing decentralisation  </vt:lpstr>
      <vt:lpstr>1:   POLITICAL ECONOMY AND DONORS: AN INTRODUCTION </vt:lpstr>
      <vt:lpstr>1. starting point</vt:lpstr>
      <vt:lpstr>2. What is political economy analysis?</vt:lpstr>
      <vt:lpstr>3. Donors and political economy</vt:lpstr>
      <vt:lpstr>Key components of the Drivers of Change Framework, DFID</vt:lpstr>
      <vt:lpstr>4. Common features of the PE tools*</vt:lpstr>
      <vt:lpstr>Slide 13</vt:lpstr>
      <vt:lpstr>Slide 14</vt:lpstr>
      <vt:lpstr>Slide 15</vt:lpstr>
      <vt:lpstr>Slide 16</vt:lpstr>
      <vt:lpstr>Slide 17</vt:lpstr>
      <vt:lpstr>5. Why is the PE approach important?</vt:lpstr>
      <vt:lpstr>Slide 19</vt:lpstr>
      <vt:lpstr>PART 2:   A POLITICAL ECONOMY FRAMEWORK FOR ANALYSING DECENTRALISATION </vt:lpstr>
      <vt:lpstr>1. Political economy diagnostics and decentralisation </vt:lpstr>
      <vt:lpstr>2. More warnings</vt:lpstr>
      <vt:lpstr>3. The diagnostic framework and its three fundamental questions</vt:lpstr>
      <vt:lpstr> A. What is the initial context or motivation for decentralisation?</vt:lpstr>
      <vt:lpstr>B. Who are the key actors? What are the incentives and motivations?</vt:lpstr>
      <vt:lpstr>Understanding political incentives and behavior – the decentralisation puzzle</vt:lpstr>
      <vt:lpstr>Cases of Ghana and Madagascar</vt:lpstr>
      <vt:lpstr>The four most important political incentives that affect behaviour include:</vt:lpstr>
      <vt:lpstr>Slide 29</vt:lpstr>
      <vt:lpstr>Slide 30</vt:lpstr>
      <vt:lpstr>Slide 31</vt:lpstr>
      <vt:lpstr>Slide 32</vt:lpstr>
      <vt:lpstr>What are bureaucratic incentives?</vt:lpstr>
      <vt:lpstr>C. What are the roles and incentives on the donor side?</vt:lpstr>
      <vt:lpstr>PART 3:   FROM THEORY TO PRACTICE  - HOW TO UNDERTAKE A POLITICAL ECONOMY ANALYSIS?  </vt:lpstr>
      <vt:lpstr>1. How to undertake political economy diagnostics of decentralisation in a particular context? </vt:lpstr>
      <vt:lpstr>Slide 37</vt:lpstr>
      <vt:lpstr>2. The “Political Economy of Decentralisation Country Assessment” - PEDCA</vt:lpstr>
      <vt:lpstr>Slide 39</vt:lpstr>
      <vt:lpstr>Part 2: Political decentralisation, local governance and domestic accountability  </vt:lpstr>
      <vt:lpstr>             1: Defining Terms </vt:lpstr>
      <vt:lpstr>What is Political Decentralisation? </vt:lpstr>
      <vt:lpstr>Political Decentralisation</vt:lpstr>
      <vt:lpstr>Slide 44</vt:lpstr>
      <vt:lpstr>Slide 45</vt:lpstr>
      <vt:lpstr>Slide 46</vt:lpstr>
      <vt:lpstr>Local Governance</vt:lpstr>
      <vt:lpstr>Domestic Accountability </vt:lpstr>
      <vt:lpstr>Remarks</vt:lpstr>
      <vt:lpstr>Slide 50</vt:lpstr>
      <vt:lpstr>2: DOMESTIC ACCOUNTABILITY IN DECENTRALISED CONTEXTS    </vt:lpstr>
      <vt:lpstr>Domestic accountability: For what?</vt:lpstr>
      <vt:lpstr>Constraints</vt:lpstr>
      <vt:lpstr>Slide 54</vt:lpstr>
      <vt:lpstr>     Horizontal Accountability: Between Local and Central Government</vt:lpstr>
      <vt:lpstr>Between Local and Central Government</vt:lpstr>
      <vt:lpstr>And Holding Central Government to Account ? </vt:lpstr>
      <vt:lpstr>Horizontal Accountability: Across Local Government</vt:lpstr>
      <vt:lpstr>Across Local Government</vt:lpstr>
      <vt:lpstr>Vertical Accountability: Between Local Government and Citizens</vt:lpstr>
      <vt:lpstr>Between Local Government and Citizens</vt:lpstr>
      <vt:lpstr>Challenges for donors in supporting Domestic Accountability in decentralised context</vt:lpstr>
      <vt:lpstr>Orientations provided in the Guiding Principles</vt:lpstr>
      <vt:lpstr>Orientations provided in the Guiding Principles</vt:lpstr>
      <vt:lpstr>Questions and answers</vt:lpstr>
      <vt:lpstr>PART 3:  GROUP EXERCISE</vt:lpstr>
      <vt:lpstr>Each group:</vt:lpstr>
      <vt:lpstr>Slide 68</vt:lpstr>
      <vt:lpstr>OECD DACs guiding principles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Stephanie Colin</cp:lastModifiedBy>
  <cp:revision>245</cp:revision>
  <cp:lastPrinted>2011-06-15T16:44:38Z</cp:lastPrinted>
  <dcterms:created xsi:type="dcterms:W3CDTF">2011-06-15T16:33:43Z</dcterms:created>
  <dcterms:modified xsi:type="dcterms:W3CDTF">2011-06-15T16:44:50Z</dcterms:modified>
</cp:coreProperties>
</file>