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4098" r:id="rId2"/>
    <p:sldMasterId id="2147484164" r:id="rId3"/>
    <p:sldMasterId id="2147484175" r:id="rId4"/>
    <p:sldMasterId id="2147484142" r:id="rId5"/>
    <p:sldMasterId id="2147484153" r:id="rId6"/>
  </p:sldMasterIdLst>
  <p:notesMasterIdLst>
    <p:notesMasterId r:id="rId22"/>
  </p:notesMasterIdLst>
  <p:handoutMasterIdLst>
    <p:handoutMasterId r:id="rId23"/>
  </p:handoutMasterIdLst>
  <p:sldIdLst>
    <p:sldId id="745" r:id="rId7"/>
    <p:sldId id="812" r:id="rId8"/>
    <p:sldId id="802" r:id="rId9"/>
    <p:sldId id="813" r:id="rId10"/>
    <p:sldId id="806" r:id="rId11"/>
    <p:sldId id="815" r:id="rId12"/>
    <p:sldId id="805" r:id="rId13"/>
    <p:sldId id="804" r:id="rId14"/>
    <p:sldId id="816" r:id="rId15"/>
    <p:sldId id="817" r:id="rId16"/>
    <p:sldId id="818" r:id="rId17"/>
    <p:sldId id="821" r:id="rId18"/>
    <p:sldId id="822" r:id="rId19"/>
    <p:sldId id="820" r:id="rId20"/>
    <p:sldId id="819" r:id="rId21"/>
  </p:sldIdLst>
  <p:sldSz cx="9144000" cy="5143500" type="screen16x9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ZANO BAENA Laura (HR)" initials="MBL(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F496B"/>
    <a:srgbClr val="512373"/>
    <a:srgbClr val="333333"/>
    <a:srgbClr val="BA8CDC"/>
    <a:srgbClr val="A162D0"/>
    <a:srgbClr val="4D4D4D"/>
    <a:srgbClr val="99CC00"/>
    <a:srgbClr val="D3B5E9"/>
    <a:srgbClr val="B68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2914" autoAdjust="0"/>
  </p:normalViewPr>
  <p:slideViewPr>
    <p:cSldViewPr>
      <p:cViewPr>
        <p:scale>
          <a:sx n="100" d="100"/>
          <a:sy n="100" d="100"/>
        </p:scale>
        <p:origin x="-1902" y="-7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78"/>
    </p:cViewPr>
  </p:sorter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3104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11995" cy="49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41" y="2"/>
            <a:ext cx="2911995" cy="49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360314"/>
            <a:ext cx="2911995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41" y="9360314"/>
            <a:ext cx="2911995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11995" cy="49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41" y="2"/>
            <a:ext cx="2911995" cy="49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42950"/>
            <a:ext cx="6561138" cy="3690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21" y="4680950"/>
            <a:ext cx="5375267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360314"/>
            <a:ext cx="2911995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41" y="9360314"/>
            <a:ext cx="2911995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03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3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899592" y="267494"/>
            <a:ext cx="7438858" cy="93610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215900" dist="38100" dir="13500000" sx="102000" sy="102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7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8856984" cy="363686"/>
          </a:xfrm>
        </p:spPr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99840"/>
            <a:ext cx="4389884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779662"/>
            <a:ext cx="4389884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9840"/>
            <a:ext cx="4319462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662"/>
            <a:ext cx="4319462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47782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987574"/>
            <a:ext cx="3286002" cy="583506"/>
          </a:xfrm>
        </p:spPr>
        <p:txBody>
          <a:bodyPr anchor="b"/>
          <a:lstStyle>
            <a:lvl1pPr marL="0" indent="0"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461446" cy="3607049"/>
          </a:xfrm>
        </p:spPr>
        <p:txBody>
          <a:bodyPr/>
          <a:lstStyle>
            <a:lvl1pPr>
              <a:defRPr sz="3200">
                <a:latin typeface="EC Square Sans Cond Pro" panose="020B0506040000020004" pitchFamily="34" charset="0"/>
              </a:defRPr>
            </a:lvl1pPr>
            <a:lvl2pPr>
              <a:defRPr sz="2800">
                <a:latin typeface="EC Square Sans Cond Pro" panose="020B0506040000020004" pitchFamily="34" charset="0"/>
              </a:defRPr>
            </a:lvl2pPr>
            <a:lvl3pPr>
              <a:defRPr sz="2400">
                <a:latin typeface="EC Square Sans Cond Pro" panose="020B0506040000020004" pitchFamily="34" charset="0"/>
              </a:defRPr>
            </a:lvl3pPr>
            <a:lvl4pPr>
              <a:defRPr sz="2000">
                <a:latin typeface="EC Square Sans Cond Pro" panose="020B0506040000020004" pitchFamily="34" charset="0"/>
              </a:defRPr>
            </a:lvl4pPr>
            <a:lvl5pPr>
              <a:defRPr sz="2000">
                <a:latin typeface="EC Square Sans Cond Pro" panose="020B050604000002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3" y="1563638"/>
            <a:ext cx="3286002" cy="3030985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00814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00450"/>
            <a:ext cx="8856984" cy="425054"/>
          </a:xfrm>
        </p:spPr>
        <p:txBody>
          <a:bodyPr anchor="b"/>
          <a:lstStyle>
            <a:lvl1pPr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059581"/>
            <a:ext cx="8856984" cy="2486099"/>
          </a:xfrm>
        </p:spPr>
        <p:txBody>
          <a:bodyPr/>
          <a:lstStyle>
            <a:lvl1pPr marL="0" indent="0">
              <a:buNone/>
              <a:defRPr sz="32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4025503"/>
            <a:ext cx="8856984" cy="603647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82358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15589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13769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47140" y="5015210"/>
            <a:ext cx="468000" cy="14882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smtClean="0">
                <a:solidFill>
                  <a:srgbClr val="FFFFFF"/>
                </a:solidFill>
                <a:latin typeface="EC Square Sans Cond Pro" panose="020B0506040000020004" pitchFamily="34" charset="0"/>
              </a:rPr>
              <a:t>DG HR</a:t>
            </a:r>
            <a:endParaRPr lang="en-US" sz="1800" b="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8926" y="0"/>
            <a:ext cx="9152925" cy="717947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247140" y="4984038"/>
            <a:ext cx="468000" cy="1800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6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1" y="152678"/>
            <a:ext cx="1144621" cy="7909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3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U:\01\Romuald delli Paoli\Branding\Talent Management\papi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2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99592" y="267494"/>
            <a:ext cx="7438858" cy="93610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215900" dist="38100" dir="13500000" sx="102000" sy="102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1" y="155527"/>
            <a:ext cx="1144621" cy="7909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2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07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92222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03935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179512" y="1058863"/>
            <a:ext cx="8856983" cy="3384550"/>
          </a:xfrm>
        </p:spPr>
        <p:txBody>
          <a:bodyPr/>
          <a:lstStyle>
            <a:lvl1pPr marL="0" indent="0">
              <a:defRPr>
                <a:latin typeface="EC Square Sans Cond Pro" panose="020B05060400000200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243056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8856984" cy="363686"/>
          </a:xfrm>
        </p:spPr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99840"/>
            <a:ext cx="4389884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779662"/>
            <a:ext cx="4389884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9840"/>
            <a:ext cx="4319462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662"/>
            <a:ext cx="4319462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85857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987574"/>
            <a:ext cx="3286002" cy="583506"/>
          </a:xfrm>
        </p:spPr>
        <p:txBody>
          <a:bodyPr anchor="b"/>
          <a:lstStyle>
            <a:lvl1pPr marL="0" indent="0"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461446" cy="3607049"/>
          </a:xfrm>
        </p:spPr>
        <p:txBody>
          <a:bodyPr/>
          <a:lstStyle>
            <a:lvl1pPr>
              <a:defRPr sz="3200">
                <a:latin typeface="EC Square Sans Cond Pro" panose="020B0506040000020004" pitchFamily="34" charset="0"/>
              </a:defRPr>
            </a:lvl1pPr>
            <a:lvl2pPr>
              <a:defRPr sz="2800">
                <a:latin typeface="EC Square Sans Cond Pro" panose="020B0506040000020004" pitchFamily="34" charset="0"/>
              </a:defRPr>
            </a:lvl2pPr>
            <a:lvl3pPr>
              <a:defRPr sz="2400">
                <a:latin typeface="EC Square Sans Cond Pro" panose="020B0506040000020004" pitchFamily="34" charset="0"/>
              </a:defRPr>
            </a:lvl3pPr>
            <a:lvl4pPr>
              <a:defRPr sz="2000">
                <a:latin typeface="EC Square Sans Cond Pro" panose="020B0506040000020004" pitchFamily="34" charset="0"/>
              </a:defRPr>
            </a:lvl4pPr>
            <a:lvl5pPr>
              <a:defRPr sz="2000">
                <a:latin typeface="EC Square Sans Cond Pro" panose="020B050604000002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3" y="1563638"/>
            <a:ext cx="3286002" cy="3030985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413432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00450"/>
            <a:ext cx="8856984" cy="425054"/>
          </a:xfrm>
        </p:spPr>
        <p:txBody>
          <a:bodyPr anchor="b"/>
          <a:lstStyle>
            <a:lvl1pPr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059581"/>
            <a:ext cx="8856984" cy="2486099"/>
          </a:xfrm>
        </p:spPr>
        <p:txBody>
          <a:bodyPr/>
          <a:lstStyle>
            <a:lvl1pPr marL="0" indent="0">
              <a:buNone/>
              <a:defRPr sz="32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4025503"/>
            <a:ext cx="8856984" cy="603647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244308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85450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8741451" y="-15477"/>
            <a:ext cx="391619" cy="972739"/>
          </a:xfrm>
          <a:prstGeom prst="rect">
            <a:avLst/>
          </a:prstGeom>
          <a:gradFill flip="none" rotWithShape="1">
            <a:gsLst>
              <a:gs pos="0">
                <a:srgbClr val="333333">
                  <a:alpha val="82000"/>
                </a:srgbClr>
              </a:gs>
              <a:gs pos="50000">
                <a:srgbClr val="333333">
                  <a:alpha val="16000"/>
                </a:srgbClr>
              </a:gs>
              <a:gs pos="100000">
                <a:schemeClr val="bg1">
                  <a:lumMod val="50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76200"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241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99592" y="267494"/>
            <a:ext cx="7438858" cy="93610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215900" dist="38100" dir="13500000" sx="102000" sy="102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1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8741451" y="-15477"/>
            <a:ext cx="391619" cy="972739"/>
          </a:xfrm>
          <a:prstGeom prst="rect">
            <a:avLst/>
          </a:prstGeom>
          <a:gradFill flip="none" rotWithShape="1">
            <a:gsLst>
              <a:gs pos="0">
                <a:srgbClr val="333333">
                  <a:alpha val="82000"/>
                </a:srgbClr>
              </a:gs>
              <a:gs pos="50000">
                <a:srgbClr val="333333">
                  <a:alpha val="16000"/>
                </a:srgbClr>
              </a:gs>
              <a:gs pos="100000">
                <a:schemeClr val="bg1">
                  <a:lumMod val="50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76200"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11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1" y="155527"/>
            <a:ext cx="1144621" cy="7909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40723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96822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179512" y="1058863"/>
            <a:ext cx="8856983" cy="3384550"/>
          </a:xfrm>
        </p:spPr>
        <p:txBody>
          <a:bodyPr/>
          <a:lstStyle>
            <a:lvl1pPr marL="0" indent="0">
              <a:defRPr>
                <a:latin typeface="EC Square Sans Cond Pro" panose="020B05060400000200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86624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4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8856984" cy="363686"/>
          </a:xfrm>
        </p:spPr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99840"/>
            <a:ext cx="4389884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779662"/>
            <a:ext cx="4389884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9840"/>
            <a:ext cx="4319462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662"/>
            <a:ext cx="4319462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216974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987574"/>
            <a:ext cx="3286002" cy="583506"/>
          </a:xfrm>
        </p:spPr>
        <p:txBody>
          <a:bodyPr anchor="b"/>
          <a:lstStyle>
            <a:lvl1pPr marL="0" indent="0"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461446" cy="3607049"/>
          </a:xfrm>
        </p:spPr>
        <p:txBody>
          <a:bodyPr/>
          <a:lstStyle>
            <a:lvl1pPr>
              <a:defRPr sz="3200">
                <a:latin typeface="EC Square Sans Cond Pro" panose="020B0506040000020004" pitchFamily="34" charset="0"/>
              </a:defRPr>
            </a:lvl1pPr>
            <a:lvl2pPr>
              <a:defRPr sz="2800">
                <a:latin typeface="EC Square Sans Cond Pro" panose="020B0506040000020004" pitchFamily="34" charset="0"/>
              </a:defRPr>
            </a:lvl2pPr>
            <a:lvl3pPr>
              <a:defRPr sz="2400">
                <a:latin typeface="EC Square Sans Cond Pro" panose="020B0506040000020004" pitchFamily="34" charset="0"/>
              </a:defRPr>
            </a:lvl3pPr>
            <a:lvl4pPr>
              <a:defRPr sz="2000">
                <a:latin typeface="EC Square Sans Cond Pro" panose="020B0506040000020004" pitchFamily="34" charset="0"/>
              </a:defRPr>
            </a:lvl4pPr>
            <a:lvl5pPr>
              <a:defRPr sz="2000">
                <a:latin typeface="EC Square Sans Cond Pro" panose="020B050604000002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3" y="1563638"/>
            <a:ext cx="3286002" cy="3030985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49183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00450"/>
            <a:ext cx="8856984" cy="425054"/>
          </a:xfrm>
        </p:spPr>
        <p:txBody>
          <a:bodyPr anchor="b"/>
          <a:lstStyle>
            <a:lvl1pPr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059581"/>
            <a:ext cx="8856984" cy="2486099"/>
          </a:xfrm>
        </p:spPr>
        <p:txBody>
          <a:bodyPr/>
          <a:lstStyle>
            <a:lvl1pPr marL="0" indent="0">
              <a:buNone/>
              <a:defRPr sz="32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4025503"/>
            <a:ext cx="8856984" cy="603647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26276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08842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99592" y="267494"/>
            <a:ext cx="7438858" cy="93610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215900" dist="38100" dir="13500000" sx="102000" sy="102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6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8741451" y="-15477"/>
            <a:ext cx="391619" cy="972739"/>
          </a:xfrm>
          <a:prstGeom prst="rect">
            <a:avLst/>
          </a:prstGeom>
          <a:gradFill flip="none" rotWithShape="1">
            <a:gsLst>
              <a:gs pos="0">
                <a:srgbClr val="333333">
                  <a:alpha val="82000"/>
                </a:srgbClr>
              </a:gs>
              <a:gs pos="50000">
                <a:srgbClr val="333333">
                  <a:alpha val="16000"/>
                </a:srgbClr>
              </a:gs>
              <a:gs pos="100000">
                <a:schemeClr val="bg1">
                  <a:lumMod val="50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76200"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486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1" y="155527"/>
            <a:ext cx="1144621" cy="7909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6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34473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239590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179512" y="1058863"/>
            <a:ext cx="8856983" cy="3384550"/>
          </a:xfrm>
        </p:spPr>
        <p:txBody>
          <a:bodyPr/>
          <a:lstStyle>
            <a:lvl1pPr marL="0" indent="0">
              <a:defRPr>
                <a:latin typeface="EC Square Sans Cond Pro" panose="020B05060400000200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48622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6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8856984" cy="363686"/>
          </a:xfrm>
        </p:spPr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99840"/>
            <a:ext cx="4389884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779662"/>
            <a:ext cx="4389884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9840"/>
            <a:ext cx="4319462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662"/>
            <a:ext cx="4319462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05790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987574"/>
            <a:ext cx="3286002" cy="583506"/>
          </a:xfrm>
        </p:spPr>
        <p:txBody>
          <a:bodyPr anchor="b"/>
          <a:lstStyle>
            <a:lvl1pPr marL="0" indent="0"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461446" cy="3607049"/>
          </a:xfrm>
        </p:spPr>
        <p:txBody>
          <a:bodyPr/>
          <a:lstStyle>
            <a:lvl1pPr>
              <a:defRPr sz="3200">
                <a:latin typeface="EC Square Sans Cond Pro" panose="020B0506040000020004" pitchFamily="34" charset="0"/>
              </a:defRPr>
            </a:lvl1pPr>
            <a:lvl2pPr>
              <a:defRPr sz="2800">
                <a:latin typeface="EC Square Sans Cond Pro" panose="020B0506040000020004" pitchFamily="34" charset="0"/>
              </a:defRPr>
            </a:lvl2pPr>
            <a:lvl3pPr>
              <a:defRPr sz="2400">
                <a:latin typeface="EC Square Sans Cond Pro" panose="020B0506040000020004" pitchFamily="34" charset="0"/>
              </a:defRPr>
            </a:lvl3pPr>
            <a:lvl4pPr>
              <a:defRPr sz="2000">
                <a:latin typeface="EC Square Sans Cond Pro" panose="020B0506040000020004" pitchFamily="34" charset="0"/>
              </a:defRPr>
            </a:lvl4pPr>
            <a:lvl5pPr>
              <a:defRPr sz="2000">
                <a:latin typeface="EC Square Sans Cond Pro" panose="020B050604000002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3" y="1563638"/>
            <a:ext cx="3286002" cy="3030985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70331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00450"/>
            <a:ext cx="8856984" cy="425054"/>
          </a:xfrm>
        </p:spPr>
        <p:txBody>
          <a:bodyPr anchor="b"/>
          <a:lstStyle>
            <a:lvl1pPr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059581"/>
            <a:ext cx="8856984" cy="2486099"/>
          </a:xfrm>
        </p:spPr>
        <p:txBody>
          <a:bodyPr/>
          <a:lstStyle>
            <a:lvl1pPr marL="0" indent="0">
              <a:buNone/>
              <a:defRPr sz="32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4025503"/>
            <a:ext cx="8856984" cy="603647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8344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66673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285807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1" y="139991"/>
            <a:ext cx="1182704" cy="82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2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B73CE-311F-49D4-80AB-464D3703F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1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5E2C6-1F51-442F-918B-3B3A28C61CC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14" descr="U:\01\Romuald delli Paoli\Branding\Talent Management\papi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2545"/>
            <a:ext cx="9144000" cy="526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4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99592" y="267494"/>
            <a:ext cx="7438858" cy="93610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215900" dist="38100" dir="13500000" sx="102000" sy="102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8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1" y="155527"/>
            <a:ext cx="1144621" cy="7909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1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48918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83446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179512" y="1058863"/>
            <a:ext cx="8856983" cy="3384550"/>
          </a:xfrm>
        </p:spPr>
        <p:txBody>
          <a:bodyPr/>
          <a:lstStyle>
            <a:lvl1pPr marL="0" indent="0">
              <a:defRPr>
                <a:latin typeface="EC Square Sans Cond Pro" panose="020B05060400000200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92872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0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8856984" cy="363686"/>
          </a:xfrm>
        </p:spPr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99840"/>
            <a:ext cx="4389884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779662"/>
            <a:ext cx="4389884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9840"/>
            <a:ext cx="4319462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662"/>
            <a:ext cx="4319462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200965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987574"/>
            <a:ext cx="3286002" cy="583506"/>
          </a:xfrm>
        </p:spPr>
        <p:txBody>
          <a:bodyPr anchor="b"/>
          <a:lstStyle>
            <a:lvl1pPr marL="0" indent="0"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461446" cy="3607049"/>
          </a:xfrm>
        </p:spPr>
        <p:txBody>
          <a:bodyPr/>
          <a:lstStyle>
            <a:lvl1pPr>
              <a:defRPr sz="3200">
                <a:latin typeface="EC Square Sans Cond Pro" panose="020B0506040000020004" pitchFamily="34" charset="0"/>
              </a:defRPr>
            </a:lvl1pPr>
            <a:lvl2pPr>
              <a:defRPr sz="2800">
                <a:latin typeface="EC Square Sans Cond Pro" panose="020B0506040000020004" pitchFamily="34" charset="0"/>
              </a:defRPr>
            </a:lvl2pPr>
            <a:lvl3pPr>
              <a:defRPr sz="2400">
                <a:latin typeface="EC Square Sans Cond Pro" panose="020B0506040000020004" pitchFamily="34" charset="0"/>
              </a:defRPr>
            </a:lvl3pPr>
            <a:lvl4pPr>
              <a:defRPr sz="2000">
                <a:latin typeface="EC Square Sans Cond Pro" panose="020B0506040000020004" pitchFamily="34" charset="0"/>
              </a:defRPr>
            </a:lvl4pPr>
            <a:lvl5pPr>
              <a:defRPr sz="2000">
                <a:latin typeface="EC Square Sans Cond Pro" panose="020B050604000002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3" y="1563638"/>
            <a:ext cx="3286002" cy="3030985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03208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60787"/>
            <a:ext cx="8496943" cy="1021556"/>
          </a:xfrm>
        </p:spPr>
        <p:txBody>
          <a:bodyPr anchor="t"/>
          <a:lstStyle>
            <a:lvl1pPr algn="l">
              <a:defRPr sz="3600" b="1" cap="all"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35646"/>
            <a:ext cx="8496943" cy="1125140"/>
          </a:xfrm>
        </p:spPr>
        <p:txBody>
          <a:bodyPr anchor="b"/>
          <a:lstStyle>
            <a:lvl1pPr marL="0" indent="0">
              <a:buNone/>
              <a:defRPr sz="18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97146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00450"/>
            <a:ext cx="8856984" cy="425054"/>
          </a:xfrm>
        </p:spPr>
        <p:txBody>
          <a:bodyPr anchor="b"/>
          <a:lstStyle>
            <a:lvl1pPr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059581"/>
            <a:ext cx="8856984" cy="2486099"/>
          </a:xfrm>
        </p:spPr>
        <p:txBody>
          <a:bodyPr/>
          <a:lstStyle>
            <a:lvl1pPr marL="0" indent="0">
              <a:buNone/>
              <a:defRPr sz="32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4025503"/>
            <a:ext cx="8856984" cy="603647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50063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234568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99592" y="267494"/>
            <a:ext cx="7438858" cy="93610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215900" dist="38100" dir="13500000" sx="102000" sy="102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8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1" y="155527"/>
            <a:ext cx="1144621" cy="7909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1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48918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83446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179512" y="1058863"/>
            <a:ext cx="8856983" cy="3384550"/>
          </a:xfrm>
        </p:spPr>
        <p:txBody>
          <a:bodyPr/>
          <a:lstStyle>
            <a:lvl1pPr marL="0" indent="0">
              <a:defRPr>
                <a:latin typeface="EC Square Sans Cond Pro" panose="020B05060400000200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392872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1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0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8856984" cy="363686"/>
          </a:xfrm>
        </p:spPr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99840"/>
            <a:ext cx="4389884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779662"/>
            <a:ext cx="4389884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9840"/>
            <a:ext cx="4319462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662"/>
            <a:ext cx="4319462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200965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02039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987574"/>
            <a:ext cx="3286002" cy="583506"/>
          </a:xfrm>
        </p:spPr>
        <p:txBody>
          <a:bodyPr anchor="b"/>
          <a:lstStyle>
            <a:lvl1pPr marL="0" indent="0"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461446" cy="3607049"/>
          </a:xfrm>
        </p:spPr>
        <p:txBody>
          <a:bodyPr/>
          <a:lstStyle>
            <a:lvl1pPr>
              <a:defRPr sz="3200">
                <a:latin typeface="EC Square Sans Cond Pro" panose="020B0506040000020004" pitchFamily="34" charset="0"/>
              </a:defRPr>
            </a:lvl1pPr>
            <a:lvl2pPr>
              <a:defRPr sz="2800">
                <a:latin typeface="EC Square Sans Cond Pro" panose="020B0506040000020004" pitchFamily="34" charset="0"/>
              </a:defRPr>
            </a:lvl2pPr>
            <a:lvl3pPr>
              <a:defRPr sz="2400">
                <a:latin typeface="EC Square Sans Cond Pro" panose="020B0506040000020004" pitchFamily="34" charset="0"/>
              </a:defRPr>
            </a:lvl3pPr>
            <a:lvl4pPr>
              <a:defRPr sz="2000">
                <a:latin typeface="EC Square Sans Cond Pro" panose="020B0506040000020004" pitchFamily="34" charset="0"/>
              </a:defRPr>
            </a:lvl4pPr>
            <a:lvl5pPr>
              <a:defRPr sz="2000">
                <a:latin typeface="EC Square Sans Cond Pro" panose="020B050604000002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3" y="1563638"/>
            <a:ext cx="3286002" cy="3030985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03208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00450"/>
            <a:ext cx="8856984" cy="425054"/>
          </a:xfrm>
        </p:spPr>
        <p:txBody>
          <a:bodyPr anchor="b"/>
          <a:lstStyle>
            <a:lvl1pPr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059581"/>
            <a:ext cx="8856984" cy="2486099"/>
          </a:xfrm>
        </p:spPr>
        <p:txBody>
          <a:bodyPr/>
          <a:lstStyle>
            <a:lvl1pPr marL="0" indent="0">
              <a:buNone/>
              <a:defRPr sz="32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4025503"/>
            <a:ext cx="8856984" cy="603647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50063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234568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1795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179512" y="1058863"/>
            <a:ext cx="8856983" cy="3384550"/>
          </a:xfrm>
        </p:spPr>
        <p:txBody>
          <a:bodyPr/>
          <a:lstStyle>
            <a:lvl1pPr marL="0" indent="0">
              <a:defRPr>
                <a:latin typeface="EC Square Sans Cond Pro" panose="020B05060400000200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426220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U:\01\Romuald delli Paoli\Branding\Talent Management\papier.JP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14120"/>
            <a:ext cx="9137225" cy="51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057318"/>
            <a:ext cx="892899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869281"/>
            <a:ext cx="8928992" cy="26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4262439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 smtClean="0">
                <a:solidFill>
                  <a:srgbClr val="FFFFFF"/>
                </a:solidFill>
                <a:latin typeface="EC Square Sans Cond Pro" panose="020B0506040000020004" pitchFamily="34" charset="0"/>
              </a:rPr>
              <a:t>DG HR</a:t>
            </a:r>
            <a:endParaRPr lang="en-US" sz="1800" b="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82366" y="1536649"/>
            <a:ext cx="15121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  <a:t/>
            </a:r>
            <a:b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</a:br>
            <a:endParaRPr lang="en-GB" sz="900" b="0" dirty="0">
              <a:solidFill>
                <a:schemeClr val="bg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1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4" r:id="rId2"/>
    <p:sldLayoutId id="2147484192" r:id="rId3"/>
    <p:sldLayoutId id="2147484193" r:id="rId4"/>
    <p:sldLayoutId id="2147484088" r:id="rId5"/>
    <p:sldLayoutId id="2147483781" r:id="rId6"/>
    <p:sldLayoutId id="2147483784" r:id="rId7"/>
    <p:sldLayoutId id="2147483780" r:id="rId8"/>
    <p:sldLayoutId id="2147483857" r:id="rId9"/>
    <p:sldLayoutId id="2147483782" r:id="rId10"/>
    <p:sldLayoutId id="2147483783" r:id="rId11"/>
    <p:sldLayoutId id="2147483786" r:id="rId12"/>
    <p:sldLayoutId id="2147483787" r:id="rId13"/>
    <p:sldLayoutId id="2147483788" r:id="rId14"/>
    <p:sldLayoutId id="2147484194" r:id="rId15"/>
    <p:sldLayoutId id="2147484195" r:id="rId16"/>
    <p:sldLayoutId id="2147484196" r:id="rId17"/>
  </p:sldLayoutIdLst>
  <p:timing>
    <p:tnLst>
      <p:par>
        <p:cTn id="1" dur="indefinite" restart="never" nodeType="tmRoot"/>
      </p:par>
    </p:tnLst>
  </p:timing>
  <p:txStyles>
    <p:titleStyle>
      <a:lvl1pPr marL="1588" indent="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U:\01\Romuald delli Paoli\Branding\Talent Management\papi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14120"/>
            <a:ext cx="9137225" cy="51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057318"/>
            <a:ext cx="892899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869281"/>
            <a:ext cx="8928992" cy="26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4262439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 smtClean="0">
                <a:solidFill>
                  <a:srgbClr val="FFFFFF"/>
                </a:solidFill>
                <a:latin typeface="EC Square Sans Cond Pro" panose="020B0506040000020004" pitchFamily="34" charset="0"/>
              </a:rPr>
              <a:t>DG HR</a:t>
            </a:r>
            <a:endParaRPr lang="en-US" sz="1800" b="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82366" y="1536649"/>
            <a:ext cx="15121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  <a:t/>
            </a:r>
            <a:b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</a:br>
            <a:endParaRPr lang="en-GB" sz="900" b="0" dirty="0">
              <a:solidFill>
                <a:schemeClr val="bg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22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99" r:id="rId11"/>
  </p:sldLayoutIdLst>
  <p:timing>
    <p:tnLst>
      <p:par>
        <p:cTn id="1" dur="indefinite" restart="never" nodeType="tmRoot"/>
      </p:par>
    </p:tnLst>
  </p:timing>
  <p:txStyles>
    <p:titleStyle>
      <a:lvl1pPr marL="1588" indent="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U:\01\Romuald delli Paoli\Branding\Talent Management\papier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14120"/>
            <a:ext cx="9137225" cy="51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057318"/>
            <a:ext cx="892899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869281"/>
            <a:ext cx="8928992" cy="26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4262439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 smtClean="0">
                <a:solidFill>
                  <a:srgbClr val="FFFFFF"/>
                </a:solidFill>
                <a:latin typeface="EC Square Sans Cond Pro" panose="020B0506040000020004" pitchFamily="34" charset="0"/>
              </a:rPr>
              <a:t>DG HR</a:t>
            </a:r>
            <a:endParaRPr lang="en-US" sz="1800" b="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82366" y="1536649"/>
            <a:ext cx="15121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  <a:t/>
            </a:r>
            <a:b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</a:br>
            <a:endParaRPr lang="en-GB" sz="900" b="0" dirty="0">
              <a:solidFill>
                <a:schemeClr val="bg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8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</p:sldLayoutIdLst>
  <p:timing>
    <p:tnLst>
      <p:par>
        <p:cTn id="1" dur="indefinite" restart="never" nodeType="tmRoot"/>
      </p:par>
    </p:tnLst>
  </p:timing>
  <p:txStyles>
    <p:titleStyle>
      <a:lvl1pPr marL="1588" indent="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U:\01\Romuald delli Paoli\Branding\Talent Management\papier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14120"/>
            <a:ext cx="9137225" cy="51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057318"/>
            <a:ext cx="892899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869281"/>
            <a:ext cx="8928992" cy="26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4262439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 smtClean="0">
                <a:solidFill>
                  <a:srgbClr val="FFFFFF"/>
                </a:solidFill>
                <a:latin typeface="EC Square Sans Cond Pro" panose="020B0506040000020004" pitchFamily="34" charset="0"/>
              </a:rPr>
              <a:t>DG HR</a:t>
            </a:r>
            <a:endParaRPr lang="en-US" sz="1800" b="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82366" y="1536649"/>
            <a:ext cx="15121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  <a:t/>
            </a:r>
            <a:b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</a:br>
            <a:endParaRPr lang="en-GB" sz="900" b="0" dirty="0">
              <a:solidFill>
                <a:schemeClr val="bg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9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8" r:id="rId11"/>
    <p:sldLayoutId id="2147484189" r:id="rId12"/>
    <p:sldLayoutId id="2147484190" r:id="rId13"/>
  </p:sldLayoutIdLst>
  <p:timing>
    <p:tnLst>
      <p:par>
        <p:cTn id="1" dur="indefinite" restart="never" nodeType="tmRoot"/>
      </p:par>
    </p:tnLst>
  </p:timing>
  <p:txStyles>
    <p:titleStyle>
      <a:lvl1pPr marL="1588" indent="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U:\01\Romuald delli Paoli\Branding\Talent Management\papi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14120"/>
            <a:ext cx="9137225" cy="51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057318"/>
            <a:ext cx="892899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869281"/>
            <a:ext cx="8928992" cy="26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4262439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 smtClean="0">
                <a:solidFill>
                  <a:srgbClr val="FFFFFF"/>
                </a:solidFill>
                <a:latin typeface="EC Square Sans Cond Pro" panose="020B0506040000020004" pitchFamily="34" charset="0"/>
              </a:rPr>
              <a:t>DG HR</a:t>
            </a:r>
            <a:endParaRPr lang="en-US" sz="1800" b="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82366" y="1536649"/>
            <a:ext cx="15121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  <a:t/>
            </a:r>
            <a:b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</a:br>
            <a:endParaRPr lang="en-GB" sz="900" b="0" dirty="0">
              <a:solidFill>
                <a:schemeClr val="bg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87" r:id="rId11"/>
  </p:sldLayoutIdLst>
  <p:timing>
    <p:tnLst>
      <p:par>
        <p:cTn id="1" dur="indefinite" restart="never" nodeType="tmRoot"/>
      </p:par>
    </p:tnLst>
  </p:timing>
  <p:txStyles>
    <p:titleStyle>
      <a:lvl1pPr marL="1588" indent="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U:\01\Romuald delli Paoli\Branding\Talent Management\papier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14120"/>
            <a:ext cx="9137225" cy="51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057318"/>
            <a:ext cx="892899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869281"/>
            <a:ext cx="8928992" cy="26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/>
              <a:pPr/>
              <a:t>‹#›</a:t>
            </a:fld>
            <a:endParaRPr lang="en-GB" alt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4262439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 smtClean="0">
                <a:solidFill>
                  <a:srgbClr val="FFFFFF"/>
                </a:solidFill>
                <a:latin typeface="EC Square Sans Cond Pro" panose="020B0506040000020004" pitchFamily="34" charset="0"/>
              </a:rPr>
              <a:t>DG HR</a:t>
            </a:r>
            <a:endParaRPr lang="en-US" sz="1800" b="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82366" y="1536649"/>
            <a:ext cx="15121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  <a:t/>
            </a:r>
            <a:br>
              <a:rPr lang="en-GB" sz="1400" dirty="0" smtClean="0">
                <a:solidFill>
                  <a:srgbClr val="00B0F0"/>
                </a:solidFill>
                <a:latin typeface="EC Square Sans Cond Pro" panose="020B0506040000020004" pitchFamily="34" charset="0"/>
              </a:rPr>
            </a:br>
            <a:endParaRPr lang="en-GB" sz="900" b="0" dirty="0">
              <a:solidFill>
                <a:schemeClr val="bg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</p:sldLayoutIdLst>
  <p:timing>
    <p:tnLst>
      <p:par>
        <p:cTn id="1" dur="indefinite" restart="never" nodeType="tmRoot"/>
      </p:par>
    </p:tnLst>
  </p:timing>
  <p:txStyles>
    <p:titleStyle>
      <a:lvl1pPr marL="1588" indent="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eas.europa.eu/headquarters/headquarters-homepage/2463/junior-professional-in-delegation-jpd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HR-AMC-J30@ec.europa.eu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R-AMC-J30@ec.europa.eu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52" y="113159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cap="all" spc="0" baseline="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EC Square Sans Cond Pro" panose="020B0506040000020004" pitchFamily="34" charset="0"/>
              </a:rPr>
              <a:t>DG Human Resources &amp; Security</a:t>
            </a:r>
            <a:endParaRPr lang="en-GB" sz="1100" spc="0" baseline="0" dirty="0" smtClean="0">
              <a:solidFill>
                <a:srgbClr val="0070C0"/>
              </a:solidFill>
              <a:effectLst/>
              <a:latin typeface="EC Square Sans Cond Pro" panose="020B05060400000200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328" y="149163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spc="600" dirty="0" smtClean="0">
                <a:solidFill>
                  <a:schemeClr val="bg1">
                    <a:lumMod val="50000"/>
                  </a:schemeClr>
                </a:solidFill>
                <a:effectLst/>
                <a:latin typeface="EC Square Sans Cond Pro" panose="020B0506040000020004" pitchFamily="34" charset="0"/>
              </a:rPr>
              <a:t>PERFORMANCE THROUGH PEOPLE</a:t>
            </a:r>
            <a:endParaRPr lang="en-GB" sz="2000" b="0" spc="600" dirty="0">
              <a:solidFill>
                <a:schemeClr val="bg1">
                  <a:lumMod val="50000"/>
                </a:schemeClr>
              </a:solidFill>
              <a:effectLst/>
              <a:latin typeface="EC Square Sans Cond Pro" panose="020B050604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52" y="1995686"/>
            <a:ext cx="8493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rgbClr val="0070C0"/>
                </a:solidFill>
                <a:latin typeface="+mj-lt"/>
              </a:rPr>
              <a:t>information </a:t>
            </a:r>
            <a:r>
              <a:rPr lang="en-US" sz="4000" cap="small" dirty="0">
                <a:solidFill>
                  <a:srgbClr val="0070C0"/>
                </a:solidFill>
                <a:latin typeface="+mj-lt"/>
              </a:rPr>
              <a:t>day </a:t>
            </a:r>
            <a:r>
              <a:rPr lang="en-US" sz="4000" cap="small" dirty="0" smtClean="0">
                <a:solidFill>
                  <a:srgbClr val="0070C0"/>
                </a:solidFill>
                <a:latin typeface="+mj-lt"/>
              </a:rPr>
              <a:t>"development economists</a:t>
            </a:r>
            <a:r>
              <a:rPr lang="en-GB" sz="4000" cap="small" dirty="0" smtClean="0">
                <a:solidFill>
                  <a:srgbClr val="0070C0"/>
                </a:solidFill>
                <a:latin typeface="+mj-lt"/>
              </a:rPr>
              <a:t>" </a:t>
            </a:r>
            <a:endParaRPr lang="en-GB" sz="4000" cap="small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GB" sz="3200" cap="small" dirty="0" smtClean="0">
                <a:solidFill>
                  <a:srgbClr val="0070C0"/>
                </a:solidFill>
                <a:latin typeface="+mj-lt"/>
              </a:rPr>
              <a:t>Junior Professionals </a:t>
            </a:r>
          </a:p>
          <a:p>
            <a:pPr algn="ctr"/>
            <a:r>
              <a:rPr lang="en-GB" sz="3200" cap="small" dirty="0" smtClean="0">
                <a:solidFill>
                  <a:srgbClr val="0070C0"/>
                </a:solidFill>
                <a:latin typeface="+mj-lt"/>
              </a:rPr>
              <a:t>in Delegations</a:t>
            </a:r>
          </a:p>
          <a:p>
            <a:pPr algn="ctr"/>
            <a:r>
              <a:rPr lang="en-GB" sz="4400" cap="small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algn="ctr"/>
            <a:r>
              <a:rPr lang="en-GB" sz="3200" cap="small" dirty="0" smtClean="0">
                <a:solidFill>
                  <a:srgbClr val="FF0000"/>
                </a:solidFill>
                <a:latin typeface="+mj-lt"/>
              </a:rPr>
              <a:t>Nancy Vanhaverbeke, DG HR.AMC4</a:t>
            </a: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rgbClr val="333333"/>
                </a:solidFill>
                <a:latin typeface="EC Square Sans Cond Pro" panose="020B0506040000020004" pitchFamily="34" charset="0"/>
              </a:rPr>
              <a:pPr/>
              <a:t>1</a:t>
            </a:fld>
            <a:endParaRPr lang="en-GB" sz="1600" b="0" dirty="0">
              <a:solidFill>
                <a:srgbClr val="333333"/>
              </a:solidFill>
              <a:latin typeface="EC Square Sans Cond Pro" panose="020B05060400000200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28082" y="2855173"/>
            <a:ext cx="3563888" cy="1339205"/>
            <a:chOff x="2339752" y="2887583"/>
            <a:chExt cx="4572594" cy="18482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22"/>
            <a:stretch/>
          </p:blipFill>
          <p:spPr bwMode="auto">
            <a:xfrm>
              <a:off x="4305589" y="4333934"/>
              <a:ext cx="468313" cy="40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39" b="33867"/>
            <a:stretch/>
          </p:blipFill>
          <p:spPr bwMode="auto">
            <a:xfrm>
              <a:off x="4305589" y="3783210"/>
              <a:ext cx="468313" cy="333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68" b="61044"/>
            <a:stretch/>
          </p:blipFill>
          <p:spPr bwMode="auto">
            <a:xfrm>
              <a:off x="4305588" y="3305234"/>
              <a:ext cx="468313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619"/>
            <a:stretch/>
          </p:blipFill>
          <p:spPr bwMode="auto">
            <a:xfrm>
              <a:off x="4305587" y="2887583"/>
              <a:ext cx="468313" cy="23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grayscl/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3"/>
            <a:stretch/>
          </p:blipFill>
          <p:spPr bwMode="auto">
            <a:xfrm>
              <a:off x="2339752" y="2887583"/>
              <a:ext cx="1690687" cy="184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grayscl/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3"/>
            <a:stretch/>
          </p:blipFill>
          <p:spPr bwMode="auto">
            <a:xfrm>
              <a:off x="5220071" y="2887583"/>
              <a:ext cx="1692275" cy="184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21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7504" y="267494"/>
            <a:ext cx="3856158" cy="4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AMC4: RELEX FAMILY		</a:t>
            </a: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10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96" y="1059583"/>
            <a:ext cx="2160000" cy="374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107504" y="1059611"/>
            <a:ext cx="2160000" cy="3743743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266700" dist="38100" dir="10800000" sx="102000" sy="102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C Square Sans Cond Pro" panose="020B05060400000200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63835" y="1059611"/>
            <a:ext cx="2160000" cy="37437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266700" dist="38100" dir="10800000" sx="102000" sy="102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C Square Sans Cond Pro" panose="020B05060400000200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620166" y="1059611"/>
            <a:ext cx="2160000" cy="37437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266700" dist="38100" dir="10800000" sx="102000" sy="102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C Square Sans Cond Pro" panose="020B05060400000200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07504" y="1131590"/>
            <a:ext cx="2160000" cy="360040"/>
          </a:xfrm>
          <a:prstGeom prst="rect">
            <a:avLst/>
          </a:prstGeom>
          <a:noFill/>
          <a:ln w="28575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Cond Pro" panose="020B0506040000020004" pitchFamily="34" charset="0"/>
              </a:rPr>
              <a:t>TEAM 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481062" y="1131590"/>
            <a:ext cx="1872000" cy="360040"/>
          </a:xfrm>
          <a:prstGeom prst="rect">
            <a:avLst/>
          </a:prstGeom>
          <a:noFill/>
          <a:ln w="28575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Cond Pro" panose="020B0506040000020004" pitchFamily="34" charset="0"/>
              </a:rPr>
              <a:t>TEAM 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828512" y="1131590"/>
            <a:ext cx="1872000" cy="360040"/>
          </a:xfrm>
          <a:prstGeom prst="rect">
            <a:avLst/>
          </a:prstGeom>
          <a:noFill/>
          <a:ln w="28575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Cond Pro" panose="020B0506040000020004" pitchFamily="34" charset="0"/>
              </a:rPr>
              <a:t>TEAM 3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904428" y="1131590"/>
            <a:ext cx="2132068" cy="360040"/>
          </a:xfrm>
          <a:prstGeom prst="rect">
            <a:avLst/>
          </a:prstGeom>
          <a:noFill/>
          <a:ln w="28575">
            <a:noFill/>
          </a:ln>
          <a:effectLst>
            <a:outerShdw blurRad="266700" dist="38100" dir="10800000" sx="102000" sy="102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Cond Pro" panose="020B0506040000020004" pitchFamily="34" charset="0"/>
              </a:rPr>
              <a:t>TEAM 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7503" y="1672968"/>
            <a:ext cx="2160001" cy="467995"/>
          </a:xfrm>
          <a:prstGeom prst="rect">
            <a:avLst/>
          </a:prstGeom>
          <a:noFill/>
          <a:ln>
            <a:noFill/>
          </a:ln>
          <a:effectLst>
            <a:outerShdw blurRad="88900" dist="38100" dir="18900000" sx="105000" sy="105000" algn="bl" rotWithShape="0">
              <a:prstClr val="black">
                <a:alpha val="42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2000"/>
              </a:lnSpc>
              <a:spcAft>
                <a:spcPts val="0"/>
              </a:spcAft>
            </a:pPr>
            <a:r>
              <a:rPr lang="en-GB" sz="2000" kern="1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EC Square Sans Cond Pro"/>
                <a:ea typeface="Times New Roman"/>
                <a:cs typeface="Times New Roman"/>
              </a:rPr>
              <a:t>Organisational Development &amp; RELEX specificity</a:t>
            </a:r>
            <a:endParaRPr lang="en-GB" sz="11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/>
              <a:ea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63834" y="1666935"/>
            <a:ext cx="2160001" cy="467995"/>
          </a:xfrm>
          <a:prstGeom prst="rect">
            <a:avLst/>
          </a:prstGeom>
          <a:noFill/>
          <a:ln>
            <a:noFill/>
          </a:ln>
          <a:effectLst>
            <a:outerShdw blurRad="88900" dist="38100" dir="18900000" sx="105000" sy="105000" algn="bl" rotWithShape="0">
              <a:prstClr val="black">
                <a:alpha val="42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2000"/>
              </a:lnSpc>
              <a:spcAft>
                <a:spcPts val="0"/>
              </a:spcAft>
            </a:pPr>
            <a:r>
              <a:rPr lang="en-GB" sz="2000" kern="1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EC Square Sans Cond Pro"/>
                <a:ea typeface="Times New Roman"/>
                <a:cs typeface="Times New Roman"/>
              </a:rPr>
              <a:t>Recruitment, mobility &amp;  performance</a:t>
            </a:r>
            <a:endParaRPr lang="en-GB" sz="11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/>
              <a:ea typeface="Times New Roman"/>
              <a:cs typeface="Times New Roman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644247" y="1666935"/>
            <a:ext cx="2160001" cy="467995"/>
          </a:xfrm>
          <a:prstGeom prst="rect">
            <a:avLst/>
          </a:prstGeom>
          <a:noFill/>
          <a:ln>
            <a:noFill/>
          </a:ln>
          <a:effectLst>
            <a:outerShdw blurRad="88900" dist="38100" dir="18900000" sx="105000" sy="105000" algn="bl" rotWithShape="0">
              <a:prstClr val="black">
                <a:alpha val="42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2000"/>
              </a:lnSpc>
              <a:spcAft>
                <a:spcPts val="0"/>
              </a:spcAft>
            </a:pPr>
            <a:r>
              <a:rPr lang="en-GB" sz="2000" kern="1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EC Square Sans Cond Pro"/>
                <a:ea typeface="Times New Roman"/>
                <a:cs typeface="Times New Roman"/>
              </a:rPr>
              <a:t>Talent Management</a:t>
            </a:r>
            <a:endParaRPr lang="en-GB" sz="11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/>
              <a:ea typeface="Times New Roman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876495" y="1651290"/>
            <a:ext cx="2160001" cy="467995"/>
          </a:xfrm>
          <a:prstGeom prst="rect">
            <a:avLst/>
          </a:prstGeom>
          <a:noFill/>
          <a:ln>
            <a:noFill/>
          </a:ln>
          <a:effectLst>
            <a:outerShdw blurRad="88900" dist="38100" dir="18900000" sx="105000" sy="105000" algn="bl" rotWithShape="0">
              <a:prstClr val="black">
                <a:alpha val="42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2000"/>
              </a:lnSpc>
              <a:spcAft>
                <a:spcPts val="0"/>
              </a:spcAft>
            </a:pPr>
            <a:r>
              <a:rPr lang="en-GB" sz="2000" kern="1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EC Square Sans Cond Pro"/>
                <a:ea typeface="Times New Roman"/>
                <a:cs typeface="Times New Roman"/>
              </a:rPr>
              <a:t>Health, wellbeing &amp; working conditions</a:t>
            </a:r>
            <a:endParaRPr lang="en-GB" sz="11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/>
              <a:ea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51504" y="2311253"/>
            <a:ext cx="1872016" cy="2450641"/>
            <a:chOff x="251504" y="2311253"/>
            <a:chExt cx="1872016" cy="2450641"/>
          </a:xfrm>
        </p:grpSpPr>
        <p:sp>
          <p:nvSpPr>
            <p:cNvPr id="38" name="Rectangle 37"/>
            <p:cNvSpPr/>
            <p:nvPr/>
          </p:nvSpPr>
          <p:spPr bwMode="auto">
            <a:xfrm>
              <a:off x="251504" y="2311253"/>
              <a:ext cx="1872000" cy="648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rgbClr val="FF9900"/>
                  </a:solidFill>
                  <a:effectLst/>
                  <a:latin typeface="EC Square Sans Cond Pro" panose="020B0506040000020004" pitchFamily="34" charset="0"/>
                </a:rPr>
                <a:t>Planning,</a:t>
              </a:r>
              <a:r>
                <a:rPr kumimoji="0" lang="en-GB" sz="1400" i="0" u="none" strike="noStrike" cap="none" normalizeH="0" dirty="0" smtClean="0">
                  <a:ln>
                    <a:noFill/>
                  </a:ln>
                  <a:solidFill>
                    <a:srgbClr val="FF9900"/>
                  </a:solidFill>
                  <a:effectLst/>
                  <a:latin typeface="EC Square Sans Cond Pro" panose="020B0506040000020004" pitchFamily="34" charset="0"/>
                </a:rPr>
                <a:t> Organisation Support and HR Analytics</a:t>
              </a:r>
              <a:r>
                <a:rPr kumimoji="0" lang="en-GB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C Square Sans Cond Pro" panose="020B0506040000020004" pitchFamily="34" charset="0"/>
                </a:rPr>
                <a:t>*</a:t>
              </a: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C Square Sans Cond Pro" panose="020B05060400000200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51504" y="3033702"/>
              <a:ext cx="1872000" cy="648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dirty="0" smtClean="0">
                  <a:solidFill>
                    <a:srgbClr val="FF9900"/>
                  </a:solidFill>
                  <a:latin typeface="EC Square Sans Cond Pro" panose="020B0506040000020004" pitchFamily="34" charset="0"/>
                </a:rPr>
                <a:t>RELEX "support to the Centre of Gravity"</a:t>
              </a:r>
              <a:endParaRPr lang="en-GB" sz="1400" dirty="0">
                <a:solidFill>
                  <a:srgbClr val="FF9900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51504" y="3753782"/>
              <a:ext cx="1872000" cy="648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dirty="0">
                  <a:solidFill>
                    <a:srgbClr val="FF9900"/>
                  </a:solidFill>
                  <a:latin typeface="EC Square Sans Cond Pro" panose="020B0506040000020004" pitchFamily="34" charset="0"/>
                </a:rPr>
                <a:t>Financial Management  </a:t>
              </a:r>
              <a:br>
                <a:rPr lang="en-GB" sz="1400" dirty="0">
                  <a:solidFill>
                    <a:srgbClr val="FF9900"/>
                  </a:solidFill>
                  <a:latin typeface="EC Square Sans Cond Pro" panose="020B0506040000020004" pitchFamily="34" charset="0"/>
                </a:rPr>
              </a:br>
              <a:r>
                <a:rPr kumimoji="0" lang="en-GB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C Square Sans Cond Pro" panose="020B0506040000020004" pitchFamily="34" charset="0"/>
                </a:rPr>
                <a:t>of HR transactions</a:t>
              </a: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C Square Sans Cond Pro" panose="020B05060400000200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1520" y="4473862"/>
              <a:ext cx="1872000" cy="288032"/>
            </a:xfrm>
            <a:prstGeom prst="rect">
              <a:avLst/>
            </a:prstGeom>
            <a:noFill/>
            <a:ln w="28575"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00" b="0" dirty="0" smtClean="0">
                  <a:solidFill>
                    <a:schemeClr val="tx1">
                      <a:lumMod val="50000"/>
                    </a:schemeClr>
                  </a:solidFill>
                  <a:latin typeface="EC Square Sans Cond Pro" panose="020B0506040000020004" pitchFamily="34" charset="0"/>
                </a:rPr>
                <a:t>* Incl. resource allocation, </a:t>
              </a:r>
              <a:br>
                <a:rPr lang="en-GB" sz="1000" b="0" dirty="0" smtClean="0">
                  <a:solidFill>
                    <a:schemeClr val="tx1">
                      <a:lumMod val="50000"/>
                    </a:schemeClr>
                  </a:solidFill>
                  <a:latin typeface="EC Square Sans Cond Pro" panose="020B0506040000020004" pitchFamily="34" charset="0"/>
                </a:rPr>
              </a:br>
              <a:r>
                <a:rPr lang="en-GB" sz="1000" b="0" dirty="0" smtClean="0">
                  <a:solidFill>
                    <a:schemeClr val="tx1">
                      <a:lumMod val="50000"/>
                    </a:schemeClr>
                  </a:solidFill>
                  <a:latin typeface="EC Square Sans Cond Pro" panose="020B0506040000020004" pitchFamily="34" charset="0"/>
                </a:rPr>
                <a:t>TDE &amp; budget support, JIS/SCR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EC Square Sans Cond Pro" panose="020B05060400000200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39751" y="2311253"/>
            <a:ext cx="2184083" cy="2402606"/>
            <a:chOff x="2339751" y="2311253"/>
            <a:chExt cx="2184083" cy="2402606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507835" y="2311253"/>
              <a:ext cx="1872000" cy="648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EC Square Sans Cond Pro" panose="020B0506040000020004" pitchFamily="34" charset="0"/>
                </a:rPr>
                <a:t>Selection,</a:t>
              </a:r>
              <a:r>
                <a:rPr kumimoji="0" lang="en-GB" sz="1400" i="0" u="none" strike="noStrike" cap="none" normalizeH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EC Square Sans Cond Pro" panose="020B0506040000020004" pitchFamily="34" charset="0"/>
                </a:rPr>
                <a:t> </a:t>
              </a:r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EC Square Sans Cond Pro" panose="020B0506040000020004" pitchFamily="34" charset="0"/>
                </a:rPr>
                <a:t>Recruitment &amp; Mobility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507835" y="3033702"/>
              <a:ext cx="1872000" cy="648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EC Square Sans Cond Pro" panose="020B0506040000020004" pitchFamily="34" charset="0"/>
                </a:rPr>
                <a:t>Management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C Square Sans Cond Pro" panose="020B0506040000020004" pitchFamily="34" charset="0"/>
                </a:rPr>
                <a:t/>
              </a:r>
              <a:b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C Square Sans Cond Pro" panose="020B0506040000020004" pitchFamily="34" charset="0"/>
                </a:rPr>
              </a:b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C Square Sans Cond Pro" panose="020B0506040000020004" pitchFamily="34" charset="0"/>
                </a:rPr>
                <a:t>Selection, Recruitment &amp; Mobility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507835" y="3753782"/>
              <a:ext cx="1872000" cy="648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EC Square Sans Cond Pro" panose="020B0506040000020004" pitchFamily="34" charset="0"/>
                </a:rPr>
                <a:t>Performance Management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C Square Sans Cond Pro" panose="020B0506040000020004" pitchFamily="34" charset="0"/>
                </a:rPr>
                <a:t>*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339751" y="4521897"/>
              <a:ext cx="2184083" cy="191962"/>
            </a:xfrm>
            <a:prstGeom prst="rect">
              <a:avLst/>
            </a:prstGeom>
            <a:noFill/>
            <a:ln w="28575"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00" b="0" dirty="0" smtClean="0">
                  <a:solidFill>
                    <a:schemeClr val="tx1">
                      <a:lumMod val="50000"/>
                    </a:schemeClr>
                  </a:solidFill>
                  <a:latin typeface="EC Square Sans Cond Pro" panose="020B0506040000020004" pitchFamily="34" charset="0"/>
                </a:rPr>
                <a:t>* Incl. appraisal, promotion, underperformance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EC Square Sans Cond Pro" panose="020B05060400000200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64166" y="2328831"/>
            <a:ext cx="1872000" cy="2090601"/>
            <a:chOff x="4764166" y="2328831"/>
            <a:chExt cx="1872000" cy="1370521"/>
          </a:xfrm>
        </p:grpSpPr>
        <p:sp>
          <p:nvSpPr>
            <p:cNvPr id="48" name="Rectangle 47"/>
            <p:cNvSpPr/>
            <p:nvPr/>
          </p:nvSpPr>
          <p:spPr bwMode="auto">
            <a:xfrm>
              <a:off x="4764166" y="2328831"/>
              <a:ext cx="1872000" cy="648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EC Square Sans Cond Pro" panose="020B0506040000020004" pitchFamily="34" charset="0"/>
                </a:rPr>
                <a:t>Talent Management </a:t>
              </a:r>
              <a:b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EC Square Sans Cond Pro" panose="020B0506040000020004" pitchFamily="34" charset="0"/>
                </a:rPr>
              </a:b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C Square Sans Cond Pro" panose="020B0506040000020004" pitchFamily="34" charset="0"/>
                </a:rPr>
                <a:t>(incl. Career Guidance and Head hunting)</a:t>
              </a: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C Square Sans Cond Pro" panose="020B05060400000200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764166" y="3051280"/>
              <a:ext cx="1872000" cy="648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EC Square Sans Cond Pro" panose="020B0506040000020004" pitchFamily="34" charset="0"/>
                </a:rPr>
                <a:t>Learning &amp; Development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020496" y="2311253"/>
            <a:ext cx="1872000" cy="2108179"/>
            <a:chOff x="7020496" y="2311253"/>
            <a:chExt cx="1872000" cy="1370521"/>
          </a:xfrm>
        </p:grpSpPr>
        <p:sp>
          <p:nvSpPr>
            <p:cNvPr id="51" name="Rectangle 50"/>
            <p:cNvSpPr/>
            <p:nvPr/>
          </p:nvSpPr>
          <p:spPr bwMode="auto">
            <a:xfrm>
              <a:off x="7020496" y="2311253"/>
              <a:ext cx="1872000" cy="648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rgbClr val="8E8700"/>
                  </a:solidFill>
                  <a:effectLst/>
                  <a:latin typeface="EC Square Sans Cond Pro" panose="020B0506040000020004" pitchFamily="34" charset="0"/>
                </a:rPr>
                <a:t>Health &amp; Wellbeing</a:t>
              </a: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C Square Sans Cond Pro" panose="020B05060400000200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020496" y="3033702"/>
              <a:ext cx="1872000" cy="648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dirty="0">
                  <a:solidFill>
                    <a:srgbClr val="8E8700"/>
                  </a:solidFill>
                  <a:latin typeface="EC Square Sans Cond Pro" panose="020B0506040000020004" pitchFamily="34" charset="0"/>
                </a:rPr>
                <a:t>Working Conditions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C Square Sans Cond Pro" panose="020B0506040000020004" pitchFamily="34" charset="0"/>
                </a:rPr>
                <a:t>&amp; Time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7504" y="267494"/>
            <a:ext cx="3856158" cy="4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AMC4: </a:t>
            </a: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JPDs = What ?</a:t>
            </a: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		</a:t>
            </a: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11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1275606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Junior Professionals in Delegation (JPDs)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592" y="2859782"/>
            <a:ext cx="7284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Available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information </a:t>
            </a:r>
            <a:r>
              <a:rPr lang="fr-BE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(</a:t>
            </a:r>
            <a:r>
              <a:rPr lang="fr-BE" sz="1800" dirty="0" err="1">
                <a:solidFill>
                  <a:srgbClr val="0070C0"/>
                </a:solidFill>
                <a:latin typeface="EC Square Sans Cond Pro Medium" panose="020B0606000000020004" pitchFamily="34" charset="0"/>
              </a:rPr>
              <a:t>including</a:t>
            </a:r>
            <a:r>
              <a:rPr lang="fr-BE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>
                <a:solidFill>
                  <a:srgbClr val="0070C0"/>
                </a:solidFill>
                <a:latin typeface="EC Square Sans Cond Pro Medium" panose="020B0606000000020004" pitchFamily="34" charset="0"/>
              </a:rPr>
              <a:t>legal</a:t>
            </a:r>
            <a:r>
              <a:rPr lang="fr-BE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basis)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on </a:t>
            </a:r>
            <a:r>
              <a:rPr lang="fr-BE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the EEAS </a:t>
            </a:r>
            <a:r>
              <a:rPr lang="fr-BE" sz="1800" dirty="0" err="1">
                <a:solidFill>
                  <a:srgbClr val="0070C0"/>
                </a:solidFill>
                <a:latin typeface="EC Square Sans Cond Pro Medium" panose="020B0606000000020004" pitchFamily="34" charset="0"/>
              </a:rPr>
              <a:t>Website</a:t>
            </a:r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 smtClean="0">
              <a:solidFill>
                <a:srgbClr val="0070C0"/>
              </a:solidFill>
              <a:latin typeface="EC Square Sans Cond Pro Medium" panose="020B0606000000020004" pitchFamily="34" charset="0"/>
              <a:hlinkClick r:id="rId3"/>
            </a:endParaRPr>
          </a:p>
          <a:p>
            <a:r>
              <a:rPr lang="en-GB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  <a:hlinkClick r:id="rId3"/>
              </a:rPr>
              <a:t>https</a:t>
            </a:r>
            <a:r>
              <a:rPr lang="en-GB" sz="1800" dirty="0">
                <a:solidFill>
                  <a:srgbClr val="0070C0"/>
                </a:solidFill>
                <a:latin typeface="EC Square Sans Cond Pro Medium" panose="020B0606000000020004" pitchFamily="34" charset="0"/>
                <a:hlinkClick r:id="rId3"/>
              </a:rPr>
              <a:t>://</a:t>
            </a:r>
            <a:r>
              <a:rPr lang="en-GB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  <a:hlinkClick r:id="rId3"/>
              </a:rPr>
              <a:t>eeas.europa.eu/headquarters/headquarters-homepage/2463/junior-professional-in-delegation-jpd_en</a:t>
            </a:r>
            <a:endParaRPr lang="en-GB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0" y="267494"/>
            <a:ext cx="3856158" cy="4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AMC4: </a:t>
            </a: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JPDs = Who ?</a:t>
            </a: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		</a:t>
            </a: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12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1275606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Main </a:t>
            </a:r>
            <a:r>
              <a:rPr lang="en-GB" sz="3200" dirty="0">
                <a:solidFill>
                  <a:schemeClr val="tx1"/>
                </a:solidFill>
                <a:latin typeface="EC Square Sans Pro" panose="020B0506040000020004" pitchFamily="34" charset="0"/>
              </a:rPr>
              <a:t>eligibility </a:t>
            </a:r>
            <a:r>
              <a:rPr lang="en-GB" sz="32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criteria</a:t>
            </a:r>
          </a:p>
          <a:p>
            <a:pPr algn="ctr"/>
            <a:r>
              <a:rPr lang="fr-BE" sz="18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(</a:t>
            </a:r>
            <a:r>
              <a:rPr lang="fr-BE" sz="1800" i="1" dirty="0" err="1" smtClean="0">
                <a:solidFill>
                  <a:schemeClr val="tx1"/>
                </a:solidFill>
                <a:latin typeface="EC Square Sans Pro" panose="020B0506040000020004" pitchFamily="34" charset="0"/>
              </a:rPr>
              <a:t>Join</a:t>
            </a:r>
            <a:r>
              <a:rPr lang="fr-BE" sz="1800" i="1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fr-BE" sz="1800" i="1" dirty="0" err="1" smtClean="0">
                <a:solidFill>
                  <a:schemeClr val="tx1"/>
                </a:solidFill>
                <a:latin typeface="EC Square Sans Pro" panose="020B0506040000020004" pitchFamily="34" charset="0"/>
              </a:rPr>
              <a:t>Decision</a:t>
            </a:r>
            <a:r>
              <a:rPr lang="fr-BE" sz="1800" i="1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 (2012) 17 final - 12.6.2012</a:t>
            </a:r>
            <a:r>
              <a:rPr lang="fr-BE" sz="18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)</a:t>
            </a:r>
            <a:endParaRPr lang="en-GB" sz="1800" dirty="0" smtClean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3" y="242773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Citizenship</a:t>
            </a: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 		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from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one of the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Member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Military</a:t>
            </a: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 service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 		have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fulfilled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any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obligation of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this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kind</a:t>
            </a: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University</a:t>
            </a: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diploma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	at least a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university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degree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equivalent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to a</a:t>
            </a:r>
          </a:p>
          <a:p>
            <a:r>
              <a:rPr lang="fr-BE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	Master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degree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in a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domain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relevant to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activities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in DEL</a:t>
            </a: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Languages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		Have the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capacity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to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communicate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in the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languages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</a:p>
          <a:p>
            <a:pPr lvl="2"/>
            <a:r>
              <a:rPr lang="fr-BE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of the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external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relations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necessary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for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their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integration</a:t>
            </a: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lvl="2"/>
            <a:r>
              <a:rPr lang="fr-BE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in the DEL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environemnt</a:t>
            </a:r>
            <a:endParaRPr lang="fr-BE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Professional </a:t>
            </a: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experience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	not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required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by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preference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to candidates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with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up to 4</a:t>
            </a:r>
          </a:p>
          <a:p>
            <a:r>
              <a:rPr lang="fr-BE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	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years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of relevant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experience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to the programme</a:t>
            </a: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7504" y="267494"/>
            <a:ext cx="3856158" cy="4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AMC4: </a:t>
            </a: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JPDs = How ?</a:t>
            </a: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		</a:t>
            </a: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13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127560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EC Square Sans Pro" panose="020B0506040000020004" pitchFamily="34" charset="0"/>
              </a:rPr>
              <a:t>Key elements from the </a:t>
            </a:r>
            <a:r>
              <a:rPr lang="en-GB" sz="32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decision</a:t>
            </a:r>
            <a:endParaRPr lang="en-GB" sz="3200" dirty="0" smtClean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9972" y="2211710"/>
            <a:ext cx="7284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Coordination of the biennal call for expressions of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interest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by EEAS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12 </a:t>
            </a: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months</a:t>
            </a: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traineeship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agreement, </a:t>
            </a: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renewable</a:t>
            </a: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for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another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12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months</a:t>
            </a: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Monthly</a:t>
            </a: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 basic </a:t>
            </a: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grant</a:t>
            </a:r>
            <a:r>
              <a:rPr lang="fr-BE" sz="1800" dirty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and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any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other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financial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contribution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fixed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by a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decision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(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implementing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rules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)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which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will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be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published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on EEAS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website</a:t>
            </a: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The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trainee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has to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conclude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a set of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individual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health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, accident and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repatriation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insurances</a:t>
            </a: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before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the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start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of the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traineeship</a:t>
            </a: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Measures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to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cover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maternity</a:t>
            </a: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leaves</a:t>
            </a:r>
            <a:endParaRPr lang="fr-BE" sz="1800" dirty="0" smtClean="0">
              <a:solidFill>
                <a:srgbClr val="FF000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7504" y="267494"/>
            <a:ext cx="3856158" cy="4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AMC4: </a:t>
            </a: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JPDs = When ?</a:t>
            </a: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		</a:t>
            </a: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14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1620" y="120359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Step by step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929" y="1923678"/>
            <a:ext cx="80923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January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Launch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of the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yearly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round – publication EEAS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website</a:t>
            </a: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End </a:t>
            </a: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January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Deadline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for applications to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Member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States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April-May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List 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of </a:t>
            </a:r>
            <a:r>
              <a:rPr lang="fr-BE" sz="1800" i="1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preselected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candidates by MS 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  <a:sym typeface="Wingdings" panose="05000000000000000000" pitchFamily="2" charset="2"/>
              </a:rPr>
              <a:t>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EEAS 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&amp;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Commission  </a:t>
            </a:r>
          </a:p>
          <a:p>
            <a:pPr marL="2571750" lvl="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800" i="1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Selection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&amp; </a:t>
            </a:r>
            <a:r>
              <a:rPr lang="fr-BE" sz="1800" i="1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matching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by EEAS and </a:t>
            </a:r>
            <a:r>
              <a:rPr lang="fr-BE" sz="1800" i="1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Commission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June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Communication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of the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results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to MS,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traineeship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offers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to 	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selected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candidates (78 for the 2017-2019 round)</a:t>
            </a: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September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Obligatory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induction training in Brussels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September</a:t>
            </a:r>
            <a:r>
              <a:rPr lang="fr-BE" sz="1800" dirty="0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/</a:t>
            </a:r>
            <a:r>
              <a:rPr lang="fr-BE" sz="1800" dirty="0" err="1" smtClean="0">
                <a:solidFill>
                  <a:srgbClr val="FF0000"/>
                </a:solidFill>
                <a:latin typeface="EC Square Sans Cond Pro Medium" panose="020B0606000000020004" pitchFamily="34" charset="0"/>
              </a:rPr>
              <a:t>October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: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	Start 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of the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traineeships</a:t>
            </a:r>
            <a:r>
              <a:rPr lang="fr-BE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 in EU </a:t>
            </a:r>
            <a:r>
              <a:rPr lang="fr-BE" sz="1800" dirty="0" err="1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Delegations</a:t>
            </a: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 smtClean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7504" y="267494"/>
            <a:ext cx="3856158" cy="4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		</a:t>
            </a: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15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7986" y="1923678"/>
            <a:ext cx="6721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3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8" y="1763580"/>
            <a:ext cx="4568552" cy="24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92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2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6042" y="2381429"/>
            <a:ext cx="64807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small" dirty="0" smtClean="0">
                <a:solidFill>
                  <a:srgbClr val="0070C0"/>
                </a:solidFill>
                <a:latin typeface="+mj-lt"/>
              </a:rPr>
              <a:t>"WHO IS WHO"</a:t>
            </a:r>
          </a:p>
          <a:p>
            <a:pPr algn="ctr"/>
            <a:r>
              <a:rPr lang="en-GB" sz="3200" cap="small" dirty="0" smtClean="0">
                <a:solidFill>
                  <a:srgbClr val="0070C0"/>
                </a:solidFill>
                <a:latin typeface="+mj-lt"/>
              </a:rPr>
              <a:t>DG HR, AMC, HRBC, EEAS </a:t>
            </a:r>
            <a:br>
              <a:rPr lang="en-GB" sz="3200" cap="small" dirty="0" smtClean="0">
                <a:solidFill>
                  <a:srgbClr val="0070C0"/>
                </a:solidFill>
                <a:latin typeface="+mj-lt"/>
              </a:rPr>
            </a:br>
            <a:endParaRPr lang="en-GB" sz="2800" dirty="0" smtClean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5328" y="2373546"/>
            <a:ext cx="951572" cy="951678"/>
            <a:chOff x="905068" y="2373546"/>
            <a:chExt cx="841832" cy="841926"/>
          </a:xfrm>
        </p:grpSpPr>
        <p:grpSp>
          <p:nvGrpSpPr>
            <p:cNvPr id="11" name="Group 10"/>
            <p:cNvGrpSpPr/>
            <p:nvPr/>
          </p:nvGrpSpPr>
          <p:grpSpPr>
            <a:xfrm>
              <a:off x="905068" y="2373546"/>
              <a:ext cx="841832" cy="841926"/>
              <a:chOff x="323528" y="3011124"/>
              <a:chExt cx="1080000" cy="108012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323528" y="3011124"/>
                <a:ext cx="1080000" cy="108012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77528" y="3065184"/>
                <a:ext cx="972000" cy="9720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777777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>
                <a:off x="1124835" y="3812466"/>
                <a:ext cx="224693" cy="224718"/>
                <a:chOff x="1853584" y="3501008"/>
                <a:chExt cx="288000" cy="288032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1853584" y="3501008"/>
                  <a:ext cx="288000" cy="288032"/>
                </a:xfrm>
                <a:prstGeom prst="ellipse">
                  <a:avLst/>
                </a:prstGeom>
                <a:solidFill>
                  <a:srgbClr val="777777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rgbClr val="0F5494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20" name="Cross 19"/>
                <p:cNvSpPr/>
                <p:nvPr/>
              </p:nvSpPr>
              <p:spPr bwMode="auto">
                <a:xfrm>
                  <a:off x="1907584" y="3555024"/>
                  <a:ext cx="180000" cy="180000"/>
                </a:xfrm>
                <a:prstGeom prst="plus">
                  <a:avLst>
                    <a:gd name="adj" fmla="val 34261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rgbClr val="0F5494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12" name="Group"/>
            <p:cNvGrpSpPr/>
            <p:nvPr/>
          </p:nvGrpSpPr>
          <p:grpSpPr>
            <a:xfrm>
              <a:off x="989621" y="2570024"/>
              <a:ext cx="682348" cy="368189"/>
              <a:chOff x="9774729" y="1359058"/>
              <a:chExt cx="666591" cy="381536"/>
            </a:xfrm>
            <a:solidFill>
              <a:srgbClr val="0070C0"/>
            </a:solidFill>
          </p:grpSpPr>
          <p:sp>
            <p:nvSpPr>
              <p:cNvPr id="13" name="Freeform 350"/>
              <p:cNvSpPr>
                <a:spLocks/>
              </p:cNvSpPr>
              <p:nvPr/>
            </p:nvSpPr>
            <p:spPr bwMode="auto">
              <a:xfrm>
                <a:off x="9900446" y="1359058"/>
                <a:ext cx="415158" cy="381536"/>
              </a:xfrm>
              <a:custGeom>
                <a:avLst/>
                <a:gdLst>
                  <a:gd name="T0" fmla="*/ 0 w 284"/>
                  <a:gd name="T1" fmla="*/ 252 h 261"/>
                  <a:gd name="T2" fmla="*/ 2 w 284"/>
                  <a:gd name="T3" fmla="*/ 257 h 261"/>
                  <a:gd name="T4" fmla="*/ 8 w 284"/>
                  <a:gd name="T5" fmla="*/ 261 h 261"/>
                  <a:gd name="T6" fmla="*/ 275 w 284"/>
                  <a:gd name="T7" fmla="*/ 261 h 261"/>
                  <a:gd name="T8" fmla="*/ 280 w 284"/>
                  <a:gd name="T9" fmla="*/ 257 h 261"/>
                  <a:gd name="T10" fmla="*/ 284 w 284"/>
                  <a:gd name="T11" fmla="*/ 252 h 261"/>
                  <a:gd name="T12" fmla="*/ 284 w 284"/>
                  <a:gd name="T13" fmla="*/ 234 h 261"/>
                  <a:gd name="T14" fmla="*/ 275 w 284"/>
                  <a:gd name="T15" fmla="*/ 208 h 261"/>
                  <a:gd name="T16" fmla="*/ 254 w 284"/>
                  <a:gd name="T17" fmla="*/ 186 h 261"/>
                  <a:gd name="T18" fmla="*/ 223 w 284"/>
                  <a:gd name="T19" fmla="*/ 168 h 261"/>
                  <a:gd name="T20" fmla="*/ 184 w 284"/>
                  <a:gd name="T21" fmla="*/ 156 h 261"/>
                  <a:gd name="T22" fmla="*/ 181 w 284"/>
                  <a:gd name="T23" fmla="*/ 155 h 261"/>
                  <a:gd name="T24" fmla="*/ 176 w 284"/>
                  <a:gd name="T25" fmla="*/ 150 h 261"/>
                  <a:gd name="T26" fmla="*/ 176 w 284"/>
                  <a:gd name="T27" fmla="*/ 148 h 261"/>
                  <a:gd name="T28" fmla="*/ 179 w 284"/>
                  <a:gd name="T29" fmla="*/ 142 h 261"/>
                  <a:gd name="T30" fmla="*/ 186 w 284"/>
                  <a:gd name="T31" fmla="*/ 135 h 261"/>
                  <a:gd name="T32" fmla="*/ 196 w 284"/>
                  <a:gd name="T33" fmla="*/ 120 h 261"/>
                  <a:gd name="T34" fmla="*/ 202 w 284"/>
                  <a:gd name="T35" fmla="*/ 94 h 261"/>
                  <a:gd name="T36" fmla="*/ 204 w 284"/>
                  <a:gd name="T37" fmla="*/ 73 h 261"/>
                  <a:gd name="T38" fmla="*/ 199 w 284"/>
                  <a:gd name="T39" fmla="*/ 44 h 261"/>
                  <a:gd name="T40" fmla="*/ 184 w 284"/>
                  <a:gd name="T41" fmla="*/ 21 h 261"/>
                  <a:gd name="T42" fmla="*/ 165 w 284"/>
                  <a:gd name="T43" fmla="*/ 5 h 261"/>
                  <a:gd name="T44" fmla="*/ 142 w 284"/>
                  <a:gd name="T45" fmla="*/ 0 h 261"/>
                  <a:gd name="T46" fmla="*/ 129 w 284"/>
                  <a:gd name="T47" fmla="*/ 1 h 261"/>
                  <a:gd name="T48" fmla="*/ 106 w 284"/>
                  <a:gd name="T49" fmla="*/ 11 h 261"/>
                  <a:gd name="T50" fmla="*/ 90 w 284"/>
                  <a:gd name="T51" fmla="*/ 31 h 261"/>
                  <a:gd name="T52" fmla="*/ 82 w 284"/>
                  <a:gd name="T53" fmla="*/ 58 h 261"/>
                  <a:gd name="T54" fmla="*/ 80 w 284"/>
                  <a:gd name="T55" fmla="*/ 73 h 261"/>
                  <a:gd name="T56" fmla="*/ 85 w 284"/>
                  <a:gd name="T57" fmla="*/ 112 h 261"/>
                  <a:gd name="T58" fmla="*/ 91 w 284"/>
                  <a:gd name="T59" fmla="*/ 128 h 261"/>
                  <a:gd name="T60" fmla="*/ 103 w 284"/>
                  <a:gd name="T61" fmla="*/ 142 h 261"/>
                  <a:gd name="T62" fmla="*/ 106 w 284"/>
                  <a:gd name="T63" fmla="*/ 143 h 261"/>
                  <a:gd name="T64" fmla="*/ 106 w 284"/>
                  <a:gd name="T65" fmla="*/ 148 h 261"/>
                  <a:gd name="T66" fmla="*/ 106 w 284"/>
                  <a:gd name="T67" fmla="*/ 150 h 261"/>
                  <a:gd name="T68" fmla="*/ 103 w 284"/>
                  <a:gd name="T69" fmla="*/ 155 h 261"/>
                  <a:gd name="T70" fmla="*/ 99 w 284"/>
                  <a:gd name="T71" fmla="*/ 156 h 261"/>
                  <a:gd name="T72" fmla="*/ 59 w 284"/>
                  <a:gd name="T73" fmla="*/ 168 h 261"/>
                  <a:gd name="T74" fmla="*/ 28 w 284"/>
                  <a:gd name="T75" fmla="*/ 186 h 261"/>
                  <a:gd name="T76" fmla="*/ 7 w 284"/>
                  <a:gd name="T77" fmla="*/ 208 h 261"/>
                  <a:gd name="T78" fmla="*/ 0 w 284"/>
                  <a:gd name="T79" fmla="*/ 23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4" h="261">
                    <a:moveTo>
                      <a:pt x="0" y="252"/>
                    </a:moveTo>
                    <a:lnTo>
                      <a:pt x="0" y="252"/>
                    </a:lnTo>
                    <a:lnTo>
                      <a:pt x="0" y="256"/>
                    </a:lnTo>
                    <a:lnTo>
                      <a:pt x="2" y="257"/>
                    </a:lnTo>
                    <a:lnTo>
                      <a:pt x="5" y="261"/>
                    </a:lnTo>
                    <a:lnTo>
                      <a:pt x="8" y="261"/>
                    </a:lnTo>
                    <a:lnTo>
                      <a:pt x="275" y="261"/>
                    </a:lnTo>
                    <a:lnTo>
                      <a:pt x="275" y="261"/>
                    </a:lnTo>
                    <a:lnTo>
                      <a:pt x="279" y="261"/>
                    </a:lnTo>
                    <a:lnTo>
                      <a:pt x="280" y="257"/>
                    </a:lnTo>
                    <a:lnTo>
                      <a:pt x="282" y="256"/>
                    </a:lnTo>
                    <a:lnTo>
                      <a:pt x="284" y="252"/>
                    </a:lnTo>
                    <a:lnTo>
                      <a:pt x="284" y="234"/>
                    </a:lnTo>
                    <a:lnTo>
                      <a:pt x="284" y="234"/>
                    </a:lnTo>
                    <a:lnTo>
                      <a:pt x="282" y="221"/>
                    </a:lnTo>
                    <a:lnTo>
                      <a:pt x="275" y="208"/>
                    </a:lnTo>
                    <a:lnTo>
                      <a:pt x="267" y="195"/>
                    </a:lnTo>
                    <a:lnTo>
                      <a:pt x="254" y="186"/>
                    </a:lnTo>
                    <a:lnTo>
                      <a:pt x="240" y="176"/>
                    </a:lnTo>
                    <a:lnTo>
                      <a:pt x="223" y="168"/>
                    </a:lnTo>
                    <a:lnTo>
                      <a:pt x="204" y="161"/>
                    </a:lnTo>
                    <a:lnTo>
                      <a:pt x="184" y="156"/>
                    </a:lnTo>
                    <a:lnTo>
                      <a:pt x="184" y="156"/>
                    </a:lnTo>
                    <a:lnTo>
                      <a:pt x="181" y="155"/>
                    </a:lnTo>
                    <a:lnTo>
                      <a:pt x="178" y="153"/>
                    </a:lnTo>
                    <a:lnTo>
                      <a:pt x="176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43"/>
                    </a:lnTo>
                    <a:lnTo>
                      <a:pt x="179" y="142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1" y="128"/>
                    </a:lnTo>
                    <a:lnTo>
                      <a:pt x="196" y="120"/>
                    </a:lnTo>
                    <a:lnTo>
                      <a:pt x="199" y="112"/>
                    </a:lnTo>
                    <a:lnTo>
                      <a:pt x="202" y="94"/>
                    </a:lnTo>
                    <a:lnTo>
                      <a:pt x="204" y="73"/>
                    </a:lnTo>
                    <a:lnTo>
                      <a:pt x="204" y="73"/>
                    </a:lnTo>
                    <a:lnTo>
                      <a:pt x="202" y="58"/>
                    </a:lnTo>
                    <a:lnTo>
                      <a:pt x="199" y="44"/>
                    </a:lnTo>
                    <a:lnTo>
                      <a:pt x="192" y="31"/>
                    </a:lnTo>
                    <a:lnTo>
                      <a:pt x="184" y="21"/>
                    </a:lnTo>
                    <a:lnTo>
                      <a:pt x="176" y="11"/>
                    </a:lnTo>
                    <a:lnTo>
                      <a:pt x="165" y="5"/>
                    </a:lnTo>
                    <a:lnTo>
                      <a:pt x="153" y="1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9" y="1"/>
                    </a:lnTo>
                    <a:lnTo>
                      <a:pt x="117" y="5"/>
                    </a:lnTo>
                    <a:lnTo>
                      <a:pt x="106" y="11"/>
                    </a:lnTo>
                    <a:lnTo>
                      <a:pt x="98" y="21"/>
                    </a:lnTo>
                    <a:lnTo>
                      <a:pt x="90" y="31"/>
                    </a:lnTo>
                    <a:lnTo>
                      <a:pt x="85" y="44"/>
                    </a:lnTo>
                    <a:lnTo>
                      <a:pt x="82" y="58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94"/>
                    </a:lnTo>
                    <a:lnTo>
                      <a:pt x="85" y="112"/>
                    </a:lnTo>
                    <a:lnTo>
                      <a:pt x="88" y="120"/>
                    </a:lnTo>
                    <a:lnTo>
                      <a:pt x="91" y="128"/>
                    </a:lnTo>
                    <a:lnTo>
                      <a:pt x="96" y="135"/>
                    </a:lnTo>
                    <a:lnTo>
                      <a:pt x="103" y="142"/>
                    </a:lnTo>
                    <a:lnTo>
                      <a:pt x="103" y="142"/>
                    </a:lnTo>
                    <a:lnTo>
                      <a:pt x="106" y="143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106" y="150"/>
                    </a:lnTo>
                    <a:lnTo>
                      <a:pt x="104" y="153"/>
                    </a:lnTo>
                    <a:lnTo>
                      <a:pt x="103" y="155"/>
                    </a:lnTo>
                    <a:lnTo>
                      <a:pt x="99" y="156"/>
                    </a:lnTo>
                    <a:lnTo>
                      <a:pt x="99" y="156"/>
                    </a:lnTo>
                    <a:lnTo>
                      <a:pt x="78" y="161"/>
                    </a:lnTo>
                    <a:lnTo>
                      <a:pt x="59" y="168"/>
                    </a:lnTo>
                    <a:lnTo>
                      <a:pt x="42" y="176"/>
                    </a:lnTo>
                    <a:lnTo>
                      <a:pt x="28" y="186"/>
                    </a:lnTo>
                    <a:lnTo>
                      <a:pt x="16" y="195"/>
                    </a:lnTo>
                    <a:lnTo>
                      <a:pt x="7" y="208"/>
                    </a:lnTo>
                    <a:lnTo>
                      <a:pt x="2" y="221"/>
                    </a:lnTo>
                    <a:lnTo>
                      <a:pt x="0" y="234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351"/>
              <p:cNvSpPr>
                <a:spLocks/>
              </p:cNvSpPr>
              <p:nvPr/>
            </p:nvSpPr>
            <p:spPr bwMode="auto">
              <a:xfrm>
                <a:off x="9774729" y="1408760"/>
                <a:ext cx="216350" cy="280670"/>
              </a:xfrm>
              <a:custGeom>
                <a:avLst/>
                <a:gdLst>
                  <a:gd name="T0" fmla="*/ 135 w 148"/>
                  <a:gd name="T1" fmla="*/ 124 h 192"/>
                  <a:gd name="T2" fmla="*/ 138 w 148"/>
                  <a:gd name="T3" fmla="*/ 119 h 192"/>
                  <a:gd name="T4" fmla="*/ 135 w 148"/>
                  <a:gd name="T5" fmla="*/ 116 h 192"/>
                  <a:gd name="T6" fmla="*/ 133 w 148"/>
                  <a:gd name="T7" fmla="*/ 116 h 192"/>
                  <a:gd name="T8" fmla="*/ 130 w 148"/>
                  <a:gd name="T9" fmla="*/ 112 h 192"/>
                  <a:gd name="T10" fmla="*/ 128 w 148"/>
                  <a:gd name="T11" fmla="*/ 109 h 192"/>
                  <a:gd name="T12" fmla="*/ 132 w 148"/>
                  <a:gd name="T13" fmla="*/ 104 h 192"/>
                  <a:gd name="T14" fmla="*/ 137 w 148"/>
                  <a:gd name="T15" fmla="*/ 99 h 192"/>
                  <a:gd name="T16" fmla="*/ 145 w 148"/>
                  <a:gd name="T17" fmla="*/ 83 h 192"/>
                  <a:gd name="T18" fmla="*/ 148 w 148"/>
                  <a:gd name="T19" fmla="*/ 54 h 192"/>
                  <a:gd name="T20" fmla="*/ 148 w 148"/>
                  <a:gd name="T21" fmla="*/ 42 h 192"/>
                  <a:gd name="T22" fmla="*/ 141 w 148"/>
                  <a:gd name="T23" fmla="*/ 23 h 192"/>
                  <a:gd name="T24" fmla="*/ 128 w 148"/>
                  <a:gd name="T25" fmla="*/ 10 h 192"/>
                  <a:gd name="T26" fmla="*/ 112 w 148"/>
                  <a:gd name="T27" fmla="*/ 2 h 192"/>
                  <a:gd name="T28" fmla="*/ 102 w 148"/>
                  <a:gd name="T29" fmla="*/ 0 h 192"/>
                  <a:gd name="T30" fmla="*/ 86 w 148"/>
                  <a:gd name="T31" fmla="*/ 5 h 192"/>
                  <a:gd name="T32" fmla="*/ 71 w 148"/>
                  <a:gd name="T33" fmla="*/ 16 h 192"/>
                  <a:gd name="T34" fmla="*/ 62 w 148"/>
                  <a:gd name="T35" fmla="*/ 33 h 192"/>
                  <a:gd name="T36" fmla="*/ 58 w 148"/>
                  <a:gd name="T37" fmla="*/ 54 h 192"/>
                  <a:gd name="T38" fmla="*/ 58 w 148"/>
                  <a:gd name="T39" fmla="*/ 70 h 192"/>
                  <a:gd name="T40" fmla="*/ 66 w 148"/>
                  <a:gd name="T41" fmla="*/ 94 h 192"/>
                  <a:gd name="T42" fmla="*/ 75 w 148"/>
                  <a:gd name="T43" fmla="*/ 104 h 192"/>
                  <a:gd name="T44" fmla="*/ 76 w 148"/>
                  <a:gd name="T45" fmla="*/ 106 h 192"/>
                  <a:gd name="T46" fmla="*/ 78 w 148"/>
                  <a:gd name="T47" fmla="*/ 109 h 192"/>
                  <a:gd name="T48" fmla="*/ 76 w 148"/>
                  <a:gd name="T49" fmla="*/ 112 h 192"/>
                  <a:gd name="T50" fmla="*/ 73 w 148"/>
                  <a:gd name="T51" fmla="*/ 116 h 192"/>
                  <a:gd name="T52" fmla="*/ 44 w 148"/>
                  <a:gd name="T53" fmla="*/ 124 h 192"/>
                  <a:gd name="T54" fmla="*/ 19 w 148"/>
                  <a:gd name="T55" fmla="*/ 137 h 192"/>
                  <a:gd name="T56" fmla="*/ 5 w 148"/>
                  <a:gd name="T57" fmla="*/ 153 h 192"/>
                  <a:gd name="T58" fmla="*/ 0 w 148"/>
                  <a:gd name="T59" fmla="*/ 173 h 192"/>
                  <a:gd name="T60" fmla="*/ 0 w 148"/>
                  <a:gd name="T61" fmla="*/ 187 h 192"/>
                  <a:gd name="T62" fmla="*/ 5 w 148"/>
                  <a:gd name="T63" fmla="*/ 192 h 192"/>
                  <a:gd name="T64" fmla="*/ 70 w 148"/>
                  <a:gd name="T65" fmla="*/ 192 h 192"/>
                  <a:gd name="T66" fmla="*/ 75 w 148"/>
                  <a:gd name="T67" fmla="*/ 187 h 192"/>
                  <a:gd name="T68" fmla="*/ 78 w 148"/>
                  <a:gd name="T69" fmla="*/ 178 h 192"/>
                  <a:gd name="T70" fmla="*/ 88 w 148"/>
                  <a:gd name="T71" fmla="*/ 160 h 192"/>
                  <a:gd name="T72" fmla="*/ 102 w 148"/>
                  <a:gd name="T73" fmla="*/ 143 h 192"/>
                  <a:gd name="T74" fmla="*/ 124 w 148"/>
                  <a:gd name="T75" fmla="*/ 130 h 192"/>
                  <a:gd name="T76" fmla="*/ 135 w 148"/>
                  <a:gd name="T77" fmla="*/ 12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92">
                    <a:moveTo>
                      <a:pt x="135" y="124"/>
                    </a:moveTo>
                    <a:lnTo>
                      <a:pt x="135" y="124"/>
                    </a:lnTo>
                    <a:lnTo>
                      <a:pt x="138" y="122"/>
                    </a:lnTo>
                    <a:lnTo>
                      <a:pt x="138" y="119"/>
                    </a:lnTo>
                    <a:lnTo>
                      <a:pt x="137" y="117"/>
                    </a:lnTo>
                    <a:lnTo>
                      <a:pt x="135" y="116"/>
                    </a:lnTo>
                    <a:lnTo>
                      <a:pt x="135" y="116"/>
                    </a:lnTo>
                    <a:lnTo>
                      <a:pt x="133" y="116"/>
                    </a:lnTo>
                    <a:lnTo>
                      <a:pt x="133" y="116"/>
                    </a:lnTo>
                    <a:lnTo>
                      <a:pt x="130" y="112"/>
                    </a:lnTo>
                    <a:lnTo>
                      <a:pt x="128" y="109"/>
                    </a:lnTo>
                    <a:lnTo>
                      <a:pt x="128" y="109"/>
                    </a:lnTo>
                    <a:lnTo>
                      <a:pt x="130" y="106"/>
                    </a:lnTo>
                    <a:lnTo>
                      <a:pt x="132" y="104"/>
                    </a:lnTo>
                    <a:lnTo>
                      <a:pt x="132" y="104"/>
                    </a:lnTo>
                    <a:lnTo>
                      <a:pt x="137" y="99"/>
                    </a:lnTo>
                    <a:lnTo>
                      <a:pt x="140" y="94"/>
                    </a:lnTo>
                    <a:lnTo>
                      <a:pt x="145" y="83"/>
                    </a:lnTo>
                    <a:lnTo>
                      <a:pt x="148" y="70"/>
                    </a:lnTo>
                    <a:lnTo>
                      <a:pt x="148" y="54"/>
                    </a:lnTo>
                    <a:lnTo>
                      <a:pt x="148" y="54"/>
                    </a:lnTo>
                    <a:lnTo>
                      <a:pt x="148" y="42"/>
                    </a:lnTo>
                    <a:lnTo>
                      <a:pt x="145" y="33"/>
                    </a:lnTo>
                    <a:lnTo>
                      <a:pt x="141" y="23"/>
                    </a:lnTo>
                    <a:lnTo>
                      <a:pt x="135" y="16"/>
                    </a:lnTo>
                    <a:lnTo>
                      <a:pt x="128" y="10"/>
                    </a:lnTo>
                    <a:lnTo>
                      <a:pt x="120" y="5"/>
                    </a:lnTo>
                    <a:lnTo>
                      <a:pt x="11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4" y="2"/>
                    </a:lnTo>
                    <a:lnTo>
                      <a:pt x="86" y="5"/>
                    </a:lnTo>
                    <a:lnTo>
                      <a:pt x="78" y="10"/>
                    </a:lnTo>
                    <a:lnTo>
                      <a:pt x="71" y="16"/>
                    </a:lnTo>
                    <a:lnTo>
                      <a:pt x="65" y="23"/>
                    </a:lnTo>
                    <a:lnTo>
                      <a:pt x="62" y="33"/>
                    </a:lnTo>
                    <a:lnTo>
                      <a:pt x="58" y="4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70"/>
                    </a:lnTo>
                    <a:lnTo>
                      <a:pt x="62" y="83"/>
                    </a:lnTo>
                    <a:lnTo>
                      <a:pt x="66" y="94"/>
                    </a:lnTo>
                    <a:lnTo>
                      <a:pt x="70" y="99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6" y="112"/>
                    </a:lnTo>
                    <a:lnTo>
                      <a:pt x="73" y="116"/>
                    </a:lnTo>
                    <a:lnTo>
                      <a:pt x="73" y="116"/>
                    </a:lnTo>
                    <a:lnTo>
                      <a:pt x="57" y="119"/>
                    </a:lnTo>
                    <a:lnTo>
                      <a:pt x="44" y="124"/>
                    </a:lnTo>
                    <a:lnTo>
                      <a:pt x="31" y="129"/>
                    </a:lnTo>
                    <a:lnTo>
                      <a:pt x="19" y="137"/>
                    </a:lnTo>
                    <a:lnTo>
                      <a:pt x="11" y="145"/>
                    </a:lnTo>
                    <a:lnTo>
                      <a:pt x="5" y="153"/>
                    </a:lnTo>
                    <a:lnTo>
                      <a:pt x="1" y="163"/>
                    </a:lnTo>
                    <a:lnTo>
                      <a:pt x="0" y="173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1"/>
                    </a:lnTo>
                    <a:lnTo>
                      <a:pt x="5" y="192"/>
                    </a:lnTo>
                    <a:lnTo>
                      <a:pt x="70" y="192"/>
                    </a:lnTo>
                    <a:lnTo>
                      <a:pt x="70" y="192"/>
                    </a:lnTo>
                    <a:lnTo>
                      <a:pt x="73" y="191"/>
                    </a:lnTo>
                    <a:lnTo>
                      <a:pt x="75" y="187"/>
                    </a:lnTo>
                    <a:lnTo>
                      <a:pt x="75" y="187"/>
                    </a:lnTo>
                    <a:lnTo>
                      <a:pt x="78" y="178"/>
                    </a:lnTo>
                    <a:lnTo>
                      <a:pt x="81" y="169"/>
                    </a:lnTo>
                    <a:lnTo>
                      <a:pt x="88" y="160"/>
                    </a:lnTo>
                    <a:lnTo>
                      <a:pt x="94" y="152"/>
                    </a:lnTo>
                    <a:lnTo>
                      <a:pt x="102" y="143"/>
                    </a:lnTo>
                    <a:lnTo>
                      <a:pt x="112" y="137"/>
                    </a:lnTo>
                    <a:lnTo>
                      <a:pt x="124" y="130"/>
                    </a:lnTo>
                    <a:lnTo>
                      <a:pt x="135" y="124"/>
                    </a:lnTo>
                    <a:lnTo>
                      <a:pt x="13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352"/>
              <p:cNvSpPr>
                <a:spLocks/>
              </p:cNvSpPr>
              <p:nvPr/>
            </p:nvSpPr>
            <p:spPr bwMode="auto">
              <a:xfrm>
                <a:off x="10222047" y="1408760"/>
                <a:ext cx="219273" cy="280670"/>
              </a:xfrm>
              <a:custGeom>
                <a:avLst/>
                <a:gdLst>
                  <a:gd name="T0" fmla="*/ 77 w 150"/>
                  <a:gd name="T1" fmla="*/ 116 h 192"/>
                  <a:gd name="T2" fmla="*/ 72 w 150"/>
                  <a:gd name="T3" fmla="*/ 109 h 192"/>
                  <a:gd name="T4" fmla="*/ 72 w 150"/>
                  <a:gd name="T5" fmla="*/ 106 h 192"/>
                  <a:gd name="T6" fmla="*/ 73 w 150"/>
                  <a:gd name="T7" fmla="*/ 104 h 192"/>
                  <a:gd name="T8" fmla="*/ 82 w 150"/>
                  <a:gd name="T9" fmla="*/ 94 h 192"/>
                  <a:gd name="T10" fmla="*/ 90 w 150"/>
                  <a:gd name="T11" fmla="*/ 70 h 192"/>
                  <a:gd name="T12" fmla="*/ 91 w 150"/>
                  <a:gd name="T13" fmla="*/ 54 h 192"/>
                  <a:gd name="T14" fmla="*/ 86 w 150"/>
                  <a:gd name="T15" fmla="*/ 33 h 192"/>
                  <a:gd name="T16" fmla="*/ 77 w 150"/>
                  <a:gd name="T17" fmla="*/ 16 h 192"/>
                  <a:gd name="T18" fmla="*/ 64 w 150"/>
                  <a:gd name="T19" fmla="*/ 5 h 192"/>
                  <a:gd name="T20" fmla="*/ 46 w 150"/>
                  <a:gd name="T21" fmla="*/ 0 h 192"/>
                  <a:gd name="T22" fmla="*/ 36 w 150"/>
                  <a:gd name="T23" fmla="*/ 2 h 192"/>
                  <a:gd name="T24" fmla="*/ 20 w 150"/>
                  <a:gd name="T25" fmla="*/ 10 h 192"/>
                  <a:gd name="T26" fmla="*/ 8 w 150"/>
                  <a:gd name="T27" fmla="*/ 23 h 192"/>
                  <a:gd name="T28" fmla="*/ 2 w 150"/>
                  <a:gd name="T29" fmla="*/ 42 h 192"/>
                  <a:gd name="T30" fmla="*/ 0 w 150"/>
                  <a:gd name="T31" fmla="*/ 54 h 192"/>
                  <a:gd name="T32" fmla="*/ 3 w 150"/>
                  <a:gd name="T33" fmla="*/ 83 h 192"/>
                  <a:gd name="T34" fmla="*/ 13 w 150"/>
                  <a:gd name="T35" fmla="*/ 99 h 192"/>
                  <a:gd name="T36" fmla="*/ 18 w 150"/>
                  <a:gd name="T37" fmla="*/ 104 h 192"/>
                  <a:gd name="T38" fmla="*/ 20 w 150"/>
                  <a:gd name="T39" fmla="*/ 109 h 192"/>
                  <a:gd name="T40" fmla="*/ 20 w 150"/>
                  <a:gd name="T41" fmla="*/ 109 h 192"/>
                  <a:gd name="T42" fmla="*/ 15 w 150"/>
                  <a:gd name="T43" fmla="*/ 116 h 192"/>
                  <a:gd name="T44" fmla="*/ 15 w 150"/>
                  <a:gd name="T45" fmla="*/ 116 h 192"/>
                  <a:gd name="T46" fmla="*/ 11 w 150"/>
                  <a:gd name="T47" fmla="*/ 117 h 192"/>
                  <a:gd name="T48" fmla="*/ 11 w 150"/>
                  <a:gd name="T49" fmla="*/ 122 h 192"/>
                  <a:gd name="T50" fmla="*/ 13 w 150"/>
                  <a:gd name="T51" fmla="*/ 124 h 192"/>
                  <a:gd name="T52" fmla="*/ 36 w 150"/>
                  <a:gd name="T53" fmla="*/ 137 h 192"/>
                  <a:gd name="T54" fmla="*/ 54 w 150"/>
                  <a:gd name="T55" fmla="*/ 152 h 192"/>
                  <a:gd name="T56" fmla="*/ 67 w 150"/>
                  <a:gd name="T57" fmla="*/ 169 h 192"/>
                  <a:gd name="T58" fmla="*/ 73 w 150"/>
                  <a:gd name="T59" fmla="*/ 187 h 192"/>
                  <a:gd name="T60" fmla="*/ 75 w 150"/>
                  <a:gd name="T61" fmla="*/ 191 h 192"/>
                  <a:gd name="T62" fmla="*/ 145 w 150"/>
                  <a:gd name="T63" fmla="*/ 192 h 192"/>
                  <a:gd name="T64" fmla="*/ 148 w 150"/>
                  <a:gd name="T65" fmla="*/ 191 h 192"/>
                  <a:gd name="T66" fmla="*/ 150 w 150"/>
                  <a:gd name="T67" fmla="*/ 173 h 192"/>
                  <a:gd name="T68" fmla="*/ 148 w 150"/>
                  <a:gd name="T69" fmla="*/ 163 h 192"/>
                  <a:gd name="T70" fmla="*/ 137 w 150"/>
                  <a:gd name="T71" fmla="*/ 145 h 192"/>
                  <a:gd name="T72" fmla="*/ 117 w 150"/>
                  <a:gd name="T73" fmla="*/ 129 h 192"/>
                  <a:gd name="T74" fmla="*/ 91 w 150"/>
                  <a:gd name="T75" fmla="*/ 119 h 192"/>
                  <a:gd name="T76" fmla="*/ 77 w 150"/>
                  <a:gd name="T77" fmla="*/ 11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92">
                    <a:moveTo>
                      <a:pt x="77" y="116"/>
                    </a:moveTo>
                    <a:lnTo>
                      <a:pt x="77" y="116"/>
                    </a:lnTo>
                    <a:lnTo>
                      <a:pt x="72" y="112"/>
                    </a:lnTo>
                    <a:lnTo>
                      <a:pt x="72" y="109"/>
                    </a:lnTo>
                    <a:lnTo>
                      <a:pt x="72" y="109"/>
                    </a:lnTo>
                    <a:lnTo>
                      <a:pt x="72" y="106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78" y="99"/>
                    </a:lnTo>
                    <a:lnTo>
                      <a:pt x="82" y="94"/>
                    </a:lnTo>
                    <a:lnTo>
                      <a:pt x="86" y="83"/>
                    </a:lnTo>
                    <a:lnTo>
                      <a:pt x="90" y="70"/>
                    </a:lnTo>
                    <a:lnTo>
                      <a:pt x="91" y="54"/>
                    </a:lnTo>
                    <a:lnTo>
                      <a:pt x="91" y="54"/>
                    </a:lnTo>
                    <a:lnTo>
                      <a:pt x="90" y="42"/>
                    </a:lnTo>
                    <a:lnTo>
                      <a:pt x="86" y="33"/>
                    </a:lnTo>
                    <a:lnTo>
                      <a:pt x="83" y="23"/>
                    </a:lnTo>
                    <a:lnTo>
                      <a:pt x="77" y="16"/>
                    </a:lnTo>
                    <a:lnTo>
                      <a:pt x="70" y="10"/>
                    </a:lnTo>
                    <a:lnTo>
                      <a:pt x="64" y="5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8" y="5"/>
                    </a:lnTo>
                    <a:lnTo>
                      <a:pt x="20" y="10"/>
                    </a:lnTo>
                    <a:lnTo>
                      <a:pt x="13" y="16"/>
                    </a:lnTo>
                    <a:lnTo>
                      <a:pt x="8" y="23"/>
                    </a:lnTo>
                    <a:lnTo>
                      <a:pt x="3" y="33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70"/>
                    </a:lnTo>
                    <a:lnTo>
                      <a:pt x="3" y="83"/>
                    </a:lnTo>
                    <a:lnTo>
                      <a:pt x="8" y="94"/>
                    </a:lnTo>
                    <a:lnTo>
                      <a:pt x="13" y="99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20" y="106"/>
                    </a:lnTo>
                    <a:lnTo>
                      <a:pt x="20" y="109"/>
                    </a:lnTo>
                    <a:lnTo>
                      <a:pt x="20" y="109"/>
                    </a:lnTo>
                    <a:lnTo>
                      <a:pt x="20" y="109"/>
                    </a:lnTo>
                    <a:lnTo>
                      <a:pt x="18" y="112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11" y="117"/>
                    </a:lnTo>
                    <a:lnTo>
                      <a:pt x="10" y="119"/>
                    </a:lnTo>
                    <a:lnTo>
                      <a:pt x="11" y="122"/>
                    </a:lnTo>
                    <a:lnTo>
                      <a:pt x="13" y="124"/>
                    </a:lnTo>
                    <a:lnTo>
                      <a:pt x="13" y="124"/>
                    </a:lnTo>
                    <a:lnTo>
                      <a:pt x="25" y="130"/>
                    </a:lnTo>
                    <a:lnTo>
                      <a:pt x="36" y="137"/>
                    </a:lnTo>
                    <a:lnTo>
                      <a:pt x="46" y="143"/>
                    </a:lnTo>
                    <a:lnTo>
                      <a:pt x="54" y="152"/>
                    </a:lnTo>
                    <a:lnTo>
                      <a:pt x="60" y="160"/>
                    </a:lnTo>
                    <a:lnTo>
                      <a:pt x="67" y="169"/>
                    </a:lnTo>
                    <a:lnTo>
                      <a:pt x="72" y="178"/>
                    </a:lnTo>
                    <a:lnTo>
                      <a:pt x="73" y="187"/>
                    </a:lnTo>
                    <a:lnTo>
                      <a:pt x="73" y="187"/>
                    </a:lnTo>
                    <a:lnTo>
                      <a:pt x="75" y="191"/>
                    </a:lnTo>
                    <a:lnTo>
                      <a:pt x="78" y="192"/>
                    </a:lnTo>
                    <a:lnTo>
                      <a:pt x="145" y="192"/>
                    </a:lnTo>
                    <a:lnTo>
                      <a:pt x="145" y="192"/>
                    </a:lnTo>
                    <a:lnTo>
                      <a:pt x="148" y="191"/>
                    </a:lnTo>
                    <a:lnTo>
                      <a:pt x="150" y="187"/>
                    </a:lnTo>
                    <a:lnTo>
                      <a:pt x="150" y="173"/>
                    </a:lnTo>
                    <a:lnTo>
                      <a:pt x="150" y="173"/>
                    </a:lnTo>
                    <a:lnTo>
                      <a:pt x="148" y="163"/>
                    </a:lnTo>
                    <a:lnTo>
                      <a:pt x="143" y="153"/>
                    </a:lnTo>
                    <a:lnTo>
                      <a:pt x="137" y="145"/>
                    </a:lnTo>
                    <a:lnTo>
                      <a:pt x="129" y="137"/>
                    </a:lnTo>
                    <a:lnTo>
                      <a:pt x="117" y="129"/>
                    </a:lnTo>
                    <a:lnTo>
                      <a:pt x="106" y="124"/>
                    </a:lnTo>
                    <a:lnTo>
                      <a:pt x="91" y="119"/>
                    </a:lnTo>
                    <a:lnTo>
                      <a:pt x="77" y="116"/>
                    </a:lnTo>
                    <a:lnTo>
                      <a:pt x="7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22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97947" y="2519321"/>
            <a:ext cx="3741147" cy="1879600"/>
          </a:xfrm>
          <a:prstGeom prst="roundRect">
            <a:avLst>
              <a:gd name="adj" fmla="val 13964"/>
            </a:avLst>
          </a:prstGeom>
          <a:solidFill>
            <a:schemeClr val="bg1"/>
          </a:solidFill>
          <a:ln w="57150">
            <a:solidFill>
              <a:srgbClr val="2F49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algn="ctr"/>
            <a:endParaRPr lang="en-GB" sz="1200" dirty="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39193" y="195486"/>
            <a:ext cx="385615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DEVCO HR BC Team</a:t>
            </a:r>
            <a:b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3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0879" y="1616482"/>
            <a:ext cx="186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latin typeface="+mj-lt"/>
              </a:rPr>
              <a:t>Jean-</a:t>
            </a:r>
            <a:r>
              <a:rPr lang="en-GB" sz="1400" dirty="0" err="1">
                <a:solidFill>
                  <a:srgbClr val="0070C0"/>
                </a:solidFill>
                <a:latin typeface="+mj-lt"/>
              </a:rPr>
              <a:t>Hervé</a:t>
            </a:r>
            <a:r>
              <a:rPr lang="en-GB" sz="1400" dirty="0">
                <a:solidFill>
                  <a:srgbClr val="0070C0"/>
                </a:solidFill>
                <a:latin typeface="+mj-lt"/>
              </a:rPr>
              <a:t> RAMAT</a:t>
            </a:r>
          </a:p>
          <a:p>
            <a:r>
              <a:rPr lang="en-GB" sz="1400" b="0" dirty="0">
                <a:solidFill>
                  <a:srgbClr val="000000"/>
                </a:solidFill>
                <a:latin typeface="+mj-lt"/>
              </a:rPr>
              <a:t> Head of Unit R5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8568" y="3651870"/>
            <a:ext cx="275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tx2">
                    <a:lumMod val="75000"/>
                  </a:schemeClr>
                </a:solidFill>
                <a:latin typeface="+mj-lt"/>
                <a:hlinkClick r:id="rId3"/>
              </a:rPr>
              <a:t>DEVCO HR BUSINESS CORRESPONDENT</a:t>
            </a:r>
          </a:p>
          <a:p>
            <a:r>
              <a:rPr lang="en-GB" sz="12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EuropeAid-HR-BUSINESS-CORRESPONDENT@ec.europa.eu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1616482"/>
            <a:ext cx="201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latin typeface="+mj-lt"/>
              </a:rPr>
              <a:t>Sylvain HUBERT </a:t>
            </a:r>
            <a:r>
              <a:rPr lang="en-GB" sz="1400" dirty="0" smtClean="0">
                <a:solidFill>
                  <a:schemeClr val="tx1"/>
                </a:solidFill>
                <a:latin typeface="+mj-lt"/>
              </a:rPr>
              <a:t>	</a:t>
            </a:r>
          </a:p>
          <a:p>
            <a:r>
              <a:rPr lang="en-GB" sz="1400" b="0" dirty="0">
                <a:solidFill>
                  <a:srgbClr val="000000"/>
                </a:solidFill>
                <a:latin typeface="+mj-lt"/>
              </a:rPr>
              <a:t>Deputy </a:t>
            </a:r>
            <a:r>
              <a:rPr lang="en-GB" sz="1400" b="0" dirty="0" err="1" smtClean="0">
                <a:solidFill>
                  <a:srgbClr val="000000"/>
                </a:solidFill>
                <a:latin typeface="+mj-lt"/>
              </a:rPr>
              <a:t>HoU</a:t>
            </a:r>
            <a:r>
              <a:rPr lang="en-GB" sz="1400" b="0" dirty="0" smtClean="0">
                <a:solidFill>
                  <a:srgbClr val="000000"/>
                </a:solidFill>
                <a:latin typeface="+mj-lt"/>
              </a:rPr>
              <a:t> R5 and BC</a:t>
            </a:r>
            <a:endParaRPr lang="en-GB" sz="1400" b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6" name="Group"/>
          <p:cNvGrpSpPr/>
          <p:nvPr/>
        </p:nvGrpSpPr>
        <p:grpSpPr>
          <a:xfrm>
            <a:off x="5327429" y="2701662"/>
            <a:ext cx="838262" cy="452319"/>
            <a:chOff x="9774729" y="1359058"/>
            <a:chExt cx="666591" cy="381536"/>
          </a:xfrm>
          <a:solidFill>
            <a:srgbClr val="0070C0"/>
          </a:solidFill>
        </p:grpSpPr>
        <p:sp>
          <p:nvSpPr>
            <p:cNvPr id="27" name="Freeform 350"/>
            <p:cNvSpPr>
              <a:spLocks/>
            </p:cNvSpPr>
            <p:nvPr/>
          </p:nvSpPr>
          <p:spPr bwMode="auto">
            <a:xfrm>
              <a:off x="9900446" y="1359058"/>
              <a:ext cx="415158" cy="381536"/>
            </a:xfrm>
            <a:custGeom>
              <a:avLst/>
              <a:gdLst>
                <a:gd name="T0" fmla="*/ 0 w 284"/>
                <a:gd name="T1" fmla="*/ 252 h 261"/>
                <a:gd name="T2" fmla="*/ 2 w 284"/>
                <a:gd name="T3" fmla="*/ 257 h 261"/>
                <a:gd name="T4" fmla="*/ 8 w 284"/>
                <a:gd name="T5" fmla="*/ 261 h 261"/>
                <a:gd name="T6" fmla="*/ 275 w 284"/>
                <a:gd name="T7" fmla="*/ 261 h 261"/>
                <a:gd name="T8" fmla="*/ 280 w 284"/>
                <a:gd name="T9" fmla="*/ 257 h 261"/>
                <a:gd name="T10" fmla="*/ 284 w 284"/>
                <a:gd name="T11" fmla="*/ 252 h 261"/>
                <a:gd name="T12" fmla="*/ 284 w 284"/>
                <a:gd name="T13" fmla="*/ 234 h 261"/>
                <a:gd name="T14" fmla="*/ 275 w 284"/>
                <a:gd name="T15" fmla="*/ 208 h 261"/>
                <a:gd name="T16" fmla="*/ 254 w 284"/>
                <a:gd name="T17" fmla="*/ 186 h 261"/>
                <a:gd name="T18" fmla="*/ 223 w 284"/>
                <a:gd name="T19" fmla="*/ 168 h 261"/>
                <a:gd name="T20" fmla="*/ 184 w 284"/>
                <a:gd name="T21" fmla="*/ 156 h 261"/>
                <a:gd name="T22" fmla="*/ 181 w 284"/>
                <a:gd name="T23" fmla="*/ 155 h 261"/>
                <a:gd name="T24" fmla="*/ 176 w 284"/>
                <a:gd name="T25" fmla="*/ 150 h 261"/>
                <a:gd name="T26" fmla="*/ 176 w 284"/>
                <a:gd name="T27" fmla="*/ 148 h 261"/>
                <a:gd name="T28" fmla="*/ 179 w 284"/>
                <a:gd name="T29" fmla="*/ 142 h 261"/>
                <a:gd name="T30" fmla="*/ 186 w 284"/>
                <a:gd name="T31" fmla="*/ 135 h 261"/>
                <a:gd name="T32" fmla="*/ 196 w 284"/>
                <a:gd name="T33" fmla="*/ 120 h 261"/>
                <a:gd name="T34" fmla="*/ 202 w 284"/>
                <a:gd name="T35" fmla="*/ 94 h 261"/>
                <a:gd name="T36" fmla="*/ 204 w 284"/>
                <a:gd name="T37" fmla="*/ 73 h 261"/>
                <a:gd name="T38" fmla="*/ 199 w 284"/>
                <a:gd name="T39" fmla="*/ 44 h 261"/>
                <a:gd name="T40" fmla="*/ 184 w 284"/>
                <a:gd name="T41" fmla="*/ 21 h 261"/>
                <a:gd name="T42" fmla="*/ 165 w 284"/>
                <a:gd name="T43" fmla="*/ 5 h 261"/>
                <a:gd name="T44" fmla="*/ 142 w 284"/>
                <a:gd name="T45" fmla="*/ 0 h 261"/>
                <a:gd name="T46" fmla="*/ 129 w 284"/>
                <a:gd name="T47" fmla="*/ 1 h 261"/>
                <a:gd name="T48" fmla="*/ 106 w 284"/>
                <a:gd name="T49" fmla="*/ 11 h 261"/>
                <a:gd name="T50" fmla="*/ 90 w 284"/>
                <a:gd name="T51" fmla="*/ 31 h 261"/>
                <a:gd name="T52" fmla="*/ 82 w 284"/>
                <a:gd name="T53" fmla="*/ 58 h 261"/>
                <a:gd name="T54" fmla="*/ 80 w 284"/>
                <a:gd name="T55" fmla="*/ 73 h 261"/>
                <a:gd name="T56" fmla="*/ 85 w 284"/>
                <a:gd name="T57" fmla="*/ 112 h 261"/>
                <a:gd name="T58" fmla="*/ 91 w 284"/>
                <a:gd name="T59" fmla="*/ 128 h 261"/>
                <a:gd name="T60" fmla="*/ 103 w 284"/>
                <a:gd name="T61" fmla="*/ 142 h 261"/>
                <a:gd name="T62" fmla="*/ 106 w 284"/>
                <a:gd name="T63" fmla="*/ 143 h 261"/>
                <a:gd name="T64" fmla="*/ 106 w 284"/>
                <a:gd name="T65" fmla="*/ 148 h 261"/>
                <a:gd name="T66" fmla="*/ 106 w 284"/>
                <a:gd name="T67" fmla="*/ 150 h 261"/>
                <a:gd name="T68" fmla="*/ 103 w 284"/>
                <a:gd name="T69" fmla="*/ 155 h 261"/>
                <a:gd name="T70" fmla="*/ 99 w 284"/>
                <a:gd name="T71" fmla="*/ 156 h 261"/>
                <a:gd name="T72" fmla="*/ 59 w 284"/>
                <a:gd name="T73" fmla="*/ 168 h 261"/>
                <a:gd name="T74" fmla="*/ 28 w 284"/>
                <a:gd name="T75" fmla="*/ 186 h 261"/>
                <a:gd name="T76" fmla="*/ 7 w 284"/>
                <a:gd name="T77" fmla="*/ 208 h 261"/>
                <a:gd name="T78" fmla="*/ 0 w 284"/>
                <a:gd name="T79" fmla="*/ 23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4" h="261">
                  <a:moveTo>
                    <a:pt x="0" y="252"/>
                  </a:moveTo>
                  <a:lnTo>
                    <a:pt x="0" y="252"/>
                  </a:lnTo>
                  <a:lnTo>
                    <a:pt x="0" y="256"/>
                  </a:lnTo>
                  <a:lnTo>
                    <a:pt x="2" y="257"/>
                  </a:lnTo>
                  <a:lnTo>
                    <a:pt x="5" y="261"/>
                  </a:lnTo>
                  <a:lnTo>
                    <a:pt x="8" y="261"/>
                  </a:lnTo>
                  <a:lnTo>
                    <a:pt x="275" y="261"/>
                  </a:lnTo>
                  <a:lnTo>
                    <a:pt x="275" y="261"/>
                  </a:lnTo>
                  <a:lnTo>
                    <a:pt x="279" y="261"/>
                  </a:lnTo>
                  <a:lnTo>
                    <a:pt x="280" y="257"/>
                  </a:lnTo>
                  <a:lnTo>
                    <a:pt x="282" y="256"/>
                  </a:lnTo>
                  <a:lnTo>
                    <a:pt x="284" y="252"/>
                  </a:lnTo>
                  <a:lnTo>
                    <a:pt x="284" y="234"/>
                  </a:lnTo>
                  <a:lnTo>
                    <a:pt x="284" y="234"/>
                  </a:lnTo>
                  <a:lnTo>
                    <a:pt x="282" y="221"/>
                  </a:lnTo>
                  <a:lnTo>
                    <a:pt x="275" y="208"/>
                  </a:lnTo>
                  <a:lnTo>
                    <a:pt x="267" y="195"/>
                  </a:lnTo>
                  <a:lnTo>
                    <a:pt x="254" y="186"/>
                  </a:lnTo>
                  <a:lnTo>
                    <a:pt x="240" y="176"/>
                  </a:lnTo>
                  <a:lnTo>
                    <a:pt x="223" y="168"/>
                  </a:lnTo>
                  <a:lnTo>
                    <a:pt x="204" y="161"/>
                  </a:lnTo>
                  <a:lnTo>
                    <a:pt x="184" y="156"/>
                  </a:lnTo>
                  <a:lnTo>
                    <a:pt x="184" y="156"/>
                  </a:lnTo>
                  <a:lnTo>
                    <a:pt x="181" y="155"/>
                  </a:lnTo>
                  <a:lnTo>
                    <a:pt x="178" y="153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8" y="143"/>
                  </a:lnTo>
                  <a:lnTo>
                    <a:pt x="179" y="142"/>
                  </a:lnTo>
                  <a:lnTo>
                    <a:pt x="179" y="142"/>
                  </a:lnTo>
                  <a:lnTo>
                    <a:pt x="186" y="135"/>
                  </a:lnTo>
                  <a:lnTo>
                    <a:pt x="191" y="128"/>
                  </a:lnTo>
                  <a:lnTo>
                    <a:pt x="196" y="120"/>
                  </a:lnTo>
                  <a:lnTo>
                    <a:pt x="199" y="112"/>
                  </a:lnTo>
                  <a:lnTo>
                    <a:pt x="202" y="94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02" y="58"/>
                  </a:lnTo>
                  <a:lnTo>
                    <a:pt x="199" y="44"/>
                  </a:lnTo>
                  <a:lnTo>
                    <a:pt x="192" y="31"/>
                  </a:lnTo>
                  <a:lnTo>
                    <a:pt x="184" y="21"/>
                  </a:lnTo>
                  <a:lnTo>
                    <a:pt x="176" y="11"/>
                  </a:lnTo>
                  <a:lnTo>
                    <a:pt x="165" y="5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9" y="1"/>
                  </a:lnTo>
                  <a:lnTo>
                    <a:pt x="117" y="5"/>
                  </a:lnTo>
                  <a:lnTo>
                    <a:pt x="106" y="11"/>
                  </a:lnTo>
                  <a:lnTo>
                    <a:pt x="98" y="21"/>
                  </a:lnTo>
                  <a:lnTo>
                    <a:pt x="90" y="31"/>
                  </a:lnTo>
                  <a:lnTo>
                    <a:pt x="85" y="44"/>
                  </a:lnTo>
                  <a:lnTo>
                    <a:pt x="82" y="58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0" y="94"/>
                  </a:lnTo>
                  <a:lnTo>
                    <a:pt x="85" y="112"/>
                  </a:lnTo>
                  <a:lnTo>
                    <a:pt x="88" y="120"/>
                  </a:lnTo>
                  <a:lnTo>
                    <a:pt x="91" y="128"/>
                  </a:lnTo>
                  <a:lnTo>
                    <a:pt x="96" y="135"/>
                  </a:lnTo>
                  <a:lnTo>
                    <a:pt x="103" y="142"/>
                  </a:lnTo>
                  <a:lnTo>
                    <a:pt x="103" y="142"/>
                  </a:lnTo>
                  <a:lnTo>
                    <a:pt x="106" y="143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3"/>
                  </a:lnTo>
                  <a:lnTo>
                    <a:pt x="103" y="155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78" y="161"/>
                  </a:lnTo>
                  <a:lnTo>
                    <a:pt x="59" y="168"/>
                  </a:lnTo>
                  <a:lnTo>
                    <a:pt x="42" y="176"/>
                  </a:lnTo>
                  <a:lnTo>
                    <a:pt x="28" y="186"/>
                  </a:lnTo>
                  <a:lnTo>
                    <a:pt x="16" y="195"/>
                  </a:lnTo>
                  <a:lnTo>
                    <a:pt x="7" y="208"/>
                  </a:lnTo>
                  <a:lnTo>
                    <a:pt x="2" y="221"/>
                  </a:lnTo>
                  <a:lnTo>
                    <a:pt x="0" y="234"/>
                  </a:lnTo>
                  <a:lnTo>
                    <a:pt x="0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51"/>
            <p:cNvSpPr>
              <a:spLocks/>
            </p:cNvSpPr>
            <p:nvPr/>
          </p:nvSpPr>
          <p:spPr bwMode="auto">
            <a:xfrm>
              <a:off x="9774729" y="1408760"/>
              <a:ext cx="216350" cy="280670"/>
            </a:xfrm>
            <a:custGeom>
              <a:avLst/>
              <a:gdLst>
                <a:gd name="T0" fmla="*/ 135 w 148"/>
                <a:gd name="T1" fmla="*/ 124 h 192"/>
                <a:gd name="T2" fmla="*/ 138 w 148"/>
                <a:gd name="T3" fmla="*/ 119 h 192"/>
                <a:gd name="T4" fmla="*/ 135 w 148"/>
                <a:gd name="T5" fmla="*/ 116 h 192"/>
                <a:gd name="T6" fmla="*/ 133 w 148"/>
                <a:gd name="T7" fmla="*/ 116 h 192"/>
                <a:gd name="T8" fmla="*/ 130 w 148"/>
                <a:gd name="T9" fmla="*/ 112 h 192"/>
                <a:gd name="T10" fmla="*/ 128 w 148"/>
                <a:gd name="T11" fmla="*/ 109 h 192"/>
                <a:gd name="T12" fmla="*/ 132 w 148"/>
                <a:gd name="T13" fmla="*/ 104 h 192"/>
                <a:gd name="T14" fmla="*/ 137 w 148"/>
                <a:gd name="T15" fmla="*/ 99 h 192"/>
                <a:gd name="T16" fmla="*/ 145 w 148"/>
                <a:gd name="T17" fmla="*/ 83 h 192"/>
                <a:gd name="T18" fmla="*/ 148 w 148"/>
                <a:gd name="T19" fmla="*/ 54 h 192"/>
                <a:gd name="T20" fmla="*/ 148 w 148"/>
                <a:gd name="T21" fmla="*/ 42 h 192"/>
                <a:gd name="T22" fmla="*/ 141 w 148"/>
                <a:gd name="T23" fmla="*/ 23 h 192"/>
                <a:gd name="T24" fmla="*/ 128 w 148"/>
                <a:gd name="T25" fmla="*/ 10 h 192"/>
                <a:gd name="T26" fmla="*/ 112 w 148"/>
                <a:gd name="T27" fmla="*/ 2 h 192"/>
                <a:gd name="T28" fmla="*/ 102 w 148"/>
                <a:gd name="T29" fmla="*/ 0 h 192"/>
                <a:gd name="T30" fmla="*/ 86 w 148"/>
                <a:gd name="T31" fmla="*/ 5 h 192"/>
                <a:gd name="T32" fmla="*/ 71 w 148"/>
                <a:gd name="T33" fmla="*/ 16 h 192"/>
                <a:gd name="T34" fmla="*/ 62 w 148"/>
                <a:gd name="T35" fmla="*/ 33 h 192"/>
                <a:gd name="T36" fmla="*/ 58 w 148"/>
                <a:gd name="T37" fmla="*/ 54 h 192"/>
                <a:gd name="T38" fmla="*/ 58 w 148"/>
                <a:gd name="T39" fmla="*/ 70 h 192"/>
                <a:gd name="T40" fmla="*/ 66 w 148"/>
                <a:gd name="T41" fmla="*/ 94 h 192"/>
                <a:gd name="T42" fmla="*/ 75 w 148"/>
                <a:gd name="T43" fmla="*/ 104 h 192"/>
                <a:gd name="T44" fmla="*/ 76 w 148"/>
                <a:gd name="T45" fmla="*/ 106 h 192"/>
                <a:gd name="T46" fmla="*/ 78 w 148"/>
                <a:gd name="T47" fmla="*/ 109 h 192"/>
                <a:gd name="T48" fmla="*/ 76 w 148"/>
                <a:gd name="T49" fmla="*/ 112 h 192"/>
                <a:gd name="T50" fmla="*/ 73 w 148"/>
                <a:gd name="T51" fmla="*/ 116 h 192"/>
                <a:gd name="T52" fmla="*/ 44 w 148"/>
                <a:gd name="T53" fmla="*/ 124 h 192"/>
                <a:gd name="T54" fmla="*/ 19 w 148"/>
                <a:gd name="T55" fmla="*/ 137 h 192"/>
                <a:gd name="T56" fmla="*/ 5 w 148"/>
                <a:gd name="T57" fmla="*/ 153 h 192"/>
                <a:gd name="T58" fmla="*/ 0 w 148"/>
                <a:gd name="T59" fmla="*/ 173 h 192"/>
                <a:gd name="T60" fmla="*/ 0 w 148"/>
                <a:gd name="T61" fmla="*/ 187 h 192"/>
                <a:gd name="T62" fmla="*/ 5 w 148"/>
                <a:gd name="T63" fmla="*/ 192 h 192"/>
                <a:gd name="T64" fmla="*/ 70 w 148"/>
                <a:gd name="T65" fmla="*/ 192 h 192"/>
                <a:gd name="T66" fmla="*/ 75 w 148"/>
                <a:gd name="T67" fmla="*/ 187 h 192"/>
                <a:gd name="T68" fmla="*/ 78 w 148"/>
                <a:gd name="T69" fmla="*/ 178 h 192"/>
                <a:gd name="T70" fmla="*/ 88 w 148"/>
                <a:gd name="T71" fmla="*/ 160 h 192"/>
                <a:gd name="T72" fmla="*/ 102 w 148"/>
                <a:gd name="T73" fmla="*/ 143 h 192"/>
                <a:gd name="T74" fmla="*/ 124 w 148"/>
                <a:gd name="T75" fmla="*/ 130 h 192"/>
                <a:gd name="T76" fmla="*/ 135 w 148"/>
                <a:gd name="T77" fmla="*/ 12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92">
                  <a:moveTo>
                    <a:pt x="135" y="124"/>
                  </a:moveTo>
                  <a:lnTo>
                    <a:pt x="135" y="124"/>
                  </a:lnTo>
                  <a:lnTo>
                    <a:pt x="138" y="122"/>
                  </a:lnTo>
                  <a:lnTo>
                    <a:pt x="138" y="119"/>
                  </a:lnTo>
                  <a:lnTo>
                    <a:pt x="137" y="117"/>
                  </a:lnTo>
                  <a:lnTo>
                    <a:pt x="135" y="116"/>
                  </a:lnTo>
                  <a:lnTo>
                    <a:pt x="135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0" y="112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30" y="106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37" y="99"/>
                  </a:lnTo>
                  <a:lnTo>
                    <a:pt x="140" y="94"/>
                  </a:lnTo>
                  <a:lnTo>
                    <a:pt x="145" y="83"/>
                  </a:lnTo>
                  <a:lnTo>
                    <a:pt x="148" y="70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48" y="42"/>
                  </a:lnTo>
                  <a:lnTo>
                    <a:pt x="145" y="33"/>
                  </a:lnTo>
                  <a:lnTo>
                    <a:pt x="141" y="23"/>
                  </a:lnTo>
                  <a:lnTo>
                    <a:pt x="135" y="16"/>
                  </a:lnTo>
                  <a:lnTo>
                    <a:pt x="128" y="10"/>
                  </a:lnTo>
                  <a:lnTo>
                    <a:pt x="120" y="5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4" y="2"/>
                  </a:lnTo>
                  <a:lnTo>
                    <a:pt x="86" y="5"/>
                  </a:lnTo>
                  <a:lnTo>
                    <a:pt x="78" y="10"/>
                  </a:lnTo>
                  <a:lnTo>
                    <a:pt x="71" y="16"/>
                  </a:lnTo>
                  <a:lnTo>
                    <a:pt x="65" y="23"/>
                  </a:lnTo>
                  <a:lnTo>
                    <a:pt x="62" y="33"/>
                  </a:lnTo>
                  <a:lnTo>
                    <a:pt x="58" y="4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70"/>
                  </a:lnTo>
                  <a:lnTo>
                    <a:pt x="62" y="83"/>
                  </a:lnTo>
                  <a:lnTo>
                    <a:pt x="66" y="94"/>
                  </a:lnTo>
                  <a:lnTo>
                    <a:pt x="70" y="99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6" y="106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6" y="112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57" y="119"/>
                  </a:lnTo>
                  <a:lnTo>
                    <a:pt x="44" y="124"/>
                  </a:lnTo>
                  <a:lnTo>
                    <a:pt x="31" y="129"/>
                  </a:lnTo>
                  <a:lnTo>
                    <a:pt x="19" y="137"/>
                  </a:lnTo>
                  <a:lnTo>
                    <a:pt x="11" y="145"/>
                  </a:lnTo>
                  <a:lnTo>
                    <a:pt x="5" y="153"/>
                  </a:lnTo>
                  <a:lnTo>
                    <a:pt x="1" y="163"/>
                  </a:lnTo>
                  <a:lnTo>
                    <a:pt x="0" y="173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191"/>
                  </a:lnTo>
                  <a:lnTo>
                    <a:pt x="5" y="192"/>
                  </a:lnTo>
                  <a:lnTo>
                    <a:pt x="70" y="192"/>
                  </a:lnTo>
                  <a:lnTo>
                    <a:pt x="70" y="192"/>
                  </a:lnTo>
                  <a:lnTo>
                    <a:pt x="73" y="191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78" y="178"/>
                  </a:lnTo>
                  <a:lnTo>
                    <a:pt x="81" y="169"/>
                  </a:lnTo>
                  <a:lnTo>
                    <a:pt x="88" y="160"/>
                  </a:lnTo>
                  <a:lnTo>
                    <a:pt x="94" y="152"/>
                  </a:lnTo>
                  <a:lnTo>
                    <a:pt x="102" y="143"/>
                  </a:lnTo>
                  <a:lnTo>
                    <a:pt x="112" y="137"/>
                  </a:lnTo>
                  <a:lnTo>
                    <a:pt x="124" y="130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52"/>
            <p:cNvSpPr>
              <a:spLocks/>
            </p:cNvSpPr>
            <p:nvPr/>
          </p:nvSpPr>
          <p:spPr bwMode="auto">
            <a:xfrm>
              <a:off x="10222047" y="1408760"/>
              <a:ext cx="219273" cy="280670"/>
            </a:xfrm>
            <a:custGeom>
              <a:avLst/>
              <a:gdLst>
                <a:gd name="T0" fmla="*/ 77 w 150"/>
                <a:gd name="T1" fmla="*/ 116 h 192"/>
                <a:gd name="T2" fmla="*/ 72 w 150"/>
                <a:gd name="T3" fmla="*/ 109 h 192"/>
                <a:gd name="T4" fmla="*/ 72 w 150"/>
                <a:gd name="T5" fmla="*/ 106 h 192"/>
                <a:gd name="T6" fmla="*/ 73 w 150"/>
                <a:gd name="T7" fmla="*/ 104 h 192"/>
                <a:gd name="T8" fmla="*/ 82 w 150"/>
                <a:gd name="T9" fmla="*/ 94 h 192"/>
                <a:gd name="T10" fmla="*/ 90 w 150"/>
                <a:gd name="T11" fmla="*/ 70 h 192"/>
                <a:gd name="T12" fmla="*/ 91 w 150"/>
                <a:gd name="T13" fmla="*/ 54 h 192"/>
                <a:gd name="T14" fmla="*/ 86 w 150"/>
                <a:gd name="T15" fmla="*/ 33 h 192"/>
                <a:gd name="T16" fmla="*/ 77 w 150"/>
                <a:gd name="T17" fmla="*/ 16 h 192"/>
                <a:gd name="T18" fmla="*/ 64 w 150"/>
                <a:gd name="T19" fmla="*/ 5 h 192"/>
                <a:gd name="T20" fmla="*/ 46 w 150"/>
                <a:gd name="T21" fmla="*/ 0 h 192"/>
                <a:gd name="T22" fmla="*/ 36 w 150"/>
                <a:gd name="T23" fmla="*/ 2 h 192"/>
                <a:gd name="T24" fmla="*/ 20 w 150"/>
                <a:gd name="T25" fmla="*/ 10 h 192"/>
                <a:gd name="T26" fmla="*/ 8 w 150"/>
                <a:gd name="T27" fmla="*/ 23 h 192"/>
                <a:gd name="T28" fmla="*/ 2 w 150"/>
                <a:gd name="T29" fmla="*/ 42 h 192"/>
                <a:gd name="T30" fmla="*/ 0 w 150"/>
                <a:gd name="T31" fmla="*/ 54 h 192"/>
                <a:gd name="T32" fmla="*/ 3 w 150"/>
                <a:gd name="T33" fmla="*/ 83 h 192"/>
                <a:gd name="T34" fmla="*/ 13 w 150"/>
                <a:gd name="T35" fmla="*/ 99 h 192"/>
                <a:gd name="T36" fmla="*/ 18 w 150"/>
                <a:gd name="T37" fmla="*/ 104 h 192"/>
                <a:gd name="T38" fmla="*/ 20 w 150"/>
                <a:gd name="T39" fmla="*/ 109 h 192"/>
                <a:gd name="T40" fmla="*/ 20 w 150"/>
                <a:gd name="T41" fmla="*/ 109 h 192"/>
                <a:gd name="T42" fmla="*/ 15 w 150"/>
                <a:gd name="T43" fmla="*/ 116 h 192"/>
                <a:gd name="T44" fmla="*/ 15 w 150"/>
                <a:gd name="T45" fmla="*/ 116 h 192"/>
                <a:gd name="T46" fmla="*/ 11 w 150"/>
                <a:gd name="T47" fmla="*/ 117 h 192"/>
                <a:gd name="T48" fmla="*/ 11 w 150"/>
                <a:gd name="T49" fmla="*/ 122 h 192"/>
                <a:gd name="T50" fmla="*/ 13 w 150"/>
                <a:gd name="T51" fmla="*/ 124 h 192"/>
                <a:gd name="T52" fmla="*/ 36 w 150"/>
                <a:gd name="T53" fmla="*/ 137 h 192"/>
                <a:gd name="T54" fmla="*/ 54 w 150"/>
                <a:gd name="T55" fmla="*/ 152 h 192"/>
                <a:gd name="T56" fmla="*/ 67 w 150"/>
                <a:gd name="T57" fmla="*/ 169 h 192"/>
                <a:gd name="T58" fmla="*/ 73 w 150"/>
                <a:gd name="T59" fmla="*/ 187 h 192"/>
                <a:gd name="T60" fmla="*/ 75 w 150"/>
                <a:gd name="T61" fmla="*/ 191 h 192"/>
                <a:gd name="T62" fmla="*/ 145 w 150"/>
                <a:gd name="T63" fmla="*/ 192 h 192"/>
                <a:gd name="T64" fmla="*/ 148 w 150"/>
                <a:gd name="T65" fmla="*/ 191 h 192"/>
                <a:gd name="T66" fmla="*/ 150 w 150"/>
                <a:gd name="T67" fmla="*/ 173 h 192"/>
                <a:gd name="T68" fmla="*/ 148 w 150"/>
                <a:gd name="T69" fmla="*/ 163 h 192"/>
                <a:gd name="T70" fmla="*/ 137 w 150"/>
                <a:gd name="T71" fmla="*/ 145 h 192"/>
                <a:gd name="T72" fmla="*/ 117 w 150"/>
                <a:gd name="T73" fmla="*/ 129 h 192"/>
                <a:gd name="T74" fmla="*/ 91 w 150"/>
                <a:gd name="T75" fmla="*/ 119 h 192"/>
                <a:gd name="T76" fmla="*/ 77 w 150"/>
                <a:gd name="T77" fmla="*/ 1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92">
                  <a:moveTo>
                    <a:pt x="77" y="116"/>
                  </a:moveTo>
                  <a:lnTo>
                    <a:pt x="77" y="116"/>
                  </a:lnTo>
                  <a:lnTo>
                    <a:pt x="72" y="112"/>
                  </a:lnTo>
                  <a:lnTo>
                    <a:pt x="72" y="109"/>
                  </a:lnTo>
                  <a:lnTo>
                    <a:pt x="72" y="109"/>
                  </a:lnTo>
                  <a:lnTo>
                    <a:pt x="72" y="106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99"/>
                  </a:lnTo>
                  <a:lnTo>
                    <a:pt x="82" y="94"/>
                  </a:lnTo>
                  <a:lnTo>
                    <a:pt x="86" y="83"/>
                  </a:lnTo>
                  <a:lnTo>
                    <a:pt x="90" y="70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0" y="42"/>
                  </a:lnTo>
                  <a:lnTo>
                    <a:pt x="86" y="33"/>
                  </a:lnTo>
                  <a:lnTo>
                    <a:pt x="83" y="23"/>
                  </a:lnTo>
                  <a:lnTo>
                    <a:pt x="77" y="16"/>
                  </a:lnTo>
                  <a:lnTo>
                    <a:pt x="70" y="10"/>
                  </a:lnTo>
                  <a:lnTo>
                    <a:pt x="64" y="5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8" y="5"/>
                  </a:lnTo>
                  <a:lnTo>
                    <a:pt x="20" y="10"/>
                  </a:lnTo>
                  <a:lnTo>
                    <a:pt x="13" y="16"/>
                  </a:lnTo>
                  <a:lnTo>
                    <a:pt x="8" y="23"/>
                  </a:lnTo>
                  <a:lnTo>
                    <a:pt x="3" y="33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70"/>
                  </a:lnTo>
                  <a:lnTo>
                    <a:pt x="3" y="83"/>
                  </a:lnTo>
                  <a:lnTo>
                    <a:pt x="8" y="94"/>
                  </a:lnTo>
                  <a:lnTo>
                    <a:pt x="13" y="99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06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8" y="112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1" y="117"/>
                  </a:lnTo>
                  <a:lnTo>
                    <a:pt x="10" y="119"/>
                  </a:lnTo>
                  <a:lnTo>
                    <a:pt x="11" y="122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25" y="130"/>
                  </a:lnTo>
                  <a:lnTo>
                    <a:pt x="36" y="137"/>
                  </a:lnTo>
                  <a:lnTo>
                    <a:pt x="46" y="143"/>
                  </a:lnTo>
                  <a:lnTo>
                    <a:pt x="54" y="152"/>
                  </a:lnTo>
                  <a:lnTo>
                    <a:pt x="60" y="160"/>
                  </a:lnTo>
                  <a:lnTo>
                    <a:pt x="67" y="169"/>
                  </a:lnTo>
                  <a:lnTo>
                    <a:pt x="72" y="178"/>
                  </a:lnTo>
                  <a:lnTo>
                    <a:pt x="73" y="187"/>
                  </a:lnTo>
                  <a:lnTo>
                    <a:pt x="73" y="187"/>
                  </a:lnTo>
                  <a:lnTo>
                    <a:pt x="75" y="191"/>
                  </a:lnTo>
                  <a:lnTo>
                    <a:pt x="78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8" y="191"/>
                  </a:lnTo>
                  <a:lnTo>
                    <a:pt x="150" y="187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48" y="163"/>
                  </a:lnTo>
                  <a:lnTo>
                    <a:pt x="143" y="153"/>
                  </a:lnTo>
                  <a:lnTo>
                    <a:pt x="137" y="145"/>
                  </a:lnTo>
                  <a:lnTo>
                    <a:pt x="129" y="137"/>
                  </a:lnTo>
                  <a:lnTo>
                    <a:pt x="117" y="129"/>
                  </a:lnTo>
                  <a:lnTo>
                    <a:pt x="106" y="124"/>
                  </a:lnTo>
                  <a:lnTo>
                    <a:pt x="91" y="119"/>
                  </a:lnTo>
                  <a:lnTo>
                    <a:pt x="77" y="116"/>
                  </a:lnTo>
                  <a:lnTo>
                    <a:pt x="77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318952" y="3363838"/>
            <a:ext cx="16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  <a:latin typeface="+mj-lt"/>
              </a:rPr>
              <a:t>Located in L-41</a:t>
            </a:r>
          </a:p>
        </p:txBody>
      </p:sp>
      <p:grpSp>
        <p:nvGrpSpPr>
          <p:cNvPr id="32" name="Home"/>
          <p:cNvGrpSpPr/>
          <p:nvPr/>
        </p:nvGrpSpPr>
        <p:grpSpPr>
          <a:xfrm>
            <a:off x="5419682" y="3363838"/>
            <a:ext cx="328848" cy="265494"/>
            <a:chOff x="1445262" y="5937488"/>
            <a:chExt cx="668053" cy="630046"/>
          </a:xfrm>
          <a:solidFill>
            <a:srgbClr val="2F496B"/>
          </a:solidFill>
        </p:grpSpPr>
        <p:sp>
          <p:nvSpPr>
            <p:cNvPr id="33" name="Freeform 274"/>
            <p:cNvSpPr>
              <a:spLocks/>
            </p:cNvSpPr>
            <p:nvPr/>
          </p:nvSpPr>
          <p:spPr bwMode="auto">
            <a:xfrm>
              <a:off x="1445262" y="5937488"/>
              <a:ext cx="668053" cy="317216"/>
            </a:xfrm>
            <a:custGeom>
              <a:avLst/>
              <a:gdLst>
                <a:gd name="T0" fmla="*/ 439 w 457"/>
                <a:gd name="T1" fmla="*/ 217 h 217"/>
                <a:gd name="T2" fmla="*/ 439 w 457"/>
                <a:gd name="T3" fmla="*/ 217 h 217"/>
                <a:gd name="T4" fmla="*/ 432 w 457"/>
                <a:gd name="T5" fmla="*/ 216 h 217"/>
                <a:gd name="T6" fmla="*/ 426 w 457"/>
                <a:gd name="T7" fmla="*/ 212 h 217"/>
                <a:gd name="T8" fmla="*/ 245 w 457"/>
                <a:gd name="T9" fmla="*/ 56 h 217"/>
                <a:gd name="T10" fmla="*/ 245 w 457"/>
                <a:gd name="T11" fmla="*/ 56 h 217"/>
                <a:gd name="T12" fmla="*/ 236 w 457"/>
                <a:gd name="T13" fmla="*/ 53 h 217"/>
                <a:gd name="T14" fmla="*/ 228 w 457"/>
                <a:gd name="T15" fmla="*/ 51 h 217"/>
                <a:gd name="T16" fmla="*/ 220 w 457"/>
                <a:gd name="T17" fmla="*/ 53 h 217"/>
                <a:gd name="T18" fmla="*/ 214 w 457"/>
                <a:gd name="T19" fmla="*/ 56 h 217"/>
                <a:gd name="T20" fmla="*/ 31 w 457"/>
                <a:gd name="T21" fmla="*/ 212 h 217"/>
                <a:gd name="T22" fmla="*/ 31 w 457"/>
                <a:gd name="T23" fmla="*/ 212 h 217"/>
                <a:gd name="T24" fmla="*/ 25 w 457"/>
                <a:gd name="T25" fmla="*/ 216 h 217"/>
                <a:gd name="T26" fmla="*/ 18 w 457"/>
                <a:gd name="T27" fmla="*/ 217 h 217"/>
                <a:gd name="T28" fmla="*/ 12 w 457"/>
                <a:gd name="T29" fmla="*/ 216 h 217"/>
                <a:gd name="T30" fmla="*/ 5 w 457"/>
                <a:gd name="T31" fmla="*/ 211 h 217"/>
                <a:gd name="T32" fmla="*/ 5 w 457"/>
                <a:gd name="T33" fmla="*/ 211 h 217"/>
                <a:gd name="T34" fmla="*/ 2 w 457"/>
                <a:gd name="T35" fmla="*/ 204 h 217"/>
                <a:gd name="T36" fmla="*/ 0 w 457"/>
                <a:gd name="T37" fmla="*/ 196 h 217"/>
                <a:gd name="T38" fmla="*/ 3 w 457"/>
                <a:gd name="T39" fmla="*/ 190 h 217"/>
                <a:gd name="T40" fmla="*/ 8 w 457"/>
                <a:gd name="T41" fmla="*/ 183 h 217"/>
                <a:gd name="T42" fmla="*/ 217 w 457"/>
                <a:gd name="T43" fmla="*/ 4 h 217"/>
                <a:gd name="T44" fmla="*/ 217 w 457"/>
                <a:gd name="T45" fmla="*/ 4 h 217"/>
                <a:gd name="T46" fmla="*/ 223 w 457"/>
                <a:gd name="T47" fmla="*/ 0 h 217"/>
                <a:gd name="T48" fmla="*/ 228 w 457"/>
                <a:gd name="T49" fmla="*/ 0 h 217"/>
                <a:gd name="T50" fmla="*/ 235 w 457"/>
                <a:gd name="T51" fmla="*/ 0 h 217"/>
                <a:gd name="T52" fmla="*/ 241 w 457"/>
                <a:gd name="T53" fmla="*/ 4 h 217"/>
                <a:gd name="T54" fmla="*/ 450 w 457"/>
                <a:gd name="T55" fmla="*/ 183 h 217"/>
                <a:gd name="T56" fmla="*/ 450 w 457"/>
                <a:gd name="T57" fmla="*/ 183 h 217"/>
                <a:gd name="T58" fmla="*/ 455 w 457"/>
                <a:gd name="T59" fmla="*/ 190 h 217"/>
                <a:gd name="T60" fmla="*/ 457 w 457"/>
                <a:gd name="T61" fmla="*/ 196 h 217"/>
                <a:gd name="T62" fmla="*/ 457 w 457"/>
                <a:gd name="T63" fmla="*/ 204 h 217"/>
                <a:gd name="T64" fmla="*/ 453 w 457"/>
                <a:gd name="T65" fmla="*/ 211 h 217"/>
                <a:gd name="T66" fmla="*/ 453 w 457"/>
                <a:gd name="T67" fmla="*/ 211 h 217"/>
                <a:gd name="T68" fmla="*/ 447 w 457"/>
                <a:gd name="T69" fmla="*/ 216 h 217"/>
                <a:gd name="T70" fmla="*/ 439 w 457"/>
                <a:gd name="T71" fmla="*/ 217 h 217"/>
                <a:gd name="T72" fmla="*/ 439 w 457"/>
                <a:gd name="T7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7" h="217">
                  <a:moveTo>
                    <a:pt x="439" y="217"/>
                  </a:moveTo>
                  <a:lnTo>
                    <a:pt x="439" y="217"/>
                  </a:lnTo>
                  <a:lnTo>
                    <a:pt x="432" y="216"/>
                  </a:lnTo>
                  <a:lnTo>
                    <a:pt x="426" y="212"/>
                  </a:lnTo>
                  <a:lnTo>
                    <a:pt x="245" y="56"/>
                  </a:lnTo>
                  <a:lnTo>
                    <a:pt x="245" y="56"/>
                  </a:lnTo>
                  <a:lnTo>
                    <a:pt x="236" y="53"/>
                  </a:lnTo>
                  <a:lnTo>
                    <a:pt x="228" y="51"/>
                  </a:lnTo>
                  <a:lnTo>
                    <a:pt x="220" y="53"/>
                  </a:lnTo>
                  <a:lnTo>
                    <a:pt x="214" y="56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25" y="216"/>
                  </a:lnTo>
                  <a:lnTo>
                    <a:pt x="18" y="217"/>
                  </a:lnTo>
                  <a:lnTo>
                    <a:pt x="12" y="216"/>
                  </a:lnTo>
                  <a:lnTo>
                    <a:pt x="5" y="211"/>
                  </a:lnTo>
                  <a:lnTo>
                    <a:pt x="5" y="211"/>
                  </a:lnTo>
                  <a:lnTo>
                    <a:pt x="2" y="204"/>
                  </a:lnTo>
                  <a:lnTo>
                    <a:pt x="0" y="196"/>
                  </a:lnTo>
                  <a:lnTo>
                    <a:pt x="3" y="190"/>
                  </a:lnTo>
                  <a:lnTo>
                    <a:pt x="8" y="183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5" y="0"/>
                  </a:lnTo>
                  <a:lnTo>
                    <a:pt x="241" y="4"/>
                  </a:lnTo>
                  <a:lnTo>
                    <a:pt x="450" y="183"/>
                  </a:lnTo>
                  <a:lnTo>
                    <a:pt x="450" y="183"/>
                  </a:lnTo>
                  <a:lnTo>
                    <a:pt x="455" y="190"/>
                  </a:lnTo>
                  <a:lnTo>
                    <a:pt x="457" y="196"/>
                  </a:lnTo>
                  <a:lnTo>
                    <a:pt x="457" y="204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447" y="216"/>
                  </a:lnTo>
                  <a:lnTo>
                    <a:pt x="439" y="217"/>
                  </a:lnTo>
                  <a:lnTo>
                    <a:pt x="43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5"/>
            <p:cNvSpPr>
              <a:spLocks/>
            </p:cNvSpPr>
            <p:nvPr/>
          </p:nvSpPr>
          <p:spPr bwMode="auto">
            <a:xfrm>
              <a:off x="1528585" y="6045663"/>
              <a:ext cx="499943" cy="521871"/>
            </a:xfrm>
            <a:custGeom>
              <a:avLst/>
              <a:gdLst>
                <a:gd name="T0" fmla="*/ 336 w 342"/>
                <a:gd name="T1" fmla="*/ 132 h 357"/>
                <a:gd name="T2" fmla="*/ 184 w 342"/>
                <a:gd name="T3" fmla="*/ 5 h 357"/>
                <a:gd name="T4" fmla="*/ 184 w 342"/>
                <a:gd name="T5" fmla="*/ 5 h 357"/>
                <a:gd name="T6" fmla="*/ 178 w 342"/>
                <a:gd name="T7" fmla="*/ 0 h 357"/>
                <a:gd name="T8" fmla="*/ 171 w 342"/>
                <a:gd name="T9" fmla="*/ 0 h 357"/>
                <a:gd name="T10" fmla="*/ 166 w 342"/>
                <a:gd name="T11" fmla="*/ 0 h 357"/>
                <a:gd name="T12" fmla="*/ 160 w 342"/>
                <a:gd name="T13" fmla="*/ 5 h 357"/>
                <a:gd name="T14" fmla="*/ 8 w 342"/>
                <a:gd name="T15" fmla="*/ 132 h 357"/>
                <a:gd name="T16" fmla="*/ 8 w 342"/>
                <a:gd name="T17" fmla="*/ 132 h 357"/>
                <a:gd name="T18" fmla="*/ 5 w 342"/>
                <a:gd name="T19" fmla="*/ 135 h 357"/>
                <a:gd name="T20" fmla="*/ 2 w 342"/>
                <a:gd name="T21" fmla="*/ 140 h 357"/>
                <a:gd name="T22" fmla="*/ 2 w 342"/>
                <a:gd name="T23" fmla="*/ 143 h 357"/>
                <a:gd name="T24" fmla="*/ 0 w 342"/>
                <a:gd name="T25" fmla="*/ 148 h 357"/>
                <a:gd name="T26" fmla="*/ 17 w 342"/>
                <a:gd name="T27" fmla="*/ 339 h 357"/>
                <a:gd name="T28" fmla="*/ 17 w 342"/>
                <a:gd name="T29" fmla="*/ 339 h 357"/>
                <a:gd name="T30" fmla="*/ 18 w 342"/>
                <a:gd name="T31" fmla="*/ 346 h 357"/>
                <a:gd name="T32" fmla="*/ 23 w 342"/>
                <a:gd name="T33" fmla="*/ 352 h 357"/>
                <a:gd name="T34" fmla="*/ 28 w 342"/>
                <a:gd name="T35" fmla="*/ 355 h 357"/>
                <a:gd name="T36" fmla="*/ 34 w 342"/>
                <a:gd name="T37" fmla="*/ 357 h 357"/>
                <a:gd name="T38" fmla="*/ 106 w 342"/>
                <a:gd name="T39" fmla="*/ 357 h 357"/>
                <a:gd name="T40" fmla="*/ 106 w 342"/>
                <a:gd name="T41" fmla="*/ 357 h 357"/>
                <a:gd name="T42" fmla="*/ 114 w 342"/>
                <a:gd name="T43" fmla="*/ 355 h 357"/>
                <a:gd name="T44" fmla="*/ 119 w 342"/>
                <a:gd name="T45" fmla="*/ 350 h 357"/>
                <a:gd name="T46" fmla="*/ 124 w 342"/>
                <a:gd name="T47" fmla="*/ 346 h 357"/>
                <a:gd name="T48" fmla="*/ 126 w 342"/>
                <a:gd name="T49" fmla="*/ 337 h 357"/>
                <a:gd name="T50" fmla="*/ 126 w 342"/>
                <a:gd name="T51" fmla="*/ 210 h 357"/>
                <a:gd name="T52" fmla="*/ 126 w 342"/>
                <a:gd name="T53" fmla="*/ 210 h 357"/>
                <a:gd name="T54" fmla="*/ 126 w 342"/>
                <a:gd name="T55" fmla="*/ 202 h 357"/>
                <a:gd name="T56" fmla="*/ 131 w 342"/>
                <a:gd name="T57" fmla="*/ 197 h 357"/>
                <a:gd name="T58" fmla="*/ 137 w 342"/>
                <a:gd name="T59" fmla="*/ 192 h 357"/>
                <a:gd name="T60" fmla="*/ 144 w 342"/>
                <a:gd name="T61" fmla="*/ 191 h 357"/>
                <a:gd name="T62" fmla="*/ 201 w 342"/>
                <a:gd name="T63" fmla="*/ 191 h 357"/>
                <a:gd name="T64" fmla="*/ 201 w 342"/>
                <a:gd name="T65" fmla="*/ 191 h 357"/>
                <a:gd name="T66" fmla="*/ 207 w 342"/>
                <a:gd name="T67" fmla="*/ 192 h 357"/>
                <a:gd name="T68" fmla="*/ 214 w 342"/>
                <a:gd name="T69" fmla="*/ 197 h 357"/>
                <a:gd name="T70" fmla="*/ 217 w 342"/>
                <a:gd name="T71" fmla="*/ 202 h 357"/>
                <a:gd name="T72" fmla="*/ 219 w 342"/>
                <a:gd name="T73" fmla="*/ 210 h 357"/>
                <a:gd name="T74" fmla="*/ 219 w 342"/>
                <a:gd name="T75" fmla="*/ 337 h 357"/>
                <a:gd name="T76" fmla="*/ 219 w 342"/>
                <a:gd name="T77" fmla="*/ 337 h 357"/>
                <a:gd name="T78" fmla="*/ 220 w 342"/>
                <a:gd name="T79" fmla="*/ 346 h 357"/>
                <a:gd name="T80" fmla="*/ 225 w 342"/>
                <a:gd name="T81" fmla="*/ 350 h 357"/>
                <a:gd name="T82" fmla="*/ 230 w 342"/>
                <a:gd name="T83" fmla="*/ 355 h 357"/>
                <a:gd name="T84" fmla="*/ 238 w 342"/>
                <a:gd name="T85" fmla="*/ 357 h 357"/>
                <a:gd name="T86" fmla="*/ 308 w 342"/>
                <a:gd name="T87" fmla="*/ 357 h 357"/>
                <a:gd name="T88" fmla="*/ 308 w 342"/>
                <a:gd name="T89" fmla="*/ 357 h 357"/>
                <a:gd name="T90" fmla="*/ 316 w 342"/>
                <a:gd name="T91" fmla="*/ 355 h 357"/>
                <a:gd name="T92" fmla="*/ 321 w 342"/>
                <a:gd name="T93" fmla="*/ 352 h 357"/>
                <a:gd name="T94" fmla="*/ 326 w 342"/>
                <a:gd name="T95" fmla="*/ 346 h 357"/>
                <a:gd name="T96" fmla="*/ 328 w 342"/>
                <a:gd name="T97" fmla="*/ 339 h 357"/>
                <a:gd name="T98" fmla="*/ 342 w 342"/>
                <a:gd name="T99" fmla="*/ 148 h 357"/>
                <a:gd name="T100" fmla="*/ 342 w 342"/>
                <a:gd name="T101" fmla="*/ 148 h 357"/>
                <a:gd name="T102" fmla="*/ 342 w 342"/>
                <a:gd name="T103" fmla="*/ 143 h 357"/>
                <a:gd name="T104" fmla="*/ 342 w 342"/>
                <a:gd name="T105" fmla="*/ 140 h 357"/>
                <a:gd name="T106" fmla="*/ 339 w 342"/>
                <a:gd name="T107" fmla="*/ 135 h 357"/>
                <a:gd name="T108" fmla="*/ 336 w 342"/>
                <a:gd name="T109" fmla="*/ 132 h 357"/>
                <a:gd name="T110" fmla="*/ 336 w 342"/>
                <a:gd name="T111" fmla="*/ 1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2" h="357">
                  <a:moveTo>
                    <a:pt x="336" y="132"/>
                  </a:moveTo>
                  <a:lnTo>
                    <a:pt x="184" y="5"/>
                  </a:lnTo>
                  <a:lnTo>
                    <a:pt x="184" y="5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0" y="5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5" y="135"/>
                  </a:lnTo>
                  <a:lnTo>
                    <a:pt x="2" y="140"/>
                  </a:lnTo>
                  <a:lnTo>
                    <a:pt x="2" y="143"/>
                  </a:lnTo>
                  <a:lnTo>
                    <a:pt x="0" y="148"/>
                  </a:lnTo>
                  <a:lnTo>
                    <a:pt x="17" y="339"/>
                  </a:lnTo>
                  <a:lnTo>
                    <a:pt x="17" y="339"/>
                  </a:lnTo>
                  <a:lnTo>
                    <a:pt x="18" y="346"/>
                  </a:lnTo>
                  <a:lnTo>
                    <a:pt x="23" y="352"/>
                  </a:lnTo>
                  <a:lnTo>
                    <a:pt x="28" y="355"/>
                  </a:lnTo>
                  <a:lnTo>
                    <a:pt x="34" y="357"/>
                  </a:lnTo>
                  <a:lnTo>
                    <a:pt x="106" y="357"/>
                  </a:lnTo>
                  <a:lnTo>
                    <a:pt x="106" y="357"/>
                  </a:lnTo>
                  <a:lnTo>
                    <a:pt x="114" y="355"/>
                  </a:lnTo>
                  <a:lnTo>
                    <a:pt x="119" y="350"/>
                  </a:lnTo>
                  <a:lnTo>
                    <a:pt x="124" y="346"/>
                  </a:lnTo>
                  <a:lnTo>
                    <a:pt x="126" y="337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26" y="202"/>
                  </a:lnTo>
                  <a:lnTo>
                    <a:pt x="131" y="197"/>
                  </a:lnTo>
                  <a:lnTo>
                    <a:pt x="137" y="192"/>
                  </a:lnTo>
                  <a:lnTo>
                    <a:pt x="144" y="191"/>
                  </a:lnTo>
                  <a:lnTo>
                    <a:pt x="201" y="191"/>
                  </a:lnTo>
                  <a:lnTo>
                    <a:pt x="201" y="191"/>
                  </a:lnTo>
                  <a:lnTo>
                    <a:pt x="207" y="192"/>
                  </a:lnTo>
                  <a:lnTo>
                    <a:pt x="214" y="197"/>
                  </a:lnTo>
                  <a:lnTo>
                    <a:pt x="217" y="202"/>
                  </a:lnTo>
                  <a:lnTo>
                    <a:pt x="219" y="210"/>
                  </a:lnTo>
                  <a:lnTo>
                    <a:pt x="219" y="337"/>
                  </a:lnTo>
                  <a:lnTo>
                    <a:pt x="219" y="337"/>
                  </a:lnTo>
                  <a:lnTo>
                    <a:pt x="220" y="346"/>
                  </a:lnTo>
                  <a:lnTo>
                    <a:pt x="225" y="350"/>
                  </a:lnTo>
                  <a:lnTo>
                    <a:pt x="230" y="355"/>
                  </a:lnTo>
                  <a:lnTo>
                    <a:pt x="238" y="357"/>
                  </a:lnTo>
                  <a:lnTo>
                    <a:pt x="308" y="357"/>
                  </a:lnTo>
                  <a:lnTo>
                    <a:pt x="308" y="357"/>
                  </a:lnTo>
                  <a:lnTo>
                    <a:pt x="316" y="355"/>
                  </a:lnTo>
                  <a:lnTo>
                    <a:pt x="321" y="352"/>
                  </a:lnTo>
                  <a:lnTo>
                    <a:pt x="326" y="346"/>
                  </a:lnTo>
                  <a:lnTo>
                    <a:pt x="328" y="339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2" y="143"/>
                  </a:lnTo>
                  <a:lnTo>
                    <a:pt x="342" y="140"/>
                  </a:lnTo>
                  <a:lnTo>
                    <a:pt x="339" y="135"/>
                  </a:lnTo>
                  <a:lnTo>
                    <a:pt x="336" y="132"/>
                  </a:lnTo>
                  <a:lnTo>
                    <a:pt x="336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Image result for email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73" y="3878307"/>
            <a:ext cx="272811" cy="2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231452" y="2571750"/>
            <a:ext cx="267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DEVCO HR Business Correspondent</a:t>
            </a:r>
            <a:r>
              <a:rPr lang="en-GB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13" y="3170178"/>
            <a:ext cx="876548" cy="98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25" y="3180493"/>
            <a:ext cx="882598" cy="97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7924" y="3180493"/>
            <a:ext cx="936104" cy="97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145" y="418064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 smtClean="0"/>
              <a:t> </a:t>
            </a:r>
            <a:r>
              <a:rPr lang="en-GB" sz="1050" dirty="0" smtClean="0">
                <a:solidFill>
                  <a:srgbClr val="0070C0"/>
                </a:solidFill>
                <a:latin typeface="+mj-lt"/>
              </a:rPr>
              <a:t>FIONA LYONS</a:t>
            </a:r>
            <a:endParaRPr lang="en-GB" sz="105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706" y="4250298"/>
            <a:ext cx="1147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 smtClean="0"/>
              <a:t> </a:t>
            </a:r>
            <a:r>
              <a:rPr lang="en-GB" sz="1050" dirty="0">
                <a:solidFill>
                  <a:srgbClr val="0070C0"/>
                </a:solidFill>
                <a:latin typeface="+mj-lt"/>
              </a:rPr>
              <a:t>ALAIN SCHUYTS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0700" y="4226310"/>
            <a:ext cx="8640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 smtClean="0"/>
              <a:t> </a:t>
            </a:r>
            <a:r>
              <a:rPr lang="en-GB" sz="1050" dirty="0">
                <a:solidFill>
                  <a:srgbClr val="0070C0"/>
                </a:solidFill>
                <a:latin typeface="+mj-lt"/>
              </a:rPr>
              <a:t>DILETTA DISCHINGER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7924" y="4307101"/>
            <a:ext cx="1188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 smtClean="0"/>
              <a:t> </a:t>
            </a:r>
            <a:r>
              <a:rPr lang="en-GB" sz="1050" dirty="0">
                <a:solidFill>
                  <a:srgbClr val="0070C0"/>
                </a:solidFill>
                <a:latin typeface="+mj-lt"/>
              </a:rPr>
              <a:t>AUDREY FRANCO </a:t>
            </a:r>
          </a:p>
        </p:txBody>
      </p:sp>
      <p:pic>
        <p:nvPicPr>
          <p:cNvPr id="1031" name="Picture 7" descr="https://myintracomm-site.ec.europa.eu/User%20Photos/Profile%20Pictures/i_0_.f_ecasfba_ramatje__LThum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7"/>
            <a:ext cx="84139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hubersi\AppData\Local\Microsoft\Windows\Temporary Internet Files\Content.Outlook\OVYCTT38\FullSizeRende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75608"/>
            <a:ext cx="864096" cy="114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2" descr="https://myintracomm-site.ec.europa.eu/User%20Photos/Profile%20Pictures/i_0_.f_ecasfba_lyonsfi__LThum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8" y="3161097"/>
            <a:ext cx="785715" cy="98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4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335415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HR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BC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has a strategic HR role to support DG HR's management in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: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6258" y="1923678"/>
            <a:ext cx="2088071" cy="2761035"/>
          </a:xfrm>
          <a:custGeom>
            <a:avLst/>
            <a:gdLst>
              <a:gd name="connsiteX0" fmla="*/ 0 w 2088071"/>
              <a:gd name="connsiteY0" fmla="*/ 208807 h 2761035"/>
              <a:gd name="connsiteX1" fmla="*/ 208807 w 2088071"/>
              <a:gd name="connsiteY1" fmla="*/ 0 h 2761035"/>
              <a:gd name="connsiteX2" fmla="*/ 1879264 w 2088071"/>
              <a:gd name="connsiteY2" fmla="*/ 0 h 2761035"/>
              <a:gd name="connsiteX3" fmla="*/ 2088071 w 2088071"/>
              <a:gd name="connsiteY3" fmla="*/ 208807 h 2761035"/>
              <a:gd name="connsiteX4" fmla="*/ 2088071 w 2088071"/>
              <a:gd name="connsiteY4" fmla="*/ 2552228 h 2761035"/>
              <a:gd name="connsiteX5" fmla="*/ 1879264 w 2088071"/>
              <a:gd name="connsiteY5" fmla="*/ 2761035 h 2761035"/>
              <a:gd name="connsiteX6" fmla="*/ 208807 w 2088071"/>
              <a:gd name="connsiteY6" fmla="*/ 2761035 h 2761035"/>
              <a:gd name="connsiteX7" fmla="*/ 0 w 2088071"/>
              <a:gd name="connsiteY7" fmla="*/ 2552228 h 2761035"/>
              <a:gd name="connsiteX8" fmla="*/ 0 w 2088071"/>
              <a:gd name="connsiteY8" fmla="*/ 208807 h 276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71" h="2761035">
                <a:moveTo>
                  <a:pt x="0" y="208807"/>
                </a:moveTo>
                <a:cubicBezTo>
                  <a:pt x="0" y="93486"/>
                  <a:pt x="93486" y="0"/>
                  <a:pt x="208807" y="0"/>
                </a:cubicBezTo>
                <a:lnTo>
                  <a:pt x="1879264" y="0"/>
                </a:lnTo>
                <a:cubicBezTo>
                  <a:pt x="1994585" y="0"/>
                  <a:pt x="2088071" y="93486"/>
                  <a:pt x="2088071" y="208807"/>
                </a:cubicBezTo>
                <a:lnTo>
                  <a:pt x="2088071" y="2552228"/>
                </a:lnTo>
                <a:cubicBezTo>
                  <a:pt x="2088071" y="2667549"/>
                  <a:pt x="1994585" y="2761035"/>
                  <a:pt x="1879264" y="2761035"/>
                </a:cubicBezTo>
                <a:lnTo>
                  <a:pt x="208807" y="2761035"/>
                </a:lnTo>
                <a:cubicBezTo>
                  <a:pt x="93486" y="2761035"/>
                  <a:pt x="0" y="2667549"/>
                  <a:pt x="0" y="2552228"/>
                </a:cubicBezTo>
                <a:lnTo>
                  <a:pt x="0" y="208807"/>
                </a:lnTo>
                <a:close/>
              </a:path>
            </a:pathLst>
          </a:cu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440000" rIns="106680" bIns="3240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0" kern="1200" dirty="0" smtClean="0"/>
              <a:t>Defining an </a:t>
            </a:r>
            <a:r>
              <a:rPr lang="en-GB" sz="1800" kern="1200" dirty="0" smtClean="0">
                <a:solidFill>
                  <a:schemeClr val="bg1">
                    <a:lumMod val="95000"/>
                  </a:schemeClr>
                </a:solidFill>
              </a:rPr>
              <a:t>HR strategy</a:t>
            </a:r>
            <a:r>
              <a:rPr lang="en-GB" sz="1800" kern="1200" dirty="0" smtClean="0"/>
              <a:t> </a:t>
            </a:r>
            <a:r>
              <a:rPr lang="en-GB" sz="1800" b="0" kern="1200" dirty="0" smtClean="0"/>
              <a:t>for the DG which is aligned with our business goals and workforce needs</a:t>
            </a:r>
            <a:endParaRPr lang="en-GB" sz="18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2356972" y="1923678"/>
            <a:ext cx="2088071" cy="2761035"/>
          </a:xfrm>
          <a:custGeom>
            <a:avLst/>
            <a:gdLst>
              <a:gd name="connsiteX0" fmla="*/ 0 w 2088071"/>
              <a:gd name="connsiteY0" fmla="*/ 208807 h 2761035"/>
              <a:gd name="connsiteX1" fmla="*/ 208807 w 2088071"/>
              <a:gd name="connsiteY1" fmla="*/ 0 h 2761035"/>
              <a:gd name="connsiteX2" fmla="*/ 1879264 w 2088071"/>
              <a:gd name="connsiteY2" fmla="*/ 0 h 2761035"/>
              <a:gd name="connsiteX3" fmla="*/ 2088071 w 2088071"/>
              <a:gd name="connsiteY3" fmla="*/ 208807 h 2761035"/>
              <a:gd name="connsiteX4" fmla="*/ 2088071 w 2088071"/>
              <a:gd name="connsiteY4" fmla="*/ 2552228 h 2761035"/>
              <a:gd name="connsiteX5" fmla="*/ 1879264 w 2088071"/>
              <a:gd name="connsiteY5" fmla="*/ 2761035 h 2761035"/>
              <a:gd name="connsiteX6" fmla="*/ 208807 w 2088071"/>
              <a:gd name="connsiteY6" fmla="*/ 2761035 h 2761035"/>
              <a:gd name="connsiteX7" fmla="*/ 0 w 2088071"/>
              <a:gd name="connsiteY7" fmla="*/ 2552228 h 2761035"/>
              <a:gd name="connsiteX8" fmla="*/ 0 w 2088071"/>
              <a:gd name="connsiteY8" fmla="*/ 208807 h 276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71" h="2761035">
                <a:moveTo>
                  <a:pt x="0" y="208807"/>
                </a:moveTo>
                <a:cubicBezTo>
                  <a:pt x="0" y="93486"/>
                  <a:pt x="93486" y="0"/>
                  <a:pt x="208807" y="0"/>
                </a:cubicBezTo>
                <a:lnTo>
                  <a:pt x="1879264" y="0"/>
                </a:lnTo>
                <a:cubicBezTo>
                  <a:pt x="1994585" y="0"/>
                  <a:pt x="2088071" y="93486"/>
                  <a:pt x="2088071" y="208807"/>
                </a:cubicBezTo>
                <a:lnTo>
                  <a:pt x="2088071" y="2552228"/>
                </a:lnTo>
                <a:cubicBezTo>
                  <a:pt x="2088071" y="2667549"/>
                  <a:pt x="1994585" y="2761035"/>
                  <a:pt x="1879264" y="2761035"/>
                </a:cubicBezTo>
                <a:lnTo>
                  <a:pt x="208807" y="2761035"/>
                </a:lnTo>
                <a:cubicBezTo>
                  <a:pt x="93486" y="2761035"/>
                  <a:pt x="0" y="2667549"/>
                  <a:pt x="0" y="2552228"/>
                </a:cubicBezTo>
                <a:lnTo>
                  <a:pt x="0" y="208807"/>
                </a:lnTo>
                <a:close/>
              </a:path>
            </a:pathLst>
          </a:cu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440000" rIns="106680" bIns="3240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0" kern="1200" dirty="0" smtClean="0">
                <a:latin typeface="+mn-lt"/>
              </a:rPr>
              <a:t>Supporting </a:t>
            </a:r>
            <a:r>
              <a:rPr lang="en-GB" sz="1800" kern="1200" dirty="0" smtClean="0">
                <a:latin typeface="+mn-lt"/>
              </a:rPr>
              <a:t>change </a:t>
            </a:r>
            <a:r>
              <a:rPr lang="en-GB" sz="1800" b="0" kern="1200" dirty="0" smtClean="0">
                <a:latin typeface="+mn-lt"/>
              </a:rPr>
              <a:t>through the design and implementation of </a:t>
            </a:r>
            <a:r>
              <a:rPr lang="en-GB" sz="1800" kern="1200" dirty="0" smtClean="0">
                <a:latin typeface="+mn-lt"/>
              </a:rPr>
              <a:t>new organisational structures</a:t>
            </a:r>
          </a:p>
        </p:txBody>
      </p:sp>
      <p:sp>
        <p:nvSpPr>
          <p:cNvPr id="25" name="Freeform 24"/>
          <p:cNvSpPr/>
          <p:nvPr/>
        </p:nvSpPr>
        <p:spPr>
          <a:xfrm>
            <a:off x="4507686" y="1923678"/>
            <a:ext cx="2088071" cy="2761035"/>
          </a:xfrm>
          <a:custGeom>
            <a:avLst/>
            <a:gdLst>
              <a:gd name="connsiteX0" fmla="*/ 0 w 2088071"/>
              <a:gd name="connsiteY0" fmla="*/ 208807 h 2761035"/>
              <a:gd name="connsiteX1" fmla="*/ 208807 w 2088071"/>
              <a:gd name="connsiteY1" fmla="*/ 0 h 2761035"/>
              <a:gd name="connsiteX2" fmla="*/ 1879264 w 2088071"/>
              <a:gd name="connsiteY2" fmla="*/ 0 h 2761035"/>
              <a:gd name="connsiteX3" fmla="*/ 2088071 w 2088071"/>
              <a:gd name="connsiteY3" fmla="*/ 208807 h 2761035"/>
              <a:gd name="connsiteX4" fmla="*/ 2088071 w 2088071"/>
              <a:gd name="connsiteY4" fmla="*/ 2552228 h 2761035"/>
              <a:gd name="connsiteX5" fmla="*/ 1879264 w 2088071"/>
              <a:gd name="connsiteY5" fmla="*/ 2761035 h 2761035"/>
              <a:gd name="connsiteX6" fmla="*/ 208807 w 2088071"/>
              <a:gd name="connsiteY6" fmla="*/ 2761035 h 2761035"/>
              <a:gd name="connsiteX7" fmla="*/ 0 w 2088071"/>
              <a:gd name="connsiteY7" fmla="*/ 2552228 h 2761035"/>
              <a:gd name="connsiteX8" fmla="*/ 0 w 2088071"/>
              <a:gd name="connsiteY8" fmla="*/ 208807 h 276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71" h="2761035">
                <a:moveTo>
                  <a:pt x="0" y="208807"/>
                </a:moveTo>
                <a:cubicBezTo>
                  <a:pt x="0" y="93486"/>
                  <a:pt x="93486" y="0"/>
                  <a:pt x="208807" y="0"/>
                </a:cubicBezTo>
                <a:lnTo>
                  <a:pt x="1879264" y="0"/>
                </a:lnTo>
                <a:cubicBezTo>
                  <a:pt x="1994585" y="0"/>
                  <a:pt x="2088071" y="93486"/>
                  <a:pt x="2088071" y="208807"/>
                </a:cubicBezTo>
                <a:lnTo>
                  <a:pt x="2088071" y="2552228"/>
                </a:lnTo>
                <a:cubicBezTo>
                  <a:pt x="2088071" y="2667549"/>
                  <a:pt x="1994585" y="2761035"/>
                  <a:pt x="1879264" y="2761035"/>
                </a:cubicBezTo>
                <a:lnTo>
                  <a:pt x="208807" y="2761035"/>
                </a:lnTo>
                <a:cubicBezTo>
                  <a:pt x="93486" y="2761035"/>
                  <a:pt x="0" y="2667549"/>
                  <a:pt x="0" y="2552228"/>
                </a:cubicBezTo>
                <a:lnTo>
                  <a:pt x="0" y="208807"/>
                </a:lnTo>
                <a:close/>
              </a:path>
            </a:pathLst>
          </a:cu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440000" rIns="106680" bIns="3240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0" kern="1200" dirty="0" smtClean="0">
                <a:latin typeface="+mn-lt"/>
              </a:rPr>
              <a:t>Identifying the </a:t>
            </a:r>
            <a:r>
              <a:rPr lang="en-GB" sz="1800" kern="1200" dirty="0" smtClean="0">
                <a:latin typeface="+mn-lt"/>
              </a:rPr>
              <a:t>HR priorities </a:t>
            </a:r>
            <a:r>
              <a:rPr lang="en-GB" sz="1800" b="0" kern="1200" dirty="0" smtClean="0">
                <a:latin typeface="+mn-lt"/>
              </a:rPr>
              <a:t>&amp; needs of the DG and taking strategic HR decisions</a:t>
            </a:r>
          </a:p>
        </p:txBody>
      </p:sp>
      <p:sp>
        <p:nvSpPr>
          <p:cNvPr id="26" name="Freeform 25"/>
          <p:cNvSpPr/>
          <p:nvPr/>
        </p:nvSpPr>
        <p:spPr>
          <a:xfrm>
            <a:off x="6658400" y="1923678"/>
            <a:ext cx="2088071" cy="2761035"/>
          </a:xfrm>
          <a:custGeom>
            <a:avLst/>
            <a:gdLst>
              <a:gd name="connsiteX0" fmla="*/ 0 w 2088071"/>
              <a:gd name="connsiteY0" fmla="*/ 208807 h 2761035"/>
              <a:gd name="connsiteX1" fmla="*/ 208807 w 2088071"/>
              <a:gd name="connsiteY1" fmla="*/ 0 h 2761035"/>
              <a:gd name="connsiteX2" fmla="*/ 1879264 w 2088071"/>
              <a:gd name="connsiteY2" fmla="*/ 0 h 2761035"/>
              <a:gd name="connsiteX3" fmla="*/ 2088071 w 2088071"/>
              <a:gd name="connsiteY3" fmla="*/ 208807 h 2761035"/>
              <a:gd name="connsiteX4" fmla="*/ 2088071 w 2088071"/>
              <a:gd name="connsiteY4" fmla="*/ 2552228 h 2761035"/>
              <a:gd name="connsiteX5" fmla="*/ 1879264 w 2088071"/>
              <a:gd name="connsiteY5" fmla="*/ 2761035 h 2761035"/>
              <a:gd name="connsiteX6" fmla="*/ 208807 w 2088071"/>
              <a:gd name="connsiteY6" fmla="*/ 2761035 h 2761035"/>
              <a:gd name="connsiteX7" fmla="*/ 0 w 2088071"/>
              <a:gd name="connsiteY7" fmla="*/ 2552228 h 2761035"/>
              <a:gd name="connsiteX8" fmla="*/ 0 w 2088071"/>
              <a:gd name="connsiteY8" fmla="*/ 208807 h 276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71" h="2761035">
                <a:moveTo>
                  <a:pt x="0" y="208807"/>
                </a:moveTo>
                <a:cubicBezTo>
                  <a:pt x="0" y="93486"/>
                  <a:pt x="93486" y="0"/>
                  <a:pt x="208807" y="0"/>
                </a:cubicBezTo>
                <a:lnTo>
                  <a:pt x="1879264" y="0"/>
                </a:lnTo>
                <a:cubicBezTo>
                  <a:pt x="1994585" y="0"/>
                  <a:pt x="2088071" y="93486"/>
                  <a:pt x="2088071" y="208807"/>
                </a:cubicBezTo>
                <a:lnTo>
                  <a:pt x="2088071" y="2552228"/>
                </a:lnTo>
                <a:cubicBezTo>
                  <a:pt x="2088071" y="2667549"/>
                  <a:pt x="1994585" y="2761035"/>
                  <a:pt x="1879264" y="2761035"/>
                </a:cubicBezTo>
                <a:lnTo>
                  <a:pt x="208807" y="2761035"/>
                </a:lnTo>
                <a:cubicBezTo>
                  <a:pt x="93486" y="2761035"/>
                  <a:pt x="0" y="2667549"/>
                  <a:pt x="0" y="2552228"/>
                </a:cubicBezTo>
                <a:lnTo>
                  <a:pt x="0" y="208807"/>
                </a:lnTo>
                <a:close/>
              </a:path>
            </a:pathLst>
          </a:cu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440000" rIns="106680" bIns="3240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dirty="0" smtClean="0">
                <a:latin typeface="+mn-lt"/>
              </a:rPr>
              <a:t>Supervising efficient and effective HR administration </a:t>
            </a:r>
            <a:r>
              <a:rPr lang="en-GB" sz="1800" b="0" kern="1200" dirty="0" smtClean="0">
                <a:latin typeface="+mn-lt"/>
              </a:rPr>
              <a:t>by liaising with the AMC</a:t>
            </a:r>
          </a:p>
        </p:txBody>
      </p:sp>
      <p:sp>
        <p:nvSpPr>
          <p:cNvPr id="27" name="Oval 26"/>
          <p:cNvSpPr/>
          <p:nvPr/>
        </p:nvSpPr>
        <p:spPr>
          <a:xfrm>
            <a:off x="790581" y="2089340"/>
            <a:ext cx="919424" cy="919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2941295" y="2139702"/>
            <a:ext cx="919424" cy="919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5092009" y="2139702"/>
            <a:ext cx="919424" cy="919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7198320" y="2176357"/>
            <a:ext cx="919424" cy="919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Lightbulb"/>
          <p:cNvSpPr>
            <a:spLocks noEditPoints="1"/>
          </p:cNvSpPr>
          <p:nvPr/>
        </p:nvSpPr>
        <p:spPr bwMode="auto">
          <a:xfrm>
            <a:off x="1063910" y="2320517"/>
            <a:ext cx="372765" cy="457070"/>
          </a:xfrm>
          <a:custGeom>
            <a:avLst/>
            <a:gdLst>
              <a:gd name="T0" fmla="*/ 141 w 340"/>
              <a:gd name="T1" fmla="*/ 1 h 456"/>
              <a:gd name="T2" fmla="*/ 71 w 340"/>
              <a:gd name="T3" fmla="*/ 31 h 456"/>
              <a:gd name="T4" fmla="*/ 21 w 340"/>
              <a:gd name="T5" fmla="*/ 86 h 456"/>
              <a:gd name="T6" fmla="*/ 0 w 340"/>
              <a:gd name="T7" fmla="*/ 158 h 456"/>
              <a:gd name="T8" fmla="*/ 8 w 340"/>
              <a:gd name="T9" fmla="*/ 223 h 456"/>
              <a:gd name="T10" fmla="*/ 37 w 340"/>
              <a:gd name="T11" fmla="*/ 278 h 456"/>
              <a:gd name="T12" fmla="*/ 47 w 340"/>
              <a:gd name="T13" fmla="*/ 331 h 456"/>
              <a:gd name="T14" fmla="*/ 57 w 340"/>
              <a:gd name="T15" fmla="*/ 358 h 456"/>
              <a:gd name="T16" fmla="*/ 63 w 340"/>
              <a:gd name="T17" fmla="*/ 428 h 456"/>
              <a:gd name="T18" fmla="*/ 117 w 340"/>
              <a:gd name="T19" fmla="*/ 437 h 456"/>
              <a:gd name="T20" fmla="*/ 198 w 340"/>
              <a:gd name="T21" fmla="*/ 456 h 456"/>
              <a:gd name="T22" fmla="*/ 221 w 340"/>
              <a:gd name="T23" fmla="*/ 437 h 456"/>
              <a:gd name="T24" fmla="*/ 277 w 340"/>
              <a:gd name="T25" fmla="*/ 428 h 456"/>
              <a:gd name="T26" fmla="*/ 283 w 340"/>
              <a:gd name="T27" fmla="*/ 358 h 456"/>
              <a:gd name="T28" fmla="*/ 291 w 340"/>
              <a:gd name="T29" fmla="*/ 308 h 456"/>
              <a:gd name="T30" fmla="*/ 303 w 340"/>
              <a:gd name="T31" fmla="*/ 278 h 456"/>
              <a:gd name="T32" fmla="*/ 331 w 340"/>
              <a:gd name="T33" fmla="*/ 228 h 456"/>
              <a:gd name="T34" fmla="*/ 340 w 340"/>
              <a:gd name="T35" fmla="*/ 171 h 456"/>
              <a:gd name="T36" fmla="*/ 319 w 340"/>
              <a:gd name="T37" fmla="*/ 89 h 456"/>
              <a:gd name="T38" fmla="*/ 265 w 340"/>
              <a:gd name="T39" fmla="*/ 29 h 456"/>
              <a:gd name="T40" fmla="*/ 187 w 340"/>
              <a:gd name="T41" fmla="*/ 0 h 456"/>
              <a:gd name="T42" fmla="*/ 158 w 340"/>
              <a:gd name="T43" fmla="*/ 257 h 456"/>
              <a:gd name="T44" fmla="*/ 256 w 340"/>
              <a:gd name="T45" fmla="*/ 260 h 456"/>
              <a:gd name="T46" fmla="*/ 207 w 340"/>
              <a:gd name="T47" fmla="*/ 331 h 456"/>
              <a:gd name="T48" fmla="*/ 226 w 340"/>
              <a:gd name="T49" fmla="*/ 243 h 456"/>
              <a:gd name="T50" fmla="*/ 241 w 340"/>
              <a:gd name="T51" fmla="*/ 210 h 456"/>
              <a:gd name="T52" fmla="*/ 234 w 340"/>
              <a:gd name="T53" fmla="*/ 181 h 456"/>
              <a:gd name="T54" fmla="*/ 212 w 340"/>
              <a:gd name="T55" fmla="*/ 171 h 456"/>
              <a:gd name="T56" fmla="*/ 194 w 340"/>
              <a:gd name="T57" fmla="*/ 179 h 456"/>
              <a:gd name="T58" fmla="*/ 181 w 340"/>
              <a:gd name="T59" fmla="*/ 233 h 456"/>
              <a:gd name="T60" fmla="*/ 153 w 340"/>
              <a:gd name="T61" fmla="*/ 189 h 456"/>
              <a:gd name="T62" fmla="*/ 138 w 340"/>
              <a:gd name="T63" fmla="*/ 172 h 456"/>
              <a:gd name="T64" fmla="*/ 114 w 340"/>
              <a:gd name="T65" fmla="*/ 174 h 456"/>
              <a:gd name="T66" fmla="*/ 101 w 340"/>
              <a:gd name="T67" fmla="*/ 190 h 456"/>
              <a:gd name="T68" fmla="*/ 102 w 340"/>
              <a:gd name="T69" fmla="*/ 223 h 456"/>
              <a:gd name="T70" fmla="*/ 133 w 340"/>
              <a:gd name="T71" fmla="*/ 257 h 456"/>
              <a:gd name="T72" fmla="*/ 96 w 340"/>
              <a:gd name="T73" fmla="*/ 291 h 456"/>
              <a:gd name="T74" fmla="*/ 68 w 340"/>
              <a:gd name="T75" fmla="*/ 238 h 456"/>
              <a:gd name="T76" fmla="*/ 49 w 340"/>
              <a:gd name="T77" fmla="*/ 185 h 456"/>
              <a:gd name="T78" fmla="*/ 52 w 340"/>
              <a:gd name="T79" fmla="*/ 140 h 456"/>
              <a:gd name="T80" fmla="*/ 99 w 340"/>
              <a:gd name="T81" fmla="*/ 70 h 456"/>
              <a:gd name="T82" fmla="*/ 161 w 340"/>
              <a:gd name="T83" fmla="*/ 48 h 456"/>
              <a:gd name="T84" fmla="*/ 194 w 340"/>
              <a:gd name="T85" fmla="*/ 50 h 456"/>
              <a:gd name="T86" fmla="*/ 247 w 340"/>
              <a:gd name="T87" fmla="*/ 76 h 456"/>
              <a:gd name="T88" fmla="*/ 282 w 340"/>
              <a:gd name="T89" fmla="*/ 123 h 456"/>
              <a:gd name="T90" fmla="*/ 291 w 340"/>
              <a:gd name="T91" fmla="*/ 171 h 456"/>
              <a:gd name="T92" fmla="*/ 264 w 340"/>
              <a:gd name="T93" fmla="*/ 247 h 456"/>
              <a:gd name="T94" fmla="*/ 212 w 340"/>
              <a:gd name="T95" fmla="*/ 195 h 456"/>
              <a:gd name="T96" fmla="*/ 216 w 340"/>
              <a:gd name="T97" fmla="*/ 208 h 456"/>
              <a:gd name="T98" fmla="*/ 133 w 340"/>
              <a:gd name="T99" fmla="*/ 231 h 456"/>
              <a:gd name="T100" fmla="*/ 124 w 340"/>
              <a:gd name="T101" fmla="*/ 202 h 456"/>
              <a:gd name="T102" fmla="*/ 130 w 340"/>
              <a:gd name="T103" fmla="*/ 199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0" h="456">
                <a:moveTo>
                  <a:pt x="169" y="0"/>
                </a:moveTo>
                <a:lnTo>
                  <a:pt x="169" y="0"/>
                </a:lnTo>
                <a:lnTo>
                  <a:pt x="158" y="0"/>
                </a:lnTo>
                <a:lnTo>
                  <a:pt x="158" y="0"/>
                </a:lnTo>
                <a:lnTo>
                  <a:pt x="141" y="1"/>
                </a:lnTo>
                <a:lnTo>
                  <a:pt x="127" y="4"/>
                </a:lnTo>
                <a:lnTo>
                  <a:pt x="112" y="9"/>
                </a:lnTo>
                <a:lnTo>
                  <a:pt x="97" y="14"/>
                </a:lnTo>
                <a:lnTo>
                  <a:pt x="84" y="22"/>
                </a:lnTo>
                <a:lnTo>
                  <a:pt x="71" y="31"/>
                </a:lnTo>
                <a:lnTo>
                  <a:pt x="60" y="39"/>
                </a:lnTo>
                <a:lnTo>
                  <a:pt x="49" y="50"/>
                </a:lnTo>
                <a:lnTo>
                  <a:pt x="39" y="60"/>
                </a:lnTo>
                <a:lnTo>
                  <a:pt x="29" y="73"/>
                </a:lnTo>
                <a:lnTo>
                  <a:pt x="21" y="86"/>
                </a:lnTo>
                <a:lnTo>
                  <a:pt x="14" y="99"/>
                </a:lnTo>
                <a:lnTo>
                  <a:pt x="9" y="112"/>
                </a:lnTo>
                <a:lnTo>
                  <a:pt x="5" y="127"/>
                </a:lnTo>
                <a:lnTo>
                  <a:pt x="1" y="143"/>
                </a:lnTo>
                <a:lnTo>
                  <a:pt x="0" y="158"/>
                </a:lnTo>
                <a:lnTo>
                  <a:pt x="0" y="158"/>
                </a:lnTo>
                <a:lnTo>
                  <a:pt x="0" y="176"/>
                </a:lnTo>
                <a:lnTo>
                  <a:pt x="0" y="192"/>
                </a:lnTo>
                <a:lnTo>
                  <a:pt x="3" y="208"/>
                </a:lnTo>
                <a:lnTo>
                  <a:pt x="8" y="223"/>
                </a:lnTo>
                <a:lnTo>
                  <a:pt x="13" y="238"/>
                </a:lnTo>
                <a:lnTo>
                  <a:pt x="19" y="252"/>
                </a:lnTo>
                <a:lnTo>
                  <a:pt x="27" y="265"/>
                </a:lnTo>
                <a:lnTo>
                  <a:pt x="37" y="278"/>
                </a:lnTo>
                <a:lnTo>
                  <a:pt x="37" y="278"/>
                </a:lnTo>
                <a:lnTo>
                  <a:pt x="42" y="285"/>
                </a:lnTo>
                <a:lnTo>
                  <a:pt x="45" y="291"/>
                </a:lnTo>
                <a:lnTo>
                  <a:pt x="47" y="300"/>
                </a:lnTo>
                <a:lnTo>
                  <a:pt x="47" y="308"/>
                </a:lnTo>
                <a:lnTo>
                  <a:pt x="47" y="331"/>
                </a:lnTo>
                <a:lnTo>
                  <a:pt x="47" y="331"/>
                </a:lnTo>
                <a:lnTo>
                  <a:pt x="49" y="339"/>
                </a:lnTo>
                <a:lnTo>
                  <a:pt x="50" y="345"/>
                </a:lnTo>
                <a:lnTo>
                  <a:pt x="52" y="353"/>
                </a:lnTo>
                <a:lnTo>
                  <a:pt x="57" y="358"/>
                </a:lnTo>
                <a:lnTo>
                  <a:pt x="57" y="412"/>
                </a:lnTo>
                <a:lnTo>
                  <a:pt x="57" y="412"/>
                </a:lnTo>
                <a:lnTo>
                  <a:pt x="57" y="417"/>
                </a:lnTo>
                <a:lnTo>
                  <a:pt x="58" y="422"/>
                </a:lnTo>
                <a:lnTo>
                  <a:pt x="63" y="428"/>
                </a:lnTo>
                <a:lnTo>
                  <a:pt x="71" y="435"/>
                </a:lnTo>
                <a:lnTo>
                  <a:pt x="76" y="437"/>
                </a:lnTo>
                <a:lnTo>
                  <a:pt x="81" y="437"/>
                </a:lnTo>
                <a:lnTo>
                  <a:pt x="117" y="437"/>
                </a:lnTo>
                <a:lnTo>
                  <a:pt x="117" y="437"/>
                </a:lnTo>
                <a:lnTo>
                  <a:pt x="120" y="445"/>
                </a:lnTo>
                <a:lnTo>
                  <a:pt x="127" y="450"/>
                </a:lnTo>
                <a:lnTo>
                  <a:pt x="133" y="455"/>
                </a:lnTo>
                <a:lnTo>
                  <a:pt x="141" y="456"/>
                </a:lnTo>
                <a:lnTo>
                  <a:pt x="198" y="456"/>
                </a:lnTo>
                <a:lnTo>
                  <a:pt x="198" y="456"/>
                </a:lnTo>
                <a:lnTo>
                  <a:pt x="207" y="455"/>
                </a:lnTo>
                <a:lnTo>
                  <a:pt x="213" y="450"/>
                </a:lnTo>
                <a:lnTo>
                  <a:pt x="218" y="445"/>
                </a:lnTo>
                <a:lnTo>
                  <a:pt x="221" y="437"/>
                </a:lnTo>
                <a:lnTo>
                  <a:pt x="259" y="437"/>
                </a:lnTo>
                <a:lnTo>
                  <a:pt x="259" y="437"/>
                </a:lnTo>
                <a:lnTo>
                  <a:pt x="264" y="437"/>
                </a:lnTo>
                <a:lnTo>
                  <a:pt x="269" y="435"/>
                </a:lnTo>
                <a:lnTo>
                  <a:pt x="277" y="428"/>
                </a:lnTo>
                <a:lnTo>
                  <a:pt x="282" y="422"/>
                </a:lnTo>
                <a:lnTo>
                  <a:pt x="283" y="417"/>
                </a:lnTo>
                <a:lnTo>
                  <a:pt x="283" y="412"/>
                </a:lnTo>
                <a:lnTo>
                  <a:pt x="283" y="358"/>
                </a:lnTo>
                <a:lnTo>
                  <a:pt x="283" y="358"/>
                </a:lnTo>
                <a:lnTo>
                  <a:pt x="287" y="353"/>
                </a:lnTo>
                <a:lnTo>
                  <a:pt x="290" y="345"/>
                </a:lnTo>
                <a:lnTo>
                  <a:pt x="291" y="339"/>
                </a:lnTo>
                <a:lnTo>
                  <a:pt x="291" y="331"/>
                </a:lnTo>
                <a:lnTo>
                  <a:pt x="291" y="308"/>
                </a:lnTo>
                <a:lnTo>
                  <a:pt x="291" y="308"/>
                </a:lnTo>
                <a:lnTo>
                  <a:pt x="293" y="300"/>
                </a:lnTo>
                <a:lnTo>
                  <a:pt x="295" y="291"/>
                </a:lnTo>
                <a:lnTo>
                  <a:pt x="298" y="285"/>
                </a:lnTo>
                <a:lnTo>
                  <a:pt x="303" y="278"/>
                </a:lnTo>
                <a:lnTo>
                  <a:pt x="303" y="278"/>
                </a:lnTo>
                <a:lnTo>
                  <a:pt x="311" y="267"/>
                </a:lnTo>
                <a:lnTo>
                  <a:pt x="319" y="254"/>
                </a:lnTo>
                <a:lnTo>
                  <a:pt x="326" y="241"/>
                </a:lnTo>
                <a:lnTo>
                  <a:pt x="331" y="228"/>
                </a:lnTo>
                <a:lnTo>
                  <a:pt x="335" y="215"/>
                </a:lnTo>
                <a:lnTo>
                  <a:pt x="339" y="200"/>
                </a:lnTo>
                <a:lnTo>
                  <a:pt x="340" y="185"/>
                </a:lnTo>
                <a:lnTo>
                  <a:pt x="340" y="171"/>
                </a:lnTo>
                <a:lnTo>
                  <a:pt x="340" y="171"/>
                </a:lnTo>
                <a:lnTo>
                  <a:pt x="340" y="153"/>
                </a:lnTo>
                <a:lnTo>
                  <a:pt x="337" y="135"/>
                </a:lnTo>
                <a:lnTo>
                  <a:pt x="332" y="119"/>
                </a:lnTo>
                <a:lnTo>
                  <a:pt x="327" y="104"/>
                </a:lnTo>
                <a:lnTo>
                  <a:pt x="319" y="89"/>
                </a:lnTo>
                <a:lnTo>
                  <a:pt x="311" y="75"/>
                </a:lnTo>
                <a:lnTo>
                  <a:pt x="301" y="62"/>
                </a:lnTo>
                <a:lnTo>
                  <a:pt x="290" y="50"/>
                </a:lnTo>
                <a:lnTo>
                  <a:pt x="278" y="39"/>
                </a:lnTo>
                <a:lnTo>
                  <a:pt x="265" y="29"/>
                </a:lnTo>
                <a:lnTo>
                  <a:pt x="251" y="19"/>
                </a:lnTo>
                <a:lnTo>
                  <a:pt x="236" y="13"/>
                </a:lnTo>
                <a:lnTo>
                  <a:pt x="220" y="8"/>
                </a:lnTo>
                <a:lnTo>
                  <a:pt x="203" y="3"/>
                </a:lnTo>
                <a:lnTo>
                  <a:pt x="187" y="0"/>
                </a:lnTo>
                <a:lnTo>
                  <a:pt x="169" y="0"/>
                </a:lnTo>
                <a:lnTo>
                  <a:pt x="169" y="0"/>
                </a:lnTo>
                <a:close/>
                <a:moveTo>
                  <a:pt x="182" y="331"/>
                </a:moveTo>
                <a:lnTo>
                  <a:pt x="158" y="331"/>
                </a:lnTo>
                <a:lnTo>
                  <a:pt x="158" y="257"/>
                </a:lnTo>
                <a:lnTo>
                  <a:pt x="182" y="257"/>
                </a:lnTo>
                <a:lnTo>
                  <a:pt x="182" y="331"/>
                </a:lnTo>
                <a:close/>
                <a:moveTo>
                  <a:pt x="264" y="247"/>
                </a:moveTo>
                <a:lnTo>
                  <a:pt x="264" y="247"/>
                </a:lnTo>
                <a:lnTo>
                  <a:pt x="256" y="260"/>
                </a:lnTo>
                <a:lnTo>
                  <a:pt x="249" y="275"/>
                </a:lnTo>
                <a:lnTo>
                  <a:pt x="244" y="291"/>
                </a:lnTo>
                <a:lnTo>
                  <a:pt x="242" y="308"/>
                </a:lnTo>
                <a:lnTo>
                  <a:pt x="242" y="331"/>
                </a:lnTo>
                <a:lnTo>
                  <a:pt x="207" y="331"/>
                </a:lnTo>
                <a:lnTo>
                  <a:pt x="207" y="257"/>
                </a:lnTo>
                <a:lnTo>
                  <a:pt x="207" y="257"/>
                </a:lnTo>
                <a:lnTo>
                  <a:pt x="215" y="254"/>
                </a:lnTo>
                <a:lnTo>
                  <a:pt x="221" y="249"/>
                </a:lnTo>
                <a:lnTo>
                  <a:pt x="226" y="243"/>
                </a:lnTo>
                <a:lnTo>
                  <a:pt x="231" y="236"/>
                </a:lnTo>
                <a:lnTo>
                  <a:pt x="238" y="223"/>
                </a:lnTo>
                <a:lnTo>
                  <a:pt x="239" y="213"/>
                </a:lnTo>
                <a:lnTo>
                  <a:pt x="239" y="213"/>
                </a:lnTo>
                <a:lnTo>
                  <a:pt x="241" y="210"/>
                </a:lnTo>
                <a:lnTo>
                  <a:pt x="241" y="202"/>
                </a:lnTo>
                <a:lnTo>
                  <a:pt x="239" y="190"/>
                </a:lnTo>
                <a:lnTo>
                  <a:pt x="238" y="185"/>
                </a:lnTo>
                <a:lnTo>
                  <a:pt x="234" y="181"/>
                </a:lnTo>
                <a:lnTo>
                  <a:pt x="234" y="181"/>
                </a:lnTo>
                <a:lnTo>
                  <a:pt x="231" y="177"/>
                </a:lnTo>
                <a:lnTo>
                  <a:pt x="226" y="174"/>
                </a:lnTo>
                <a:lnTo>
                  <a:pt x="220" y="171"/>
                </a:lnTo>
                <a:lnTo>
                  <a:pt x="212" y="171"/>
                </a:lnTo>
                <a:lnTo>
                  <a:pt x="212" y="171"/>
                </a:lnTo>
                <a:lnTo>
                  <a:pt x="207" y="171"/>
                </a:lnTo>
                <a:lnTo>
                  <a:pt x="202" y="172"/>
                </a:lnTo>
                <a:lnTo>
                  <a:pt x="197" y="174"/>
                </a:lnTo>
                <a:lnTo>
                  <a:pt x="194" y="179"/>
                </a:lnTo>
                <a:lnTo>
                  <a:pt x="194" y="179"/>
                </a:lnTo>
                <a:lnTo>
                  <a:pt x="190" y="184"/>
                </a:lnTo>
                <a:lnTo>
                  <a:pt x="187" y="189"/>
                </a:lnTo>
                <a:lnTo>
                  <a:pt x="184" y="203"/>
                </a:lnTo>
                <a:lnTo>
                  <a:pt x="181" y="218"/>
                </a:lnTo>
                <a:lnTo>
                  <a:pt x="181" y="233"/>
                </a:lnTo>
                <a:lnTo>
                  <a:pt x="158" y="233"/>
                </a:lnTo>
                <a:lnTo>
                  <a:pt x="158" y="233"/>
                </a:lnTo>
                <a:lnTo>
                  <a:pt x="158" y="218"/>
                </a:lnTo>
                <a:lnTo>
                  <a:pt x="156" y="203"/>
                </a:lnTo>
                <a:lnTo>
                  <a:pt x="153" y="189"/>
                </a:lnTo>
                <a:lnTo>
                  <a:pt x="150" y="184"/>
                </a:lnTo>
                <a:lnTo>
                  <a:pt x="146" y="179"/>
                </a:lnTo>
                <a:lnTo>
                  <a:pt x="146" y="179"/>
                </a:lnTo>
                <a:lnTo>
                  <a:pt x="143" y="174"/>
                </a:lnTo>
                <a:lnTo>
                  <a:pt x="138" y="172"/>
                </a:lnTo>
                <a:lnTo>
                  <a:pt x="133" y="171"/>
                </a:lnTo>
                <a:lnTo>
                  <a:pt x="128" y="171"/>
                </a:lnTo>
                <a:lnTo>
                  <a:pt x="128" y="171"/>
                </a:lnTo>
                <a:lnTo>
                  <a:pt x="120" y="171"/>
                </a:lnTo>
                <a:lnTo>
                  <a:pt x="114" y="174"/>
                </a:lnTo>
                <a:lnTo>
                  <a:pt x="109" y="177"/>
                </a:lnTo>
                <a:lnTo>
                  <a:pt x="106" y="181"/>
                </a:lnTo>
                <a:lnTo>
                  <a:pt x="106" y="181"/>
                </a:lnTo>
                <a:lnTo>
                  <a:pt x="102" y="185"/>
                </a:lnTo>
                <a:lnTo>
                  <a:pt x="101" y="190"/>
                </a:lnTo>
                <a:lnTo>
                  <a:pt x="99" y="202"/>
                </a:lnTo>
                <a:lnTo>
                  <a:pt x="99" y="210"/>
                </a:lnTo>
                <a:lnTo>
                  <a:pt x="99" y="213"/>
                </a:lnTo>
                <a:lnTo>
                  <a:pt x="99" y="213"/>
                </a:lnTo>
                <a:lnTo>
                  <a:pt x="102" y="223"/>
                </a:lnTo>
                <a:lnTo>
                  <a:pt x="109" y="236"/>
                </a:lnTo>
                <a:lnTo>
                  <a:pt x="112" y="243"/>
                </a:lnTo>
                <a:lnTo>
                  <a:pt x="119" y="249"/>
                </a:lnTo>
                <a:lnTo>
                  <a:pt x="125" y="254"/>
                </a:lnTo>
                <a:lnTo>
                  <a:pt x="133" y="257"/>
                </a:lnTo>
                <a:lnTo>
                  <a:pt x="133" y="331"/>
                </a:lnTo>
                <a:lnTo>
                  <a:pt x="96" y="331"/>
                </a:lnTo>
                <a:lnTo>
                  <a:pt x="96" y="308"/>
                </a:lnTo>
                <a:lnTo>
                  <a:pt x="96" y="308"/>
                </a:lnTo>
                <a:lnTo>
                  <a:pt x="96" y="291"/>
                </a:lnTo>
                <a:lnTo>
                  <a:pt x="91" y="275"/>
                </a:lnTo>
                <a:lnTo>
                  <a:pt x="84" y="260"/>
                </a:lnTo>
                <a:lnTo>
                  <a:pt x="75" y="247"/>
                </a:lnTo>
                <a:lnTo>
                  <a:pt x="75" y="247"/>
                </a:lnTo>
                <a:lnTo>
                  <a:pt x="68" y="238"/>
                </a:lnTo>
                <a:lnTo>
                  <a:pt x="62" y="228"/>
                </a:lnTo>
                <a:lnTo>
                  <a:pt x="57" y="218"/>
                </a:lnTo>
                <a:lnTo>
                  <a:pt x="53" y="207"/>
                </a:lnTo>
                <a:lnTo>
                  <a:pt x="50" y="195"/>
                </a:lnTo>
                <a:lnTo>
                  <a:pt x="49" y="185"/>
                </a:lnTo>
                <a:lnTo>
                  <a:pt x="47" y="172"/>
                </a:lnTo>
                <a:lnTo>
                  <a:pt x="49" y="161"/>
                </a:lnTo>
                <a:lnTo>
                  <a:pt x="49" y="161"/>
                </a:lnTo>
                <a:lnTo>
                  <a:pt x="49" y="150"/>
                </a:lnTo>
                <a:lnTo>
                  <a:pt x="52" y="140"/>
                </a:lnTo>
                <a:lnTo>
                  <a:pt x="55" y="128"/>
                </a:lnTo>
                <a:lnTo>
                  <a:pt x="58" y="119"/>
                </a:lnTo>
                <a:lnTo>
                  <a:pt x="70" y="101"/>
                </a:lnTo>
                <a:lnTo>
                  <a:pt x="83" y="84"/>
                </a:lnTo>
                <a:lnTo>
                  <a:pt x="99" y="70"/>
                </a:lnTo>
                <a:lnTo>
                  <a:pt x="119" y="60"/>
                </a:lnTo>
                <a:lnTo>
                  <a:pt x="128" y="55"/>
                </a:lnTo>
                <a:lnTo>
                  <a:pt x="138" y="52"/>
                </a:lnTo>
                <a:lnTo>
                  <a:pt x="150" y="50"/>
                </a:lnTo>
                <a:lnTo>
                  <a:pt x="161" y="48"/>
                </a:lnTo>
                <a:lnTo>
                  <a:pt x="161" y="48"/>
                </a:lnTo>
                <a:lnTo>
                  <a:pt x="169" y="48"/>
                </a:lnTo>
                <a:lnTo>
                  <a:pt x="169" y="48"/>
                </a:lnTo>
                <a:lnTo>
                  <a:pt x="182" y="48"/>
                </a:lnTo>
                <a:lnTo>
                  <a:pt x="194" y="50"/>
                </a:lnTo>
                <a:lnTo>
                  <a:pt x="207" y="53"/>
                </a:lnTo>
                <a:lnTo>
                  <a:pt x="216" y="58"/>
                </a:lnTo>
                <a:lnTo>
                  <a:pt x="228" y="63"/>
                </a:lnTo>
                <a:lnTo>
                  <a:pt x="238" y="70"/>
                </a:lnTo>
                <a:lnTo>
                  <a:pt x="247" y="76"/>
                </a:lnTo>
                <a:lnTo>
                  <a:pt x="256" y="84"/>
                </a:lnTo>
                <a:lnTo>
                  <a:pt x="264" y="93"/>
                </a:lnTo>
                <a:lnTo>
                  <a:pt x="270" y="102"/>
                </a:lnTo>
                <a:lnTo>
                  <a:pt x="277" y="112"/>
                </a:lnTo>
                <a:lnTo>
                  <a:pt x="282" y="123"/>
                </a:lnTo>
                <a:lnTo>
                  <a:pt x="287" y="133"/>
                </a:lnTo>
                <a:lnTo>
                  <a:pt x="290" y="146"/>
                </a:lnTo>
                <a:lnTo>
                  <a:pt x="291" y="158"/>
                </a:lnTo>
                <a:lnTo>
                  <a:pt x="291" y="171"/>
                </a:lnTo>
                <a:lnTo>
                  <a:pt x="291" y="171"/>
                </a:lnTo>
                <a:lnTo>
                  <a:pt x="290" y="190"/>
                </a:lnTo>
                <a:lnTo>
                  <a:pt x="285" y="212"/>
                </a:lnTo>
                <a:lnTo>
                  <a:pt x="277" y="229"/>
                </a:lnTo>
                <a:lnTo>
                  <a:pt x="264" y="247"/>
                </a:lnTo>
                <a:lnTo>
                  <a:pt x="264" y="247"/>
                </a:lnTo>
                <a:close/>
                <a:moveTo>
                  <a:pt x="205" y="231"/>
                </a:moveTo>
                <a:lnTo>
                  <a:pt x="205" y="231"/>
                </a:lnTo>
                <a:lnTo>
                  <a:pt x="207" y="207"/>
                </a:lnTo>
                <a:lnTo>
                  <a:pt x="208" y="199"/>
                </a:lnTo>
                <a:lnTo>
                  <a:pt x="212" y="195"/>
                </a:lnTo>
                <a:lnTo>
                  <a:pt x="212" y="195"/>
                </a:lnTo>
                <a:lnTo>
                  <a:pt x="215" y="195"/>
                </a:lnTo>
                <a:lnTo>
                  <a:pt x="215" y="195"/>
                </a:lnTo>
                <a:lnTo>
                  <a:pt x="216" y="202"/>
                </a:lnTo>
                <a:lnTo>
                  <a:pt x="216" y="208"/>
                </a:lnTo>
                <a:lnTo>
                  <a:pt x="216" y="208"/>
                </a:lnTo>
                <a:lnTo>
                  <a:pt x="212" y="221"/>
                </a:lnTo>
                <a:lnTo>
                  <a:pt x="205" y="231"/>
                </a:lnTo>
                <a:lnTo>
                  <a:pt x="205" y="231"/>
                </a:lnTo>
                <a:close/>
                <a:moveTo>
                  <a:pt x="133" y="231"/>
                </a:moveTo>
                <a:lnTo>
                  <a:pt x="133" y="231"/>
                </a:lnTo>
                <a:lnTo>
                  <a:pt x="128" y="221"/>
                </a:lnTo>
                <a:lnTo>
                  <a:pt x="124" y="208"/>
                </a:lnTo>
                <a:lnTo>
                  <a:pt x="124" y="208"/>
                </a:lnTo>
                <a:lnTo>
                  <a:pt x="124" y="202"/>
                </a:lnTo>
                <a:lnTo>
                  <a:pt x="125" y="195"/>
                </a:lnTo>
                <a:lnTo>
                  <a:pt x="125" y="195"/>
                </a:lnTo>
                <a:lnTo>
                  <a:pt x="128" y="195"/>
                </a:lnTo>
                <a:lnTo>
                  <a:pt x="128" y="195"/>
                </a:lnTo>
                <a:lnTo>
                  <a:pt x="130" y="199"/>
                </a:lnTo>
                <a:lnTo>
                  <a:pt x="132" y="207"/>
                </a:lnTo>
                <a:lnTo>
                  <a:pt x="133" y="231"/>
                </a:lnTo>
                <a:lnTo>
                  <a:pt x="133" y="23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Share"/>
          <p:cNvSpPr>
            <a:spLocks/>
          </p:cNvSpPr>
          <p:nvPr/>
        </p:nvSpPr>
        <p:spPr bwMode="auto">
          <a:xfrm>
            <a:off x="3151034" y="2430087"/>
            <a:ext cx="499943" cy="411964"/>
          </a:xfrm>
          <a:custGeom>
            <a:avLst/>
            <a:gdLst>
              <a:gd name="T0" fmla="*/ 384 w 456"/>
              <a:gd name="T1" fmla="*/ 268 h 411"/>
              <a:gd name="T2" fmla="*/ 367 w 456"/>
              <a:gd name="T3" fmla="*/ 269 h 411"/>
              <a:gd name="T4" fmla="*/ 339 w 456"/>
              <a:gd name="T5" fmla="*/ 284 h 411"/>
              <a:gd name="T6" fmla="*/ 142 w 456"/>
              <a:gd name="T7" fmla="*/ 216 h 411"/>
              <a:gd name="T8" fmla="*/ 142 w 456"/>
              <a:gd name="T9" fmla="*/ 206 h 411"/>
              <a:gd name="T10" fmla="*/ 142 w 456"/>
              <a:gd name="T11" fmla="*/ 194 h 411"/>
              <a:gd name="T12" fmla="*/ 327 w 456"/>
              <a:gd name="T13" fmla="*/ 115 h 411"/>
              <a:gd name="T14" fmla="*/ 352 w 456"/>
              <a:gd name="T15" fmla="*/ 136 h 411"/>
              <a:gd name="T16" fmla="*/ 375 w 456"/>
              <a:gd name="T17" fmla="*/ 142 h 411"/>
              <a:gd name="T18" fmla="*/ 384 w 456"/>
              <a:gd name="T19" fmla="*/ 144 h 411"/>
              <a:gd name="T20" fmla="*/ 412 w 456"/>
              <a:gd name="T21" fmla="*/ 137 h 411"/>
              <a:gd name="T22" fmla="*/ 435 w 456"/>
              <a:gd name="T23" fmla="*/ 123 h 411"/>
              <a:gd name="T24" fmla="*/ 450 w 456"/>
              <a:gd name="T25" fmla="*/ 100 h 411"/>
              <a:gd name="T26" fmla="*/ 456 w 456"/>
              <a:gd name="T27" fmla="*/ 72 h 411"/>
              <a:gd name="T28" fmla="*/ 455 w 456"/>
              <a:gd name="T29" fmla="*/ 57 h 411"/>
              <a:gd name="T30" fmla="*/ 443 w 456"/>
              <a:gd name="T31" fmla="*/ 31 h 411"/>
              <a:gd name="T32" fmla="*/ 424 w 456"/>
              <a:gd name="T33" fmla="*/ 12 h 411"/>
              <a:gd name="T34" fmla="*/ 399 w 456"/>
              <a:gd name="T35" fmla="*/ 2 h 411"/>
              <a:gd name="T36" fmla="*/ 384 w 456"/>
              <a:gd name="T37" fmla="*/ 0 h 411"/>
              <a:gd name="T38" fmla="*/ 357 w 456"/>
              <a:gd name="T39" fmla="*/ 5 h 411"/>
              <a:gd name="T40" fmla="*/ 334 w 456"/>
              <a:gd name="T41" fmla="*/ 22 h 411"/>
              <a:gd name="T42" fmla="*/ 318 w 456"/>
              <a:gd name="T43" fmla="*/ 44 h 411"/>
              <a:gd name="T44" fmla="*/ 313 w 456"/>
              <a:gd name="T45" fmla="*/ 72 h 411"/>
              <a:gd name="T46" fmla="*/ 313 w 456"/>
              <a:gd name="T47" fmla="*/ 82 h 411"/>
              <a:gd name="T48" fmla="*/ 127 w 456"/>
              <a:gd name="T49" fmla="*/ 162 h 411"/>
              <a:gd name="T50" fmla="*/ 103 w 456"/>
              <a:gd name="T51" fmla="*/ 142 h 411"/>
              <a:gd name="T52" fmla="*/ 80 w 456"/>
              <a:gd name="T53" fmla="*/ 134 h 411"/>
              <a:gd name="T54" fmla="*/ 70 w 456"/>
              <a:gd name="T55" fmla="*/ 134 h 411"/>
              <a:gd name="T56" fmla="*/ 42 w 456"/>
              <a:gd name="T57" fmla="*/ 139 h 411"/>
              <a:gd name="T58" fmla="*/ 19 w 456"/>
              <a:gd name="T59" fmla="*/ 155 h 411"/>
              <a:gd name="T60" fmla="*/ 5 w 456"/>
              <a:gd name="T61" fmla="*/ 178 h 411"/>
              <a:gd name="T62" fmla="*/ 0 w 456"/>
              <a:gd name="T63" fmla="*/ 206 h 411"/>
              <a:gd name="T64" fmla="*/ 0 w 456"/>
              <a:gd name="T65" fmla="*/ 221 h 411"/>
              <a:gd name="T66" fmla="*/ 11 w 456"/>
              <a:gd name="T67" fmla="*/ 245 h 411"/>
              <a:gd name="T68" fmla="*/ 31 w 456"/>
              <a:gd name="T69" fmla="*/ 265 h 411"/>
              <a:gd name="T70" fmla="*/ 57 w 456"/>
              <a:gd name="T71" fmla="*/ 276 h 411"/>
              <a:gd name="T72" fmla="*/ 70 w 456"/>
              <a:gd name="T73" fmla="*/ 278 h 411"/>
              <a:gd name="T74" fmla="*/ 88 w 456"/>
              <a:gd name="T75" fmla="*/ 274 h 411"/>
              <a:gd name="T76" fmla="*/ 116 w 456"/>
              <a:gd name="T77" fmla="*/ 261 h 411"/>
              <a:gd name="T78" fmla="*/ 313 w 456"/>
              <a:gd name="T79" fmla="*/ 328 h 411"/>
              <a:gd name="T80" fmla="*/ 313 w 456"/>
              <a:gd name="T81" fmla="*/ 340 h 411"/>
              <a:gd name="T82" fmla="*/ 314 w 456"/>
              <a:gd name="T83" fmla="*/ 354 h 411"/>
              <a:gd name="T84" fmla="*/ 324 w 456"/>
              <a:gd name="T85" fmla="*/ 379 h 411"/>
              <a:gd name="T86" fmla="*/ 344 w 456"/>
              <a:gd name="T87" fmla="*/ 398 h 411"/>
              <a:gd name="T88" fmla="*/ 370 w 456"/>
              <a:gd name="T89" fmla="*/ 410 h 411"/>
              <a:gd name="T90" fmla="*/ 384 w 456"/>
              <a:gd name="T91" fmla="*/ 411 h 411"/>
              <a:gd name="T92" fmla="*/ 412 w 456"/>
              <a:gd name="T93" fmla="*/ 405 h 411"/>
              <a:gd name="T94" fmla="*/ 435 w 456"/>
              <a:gd name="T95" fmla="*/ 390 h 411"/>
              <a:gd name="T96" fmla="*/ 450 w 456"/>
              <a:gd name="T97" fmla="*/ 367 h 411"/>
              <a:gd name="T98" fmla="*/ 456 w 456"/>
              <a:gd name="T99" fmla="*/ 340 h 411"/>
              <a:gd name="T100" fmla="*/ 455 w 456"/>
              <a:gd name="T101" fmla="*/ 325 h 411"/>
              <a:gd name="T102" fmla="*/ 443 w 456"/>
              <a:gd name="T103" fmla="*/ 299 h 411"/>
              <a:gd name="T104" fmla="*/ 424 w 456"/>
              <a:gd name="T105" fmla="*/ 281 h 411"/>
              <a:gd name="T106" fmla="*/ 399 w 456"/>
              <a:gd name="T107" fmla="*/ 269 h 411"/>
              <a:gd name="T108" fmla="*/ 384 w 456"/>
              <a:gd name="T109" fmla="*/ 268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6" h="411">
                <a:moveTo>
                  <a:pt x="384" y="268"/>
                </a:moveTo>
                <a:lnTo>
                  <a:pt x="384" y="268"/>
                </a:lnTo>
                <a:lnTo>
                  <a:pt x="375" y="268"/>
                </a:lnTo>
                <a:lnTo>
                  <a:pt x="367" y="269"/>
                </a:lnTo>
                <a:lnTo>
                  <a:pt x="352" y="276"/>
                </a:lnTo>
                <a:lnTo>
                  <a:pt x="339" y="284"/>
                </a:lnTo>
                <a:lnTo>
                  <a:pt x="327" y="296"/>
                </a:lnTo>
                <a:lnTo>
                  <a:pt x="142" y="216"/>
                </a:lnTo>
                <a:lnTo>
                  <a:pt x="142" y="216"/>
                </a:lnTo>
                <a:lnTo>
                  <a:pt x="142" y="206"/>
                </a:lnTo>
                <a:lnTo>
                  <a:pt x="142" y="206"/>
                </a:lnTo>
                <a:lnTo>
                  <a:pt x="142" y="194"/>
                </a:lnTo>
                <a:lnTo>
                  <a:pt x="327" y="115"/>
                </a:lnTo>
                <a:lnTo>
                  <a:pt x="327" y="115"/>
                </a:lnTo>
                <a:lnTo>
                  <a:pt x="339" y="128"/>
                </a:lnTo>
                <a:lnTo>
                  <a:pt x="352" y="136"/>
                </a:lnTo>
                <a:lnTo>
                  <a:pt x="367" y="141"/>
                </a:lnTo>
                <a:lnTo>
                  <a:pt x="375" y="142"/>
                </a:lnTo>
                <a:lnTo>
                  <a:pt x="384" y="144"/>
                </a:lnTo>
                <a:lnTo>
                  <a:pt x="384" y="144"/>
                </a:lnTo>
                <a:lnTo>
                  <a:pt x="399" y="142"/>
                </a:lnTo>
                <a:lnTo>
                  <a:pt x="412" y="137"/>
                </a:lnTo>
                <a:lnTo>
                  <a:pt x="424" y="131"/>
                </a:lnTo>
                <a:lnTo>
                  <a:pt x="435" y="123"/>
                </a:lnTo>
                <a:lnTo>
                  <a:pt x="443" y="111"/>
                </a:lnTo>
                <a:lnTo>
                  <a:pt x="450" y="100"/>
                </a:lnTo>
                <a:lnTo>
                  <a:pt x="455" y="87"/>
                </a:lnTo>
                <a:lnTo>
                  <a:pt x="456" y="72"/>
                </a:lnTo>
                <a:lnTo>
                  <a:pt x="456" y="72"/>
                </a:lnTo>
                <a:lnTo>
                  <a:pt x="455" y="57"/>
                </a:lnTo>
                <a:lnTo>
                  <a:pt x="450" y="44"/>
                </a:lnTo>
                <a:lnTo>
                  <a:pt x="443" y="31"/>
                </a:lnTo>
                <a:lnTo>
                  <a:pt x="435" y="22"/>
                </a:lnTo>
                <a:lnTo>
                  <a:pt x="424" y="12"/>
                </a:lnTo>
                <a:lnTo>
                  <a:pt x="412" y="5"/>
                </a:lnTo>
                <a:lnTo>
                  <a:pt x="399" y="2"/>
                </a:lnTo>
                <a:lnTo>
                  <a:pt x="384" y="0"/>
                </a:lnTo>
                <a:lnTo>
                  <a:pt x="384" y="0"/>
                </a:lnTo>
                <a:lnTo>
                  <a:pt x="370" y="2"/>
                </a:lnTo>
                <a:lnTo>
                  <a:pt x="357" y="5"/>
                </a:lnTo>
                <a:lnTo>
                  <a:pt x="344" y="12"/>
                </a:lnTo>
                <a:lnTo>
                  <a:pt x="334" y="22"/>
                </a:lnTo>
                <a:lnTo>
                  <a:pt x="324" y="31"/>
                </a:lnTo>
                <a:lnTo>
                  <a:pt x="318" y="44"/>
                </a:lnTo>
                <a:lnTo>
                  <a:pt x="314" y="57"/>
                </a:lnTo>
                <a:lnTo>
                  <a:pt x="313" y="72"/>
                </a:lnTo>
                <a:lnTo>
                  <a:pt x="313" y="72"/>
                </a:lnTo>
                <a:lnTo>
                  <a:pt x="313" y="82"/>
                </a:lnTo>
                <a:lnTo>
                  <a:pt x="127" y="162"/>
                </a:lnTo>
                <a:lnTo>
                  <a:pt x="127" y="162"/>
                </a:lnTo>
                <a:lnTo>
                  <a:pt x="116" y="150"/>
                </a:lnTo>
                <a:lnTo>
                  <a:pt x="103" y="142"/>
                </a:lnTo>
                <a:lnTo>
                  <a:pt x="88" y="136"/>
                </a:lnTo>
                <a:lnTo>
                  <a:pt x="80" y="134"/>
                </a:lnTo>
                <a:lnTo>
                  <a:pt x="70" y="134"/>
                </a:lnTo>
                <a:lnTo>
                  <a:pt x="70" y="134"/>
                </a:lnTo>
                <a:lnTo>
                  <a:pt x="57" y="136"/>
                </a:lnTo>
                <a:lnTo>
                  <a:pt x="42" y="139"/>
                </a:lnTo>
                <a:lnTo>
                  <a:pt x="31" y="146"/>
                </a:lnTo>
                <a:lnTo>
                  <a:pt x="19" y="155"/>
                </a:lnTo>
                <a:lnTo>
                  <a:pt x="11" y="165"/>
                </a:lnTo>
                <a:lnTo>
                  <a:pt x="5" y="178"/>
                </a:lnTo>
                <a:lnTo>
                  <a:pt x="0" y="191"/>
                </a:lnTo>
                <a:lnTo>
                  <a:pt x="0" y="206"/>
                </a:lnTo>
                <a:lnTo>
                  <a:pt x="0" y="206"/>
                </a:lnTo>
                <a:lnTo>
                  <a:pt x="0" y="221"/>
                </a:lnTo>
                <a:lnTo>
                  <a:pt x="5" y="234"/>
                </a:lnTo>
                <a:lnTo>
                  <a:pt x="11" y="245"/>
                </a:lnTo>
                <a:lnTo>
                  <a:pt x="19" y="256"/>
                </a:lnTo>
                <a:lnTo>
                  <a:pt x="31" y="265"/>
                </a:lnTo>
                <a:lnTo>
                  <a:pt x="42" y="271"/>
                </a:lnTo>
                <a:lnTo>
                  <a:pt x="57" y="276"/>
                </a:lnTo>
                <a:lnTo>
                  <a:pt x="70" y="278"/>
                </a:lnTo>
                <a:lnTo>
                  <a:pt x="70" y="278"/>
                </a:lnTo>
                <a:lnTo>
                  <a:pt x="80" y="276"/>
                </a:lnTo>
                <a:lnTo>
                  <a:pt x="88" y="274"/>
                </a:lnTo>
                <a:lnTo>
                  <a:pt x="103" y="269"/>
                </a:lnTo>
                <a:lnTo>
                  <a:pt x="116" y="261"/>
                </a:lnTo>
                <a:lnTo>
                  <a:pt x="127" y="250"/>
                </a:lnTo>
                <a:lnTo>
                  <a:pt x="313" y="328"/>
                </a:lnTo>
                <a:lnTo>
                  <a:pt x="313" y="328"/>
                </a:lnTo>
                <a:lnTo>
                  <a:pt x="313" y="340"/>
                </a:lnTo>
                <a:lnTo>
                  <a:pt x="313" y="340"/>
                </a:lnTo>
                <a:lnTo>
                  <a:pt x="314" y="354"/>
                </a:lnTo>
                <a:lnTo>
                  <a:pt x="318" y="367"/>
                </a:lnTo>
                <a:lnTo>
                  <a:pt x="324" y="379"/>
                </a:lnTo>
                <a:lnTo>
                  <a:pt x="334" y="390"/>
                </a:lnTo>
                <a:lnTo>
                  <a:pt x="344" y="398"/>
                </a:lnTo>
                <a:lnTo>
                  <a:pt x="357" y="405"/>
                </a:lnTo>
                <a:lnTo>
                  <a:pt x="370" y="410"/>
                </a:lnTo>
                <a:lnTo>
                  <a:pt x="384" y="411"/>
                </a:lnTo>
                <a:lnTo>
                  <a:pt x="384" y="411"/>
                </a:lnTo>
                <a:lnTo>
                  <a:pt x="399" y="410"/>
                </a:lnTo>
                <a:lnTo>
                  <a:pt x="412" y="405"/>
                </a:lnTo>
                <a:lnTo>
                  <a:pt x="424" y="398"/>
                </a:lnTo>
                <a:lnTo>
                  <a:pt x="435" y="390"/>
                </a:lnTo>
                <a:lnTo>
                  <a:pt x="443" y="379"/>
                </a:lnTo>
                <a:lnTo>
                  <a:pt x="450" y="367"/>
                </a:lnTo>
                <a:lnTo>
                  <a:pt x="455" y="354"/>
                </a:lnTo>
                <a:lnTo>
                  <a:pt x="456" y="340"/>
                </a:lnTo>
                <a:lnTo>
                  <a:pt x="456" y="340"/>
                </a:lnTo>
                <a:lnTo>
                  <a:pt x="455" y="325"/>
                </a:lnTo>
                <a:lnTo>
                  <a:pt x="450" y="312"/>
                </a:lnTo>
                <a:lnTo>
                  <a:pt x="443" y="299"/>
                </a:lnTo>
                <a:lnTo>
                  <a:pt x="435" y="289"/>
                </a:lnTo>
                <a:lnTo>
                  <a:pt x="424" y="281"/>
                </a:lnTo>
                <a:lnTo>
                  <a:pt x="412" y="274"/>
                </a:lnTo>
                <a:lnTo>
                  <a:pt x="399" y="269"/>
                </a:lnTo>
                <a:lnTo>
                  <a:pt x="384" y="268"/>
                </a:lnTo>
                <a:lnTo>
                  <a:pt x="384" y="2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Hand Pointer"/>
          <p:cNvSpPr>
            <a:spLocks/>
          </p:cNvSpPr>
          <p:nvPr/>
        </p:nvSpPr>
        <p:spPr bwMode="auto">
          <a:xfrm rot="5400000">
            <a:off x="5385294" y="2370378"/>
            <a:ext cx="425390" cy="458073"/>
          </a:xfrm>
          <a:custGeom>
            <a:avLst/>
            <a:gdLst>
              <a:gd name="T0" fmla="*/ 388 w 388"/>
              <a:gd name="T1" fmla="*/ 232 h 457"/>
              <a:gd name="T2" fmla="*/ 385 w 388"/>
              <a:gd name="T3" fmla="*/ 217 h 457"/>
              <a:gd name="T4" fmla="*/ 375 w 388"/>
              <a:gd name="T5" fmla="*/ 204 h 457"/>
              <a:gd name="T6" fmla="*/ 363 w 388"/>
              <a:gd name="T7" fmla="*/ 196 h 457"/>
              <a:gd name="T8" fmla="*/ 347 w 388"/>
              <a:gd name="T9" fmla="*/ 192 h 457"/>
              <a:gd name="T10" fmla="*/ 341 w 388"/>
              <a:gd name="T11" fmla="*/ 192 h 457"/>
              <a:gd name="T12" fmla="*/ 328 w 388"/>
              <a:gd name="T13" fmla="*/ 196 h 457"/>
              <a:gd name="T14" fmla="*/ 323 w 388"/>
              <a:gd name="T15" fmla="*/ 201 h 457"/>
              <a:gd name="T16" fmla="*/ 323 w 388"/>
              <a:gd name="T17" fmla="*/ 192 h 457"/>
              <a:gd name="T18" fmla="*/ 316 w 388"/>
              <a:gd name="T19" fmla="*/ 178 h 457"/>
              <a:gd name="T20" fmla="*/ 305 w 388"/>
              <a:gd name="T21" fmla="*/ 166 h 457"/>
              <a:gd name="T22" fmla="*/ 290 w 388"/>
              <a:gd name="T23" fmla="*/ 160 h 457"/>
              <a:gd name="T24" fmla="*/ 282 w 388"/>
              <a:gd name="T25" fmla="*/ 160 h 457"/>
              <a:gd name="T26" fmla="*/ 271 w 388"/>
              <a:gd name="T27" fmla="*/ 161 h 457"/>
              <a:gd name="T28" fmla="*/ 259 w 388"/>
              <a:gd name="T29" fmla="*/ 168 h 457"/>
              <a:gd name="T30" fmla="*/ 259 w 388"/>
              <a:gd name="T31" fmla="*/ 168 h 457"/>
              <a:gd name="T32" fmla="*/ 256 w 388"/>
              <a:gd name="T33" fmla="*/ 152 h 457"/>
              <a:gd name="T34" fmla="*/ 246 w 388"/>
              <a:gd name="T35" fmla="*/ 139 h 457"/>
              <a:gd name="T36" fmla="*/ 235 w 388"/>
              <a:gd name="T37" fmla="*/ 130 h 457"/>
              <a:gd name="T38" fmla="*/ 218 w 388"/>
              <a:gd name="T39" fmla="*/ 127 h 457"/>
              <a:gd name="T40" fmla="*/ 210 w 388"/>
              <a:gd name="T41" fmla="*/ 129 h 457"/>
              <a:gd name="T42" fmla="*/ 194 w 388"/>
              <a:gd name="T43" fmla="*/ 135 h 457"/>
              <a:gd name="T44" fmla="*/ 187 w 388"/>
              <a:gd name="T45" fmla="*/ 39 h 457"/>
              <a:gd name="T46" fmla="*/ 187 w 388"/>
              <a:gd name="T47" fmla="*/ 33 h 457"/>
              <a:gd name="T48" fmla="*/ 181 w 388"/>
              <a:gd name="T49" fmla="*/ 18 h 457"/>
              <a:gd name="T50" fmla="*/ 170 w 388"/>
              <a:gd name="T51" fmla="*/ 7 h 457"/>
              <a:gd name="T52" fmla="*/ 157 w 388"/>
              <a:gd name="T53" fmla="*/ 0 h 457"/>
              <a:gd name="T54" fmla="*/ 148 w 388"/>
              <a:gd name="T55" fmla="*/ 0 h 457"/>
              <a:gd name="T56" fmla="*/ 132 w 388"/>
              <a:gd name="T57" fmla="*/ 3 h 457"/>
              <a:gd name="T58" fmla="*/ 119 w 388"/>
              <a:gd name="T59" fmla="*/ 11 h 457"/>
              <a:gd name="T60" fmla="*/ 111 w 388"/>
              <a:gd name="T61" fmla="*/ 24 h 457"/>
              <a:gd name="T62" fmla="*/ 108 w 388"/>
              <a:gd name="T63" fmla="*/ 39 h 457"/>
              <a:gd name="T64" fmla="*/ 72 w 388"/>
              <a:gd name="T65" fmla="*/ 194 h 457"/>
              <a:gd name="T66" fmla="*/ 67 w 388"/>
              <a:gd name="T67" fmla="*/ 189 h 457"/>
              <a:gd name="T68" fmla="*/ 52 w 388"/>
              <a:gd name="T69" fmla="*/ 181 h 457"/>
              <a:gd name="T70" fmla="*/ 38 w 388"/>
              <a:gd name="T71" fmla="*/ 178 h 457"/>
              <a:gd name="T72" fmla="*/ 23 w 388"/>
              <a:gd name="T73" fmla="*/ 183 h 457"/>
              <a:gd name="T74" fmla="*/ 15 w 388"/>
              <a:gd name="T75" fmla="*/ 186 h 457"/>
              <a:gd name="T76" fmla="*/ 5 w 388"/>
              <a:gd name="T77" fmla="*/ 199 h 457"/>
              <a:gd name="T78" fmla="*/ 0 w 388"/>
              <a:gd name="T79" fmla="*/ 214 h 457"/>
              <a:gd name="T80" fmla="*/ 0 w 388"/>
              <a:gd name="T81" fmla="*/ 228 h 457"/>
              <a:gd name="T82" fmla="*/ 7 w 388"/>
              <a:gd name="T83" fmla="*/ 243 h 457"/>
              <a:gd name="T84" fmla="*/ 116 w 388"/>
              <a:gd name="T85" fmla="*/ 388 h 457"/>
              <a:gd name="T86" fmla="*/ 139 w 388"/>
              <a:gd name="T87" fmla="*/ 417 h 457"/>
              <a:gd name="T88" fmla="*/ 147 w 388"/>
              <a:gd name="T89" fmla="*/ 426 h 457"/>
              <a:gd name="T90" fmla="*/ 163 w 388"/>
              <a:gd name="T91" fmla="*/ 440 h 457"/>
              <a:gd name="T92" fmla="*/ 184 w 388"/>
              <a:gd name="T93" fmla="*/ 450 h 457"/>
              <a:gd name="T94" fmla="*/ 205 w 388"/>
              <a:gd name="T95" fmla="*/ 455 h 457"/>
              <a:gd name="T96" fmla="*/ 290 w 388"/>
              <a:gd name="T97" fmla="*/ 457 h 457"/>
              <a:gd name="T98" fmla="*/ 308 w 388"/>
              <a:gd name="T99" fmla="*/ 455 h 457"/>
              <a:gd name="T100" fmla="*/ 341 w 388"/>
              <a:gd name="T101" fmla="*/ 442 h 457"/>
              <a:gd name="T102" fmla="*/ 365 w 388"/>
              <a:gd name="T103" fmla="*/ 421 h 457"/>
              <a:gd name="T104" fmla="*/ 381 w 388"/>
              <a:gd name="T105" fmla="*/ 390 h 457"/>
              <a:gd name="T106" fmla="*/ 386 w 388"/>
              <a:gd name="T107" fmla="*/ 373 h 457"/>
              <a:gd name="T108" fmla="*/ 388 w 388"/>
              <a:gd name="T109" fmla="*/ 232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8" h="457">
                <a:moveTo>
                  <a:pt x="388" y="232"/>
                </a:moveTo>
                <a:lnTo>
                  <a:pt x="388" y="232"/>
                </a:lnTo>
                <a:lnTo>
                  <a:pt x="386" y="223"/>
                </a:lnTo>
                <a:lnTo>
                  <a:pt x="385" y="217"/>
                </a:lnTo>
                <a:lnTo>
                  <a:pt x="380" y="209"/>
                </a:lnTo>
                <a:lnTo>
                  <a:pt x="375" y="204"/>
                </a:lnTo>
                <a:lnTo>
                  <a:pt x="370" y="199"/>
                </a:lnTo>
                <a:lnTo>
                  <a:pt x="363" y="196"/>
                </a:lnTo>
                <a:lnTo>
                  <a:pt x="355" y="192"/>
                </a:lnTo>
                <a:lnTo>
                  <a:pt x="347" y="192"/>
                </a:lnTo>
                <a:lnTo>
                  <a:pt x="347" y="192"/>
                </a:lnTo>
                <a:lnTo>
                  <a:pt x="341" y="192"/>
                </a:lnTo>
                <a:lnTo>
                  <a:pt x="334" y="194"/>
                </a:lnTo>
                <a:lnTo>
                  <a:pt x="328" y="196"/>
                </a:lnTo>
                <a:lnTo>
                  <a:pt x="323" y="201"/>
                </a:lnTo>
                <a:lnTo>
                  <a:pt x="323" y="201"/>
                </a:lnTo>
                <a:lnTo>
                  <a:pt x="323" y="201"/>
                </a:lnTo>
                <a:lnTo>
                  <a:pt x="323" y="192"/>
                </a:lnTo>
                <a:lnTo>
                  <a:pt x="319" y="184"/>
                </a:lnTo>
                <a:lnTo>
                  <a:pt x="316" y="178"/>
                </a:lnTo>
                <a:lnTo>
                  <a:pt x="311" y="171"/>
                </a:lnTo>
                <a:lnTo>
                  <a:pt x="305" y="166"/>
                </a:lnTo>
                <a:lnTo>
                  <a:pt x="298" y="163"/>
                </a:lnTo>
                <a:lnTo>
                  <a:pt x="290" y="160"/>
                </a:lnTo>
                <a:lnTo>
                  <a:pt x="282" y="160"/>
                </a:lnTo>
                <a:lnTo>
                  <a:pt x="282" y="160"/>
                </a:lnTo>
                <a:lnTo>
                  <a:pt x="275" y="160"/>
                </a:lnTo>
                <a:lnTo>
                  <a:pt x="271" y="161"/>
                </a:lnTo>
                <a:lnTo>
                  <a:pt x="264" y="165"/>
                </a:lnTo>
                <a:lnTo>
                  <a:pt x="259" y="168"/>
                </a:lnTo>
                <a:lnTo>
                  <a:pt x="259" y="168"/>
                </a:lnTo>
                <a:lnTo>
                  <a:pt x="259" y="168"/>
                </a:lnTo>
                <a:lnTo>
                  <a:pt x="258" y="160"/>
                </a:lnTo>
                <a:lnTo>
                  <a:pt x="256" y="152"/>
                </a:lnTo>
                <a:lnTo>
                  <a:pt x="251" y="145"/>
                </a:lnTo>
                <a:lnTo>
                  <a:pt x="246" y="139"/>
                </a:lnTo>
                <a:lnTo>
                  <a:pt x="241" y="134"/>
                </a:lnTo>
                <a:lnTo>
                  <a:pt x="235" y="130"/>
                </a:lnTo>
                <a:lnTo>
                  <a:pt x="227" y="129"/>
                </a:lnTo>
                <a:lnTo>
                  <a:pt x="218" y="127"/>
                </a:lnTo>
                <a:lnTo>
                  <a:pt x="218" y="127"/>
                </a:lnTo>
                <a:lnTo>
                  <a:pt x="210" y="129"/>
                </a:lnTo>
                <a:lnTo>
                  <a:pt x="202" y="132"/>
                </a:lnTo>
                <a:lnTo>
                  <a:pt x="194" y="135"/>
                </a:lnTo>
                <a:lnTo>
                  <a:pt x="187" y="142"/>
                </a:lnTo>
                <a:lnTo>
                  <a:pt x="187" y="39"/>
                </a:lnTo>
                <a:lnTo>
                  <a:pt x="187" y="39"/>
                </a:lnTo>
                <a:lnTo>
                  <a:pt x="187" y="33"/>
                </a:lnTo>
                <a:lnTo>
                  <a:pt x="184" y="24"/>
                </a:lnTo>
                <a:lnTo>
                  <a:pt x="181" y="18"/>
                </a:lnTo>
                <a:lnTo>
                  <a:pt x="176" y="11"/>
                </a:lnTo>
                <a:lnTo>
                  <a:pt x="170" y="7"/>
                </a:lnTo>
                <a:lnTo>
                  <a:pt x="163" y="3"/>
                </a:lnTo>
                <a:lnTo>
                  <a:pt x="157" y="0"/>
                </a:lnTo>
                <a:lnTo>
                  <a:pt x="148" y="0"/>
                </a:lnTo>
                <a:lnTo>
                  <a:pt x="148" y="0"/>
                </a:lnTo>
                <a:lnTo>
                  <a:pt x="140" y="0"/>
                </a:lnTo>
                <a:lnTo>
                  <a:pt x="132" y="3"/>
                </a:lnTo>
                <a:lnTo>
                  <a:pt x="126" y="7"/>
                </a:lnTo>
                <a:lnTo>
                  <a:pt x="119" y="11"/>
                </a:lnTo>
                <a:lnTo>
                  <a:pt x="114" y="18"/>
                </a:lnTo>
                <a:lnTo>
                  <a:pt x="111" y="24"/>
                </a:lnTo>
                <a:lnTo>
                  <a:pt x="108" y="33"/>
                </a:lnTo>
                <a:lnTo>
                  <a:pt x="108" y="39"/>
                </a:lnTo>
                <a:lnTo>
                  <a:pt x="108" y="243"/>
                </a:lnTo>
                <a:lnTo>
                  <a:pt x="72" y="194"/>
                </a:lnTo>
                <a:lnTo>
                  <a:pt x="72" y="194"/>
                </a:lnTo>
                <a:lnTo>
                  <a:pt x="67" y="189"/>
                </a:lnTo>
                <a:lnTo>
                  <a:pt x="60" y="184"/>
                </a:lnTo>
                <a:lnTo>
                  <a:pt x="52" y="181"/>
                </a:lnTo>
                <a:lnTo>
                  <a:pt x="46" y="179"/>
                </a:lnTo>
                <a:lnTo>
                  <a:pt x="38" y="178"/>
                </a:lnTo>
                <a:lnTo>
                  <a:pt x="29" y="179"/>
                </a:lnTo>
                <a:lnTo>
                  <a:pt x="23" y="183"/>
                </a:lnTo>
                <a:lnTo>
                  <a:pt x="15" y="186"/>
                </a:lnTo>
                <a:lnTo>
                  <a:pt x="15" y="186"/>
                </a:lnTo>
                <a:lnTo>
                  <a:pt x="10" y="192"/>
                </a:lnTo>
                <a:lnTo>
                  <a:pt x="5" y="199"/>
                </a:lnTo>
                <a:lnTo>
                  <a:pt x="2" y="205"/>
                </a:lnTo>
                <a:lnTo>
                  <a:pt x="0" y="214"/>
                </a:lnTo>
                <a:lnTo>
                  <a:pt x="0" y="220"/>
                </a:lnTo>
                <a:lnTo>
                  <a:pt x="0" y="228"/>
                </a:lnTo>
                <a:lnTo>
                  <a:pt x="3" y="236"/>
                </a:lnTo>
                <a:lnTo>
                  <a:pt x="7" y="243"/>
                </a:lnTo>
                <a:lnTo>
                  <a:pt x="116" y="388"/>
                </a:lnTo>
                <a:lnTo>
                  <a:pt x="116" y="388"/>
                </a:lnTo>
                <a:lnTo>
                  <a:pt x="122" y="395"/>
                </a:lnTo>
                <a:lnTo>
                  <a:pt x="139" y="417"/>
                </a:lnTo>
                <a:lnTo>
                  <a:pt x="139" y="417"/>
                </a:lnTo>
                <a:lnTo>
                  <a:pt x="147" y="426"/>
                </a:lnTo>
                <a:lnTo>
                  <a:pt x="155" y="434"/>
                </a:lnTo>
                <a:lnTo>
                  <a:pt x="163" y="440"/>
                </a:lnTo>
                <a:lnTo>
                  <a:pt x="173" y="447"/>
                </a:lnTo>
                <a:lnTo>
                  <a:pt x="184" y="450"/>
                </a:lnTo>
                <a:lnTo>
                  <a:pt x="194" y="453"/>
                </a:lnTo>
                <a:lnTo>
                  <a:pt x="205" y="455"/>
                </a:lnTo>
                <a:lnTo>
                  <a:pt x="217" y="457"/>
                </a:lnTo>
                <a:lnTo>
                  <a:pt x="290" y="457"/>
                </a:lnTo>
                <a:lnTo>
                  <a:pt x="290" y="457"/>
                </a:lnTo>
                <a:lnTo>
                  <a:pt x="308" y="455"/>
                </a:lnTo>
                <a:lnTo>
                  <a:pt x="324" y="450"/>
                </a:lnTo>
                <a:lnTo>
                  <a:pt x="341" y="442"/>
                </a:lnTo>
                <a:lnTo>
                  <a:pt x="354" y="432"/>
                </a:lnTo>
                <a:lnTo>
                  <a:pt x="365" y="421"/>
                </a:lnTo>
                <a:lnTo>
                  <a:pt x="375" y="406"/>
                </a:lnTo>
                <a:lnTo>
                  <a:pt x="381" y="390"/>
                </a:lnTo>
                <a:lnTo>
                  <a:pt x="386" y="373"/>
                </a:lnTo>
                <a:lnTo>
                  <a:pt x="386" y="373"/>
                </a:lnTo>
                <a:lnTo>
                  <a:pt x="388" y="364"/>
                </a:lnTo>
                <a:lnTo>
                  <a:pt x="388" y="23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Eye"/>
          <p:cNvGrpSpPr/>
          <p:nvPr/>
        </p:nvGrpSpPr>
        <p:grpSpPr>
          <a:xfrm>
            <a:off x="7451915" y="2519112"/>
            <a:ext cx="501040" cy="287675"/>
            <a:chOff x="3172346" y="1328823"/>
            <a:chExt cx="668053" cy="419543"/>
          </a:xfrm>
          <a:solidFill>
            <a:srgbClr val="0070C0"/>
          </a:solidFill>
        </p:grpSpPr>
        <p:sp>
          <p:nvSpPr>
            <p:cNvPr id="35" name="Freeform 232"/>
            <p:cNvSpPr>
              <a:spLocks noEditPoints="1"/>
            </p:cNvSpPr>
            <p:nvPr/>
          </p:nvSpPr>
          <p:spPr bwMode="auto">
            <a:xfrm>
              <a:off x="3172346" y="1328823"/>
              <a:ext cx="668053" cy="419543"/>
            </a:xfrm>
            <a:custGeom>
              <a:avLst/>
              <a:gdLst>
                <a:gd name="T0" fmla="*/ 455 w 457"/>
                <a:gd name="T1" fmla="*/ 134 h 287"/>
                <a:gd name="T2" fmla="*/ 403 w 457"/>
                <a:gd name="T3" fmla="*/ 75 h 287"/>
                <a:gd name="T4" fmla="*/ 346 w 457"/>
                <a:gd name="T5" fmla="*/ 35 h 287"/>
                <a:gd name="T6" fmla="*/ 318 w 457"/>
                <a:gd name="T7" fmla="*/ 20 h 287"/>
                <a:gd name="T8" fmla="*/ 289 w 457"/>
                <a:gd name="T9" fmla="*/ 9 h 287"/>
                <a:gd name="T10" fmla="*/ 260 w 457"/>
                <a:gd name="T11" fmla="*/ 2 h 287"/>
                <a:gd name="T12" fmla="*/ 229 w 457"/>
                <a:gd name="T13" fmla="*/ 0 h 287"/>
                <a:gd name="T14" fmla="*/ 199 w 457"/>
                <a:gd name="T15" fmla="*/ 2 h 287"/>
                <a:gd name="T16" fmla="*/ 170 w 457"/>
                <a:gd name="T17" fmla="*/ 9 h 287"/>
                <a:gd name="T18" fmla="*/ 141 w 457"/>
                <a:gd name="T19" fmla="*/ 20 h 287"/>
                <a:gd name="T20" fmla="*/ 111 w 457"/>
                <a:gd name="T21" fmla="*/ 35 h 287"/>
                <a:gd name="T22" fmla="*/ 56 w 457"/>
                <a:gd name="T23" fmla="*/ 75 h 287"/>
                <a:gd name="T24" fmla="*/ 4 w 457"/>
                <a:gd name="T25" fmla="*/ 134 h 287"/>
                <a:gd name="T26" fmla="*/ 2 w 457"/>
                <a:gd name="T27" fmla="*/ 139 h 287"/>
                <a:gd name="T28" fmla="*/ 2 w 457"/>
                <a:gd name="T29" fmla="*/ 149 h 287"/>
                <a:gd name="T30" fmla="*/ 4 w 457"/>
                <a:gd name="T31" fmla="*/ 154 h 287"/>
                <a:gd name="T32" fmla="*/ 56 w 457"/>
                <a:gd name="T33" fmla="*/ 212 h 287"/>
                <a:gd name="T34" fmla="*/ 111 w 457"/>
                <a:gd name="T35" fmla="*/ 253 h 287"/>
                <a:gd name="T36" fmla="*/ 141 w 457"/>
                <a:gd name="T37" fmla="*/ 268 h 287"/>
                <a:gd name="T38" fmla="*/ 170 w 457"/>
                <a:gd name="T39" fmla="*/ 278 h 287"/>
                <a:gd name="T40" fmla="*/ 199 w 457"/>
                <a:gd name="T41" fmla="*/ 284 h 287"/>
                <a:gd name="T42" fmla="*/ 229 w 457"/>
                <a:gd name="T43" fmla="*/ 287 h 287"/>
                <a:gd name="T44" fmla="*/ 260 w 457"/>
                <a:gd name="T45" fmla="*/ 284 h 287"/>
                <a:gd name="T46" fmla="*/ 289 w 457"/>
                <a:gd name="T47" fmla="*/ 278 h 287"/>
                <a:gd name="T48" fmla="*/ 318 w 457"/>
                <a:gd name="T49" fmla="*/ 268 h 287"/>
                <a:gd name="T50" fmla="*/ 346 w 457"/>
                <a:gd name="T51" fmla="*/ 253 h 287"/>
                <a:gd name="T52" fmla="*/ 403 w 457"/>
                <a:gd name="T53" fmla="*/ 212 h 287"/>
                <a:gd name="T54" fmla="*/ 455 w 457"/>
                <a:gd name="T55" fmla="*/ 154 h 287"/>
                <a:gd name="T56" fmla="*/ 457 w 457"/>
                <a:gd name="T57" fmla="*/ 149 h 287"/>
                <a:gd name="T58" fmla="*/ 457 w 457"/>
                <a:gd name="T59" fmla="*/ 139 h 287"/>
                <a:gd name="T60" fmla="*/ 455 w 457"/>
                <a:gd name="T61" fmla="*/ 134 h 287"/>
                <a:gd name="T62" fmla="*/ 233 w 457"/>
                <a:gd name="T63" fmla="*/ 234 h 287"/>
                <a:gd name="T64" fmla="*/ 198 w 457"/>
                <a:gd name="T65" fmla="*/ 227 h 287"/>
                <a:gd name="T66" fmla="*/ 170 w 457"/>
                <a:gd name="T67" fmla="*/ 207 h 287"/>
                <a:gd name="T68" fmla="*/ 150 w 457"/>
                <a:gd name="T69" fmla="*/ 178 h 287"/>
                <a:gd name="T70" fmla="*/ 142 w 457"/>
                <a:gd name="T71" fmla="*/ 144 h 287"/>
                <a:gd name="T72" fmla="*/ 145 w 457"/>
                <a:gd name="T73" fmla="*/ 126 h 287"/>
                <a:gd name="T74" fmla="*/ 159 w 457"/>
                <a:gd name="T75" fmla="*/ 93 h 287"/>
                <a:gd name="T76" fmla="*/ 183 w 457"/>
                <a:gd name="T77" fmla="*/ 69 h 287"/>
                <a:gd name="T78" fmla="*/ 216 w 457"/>
                <a:gd name="T79" fmla="*/ 54 h 287"/>
                <a:gd name="T80" fmla="*/ 233 w 457"/>
                <a:gd name="T81" fmla="*/ 53 h 287"/>
                <a:gd name="T82" fmla="*/ 269 w 457"/>
                <a:gd name="T83" fmla="*/ 61 h 287"/>
                <a:gd name="T84" fmla="*/ 297 w 457"/>
                <a:gd name="T85" fmla="*/ 79 h 287"/>
                <a:gd name="T86" fmla="*/ 317 w 457"/>
                <a:gd name="T87" fmla="*/ 108 h 287"/>
                <a:gd name="T88" fmla="*/ 325 w 457"/>
                <a:gd name="T89" fmla="*/ 144 h 287"/>
                <a:gd name="T90" fmla="*/ 323 w 457"/>
                <a:gd name="T91" fmla="*/ 162 h 287"/>
                <a:gd name="T92" fmla="*/ 308 w 457"/>
                <a:gd name="T93" fmla="*/ 194 h 287"/>
                <a:gd name="T94" fmla="*/ 284 w 457"/>
                <a:gd name="T95" fmla="*/ 219 h 287"/>
                <a:gd name="T96" fmla="*/ 251 w 457"/>
                <a:gd name="T97" fmla="*/ 232 h 287"/>
                <a:gd name="T98" fmla="*/ 233 w 457"/>
                <a:gd name="T99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7" h="287">
                  <a:moveTo>
                    <a:pt x="455" y="134"/>
                  </a:moveTo>
                  <a:lnTo>
                    <a:pt x="455" y="134"/>
                  </a:lnTo>
                  <a:lnTo>
                    <a:pt x="429" y="103"/>
                  </a:lnTo>
                  <a:lnTo>
                    <a:pt x="403" y="75"/>
                  </a:lnTo>
                  <a:lnTo>
                    <a:pt x="375" y="53"/>
                  </a:lnTo>
                  <a:lnTo>
                    <a:pt x="346" y="35"/>
                  </a:lnTo>
                  <a:lnTo>
                    <a:pt x="333" y="26"/>
                  </a:lnTo>
                  <a:lnTo>
                    <a:pt x="318" y="20"/>
                  </a:lnTo>
                  <a:lnTo>
                    <a:pt x="304" y="13"/>
                  </a:lnTo>
                  <a:lnTo>
                    <a:pt x="289" y="9"/>
                  </a:lnTo>
                  <a:lnTo>
                    <a:pt x="274" y="5"/>
                  </a:lnTo>
                  <a:lnTo>
                    <a:pt x="260" y="2"/>
                  </a:lnTo>
                  <a:lnTo>
                    <a:pt x="243" y="0"/>
                  </a:lnTo>
                  <a:lnTo>
                    <a:pt x="229" y="0"/>
                  </a:lnTo>
                  <a:lnTo>
                    <a:pt x="214" y="0"/>
                  </a:lnTo>
                  <a:lnTo>
                    <a:pt x="199" y="2"/>
                  </a:lnTo>
                  <a:lnTo>
                    <a:pt x="185" y="5"/>
                  </a:lnTo>
                  <a:lnTo>
                    <a:pt x="170" y="9"/>
                  </a:lnTo>
                  <a:lnTo>
                    <a:pt x="155" y="13"/>
                  </a:lnTo>
                  <a:lnTo>
                    <a:pt x="141" y="20"/>
                  </a:lnTo>
                  <a:lnTo>
                    <a:pt x="126" y="26"/>
                  </a:lnTo>
                  <a:lnTo>
                    <a:pt x="111" y="35"/>
                  </a:lnTo>
                  <a:lnTo>
                    <a:pt x="84" y="53"/>
                  </a:lnTo>
                  <a:lnTo>
                    <a:pt x="56" y="75"/>
                  </a:lnTo>
                  <a:lnTo>
                    <a:pt x="30" y="103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30" y="185"/>
                  </a:lnTo>
                  <a:lnTo>
                    <a:pt x="56" y="212"/>
                  </a:lnTo>
                  <a:lnTo>
                    <a:pt x="84" y="235"/>
                  </a:lnTo>
                  <a:lnTo>
                    <a:pt x="111" y="253"/>
                  </a:lnTo>
                  <a:lnTo>
                    <a:pt x="126" y="261"/>
                  </a:lnTo>
                  <a:lnTo>
                    <a:pt x="141" y="268"/>
                  </a:lnTo>
                  <a:lnTo>
                    <a:pt x="155" y="274"/>
                  </a:lnTo>
                  <a:lnTo>
                    <a:pt x="170" y="278"/>
                  </a:lnTo>
                  <a:lnTo>
                    <a:pt x="185" y="282"/>
                  </a:lnTo>
                  <a:lnTo>
                    <a:pt x="199" y="284"/>
                  </a:lnTo>
                  <a:lnTo>
                    <a:pt x="214" y="286"/>
                  </a:lnTo>
                  <a:lnTo>
                    <a:pt x="229" y="287"/>
                  </a:lnTo>
                  <a:lnTo>
                    <a:pt x="243" y="286"/>
                  </a:lnTo>
                  <a:lnTo>
                    <a:pt x="260" y="284"/>
                  </a:lnTo>
                  <a:lnTo>
                    <a:pt x="274" y="282"/>
                  </a:lnTo>
                  <a:lnTo>
                    <a:pt x="289" y="278"/>
                  </a:lnTo>
                  <a:lnTo>
                    <a:pt x="304" y="274"/>
                  </a:lnTo>
                  <a:lnTo>
                    <a:pt x="318" y="268"/>
                  </a:lnTo>
                  <a:lnTo>
                    <a:pt x="333" y="261"/>
                  </a:lnTo>
                  <a:lnTo>
                    <a:pt x="346" y="253"/>
                  </a:lnTo>
                  <a:lnTo>
                    <a:pt x="375" y="235"/>
                  </a:lnTo>
                  <a:lnTo>
                    <a:pt x="403" y="212"/>
                  </a:lnTo>
                  <a:lnTo>
                    <a:pt x="429" y="185"/>
                  </a:lnTo>
                  <a:lnTo>
                    <a:pt x="455" y="154"/>
                  </a:lnTo>
                  <a:lnTo>
                    <a:pt x="455" y="154"/>
                  </a:lnTo>
                  <a:lnTo>
                    <a:pt x="457" y="149"/>
                  </a:lnTo>
                  <a:lnTo>
                    <a:pt x="457" y="144"/>
                  </a:lnTo>
                  <a:lnTo>
                    <a:pt x="457" y="139"/>
                  </a:lnTo>
                  <a:lnTo>
                    <a:pt x="455" y="134"/>
                  </a:lnTo>
                  <a:lnTo>
                    <a:pt x="455" y="134"/>
                  </a:lnTo>
                  <a:close/>
                  <a:moveTo>
                    <a:pt x="233" y="234"/>
                  </a:moveTo>
                  <a:lnTo>
                    <a:pt x="233" y="234"/>
                  </a:lnTo>
                  <a:lnTo>
                    <a:pt x="216" y="232"/>
                  </a:lnTo>
                  <a:lnTo>
                    <a:pt x="198" y="227"/>
                  </a:lnTo>
                  <a:lnTo>
                    <a:pt x="183" y="219"/>
                  </a:lnTo>
                  <a:lnTo>
                    <a:pt x="170" y="207"/>
                  </a:lnTo>
                  <a:lnTo>
                    <a:pt x="159" y="194"/>
                  </a:lnTo>
                  <a:lnTo>
                    <a:pt x="150" y="178"/>
                  </a:lnTo>
                  <a:lnTo>
                    <a:pt x="145" y="162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45" y="126"/>
                  </a:lnTo>
                  <a:lnTo>
                    <a:pt x="150" y="108"/>
                  </a:lnTo>
                  <a:lnTo>
                    <a:pt x="159" y="93"/>
                  </a:lnTo>
                  <a:lnTo>
                    <a:pt x="170" y="79"/>
                  </a:lnTo>
                  <a:lnTo>
                    <a:pt x="183" y="69"/>
                  </a:lnTo>
                  <a:lnTo>
                    <a:pt x="198" y="61"/>
                  </a:lnTo>
                  <a:lnTo>
                    <a:pt x="216" y="54"/>
                  </a:lnTo>
                  <a:lnTo>
                    <a:pt x="233" y="53"/>
                  </a:lnTo>
                  <a:lnTo>
                    <a:pt x="233" y="53"/>
                  </a:lnTo>
                  <a:lnTo>
                    <a:pt x="251" y="54"/>
                  </a:lnTo>
                  <a:lnTo>
                    <a:pt x="269" y="61"/>
                  </a:lnTo>
                  <a:lnTo>
                    <a:pt x="284" y="69"/>
                  </a:lnTo>
                  <a:lnTo>
                    <a:pt x="297" y="79"/>
                  </a:lnTo>
                  <a:lnTo>
                    <a:pt x="308" y="93"/>
                  </a:lnTo>
                  <a:lnTo>
                    <a:pt x="317" y="108"/>
                  </a:lnTo>
                  <a:lnTo>
                    <a:pt x="323" y="126"/>
                  </a:lnTo>
                  <a:lnTo>
                    <a:pt x="325" y="144"/>
                  </a:lnTo>
                  <a:lnTo>
                    <a:pt x="325" y="144"/>
                  </a:lnTo>
                  <a:lnTo>
                    <a:pt x="323" y="162"/>
                  </a:lnTo>
                  <a:lnTo>
                    <a:pt x="317" y="178"/>
                  </a:lnTo>
                  <a:lnTo>
                    <a:pt x="308" y="194"/>
                  </a:lnTo>
                  <a:lnTo>
                    <a:pt x="297" y="207"/>
                  </a:lnTo>
                  <a:lnTo>
                    <a:pt x="284" y="219"/>
                  </a:lnTo>
                  <a:lnTo>
                    <a:pt x="269" y="227"/>
                  </a:lnTo>
                  <a:lnTo>
                    <a:pt x="251" y="232"/>
                  </a:lnTo>
                  <a:lnTo>
                    <a:pt x="233" y="234"/>
                  </a:lnTo>
                  <a:lnTo>
                    <a:pt x="23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3"/>
            <p:cNvSpPr>
              <a:spLocks/>
            </p:cNvSpPr>
            <p:nvPr/>
          </p:nvSpPr>
          <p:spPr bwMode="auto">
            <a:xfrm>
              <a:off x="3551748" y="1432149"/>
              <a:ext cx="133026" cy="134488"/>
            </a:xfrm>
            <a:custGeom>
              <a:avLst/>
              <a:gdLst>
                <a:gd name="T0" fmla="*/ 45 w 91"/>
                <a:gd name="T1" fmla="*/ 0 h 92"/>
                <a:gd name="T2" fmla="*/ 45 w 91"/>
                <a:gd name="T3" fmla="*/ 0 h 92"/>
                <a:gd name="T4" fmla="*/ 37 w 91"/>
                <a:gd name="T5" fmla="*/ 2 h 92"/>
                <a:gd name="T6" fmla="*/ 28 w 91"/>
                <a:gd name="T7" fmla="*/ 3 h 92"/>
                <a:gd name="T8" fmla="*/ 21 w 91"/>
                <a:gd name="T9" fmla="*/ 8 h 92"/>
                <a:gd name="T10" fmla="*/ 13 w 91"/>
                <a:gd name="T11" fmla="*/ 13 h 92"/>
                <a:gd name="T12" fmla="*/ 8 w 91"/>
                <a:gd name="T13" fmla="*/ 20 h 92"/>
                <a:gd name="T14" fmla="*/ 3 w 91"/>
                <a:gd name="T15" fmla="*/ 28 h 92"/>
                <a:gd name="T16" fmla="*/ 1 w 91"/>
                <a:gd name="T17" fmla="*/ 36 h 92"/>
                <a:gd name="T18" fmla="*/ 0 w 91"/>
                <a:gd name="T19" fmla="*/ 46 h 92"/>
                <a:gd name="T20" fmla="*/ 0 w 91"/>
                <a:gd name="T21" fmla="*/ 46 h 92"/>
                <a:gd name="T22" fmla="*/ 1 w 91"/>
                <a:gd name="T23" fmla="*/ 54 h 92"/>
                <a:gd name="T24" fmla="*/ 3 w 91"/>
                <a:gd name="T25" fmla="*/ 64 h 92"/>
                <a:gd name="T26" fmla="*/ 8 w 91"/>
                <a:gd name="T27" fmla="*/ 70 h 92"/>
                <a:gd name="T28" fmla="*/ 13 w 91"/>
                <a:gd name="T29" fmla="*/ 77 h 92"/>
                <a:gd name="T30" fmla="*/ 21 w 91"/>
                <a:gd name="T31" fmla="*/ 83 h 92"/>
                <a:gd name="T32" fmla="*/ 28 w 91"/>
                <a:gd name="T33" fmla="*/ 87 h 92"/>
                <a:gd name="T34" fmla="*/ 37 w 91"/>
                <a:gd name="T35" fmla="*/ 90 h 92"/>
                <a:gd name="T36" fmla="*/ 45 w 91"/>
                <a:gd name="T37" fmla="*/ 92 h 92"/>
                <a:gd name="T38" fmla="*/ 45 w 91"/>
                <a:gd name="T39" fmla="*/ 92 h 92"/>
                <a:gd name="T40" fmla="*/ 55 w 91"/>
                <a:gd name="T41" fmla="*/ 90 h 92"/>
                <a:gd name="T42" fmla="*/ 63 w 91"/>
                <a:gd name="T43" fmla="*/ 87 h 92"/>
                <a:gd name="T44" fmla="*/ 72 w 91"/>
                <a:gd name="T45" fmla="*/ 83 h 92"/>
                <a:gd name="T46" fmla="*/ 78 w 91"/>
                <a:gd name="T47" fmla="*/ 77 h 92"/>
                <a:gd name="T48" fmla="*/ 83 w 91"/>
                <a:gd name="T49" fmla="*/ 70 h 92"/>
                <a:gd name="T50" fmla="*/ 88 w 91"/>
                <a:gd name="T51" fmla="*/ 64 h 92"/>
                <a:gd name="T52" fmla="*/ 89 w 91"/>
                <a:gd name="T53" fmla="*/ 54 h 92"/>
                <a:gd name="T54" fmla="*/ 91 w 91"/>
                <a:gd name="T55" fmla="*/ 46 h 92"/>
                <a:gd name="T56" fmla="*/ 91 w 91"/>
                <a:gd name="T57" fmla="*/ 46 h 92"/>
                <a:gd name="T58" fmla="*/ 89 w 91"/>
                <a:gd name="T59" fmla="*/ 36 h 92"/>
                <a:gd name="T60" fmla="*/ 88 w 91"/>
                <a:gd name="T61" fmla="*/ 28 h 92"/>
                <a:gd name="T62" fmla="*/ 83 w 91"/>
                <a:gd name="T63" fmla="*/ 20 h 92"/>
                <a:gd name="T64" fmla="*/ 78 w 91"/>
                <a:gd name="T65" fmla="*/ 13 h 92"/>
                <a:gd name="T66" fmla="*/ 72 w 91"/>
                <a:gd name="T67" fmla="*/ 8 h 92"/>
                <a:gd name="T68" fmla="*/ 63 w 91"/>
                <a:gd name="T69" fmla="*/ 3 h 92"/>
                <a:gd name="T70" fmla="*/ 55 w 91"/>
                <a:gd name="T71" fmla="*/ 2 h 92"/>
                <a:gd name="T72" fmla="*/ 45 w 91"/>
                <a:gd name="T73" fmla="*/ 0 h 92"/>
                <a:gd name="T74" fmla="*/ 45 w 91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lnTo>
                    <a:pt x="45" y="0"/>
                  </a:lnTo>
                  <a:lnTo>
                    <a:pt x="37" y="2"/>
                  </a:lnTo>
                  <a:lnTo>
                    <a:pt x="28" y="3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3" y="28"/>
                  </a:lnTo>
                  <a:lnTo>
                    <a:pt x="1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8" y="70"/>
                  </a:lnTo>
                  <a:lnTo>
                    <a:pt x="13" y="77"/>
                  </a:lnTo>
                  <a:lnTo>
                    <a:pt x="21" y="83"/>
                  </a:lnTo>
                  <a:lnTo>
                    <a:pt x="28" y="87"/>
                  </a:lnTo>
                  <a:lnTo>
                    <a:pt x="37" y="90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55" y="90"/>
                  </a:lnTo>
                  <a:lnTo>
                    <a:pt x="63" y="87"/>
                  </a:lnTo>
                  <a:lnTo>
                    <a:pt x="72" y="83"/>
                  </a:lnTo>
                  <a:lnTo>
                    <a:pt x="78" y="77"/>
                  </a:lnTo>
                  <a:lnTo>
                    <a:pt x="83" y="70"/>
                  </a:lnTo>
                  <a:lnTo>
                    <a:pt x="88" y="64"/>
                  </a:lnTo>
                  <a:lnTo>
                    <a:pt x="89" y="54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9" y="36"/>
                  </a:lnTo>
                  <a:lnTo>
                    <a:pt x="88" y="28"/>
                  </a:lnTo>
                  <a:lnTo>
                    <a:pt x="83" y="20"/>
                  </a:lnTo>
                  <a:lnTo>
                    <a:pt x="78" y="13"/>
                  </a:lnTo>
                  <a:lnTo>
                    <a:pt x="72" y="8"/>
                  </a:lnTo>
                  <a:lnTo>
                    <a:pt x="63" y="3"/>
                  </a:lnTo>
                  <a:lnTo>
                    <a:pt x="55" y="2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Subtitle 2"/>
          <p:cNvSpPr txBox="1">
            <a:spLocks/>
          </p:cNvSpPr>
          <p:nvPr/>
        </p:nvSpPr>
        <p:spPr bwMode="auto">
          <a:xfrm>
            <a:off x="-4238" y="51470"/>
            <a:ext cx="385615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BC Team: </a:t>
            </a:r>
            <a:r>
              <a:rPr lang="en-GB" altLang="en-US" sz="2000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What is their role?</a:t>
            </a:r>
            <a:endParaRPr lang="en-GB" altLang="en-US" sz="200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52137" y="3291829"/>
            <a:ext cx="3440344" cy="1677371"/>
          </a:xfrm>
          <a:prstGeom prst="roundRect">
            <a:avLst>
              <a:gd name="adj" fmla="val 13964"/>
            </a:avLst>
          </a:prstGeom>
          <a:solidFill>
            <a:schemeClr val="bg1"/>
          </a:solidFill>
          <a:ln w="57150">
            <a:solidFill>
              <a:srgbClr val="2F49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-4238" y="195486"/>
            <a:ext cx="385615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AMC4 TEAM</a:t>
            </a:r>
            <a:b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5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6987" y="1251878"/>
            <a:ext cx="326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+mj-lt"/>
              </a:rPr>
              <a:t>Nancy VANHAVERBEKE</a:t>
            </a:r>
            <a:endParaRPr lang="en-GB" sz="1400" b="0" dirty="0" smtClean="0">
              <a:solidFill>
                <a:srgbClr val="0070C0"/>
              </a:solidFill>
              <a:latin typeface="+mj-lt"/>
            </a:endParaRPr>
          </a:p>
          <a:p>
            <a:r>
              <a:rPr lang="en-GB" sz="1400" b="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GB" sz="1400" b="0" dirty="0" smtClean="0">
                <a:solidFill>
                  <a:srgbClr val="000000"/>
                </a:solidFill>
                <a:latin typeface="+mj-lt"/>
              </a:rPr>
              <a:t>Head of Unit AMC.4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731" y="3726147"/>
            <a:ext cx="48503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+mj-lt"/>
              </a:rPr>
              <a:t>But also: </a:t>
            </a:r>
          </a:p>
          <a:p>
            <a:r>
              <a:rPr lang="en-GB" sz="1400" dirty="0" smtClean="0">
                <a:solidFill>
                  <a:srgbClr val="0070C0"/>
                </a:solidFill>
                <a:latin typeface="+mj-lt"/>
              </a:rPr>
              <a:t>4 teams – 60 staff members</a:t>
            </a:r>
            <a:endParaRPr lang="fr-BE" sz="1400" dirty="0">
              <a:solidFill>
                <a:srgbClr val="0070C0"/>
              </a:solidFill>
              <a:latin typeface="+mj-lt"/>
            </a:endParaRPr>
          </a:p>
          <a:p>
            <a:r>
              <a:rPr lang="fr-BE" sz="1400" dirty="0" err="1" smtClean="0">
                <a:solidFill>
                  <a:srgbClr val="0070C0"/>
                </a:solidFill>
                <a:latin typeface="+mj-lt"/>
              </a:rPr>
              <a:t>serving</a:t>
            </a:r>
            <a:r>
              <a:rPr lang="fr-BE" sz="1400" dirty="0" smtClean="0">
                <a:solidFill>
                  <a:srgbClr val="0070C0"/>
                </a:solidFill>
                <a:latin typeface="+mj-lt"/>
              </a:rPr>
              <a:t> DG DEVCO</a:t>
            </a:r>
            <a:r>
              <a:rPr lang="fr-BE" sz="1400" dirty="0">
                <a:solidFill>
                  <a:srgbClr val="0070C0"/>
                </a:solidFill>
                <a:latin typeface="+mj-lt"/>
              </a:rPr>
              <a:t>, NEAR, ECHO, FPI, TRADE </a:t>
            </a:r>
            <a:r>
              <a:rPr lang="fr-BE" sz="1400" dirty="0" smtClean="0">
                <a:solidFill>
                  <a:srgbClr val="0070C0"/>
                </a:solidFill>
                <a:latin typeface="+mj-lt"/>
              </a:rPr>
              <a:t>Del </a:t>
            </a:r>
          </a:p>
          <a:p>
            <a:r>
              <a:rPr lang="fr-BE" sz="1400" dirty="0" smtClean="0">
                <a:solidFill>
                  <a:srgbClr val="0070C0"/>
                </a:solidFill>
                <a:latin typeface="+mj-lt"/>
              </a:rPr>
              <a:t>&amp; </a:t>
            </a:r>
            <a:r>
              <a:rPr lang="fr-BE" sz="1400" dirty="0" err="1" smtClean="0">
                <a:solidFill>
                  <a:srgbClr val="0070C0"/>
                </a:solidFill>
                <a:latin typeface="+mj-lt"/>
              </a:rPr>
              <a:t>other</a:t>
            </a:r>
            <a:r>
              <a:rPr lang="fr-BE" sz="1400" dirty="0" smtClean="0">
                <a:solidFill>
                  <a:srgbClr val="0070C0"/>
                </a:solidFill>
                <a:latin typeface="+mj-lt"/>
              </a:rPr>
              <a:t> Non </a:t>
            </a:r>
            <a:r>
              <a:rPr lang="fr-BE" sz="1400" dirty="0" err="1" smtClean="0">
                <a:solidFill>
                  <a:srgbClr val="0070C0"/>
                </a:solidFill>
                <a:latin typeface="+mj-lt"/>
              </a:rPr>
              <a:t>Relex</a:t>
            </a:r>
            <a:r>
              <a:rPr lang="fr-BE" sz="1400" dirty="0" smtClean="0">
                <a:solidFill>
                  <a:srgbClr val="0070C0"/>
                </a:solidFill>
                <a:latin typeface="+mj-lt"/>
              </a:rPr>
              <a:t> DG </a:t>
            </a:r>
            <a:r>
              <a:rPr lang="fr-BE" sz="1400" dirty="0" err="1" smtClean="0">
                <a:solidFill>
                  <a:srgbClr val="0070C0"/>
                </a:solidFill>
                <a:latin typeface="+mj-lt"/>
              </a:rPr>
              <a:t>posts</a:t>
            </a:r>
            <a:r>
              <a:rPr lang="fr-BE" sz="1400" dirty="0" smtClean="0">
                <a:solidFill>
                  <a:srgbClr val="0070C0"/>
                </a:solidFill>
                <a:latin typeface="+mj-lt"/>
              </a:rPr>
              <a:t> in DEL) </a:t>
            </a:r>
            <a:r>
              <a:rPr lang="fr-BE" sz="1400" dirty="0">
                <a:solidFill>
                  <a:srgbClr val="0070C0"/>
                </a:solidFill>
                <a:latin typeface="+mj-lt"/>
              </a:rPr>
              <a:t>= </a:t>
            </a:r>
            <a:r>
              <a:rPr lang="fr-BE" sz="1400" dirty="0" smtClean="0">
                <a:solidFill>
                  <a:srgbClr val="0070C0"/>
                </a:solidFill>
                <a:latin typeface="+mj-lt"/>
              </a:rPr>
              <a:t>+/- 7000 staff </a:t>
            </a:r>
            <a:r>
              <a:rPr lang="fr-BE" sz="1400" dirty="0" err="1" smtClean="0">
                <a:solidFill>
                  <a:srgbClr val="0070C0"/>
                </a:solidFill>
                <a:latin typeface="+mj-lt"/>
              </a:rPr>
              <a:t>members</a:t>
            </a:r>
            <a:endParaRPr lang="fr-BE" sz="1400" dirty="0">
              <a:solidFill>
                <a:srgbClr val="0070C0"/>
              </a:solidFill>
              <a:latin typeface="+mj-lt"/>
            </a:endParaRPr>
          </a:p>
          <a:p>
            <a:endParaRPr lang="en-GB" sz="1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4545524"/>
            <a:ext cx="3134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3"/>
              </a:rPr>
              <a:t>HR-AMC-J30@ec.europa.eu</a:t>
            </a:r>
            <a:endParaRPr lang="en-GB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6989" y="254651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+mj-lt"/>
              </a:rPr>
              <a:t>Patricio NOLASCO</a:t>
            </a:r>
            <a:r>
              <a:rPr lang="en-GB" sz="1400" dirty="0" smtClean="0">
                <a:solidFill>
                  <a:schemeClr val="tx1"/>
                </a:solidFill>
                <a:latin typeface="+mj-lt"/>
              </a:rPr>
              <a:t>	</a:t>
            </a:r>
          </a:p>
          <a:p>
            <a:r>
              <a:rPr lang="en-GB" sz="1400" b="0" dirty="0">
                <a:solidFill>
                  <a:srgbClr val="000000"/>
                </a:solidFill>
                <a:latin typeface="+mj-lt"/>
              </a:rPr>
              <a:t>Deputy </a:t>
            </a:r>
            <a:r>
              <a:rPr lang="en-GB" sz="1400" b="0" dirty="0" err="1" smtClean="0">
                <a:solidFill>
                  <a:srgbClr val="000000"/>
                </a:solidFill>
                <a:latin typeface="+mj-lt"/>
              </a:rPr>
              <a:t>HoU</a:t>
            </a:r>
            <a:r>
              <a:rPr lang="en-GB" sz="1400" b="0" dirty="0" smtClean="0">
                <a:solidFill>
                  <a:srgbClr val="000000"/>
                </a:solidFill>
                <a:latin typeface="+mj-lt"/>
              </a:rPr>
              <a:t> AMC.4</a:t>
            </a:r>
            <a:endParaRPr lang="en-GB" sz="1400" b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6" name="Group"/>
          <p:cNvGrpSpPr/>
          <p:nvPr/>
        </p:nvGrpSpPr>
        <p:grpSpPr>
          <a:xfrm>
            <a:off x="5615360" y="3439331"/>
            <a:ext cx="838262" cy="452319"/>
            <a:chOff x="9774729" y="1359058"/>
            <a:chExt cx="666591" cy="381536"/>
          </a:xfrm>
          <a:solidFill>
            <a:srgbClr val="0070C0"/>
          </a:solidFill>
        </p:grpSpPr>
        <p:sp>
          <p:nvSpPr>
            <p:cNvPr id="27" name="Freeform 350"/>
            <p:cNvSpPr>
              <a:spLocks/>
            </p:cNvSpPr>
            <p:nvPr/>
          </p:nvSpPr>
          <p:spPr bwMode="auto">
            <a:xfrm>
              <a:off x="9900446" y="1359058"/>
              <a:ext cx="415158" cy="381536"/>
            </a:xfrm>
            <a:custGeom>
              <a:avLst/>
              <a:gdLst>
                <a:gd name="T0" fmla="*/ 0 w 284"/>
                <a:gd name="T1" fmla="*/ 252 h 261"/>
                <a:gd name="T2" fmla="*/ 2 w 284"/>
                <a:gd name="T3" fmla="*/ 257 h 261"/>
                <a:gd name="T4" fmla="*/ 8 w 284"/>
                <a:gd name="T5" fmla="*/ 261 h 261"/>
                <a:gd name="T6" fmla="*/ 275 w 284"/>
                <a:gd name="T7" fmla="*/ 261 h 261"/>
                <a:gd name="T8" fmla="*/ 280 w 284"/>
                <a:gd name="T9" fmla="*/ 257 h 261"/>
                <a:gd name="T10" fmla="*/ 284 w 284"/>
                <a:gd name="T11" fmla="*/ 252 h 261"/>
                <a:gd name="T12" fmla="*/ 284 w 284"/>
                <a:gd name="T13" fmla="*/ 234 h 261"/>
                <a:gd name="T14" fmla="*/ 275 w 284"/>
                <a:gd name="T15" fmla="*/ 208 h 261"/>
                <a:gd name="T16" fmla="*/ 254 w 284"/>
                <a:gd name="T17" fmla="*/ 186 h 261"/>
                <a:gd name="T18" fmla="*/ 223 w 284"/>
                <a:gd name="T19" fmla="*/ 168 h 261"/>
                <a:gd name="T20" fmla="*/ 184 w 284"/>
                <a:gd name="T21" fmla="*/ 156 h 261"/>
                <a:gd name="T22" fmla="*/ 181 w 284"/>
                <a:gd name="T23" fmla="*/ 155 h 261"/>
                <a:gd name="T24" fmla="*/ 176 w 284"/>
                <a:gd name="T25" fmla="*/ 150 h 261"/>
                <a:gd name="T26" fmla="*/ 176 w 284"/>
                <a:gd name="T27" fmla="*/ 148 h 261"/>
                <a:gd name="T28" fmla="*/ 179 w 284"/>
                <a:gd name="T29" fmla="*/ 142 h 261"/>
                <a:gd name="T30" fmla="*/ 186 w 284"/>
                <a:gd name="T31" fmla="*/ 135 h 261"/>
                <a:gd name="T32" fmla="*/ 196 w 284"/>
                <a:gd name="T33" fmla="*/ 120 h 261"/>
                <a:gd name="T34" fmla="*/ 202 w 284"/>
                <a:gd name="T35" fmla="*/ 94 h 261"/>
                <a:gd name="T36" fmla="*/ 204 w 284"/>
                <a:gd name="T37" fmla="*/ 73 h 261"/>
                <a:gd name="T38" fmla="*/ 199 w 284"/>
                <a:gd name="T39" fmla="*/ 44 h 261"/>
                <a:gd name="T40" fmla="*/ 184 w 284"/>
                <a:gd name="T41" fmla="*/ 21 h 261"/>
                <a:gd name="T42" fmla="*/ 165 w 284"/>
                <a:gd name="T43" fmla="*/ 5 h 261"/>
                <a:gd name="T44" fmla="*/ 142 w 284"/>
                <a:gd name="T45" fmla="*/ 0 h 261"/>
                <a:gd name="T46" fmla="*/ 129 w 284"/>
                <a:gd name="T47" fmla="*/ 1 h 261"/>
                <a:gd name="T48" fmla="*/ 106 w 284"/>
                <a:gd name="T49" fmla="*/ 11 h 261"/>
                <a:gd name="T50" fmla="*/ 90 w 284"/>
                <a:gd name="T51" fmla="*/ 31 h 261"/>
                <a:gd name="T52" fmla="*/ 82 w 284"/>
                <a:gd name="T53" fmla="*/ 58 h 261"/>
                <a:gd name="T54" fmla="*/ 80 w 284"/>
                <a:gd name="T55" fmla="*/ 73 h 261"/>
                <a:gd name="T56" fmla="*/ 85 w 284"/>
                <a:gd name="T57" fmla="*/ 112 h 261"/>
                <a:gd name="T58" fmla="*/ 91 w 284"/>
                <a:gd name="T59" fmla="*/ 128 h 261"/>
                <a:gd name="T60" fmla="*/ 103 w 284"/>
                <a:gd name="T61" fmla="*/ 142 h 261"/>
                <a:gd name="T62" fmla="*/ 106 w 284"/>
                <a:gd name="T63" fmla="*/ 143 h 261"/>
                <a:gd name="T64" fmla="*/ 106 w 284"/>
                <a:gd name="T65" fmla="*/ 148 h 261"/>
                <a:gd name="T66" fmla="*/ 106 w 284"/>
                <a:gd name="T67" fmla="*/ 150 h 261"/>
                <a:gd name="T68" fmla="*/ 103 w 284"/>
                <a:gd name="T69" fmla="*/ 155 h 261"/>
                <a:gd name="T70" fmla="*/ 99 w 284"/>
                <a:gd name="T71" fmla="*/ 156 h 261"/>
                <a:gd name="T72" fmla="*/ 59 w 284"/>
                <a:gd name="T73" fmla="*/ 168 h 261"/>
                <a:gd name="T74" fmla="*/ 28 w 284"/>
                <a:gd name="T75" fmla="*/ 186 h 261"/>
                <a:gd name="T76" fmla="*/ 7 w 284"/>
                <a:gd name="T77" fmla="*/ 208 h 261"/>
                <a:gd name="T78" fmla="*/ 0 w 284"/>
                <a:gd name="T79" fmla="*/ 23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4" h="261">
                  <a:moveTo>
                    <a:pt x="0" y="252"/>
                  </a:moveTo>
                  <a:lnTo>
                    <a:pt x="0" y="252"/>
                  </a:lnTo>
                  <a:lnTo>
                    <a:pt x="0" y="256"/>
                  </a:lnTo>
                  <a:lnTo>
                    <a:pt x="2" y="257"/>
                  </a:lnTo>
                  <a:lnTo>
                    <a:pt x="5" y="261"/>
                  </a:lnTo>
                  <a:lnTo>
                    <a:pt x="8" y="261"/>
                  </a:lnTo>
                  <a:lnTo>
                    <a:pt x="275" y="261"/>
                  </a:lnTo>
                  <a:lnTo>
                    <a:pt x="275" y="261"/>
                  </a:lnTo>
                  <a:lnTo>
                    <a:pt x="279" y="261"/>
                  </a:lnTo>
                  <a:lnTo>
                    <a:pt x="280" y="257"/>
                  </a:lnTo>
                  <a:lnTo>
                    <a:pt x="282" y="256"/>
                  </a:lnTo>
                  <a:lnTo>
                    <a:pt x="284" y="252"/>
                  </a:lnTo>
                  <a:lnTo>
                    <a:pt x="284" y="234"/>
                  </a:lnTo>
                  <a:lnTo>
                    <a:pt x="284" y="234"/>
                  </a:lnTo>
                  <a:lnTo>
                    <a:pt x="282" y="221"/>
                  </a:lnTo>
                  <a:lnTo>
                    <a:pt x="275" y="208"/>
                  </a:lnTo>
                  <a:lnTo>
                    <a:pt x="267" y="195"/>
                  </a:lnTo>
                  <a:lnTo>
                    <a:pt x="254" y="186"/>
                  </a:lnTo>
                  <a:lnTo>
                    <a:pt x="240" y="176"/>
                  </a:lnTo>
                  <a:lnTo>
                    <a:pt x="223" y="168"/>
                  </a:lnTo>
                  <a:lnTo>
                    <a:pt x="204" y="161"/>
                  </a:lnTo>
                  <a:lnTo>
                    <a:pt x="184" y="156"/>
                  </a:lnTo>
                  <a:lnTo>
                    <a:pt x="184" y="156"/>
                  </a:lnTo>
                  <a:lnTo>
                    <a:pt x="181" y="155"/>
                  </a:lnTo>
                  <a:lnTo>
                    <a:pt x="178" y="153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8" y="143"/>
                  </a:lnTo>
                  <a:lnTo>
                    <a:pt x="179" y="142"/>
                  </a:lnTo>
                  <a:lnTo>
                    <a:pt x="179" y="142"/>
                  </a:lnTo>
                  <a:lnTo>
                    <a:pt x="186" y="135"/>
                  </a:lnTo>
                  <a:lnTo>
                    <a:pt x="191" y="128"/>
                  </a:lnTo>
                  <a:lnTo>
                    <a:pt x="196" y="120"/>
                  </a:lnTo>
                  <a:lnTo>
                    <a:pt x="199" y="112"/>
                  </a:lnTo>
                  <a:lnTo>
                    <a:pt x="202" y="94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02" y="58"/>
                  </a:lnTo>
                  <a:lnTo>
                    <a:pt x="199" y="44"/>
                  </a:lnTo>
                  <a:lnTo>
                    <a:pt x="192" y="31"/>
                  </a:lnTo>
                  <a:lnTo>
                    <a:pt x="184" y="21"/>
                  </a:lnTo>
                  <a:lnTo>
                    <a:pt x="176" y="11"/>
                  </a:lnTo>
                  <a:lnTo>
                    <a:pt x="165" y="5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9" y="1"/>
                  </a:lnTo>
                  <a:lnTo>
                    <a:pt x="117" y="5"/>
                  </a:lnTo>
                  <a:lnTo>
                    <a:pt x="106" y="11"/>
                  </a:lnTo>
                  <a:lnTo>
                    <a:pt x="98" y="21"/>
                  </a:lnTo>
                  <a:lnTo>
                    <a:pt x="90" y="31"/>
                  </a:lnTo>
                  <a:lnTo>
                    <a:pt x="85" y="44"/>
                  </a:lnTo>
                  <a:lnTo>
                    <a:pt x="82" y="58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0" y="94"/>
                  </a:lnTo>
                  <a:lnTo>
                    <a:pt x="85" y="112"/>
                  </a:lnTo>
                  <a:lnTo>
                    <a:pt x="88" y="120"/>
                  </a:lnTo>
                  <a:lnTo>
                    <a:pt x="91" y="128"/>
                  </a:lnTo>
                  <a:lnTo>
                    <a:pt x="96" y="135"/>
                  </a:lnTo>
                  <a:lnTo>
                    <a:pt x="103" y="142"/>
                  </a:lnTo>
                  <a:lnTo>
                    <a:pt x="103" y="142"/>
                  </a:lnTo>
                  <a:lnTo>
                    <a:pt x="106" y="143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3"/>
                  </a:lnTo>
                  <a:lnTo>
                    <a:pt x="103" y="155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78" y="161"/>
                  </a:lnTo>
                  <a:lnTo>
                    <a:pt x="59" y="168"/>
                  </a:lnTo>
                  <a:lnTo>
                    <a:pt x="42" y="176"/>
                  </a:lnTo>
                  <a:lnTo>
                    <a:pt x="28" y="186"/>
                  </a:lnTo>
                  <a:lnTo>
                    <a:pt x="16" y="195"/>
                  </a:lnTo>
                  <a:lnTo>
                    <a:pt x="7" y="208"/>
                  </a:lnTo>
                  <a:lnTo>
                    <a:pt x="2" y="221"/>
                  </a:lnTo>
                  <a:lnTo>
                    <a:pt x="0" y="234"/>
                  </a:lnTo>
                  <a:lnTo>
                    <a:pt x="0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51"/>
            <p:cNvSpPr>
              <a:spLocks/>
            </p:cNvSpPr>
            <p:nvPr/>
          </p:nvSpPr>
          <p:spPr bwMode="auto">
            <a:xfrm>
              <a:off x="9774729" y="1408760"/>
              <a:ext cx="216350" cy="280670"/>
            </a:xfrm>
            <a:custGeom>
              <a:avLst/>
              <a:gdLst>
                <a:gd name="T0" fmla="*/ 135 w 148"/>
                <a:gd name="T1" fmla="*/ 124 h 192"/>
                <a:gd name="T2" fmla="*/ 138 w 148"/>
                <a:gd name="T3" fmla="*/ 119 h 192"/>
                <a:gd name="T4" fmla="*/ 135 w 148"/>
                <a:gd name="T5" fmla="*/ 116 h 192"/>
                <a:gd name="T6" fmla="*/ 133 w 148"/>
                <a:gd name="T7" fmla="*/ 116 h 192"/>
                <a:gd name="T8" fmla="*/ 130 w 148"/>
                <a:gd name="T9" fmla="*/ 112 h 192"/>
                <a:gd name="T10" fmla="*/ 128 w 148"/>
                <a:gd name="T11" fmla="*/ 109 h 192"/>
                <a:gd name="T12" fmla="*/ 132 w 148"/>
                <a:gd name="T13" fmla="*/ 104 h 192"/>
                <a:gd name="T14" fmla="*/ 137 w 148"/>
                <a:gd name="T15" fmla="*/ 99 h 192"/>
                <a:gd name="T16" fmla="*/ 145 w 148"/>
                <a:gd name="T17" fmla="*/ 83 h 192"/>
                <a:gd name="T18" fmla="*/ 148 w 148"/>
                <a:gd name="T19" fmla="*/ 54 h 192"/>
                <a:gd name="T20" fmla="*/ 148 w 148"/>
                <a:gd name="T21" fmla="*/ 42 h 192"/>
                <a:gd name="T22" fmla="*/ 141 w 148"/>
                <a:gd name="T23" fmla="*/ 23 h 192"/>
                <a:gd name="T24" fmla="*/ 128 w 148"/>
                <a:gd name="T25" fmla="*/ 10 h 192"/>
                <a:gd name="T26" fmla="*/ 112 w 148"/>
                <a:gd name="T27" fmla="*/ 2 h 192"/>
                <a:gd name="T28" fmla="*/ 102 w 148"/>
                <a:gd name="T29" fmla="*/ 0 h 192"/>
                <a:gd name="T30" fmla="*/ 86 w 148"/>
                <a:gd name="T31" fmla="*/ 5 h 192"/>
                <a:gd name="T32" fmla="*/ 71 w 148"/>
                <a:gd name="T33" fmla="*/ 16 h 192"/>
                <a:gd name="T34" fmla="*/ 62 w 148"/>
                <a:gd name="T35" fmla="*/ 33 h 192"/>
                <a:gd name="T36" fmla="*/ 58 w 148"/>
                <a:gd name="T37" fmla="*/ 54 h 192"/>
                <a:gd name="T38" fmla="*/ 58 w 148"/>
                <a:gd name="T39" fmla="*/ 70 h 192"/>
                <a:gd name="T40" fmla="*/ 66 w 148"/>
                <a:gd name="T41" fmla="*/ 94 h 192"/>
                <a:gd name="T42" fmla="*/ 75 w 148"/>
                <a:gd name="T43" fmla="*/ 104 h 192"/>
                <a:gd name="T44" fmla="*/ 76 w 148"/>
                <a:gd name="T45" fmla="*/ 106 h 192"/>
                <a:gd name="T46" fmla="*/ 78 w 148"/>
                <a:gd name="T47" fmla="*/ 109 h 192"/>
                <a:gd name="T48" fmla="*/ 76 w 148"/>
                <a:gd name="T49" fmla="*/ 112 h 192"/>
                <a:gd name="T50" fmla="*/ 73 w 148"/>
                <a:gd name="T51" fmla="*/ 116 h 192"/>
                <a:gd name="T52" fmla="*/ 44 w 148"/>
                <a:gd name="T53" fmla="*/ 124 h 192"/>
                <a:gd name="T54" fmla="*/ 19 w 148"/>
                <a:gd name="T55" fmla="*/ 137 h 192"/>
                <a:gd name="T56" fmla="*/ 5 w 148"/>
                <a:gd name="T57" fmla="*/ 153 h 192"/>
                <a:gd name="T58" fmla="*/ 0 w 148"/>
                <a:gd name="T59" fmla="*/ 173 h 192"/>
                <a:gd name="T60" fmla="*/ 0 w 148"/>
                <a:gd name="T61" fmla="*/ 187 h 192"/>
                <a:gd name="T62" fmla="*/ 5 w 148"/>
                <a:gd name="T63" fmla="*/ 192 h 192"/>
                <a:gd name="T64" fmla="*/ 70 w 148"/>
                <a:gd name="T65" fmla="*/ 192 h 192"/>
                <a:gd name="T66" fmla="*/ 75 w 148"/>
                <a:gd name="T67" fmla="*/ 187 h 192"/>
                <a:gd name="T68" fmla="*/ 78 w 148"/>
                <a:gd name="T69" fmla="*/ 178 h 192"/>
                <a:gd name="T70" fmla="*/ 88 w 148"/>
                <a:gd name="T71" fmla="*/ 160 h 192"/>
                <a:gd name="T72" fmla="*/ 102 w 148"/>
                <a:gd name="T73" fmla="*/ 143 h 192"/>
                <a:gd name="T74" fmla="*/ 124 w 148"/>
                <a:gd name="T75" fmla="*/ 130 h 192"/>
                <a:gd name="T76" fmla="*/ 135 w 148"/>
                <a:gd name="T77" fmla="*/ 12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92">
                  <a:moveTo>
                    <a:pt x="135" y="124"/>
                  </a:moveTo>
                  <a:lnTo>
                    <a:pt x="135" y="124"/>
                  </a:lnTo>
                  <a:lnTo>
                    <a:pt x="138" y="122"/>
                  </a:lnTo>
                  <a:lnTo>
                    <a:pt x="138" y="119"/>
                  </a:lnTo>
                  <a:lnTo>
                    <a:pt x="137" y="117"/>
                  </a:lnTo>
                  <a:lnTo>
                    <a:pt x="135" y="116"/>
                  </a:lnTo>
                  <a:lnTo>
                    <a:pt x="135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0" y="112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30" y="106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37" y="99"/>
                  </a:lnTo>
                  <a:lnTo>
                    <a:pt x="140" y="94"/>
                  </a:lnTo>
                  <a:lnTo>
                    <a:pt x="145" y="83"/>
                  </a:lnTo>
                  <a:lnTo>
                    <a:pt x="148" y="70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48" y="42"/>
                  </a:lnTo>
                  <a:lnTo>
                    <a:pt x="145" y="33"/>
                  </a:lnTo>
                  <a:lnTo>
                    <a:pt x="141" y="23"/>
                  </a:lnTo>
                  <a:lnTo>
                    <a:pt x="135" y="16"/>
                  </a:lnTo>
                  <a:lnTo>
                    <a:pt x="128" y="10"/>
                  </a:lnTo>
                  <a:lnTo>
                    <a:pt x="120" y="5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4" y="2"/>
                  </a:lnTo>
                  <a:lnTo>
                    <a:pt x="86" y="5"/>
                  </a:lnTo>
                  <a:lnTo>
                    <a:pt x="78" y="10"/>
                  </a:lnTo>
                  <a:lnTo>
                    <a:pt x="71" y="16"/>
                  </a:lnTo>
                  <a:lnTo>
                    <a:pt x="65" y="23"/>
                  </a:lnTo>
                  <a:lnTo>
                    <a:pt x="62" y="33"/>
                  </a:lnTo>
                  <a:lnTo>
                    <a:pt x="58" y="4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70"/>
                  </a:lnTo>
                  <a:lnTo>
                    <a:pt x="62" y="83"/>
                  </a:lnTo>
                  <a:lnTo>
                    <a:pt x="66" y="94"/>
                  </a:lnTo>
                  <a:lnTo>
                    <a:pt x="70" y="99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6" y="106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6" y="112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57" y="119"/>
                  </a:lnTo>
                  <a:lnTo>
                    <a:pt x="44" y="124"/>
                  </a:lnTo>
                  <a:lnTo>
                    <a:pt x="31" y="129"/>
                  </a:lnTo>
                  <a:lnTo>
                    <a:pt x="19" y="137"/>
                  </a:lnTo>
                  <a:lnTo>
                    <a:pt x="11" y="145"/>
                  </a:lnTo>
                  <a:lnTo>
                    <a:pt x="5" y="153"/>
                  </a:lnTo>
                  <a:lnTo>
                    <a:pt x="1" y="163"/>
                  </a:lnTo>
                  <a:lnTo>
                    <a:pt x="0" y="173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191"/>
                  </a:lnTo>
                  <a:lnTo>
                    <a:pt x="5" y="192"/>
                  </a:lnTo>
                  <a:lnTo>
                    <a:pt x="70" y="192"/>
                  </a:lnTo>
                  <a:lnTo>
                    <a:pt x="70" y="192"/>
                  </a:lnTo>
                  <a:lnTo>
                    <a:pt x="73" y="191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78" y="178"/>
                  </a:lnTo>
                  <a:lnTo>
                    <a:pt x="81" y="169"/>
                  </a:lnTo>
                  <a:lnTo>
                    <a:pt x="88" y="160"/>
                  </a:lnTo>
                  <a:lnTo>
                    <a:pt x="94" y="152"/>
                  </a:lnTo>
                  <a:lnTo>
                    <a:pt x="102" y="143"/>
                  </a:lnTo>
                  <a:lnTo>
                    <a:pt x="112" y="137"/>
                  </a:lnTo>
                  <a:lnTo>
                    <a:pt x="124" y="130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52"/>
            <p:cNvSpPr>
              <a:spLocks/>
            </p:cNvSpPr>
            <p:nvPr/>
          </p:nvSpPr>
          <p:spPr bwMode="auto">
            <a:xfrm>
              <a:off x="10222047" y="1408760"/>
              <a:ext cx="219273" cy="280670"/>
            </a:xfrm>
            <a:custGeom>
              <a:avLst/>
              <a:gdLst>
                <a:gd name="T0" fmla="*/ 77 w 150"/>
                <a:gd name="T1" fmla="*/ 116 h 192"/>
                <a:gd name="T2" fmla="*/ 72 w 150"/>
                <a:gd name="T3" fmla="*/ 109 h 192"/>
                <a:gd name="T4" fmla="*/ 72 w 150"/>
                <a:gd name="T5" fmla="*/ 106 h 192"/>
                <a:gd name="T6" fmla="*/ 73 w 150"/>
                <a:gd name="T7" fmla="*/ 104 h 192"/>
                <a:gd name="T8" fmla="*/ 82 w 150"/>
                <a:gd name="T9" fmla="*/ 94 h 192"/>
                <a:gd name="T10" fmla="*/ 90 w 150"/>
                <a:gd name="T11" fmla="*/ 70 h 192"/>
                <a:gd name="T12" fmla="*/ 91 w 150"/>
                <a:gd name="T13" fmla="*/ 54 h 192"/>
                <a:gd name="T14" fmla="*/ 86 w 150"/>
                <a:gd name="T15" fmla="*/ 33 h 192"/>
                <a:gd name="T16" fmla="*/ 77 w 150"/>
                <a:gd name="T17" fmla="*/ 16 h 192"/>
                <a:gd name="T18" fmla="*/ 64 w 150"/>
                <a:gd name="T19" fmla="*/ 5 h 192"/>
                <a:gd name="T20" fmla="*/ 46 w 150"/>
                <a:gd name="T21" fmla="*/ 0 h 192"/>
                <a:gd name="T22" fmla="*/ 36 w 150"/>
                <a:gd name="T23" fmla="*/ 2 h 192"/>
                <a:gd name="T24" fmla="*/ 20 w 150"/>
                <a:gd name="T25" fmla="*/ 10 h 192"/>
                <a:gd name="T26" fmla="*/ 8 w 150"/>
                <a:gd name="T27" fmla="*/ 23 h 192"/>
                <a:gd name="T28" fmla="*/ 2 w 150"/>
                <a:gd name="T29" fmla="*/ 42 h 192"/>
                <a:gd name="T30" fmla="*/ 0 w 150"/>
                <a:gd name="T31" fmla="*/ 54 h 192"/>
                <a:gd name="T32" fmla="*/ 3 w 150"/>
                <a:gd name="T33" fmla="*/ 83 h 192"/>
                <a:gd name="T34" fmla="*/ 13 w 150"/>
                <a:gd name="T35" fmla="*/ 99 h 192"/>
                <a:gd name="T36" fmla="*/ 18 w 150"/>
                <a:gd name="T37" fmla="*/ 104 h 192"/>
                <a:gd name="T38" fmla="*/ 20 w 150"/>
                <a:gd name="T39" fmla="*/ 109 h 192"/>
                <a:gd name="T40" fmla="*/ 20 w 150"/>
                <a:gd name="T41" fmla="*/ 109 h 192"/>
                <a:gd name="T42" fmla="*/ 15 w 150"/>
                <a:gd name="T43" fmla="*/ 116 h 192"/>
                <a:gd name="T44" fmla="*/ 15 w 150"/>
                <a:gd name="T45" fmla="*/ 116 h 192"/>
                <a:gd name="T46" fmla="*/ 11 w 150"/>
                <a:gd name="T47" fmla="*/ 117 h 192"/>
                <a:gd name="T48" fmla="*/ 11 w 150"/>
                <a:gd name="T49" fmla="*/ 122 h 192"/>
                <a:gd name="T50" fmla="*/ 13 w 150"/>
                <a:gd name="T51" fmla="*/ 124 h 192"/>
                <a:gd name="T52" fmla="*/ 36 w 150"/>
                <a:gd name="T53" fmla="*/ 137 h 192"/>
                <a:gd name="T54" fmla="*/ 54 w 150"/>
                <a:gd name="T55" fmla="*/ 152 h 192"/>
                <a:gd name="T56" fmla="*/ 67 w 150"/>
                <a:gd name="T57" fmla="*/ 169 h 192"/>
                <a:gd name="T58" fmla="*/ 73 w 150"/>
                <a:gd name="T59" fmla="*/ 187 h 192"/>
                <a:gd name="T60" fmla="*/ 75 w 150"/>
                <a:gd name="T61" fmla="*/ 191 h 192"/>
                <a:gd name="T62" fmla="*/ 145 w 150"/>
                <a:gd name="T63" fmla="*/ 192 h 192"/>
                <a:gd name="T64" fmla="*/ 148 w 150"/>
                <a:gd name="T65" fmla="*/ 191 h 192"/>
                <a:gd name="T66" fmla="*/ 150 w 150"/>
                <a:gd name="T67" fmla="*/ 173 h 192"/>
                <a:gd name="T68" fmla="*/ 148 w 150"/>
                <a:gd name="T69" fmla="*/ 163 h 192"/>
                <a:gd name="T70" fmla="*/ 137 w 150"/>
                <a:gd name="T71" fmla="*/ 145 h 192"/>
                <a:gd name="T72" fmla="*/ 117 w 150"/>
                <a:gd name="T73" fmla="*/ 129 h 192"/>
                <a:gd name="T74" fmla="*/ 91 w 150"/>
                <a:gd name="T75" fmla="*/ 119 h 192"/>
                <a:gd name="T76" fmla="*/ 77 w 150"/>
                <a:gd name="T77" fmla="*/ 1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92">
                  <a:moveTo>
                    <a:pt x="77" y="116"/>
                  </a:moveTo>
                  <a:lnTo>
                    <a:pt x="77" y="116"/>
                  </a:lnTo>
                  <a:lnTo>
                    <a:pt x="72" y="112"/>
                  </a:lnTo>
                  <a:lnTo>
                    <a:pt x="72" y="109"/>
                  </a:lnTo>
                  <a:lnTo>
                    <a:pt x="72" y="109"/>
                  </a:lnTo>
                  <a:lnTo>
                    <a:pt x="72" y="106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99"/>
                  </a:lnTo>
                  <a:lnTo>
                    <a:pt x="82" y="94"/>
                  </a:lnTo>
                  <a:lnTo>
                    <a:pt x="86" y="83"/>
                  </a:lnTo>
                  <a:lnTo>
                    <a:pt x="90" y="70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0" y="42"/>
                  </a:lnTo>
                  <a:lnTo>
                    <a:pt x="86" y="33"/>
                  </a:lnTo>
                  <a:lnTo>
                    <a:pt x="83" y="23"/>
                  </a:lnTo>
                  <a:lnTo>
                    <a:pt x="77" y="16"/>
                  </a:lnTo>
                  <a:lnTo>
                    <a:pt x="70" y="10"/>
                  </a:lnTo>
                  <a:lnTo>
                    <a:pt x="64" y="5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8" y="5"/>
                  </a:lnTo>
                  <a:lnTo>
                    <a:pt x="20" y="10"/>
                  </a:lnTo>
                  <a:lnTo>
                    <a:pt x="13" y="16"/>
                  </a:lnTo>
                  <a:lnTo>
                    <a:pt x="8" y="23"/>
                  </a:lnTo>
                  <a:lnTo>
                    <a:pt x="3" y="33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70"/>
                  </a:lnTo>
                  <a:lnTo>
                    <a:pt x="3" y="83"/>
                  </a:lnTo>
                  <a:lnTo>
                    <a:pt x="8" y="94"/>
                  </a:lnTo>
                  <a:lnTo>
                    <a:pt x="13" y="99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06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8" y="112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1" y="117"/>
                  </a:lnTo>
                  <a:lnTo>
                    <a:pt x="10" y="119"/>
                  </a:lnTo>
                  <a:lnTo>
                    <a:pt x="11" y="122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25" y="130"/>
                  </a:lnTo>
                  <a:lnTo>
                    <a:pt x="36" y="137"/>
                  </a:lnTo>
                  <a:lnTo>
                    <a:pt x="46" y="143"/>
                  </a:lnTo>
                  <a:lnTo>
                    <a:pt x="54" y="152"/>
                  </a:lnTo>
                  <a:lnTo>
                    <a:pt x="60" y="160"/>
                  </a:lnTo>
                  <a:lnTo>
                    <a:pt x="67" y="169"/>
                  </a:lnTo>
                  <a:lnTo>
                    <a:pt x="72" y="178"/>
                  </a:lnTo>
                  <a:lnTo>
                    <a:pt x="73" y="187"/>
                  </a:lnTo>
                  <a:lnTo>
                    <a:pt x="73" y="187"/>
                  </a:lnTo>
                  <a:lnTo>
                    <a:pt x="75" y="191"/>
                  </a:lnTo>
                  <a:lnTo>
                    <a:pt x="78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8" y="191"/>
                  </a:lnTo>
                  <a:lnTo>
                    <a:pt x="150" y="187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48" y="163"/>
                  </a:lnTo>
                  <a:lnTo>
                    <a:pt x="143" y="153"/>
                  </a:lnTo>
                  <a:lnTo>
                    <a:pt x="137" y="145"/>
                  </a:lnTo>
                  <a:lnTo>
                    <a:pt x="129" y="137"/>
                  </a:lnTo>
                  <a:lnTo>
                    <a:pt x="117" y="129"/>
                  </a:lnTo>
                  <a:lnTo>
                    <a:pt x="106" y="124"/>
                  </a:lnTo>
                  <a:lnTo>
                    <a:pt x="91" y="119"/>
                  </a:lnTo>
                  <a:lnTo>
                    <a:pt x="77" y="116"/>
                  </a:lnTo>
                  <a:lnTo>
                    <a:pt x="77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860903" y="4054304"/>
            <a:ext cx="16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  <a:latin typeface="+mj-lt"/>
              </a:rPr>
              <a:t>Located in J30</a:t>
            </a:r>
          </a:p>
        </p:txBody>
      </p:sp>
      <p:grpSp>
        <p:nvGrpSpPr>
          <p:cNvPr id="32" name="Home"/>
          <p:cNvGrpSpPr/>
          <p:nvPr/>
        </p:nvGrpSpPr>
        <p:grpSpPr>
          <a:xfrm>
            <a:off x="5737394" y="4094305"/>
            <a:ext cx="328848" cy="265494"/>
            <a:chOff x="1445262" y="5937488"/>
            <a:chExt cx="668053" cy="630046"/>
          </a:xfrm>
          <a:solidFill>
            <a:srgbClr val="2F496B"/>
          </a:solidFill>
        </p:grpSpPr>
        <p:sp>
          <p:nvSpPr>
            <p:cNvPr id="33" name="Freeform 274"/>
            <p:cNvSpPr>
              <a:spLocks/>
            </p:cNvSpPr>
            <p:nvPr/>
          </p:nvSpPr>
          <p:spPr bwMode="auto">
            <a:xfrm>
              <a:off x="1445262" y="5937488"/>
              <a:ext cx="668053" cy="317216"/>
            </a:xfrm>
            <a:custGeom>
              <a:avLst/>
              <a:gdLst>
                <a:gd name="T0" fmla="*/ 439 w 457"/>
                <a:gd name="T1" fmla="*/ 217 h 217"/>
                <a:gd name="T2" fmla="*/ 439 w 457"/>
                <a:gd name="T3" fmla="*/ 217 h 217"/>
                <a:gd name="T4" fmla="*/ 432 w 457"/>
                <a:gd name="T5" fmla="*/ 216 h 217"/>
                <a:gd name="T6" fmla="*/ 426 w 457"/>
                <a:gd name="T7" fmla="*/ 212 h 217"/>
                <a:gd name="T8" fmla="*/ 245 w 457"/>
                <a:gd name="T9" fmla="*/ 56 h 217"/>
                <a:gd name="T10" fmla="*/ 245 w 457"/>
                <a:gd name="T11" fmla="*/ 56 h 217"/>
                <a:gd name="T12" fmla="*/ 236 w 457"/>
                <a:gd name="T13" fmla="*/ 53 h 217"/>
                <a:gd name="T14" fmla="*/ 228 w 457"/>
                <a:gd name="T15" fmla="*/ 51 h 217"/>
                <a:gd name="T16" fmla="*/ 220 w 457"/>
                <a:gd name="T17" fmla="*/ 53 h 217"/>
                <a:gd name="T18" fmla="*/ 214 w 457"/>
                <a:gd name="T19" fmla="*/ 56 h 217"/>
                <a:gd name="T20" fmla="*/ 31 w 457"/>
                <a:gd name="T21" fmla="*/ 212 h 217"/>
                <a:gd name="T22" fmla="*/ 31 w 457"/>
                <a:gd name="T23" fmla="*/ 212 h 217"/>
                <a:gd name="T24" fmla="*/ 25 w 457"/>
                <a:gd name="T25" fmla="*/ 216 h 217"/>
                <a:gd name="T26" fmla="*/ 18 w 457"/>
                <a:gd name="T27" fmla="*/ 217 h 217"/>
                <a:gd name="T28" fmla="*/ 12 w 457"/>
                <a:gd name="T29" fmla="*/ 216 h 217"/>
                <a:gd name="T30" fmla="*/ 5 w 457"/>
                <a:gd name="T31" fmla="*/ 211 h 217"/>
                <a:gd name="T32" fmla="*/ 5 w 457"/>
                <a:gd name="T33" fmla="*/ 211 h 217"/>
                <a:gd name="T34" fmla="*/ 2 w 457"/>
                <a:gd name="T35" fmla="*/ 204 h 217"/>
                <a:gd name="T36" fmla="*/ 0 w 457"/>
                <a:gd name="T37" fmla="*/ 196 h 217"/>
                <a:gd name="T38" fmla="*/ 3 w 457"/>
                <a:gd name="T39" fmla="*/ 190 h 217"/>
                <a:gd name="T40" fmla="*/ 8 w 457"/>
                <a:gd name="T41" fmla="*/ 183 h 217"/>
                <a:gd name="T42" fmla="*/ 217 w 457"/>
                <a:gd name="T43" fmla="*/ 4 h 217"/>
                <a:gd name="T44" fmla="*/ 217 w 457"/>
                <a:gd name="T45" fmla="*/ 4 h 217"/>
                <a:gd name="T46" fmla="*/ 223 w 457"/>
                <a:gd name="T47" fmla="*/ 0 h 217"/>
                <a:gd name="T48" fmla="*/ 228 w 457"/>
                <a:gd name="T49" fmla="*/ 0 h 217"/>
                <a:gd name="T50" fmla="*/ 235 w 457"/>
                <a:gd name="T51" fmla="*/ 0 h 217"/>
                <a:gd name="T52" fmla="*/ 241 w 457"/>
                <a:gd name="T53" fmla="*/ 4 h 217"/>
                <a:gd name="T54" fmla="*/ 450 w 457"/>
                <a:gd name="T55" fmla="*/ 183 h 217"/>
                <a:gd name="T56" fmla="*/ 450 w 457"/>
                <a:gd name="T57" fmla="*/ 183 h 217"/>
                <a:gd name="T58" fmla="*/ 455 w 457"/>
                <a:gd name="T59" fmla="*/ 190 h 217"/>
                <a:gd name="T60" fmla="*/ 457 w 457"/>
                <a:gd name="T61" fmla="*/ 196 h 217"/>
                <a:gd name="T62" fmla="*/ 457 w 457"/>
                <a:gd name="T63" fmla="*/ 204 h 217"/>
                <a:gd name="T64" fmla="*/ 453 w 457"/>
                <a:gd name="T65" fmla="*/ 211 h 217"/>
                <a:gd name="T66" fmla="*/ 453 w 457"/>
                <a:gd name="T67" fmla="*/ 211 h 217"/>
                <a:gd name="T68" fmla="*/ 447 w 457"/>
                <a:gd name="T69" fmla="*/ 216 h 217"/>
                <a:gd name="T70" fmla="*/ 439 w 457"/>
                <a:gd name="T71" fmla="*/ 217 h 217"/>
                <a:gd name="T72" fmla="*/ 439 w 457"/>
                <a:gd name="T7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7" h="217">
                  <a:moveTo>
                    <a:pt x="439" y="217"/>
                  </a:moveTo>
                  <a:lnTo>
                    <a:pt x="439" y="217"/>
                  </a:lnTo>
                  <a:lnTo>
                    <a:pt x="432" y="216"/>
                  </a:lnTo>
                  <a:lnTo>
                    <a:pt x="426" y="212"/>
                  </a:lnTo>
                  <a:lnTo>
                    <a:pt x="245" y="56"/>
                  </a:lnTo>
                  <a:lnTo>
                    <a:pt x="245" y="56"/>
                  </a:lnTo>
                  <a:lnTo>
                    <a:pt x="236" y="53"/>
                  </a:lnTo>
                  <a:lnTo>
                    <a:pt x="228" y="51"/>
                  </a:lnTo>
                  <a:lnTo>
                    <a:pt x="220" y="53"/>
                  </a:lnTo>
                  <a:lnTo>
                    <a:pt x="214" y="56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25" y="216"/>
                  </a:lnTo>
                  <a:lnTo>
                    <a:pt x="18" y="217"/>
                  </a:lnTo>
                  <a:lnTo>
                    <a:pt x="12" y="216"/>
                  </a:lnTo>
                  <a:lnTo>
                    <a:pt x="5" y="211"/>
                  </a:lnTo>
                  <a:lnTo>
                    <a:pt x="5" y="211"/>
                  </a:lnTo>
                  <a:lnTo>
                    <a:pt x="2" y="204"/>
                  </a:lnTo>
                  <a:lnTo>
                    <a:pt x="0" y="196"/>
                  </a:lnTo>
                  <a:lnTo>
                    <a:pt x="3" y="190"/>
                  </a:lnTo>
                  <a:lnTo>
                    <a:pt x="8" y="183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5" y="0"/>
                  </a:lnTo>
                  <a:lnTo>
                    <a:pt x="241" y="4"/>
                  </a:lnTo>
                  <a:lnTo>
                    <a:pt x="450" y="183"/>
                  </a:lnTo>
                  <a:lnTo>
                    <a:pt x="450" y="183"/>
                  </a:lnTo>
                  <a:lnTo>
                    <a:pt x="455" y="190"/>
                  </a:lnTo>
                  <a:lnTo>
                    <a:pt x="457" y="196"/>
                  </a:lnTo>
                  <a:lnTo>
                    <a:pt x="457" y="204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447" y="216"/>
                  </a:lnTo>
                  <a:lnTo>
                    <a:pt x="439" y="217"/>
                  </a:lnTo>
                  <a:lnTo>
                    <a:pt x="43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5"/>
            <p:cNvSpPr>
              <a:spLocks/>
            </p:cNvSpPr>
            <p:nvPr/>
          </p:nvSpPr>
          <p:spPr bwMode="auto">
            <a:xfrm>
              <a:off x="1528585" y="6045663"/>
              <a:ext cx="499943" cy="521871"/>
            </a:xfrm>
            <a:custGeom>
              <a:avLst/>
              <a:gdLst>
                <a:gd name="T0" fmla="*/ 336 w 342"/>
                <a:gd name="T1" fmla="*/ 132 h 357"/>
                <a:gd name="T2" fmla="*/ 184 w 342"/>
                <a:gd name="T3" fmla="*/ 5 h 357"/>
                <a:gd name="T4" fmla="*/ 184 w 342"/>
                <a:gd name="T5" fmla="*/ 5 h 357"/>
                <a:gd name="T6" fmla="*/ 178 w 342"/>
                <a:gd name="T7" fmla="*/ 0 h 357"/>
                <a:gd name="T8" fmla="*/ 171 w 342"/>
                <a:gd name="T9" fmla="*/ 0 h 357"/>
                <a:gd name="T10" fmla="*/ 166 w 342"/>
                <a:gd name="T11" fmla="*/ 0 h 357"/>
                <a:gd name="T12" fmla="*/ 160 w 342"/>
                <a:gd name="T13" fmla="*/ 5 h 357"/>
                <a:gd name="T14" fmla="*/ 8 w 342"/>
                <a:gd name="T15" fmla="*/ 132 h 357"/>
                <a:gd name="T16" fmla="*/ 8 w 342"/>
                <a:gd name="T17" fmla="*/ 132 h 357"/>
                <a:gd name="T18" fmla="*/ 5 w 342"/>
                <a:gd name="T19" fmla="*/ 135 h 357"/>
                <a:gd name="T20" fmla="*/ 2 w 342"/>
                <a:gd name="T21" fmla="*/ 140 h 357"/>
                <a:gd name="T22" fmla="*/ 2 w 342"/>
                <a:gd name="T23" fmla="*/ 143 h 357"/>
                <a:gd name="T24" fmla="*/ 0 w 342"/>
                <a:gd name="T25" fmla="*/ 148 h 357"/>
                <a:gd name="T26" fmla="*/ 17 w 342"/>
                <a:gd name="T27" fmla="*/ 339 h 357"/>
                <a:gd name="T28" fmla="*/ 17 w 342"/>
                <a:gd name="T29" fmla="*/ 339 h 357"/>
                <a:gd name="T30" fmla="*/ 18 w 342"/>
                <a:gd name="T31" fmla="*/ 346 h 357"/>
                <a:gd name="T32" fmla="*/ 23 w 342"/>
                <a:gd name="T33" fmla="*/ 352 h 357"/>
                <a:gd name="T34" fmla="*/ 28 w 342"/>
                <a:gd name="T35" fmla="*/ 355 h 357"/>
                <a:gd name="T36" fmla="*/ 34 w 342"/>
                <a:gd name="T37" fmla="*/ 357 h 357"/>
                <a:gd name="T38" fmla="*/ 106 w 342"/>
                <a:gd name="T39" fmla="*/ 357 h 357"/>
                <a:gd name="T40" fmla="*/ 106 w 342"/>
                <a:gd name="T41" fmla="*/ 357 h 357"/>
                <a:gd name="T42" fmla="*/ 114 w 342"/>
                <a:gd name="T43" fmla="*/ 355 h 357"/>
                <a:gd name="T44" fmla="*/ 119 w 342"/>
                <a:gd name="T45" fmla="*/ 350 h 357"/>
                <a:gd name="T46" fmla="*/ 124 w 342"/>
                <a:gd name="T47" fmla="*/ 346 h 357"/>
                <a:gd name="T48" fmla="*/ 126 w 342"/>
                <a:gd name="T49" fmla="*/ 337 h 357"/>
                <a:gd name="T50" fmla="*/ 126 w 342"/>
                <a:gd name="T51" fmla="*/ 210 h 357"/>
                <a:gd name="T52" fmla="*/ 126 w 342"/>
                <a:gd name="T53" fmla="*/ 210 h 357"/>
                <a:gd name="T54" fmla="*/ 126 w 342"/>
                <a:gd name="T55" fmla="*/ 202 h 357"/>
                <a:gd name="T56" fmla="*/ 131 w 342"/>
                <a:gd name="T57" fmla="*/ 197 h 357"/>
                <a:gd name="T58" fmla="*/ 137 w 342"/>
                <a:gd name="T59" fmla="*/ 192 h 357"/>
                <a:gd name="T60" fmla="*/ 144 w 342"/>
                <a:gd name="T61" fmla="*/ 191 h 357"/>
                <a:gd name="T62" fmla="*/ 201 w 342"/>
                <a:gd name="T63" fmla="*/ 191 h 357"/>
                <a:gd name="T64" fmla="*/ 201 w 342"/>
                <a:gd name="T65" fmla="*/ 191 h 357"/>
                <a:gd name="T66" fmla="*/ 207 w 342"/>
                <a:gd name="T67" fmla="*/ 192 h 357"/>
                <a:gd name="T68" fmla="*/ 214 w 342"/>
                <a:gd name="T69" fmla="*/ 197 h 357"/>
                <a:gd name="T70" fmla="*/ 217 w 342"/>
                <a:gd name="T71" fmla="*/ 202 h 357"/>
                <a:gd name="T72" fmla="*/ 219 w 342"/>
                <a:gd name="T73" fmla="*/ 210 h 357"/>
                <a:gd name="T74" fmla="*/ 219 w 342"/>
                <a:gd name="T75" fmla="*/ 337 h 357"/>
                <a:gd name="T76" fmla="*/ 219 w 342"/>
                <a:gd name="T77" fmla="*/ 337 h 357"/>
                <a:gd name="T78" fmla="*/ 220 w 342"/>
                <a:gd name="T79" fmla="*/ 346 h 357"/>
                <a:gd name="T80" fmla="*/ 225 w 342"/>
                <a:gd name="T81" fmla="*/ 350 h 357"/>
                <a:gd name="T82" fmla="*/ 230 w 342"/>
                <a:gd name="T83" fmla="*/ 355 h 357"/>
                <a:gd name="T84" fmla="*/ 238 w 342"/>
                <a:gd name="T85" fmla="*/ 357 h 357"/>
                <a:gd name="T86" fmla="*/ 308 w 342"/>
                <a:gd name="T87" fmla="*/ 357 h 357"/>
                <a:gd name="T88" fmla="*/ 308 w 342"/>
                <a:gd name="T89" fmla="*/ 357 h 357"/>
                <a:gd name="T90" fmla="*/ 316 w 342"/>
                <a:gd name="T91" fmla="*/ 355 h 357"/>
                <a:gd name="T92" fmla="*/ 321 w 342"/>
                <a:gd name="T93" fmla="*/ 352 h 357"/>
                <a:gd name="T94" fmla="*/ 326 w 342"/>
                <a:gd name="T95" fmla="*/ 346 h 357"/>
                <a:gd name="T96" fmla="*/ 328 w 342"/>
                <a:gd name="T97" fmla="*/ 339 h 357"/>
                <a:gd name="T98" fmla="*/ 342 w 342"/>
                <a:gd name="T99" fmla="*/ 148 h 357"/>
                <a:gd name="T100" fmla="*/ 342 w 342"/>
                <a:gd name="T101" fmla="*/ 148 h 357"/>
                <a:gd name="T102" fmla="*/ 342 w 342"/>
                <a:gd name="T103" fmla="*/ 143 h 357"/>
                <a:gd name="T104" fmla="*/ 342 w 342"/>
                <a:gd name="T105" fmla="*/ 140 h 357"/>
                <a:gd name="T106" fmla="*/ 339 w 342"/>
                <a:gd name="T107" fmla="*/ 135 h 357"/>
                <a:gd name="T108" fmla="*/ 336 w 342"/>
                <a:gd name="T109" fmla="*/ 132 h 357"/>
                <a:gd name="T110" fmla="*/ 336 w 342"/>
                <a:gd name="T111" fmla="*/ 1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2" h="357">
                  <a:moveTo>
                    <a:pt x="336" y="132"/>
                  </a:moveTo>
                  <a:lnTo>
                    <a:pt x="184" y="5"/>
                  </a:lnTo>
                  <a:lnTo>
                    <a:pt x="184" y="5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0" y="5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5" y="135"/>
                  </a:lnTo>
                  <a:lnTo>
                    <a:pt x="2" y="140"/>
                  </a:lnTo>
                  <a:lnTo>
                    <a:pt x="2" y="143"/>
                  </a:lnTo>
                  <a:lnTo>
                    <a:pt x="0" y="148"/>
                  </a:lnTo>
                  <a:lnTo>
                    <a:pt x="17" y="339"/>
                  </a:lnTo>
                  <a:lnTo>
                    <a:pt x="17" y="339"/>
                  </a:lnTo>
                  <a:lnTo>
                    <a:pt x="18" y="346"/>
                  </a:lnTo>
                  <a:lnTo>
                    <a:pt x="23" y="352"/>
                  </a:lnTo>
                  <a:lnTo>
                    <a:pt x="28" y="355"/>
                  </a:lnTo>
                  <a:lnTo>
                    <a:pt x="34" y="357"/>
                  </a:lnTo>
                  <a:lnTo>
                    <a:pt x="106" y="357"/>
                  </a:lnTo>
                  <a:lnTo>
                    <a:pt x="106" y="357"/>
                  </a:lnTo>
                  <a:lnTo>
                    <a:pt x="114" y="355"/>
                  </a:lnTo>
                  <a:lnTo>
                    <a:pt x="119" y="350"/>
                  </a:lnTo>
                  <a:lnTo>
                    <a:pt x="124" y="346"/>
                  </a:lnTo>
                  <a:lnTo>
                    <a:pt x="126" y="337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26" y="202"/>
                  </a:lnTo>
                  <a:lnTo>
                    <a:pt x="131" y="197"/>
                  </a:lnTo>
                  <a:lnTo>
                    <a:pt x="137" y="192"/>
                  </a:lnTo>
                  <a:lnTo>
                    <a:pt x="144" y="191"/>
                  </a:lnTo>
                  <a:lnTo>
                    <a:pt x="201" y="191"/>
                  </a:lnTo>
                  <a:lnTo>
                    <a:pt x="201" y="191"/>
                  </a:lnTo>
                  <a:lnTo>
                    <a:pt x="207" y="192"/>
                  </a:lnTo>
                  <a:lnTo>
                    <a:pt x="214" y="197"/>
                  </a:lnTo>
                  <a:lnTo>
                    <a:pt x="217" y="202"/>
                  </a:lnTo>
                  <a:lnTo>
                    <a:pt x="219" y="210"/>
                  </a:lnTo>
                  <a:lnTo>
                    <a:pt x="219" y="337"/>
                  </a:lnTo>
                  <a:lnTo>
                    <a:pt x="219" y="337"/>
                  </a:lnTo>
                  <a:lnTo>
                    <a:pt x="220" y="346"/>
                  </a:lnTo>
                  <a:lnTo>
                    <a:pt x="225" y="350"/>
                  </a:lnTo>
                  <a:lnTo>
                    <a:pt x="230" y="355"/>
                  </a:lnTo>
                  <a:lnTo>
                    <a:pt x="238" y="357"/>
                  </a:lnTo>
                  <a:lnTo>
                    <a:pt x="308" y="357"/>
                  </a:lnTo>
                  <a:lnTo>
                    <a:pt x="308" y="357"/>
                  </a:lnTo>
                  <a:lnTo>
                    <a:pt x="316" y="355"/>
                  </a:lnTo>
                  <a:lnTo>
                    <a:pt x="321" y="352"/>
                  </a:lnTo>
                  <a:lnTo>
                    <a:pt x="326" y="346"/>
                  </a:lnTo>
                  <a:lnTo>
                    <a:pt x="328" y="339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2" y="143"/>
                  </a:lnTo>
                  <a:lnTo>
                    <a:pt x="342" y="140"/>
                  </a:lnTo>
                  <a:lnTo>
                    <a:pt x="339" y="135"/>
                  </a:lnTo>
                  <a:lnTo>
                    <a:pt x="336" y="132"/>
                  </a:lnTo>
                  <a:lnTo>
                    <a:pt x="336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Image result for email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36" y="4564291"/>
            <a:ext cx="272811" cy="2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920406" y="3480824"/>
            <a:ext cx="267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AMC 4</a:t>
            </a:r>
            <a:r>
              <a:rPr lang="en-GB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 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205" y="1263981"/>
            <a:ext cx="796922" cy="1054050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7" y="2460791"/>
            <a:ext cx="914400" cy="934085"/>
          </a:xfrm>
          <a:prstGeom prst="rect">
            <a:avLst/>
          </a:prstGeom>
          <a:noFill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r="2"/>
          <a:stretch>
            <a:fillRect/>
          </a:stretch>
        </p:blipFill>
        <p:spPr>
          <a:xfrm>
            <a:off x="6804248" y="51470"/>
            <a:ext cx="2223594" cy="287287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6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6258" y="1923678"/>
            <a:ext cx="2088071" cy="2761035"/>
          </a:xfrm>
          <a:custGeom>
            <a:avLst/>
            <a:gdLst>
              <a:gd name="connsiteX0" fmla="*/ 0 w 2088071"/>
              <a:gd name="connsiteY0" fmla="*/ 208807 h 2761035"/>
              <a:gd name="connsiteX1" fmla="*/ 208807 w 2088071"/>
              <a:gd name="connsiteY1" fmla="*/ 0 h 2761035"/>
              <a:gd name="connsiteX2" fmla="*/ 1879264 w 2088071"/>
              <a:gd name="connsiteY2" fmla="*/ 0 h 2761035"/>
              <a:gd name="connsiteX3" fmla="*/ 2088071 w 2088071"/>
              <a:gd name="connsiteY3" fmla="*/ 208807 h 2761035"/>
              <a:gd name="connsiteX4" fmla="*/ 2088071 w 2088071"/>
              <a:gd name="connsiteY4" fmla="*/ 2552228 h 2761035"/>
              <a:gd name="connsiteX5" fmla="*/ 1879264 w 2088071"/>
              <a:gd name="connsiteY5" fmla="*/ 2761035 h 2761035"/>
              <a:gd name="connsiteX6" fmla="*/ 208807 w 2088071"/>
              <a:gd name="connsiteY6" fmla="*/ 2761035 h 2761035"/>
              <a:gd name="connsiteX7" fmla="*/ 0 w 2088071"/>
              <a:gd name="connsiteY7" fmla="*/ 2552228 h 2761035"/>
              <a:gd name="connsiteX8" fmla="*/ 0 w 2088071"/>
              <a:gd name="connsiteY8" fmla="*/ 208807 h 276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71" h="2761035">
                <a:moveTo>
                  <a:pt x="0" y="208807"/>
                </a:moveTo>
                <a:cubicBezTo>
                  <a:pt x="0" y="93486"/>
                  <a:pt x="93486" y="0"/>
                  <a:pt x="208807" y="0"/>
                </a:cubicBezTo>
                <a:lnTo>
                  <a:pt x="1879264" y="0"/>
                </a:lnTo>
                <a:cubicBezTo>
                  <a:pt x="1994585" y="0"/>
                  <a:pt x="2088071" y="93486"/>
                  <a:pt x="2088071" y="208807"/>
                </a:cubicBezTo>
                <a:lnTo>
                  <a:pt x="2088071" y="2552228"/>
                </a:lnTo>
                <a:cubicBezTo>
                  <a:pt x="2088071" y="2667549"/>
                  <a:pt x="1994585" y="2761035"/>
                  <a:pt x="1879264" y="2761035"/>
                </a:cubicBezTo>
                <a:lnTo>
                  <a:pt x="208807" y="2761035"/>
                </a:lnTo>
                <a:cubicBezTo>
                  <a:pt x="93486" y="2761035"/>
                  <a:pt x="0" y="2667549"/>
                  <a:pt x="0" y="2552228"/>
                </a:cubicBezTo>
                <a:lnTo>
                  <a:pt x="0" y="208807"/>
                </a:lnTo>
                <a:close/>
              </a:path>
            </a:pathLst>
          </a:cu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440000" rIns="106680" bIns="3240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GB" sz="1800" dirty="0"/>
              <a:t>Supporting change: </a:t>
            </a:r>
            <a:r>
              <a:rPr lang="en-GB" sz="1800" b="0" dirty="0"/>
              <a:t>provide data and advices to support decision making and implement new structures in the DG </a:t>
            </a:r>
          </a:p>
        </p:txBody>
      </p:sp>
      <p:sp>
        <p:nvSpPr>
          <p:cNvPr id="24" name="Freeform 23"/>
          <p:cNvSpPr/>
          <p:nvPr/>
        </p:nvSpPr>
        <p:spPr>
          <a:xfrm>
            <a:off x="2356972" y="1923678"/>
            <a:ext cx="2088071" cy="2761035"/>
          </a:xfrm>
          <a:custGeom>
            <a:avLst/>
            <a:gdLst>
              <a:gd name="connsiteX0" fmla="*/ 0 w 2088071"/>
              <a:gd name="connsiteY0" fmla="*/ 208807 h 2761035"/>
              <a:gd name="connsiteX1" fmla="*/ 208807 w 2088071"/>
              <a:gd name="connsiteY1" fmla="*/ 0 h 2761035"/>
              <a:gd name="connsiteX2" fmla="*/ 1879264 w 2088071"/>
              <a:gd name="connsiteY2" fmla="*/ 0 h 2761035"/>
              <a:gd name="connsiteX3" fmla="*/ 2088071 w 2088071"/>
              <a:gd name="connsiteY3" fmla="*/ 208807 h 2761035"/>
              <a:gd name="connsiteX4" fmla="*/ 2088071 w 2088071"/>
              <a:gd name="connsiteY4" fmla="*/ 2552228 h 2761035"/>
              <a:gd name="connsiteX5" fmla="*/ 1879264 w 2088071"/>
              <a:gd name="connsiteY5" fmla="*/ 2761035 h 2761035"/>
              <a:gd name="connsiteX6" fmla="*/ 208807 w 2088071"/>
              <a:gd name="connsiteY6" fmla="*/ 2761035 h 2761035"/>
              <a:gd name="connsiteX7" fmla="*/ 0 w 2088071"/>
              <a:gd name="connsiteY7" fmla="*/ 2552228 h 2761035"/>
              <a:gd name="connsiteX8" fmla="*/ 0 w 2088071"/>
              <a:gd name="connsiteY8" fmla="*/ 208807 h 276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71" h="2761035">
                <a:moveTo>
                  <a:pt x="0" y="208807"/>
                </a:moveTo>
                <a:cubicBezTo>
                  <a:pt x="0" y="93486"/>
                  <a:pt x="93486" y="0"/>
                  <a:pt x="208807" y="0"/>
                </a:cubicBezTo>
                <a:lnTo>
                  <a:pt x="1879264" y="0"/>
                </a:lnTo>
                <a:cubicBezTo>
                  <a:pt x="1994585" y="0"/>
                  <a:pt x="2088071" y="93486"/>
                  <a:pt x="2088071" y="208807"/>
                </a:cubicBezTo>
                <a:lnTo>
                  <a:pt x="2088071" y="2552228"/>
                </a:lnTo>
                <a:cubicBezTo>
                  <a:pt x="2088071" y="2667549"/>
                  <a:pt x="1994585" y="2761035"/>
                  <a:pt x="1879264" y="2761035"/>
                </a:cubicBezTo>
                <a:lnTo>
                  <a:pt x="208807" y="2761035"/>
                </a:lnTo>
                <a:cubicBezTo>
                  <a:pt x="93486" y="2761035"/>
                  <a:pt x="0" y="2667549"/>
                  <a:pt x="0" y="2552228"/>
                </a:cubicBezTo>
                <a:lnTo>
                  <a:pt x="0" y="208807"/>
                </a:lnTo>
                <a:close/>
              </a:path>
            </a:pathLst>
          </a:cu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440000" rIns="106680" bIns="3240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GB" sz="1800" dirty="0"/>
              <a:t>Attracting talents to the DG:</a:t>
            </a:r>
          </a:p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GB" sz="1800" b="0" dirty="0"/>
              <a:t>Ensure recruitment &amp; selection </a:t>
            </a:r>
            <a:r>
              <a:rPr lang="en-GB" sz="1800" b="0" dirty="0">
                <a:sym typeface="Wingdings" panose="05000000000000000000" pitchFamily="2" charset="2"/>
              </a:rPr>
              <a:t></a:t>
            </a:r>
            <a:r>
              <a:rPr lang="en-GB" sz="1800" b="0" dirty="0"/>
              <a:t> to have the right person at the right place </a:t>
            </a:r>
          </a:p>
        </p:txBody>
      </p:sp>
      <p:sp>
        <p:nvSpPr>
          <p:cNvPr id="25" name="Freeform 24"/>
          <p:cNvSpPr/>
          <p:nvPr/>
        </p:nvSpPr>
        <p:spPr>
          <a:xfrm>
            <a:off x="4507686" y="1923678"/>
            <a:ext cx="2088071" cy="2761035"/>
          </a:xfrm>
          <a:custGeom>
            <a:avLst/>
            <a:gdLst>
              <a:gd name="connsiteX0" fmla="*/ 0 w 2088071"/>
              <a:gd name="connsiteY0" fmla="*/ 208807 h 2761035"/>
              <a:gd name="connsiteX1" fmla="*/ 208807 w 2088071"/>
              <a:gd name="connsiteY1" fmla="*/ 0 h 2761035"/>
              <a:gd name="connsiteX2" fmla="*/ 1879264 w 2088071"/>
              <a:gd name="connsiteY2" fmla="*/ 0 h 2761035"/>
              <a:gd name="connsiteX3" fmla="*/ 2088071 w 2088071"/>
              <a:gd name="connsiteY3" fmla="*/ 208807 h 2761035"/>
              <a:gd name="connsiteX4" fmla="*/ 2088071 w 2088071"/>
              <a:gd name="connsiteY4" fmla="*/ 2552228 h 2761035"/>
              <a:gd name="connsiteX5" fmla="*/ 1879264 w 2088071"/>
              <a:gd name="connsiteY5" fmla="*/ 2761035 h 2761035"/>
              <a:gd name="connsiteX6" fmla="*/ 208807 w 2088071"/>
              <a:gd name="connsiteY6" fmla="*/ 2761035 h 2761035"/>
              <a:gd name="connsiteX7" fmla="*/ 0 w 2088071"/>
              <a:gd name="connsiteY7" fmla="*/ 2552228 h 2761035"/>
              <a:gd name="connsiteX8" fmla="*/ 0 w 2088071"/>
              <a:gd name="connsiteY8" fmla="*/ 208807 h 276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71" h="2761035">
                <a:moveTo>
                  <a:pt x="0" y="208807"/>
                </a:moveTo>
                <a:cubicBezTo>
                  <a:pt x="0" y="93486"/>
                  <a:pt x="93486" y="0"/>
                  <a:pt x="208807" y="0"/>
                </a:cubicBezTo>
                <a:lnTo>
                  <a:pt x="1879264" y="0"/>
                </a:lnTo>
                <a:cubicBezTo>
                  <a:pt x="1994585" y="0"/>
                  <a:pt x="2088071" y="93486"/>
                  <a:pt x="2088071" y="208807"/>
                </a:cubicBezTo>
                <a:lnTo>
                  <a:pt x="2088071" y="2552228"/>
                </a:lnTo>
                <a:cubicBezTo>
                  <a:pt x="2088071" y="2667549"/>
                  <a:pt x="1994585" y="2761035"/>
                  <a:pt x="1879264" y="2761035"/>
                </a:cubicBezTo>
                <a:lnTo>
                  <a:pt x="208807" y="2761035"/>
                </a:lnTo>
                <a:cubicBezTo>
                  <a:pt x="93486" y="2761035"/>
                  <a:pt x="0" y="2667549"/>
                  <a:pt x="0" y="2552228"/>
                </a:cubicBezTo>
                <a:lnTo>
                  <a:pt x="0" y="208807"/>
                </a:lnTo>
                <a:close/>
              </a:path>
            </a:pathLst>
          </a:cu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440000" rIns="106680" bIns="3240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GB" sz="1800" dirty="0"/>
              <a:t>Investing in / retaining Talents:</a:t>
            </a:r>
          </a:p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GB" sz="1800" b="0" dirty="0"/>
              <a:t>Provide support to staff (career guidance, L&amp;D, managerial development)</a:t>
            </a:r>
          </a:p>
        </p:txBody>
      </p:sp>
      <p:sp>
        <p:nvSpPr>
          <p:cNvPr id="26" name="Freeform 25"/>
          <p:cNvSpPr/>
          <p:nvPr/>
        </p:nvSpPr>
        <p:spPr>
          <a:xfrm>
            <a:off x="6658400" y="1923678"/>
            <a:ext cx="2088071" cy="2761035"/>
          </a:xfrm>
          <a:custGeom>
            <a:avLst/>
            <a:gdLst>
              <a:gd name="connsiteX0" fmla="*/ 0 w 2088071"/>
              <a:gd name="connsiteY0" fmla="*/ 208807 h 2761035"/>
              <a:gd name="connsiteX1" fmla="*/ 208807 w 2088071"/>
              <a:gd name="connsiteY1" fmla="*/ 0 h 2761035"/>
              <a:gd name="connsiteX2" fmla="*/ 1879264 w 2088071"/>
              <a:gd name="connsiteY2" fmla="*/ 0 h 2761035"/>
              <a:gd name="connsiteX3" fmla="*/ 2088071 w 2088071"/>
              <a:gd name="connsiteY3" fmla="*/ 208807 h 2761035"/>
              <a:gd name="connsiteX4" fmla="*/ 2088071 w 2088071"/>
              <a:gd name="connsiteY4" fmla="*/ 2552228 h 2761035"/>
              <a:gd name="connsiteX5" fmla="*/ 1879264 w 2088071"/>
              <a:gd name="connsiteY5" fmla="*/ 2761035 h 2761035"/>
              <a:gd name="connsiteX6" fmla="*/ 208807 w 2088071"/>
              <a:gd name="connsiteY6" fmla="*/ 2761035 h 2761035"/>
              <a:gd name="connsiteX7" fmla="*/ 0 w 2088071"/>
              <a:gd name="connsiteY7" fmla="*/ 2552228 h 2761035"/>
              <a:gd name="connsiteX8" fmla="*/ 0 w 2088071"/>
              <a:gd name="connsiteY8" fmla="*/ 208807 h 276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71" h="2761035">
                <a:moveTo>
                  <a:pt x="0" y="208807"/>
                </a:moveTo>
                <a:cubicBezTo>
                  <a:pt x="0" y="93486"/>
                  <a:pt x="93486" y="0"/>
                  <a:pt x="208807" y="0"/>
                </a:cubicBezTo>
                <a:lnTo>
                  <a:pt x="1879264" y="0"/>
                </a:lnTo>
                <a:cubicBezTo>
                  <a:pt x="1994585" y="0"/>
                  <a:pt x="2088071" y="93486"/>
                  <a:pt x="2088071" y="208807"/>
                </a:cubicBezTo>
                <a:lnTo>
                  <a:pt x="2088071" y="2552228"/>
                </a:lnTo>
                <a:cubicBezTo>
                  <a:pt x="2088071" y="2667549"/>
                  <a:pt x="1994585" y="2761035"/>
                  <a:pt x="1879264" y="2761035"/>
                </a:cubicBezTo>
                <a:lnTo>
                  <a:pt x="208807" y="2761035"/>
                </a:lnTo>
                <a:cubicBezTo>
                  <a:pt x="93486" y="2761035"/>
                  <a:pt x="0" y="2667549"/>
                  <a:pt x="0" y="2552228"/>
                </a:cubicBezTo>
                <a:lnTo>
                  <a:pt x="0" y="208807"/>
                </a:lnTo>
                <a:close/>
              </a:path>
            </a:pathLst>
          </a:cu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440000" rIns="106680" bIns="3240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GB" sz="1800" dirty="0"/>
              <a:t>Improving daily life:</a:t>
            </a:r>
          </a:p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en-GB" sz="1800" dirty="0"/>
              <a:t> </a:t>
            </a:r>
            <a:r>
              <a:rPr lang="en-GB" sz="1800" b="0" dirty="0"/>
              <a:t>ensure fairness/equity in implementing the working conditions in a healthy </a:t>
            </a:r>
            <a:r>
              <a:rPr lang="en-GB" sz="1800" b="0" dirty="0" smtClean="0"/>
              <a:t>working </a:t>
            </a:r>
            <a:r>
              <a:rPr lang="en-GB" sz="1800" b="0" dirty="0"/>
              <a:t>environment</a:t>
            </a:r>
          </a:p>
        </p:txBody>
      </p:sp>
      <p:sp>
        <p:nvSpPr>
          <p:cNvPr id="27" name="Oval 26"/>
          <p:cNvSpPr/>
          <p:nvPr/>
        </p:nvSpPr>
        <p:spPr>
          <a:xfrm>
            <a:off x="790581" y="2089340"/>
            <a:ext cx="919424" cy="919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2941295" y="2139702"/>
            <a:ext cx="919424" cy="919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5092009" y="2139702"/>
            <a:ext cx="919424" cy="919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7242723" y="2139702"/>
            <a:ext cx="919424" cy="919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Subtitle 2"/>
          <p:cNvSpPr txBox="1">
            <a:spLocks/>
          </p:cNvSpPr>
          <p:nvPr/>
        </p:nvSpPr>
        <p:spPr bwMode="auto">
          <a:xfrm>
            <a:off x="-4238" y="51470"/>
            <a:ext cx="385615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AMC: </a:t>
            </a:r>
            <a:r>
              <a:rPr lang="en-GB" altLang="en-US" sz="2000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What is their role?</a:t>
            </a:r>
            <a:endParaRPr lang="en-GB" altLang="en-US" sz="200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335415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The AMC is there to implement HR's policies and to manage staff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883925" y="2261723"/>
            <a:ext cx="525901" cy="470687"/>
            <a:chOff x="1632" y="1248"/>
            <a:chExt cx="2682" cy="2286"/>
          </a:xfrm>
        </p:grpSpPr>
        <p:sp>
          <p:nvSpPr>
            <p:cNvPr id="39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GB"/>
            </a:p>
          </p:txBody>
        </p:sp>
        <p:sp>
          <p:nvSpPr>
            <p:cNvPr id="40" name="AutoShape 7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GB"/>
            </a:p>
          </p:txBody>
        </p:sp>
        <p:sp>
          <p:nvSpPr>
            <p:cNvPr id="41" name="AutoShape 8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GB"/>
            </a:p>
          </p:txBody>
        </p:sp>
      </p:grpSp>
      <p:pic>
        <p:nvPicPr>
          <p:cNvPr id="42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56" y="2373387"/>
            <a:ext cx="529102" cy="5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61" y="2356848"/>
            <a:ext cx="736746" cy="6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67" y="2315496"/>
            <a:ext cx="674136" cy="5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00998"/>
            <a:ext cx="5904656" cy="348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-4238" y="195486"/>
            <a:ext cx="385615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DG HR</a:t>
            </a: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9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0" y="267494"/>
            <a:ext cx="3856158" cy="4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EEAS.BA-HR.2</a:t>
            </a: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8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2958713"/>
            <a:ext cx="186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+mj-lt"/>
              </a:rPr>
              <a:t>Luc VERON</a:t>
            </a:r>
            <a:endParaRPr lang="en-GB" sz="1400" dirty="0">
              <a:solidFill>
                <a:srgbClr val="0070C0"/>
              </a:solidFill>
              <a:latin typeface="+mj-lt"/>
            </a:endParaRPr>
          </a:p>
          <a:p>
            <a:r>
              <a:rPr lang="en-GB" sz="1400" b="0" dirty="0">
                <a:solidFill>
                  <a:srgbClr val="000000"/>
                </a:solidFill>
                <a:latin typeface="+mj-lt"/>
              </a:rPr>
              <a:t> Head of </a:t>
            </a:r>
            <a:r>
              <a:rPr lang="en-GB" sz="1400" b="0" dirty="0" smtClean="0">
                <a:solidFill>
                  <a:srgbClr val="000000"/>
                </a:solidFill>
                <a:latin typeface="+mj-lt"/>
              </a:rPr>
              <a:t>Unit</a:t>
            </a:r>
            <a:endParaRPr lang="en-GB" sz="1400" b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018095"/>
            <a:ext cx="1440160" cy="138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4644008" y="2940536"/>
            <a:ext cx="4248473" cy="1677371"/>
          </a:xfrm>
          <a:prstGeom prst="roundRect">
            <a:avLst>
              <a:gd name="adj" fmla="val 13964"/>
            </a:avLst>
          </a:prstGeom>
          <a:solidFill>
            <a:schemeClr val="bg1"/>
          </a:solidFill>
          <a:ln w="57150">
            <a:solidFill>
              <a:srgbClr val="2F49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064" y="3179056"/>
            <a:ext cx="3035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Our partner for the management of staff in DEL : officials, contract agents, JPDs</a:t>
            </a:r>
            <a:r>
              <a:rPr lang="en-GB" sz="1800" dirty="0">
                <a:solidFill>
                  <a:srgbClr val="0070C0"/>
                </a:solidFill>
                <a:latin typeface="EC Square Sans Cond Pro Medium" panose="020B06060000000200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40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7504" y="267494"/>
            <a:ext cx="3856158" cy="4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AMC4: RELEX FAMILY		</a:t>
            </a:r>
            <a: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GB" altLang="en-US" b="1" i="0" kern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altLang="en-US" b="0" i="0" kern="0" dirty="0">
              <a:solidFill>
                <a:schemeClr val="bg1">
                  <a:lumMod val="9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 bwMode="auto">
          <a:xfrm>
            <a:off x="6661150" y="4684713"/>
            <a:ext cx="248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37EC8A20-BA03-4FF7-8742-03D8AD4CA4F4}" type="slidenum">
              <a:rPr lang="en-GB" sz="1600" b="0" smtClean="0">
                <a:solidFill>
                  <a:schemeClr val="tx2">
                    <a:lumMod val="75000"/>
                  </a:schemeClr>
                </a:solidFill>
                <a:latin typeface="EC Square Sans Cond Pro" panose="020B0506040000020004" pitchFamily="34" charset="0"/>
              </a:rPr>
              <a:pPr/>
              <a:t>9</a:t>
            </a:fld>
            <a:endParaRPr lang="en-GB" sz="1600" b="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992" y="2571750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small" dirty="0" smtClean="0">
                <a:solidFill>
                  <a:srgbClr val="0070C0"/>
                </a:solidFill>
                <a:latin typeface="+mj-lt"/>
              </a:rPr>
              <a:t>Management of staff matters </a:t>
            </a:r>
          </a:p>
          <a:p>
            <a:pPr algn="ctr"/>
            <a:r>
              <a:rPr lang="fr-BE" sz="3200" cap="small" dirty="0" smtClean="0">
                <a:solidFill>
                  <a:srgbClr val="0070C0"/>
                </a:solidFill>
                <a:latin typeface="+mj-lt"/>
              </a:rPr>
              <a:t>AMC 4 Cluster</a:t>
            </a:r>
            <a:endParaRPr lang="en-GB" sz="2800" dirty="0" smtClean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5328" y="2373546"/>
            <a:ext cx="951572" cy="951678"/>
            <a:chOff x="905068" y="2373546"/>
            <a:chExt cx="841832" cy="841926"/>
          </a:xfrm>
        </p:grpSpPr>
        <p:grpSp>
          <p:nvGrpSpPr>
            <p:cNvPr id="11" name="Group 10"/>
            <p:cNvGrpSpPr/>
            <p:nvPr/>
          </p:nvGrpSpPr>
          <p:grpSpPr>
            <a:xfrm>
              <a:off x="905068" y="2373546"/>
              <a:ext cx="841832" cy="841926"/>
              <a:chOff x="323528" y="3011124"/>
              <a:chExt cx="1080000" cy="108012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323528" y="3011124"/>
                <a:ext cx="1080000" cy="108012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77528" y="3065184"/>
                <a:ext cx="972000" cy="9720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777777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>
                <a:off x="1124835" y="3812466"/>
                <a:ext cx="224693" cy="224718"/>
                <a:chOff x="1853584" y="3501008"/>
                <a:chExt cx="288000" cy="288032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1853584" y="3501008"/>
                  <a:ext cx="288000" cy="288032"/>
                </a:xfrm>
                <a:prstGeom prst="ellipse">
                  <a:avLst/>
                </a:prstGeom>
                <a:solidFill>
                  <a:srgbClr val="777777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rgbClr val="0F5494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20" name="Cross 19"/>
                <p:cNvSpPr/>
                <p:nvPr/>
              </p:nvSpPr>
              <p:spPr bwMode="auto">
                <a:xfrm>
                  <a:off x="1907584" y="3555024"/>
                  <a:ext cx="180000" cy="180000"/>
                </a:xfrm>
                <a:prstGeom prst="plus">
                  <a:avLst>
                    <a:gd name="adj" fmla="val 34261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rgbClr val="0F5494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12" name="Group"/>
            <p:cNvGrpSpPr/>
            <p:nvPr/>
          </p:nvGrpSpPr>
          <p:grpSpPr>
            <a:xfrm>
              <a:off x="989621" y="2570024"/>
              <a:ext cx="682348" cy="368189"/>
              <a:chOff x="9774729" y="1359058"/>
              <a:chExt cx="666591" cy="381536"/>
            </a:xfrm>
            <a:solidFill>
              <a:srgbClr val="0070C0"/>
            </a:solidFill>
          </p:grpSpPr>
          <p:sp>
            <p:nvSpPr>
              <p:cNvPr id="13" name="Freeform 350"/>
              <p:cNvSpPr>
                <a:spLocks/>
              </p:cNvSpPr>
              <p:nvPr/>
            </p:nvSpPr>
            <p:spPr bwMode="auto">
              <a:xfrm>
                <a:off x="9900446" y="1359058"/>
                <a:ext cx="415158" cy="381536"/>
              </a:xfrm>
              <a:custGeom>
                <a:avLst/>
                <a:gdLst>
                  <a:gd name="T0" fmla="*/ 0 w 284"/>
                  <a:gd name="T1" fmla="*/ 252 h 261"/>
                  <a:gd name="T2" fmla="*/ 2 w 284"/>
                  <a:gd name="T3" fmla="*/ 257 h 261"/>
                  <a:gd name="T4" fmla="*/ 8 w 284"/>
                  <a:gd name="T5" fmla="*/ 261 h 261"/>
                  <a:gd name="T6" fmla="*/ 275 w 284"/>
                  <a:gd name="T7" fmla="*/ 261 h 261"/>
                  <a:gd name="T8" fmla="*/ 280 w 284"/>
                  <a:gd name="T9" fmla="*/ 257 h 261"/>
                  <a:gd name="T10" fmla="*/ 284 w 284"/>
                  <a:gd name="T11" fmla="*/ 252 h 261"/>
                  <a:gd name="T12" fmla="*/ 284 w 284"/>
                  <a:gd name="T13" fmla="*/ 234 h 261"/>
                  <a:gd name="T14" fmla="*/ 275 w 284"/>
                  <a:gd name="T15" fmla="*/ 208 h 261"/>
                  <a:gd name="T16" fmla="*/ 254 w 284"/>
                  <a:gd name="T17" fmla="*/ 186 h 261"/>
                  <a:gd name="T18" fmla="*/ 223 w 284"/>
                  <a:gd name="T19" fmla="*/ 168 h 261"/>
                  <a:gd name="T20" fmla="*/ 184 w 284"/>
                  <a:gd name="T21" fmla="*/ 156 h 261"/>
                  <a:gd name="T22" fmla="*/ 181 w 284"/>
                  <a:gd name="T23" fmla="*/ 155 h 261"/>
                  <a:gd name="T24" fmla="*/ 176 w 284"/>
                  <a:gd name="T25" fmla="*/ 150 h 261"/>
                  <a:gd name="T26" fmla="*/ 176 w 284"/>
                  <a:gd name="T27" fmla="*/ 148 h 261"/>
                  <a:gd name="T28" fmla="*/ 179 w 284"/>
                  <a:gd name="T29" fmla="*/ 142 h 261"/>
                  <a:gd name="T30" fmla="*/ 186 w 284"/>
                  <a:gd name="T31" fmla="*/ 135 h 261"/>
                  <a:gd name="T32" fmla="*/ 196 w 284"/>
                  <a:gd name="T33" fmla="*/ 120 h 261"/>
                  <a:gd name="T34" fmla="*/ 202 w 284"/>
                  <a:gd name="T35" fmla="*/ 94 h 261"/>
                  <a:gd name="T36" fmla="*/ 204 w 284"/>
                  <a:gd name="T37" fmla="*/ 73 h 261"/>
                  <a:gd name="T38" fmla="*/ 199 w 284"/>
                  <a:gd name="T39" fmla="*/ 44 h 261"/>
                  <a:gd name="T40" fmla="*/ 184 w 284"/>
                  <a:gd name="T41" fmla="*/ 21 h 261"/>
                  <a:gd name="T42" fmla="*/ 165 w 284"/>
                  <a:gd name="T43" fmla="*/ 5 h 261"/>
                  <a:gd name="T44" fmla="*/ 142 w 284"/>
                  <a:gd name="T45" fmla="*/ 0 h 261"/>
                  <a:gd name="T46" fmla="*/ 129 w 284"/>
                  <a:gd name="T47" fmla="*/ 1 h 261"/>
                  <a:gd name="T48" fmla="*/ 106 w 284"/>
                  <a:gd name="T49" fmla="*/ 11 h 261"/>
                  <a:gd name="T50" fmla="*/ 90 w 284"/>
                  <a:gd name="T51" fmla="*/ 31 h 261"/>
                  <a:gd name="T52" fmla="*/ 82 w 284"/>
                  <a:gd name="T53" fmla="*/ 58 h 261"/>
                  <a:gd name="T54" fmla="*/ 80 w 284"/>
                  <a:gd name="T55" fmla="*/ 73 h 261"/>
                  <a:gd name="T56" fmla="*/ 85 w 284"/>
                  <a:gd name="T57" fmla="*/ 112 h 261"/>
                  <a:gd name="T58" fmla="*/ 91 w 284"/>
                  <a:gd name="T59" fmla="*/ 128 h 261"/>
                  <a:gd name="T60" fmla="*/ 103 w 284"/>
                  <a:gd name="T61" fmla="*/ 142 h 261"/>
                  <a:gd name="T62" fmla="*/ 106 w 284"/>
                  <a:gd name="T63" fmla="*/ 143 h 261"/>
                  <a:gd name="T64" fmla="*/ 106 w 284"/>
                  <a:gd name="T65" fmla="*/ 148 h 261"/>
                  <a:gd name="T66" fmla="*/ 106 w 284"/>
                  <a:gd name="T67" fmla="*/ 150 h 261"/>
                  <a:gd name="T68" fmla="*/ 103 w 284"/>
                  <a:gd name="T69" fmla="*/ 155 h 261"/>
                  <a:gd name="T70" fmla="*/ 99 w 284"/>
                  <a:gd name="T71" fmla="*/ 156 h 261"/>
                  <a:gd name="T72" fmla="*/ 59 w 284"/>
                  <a:gd name="T73" fmla="*/ 168 h 261"/>
                  <a:gd name="T74" fmla="*/ 28 w 284"/>
                  <a:gd name="T75" fmla="*/ 186 h 261"/>
                  <a:gd name="T76" fmla="*/ 7 w 284"/>
                  <a:gd name="T77" fmla="*/ 208 h 261"/>
                  <a:gd name="T78" fmla="*/ 0 w 284"/>
                  <a:gd name="T79" fmla="*/ 23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4" h="261">
                    <a:moveTo>
                      <a:pt x="0" y="252"/>
                    </a:moveTo>
                    <a:lnTo>
                      <a:pt x="0" y="252"/>
                    </a:lnTo>
                    <a:lnTo>
                      <a:pt x="0" y="256"/>
                    </a:lnTo>
                    <a:lnTo>
                      <a:pt x="2" y="257"/>
                    </a:lnTo>
                    <a:lnTo>
                      <a:pt x="5" y="261"/>
                    </a:lnTo>
                    <a:lnTo>
                      <a:pt x="8" y="261"/>
                    </a:lnTo>
                    <a:lnTo>
                      <a:pt x="275" y="261"/>
                    </a:lnTo>
                    <a:lnTo>
                      <a:pt x="275" y="261"/>
                    </a:lnTo>
                    <a:lnTo>
                      <a:pt x="279" y="261"/>
                    </a:lnTo>
                    <a:lnTo>
                      <a:pt x="280" y="257"/>
                    </a:lnTo>
                    <a:lnTo>
                      <a:pt x="282" y="256"/>
                    </a:lnTo>
                    <a:lnTo>
                      <a:pt x="284" y="252"/>
                    </a:lnTo>
                    <a:lnTo>
                      <a:pt x="284" y="234"/>
                    </a:lnTo>
                    <a:lnTo>
                      <a:pt x="284" y="234"/>
                    </a:lnTo>
                    <a:lnTo>
                      <a:pt x="282" y="221"/>
                    </a:lnTo>
                    <a:lnTo>
                      <a:pt x="275" y="208"/>
                    </a:lnTo>
                    <a:lnTo>
                      <a:pt x="267" y="195"/>
                    </a:lnTo>
                    <a:lnTo>
                      <a:pt x="254" y="186"/>
                    </a:lnTo>
                    <a:lnTo>
                      <a:pt x="240" y="176"/>
                    </a:lnTo>
                    <a:lnTo>
                      <a:pt x="223" y="168"/>
                    </a:lnTo>
                    <a:lnTo>
                      <a:pt x="204" y="161"/>
                    </a:lnTo>
                    <a:lnTo>
                      <a:pt x="184" y="156"/>
                    </a:lnTo>
                    <a:lnTo>
                      <a:pt x="184" y="156"/>
                    </a:lnTo>
                    <a:lnTo>
                      <a:pt x="181" y="155"/>
                    </a:lnTo>
                    <a:lnTo>
                      <a:pt x="178" y="153"/>
                    </a:lnTo>
                    <a:lnTo>
                      <a:pt x="176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43"/>
                    </a:lnTo>
                    <a:lnTo>
                      <a:pt x="179" y="142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1" y="128"/>
                    </a:lnTo>
                    <a:lnTo>
                      <a:pt x="196" y="120"/>
                    </a:lnTo>
                    <a:lnTo>
                      <a:pt x="199" y="112"/>
                    </a:lnTo>
                    <a:lnTo>
                      <a:pt x="202" y="94"/>
                    </a:lnTo>
                    <a:lnTo>
                      <a:pt x="204" y="73"/>
                    </a:lnTo>
                    <a:lnTo>
                      <a:pt x="204" y="73"/>
                    </a:lnTo>
                    <a:lnTo>
                      <a:pt x="202" y="58"/>
                    </a:lnTo>
                    <a:lnTo>
                      <a:pt x="199" y="44"/>
                    </a:lnTo>
                    <a:lnTo>
                      <a:pt x="192" y="31"/>
                    </a:lnTo>
                    <a:lnTo>
                      <a:pt x="184" y="21"/>
                    </a:lnTo>
                    <a:lnTo>
                      <a:pt x="176" y="11"/>
                    </a:lnTo>
                    <a:lnTo>
                      <a:pt x="165" y="5"/>
                    </a:lnTo>
                    <a:lnTo>
                      <a:pt x="153" y="1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9" y="1"/>
                    </a:lnTo>
                    <a:lnTo>
                      <a:pt x="117" y="5"/>
                    </a:lnTo>
                    <a:lnTo>
                      <a:pt x="106" y="11"/>
                    </a:lnTo>
                    <a:lnTo>
                      <a:pt x="98" y="21"/>
                    </a:lnTo>
                    <a:lnTo>
                      <a:pt x="90" y="31"/>
                    </a:lnTo>
                    <a:lnTo>
                      <a:pt x="85" y="44"/>
                    </a:lnTo>
                    <a:lnTo>
                      <a:pt x="82" y="58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94"/>
                    </a:lnTo>
                    <a:lnTo>
                      <a:pt x="85" y="112"/>
                    </a:lnTo>
                    <a:lnTo>
                      <a:pt x="88" y="120"/>
                    </a:lnTo>
                    <a:lnTo>
                      <a:pt x="91" y="128"/>
                    </a:lnTo>
                    <a:lnTo>
                      <a:pt x="96" y="135"/>
                    </a:lnTo>
                    <a:lnTo>
                      <a:pt x="103" y="142"/>
                    </a:lnTo>
                    <a:lnTo>
                      <a:pt x="103" y="142"/>
                    </a:lnTo>
                    <a:lnTo>
                      <a:pt x="106" y="143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106" y="150"/>
                    </a:lnTo>
                    <a:lnTo>
                      <a:pt x="104" y="153"/>
                    </a:lnTo>
                    <a:lnTo>
                      <a:pt x="103" y="155"/>
                    </a:lnTo>
                    <a:lnTo>
                      <a:pt x="99" y="156"/>
                    </a:lnTo>
                    <a:lnTo>
                      <a:pt x="99" y="156"/>
                    </a:lnTo>
                    <a:lnTo>
                      <a:pt x="78" y="161"/>
                    </a:lnTo>
                    <a:lnTo>
                      <a:pt x="59" y="168"/>
                    </a:lnTo>
                    <a:lnTo>
                      <a:pt x="42" y="176"/>
                    </a:lnTo>
                    <a:lnTo>
                      <a:pt x="28" y="186"/>
                    </a:lnTo>
                    <a:lnTo>
                      <a:pt x="16" y="195"/>
                    </a:lnTo>
                    <a:lnTo>
                      <a:pt x="7" y="208"/>
                    </a:lnTo>
                    <a:lnTo>
                      <a:pt x="2" y="221"/>
                    </a:lnTo>
                    <a:lnTo>
                      <a:pt x="0" y="234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351"/>
              <p:cNvSpPr>
                <a:spLocks/>
              </p:cNvSpPr>
              <p:nvPr/>
            </p:nvSpPr>
            <p:spPr bwMode="auto">
              <a:xfrm>
                <a:off x="9774729" y="1408760"/>
                <a:ext cx="216350" cy="280670"/>
              </a:xfrm>
              <a:custGeom>
                <a:avLst/>
                <a:gdLst>
                  <a:gd name="T0" fmla="*/ 135 w 148"/>
                  <a:gd name="T1" fmla="*/ 124 h 192"/>
                  <a:gd name="T2" fmla="*/ 138 w 148"/>
                  <a:gd name="T3" fmla="*/ 119 h 192"/>
                  <a:gd name="T4" fmla="*/ 135 w 148"/>
                  <a:gd name="T5" fmla="*/ 116 h 192"/>
                  <a:gd name="T6" fmla="*/ 133 w 148"/>
                  <a:gd name="T7" fmla="*/ 116 h 192"/>
                  <a:gd name="T8" fmla="*/ 130 w 148"/>
                  <a:gd name="T9" fmla="*/ 112 h 192"/>
                  <a:gd name="T10" fmla="*/ 128 w 148"/>
                  <a:gd name="T11" fmla="*/ 109 h 192"/>
                  <a:gd name="T12" fmla="*/ 132 w 148"/>
                  <a:gd name="T13" fmla="*/ 104 h 192"/>
                  <a:gd name="T14" fmla="*/ 137 w 148"/>
                  <a:gd name="T15" fmla="*/ 99 h 192"/>
                  <a:gd name="T16" fmla="*/ 145 w 148"/>
                  <a:gd name="T17" fmla="*/ 83 h 192"/>
                  <a:gd name="T18" fmla="*/ 148 w 148"/>
                  <a:gd name="T19" fmla="*/ 54 h 192"/>
                  <a:gd name="T20" fmla="*/ 148 w 148"/>
                  <a:gd name="T21" fmla="*/ 42 h 192"/>
                  <a:gd name="T22" fmla="*/ 141 w 148"/>
                  <a:gd name="T23" fmla="*/ 23 h 192"/>
                  <a:gd name="T24" fmla="*/ 128 w 148"/>
                  <a:gd name="T25" fmla="*/ 10 h 192"/>
                  <a:gd name="T26" fmla="*/ 112 w 148"/>
                  <a:gd name="T27" fmla="*/ 2 h 192"/>
                  <a:gd name="T28" fmla="*/ 102 w 148"/>
                  <a:gd name="T29" fmla="*/ 0 h 192"/>
                  <a:gd name="T30" fmla="*/ 86 w 148"/>
                  <a:gd name="T31" fmla="*/ 5 h 192"/>
                  <a:gd name="T32" fmla="*/ 71 w 148"/>
                  <a:gd name="T33" fmla="*/ 16 h 192"/>
                  <a:gd name="T34" fmla="*/ 62 w 148"/>
                  <a:gd name="T35" fmla="*/ 33 h 192"/>
                  <a:gd name="T36" fmla="*/ 58 w 148"/>
                  <a:gd name="T37" fmla="*/ 54 h 192"/>
                  <a:gd name="T38" fmla="*/ 58 w 148"/>
                  <a:gd name="T39" fmla="*/ 70 h 192"/>
                  <a:gd name="T40" fmla="*/ 66 w 148"/>
                  <a:gd name="T41" fmla="*/ 94 h 192"/>
                  <a:gd name="T42" fmla="*/ 75 w 148"/>
                  <a:gd name="T43" fmla="*/ 104 h 192"/>
                  <a:gd name="T44" fmla="*/ 76 w 148"/>
                  <a:gd name="T45" fmla="*/ 106 h 192"/>
                  <a:gd name="T46" fmla="*/ 78 w 148"/>
                  <a:gd name="T47" fmla="*/ 109 h 192"/>
                  <a:gd name="T48" fmla="*/ 76 w 148"/>
                  <a:gd name="T49" fmla="*/ 112 h 192"/>
                  <a:gd name="T50" fmla="*/ 73 w 148"/>
                  <a:gd name="T51" fmla="*/ 116 h 192"/>
                  <a:gd name="T52" fmla="*/ 44 w 148"/>
                  <a:gd name="T53" fmla="*/ 124 h 192"/>
                  <a:gd name="T54" fmla="*/ 19 w 148"/>
                  <a:gd name="T55" fmla="*/ 137 h 192"/>
                  <a:gd name="T56" fmla="*/ 5 w 148"/>
                  <a:gd name="T57" fmla="*/ 153 h 192"/>
                  <a:gd name="T58" fmla="*/ 0 w 148"/>
                  <a:gd name="T59" fmla="*/ 173 h 192"/>
                  <a:gd name="T60" fmla="*/ 0 w 148"/>
                  <a:gd name="T61" fmla="*/ 187 h 192"/>
                  <a:gd name="T62" fmla="*/ 5 w 148"/>
                  <a:gd name="T63" fmla="*/ 192 h 192"/>
                  <a:gd name="T64" fmla="*/ 70 w 148"/>
                  <a:gd name="T65" fmla="*/ 192 h 192"/>
                  <a:gd name="T66" fmla="*/ 75 w 148"/>
                  <a:gd name="T67" fmla="*/ 187 h 192"/>
                  <a:gd name="T68" fmla="*/ 78 w 148"/>
                  <a:gd name="T69" fmla="*/ 178 h 192"/>
                  <a:gd name="T70" fmla="*/ 88 w 148"/>
                  <a:gd name="T71" fmla="*/ 160 h 192"/>
                  <a:gd name="T72" fmla="*/ 102 w 148"/>
                  <a:gd name="T73" fmla="*/ 143 h 192"/>
                  <a:gd name="T74" fmla="*/ 124 w 148"/>
                  <a:gd name="T75" fmla="*/ 130 h 192"/>
                  <a:gd name="T76" fmla="*/ 135 w 148"/>
                  <a:gd name="T77" fmla="*/ 12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92">
                    <a:moveTo>
                      <a:pt x="135" y="124"/>
                    </a:moveTo>
                    <a:lnTo>
                      <a:pt x="135" y="124"/>
                    </a:lnTo>
                    <a:lnTo>
                      <a:pt x="138" y="122"/>
                    </a:lnTo>
                    <a:lnTo>
                      <a:pt x="138" y="119"/>
                    </a:lnTo>
                    <a:lnTo>
                      <a:pt x="137" y="117"/>
                    </a:lnTo>
                    <a:lnTo>
                      <a:pt x="135" y="116"/>
                    </a:lnTo>
                    <a:lnTo>
                      <a:pt x="135" y="116"/>
                    </a:lnTo>
                    <a:lnTo>
                      <a:pt x="133" y="116"/>
                    </a:lnTo>
                    <a:lnTo>
                      <a:pt x="133" y="116"/>
                    </a:lnTo>
                    <a:lnTo>
                      <a:pt x="130" y="112"/>
                    </a:lnTo>
                    <a:lnTo>
                      <a:pt x="128" y="109"/>
                    </a:lnTo>
                    <a:lnTo>
                      <a:pt x="128" y="109"/>
                    </a:lnTo>
                    <a:lnTo>
                      <a:pt x="130" y="106"/>
                    </a:lnTo>
                    <a:lnTo>
                      <a:pt x="132" y="104"/>
                    </a:lnTo>
                    <a:lnTo>
                      <a:pt x="132" y="104"/>
                    </a:lnTo>
                    <a:lnTo>
                      <a:pt x="137" y="99"/>
                    </a:lnTo>
                    <a:lnTo>
                      <a:pt x="140" y="94"/>
                    </a:lnTo>
                    <a:lnTo>
                      <a:pt x="145" y="83"/>
                    </a:lnTo>
                    <a:lnTo>
                      <a:pt x="148" y="70"/>
                    </a:lnTo>
                    <a:lnTo>
                      <a:pt x="148" y="54"/>
                    </a:lnTo>
                    <a:lnTo>
                      <a:pt x="148" y="54"/>
                    </a:lnTo>
                    <a:lnTo>
                      <a:pt x="148" y="42"/>
                    </a:lnTo>
                    <a:lnTo>
                      <a:pt x="145" y="33"/>
                    </a:lnTo>
                    <a:lnTo>
                      <a:pt x="141" y="23"/>
                    </a:lnTo>
                    <a:lnTo>
                      <a:pt x="135" y="16"/>
                    </a:lnTo>
                    <a:lnTo>
                      <a:pt x="128" y="10"/>
                    </a:lnTo>
                    <a:lnTo>
                      <a:pt x="120" y="5"/>
                    </a:lnTo>
                    <a:lnTo>
                      <a:pt x="11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4" y="2"/>
                    </a:lnTo>
                    <a:lnTo>
                      <a:pt x="86" y="5"/>
                    </a:lnTo>
                    <a:lnTo>
                      <a:pt x="78" y="10"/>
                    </a:lnTo>
                    <a:lnTo>
                      <a:pt x="71" y="16"/>
                    </a:lnTo>
                    <a:lnTo>
                      <a:pt x="65" y="23"/>
                    </a:lnTo>
                    <a:lnTo>
                      <a:pt x="62" y="33"/>
                    </a:lnTo>
                    <a:lnTo>
                      <a:pt x="58" y="4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70"/>
                    </a:lnTo>
                    <a:lnTo>
                      <a:pt x="62" y="83"/>
                    </a:lnTo>
                    <a:lnTo>
                      <a:pt x="66" y="94"/>
                    </a:lnTo>
                    <a:lnTo>
                      <a:pt x="70" y="99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6" y="112"/>
                    </a:lnTo>
                    <a:lnTo>
                      <a:pt x="73" y="116"/>
                    </a:lnTo>
                    <a:lnTo>
                      <a:pt x="73" y="116"/>
                    </a:lnTo>
                    <a:lnTo>
                      <a:pt x="57" y="119"/>
                    </a:lnTo>
                    <a:lnTo>
                      <a:pt x="44" y="124"/>
                    </a:lnTo>
                    <a:lnTo>
                      <a:pt x="31" y="129"/>
                    </a:lnTo>
                    <a:lnTo>
                      <a:pt x="19" y="137"/>
                    </a:lnTo>
                    <a:lnTo>
                      <a:pt x="11" y="145"/>
                    </a:lnTo>
                    <a:lnTo>
                      <a:pt x="5" y="153"/>
                    </a:lnTo>
                    <a:lnTo>
                      <a:pt x="1" y="163"/>
                    </a:lnTo>
                    <a:lnTo>
                      <a:pt x="0" y="173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1"/>
                    </a:lnTo>
                    <a:lnTo>
                      <a:pt x="5" y="192"/>
                    </a:lnTo>
                    <a:lnTo>
                      <a:pt x="70" y="192"/>
                    </a:lnTo>
                    <a:lnTo>
                      <a:pt x="70" y="192"/>
                    </a:lnTo>
                    <a:lnTo>
                      <a:pt x="73" y="191"/>
                    </a:lnTo>
                    <a:lnTo>
                      <a:pt x="75" y="187"/>
                    </a:lnTo>
                    <a:lnTo>
                      <a:pt x="75" y="187"/>
                    </a:lnTo>
                    <a:lnTo>
                      <a:pt x="78" y="178"/>
                    </a:lnTo>
                    <a:lnTo>
                      <a:pt x="81" y="169"/>
                    </a:lnTo>
                    <a:lnTo>
                      <a:pt x="88" y="160"/>
                    </a:lnTo>
                    <a:lnTo>
                      <a:pt x="94" y="152"/>
                    </a:lnTo>
                    <a:lnTo>
                      <a:pt x="102" y="143"/>
                    </a:lnTo>
                    <a:lnTo>
                      <a:pt x="112" y="137"/>
                    </a:lnTo>
                    <a:lnTo>
                      <a:pt x="124" y="130"/>
                    </a:lnTo>
                    <a:lnTo>
                      <a:pt x="135" y="124"/>
                    </a:lnTo>
                    <a:lnTo>
                      <a:pt x="13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352"/>
              <p:cNvSpPr>
                <a:spLocks/>
              </p:cNvSpPr>
              <p:nvPr/>
            </p:nvSpPr>
            <p:spPr bwMode="auto">
              <a:xfrm>
                <a:off x="10222047" y="1408760"/>
                <a:ext cx="219273" cy="280670"/>
              </a:xfrm>
              <a:custGeom>
                <a:avLst/>
                <a:gdLst>
                  <a:gd name="T0" fmla="*/ 77 w 150"/>
                  <a:gd name="T1" fmla="*/ 116 h 192"/>
                  <a:gd name="T2" fmla="*/ 72 w 150"/>
                  <a:gd name="T3" fmla="*/ 109 h 192"/>
                  <a:gd name="T4" fmla="*/ 72 w 150"/>
                  <a:gd name="T5" fmla="*/ 106 h 192"/>
                  <a:gd name="T6" fmla="*/ 73 w 150"/>
                  <a:gd name="T7" fmla="*/ 104 h 192"/>
                  <a:gd name="T8" fmla="*/ 82 w 150"/>
                  <a:gd name="T9" fmla="*/ 94 h 192"/>
                  <a:gd name="T10" fmla="*/ 90 w 150"/>
                  <a:gd name="T11" fmla="*/ 70 h 192"/>
                  <a:gd name="T12" fmla="*/ 91 w 150"/>
                  <a:gd name="T13" fmla="*/ 54 h 192"/>
                  <a:gd name="T14" fmla="*/ 86 w 150"/>
                  <a:gd name="T15" fmla="*/ 33 h 192"/>
                  <a:gd name="T16" fmla="*/ 77 w 150"/>
                  <a:gd name="T17" fmla="*/ 16 h 192"/>
                  <a:gd name="T18" fmla="*/ 64 w 150"/>
                  <a:gd name="T19" fmla="*/ 5 h 192"/>
                  <a:gd name="T20" fmla="*/ 46 w 150"/>
                  <a:gd name="T21" fmla="*/ 0 h 192"/>
                  <a:gd name="T22" fmla="*/ 36 w 150"/>
                  <a:gd name="T23" fmla="*/ 2 h 192"/>
                  <a:gd name="T24" fmla="*/ 20 w 150"/>
                  <a:gd name="T25" fmla="*/ 10 h 192"/>
                  <a:gd name="T26" fmla="*/ 8 w 150"/>
                  <a:gd name="T27" fmla="*/ 23 h 192"/>
                  <a:gd name="T28" fmla="*/ 2 w 150"/>
                  <a:gd name="T29" fmla="*/ 42 h 192"/>
                  <a:gd name="T30" fmla="*/ 0 w 150"/>
                  <a:gd name="T31" fmla="*/ 54 h 192"/>
                  <a:gd name="T32" fmla="*/ 3 w 150"/>
                  <a:gd name="T33" fmla="*/ 83 h 192"/>
                  <a:gd name="T34" fmla="*/ 13 w 150"/>
                  <a:gd name="T35" fmla="*/ 99 h 192"/>
                  <a:gd name="T36" fmla="*/ 18 w 150"/>
                  <a:gd name="T37" fmla="*/ 104 h 192"/>
                  <a:gd name="T38" fmla="*/ 20 w 150"/>
                  <a:gd name="T39" fmla="*/ 109 h 192"/>
                  <a:gd name="T40" fmla="*/ 20 w 150"/>
                  <a:gd name="T41" fmla="*/ 109 h 192"/>
                  <a:gd name="T42" fmla="*/ 15 w 150"/>
                  <a:gd name="T43" fmla="*/ 116 h 192"/>
                  <a:gd name="T44" fmla="*/ 15 w 150"/>
                  <a:gd name="T45" fmla="*/ 116 h 192"/>
                  <a:gd name="T46" fmla="*/ 11 w 150"/>
                  <a:gd name="T47" fmla="*/ 117 h 192"/>
                  <a:gd name="T48" fmla="*/ 11 w 150"/>
                  <a:gd name="T49" fmla="*/ 122 h 192"/>
                  <a:gd name="T50" fmla="*/ 13 w 150"/>
                  <a:gd name="T51" fmla="*/ 124 h 192"/>
                  <a:gd name="T52" fmla="*/ 36 w 150"/>
                  <a:gd name="T53" fmla="*/ 137 h 192"/>
                  <a:gd name="T54" fmla="*/ 54 w 150"/>
                  <a:gd name="T55" fmla="*/ 152 h 192"/>
                  <a:gd name="T56" fmla="*/ 67 w 150"/>
                  <a:gd name="T57" fmla="*/ 169 h 192"/>
                  <a:gd name="T58" fmla="*/ 73 w 150"/>
                  <a:gd name="T59" fmla="*/ 187 h 192"/>
                  <a:gd name="T60" fmla="*/ 75 w 150"/>
                  <a:gd name="T61" fmla="*/ 191 h 192"/>
                  <a:gd name="T62" fmla="*/ 145 w 150"/>
                  <a:gd name="T63" fmla="*/ 192 h 192"/>
                  <a:gd name="T64" fmla="*/ 148 w 150"/>
                  <a:gd name="T65" fmla="*/ 191 h 192"/>
                  <a:gd name="T66" fmla="*/ 150 w 150"/>
                  <a:gd name="T67" fmla="*/ 173 h 192"/>
                  <a:gd name="T68" fmla="*/ 148 w 150"/>
                  <a:gd name="T69" fmla="*/ 163 h 192"/>
                  <a:gd name="T70" fmla="*/ 137 w 150"/>
                  <a:gd name="T71" fmla="*/ 145 h 192"/>
                  <a:gd name="T72" fmla="*/ 117 w 150"/>
                  <a:gd name="T73" fmla="*/ 129 h 192"/>
                  <a:gd name="T74" fmla="*/ 91 w 150"/>
                  <a:gd name="T75" fmla="*/ 119 h 192"/>
                  <a:gd name="T76" fmla="*/ 77 w 150"/>
                  <a:gd name="T77" fmla="*/ 11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92">
                    <a:moveTo>
                      <a:pt x="77" y="116"/>
                    </a:moveTo>
                    <a:lnTo>
                      <a:pt x="77" y="116"/>
                    </a:lnTo>
                    <a:lnTo>
                      <a:pt x="72" y="112"/>
                    </a:lnTo>
                    <a:lnTo>
                      <a:pt x="72" y="109"/>
                    </a:lnTo>
                    <a:lnTo>
                      <a:pt x="72" y="109"/>
                    </a:lnTo>
                    <a:lnTo>
                      <a:pt x="72" y="106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78" y="99"/>
                    </a:lnTo>
                    <a:lnTo>
                      <a:pt x="82" y="94"/>
                    </a:lnTo>
                    <a:lnTo>
                      <a:pt x="86" y="83"/>
                    </a:lnTo>
                    <a:lnTo>
                      <a:pt x="90" y="70"/>
                    </a:lnTo>
                    <a:lnTo>
                      <a:pt x="91" y="54"/>
                    </a:lnTo>
                    <a:lnTo>
                      <a:pt x="91" y="54"/>
                    </a:lnTo>
                    <a:lnTo>
                      <a:pt x="90" y="42"/>
                    </a:lnTo>
                    <a:lnTo>
                      <a:pt x="86" y="33"/>
                    </a:lnTo>
                    <a:lnTo>
                      <a:pt x="83" y="23"/>
                    </a:lnTo>
                    <a:lnTo>
                      <a:pt x="77" y="16"/>
                    </a:lnTo>
                    <a:lnTo>
                      <a:pt x="70" y="10"/>
                    </a:lnTo>
                    <a:lnTo>
                      <a:pt x="64" y="5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8" y="5"/>
                    </a:lnTo>
                    <a:lnTo>
                      <a:pt x="20" y="10"/>
                    </a:lnTo>
                    <a:lnTo>
                      <a:pt x="13" y="16"/>
                    </a:lnTo>
                    <a:lnTo>
                      <a:pt x="8" y="23"/>
                    </a:lnTo>
                    <a:lnTo>
                      <a:pt x="3" y="33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70"/>
                    </a:lnTo>
                    <a:lnTo>
                      <a:pt x="3" y="83"/>
                    </a:lnTo>
                    <a:lnTo>
                      <a:pt x="8" y="94"/>
                    </a:lnTo>
                    <a:lnTo>
                      <a:pt x="13" y="99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20" y="106"/>
                    </a:lnTo>
                    <a:lnTo>
                      <a:pt x="20" y="109"/>
                    </a:lnTo>
                    <a:lnTo>
                      <a:pt x="20" y="109"/>
                    </a:lnTo>
                    <a:lnTo>
                      <a:pt x="20" y="109"/>
                    </a:lnTo>
                    <a:lnTo>
                      <a:pt x="18" y="112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11" y="117"/>
                    </a:lnTo>
                    <a:lnTo>
                      <a:pt x="10" y="119"/>
                    </a:lnTo>
                    <a:lnTo>
                      <a:pt x="11" y="122"/>
                    </a:lnTo>
                    <a:lnTo>
                      <a:pt x="13" y="124"/>
                    </a:lnTo>
                    <a:lnTo>
                      <a:pt x="13" y="124"/>
                    </a:lnTo>
                    <a:lnTo>
                      <a:pt x="25" y="130"/>
                    </a:lnTo>
                    <a:lnTo>
                      <a:pt x="36" y="137"/>
                    </a:lnTo>
                    <a:lnTo>
                      <a:pt x="46" y="143"/>
                    </a:lnTo>
                    <a:lnTo>
                      <a:pt x="54" y="152"/>
                    </a:lnTo>
                    <a:lnTo>
                      <a:pt x="60" y="160"/>
                    </a:lnTo>
                    <a:lnTo>
                      <a:pt x="67" y="169"/>
                    </a:lnTo>
                    <a:lnTo>
                      <a:pt x="72" y="178"/>
                    </a:lnTo>
                    <a:lnTo>
                      <a:pt x="73" y="187"/>
                    </a:lnTo>
                    <a:lnTo>
                      <a:pt x="73" y="187"/>
                    </a:lnTo>
                    <a:lnTo>
                      <a:pt x="75" y="191"/>
                    </a:lnTo>
                    <a:lnTo>
                      <a:pt x="78" y="192"/>
                    </a:lnTo>
                    <a:lnTo>
                      <a:pt x="145" y="192"/>
                    </a:lnTo>
                    <a:lnTo>
                      <a:pt x="145" y="192"/>
                    </a:lnTo>
                    <a:lnTo>
                      <a:pt x="148" y="191"/>
                    </a:lnTo>
                    <a:lnTo>
                      <a:pt x="150" y="187"/>
                    </a:lnTo>
                    <a:lnTo>
                      <a:pt x="150" y="173"/>
                    </a:lnTo>
                    <a:lnTo>
                      <a:pt x="150" y="173"/>
                    </a:lnTo>
                    <a:lnTo>
                      <a:pt x="148" y="163"/>
                    </a:lnTo>
                    <a:lnTo>
                      <a:pt x="143" y="153"/>
                    </a:lnTo>
                    <a:lnTo>
                      <a:pt x="137" y="145"/>
                    </a:lnTo>
                    <a:lnTo>
                      <a:pt x="129" y="137"/>
                    </a:lnTo>
                    <a:lnTo>
                      <a:pt x="117" y="129"/>
                    </a:lnTo>
                    <a:lnTo>
                      <a:pt x="106" y="124"/>
                    </a:lnTo>
                    <a:lnTo>
                      <a:pt x="91" y="119"/>
                    </a:lnTo>
                    <a:lnTo>
                      <a:pt x="77" y="116"/>
                    </a:lnTo>
                    <a:lnTo>
                      <a:pt x="7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05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">
  <a:themeElements>
    <a:clrScheme name="Partnerships">
      <a:dk1>
        <a:srgbClr val="395A84"/>
      </a:dk1>
      <a:lt1>
        <a:srgbClr val="FFFFFF"/>
      </a:lt1>
      <a:dk2>
        <a:srgbClr val="395A84"/>
      </a:dk2>
      <a:lt2>
        <a:srgbClr val="FFFFFF"/>
      </a:lt2>
      <a:accent1>
        <a:srgbClr val="FF0000"/>
      </a:accent1>
      <a:accent2>
        <a:srgbClr val="FF0000"/>
      </a:accent2>
      <a:accent3>
        <a:srgbClr val="FFFFFF"/>
      </a:accent3>
      <a:accent4>
        <a:srgbClr val="395A84"/>
      </a:accent4>
      <a:accent5>
        <a:srgbClr val="DAEDEF"/>
      </a:accent5>
      <a:accent6>
        <a:srgbClr val="FF0000"/>
      </a:accent6>
      <a:hlink>
        <a:srgbClr val="0070C0"/>
      </a:hlink>
      <a:folHlink>
        <a:srgbClr val="0070C0"/>
      </a:folHlink>
    </a:clrScheme>
    <a:fontScheme name="EC Suare">
      <a:majorFont>
        <a:latin typeface="EC Square Sans Cond Pro"/>
        <a:ea typeface=""/>
        <a:cs typeface=""/>
      </a:majorFont>
      <a:minorFont>
        <a:latin typeface="EC Square Sans Cond Pro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200" dirty="0" smtClean="0">
            <a:solidFill>
              <a:srgbClr val="000066"/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100" dirty="0" smtClean="0">
            <a:solidFill>
              <a:schemeClr val="accent1"/>
            </a:solidFill>
            <a:latin typeface="EC Square Sans Cond Pro" panose="020B0506040000020004" pitchFamily="34" charset="0"/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">
  <a:themeElements>
    <a:clrScheme name="fit@work">
      <a:dk1>
        <a:srgbClr val="395A84"/>
      </a:dk1>
      <a:lt1>
        <a:srgbClr val="FFFFFF"/>
      </a:lt1>
      <a:dk2>
        <a:srgbClr val="395A84"/>
      </a:dk2>
      <a:lt2>
        <a:srgbClr val="FFFFFF"/>
      </a:lt2>
      <a:accent1>
        <a:srgbClr val="B2BA35"/>
      </a:accent1>
      <a:accent2>
        <a:srgbClr val="B2BA35"/>
      </a:accent2>
      <a:accent3>
        <a:srgbClr val="FFFFFF"/>
      </a:accent3>
      <a:accent4>
        <a:srgbClr val="395A84"/>
      </a:accent4>
      <a:accent5>
        <a:srgbClr val="DAEDEF"/>
      </a:accent5>
      <a:accent6>
        <a:srgbClr val="B2BA35"/>
      </a:accent6>
      <a:hlink>
        <a:srgbClr val="0070C0"/>
      </a:hlink>
      <a:folHlink>
        <a:srgbClr val="0070C0"/>
      </a:folHlink>
    </a:clrScheme>
    <a:fontScheme name="EC Suare">
      <a:majorFont>
        <a:latin typeface="EC Square Sans Cond Pro"/>
        <a:ea typeface=""/>
        <a:cs typeface=""/>
      </a:majorFont>
      <a:minorFont>
        <a:latin typeface="EC Square Sans Cond Pro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76200">
          <a:solidFill>
            <a:schemeClr val="bg1">
              <a:lumMod val="95000"/>
            </a:schemeClr>
          </a:solidFill>
        </a:ln>
        <a:effectLst>
          <a:outerShdw blurRad="215900" dist="38100" dir="13500000" sx="102000" sy="102000" algn="br" rotWithShape="0">
            <a:prstClr val="black">
              <a:alpha val="40000"/>
            </a:prstClr>
          </a:outerShdw>
        </a:effectLst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EC Square Sans Cond Pro" panose="020B05060400000200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100" dirty="0" smtClean="0">
            <a:solidFill>
              <a:schemeClr val="accent1"/>
            </a:solidFill>
            <a:latin typeface="EC Square Sans Cond Pro" panose="020B0506040000020004" pitchFamily="34" charset="0"/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">
  <a:themeElements>
    <a:clrScheme name="Partnerships">
      <a:dk1>
        <a:srgbClr val="395A84"/>
      </a:dk1>
      <a:lt1>
        <a:srgbClr val="FFFFFF"/>
      </a:lt1>
      <a:dk2>
        <a:srgbClr val="395A84"/>
      </a:dk2>
      <a:lt2>
        <a:srgbClr val="FFFFFF"/>
      </a:lt2>
      <a:accent1>
        <a:srgbClr val="FF0000"/>
      </a:accent1>
      <a:accent2>
        <a:srgbClr val="FF0000"/>
      </a:accent2>
      <a:accent3>
        <a:srgbClr val="FFFFFF"/>
      </a:accent3>
      <a:accent4>
        <a:srgbClr val="395A84"/>
      </a:accent4>
      <a:accent5>
        <a:srgbClr val="DAEDEF"/>
      </a:accent5>
      <a:accent6>
        <a:srgbClr val="FF0000"/>
      </a:accent6>
      <a:hlink>
        <a:srgbClr val="0070C0"/>
      </a:hlink>
      <a:folHlink>
        <a:srgbClr val="0070C0"/>
      </a:folHlink>
    </a:clrScheme>
    <a:fontScheme name="EC Suare">
      <a:majorFont>
        <a:latin typeface="EC Square Sans Cond Pro"/>
        <a:ea typeface=""/>
        <a:cs typeface=""/>
      </a:majorFont>
      <a:minorFont>
        <a:latin typeface="EC Square Sans Cond Pro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76200">
          <a:solidFill>
            <a:schemeClr val="bg1">
              <a:lumMod val="95000"/>
            </a:schemeClr>
          </a:solidFill>
        </a:ln>
        <a:effectLst>
          <a:outerShdw blurRad="215900" dist="38100" dir="13500000" sx="102000" sy="102000" algn="br" rotWithShape="0">
            <a:prstClr val="black">
              <a:alpha val="40000"/>
            </a:prstClr>
          </a:outerShdw>
        </a:effectLst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EC Square Sans Cond Pro" panose="020B05060400000200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100" dirty="0" smtClean="0">
            <a:solidFill>
              <a:schemeClr val="accent1"/>
            </a:solidFill>
            <a:latin typeface="EC Square Sans Cond Pro" panose="020B0506040000020004" pitchFamily="34" charset="0"/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">
  <a:themeElements>
    <a:clrScheme name="legal affairs">
      <a:dk1>
        <a:srgbClr val="395A84"/>
      </a:dk1>
      <a:lt1>
        <a:srgbClr val="FFFFFF"/>
      </a:lt1>
      <a:dk2>
        <a:srgbClr val="395A84"/>
      </a:dk2>
      <a:lt2>
        <a:srgbClr val="FFFFFF"/>
      </a:lt2>
      <a:accent1>
        <a:srgbClr val="C00000"/>
      </a:accent1>
      <a:accent2>
        <a:srgbClr val="C00000"/>
      </a:accent2>
      <a:accent3>
        <a:srgbClr val="FFFFFF"/>
      </a:accent3>
      <a:accent4>
        <a:srgbClr val="395A84"/>
      </a:accent4>
      <a:accent5>
        <a:srgbClr val="DAEDEF"/>
      </a:accent5>
      <a:accent6>
        <a:srgbClr val="C00000"/>
      </a:accent6>
      <a:hlink>
        <a:srgbClr val="0070C0"/>
      </a:hlink>
      <a:folHlink>
        <a:srgbClr val="0070C0"/>
      </a:folHlink>
    </a:clrScheme>
    <a:fontScheme name="EC Suare">
      <a:majorFont>
        <a:latin typeface="EC Square Sans Cond Pro"/>
        <a:ea typeface=""/>
        <a:cs typeface=""/>
      </a:majorFont>
      <a:minorFont>
        <a:latin typeface="EC Square Sans Cond Pro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76200">
          <a:solidFill>
            <a:schemeClr val="bg1">
              <a:lumMod val="95000"/>
            </a:schemeClr>
          </a:solidFill>
        </a:ln>
        <a:effectLst>
          <a:outerShdw blurRad="215900" dist="38100" dir="13500000" sx="102000" sy="102000" algn="br" rotWithShape="0">
            <a:prstClr val="black">
              <a:alpha val="40000"/>
            </a:prstClr>
          </a:outerShdw>
        </a:effectLst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EC Square Sans Cond Pro" panose="020B05060400000200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100" dirty="0" smtClean="0">
            <a:solidFill>
              <a:schemeClr val="accent1"/>
            </a:solidFill>
            <a:latin typeface="EC Square Sans Cond Pro" panose="020B0506040000020004" pitchFamily="34" charset="0"/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Talent Management">
      <a:dk1>
        <a:srgbClr val="395A84"/>
      </a:dk1>
      <a:lt1>
        <a:srgbClr val="FFFFFF"/>
      </a:lt1>
      <a:dk2>
        <a:srgbClr val="395A84"/>
      </a:dk2>
      <a:lt2>
        <a:srgbClr val="FFFFFF"/>
      </a:lt2>
      <a:accent1>
        <a:srgbClr val="00B0F0"/>
      </a:accent1>
      <a:accent2>
        <a:srgbClr val="00B0F0"/>
      </a:accent2>
      <a:accent3>
        <a:srgbClr val="FFFFFF"/>
      </a:accent3>
      <a:accent4>
        <a:srgbClr val="395A84"/>
      </a:accent4>
      <a:accent5>
        <a:srgbClr val="DAEDEF"/>
      </a:accent5>
      <a:accent6>
        <a:srgbClr val="00B0F0"/>
      </a:accent6>
      <a:hlink>
        <a:srgbClr val="00B0F0"/>
      </a:hlink>
      <a:folHlink>
        <a:srgbClr val="00B0F0"/>
      </a:folHlink>
    </a:clrScheme>
    <a:fontScheme name="EC Suare">
      <a:majorFont>
        <a:latin typeface="EC Square Sans Cond Pro"/>
        <a:ea typeface=""/>
        <a:cs typeface=""/>
      </a:majorFont>
      <a:minorFont>
        <a:latin typeface="EC Square Sans Cond Pro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76200"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EC Square Sans Cond Pro" panose="020B05060400000200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 anchor="ctr" anchorCtr="0">
        <a:noAutofit/>
      </a:bodyPr>
      <a:lstStyle>
        <a:defPPr>
          <a:buClr>
            <a:srgbClr val="00B0F0"/>
          </a:buClr>
          <a:defRPr sz="1200" b="0" dirty="0" smtClean="0">
            <a:solidFill>
              <a:schemeClr val="accent1">
                <a:lumMod val="50000"/>
              </a:schemeClr>
            </a:solidFill>
            <a:latin typeface="EC Square Sans Cond Pro Thin" panose="020B0506020000020004" pitchFamily="34" charset="0"/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Security">
      <a:dk1>
        <a:srgbClr val="395A84"/>
      </a:dk1>
      <a:lt1>
        <a:srgbClr val="FFFFFF"/>
      </a:lt1>
      <a:dk2>
        <a:srgbClr val="395A84"/>
      </a:dk2>
      <a:lt2>
        <a:srgbClr val="FFFFFF"/>
      </a:lt2>
      <a:accent1>
        <a:srgbClr val="858B27"/>
      </a:accent1>
      <a:accent2>
        <a:srgbClr val="858B27"/>
      </a:accent2>
      <a:accent3>
        <a:srgbClr val="FFFFFF"/>
      </a:accent3>
      <a:accent4>
        <a:srgbClr val="395A84"/>
      </a:accent4>
      <a:accent5>
        <a:srgbClr val="DAEDEF"/>
      </a:accent5>
      <a:accent6>
        <a:srgbClr val="858B27"/>
      </a:accent6>
      <a:hlink>
        <a:srgbClr val="858B27"/>
      </a:hlink>
      <a:folHlink>
        <a:srgbClr val="858B27"/>
      </a:folHlink>
    </a:clrScheme>
    <a:fontScheme name="EC Suare">
      <a:majorFont>
        <a:latin typeface="EC Square Sans Cond Pro"/>
        <a:ea typeface=""/>
        <a:cs typeface=""/>
      </a:majorFont>
      <a:minorFont>
        <a:latin typeface="EC Square Sans Cond Pro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76200">
          <a:solidFill>
            <a:schemeClr val="bg1">
              <a:lumMod val="95000"/>
            </a:schemeClr>
          </a:solidFill>
        </a:ln>
        <a:effectLst>
          <a:outerShdw blurRad="215900" dist="38100" dir="13500000" sx="102000" sy="102000" algn="br" rotWithShape="0">
            <a:prstClr val="black">
              <a:alpha val="40000"/>
            </a:prstClr>
          </a:outerShdw>
        </a:effectLst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EC Square Sans Cond Pro" panose="020B05060400000200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100" dirty="0" smtClean="0">
            <a:solidFill>
              <a:schemeClr val="accent1"/>
            </a:solidFill>
            <a:latin typeface="EC Square Sans Cond Pro" panose="020B0506040000020004" pitchFamily="34" charset="0"/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53663</TotalTime>
  <Words>581</Words>
  <Application>Microsoft Office PowerPoint</Application>
  <PresentationFormat>On-screen Show (16:9)</PresentationFormat>
  <Paragraphs>153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2_Blank</vt:lpstr>
      <vt:lpstr>3_Blank</vt:lpstr>
      <vt:lpstr>6_Blank</vt:lpstr>
      <vt:lpstr>7_Blank</vt:lpstr>
      <vt:lpstr>4_Blank</vt:lpstr>
      <vt:lpstr>5_Blank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VANHAVERBEKE-MERCKX Nancy (HOME+JUST-SRD)</cp:lastModifiedBy>
  <cp:revision>1127</cp:revision>
  <cp:lastPrinted>2017-09-22T10:05:42Z</cp:lastPrinted>
  <dcterms:created xsi:type="dcterms:W3CDTF">2011-10-28T10:25:18Z</dcterms:created>
  <dcterms:modified xsi:type="dcterms:W3CDTF">2018-11-08T17:10:27Z</dcterms:modified>
</cp:coreProperties>
</file>