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4"/>
  </p:notesMasterIdLst>
  <p:handoutMasterIdLst>
    <p:handoutMasterId r:id="rId5"/>
  </p:handoutMasterIdLst>
  <p:sldIdLst>
    <p:sldId id="395" r:id="rId2"/>
    <p:sldId id="397" r:id="rId3"/>
  </p:sldIdLst>
  <p:sldSz cx="12192000" cy="6858000"/>
  <p:notesSz cx="6980238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ECFF"/>
    <a:srgbClr val="8BE1FF"/>
    <a:srgbClr val="C0BC00"/>
    <a:srgbClr val="FF3300"/>
    <a:srgbClr val="FF6600"/>
    <a:srgbClr val="996633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6482" autoAdjust="0"/>
  </p:normalViewPr>
  <p:slideViewPr>
    <p:cSldViewPr snapToGrid="0">
      <p:cViewPr>
        <p:scale>
          <a:sx n="100" d="100"/>
          <a:sy n="100" d="100"/>
        </p:scale>
        <p:origin x="99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30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4188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4464" y="0"/>
            <a:ext cx="3024187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F78ACC-11C1-4A2A-BE46-F21170F846EF}" type="datetimeFigureOut">
              <a:rPr lang="en-GB" smtClean="0"/>
              <a:t>14/11/2018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4"/>
            <a:ext cx="3024188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4464" y="8685214"/>
            <a:ext cx="30241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9E639-77F3-454F-BBCE-642F07DBA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372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477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3853" y="0"/>
            <a:ext cx="302477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0CAD09-574D-462E-8E08-4191EB39176C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47713" y="1143000"/>
            <a:ext cx="5484812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024" y="4400550"/>
            <a:ext cx="558419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302477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3853" y="8685214"/>
            <a:ext cx="302477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8CC87F-8B96-4B94-8FF1-996943E7A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279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5C1F5C-87D5-4ACA-A373-B58DF7987C0E}" type="slidenum">
              <a:rPr lang="en-GB"/>
              <a:pPr/>
              <a:t>1</a:t>
            </a:fld>
            <a:endParaRPr lang="en-GB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0863" y="820738"/>
            <a:ext cx="5756275" cy="3238500"/>
          </a:xfrm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1" y="4415792"/>
            <a:ext cx="5029201" cy="4183380"/>
          </a:xfrm>
        </p:spPr>
        <p:txBody>
          <a:bodyPr lIns="94698" tIns="47349" rIns="94698" bIns="47349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911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3" y="981075"/>
            <a:ext cx="12240684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1800" smtClean="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852" y="258763"/>
            <a:ext cx="1915583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22"/>
          <p:cNvSpPr>
            <a:spLocks noChangeShapeType="1"/>
          </p:cNvSpPr>
          <p:nvPr userDrawn="1"/>
        </p:nvSpPr>
        <p:spPr bwMode="auto">
          <a:xfrm>
            <a:off x="5670552" y="1233488"/>
            <a:ext cx="829733" cy="0"/>
          </a:xfrm>
          <a:prstGeom prst="line">
            <a:avLst/>
          </a:prstGeom>
          <a:noFill/>
          <a:ln w="38100">
            <a:solidFill>
              <a:srgbClr val="BF4B3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1200" smtClean="0">
              <a:solidFill>
                <a:srgbClr val="0F5494"/>
              </a:solidFill>
            </a:endParaRPr>
          </a:p>
        </p:txBody>
      </p:sp>
      <p:pic>
        <p:nvPicPr>
          <p:cNvPr id="7" name="Picture 26" descr="footer_white_transparent_en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4784" y="6596072"/>
            <a:ext cx="863600" cy="268287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27651" y="2565409"/>
            <a:ext cx="6720416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14917" y="3716344"/>
            <a:ext cx="11377083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10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7DE4D2B-0DCF-43D8-9A5C-47BC882FE1BF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510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B688A-FEDA-41A4-9AF1-74FD40734AB3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97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20157" y="1339850"/>
            <a:ext cx="2762249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7051" y="1339850"/>
            <a:ext cx="8089900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F29A8-0E2B-417C-9D60-6EEE0BD402B5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757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200" indent="-457200">
              <a:buClrTx/>
              <a:buFont typeface="Courier New" pitchFamily="49" charset="0"/>
              <a:buChar char="o"/>
              <a:defRPr b="1" i="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A49EE-3816-4815-B802-7393C5BDC1E6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200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9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CC37C-AF39-45DA-9470-CA81F0DC0A7E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443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492376"/>
            <a:ext cx="53848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492376"/>
            <a:ext cx="53848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C89D2-3FB5-48B9-86CA-0BFF0EEAC0C9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75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E49ED-29C6-4C1F-BF34-47C6B7262B9E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305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F8FC0-69B2-4FC8-B7A7-9A410F7B37CA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830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2665B-04AE-4BC7-926B-F53BBF79643C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601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F7D94-FA68-459F-867F-8A386E1A9FCB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365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BCD9F-60D9-49E9-9818-E9FC1D78AB9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99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27051" y="1339850"/>
            <a:ext cx="109728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492376"/>
            <a:ext cx="109728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28CF70-BF9C-4B2A-BB57-8C74FC4D0D97}" type="slidenum">
              <a:rPr lang="en-GB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12192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2" name="Line 19"/>
          <p:cNvSpPr>
            <a:spLocks noChangeShapeType="1"/>
          </p:cNvSpPr>
          <p:nvPr userDrawn="1"/>
        </p:nvSpPr>
        <p:spPr bwMode="auto">
          <a:xfrm>
            <a:off x="5670552" y="1236663"/>
            <a:ext cx="829733" cy="0"/>
          </a:xfrm>
          <a:prstGeom prst="line">
            <a:avLst/>
          </a:prstGeom>
          <a:noFill/>
          <a:ln w="38100">
            <a:solidFill>
              <a:srgbClr val="BF4B3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1200" smtClean="0">
              <a:solidFill>
                <a:srgbClr val="0F5494"/>
              </a:solidFill>
            </a:endParaRPr>
          </a:p>
        </p:txBody>
      </p:sp>
      <p:pic>
        <p:nvPicPr>
          <p:cNvPr id="1033" name="Picture 22" descr="Picture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852" y="258765"/>
            <a:ext cx="1915583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23" descr="footer_white_transparent_en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4787" y="6596063"/>
            <a:ext cx="814916" cy="252412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70459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lang="fr-BE" sz="2400" b="1" dirty="0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efa.org/" TargetMode="External"/><Relationship Id="rId2" Type="http://schemas.openxmlformats.org/officeDocument/2006/relationships/hyperlink" Target="https://ec.europa.eu/europeaid/sites/devco/files/swd-collect-more-spend-better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uropa.eu/capacity4dev/macro-eco_pub-fin/discussion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09600" y="1122612"/>
            <a:ext cx="10972800" cy="601413"/>
          </a:xfrm>
        </p:spPr>
        <p:txBody>
          <a:bodyPr/>
          <a:lstStyle/>
          <a:p>
            <a:r>
              <a:rPr lang="de-DE" dirty="0" smtClean="0"/>
              <a:t>Public </a:t>
            </a:r>
            <a:r>
              <a:rPr lang="de-DE" dirty="0" err="1" smtClean="0"/>
              <a:t>Finance</a:t>
            </a:r>
            <a:r>
              <a:rPr lang="de-DE" dirty="0" smtClean="0"/>
              <a:t> Management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AD988-ABF8-4EFE-A346-FA283919C82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2493" y="2114550"/>
            <a:ext cx="6977880" cy="441826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496808" y="4062071"/>
            <a:ext cx="1326383" cy="523220"/>
          </a:xfrm>
          <a:prstGeom prst="rect">
            <a:avLst/>
          </a:prstGeom>
          <a:solidFill>
            <a:srgbClr val="B7EC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PEFA</a:t>
            </a:r>
            <a:endParaRPr lang="en-GB" sz="2800" b="1" dirty="0"/>
          </a:p>
        </p:txBody>
      </p:sp>
      <p:pic>
        <p:nvPicPr>
          <p:cNvPr id="5" name="Picture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34" y="2114550"/>
            <a:ext cx="4905375" cy="46069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57133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further</a:t>
            </a:r>
            <a:r>
              <a:rPr lang="de-DE" dirty="0" smtClean="0"/>
              <a:t> </a:t>
            </a:r>
            <a:r>
              <a:rPr lang="de-DE" dirty="0" err="1" smtClean="0"/>
              <a:t>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/>
              <a:t>Collect</a:t>
            </a:r>
            <a:r>
              <a:rPr lang="fr-BE" dirty="0"/>
              <a:t> More – </a:t>
            </a:r>
            <a:r>
              <a:rPr lang="fr-BE" dirty="0" err="1"/>
              <a:t>Spend</a:t>
            </a:r>
            <a:r>
              <a:rPr lang="fr-BE" dirty="0"/>
              <a:t> </a:t>
            </a:r>
            <a:r>
              <a:rPr lang="fr-BE" dirty="0" err="1"/>
              <a:t>Better</a:t>
            </a:r>
            <a:r>
              <a:rPr lang="fr-BE" dirty="0"/>
              <a:t> (European Commission Staff </a:t>
            </a:r>
            <a:r>
              <a:rPr lang="fr-BE" dirty="0" err="1"/>
              <a:t>Working</a:t>
            </a:r>
            <a:r>
              <a:rPr lang="fr-BE" dirty="0"/>
              <a:t> Document)</a:t>
            </a:r>
            <a:br>
              <a:rPr lang="fr-BE" dirty="0"/>
            </a:br>
            <a:r>
              <a:rPr lang="fr-BE" dirty="0">
                <a:hlinkClick r:id="rId2"/>
              </a:rPr>
              <a:t>https://</a:t>
            </a:r>
            <a:r>
              <a:rPr lang="fr-BE" dirty="0" smtClean="0">
                <a:hlinkClick r:id="rId2"/>
              </a:rPr>
              <a:t>ec.europa.eu/europeaid/sites/devco/files/swd-collect-more-spend-better.pdf</a:t>
            </a:r>
            <a:endParaRPr lang="fr-BE" dirty="0" smtClean="0"/>
          </a:p>
          <a:p>
            <a:r>
              <a:rPr lang="fr-BE" dirty="0" smtClean="0"/>
              <a:t>PEFA </a:t>
            </a:r>
            <a:r>
              <a:rPr lang="fr-BE" dirty="0" err="1" smtClean="0"/>
              <a:t>website</a:t>
            </a:r>
            <a:r>
              <a:rPr lang="fr-BE" dirty="0"/>
              <a:t>: </a:t>
            </a:r>
            <a:r>
              <a:rPr lang="fr-BE" dirty="0">
                <a:hlinkClick r:id="rId3"/>
              </a:rPr>
              <a:t>https://pefa.org</a:t>
            </a:r>
            <a:r>
              <a:rPr lang="fr-BE" dirty="0" smtClean="0">
                <a:hlinkClick r:id="rId3"/>
              </a:rPr>
              <a:t>/</a:t>
            </a:r>
            <a:endParaRPr lang="fr-BE" dirty="0" smtClean="0"/>
          </a:p>
          <a:p>
            <a:r>
              <a:rPr lang="fr-BE" dirty="0" err="1" smtClean="0"/>
              <a:t>Capacity</a:t>
            </a:r>
            <a:r>
              <a:rPr lang="fr-BE" dirty="0" smtClean="0"/>
              <a:t> for </a:t>
            </a:r>
            <a:r>
              <a:rPr lang="fr-BE" dirty="0" err="1" smtClean="0"/>
              <a:t>development</a:t>
            </a:r>
            <a:r>
              <a:rPr lang="fr-BE" dirty="0" smtClean="0"/>
              <a:t> </a:t>
            </a:r>
            <a:r>
              <a:rPr lang="fr-BE" dirty="0" err="1" smtClean="0"/>
              <a:t>website</a:t>
            </a:r>
            <a:r>
              <a:rPr lang="fr-BE" dirty="0"/>
              <a:t>: </a:t>
            </a:r>
            <a:r>
              <a:rPr lang="fr-BE" dirty="0" err="1" smtClean="0"/>
              <a:t>Economics</a:t>
            </a:r>
            <a:r>
              <a:rPr lang="fr-BE" dirty="0"/>
              <a:t>, public finance management and budget support </a:t>
            </a:r>
            <a:r>
              <a:rPr lang="fr-BE" dirty="0" smtClean="0"/>
              <a:t>discussion group   </a:t>
            </a:r>
            <a:r>
              <a:rPr lang="fr-BE" dirty="0">
                <a:hlinkClick r:id="rId4"/>
              </a:rPr>
              <a:t>https://</a:t>
            </a:r>
            <a:r>
              <a:rPr lang="fr-BE" dirty="0" smtClean="0">
                <a:hlinkClick r:id="rId4"/>
              </a:rPr>
              <a:t>europa.eu/capacity4dev/macro-eco_pub-fin/discussions</a:t>
            </a:r>
            <a:endParaRPr lang="fr-BE" dirty="0" smtClean="0"/>
          </a:p>
          <a:p>
            <a:endParaRPr lang="fr-BE" sz="1200" dirty="0" smtClean="0"/>
          </a:p>
          <a:p>
            <a:endParaRPr lang="fr-BE" sz="1600" dirty="0" smtClean="0"/>
          </a:p>
          <a:p>
            <a:endParaRPr lang="fr-BE" sz="1600" dirty="0"/>
          </a:p>
          <a:p>
            <a:endParaRPr lang="en-GB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BA49EE-3816-4815-B802-7393C5BDC1E6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103063"/>
      </p:ext>
    </p:extLst>
  </p:cSld>
  <p:clrMapOvr>
    <a:masterClrMapping/>
  </p:clrMapOvr>
</p:sld>
</file>

<file path=ppt/theme/theme1.xml><?xml version="1.0" encoding="utf-8"?>
<a:theme xmlns:a="http://schemas.openxmlformats.org/drawingml/2006/main" name="2_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PEFA</Template>
  <TotalTime>2105</TotalTime>
  <Words>22</Words>
  <Application>Microsoft Office PowerPoint</Application>
  <PresentationFormat>Widescreen</PresentationFormat>
  <Paragraphs>11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Courier New</vt:lpstr>
      <vt:lpstr>Verdana</vt:lpstr>
      <vt:lpstr>2_Slide_Master</vt:lpstr>
      <vt:lpstr>Public Finance Management</vt:lpstr>
      <vt:lpstr>For further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PEFA 2015: Understanding the upgrade</dc:title>
  <dc:creator>Lewis Hawke</dc:creator>
  <cp:lastModifiedBy>FEIGE Thomas (DEVCO)</cp:lastModifiedBy>
  <cp:revision>196</cp:revision>
  <cp:lastPrinted>2016-02-24T15:11:51Z</cp:lastPrinted>
  <dcterms:created xsi:type="dcterms:W3CDTF">2015-03-07T17:52:03Z</dcterms:created>
  <dcterms:modified xsi:type="dcterms:W3CDTF">2018-11-14T16:58:36Z</dcterms:modified>
</cp:coreProperties>
</file>