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309" r:id="rId5"/>
    <p:sldId id="326" r:id="rId6"/>
    <p:sldId id="330" r:id="rId7"/>
    <p:sldId id="331" r:id="rId8"/>
    <p:sldId id="292" r:id="rId9"/>
    <p:sldId id="332" r:id="rId10"/>
    <p:sldId id="329" r:id="rId11"/>
    <p:sldId id="328" r:id="rId12"/>
    <p:sldId id="327" r:id="rId13"/>
    <p:sldId id="325" r:id="rId14"/>
    <p:sldId id="321" r:id="rId15"/>
    <p:sldId id="289" r:id="rId16"/>
  </p:sldIdLst>
  <p:sldSz cx="9144000" cy="6858000" type="screen4x3"/>
  <p:notesSz cx="6805613" cy="99441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24"/>
    <a:srgbClr val="0F5494"/>
    <a:srgbClr val="2D5EC1"/>
    <a:srgbClr val="3166CF"/>
    <a:srgbClr val="3E6FD2"/>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autoAdjust="0"/>
    <p:restoredTop sz="94632" autoAdjust="0"/>
  </p:normalViewPr>
  <p:slideViewPr>
    <p:cSldViewPr>
      <p:cViewPr varScale="1">
        <p:scale>
          <a:sx n="73" d="100"/>
          <a:sy n="73" d="100"/>
        </p:scale>
        <p:origin x="1476"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4" d="100"/>
          <a:sy n="94" d="100"/>
        </p:scale>
        <p:origin x="-2664"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54183"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54183"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54183"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0244" y="4723170"/>
            <a:ext cx="5445126" cy="447508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54183"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a:ln>
            <a:miter lim="800000"/>
            <a:headEnd/>
            <a:tailEnd/>
          </a:ln>
        </p:spPr>
        <p:txBody>
          <a:bodyPr/>
          <a:lstStyle/>
          <a:p>
            <a:r>
              <a:rPr lang="en-US" dirty="0"/>
              <a:t>*</a:t>
            </a:r>
          </a:p>
        </p:txBody>
      </p:sp>
      <p:sp>
        <p:nvSpPr>
          <p:cNvPr id="29699" name="Rectangle 3"/>
          <p:cNvSpPr>
            <a:spLocks noGrp="1" noChangeArrowheads="1"/>
          </p:cNvSpPr>
          <p:nvPr>
            <p:ph type="dt" sz="quarter" idx="1"/>
          </p:nvPr>
        </p:nvSpPr>
        <p:spPr>
          <a:noFill/>
          <a:ln>
            <a:miter lim="800000"/>
            <a:headEnd/>
            <a:tailEnd/>
          </a:ln>
        </p:spPr>
        <p:txBody>
          <a:bodyPr/>
          <a:lstStyle/>
          <a:p>
            <a:r>
              <a:rPr lang="en-US" dirty="0"/>
              <a:t>07/16/96</a:t>
            </a:r>
          </a:p>
        </p:txBody>
      </p:sp>
      <p:sp>
        <p:nvSpPr>
          <p:cNvPr id="29700" name="Rectangle 6"/>
          <p:cNvSpPr>
            <a:spLocks noGrp="1" noChangeArrowheads="1"/>
          </p:cNvSpPr>
          <p:nvPr>
            <p:ph type="ftr" sz="quarter" idx="4"/>
          </p:nvPr>
        </p:nvSpPr>
        <p:spPr>
          <a:noFill/>
          <a:ln>
            <a:miter lim="800000"/>
            <a:headEnd/>
            <a:tailEnd/>
          </a:ln>
        </p:spPr>
        <p:txBody>
          <a:bodyPr/>
          <a:lstStyle/>
          <a:p>
            <a:r>
              <a:rPr lang="en-US" dirty="0"/>
              <a:t>*</a:t>
            </a:r>
          </a:p>
        </p:txBody>
      </p:sp>
      <p:sp>
        <p:nvSpPr>
          <p:cNvPr id="29701" name="Rectangle 7"/>
          <p:cNvSpPr>
            <a:spLocks noGrp="1" noChangeArrowheads="1"/>
          </p:cNvSpPr>
          <p:nvPr>
            <p:ph type="sldNum" sz="quarter" idx="5"/>
          </p:nvPr>
        </p:nvSpPr>
        <p:spPr>
          <a:noFill/>
          <a:ln>
            <a:miter lim="800000"/>
            <a:headEnd/>
            <a:tailEnd/>
          </a:ln>
        </p:spPr>
        <p:txBody>
          <a:bodyPr/>
          <a:lstStyle/>
          <a:p>
            <a:r>
              <a:rPr lang="en-US" dirty="0"/>
              <a:t>##</a:t>
            </a:r>
          </a:p>
        </p:txBody>
      </p:sp>
      <p:sp>
        <p:nvSpPr>
          <p:cNvPr id="29702" name="Rectangle 2"/>
          <p:cNvSpPr>
            <a:spLocks noGrp="1" noRot="1" noChangeAspect="1" noChangeArrowheads="1" noTextEdit="1"/>
          </p:cNvSpPr>
          <p:nvPr>
            <p:ph type="sldImg"/>
          </p:nvPr>
        </p:nvSpPr>
        <p:spPr>
          <a:xfrm>
            <a:off x="917575" y="746125"/>
            <a:ext cx="4970463" cy="3729038"/>
          </a:xfrm>
          <a:prstGeom prst="rect">
            <a:avLst/>
          </a:prstGeom>
          <a:ln/>
        </p:spPr>
      </p:sp>
      <p:sp>
        <p:nvSpPr>
          <p:cNvPr id="29703" name="Rectangle 3"/>
          <p:cNvSpPr>
            <a:spLocks noGrp="1" noChangeArrowheads="1"/>
          </p:cNvSpPr>
          <p:nvPr>
            <p:ph type="body" idx="1"/>
          </p:nvPr>
        </p:nvSpPr>
        <p:spPr>
          <a:xfrm>
            <a:off x="680244" y="4723171"/>
            <a:ext cx="5445126" cy="4475083"/>
          </a:xfrm>
          <a:prstGeom prst="rect">
            <a:avLst/>
          </a:prstGeom>
          <a:noFill/>
        </p:spPr>
        <p:txBody>
          <a:bodyPr lIns="91567" tIns="45784" rIns="91567" bIns="45784"/>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a:ln>
            <a:miter lim="800000"/>
            <a:headEnd/>
            <a:tailEnd/>
          </a:ln>
        </p:spPr>
        <p:txBody>
          <a:bodyPr/>
          <a:lstStyle/>
          <a:p>
            <a:r>
              <a:rPr lang="en-US" dirty="0"/>
              <a:t>*</a:t>
            </a:r>
          </a:p>
        </p:txBody>
      </p:sp>
      <p:sp>
        <p:nvSpPr>
          <p:cNvPr id="30723" name="Rectangle 3"/>
          <p:cNvSpPr>
            <a:spLocks noGrp="1" noChangeArrowheads="1"/>
          </p:cNvSpPr>
          <p:nvPr>
            <p:ph type="dt" sz="quarter" idx="1"/>
          </p:nvPr>
        </p:nvSpPr>
        <p:spPr>
          <a:noFill/>
          <a:ln>
            <a:miter lim="800000"/>
            <a:headEnd/>
            <a:tailEnd/>
          </a:ln>
        </p:spPr>
        <p:txBody>
          <a:bodyPr/>
          <a:lstStyle/>
          <a:p>
            <a:r>
              <a:rPr lang="en-US" dirty="0"/>
              <a:t>07/16/96</a:t>
            </a:r>
          </a:p>
        </p:txBody>
      </p:sp>
      <p:sp>
        <p:nvSpPr>
          <p:cNvPr id="30724" name="Rectangle 6"/>
          <p:cNvSpPr>
            <a:spLocks noGrp="1" noChangeArrowheads="1"/>
          </p:cNvSpPr>
          <p:nvPr>
            <p:ph type="ftr" sz="quarter" idx="4"/>
          </p:nvPr>
        </p:nvSpPr>
        <p:spPr>
          <a:noFill/>
          <a:ln>
            <a:miter lim="800000"/>
            <a:headEnd/>
            <a:tailEnd/>
          </a:ln>
        </p:spPr>
        <p:txBody>
          <a:bodyPr/>
          <a:lstStyle/>
          <a:p>
            <a:r>
              <a:rPr lang="en-US" dirty="0"/>
              <a:t>*</a:t>
            </a:r>
          </a:p>
        </p:txBody>
      </p:sp>
      <p:sp>
        <p:nvSpPr>
          <p:cNvPr id="30725" name="Rectangle 7"/>
          <p:cNvSpPr>
            <a:spLocks noGrp="1" noChangeArrowheads="1"/>
          </p:cNvSpPr>
          <p:nvPr>
            <p:ph type="sldNum" sz="quarter" idx="5"/>
          </p:nvPr>
        </p:nvSpPr>
        <p:spPr>
          <a:noFill/>
          <a:ln>
            <a:miter lim="800000"/>
            <a:headEnd/>
            <a:tailEnd/>
          </a:ln>
        </p:spPr>
        <p:txBody>
          <a:bodyPr/>
          <a:lstStyle/>
          <a:p>
            <a:r>
              <a:rPr lang="en-US" dirty="0"/>
              <a:t>##</a:t>
            </a:r>
          </a:p>
        </p:txBody>
      </p:sp>
      <p:sp>
        <p:nvSpPr>
          <p:cNvPr id="30726" name="Rectangle 2"/>
          <p:cNvSpPr>
            <a:spLocks noGrp="1" noRot="1" noChangeAspect="1" noChangeArrowheads="1" noTextEdit="1"/>
          </p:cNvSpPr>
          <p:nvPr>
            <p:ph type="sldImg"/>
          </p:nvPr>
        </p:nvSpPr>
        <p:spPr>
          <a:ln/>
        </p:spPr>
      </p:sp>
      <p:sp>
        <p:nvSpPr>
          <p:cNvPr id="30727" name="Rectangle 3"/>
          <p:cNvSpPr>
            <a:spLocks noGrp="1" noChangeArrowheads="1"/>
          </p:cNvSpPr>
          <p:nvPr>
            <p:ph type="body" idx="1"/>
          </p:nvPr>
        </p:nvSpPr>
        <p:spPr>
          <a:noFill/>
        </p:spPr>
        <p:txBody>
          <a:bodyPr/>
          <a:lstStyle/>
          <a:p>
            <a:endParaRPr lang="en-GB" dirty="0"/>
          </a:p>
        </p:txBody>
      </p:sp>
    </p:spTree>
    <p:extLst>
      <p:ext uri="{BB962C8B-B14F-4D97-AF65-F5344CB8AC3E}">
        <p14:creationId xmlns:p14="http://schemas.microsoft.com/office/powerpoint/2010/main" val="406818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a:ln>
            <a:miter lim="800000"/>
            <a:headEnd/>
            <a:tailEnd/>
          </a:ln>
        </p:spPr>
        <p:txBody>
          <a:bodyPr/>
          <a:lstStyle/>
          <a:p>
            <a:r>
              <a:rPr lang="en-US"/>
              <a:t>*</a:t>
            </a:r>
          </a:p>
        </p:txBody>
      </p:sp>
      <p:sp>
        <p:nvSpPr>
          <p:cNvPr id="30723" name="Rectangle 3"/>
          <p:cNvSpPr>
            <a:spLocks noGrp="1" noChangeArrowheads="1"/>
          </p:cNvSpPr>
          <p:nvPr>
            <p:ph type="dt" sz="quarter" idx="1"/>
          </p:nvPr>
        </p:nvSpPr>
        <p:spPr>
          <a:noFill/>
          <a:ln>
            <a:miter lim="800000"/>
            <a:headEnd/>
            <a:tailEnd/>
          </a:ln>
        </p:spPr>
        <p:txBody>
          <a:bodyPr/>
          <a:lstStyle/>
          <a:p>
            <a:r>
              <a:rPr lang="en-US"/>
              <a:t>07/16/96</a:t>
            </a:r>
          </a:p>
        </p:txBody>
      </p:sp>
      <p:sp>
        <p:nvSpPr>
          <p:cNvPr id="30724" name="Rectangle 6"/>
          <p:cNvSpPr>
            <a:spLocks noGrp="1" noChangeArrowheads="1"/>
          </p:cNvSpPr>
          <p:nvPr>
            <p:ph type="ftr" sz="quarter" idx="4"/>
          </p:nvPr>
        </p:nvSpPr>
        <p:spPr>
          <a:noFill/>
          <a:ln>
            <a:miter lim="800000"/>
            <a:headEnd/>
            <a:tailEnd/>
          </a:ln>
        </p:spPr>
        <p:txBody>
          <a:bodyPr/>
          <a:lstStyle/>
          <a:p>
            <a:r>
              <a:rPr lang="en-US"/>
              <a:t>*</a:t>
            </a:r>
          </a:p>
        </p:txBody>
      </p:sp>
      <p:sp>
        <p:nvSpPr>
          <p:cNvPr id="30725" name="Rectangle 7"/>
          <p:cNvSpPr>
            <a:spLocks noGrp="1" noChangeArrowheads="1"/>
          </p:cNvSpPr>
          <p:nvPr>
            <p:ph type="sldNum" sz="quarter" idx="5"/>
          </p:nvPr>
        </p:nvSpPr>
        <p:spPr>
          <a:noFill/>
          <a:ln>
            <a:miter lim="800000"/>
            <a:headEnd/>
            <a:tailEnd/>
          </a:ln>
        </p:spPr>
        <p:txBody>
          <a:bodyPr/>
          <a:lstStyle/>
          <a:p>
            <a:r>
              <a:rPr lang="en-US"/>
              <a:t>##</a:t>
            </a:r>
          </a:p>
        </p:txBody>
      </p:sp>
      <p:sp>
        <p:nvSpPr>
          <p:cNvPr id="30726" name="Rectangle 2"/>
          <p:cNvSpPr>
            <a:spLocks noGrp="1" noRot="1" noChangeAspect="1" noChangeArrowheads="1" noTextEdit="1"/>
          </p:cNvSpPr>
          <p:nvPr>
            <p:ph type="sldImg"/>
          </p:nvPr>
        </p:nvSpPr>
        <p:spPr>
          <a:xfrm>
            <a:off x="917575" y="746125"/>
            <a:ext cx="4970463" cy="3729038"/>
          </a:xfrm>
          <a:prstGeom prst="rect">
            <a:avLst/>
          </a:prstGeom>
          <a:ln/>
        </p:spPr>
      </p:sp>
      <p:sp>
        <p:nvSpPr>
          <p:cNvPr id="30727" name="Rectangle 3"/>
          <p:cNvSpPr>
            <a:spLocks noGrp="1" noChangeArrowheads="1"/>
          </p:cNvSpPr>
          <p:nvPr>
            <p:ph type="body" idx="1"/>
          </p:nvPr>
        </p:nvSpPr>
        <p:spPr>
          <a:xfrm>
            <a:off x="680562" y="4723448"/>
            <a:ext cx="5444490" cy="4474845"/>
          </a:xfrm>
          <a:prstGeom prst="rect">
            <a:avLst/>
          </a:prstGeom>
          <a:noFill/>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6"/>
          <p:cNvSpPr>
            <a:spLocks noChangeArrowheads="1"/>
          </p:cNvSpPr>
          <p:nvPr/>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cs typeface="Arial" charset="0"/>
              </a:defRPr>
            </a:lvl1pPr>
            <a:lvl2pPr marL="742950" indent="-285750" defTabSz="457200" eaLnBrk="0" hangingPunct="0">
              <a:defRPr sz="7600" b="1">
                <a:solidFill>
                  <a:srgbClr val="FFD624"/>
                </a:solidFill>
                <a:latin typeface="Verdana" pitchFamily="34" charset="0"/>
                <a:cs typeface="Arial" charset="0"/>
              </a:defRPr>
            </a:lvl2pPr>
            <a:lvl3pPr marL="1143000" indent="-228600" defTabSz="457200" eaLnBrk="0" hangingPunct="0">
              <a:defRPr sz="7600" b="1">
                <a:solidFill>
                  <a:srgbClr val="FFD624"/>
                </a:solidFill>
                <a:latin typeface="Verdana" pitchFamily="34" charset="0"/>
                <a:cs typeface="Arial" charset="0"/>
              </a:defRPr>
            </a:lvl3pPr>
            <a:lvl4pPr marL="1600200" indent="-228600" defTabSz="457200" eaLnBrk="0" hangingPunct="0">
              <a:defRPr sz="7600" b="1">
                <a:solidFill>
                  <a:srgbClr val="FFD624"/>
                </a:solidFill>
                <a:latin typeface="Verdana" pitchFamily="34" charset="0"/>
                <a:cs typeface="Arial" charset="0"/>
              </a:defRPr>
            </a:lvl4pPr>
            <a:lvl5pPr marL="2057400" indent="-228600" defTabSz="457200" eaLnBrk="0" hangingPunct="0">
              <a:defRPr sz="7600" b="1">
                <a:solidFill>
                  <a:srgbClr val="FFD624"/>
                </a:solidFill>
                <a:latin typeface="Verdana" pitchFamily="34" charset="0"/>
                <a:cs typeface="Arial"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defRPr/>
            </a:pPr>
            <a:endParaRPr lang="en-US" altLang="en-US" sz="1800" b="0">
              <a:solidFill>
                <a:srgbClr val="FFFFFF"/>
              </a:solidFill>
            </a:endParaRPr>
          </a:p>
        </p:txBody>
      </p:sp>
      <p:pic>
        <p:nvPicPr>
          <p:cNvPr id="5" name="Picture 6" descr="LOGO CE-EN-quadri.eps"/>
          <p:cNvPicPr>
            <a:picLocks noChangeAspect="1"/>
          </p:cNvPicPr>
          <p:nvPr/>
        </p:nvPicPr>
        <p:blipFill>
          <a:blip r:embed="rId2" cstate="print"/>
          <a:srcRect/>
          <a:stretch>
            <a:fillRect/>
          </a:stretch>
        </p:blipFill>
        <p:spPr bwMode="auto">
          <a:xfrm>
            <a:off x="3905250" y="309563"/>
            <a:ext cx="1584325" cy="1100137"/>
          </a:xfrm>
          <a:prstGeom prst="rect">
            <a:avLst/>
          </a:prstGeom>
          <a:noFill/>
          <a:ln w="9525">
            <a:noFill/>
            <a:miter lim="800000"/>
            <a:headEnd/>
            <a:tailEnd/>
          </a:ln>
        </p:spPr>
      </p:pic>
      <p:sp>
        <p:nvSpPr>
          <p:cNvPr id="6" name="Rectangle 8"/>
          <p:cNvSpPr/>
          <p:nvPr/>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pPr>
              <a:defRPr/>
            </a:pPr>
            <a:endParaRPr lang="en-GB"/>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B1F2347B-FDE7-4324-857B-40B4DCE364FF}"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4" name="Rectangle 6"/>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p:nvPicPr>
        <p:blipFill>
          <a:blip r:embed="rId2" cstate="print"/>
          <a:srcRect/>
          <a:stretch>
            <a:fillRect/>
          </a:stretch>
        </p:blipFill>
        <p:spPr bwMode="auto">
          <a:xfrm>
            <a:off x="3921125" y="3175"/>
            <a:ext cx="1511300" cy="1511300"/>
          </a:xfrm>
          <a:prstGeom prst="rect">
            <a:avLst/>
          </a:prstGeom>
          <a:noFill/>
          <a:ln w="9525">
            <a:noFill/>
            <a:miter lim="800000"/>
            <a:headEnd/>
            <a:tailEnd/>
          </a:ln>
        </p:spPr>
      </p:pic>
      <p:sp>
        <p:nvSpPr>
          <p:cNvPr id="7" name="Rectangle 9"/>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8" name="Picture 5" descr="LOGO CE-EN-NEG-quadri.ai"/>
          <p:cNvPicPr>
            <a:picLocks noChangeAspect="1"/>
          </p:cNvPicPr>
          <p:nvPr userDrawn="1"/>
        </p:nvPicPr>
        <p:blipFill>
          <a:blip r:embed="rId2" cstate="print"/>
          <a:srcRect/>
          <a:stretch>
            <a:fillRect/>
          </a:stretch>
        </p:blipFill>
        <p:spPr bwMode="auto">
          <a:xfrm>
            <a:off x="3921125" y="3175"/>
            <a:ext cx="1511300" cy="1511300"/>
          </a:xfrm>
          <a:prstGeom prst="rect">
            <a:avLst/>
          </a:prstGeom>
          <a:noFill/>
          <a:ln w="9525">
            <a:noFill/>
            <a:miter lim="800000"/>
            <a:headEnd/>
            <a:tailEnd/>
          </a:ln>
        </p:spPr>
      </p:pic>
      <p:sp>
        <p:nvSpPr>
          <p:cNvPr id="2" name="Title 1"/>
          <p:cNvSpPr>
            <a:spLocks noGrp="1"/>
          </p:cNvSpPr>
          <p:nvPr>
            <p:ph type="title"/>
          </p:nvPr>
        </p:nvSpPr>
        <p:spPr>
          <a:xfrm>
            <a:off x="468313" y="1556271"/>
            <a:ext cx="8229600" cy="936625"/>
          </a:xfrm>
        </p:spPr>
        <p:txBody>
          <a:bodyPr/>
          <a:lstStyle/>
          <a:p>
            <a:r>
              <a:rPr lang="en-US"/>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a:t>Click to edit Master text styles</a:t>
            </a:r>
          </a:p>
          <a:p>
            <a:pPr lvl="1"/>
            <a:r>
              <a:rPr lang="en-US"/>
              <a:t>Second level</a:t>
            </a:r>
          </a:p>
          <a:p>
            <a:pPr lvl="2"/>
            <a:r>
              <a:rPr lang="en-US"/>
              <a:t>Third level</a:t>
            </a:r>
          </a:p>
        </p:txBody>
      </p:sp>
      <p:sp>
        <p:nvSpPr>
          <p:cNvPr id="11" name="Rectangle 4"/>
          <p:cNvSpPr>
            <a:spLocks noGrp="1" noChangeArrowheads="1"/>
          </p:cNvSpPr>
          <p:nvPr>
            <p:ph type="dt" sz="half" idx="10"/>
          </p:nvPr>
        </p:nvSpPr>
        <p:spPr/>
        <p:txBody>
          <a:bodyPr/>
          <a:lstStyle>
            <a:lvl1pPr>
              <a:defRPr/>
            </a:lvl1pPr>
          </a:lstStyle>
          <a:p>
            <a:pPr>
              <a:defRPr/>
            </a:pPr>
            <a:endParaRPr lang="en-GB"/>
          </a:p>
        </p:txBody>
      </p:sp>
      <p:sp>
        <p:nvSpPr>
          <p:cNvPr id="13" name="Rectangle 6"/>
          <p:cNvSpPr>
            <a:spLocks noGrp="1" noChangeArrowheads="1"/>
          </p:cNvSpPr>
          <p:nvPr>
            <p:ph type="sldNum" sz="quarter" idx="12"/>
          </p:nvPr>
        </p:nvSpPr>
        <p:spPr/>
        <p:txBody>
          <a:bodyPr/>
          <a:lstStyle>
            <a:lvl1pPr>
              <a:defRPr/>
            </a:lvl1pPr>
          </a:lstStyle>
          <a:p>
            <a:pPr>
              <a:defRPr/>
            </a:pPr>
            <a:fld id="{D65B348D-B260-4891-978D-85F716B19791}" type="slidenum">
              <a:rPr lang="en-GB"/>
              <a:pPr>
                <a:defRPr/>
              </a:pPr>
              <a:t>‹#›</a:t>
            </a:fld>
            <a:endParaRPr lang="en-GB"/>
          </a:p>
        </p:txBody>
      </p:sp>
      <p:sp>
        <p:nvSpPr>
          <p:cNvPr id="18" name="Rectangle 8"/>
          <p:cNvSpPr/>
          <p:nvPr userDrawn="1"/>
        </p:nvSpPr>
        <p:spPr>
          <a:xfrm>
            <a:off x="4208463" y="6524625"/>
            <a:ext cx="865187" cy="360363"/>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800" b="0" i="1" dirty="0"/>
              <a:t>Traineeships Programme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936625"/>
          </a:xfrm>
        </p:spPr>
        <p:txBody>
          <a:bodyPr/>
          <a:lstStyle/>
          <a:p>
            <a:r>
              <a:rPr lang="en-US" dirty="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4" r:id="rId1"/>
    <p:sldLayoutId id="2147483752" r:id="rId2"/>
    <p:sldLayoutId id="2147483750" r:id="rId3"/>
    <p:sldLayoutId id="2147483751" r:id="rId4"/>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c.europa.eu/stages/index_en.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traineescommitte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2" y="0"/>
            <a:ext cx="9174378" cy="6957392"/>
          </a:xfrm>
          <a:prstGeom prst="rect">
            <a:avLst/>
          </a:prstGeom>
        </p:spPr>
      </p:pic>
      <p:sp>
        <p:nvSpPr>
          <p:cNvPr id="3075" name="Rectangle 3"/>
          <p:cNvSpPr>
            <a:spLocks noGrp="1" noChangeArrowheads="1"/>
          </p:cNvSpPr>
          <p:nvPr>
            <p:ph idx="1"/>
          </p:nvPr>
        </p:nvSpPr>
        <p:spPr>
          <a:noFill/>
        </p:spPr>
        <p:txBody>
          <a:bodyPr/>
          <a:lstStyle/>
          <a:p>
            <a:endParaRPr lang="en-US" dirty="0"/>
          </a:p>
          <a:p>
            <a:endParaRPr lang="en-US" sz="2800" dirty="0"/>
          </a:p>
        </p:txBody>
      </p:sp>
      <p:sp>
        <p:nvSpPr>
          <p:cNvPr id="7" name="Title 1"/>
          <p:cNvSpPr>
            <a:spLocks noGrp="1"/>
          </p:cNvSpPr>
          <p:nvPr>
            <p:ph type="title"/>
          </p:nvPr>
        </p:nvSpPr>
        <p:spPr>
          <a:xfrm>
            <a:off x="467544" y="4725144"/>
            <a:ext cx="7992120" cy="1728192"/>
          </a:xfrm>
          <a:noFill/>
        </p:spPr>
        <p:txBody>
          <a:bodyPr>
            <a:normAutofit fontScale="90000"/>
          </a:bodyPr>
          <a:lstStyle>
            <a:lvl1pPr indent="0">
              <a:defRPr sz="4800">
                <a:solidFill>
                  <a:srgbClr val="FFD624"/>
                </a:solidFill>
              </a:defRPr>
            </a:lvl1pPr>
          </a:lstStyle>
          <a:p>
            <a:pPr>
              <a:spcBef>
                <a:spcPts val="0"/>
              </a:spcBef>
            </a:pPr>
            <a:r>
              <a:rPr lang="en-US" sz="6000" kern="1200" dirty="0">
                <a:effectLst>
                  <a:outerShdw blurRad="38100" dist="38100" dir="2700000" algn="tl">
                    <a:srgbClr val="000000">
                      <a:alpha val="43137"/>
                    </a:srgbClr>
                  </a:outerShdw>
                </a:effectLst>
                <a:latin typeface="Verdana" pitchFamily="34" charset="0"/>
                <a:cs typeface="Arial" charset="0"/>
              </a:rPr>
              <a:t/>
            </a:r>
            <a:br>
              <a:rPr lang="en-US" sz="6000" kern="1200" dirty="0">
                <a:effectLst>
                  <a:outerShdw blurRad="38100" dist="38100" dir="2700000" algn="tl">
                    <a:srgbClr val="000000">
                      <a:alpha val="43137"/>
                    </a:srgbClr>
                  </a:outerShdw>
                </a:effectLst>
                <a:latin typeface="Verdana" pitchFamily="34" charset="0"/>
                <a:cs typeface="Arial" charset="0"/>
              </a:rPr>
            </a:br>
            <a:r>
              <a:rPr lang="en-US" sz="6000" kern="1200" dirty="0">
                <a:effectLst>
                  <a:outerShdw blurRad="38100" dist="38100" dir="2700000" algn="tl">
                    <a:srgbClr val="000000">
                      <a:alpha val="43137"/>
                    </a:srgbClr>
                  </a:outerShdw>
                </a:effectLst>
                <a:latin typeface="Verdana" pitchFamily="34" charset="0"/>
                <a:cs typeface="Arial" charset="0"/>
              </a:rPr>
              <a:t/>
            </a:r>
            <a:br>
              <a:rPr lang="en-US" sz="6000" kern="1200" dirty="0">
                <a:effectLst>
                  <a:outerShdw blurRad="38100" dist="38100" dir="2700000" algn="tl">
                    <a:srgbClr val="000000">
                      <a:alpha val="43137"/>
                    </a:srgbClr>
                  </a:outerShdw>
                </a:effectLst>
                <a:latin typeface="Verdana" pitchFamily="34" charset="0"/>
                <a:cs typeface="Arial" charset="0"/>
              </a:rPr>
            </a:br>
            <a:endParaRPr lang="en-US" sz="2400" dirty="0">
              <a:solidFill>
                <a:srgbClr val="0F5494"/>
              </a:solidFill>
              <a:latin typeface="Verdana" pitchFamily="34" charset="0"/>
              <a:ea typeface="+mn-ea"/>
              <a:cs typeface="+mn-cs"/>
            </a:endParaRPr>
          </a:p>
        </p:txBody>
      </p:sp>
      <p:sp>
        <p:nvSpPr>
          <p:cNvPr id="4" name="TextBox 3"/>
          <p:cNvSpPr txBox="1"/>
          <p:nvPr/>
        </p:nvSpPr>
        <p:spPr>
          <a:xfrm>
            <a:off x="835982" y="3784783"/>
            <a:ext cx="8064896" cy="2062103"/>
          </a:xfrm>
          <a:prstGeom prst="rect">
            <a:avLst/>
          </a:prstGeom>
          <a:noFill/>
        </p:spPr>
        <p:txBody>
          <a:bodyPr wrap="square" rtlCol="0">
            <a:spAutoFit/>
          </a:bodyPr>
          <a:lstStyle/>
          <a:p>
            <a:pPr algn="ctr"/>
            <a:endParaRPr lang="en-US" sz="4400" dirty="0">
              <a:effectLst>
                <a:outerShdw blurRad="38100" dist="38100" dir="2700000" algn="tl">
                  <a:srgbClr val="000000">
                    <a:alpha val="43137"/>
                  </a:srgbClr>
                </a:outerShdw>
              </a:effectLst>
            </a:endParaRPr>
          </a:p>
          <a:p>
            <a:pPr algn="ctr"/>
            <a:endParaRPr lang="fr-BE" sz="6000" dirty="0">
              <a:solidFill>
                <a:srgbClr val="1704A0"/>
              </a:solidFill>
              <a:effectLst>
                <a:outerShdw blurRad="38100" dist="38100" dir="2700000" algn="tl">
                  <a:srgbClr val="000000">
                    <a:alpha val="43137"/>
                  </a:srgbClr>
                </a:outerShdw>
              </a:effectLst>
            </a:endParaRPr>
          </a:p>
          <a:p>
            <a:endParaRPr lang="en-GB" sz="2400" b="0" dirty="0" err="1">
              <a:solidFill>
                <a:srgbClr val="0F5494"/>
              </a:solidFill>
            </a:endParaRPr>
          </a:p>
        </p:txBody>
      </p:sp>
      <p:sp>
        <p:nvSpPr>
          <p:cNvPr id="5" name="Rectangle 4"/>
          <p:cNvSpPr/>
          <p:nvPr/>
        </p:nvSpPr>
        <p:spPr>
          <a:xfrm>
            <a:off x="2144737" y="6011852"/>
            <a:ext cx="6325271" cy="830997"/>
          </a:xfrm>
          <a:prstGeom prst="rect">
            <a:avLst/>
          </a:prstGeom>
        </p:spPr>
        <p:txBody>
          <a:bodyPr wrap="square">
            <a:spAutoFit/>
          </a:bodyPr>
          <a:lstStyle/>
          <a:p>
            <a:r>
              <a:rPr lang="en-US" sz="3200" dirty="0">
                <a:solidFill>
                  <a:srgbClr val="1704A0"/>
                </a:solidFill>
                <a:effectLst>
                  <a:outerShdw blurRad="38100" dist="38100" dir="2700000" algn="tl">
                    <a:srgbClr val="000000">
                      <a:alpha val="43137"/>
                    </a:srgbClr>
                  </a:outerShdw>
                </a:effectLst>
              </a:rPr>
              <a:t>Jack Kelly</a:t>
            </a:r>
          </a:p>
          <a:p>
            <a:r>
              <a:rPr lang="en-US" sz="1600" dirty="0">
                <a:solidFill>
                  <a:srgbClr val="1704A0"/>
                </a:solidFill>
                <a:effectLst>
                  <a:outerShdw blurRad="38100" dist="38100" dir="2700000" algn="tl">
                    <a:srgbClr val="000000">
                      <a:alpha val="43137"/>
                    </a:srgbClr>
                  </a:outerShdw>
                </a:effectLst>
              </a:rPr>
              <a:t>Traineeships Office              </a:t>
            </a:r>
            <a:r>
              <a:rPr lang="en-US" sz="1600" dirty="0" smtClean="0">
                <a:solidFill>
                  <a:srgbClr val="1704A0"/>
                </a:solidFill>
                <a:effectLst>
                  <a:outerShdw blurRad="38100" dist="38100" dir="2700000" algn="tl">
                    <a:srgbClr val="000000">
                      <a:alpha val="43137"/>
                    </a:srgbClr>
                  </a:outerShdw>
                </a:effectLst>
              </a:rPr>
              <a:t>15th  November </a:t>
            </a:r>
            <a:r>
              <a:rPr lang="en-US" sz="1600" dirty="0">
                <a:solidFill>
                  <a:srgbClr val="1704A0"/>
                </a:solidFill>
                <a:effectLst>
                  <a:outerShdw blurRad="38100" dist="38100" dir="2700000" algn="tl">
                    <a:srgbClr val="000000">
                      <a:alpha val="43137"/>
                    </a:srgbClr>
                  </a:outerShdw>
                </a:effectLst>
              </a:rPr>
              <a:t>2018</a:t>
            </a:r>
            <a:endParaRPr lang="fr-BE" sz="1600" dirty="0">
              <a:solidFill>
                <a:srgbClr val="1704A0"/>
              </a:solidFill>
              <a:effectLst>
                <a:outerShdw blurRad="38100" dist="38100" dir="2700000" algn="tl">
                  <a:srgbClr val="000000">
                    <a:alpha val="43137"/>
                  </a:srgbClr>
                </a:outerShdw>
              </a:effectLst>
            </a:endParaRPr>
          </a:p>
        </p:txBody>
      </p:sp>
      <p:sp>
        <p:nvSpPr>
          <p:cNvPr id="3" name="Rectangle 2"/>
          <p:cNvSpPr/>
          <p:nvPr/>
        </p:nvSpPr>
        <p:spPr>
          <a:xfrm>
            <a:off x="182265" y="241094"/>
            <a:ext cx="8287743" cy="1231106"/>
          </a:xfrm>
          <a:prstGeom prst="rect">
            <a:avLst/>
          </a:prstGeom>
        </p:spPr>
        <p:txBody>
          <a:bodyPr wrap="square">
            <a:spAutoFit/>
          </a:bodyPr>
          <a:lstStyle/>
          <a:p>
            <a:r>
              <a:rPr lang="en-US" sz="5400" dirty="0" smtClean="0">
                <a:solidFill>
                  <a:srgbClr val="FF0000"/>
                </a:solidFill>
                <a:effectLst>
                  <a:outerShdw blurRad="38100" dist="38100" dir="2700000" algn="tl">
                    <a:srgbClr val="000000">
                      <a:alpha val="43137"/>
                    </a:srgbClr>
                  </a:outerShdw>
                </a:effectLst>
                <a:cs typeface="Arial" charset="0"/>
              </a:rPr>
              <a:t>Traineeships</a:t>
            </a:r>
          </a:p>
          <a:p>
            <a:r>
              <a:rPr lang="en-US" sz="2000" dirty="0">
                <a:solidFill>
                  <a:srgbClr val="FF0000"/>
                </a:solidFill>
                <a:effectLst>
                  <a:outerShdw blurRad="38100" dist="38100" dir="2700000" algn="tl">
                    <a:srgbClr val="000000">
                      <a:alpha val="43137"/>
                    </a:srgbClr>
                  </a:outerShdw>
                </a:effectLst>
                <a:cs typeface="Arial" charset="0"/>
              </a:rPr>
              <a:t>European </a:t>
            </a:r>
            <a:r>
              <a:rPr lang="en-US" sz="2000" dirty="0" smtClean="0">
                <a:solidFill>
                  <a:srgbClr val="FF0000"/>
                </a:solidFill>
                <a:effectLst>
                  <a:outerShdw blurRad="38100" dist="38100" dir="2700000" algn="tl">
                    <a:srgbClr val="000000">
                      <a:alpha val="43137"/>
                    </a:srgbClr>
                  </a:outerShdw>
                </a:effectLst>
                <a:cs typeface="Arial" charset="0"/>
              </a:rPr>
              <a:t>Commission </a:t>
            </a:r>
            <a:r>
              <a:rPr lang="en-US" sz="2000" dirty="0" err="1" smtClean="0">
                <a:solidFill>
                  <a:srgbClr val="FF0000"/>
                </a:solidFill>
                <a:effectLst>
                  <a:outerShdw blurRad="38100" dist="38100" dir="2700000" algn="tl">
                    <a:srgbClr val="000000">
                      <a:alpha val="43137"/>
                    </a:srgbClr>
                  </a:outerShdw>
                </a:effectLst>
                <a:cs typeface="Arial" charset="0"/>
              </a:rPr>
              <a:t>programme</a:t>
            </a:r>
            <a:endParaRPr lang="en-GB" sz="2000" dirty="0"/>
          </a:p>
        </p:txBody>
      </p:sp>
    </p:spTree>
    <p:extLst>
      <p:ext uri="{BB962C8B-B14F-4D97-AF65-F5344CB8AC3E}">
        <p14:creationId xmlns:p14="http://schemas.microsoft.com/office/powerpoint/2010/main" val="3930701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CD118F-89C4-4EE1-8601-48DB1F471D89}"/>
              </a:ext>
            </a:extLst>
          </p:cNvPr>
          <p:cNvSpPr>
            <a:spLocks noGrp="1"/>
          </p:cNvSpPr>
          <p:nvPr>
            <p:ph type="title"/>
          </p:nvPr>
        </p:nvSpPr>
        <p:spPr>
          <a:xfrm>
            <a:off x="107504" y="190995"/>
            <a:ext cx="8229600" cy="936625"/>
          </a:xfrm>
        </p:spPr>
        <p:txBody>
          <a:bodyPr/>
          <a:lstStyle/>
          <a:p>
            <a:r>
              <a:rPr lang="fr-FR" dirty="0" err="1">
                <a:solidFill>
                  <a:srgbClr val="FFD624"/>
                </a:solidFill>
              </a:rPr>
              <a:t>Facts</a:t>
            </a:r>
            <a:r>
              <a:rPr lang="fr-FR" dirty="0">
                <a:solidFill>
                  <a:srgbClr val="FFD624"/>
                </a:solidFill>
              </a:rPr>
              <a:t> and figures</a:t>
            </a:r>
          </a:p>
        </p:txBody>
      </p:sp>
      <p:sp>
        <p:nvSpPr>
          <p:cNvPr id="3" name="Espace réservé du contenu 2">
            <a:extLst>
              <a:ext uri="{FF2B5EF4-FFF2-40B4-BE49-F238E27FC236}">
                <a16:creationId xmlns:a16="http://schemas.microsoft.com/office/drawing/2014/main" id="{7AB7175C-AE47-406C-ACEE-90AF7D5D7CD8}"/>
              </a:ext>
            </a:extLst>
          </p:cNvPr>
          <p:cNvSpPr>
            <a:spLocks noGrp="1"/>
          </p:cNvSpPr>
          <p:nvPr>
            <p:ph idx="1"/>
          </p:nvPr>
        </p:nvSpPr>
        <p:spPr>
          <a:xfrm>
            <a:off x="395536" y="1484784"/>
            <a:ext cx="8229600" cy="3633788"/>
          </a:xfrm>
        </p:spPr>
        <p:txBody>
          <a:bodyPr/>
          <a:lstStyle/>
          <a:p>
            <a:r>
              <a:rPr lang="fr-FR" b="1" dirty="0" err="1" smtClean="0"/>
              <a:t>Nationalities</a:t>
            </a:r>
            <a:endParaRPr lang="fr-FR" b="1" dirty="0" smtClean="0"/>
          </a:p>
          <a:p>
            <a:pPr marL="0" indent="0">
              <a:buNone/>
            </a:pPr>
            <a:endParaRPr lang="fr-FR" b="1" dirty="0" smtClean="0"/>
          </a:p>
          <a:p>
            <a:pPr marL="0" indent="0">
              <a:buNone/>
            </a:pPr>
            <a:r>
              <a:rPr lang="fr-FR" dirty="0" smtClean="0"/>
              <a:t>Most </a:t>
            </a:r>
            <a:r>
              <a:rPr lang="fr-FR" dirty="0" err="1" smtClean="0"/>
              <a:t>represented</a:t>
            </a:r>
            <a:r>
              <a:rPr lang="fr-FR" dirty="0" smtClean="0"/>
              <a:t>			Least </a:t>
            </a:r>
            <a:r>
              <a:rPr lang="fr-FR" dirty="0" err="1" smtClean="0"/>
              <a:t>represented</a:t>
            </a:r>
            <a:endParaRPr lang="fr-FR" dirty="0" smtClean="0"/>
          </a:p>
          <a:p>
            <a:pPr marL="0" indent="0">
              <a:buNone/>
            </a:pPr>
            <a:endParaRPr lang="fr-FR" dirty="0"/>
          </a:p>
          <a:p>
            <a:pPr marL="0" indent="0">
              <a:buNone/>
            </a:pPr>
            <a:endParaRPr lang="fr-FR" dirty="0" smtClean="0"/>
          </a:p>
          <a:p>
            <a:pPr marL="0" indent="0">
              <a:buNone/>
            </a:pPr>
            <a:endParaRPr lang="fr-FR" dirty="0"/>
          </a:p>
          <a:p>
            <a:r>
              <a:rPr lang="fr-FR" b="1" dirty="0" smtClean="0"/>
              <a:t>Education</a:t>
            </a:r>
            <a:r>
              <a:rPr lang="fr-FR" dirty="0" smtClean="0"/>
              <a:t> – 92% </a:t>
            </a:r>
            <a:r>
              <a:rPr lang="fr-FR" dirty="0" err="1" smtClean="0"/>
              <a:t>Master’s</a:t>
            </a:r>
            <a:r>
              <a:rPr lang="fr-FR" dirty="0" smtClean="0"/>
              <a:t> </a:t>
            </a:r>
            <a:r>
              <a:rPr lang="fr-FR" dirty="0" err="1" smtClean="0"/>
              <a:t>degree</a:t>
            </a:r>
            <a:r>
              <a:rPr lang="fr-FR" dirty="0" smtClean="0"/>
              <a:t> in </a:t>
            </a:r>
          </a:p>
          <a:p>
            <a:pPr marL="0" indent="0">
              <a:buNone/>
            </a:pPr>
            <a:endParaRPr lang="fr-FR" dirty="0" smtClean="0"/>
          </a:p>
          <a:p>
            <a:pPr marL="0" indent="0">
              <a:buNone/>
            </a:pPr>
            <a:r>
              <a:rPr lang="fr-FR" dirty="0" err="1" smtClean="0"/>
              <a:t>Political</a:t>
            </a:r>
            <a:r>
              <a:rPr lang="fr-FR" dirty="0" smtClean="0"/>
              <a:t> Sciences 21 %, Law 20 %, EU </a:t>
            </a:r>
            <a:r>
              <a:rPr lang="fr-FR" dirty="0" err="1" smtClean="0"/>
              <a:t>studies</a:t>
            </a:r>
            <a:r>
              <a:rPr lang="fr-FR" dirty="0" smtClean="0"/>
              <a:t> 8%</a:t>
            </a:r>
          </a:p>
          <a:p>
            <a:pPr marL="0" indent="0">
              <a:buNone/>
            </a:pPr>
            <a:endParaRPr lang="fr-FR" dirty="0"/>
          </a:p>
          <a:p>
            <a:r>
              <a:rPr lang="fr-FR" b="1" dirty="0" smtClean="0"/>
              <a:t>Age</a:t>
            </a:r>
          </a:p>
          <a:p>
            <a:pPr marL="0" indent="0">
              <a:buNone/>
            </a:pPr>
            <a:r>
              <a:rPr lang="fr-FR" dirty="0" smtClean="0"/>
              <a:t>27</a:t>
            </a:r>
            <a:endParaRPr lang="fr-FR" dirty="0"/>
          </a:p>
          <a:p>
            <a:pPr marL="0" indent="0">
              <a:buNone/>
            </a:pPr>
            <a:endParaRPr lang="fr-F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3019411"/>
            <a:ext cx="1101749" cy="72752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8000" y="2993129"/>
            <a:ext cx="1234156" cy="74049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3000214"/>
            <a:ext cx="1133628" cy="75612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883" y="3054879"/>
            <a:ext cx="1051658" cy="701456"/>
          </a:xfrm>
          <a:prstGeom prst="rect">
            <a:avLst/>
          </a:prstGeom>
        </p:spPr>
      </p:pic>
      <p:sp>
        <p:nvSpPr>
          <p:cNvPr id="12" name="TextBox 11"/>
          <p:cNvSpPr txBox="1"/>
          <p:nvPr/>
        </p:nvSpPr>
        <p:spPr>
          <a:xfrm>
            <a:off x="5815845" y="6351257"/>
            <a:ext cx="3328155" cy="461665"/>
          </a:xfrm>
          <a:prstGeom prst="rect">
            <a:avLst/>
          </a:prstGeom>
          <a:noFill/>
        </p:spPr>
        <p:txBody>
          <a:bodyPr wrap="none" rtlCol="0">
            <a:spAutoFit/>
          </a:bodyPr>
          <a:lstStyle/>
          <a:p>
            <a:r>
              <a:rPr lang="fr-BE" sz="2400" b="0" dirty="0" smtClean="0">
                <a:solidFill>
                  <a:srgbClr val="0F5494"/>
                </a:solidFill>
              </a:rPr>
              <a:t>2012 – 2015 figures</a:t>
            </a:r>
            <a:endParaRPr lang="en-GB" sz="2400" b="0" dirty="0" err="1" smtClean="0">
              <a:solidFill>
                <a:srgbClr val="0F5494"/>
              </a:solidFill>
            </a:endParaRPr>
          </a:p>
        </p:txBody>
      </p:sp>
    </p:spTree>
    <p:extLst>
      <p:ext uri="{BB962C8B-B14F-4D97-AF65-F5344CB8AC3E}">
        <p14:creationId xmlns:p14="http://schemas.microsoft.com/office/powerpoint/2010/main" val="360719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en-US" sz="3000" b="1" dirty="0">
                <a:solidFill>
                  <a:schemeClr val="bg1"/>
                </a:solidFill>
                <a:latin typeface="Verdana" pitchFamily="34" charset="0"/>
                <a:ea typeface="Verdana" pitchFamily="34" charset="0"/>
                <a:cs typeface="Verdana" pitchFamily="34" charset="0"/>
              </a:rPr>
              <a:t>   The Stage evaluation</a:t>
            </a:r>
            <a:r>
              <a:rPr lang="en-US" dirty="0">
                <a:solidFill>
                  <a:schemeClr val="bg1"/>
                </a:solidFill>
                <a:latin typeface="Verdana" pitchFamily="34" charset="0"/>
                <a:ea typeface="Verdana" pitchFamily="34" charset="0"/>
                <a:cs typeface="Verdana" pitchFamily="34" charset="0"/>
              </a:rPr>
              <a:t>            </a:t>
            </a:r>
            <a:r>
              <a:rPr lang="en-US" sz="3000" b="1" dirty="0">
                <a:solidFill>
                  <a:schemeClr val="bg1"/>
                </a:solidFill>
                <a:latin typeface="Verdana" pitchFamily="34" charset="0"/>
                <a:ea typeface="Verdana" pitchFamily="34" charset="0"/>
                <a:cs typeface="Verdana" pitchFamily="34" charset="0"/>
              </a:rPr>
              <a:t>Advice for</a:t>
            </a:r>
            <a:br>
              <a:rPr lang="en-US" sz="3000" b="1" dirty="0">
                <a:solidFill>
                  <a:schemeClr val="bg1"/>
                </a:solidFill>
                <a:latin typeface="Verdana" pitchFamily="34" charset="0"/>
                <a:ea typeface="Verdana" pitchFamily="34" charset="0"/>
                <a:cs typeface="Verdana" pitchFamily="34" charset="0"/>
              </a:rPr>
            </a:br>
            <a:r>
              <a:rPr lang="en-US" sz="3000" b="1" dirty="0">
                <a:solidFill>
                  <a:schemeClr val="bg1"/>
                </a:solidFill>
                <a:latin typeface="Verdana" pitchFamily="34" charset="0"/>
                <a:ea typeface="Verdana" pitchFamily="34" charset="0"/>
                <a:cs typeface="Verdana" pitchFamily="34" charset="0"/>
              </a:rPr>
              <a:t>results                                    advisers        </a:t>
            </a:r>
            <a:endParaRPr lang="fr-BE" sz="3000" b="1" dirty="0">
              <a:solidFill>
                <a:schemeClr val="bg1"/>
              </a:solidFill>
              <a:latin typeface="Verdana" pitchFamily="34" charset="0"/>
              <a:ea typeface="Verdana" pitchFamily="34" charset="0"/>
              <a:cs typeface="Verdana" pitchFamily="34" charset="0"/>
            </a:endParaRPr>
          </a:p>
        </p:txBody>
      </p:sp>
      <p:sp>
        <p:nvSpPr>
          <p:cNvPr id="6" name="Symbol zastępczy zawartości 4"/>
          <p:cNvSpPr>
            <a:spLocks noGrp="1"/>
          </p:cNvSpPr>
          <p:nvPr>
            <p:ph idx="1"/>
          </p:nvPr>
        </p:nvSpPr>
        <p:spPr>
          <a:xfrm>
            <a:off x="323528" y="1492656"/>
            <a:ext cx="8568952" cy="4960680"/>
          </a:xfrm>
        </p:spPr>
        <p:txBody>
          <a:bodyPr>
            <a:noAutofit/>
          </a:bodyPr>
          <a:lstStyle/>
          <a:p>
            <a:pPr>
              <a:lnSpc>
                <a:spcPct val="150000"/>
              </a:lnSpc>
              <a:spcBef>
                <a:spcPts val="600"/>
              </a:spcBef>
              <a:spcAft>
                <a:spcPts val="1800"/>
              </a:spcAft>
              <a:buNone/>
            </a:pPr>
            <a:r>
              <a:rPr lang="en-US" sz="3100" b="1" dirty="0">
                <a:latin typeface="Verdana" pitchFamily="34" charset="0"/>
                <a:ea typeface="Verdana" pitchFamily="34" charset="0"/>
                <a:cs typeface="Verdana" pitchFamily="34" charset="0"/>
              </a:rPr>
              <a:t>Reference period: March 2017</a:t>
            </a:r>
          </a:p>
          <a:p>
            <a:pPr marL="355600" indent="-355600" defTabSz="723900">
              <a:spcBef>
                <a:spcPts val="600"/>
              </a:spcBef>
              <a:spcAft>
                <a:spcPts val="1200"/>
              </a:spcAft>
              <a:buNone/>
            </a:pPr>
            <a:r>
              <a:rPr lang="en-US" sz="1600" dirty="0">
                <a:solidFill>
                  <a:srgbClr val="0F5494"/>
                </a:solidFill>
                <a:latin typeface="Verdana" pitchFamily="34" charset="0"/>
                <a:ea typeface="Verdana" pitchFamily="34" charset="0"/>
                <a:cs typeface="Verdana" pitchFamily="34" charset="0"/>
              </a:rPr>
              <a:t>84.5% - tasks were in line with trainees' qualifications;</a:t>
            </a:r>
          </a:p>
          <a:p>
            <a:pPr marL="355600" indent="-355600" defTabSz="723900">
              <a:spcBef>
                <a:spcPts val="600"/>
              </a:spcBef>
              <a:spcAft>
                <a:spcPts val="1200"/>
              </a:spcAft>
              <a:buNone/>
            </a:pPr>
            <a:r>
              <a:rPr lang="en-US" sz="1600" dirty="0">
                <a:solidFill>
                  <a:srgbClr val="0F5494"/>
                </a:solidFill>
                <a:latin typeface="Verdana" pitchFamily="34" charset="0"/>
                <a:ea typeface="Verdana" pitchFamily="34" charset="0"/>
                <a:cs typeface="Verdana" pitchFamily="34" charset="0"/>
              </a:rPr>
              <a:t>99% 	- learned about policies and activities of their service/unit/DG;</a:t>
            </a:r>
          </a:p>
          <a:p>
            <a:pPr marL="355600" indent="-355600" defTabSz="723900">
              <a:spcBef>
                <a:spcPts val="600"/>
              </a:spcBef>
              <a:spcAft>
                <a:spcPts val="1200"/>
              </a:spcAft>
              <a:buNone/>
            </a:pPr>
            <a:r>
              <a:rPr lang="en-US" sz="1600" dirty="0">
                <a:solidFill>
                  <a:srgbClr val="0F5494"/>
                </a:solidFill>
                <a:latin typeface="Verdana" pitchFamily="34" charset="0"/>
                <a:ea typeface="Verdana" pitchFamily="34" charset="0"/>
                <a:cs typeface="Verdana" pitchFamily="34" charset="0"/>
              </a:rPr>
              <a:t>94% 	- learned about the Commission in general. </a:t>
            </a:r>
          </a:p>
        </p:txBody>
      </p:sp>
      <p:sp>
        <p:nvSpPr>
          <p:cNvPr id="5" name="Tytuł 3"/>
          <p:cNvSpPr txBox="1">
            <a:spLocks/>
          </p:cNvSpPr>
          <p:nvPr/>
        </p:nvSpPr>
        <p:spPr bwMode="auto">
          <a:xfrm>
            <a:off x="136873" y="55911"/>
            <a:ext cx="889248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eaLnBrk="0" hangingPunct="0"/>
            <a:r>
              <a:rPr lang="en-US" sz="2800" dirty="0" smtClean="0">
                <a:effectLst>
                  <a:outerShdw blurRad="38100" dist="38100" dir="2700000" algn="tl">
                    <a:srgbClr val="000000">
                      <a:alpha val="43137"/>
                    </a:srgbClr>
                  </a:outerShdw>
                </a:effectLst>
                <a:cs typeface="Arial" charset="0"/>
              </a:rPr>
              <a:t>Facts and figures</a:t>
            </a:r>
            <a:endParaRPr kumimoji="0" lang="fr-BE" sz="2800" b="1" i="0" u="none" strike="noStrike" kern="1200" cap="none" spc="0" normalizeH="0" baseline="0" noProof="0" dirty="0">
              <a:ln>
                <a:noFill/>
              </a:ln>
              <a:solidFill>
                <a:srgbClr val="FFD624"/>
              </a:solidFill>
              <a:effectLst>
                <a:outerShdw blurRad="38100" dist="38100" dir="2700000" algn="tl">
                  <a:srgbClr val="000000">
                    <a:alpha val="43137"/>
                  </a:srgbClr>
                </a:outerShdw>
              </a:effectLst>
              <a:uLnTx/>
              <a:uFillTx/>
              <a:latin typeface="Verdana" pitchFamily="34" charset="0"/>
              <a:ea typeface="+mn-ea"/>
              <a:cs typeface="Arial" charset="0"/>
            </a:endParaRPr>
          </a:p>
        </p:txBody>
      </p:sp>
      <p:sp>
        <p:nvSpPr>
          <p:cNvPr id="3" name="Rectangle 2"/>
          <p:cNvSpPr/>
          <p:nvPr/>
        </p:nvSpPr>
        <p:spPr>
          <a:xfrm>
            <a:off x="331540" y="3972996"/>
            <a:ext cx="7768852" cy="769441"/>
          </a:xfrm>
          <a:prstGeom prst="rect">
            <a:avLst/>
          </a:prstGeom>
        </p:spPr>
        <p:txBody>
          <a:bodyPr wrap="square">
            <a:spAutoFit/>
          </a:bodyPr>
          <a:lstStyle/>
          <a:p>
            <a:pPr lvl="0" fontAlgn="b">
              <a:spcBef>
                <a:spcPct val="20000"/>
              </a:spcBef>
              <a:buClr>
                <a:srgbClr val="0F5494"/>
              </a:buClr>
            </a:pPr>
            <a:r>
              <a:rPr lang="en-US" sz="2000" kern="0" dirty="0">
                <a:solidFill>
                  <a:srgbClr val="FFC000"/>
                </a:solidFill>
                <a:effectLst>
                  <a:outerShdw blurRad="38100" dist="38100" dir="2700000" algn="tl">
                    <a:srgbClr val="000000">
                      <a:alpha val="43137"/>
                    </a:srgbClr>
                  </a:outerShdw>
                </a:effectLst>
                <a:ea typeface="Verdana" pitchFamily="34" charset="0"/>
                <a:cs typeface="Verdana" pitchFamily="34" charset="0"/>
              </a:rPr>
              <a:t>Job offer b</a:t>
            </a:r>
            <a:r>
              <a:rPr lang="en-US" sz="2000" kern="0" dirty="0" smtClean="0">
                <a:solidFill>
                  <a:srgbClr val="FFC000"/>
                </a:solidFill>
                <a:effectLst>
                  <a:outerShdw blurRad="38100" dist="38100" dir="2700000" algn="tl">
                    <a:srgbClr val="000000">
                      <a:alpha val="43137"/>
                    </a:srgbClr>
                  </a:outerShdw>
                </a:effectLst>
                <a:ea typeface="Verdana" pitchFamily="34" charset="0"/>
                <a:cs typeface="Verdana" pitchFamily="34" charset="0"/>
              </a:rPr>
              <a:t>efore the end of the traineeship</a:t>
            </a:r>
            <a:endParaRPr lang="en-GB" sz="2000" b="0" kern="0" dirty="0">
              <a:solidFill>
                <a:srgbClr val="0F5494"/>
              </a:solidFill>
              <a:latin typeface="Verdana"/>
            </a:endParaRPr>
          </a:p>
          <a:p>
            <a:pPr lvl="0" fontAlgn="ctr">
              <a:spcBef>
                <a:spcPct val="20000"/>
              </a:spcBef>
              <a:buClr>
                <a:srgbClr val="0F5494"/>
              </a:buClr>
            </a:pPr>
            <a:endParaRPr lang="en-GB" sz="2000" b="0" kern="0" dirty="0">
              <a:solidFill>
                <a:srgbClr val="0F5494"/>
              </a:solidFill>
              <a:latin typeface="Verdana"/>
            </a:endParaRPr>
          </a:p>
        </p:txBody>
      </p:sp>
      <p:graphicFrame>
        <p:nvGraphicFramePr>
          <p:cNvPr id="8" name="Table 7"/>
          <p:cNvGraphicFramePr>
            <a:graphicFrameLocks noGrp="1"/>
          </p:cNvGraphicFramePr>
          <p:nvPr>
            <p:extLst>
              <p:ext uri="{D42A27DB-BD31-4B8C-83A1-F6EECF244321}">
                <p14:modId xmlns:p14="http://schemas.microsoft.com/office/powerpoint/2010/main" val="1261250968"/>
              </p:ext>
            </p:extLst>
          </p:nvPr>
        </p:nvGraphicFramePr>
        <p:xfrm>
          <a:off x="2987824" y="4380754"/>
          <a:ext cx="4911254" cy="2015476"/>
        </p:xfrm>
        <a:graphic>
          <a:graphicData uri="http://schemas.openxmlformats.org/drawingml/2006/table">
            <a:tbl>
              <a:tblPr/>
              <a:tblGrid>
                <a:gridCol w="3758613">
                  <a:extLst>
                    <a:ext uri="{9D8B030D-6E8A-4147-A177-3AD203B41FA5}">
                      <a16:colId xmlns:a16="http://schemas.microsoft.com/office/drawing/2014/main" val="20000"/>
                    </a:ext>
                  </a:extLst>
                </a:gridCol>
                <a:gridCol w="1152641">
                  <a:extLst>
                    <a:ext uri="{9D8B030D-6E8A-4147-A177-3AD203B41FA5}">
                      <a16:colId xmlns:a16="http://schemas.microsoft.com/office/drawing/2014/main" val="20001"/>
                    </a:ext>
                  </a:extLst>
                </a:gridCol>
              </a:tblGrid>
              <a:tr h="164987">
                <a:tc>
                  <a:txBody>
                    <a:bodyPr/>
                    <a:lstStyle/>
                    <a:p>
                      <a:pPr algn="ctr" fontAlgn="ctr"/>
                      <a:endParaRPr lang="en-GB" sz="1000" b="0" i="0" u="none" strike="noStrike" kern="1200" dirty="0">
                        <a:solidFill>
                          <a:srgbClr val="000000"/>
                        </a:solidFill>
                        <a:effectLst/>
                        <a:latin typeface="Calibri"/>
                        <a:ea typeface="+mn-ea"/>
                        <a:cs typeface="+mn-cs"/>
                      </a:endParaRP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Calibri"/>
                          <a:ea typeface="+mn-ea"/>
                          <a:cs typeface="+mn-cs"/>
                        </a:rPr>
                        <a:t>March 2017</a:t>
                      </a:r>
                      <a:endParaRPr lang="en-GB" sz="1000" b="0" i="0" u="none" strike="noStrike" kern="1200" dirty="0">
                        <a:solidFill>
                          <a:srgbClr val="000000"/>
                        </a:solidFill>
                        <a:effectLst/>
                        <a:latin typeface="Calibri"/>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474338">
                <a:tc>
                  <a:txBody>
                    <a:bodyPr/>
                    <a:lstStyle/>
                    <a:p>
                      <a:pPr algn="l" fontAlgn="ctr"/>
                      <a:r>
                        <a:rPr lang="en-US" sz="1400" b="1" dirty="0">
                          <a:solidFill>
                            <a:srgbClr val="0F5494"/>
                          </a:solidFill>
                          <a:latin typeface="+mj-lt"/>
                          <a:ea typeface="Verdana" pitchFamily="34" charset="0"/>
                          <a:cs typeface="Verdana" pitchFamily="34" charset="0"/>
                        </a:rPr>
                        <a:t>Yes, </a:t>
                      </a:r>
                      <a:r>
                        <a:rPr lang="en-US" sz="1400" dirty="0">
                          <a:solidFill>
                            <a:srgbClr val="0F5494"/>
                          </a:solidFill>
                          <a:latin typeface="+mj-lt"/>
                          <a:ea typeface="Verdana" pitchFamily="34" charset="0"/>
                          <a:cs typeface="Verdana" pitchFamily="34" charset="0"/>
                        </a:rPr>
                        <a:t>within the Commission</a:t>
                      </a:r>
                      <a:endParaRPr lang="en-GB" sz="1400" b="0" i="0" u="none" strike="noStrike" kern="1200" dirty="0">
                        <a:solidFill>
                          <a:schemeClr val="tx1"/>
                        </a:solidFill>
                        <a:effectLst/>
                        <a:latin typeface="+mj-lt"/>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fontAlgn="b" latinLnBrk="0" hangingPunct="1"/>
                      <a:r>
                        <a:rPr lang="fr-FR" sz="1400" b="0" i="0" u="none" strike="noStrike" kern="1200" dirty="0">
                          <a:solidFill>
                            <a:srgbClr val="FF0000"/>
                          </a:solidFill>
                          <a:effectLst/>
                          <a:latin typeface="+mj-lt"/>
                          <a:ea typeface="+mn-ea"/>
                          <a:cs typeface="+mn-cs"/>
                        </a:rPr>
                        <a:t>16 %</a:t>
                      </a:r>
                      <a:endParaRPr lang="en-GB" sz="1400" b="0" i="0" u="none" strike="noStrike" kern="1200" dirty="0">
                        <a:solidFill>
                          <a:srgbClr val="FF0000"/>
                        </a:solidFill>
                        <a:effectLst/>
                        <a:latin typeface="+mj-lt"/>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4338">
                <a:tc>
                  <a:txBody>
                    <a:bodyPr/>
                    <a:lstStyle/>
                    <a:p>
                      <a:pPr marL="0" algn="l" defTabSz="914400" rtl="0" eaLnBrk="1" fontAlgn="ctr" latinLnBrk="0" hangingPunct="1"/>
                      <a:r>
                        <a:rPr lang="en-US" sz="1400" b="1" kern="1200" dirty="0">
                          <a:solidFill>
                            <a:srgbClr val="0F5494"/>
                          </a:solidFill>
                          <a:latin typeface="+mj-lt"/>
                          <a:ea typeface="Verdana" pitchFamily="34" charset="0"/>
                          <a:cs typeface="Verdana" pitchFamily="34" charset="0"/>
                        </a:rPr>
                        <a:t>Yes, </a:t>
                      </a:r>
                      <a:r>
                        <a:rPr lang="en-US" sz="1400" b="0" kern="1200" dirty="0">
                          <a:solidFill>
                            <a:srgbClr val="0F5494"/>
                          </a:solidFill>
                          <a:latin typeface="+mj-lt"/>
                          <a:ea typeface="Verdana" pitchFamily="34" charset="0"/>
                          <a:cs typeface="Verdana" pitchFamily="34" charset="0"/>
                        </a:rPr>
                        <a:t>within another European institution</a:t>
                      </a:r>
                      <a:endParaRPr lang="en-GB" sz="1400" b="0" kern="1200" dirty="0">
                        <a:solidFill>
                          <a:srgbClr val="0F5494"/>
                        </a:solidFill>
                        <a:latin typeface="+mj-lt"/>
                        <a:ea typeface="Verdana" pitchFamily="34" charset="0"/>
                        <a:cs typeface="Verdana"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fontAlgn="b" latinLnBrk="0" hangingPunct="1"/>
                      <a:r>
                        <a:rPr lang="fr-FR" sz="1400" b="0" i="0" u="none" strike="noStrike" kern="1200" dirty="0">
                          <a:solidFill>
                            <a:srgbClr val="FF0000"/>
                          </a:solidFill>
                          <a:effectLst/>
                          <a:latin typeface="+mj-lt"/>
                          <a:ea typeface="+mn-ea"/>
                          <a:cs typeface="+mn-cs"/>
                        </a:rPr>
                        <a:t>2.5 %</a:t>
                      </a:r>
                      <a:endParaRPr lang="en-GB" sz="1400" b="0" i="0" u="none" strike="noStrike" kern="1200" dirty="0">
                        <a:solidFill>
                          <a:srgbClr val="FF0000"/>
                        </a:solidFill>
                        <a:effectLst/>
                        <a:latin typeface="+mj-lt"/>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4338">
                <a:tc>
                  <a:txBody>
                    <a:bodyPr/>
                    <a:lstStyle/>
                    <a:p>
                      <a:pPr marL="0" algn="l" defTabSz="914400" rtl="0" eaLnBrk="1" fontAlgn="ctr" latinLnBrk="0" hangingPunct="1"/>
                      <a:r>
                        <a:rPr lang="en-US" sz="1400" b="1" kern="1200" dirty="0">
                          <a:solidFill>
                            <a:srgbClr val="0F5494"/>
                          </a:solidFill>
                          <a:latin typeface="+mj-lt"/>
                          <a:ea typeface="Verdana" pitchFamily="34" charset="0"/>
                          <a:cs typeface="Verdana" pitchFamily="34" charset="0"/>
                        </a:rPr>
                        <a:t>Yes, </a:t>
                      </a:r>
                      <a:r>
                        <a:rPr lang="en-US" sz="1400" b="0" kern="1200" dirty="0">
                          <a:solidFill>
                            <a:srgbClr val="0F5494"/>
                          </a:solidFill>
                          <a:latin typeface="+mj-lt"/>
                          <a:ea typeface="Verdana" pitchFamily="34" charset="0"/>
                          <a:cs typeface="Verdana" pitchFamily="34" charset="0"/>
                        </a:rPr>
                        <a:t>outside the European Institutions</a:t>
                      </a:r>
                      <a:endParaRPr lang="en-GB" sz="1400" b="0" kern="1200" dirty="0">
                        <a:solidFill>
                          <a:srgbClr val="0F5494"/>
                        </a:solidFill>
                        <a:latin typeface="+mj-lt"/>
                        <a:ea typeface="Verdana" pitchFamily="34" charset="0"/>
                        <a:cs typeface="Verdana"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fontAlgn="b" latinLnBrk="0" hangingPunct="1"/>
                      <a:r>
                        <a:rPr lang="fr-FR" sz="1400" b="0" i="0" u="none" strike="noStrike" kern="1200" dirty="0">
                          <a:solidFill>
                            <a:srgbClr val="FF0000"/>
                          </a:solidFill>
                          <a:effectLst/>
                          <a:latin typeface="+mj-lt"/>
                          <a:ea typeface="+mn-ea"/>
                          <a:cs typeface="+mn-cs"/>
                        </a:rPr>
                        <a:t>23 %</a:t>
                      </a:r>
                      <a:endParaRPr lang="en-GB" sz="1400" b="0" i="0" u="none" strike="noStrike" kern="1200" dirty="0">
                        <a:solidFill>
                          <a:srgbClr val="FF0000"/>
                        </a:solidFill>
                        <a:effectLst/>
                        <a:latin typeface="+mj-lt"/>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4987">
                <a:tc>
                  <a:txBody>
                    <a:bodyPr/>
                    <a:lstStyle/>
                    <a:p>
                      <a:pPr marL="0" algn="l" defTabSz="914400" rtl="0" eaLnBrk="1" fontAlgn="ctr" latinLnBrk="0" hangingPunct="1"/>
                      <a:r>
                        <a:rPr lang="en-US" sz="1400" b="1" kern="1200" dirty="0">
                          <a:solidFill>
                            <a:srgbClr val="0F5494"/>
                          </a:solidFill>
                          <a:latin typeface="+mj-lt"/>
                          <a:ea typeface="Verdana" pitchFamily="34" charset="0"/>
                          <a:cs typeface="Verdana" pitchFamily="34" charset="0"/>
                        </a:rPr>
                        <a:t>No</a:t>
                      </a:r>
                      <a:endParaRPr lang="en-GB" sz="1400" b="1" kern="1200" dirty="0">
                        <a:solidFill>
                          <a:srgbClr val="0F5494"/>
                        </a:solidFill>
                        <a:latin typeface="+mj-lt"/>
                        <a:ea typeface="Verdana" pitchFamily="34" charset="0"/>
                        <a:cs typeface="Verdana"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marL="0" algn="ctr" defTabSz="914400" rtl="0" eaLnBrk="1" fontAlgn="b" latinLnBrk="0" hangingPunct="1"/>
                      <a:r>
                        <a:rPr lang="fr-FR" sz="1400" b="0" i="0" u="none" strike="noStrike" kern="1200" dirty="0">
                          <a:solidFill>
                            <a:srgbClr val="FF0000"/>
                          </a:solidFill>
                          <a:effectLst/>
                          <a:latin typeface="+mj-lt"/>
                          <a:ea typeface="+mn-ea"/>
                          <a:cs typeface="+mn-cs"/>
                        </a:rPr>
                        <a:t>58.5 %</a:t>
                      </a:r>
                      <a:endParaRPr lang="en-GB" sz="1400" b="0" i="0" u="none" strike="noStrike" kern="1200" dirty="0">
                        <a:solidFill>
                          <a:srgbClr val="FF0000"/>
                        </a:solidFill>
                        <a:effectLst/>
                        <a:latin typeface="+mj-lt"/>
                        <a:ea typeface="+mn-ea"/>
                        <a:cs typeface="+mn-cs"/>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7577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2699792" y="1268760"/>
            <a:ext cx="5400600" cy="2376264"/>
          </a:xfrm>
          <a:noFill/>
        </p:spPr>
        <p:txBody>
          <a:bodyPr>
            <a:noAutofit/>
          </a:bodyPr>
          <a:lstStyle/>
          <a:p>
            <a:pPr marL="363538">
              <a:lnSpc>
                <a:spcPct val="150000"/>
              </a:lnSpc>
              <a:spcBef>
                <a:spcPts val="600"/>
              </a:spcBef>
              <a:spcAft>
                <a:spcPts val="1200"/>
              </a:spcAft>
              <a:buNone/>
            </a:pPr>
            <a:r>
              <a:rPr lang="en-US" sz="2800" b="1" dirty="0">
                <a:solidFill>
                  <a:srgbClr val="FFC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Traineeships website</a:t>
            </a:r>
            <a:endParaRPr lang="en-US" sz="1800" b="1" dirty="0">
              <a:solidFill>
                <a:srgbClr val="FFC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marL="363538">
              <a:spcBef>
                <a:spcPts val="600"/>
              </a:spcBef>
              <a:spcAft>
                <a:spcPts val="600"/>
              </a:spcAft>
              <a:buNone/>
            </a:pPr>
            <a:r>
              <a:rPr lang="en-US" sz="1800" b="1" dirty="0">
                <a:solidFill>
                  <a:srgbClr val="0F5494"/>
                </a:solidFill>
                <a:latin typeface="Verdana" pitchFamily="34" charset="0"/>
                <a:ea typeface="Verdana" pitchFamily="34" charset="0"/>
                <a:cs typeface="Verdana" pitchFamily="34" charset="0"/>
              </a:rPr>
              <a:t>	General information, application forms and selection procedure</a:t>
            </a:r>
          </a:p>
          <a:p>
            <a:pPr marL="363538">
              <a:lnSpc>
                <a:spcPct val="150000"/>
              </a:lnSpc>
              <a:spcBef>
                <a:spcPts val="600"/>
              </a:spcBef>
              <a:spcAft>
                <a:spcPts val="1200"/>
              </a:spcAft>
              <a:buNone/>
            </a:pPr>
            <a:r>
              <a:rPr lang="en-US" sz="1800" b="1" dirty="0">
                <a:solidFill>
                  <a:srgbClr val="0F5494"/>
                </a:solidFill>
                <a:latin typeface="Verdana" pitchFamily="34" charset="0"/>
                <a:ea typeface="Verdana" pitchFamily="34" charset="0"/>
                <a:cs typeface="Verdana" pitchFamily="34" charset="0"/>
              </a:rPr>
              <a:t>	</a:t>
            </a:r>
            <a:r>
              <a:rPr lang="en-US" sz="1800" dirty="0">
                <a:solidFill>
                  <a:srgbClr val="0F5494"/>
                </a:solidFill>
                <a:latin typeface="Verdana" pitchFamily="34" charset="0"/>
                <a:ea typeface="Verdana" pitchFamily="34" charset="0"/>
                <a:cs typeface="Verdana" pitchFamily="34" charset="0"/>
                <a:hlinkClick r:id="rId3"/>
              </a:rPr>
              <a:t>http://ec.europa.eu/stages/index_en.htm</a:t>
            </a:r>
            <a:endParaRPr lang="en-US" sz="1800" dirty="0">
              <a:solidFill>
                <a:srgbClr val="0F5494"/>
              </a:solidFill>
              <a:latin typeface="Verdana" pitchFamily="34" charset="0"/>
              <a:ea typeface="Verdana" pitchFamily="34" charset="0"/>
              <a:cs typeface="Verdana" pitchFamily="34" charset="0"/>
            </a:endParaRPr>
          </a:p>
        </p:txBody>
      </p:sp>
      <p:sp>
        <p:nvSpPr>
          <p:cNvPr id="6" name="TextBox 5"/>
          <p:cNvSpPr txBox="1"/>
          <p:nvPr/>
        </p:nvSpPr>
        <p:spPr>
          <a:xfrm>
            <a:off x="539552" y="5150658"/>
            <a:ext cx="5472608" cy="877163"/>
          </a:xfrm>
          <a:prstGeom prst="rect">
            <a:avLst/>
          </a:prstGeom>
          <a:noFill/>
        </p:spPr>
        <p:txBody>
          <a:bodyPr wrap="square" rtlCol="0">
            <a:spAutoFit/>
          </a:bodyPr>
          <a:lstStyle/>
          <a:p>
            <a:pPr marL="363538">
              <a:spcAft>
                <a:spcPts val="600"/>
              </a:spcAft>
              <a:buNone/>
            </a:pPr>
            <a:r>
              <a:rPr lang="en-US" sz="2800" dirty="0">
                <a:solidFill>
                  <a:srgbClr val="FFC000"/>
                </a:solidFill>
                <a:effectLst>
                  <a:outerShdw blurRad="38100" dist="38100" dir="2700000" algn="tl">
                    <a:srgbClr val="000000">
                      <a:alpha val="43137"/>
                    </a:srgbClr>
                  </a:outerShdw>
                </a:effectLst>
                <a:ea typeface="Verdana" pitchFamily="34" charset="0"/>
                <a:cs typeface="Verdana" pitchFamily="34" charset="0"/>
              </a:rPr>
              <a:t>Trainees’ Committee</a:t>
            </a:r>
          </a:p>
          <a:p>
            <a:pPr marL="363538">
              <a:spcAft>
                <a:spcPts val="600"/>
              </a:spcAft>
              <a:buNone/>
            </a:pPr>
            <a:r>
              <a:rPr lang="en-US" sz="1800" dirty="0">
                <a:solidFill>
                  <a:srgbClr val="0F5494"/>
                </a:solidFill>
                <a:ea typeface="Verdana" pitchFamily="34" charset="0"/>
                <a:cs typeface="Verdana" pitchFamily="34" charset="0"/>
                <a:hlinkClick r:id="rId4"/>
              </a:rPr>
              <a:t>http://www.traineescommittee.com/</a:t>
            </a:r>
            <a:r>
              <a:rPr lang="en-US" sz="1800" dirty="0">
                <a:solidFill>
                  <a:srgbClr val="0F5494"/>
                </a:solidFill>
                <a:ea typeface="Verdana" pitchFamily="34" charset="0"/>
                <a:cs typeface="Verdana" pitchFamily="34" charset="0"/>
              </a:rPr>
              <a:t> </a:t>
            </a:r>
            <a:endParaRPr lang="en-US" sz="1800" b="0" dirty="0">
              <a:solidFill>
                <a:srgbClr val="0F5494"/>
              </a:solidFill>
              <a:ea typeface="Verdana" pitchFamily="34" charset="0"/>
              <a:cs typeface="Verdana" pitchFamily="34" charset="0"/>
            </a:endParaRPr>
          </a:p>
        </p:txBody>
      </p:sp>
      <p:sp>
        <p:nvSpPr>
          <p:cNvPr id="7" name="Tytuł 3"/>
          <p:cNvSpPr txBox="1">
            <a:spLocks/>
          </p:cNvSpPr>
          <p:nvPr/>
        </p:nvSpPr>
        <p:spPr bwMode="auto">
          <a:xfrm>
            <a:off x="251520" y="0"/>
            <a:ext cx="889248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eaLnBrk="0" hangingPunct="0"/>
            <a:r>
              <a:rPr lang="en-US" sz="3200" b="1" dirty="0">
                <a:solidFill>
                  <a:srgbClr val="FFD624"/>
                </a:solidFill>
                <a:effectLst>
                  <a:outerShdw blurRad="38100" dist="38100" dir="2700000" algn="tl">
                    <a:srgbClr val="000000">
                      <a:alpha val="43137"/>
                    </a:srgbClr>
                  </a:outerShdw>
                </a:effectLst>
                <a:latin typeface="Verdana" pitchFamily="34" charset="0"/>
                <a:cs typeface="Arial" charset="0"/>
              </a:rPr>
              <a:t>The Websites</a:t>
            </a:r>
            <a:endParaRPr lang="fr-BE" sz="3200" b="1" dirty="0">
              <a:solidFill>
                <a:srgbClr val="FFD624"/>
              </a:solidFill>
              <a:effectLst>
                <a:outerShdw blurRad="38100" dist="38100" dir="2700000" algn="tl">
                  <a:srgbClr val="000000">
                    <a:alpha val="43137"/>
                  </a:srgbClr>
                </a:outerShdw>
              </a:effectLst>
              <a:latin typeface="Verdana" pitchFamily="34" charset="0"/>
              <a:cs typeface="Arial" charset="0"/>
            </a:endParaRPr>
          </a:p>
        </p:txBody>
      </p:sp>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250" y="1556793"/>
            <a:ext cx="285243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826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4FEA1C-3FBD-4740-A5C8-E827F6054E9B}"/>
              </a:ext>
            </a:extLst>
          </p:cNvPr>
          <p:cNvSpPr>
            <a:spLocks noGrp="1"/>
          </p:cNvSpPr>
          <p:nvPr>
            <p:ph type="title"/>
          </p:nvPr>
        </p:nvSpPr>
        <p:spPr>
          <a:xfrm>
            <a:off x="323528" y="0"/>
            <a:ext cx="8229600" cy="1080641"/>
          </a:xfrm>
        </p:spPr>
        <p:txBody>
          <a:bodyPr/>
          <a:lstStyle/>
          <a:p>
            <a:r>
              <a:rPr lang="fr-FR" sz="4000" dirty="0">
                <a:solidFill>
                  <a:srgbClr val="FFD624"/>
                </a:solidFill>
              </a:rPr>
              <a:t>Agenda</a:t>
            </a:r>
          </a:p>
        </p:txBody>
      </p:sp>
      <p:sp>
        <p:nvSpPr>
          <p:cNvPr id="3" name="Espace réservé du contenu 2">
            <a:extLst>
              <a:ext uri="{FF2B5EF4-FFF2-40B4-BE49-F238E27FC236}">
                <a16:creationId xmlns:a16="http://schemas.microsoft.com/office/drawing/2014/main" id="{36083C51-A660-4B38-8FA7-F7EDC9B2CD8B}"/>
              </a:ext>
            </a:extLst>
          </p:cNvPr>
          <p:cNvSpPr>
            <a:spLocks noGrp="1"/>
          </p:cNvSpPr>
          <p:nvPr>
            <p:ph idx="1"/>
          </p:nvPr>
        </p:nvSpPr>
        <p:spPr>
          <a:xfrm>
            <a:off x="323528" y="1268760"/>
            <a:ext cx="8229600" cy="5040560"/>
          </a:xfrm>
        </p:spPr>
        <p:txBody>
          <a:bodyPr/>
          <a:lstStyle/>
          <a:p>
            <a:r>
              <a:rPr lang="fr-FR" sz="3600" dirty="0"/>
              <a:t>Background</a:t>
            </a:r>
          </a:p>
          <a:p>
            <a:r>
              <a:rPr lang="fr-FR" sz="3600" dirty="0" err="1"/>
              <a:t>What’s</a:t>
            </a:r>
            <a:r>
              <a:rPr lang="fr-FR" sz="3600" dirty="0"/>
              <a:t> in </a:t>
            </a:r>
            <a:r>
              <a:rPr lang="fr-FR" sz="3600" dirty="0" err="1"/>
              <a:t>it</a:t>
            </a:r>
            <a:r>
              <a:rPr lang="fr-FR" sz="3600" dirty="0"/>
              <a:t> for </a:t>
            </a:r>
            <a:r>
              <a:rPr lang="fr-FR" sz="3600" dirty="0" smtClean="0"/>
              <a:t>EU?</a:t>
            </a:r>
            <a:endParaRPr lang="fr-FR" sz="3600" dirty="0"/>
          </a:p>
          <a:p>
            <a:r>
              <a:rPr lang="fr-FR" sz="3600" dirty="0"/>
              <a:t>Programme</a:t>
            </a:r>
          </a:p>
          <a:p>
            <a:r>
              <a:rPr lang="fr-FR" sz="3600" dirty="0"/>
              <a:t>Social </a:t>
            </a:r>
            <a:r>
              <a:rPr lang="fr-FR" sz="3600" dirty="0" smtClean="0"/>
              <a:t>Life</a:t>
            </a:r>
            <a:endParaRPr lang="fr-FR" sz="3600" dirty="0"/>
          </a:p>
          <a:p>
            <a:r>
              <a:rPr lang="fr-FR" sz="3600" dirty="0" err="1"/>
              <a:t>Selection</a:t>
            </a:r>
            <a:r>
              <a:rPr lang="fr-FR" sz="3600" dirty="0"/>
              <a:t> </a:t>
            </a:r>
            <a:r>
              <a:rPr lang="fr-FR" sz="3600" dirty="0" err="1" smtClean="0"/>
              <a:t>procedure</a:t>
            </a:r>
            <a:r>
              <a:rPr lang="fr-FR" sz="3600" dirty="0" smtClean="0"/>
              <a:t> </a:t>
            </a:r>
            <a:r>
              <a:rPr lang="fr-FR" sz="3600" dirty="0"/>
              <a:t>and </a:t>
            </a:r>
            <a:r>
              <a:rPr lang="fr-FR" sz="3600" dirty="0" err="1"/>
              <a:t>criteria</a:t>
            </a:r>
            <a:endParaRPr lang="fr-FR" sz="3600" dirty="0"/>
          </a:p>
          <a:p>
            <a:r>
              <a:rPr lang="fr-FR" sz="3600" dirty="0" err="1"/>
              <a:t>Facts</a:t>
            </a:r>
            <a:r>
              <a:rPr lang="fr-FR" sz="3600" dirty="0"/>
              <a:t> and figures</a:t>
            </a:r>
          </a:p>
        </p:txBody>
      </p:sp>
    </p:spTree>
    <p:extLst>
      <p:ext uri="{BB962C8B-B14F-4D97-AF65-F5344CB8AC3E}">
        <p14:creationId xmlns:p14="http://schemas.microsoft.com/office/powerpoint/2010/main" val="3695382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1A3F6-3A8E-428E-84D2-D33E8A7A0F56}"/>
              </a:ext>
            </a:extLst>
          </p:cNvPr>
          <p:cNvSpPr>
            <a:spLocks noGrp="1"/>
          </p:cNvSpPr>
          <p:nvPr>
            <p:ph type="title"/>
          </p:nvPr>
        </p:nvSpPr>
        <p:spPr>
          <a:xfrm>
            <a:off x="434279" y="263264"/>
            <a:ext cx="8229600" cy="792087"/>
          </a:xfrm>
        </p:spPr>
        <p:txBody>
          <a:bodyPr/>
          <a:lstStyle/>
          <a:p>
            <a:r>
              <a:rPr lang="fr-FR" dirty="0">
                <a:solidFill>
                  <a:srgbClr val="FFD624"/>
                </a:solidFill>
              </a:rPr>
              <a:t>Background</a:t>
            </a:r>
          </a:p>
        </p:txBody>
      </p:sp>
      <p:sp>
        <p:nvSpPr>
          <p:cNvPr id="3" name="Espace réservé du contenu 2">
            <a:extLst>
              <a:ext uri="{FF2B5EF4-FFF2-40B4-BE49-F238E27FC236}">
                <a16:creationId xmlns:a16="http://schemas.microsoft.com/office/drawing/2014/main" id="{C7416AD2-2F76-4017-A061-5E5CD793D764}"/>
              </a:ext>
            </a:extLst>
          </p:cNvPr>
          <p:cNvSpPr>
            <a:spLocks noGrp="1"/>
          </p:cNvSpPr>
          <p:nvPr>
            <p:ph idx="1"/>
          </p:nvPr>
        </p:nvSpPr>
        <p:spPr/>
        <p:txBody>
          <a:bodyPr/>
          <a:lstStyle/>
          <a:p>
            <a:r>
              <a:rPr lang="fr-FR" dirty="0"/>
              <a:t>Blue </a:t>
            </a:r>
            <a:r>
              <a:rPr lang="fr-FR" dirty="0" smtClean="0"/>
              <a:t>book</a:t>
            </a:r>
          </a:p>
          <a:p>
            <a:endParaRPr lang="fr-FR" dirty="0" smtClean="0"/>
          </a:p>
          <a:p>
            <a:r>
              <a:rPr lang="fr-FR" dirty="0" err="1" smtClean="0"/>
              <a:t>Started</a:t>
            </a:r>
            <a:r>
              <a:rPr lang="fr-FR" dirty="0" smtClean="0"/>
              <a:t> </a:t>
            </a:r>
            <a:r>
              <a:rPr lang="fr-FR" dirty="0" err="1" smtClean="0"/>
              <a:t>in</a:t>
            </a:r>
            <a:r>
              <a:rPr lang="fr-FR" dirty="0" smtClean="0"/>
              <a:t> 1960</a:t>
            </a:r>
          </a:p>
          <a:p>
            <a:pPr marL="0" indent="0">
              <a:buNone/>
            </a:pPr>
            <a:endParaRPr lang="fr-FR" dirty="0"/>
          </a:p>
          <a:p>
            <a:r>
              <a:rPr lang="fr-FR" dirty="0" smtClean="0"/>
              <a:t>6 </a:t>
            </a:r>
            <a:r>
              <a:rPr lang="fr-FR" dirty="0" err="1" smtClean="0"/>
              <a:t>trainees</a:t>
            </a:r>
            <a:endParaRPr lang="fr-F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988840"/>
            <a:ext cx="3416220" cy="3831865"/>
          </a:xfrm>
          <a:prstGeom prst="rect">
            <a:avLst/>
          </a:prstGeom>
        </p:spPr>
      </p:pic>
    </p:spTree>
    <p:extLst>
      <p:ext uri="{BB962C8B-B14F-4D97-AF65-F5344CB8AC3E}">
        <p14:creationId xmlns:p14="http://schemas.microsoft.com/office/powerpoint/2010/main" val="155056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22"/>
          <p:cNvGraphicFramePr>
            <a:graphicFrameLocks noGrp="1"/>
          </p:cNvGraphicFramePr>
          <p:nvPr>
            <p:ph idx="1"/>
            <p:extLst>
              <p:ext uri="{D42A27DB-BD31-4B8C-83A1-F6EECF244321}">
                <p14:modId xmlns:p14="http://schemas.microsoft.com/office/powerpoint/2010/main" val="3205305278"/>
              </p:ext>
            </p:extLst>
          </p:nvPr>
        </p:nvGraphicFramePr>
        <p:xfrm>
          <a:off x="467544" y="1628800"/>
          <a:ext cx="8075240" cy="4928616"/>
        </p:xfrm>
        <a:graphic>
          <a:graphicData uri="http://schemas.openxmlformats.org/drawingml/2006/table">
            <a:tbl>
              <a:tblPr>
                <a:tableStyleId>{5DA37D80-6434-44D0-A028-1B22A696006F}</a:tableStyleId>
              </a:tblPr>
              <a:tblGrid>
                <a:gridCol w="4037620">
                  <a:extLst>
                    <a:ext uri="{9D8B030D-6E8A-4147-A177-3AD203B41FA5}">
                      <a16:colId xmlns:a16="http://schemas.microsoft.com/office/drawing/2014/main" val="20000"/>
                    </a:ext>
                  </a:extLst>
                </a:gridCol>
                <a:gridCol w="4037620">
                  <a:extLst>
                    <a:ext uri="{9D8B030D-6E8A-4147-A177-3AD203B41FA5}">
                      <a16:colId xmlns:a16="http://schemas.microsoft.com/office/drawing/2014/main" val="20001"/>
                    </a:ext>
                  </a:extLst>
                </a:gridCol>
              </a:tblGrid>
              <a:tr h="4464495">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lang="en-GB" sz="1800" b="1" kern="1200" dirty="0" smtClean="0">
                          <a:solidFill>
                            <a:srgbClr val="FFD624"/>
                          </a:solidFill>
                          <a:effectLst>
                            <a:outerShdw blurRad="38100" dist="38100" dir="2700000" algn="tl">
                              <a:srgbClr val="000000">
                                <a:alpha val="43137"/>
                              </a:srgbClr>
                            </a:outerShdw>
                          </a:effectLst>
                          <a:latin typeface="Verdana" pitchFamily="34" charset="0"/>
                          <a:ea typeface="+mn-ea"/>
                          <a:cs typeface="Arial" charset="0"/>
                        </a:rPr>
                        <a:t>FOR THE TRAINEE</a:t>
                      </a:r>
                    </a:p>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200" b="0" u="none" strike="noStrike" cap="none" normalizeH="0" baseline="0" dirty="0">
                        <a:ln>
                          <a:noFill/>
                        </a:ln>
                        <a:effectLst/>
                      </a:endParaRPr>
                    </a:p>
                    <a:p>
                      <a:pPr marL="273050" marR="0" lvl="0" indent="-273050" algn="l" defTabSz="914400" rtl="0" eaLnBrk="0" fontAlgn="base" latinLnBrk="0" hangingPunct="0">
                        <a:lnSpc>
                          <a:spcPct val="150000"/>
                        </a:lnSpc>
                        <a:spcBef>
                          <a:spcPts val="600"/>
                        </a:spcBef>
                        <a:spcAft>
                          <a:spcPts val="600"/>
                        </a:spcAft>
                        <a:buClr>
                          <a:schemeClr val="accent6"/>
                        </a:buClr>
                        <a:buSzTx/>
                        <a:buFontTx/>
                        <a:buChar char="•"/>
                        <a:tabLst/>
                      </a:pPr>
                      <a:r>
                        <a:rPr lang="en-US" sz="1600" b="0" i="0" dirty="0" smtClean="0">
                          <a:solidFill>
                            <a:srgbClr val="0F5494"/>
                          </a:solidFill>
                          <a:latin typeface="Verdana" pitchFamily="34" charset="0"/>
                          <a:ea typeface="Verdana" pitchFamily="34" charset="0"/>
                          <a:cs typeface="Verdana" pitchFamily="34" charset="0"/>
                        </a:rPr>
                        <a:t>Eye-opener on EU working methods</a:t>
                      </a:r>
                    </a:p>
                    <a:p>
                      <a:pPr marL="273050" marR="0" lvl="0" indent="-273050" algn="l" defTabSz="914400" rtl="0" eaLnBrk="0" fontAlgn="base" latinLnBrk="0" hangingPunct="0">
                        <a:lnSpc>
                          <a:spcPct val="150000"/>
                        </a:lnSpc>
                        <a:spcBef>
                          <a:spcPts val="600"/>
                        </a:spcBef>
                        <a:spcAft>
                          <a:spcPts val="600"/>
                        </a:spcAft>
                        <a:buClr>
                          <a:schemeClr val="accent6"/>
                        </a:buClr>
                        <a:buSzTx/>
                        <a:buFontTx/>
                        <a:buChar char="•"/>
                        <a:tabLst/>
                      </a:pPr>
                      <a:r>
                        <a:rPr lang="en-US" sz="1600" b="0" i="0" dirty="0" smtClean="0">
                          <a:solidFill>
                            <a:srgbClr val="0F5494"/>
                          </a:solidFill>
                          <a:latin typeface="Verdana" pitchFamily="34" charset="0"/>
                          <a:ea typeface="Verdana" pitchFamily="34" charset="0"/>
                          <a:cs typeface="Verdana" pitchFamily="34" charset="0"/>
                        </a:rPr>
                        <a:t>Paid, quality traineeship in a large </a:t>
                      </a:r>
                      <a:r>
                        <a:rPr lang="en-US" sz="1600" b="0" i="0" dirty="0" err="1" smtClean="0">
                          <a:solidFill>
                            <a:srgbClr val="0F5494"/>
                          </a:solidFill>
                          <a:latin typeface="Verdana" pitchFamily="34" charset="0"/>
                          <a:ea typeface="Verdana" pitchFamily="34" charset="0"/>
                          <a:cs typeface="Verdana" pitchFamily="34" charset="0"/>
                        </a:rPr>
                        <a:t>organisation</a:t>
                      </a:r>
                      <a:r>
                        <a:rPr lang="en-US" sz="1600" b="0" i="0" dirty="0" smtClean="0">
                          <a:solidFill>
                            <a:srgbClr val="0F5494"/>
                          </a:solidFill>
                          <a:latin typeface="Verdana" pitchFamily="34" charset="0"/>
                          <a:ea typeface="Verdana" pitchFamily="34" charset="0"/>
                          <a:cs typeface="Verdana" pitchFamily="34" charset="0"/>
                        </a:rPr>
                        <a:t> </a:t>
                      </a:r>
                    </a:p>
                    <a:p>
                      <a:pPr marL="273050" marR="0" lvl="0" indent="-273050" algn="l" defTabSz="914400" rtl="0" eaLnBrk="0" fontAlgn="base" latinLnBrk="0" hangingPunct="0">
                        <a:lnSpc>
                          <a:spcPct val="150000"/>
                        </a:lnSpc>
                        <a:spcBef>
                          <a:spcPts val="600"/>
                        </a:spcBef>
                        <a:spcAft>
                          <a:spcPts val="600"/>
                        </a:spcAft>
                        <a:buClr>
                          <a:schemeClr val="accent6"/>
                        </a:buClr>
                        <a:buSzTx/>
                        <a:buFontTx/>
                        <a:buChar char="•"/>
                        <a:tabLst/>
                      </a:pPr>
                      <a:r>
                        <a:rPr lang="en-US" sz="1600" b="0" i="0" dirty="0" smtClean="0">
                          <a:solidFill>
                            <a:srgbClr val="0F5494"/>
                          </a:solidFill>
                          <a:latin typeface="Verdana" pitchFamily="34" charset="0"/>
                          <a:ea typeface="Verdana" pitchFamily="34" charset="0"/>
                          <a:cs typeface="Verdana" pitchFamily="34" charset="0"/>
                        </a:rPr>
                        <a:t>Opportunity to put into practice knowledge in their fields of competence</a:t>
                      </a:r>
                    </a:p>
                    <a:p>
                      <a:pPr marL="273050" marR="0" lvl="0" indent="-273050" algn="l" defTabSz="914400" rtl="0" eaLnBrk="0" fontAlgn="base" latinLnBrk="0" hangingPunct="0">
                        <a:lnSpc>
                          <a:spcPct val="150000"/>
                        </a:lnSpc>
                        <a:spcBef>
                          <a:spcPts val="600"/>
                        </a:spcBef>
                        <a:spcAft>
                          <a:spcPts val="600"/>
                        </a:spcAft>
                        <a:buClr>
                          <a:schemeClr val="accent6"/>
                        </a:buClr>
                        <a:buSzTx/>
                        <a:buFontTx/>
                        <a:buChar char="•"/>
                        <a:tabLst/>
                      </a:pPr>
                      <a:r>
                        <a:rPr lang="en-US" sz="1600" b="0" i="0" dirty="0" smtClean="0">
                          <a:solidFill>
                            <a:srgbClr val="0F5494"/>
                          </a:solidFill>
                          <a:latin typeface="Verdana" pitchFamily="34" charset="0"/>
                          <a:ea typeface="Verdana" pitchFamily="34" charset="0"/>
                          <a:cs typeface="Verdana" pitchFamily="34" charset="0"/>
                        </a:rPr>
                        <a:t>Hands-on insight of a real multicultural environment</a:t>
                      </a:r>
                      <a:endParaRPr lang="en-GB" sz="1600" b="0" i="0" dirty="0" smtClean="0">
                        <a:solidFill>
                          <a:srgbClr val="0F5494"/>
                        </a:solidFill>
                        <a:latin typeface="Verdana" pitchFamily="34" charset="0"/>
                        <a:ea typeface="Verdana" pitchFamily="34" charset="0"/>
                        <a:cs typeface="Verdana" pitchFamily="34" charset="0"/>
                      </a:endParaRPr>
                    </a:p>
                    <a:p>
                      <a:pPr marL="273050" marR="0" lvl="0" indent="-273050" algn="l" defTabSz="914400" rtl="0" eaLnBrk="0" fontAlgn="base" latinLnBrk="0" hangingPunct="0">
                        <a:lnSpc>
                          <a:spcPct val="150000"/>
                        </a:lnSpc>
                        <a:spcBef>
                          <a:spcPts val="600"/>
                        </a:spcBef>
                        <a:spcAft>
                          <a:spcPts val="600"/>
                        </a:spcAft>
                        <a:buClr>
                          <a:schemeClr val="accent6"/>
                        </a:buClr>
                        <a:buSzTx/>
                        <a:buFontTx/>
                        <a:buChar char="•"/>
                        <a:tabLst/>
                      </a:pPr>
                      <a:r>
                        <a:rPr lang="fr-BE" sz="1600" b="0" i="0" dirty="0" err="1" smtClean="0">
                          <a:solidFill>
                            <a:srgbClr val="0F5494"/>
                          </a:solidFill>
                          <a:latin typeface="Verdana" pitchFamily="34" charset="0"/>
                          <a:ea typeface="Verdana" pitchFamily="34" charset="0"/>
                          <a:cs typeface="Verdana" pitchFamily="34" charset="0"/>
                        </a:rPr>
                        <a:t>Work</a:t>
                      </a:r>
                      <a:r>
                        <a:rPr lang="fr-BE" sz="1600" b="0" i="0" baseline="0" dirty="0" smtClean="0">
                          <a:solidFill>
                            <a:srgbClr val="0F5494"/>
                          </a:solidFill>
                          <a:latin typeface="Verdana" pitchFamily="34" charset="0"/>
                          <a:ea typeface="Verdana" pitchFamily="34" charset="0"/>
                          <a:cs typeface="Verdana" pitchFamily="34" charset="0"/>
                        </a:rPr>
                        <a:t> </a:t>
                      </a:r>
                      <a:r>
                        <a:rPr lang="fr-BE" sz="1600" b="0" i="0" baseline="0" dirty="0" err="1" smtClean="0">
                          <a:solidFill>
                            <a:srgbClr val="0F5494"/>
                          </a:solidFill>
                          <a:latin typeface="Verdana" pitchFamily="34" charset="0"/>
                          <a:ea typeface="Verdana" pitchFamily="34" charset="0"/>
                          <a:cs typeface="Verdana" pitchFamily="34" charset="0"/>
                        </a:rPr>
                        <a:t>experience</a:t>
                      </a:r>
                      <a:endParaRPr lang="en-US" sz="1600" b="0" i="0" dirty="0" smtClean="0">
                        <a:solidFill>
                          <a:srgbClr val="0F5494"/>
                        </a:solidFill>
                        <a:latin typeface="Verdana" pitchFamily="34" charset="0"/>
                        <a:ea typeface="Verdana" pitchFamily="34" charset="0"/>
                        <a:cs typeface="Verdana" pitchFamily="34" charset="0"/>
                      </a:endParaRPr>
                    </a:p>
                  </a:txBody>
                  <a:tcPr marL="89321" marR="89321" horzOverflow="overflow"/>
                </a:tc>
                <a:tc>
                  <a:txBody>
                    <a:bodyPr/>
                    <a:lstStyle/>
                    <a:p>
                      <a:pPr marL="0" marR="0" lvl="0" indent="0" algn="ctr" defTabSz="914400" rtl="0" eaLnBrk="0" fontAlgn="base" latinLnBrk="0" hangingPunct="0">
                        <a:lnSpc>
                          <a:spcPct val="100000"/>
                        </a:lnSpc>
                        <a:spcBef>
                          <a:spcPct val="20000"/>
                        </a:spcBef>
                        <a:spcAft>
                          <a:spcPct val="0"/>
                        </a:spcAft>
                        <a:buClr>
                          <a:srgbClr val="333399"/>
                        </a:buClr>
                        <a:buSzTx/>
                        <a:buFontTx/>
                        <a:buNone/>
                        <a:tabLst/>
                        <a:defRPr/>
                      </a:pPr>
                      <a:r>
                        <a:rPr kumimoji="0" lang="en-GB" sz="1800" b="1" i="0" u="none" strike="noStrike" kern="1200" cap="none" spc="0" normalizeH="0" baseline="0" noProof="0" dirty="0" smtClean="0">
                          <a:ln>
                            <a:noFill/>
                          </a:ln>
                          <a:solidFill>
                            <a:srgbClr val="FFD624"/>
                          </a:solidFill>
                          <a:effectLst>
                            <a:outerShdw blurRad="38100" dist="38100" dir="2700000" algn="tl">
                              <a:srgbClr val="000000">
                                <a:alpha val="43137"/>
                              </a:srgbClr>
                            </a:outerShdw>
                          </a:effectLst>
                          <a:uLnTx/>
                          <a:uFillTx/>
                          <a:latin typeface="Verdana" pitchFamily="34" charset="0"/>
                          <a:ea typeface="+mn-ea"/>
                          <a:cs typeface="Arial" charset="0"/>
                        </a:rPr>
                        <a:t>FOR THE COMMISSION</a:t>
                      </a:r>
                    </a:p>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endParaRPr kumimoji="1" lang="en-GB" sz="1200" b="0" u="none" strike="noStrike" cap="none" normalizeH="0" baseline="0" dirty="0">
                        <a:ln>
                          <a:noFill/>
                        </a:ln>
                        <a:effectLst/>
                      </a:endParaRPr>
                    </a:p>
                    <a:p>
                      <a:pPr marL="273050" marR="0" lvl="0" indent="-273050" algn="l" defTabSz="914400" rtl="0" eaLnBrk="0" fontAlgn="base" latinLnBrk="0" hangingPunct="0">
                        <a:lnSpc>
                          <a:spcPct val="150000"/>
                        </a:lnSpc>
                        <a:spcBef>
                          <a:spcPts val="600"/>
                        </a:spcBef>
                        <a:spcAft>
                          <a:spcPts val="600"/>
                        </a:spcAft>
                        <a:buClr>
                          <a:schemeClr val="accent6"/>
                        </a:buClr>
                        <a:buSzTx/>
                        <a:buFontTx/>
                        <a:buChar char="•"/>
                        <a:tabLst/>
                      </a:pPr>
                      <a:r>
                        <a:rPr lang="en-US" sz="1600" b="0" i="0" kern="1200" baseline="0" dirty="0" smtClean="0">
                          <a:solidFill>
                            <a:srgbClr val="0F5494"/>
                          </a:solidFill>
                          <a:latin typeface="Verdana" pitchFamily="34" charset="0"/>
                          <a:ea typeface="Verdana" pitchFamily="34" charset="0"/>
                          <a:cs typeface="Verdana" pitchFamily="34" charset="0"/>
                        </a:rPr>
                        <a:t>Create a network of EU "goodwill ambassadors" </a:t>
                      </a:r>
                    </a:p>
                    <a:p>
                      <a:pPr marL="273050" marR="0" lvl="0" indent="-273050" algn="l" defTabSz="914400" rtl="0" eaLnBrk="0" fontAlgn="base" latinLnBrk="0" hangingPunct="0">
                        <a:lnSpc>
                          <a:spcPct val="150000"/>
                        </a:lnSpc>
                        <a:spcBef>
                          <a:spcPts val="600"/>
                        </a:spcBef>
                        <a:spcAft>
                          <a:spcPts val="600"/>
                        </a:spcAft>
                        <a:buClr>
                          <a:schemeClr val="accent6"/>
                        </a:buClr>
                        <a:buSzTx/>
                        <a:buFontTx/>
                        <a:buChar char="•"/>
                        <a:tabLst/>
                      </a:pPr>
                      <a:r>
                        <a:rPr lang="en-US" sz="1600" b="0" i="0" kern="1200" baseline="0" dirty="0" smtClean="0">
                          <a:solidFill>
                            <a:srgbClr val="0F5494"/>
                          </a:solidFill>
                          <a:latin typeface="Verdana" pitchFamily="34" charset="0"/>
                          <a:ea typeface="Verdana" pitchFamily="34" charset="0"/>
                          <a:cs typeface="Verdana" pitchFamily="34" charset="0"/>
                        </a:rPr>
                        <a:t>Create a pool of university graduates to collaborate with the EU in the future</a:t>
                      </a:r>
                    </a:p>
                    <a:p>
                      <a:pPr marL="273050" marR="0" lvl="0" indent="-273050" algn="l" defTabSz="914400" rtl="0" eaLnBrk="0" fontAlgn="base" latinLnBrk="0" hangingPunct="0">
                        <a:lnSpc>
                          <a:spcPct val="150000"/>
                        </a:lnSpc>
                        <a:spcBef>
                          <a:spcPts val="600"/>
                        </a:spcBef>
                        <a:spcAft>
                          <a:spcPts val="600"/>
                        </a:spcAft>
                        <a:buClr>
                          <a:schemeClr val="accent6"/>
                        </a:buClr>
                        <a:buSzTx/>
                        <a:buFontTx/>
                        <a:buChar char="•"/>
                        <a:tabLst/>
                      </a:pPr>
                      <a:r>
                        <a:rPr lang="en-US" sz="1600" b="0" i="0" kern="1200" baseline="0" dirty="0" smtClean="0">
                          <a:solidFill>
                            <a:srgbClr val="0F5494"/>
                          </a:solidFill>
                          <a:latin typeface="Verdana" pitchFamily="34" charset="0"/>
                          <a:ea typeface="Verdana" pitchFamily="34" charset="0"/>
                          <a:cs typeface="Verdana" pitchFamily="34" charset="0"/>
                        </a:rPr>
                        <a:t>Input of university graduates who offer a fresh eye</a:t>
                      </a:r>
                    </a:p>
                    <a:p>
                      <a:pPr marL="273050" marR="0" lvl="0" indent="-273050" algn="l" defTabSz="914400" rtl="0" eaLnBrk="0" fontAlgn="base" latinLnBrk="0" hangingPunct="0">
                        <a:lnSpc>
                          <a:spcPct val="150000"/>
                        </a:lnSpc>
                        <a:spcBef>
                          <a:spcPts val="600"/>
                        </a:spcBef>
                        <a:spcAft>
                          <a:spcPts val="600"/>
                        </a:spcAft>
                        <a:buClr>
                          <a:schemeClr val="accent6"/>
                        </a:buClr>
                        <a:buSzTx/>
                        <a:buFontTx/>
                        <a:buChar char="•"/>
                        <a:tabLst/>
                      </a:pPr>
                      <a:r>
                        <a:rPr lang="en-US" sz="1600" b="0" i="0" kern="1200" baseline="0" dirty="0" smtClean="0">
                          <a:solidFill>
                            <a:srgbClr val="0F5494"/>
                          </a:solidFill>
                          <a:latin typeface="Verdana" pitchFamily="34" charset="0"/>
                          <a:ea typeface="Verdana" pitchFamily="34" charset="0"/>
                          <a:cs typeface="Verdana" pitchFamily="34" charset="0"/>
                        </a:rPr>
                        <a:t>Learn from trainees’ up-to-date academic or private sector expertise</a:t>
                      </a:r>
                    </a:p>
                  </a:txBody>
                  <a:tcPr marL="89321" marR="89321" horzOverflow="overflow"/>
                </a:tc>
                <a:extLst>
                  <a:ext uri="{0D108BD9-81ED-4DB2-BD59-A6C34878D82A}">
                    <a16:rowId xmlns:a16="http://schemas.microsoft.com/office/drawing/2014/main" val="10000"/>
                  </a:ext>
                </a:extLst>
              </a:tr>
            </a:tbl>
          </a:graphicData>
        </a:graphic>
      </p:graphicFrame>
      <p:sp>
        <p:nvSpPr>
          <p:cNvPr id="5" name="Tytuł 3"/>
          <p:cNvSpPr>
            <a:spLocks noGrp="1"/>
          </p:cNvSpPr>
          <p:nvPr>
            <p:ph type="title"/>
          </p:nvPr>
        </p:nvSpPr>
        <p:spPr>
          <a:xfrm>
            <a:off x="251520" y="0"/>
            <a:ext cx="8229600" cy="936625"/>
          </a:xfrm>
        </p:spPr>
        <p:txBody>
          <a:bodyPr>
            <a:noAutofit/>
          </a:bodyPr>
          <a:lstStyle/>
          <a:p>
            <a:r>
              <a:rPr lang="en-US" sz="3200" kern="1200" dirty="0">
                <a:solidFill>
                  <a:srgbClr val="FFD624"/>
                </a:solidFill>
                <a:effectLst>
                  <a:outerShdw blurRad="38100" dist="38100" dir="2700000" algn="tl">
                    <a:srgbClr val="000000">
                      <a:alpha val="43137"/>
                    </a:srgbClr>
                  </a:outerShdw>
                </a:effectLst>
                <a:latin typeface="Verdana" pitchFamily="34" charset="0"/>
                <a:ea typeface="+mn-ea"/>
                <a:cs typeface="Arial" charset="0"/>
              </a:rPr>
              <a:t>What’s in it for EU?</a:t>
            </a:r>
            <a:endParaRPr lang="fr-BE" sz="3200" kern="1200" dirty="0">
              <a:solidFill>
                <a:srgbClr val="FFD624"/>
              </a:solidFill>
              <a:effectLst>
                <a:outerShdw blurRad="38100" dist="38100" dir="2700000" algn="tl">
                  <a:srgbClr val="000000">
                    <a:alpha val="43137"/>
                  </a:srgbClr>
                </a:outerShdw>
              </a:effectLst>
              <a:latin typeface="Verdana" pitchFamily="34" charset="0"/>
              <a:ea typeface="+mn-ea"/>
              <a:cs typeface="Arial" charset="0"/>
            </a:endParaRPr>
          </a:p>
        </p:txBody>
      </p:sp>
    </p:spTree>
    <p:extLst>
      <p:ext uri="{BB962C8B-B14F-4D97-AF65-F5344CB8AC3E}">
        <p14:creationId xmlns:p14="http://schemas.microsoft.com/office/powerpoint/2010/main" val="1608984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30106"/>
            <a:ext cx="8229600" cy="936625"/>
          </a:xfrm>
        </p:spPr>
        <p:txBody>
          <a:bodyPr/>
          <a:lstStyle/>
          <a:p>
            <a:r>
              <a:rPr lang="en-US" sz="3200" dirty="0">
                <a:solidFill>
                  <a:srgbClr val="FFD624"/>
                </a:solidFill>
                <a:latin typeface="Verdana" pitchFamily="34" charset="0"/>
              </a:rPr>
              <a:t>The </a:t>
            </a:r>
            <a:r>
              <a:rPr lang="en-US" sz="3200" dirty="0" err="1">
                <a:solidFill>
                  <a:srgbClr val="FFD624"/>
                </a:solidFill>
                <a:latin typeface="Verdana" pitchFamily="34" charset="0"/>
              </a:rPr>
              <a:t>programme</a:t>
            </a:r>
            <a:endParaRPr lang="en-GB" sz="3200" dirty="0"/>
          </a:p>
        </p:txBody>
      </p:sp>
      <p:sp>
        <p:nvSpPr>
          <p:cNvPr id="5" name="Content Placeholder 4"/>
          <p:cNvSpPr>
            <a:spLocks noGrp="1"/>
          </p:cNvSpPr>
          <p:nvPr>
            <p:ph idx="1"/>
          </p:nvPr>
        </p:nvSpPr>
        <p:spPr>
          <a:xfrm>
            <a:off x="395536" y="1052736"/>
            <a:ext cx="8229600" cy="5400600"/>
          </a:xfrm>
        </p:spPr>
        <p:txBody>
          <a:bodyPr/>
          <a:lstStyle/>
          <a:p>
            <a:endParaRPr lang="en-US" b="1" dirty="0">
              <a:latin typeface="Verdana" pitchFamily="34" charset="0"/>
              <a:ea typeface="Verdana" pitchFamily="34" charset="0"/>
              <a:cs typeface="Verdana" pitchFamily="34" charset="0"/>
            </a:endParaRPr>
          </a:p>
          <a:p>
            <a:pPr marL="0" indent="0" algn="just">
              <a:spcAft>
                <a:spcPts val="600"/>
              </a:spcAft>
              <a:buNone/>
            </a:pPr>
            <a:r>
              <a:rPr lang="fr-FR" sz="1700" b="1" dirty="0">
                <a:latin typeface="Verdana" pitchFamily="34" charset="0"/>
                <a:ea typeface="Verdana" pitchFamily="34" charset="0"/>
                <a:cs typeface="Verdana" pitchFamily="34" charset="0"/>
              </a:rPr>
              <a:t>Programme</a:t>
            </a:r>
            <a:endParaRPr lang="en-GB" sz="1700" b="1" dirty="0">
              <a:latin typeface="Verdana" pitchFamily="34" charset="0"/>
              <a:ea typeface="Verdana" pitchFamily="34" charset="0"/>
              <a:cs typeface="Verdana" pitchFamily="34" charset="0"/>
            </a:endParaRPr>
          </a:p>
          <a:p>
            <a:pPr algn="just">
              <a:spcAft>
                <a:spcPts val="600"/>
              </a:spcAft>
            </a:pPr>
            <a:r>
              <a:rPr lang="en-GB" sz="1700" dirty="0">
                <a:latin typeface="Verdana" pitchFamily="34" charset="0"/>
                <a:ea typeface="Verdana" pitchFamily="34" charset="0"/>
                <a:cs typeface="Verdana" pitchFamily="34" charset="0"/>
              </a:rPr>
              <a:t>The European Commission Traineeship programme ("Blue Book") is the world's biggest by number of applications and </a:t>
            </a:r>
            <a:r>
              <a:rPr lang="en-GB" sz="1700" dirty="0" smtClean="0">
                <a:latin typeface="Verdana" pitchFamily="34" charset="0"/>
                <a:ea typeface="Verdana" pitchFamily="34" charset="0"/>
                <a:cs typeface="Verdana" pitchFamily="34" charset="0"/>
              </a:rPr>
              <a:t>places offered</a:t>
            </a:r>
          </a:p>
          <a:p>
            <a:pPr marL="0" indent="0" algn="just">
              <a:spcAft>
                <a:spcPts val="600"/>
              </a:spcAft>
              <a:buNone/>
            </a:pPr>
            <a:endParaRPr lang="en-GB" sz="1700" dirty="0">
              <a:latin typeface="Verdana" pitchFamily="34" charset="0"/>
              <a:ea typeface="Verdana" pitchFamily="34" charset="0"/>
              <a:cs typeface="Verdana" pitchFamily="34" charset="0"/>
            </a:endParaRPr>
          </a:p>
          <a:p>
            <a:pPr algn="just">
              <a:spcAft>
                <a:spcPts val="600"/>
              </a:spcAft>
            </a:pPr>
            <a:r>
              <a:rPr lang="en-GB" sz="1700" dirty="0">
                <a:latin typeface="Verdana" pitchFamily="34" charset="0"/>
                <a:ea typeface="Verdana" pitchFamily="34" charset="0"/>
                <a:cs typeface="Verdana" pitchFamily="34" charset="0"/>
              </a:rPr>
              <a:t>It offers a five-month traineeship to university graduates from the Member States and third </a:t>
            </a:r>
            <a:r>
              <a:rPr lang="en-GB" sz="1700" dirty="0" smtClean="0">
                <a:latin typeface="Verdana" pitchFamily="34" charset="0"/>
                <a:ea typeface="Verdana" pitchFamily="34" charset="0"/>
                <a:cs typeface="Verdana" pitchFamily="34" charset="0"/>
              </a:rPr>
              <a:t>countries</a:t>
            </a:r>
          </a:p>
          <a:p>
            <a:pPr marL="0" indent="0" algn="just">
              <a:spcAft>
                <a:spcPts val="600"/>
              </a:spcAft>
              <a:buNone/>
            </a:pPr>
            <a:endParaRPr lang="en-GB" sz="1700" dirty="0">
              <a:latin typeface="Verdana" pitchFamily="34" charset="0"/>
              <a:ea typeface="Verdana" pitchFamily="34" charset="0"/>
              <a:cs typeface="Verdana" pitchFamily="34" charset="0"/>
            </a:endParaRPr>
          </a:p>
          <a:p>
            <a:pPr algn="just">
              <a:spcAft>
                <a:spcPts val="600"/>
              </a:spcAft>
            </a:pPr>
            <a:r>
              <a:rPr lang="en-GB" sz="1700" dirty="0">
                <a:latin typeface="Verdana" pitchFamily="34" charset="0"/>
                <a:ea typeface="Verdana" pitchFamily="34" charset="0"/>
                <a:cs typeface="Verdana" pitchFamily="34" charset="0"/>
              </a:rPr>
              <a:t>The Commission recruits around 650 trainees twice a year (two sessions starting respectively on 1 March and 1 October each year) </a:t>
            </a:r>
            <a:endParaRPr lang="en-GB" sz="1700" dirty="0" smtClean="0">
              <a:latin typeface="Verdana" pitchFamily="34" charset="0"/>
              <a:ea typeface="Verdana" pitchFamily="34" charset="0"/>
              <a:cs typeface="Verdana" pitchFamily="34" charset="0"/>
            </a:endParaRPr>
          </a:p>
          <a:p>
            <a:pPr marL="0" indent="0" algn="just">
              <a:spcAft>
                <a:spcPts val="600"/>
              </a:spcAft>
              <a:buNone/>
            </a:pPr>
            <a:endParaRPr lang="en-GB" sz="1700" dirty="0" smtClean="0">
              <a:latin typeface="Verdana" pitchFamily="34" charset="0"/>
              <a:ea typeface="Verdana" pitchFamily="34" charset="0"/>
              <a:cs typeface="Verdana" pitchFamily="34" charset="0"/>
            </a:endParaRPr>
          </a:p>
          <a:p>
            <a:pPr algn="just">
              <a:spcAft>
                <a:spcPts val="600"/>
              </a:spcAft>
            </a:pPr>
            <a:r>
              <a:rPr lang="fr-BE" sz="1700" dirty="0" err="1" smtClean="0">
                <a:latin typeface="Verdana" pitchFamily="34" charset="0"/>
                <a:ea typeface="Verdana" pitchFamily="34" charset="0"/>
                <a:cs typeface="Verdana" pitchFamily="34" charset="0"/>
              </a:rPr>
              <a:t>Based</a:t>
            </a:r>
            <a:r>
              <a:rPr lang="fr-BE" sz="1700" dirty="0" smtClean="0">
                <a:latin typeface="Verdana" pitchFamily="34" charset="0"/>
                <a:ea typeface="Verdana" pitchFamily="34" charset="0"/>
                <a:cs typeface="Verdana" pitchFamily="34" charset="0"/>
              </a:rPr>
              <a:t> </a:t>
            </a:r>
            <a:r>
              <a:rPr lang="fr-BE" sz="1700" dirty="0" err="1" smtClean="0">
                <a:latin typeface="Verdana" pitchFamily="34" charset="0"/>
                <a:ea typeface="Verdana" pitchFamily="34" charset="0"/>
                <a:cs typeface="Verdana" pitchFamily="34" charset="0"/>
              </a:rPr>
              <a:t>primarily</a:t>
            </a:r>
            <a:r>
              <a:rPr lang="fr-BE" sz="1700" dirty="0" smtClean="0">
                <a:latin typeface="Verdana" pitchFamily="34" charset="0"/>
                <a:ea typeface="Verdana" pitchFamily="34" charset="0"/>
                <a:cs typeface="Verdana" pitchFamily="34" charset="0"/>
              </a:rPr>
              <a:t> in Brussels and Luxembourg but </a:t>
            </a:r>
            <a:r>
              <a:rPr lang="fr-BE" sz="1700" dirty="0" err="1" smtClean="0">
                <a:latin typeface="Verdana" pitchFamily="34" charset="0"/>
                <a:ea typeface="Verdana" pitchFamily="34" charset="0"/>
                <a:cs typeface="Verdana" pitchFamily="34" charset="0"/>
              </a:rPr>
              <a:t>also</a:t>
            </a:r>
            <a:r>
              <a:rPr lang="fr-BE" sz="1700" dirty="0" smtClean="0">
                <a:latin typeface="Verdana" pitchFamily="34" charset="0"/>
                <a:ea typeface="Verdana" pitchFamily="34" charset="0"/>
                <a:cs typeface="Verdana" pitchFamily="34" charset="0"/>
              </a:rPr>
              <a:t> in the </a:t>
            </a:r>
            <a:r>
              <a:rPr lang="fr-BE" sz="1700" dirty="0" err="1" smtClean="0">
                <a:latin typeface="Verdana" pitchFamily="34" charset="0"/>
                <a:ea typeface="Verdana" pitchFamily="34" charset="0"/>
                <a:cs typeface="Verdana" pitchFamily="34" charset="0"/>
              </a:rPr>
              <a:t>reps</a:t>
            </a:r>
            <a:r>
              <a:rPr lang="fr-BE" sz="1700" dirty="0" smtClean="0">
                <a:latin typeface="Verdana" pitchFamily="34" charset="0"/>
                <a:ea typeface="Verdana" pitchFamily="34" charset="0"/>
                <a:cs typeface="Verdana" pitchFamily="34" charset="0"/>
              </a:rPr>
              <a:t>, grange, Vigo, London and </a:t>
            </a:r>
            <a:r>
              <a:rPr lang="fr-BE" sz="1700" dirty="0" err="1" smtClean="0">
                <a:latin typeface="Verdana" pitchFamily="34" charset="0"/>
                <a:ea typeface="Verdana" pitchFamily="34" charset="0"/>
                <a:cs typeface="Verdana" pitchFamily="34" charset="0"/>
              </a:rPr>
              <a:t>Copenhagen</a:t>
            </a:r>
            <a:endParaRPr lang="en-GB" sz="1700" dirty="0">
              <a:latin typeface="Verdana" pitchFamily="34" charset="0"/>
              <a:ea typeface="Verdana" pitchFamily="34" charset="0"/>
              <a:cs typeface="Verdana" pitchFamily="34" charset="0"/>
            </a:endParaRPr>
          </a:p>
          <a:p>
            <a:pPr marL="0" indent="0">
              <a:buNone/>
            </a:pPr>
            <a:endParaRPr lang="en-GB" dirty="0"/>
          </a:p>
        </p:txBody>
      </p:sp>
    </p:spTree>
    <p:extLst>
      <p:ext uri="{BB962C8B-B14F-4D97-AF65-F5344CB8AC3E}">
        <p14:creationId xmlns:p14="http://schemas.microsoft.com/office/powerpoint/2010/main" val="247329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936625"/>
          </a:xfrm>
        </p:spPr>
        <p:txBody>
          <a:bodyPr/>
          <a:lstStyle/>
          <a:p>
            <a:r>
              <a:rPr lang="fr-BE" dirty="0" smtClean="0">
                <a:solidFill>
                  <a:srgbClr val="FFD624"/>
                </a:solidFill>
              </a:rPr>
              <a:t>The programme</a:t>
            </a:r>
            <a:endParaRPr lang="en-GB" dirty="0">
              <a:solidFill>
                <a:srgbClr val="FFD624"/>
              </a:solidFill>
            </a:endParaRPr>
          </a:p>
        </p:txBody>
      </p:sp>
      <p:sp>
        <p:nvSpPr>
          <p:cNvPr id="3" name="Content Placeholder 2"/>
          <p:cNvSpPr>
            <a:spLocks noGrp="1"/>
          </p:cNvSpPr>
          <p:nvPr>
            <p:ph idx="1"/>
          </p:nvPr>
        </p:nvSpPr>
        <p:spPr/>
        <p:txBody>
          <a:bodyPr/>
          <a:lstStyle/>
          <a:p>
            <a:r>
              <a:rPr lang="fr-BE" dirty="0" err="1" smtClean="0"/>
              <a:t>Units</a:t>
            </a:r>
            <a:endParaRPr lang="fr-BE" dirty="0" smtClean="0"/>
          </a:p>
          <a:p>
            <a:pPr marL="0" indent="0">
              <a:buNone/>
            </a:pPr>
            <a:endParaRPr lang="fr-BE" dirty="0" smtClean="0"/>
          </a:p>
          <a:p>
            <a:r>
              <a:rPr lang="fr-BE" dirty="0" err="1" smtClean="0"/>
              <a:t>Traineeship</a:t>
            </a:r>
            <a:r>
              <a:rPr lang="fr-BE" dirty="0" smtClean="0"/>
              <a:t> </a:t>
            </a:r>
            <a:r>
              <a:rPr lang="fr-BE" dirty="0" err="1" smtClean="0"/>
              <a:t>learning</a:t>
            </a:r>
            <a:r>
              <a:rPr lang="fr-BE" dirty="0" smtClean="0"/>
              <a:t> programme</a:t>
            </a:r>
          </a:p>
          <a:p>
            <a:endParaRPr lang="fr-BE" dirty="0"/>
          </a:p>
          <a:p>
            <a:r>
              <a:rPr lang="fr-BE" dirty="0" err="1" smtClean="0"/>
              <a:t>Specific</a:t>
            </a:r>
            <a:r>
              <a:rPr lang="fr-BE" dirty="0" smtClean="0"/>
              <a:t> programmes DG or reverse </a:t>
            </a:r>
            <a:r>
              <a:rPr lang="fr-BE" dirty="0" err="1" smtClean="0"/>
              <a:t>mentoring</a:t>
            </a:r>
            <a:endParaRPr lang="fr-BE" dirty="0" smtClean="0"/>
          </a:p>
          <a:p>
            <a:endParaRPr lang="fr-BE" dirty="0" smtClean="0"/>
          </a:p>
          <a:p>
            <a:endParaRPr lang="en-GB" dirty="0"/>
          </a:p>
        </p:txBody>
      </p:sp>
    </p:spTree>
    <p:extLst>
      <p:ext uri="{BB962C8B-B14F-4D97-AF65-F5344CB8AC3E}">
        <p14:creationId xmlns:p14="http://schemas.microsoft.com/office/powerpoint/2010/main" val="284057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77C431-7028-403B-B542-B8C3FB2B1BC2}"/>
              </a:ext>
            </a:extLst>
          </p:cNvPr>
          <p:cNvSpPr>
            <a:spLocks noGrp="1"/>
          </p:cNvSpPr>
          <p:nvPr>
            <p:ph type="title"/>
          </p:nvPr>
        </p:nvSpPr>
        <p:spPr>
          <a:xfrm>
            <a:off x="0" y="44624"/>
            <a:ext cx="8229600" cy="576585"/>
          </a:xfrm>
        </p:spPr>
        <p:txBody>
          <a:bodyPr/>
          <a:lstStyle/>
          <a:p>
            <a:r>
              <a:rPr lang="fr-FR" dirty="0" smtClean="0">
                <a:solidFill>
                  <a:srgbClr val="FFD624"/>
                </a:solidFill>
              </a:rPr>
              <a:t>Social Life</a:t>
            </a:r>
            <a:endParaRPr lang="fr-FR" dirty="0">
              <a:solidFill>
                <a:srgbClr val="FFD624"/>
              </a:solidFill>
            </a:endParaRPr>
          </a:p>
        </p:txBody>
      </p:sp>
      <p:pic>
        <p:nvPicPr>
          <p:cNvPr id="4" name="Content Placeholder 3"/>
          <p:cNvPicPr>
            <a:picLocks noGrp="1" noChangeAspect="1"/>
          </p:cNvPicPr>
          <p:nvPr>
            <p:ph idx="1"/>
          </p:nvPr>
        </p:nvPicPr>
        <p:blipFill>
          <a:blip r:embed="rId2"/>
          <a:stretch>
            <a:fillRect/>
          </a:stretch>
        </p:blipFill>
        <p:spPr>
          <a:xfrm>
            <a:off x="2339752" y="1988840"/>
            <a:ext cx="4572638" cy="3429479"/>
          </a:xfrm>
          <a:prstGeom prst="rect">
            <a:avLst/>
          </a:prstGeom>
        </p:spPr>
      </p:pic>
      <p:sp>
        <p:nvSpPr>
          <p:cNvPr id="5" name="TextBox 4"/>
          <p:cNvSpPr txBox="1"/>
          <p:nvPr/>
        </p:nvSpPr>
        <p:spPr>
          <a:xfrm>
            <a:off x="2655114" y="1412776"/>
            <a:ext cx="3941913" cy="461665"/>
          </a:xfrm>
          <a:prstGeom prst="rect">
            <a:avLst/>
          </a:prstGeom>
          <a:noFill/>
        </p:spPr>
        <p:txBody>
          <a:bodyPr wrap="none" rtlCol="0">
            <a:spAutoFit/>
          </a:bodyPr>
          <a:lstStyle/>
          <a:p>
            <a:r>
              <a:rPr lang="fr-BE" sz="2400" b="0" dirty="0" smtClean="0">
                <a:solidFill>
                  <a:srgbClr val="0F5494"/>
                </a:solidFill>
              </a:rPr>
              <a:t>The </a:t>
            </a:r>
            <a:r>
              <a:rPr lang="fr-BE" sz="2400" b="0" dirty="0" err="1" smtClean="0">
                <a:solidFill>
                  <a:srgbClr val="0F5494"/>
                </a:solidFill>
              </a:rPr>
              <a:t>Trainees</a:t>
            </a:r>
            <a:r>
              <a:rPr lang="fr-BE" sz="2400" b="0" dirty="0" smtClean="0">
                <a:solidFill>
                  <a:srgbClr val="0F5494"/>
                </a:solidFill>
              </a:rPr>
              <a:t> </a:t>
            </a:r>
            <a:r>
              <a:rPr lang="fr-BE" sz="2400" b="0" dirty="0" err="1" smtClean="0">
                <a:solidFill>
                  <a:srgbClr val="0F5494"/>
                </a:solidFill>
              </a:rPr>
              <a:t>Committee</a:t>
            </a:r>
            <a:endParaRPr lang="en-GB" sz="2400" b="0" dirty="0" err="1" smtClean="0">
              <a:solidFill>
                <a:srgbClr val="0F5494"/>
              </a:solidFill>
            </a:endParaRPr>
          </a:p>
        </p:txBody>
      </p:sp>
      <p:sp>
        <p:nvSpPr>
          <p:cNvPr id="6" name="TextBox 5"/>
          <p:cNvSpPr txBox="1"/>
          <p:nvPr/>
        </p:nvSpPr>
        <p:spPr>
          <a:xfrm>
            <a:off x="1259632" y="5805264"/>
            <a:ext cx="2584362" cy="461665"/>
          </a:xfrm>
          <a:prstGeom prst="rect">
            <a:avLst/>
          </a:prstGeom>
          <a:noFill/>
        </p:spPr>
        <p:txBody>
          <a:bodyPr wrap="none" rtlCol="0">
            <a:spAutoFit/>
          </a:bodyPr>
          <a:lstStyle/>
          <a:p>
            <a:r>
              <a:rPr lang="fr-BE" sz="2400" b="0" dirty="0" err="1" smtClean="0">
                <a:solidFill>
                  <a:srgbClr val="0F5494"/>
                </a:solidFill>
              </a:rPr>
              <a:t>Subcommittees</a:t>
            </a:r>
            <a:endParaRPr lang="en-GB" sz="2400" b="0" dirty="0" err="1" smtClean="0">
              <a:solidFill>
                <a:srgbClr val="0F5494"/>
              </a:solidFill>
            </a:endParaRPr>
          </a:p>
        </p:txBody>
      </p:sp>
      <p:sp>
        <p:nvSpPr>
          <p:cNvPr id="7" name="TextBox 6"/>
          <p:cNvSpPr txBox="1"/>
          <p:nvPr/>
        </p:nvSpPr>
        <p:spPr>
          <a:xfrm>
            <a:off x="5652120" y="5818629"/>
            <a:ext cx="2249847" cy="461665"/>
          </a:xfrm>
          <a:prstGeom prst="rect">
            <a:avLst/>
          </a:prstGeom>
          <a:noFill/>
        </p:spPr>
        <p:txBody>
          <a:bodyPr wrap="none" rtlCol="0">
            <a:spAutoFit/>
          </a:bodyPr>
          <a:lstStyle/>
          <a:p>
            <a:r>
              <a:rPr lang="fr-BE" sz="2400" b="0" dirty="0" smtClean="0">
                <a:solidFill>
                  <a:srgbClr val="0F5494"/>
                </a:solidFill>
              </a:rPr>
              <a:t>Porte-paroles</a:t>
            </a:r>
            <a:endParaRPr lang="en-GB" sz="2400" b="0" dirty="0" err="1" smtClean="0">
              <a:solidFill>
                <a:srgbClr val="0F5494"/>
              </a:solidFill>
            </a:endParaRPr>
          </a:p>
        </p:txBody>
      </p:sp>
    </p:spTree>
    <p:extLst>
      <p:ext uri="{BB962C8B-B14F-4D97-AF65-F5344CB8AC3E}">
        <p14:creationId xmlns:p14="http://schemas.microsoft.com/office/powerpoint/2010/main" val="11777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E9143C-DC47-437E-B7FE-DDCE11F82364}"/>
              </a:ext>
            </a:extLst>
          </p:cNvPr>
          <p:cNvSpPr>
            <a:spLocks noGrp="1"/>
          </p:cNvSpPr>
          <p:nvPr>
            <p:ph type="title"/>
          </p:nvPr>
        </p:nvSpPr>
        <p:spPr>
          <a:xfrm>
            <a:off x="179512" y="116632"/>
            <a:ext cx="8229600" cy="936625"/>
          </a:xfrm>
        </p:spPr>
        <p:txBody>
          <a:bodyPr/>
          <a:lstStyle/>
          <a:p>
            <a:r>
              <a:rPr lang="fr-FR" dirty="0" err="1" smtClean="0">
                <a:solidFill>
                  <a:srgbClr val="FFD624"/>
                </a:solidFill>
              </a:rPr>
              <a:t>Selection</a:t>
            </a:r>
            <a:r>
              <a:rPr lang="fr-FR" dirty="0" smtClean="0">
                <a:solidFill>
                  <a:srgbClr val="FFD624"/>
                </a:solidFill>
              </a:rPr>
              <a:t> </a:t>
            </a:r>
            <a:r>
              <a:rPr lang="fr-FR" dirty="0" err="1" smtClean="0">
                <a:solidFill>
                  <a:srgbClr val="FFD624"/>
                </a:solidFill>
              </a:rPr>
              <a:t>Criteria</a:t>
            </a:r>
            <a:endParaRPr lang="fr-FR" dirty="0">
              <a:solidFill>
                <a:srgbClr val="FFD624"/>
              </a:solidFill>
            </a:endParaRPr>
          </a:p>
        </p:txBody>
      </p:sp>
      <p:sp>
        <p:nvSpPr>
          <p:cNvPr id="3" name="Espace réservé du contenu 2">
            <a:extLst>
              <a:ext uri="{FF2B5EF4-FFF2-40B4-BE49-F238E27FC236}">
                <a16:creationId xmlns:a16="http://schemas.microsoft.com/office/drawing/2014/main" id="{483CA81A-0560-40C5-9498-AC85D11902C6}"/>
              </a:ext>
            </a:extLst>
          </p:cNvPr>
          <p:cNvSpPr>
            <a:spLocks noGrp="1"/>
          </p:cNvSpPr>
          <p:nvPr>
            <p:ph idx="1"/>
          </p:nvPr>
        </p:nvSpPr>
        <p:spPr>
          <a:xfrm>
            <a:off x="323528" y="1484784"/>
            <a:ext cx="8229600" cy="4824536"/>
          </a:xfrm>
        </p:spPr>
        <p:txBody>
          <a:bodyPr/>
          <a:lstStyle/>
          <a:p>
            <a:pPr marL="0" indent="0">
              <a:buNone/>
            </a:pPr>
            <a:r>
              <a:rPr lang="en-US" sz="2000" dirty="0" smtClean="0"/>
              <a:t>Minimum </a:t>
            </a:r>
            <a:r>
              <a:rPr lang="en-US" sz="2000" dirty="0"/>
              <a:t>requirements to apply </a:t>
            </a:r>
            <a:r>
              <a:rPr lang="en-US" sz="2000" dirty="0" smtClean="0"/>
              <a:t>include:</a:t>
            </a:r>
          </a:p>
          <a:p>
            <a:pPr marL="0" indent="0">
              <a:buNone/>
            </a:pPr>
            <a:endParaRPr lang="en-US" sz="2000" dirty="0" smtClean="0"/>
          </a:p>
          <a:p>
            <a:r>
              <a:rPr lang="en-US" sz="2000" dirty="0" smtClean="0"/>
              <a:t>Candidates must have </a:t>
            </a:r>
            <a:r>
              <a:rPr lang="en-US" sz="2000" dirty="0"/>
              <a:t>completed the first cycle of a higher education course (university education) and obtained a full degree or its equivalent (3 years minimum) by the closing date for </a:t>
            </a:r>
            <a:r>
              <a:rPr lang="en-US" sz="2000" dirty="0" smtClean="0"/>
              <a:t>applications </a:t>
            </a:r>
          </a:p>
          <a:p>
            <a:pPr marL="0" indent="0">
              <a:buNone/>
            </a:pPr>
            <a:endParaRPr lang="en-US" sz="2000" dirty="0"/>
          </a:p>
          <a:p>
            <a:r>
              <a:rPr lang="en-US" sz="2000" dirty="0" smtClean="0"/>
              <a:t>Candidates </a:t>
            </a:r>
            <a:r>
              <a:rPr lang="en-US" sz="2000" dirty="0"/>
              <a:t>from Member States must have very good knowledge of at least two EU languages, of which one should be one of the working languages of the European Commission (English, French or German</a:t>
            </a:r>
            <a:r>
              <a:rPr lang="en-US" sz="2000" dirty="0" smtClean="0"/>
              <a:t>)</a:t>
            </a:r>
            <a:endParaRPr lang="en-US" sz="2000" dirty="0"/>
          </a:p>
          <a:p>
            <a:endParaRPr lang="fr-FR" dirty="0"/>
          </a:p>
        </p:txBody>
      </p:sp>
    </p:spTree>
    <p:extLst>
      <p:ext uri="{BB962C8B-B14F-4D97-AF65-F5344CB8AC3E}">
        <p14:creationId xmlns:p14="http://schemas.microsoft.com/office/powerpoint/2010/main" val="347883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578165-370E-44C5-A1C0-746D8099EF21}"/>
              </a:ext>
            </a:extLst>
          </p:cNvPr>
          <p:cNvSpPr>
            <a:spLocks noGrp="1"/>
          </p:cNvSpPr>
          <p:nvPr>
            <p:ph type="title"/>
          </p:nvPr>
        </p:nvSpPr>
        <p:spPr>
          <a:xfrm>
            <a:off x="3666" y="26595"/>
            <a:ext cx="8229600" cy="936625"/>
          </a:xfrm>
        </p:spPr>
        <p:txBody>
          <a:bodyPr/>
          <a:lstStyle/>
          <a:p>
            <a:r>
              <a:rPr lang="fr-FR" dirty="0" err="1" smtClean="0">
                <a:solidFill>
                  <a:srgbClr val="FFD624"/>
                </a:solidFill>
              </a:rPr>
              <a:t>Selection</a:t>
            </a:r>
            <a:r>
              <a:rPr lang="fr-FR" dirty="0" smtClean="0">
                <a:solidFill>
                  <a:srgbClr val="FFD624"/>
                </a:solidFill>
              </a:rPr>
              <a:t> </a:t>
            </a:r>
            <a:r>
              <a:rPr lang="fr-FR" dirty="0" err="1" smtClean="0">
                <a:solidFill>
                  <a:srgbClr val="FFD624"/>
                </a:solidFill>
              </a:rPr>
              <a:t>Process</a:t>
            </a:r>
            <a:endParaRPr lang="fr-FR" dirty="0"/>
          </a:p>
        </p:txBody>
      </p:sp>
      <p:sp>
        <p:nvSpPr>
          <p:cNvPr id="3" name="Espace réservé du contenu 2">
            <a:extLst>
              <a:ext uri="{FF2B5EF4-FFF2-40B4-BE49-F238E27FC236}">
                <a16:creationId xmlns:a16="http://schemas.microsoft.com/office/drawing/2014/main" id="{B2341185-986A-47EC-BCA0-937A71FEF5B5}"/>
              </a:ext>
            </a:extLst>
          </p:cNvPr>
          <p:cNvSpPr>
            <a:spLocks noGrp="1"/>
          </p:cNvSpPr>
          <p:nvPr>
            <p:ph idx="1"/>
          </p:nvPr>
        </p:nvSpPr>
        <p:spPr>
          <a:xfrm>
            <a:off x="323528" y="1268760"/>
            <a:ext cx="8229600" cy="4824536"/>
          </a:xfrm>
        </p:spPr>
        <p:txBody>
          <a:bodyPr/>
          <a:lstStyle/>
          <a:p>
            <a:pPr marL="0" indent="0">
              <a:buNone/>
            </a:pPr>
            <a:r>
              <a:rPr lang="fr-FR" dirty="0" err="1" smtClean="0"/>
              <a:t>October</a:t>
            </a:r>
            <a:r>
              <a:rPr lang="fr-FR" dirty="0" smtClean="0"/>
              <a:t> 2019 </a:t>
            </a:r>
          </a:p>
          <a:p>
            <a:pPr marL="0" indent="0">
              <a:buNone/>
            </a:pPr>
            <a:endParaRPr lang="fr-FR" dirty="0"/>
          </a:p>
          <a:p>
            <a:pPr>
              <a:buFontTx/>
              <a:buChar char="-"/>
            </a:pPr>
            <a:r>
              <a:rPr lang="fr-FR" dirty="0" smtClean="0"/>
              <a:t>Application </a:t>
            </a:r>
            <a:r>
              <a:rPr lang="fr-FR" dirty="0" err="1"/>
              <a:t>J</a:t>
            </a:r>
            <a:r>
              <a:rPr lang="fr-FR" dirty="0" err="1" smtClean="0"/>
              <a:t>anuary</a:t>
            </a:r>
            <a:r>
              <a:rPr lang="fr-FR" dirty="0" smtClean="0"/>
              <a:t> </a:t>
            </a:r>
            <a:r>
              <a:rPr lang="fr-FR" dirty="0" smtClean="0"/>
              <a:t>2019 (7th to 31st)</a:t>
            </a:r>
            <a:endParaRPr lang="fr-FR" dirty="0" smtClean="0"/>
          </a:p>
          <a:p>
            <a:pPr marL="0" indent="0">
              <a:buNone/>
            </a:pPr>
            <a:endParaRPr lang="fr-FR" dirty="0" smtClean="0"/>
          </a:p>
          <a:p>
            <a:pPr>
              <a:buFontTx/>
              <a:buChar char="-"/>
            </a:pPr>
            <a:r>
              <a:rPr lang="fr-FR" dirty="0" smtClean="0"/>
              <a:t>Evaluation (</a:t>
            </a:r>
            <a:r>
              <a:rPr lang="fr-FR" dirty="0" err="1" smtClean="0"/>
              <a:t>eligibility</a:t>
            </a:r>
            <a:r>
              <a:rPr lang="fr-FR" dirty="0" smtClean="0"/>
              <a:t> check) May</a:t>
            </a:r>
          </a:p>
          <a:p>
            <a:pPr marL="0" indent="0">
              <a:buNone/>
            </a:pPr>
            <a:endParaRPr lang="fr-FR" dirty="0" smtClean="0"/>
          </a:p>
          <a:p>
            <a:pPr>
              <a:buFontTx/>
              <a:buChar char="-"/>
            </a:pPr>
            <a:r>
              <a:rPr lang="fr-FR" dirty="0" err="1" smtClean="0"/>
              <a:t>Reservations</a:t>
            </a:r>
            <a:r>
              <a:rPr lang="fr-FR" dirty="0" smtClean="0"/>
              <a:t>(by </a:t>
            </a:r>
            <a:r>
              <a:rPr lang="fr-FR" dirty="0" err="1" smtClean="0"/>
              <a:t>DGs</a:t>
            </a:r>
            <a:r>
              <a:rPr lang="fr-FR" dirty="0" smtClean="0"/>
              <a:t>) </a:t>
            </a:r>
            <a:r>
              <a:rPr lang="fr-FR" dirty="0" err="1" smtClean="0"/>
              <a:t>June</a:t>
            </a:r>
            <a:endParaRPr lang="fr-FR" dirty="0" smtClean="0"/>
          </a:p>
          <a:p>
            <a:pPr marL="0" indent="0">
              <a:buNone/>
            </a:pPr>
            <a:endParaRPr lang="fr-FR" dirty="0" smtClean="0"/>
          </a:p>
          <a:p>
            <a:pPr>
              <a:buFontTx/>
              <a:buChar char="-"/>
            </a:pPr>
            <a:r>
              <a:rPr lang="fr-FR" dirty="0" err="1" smtClean="0"/>
              <a:t>Offers</a:t>
            </a:r>
            <a:r>
              <a:rPr lang="fr-FR" dirty="0" smtClean="0"/>
              <a:t> July</a:t>
            </a:r>
            <a:endParaRPr lang="fr-FR" dirty="0"/>
          </a:p>
        </p:txBody>
      </p:sp>
      <p:pic>
        <p:nvPicPr>
          <p:cNvPr id="4" name="Picture 3"/>
          <p:cNvPicPr>
            <a:picLocks noChangeAspect="1"/>
          </p:cNvPicPr>
          <p:nvPr/>
        </p:nvPicPr>
        <p:blipFill>
          <a:blip r:embed="rId2"/>
          <a:stretch>
            <a:fillRect/>
          </a:stretch>
        </p:blipFill>
        <p:spPr>
          <a:xfrm>
            <a:off x="4887671" y="3861048"/>
            <a:ext cx="4277479" cy="3293160"/>
          </a:xfrm>
          <a:prstGeom prst="rect">
            <a:avLst/>
          </a:prstGeom>
        </p:spPr>
      </p:pic>
    </p:spTree>
    <p:extLst>
      <p:ext uri="{BB962C8B-B14F-4D97-AF65-F5344CB8AC3E}">
        <p14:creationId xmlns:p14="http://schemas.microsoft.com/office/powerpoint/2010/main" val="11943971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EDA59834011E27479781B0DD3E002C2D" ma:contentTypeVersion="8" ma:contentTypeDescription="Create a new document in this library." ma:contentTypeScope="" ma:versionID="9b294dc721cfd67b69408dfe6da38352">
  <xsd:schema xmlns:xsd="http://www.w3.org/2001/XMLSchema" xmlns:xs="http://www.w3.org/2001/XMLSchema" xmlns:p="http://schemas.microsoft.com/office/2006/metadata/properties" xmlns:ns3="808b09d8-af44-4d2e-8a34-49dc4f610d2d" targetNamespace="http://schemas.microsoft.com/office/2006/metadata/properties" ma:root="true" ma:fieldsID="cd05935150e473c5ce71daad0559585e" ns3:_="">
    <xsd:import namespace="808b09d8-af44-4d2e-8a34-49dc4f610d2d"/>
    <xsd:element name="properties">
      <xsd:complexType>
        <xsd:sequence>
          <xsd:element name="documentManagement">
            <xsd:complexType>
              <xsd:all>
                <xsd:element ref="ns3:EC_Collab_Reference"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b09d8-af44-4d2e-8a34-49dc4f610d2d"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3"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4"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C_Collab_Status xmlns="808b09d8-af44-4d2e-8a34-49dc4f610d2d">Not Started</EC_Collab_Status>
    <EC_Collab_Reference xmlns="808b09d8-af44-4d2e-8a34-49dc4f610d2d" xsi:nil="true"/>
    <EC_Collab_DocumentLanguage xmlns="808b09d8-af44-4d2e-8a34-49dc4f610d2d">EN</EC_Collab_DocumentLanguag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F460A2-DB73-40D4-B7A2-EE3B010F5F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8b09d8-af44-4d2e-8a34-49dc4f610d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DD5B25-3005-41C0-8785-B1FCCCDE2BA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08b09d8-af44-4d2e-8a34-49dc4f610d2d"/>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3345E2F-7EF4-4446-BC42-F65CE66628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4394</TotalTime>
  <Words>422</Words>
  <Application>Microsoft Office PowerPoint</Application>
  <PresentationFormat>On-screen Show (4:3)</PresentationFormat>
  <Paragraphs>117</Paragraphs>
  <Slides>12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Verdana</vt:lpstr>
      <vt:lpstr>Default Design</vt:lpstr>
      <vt:lpstr>  </vt:lpstr>
      <vt:lpstr>Agenda</vt:lpstr>
      <vt:lpstr>Background</vt:lpstr>
      <vt:lpstr>What’s in it for EU?</vt:lpstr>
      <vt:lpstr>The programme</vt:lpstr>
      <vt:lpstr>The programme</vt:lpstr>
      <vt:lpstr>Social Life</vt:lpstr>
      <vt:lpstr>Selection Criteria</vt:lpstr>
      <vt:lpstr>Selection Process</vt:lpstr>
      <vt:lpstr>Facts and figures</vt:lpstr>
      <vt:lpstr>   The Stage evaluation            Advice for results                                    advisers        </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Dorota</dc:creator>
  <cp:lastModifiedBy>KELLY Jack (EAC)</cp:lastModifiedBy>
  <cp:revision>330</cp:revision>
  <cp:lastPrinted>2017-02-16T08:58:37Z</cp:lastPrinted>
  <dcterms:created xsi:type="dcterms:W3CDTF">2011-10-28T10:25:18Z</dcterms:created>
  <dcterms:modified xsi:type="dcterms:W3CDTF">2018-11-14T16:50:48Z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0x010100258AA79CEB83498886A3A0868112325000EDA59834011E27479781B0DD3E002C2D</vt:lpwstr>
  </property>
</Properties>
</file>