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4" r:id="rId2"/>
  </p:sldMasterIdLst>
  <p:notesMasterIdLst>
    <p:notesMasterId r:id="rId8"/>
  </p:notesMasterIdLst>
  <p:handoutMasterIdLst>
    <p:handoutMasterId r:id="rId9"/>
  </p:handoutMasterIdLst>
  <p:sldIdLst>
    <p:sldId id="263" r:id="rId3"/>
    <p:sldId id="266" r:id="rId4"/>
    <p:sldId id="267" r:id="rId5"/>
    <p:sldId id="269" r:id="rId6"/>
    <p:sldId id="270" r:id="rId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7" d="100"/>
          <a:sy n="117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5503029-9BD8-4DE5-98FF-9F30D5C379A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86104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FFE85-CEA3-482D-A08B-86F1157BD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5797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E26A4-908E-47B2-9592-B66AF4D86E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7630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14F0B-F671-4257-8AAF-D02E6C2BB2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6649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D51CE-CA60-495F-8C57-3F0613AF3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141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9C376-D54D-4405-AA9F-BF042F0D6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097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06CA3-BF90-4617-9E41-5519DE8A2D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4969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32FA1-0B7A-4BC3-8E62-0ECD477E0F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264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FFFAB-2726-46C1-9D07-B17A558E1B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7063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D45E-9F3E-4EA7-8A42-5B2CFFD799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1224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F75AB-A506-42BD-A8FF-278D9B3704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603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dolor 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D25E8FC6-BE54-4FEC-9C45-4AB819C4FAA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95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val.org/en/synthesis-and-exit-evaluation-budget-support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Budget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400" dirty="0" smtClean="0"/>
              <a:t>DEVCO/A4</a:t>
            </a:r>
          </a:p>
          <a:p>
            <a:r>
              <a:rPr lang="fr-BE" sz="2400" dirty="0" err="1" smtClean="0"/>
              <a:t>European</a:t>
            </a:r>
            <a:r>
              <a:rPr lang="fr-BE" sz="2400" dirty="0" smtClean="0"/>
              <a:t> Commission</a:t>
            </a:r>
          </a:p>
          <a:p>
            <a:r>
              <a:rPr lang="fr-BE" sz="2400" dirty="0" smtClean="0"/>
              <a:t>Brussels</a:t>
            </a:r>
          </a:p>
          <a:p>
            <a:r>
              <a:rPr lang="fr-BE" sz="2400" dirty="0" smtClean="0"/>
              <a:t>15 </a:t>
            </a:r>
            <a:r>
              <a:rPr lang="fr-BE" sz="2400" dirty="0" err="1"/>
              <a:t>N</a:t>
            </a:r>
            <a:r>
              <a:rPr lang="fr-BE" sz="2400" dirty="0" err="1" smtClean="0"/>
              <a:t>ovember</a:t>
            </a:r>
            <a:r>
              <a:rPr lang="fr-BE" sz="2400" dirty="0" smtClean="0"/>
              <a:t> 2018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936625"/>
          </a:xfrm>
        </p:spPr>
        <p:txBody>
          <a:bodyPr/>
          <a:lstStyle/>
          <a:p>
            <a:pPr algn="ctr"/>
            <a:r>
              <a:rPr lang="en-GB" dirty="0" smtClean="0">
                <a:latin typeface="EC Square Sans Pro" panose="020B0506040000020004" pitchFamily="34" charset="0"/>
              </a:rPr>
              <a:t>Budget </a:t>
            </a:r>
            <a:r>
              <a:rPr lang="en-GB" dirty="0">
                <a:latin typeface="EC Square Sans Pro" panose="020B0506040000020004" pitchFamily="34" charset="0"/>
              </a:rPr>
              <a:t>support </a:t>
            </a:r>
            <a:r>
              <a:rPr lang="en-GB" dirty="0" smtClean="0">
                <a:latin typeface="EC Square Sans Pro" panose="020B0506040000020004" pitchFamily="34" charset="0"/>
              </a:rPr>
              <a:t>= development effectiveness</a:t>
            </a:r>
            <a:endParaRPr lang="en-GB" altLang="en-US" dirty="0" smtClean="0">
              <a:latin typeface="EC Square Sans Pro" panose="020B05060400000200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5" y="2257996"/>
            <a:ext cx="4361959" cy="18190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7544" y="2257996"/>
            <a:ext cx="4365614" cy="1819076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Dialogue on reforms, focus on results</a:t>
            </a:r>
          </a:p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Alignment with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countries’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policies</a:t>
            </a:r>
          </a:p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Using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countries’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systems</a:t>
            </a:r>
          </a:p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Ownership = sustainable results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75856" y="4381763"/>
            <a:ext cx="5598181" cy="1866727"/>
          </a:xfrm>
        </p:spPr>
        <p:txBody>
          <a:bodyPr anchor="t"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None/>
              <a:defRPr/>
            </a:pPr>
            <a:r>
              <a:rPr lang="en-GB" sz="2000" i="0" dirty="0" smtClean="0">
                <a:latin typeface="EC Square Sans Pro" panose="020B0506040000020004" pitchFamily="34" charset="0"/>
              </a:rPr>
              <a:t>3 types of contracts:</a:t>
            </a:r>
          </a:p>
          <a:p>
            <a:pPr marL="179388" lvl="1" indent="-179388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b="0" i="0" dirty="0" smtClean="0">
                <a:latin typeface="EC Square Sans Pro" panose="020B0506040000020004" pitchFamily="34" charset="0"/>
              </a:rPr>
              <a:t>Sustainable Development Goals Contract (SDG-C)</a:t>
            </a:r>
          </a:p>
          <a:p>
            <a:pPr marL="179388" lvl="1" indent="-179388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b="0" i="0" dirty="0" smtClean="0">
                <a:latin typeface="EC Square Sans Pro" panose="020B0506040000020004" pitchFamily="34" charset="0"/>
              </a:rPr>
              <a:t>Sector Reform Performance Contract (SRPC)</a:t>
            </a:r>
          </a:p>
          <a:p>
            <a:pPr marL="179388" lvl="1" indent="-179388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b="0" i="0" dirty="0" smtClean="0">
                <a:latin typeface="EC Square Sans Pro" panose="020B0506040000020004" pitchFamily="34" charset="0"/>
              </a:rPr>
              <a:t>State and Resilience Building Contract (SRBC)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261" y="4167896"/>
            <a:ext cx="2440704" cy="239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92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8574" y="1350936"/>
            <a:ext cx="9115425" cy="936625"/>
          </a:xfrm>
        </p:spPr>
        <p:txBody>
          <a:bodyPr/>
          <a:lstStyle/>
          <a:p>
            <a:pPr marL="0" algn="ctr"/>
            <a:r>
              <a:rPr lang="en-GB" altLang="en-US" dirty="0" smtClean="0">
                <a:latin typeface="EC Square Sans Pro" panose="020B0506040000020004" pitchFamily="34" charset="0"/>
              </a:rPr>
              <a:t>Conditions and SDGs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6869" y="2900269"/>
            <a:ext cx="4730274" cy="1933906"/>
          </a:xfrm>
        </p:spPr>
        <p:txBody>
          <a:bodyPr/>
          <a:lstStyle/>
          <a:p>
            <a:pPr marL="179388" indent="-179388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sz="2000" i="0" kern="1200" dirty="0">
                <a:latin typeface="EC Square Sans Pro" panose="020B0506040000020004" pitchFamily="34" charset="0"/>
              </a:rPr>
              <a:t>4 </a:t>
            </a:r>
            <a:r>
              <a:rPr lang="en-GB" sz="2000" i="0" kern="1200" dirty="0" smtClean="0">
                <a:latin typeface="EC Square Sans Pro" panose="020B0506040000020004" pitchFamily="34" charset="0"/>
              </a:rPr>
              <a:t>general conditions:</a:t>
            </a:r>
          </a:p>
          <a:p>
            <a:pPr marL="465137" lvl="1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q"/>
              <a:tabLst>
                <a:tab pos="358775" algn="l"/>
              </a:tabLst>
              <a:defRPr/>
            </a:pPr>
            <a:r>
              <a:rPr lang="en-GB" sz="1800" b="0" i="1" dirty="0" smtClean="0">
                <a:latin typeface="EC Square Sans Pro" panose="020B0506040000020004" pitchFamily="34" charset="0"/>
              </a:rPr>
              <a:t>Credible &amp; relevant dev./sector policy of the country</a:t>
            </a:r>
          </a:p>
          <a:p>
            <a:pPr marL="465137" lvl="1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q"/>
              <a:tabLst>
                <a:tab pos="358775" algn="l"/>
              </a:tabLst>
              <a:defRPr/>
            </a:pPr>
            <a:r>
              <a:rPr lang="en-GB" sz="1800" b="0" i="1" dirty="0" smtClean="0">
                <a:latin typeface="EC Square Sans Pro" panose="020B0506040000020004" pitchFamily="34" charset="0"/>
              </a:rPr>
              <a:t>Stability-oriented macroeconomic policies</a:t>
            </a:r>
          </a:p>
          <a:p>
            <a:pPr marL="465137" lvl="1">
              <a:spcBef>
                <a:spcPts val="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q"/>
              <a:tabLst>
                <a:tab pos="358775" algn="l"/>
              </a:tabLst>
              <a:defRPr/>
            </a:pPr>
            <a:r>
              <a:rPr lang="en-GB" sz="1800" b="0" i="1" dirty="0" smtClean="0">
                <a:latin typeface="EC Square Sans Pro" panose="020B0506040000020004" pitchFamily="34" charset="0"/>
              </a:rPr>
              <a:t>Progress in public finance management</a:t>
            </a:r>
          </a:p>
          <a:p>
            <a:pPr marL="465137" lvl="1"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Wingdings" panose="05000000000000000000" pitchFamily="2" charset="2"/>
              <a:buChar char="q"/>
              <a:tabLst>
                <a:tab pos="358775" algn="l"/>
              </a:tabLst>
              <a:defRPr/>
            </a:pPr>
            <a:r>
              <a:rPr lang="en-GB" sz="1800" b="0" i="1" dirty="0" smtClean="0">
                <a:latin typeface="EC Square Sans Pro" panose="020B0506040000020004" pitchFamily="34" charset="0"/>
              </a:rPr>
              <a:t>Budget transparency &amp; oversight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6869" y="5228070"/>
            <a:ext cx="83369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B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 </a:t>
            </a:r>
            <a:r>
              <a:rPr kumimoji="0" lang="fr-B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Implemented</a:t>
            </a:r>
            <a:r>
              <a:rPr kumimoji="0" lang="fr-B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 in all </a:t>
            </a:r>
            <a:r>
              <a:rPr kumimoji="0" lang="fr-B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sectors</a:t>
            </a:r>
            <a:r>
              <a:rPr kumimoji="0" lang="fr-B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  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Close coordination with all stakeholders</a:t>
            </a:r>
          </a:p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F5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Additional performance indicators triggering more </a:t>
            </a:r>
            <a:r>
              <a:rPr lang="en-GB" sz="2000" b="0" dirty="0" smtClean="0">
                <a:solidFill>
                  <a:srgbClr val="0F5494"/>
                </a:solidFill>
                <a:latin typeface="EC Square Sans Pro" panose="020B0506040000020004" pitchFamily="34" charset="0"/>
              </a:rPr>
              <a:t>funds: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variable tranche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4" y="2175842"/>
            <a:ext cx="9115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⚠ fundamental values ⚠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399281"/>
            <a:ext cx="3657917" cy="28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6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9050" y="1268413"/>
            <a:ext cx="9115425" cy="936625"/>
          </a:xfrm>
        </p:spPr>
        <p:txBody>
          <a:bodyPr/>
          <a:lstStyle/>
          <a:p>
            <a:pPr marL="0" algn="ctr" eaLnBrk="1" hangingPunct="1"/>
            <a:r>
              <a:rPr lang="en-GB" altLang="en-US" sz="3200" smtClean="0">
                <a:latin typeface="EC Square Sans Pro" pitchFamily="34" charset="0"/>
              </a:rPr>
              <a:t>EU budget support &gt; a global modality</a:t>
            </a:r>
          </a:p>
        </p:txBody>
      </p:sp>
      <p:sp>
        <p:nvSpPr>
          <p:cNvPr id="11267" name="Content Placeholder 4"/>
          <p:cNvSpPr>
            <a:spLocks noGrp="1"/>
          </p:cNvSpPr>
          <p:nvPr>
            <p:ph idx="1"/>
          </p:nvPr>
        </p:nvSpPr>
        <p:spPr>
          <a:xfrm>
            <a:off x="611188" y="2349500"/>
            <a:ext cx="3384550" cy="4000500"/>
          </a:xfrm>
        </p:spPr>
        <p:txBody>
          <a:bodyPr anchor="ctr"/>
          <a:lstStyle/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90 countries &amp; OCTs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Portfolio € 12.7 bn</a:t>
            </a:r>
            <a:endParaRPr lang="en-GB" altLang="en-US" sz="2000" b="1" smtClean="0">
              <a:latin typeface="EC Square Sans Pro" pitchFamily="34" charset="0"/>
            </a:endParaRP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270 contracts total</a:t>
            </a:r>
            <a:endParaRPr lang="en-GB" altLang="en-US" sz="2000" b="1" smtClean="0">
              <a:latin typeface="EC Square Sans Pro" pitchFamily="34" charset="0"/>
            </a:endParaRP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€ 1.6 bn comm. in 2017</a:t>
            </a:r>
            <a:endParaRPr lang="en-GB" altLang="en-US" sz="2000" b="1" smtClean="0">
              <a:latin typeface="EC Square Sans Pro" pitchFamily="34" charset="0"/>
            </a:endParaRP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€ 1.8 bn paid in 2017</a:t>
            </a:r>
            <a:endParaRPr lang="en-GB" altLang="en-US" sz="2000" b="1" smtClean="0">
              <a:latin typeface="EC Square Sans Pro" pitchFamily="34" charset="0"/>
            </a:endParaRP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GB" altLang="en-US" sz="2000" b="1" i="0" smtClean="0">
                <a:latin typeface="EC Square Sans Pro" pitchFamily="34" charset="0"/>
              </a:rPr>
              <a:t>SSA + ENI = 70%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Tx/>
              <a:buNone/>
              <a:tabLst>
                <a:tab pos="179388" algn="l"/>
              </a:tabLst>
            </a:pPr>
            <a:r>
              <a:rPr lang="en-US" altLang="en-US" sz="2000" b="1" i="0" smtClean="0">
                <a:latin typeface="EC Square Sans Pro" pitchFamily="34" charset="0"/>
              </a:rPr>
              <a:t>EU largest grant budget support provider globally (80% DAC flows) </a:t>
            </a:r>
            <a:endParaRPr lang="en-GB" altLang="en-US" sz="2000" b="1" i="0" smtClean="0">
              <a:latin typeface="EC Square Sans Pro" pitchFamily="34" charset="0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349500"/>
            <a:ext cx="4824412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826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022475"/>
            <a:ext cx="5256212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19050" y="1268413"/>
            <a:ext cx="9144000" cy="720725"/>
          </a:xfrm>
        </p:spPr>
        <p:txBody>
          <a:bodyPr/>
          <a:lstStyle/>
          <a:p>
            <a:pPr marL="0" algn="ctr"/>
            <a:r>
              <a:rPr lang="en-GB" altLang="en-US" smtClean="0">
                <a:latin typeface="EC Square Sans Pro" pitchFamily="34" charset="0"/>
              </a:rPr>
              <a:t>Effectiveness recognised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6149975" y="3068638"/>
            <a:ext cx="201612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000" i="0">
                <a:latin typeface="EC Square Sans Pro" pitchFamily="34" charset="0"/>
              </a:rPr>
              <a:t>German Institute for Development Evaluation (DEVAL): synthesis of 95 evaluations over 1994-2015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000" i="0">
                <a:latin typeface="EC Square Sans Pro" pitchFamily="34" charset="0"/>
              </a:rPr>
              <a:t>(</a:t>
            </a:r>
            <a:r>
              <a:rPr lang="en-GB" altLang="en-US" sz="2000" i="0">
                <a:latin typeface="EC Square Sans Pro" pitchFamily="34" charset="0"/>
                <a:hlinkClick r:id="rId3"/>
              </a:rPr>
              <a:t>link</a:t>
            </a:r>
            <a:r>
              <a:rPr lang="en-GB" altLang="en-US" sz="2000" i="0">
                <a:latin typeface="EC Square Sans Pro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433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</TotalTime>
  <Words>182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blank</vt:lpstr>
      <vt:lpstr>Budget support</vt:lpstr>
      <vt:lpstr>Budget support = development effectiveness</vt:lpstr>
      <vt:lpstr>Conditions and SDGs</vt:lpstr>
      <vt:lpstr>EU budget support &gt; a global modality</vt:lpstr>
      <vt:lpstr>Effectiveness recognised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support</dc:title>
  <dc:creator>WILLE Susanne (DEVCO)</dc:creator>
  <cp:lastModifiedBy>BRAJARD VOM STEIN Nathalie (DEVCO)</cp:lastModifiedBy>
  <cp:revision>4</cp:revision>
  <dcterms:created xsi:type="dcterms:W3CDTF">2018-09-28T10:27:46Z</dcterms:created>
  <dcterms:modified xsi:type="dcterms:W3CDTF">2018-11-15T08:06:31Z</dcterms:modified>
</cp:coreProperties>
</file>