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1" r:id="rId3"/>
    <p:sldMasterId id="2147483653" r:id="rId4"/>
    <p:sldMasterId id="2147483942" r:id="rId5"/>
  </p:sldMasterIdLst>
  <p:notesMasterIdLst>
    <p:notesMasterId r:id="rId43"/>
  </p:notesMasterIdLst>
  <p:handoutMasterIdLst>
    <p:handoutMasterId r:id="rId44"/>
  </p:handoutMasterIdLst>
  <p:sldIdLst>
    <p:sldId id="261" r:id="rId6"/>
    <p:sldId id="487" r:id="rId7"/>
    <p:sldId id="393" r:id="rId8"/>
    <p:sldId id="509" r:id="rId9"/>
    <p:sldId id="479" r:id="rId10"/>
    <p:sldId id="453" r:id="rId11"/>
    <p:sldId id="433" r:id="rId12"/>
    <p:sldId id="477" r:id="rId13"/>
    <p:sldId id="437" r:id="rId14"/>
    <p:sldId id="484" r:id="rId15"/>
    <p:sldId id="485" r:id="rId16"/>
    <p:sldId id="456" r:id="rId17"/>
    <p:sldId id="510" r:id="rId18"/>
    <p:sldId id="489" r:id="rId19"/>
    <p:sldId id="490" r:id="rId20"/>
    <p:sldId id="492" r:id="rId21"/>
    <p:sldId id="493" r:id="rId22"/>
    <p:sldId id="494" r:id="rId23"/>
    <p:sldId id="500" r:id="rId24"/>
    <p:sldId id="476" r:id="rId25"/>
    <p:sldId id="524" r:id="rId26"/>
    <p:sldId id="525" r:id="rId27"/>
    <p:sldId id="526" r:id="rId28"/>
    <p:sldId id="527" r:id="rId29"/>
    <p:sldId id="528" r:id="rId30"/>
    <p:sldId id="520" r:id="rId31"/>
    <p:sldId id="513" r:id="rId32"/>
    <p:sldId id="514" r:id="rId33"/>
    <p:sldId id="515" r:id="rId34"/>
    <p:sldId id="516" r:id="rId35"/>
    <p:sldId id="531" r:id="rId36"/>
    <p:sldId id="517" r:id="rId37"/>
    <p:sldId id="519" r:id="rId38"/>
    <p:sldId id="530" r:id="rId39"/>
    <p:sldId id="532" r:id="rId40"/>
    <p:sldId id="534" r:id="rId41"/>
    <p:sldId id="535" r:id="rId42"/>
  </p:sldIdLst>
  <p:sldSz cx="9144000" cy="6858000" type="screen4x3"/>
  <p:notesSz cx="6800850" cy="9926638"/>
  <p:defaultTextStyle>
    <a:defPPr>
      <a:defRPr lang="nl-NL"/>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e Loquai" initials="CL"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5BA2BE"/>
    <a:srgbClr val="00A4C0"/>
    <a:srgbClr val="0080CA"/>
    <a:srgbClr val="007FC6"/>
    <a:srgbClr val="E54097"/>
    <a:srgbClr val="0085A8"/>
    <a:srgbClr val="00B15A"/>
    <a:srgbClr val="00B6DC"/>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61" autoAdjust="0"/>
  </p:normalViewPr>
  <p:slideViewPr>
    <p:cSldViewPr>
      <p:cViewPr varScale="1">
        <p:scale>
          <a:sx n="61" d="100"/>
          <a:sy n="61" d="100"/>
        </p:scale>
        <p:origin x="-1404" y="-78"/>
      </p:cViewPr>
      <p:guideLst>
        <p:guide orient="horz" pos="2160"/>
        <p:guide pos="83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2863" y="0"/>
            <a:ext cx="2946400" cy="496888"/>
          </a:xfrm>
          <a:prstGeom prst="rect">
            <a:avLst/>
          </a:prstGeom>
        </p:spPr>
        <p:txBody>
          <a:bodyPr vert="horz" lIns="91440" tIns="45720" rIns="91440" bIns="45720" rtlCol="0"/>
          <a:lstStyle>
            <a:lvl1pPr algn="r">
              <a:defRPr sz="1200"/>
            </a:lvl1pPr>
          </a:lstStyle>
          <a:p>
            <a:fld id="{CF3D6DBF-F8C2-8B4D-B663-4F425250BA5C}" type="datetimeFigureOut">
              <a:rPr lang="en-US" smtClean="0"/>
              <a:pPr/>
              <a:t>4/21/2011</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2863" y="9428163"/>
            <a:ext cx="2946400" cy="496887"/>
          </a:xfrm>
          <a:prstGeom prst="rect">
            <a:avLst/>
          </a:prstGeom>
        </p:spPr>
        <p:txBody>
          <a:bodyPr vert="horz" lIns="91440" tIns="45720" rIns="91440" bIns="45720" rtlCol="0" anchor="b"/>
          <a:lstStyle>
            <a:lvl1pPr algn="r">
              <a:defRPr sz="1200"/>
            </a:lvl1pPr>
          </a:lstStyle>
          <a:p>
            <a:fld id="{5D569C16-DC21-604C-BA10-69CED4711F9B}" type="slidenum">
              <a:rPr lang="en-US" smtClean="0"/>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71683" name="Rectangle 3"/>
          <p:cNvSpPr>
            <a:spLocks noGrp="1" noChangeArrowheads="1"/>
          </p:cNvSpPr>
          <p:nvPr>
            <p:ph type="dt" idx="1"/>
          </p:nvPr>
        </p:nvSpPr>
        <p:spPr bwMode="auto">
          <a:xfrm>
            <a:off x="3852863"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79450" y="4714875"/>
            <a:ext cx="54419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71687" name="Rectangle 7"/>
          <p:cNvSpPr>
            <a:spLocks noGrp="1" noChangeArrowheads="1"/>
          </p:cNvSpPr>
          <p:nvPr>
            <p:ph type="sldNum" sz="quarter" idx="5"/>
          </p:nvPr>
        </p:nvSpPr>
        <p:spPr bwMode="auto">
          <a:xfrm>
            <a:off x="3852863"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B4876B-1CC4-0B43-967C-69877A05F261}"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ocal.lr2007.globalintegrity.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1EE9D7-4361-C549-84B9-E3C3FE285FF8}"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lnSpc>
                <a:spcPct val="90000"/>
              </a:lnSpc>
            </a:pPr>
            <a:r>
              <a:rPr lang="en-US" sz="1100" b="1" i="1" dirty="0" smtClean="0"/>
              <a:t>This</a:t>
            </a:r>
            <a:r>
              <a:rPr lang="en-US" sz="1100" b="1" i="1" baseline="0" dirty="0" smtClean="0"/>
              <a:t> may require some additional explanation. Some questions can be put to the audience as to examples or situations in which one or the other purpose is served. </a:t>
            </a:r>
            <a:endParaRPr lang="en-US" sz="1100" b="1" i="1" dirty="0" smtClean="0"/>
          </a:p>
          <a:p>
            <a:pPr>
              <a:lnSpc>
                <a:spcPct val="90000"/>
              </a:lnSpc>
            </a:pPr>
            <a:r>
              <a:rPr lang="en-US" sz="1100" i="1" dirty="0" smtClean="0"/>
              <a:t>The GOVNET Sourcebook provides a number of highly relevant tips and guiding principles in terms of donors’ governance assessments. One key guiding principle relates to identifying a clear key purpose to drive the choice of assessment tools and processes. It is impossible to use one assessment tool for different purposes. That is stretching the limits of the possible and functional too far. </a:t>
            </a:r>
          </a:p>
          <a:p>
            <a:pPr>
              <a:lnSpc>
                <a:spcPct val="90000"/>
              </a:lnSpc>
            </a:pPr>
            <a:r>
              <a:rPr lang="en-US" sz="1100" u="sng" dirty="0" smtClean="0"/>
              <a:t>What are the purposes and uses of governance assessments?</a:t>
            </a:r>
          </a:p>
          <a:p>
            <a:pPr>
              <a:lnSpc>
                <a:spcPct val="90000"/>
              </a:lnSpc>
              <a:spcAft>
                <a:spcPts val="1200"/>
              </a:spcAft>
            </a:pPr>
            <a:r>
              <a:rPr lang="en-US" sz="1100" i="1" dirty="0" smtClean="0"/>
              <a:t>Governance assessments broadly serve three different sets of purposes: Those related to donor decisions and concerns, to general donor-partner co-operation and to the promotion of or support for governance reform.</a:t>
            </a:r>
          </a:p>
          <a:p>
            <a:pPr>
              <a:lnSpc>
                <a:spcPct val="90000"/>
              </a:lnSpc>
              <a:spcAft>
                <a:spcPts val="1200"/>
              </a:spcAft>
            </a:pPr>
            <a:r>
              <a:rPr lang="en-US" sz="1100" i="1" dirty="0" smtClean="0"/>
              <a:t>Purpose and use mainly related to donor decisions and concerns. Specific purposes include informing decision-making about: </a:t>
            </a:r>
          </a:p>
          <a:p>
            <a:pPr>
              <a:lnSpc>
                <a:spcPct val="90000"/>
              </a:lnSpc>
              <a:spcAft>
                <a:spcPts val="600"/>
              </a:spcAft>
            </a:pPr>
            <a:r>
              <a:rPr lang="en-US" sz="1100" i="1" dirty="0" smtClean="0"/>
              <a:t>• overall allocation of aid to and between countries • country strategies and allocations to sectors • incentive-based aid allocation linked to the outcome of a governance assessments • risk management (country procedures versus donor procedures)• general accountability to donor constituencies</a:t>
            </a:r>
          </a:p>
          <a:p>
            <a:pPr>
              <a:lnSpc>
                <a:spcPct val="90000"/>
              </a:lnSpc>
            </a:pPr>
            <a:r>
              <a:rPr lang="en-US" sz="1100" i="1" dirty="0" smtClean="0"/>
              <a:t>2. Purpose and use related to general donor-partner co-operation. Specific purposes include informing dialogue and joint decisions on: </a:t>
            </a:r>
          </a:p>
          <a:p>
            <a:pPr>
              <a:lnSpc>
                <a:spcPct val="90000"/>
              </a:lnSpc>
            </a:pPr>
            <a:r>
              <a:rPr lang="en-US" sz="1100" i="1" dirty="0" smtClean="0"/>
              <a:t>• aid allocation to sectors, </a:t>
            </a:r>
            <a:r>
              <a:rPr lang="en-US" sz="1100" i="1" dirty="0" err="1" smtClean="0"/>
              <a:t>programmes</a:t>
            </a:r>
            <a:r>
              <a:rPr lang="en-US" sz="1100" i="1" dirty="0" smtClean="0"/>
              <a:t> and projects • performance assessment frameworks • aid delivery modalities • management set-up, supervision and monitoring</a:t>
            </a:r>
          </a:p>
          <a:p>
            <a:pPr>
              <a:lnSpc>
                <a:spcPct val="90000"/>
              </a:lnSpc>
            </a:pPr>
            <a:r>
              <a:rPr lang="en-US" sz="1100" i="1" dirty="0" smtClean="0"/>
              <a:t>3. Purpose and use related to the promotion of domestic governance reform processes. Specific purposes include informing: </a:t>
            </a:r>
          </a:p>
          <a:p>
            <a:pPr>
              <a:lnSpc>
                <a:spcPct val="90000"/>
              </a:lnSpc>
            </a:pPr>
            <a:r>
              <a:rPr lang="en-US" sz="1100" i="1" dirty="0" smtClean="0"/>
              <a:t>• own or country stakeholders’ advocacy of governance reform • policy/political dialogue at general, </a:t>
            </a:r>
            <a:r>
              <a:rPr lang="en-US" sz="1100" i="1" dirty="0" err="1" smtClean="0"/>
              <a:t>sectoral</a:t>
            </a:r>
            <a:r>
              <a:rPr lang="en-US" sz="1100" i="1" dirty="0" smtClean="0"/>
              <a:t> or thematic levels • design of support to governance enhancement</a:t>
            </a:r>
          </a:p>
          <a:p>
            <a:pPr>
              <a:lnSpc>
                <a:spcPct val="90000"/>
              </a:lnSpc>
            </a:pPr>
            <a:r>
              <a:rPr lang="en-US" sz="1100" i="1" dirty="0" smtClean="0"/>
              <a:t>(Sourcebook </a:t>
            </a:r>
            <a:r>
              <a:rPr lang="en-US" sz="1100" i="1" dirty="0" err="1" smtClean="0"/>
              <a:t>p</a:t>
            </a:r>
            <a:r>
              <a:rPr lang="en-US" sz="1100" i="1" dirty="0" smtClean="0"/>
              <a:t> 10)</a:t>
            </a:r>
            <a:endParaRPr lang="en-US" sz="1100" dirty="0" smtClean="0"/>
          </a:p>
        </p:txBody>
      </p:sp>
      <p:sp>
        <p:nvSpPr>
          <p:cNvPr id="54276" name="Slide Number Placeholder 3"/>
          <p:cNvSpPr>
            <a:spLocks noGrp="1"/>
          </p:cNvSpPr>
          <p:nvPr>
            <p:ph type="sldNum" sz="quarter" idx="5"/>
          </p:nvPr>
        </p:nvSpPr>
        <p:spPr>
          <a:noFill/>
        </p:spPr>
        <p:txBody>
          <a:bodyPr/>
          <a:lstStyle/>
          <a:p>
            <a:fld id="{4B1D819A-1AC9-F64A-A254-A2950B07113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lnSpc>
                <a:spcPct val="90000"/>
              </a:lnSpc>
            </a:pPr>
            <a:endParaRPr lang="en-US" sz="1100" b="1" i="1" baseline="0" dirty="0" smtClean="0"/>
          </a:p>
          <a:p>
            <a:pPr>
              <a:lnSpc>
                <a:spcPct val="90000"/>
              </a:lnSpc>
            </a:pPr>
            <a:r>
              <a:rPr lang="en-US" sz="1100" b="1" i="1" baseline="0" dirty="0" smtClean="0"/>
              <a:t>The point you may want to raise with the participants is that there is no direct link between purpose and the approach to data and analysis, or to the type of tools.</a:t>
            </a:r>
            <a:endParaRPr lang="en-US" sz="1100" b="1" i="1" dirty="0" smtClean="0"/>
          </a:p>
          <a:p>
            <a:pPr>
              <a:lnSpc>
                <a:spcPct val="90000"/>
              </a:lnSpc>
            </a:pPr>
            <a:endParaRPr lang="en-US" sz="1100" i="1" dirty="0" smtClean="0"/>
          </a:p>
          <a:p>
            <a:pPr>
              <a:lnSpc>
                <a:spcPct val="90000"/>
              </a:lnSpc>
            </a:pPr>
            <a:r>
              <a:rPr lang="en-US" sz="1100" i="1" dirty="0" smtClean="0"/>
              <a:t>Quantitative, qualitative and political economy approaches to data and analysis may all serve the three sets of purposes listed above.</a:t>
            </a:r>
          </a:p>
          <a:p>
            <a:pPr>
              <a:lnSpc>
                <a:spcPct val="90000"/>
              </a:lnSpc>
            </a:pPr>
            <a:r>
              <a:rPr lang="en-US" sz="1100" i="1" dirty="0" smtClean="0"/>
              <a:t>Link between the purpose, use and role of partner country officials: The more the purpose of a governance assessment is related to specific donor-partner dialogue and co-operation, the more important it is that the assessment used to inform dialogue and decision-making is perceived to be legitimate by all partners involved in the dialogue. In most cases, legitimacy is likely to be enhanced when country officials participate or when assessments are conducted jointly. See also Section 5 on process aspects of governance assessments that influence the actual use of assessments.” (Sourcebook </a:t>
            </a:r>
            <a:r>
              <a:rPr lang="en-US" sz="1100" i="1" dirty="0" err="1" smtClean="0"/>
              <a:t>p</a:t>
            </a:r>
            <a:r>
              <a:rPr lang="en-US" sz="1100" i="1" dirty="0" smtClean="0"/>
              <a:t> 10)</a:t>
            </a:r>
            <a:endParaRPr lang="en-US" sz="1100" dirty="0" smtClean="0"/>
          </a:p>
        </p:txBody>
      </p:sp>
      <p:sp>
        <p:nvSpPr>
          <p:cNvPr id="54276" name="Slide Number Placeholder 3"/>
          <p:cNvSpPr>
            <a:spLocks noGrp="1"/>
          </p:cNvSpPr>
          <p:nvPr>
            <p:ph type="sldNum" sz="quarter" idx="5"/>
          </p:nvPr>
        </p:nvSpPr>
        <p:spPr>
          <a:noFill/>
        </p:spPr>
        <p:txBody>
          <a:bodyPr/>
          <a:lstStyle/>
          <a:p>
            <a:fld id="{4B1D819A-1AC9-F64A-A254-A2950B07113A}"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lnSpc>
                <a:spcPct val="90000"/>
              </a:lnSpc>
            </a:pPr>
            <a:r>
              <a:rPr lang="en-US" sz="1000" dirty="0" smtClean="0"/>
              <a:t>ROLES: </a:t>
            </a:r>
          </a:p>
          <a:p>
            <a:pPr>
              <a:lnSpc>
                <a:spcPct val="90000"/>
              </a:lnSpc>
              <a:buFontTx/>
              <a:buChar char="-"/>
            </a:pPr>
            <a:r>
              <a:rPr lang="en-US" sz="1000" dirty="0" smtClean="0"/>
              <a:t> Results may be shared and partner government officials or other actors may provide inputs, but the results are developed solely by the donors or consultants</a:t>
            </a:r>
          </a:p>
          <a:p>
            <a:pPr>
              <a:lnSpc>
                <a:spcPct val="90000"/>
              </a:lnSpc>
              <a:buFontTx/>
              <a:buChar char="-"/>
            </a:pPr>
            <a:r>
              <a:rPr lang="en-US" sz="1000" dirty="0" smtClean="0"/>
              <a:t> Some role: active role with respect to if and when assessment is carried out and the framing and detailing of the results – goes beyond ‘being consulted’</a:t>
            </a:r>
          </a:p>
          <a:p>
            <a:pPr>
              <a:lnSpc>
                <a:spcPct val="90000"/>
              </a:lnSpc>
              <a:buFontTx/>
              <a:buChar char="-"/>
            </a:pPr>
            <a:r>
              <a:rPr lang="en-US" sz="1000" dirty="0" smtClean="0"/>
              <a:t> GA approach is designed to be conducted jointly by the donor and country stakeholder</a:t>
            </a:r>
          </a:p>
          <a:p>
            <a:pPr>
              <a:lnSpc>
                <a:spcPct val="90000"/>
              </a:lnSpc>
            </a:pPr>
            <a:endParaRPr lang="en-US" sz="1000" i="1" dirty="0"/>
          </a:p>
        </p:txBody>
      </p:sp>
      <p:sp>
        <p:nvSpPr>
          <p:cNvPr id="55300" name="Slide Number Placeholder 3"/>
          <p:cNvSpPr>
            <a:spLocks noGrp="1"/>
          </p:cNvSpPr>
          <p:nvPr>
            <p:ph type="sldNum" sz="quarter" idx="5"/>
          </p:nvPr>
        </p:nvSpPr>
        <p:spPr>
          <a:noFill/>
        </p:spPr>
        <p:txBody>
          <a:bodyPr/>
          <a:lstStyle/>
          <a:p>
            <a:fld id="{5EFE9DA9-828E-3249-9E52-93C19A96025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1EE9D7-4361-C549-84B9-E3C3FE285FF8}" type="slidenum">
              <a:rPr lang="en-US"/>
              <a:pPr/>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4876B-1CC4-0B43-967C-69877A05F2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eriod"/>
            </a:pPr>
            <a:r>
              <a:rPr lang="en-US" dirty="0" smtClean="0"/>
              <a:t>Comprehensive local governance assessment approaches based on multiple stakeholder perspectives</a:t>
            </a:r>
          </a:p>
          <a:p>
            <a:pPr marL="514350" indent="-514350">
              <a:buAutoNum type="arabicPeriod"/>
            </a:pPr>
            <a:r>
              <a:rPr lang="en-US" dirty="0" smtClean="0"/>
              <a:t>Local governance assessments based on citizen (or single stakeholder) perspectives</a:t>
            </a:r>
          </a:p>
          <a:p>
            <a:pPr marL="514350" indent="-514350">
              <a:buAutoNum type="arabicPeriod"/>
            </a:pPr>
            <a:r>
              <a:rPr lang="en-US" dirty="0" smtClean="0"/>
              <a:t>Local governance and performance self-assessments by local governance institutions</a:t>
            </a:r>
          </a:p>
          <a:p>
            <a:pPr marL="514350" indent="-514350">
              <a:buAutoNum type="arabicPeriod"/>
            </a:pPr>
            <a:endParaRPr lang="en-US" dirty="0" smtClean="0"/>
          </a:p>
          <a:p>
            <a:pPr marL="514350" indent="-514350">
              <a:buAutoNum type="arabicPeriod"/>
            </a:pPr>
            <a:endParaRPr lang="en-US" dirty="0" smtClean="0"/>
          </a:p>
          <a:p>
            <a:r>
              <a:rPr lang="en-US" dirty="0" smtClean="0"/>
              <a:t>These tools – or a combination of them – can serve for different purposes</a:t>
            </a:r>
          </a:p>
          <a:p>
            <a:pPr>
              <a:buNone/>
            </a:pPr>
            <a:endParaRPr lang="en-US" dirty="0" smtClean="0"/>
          </a:p>
          <a:p>
            <a:pPr>
              <a:buNone/>
            </a:pPr>
            <a:r>
              <a:rPr lang="en-US" u="sng" dirty="0" smtClean="0"/>
              <a:t>Warning</a:t>
            </a:r>
            <a:r>
              <a:rPr lang="en-US" dirty="0" smtClean="0"/>
              <a:t>:  </a:t>
            </a:r>
          </a:p>
          <a:p>
            <a:r>
              <a:rPr lang="en-US" dirty="0" smtClean="0"/>
              <a:t>There is no golden rule as to which category is best suited for which purpose</a:t>
            </a:r>
          </a:p>
          <a:p>
            <a:r>
              <a:rPr lang="en-US" dirty="0" smtClean="0"/>
              <a:t>But it is important to be explicit about the purpose and to be careful not to design a tool that serves too many purposes </a:t>
            </a:r>
          </a:p>
          <a:p>
            <a:pPr marL="514350" indent="-514350">
              <a:buNone/>
            </a:pPr>
            <a:endParaRPr lang="en-US" dirty="0"/>
          </a:p>
        </p:txBody>
      </p:sp>
      <p:sp>
        <p:nvSpPr>
          <p:cNvPr id="4" name="Slide Number Placeholder 3"/>
          <p:cNvSpPr>
            <a:spLocks noGrp="1"/>
          </p:cNvSpPr>
          <p:nvPr>
            <p:ph type="sldNum" sz="quarter" idx="10"/>
          </p:nvPr>
        </p:nvSpPr>
        <p:spPr/>
        <p:txBody>
          <a:bodyPr/>
          <a:lstStyle/>
          <a:p>
            <a:fld id="{B7B4876B-1CC4-0B43-967C-69877A05F2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A151EB-127F-4695-87F8-34187934479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available, some of the results of this assessment can be presented. </a:t>
            </a:r>
          </a:p>
          <a:p>
            <a:endParaRPr lang="en-US" baseline="0" dirty="0" smtClean="0"/>
          </a:p>
          <a:p>
            <a:pPr>
              <a:buFont typeface="Wingdings 2" charset="2"/>
              <a:buNone/>
            </a:pPr>
            <a:r>
              <a:rPr lang="en-US" b="1" dirty="0" smtClean="0"/>
              <a:t>Objectives</a:t>
            </a:r>
            <a:r>
              <a:rPr lang="en-US" dirty="0" smtClean="0"/>
              <a:t>:</a:t>
            </a:r>
          </a:p>
          <a:p>
            <a:r>
              <a:rPr lang="en-GB" sz="1200" dirty="0" smtClean="0"/>
              <a:t>promoting good governance at the municipal level;</a:t>
            </a:r>
          </a:p>
          <a:p>
            <a:r>
              <a:rPr lang="en-GB" sz="1200" dirty="0" smtClean="0"/>
              <a:t>encouraging citizens and </a:t>
            </a:r>
            <a:r>
              <a:rPr lang="en-GB" sz="1200" dirty="0" err="1" smtClean="0"/>
              <a:t>CSOs</a:t>
            </a:r>
            <a:r>
              <a:rPr lang="en-GB" sz="1200" dirty="0" smtClean="0"/>
              <a:t> to develop the capacity to understand and evaluate municipal administration;</a:t>
            </a:r>
          </a:p>
          <a:p>
            <a:r>
              <a:rPr lang="en-GB" sz="1200" dirty="0" smtClean="0"/>
              <a:t>supporting the perception amongst authorities and public officials that good governance practices are in their professional, political, and </a:t>
            </a:r>
            <a:r>
              <a:rPr lang="en-US" sz="1200" dirty="0" smtClean="0"/>
              <a:t>personal interests.</a:t>
            </a:r>
          </a:p>
          <a:p>
            <a:pPr>
              <a:buFont typeface="Wingdings 2" charset="2"/>
              <a:buNone/>
            </a:pPr>
            <a:endParaRPr lang="en-GB" sz="800" dirty="0" smtClean="0"/>
          </a:p>
          <a:p>
            <a:pPr>
              <a:buFont typeface="Wingdings 2" charset="2"/>
              <a:buNone/>
            </a:pPr>
            <a:r>
              <a:rPr lang="en-GB" dirty="0" smtClean="0"/>
              <a:t>MIDAMOS is a set of 31 qualitative and quantitative indicators organised into 5 main themes of municipal management: </a:t>
            </a:r>
            <a:r>
              <a:rPr lang="en-GB" i="1" dirty="0" smtClean="0"/>
              <a:t>finances, internal administration, service delivery, democratic participation, legislative activity.</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C7A151EB-127F-4695-87F8-34187934479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buNone/>
            </a:pPr>
            <a:r>
              <a:rPr lang="en-GB" sz="1200" b="1" dirty="0" smtClean="0"/>
              <a:t>Depending on the available time – tool</a:t>
            </a:r>
            <a:r>
              <a:rPr lang="en-GB" sz="1200" b="1" baseline="0" dirty="0" smtClean="0"/>
              <a:t> # 3 and #4 can be dropped.</a:t>
            </a:r>
            <a:endParaRPr lang="en-GB" sz="1200" b="1" dirty="0" smtClean="0"/>
          </a:p>
          <a:p>
            <a:pPr>
              <a:spcBef>
                <a:spcPts val="600"/>
              </a:spcBef>
              <a:spcAft>
                <a:spcPts val="600"/>
              </a:spcAft>
              <a:buNone/>
            </a:pPr>
            <a:endParaRPr lang="en-GB" sz="1200" dirty="0" smtClean="0"/>
          </a:p>
          <a:p>
            <a:pPr>
              <a:spcBef>
                <a:spcPts val="600"/>
              </a:spcBef>
              <a:spcAft>
                <a:spcPts val="600"/>
              </a:spcAft>
              <a:buNone/>
            </a:pPr>
            <a:r>
              <a:rPr lang="en-GB" sz="1200" dirty="0" smtClean="0"/>
              <a:t>Introduced in Bosnia and Herzegovina through World Bank support</a:t>
            </a:r>
          </a:p>
          <a:p>
            <a:pPr>
              <a:spcBef>
                <a:spcPts val="600"/>
              </a:spcBef>
              <a:spcAft>
                <a:spcPts val="600"/>
              </a:spcAft>
              <a:buNone/>
            </a:pPr>
            <a:endParaRPr lang="en-GB" sz="1200" dirty="0" smtClean="0"/>
          </a:p>
          <a:p>
            <a:pPr>
              <a:spcBef>
                <a:spcPts val="600"/>
              </a:spcBef>
              <a:spcAft>
                <a:spcPts val="600"/>
              </a:spcAft>
              <a:buNone/>
            </a:pPr>
            <a:r>
              <a:rPr lang="en-GB" sz="1200" dirty="0" smtClean="0"/>
              <a:t>It collects information on local governance through </a:t>
            </a:r>
            <a:r>
              <a:rPr lang="en-GB" sz="1200" b="1" dirty="0" smtClean="0"/>
              <a:t>household surveys</a:t>
            </a:r>
            <a:r>
              <a:rPr lang="en-GB" sz="1200" dirty="0" smtClean="0"/>
              <a:t> focusing mainly on:</a:t>
            </a:r>
          </a:p>
          <a:p>
            <a:pPr>
              <a:buFont typeface="Wingdings" pitchFamily="2" charset="2"/>
              <a:buChar char="§"/>
            </a:pPr>
            <a:r>
              <a:rPr lang="en-GB" sz="1200" dirty="0" smtClean="0"/>
              <a:t>respondents’ experience of </a:t>
            </a:r>
            <a:r>
              <a:rPr lang="en-GB" sz="1200" b="1" dirty="0" smtClean="0"/>
              <a:t>10 essential public services </a:t>
            </a:r>
            <a:r>
              <a:rPr lang="en-GB" sz="1200" dirty="0" smtClean="0"/>
              <a:t>(housing conditions, local roads, </a:t>
            </a:r>
            <a:r>
              <a:rPr lang="en-GB" sz="1200" dirty="0" err="1" smtClean="0"/>
              <a:t>transport,wasteremoval,water</a:t>
            </a:r>
            <a:r>
              <a:rPr lang="en-GB" sz="1200" dirty="0" smtClean="0"/>
              <a:t> supply, sanitation, heating of households, electricity, health facilities, education – including preschool education); </a:t>
            </a:r>
          </a:p>
          <a:p>
            <a:pPr>
              <a:buFont typeface="Wingdings" pitchFamily="2" charset="2"/>
              <a:buChar char="§"/>
            </a:pPr>
            <a:r>
              <a:rPr lang="en-GB" sz="1200" b="1" dirty="0" smtClean="0"/>
              <a:t>citizens’ participation </a:t>
            </a:r>
            <a:r>
              <a:rPr lang="en-GB" sz="1200" dirty="0" smtClean="0"/>
              <a:t>in the area under consideration.</a:t>
            </a:r>
          </a:p>
          <a:p>
            <a:pPr>
              <a:spcBef>
                <a:spcPts val="600"/>
              </a:spcBef>
              <a:spcAft>
                <a:spcPts val="600"/>
              </a:spcAft>
              <a:buNone/>
            </a:pPr>
            <a:endParaRPr lang="en-GB" sz="800" dirty="0" smtClean="0"/>
          </a:p>
          <a:p>
            <a:pPr>
              <a:spcBef>
                <a:spcPts val="600"/>
              </a:spcBef>
              <a:spcAft>
                <a:spcPts val="600"/>
              </a:spcAft>
              <a:buNone/>
            </a:pPr>
            <a:r>
              <a:rPr lang="en-GB" sz="1200" dirty="0" smtClean="0"/>
              <a:t>The queries focus on the technical details of each service, citizens’ access and usage and citizens’ satisfaction with the quality of services.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7A151EB-127F-4695-87F8-34187934479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1200"/>
              </a:spcBef>
              <a:buFont typeface="Wingdings 2" charset="2"/>
              <a:buNone/>
            </a:pPr>
            <a:r>
              <a:rPr lang="en-US" u="sng" dirty="0" smtClean="0"/>
              <a:t>Objectives</a:t>
            </a:r>
            <a:r>
              <a:rPr lang="en-US" dirty="0" smtClean="0"/>
              <a:t>:</a:t>
            </a:r>
          </a:p>
          <a:p>
            <a:r>
              <a:rPr lang="en-GB" sz="1200" dirty="0" smtClean="0"/>
              <a:t>to generate credible and actionable data assessing the existence and effectiveness of key governance and anti-corruption mechanisms at the county, state, province, region-level;</a:t>
            </a:r>
          </a:p>
          <a:p>
            <a:r>
              <a:rPr lang="en-GB" sz="1200" dirty="0" smtClean="0"/>
              <a:t>to assess the strengths and weaknesses of sub-national anticorruption and good governance mechanisms.</a:t>
            </a:r>
          </a:p>
          <a:p>
            <a:pPr>
              <a:buFont typeface="Wingdings 2" charset="2"/>
              <a:buNone/>
            </a:pPr>
            <a:endParaRPr lang="en-GB" sz="800" dirty="0" smtClean="0"/>
          </a:p>
          <a:p>
            <a:pPr>
              <a:buFont typeface="Wingdings 2" charset="2"/>
              <a:buNone/>
            </a:pPr>
            <a:r>
              <a:rPr lang="en-GB" dirty="0" smtClean="0"/>
              <a:t>Methodology: </a:t>
            </a:r>
            <a:r>
              <a:rPr lang="en-GB" sz="1200" dirty="0" smtClean="0"/>
              <a:t>the tool quantitatively assesses the </a:t>
            </a:r>
            <a:r>
              <a:rPr lang="en-GB" sz="1200" b="1" dirty="0" smtClean="0"/>
              <a:t>opposite of corruption</a:t>
            </a:r>
            <a:r>
              <a:rPr lang="en-GB" sz="1200" dirty="0" smtClean="0"/>
              <a:t>: </a:t>
            </a:r>
          </a:p>
          <a:p>
            <a:r>
              <a:rPr lang="en-GB" sz="1200" dirty="0" smtClean="0"/>
              <a:t>access that citizens and businesses have to a country’s provincial, regional or state government; </a:t>
            </a:r>
          </a:p>
          <a:p>
            <a:r>
              <a:rPr lang="en-GB" sz="1200" dirty="0" smtClean="0"/>
              <a:t>their ability to monitor its behaviour; </a:t>
            </a:r>
          </a:p>
          <a:p>
            <a:r>
              <a:rPr lang="en-GB" sz="1200" dirty="0" smtClean="0"/>
              <a:t>their ability to seek redress and advocate for improved governance. </a:t>
            </a:r>
          </a:p>
          <a:p>
            <a:endParaRPr lang="en-US" dirty="0" smtClean="0"/>
          </a:p>
          <a:p>
            <a:pPr>
              <a:buFont typeface="Wingdings 2" charset="2"/>
              <a:buNone/>
            </a:pPr>
            <a:r>
              <a:rPr lang="en-US" u="sng" dirty="0" smtClean="0"/>
              <a:t>The indicators measure:</a:t>
            </a:r>
          </a:p>
          <a:p>
            <a:pPr>
              <a:buFont typeface="Wingdings 2" charset="2"/>
              <a:buNone/>
            </a:pPr>
            <a:endParaRPr lang="en-US" sz="800" dirty="0" smtClean="0"/>
          </a:p>
          <a:p>
            <a:r>
              <a:rPr lang="en-GB" dirty="0" smtClean="0"/>
              <a:t>Sub-National </a:t>
            </a:r>
            <a:r>
              <a:rPr lang="en-GB" b="1" dirty="0" smtClean="0"/>
              <a:t>Civil Society, Public Information and Media</a:t>
            </a:r>
          </a:p>
          <a:p>
            <a:r>
              <a:rPr lang="en-US" dirty="0" smtClean="0"/>
              <a:t>Sub-National</a:t>
            </a:r>
            <a:r>
              <a:rPr lang="en-US" b="1" dirty="0" smtClean="0"/>
              <a:t> Government Accountability</a:t>
            </a:r>
          </a:p>
          <a:p>
            <a:r>
              <a:rPr lang="en-GB" dirty="0" smtClean="0"/>
              <a:t>Sub-National </a:t>
            </a:r>
            <a:r>
              <a:rPr lang="en-GB" b="1" dirty="0" smtClean="0"/>
              <a:t>Administration and Civil Service</a:t>
            </a:r>
          </a:p>
          <a:p>
            <a:r>
              <a:rPr lang="en-US" dirty="0" smtClean="0"/>
              <a:t>Sub-National</a:t>
            </a:r>
            <a:r>
              <a:rPr lang="en-US" b="1" dirty="0" smtClean="0"/>
              <a:t> Oversight and Regulation</a:t>
            </a:r>
          </a:p>
          <a:p>
            <a:r>
              <a:rPr lang="en-US" dirty="0" smtClean="0"/>
              <a:t>Sub-National </a:t>
            </a:r>
            <a:r>
              <a:rPr lang="en-US" b="1" dirty="0" smtClean="0"/>
              <a:t>Anti-Corruption and Rule of Law</a:t>
            </a:r>
            <a:endParaRPr lang="en-GB" b="1" dirty="0" smtClean="0"/>
          </a:p>
          <a:p>
            <a:endParaRPr lang="en-US" sz="900" dirty="0" smtClean="0"/>
          </a:p>
          <a:p>
            <a:pPr>
              <a:buFont typeface="Wingdings 2" charset="2"/>
              <a:buNone/>
            </a:pPr>
            <a:r>
              <a:rPr lang="en-US" dirty="0" smtClean="0"/>
              <a:t>Pilot case: </a:t>
            </a:r>
            <a:r>
              <a:rPr lang="en-US" b="1" dirty="0" smtClean="0"/>
              <a:t>Liberia</a:t>
            </a:r>
          </a:p>
          <a:p>
            <a:pPr>
              <a:buFont typeface="Wingdings 2" charset="2"/>
              <a:buNone/>
            </a:pPr>
            <a:endParaRPr lang="en-US" sz="200" dirty="0" smtClean="0"/>
          </a:p>
          <a:p>
            <a:pPr>
              <a:buFont typeface="Wingdings 2" charset="2"/>
              <a:buNone/>
            </a:pPr>
            <a:r>
              <a:rPr lang="en-US" sz="1050" dirty="0" smtClean="0"/>
              <a:t>Source: </a:t>
            </a:r>
            <a:r>
              <a:rPr lang="en-US" sz="1050" dirty="0" smtClean="0">
                <a:hlinkClick r:id="rId3" tooltip="http://local.lr2007.globalintegrity.org/"/>
              </a:rPr>
              <a:t>http://local.lr2007.globalintegrity.org/</a:t>
            </a:r>
            <a:endParaRPr lang="en-US" sz="1050" dirty="0" smtClean="0"/>
          </a:p>
          <a:p>
            <a:endParaRPr lang="en-US" dirty="0"/>
          </a:p>
        </p:txBody>
      </p:sp>
      <p:sp>
        <p:nvSpPr>
          <p:cNvPr id="4" name="Slide Number Placeholder 3"/>
          <p:cNvSpPr>
            <a:spLocks noGrp="1"/>
          </p:cNvSpPr>
          <p:nvPr>
            <p:ph type="sldNum" sz="quarter" idx="10"/>
          </p:nvPr>
        </p:nvSpPr>
        <p:spPr/>
        <p:txBody>
          <a:bodyPr/>
          <a:lstStyle/>
          <a:p>
            <a:pPr>
              <a:defRPr/>
            </a:pPr>
            <a:fld id="{C7A151EB-127F-4695-87F8-34187934479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4876B-1CC4-0B43-967C-69877A05F2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a:t>
            </a:r>
            <a:r>
              <a:rPr lang="en-US" baseline="0" dirty="0" smtClean="0"/>
              <a:t>session can and should be brief – and can best be </a:t>
            </a:r>
            <a:r>
              <a:rPr lang="en-US" baseline="0" dirty="0" err="1" smtClean="0"/>
              <a:t>organised</a:t>
            </a:r>
            <a:r>
              <a:rPr lang="en-US" baseline="0" dirty="0" smtClean="0"/>
              <a:t> when participants are seated around a table – with approximately 5 to 7 participants per table. Each table chooses a </a:t>
            </a:r>
            <a:r>
              <a:rPr lang="en-US" baseline="0" dirty="0" err="1" smtClean="0"/>
              <a:t>raporteur</a:t>
            </a:r>
            <a:r>
              <a:rPr lang="en-US" baseline="0" dirty="0" smtClean="0"/>
              <a:t>.  </a:t>
            </a:r>
          </a:p>
          <a:p>
            <a:endParaRPr lang="en-US" baseline="0" dirty="0" smtClean="0"/>
          </a:p>
          <a:p>
            <a:r>
              <a:rPr lang="en-US" baseline="0" dirty="0" smtClean="0"/>
              <a:t>This should allow to assess whether there are participants with relevant experiences that can be used for pedagogical purposes. </a:t>
            </a:r>
            <a:endParaRPr lang="en-US" dirty="0"/>
          </a:p>
        </p:txBody>
      </p:sp>
      <p:sp>
        <p:nvSpPr>
          <p:cNvPr id="4" name="Slide Number Placeholder 3"/>
          <p:cNvSpPr>
            <a:spLocks noGrp="1"/>
          </p:cNvSpPr>
          <p:nvPr>
            <p:ph type="sldNum" sz="quarter" idx="10"/>
          </p:nvPr>
        </p:nvSpPr>
        <p:spPr/>
        <p:txBody>
          <a:bodyPr/>
          <a:lstStyle/>
          <a:p>
            <a:fld id="{B7B4876B-1CC4-0B43-967C-69877A05F26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i="1" dirty="0" smtClean="0">
                <a:solidFill>
                  <a:srgbClr val="FF0000"/>
                </a:solidFill>
              </a:rPr>
              <a:t>PEFA </a:t>
            </a:r>
            <a:r>
              <a:rPr lang="en-US" i="1" dirty="0">
                <a:solidFill>
                  <a:srgbClr val="FF0000"/>
                </a:solidFill>
              </a:rPr>
              <a:t>stands for Public Expenditure and Financial Accountability</a:t>
            </a:r>
          </a:p>
          <a:p>
            <a:endParaRPr lang="en-US" i="1" dirty="0">
              <a:solidFill>
                <a:srgbClr val="FF0000"/>
              </a:solidFill>
            </a:endParaRPr>
          </a:p>
          <a:p>
            <a:r>
              <a:rPr lang="en-US" dirty="0" smtClean="0"/>
              <a:t>Six </a:t>
            </a:r>
            <a:r>
              <a:rPr lang="en-US" dirty="0"/>
              <a:t>dimensions include: the credibility of the budget, (ii) the </a:t>
            </a:r>
            <a:r>
              <a:rPr lang="en-US" dirty="0" err="1"/>
              <a:t>comrpehensiveness</a:t>
            </a:r>
            <a:r>
              <a:rPr lang="en-US" dirty="0"/>
              <a:t> and transparency, (iii) policy-based budgeting, (iv) predictability and control in budget execution, (5) accounting, recording, and reporting, (vi) external scrutiny and audit</a:t>
            </a:r>
          </a:p>
          <a:p>
            <a:endParaRPr lang="en-US" dirty="0"/>
          </a:p>
          <a:p>
            <a:r>
              <a:rPr lang="en-US" dirty="0"/>
              <a:t>The assessment is based on a set of 28 indicators, with each indicator seeking to measure performance of a key PFM element against a four-point ordinal scale from A to D. This allows cross-country comparison and monitoring over time. </a:t>
            </a:r>
          </a:p>
          <a:p>
            <a:endParaRPr lang="en-US" dirty="0"/>
          </a:p>
          <a:p>
            <a:r>
              <a:rPr lang="en-US" dirty="0"/>
              <a:t>A special – and well functioning - PEFA secretariat (</a:t>
            </a:r>
            <a:r>
              <a:rPr lang="en-US" dirty="0" err="1"/>
              <a:t>www.PEFA.com</a:t>
            </a:r>
            <a:r>
              <a:rPr lang="en-US" dirty="0"/>
              <a:t>) provides back up support and undertakes support studies. </a:t>
            </a:r>
          </a:p>
          <a:p>
            <a:endParaRPr lang="en-US" dirty="0"/>
          </a:p>
        </p:txBody>
      </p:sp>
      <p:sp>
        <p:nvSpPr>
          <p:cNvPr id="57348" name="Slide Number Placeholder 3"/>
          <p:cNvSpPr>
            <a:spLocks noGrp="1"/>
          </p:cNvSpPr>
          <p:nvPr>
            <p:ph type="sldNum" sz="quarter" idx="5"/>
          </p:nvPr>
        </p:nvSpPr>
        <p:spPr>
          <a:noFill/>
        </p:spPr>
        <p:txBody>
          <a:bodyPr/>
          <a:lstStyle/>
          <a:p>
            <a:fld id="{2818D6F3-D306-C54E-AE8E-90249DA937C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4876B-1CC4-0B43-967C-69877A05F2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PEFA at sub-national level include the 28 ‘normal’ PEFA indicators plus one that assesses the ‘predictability of central government transfers’</a:t>
            </a:r>
          </a:p>
          <a:p>
            <a:r>
              <a:rPr lang="en-US" dirty="0" smtClean="0"/>
              <a:t>The participatory assessment is a demanding exercise</a:t>
            </a:r>
            <a:endParaRPr lang="en-US" dirty="0">
              <a:latin typeface="Calibri" charset="0"/>
            </a:endParaRPr>
          </a:p>
        </p:txBody>
      </p:sp>
      <p:sp>
        <p:nvSpPr>
          <p:cNvPr id="58372" name="Slide Number Placeholder 3"/>
          <p:cNvSpPr>
            <a:spLocks noGrp="1"/>
          </p:cNvSpPr>
          <p:nvPr>
            <p:ph type="sldNum" sz="quarter" idx="5"/>
          </p:nvPr>
        </p:nvSpPr>
        <p:spPr>
          <a:noFill/>
        </p:spPr>
        <p:txBody>
          <a:bodyPr/>
          <a:lstStyle/>
          <a:p>
            <a:fld id="{236B426E-F8D5-3640-A2F0-7517B86E8CBA}"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B4876B-1CC4-0B43-967C-69877A05F26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PETs try to detect problems in budget execution and do so by measuring the amount of funds received at each link of the delivery chain</a:t>
            </a:r>
          </a:p>
          <a:p>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‘’Essentially, a PETS does not “do” anything. It is merely a survey, and it is only useful if its findings are acted upon. It is therefore important that a PETS is seen as only one part of a larger strategy. Although this might seem obvious, it is striking how little attention is often paid to the follow-up in policy discussions leading up to decisions to conduct a PETS.’’ (p.21)</a:t>
            </a:r>
            <a:endParaRPr lang="en-US" dirty="0" smtClean="0"/>
          </a:p>
          <a:p>
            <a:endParaRPr lang="en-US" i="1" dirty="0" smtClean="0"/>
          </a:p>
          <a:p>
            <a:endParaRPr lang="en-US" i="1" dirty="0" smtClean="0"/>
          </a:p>
          <a:p>
            <a:endParaRPr lang="en-US" dirty="0" smtClean="0"/>
          </a:p>
          <a:p>
            <a:r>
              <a:rPr lang="en-US" dirty="0"/>
              <a:t> </a:t>
            </a:r>
          </a:p>
          <a:p>
            <a:endParaRPr lang="en-US" dirty="0"/>
          </a:p>
        </p:txBody>
      </p:sp>
      <p:sp>
        <p:nvSpPr>
          <p:cNvPr id="60420" name="Slide Number Placeholder 3"/>
          <p:cNvSpPr>
            <a:spLocks noGrp="1"/>
          </p:cNvSpPr>
          <p:nvPr>
            <p:ph type="sldNum" sz="quarter" idx="5"/>
          </p:nvPr>
        </p:nvSpPr>
        <p:spPr>
          <a:noFill/>
        </p:spPr>
        <p:txBody>
          <a:bodyPr/>
          <a:lstStyle/>
          <a:p>
            <a:fld id="{78797FA2-29E2-6A47-A213-37B45A6016B8}"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1EE9D7-4361-C549-84B9-E3C3FE285FF8}" type="slidenum">
              <a:rPr lang="en-US"/>
              <a:pPr/>
              <a:t>26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ln/>
        </p:spPr>
      </p:sp>
      <p:sp>
        <p:nvSpPr>
          <p:cNvPr id="26627" name="Tijdelijke aanduiding voor notities 2"/>
          <p:cNvSpPr>
            <a:spLocks noGrp="1"/>
          </p:cNvSpPr>
          <p:nvPr>
            <p:ph type="body" idx="1"/>
          </p:nvPr>
        </p:nvSpPr>
        <p:spPr>
          <a:noFill/>
          <a:ln/>
        </p:spPr>
        <p:txBody>
          <a:bodyPr/>
          <a:lstStyle/>
          <a:p>
            <a:pPr>
              <a:buFontTx/>
              <a:buChar char="•"/>
            </a:pPr>
            <a:r>
              <a:rPr lang="en-GB" smtClean="0"/>
              <a:t>In several countries scoring on governance indicators is used to calculate Minimum Conditions of Access (MCA) as a precondition for local government to be able to receive funding from central government. </a:t>
            </a:r>
          </a:p>
          <a:p>
            <a:pPr>
              <a:buFontTx/>
              <a:buChar char="•"/>
            </a:pPr>
            <a:r>
              <a:rPr lang="en-GB" smtClean="0"/>
              <a:t>However, more commonly MCAs can be matched with performance measurements (PMs) as a twin element in tying funding to performance. Rather than determining absolute access, PMs determine supplements to (or subtractions from) the basic allocation amount, based on more qualitative measures of past performance</a:t>
            </a:r>
          </a:p>
          <a:p>
            <a:endParaRPr lang="en-GB" smtClean="0"/>
          </a:p>
          <a:p>
            <a:r>
              <a:rPr lang="en-GB" smtClean="0"/>
              <a:t>The measurement of governance performance also helps to identify deficiencies in the internal management of local government. In many countries central government support for capacity-building in local governance is limited by shortage of financial and human resources. Such measures enable training bodies to allocate these limited resources in a more efficient manner by concentrating efforts on the poorer performing local governments. Such assessments also provide evidence to identify those high-performing local governments, which may play a supportive role in ‘knowledge transfer’ and technical assistance to their weaker counterparts.</a:t>
            </a:r>
            <a:endParaRPr lang="nl-NL" smtClean="0"/>
          </a:p>
          <a:p>
            <a:endParaRPr lang="en-GB" smtClean="0"/>
          </a:p>
        </p:txBody>
      </p:sp>
      <p:sp>
        <p:nvSpPr>
          <p:cNvPr id="26628" name="Tijdelijke aanduiding voor dianummer 3"/>
          <p:cNvSpPr>
            <a:spLocks noGrp="1"/>
          </p:cNvSpPr>
          <p:nvPr>
            <p:ph type="sldNum" sz="quarter" idx="5"/>
          </p:nvPr>
        </p:nvSpPr>
        <p:spPr>
          <a:noFill/>
        </p:spPr>
        <p:txBody>
          <a:bodyPr/>
          <a:lstStyle/>
          <a:p>
            <a:fld id="{7525DBB3-AC64-49BF-A6B2-AA76670C328E}"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pPr lvl="0"/>
            <a:r>
              <a:rPr lang="en-GB" sz="1200" i="1" kern="1200" dirty="0" smtClean="0">
                <a:solidFill>
                  <a:schemeClr val="tx1"/>
                </a:solidFill>
                <a:latin typeface="Arial" charset="0"/>
                <a:ea typeface="ＭＳ Ｐゴシック" charset="-128"/>
                <a:cs typeface="ＭＳ Ｐゴシック" charset="-128"/>
              </a:rPr>
              <a:t>Public meetings and public hearings: </a:t>
            </a:r>
            <a:r>
              <a:rPr lang="en-GB" sz="1200" kern="1200" dirty="0" smtClean="0">
                <a:solidFill>
                  <a:schemeClr val="tx1"/>
                </a:solidFill>
                <a:latin typeface="Arial" charset="0"/>
                <a:ea typeface="ＭＳ Ｐゴシック" charset="-128"/>
                <a:cs typeface="ＭＳ Ｐゴシック" charset="-128"/>
              </a:rPr>
              <a:t>As well as imparting information, these meetings also serve as an important mechanism to solicit the views of the public on issues of importance to local government. Such meetings may help both to disseminate governance assessment results and to provide a mechanism for citizens to draw attention to deficiencies and to propose measures to raise governance performance.</a:t>
            </a:r>
            <a:endParaRPr lang="nl-NL" sz="1200" kern="1200" dirty="0" smtClean="0">
              <a:solidFill>
                <a:schemeClr val="tx1"/>
              </a:solidFill>
              <a:latin typeface="Arial" charset="0"/>
              <a:ea typeface="ＭＳ Ｐゴシック" charset="-128"/>
              <a:cs typeface="ＭＳ Ｐゴシック" charset="-128"/>
            </a:endParaRPr>
          </a:p>
          <a:p>
            <a:pPr lvl="0"/>
            <a:r>
              <a:rPr lang="en-GB" sz="1200" i="1" kern="1200" dirty="0" smtClean="0">
                <a:solidFill>
                  <a:schemeClr val="tx1"/>
                </a:solidFill>
                <a:latin typeface="Arial" charset="0"/>
                <a:ea typeface="ＭＳ Ｐゴシック" charset="-128"/>
                <a:cs typeface="ＭＳ Ｐゴシック" charset="-128"/>
              </a:rPr>
              <a:t>Oversight committees and citizen advisory boards: </a:t>
            </a:r>
            <a:r>
              <a:rPr lang="en-GB" sz="1200" kern="1200" dirty="0" smtClean="0">
                <a:solidFill>
                  <a:schemeClr val="tx1"/>
                </a:solidFill>
                <a:latin typeface="Arial" charset="0"/>
                <a:ea typeface="ＭＳ Ｐゴシック" charset="-128"/>
                <a:cs typeface="ＭＳ Ｐゴシック" charset="-128"/>
              </a:rPr>
              <a:t>Members of these committees and citizen advisory boards combine relevant expertise of the subject with active participation in the local community. For these reasons, they are ideally suited to dissemination and response to governance assessment results.</a:t>
            </a:r>
            <a:endParaRPr lang="nl-NL" sz="1200" kern="1200" dirty="0" smtClean="0">
              <a:solidFill>
                <a:schemeClr val="tx1"/>
              </a:solidFill>
              <a:latin typeface="Arial" charset="0"/>
              <a:ea typeface="ＭＳ Ｐゴシック" charset="-128"/>
              <a:cs typeface="ＭＳ Ｐゴシック" charset="-128"/>
            </a:endParaRPr>
          </a:p>
          <a:p>
            <a:pPr lvl="0"/>
            <a:r>
              <a:rPr lang="en-GB" sz="1200" i="1" kern="1200" dirty="0" smtClean="0">
                <a:solidFill>
                  <a:schemeClr val="tx1"/>
                </a:solidFill>
                <a:latin typeface="Arial" charset="0"/>
                <a:ea typeface="ＭＳ Ｐゴシック" charset="-128"/>
                <a:cs typeface="ＭＳ Ｐゴシック" charset="-128"/>
              </a:rPr>
              <a:t>Local Anti-Corruption Agencies: </a:t>
            </a:r>
            <a:r>
              <a:rPr lang="en-GB" sz="1200" kern="1200" dirty="0" smtClean="0">
                <a:solidFill>
                  <a:schemeClr val="tx1"/>
                </a:solidFill>
                <a:latin typeface="Arial" charset="0"/>
                <a:ea typeface="ＭＳ Ｐゴシック" charset="-128"/>
                <a:cs typeface="ＭＳ Ｐゴシック" charset="-128"/>
              </a:rPr>
              <a:t>These agencies can serve as watchdog for local government entities; to provide an effective vehicle to disseminate information regarding the ethics rules and regulations pertaining to government employment; to study and draft good governance policies and to ensure that those in government who breach the public trust are held accountable for their actions. The dissemination by such agencies of the results of governance assessments can play a major part in raising citizen awareness of deficiencies in local governance.</a:t>
            </a:r>
            <a:endParaRPr lang="nl-NL" sz="1200" kern="1200" dirty="0" smtClean="0">
              <a:solidFill>
                <a:schemeClr val="tx1"/>
              </a:solidFill>
              <a:latin typeface="Arial" charset="0"/>
              <a:ea typeface="ＭＳ Ｐゴシック" charset="-128"/>
              <a:cs typeface="ＭＳ Ｐゴシック" charset="-128"/>
            </a:endParaRPr>
          </a:p>
          <a:p>
            <a:pPr lvl="0"/>
            <a:r>
              <a:rPr lang="en-GB" sz="1200" i="1" kern="1200" dirty="0" smtClean="0">
                <a:solidFill>
                  <a:schemeClr val="tx1"/>
                </a:solidFill>
                <a:latin typeface="Arial" charset="0"/>
                <a:ea typeface="ＭＳ Ｐゴシック" charset="-128"/>
                <a:cs typeface="ＭＳ Ｐゴシック" charset="-128"/>
              </a:rPr>
              <a:t>Participatory Budgeting: </a:t>
            </a:r>
            <a:r>
              <a:rPr lang="en-GB" sz="1200" kern="1200" dirty="0" smtClean="0">
                <a:solidFill>
                  <a:schemeClr val="tx1"/>
                </a:solidFill>
                <a:latin typeface="Arial" charset="0"/>
                <a:ea typeface="ＭＳ Ｐゴシック" charset="-128"/>
                <a:cs typeface="ＭＳ Ｐゴシック" charset="-128"/>
              </a:rPr>
              <a:t>This innovative practice can help to enhance participation and improve downward accountability in the administration of financial matters. In particular, by raising citizen participation beyond the electoral process through the mechanism of thematic and neighbourhood meetings, participatory budgeting can help to enhance local democratic culture, nurture civic engagement, and stimulate the development of social capital. </a:t>
            </a:r>
            <a:endParaRPr lang="nl-NL" sz="1200" kern="1200" dirty="0" smtClean="0">
              <a:solidFill>
                <a:schemeClr val="tx1"/>
              </a:solidFill>
              <a:latin typeface="Arial" charset="0"/>
              <a:ea typeface="ＭＳ Ｐゴシック" charset="-128"/>
              <a:cs typeface="ＭＳ Ｐゴシック" charset="-128"/>
            </a:endParaRPr>
          </a:p>
          <a:p>
            <a:endParaRPr lang="en-GB" dirty="0" smtClean="0"/>
          </a:p>
        </p:txBody>
      </p:sp>
      <p:sp>
        <p:nvSpPr>
          <p:cNvPr id="27652" name="Tijdelijke aanduiding voor dianummer 3"/>
          <p:cNvSpPr>
            <a:spLocks noGrp="1"/>
          </p:cNvSpPr>
          <p:nvPr>
            <p:ph type="sldNum" sz="quarter" idx="5"/>
          </p:nvPr>
        </p:nvSpPr>
        <p:spPr>
          <a:noFill/>
        </p:spPr>
        <p:txBody>
          <a:bodyPr/>
          <a:lstStyle/>
          <a:p>
            <a:fld id="{1941DBDC-FFE2-4A53-81EA-EA0D6153F4FB}"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1EE9D7-4361-C549-84B9-E3C3FE285FF8}" type="slidenum">
              <a:rPr lang="en-US"/>
              <a:pPr/>
              <a:t>31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t>&lt;Before </a:t>
            </a:r>
            <a:r>
              <a:rPr lang="en-US" dirty="0"/>
              <a:t>moving to the phase of designing</a:t>
            </a:r>
            <a:r>
              <a:rPr lang="en-US" dirty="0" smtClean="0"/>
              <a:t> strategies, </a:t>
            </a:r>
            <a:r>
              <a:rPr lang="en-US" dirty="0" err="1" smtClean="0"/>
              <a:t>programmes</a:t>
            </a:r>
            <a:r>
              <a:rPr lang="en-US" dirty="0" smtClean="0"/>
              <a:t> and </a:t>
            </a:r>
            <a:r>
              <a:rPr lang="en-US" dirty="0"/>
              <a:t>operational actions, it matters to properly assess and </a:t>
            </a:r>
            <a:r>
              <a:rPr lang="en-US" dirty="0" err="1"/>
              <a:t>analyse</a:t>
            </a:r>
            <a:r>
              <a:rPr lang="en-US" dirty="0"/>
              <a:t> the context. Given the multiple actors, the intricate interplay of power relations, the often hard to understand institutional arrangements at a formal level – but also in less visible and less formal corners, all these factors and actors somehow impact on the development outcomes, and on the </a:t>
            </a:r>
            <a:r>
              <a:rPr lang="en-US" dirty="0" smtClean="0"/>
              <a:t>effectivenessof </a:t>
            </a:r>
            <a:r>
              <a:rPr lang="en-US" dirty="0"/>
              <a:t>the aid</a:t>
            </a:r>
            <a:r>
              <a:rPr lang="en-US" dirty="0" smtClean="0"/>
              <a:t> efforts.&gt;</a:t>
            </a:r>
          </a:p>
        </p:txBody>
      </p:sp>
      <p:sp>
        <p:nvSpPr>
          <p:cNvPr id="49156" name="Slide Number Placeholder 3"/>
          <p:cNvSpPr>
            <a:spLocks noGrp="1"/>
          </p:cNvSpPr>
          <p:nvPr>
            <p:ph type="sldNum" sz="quarter" idx="5"/>
          </p:nvPr>
        </p:nvSpPr>
        <p:spPr>
          <a:noFill/>
        </p:spPr>
        <p:txBody>
          <a:bodyPr/>
          <a:lstStyle/>
          <a:p>
            <a:fld id="{6EC61D7B-B5A0-2E47-AFA1-B794EC00670C}"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pPr>
              <a:buFontTx/>
              <a:buChar char="•"/>
            </a:pPr>
            <a:r>
              <a:rPr lang="en-GB" b="1" dirty="0" smtClean="0"/>
              <a:t>Examples:</a:t>
            </a:r>
          </a:p>
          <a:p>
            <a:pPr>
              <a:buFontTx/>
              <a:buChar char="•"/>
            </a:pPr>
            <a:r>
              <a:rPr lang="en-GB" b="1" dirty="0" smtClean="0"/>
              <a:t> </a:t>
            </a:r>
            <a:r>
              <a:rPr lang="en-GB" dirty="0" smtClean="0"/>
              <a:t>Sources: quantity, quality, reliability</a:t>
            </a:r>
          </a:p>
          <a:p>
            <a:pPr>
              <a:buFontTx/>
              <a:buChar char="•"/>
            </a:pPr>
            <a:r>
              <a:rPr lang="en-GB" dirty="0" smtClean="0"/>
              <a:t>Margins of error: cited difference within and between countries and between different times are sometimes not statistically </a:t>
            </a:r>
            <a:r>
              <a:rPr lang="en-GB" dirty="0" err="1" smtClean="0"/>
              <a:t>relevantLack</a:t>
            </a:r>
            <a:r>
              <a:rPr lang="en-GB" dirty="0" smtClean="0"/>
              <a:t> of transparency</a:t>
            </a:r>
          </a:p>
          <a:p>
            <a:pPr>
              <a:buFontTx/>
              <a:buChar char="•"/>
            </a:pPr>
            <a:r>
              <a:rPr lang="en-GB" dirty="0" smtClean="0"/>
              <a:t>Suffer from selection bias</a:t>
            </a:r>
          </a:p>
          <a:p>
            <a:pPr>
              <a:buFontTx/>
              <a:buChar char="•"/>
            </a:pPr>
            <a:r>
              <a:rPr lang="en-GB" dirty="0" smtClean="0"/>
              <a:t>Not helping developing countries identify how to improve the quality of governance</a:t>
            </a:r>
          </a:p>
          <a:p>
            <a:pPr>
              <a:buFontTx/>
              <a:buChar char="•"/>
            </a:pPr>
            <a:r>
              <a:rPr lang="en-GB" dirty="0" smtClean="0"/>
              <a:t>Donors fail to build on country systems or harmonise with them</a:t>
            </a:r>
          </a:p>
          <a:p>
            <a:pPr>
              <a:buFontTx/>
              <a:buChar char="•"/>
            </a:pPr>
            <a:r>
              <a:rPr lang="en-GB" dirty="0" smtClean="0"/>
              <a:t>They often lack a clear purpose to drive the choice of assessment tools</a:t>
            </a:r>
          </a:p>
          <a:p>
            <a:pPr>
              <a:buFontTx/>
              <a:buChar char="•"/>
            </a:pPr>
            <a:r>
              <a:rPr lang="en-GB" dirty="0" smtClean="0"/>
              <a:t>Assessments are generally driven by agency needs or concerns, less interest in the links between governance factors and development outcomes</a:t>
            </a:r>
          </a:p>
          <a:p>
            <a:endParaRPr lang="en-GB" b="1" dirty="0" smtClean="0"/>
          </a:p>
          <a:p>
            <a:endParaRPr lang="en-GB" dirty="0" smtClean="0"/>
          </a:p>
        </p:txBody>
      </p:sp>
      <p:sp>
        <p:nvSpPr>
          <p:cNvPr id="28676" name="Tijdelijke aanduiding voor dianummer 3"/>
          <p:cNvSpPr>
            <a:spLocks noGrp="1"/>
          </p:cNvSpPr>
          <p:nvPr>
            <p:ph type="sldNum" sz="quarter" idx="5"/>
          </p:nvPr>
        </p:nvSpPr>
        <p:spPr>
          <a:noFill/>
        </p:spPr>
        <p:txBody>
          <a:bodyPr/>
          <a:lstStyle/>
          <a:p>
            <a:fld id="{0B54D4CB-5591-4B14-8447-0BC8755F3012}" type="slidenum">
              <a:rPr lang="en-US" smtClean="0"/>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pPr>
              <a:buFontTx/>
              <a:buChar char="•"/>
            </a:pPr>
            <a:r>
              <a:rPr lang="en-GB" smtClean="0"/>
              <a:t> Knack et all (2003) has argued for a ‘second-generation’ of indicators which are generated through a transparent process, available across many countries over time, of high quality, accurate and specific.</a:t>
            </a:r>
          </a:p>
          <a:p>
            <a:pPr>
              <a:buFontTx/>
              <a:buChar char="•"/>
            </a:pPr>
            <a:r>
              <a:rPr lang="en-GB" smtClean="0"/>
              <a:t> Hood et all (2008) suggest creating a ranking of different types of governance assessment methodologies. This is to move beyond both uncritical acceptance and overt scepticism of governance assessments.</a:t>
            </a:r>
          </a:p>
          <a:p>
            <a:pPr>
              <a:buFontTx/>
              <a:buChar char="•"/>
            </a:pPr>
            <a:r>
              <a:rPr lang="en-GB" smtClean="0"/>
              <a:t> Crawford (2003) criticises the logical framework approach and advocates a ‘genuinely’ participatory approach to governance assessments. National actors take control over the process and provide the key input. Assessments process should be used as a tool for building democratic governance itself.</a:t>
            </a:r>
          </a:p>
        </p:txBody>
      </p:sp>
      <p:sp>
        <p:nvSpPr>
          <p:cNvPr id="30724" name="Tijdelijke aanduiding voor dianummer 3"/>
          <p:cNvSpPr>
            <a:spLocks noGrp="1"/>
          </p:cNvSpPr>
          <p:nvPr>
            <p:ph type="sldNum" sz="quarter" idx="5"/>
          </p:nvPr>
        </p:nvSpPr>
        <p:spPr>
          <a:noFill/>
        </p:spPr>
        <p:txBody>
          <a:bodyPr/>
          <a:lstStyle/>
          <a:p>
            <a:fld id="{652D54EE-4148-427F-945A-ADC9009403E7}" type="slidenum">
              <a:rPr lang="en-US" smtClean="0"/>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128"/>
                <a:cs typeface="ＭＳ Ｐゴシック" charset="-128"/>
              </a:rPr>
              <a:t>Joint Governance Assessments (JGAs) aim to bring government and development partners together to review governance performance based on commonly agreed indicators.</a:t>
            </a:r>
            <a:endParaRPr lang="en-GB" dirty="0"/>
          </a:p>
        </p:txBody>
      </p:sp>
      <p:sp>
        <p:nvSpPr>
          <p:cNvPr id="4" name="Tijdelijke aanduiding voor dianummer 3"/>
          <p:cNvSpPr>
            <a:spLocks noGrp="1"/>
          </p:cNvSpPr>
          <p:nvPr>
            <p:ph type="sldNum" sz="quarter" idx="10"/>
          </p:nvPr>
        </p:nvSpPr>
        <p:spPr/>
        <p:txBody>
          <a:bodyPr/>
          <a:lstStyle/>
          <a:p>
            <a:fld id="{B7B4876B-1CC4-0B43-967C-69877A05F261}"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How can we find an appropriate assessment tool, or combine such tools, for the context analysis in support of </a:t>
            </a:r>
            <a:r>
              <a:rPr lang="en-US" b="1" dirty="0" err="1" smtClean="0"/>
              <a:t>decentralisation</a:t>
            </a:r>
            <a:r>
              <a:rPr lang="en-US" b="1" dirty="0" smtClean="0"/>
              <a:t>? </a:t>
            </a:r>
          </a:p>
          <a:p>
            <a:r>
              <a:rPr lang="en-US" dirty="0" smtClean="0"/>
              <a:t>*Sourcebook </a:t>
            </a:r>
            <a:r>
              <a:rPr lang="en-US" dirty="0"/>
              <a:t>on </a:t>
            </a:r>
            <a:r>
              <a:rPr lang="en-US" i="1" dirty="0"/>
              <a:t>Donor Approaches to Governance Assessments, </a:t>
            </a:r>
            <a:r>
              <a:rPr lang="en-US" dirty="0"/>
              <a:t>OECD, GOVNET (2009</a:t>
            </a:r>
            <a:r>
              <a:rPr lang="en-US" dirty="0" smtClean="0"/>
              <a:t>)</a:t>
            </a:r>
          </a:p>
          <a:p>
            <a:endParaRPr lang="en-US" dirty="0"/>
          </a:p>
        </p:txBody>
      </p:sp>
      <p:sp>
        <p:nvSpPr>
          <p:cNvPr id="51204" name="Slide Number Placeholder 3"/>
          <p:cNvSpPr>
            <a:spLocks noGrp="1"/>
          </p:cNvSpPr>
          <p:nvPr>
            <p:ph type="sldNum" sz="quarter" idx="5"/>
          </p:nvPr>
        </p:nvSpPr>
        <p:spPr>
          <a:noFill/>
        </p:spPr>
        <p:txBody>
          <a:bodyPr/>
          <a:lstStyle/>
          <a:p>
            <a:fld id="{9BF49446-124B-894C-B229-AE06CFCB6072}" type="slidenum">
              <a:rPr lang="en-US"/>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OECD-DAC (2009) Guiding Principles for enhanced impact, usage and harmonisation, 2009. This document is also printed in the participants kits.</a:t>
            </a:r>
          </a:p>
          <a:p>
            <a:endParaRPr lang="en-GB" dirty="0" smtClean="0"/>
          </a:p>
        </p:txBody>
      </p:sp>
      <p:sp>
        <p:nvSpPr>
          <p:cNvPr id="29700" name="Tijdelijke aanduiding voor dianummer 3"/>
          <p:cNvSpPr>
            <a:spLocks noGrp="1"/>
          </p:cNvSpPr>
          <p:nvPr>
            <p:ph type="sldNum" sz="quarter" idx="5"/>
          </p:nvPr>
        </p:nvSpPr>
        <p:spPr>
          <a:noFill/>
        </p:spPr>
        <p:txBody>
          <a:bodyPr/>
          <a:lstStyle/>
          <a:p>
            <a:fld id="{97201F69-FB17-405E-8268-4E54FAE10528}" type="slidenum">
              <a:rPr lang="en-US" smtClean="0"/>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1EE9D7-4361-C549-84B9-E3C3FE285FF8}" type="slidenum">
              <a:rPr lang="en-US"/>
              <a:pPr/>
              <a:t>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4876B-1CC4-0B43-967C-69877A05F2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1" dirty="0"/>
          </a:p>
        </p:txBody>
      </p:sp>
      <p:sp>
        <p:nvSpPr>
          <p:cNvPr id="52228" name="Slide Number Placeholder 3"/>
          <p:cNvSpPr>
            <a:spLocks noGrp="1"/>
          </p:cNvSpPr>
          <p:nvPr>
            <p:ph type="sldNum" sz="quarter" idx="5"/>
          </p:nvPr>
        </p:nvSpPr>
        <p:spPr>
          <a:noFill/>
        </p:spPr>
        <p:txBody>
          <a:bodyPr/>
          <a:lstStyle/>
          <a:p>
            <a:fld id="{05E9915F-F892-5047-9EA4-E4032E72B84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a:p>
            <a:pPr>
              <a:buFontTx/>
              <a:buNone/>
            </a:pPr>
            <a:r>
              <a:rPr lang="en-US" b="1" dirty="0" smtClean="0"/>
              <a:t>13</a:t>
            </a:r>
            <a:r>
              <a:rPr lang="en-US" b="1" baseline="0" dirty="0" smtClean="0"/>
              <a:t> alternative terms are used for approximately the same thing:</a:t>
            </a:r>
            <a:endParaRPr lang="en-US" b="1" dirty="0" smtClean="0"/>
          </a:p>
          <a:p>
            <a:pPr>
              <a:buFontTx/>
              <a:buChar char="•"/>
            </a:pPr>
            <a:r>
              <a:rPr lang="en-US" i="1" dirty="0" smtClean="0"/>
              <a:t>Governance analysis,</a:t>
            </a:r>
          </a:p>
          <a:p>
            <a:pPr>
              <a:buFontTx/>
              <a:buChar char="•"/>
            </a:pPr>
            <a:r>
              <a:rPr lang="en-US" i="1" dirty="0" smtClean="0"/>
              <a:t> Governance assessment,</a:t>
            </a:r>
          </a:p>
          <a:p>
            <a:pPr>
              <a:buFontTx/>
              <a:buChar char="•"/>
            </a:pPr>
            <a:r>
              <a:rPr lang="en-US" i="1" dirty="0" smtClean="0"/>
              <a:t> Governance benchmarking</a:t>
            </a:r>
          </a:p>
          <a:p>
            <a:pPr>
              <a:buFontTx/>
              <a:buChar char="•"/>
            </a:pPr>
            <a:r>
              <a:rPr lang="en-US" i="1" dirty="0" smtClean="0"/>
              <a:t> Governance diagnostics</a:t>
            </a:r>
          </a:p>
          <a:p>
            <a:pPr>
              <a:buFontTx/>
              <a:buChar char="•"/>
            </a:pPr>
            <a:r>
              <a:rPr lang="en-US" i="1" dirty="0" err="1" smtClean="0"/>
              <a:t>Goverancne</a:t>
            </a:r>
            <a:r>
              <a:rPr lang="en-US" i="1" dirty="0" smtClean="0"/>
              <a:t> indicators</a:t>
            </a:r>
          </a:p>
          <a:p>
            <a:pPr>
              <a:buFontTx/>
              <a:buChar char="•"/>
            </a:pPr>
            <a:r>
              <a:rPr lang="en-US" i="1" dirty="0" smtClean="0"/>
              <a:t> Governance scorecard</a:t>
            </a:r>
          </a:p>
          <a:p>
            <a:pPr>
              <a:buFontTx/>
              <a:buChar char="•"/>
            </a:pPr>
            <a:r>
              <a:rPr lang="en-US" i="1" dirty="0" smtClean="0"/>
              <a:t> etc..</a:t>
            </a:r>
          </a:p>
          <a:p>
            <a:endParaRPr lang="en-US" dirty="0" smtClean="0"/>
          </a:p>
          <a:p>
            <a:pPr>
              <a:buFontTx/>
              <a:buNone/>
            </a:pPr>
            <a:r>
              <a:rPr lang="en-US" baseline="0" dirty="0" smtClean="0"/>
              <a:t>* Such questions include:</a:t>
            </a:r>
          </a:p>
          <a:p>
            <a:pPr>
              <a:buFont typeface="Arial"/>
              <a:buChar char="•"/>
            </a:pPr>
            <a:r>
              <a:rPr lang="en-US" i="1" dirty="0" smtClean="0"/>
              <a:t>With whom to undertake the assessments? Who from the domestic</a:t>
            </a:r>
            <a:r>
              <a:rPr lang="en-US" i="1" baseline="0" dirty="0" smtClean="0"/>
              <a:t> actors or stakeholders has to be involved? In which phases of the process?</a:t>
            </a:r>
            <a:endParaRPr lang="en-US" i="1" dirty="0" smtClean="0"/>
          </a:p>
          <a:p>
            <a:pPr>
              <a:buFont typeface="Arial"/>
              <a:buChar char="•"/>
            </a:pPr>
            <a:r>
              <a:rPr lang="en-US" i="1" baseline="0" dirty="0" smtClean="0"/>
              <a:t> When to </a:t>
            </a:r>
            <a:r>
              <a:rPr lang="en-US" i="1" baseline="0" dirty="0" err="1" smtClean="0"/>
              <a:t>harmonise</a:t>
            </a:r>
            <a:r>
              <a:rPr lang="en-US" i="1" baseline="0" dirty="0" smtClean="0"/>
              <a:t> efforts with other donors?</a:t>
            </a:r>
          </a:p>
          <a:p>
            <a:pPr>
              <a:buFont typeface="Arial"/>
              <a:buChar char="•"/>
            </a:pPr>
            <a:r>
              <a:rPr lang="en-US" i="1" baseline="0" dirty="0" smtClean="0"/>
              <a:t> When to </a:t>
            </a:r>
            <a:r>
              <a:rPr lang="en-US" i="1" baseline="0" dirty="0" err="1" smtClean="0"/>
              <a:t>publicise</a:t>
            </a:r>
            <a:r>
              <a:rPr lang="en-US" i="1" baseline="0" dirty="0" smtClean="0"/>
              <a:t> the findings and when not? </a:t>
            </a:r>
          </a:p>
          <a:p>
            <a:pPr>
              <a:buFont typeface="Arial"/>
              <a:buChar char="•"/>
            </a:pPr>
            <a:endParaRPr lang="en-US" dirty="0"/>
          </a:p>
        </p:txBody>
      </p:sp>
      <p:sp>
        <p:nvSpPr>
          <p:cNvPr id="53252" name="Slide Number Placeholder 3"/>
          <p:cNvSpPr>
            <a:spLocks noGrp="1"/>
          </p:cNvSpPr>
          <p:nvPr>
            <p:ph type="sldNum" sz="quarter" idx="5"/>
          </p:nvPr>
        </p:nvSpPr>
        <p:spPr>
          <a:noFill/>
        </p:spPr>
        <p:txBody>
          <a:bodyPr/>
          <a:lstStyle/>
          <a:p>
            <a:fld id="{D72E14B1-1676-5143-B1F1-177F5E9CFF13}"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4876B-1CC4-0B43-967C-69877A05F2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lnSpc>
                <a:spcPct val="90000"/>
              </a:lnSpc>
            </a:pPr>
            <a:endParaRPr lang="en-US" sz="1100" dirty="0" smtClean="0"/>
          </a:p>
          <a:p>
            <a:pPr>
              <a:lnSpc>
                <a:spcPct val="90000"/>
              </a:lnSpc>
              <a:buFontTx/>
              <a:buNone/>
            </a:pPr>
            <a:endParaRPr lang="en-US" sz="1100" dirty="0" smtClean="0"/>
          </a:p>
        </p:txBody>
      </p:sp>
      <p:sp>
        <p:nvSpPr>
          <p:cNvPr id="54276" name="Slide Number Placeholder 3"/>
          <p:cNvSpPr>
            <a:spLocks noGrp="1"/>
          </p:cNvSpPr>
          <p:nvPr>
            <p:ph type="sldNum" sz="quarter" idx="5"/>
          </p:nvPr>
        </p:nvSpPr>
        <p:spPr>
          <a:noFill/>
        </p:spPr>
        <p:txBody>
          <a:bodyPr/>
          <a:lstStyle/>
          <a:p>
            <a:fld id="{4B1D819A-1AC9-F64A-A254-A2950B07113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0825" cy="6854825"/>
            <a:chOff x="0" y="0"/>
            <a:chExt cx="5758" cy="4318"/>
          </a:xfrm>
        </p:grpSpPr>
        <p:pic>
          <p:nvPicPr>
            <p:cNvPr id="5" name="Picture 3" descr="basispagina_2[1]"/>
            <p:cNvPicPr>
              <a:picLocks noChangeAspect="1" noChangeArrowheads="1"/>
            </p:cNvPicPr>
            <p:nvPr userDrawn="1"/>
          </p:nvPicPr>
          <p:blipFill>
            <a:blip r:embed="rId2" cstate="print"/>
            <a:srcRect/>
            <a:stretch>
              <a:fillRect/>
            </a:stretch>
          </p:blipFill>
          <p:spPr bwMode="auto">
            <a:xfrm>
              <a:off x="0" y="0"/>
              <a:ext cx="5758" cy="4318"/>
            </a:xfrm>
            <a:prstGeom prst="rect">
              <a:avLst/>
            </a:prstGeom>
            <a:noFill/>
            <a:ln w="9525">
              <a:noFill/>
              <a:miter lim="800000"/>
              <a:headEnd/>
              <a:tailEnd/>
            </a:ln>
          </p:spPr>
        </p:pic>
        <p:pic>
          <p:nvPicPr>
            <p:cNvPr id="6" name="Picture 4" descr="pijl_blauw[1]"/>
            <p:cNvPicPr>
              <a:picLocks noChangeAspect="1" noChangeArrowheads="1"/>
            </p:cNvPicPr>
            <p:nvPr userDrawn="1"/>
          </p:nvPicPr>
          <p:blipFill>
            <a:blip r:embed="rId3" cstate="print"/>
            <a:srcRect/>
            <a:stretch>
              <a:fillRect/>
            </a:stretch>
          </p:blipFill>
          <p:spPr bwMode="auto">
            <a:xfrm>
              <a:off x="496" y="210"/>
              <a:ext cx="311" cy="227"/>
            </a:xfrm>
            <a:prstGeom prst="rect">
              <a:avLst/>
            </a:prstGeom>
            <a:noFill/>
            <a:ln w="9525">
              <a:noFill/>
              <a:miter lim="800000"/>
              <a:headEnd/>
              <a:tailEnd/>
            </a:ln>
          </p:spPr>
        </p:pic>
      </p:grpSp>
      <p:sp>
        <p:nvSpPr>
          <p:cNvPr id="249861" name="Rectangle 5"/>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249862"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188913"/>
            <a:ext cx="1709737" cy="5937250"/>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330325" y="188913"/>
            <a:ext cx="4979988" cy="5937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331913" y="2349500"/>
            <a:ext cx="3343275"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7588" y="2349500"/>
            <a:ext cx="334486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188913"/>
            <a:ext cx="1709737" cy="5937250"/>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330325" y="188913"/>
            <a:ext cx="4979988" cy="5937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331913" y="2349500"/>
            <a:ext cx="3343275"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7588" y="2349500"/>
            <a:ext cx="334486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188913"/>
            <a:ext cx="1709737" cy="5937250"/>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330325" y="188913"/>
            <a:ext cx="4979988" cy="5937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331913" y="2349500"/>
            <a:ext cx="3343275"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7588" y="2349500"/>
            <a:ext cx="334486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4" name="Tijdelijke aanduiding voor datum 29"/>
          <p:cNvSpPr>
            <a:spLocks noGrp="1"/>
          </p:cNvSpPr>
          <p:nvPr>
            <p:ph type="dt" sz="half" idx="10"/>
          </p:nvPr>
        </p:nvSpPr>
        <p:spPr/>
        <p:txBody>
          <a:bodyPr/>
          <a:lstStyle>
            <a:lvl1pPr>
              <a:defRPr>
                <a:solidFill>
                  <a:srgbClr val="D1EAEE"/>
                </a:solidFill>
              </a:defRPr>
            </a:lvl1pPr>
          </a:lstStyle>
          <a:p>
            <a:fld id="{2B8E9AE9-D2C6-8947-A612-51B187DDE924}" type="datetime1">
              <a:rPr lang="en-US"/>
              <a:pPr/>
              <a:t>4/21/2011</a:t>
            </a:fld>
            <a:endParaRPr lang="en-US"/>
          </a:p>
        </p:txBody>
      </p:sp>
      <p:sp>
        <p:nvSpPr>
          <p:cNvPr id="5" name="Tijdelijke aanduiding voor voettekst 18"/>
          <p:cNvSpPr>
            <a:spLocks noGrp="1"/>
          </p:cNvSpPr>
          <p:nvPr>
            <p:ph type="ftr" sz="quarter" idx="11"/>
          </p:nvPr>
        </p:nvSpPr>
        <p:spPr/>
        <p:txBody>
          <a:bodyPr/>
          <a:lstStyle>
            <a:lvl1pPr>
              <a:defRPr/>
            </a:lvl1pPr>
          </a:lstStyle>
          <a:p>
            <a:pPr>
              <a:defRPr/>
            </a:pPr>
            <a:endParaRPr lang="en-US"/>
          </a:p>
        </p:txBody>
      </p:sp>
      <p:sp>
        <p:nvSpPr>
          <p:cNvPr id="6" name="Tijdelijke aanduiding voor dianummer 26"/>
          <p:cNvSpPr>
            <a:spLocks noGrp="1"/>
          </p:cNvSpPr>
          <p:nvPr>
            <p:ph type="sldNum" sz="quarter" idx="12"/>
          </p:nvPr>
        </p:nvSpPr>
        <p:spPr/>
        <p:txBody>
          <a:bodyPr/>
          <a:lstStyle>
            <a:lvl1pPr>
              <a:defRPr>
                <a:solidFill>
                  <a:srgbClr val="D1EAEE"/>
                </a:solidFill>
              </a:defRPr>
            </a:lvl1pPr>
          </a:lstStyle>
          <a:p>
            <a:fld id="{8FC3D361-2F57-A045-8D2E-BFFDDAA4853E}" type="slidenum">
              <a:rPr lang="en-US"/>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E61A4D9E-942D-7948-84FB-E9E3C253F365}" type="datetime1">
              <a:rPr lang="en-US"/>
              <a:pPr/>
              <a:t>4/21/2011</a:t>
            </a:fld>
            <a:endParaRPr lang="en-US"/>
          </a:p>
        </p:txBody>
      </p:sp>
      <p:sp>
        <p:nvSpPr>
          <p:cNvPr id="5" name="Tijdelijke aanduiding voor voettekst 21"/>
          <p:cNvSpPr>
            <a:spLocks noGrp="1"/>
          </p:cNvSpPr>
          <p:nvPr>
            <p:ph type="ftr" sz="quarter" idx="11"/>
          </p:nvPr>
        </p:nvSpPr>
        <p:spPr/>
        <p:txBody>
          <a:bodyPr/>
          <a:lstStyle>
            <a:lvl1pPr>
              <a:defRPr/>
            </a:lvl1pPr>
          </a:lstStyle>
          <a:p>
            <a:pPr>
              <a:defRPr/>
            </a:pPr>
            <a:endParaRPr lang="en-US"/>
          </a:p>
        </p:txBody>
      </p:sp>
      <p:sp>
        <p:nvSpPr>
          <p:cNvPr id="6" name="Tijdelijke aanduiding voor dianummer 17"/>
          <p:cNvSpPr>
            <a:spLocks noGrp="1"/>
          </p:cNvSpPr>
          <p:nvPr>
            <p:ph type="sldNum" sz="quarter" idx="12"/>
          </p:nvPr>
        </p:nvSpPr>
        <p:spPr/>
        <p:txBody>
          <a:bodyPr/>
          <a:lstStyle>
            <a:lvl1pPr>
              <a:defRPr/>
            </a:lvl1pPr>
          </a:lstStyle>
          <a:p>
            <a:fld id="{351D4906-E485-BC40-A607-4B401D979149}" type="slidenum">
              <a:rPr lang="en-US"/>
              <a:pPr/>
              <a:t>‹nr.›</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solidFill>
                  <a:srgbClr val="D1EAEE"/>
                </a:solidFill>
              </a:defRPr>
            </a:lvl1pPr>
          </a:lstStyle>
          <a:p>
            <a:fld id="{1C022293-5688-6441-882E-718DA55AFCBB}" type="datetime1">
              <a:rPr lang="en-US"/>
              <a:pPr/>
              <a:t>4/21/2011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solidFill>
                  <a:srgbClr val="D1EAEE"/>
                </a:solidFill>
              </a:defRPr>
            </a:lvl1pPr>
          </a:lstStyle>
          <a:p>
            <a:fld id="{6D3377E8-81F9-B346-93FD-328F2A193391}" type="slidenum">
              <a:rPr lang="en-US"/>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fld id="{8667372E-BF55-4A4A-9C5B-2B4265F86EB4}" type="datetime1">
              <a:rPr lang="en-US"/>
              <a:pPr/>
              <a:t>4/21/2011</a:t>
            </a:fld>
            <a:endParaRPr lang="en-US"/>
          </a:p>
        </p:txBody>
      </p:sp>
      <p:sp>
        <p:nvSpPr>
          <p:cNvPr id="6" name="Tijdelijke aanduiding voor voettekst 21"/>
          <p:cNvSpPr>
            <a:spLocks noGrp="1"/>
          </p:cNvSpPr>
          <p:nvPr>
            <p:ph type="ftr" sz="quarter" idx="11"/>
          </p:nvPr>
        </p:nvSpPr>
        <p:spPr/>
        <p:txBody>
          <a:bodyPr/>
          <a:lstStyle>
            <a:lvl1pPr>
              <a:defRPr/>
            </a:lvl1pPr>
          </a:lstStyle>
          <a:p>
            <a:pPr>
              <a:defRPr/>
            </a:pPr>
            <a:endParaRPr lang="en-US"/>
          </a:p>
        </p:txBody>
      </p:sp>
      <p:sp>
        <p:nvSpPr>
          <p:cNvPr id="7" name="Tijdelijke aanduiding voor dianummer 17"/>
          <p:cNvSpPr>
            <a:spLocks noGrp="1"/>
          </p:cNvSpPr>
          <p:nvPr>
            <p:ph type="sldNum" sz="quarter" idx="12"/>
          </p:nvPr>
        </p:nvSpPr>
        <p:spPr/>
        <p:txBody>
          <a:bodyPr/>
          <a:lstStyle>
            <a:lvl1pPr>
              <a:defRPr/>
            </a:lvl1pPr>
          </a:lstStyle>
          <a:p>
            <a:fld id="{FD02AB52-A671-A441-A3F6-2D66C9F9B87A}" type="slidenum">
              <a:rPr lang="en-US"/>
              <a:pPr/>
              <a:t>‹nr.›</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9"/>
          <p:cNvSpPr>
            <a:spLocks noGrp="1"/>
          </p:cNvSpPr>
          <p:nvPr>
            <p:ph type="dt" sz="half" idx="10"/>
          </p:nvPr>
        </p:nvSpPr>
        <p:spPr/>
        <p:txBody>
          <a:bodyPr/>
          <a:lstStyle>
            <a:lvl1pPr>
              <a:defRPr/>
            </a:lvl1pPr>
          </a:lstStyle>
          <a:p>
            <a:fld id="{CE10263F-FD3D-4243-B957-B20AE98C3724}" type="datetime1">
              <a:rPr lang="en-US"/>
              <a:pPr/>
              <a:t>4/21/2011</a:t>
            </a:fld>
            <a:endParaRPr lang="en-US"/>
          </a:p>
        </p:txBody>
      </p:sp>
      <p:sp>
        <p:nvSpPr>
          <p:cNvPr id="8" name="Tijdelijke aanduiding voor voettekst 21"/>
          <p:cNvSpPr>
            <a:spLocks noGrp="1"/>
          </p:cNvSpPr>
          <p:nvPr>
            <p:ph type="ftr" sz="quarter" idx="11"/>
          </p:nvPr>
        </p:nvSpPr>
        <p:spPr/>
        <p:txBody>
          <a:bodyPr/>
          <a:lstStyle>
            <a:lvl1pPr>
              <a:defRPr/>
            </a:lvl1pPr>
          </a:lstStyle>
          <a:p>
            <a:pPr>
              <a:defRPr/>
            </a:pPr>
            <a:endParaRPr lang="en-US"/>
          </a:p>
        </p:txBody>
      </p:sp>
      <p:sp>
        <p:nvSpPr>
          <p:cNvPr id="9" name="Tijdelijke aanduiding voor dianummer 17"/>
          <p:cNvSpPr>
            <a:spLocks noGrp="1"/>
          </p:cNvSpPr>
          <p:nvPr>
            <p:ph type="sldNum" sz="quarter" idx="12"/>
          </p:nvPr>
        </p:nvSpPr>
        <p:spPr/>
        <p:txBody>
          <a:bodyPr/>
          <a:lstStyle>
            <a:lvl1pPr>
              <a:defRPr/>
            </a:lvl1pPr>
          </a:lstStyle>
          <a:p>
            <a:fld id="{15061141-1822-7742-B000-B450932FF482}"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datum 9"/>
          <p:cNvSpPr>
            <a:spLocks noGrp="1"/>
          </p:cNvSpPr>
          <p:nvPr>
            <p:ph type="dt" sz="half" idx="10"/>
          </p:nvPr>
        </p:nvSpPr>
        <p:spPr/>
        <p:txBody>
          <a:bodyPr/>
          <a:lstStyle>
            <a:lvl1pPr>
              <a:defRPr/>
            </a:lvl1pPr>
          </a:lstStyle>
          <a:p>
            <a:fld id="{09C7CE80-98B5-7D40-A25C-32F0F8743FD0}" type="datetime1">
              <a:rPr lang="en-US"/>
              <a:pPr/>
              <a:t>4/21/2011</a:t>
            </a:fld>
            <a:endParaRPr lang="en-US"/>
          </a:p>
        </p:txBody>
      </p:sp>
      <p:sp>
        <p:nvSpPr>
          <p:cNvPr id="4" name="Tijdelijke aanduiding voor voettekst 21"/>
          <p:cNvSpPr>
            <a:spLocks noGrp="1"/>
          </p:cNvSpPr>
          <p:nvPr>
            <p:ph type="ftr" sz="quarter" idx="11"/>
          </p:nvPr>
        </p:nvSpPr>
        <p:spPr/>
        <p:txBody>
          <a:bodyPr/>
          <a:lstStyle>
            <a:lvl1pPr>
              <a:defRPr/>
            </a:lvl1pPr>
          </a:lstStyle>
          <a:p>
            <a:pPr>
              <a:defRPr/>
            </a:pPr>
            <a:endParaRPr lang="en-US"/>
          </a:p>
        </p:txBody>
      </p:sp>
      <p:sp>
        <p:nvSpPr>
          <p:cNvPr id="5" name="Tijdelijke aanduiding voor dianummer 17"/>
          <p:cNvSpPr>
            <a:spLocks noGrp="1"/>
          </p:cNvSpPr>
          <p:nvPr>
            <p:ph type="sldNum" sz="quarter" idx="12"/>
          </p:nvPr>
        </p:nvSpPr>
        <p:spPr/>
        <p:txBody>
          <a:bodyPr/>
          <a:lstStyle>
            <a:lvl1pPr>
              <a:defRPr/>
            </a:lvl1pPr>
          </a:lstStyle>
          <a:p>
            <a:fld id="{1F7403C1-A80D-294B-8A53-6C88B35F994D}" type="slidenum">
              <a:rPr lang="en-US"/>
              <a:pPr/>
              <a:t>‹nr.›</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p:txBody>
          <a:bodyPr/>
          <a:lstStyle>
            <a:lvl1pPr>
              <a:defRPr/>
            </a:lvl1pPr>
          </a:lstStyle>
          <a:p>
            <a:fld id="{8A6F5451-4E6E-C442-AC8B-2F62BB820197}" type="datetime1">
              <a:rPr lang="en-US"/>
              <a:pPr/>
              <a:t>4/21/2011</a:t>
            </a:fld>
            <a:endParaRPr lang="en-US"/>
          </a:p>
        </p:txBody>
      </p:sp>
      <p:sp>
        <p:nvSpPr>
          <p:cNvPr id="3" name="Tijdelijke aanduiding voor voettekst 21"/>
          <p:cNvSpPr>
            <a:spLocks noGrp="1"/>
          </p:cNvSpPr>
          <p:nvPr>
            <p:ph type="ftr" sz="quarter" idx="11"/>
          </p:nvPr>
        </p:nvSpPr>
        <p:spPr/>
        <p:txBody>
          <a:bodyPr/>
          <a:lstStyle>
            <a:lvl1pPr>
              <a:defRPr/>
            </a:lvl1pPr>
          </a:lstStyle>
          <a:p>
            <a:pPr>
              <a:defRPr/>
            </a:pPr>
            <a:endParaRPr lang="en-US"/>
          </a:p>
        </p:txBody>
      </p:sp>
      <p:sp>
        <p:nvSpPr>
          <p:cNvPr id="4" name="Tijdelijke aanduiding voor dianummer 17"/>
          <p:cNvSpPr>
            <a:spLocks noGrp="1"/>
          </p:cNvSpPr>
          <p:nvPr>
            <p:ph type="sldNum" sz="quarter" idx="12"/>
          </p:nvPr>
        </p:nvSpPr>
        <p:spPr/>
        <p:txBody>
          <a:bodyPr/>
          <a:lstStyle>
            <a:lvl1pPr>
              <a:defRPr/>
            </a:lvl1pPr>
          </a:lstStyle>
          <a:p>
            <a:fld id="{A27854FB-CF42-6A48-B5EA-D1FDC8524632}" type="slidenum">
              <a:rPr lang="en-US"/>
              <a:pPr/>
              <a:t>‹nr.›</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fld id="{CFDDAF38-C41F-294D-885A-5CC7AA770CDC}" type="datetime1">
              <a:rPr lang="en-US"/>
              <a:pPr/>
              <a:t>4/21/2011</a:t>
            </a:fld>
            <a:endParaRPr lang="en-US"/>
          </a:p>
        </p:txBody>
      </p:sp>
      <p:sp>
        <p:nvSpPr>
          <p:cNvPr id="6" name="Tijdelijke aanduiding voor voettekst 21"/>
          <p:cNvSpPr>
            <a:spLocks noGrp="1"/>
          </p:cNvSpPr>
          <p:nvPr>
            <p:ph type="ftr" sz="quarter" idx="11"/>
          </p:nvPr>
        </p:nvSpPr>
        <p:spPr/>
        <p:txBody>
          <a:bodyPr/>
          <a:lstStyle>
            <a:lvl1pPr>
              <a:defRPr/>
            </a:lvl1pPr>
          </a:lstStyle>
          <a:p>
            <a:pPr>
              <a:defRPr/>
            </a:pPr>
            <a:endParaRPr lang="en-US"/>
          </a:p>
        </p:txBody>
      </p:sp>
      <p:sp>
        <p:nvSpPr>
          <p:cNvPr id="7" name="Tijdelijke aanduiding voor dianummer 17"/>
          <p:cNvSpPr>
            <a:spLocks noGrp="1"/>
          </p:cNvSpPr>
          <p:nvPr>
            <p:ph type="sldNum" sz="quarter" idx="12"/>
          </p:nvPr>
        </p:nvSpPr>
        <p:spPr/>
        <p:txBody>
          <a:bodyPr/>
          <a:lstStyle>
            <a:lvl1pPr>
              <a:defRPr/>
            </a:lvl1pPr>
          </a:lstStyle>
          <a:p>
            <a:fld id="{C8584DC3-65AE-C54C-89DB-BF7A0925086F}" type="slidenum">
              <a:rPr lang="en-US"/>
              <a:pPr/>
              <a:t>‹nr.›</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met één afgeknipte en afgeronde hoek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4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prstTxWarp prst="textNoShape">
              <a:avLst/>
            </a:prstTxWarp>
          </a:bodyPr>
          <a:lstStyle/>
          <a:p>
            <a:endParaRPr lang="en-US"/>
          </a:p>
        </p:txBody>
      </p:sp>
      <p:sp>
        <p:nvSpPr>
          <p:cNvPr id="6" name="Rechthoekige driehoek 14"/>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7" name="Vrije v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Vrije v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nl-NL" smtClean="0"/>
              <a:t>Klik om de stijl te bewerken</a:t>
            </a:r>
            <a:endParaRPr lang="en-US"/>
          </a:p>
        </p:txBody>
      </p:sp>
      <p:sp>
        <p:nvSpPr>
          <p:cNvPr id="4" name="Tijdelijke aanduiding voor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nl-NL" smtClean="0"/>
              <a:t>Klik om de modelstijlen te bewerken</a:t>
            </a:r>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4"/>
          <p:cNvSpPr>
            <a:spLocks noGrp="1"/>
          </p:cNvSpPr>
          <p:nvPr>
            <p:ph type="dt" sz="half" idx="10"/>
          </p:nvPr>
        </p:nvSpPr>
        <p:spPr/>
        <p:txBody>
          <a:bodyPr/>
          <a:lstStyle>
            <a:lvl1pPr>
              <a:defRPr/>
            </a:lvl1pPr>
          </a:lstStyle>
          <a:p>
            <a:fld id="{1CF85829-3F94-3243-8D1E-DBB1F5EB2417}" type="datetime1">
              <a:rPr lang="en-US"/>
              <a:pPr/>
              <a:t>4/21/2011</a:t>
            </a:fld>
            <a:endParaRPr lang="en-US"/>
          </a:p>
        </p:txBody>
      </p:sp>
      <p:sp>
        <p:nvSpPr>
          <p:cNvPr id="10" name="Tijdelijke aanduiding voor voettekst 5"/>
          <p:cNvSpPr>
            <a:spLocks noGrp="1"/>
          </p:cNvSpPr>
          <p:nvPr>
            <p:ph type="ftr" sz="quarter" idx="11"/>
          </p:nvPr>
        </p:nvSpPr>
        <p:spPr/>
        <p:txBody>
          <a:bodyPr/>
          <a:lstStyle>
            <a:lvl1pPr>
              <a:defRPr/>
            </a:lvl1pPr>
          </a:lstStyle>
          <a:p>
            <a:pPr>
              <a:defRPr/>
            </a:pPr>
            <a:endParaRPr lang="en-US"/>
          </a:p>
        </p:txBody>
      </p:sp>
      <p:sp>
        <p:nvSpPr>
          <p:cNvPr id="11" name="Tijdelijke aanduiding voor dianummer 6"/>
          <p:cNvSpPr>
            <a:spLocks noGrp="1"/>
          </p:cNvSpPr>
          <p:nvPr>
            <p:ph type="sldNum" sz="quarter" idx="12"/>
          </p:nvPr>
        </p:nvSpPr>
        <p:spPr>
          <a:xfrm>
            <a:off x="8077200" y="6356350"/>
            <a:ext cx="609600" cy="365125"/>
          </a:xfrm>
        </p:spPr>
        <p:txBody>
          <a:bodyPr/>
          <a:lstStyle>
            <a:lvl1pPr>
              <a:defRPr/>
            </a:lvl1pPr>
          </a:lstStyle>
          <a:p>
            <a:fld id="{78ABE05D-4CB4-F14B-B4CB-C85AA32326A9}" type="slidenum">
              <a:rPr lang="en-US"/>
              <a:pPr/>
              <a:t>‹nr.›</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8AFB4620-7AF4-7B48-9AD3-D2932CE163BD}" type="datetime1">
              <a:rPr lang="en-US"/>
              <a:pPr/>
              <a:t>4/21/2011</a:t>
            </a:fld>
            <a:endParaRPr lang="en-US"/>
          </a:p>
        </p:txBody>
      </p:sp>
      <p:sp>
        <p:nvSpPr>
          <p:cNvPr id="5" name="Tijdelijke aanduiding voor voettekst 21"/>
          <p:cNvSpPr>
            <a:spLocks noGrp="1"/>
          </p:cNvSpPr>
          <p:nvPr>
            <p:ph type="ftr" sz="quarter" idx="11"/>
          </p:nvPr>
        </p:nvSpPr>
        <p:spPr/>
        <p:txBody>
          <a:bodyPr/>
          <a:lstStyle>
            <a:lvl1pPr>
              <a:defRPr/>
            </a:lvl1pPr>
          </a:lstStyle>
          <a:p>
            <a:pPr>
              <a:defRPr/>
            </a:pPr>
            <a:endParaRPr lang="en-US"/>
          </a:p>
        </p:txBody>
      </p:sp>
      <p:sp>
        <p:nvSpPr>
          <p:cNvPr id="6" name="Tijdelijke aanduiding voor dianummer 17"/>
          <p:cNvSpPr>
            <a:spLocks noGrp="1"/>
          </p:cNvSpPr>
          <p:nvPr>
            <p:ph type="sldNum" sz="quarter" idx="12"/>
          </p:nvPr>
        </p:nvSpPr>
        <p:spPr/>
        <p:txBody>
          <a:bodyPr/>
          <a:lstStyle>
            <a:lvl1pPr>
              <a:defRPr/>
            </a:lvl1pPr>
          </a:lstStyle>
          <a:p>
            <a:fld id="{6DEF72D9-7FBA-654B-A55E-05D53CFF3A80}" type="slidenum">
              <a:rPr lang="en-US"/>
              <a:pPr/>
              <a:t>‹nr.›</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D52A11C6-E267-0942-8AA2-268540C58F79}" type="datetime1">
              <a:rPr lang="en-US"/>
              <a:pPr/>
              <a:t>4/21/2011</a:t>
            </a:fld>
            <a:endParaRPr lang="en-US"/>
          </a:p>
        </p:txBody>
      </p:sp>
      <p:sp>
        <p:nvSpPr>
          <p:cNvPr id="5" name="Tijdelijke aanduiding voor voettekst 21"/>
          <p:cNvSpPr>
            <a:spLocks noGrp="1"/>
          </p:cNvSpPr>
          <p:nvPr>
            <p:ph type="ftr" sz="quarter" idx="11"/>
          </p:nvPr>
        </p:nvSpPr>
        <p:spPr/>
        <p:txBody>
          <a:bodyPr/>
          <a:lstStyle>
            <a:lvl1pPr>
              <a:defRPr/>
            </a:lvl1pPr>
          </a:lstStyle>
          <a:p>
            <a:pPr>
              <a:defRPr/>
            </a:pPr>
            <a:endParaRPr lang="en-US"/>
          </a:p>
        </p:txBody>
      </p:sp>
      <p:sp>
        <p:nvSpPr>
          <p:cNvPr id="6" name="Tijdelijke aanduiding voor dianummer 17"/>
          <p:cNvSpPr>
            <a:spLocks noGrp="1"/>
          </p:cNvSpPr>
          <p:nvPr>
            <p:ph type="sldNum" sz="quarter" idx="12"/>
          </p:nvPr>
        </p:nvSpPr>
        <p:spPr/>
        <p:txBody>
          <a:bodyPr/>
          <a:lstStyle>
            <a:lvl1pPr>
              <a:defRPr/>
            </a:lvl1pPr>
          </a:lstStyle>
          <a:p>
            <a:fld id="{A04CA1B9-D2AE-C649-94BF-F45268AD724E}" type="slidenum">
              <a:rPr lang="en-US"/>
              <a:pPr/>
              <a:t>‹nr.›</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mn-ea"/>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E92C643-A065-5A4B-AE46-FECC7F251A09}" type="slidenum">
              <a:rPr lang="en-US"/>
              <a:pPr/>
              <a:t>‹nr.›</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370013" y="301625"/>
            <a:ext cx="7313612" cy="606425"/>
          </a:xfrm>
        </p:spPr>
        <p:txBody>
          <a:bodyPr/>
          <a:lstStyle/>
          <a:p>
            <a:r>
              <a:rPr lang="nl-NL" smtClean="0"/>
              <a:t>Klik om de stijl te bewerken</a:t>
            </a:r>
            <a:endParaRPr lang="en-GB"/>
          </a:p>
        </p:txBody>
      </p:sp>
      <p:sp>
        <p:nvSpPr>
          <p:cNvPr id="3" name="Tijdelijke aanduiding voor tabel 2"/>
          <p:cNvSpPr>
            <a:spLocks noGrp="1"/>
          </p:cNvSpPr>
          <p:nvPr>
            <p:ph type="tbl" idx="1"/>
          </p:nvPr>
        </p:nvSpPr>
        <p:spPr>
          <a:xfrm>
            <a:off x="539750" y="1268413"/>
            <a:ext cx="8143875" cy="4673600"/>
          </a:xfrm>
        </p:spPr>
        <p:txBody>
          <a:bodyPr/>
          <a:lstStyle/>
          <a:p>
            <a:pPr lvl="0"/>
            <a:endParaRPr lang="en-GB" noProof="0"/>
          </a:p>
        </p:txBody>
      </p:sp>
      <p:sp>
        <p:nvSpPr>
          <p:cNvPr id="4" name="Tijdelijke aanduiding voor voettekst 3"/>
          <p:cNvSpPr>
            <a:spLocks noGrp="1"/>
          </p:cNvSpPr>
          <p:nvPr>
            <p:ph type="ftr" sz="quarter" idx="10"/>
          </p:nvPr>
        </p:nvSpPr>
        <p:spPr>
          <a:xfrm>
            <a:off x="2268538" y="6248400"/>
            <a:ext cx="4751387" cy="457200"/>
          </a:xfrm>
        </p:spPr>
        <p:txBody>
          <a:bodyPr/>
          <a:lstStyle>
            <a:lvl1pPr>
              <a:defRPr/>
            </a:lvl1pPr>
          </a:lstStyle>
          <a:p>
            <a:pPr>
              <a:defRPr/>
            </a:pPr>
            <a:r>
              <a:rPr lang="en-US"/>
              <a:t>Decentralisation and Local Governance</a:t>
            </a:r>
          </a:p>
        </p:txBody>
      </p:sp>
      <p:sp>
        <p:nvSpPr>
          <p:cNvPr id="5" name="Tijdelijke aanduiding voor dianummer 4"/>
          <p:cNvSpPr>
            <a:spLocks noGrp="1"/>
          </p:cNvSpPr>
          <p:nvPr>
            <p:ph type="sldNum" sz="quarter" idx="11"/>
          </p:nvPr>
        </p:nvSpPr>
        <p:spPr>
          <a:xfrm>
            <a:off x="7524750" y="6248400"/>
            <a:ext cx="1162050" cy="457200"/>
          </a:xfrm>
        </p:spPr>
        <p:txBody>
          <a:bodyPr/>
          <a:lstStyle>
            <a:lvl1pPr>
              <a:defRPr/>
            </a:lvl1pPr>
          </a:lstStyle>
          <a:p>
            <a:fld id="{B54661D0-AD0E-8449-BBF4-D7F93AA844E9}"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userDrawn="1"/>
        </p:nvGrpSpPr>
        <p:grpSpPr bwMode="auto">
          <a:xfrm>
            <a:off x="0" y="0"/>
            <a:ext cx="9140825" cy="6854825"/>
            <a:chOff x="0" y="0"/>
            <a:chExt cx="5758" cy="4318"/>
          </a:xfrm>
        </p:grpSpPr>
        <p:pic>
          <p:nvPicPr>
            <p:cNvPr id="1029" name="Picture 7" descr="basispagina_2[1]"/>
            <p:cNvPicPr>
              <a:picLocks noChangeAspect="1" noChangeArrowheads="1"/>
            </p:cNvPicPr>
            <p:nvPr userDrawn="1"/>
          </p:nvPicPr>
          <p:blipFill>
            <a:blip r:embed="rId13" cstate="print"/>
            <a:srcRect/>
            <a:stretch>
              <a:fillRect/>
            </a:stretch>
          </p:blipFill>
          <p:spPr bwMode="auto">
            <a:xfrm>
              <a:off x="0" y="0"/>
              <a:ext cx="5758" cy="4318"/>
            </a:xfrm>
            <a:prstGeom prst="rect">
              <a:avLst/>
            </a:prstGeom>
            <a:noFill/>
            <a:ln w="9525">
              <a:noFill/>
              <a:miter lim="800000"/>
              <a:headEnd/>
              <a:tailEnd/>
            </a:ln>
          </p:spPr>
        </p:pic>
        <p:pic>
          <p:nvPicPr>
            <p:cNvPr id="1030" name="Picture 8" descr="pijl_blauw[1]"/>
            <p:cNvPicPr>
              <a:picLocks noChangeAspect="1" noChangeArrowheads="1"/>
            </p:cNvPicPr>
            <p:nvPr userDrawn="1"/>
          </p:nvPicPr>
          <p:blipFill>
            <a:blip r:embed="rId14" cstate="print"/>
            <a:srcRect/>
            <a:stretch>
              <a:fillRect/>
            </a:stretch>
          </p:blipFill>
          <p:spPr bwMode="auto">
            <a:xfrm>
              <a:off x="496" y="210"/>
              <a:ext cx="311" cy="227"/>
            </a:xfrm>
            <a:prstGeom prst="rect">
              <a:avLst/>
            </a:prstGeom>
            <a:noFill/>
            <a:ln w="9525">
              <a:noFill/>
              <a:miter lim="800000"/>
              <a:headEnd/>
              <a:tailEnd/>
            </a:ln>
          </p:spPr>
        </p:pic>
      </p:grpSp>
      <p:sp>
        <p:nvSpPr>
          <p:cNvPr id="1027" name="Rectangle 9"/>
          <p:cNvSpPr>
            <a:spLocks noGrp="1" noChangeArrowheads="1"/>
          </p:cNvSpPr>
          <p:nvPr>
            <p:ph type="title"/>
          </p:nvPr>
        </p:nvSpPr>
        <p:spPr bwMode="auto">
          <a:xfrm>
            <a:off x="1330325" y="188913"/>
            <a:ext cx="6840538"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 Klik om het opmaakprofiel te bewerken</a:t>
            </a:r>
          </a:p>
        </p:txBody>
      </p:sp>
      <p:sp>
        <p:nvSpPr>
          <p:cNvPr id="1028" name="Rectangle 11"/>
          <p:cNvSpPr>
            <a:spLocks noGrp="1" noChangeArrowheads="1"/>
          </p:cNvSpPr>
          <p:nvPr>
            <p:ph type="body" idx="1"/>
          </p:nvPr>
        </p:nvSpPr>
        <p:spPr bwMode="auto">
          <a:xfrm>
            <a:off x="1331913" y="2349500"/>
            <a:ext cx="6840537"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4633"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l" rtl="0" eaLnBrk="0" fontAlgn="base" hangingPunct="0">
        <a:spcBef>
          <a:spcPct val="0"/>
        </a:spcBef>
        <a:spcAft>
          <a:spcPct val="0"/>
        </a:spcAft>
        <a:defRPr sz="3600" b="1">
          <a:solidFill>
            <a:srgbClr val="00B6DC"/>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00B6DC"/>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00B6DC"/>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00B6DC"/>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00B6DC"/>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rgbClr val="00B6DC"/>
          </a:solidFill>
          <a:latin typeface="Arial" charset="0"/>
        </a:defRPr>
      </a:lvl6pPr>
      <a:lvl7pPr marL="914400" algn="l" rtl="0" fontAlgn="base">
        <a:spcBef>
          <a:spcPct val="0"/>
        </a:spcBef>
        <a:spcAft>
          <a:spcPct val="0"/>
        </a:spcAft>
        <a:defRPr sz="3600" b="1">
          <a:solidFill>
            <a:srgbClr val="00B6DC"/>
          </a:solidFill>
          <a:latin typeface="Arial" charset="0"/>
        </a:defRPr>
      </a:lvl7pPr>
      <a:lvl8pPr marL="1371600" algn="l" rtl="0" fontAlgn="base">
        <a:spcBef>
          <a:spcPct val="0"/>
        </a:spcBef>
        <a:spcAft>
          <a:spcPct val="0"/>
        </a:spcAft>
        <a:defRPr sz="3600" b="1">
          <a:solidFill>
            <a:srgbClr val="00B6DC"/>
          </a:solidFill>
          <a:latin typeface="Arial" charset="0"/>
        </a:defRPr>
      </a:lvl8pPr>
      <a:lvl9pPr marL="1828800" algn="l" rtl="0" fontAlgn="base">
        <a:spcBef>
          <a:spcPct val="0"/>
        </a:spcBef>
        <a:spcAft>
          <a:spcPct val="0"/>
        </a:spcAft>
        <a:defRPr sz="3600" b="1">
          <a:solidFill>
            <a:srgbClr val="00B6DC"/>
          </a:solidFill>
          <a:latin typeface="Arial" charset="0"/>
        </a:defRPr>
      </a:lvl9pPr>
    </p:titleStyle>
    <p:bodyStyle>
      <a:lvl1pPr marL="342900" indent="-342900" algn="l" rtl="0" eaLnBrk="0" fontAlgn="base" hangingPunct="0">
        <a:spcBef>
          <a:spcPct val="20000"/>
        </a:spcBef>
        <a:spcAft>
          <a:spcPct val="0"/>
        </a:spcAft>
        <a:buBlip>
          <a:blip r:embed="rId15"/>
        </a:buBlip>
        <a:defRPr sz="28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8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800">
          <a:solidFill>
            <a:schemeClr val="bg1"/>
          </a:solidFill>
          <a:latin typeface="+mn-lt"/>
          <a:ea typeface="ＭＳ Ｐゴシック" charset="-128"/>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7"/>
          <p:cNvGrpSpPr>
            <a:grpSpLocks/>
          </p:cNvGrpSpPr>
          <p:nvPr userDrawn="1"/>
        </p:nvGrpSpPr>
        <p:grpSpPr bwMode="auto">
          <a:xfrm>
            <a:off x="0" y="0"/>
            <a:ext cx="9140825" cy="6854825"/>
            <a:chOff x="0" y="0"/>
            <a:chExt cx="5758" cy="4318"/>
          </a:xfrm>
        </p:grpSpPr>
        <p:pic>
          <p:nvPicPr>
            <p:cNvPr id="2053" name="Picture 6" descr="training_2[6]"/>
            <p:cNvPicPr>
              <a:picLocks noChangeAspect="1" noChangeArrowheads="1"/>
            </p:cNvPicPr>
            <p:nvPr userDrawn="1"/>
          </p:nvPicPr>
          <p:blipFill>
            <a:blip r:embed="rId13" cstate="print"/>
            <a:srcRect/>
            <a:stretch>
              <a:fillRect/>
            </a:stretch>
          </p:blipFill>
          <p:spPr bwMode="auto">
            <a:xfrm>
              <a:off x="0" y="0"/>
              <a:ext cx="5758" cy="4318"/>
            </a:xfrm>
            <a:prstGeom prst="rect">
              <a:avLst/>
            </a:prstGeom>
            <a:noFill/>
            <a:ln w="9525">
              <a:noFill/>
              <a:miter lim="800000"/>
              <a:headEnd/>
              <a:tailEnd/>
            </a:ln>
          </p:spPr>
        </p:pic>
        <p:pic>
          <p:nvPicPr>
            <p:cNvPr id="2054" name="Picture 5" descr="pijl_wit[6]"/>
            <p:cNvPicPr>
              <a:picLocks noChangeAspect="1" noChangeArrowheads="1"/>
            </p:cNvPicPr>
            <p:nvPr userDrawn="1"/>
          </p:nvPicPr>
          <p:blipFill>
            <a:blip r:embed="rId14" cstate="print"/>
            <a:srcRect/>
            <a:stretch>
              <a:fillRect/>
            </a:stretch>
          </p:blipFill>
          <p:spPr bwMode="auto">
            <a:xfrm>
              <a:off x="497" y="210"/>
              <a:ext cx="311" cy="226"/>
            </a:xfrm>
            <a:prstGeom prst="rect">
              <a:avLst/>
            </a:prstGeom>
            <a:noFill/>
            <a:ln w="9525">
              <a:noFill/>
              <a:miter lim="800000"/>
              <a:headEnd/>
              <a:tailEnd/>
            </a:ln>
          </p:spPr>
        </p:pic>
      </p:grpSp>
      <p:sp>
        <p:nvSpPr>
          <p:cNvPr id="2051" name="Rectangle 3"/>
          <p:cNvSpPr>
            <a:spLocks noGrp="1" noChangeArrowheads="1"/>
          </p:cNvSpPr>
          <p:nvPr>
            <p:ph type="title"/>
          </p:nvPr>
        </p:nvSpPr>
        <p:spPr bwMode="auto">
          <a:xfrm>
            <a:off x="1330325" y="188913"/>
            <a:ext cx="6840538"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 Klik om het opmaakprofiel te bewerken</a:t>
            </a:r>
          </a:p>
        </p:txBody>
      </p:sp>
      <p:sp>
        <p:nvSpPr>
          <p:cNvPr id="2052" name="Rectangle 4"/>
          <p:cNvSpPr>
            <a:spLocks noGrp="1" noChangeArrowheads="1"/>
          </p:cNvSpPr>
          <p:nvPr>
            <p:ph type="body" idx="1"/>
          </p:nvPr>
        </p:nvSpPr>
        <p:spPr bwMode="auto">
          <a:xfrm>
            <a:off x="1331913" y="2349500"/>
            <a:ext cx="6840537"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rtl="0" eaLnBrk="0" fontAlgn="base" hangingPunct="0">
        <a:spcBef>
          <a:spcPct val="0"/>
        </a:spcBef>
        <a:spcAft>
          <a:spcPct val="0"/>
        </a:spcAft>
        <a:defRPr sz="24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500">
          <a:solidFill>
            <a:srgbClr val="00B15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500">
          <a:solidFill>
            <a:srgbClr val="00B15A"/>
          </a:solidFill>
          <a:latin typeface="+mn-lt"/>
          <a:ea typeface="ＭＳ Ｐゴシック" charset="-128"/>
        </a:defRPr>
      </a:lvl2pPr>
      <a:lvl3pPr marL="1143000" indent="-228600" algn="l" rtl="0" eaLnBrk="0" fontAlgn="base" hangingPunct="0">
        <a:spcBef>
          <a:spcPct val="20000"/>
        </a:spcBef>
        <a:spcAft>
          <a:spcPct val="0"/>
        </a:spcAft>
        <a:buChar char="•"/>
        <a:defRPr sz="1500">
          <a:solidFill>
            <a:srgbClr val="00B15A"/>
          </a:solidFill>
          <a:latin typeface="+mn-lt"/>
          <a:ea typeface="ＭＳ Ｐゴシック" charset="-128"/>
        </a:defRPr>
      </a:lvl3pPr>
      <a:lvl4pPr marL="1600200" indent="-228600" algn="l" rtl="0" eaLnBrk="0" fontAlgn="base" hangingPunct="0">
        <a:spcBef>
          <a:spcPct val="20000"/>
        </a:spcBef>
        <a:spcAft>
          <a:spcPct val="0"/>
        </a:spcAft>
        <a:buChar char="–"/>
        <a:defRPr sz="1500">
          <a:solidFill>
            <a:srgbClr val="00B15A"/>
          </a:solidFill>
          <a:latin typeface="+mn-lt"/>
          <a:ea typeface="ＭＳ Ｐゴシック" charset="-128"/>
        </a:defRPr>
      </a:lvl4pPr>
      <a:lvl5pPr marL="2057400" indent="-228600" algn="l" rtl="0" eaLnBrk="0" fontAlgn="base" hangingPunct="0">
        <a:spcBef>
          <a:spcPct val="20000"/>
        </a:spcBef>
        <a:spcAft>
          <a:spcPct val="0"/>
        </a:spcAft>
        <a:buChar char="»"/>
        <a:defRPr sz="1500">
          <a:solidFill>
            <a:srgbClr val="00B15A"/>
          </a:solidFill>
          <a:latin typeface="+mn-lt"/>
          <a:ea typeface="ＭＳ Ｐゴシック" charset="-128"/>
        </a:defRPr>
      </a:lvl5pPr>
      <a:lvl6pPr marL="2514600" indent="-228600" algn="l" rtl="0" fontAlgn="base">
        <a:spcBef>
          <a:spcPct val="20000"/>
        </a:spcBef>
        <a:spcAft>
          <a:spcPct val="0"/>
        </a:spcAft>
        <a:buChar char="»"/>
        <a:defRPr sz="1500">
          <a:solidFill>
            <a:srgbClr val="00B15A"/>
          </a:solidFill>
          <a:latin typeface="+mn-lt"/>
        </a:defRPr>
      </a:lvl6pPr>
      <a:lvl7pPr marL="2971800" indent="-228600" algn="l" rtl="0" fontAlgn="base">
        <a:spcBef>
          <a:spcPct val="20000"/>
        </a:spcBef>
        <a:spcAft>
          <a:spcPct val="0"/>
        </a:spcAft>
        <a:buChar char="»"/>
        <a:defRPr sz="1500">
          <a:solidFill>
            <a:srgbClr val="00B15A"/>
          </a:solidFill>
          <a:latin typeface="+mn-lt"/>
        </a:defRPr>
      </a:lvl7pPr>
      <a:lvl8pPr marL="3429000" indent="-228600" algn="l" rtl="0" fontAlgn="base">
        <a:spcBef>
          <a:spcPct val="20000"/>
        </a:spcBef>
        <a:spcAft>
          <a:spcPct val="0"/>
        </a:spcAft>
        <a:buChar char="»"/>
        <a:defRPr sz="1500">
          <a:solidFill>
            <a:srgbClr val="00B15A"/>
          </a:solidFill>
          <a:latin typeface="+mn-lt"/>
        </a:defRPr>
      </a:lvl8pPr>
      <a:lvl9pPr marL="3886200" indent="-228600" algn="l" rtl="0" fontAlgn="base">
        <a:spcBef>
          <a:spcPct val="20000"/>
        </a:spcBef>
        <a:spcAft>
          <a:spcPct val="0"/>
        </a:spcAft>
        <a:buChar char="»"/>
        <a:defRPr sz="1500">
          <a:solidFill>
            <a:srgbClr val="00B15A"/>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1"/>
          <p:cNvGrpSpPr>
            <a:grpSpLocks/>
          </p:cNvGrpSpPr>
          <p:nvPr userDrawn="1"/>
        </p:nvGrpSpPr>
        <p:grpSpPr bwMode="auto">
          <a:xfrm>
            <a:off x="0" y="0"/>
            <a:ext cx="9140825" cy="6854825"/>
            <a:chOff x="0" y="0"/>
            <a:chExt cx="5758" cy="4318"/>
          </a:xfrm>
        </p:grpSpPr>
        <p:pic>
          <p:nvPicPr>
            <p:cNvPr id="3077" name="Picture 7" descr="training_1[6]"/>
            <p:cNvPicPr>
              <a:picLocks noChangeAspect="1" noChangeArrowheads="1"/>
            </p:cNvPicPr>
            <p:nvPr userDrawn="1"/>
          </p:nvPicPr>
          <p:blipFill>
            <a:blip r:embed="rId13" cstate="print"/>
            <a:srcRect/>
            <a:stretch>
              <a:fillRect/>
            </a:stretch>
          </p:blipFill>
          <p:spPr bwMode="auto">
            <a:xfrm>
              <a:off x="0" y="0"/>
              <a:ext cx="5758" cy="4318"/>
            </a:xfrm>
            <a:prstGeom prst="rect">
              <a:avLst/>
            </a:prstGeom>
            <a:noFill/>
            <a:ln w="9525">
              <a:noFill/>
              <a:miter lim="800000"/>
              <a:headEnd/>
              <a:tailEnd/>
            </a:ln>
          </p:spPr>
        </p:pic>
        <p:pic>
          <p:nvPicPr>
            <p:cNvPr id="3078" name="Picture 10" descr="pijl_wit[6]"/>
            <p:cNvPicPr>
              <a:picLocks noChangeAspect="1" noChangeArrowheads="1"/>
            </p:cNvPicPr>
            <p:nvPr userDrawn="1"/>
          </p:nvPicPr>
          <p:blipFill>
            <a:blip r:embed="rId14" cstate="print"/>
            <a:srcRect/>
            <a:stretch>
              <a:fillRect/>
            </a:stretch>
          </p:blipFill>
          <p:spPr bwMode="auto">
            <a:xfrm>
              <a:off x="497" y="210"/>
              <a:ext cx="311" cy="226"/>
            </a:xfrm>
            <a:prstGeom prst="rect">
              <a:avLst/>
            </a:prstGeom>
            <a:noFill/>
            <a:ln w="9525">
              <a:noFill/>
              <a:miter lim="800000"/>
              <a:headEnd/>
              <a:tailEnd/>
            </a:ln>
          </p:spPr>
        </p:pic>
      </p:grpSp>
      <p:sp>
        <p:nvSpPr>
          <p:cNvPr id="3075" name="Rectangle 8"/>
          <p:cNvSpPr>
            <a:spLocks noGrp="1" noChangeArrowheads="1"/>
          </p:cNvSpPr>
          <p:nvPr>
            <p:ph type="title"/>
          </p:nvPr>
        </p:nvSpPr>
        <p:spPr bwMode="auto">
          <a:xfrm>
            <a:off x="1330325" y="188913"/>
            <a:ext cx="6840538"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 Klik om het opmaakprofiel te bewerken</a:t>
            </a:r>
          </a:p>
        </p:txBody>
      </p:sp>
      <p:sp>
        <p:nvSpPr>
          <p:cNvPr id="3076" name="Rectangle 9"/>
          <p:cNvSpPr>
            <a:spLocks noGrp="1" noChangeArrowheads="1"/>
          </p:cNvSpPr>
          <p:nvPr>
            <p:ph type="body" idx="1"/>
          </p:nvPr>
        </p:nvSpPr>
        <p:spPr bwMode="auto">
          <a:xfrm>
            <a:off x="1331913" y="2349500"/>
            <a:ext cx="6840537"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l" rtl="0" eaLnBrk="0" fontAlgn="base" hangingPunct="0">
        <a:spcBef>
          <a:spcPct val="0"/>
        </a:spcBef>
        <a:spcAft>
          <a:spcPct val="0"/>
        </a:spcAft>
        <a:defRPr sz="24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500">
          <a:solidFill>
            <a:srgbClr val="E54097"/>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500">
          <a:solidFill>
            <a:srgbClr val="E54097"/>
          </a:solidFill>
          <a:latin typeface="+mn-lt"/>
          <a:ea typeface="ＭＳ Ｐゴシック" charset="-128"/>
        </a:defRPr>
      </a:lvl2pPr>
      <a:lvl3pPr marL="1143000" indent="-228600" algn="l" rtl="0" eaLnBrk="0" fontAlgn="base" hangingPunct="0">
        <a:spcBef>
          <a:spcPct val="20000"/>
        </a:spcBef>
        <a:spcAft>
          <a:spcPct val="0"/>
        </a:spcAft>
        <a:buChar char="•"/>
        <a:defRPr sz="1500">
          <a:solidFill>
            <a:srgbClr val="E54097"/>
          </a:solidFill>
          <a:latin typeface="+mn-lt"/>
          <a:ea typeface="ＭＳ Ｐゴシック" charset="-128"/>
        </a:defRPr>
      </a:lvl3pPr>
      <a:lvl4pPr marL="1600200" indent="-228600" algn="l" rtl="0" eaLnBrk="0" fontAlgn="base" hangingPunct="0">
        <a:spcBef>
          <a:spcPct val="20000"/>
        </a:spcBef>
        <a:spcAft>
          <a:spcPct val="0"/>
        </a:spcAft>
        <a:buChar char="–"/>
        <a:defRPr sz="1500">
          <a:solidFill>
            <a:srgbClr val="E54097"/>
          </a:solidFill>
          <a:latin typeface="+mn-lt"/>
          <a:ea typeface="ＭＳ Ｐゴシック" charset="-128"/>
        </a:defRPr>
      </a:lvl4pPr>
      <a:lvl5pPr marL="2057400" indent="-228600" algn="l" rtl="0" eaLnBrk="0" fontAlgn="base" hangingPunct="0">
        <a:spcBef>
          <a:spcPct val="20000"/>
        </a:spcBef>
        <a:spcAft>
          <a:spcPct val="0"/>
        </a:spcAft>
        <a:buChar char="»"/>
        <a:defRPr sz="1500">
          <a:solidFill>
            <a:srgbClr val="E54097"/>
          </a:solidFill>
          <a:latin typeface="+mn-lt"/>
          <a:ea typeface="ＭＳ Ｐゴシック" charset="-128"/>
        </a:defRPr>
      </a:lvl5pPr>
      <a:lvl6pPr marL="2514600" indent="-228600" algn="l" rtl="0" fontAlgn="base">
        <a:spcBef>
          <a:spcPct val="20000"/>
        </a:spcBef>
        <a:spcAft>
          <a:spcPct val="0"/>
        </a:spcAft>
        <a:buChar char="»"/>
        <a:defRPr sz="1500">
          <a:solidFill>
            <a:srgbClr val="E54097"/>
          </a:solidFill>
          <a:latin typeface="+mn-lt"/>
        </a:defRPr>
      </a:lvl6pPr>
      <a:lvl7pPr marL="2971800" indent="-228600" algn="l" rtl="0" fontAlgn="base">
        <a:spcBef>
          <a:spcPct val="20000"/>
        </a:spcBef>
        <a:spcAft>
          <a:spcPct val="0"/>
        </a:spcAft>
        <a:buChar char="»"/>
        <a:defRPr sz="1500">
          <a:solidFill>
            <a:srgbClr val="E54097"/>
          </a:solidFill>
          <a:latin typeface="+mn-lt"/>
        </a:defRPr>
      </a:lvl7pPr>
      <a:lvl8pPr marL="3429000" indent="-228600" algn="l" rtl="0" fontAlgn="base">
        <a:spcBef>
          <a:spcPct val="20000"/>
        </a:spcBef>
        <a:spcAft>
          <a:spcPct val="0"/>
        </a:spcAft>
        <a:buChar char="»"/>
        <a:defRPr sz="1500">
          <a:solidFill>
            <a:srgbClr val="E54097"/>
          </a:solidFill>
          <a:latin typeface="+mn-lt"/>
        </a:defRPr>
      </a:lvl8pPr>
      <a:lvl9pPr marL="3886200" indent="-228600" algn="l" rtl="0" fontAlgn="base">
        <a:spcBef>
          <a:spcPct val="20000"/>
        </a:spcBef>
        <a:spcAft>
          <a:spcPct val="0"/>
        </a:spcAft>
        <a:buChar char="»"/>
        <a:defRPr sz="1500">
          <a:solidFill>
            <a:srgbClr val="E54097"/>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slotpagina[6]"/>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Vrije v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5124" name="Tijdelijke aanduiding voor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nl-NL"/>
              <a:t>Klik om de stijl te bewerken</a:t>
            </a:r>
            <a:endParaRPr lang="en-US"/>
          </a:p>
        </p:txBody>
      </p:sp>
      <p:sp>
        <p:nvSpPr>
          <p:cNvPr id="5125" name="Tijdelijke aanduiding voor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fld id="{16ECC9AF-7277-AE40-BDBA-C2C126165D93}" type="datetime1">
              <a:rPr lang="en-US"/>
              <a:pPr/>
              <a:t>4/21/2011</a:t>
            </a:fld>
            <a:endParaRPr lang="en-US"/>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cs typeface="+mn-cs"/>
              </a:defRPr>
            </a:lvl1pPr>
          </a:lstStyle>
          <a:p>
            <a:pPr>
              <a:defRPr/>
            </a:pPr>
            <a:endParaRPr lang="en-US"/>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3D9A6245-7520-E74C-9A6D-78D34C5D6DC6}" type="slidenum">
              <a:rPr lang="en-US"/>
              <a:pPr/>
              <a:t>‹nr.›</a:t>
            </a:fld>
            <a:endParaRPr lang="en-US"/>
          </a:p>
        </p:txBody>
      </p:sp>
      <p:grpSp>
        <p:nvGrpSpPr>
          <p:cNvPr id="5129" name="Groep 1"/>
          <p:cNvGrpSpPr>
            <a:grpSpLocks/>
          </p:cNvGrpSpPr>
          <p:nvPr/>
        </p:nvGrpSpPr>
        <p:grpSpPr bwMode="auto">
          <a:xfrm>
            <a:off x="-19050" y="203200"/>
            <a:ext cx="9180513" cy="647700"/>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ea typeface="+mn-ea"/>
                <a:cs typeface="+mn-cs"/>
              </a:endParaRPr>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ea typeface="+mn-ea"/>
                <a:cs typeface="+mn-cs"/>
              </a:endParaRPr>
            </a:p>
          </p:txBody>
        </p:sp>
      </p:grpSp>
    </p:spTree>
  </p:cSld>
  <p:clrMap bg1="lt1" tx1="dk1" bg2="lt2" tx2="dk2" accent1="accent1" accent2="accent2" accent3="accent3" accent4="accent4" accent5="accent5" accent6="accent6" hlink="hlink" folHlink="folHlink"/>
  <p:sldLayoutIdLst>
    <p:sldLayoutId id="2147484634" r:id="rId1"/>
    <p:sldLayoutId id="2147484625" r:id="rId2"/>
    <p:sldLayoutId id="2147484635" r:id="rId3"/>
    <p:sldLayoutId id="2147484626" r:id="rId4"/>
    <p:sldLayoutId id="2147484627" r:id="rId5"/>
    <p:sldLayoutId id="2147484628" r:id="rId6"/>
    <p:sldLayoutId id="2147484629" r:id="rId7"/>
    <p:sldLayoutId id="2147484630" r:id="rId8"/>
    <p:sldLayoutId id="2147484636" r:id="rId9"/>
    <p:sldLayoutId id="2147484631" r:id="rId10"/>
    <p:sldLayoutId id="2147484632" r:id="rId11"/>
    <p:sldLayoutId id="2147484638" r:id="rId12"/>
    <p:sldLayoutId id="2147484639" r:id="rId13"/>
  </p:sldLayoutIdLst>
  <p:txStyles>
    <p:titleStyle>
      <a:lvl1pPr algn="l" rtl="0" eaLnBrk="0" fontAlgn="base" hangingPunct="0">
        <a:spcBef>
          <a:spcPct val="0"/>
        </a:spcBef>
        <a:spcAft>
          <a:spcPct val="0"/>
        </a:spcAft>
        <a:defRPr sz="5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533400" y="1143000"/>
            <a:ext cx="7851648" cy="2209800"/>
          </a:xfrm>
        </p:spPr>
        <p:txBody>
          <a:bodyPr>
            <a:normAutofit fontScale="90000"/>
          </a:bodyPr>
          <a:lstStyle/>
          <a:p>
            <a:pPr>
              <a:defRPr/>
            </a:pPr>
            <a:r>
              <a:rPr lang="en-US" dirty="0" smtClean="0"/>
              <a:t>Assessing/</a:t>
            </a:r>
            <a:r>
              <a:rPr lang="en-US" dirty="0" err="1" smtClean="0"/>
              <a:t>analysing</a:t>
            </a:r>
            <a:r>
              <a:rPr lang="en-US" dirty="0" smtClean="0"/>
              <a:t/>
            </a:r>
            <a:br>
              <a:rPr lang="en-US" dirty="0" smtClean="0"/>
            </a:br>
            <a:r>
              <a:rPr lang="en-US" dirty="0" smtClean="0"/>
              <a:t>local governance and </a:t>
            </a:r>
            <a:r>
              <a:rPr lang="en-US" dirty="0" err="1" smtClean="0"/>
              <a:t>decentralisation</a:t>
            </a:r>
            <a:endParaRPr lang="en-US" dirty="0"/>
          </a:p>
        </p:txBody>
      </p:sp>
      <p:sp>
        <p:nvSpPr>
          <p:cNvPr id="12291" name="Rectangle 5"/>
          <p:cNvSpPr>
            <a:spLocks noGrp="1" noChangeArrowheads="1"/>
          </p:cNvSpPr>
          <p:nvPr>
            <p:ph type="subTitle" idx="1"/>
          </p:nvPr>
        </p:nvSpPr>
        <p:spPr>
          <a:xfrm>
            <a:off x="533400" y="3428999"/>
            <a:ext cx="7854950" cy="1552575"/>
          </a:xfrm>
        </p:spPr>
        <p:txBody>
          <a:bodyPr/>
          <a:lstStyle/>
          <a:p>
            <a:pPr marR="0"/>
            <a:r>
              <a:rPr lang="en-GB" dirty="0"/>
              <a:t>Harmonisation, Decentralisation and Local Governance</a:t>
            </a:r>
          </a:p>
        </p:txBody>
      </p:sp>
      <p:pic>
        <p:nvPicPr>
          <p:cNvPr id="12292" name="Afbeelding 0" descr="Train4logo.jpg"/>
          <p:cNvPicPr>
            <a:picLocks noChangeAspect="1" noChangeArrowheads="1"/>
          </p:cNvPicPr>
          <p:nvPr/>
        </p:nvPicPr>
        <p:blipFill>
          <a:blip r:embed="rId3" cstate="print"/>
          <a:srcRect/>
          <a:stretch>
            <a:fillRect/>
          </a:stretch>
        </p:blipFill>
        <p:spPr bwMode="auto">
          <a:xfrm>
            <a:off x="1371600" y="5791200"/>
            <a:ext cx="3186113" cy="852488"/>
          </a:xfrm>
          <a:prstGeom prst="rect">
            <a:avLst/>
          </a:prstGeom>
          <a:noFill/>
          <a:ln w="9525">
            <a:noFill/>
            <a:miter lim="800000"/>
            <a:headEnd/>
            <a:tailEnd/>
          </a:ln>
        </p:spPr>
      </p:pic>
      <p:pic>
        <p:nvPicPr>
          <p:cNvPr id="12293" name="Afbeelding 1" descr="logoLGD copy.jpg"/>
          <p:cNvPicPr>
            <a:picLocks noChangeAspect="1" noChangeArrowheads="1"/>
          </p:cNvPicPr>
          <p:nvPr/>
        </p:nvPicPr>
        <p:blipFill>
          <a:blip r:embed="rId4" cstate="print"/>
          <a:srcRect/>
          <a:stretch>
            <a:fillRect/>
          </a:stretch>
        </p:blipFill>
        <p:spPr bwMode="auto">
          <a:xfrm>
            <a:off x="5410200" y="5791200"/>
            <a:ext cx="3138488" cy="85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2910" y="857232"/>
            <a:ext cx="8043890" cy="1143000"/>
          </a:xfrm>
        </p:spPr>
        <p:txBody>
          <a:bodyPr/>
          <a:lstStyle/>
          <a:p>
            <a:r>
              <a:rPr lang="en-US" sz="3600" dirty="0" smtClean="0"/>
              <a:t>2. What is the purpose of the assessment?</a:t>
            </a:r>
            <a:r>
              <a:rPr lang="en-US" sz="3600" dirty="0" smtClean="0">
                <a:solidFill>
                  <a:schemeClr val="bg2">
                    <a:lumMod val="50000"/>
                  </a:schemeClr>
                </a:solidFill>
              </a:rPr>
              <a:t/>
            </a:r>
            <a:br>
              <a:rPr lang="en-US" sz="3600" dirty="0" smtClean="0">
                <a:solidFill>
                  <a:schemeClr val="bg2">
                    <a:lumMod val="50000"/>
                  </a:schemeClr>
                </a:solidFill>
              </a:rPr>
            </a:br>
            <a:endParaRPr lang="en-GB" sz="3600" dirty="0"/>
          </a:p>
        </p:txBody>
      </p:sp>
      <p:sp>
        <p:nvSpPr>
          <p:cNvPr id="18434" name="Content Placeholder 2"/>
          <p:cNvSpPr>
            <a:spLocks noGrp="1"/>
          </p:cNvSpPr>
          <p:nvPr>
            <p:ph idx="1"/>
          </p:nvPr>
        </p:nvSpPr>
        <p:spPr>
          <a:xfrm>
            <a:off x="571472" y="1500174"/>
            <a:ext cx="7929618" cy="4389437"/>
          </a:xfrm>
        </p:spPr>
        <p:txBody>
          <a:bodyPr/>
          <a:lstStyle/>
          <a:p>
            <a:r>
              <a:rPr lang="en-US" dirty="0" smtClean="0"/>
              <a:t>The purpose (or purposes) of the assessment ought to influence or inform the choice of methodology or the choice of tools. </a:t>
            </a:r>
          </a:p>
          <a:p>
            <a:r>
              <a:rPr lang="en-US" dirty="0" smtClean="0"/>
              <a:t>Governance assessments (including those at local level) broadly serve three sets of purposes or uses:</a:t>
            </a:r>
          </a:p>
          <a:p>
            <a:pPr lvl="1">
              <a:buFontTx/>
              <a:buChar char="-"/>
            </a:pPr>
            <a:r>
              <a:rPr lang="en-US" dirty="0" smtClean="0"/>
              <a:t>Those mainly related to donor decisions and concerns</a:t>
            </a:r>
          </a:p>
          <a:p>
            <a:pPr lvl="1">
              <a:buFontTx/>
              <a:buChar char="-"/>
            </a:pPr>
            <a:r>
              <a:rPr lang="en-US" dirty="0" smtClean="0"/>
              <a:t>Those related to general donor-partner cooperation</a:t>
            </a:r>
          </a:p>
          <a:p>
            <a:pPr lvl="1">
              <a:buFontTx/>
              <a:buChar char="-"/>
            </a:pPr>
            <a:r>
              <a:rPr lang="en-US" dirty="0" smtClean="0"/>
              <a:t>Those related to the promotion of domestic governance reform processes</a:t>
            </a:r>
          </a:p>
          <a:p>
            <a:pPr>
              <a:buFont typeface="Wingdings 2" charset="2"/>
              <a:buNone/>
            </a:pPr>
            <a:endParaRPr lang="en-US" sz="2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85786" y="704850"/>
            <a:ext cx="7901014" cy="1143000"/>
          </a:xfrm>
        </p:spPr>
        <p:txBody>
          <a:bodyPr/>
          <a:lstStyle/>
          <a:p>
            <a:r>
              <a:rPr lang="en-US" sz="3600" dirty="0" smtClean="0"/>
              <a:t>3. What approaches are taken to data and analysis?</a:t>
            </a:r>
            <a:endParaRPr lang="en-GB" sz="3600" dirty="0"/>
          </a:p>
        </p:txBody>
      </p:sp>
      <p:sp>
        <p:nvSpPr>
          <p:cNvPr id="18434" name="Content Placeholder 2"/>
          <p:cNvSpPr>
            <a:spLocks noGrp="1"/>
          </p:cNvSpPr>
          <p:nvPr>
            <p:ph idx="1"/>
          </p:nvPr>
        </p:nvSpPr>
        <p:spPr/>
        <p:txBody>
          <a:bodyPr/>
          <a:lstStyle/>
          <a:p>
            <a:pPr>
              <a:lnSpc>
                <a:spcPct val="90000"/>
              </a:lnSpc>
            </a:pPr>
            <a:r>
              <a:rPr lang="en-US" sz="2800" dirty="0" smtClean="0"/>
              <a:t>Quantitative indicators: these enable cross-country referencing or in country comparisons</a:t>
            </a:r>
          </a:p>
          <a:p>
            <a:pPr>
              <a:lnSpc>
                <a:spcPct val="90000"/>
              </a:lnSpc>
            </a:pPr>
            <a:r>
              <a:rPr lang="en-US" sz="2800" dirty="0" smtClean="0"/>
              <a:t>Qualitative/narrative description and analysis: these may draw on various sources</a:t>
            </a:r>
          </a:p>
          <a:p>
            <a:pPr>
              <a:lnSpc>
                <a:spcPct val="90000"/>
              </a:lnSpc>
            </a:pPr>
            <a:r>
              <a:rPr lang="en-US" sz="2800" dirty="0" smtClean="0"/>
              <a:t>And a focus on power issues, on diverging interests and incentives</a:t>
            </a:r>
          </a:p>
          <a:p>
            <a:pPr>
              <a:lnSpc>
                <a:spcPct val="90000"/>
              </a:lnSpc>
              <a:buNone/>
            </a:pPr>
            <a:r>
              <a:rPr lang="en-US" sz="2800" u="sng" dirty="0" smtClean="0"/>
              <a:t>Remarks: </a:t>
            </a:r>
          </a:p>
          <a:p>
            <a:pPr lvl="1">
              <a:lnSpc>
                <a:spcPct val="90000"/>
              </a:lnSpc>
              <a:buFontTx/>
              <a:buChar char="-"/>
            </a:pPr>
            <a:r>
              <a:rPr lang="en-US" dirty="0" smtClean="0"/>
              <a:t>One tool can can apply one or several of these approaches</a:t>
            </a:r>
          </a:p>
          <a:p>
            <a:pPr lvl="1">
              <a:lnSpc>
                <a:spcPct val="90000"/>
              </a:lnSpc>
              <a:buFontTx/>
              <a:buChar char="-"/>
            </a:pPr>
            <a:r>
              <a:rPr lang="en-US" dirty="0" smtClean="0"/>
              <a:t>At local level, existing data systems are weaker than those that inform indicator based assessments at country level</a:t>
            </a:r>
          </a:p>
          <a:p>
            <a:pPr>
              <a:lnSpc>
                <a:spcPct val="90000"/>
              </a:lnSpc>
              <a:buFontTx/>
              <a:buChar char="-"/>
            </a:pPr>
            <a:endParaRPr lang="en-US" sz="2800" dirty="0" smtClean="0"/>
          </a:p>
          <a:p>
            <a:pPr marL="514350" indent="-514350">
              <a:buNone/>
            </a:pPr>
            <a:endParaRPr lang="en-US" dirty="0" smtClean="0">
              <a:solidFill>
                <a:srgbClr val="000000"/>
              </a:solidFill>
            </a:endParaRPr>
          </a:p>
          <a:p>
            <a:pPr marL="514350" indent="-514350">
              <a:buNone/>
            </a:pPr>
            <a:endParaRPr lang="en-US" dirty="0" smtClean="0">
              <a:solidFill>
                <a:srgbClr val="FF0000"/>
              </a:solidFill>
            </a:endParaRPr>
          </a:p>
          <a:p>
            <a:endParaRPr lang="en-US" dirty="0" smtClean="0"/>
          </a:p>
          <a:p>
            <a:pPr>
              <a:buFont typeface="Wingdings 2" charset="2"/>
              <a:buNone/>
            </a:pP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0034" y="857232"/>
            <a:ext cx="8229600" cy="1143000"/>
          </a:xfrm>
        </p:spPr>
        <p:txBody>
          <a:bodyPr/>
          <a:lstStyle/>
          <a:p>
            <a:r>
              <a:rPr lang="en-US" sz="3600" dirty="0" smtClean="0"/>
              <a:t>4. What role do country partners play in the assessment process?</a:t>
            </a:r>
            <a:endParaRPr lang="en-GB" sz="3600" dirty="0"/>
          </a:p>
        </p:txBody>
      </p:sp>
      <p:sp>
        <p:nvSpPr>
          <p:cNvPr id="19459" name="Content Placeholder 2"/>
          <p:cNvSpPr>
            <a:spLocks noGrp="1"/>
          </p:cNvSpPr>
          <p:nvPr>
            <p:ph idx="1"/>
          </p:nvPr>
        </p:nvSpPr>
        <p:spPr>
          <a:xfrm>
            <a:off x="428596" y="2000240"/>
            <a:ext cx="8229600" cy="4389437"/>
          </a:xfrm>
        </p:spPr>
        <p:txBody>
          <a:bodyPr/>
          <a:lstStyle/>
          <a:p>
            <a:pPr marL="441325" indent="-441325">
              <a:buFont typeface="Wingdings 2" charset="2"/>
              <a:buNone/>
            </a:pPr>
            <a:r>
              <a:rPr lang="en-US" sz="2800" b="1" i="1" dirty="0" smtClean="0">
                <a:solidFill>
                  <a:srgbClr val="000000"/>
                </a:solidFill>
              </a:rPr>
              <a:t>There </a:t>
            </a:r>
            <a:r>
              <a:rPr lang="en-US" sz="2800" b="1" i="1" dirty="0">
                <a:solidFill>
                  <a:srgbClr val="000000"/>
                </a:solidFill>
              </a:rPr>
              <a:t>are three possibilities:</a:t>
            </a:r>
          </a:p>
          <a:p>
            <a:pPr marL="441325" indent="-441325">
              <a:buFontTx/>
              <a:buChar char="-"/>
            </a:pPr>
            <a:r>
              <a:rPr lang="en-US" sz="2800" dirty="0"/>
              <a:t>The assessment is performed by aid agencies with little or no role played by partner country actors, </a:t>
            </a:r>
          </a:p>
          <a:p>
            <a:pPr marL="441325" indent="-441325">
              <a:buFontTx/>
              <a:buChar char="-"/>
            </a:pPr>
            <a:r>
              <a:rPr lang="en-US" sz="2800" dirty="0"/>
              <a:t>performed by aid agencies with some role played by partner country actors, or</a:t>
            </a:r>
          </a:p>
          <a:p>
            <a:pPr marL="441325" indent="-441325">
              <a:buFontTx/>
              <a:buChar char="-"/>
            </a:pPr>
            <a:r>
              <a:rPr lang="en-US" sz="2800" dirty="0"/>
              <a:t>designed and performed jointly by partner country actors and the aid agency/agencies.</a:t>
            </a:r>
          </a:p>
          <a:p>
            <a:pPr marL="441325" indent="-441325"/>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500034" y="1500174"/>
            <a:ext cx="7851648" cy="2209800"/>
          </a:xfrm>
        </p:spPr>
        <p:txBody>
          <a:bodyPr>
            <a:normAutofit fontScale="90000"/>
          </a:bodyPr>
          <a:lstStyle/>
          <a:p>
            <a:pPr>
              <a:defRPr/>
            </a:pPr>
            <a:r>
              <a:rPr lang="en-US" sz="6000" dirty="0" smtClean="0"/>
              <a:t>Assessment tools for local governance and </a:t>
            </a:r>
            <a:r>
              <a:rPr lang="en-US" sz="6000" dirty="0" err="1" smtClean="0"/>
              <a:t>decentralisation</a:t>
            </a:r>
            <a:endParaRPr lang="en-US" dirty="0"/>
          </a:p>
        </p:txBody>
      </p:sp>
      <p:sp>
        <p:nvSpPr>
          <p:cNvPr id="12291" name="Rectangle 5"/>
          <p:cNvSpPr>
            <a:spLocks noGrp="1" noChangeArrowheads="1"/>
          </p:cNvSpPr>
          <p:nvPr>
            <p:ph type="subTitle" idx="1"/>
          </p:nvPr>
        </p:nvSpPr>
        <p:spPr>
          <a:xfrm>
            <a:off x="500034" y="3786190"/>
            <a:ext cx="7854950" cy="1552575"/>
          </a:xfrm>
        </p:spPr>
        <p:txBody>
          <a:bodyPr/>
          <a:lstStyle/>
          <a:p>
            <a:pPr marL="246063" lvl="1" algn="r">
              <a:tabLst>
                <a:tab pos="0" algn="l"/>
              </a:tabLst>
            </a:pPr>
            <a:r>
              <a:rPr lang="en-US" sz="2800" dirty="0" smtClean="0"/>
              <a:t>UNDP’s Source Guide</a:t>
            </a:r>
          </a:p>
          <a:p>
            <a:pPr marL="246063" lvl="1" algn="r">
              <a:tabLst>
                <a:tab pos="0" algn="l"/>
              </a:tabLst>
            </a:pPr>
            <a:r>
              <a:rPr lang="en-US" sz="2800" dirty="0" smtClean="0"/>
              <a:t>How to find the appropriate assessment tool?</a:t>
            </a:r>
          </a:p>
          <a:p>
            <a:pPr marL="246063" lvl="1" algn="r">
              <a:tabLst>
                <a:tab pos="0" algn="l"/>
              </a:tabLst>
            </a:pPr>
            <a:r>
              <a:rPr lang="en-US" sz="2800" dirty="0" smtClean="0"/>
              <a:t> Small group discussion</a:t>
            </a:r>
          </a:p>
          <a:p>
            <a:pPr marL="246063" lvl="1" algn="r">
              <a:tabLst>
                <a:tab pos="0" algn="l"/>
              </a:tabLst>
            </a:pPr>
            <a:r>
              <a:rPr lang="en-US" sz="2800" dirty="0" smtClean="0"/>
              <a:t>Local Public Finance Assessment tools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What does the Source Guide cover?</a:t>
            </a:r>
            <a:endParaRPr lang="en-US" sz="3900" dirty="0"/>
          </a:p>
        </p:txBody>
      </p:sp>
      <p:sp>
        <p:nvSpPr>
          <p:cNvPr id="3" name="Content Placeholder 2"/>
          <p:cNvSpPr>
            <a:spLocks noGrp="1"/>
          </p:cNvSpPr>
          <p:nvPr>
            <p:ph idx="1"/>
          </p:nvPr>
        </p:nvSpPr>
        <p:spPr>
          <a:xfrm>
            <a:off x="457200" y="1935163"/>
            <a:ext cx="8229600" cy="4922837"/>
          </a:xfrm>
        </p:spPr>
        <p:txBody>
          <a:bodyPr/>
          <a:lstStyle/>
          <a:p>
            <a:r>
              <a:rPr lang="en-US" dirty="0" smtClean="0"/>
              <a:t>The Source Guide presents 22 tools and methodologies for assessing local governance</a:t>
            </a:r>
          </a:p>
          <a:p>
            <a:r>
              <a:rPr lang="en-US" b="1" dirty="0" smtClean="0"/>
              <a:t>No blueprint is offered</a:t>
            </a:r>
            <a:r>
              <a:rPr lang="en-US" dirty="0" smtClean="0"/>
              <a:t>: rather, the Source Guide provides basic ingredients and guidance from which to develop new context specific assessment approaches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How to find the appropriate tool or source?</a:t>
            </a:r>
            <a:endParaRPr lang="en-US" sz="3900" dirty="0"/>
          </a:p>
        </p:txBody>
      </p:sp>
      <p:sp>
        <p:nvSpPr>
          <p:cNvPr id="3" name="Content Placeholder 2"/>
          <p:cNvSpPr>
            <a:spLocks noGrp="1"/>
          </p:cNvSpPr>
          <p:nvPr>
            <p:ph idx="1"/>
          </p:nvPr>
        </p:nvSpPr>
        <p:spPr/>
        <p:txBody>
          <a:bodyPr/>
          <a:lstStyle/>
          <a:p>
            <a:r>
              <a:rPr lang="en-US" dirty="0" smtClean="0"/>
              <a:t>The 22 assessment tools or sources are grouped in three categories:</a:t>
            </a:r>
          </a:p>
          <a:p>
            <a:pPr marL="881063" lvl="1" indent="-514350">
              <a:buAutoNum type="arabicPeriod"/>
            </a:pPr>
            <a:r>
              <a:rPr lang="en-US" dirty="0" smtClean="0"/>
              <a:t>Approaches based on multiple stakeholders</a:t>
            </a:r>
          </a:p>
          <a:p>
            <a:pPr marL="881063" lvl="1" indent="-514350">
              <a:buAutoNum type="arabicPeriod"/>
            </a:pPr>
            <a:r>
              <a:rPr lang="en-US" dirty="0" smtClean="0"/>
              <a:t>Approaches based on citizen perspectives</a:t>
            </a:r>
          </a:p>
          <a:p>
            <a:pPr marL="881063" lvl="1" indent="-514350">
              <a:buAutoNum type="arabicPeriod"/>
            </a:pPr>
            <a:r>
              <a:rPr lang="en-US" dirty="0" smtClean="0"/>
              <a:t>Self-assessments by local government institution</a:t>
            </a:r>
          </a:p>
          <a:p>
            <a:pPr marL="881063" lvl="1" indent="-514350">
              <a:buNone/>
            </a:pPr>
            <a:endParaRPr lang="en-US" dirty="0" smtClean="0"/>
          </a:p>
          <a:p>
            <a:r>
              <a:rPr lang="en-US" dirty="0" smtClean="0"/>
              <a:t>An overview of the tools is schematically presented (see next slide) </a:t>
            </a:r>
          </a:p>
          <a:p>
            <a:r>
              <a:rPr lang="en-US" dirty="0" smtClean="0"/>
              <a:t>And more detailed information on each tool is provided in the Source Guide </a:t>
            </a:r>
          </a:p>
          <a:p>
            <a:endParaRPr lang="en-US" dirty="0" smtClean="0"/>
          </a:p>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785794"/>
            <a:ext cx="7800972" cy="428628"/>
          </a:xfrm>
        </p:spPr>
        <p:txBody>
          <a:bodyPr/>
          <a:lstStyle/>
          <a:p>
            <a:r>
              <a:rPr lang="en-GB" sz="3600" dirty="0" smtClean="0"/>
              <a:t>Main features of the tools</a:t>
            </a:r>
            <a:endParaRPr lang="en-US" sz="3600" dirty="0"/>
          </a:p>
        </p:txBody>
      </p:sp>
      <p:graphicFrame>
        <p:nvGraphicFramePr>
          <p:cNvPr id="4" name="Content Placeholder 3"/>
          <p:cNvGraphicFramePr>
            <a:graphicFrameLocks noGrp="1"/>
          </p:cNvGraphicFramePr>
          <p:nvPr>
            <p:ph idx="1"/>
          </p:nvPr>
        </p:nvGraphicFramePr>
        <p:xfrm>
          <a:off x="642910" y="1410541"/>
          <a:ext cx="8072493" cy="4613913"/>
        </p:xfrm>
        <a:graphic>
          <a:graphicData uri="http://schemas.openxmlformats.org/drawingml/2006/table">
            <a:tbl>
              <a:tblPr firstRow="1" bandRow="1">
                <a:tableStyleId>{5C22544A-7EE6-4342-B048-85BDC9FD1C3A}</a:tableStyleId>
              </a:tblPr>
              <a:tblGrid>
                <a:gridCol w="1571636"/>
                <a:gridCol w="1612925"/>
                <a:gridCol w="1530347"/>
                <a:gridCol w="1500198"/>
                <a:gridCol w="1857387"/>
              </a:tblGrid>
              <a:tr h="1170525">
                <a:tc>
                  <a:txBody>
                    <a:bodyPr/>
                    <a:lstStyle/>
                    <a:p>
                      <a:pPr algn="ctr"/>
                      <a:r>
                        <a:rPr lang="en-US" sz="1800" dirty="0" smtClean="0"/>
                        <a:t>Cost-benefit</a:t>
                      </a:r>
                      <a:r>
                        <a:rPr lang="en-US" sz="1800" baseline="0" dirty="0" smtClean="0"/>
                        <a:t> analysis</a:t>
                      </a:r>
                      <a:endParaRPr lang="en-US" sz="1800" dirty="0"/>
                    </a:p>
                  </a:txBody>
                  <a:tcPr anchor="ctr"/>
                </a:tc>
                <a:tc>
                  <a:txBody>
                    <a:bodyPr/>
                    <a:lstStyle/>
                    <a:p>
                      <a:pPr algn="ctr"/>
                      <a:r>
                        <a:rPr kumimoji="0" lang="en-US" sz="1800" b="1" kern="1200" dirty="0" smtClean="0">
                          <a:solidFill>
                            <a:schemeClr val="lt1"/>
                          </a:solidFill>
                          <a:latin typeface="+mn-lt"/>
                          <a:ea typeface="+mn-ea"/>
                          <a:cs typeface="+mn-cs"/>
                        </a:rPr>
                        <a:t>Purpose</a:t>
                      </a:r>
                      <a:endParaRPr kumimoji="0" lang="en-US" sz="1800" b="1" kern="1200" dirty="0">
                        <a:solidFill>
                          <a:schemeClr val="lt1"/>
                        </a:solidFill>
                        <a:latin typeface="+mn-lt"/>
                        <a:ea typeface="+mn-ea"/>
                        <a:cs typeface="+mn-cs"/>
                      </a:endParaRPr>
                    </a:p>
                  </a:txBody>
                  <a:tcPr anchor="ctr"/>
                </a:tc>
                <a:tc>
                  <a:txBody>
                    <a:bodyPr/>
                    <a:lstStyle/>
                    <a:p>
                      <a:pPr algn="ctr"/>
                      <a:r>
                        <a:rPr kumimoji="0" lang="en-US" sz="1800" b="1" kern="1200" dirty="0" smtClean="0">
                          <a:solidFill>
                            <a:schemeClr val="lt1"/>
                          </a:solidFill>
                          <a:latin typeface="+mn-lt"/>
                          <a:ea typeface="+mn-ea"/>
                          <a:cs typeface="+mn-cs"/>
                        </a:rPr>
                        <a:t>Information sources</a:t>
                      </a:r>
                      <a:endParaRPr kumimoji="0" lang="en-US" sz="1800" b="1" kern="1200" dirty="0">
                        <a:solidFill>
                          <a:schemeClr val="lt1"/>
                        </a:solidFill>
                        <a:latin typeface="+mn-lt"/>
                        <a:ea typeface="+mn-ea"/>
                        <a:cs typeface="+mn-cs"/>
                      </a:endParaRPr>
                    </a:p>
                  </a:txBody>
                  <a:tcPr anchor="ctr"/>
                </a:tc>
                <a:tc>
                  <a:txBody>
                    <a:bodyPr/>
                    <a:lstStyle/>
                    <a:p>
                      <a:pPr algn="ctr"/>
                      <a:r>
                        <a:rPr kumimoji="0" lang="en-US" sz="1800" b="1" kern="1200" dirty="0" smtClean="0">
                          <a:solidFill>
                            <a:schemeClr val="lt1"/>
                          </a:solidFill>
                          <a:latin typeface="+mn-lt"/>
                          <a:ea typeface="+mn-ea"/>
                          <a:cs typeface="+mn-cs"/>
                        </a:rPr>
                        <a:t>Lead actor(s) applying the tool</a:t>
                      </a:r>
                      <a:endParaRPr kumimoji="0" lang="en-US" sz="1800" b="1" kern="1200" dirty="0">
                        <a:solidFill>
                          <a:schemeClr val="lt1"/>
                        </a:solidFill>
                        <a:latin typeface="+mn-lt"/>
                        <a:ea typeface="+mn-ea"/>
                        <a:cs typeface="+mn-cs"/>
                      </a:endParaRPr>
                    </a:p>
                  </a:txBody>
                  <a:tcPr anchor="ctr"/>
                </a:tc>
                <a:tc>
                  <a:txBody>
                    <a:bodyPr/>
                    <a:lstStyle/>
                    <a:p>
                      <a:pPr algn="ctr"/>
                      <a:r>
                        <a:rPr kumimoji="0" lang="en-US" sz="1800" b="1" kern="1200" dirty="0" smtClean="0">
                          <a:solidFill>
                            <a:schemeClr val="lt1"/>
                          </a:solidFill>
                          <a:latin typeface="+mn-lt"/>
                          <a:ea typeface="+mn-ea"/>
                          <a:cs typeface="+mn-cs"/>
                        </a:rPr>
                        <a:t>Explicit poverty  or gender measures</a:t>
                      </a:r>
                      <a:endParaRPr kumimoji="0" lang="en-US" sz="1800" b="1" kern="1200" dirty="0">
                        <a:solidFill>
                          <a:schemeClr val="lt1"/>
                        </a:solidFill>
                        <a:latin typeface="+mn-lt"/>
                        <a:ea typeface="+mn-ea"/>
                        <a:cs typeface="+mn-cs"/>
                      </a:endParaRPr>
                    </a:p>
                  </a:txBody>
                  <a:tcPr anchor="ctr"/>
                </a:tc>
              </a:tr>
              <a:tr h="3425193">
                <a:tc>
                  <a:txBody>
                    <a:bodyPr/>
                    <a:lstStyle/>
                    <a:p>
                      <a:r>
                        <a:rPr kumimoji="0" lang="en-US" sz="1600" i="0" kern="1200" baseline="0" dirty="0" smtClean="0">
                          <a:solidFill>
                            <a:schemeClr val="dk1"/>
                          </a:solidFill>
                          <a:latin typeface="Arial" pitchFamily="34" charset="0"/>
                          <a:ea typeface="+mn-ea"/>
                          <a:cs typeface="Arial" pitchFamily="34" charset="0"/>
                        </a:rPr>
                        <a:t>1) Quick, cheap &amp;</a:t>
                      </a:r>
                    </a:p>
                    <a:p>
                      <a:r>
                        <a:rPr kumimoji="0" lang="en-US" sz="1600" i="0" kern="1200" baseline="0" dirty="0" smtClean="0">
                          <a:solidFill>
                            <a:schemeClr val="dk1"/>
                          </a:solidFill>
                          <a:latin typeface="Arial" pitchFamily="34" charset="0"/>
                          <a:ea typeface="+mn-ea"/>
                          <a:cs typeface="Arial" pitchFamily="34" charset="0"/>
                        </a:rPr>
                        <a:t>‘indicative’ findings, or</a:t>
                      </a:r>
                    </a:p>
                    <a:p>
                      <a:endParaRPr kumimoji="0" lang="en-US" sz="1600" i="0" kern="1200" baseline="0" dirty="0" smtClean="0">
                        <a:solidFill>
                          <a:schemeClr val="dk1"/>
                        </a:solidFill>
                        <a:latin typeface="Arial" pitchFamily="34" charset="0"/>
                        <a:ea typeface="+mn-ea"/>
                        <a:cs typeface="Arial" pitchFamily="34" charset="0"/>
                      </a:endParaRPr>
                    </a:p>
                    <a:p>
                      <a:r>
                        <a:rPr kumimoji="0" lang="en-US" sz="1600" i="0" kern="1200" baseline="0" dirty="0" smtClean="0">
                          <a:solidFill>
                            <a:schemeClr val="dk1"/>
                          </a:solidFill>
                          <a:latin typeface="Arial" pitchFamily="34" charset="0"/>
                          <a:ea typeface="+mn-ea"/>
                          <a:cs typeface="Arial" pitchFamily="34" charset="0"/>
                        </a:rPr>
                        <a:t>2) Longer, costlier &amp;</a:t>
                      </a:r>
                    </a:p>
                    <a:p>
                      <a:r>
                        <a:rPr kumimoji="0" lang="en-US" sz="1600" i="0" kern="1200" baseline="0" dirty="0" smtClean="0">
                          <a:solidFill>
                            <a:schemeClr val="dk1"/>
                          </a:solidFill>
                          <a:latin typeface="Arial" pitchFamily="34" charset="0"/>
                          <a:ea typeface="+mn-ea"/>
                          <a:cs typeface="Arial" pitchFamily="34" charset="0"/>
                        </a:rPr>
                        <a:t>more detailed/</a:t>
                      </a:r>
                    </a:p>
                    <a:p>
                      <a:r>
                        <a:rPr kumimoji="0" lang="en-US" sz="1600" i="0" kern="1200" baseline="0" dirty="0" smtClean="0">
                          <a:solidFill>
                            <a:schemeClr val="dk1"/>
                          </a:solidFill>
                          <a:latin typeface="Arial" pitchFamily="34" charset="0"/>
                          <a:ea typeface="+mn-ea"/>
                          <a:cs typeface="Arial" pitchFamily="34" charset="0"/>
                        </a:rPr>
                        <a:t>reliable findings</a:t>
                      </a:r>
                      <a:endParaRPr lang="en-US" sz="1600" i="0" dirty="0">
                        <a:latin typeface="Arial" pitchFamily="34" charset="0"/>
                        <a:cs typeface="Arial" pitchFamily="34" charset="0"/>
                      </a:endParaRPr>
                    </a:p>
                  </a:txBody>
                  <a:tcPr/>
                </a:tc>
                <a:tc>
                  <a:txBody>
                    <a:bodyPr/>
                    <a:lstStyle/>
                    <a:p>
                      <a:r>
                        <a:rPr kumimoji="0" lang="en-US" sz="1600" i="0" kern="1200" baseline="0" dirty="0" smtClean="0">
                          <a:solidFill>
                            <a:schemeClr val="dk1"/>
                          </a:solidFill>
                          <a:latin typeface="Arial" pitchFamily="34" charset="0"/>
                          <a:ea typeface="+mn-ea"/>
                          <a:cs typeface="Arial" pitchFamily="34" charset="0"/>
                        </a:rPr>
                        <a:t>1) Diagnostic to</a:t>
                      </a:r>
                    </a:p>
                    <a:p>
                      <a:r>
                        <a:rPr kumimoji="0" lang="en-US" sz="1600" i="0" kern="1200" baseline="0" dirty="0" smtClean="0">
                          <a:solidFill>
                            <a:schemeClr val="dk1"/>
                          </a:solidFill>
                          <a:latin typeface="Arial" pitchFamily="34" charset="0"/>
                          <a:ea typeface="+mn-ea"/>
                          <a:cs typeface="Arial" pitchFamily="34" charset="0"/>
                        </a:rPr>
                        <a:t>inform policymaking</a:t>
                      </a:r>
                    </a:p>
                    <a:p>
                      <a:r>
                        <a:rPr kumimoji="0" lang="en-US" sz="1600" i="0" kern="1200" baseline="0" dirty="0" smtClean="0">
                          <a:solidFill>
                            <a:schemeClr val="dk1"/>
                          </a:solidFill>
                          <a:latin typeface="Arial" pitchFamily="34" charset="0"/>
                          <a:ea typeface="+mn-ea"/>
                          <a:cs typeface="Arial" pitchFamily="34" charset="0"/>
                        </a:rPr>
                        <a:t>&amp; priority setting, or</a:t>
                      </a:r>
                    </a:p>
                    <a:p>
                      <a:endParaRPr kumimoji="0" lang="en-US" sz="1600" i="0" kern="1200" baseline="0" dirty="0" smtClean="0">
                        <a:solidFill>
                          <a:schemeClr val="dk1"/>
                        </a:solidFill>
                        <a:latin typeface="Arial" pitchFamily="34" charset="0"/>
                        <a:ea typeface="+mn-ea"/>
                        <a:cs typeface="Arial" pitchFamily="34" charset="0"/>
                      </a:endParaRPr>
                    </a:p>
                    <a:p>
                      <a:r>
                        <a:rPr kumimoji="0" lang="en-US" sz="1600" i="0" kern="1200" baseline="0" dirty="0" smtClean="0">
                          <a:solidFill>
                            <a:schemeClr val="dk1"/>
                          </a:solidFill>
                          <a:latin typeface="Arial" pitchFamily="34" charset="0"/>
                          <a:ea typeface="+mn-ea"/>
                          <a:cs typeface="Arial" pitchFamily="34" charset="0"/>
                        </a:rPr>
                        <a:t>2) Capacity</a:t>
                      </a:r>
                    </a:p>
                    <a:p>
                      <a:r>
                        <a:rPr kumimoji="0" lang="en-US" sz="1600" i="0" kern="1200" baseline="0" dirty="0" smtClean="0">
                          <a:solidFill>
                            <a:schemeClr val="dk1"/>
                          </a:solidFill>
                          <a:latin typeface="Arial" pitchFamily="34" charset="0"/>
                          <a:ea typeface="+mn-ea"/>
                          <a:cs typeface="Arial" pitchFamily="34" charset="0"/>
                        </a:rPr>
                        <a:t>development to</a:t>
                      </a:r>
                    </a:p>
                    <a:p>
                      <a:r>
                        <a:rPr kumimoji="0" lang="en-US" sz="1600" i="0" kern="1200" baseline="0" dirty="0" smtClean="0">
                          <a:solidFill>
                            <a:schemeClr val="dk1"/>
                          </a:solidFill>
                          <a:latin typeface="Arial" pitchFamily="34" charset="0"/>
                          <a:ea typeface="+mn-ea"/>
                          <a:cs typeface="Arial" pitchFamily="34" charset="0"/>
                        </a:rPr>
                        <a:t>facilitate</a:t>
                      </a:r>
                    </a:p>
                    <a:p>
                      <a:r>
                        <a:rPr kumimoji="0" lang="en-US" sz="1600" i="0" kern="1200" baseline="0" dirty="0" smtClean="0">
                          <a:solidFill>
                            <a:schemeClr val="dk1"/>
                          </a:solidFill>
                          <a:latin typeface="Arial" pitchFamily="34" charset="0"/>
                          <a:ea typeface="+mn-ea"/>
                          <a:cs typeface="Arial" pitchFamily="34" charset="0"/>
                        </a:rPr>
                        <a:t>engagement of</a:t>
                      </a:r>
                    </a:p>
                    <a:p>
                      <a:r>
                        <a:rPr kumimoji="0" lang="en-US" sz="1600" i="0" kern="1200" baseline="0" dirty="0" smtClean="0">
                          <a:solidFill>
                            <a:schemeClr val="dk1"/>
                          </a:solidFill>
                          <a:latin typeface="Arial" pitchFamily="34" charset="0"/>
                          <a:ea typeface="+mn-ea"/>
                          <a:cs typeface="Arial" pitchFamily="34" charset="0"/>
                        </a:rPr>
                        <a:t>citizen in governance</a:t>
                      </a:r>
                    </a:p>
                    <a:p>
                      <a:r>
                        <a:rPr kumimoji="0" lang="en-US" sz="1600" i="0" kern="1200" baseline="0" dirty="0" smtClean="0">
                          <a:solidFill>
                            <a:schemeClr val="dk1"/>
                          </a:solidFill>
                          <a:latin typeface="Arial" pitchFamily="34" charset="0"/>
                          <a:ea typeface="+mn-ea"/>
                          <a:cs typeface="Arial" pitchFamily="34" charset="0"/>
                        </a:rPr>
                        <a:t>Processes</a:t>
                      </a:r>
                      <a:endParaRPr kumimoji="0" lang="en-US" sz="1600" i="0" kern="1200" baseline="0" dirty="0">
                        <a:solidFill>
                          <a:schemeClr val="dk1"/>
                        </a:solidFill>
                        <a:latin typeface="Arial" pitchFamily="34" charset="0"/>
                        <a:ea typeface="+mn-ea"/>
                        <a:cs typeface="Arial" pitchFamily="34" charset="0"/>
                      </a:endParaRPr>
                    </a:p>
                  </a:txBody>
                  <a:tcPr/>
                </a:tc>
                <a:tc>
                  <a:txBody>
                    <a:bodyPr/>
                    <a:lstStyle/>
                    <a:p>
                      <a:r>
                        <a:rPr kumimoji="0" lang="en-US" sz="1600" i="0" kern="1200" baseline="0" dirty="0" smtClean="0">
                          <a:solidFill>
                            <a:schemeClr val="dk1"/>
                          </a:solidFill>
                          <a:latin typeface="Arial" pitchFamily="34" charset="0"/>
                          <a:ea typeface="+mn-ea"/>
                          <a:cs typeface="Arial" pitchFamily="34" charset="0"/>
                        </a:rPr>
                        <a:t>1) Objective</a:t>
                      </a:r>
                    </a:p>
                    <a:p>
                      <a:r>
                        <a:rPr kumimoji="0" lang="en-US" sz="1600" i="0" kern="1200" baseline="0" dirty="0" smtClean="0">
                          <a:solidFill>
                            <a:schemeClr val="dk1"/>
                          </a:solidFill>
                          <a:latin typeface="Arial" pitchFamily="34" charset="0"/>
                          <a:ea typeface="+mn-ea"/>
                          <a:cs typeface="Arial" pitchFamily="34" charset="0"/>
                        </a:rPr>
                        <a:t>and/or</a:t>
                      </a:r>
                    </a:p>
                    <a:p>
                      <a:endParaRPr/>
                    </a:p>
                    <a:p>
                      <a:r>
                        <a:rPr kumimoji="0" lang="en-US" sz="1600" i="0" kern="1200" baseline="0" dirty="0" smtClean="0">
                          <a:solidFill>
                            <a:schemeClr val="dk1"/>
                          </a:solidFill>
                          <a:latin typeface="Arial" pitchFamily="34" charset="0"/>
                          <a:ea typeface="+mn-ea"/>
                          <a:cs typeface="Arial" pitchFamily="34" charset="0"/>
                        </a:rPr>
                        <a:t>2) Subjective</a:t>
                      </a:r>
                      <a:endParaRPr lang="en-US" sz="1600" i="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i="0" kern="1200" dirty="0" smtClean="0">
                          <a:solidFill>
                            <a:schemeClr val="dk1"/>
                          </a:solidFill>
                          <a:latin typeface="Arial" pitchFamily="34" charset="0"/>
                          <a:ea typeface="+mn-ea"/>
                          <a:cs typeface="Arial" pitchFamily="34" charset="0"/>
                        </a:rPr>
                        <a:t>1) Internal to local Gov. or</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600" i="0" kern="120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i="0" kern="1200" dirty="0" smtClean="0">
                          <a:solidFill>
                            <a:schemeClr val="dk1"/>
                          </a:solidFill>
                          <a:latin typeface="Arial" pitchFamily="34" charset="0"/>
                          <a:ea typeface="+mn-ea"/>
                          <a:cs typeface="Arial" pitchFamily="34" charset="0"/>
                        </a:rPr>
                        <a:t>2) External to local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i="0" kern="1200" dirty="0" smtClean="0">
                          <a:solidFill>
                            <a:schemeClr val="dk1"/>
                          </a:solidFill>
                          <a:latin typeface="Arial" pitchFamily="34" charset="0"/>
                          <a:ea typeface="+mn-ea"/>
                          <a:cs typeface="Arial" pitchFamily="34" charset="0"/>
                        </a:rPr>
                        <a:t>Government</a:t>
                      </a:r>
                      <a:endParaRPr kumimoji="0" lang="en-US" sz="1600" i="0" kern="1200" dirty="0" smtClean="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i="0" kern="1200" dirty="0" smtClean="0">
                          <a:solidFill>
                            <a:schemeClr val="dk1"/>
                          </a:solidFill>
                          <a:latin typeface="Arial" pitchFamily="34" charset="0"/>
                          <a:ea typeface="+mn-ea"/>
                          <a:cs typeface="Arial" pitchFamily="34" charset="0"/>
                        </a:rPr>
                        <a:t>1) Disaggregated by</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i="0" kern="1200" dirty="0" smtClean="0">
                          <a:solidFill>
                            <a:schemeClr val="dk1"/>
                          </a:solidFill>
                          <a:latin typeface="Arial" pitchFamily="34" charset="0"/>
                          <a:ea typeface="+mn-ea"/>
                          <a:cs typeface="Arial" pitchFamily="34" charset="0"/>
                        </a:rPr>
                        <a:t>income groups and/or</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i="0" kern="120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i="0" kern="1200" dirty="0" smtClean="0">
                          <a:solidFill>
                            <a:schemeClr val="dk1"/>
                          </a:solidFill>
                          <a:latin typeface="Arial" pitchFamily="34" charset="0"/>
                          <a:ea typeface="+mn-ea"/>
                          <a:cs typeface="Arial" pitchFamily="34" charset="0"/>
                        </a:rPr>
                        <a:t>2) Indicators specific</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i="0" kern="1200" dirty="0" smtClean="0">
                          <a:solidFill>
                            <a:schemeClr val="dk1"/>
                          </a:solidFill>
                          <a:latin typeface="Arial" pitchFamily="34" charset="0"/>
                          <a:ea typeface="+mn-ea"/>
                          <a:cs typeface="Arial" pitchFamily="34" charset="0"/>
                        </a:rPr>
                        <a:t>to the poor</a:t>
                      </a:r>
                    </a:p>
                  </a:txBody>
                  <a:tcPr/>
                </a:tc>
              </a:tr>
            </a:tbl>
          </a:graphicData>
        </a:graphic>
      </p:graphicFrame>
      <p:sp>
        <p:nvSpPr>
          <p:cNvPr id="5" name="TextBox 4"/>
          <p:cNvSpPr txBox="1"/>
          <p:nvPr/>
        </p:nvSpPr>
        <p:spPr>
          <a:xfrm>
            <a:off x="642910" y="6211669"/>
            <a:ext cx="8001056" cy="338554"/>
          </a:xfrm>
          <a:prstGeom prst="rect">
            <a:avLst/>
          </a:prstGeom>
          <a:noFill/>
        </p:spPr>
        <p:txBody>
          <a:bodyPr wrap="square" rtlCol="0">
            <a:spAutoFit/>
          </a:bodyPr>
          <a:lstStyle/>
          <a:p>
            <a:r>
              <a:rPr lang="en-GB" sz="1600" i="1" dirty="0" smtClean="0"/>
              <a:t>Source: Adapted from UNDP Users’ Guide to measuring local governance, p.49 </a:t>
            </a:r>
            <a:endParaRPr lang="en-GB"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1097280"/>
          <a:ext cx="8715436" cy="5760720"/>
        </p:xfrm>
        <a:graphic>
          <a:graphicData uri="http://schemas.openxmlformats.org/drawingml/2006/table">
            <a:tbl>
              <a:tblPr firstRow="1" bandRow="1">
                <a:tableStyleId>{5C22544A-7EE6-4342-B048-85BDC9FD1C3A}</a:tableStyleId>
              </a:tblPr>
              <a:tblGrid>
                <a:gridCol w="1622836"/>
                <a:gridCol w="1081891"/>
                <a:gridCol w="1504270"/>
                <a:gridCol w="1260769"/>
                <a:gridCol w="1657366"/>
                <a:gridCol w="1588304"/>
              </a:tblGrid>
              <a:tr h="785818">
                <a:tc>
                  <a:txBody>
                    <a:bodyPr/>
                    <a:lstStyle/>
                    <a:p>
                      <a:pPr algn="ctr"/>
                      <a:r>
                        <a:rPr lang="en-US" sz="1600" dirty="0" smtClean="0"/>
                        <a:t>Tool</a:t>
                      </a:r>
                      <a:endParaRPr lang="en-US" sz="1600" dirty="0"/>
                    </a:p>
                  </a:txBody>
                  <a:tcPr/>
                </a:tc>
                <a:tc>
                  <a:txBody>
                    <a:bodyPr/>
                    <a:lstStyle/>
                    <a:p>
                      <a:pPr algn="ctr"/>
                      <a:r>
                        <a:rPr lang="en-US" sz="1600" dirty="0" smtClean="0"/>
                        <a:t>Cost-benefit</a:t>
                      </a:r>
                      <a:r>
                        <a:rPr lang="en-US" sz="1600" baseline="0" dirty="0" smtClean="0"/>
                        <a:t> analysis</a:t>
                      </a:r>
                      <a:endParaRPr lang="en-US" sz="1600" dirty="0"/>
                    </a:p>
                  </a:txBody>
                  <a:tcPr/>
                </a:tc>
                <a:tc>
                  <a:txBody>
                    <a:bodyPr/>
                    <a:lstStyle/>
                    <a:p>
                      <a:pPr algn="ctr"/>
                      <a:r>
                        <a:rPr lang="en-US" sz="1600" dirty="0" smtClean="0"/>
                        <a:t>Purpose</a:t>
                      </a:r>
                      <a:endParaRPr lang="en-US" sz="1600" dirty="0"/>
                    </a:p>
                  </a:txBody>
                  <a:tcPr/>
                </a:tc>
                <a:tc>
                  <a:txBody>
                    <a:bodyPr/>
                    <a:lstStyle/>
                    <a:p>
                      <a:pPr algn="ctr"/>
                      <a:r>
                        <a:rPr lang="en-US" sz="1600" dirty="0" smtClean="0"/>
                        <a:t>Information sources</a:t>
                      </a:r>
                      <a:endParaRPr lang="en-US" sz="1600" dirty="0"/>
                    </a:p>
                  </a:txBody>
                  <a:tcPr/>
                </a:tc>
                <a:tc>
                  <a:txBody>
                    <a:bodyPr/>
                    <a:lstStyle/>
                    <a:p>
                      <a:pPr algn="ctr"/>
                      <a:r>
                        <a:rPr lang="en-US" sz="1600" dirty="0" smtClean="0"/>
                        <a:t>Lead</a:t>
                      </a:r>
                      <a:r>
                        <a:rPr lang="en-US" sz="1600" baseline="0" dirty="0" smtClean="0"/>
                        <a:t> actor(s) applying the tool</a:t>
                      </a:r>
                      <a:endParaRPr lang="en-US" sz="1600" dirty="0"/>
                    </a:p>
                  </a:txBody>
                  <a:tcPr/>
                </a:tc>
                <a:tc>
                  <a:txBody>
                    <a:bodyPr/>
                    <a:lstStyle/>
                    <a:p>
                      <a:pPr algn="ctr"/>
                      <a:r>
                        <a:rPr lang="en-US" sz="1600" dirty="0" smtClean="0"/>
                        <a:t>Explicit poverty/gender measures</a:t>
                      </a:r>
                      <a:endParaRPr lang="en-US" sz="1600" dirty="0"/>
                    </a:p>
                  </a:txBody>
                  <a:tcPr/>
                </a:tc>
              </a:tr>
              <a:tr h="322481">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Category 1: </a:t>
                      </a:r>
                      <a:r>
                        <a:rPr lang="en-GB" sz="1800" b="1" i="1" dirty="0" smtClean="0">
                          <a:solidFill>
                            <a:srgbClr val="0070C0"/>
                          </a:solidFill>
                        </a:rPr>
                        <a:t>Approaches based on multiple stakeholder perspectives</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21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kern="1200" dirty="0" smtClean="0">
                          <a:solidFill>
                            <a:srgbClr val="0070C0"/>
                          </a:solidFill>
                          <a:latin typeface="+mn-lt"/>
                          <a:ea typeface="+mn-ea"/>
                          <a:cs typeface="+mn-cs"/>
                        </a:rPr>
                        <a:t>Measuring Municipal Performance (MIDAMOS Paraguay) </a:t>
                      </a:r>
                    </a:p>
                  </a:txBody>
                  <a:tcPr/>
                </a:tc>
                <a:tc>
                  <a:txBody>
                    <a:bodyPr/>
                    <a:lstStyle/>
                    <a:p>
                      <a:r>
                        <a:rPr lang="en-US" sz="1800" dirty="0" smtClean="0"/>
                        <a:t>Longer, costlier and more detailed/ reliable findings</a:t>
                      </a:r>
                      <a:endParaRPr lang="en-US" sz="1800" dirty="0"/>
                    </a:p>
                  </a:txBody>
                  <a:tcPr/>
                </a:tc>
                <a:tc>
                  <a:txBody>
                    <a:bodyPr/>
                    <a:lstStyle/>
                    <a:p>
                      <a:r>
                        <a:rPr lang="en-US" sz="1800" dirty="0" smtClean="0"/>
                        <a:t>Both diagnostic and capacity</a:t>
                      </a:r>
                      <a:r>
                        <a:rPr lang="en-US" sz="1800" baseline="0" dirty="0" smtClean="0"/>
                        <a:t> development to facilitate engagement of citizens in governance </a:t>
                      </a:r>
                      <a:r>
                        <a:rPr lang="en-US" sz="1800" baseline="0" dirty="0" err="1" smtClean="0"/>
                        <a:t>processs</a:t>
                      </a:r>
                      <a:endParaRPr lang="en-US" sz="1800" dirty="0"/>
                    </a:p>
                  </a:txBody>
                  <a:tcPr/>
                </a:tc>
                <a:tc>
                  <a:txBody>
                    <a:bodyPr/>
                    <a:lstStyle/>
                    <a:p>
                      <a:r>
                        <a:rPr lang="en-US" sz="1800" dirty="0" smtClean="0"/>
                        <a:t>Mainly objective</a:t>
                      </a:r>
                      <a:r>
                        <a:rPr lang="en-US" sz="1800" baseline="0" dirty="0" smtClean="0"/>
                        <a:t> sources, potentially complemented with subjective sources</a:t>
                      </a:r>
                      <a:endParaRPr lang="en-US" sz="1800" dirty="0"/>
                    </a:p>
                  </a:txBody>
                  <a:tcPr/>
                </a:tc>
                <a:tc>
                  <a:txBody>
                    <a:bodyPr/>
                    <a:lstStyle/>
                    <a:p>
                      <a:r>
                        <a:rPr lang="en-US" sz="1800" dirty="0" smtClean="0"/>
                        <a:t>Both: Assessment facilitated by an independent </a:t>
                      </a:r>
                      <a:r>
                        <a:rPr lang="en-US" sz="1800" dirty="0" err="1" smtClean="0"/>
                        <a:t>organisation</a:t>
                      </a:r>
                      <a:r>
                        <a:rPr lang="en-US" sz="1800" dirty="0" smtClean="0"/>
                        <a:t>, with</a:t>
                      </a:r>
                      <a:r>
                        <a:rPr lang="en-US" sz="1800" baseline="0" dirty="0" smtClean="0"/>
                        <a:t> participation by both state and non-state stakeholders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No/Both disaggregated and gender specific</a:t>
                      </a:r>
                    </a:p>
                    <a:p>
                      <a:endParaRPr lang="en-US" sz="1800" dirty="0"/>
                    </a:p>
                  </a:txBody>
                  <a:tcPr/>
                </a:tc>
              </a:tr>
              <a:tr h="975211">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kern="1200" dirty="0" smtClean="0">
                          <a:solidFill>
                            <a:srgbClr val="0070C0"/>
                          </a:solidFill>
                          <a:latin typeface="+mn-lt"/>
                          <a:ea typeface="+mn-ea"/>
                          <a:cs typeface="+mn-cs"/>
                        </a:rPr>
                        <a:t>Remarks: </a:t>
                      </a:r>
                    </a:p>
                    <a:p>
                      <a:pPr>
                        <a:buFont typeface="Arial" pitchFamily="34" charset="0"/>
                        <a:buChar char="•"/>
                      </a:pPr>
                      <a:r>
                        <a:rPr lang="en-US" sz="1800" dirty="0" smtClean="0"/>
                        <a:t>Strength: drawing mainly from objective indicators (with precise</a:t>
                      </a:r>
                      <a:r>
                        <a:rPr lang="en-US" sz="1800" baseline="0" dirty="0" smtClean="0"/>
                        <a:t> scoring criteria) makes results “indisputable”</a:t>
                      </a:r>
                    </a:p>
                    <a:p>
                      <a:pPr>
                        <a:buFont typeface="Arial" pitchFamily="34" charset="0"/>
                        <a:buChar char="•"/>
                      </a:pPr>
                      <a:r>
                        <a:rPr lang="en-US" sz="1800" baseline="0" dirty="0" smtClean="0"/>
                        <a:t>Weakness: essentially assessing the existence of municipal mechanisms, legislations or quotas, with limited opportunities for also evaluating quality of LG mechanisms</a:t>
                      </a:r>
                      <a:endParaRPr kumimoji="0" lang="en-US" sz="1800" b="1" i="0" kern="1200" dirty="0" smtClean="0">
                        <a:solidFill>
                          <a:srgbClr val="0070C0"/>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3" name="Rectangle 2"/>
          <p:cNvSpPr/>
          <p:nvPr/>
        </p:nvSpPr>
        <p:spPr>
          <a:xfrm>
            <a:off x="357158" y="500042"/>
            <a:ext cx="8572528" cy="646331"/>
          </a:xfrm>
          <a:prstGeom prst="rect">
            <a:avLst/>
          </a:prstGeom>
        </p:spPr>
        <p:txBody>
          <a:bodyPr wrap="square">
            <a:spAutoFit/>
          </a:bodyPr>
          <a:lstStyle/>
          <a:p>
            <a:r>
              <a:rPr lang="en-GB" sz="3600" dirty="0" smtClean="0">
                <a:solidFill>
                  <a:schemeClr val="tx2"/>
                </a:solidFill>
                <a:latin typeface="+mj-lt"/>
                <a:cs typeface="+mj-cs"/>
              </a:rPr>
              <a:t>TOOL # 1: Measuring Municipal Performance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0" y="1535125"/>
          <a:ext cx="8541485" cy="5322875"/>
        </p:xfrm>
        <a:graphic>
          <a:graphicData uri="http://schemas.openxmlformats.org/drawingml/2006/table">
            <a:tbl>
              <a:tblPr firstRow="1" bandRow="1">
                <a:tableStyleId>{5C22544A-7EE6-4342-B048-85BDC9FD1C3A}</a:tableStyleId>
              </a:tblPr>
              <a:tblGrid>
                <a:gridCol w="1643074"/>
                <a:gridCol w="1285884"/>
                <a:gridCol w="1143008"/>
                <a:gridCol w="1357322"/>
                <a:gridCol w="1643074"/>
                <a:gridCol w="1469123"/>
              </a:tblGrid>
              <a:tr h="1351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lt1"/>
                          </a:solidFill>
                          <a:latin typeface="+mn-lt"/>
                          <a:ea typeface="+mn-ea"/>
                          <a:cs typeface="+mn-cs"/>
                        </a:rPr>
                        <a:t>Tool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lt1"/>
                          </a:solidFill>
                          <a:latin typeface="+mn-lt"/>
                          <a:ea typeface="+mn-ea"/>
                          <a:cs typeface="+mn-cs"/>
                        </a:rPr>
                        <a:t>Cost-benefit analysis</a:t>
                      </a:r>
                      <a:endParaRPr kumimoji="0" lang="en-GB" sz="1600" b="1" kern="1200" dirty="0" smtClean="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lt1"/>
                          </a:solidFill>
                          <a:latin typeface="+mn-lt"/>
                          <a:ea typeface="+mn-ea"/>
                          <a:cs typeface="+mn-cs"/>
                        </a:rPr>
                        <a:t>Purpose</a:t>
                      </a:r>
                    </a:p>
                    <a:p>
                      <a:endParaRPr kumimoji="0" lang="en-GB" sz="1400" b="1" kern="1200" dirty="0" smtClean="0">
                        <a:solidFill>
                          <a:schemeClr val="lt1"/>
                        </a:solidFill>
                        <a:latin typeface="+mn-lt"/>
                        <a:ea typeface="+mn-ea"/>
                        <a:cs typeface="+mn-cs"/>
                      </a:endParaRPr>
                    </a:p>
                  </a:txBody>
                  <a:tcPr/>
                </a:tc>
                <a:tc>
                  <a:txBody>
                    <a:bodyPr/>
                    <a:lstStyle/>
                    <a:p>
                      <a:r>
                        <a:rPr kumimoji="0" lang="en-US" sz="1600" b="1" kern="1200" dirty="0" smtClean="0">
                          <a:solidFill>
                            <a:schemeClr val="lt1"/>
                          </a:solidFill>
                          <a:latin typeface="+mn-lt"/>
                          <a:ea typeface="+mn-ea"/>
                          <a:cs typeface="+mn-cs"/>
                        </a:rPr>
                        <a:t>Information source</a:t>
                      </a:r>
                      <a:endParaRPr kumimoji="0" lang="en-GB" sz="1600" b="1" kern="1200" dirty="0" smtClean="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lt1"/>
                          </a:solidFill>
                          <a:latin typeface="+mn-lt"/>
                          <a:ea typeface="+mn-ea"/>
                          <a:cs typeface="+mn-cs"/>
                        </a:rPr>
                        <a:t>Lead actor(s) applying the tool</a:t>
                      </a:r>
                    </a:p>
                    <a:p>
                      <a:endParaRPr kumimoji="0" lang="en-GB" sz="1400" b="1" kern="1200" dirty="0" smtClean="0">
                        <a:solidFill>
                          <a:schemeClr val="lt1"/>
                        </a:solidFill>
                        <a:latin typeface="+mn-lt"/>
                        <a:ea typeface="+mn-ea"/>
                        <a:cs typeface="+mn-cs"/>
                      </a:endParaRPr>
                    </a:p>
                  </a:txBody>
                  <a:tcPr/>
                </a:tc>
                <a:tc>
                  <a:txBody>
                    <a:bodyPr/>
                    <a:lstStyle/>
                    <a:p>
                      <a:pPr algn="ctr"/>
                      <a:r>
                        <a:rPr kumimoji="0" lang="en-US" sz="1600" b="1" kern="1200" dirty="0" smtClean="0">
                          <a:solidFill>
                            <a:schemeClr val="lt1"/>
                          </a:solidFill>
                          <a:latin typeface="+mn-lt"/>
                          <a:ea typeface="+mn-ea"/>
                          <a:cs typeface="+mn-cs"/>
                        </a:rPr>
                        <a:t>Explicit poverty/ gender measures</a:t>
                      </a:r>
                      <a:endParaRPr kumimoji="0" lang="en-US" sz="1600" b="1" kern="1200" dirty="0">
                        <a:solidFill>
                          <a:schemeClr val="lt1"/>
                        </a:solidFill>
                        <a:latin typeface="+mn-lt"/>
                        <a:ea typeface="+mn-ea"/>
                        <a:cs typeface="+mn-cs"/>
                      </a:endParaRPr>
                    </a:p>
                  </a:txBody>
                  <a:tcPr/>
                </a:tc>
              </a:tr>
              <a:tr h="435901">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Category 2: </a:t>
                      </a:r>
                      <a:r>
                        <a:rPr lang="en-GB" sz="2000" b="1" i="1" dirty="0" smtClean="0">
                          <a:solidFill>
                            <a:srgbClr val="7030A0"/>
                          </a:solidFill>
                        </a:rPr>
                        <a:t>Approaches based on citizen perspectives</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93213">
                <a:tc>
                  <a:txBody>
                    <a:bodyPr/>
                    <a:lstStyle/>
                    <a:p>
                      <a:r>
                        <a:rPr kumimoji="0" lang="en-GB" sz="2000" b="1" i="0" kern="1200" dirty="0" smtClean="0">
                          <a:solidFill>
                            <a:srgbClr val="7030A0"/>
                          </a:solidFill>
                          <a:latin typeface="+mn-lt"/>
                          <a:ea typeface="+mn-ea"/>
                          <a:cs typeface="+mn-cs"/>
                        </a:rPr>
                        <a:t>Social Audit of Local Governance  (Bosnia &amp; Herzegovina)</a:t>
                      </a:r>
                      <a:endParaRPr kumimoji="0" lang="en-US" sz="2000" b="1" i="0" kern="1200" dirty="0" smtClean="0">
                        <a:solidFill>
                          <a:srgbClr val="7030A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Longer, costlier and more detailed/ reliable findings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Diagnostic</a:t>
                      </a:r>
                    </a:p>
                    <a:p>
                      <a:endParaRPr lang="en-US" sz="2000" dirty="0"/>
                    </a:p>
                  </a:txBody>
                  <a:tcPr/>
                </a:tc>
                <a:tc>
                  <a:txBody>
                    <a:bodyPr/>
                    <a:lstStyle/>
                    <a:p>
                      <a:r>
                        <a:rPr lang="en-US" sz="2000" dirty="0" smtClean="0"/>
                        <a:t>Subjective sources</a:t>
                      </a:r>
                      <a:endParaRPr lang="en-US" sz="2000" dirty="0"/>
                    </a:p>
                  </a:txBody>
                  <a:tcPr/>
                </a:tc>
                <a:tc>
                  <a:txBody>
                    <a:bodyPr/>
                    <a:lstStyle/>
                    <a:p>
                      <a:r>
                        <a:rPr lang="en-US" sz="2000" dirty="0" smtClean="0"/>
                        <a:t>External: household survey conducted by independent organization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No/Both disaggregated and gender specific</a:t>
                      </a:r>
                    </a:p>
                    <a:p>
                      <a:endParaRPr kumimoji="0" lang="en-US" sz="2000" kern="1200" dirty="0">
                        <a:solidFill>
                          <a:schemeClr val="dk1"/>
                        </a:solidFill>
                        <a:latin typeface="+mn-lt"/>
                        <a:ea typeface="+mn-ea"/>
                        <a:cs typeface="+mn-cs"/>
                      </a:endParaRPr>
                    </a:p>
                  </a:txBody>
                  <a:tcPr/>
                </a:tc>
              </a:tr>
              <a:tr h="915393">
                <a:tc gridSpan="6">
                  <a:txBody>
                    <a:bodyPr/>
                    <a:lstStyle/>
                    <a:p>
                      <a:r>
                        <a:rPr kumimoji="0" lang="en-US" sz="2000" b="1" i="0" kern="1200" dirty="0" smtClean="0">
                          <a:solidFill>
                            <a:srgbClr val="7030A0"/>
                          </a:solidFill>
                          <a:latin typeface="+mn-lt"/>
                          <a:ea typeface="+mn-ea"/>
                          <a:cs typeface="+mn-cs"/>
                        </a:rPr>
                        <a:t>Remarks:</a:t>
                      </a:r>
                    </a:p>
                    <a:p>
                      <a:pPr>
                        <a:buFont typeface="Arial" pitchFamily="34" charset="0"/>
                        <a:buChar char="•"/>
                      </a:pPr>
                      <a:r>
                        <a:rPr lang="en-US" sz="2000" dirty="0" smtClean="0"/>
                        <a:t>Combines service assessment</a:t>
                      </a:r>
                      <a:r>
                        <a:rPr lang="en-US" sz="2000" baseline="0" dirty="0" smtClean="0"/>
                        <a:t> and LG assessment; </a:t>
                      </a:r>
                    </a:p>
                    <a:p>
                      <a:pPr>
                        <a:buFont typeface="Arial" pitchFamily="34" charset="0"/>
                        <a:buChar char="•"/>
                      </a:pPr>
                      <a:r>
                        <a:rPr lang="en-US" sz="2000" baseline="0" dirty="0" smtClean="0"/>
                        <a:t>Strength: good as diagnostic and monitoring tools; Weakness: still in development (one country application</a:t>
                      </a:r>
                      <a:endParaRPr kumimoji="0" lang="en-US" sz="2000" b="1" i="0" kern="1200" dirty="0" smtClean="0">
                        <a:solidFill>
                          <a:srgbClr val="7030A0"/>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5" name="Rectangle 4"/>
          <p:cNvSpPr/>
          <p:nvPr/>
        </p:nvSpPr>
        <p:spPr>
          <a:xfrm>
            <a:off x="571472" y="714356"/>
            <a:ext cx="8072494" cy="646331"/>
          </a:xfrm>
          <a:prstGeom prst="rect">
            <a:avLst/>
          </a:prstGeom>
        </p:spPr>
        <p:txBody>
          <a:bodyPr wrap="square">
            <a:spAutoFit/>
          </a:bodyPr>
          <a:lstStyle/>
          <a:p>
            <a:r>
              <a:rPr lang="en-GB" sz="3600" dirty="0" smtClean="0">
                <a:solidFill>
                  <a:schemeClr val="tx2"/>
                </a:solidFill>
                <a:latin typeface="+mj-lt"/>
                <a:cs typeface="+mj-cs"/>
              </a:rPr>
              <a:t>TOOL #2: Social Audit of Local Governance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0" y="1643050"/>
          <a:ext cx="8541485" cy="5046205"/>
        </p:xfrm>
        <a:graphic>
          <a:graphicData uri="http://schemas.openxmlformats.org/drawingml/2006/table">
            <a:tbl>
              <a:tblPr firstRow="1" bandRow="1">
                <a:tableStyleId>{5C22544A-7EE6-4342-B048-85BDC9FD1C3A}</a:tableStyleId>
              </a:tblPr>
              <a:tblGrid>
                <a:gridCol w="1643074"/>
                <a:gridCol w="1285884"/>
                <a:gridCol w="1143008"/>
                <a:gridCol w="1357322"/>
                <a:gridCol w="1643074"/>
                <a:gridCol w="1469123"/>
              </a:tblGrid>
              <a:tr h="578910">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Category 3:</a:t>
                      </a:r>
                      <a:r>
                        <a:rPr lang="en-GB" sz="2000" b="1" i="1" dirty="0" smtClean="0">
                          <a:solidFill>
                            <a:schemeClr val="bg1"/>
                          </a:solidFill>
                        </a:rPr>
                        <a:t>Self-assessments by local government institutions</a:t>
                      </a:r>
                      <a:endParaRPr lang="en-US" sz="2000" b="1" i="1" dirty="0" smtClean="0">
                        <a:solidFill>
                          <a:schemeClr val="bg1"/>
                        </a:solidFill>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22437">
                <a:tc>
                  <a:txBody>
                    <a:bodyPr/>
                    <a:lstStyle/>
                    <a:p>
                      <a:r>
                        <a:rPr kumimoji="0" lang="en-US" sz="2000" b="1" i="0" kern="1200" dirty="0" smtClean="0">
                          <a:solidFill>
                            <a:srgbClr val="00B15A"/>
                          </a:solidFill>
                          <a:latin typeface="+mn-lt"/>
                          <a:ea typeface="+mn-ea"/>
                          <a:cs typeface="+mn-cs"/>
                        </a:rPr>
                        <a:t>Local Integrative Initiative  (Global Integrity)</a:t>
                      </a:r>
                    </a:p>
                  </a:txBody>
                  <a:tcPr/>
                </a:tc>
                <a:tc>
                  <a:txBody>
                    <a:bodyPr/>
                    <a:lstStyle/>
                    <a:p>
                      <a:r>
                        <a:rPr kumimoji="0" lang="en-US" sz="2000" kern="1200" dirty="0" smtClean="0">
                          <a:solidFill>
                            <a:schemeClr val="dk1"/>
                          </a:solidFill>
                          <a:latin typeface="+mn-lt"/>
                          <a:ea typeface="+mn-ea"/>
                          <a:cs typeface="+mn-cs"/>
                        </a:rPr>
                        <a:t>Longer, costlier and more detailed</a:t>
                      </a:r>
                    </a:p>
                  </a:txBody>
                  <a:tcPr/>
                </a:tc>
                <a:tc>
                  <a:txBody>
                    <a:bodyPr/>
                    <a:lstStyle/>
                    <a:p>
                      <a:r>
                        <a:rPr lang="en-US" sz="2000" dirty="0" smtClean="0"/>
                        <a:t>Diagnostic</a:t>
                      </a:r>
                      <a:endParaRPr lang="en-US" sz="2000" dirty="0"/>
                    </a:p>
                  </a:txBody>
                  <a:tcPr/>
                </a:tc>
                <a:tc>
                  <a:txBody>
                    <a:bodyPr/>
                    <a:lstStyle/>
                    <a:p>
                      <a:r>
                        <a:rPr lang="en-US" sz="2000" dirty="0" smtClean="0"/>
                        <a:t>Mainly</a:t>
                      </a:r>
                      <a:r>
                        <a:rPr lang="en-US" sz="2000" baseline="0" dirty="0" smtClean="0"/>
                        <a:t> objective sources</a:t>
                      </a:r>
                      <a:endParaRPr lang="en-US" sz="2000" dirty="0"/>
                    </a:p>
                  </a:txBody>
                  <a:tcPr/>
                </a:tc>
                <a:tc>
                  <a:txBody>
                    <a:bodyPr/>
                    <a:lstStyle/>
                    <a:p>
                      <a:r>
                        <a:rPr lang="en-US" sz="2000" dirty="0" smtClean="0"/>
                        <a:t>External: local country teams composed of well-known experts from national think tanks, </a:t>
                      </a:r>
                      <a:r>
                        <a:rPr lang="en-US" sz="2000" dirty="0" err="1" smtClean="0"/>
                        <a:t>universitites</a:t>
                      </a:r>
                      <a:r>
                        <a:rPr lang="en-US" sz="2000" dirty="0" smtClean="0"/>
                        <a:t>, NGOs and media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Some indicators are specific to the poor/Some indicators are  gender specific </a:t>
                      </a:r>
                    </a:p>
                  </a:txBody>
                  <a:tcPr/>
                </a:tc>
              </a:tr>
              <a:tr h="1023055">
                <a:tc gridSpan="6">
                  <a:txBody>
                    <a:bodyPr/>
                    <a:lstStyle/>
                    <a:p>
                      <a:pPr>
                        <a:buFont typeface="Arial" pitchFamily="34" charset="0"/>
                        <a:buNone/>
                      </a:pPr>
                      <a:r>
                        <a:rPr kumimoji="0" lang="en-US" sz="2000" b="1" i="0" kern="1200" dirty="0" smtClean="0">
                          <a:solidFill>
                            <a:srgbClr val="00B15A"/>
                          </a:solidFill>
                          <a:latin typeface="+mn-lt"/>
                          <a:ea typeface="+mn-ea"/>
                          <a:cs typeface="+mn-cs"/>
                        </a:rPr>
                        <a:t>Remarks:</a:t>
                      </a:r>
                    </a:p>
                    <a:p>
                      <a:pPr>
                        <a:buFont typeface="Arial" pitchFamily="34" charset="0"/>
                        <a:buChar char="•"/>
                      </a:pPr>
                      <a:r>
                        <a:rPr lang="en-US" sz="2000" dirty="0" smtClean="0"/>
                        <a:t>Corruption</a:t>
                      </a:r>
                      <a:r>
                        <a:rPr lang="en-US" sz="2000" baseline="0" dirty="0" smtClean="0"/>
                        <a:t> measurement tool ; Indexation for national level policy making; Tested in various countries; Country specific</a:t>
                      </a:r>
                      <a:endParaRPr kumimoji="0" lang="en-US" sz="2000" b="1" i="0" kern="1200" dirty="0" smtClean="0">
                        <a:solidFill>
                          <a:srgbClr val="00B15A"/>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5" name="Rectangle 4"/>
          <p:cNvSpPr/>
          <p:nvPr/>
        </p:nvSpPr>
        <p:spPr>
          <a:xfrm>
            <a:off x="571472" y="714356"/>
            <a:ext cx="8072494" cy="646331"/>
          </a:xfrm>
          <a:prstGeom prst="rect">
            <a:avLst/>
          </a:prstGeom>
        </p:spPr>
        <p:txBody>
          <a:bodyPr wrap="square">
            <a:spAutoFit/>
          </a:bodyPr>
          <a:lstStyle/>
          <a:p>
            <a:r>
              <a:rPr lang="en-GB" sz="3600" dirty="0" smtClean="0">
                <a:solidFill>
                  <a:schemeClr val="tx2"/>
                </a:solidFill>
                <a:latin typeface="+mj-lt"/>
                <a:cs typeface="+mj-cs"/>
              </a:rPr>
              <a:t>TOOL #3: Local Integrative Initiative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143000"/>
          </a:xfrm>
        </p:spPr>
        <p:txBody>
          <a:bodyPr/>
          <a:lstStyle/>
          <a:p>
            <a:r>
              <a:rPr lang="en-US" sz="4000" dirty="0" smtClean="0"/>
              <a:t>Learning objectives</a:t>
            </a:r>
            <a:endParaRPr lang="en-US" sz="4000" dirty="0"/>
          </a:p>
        </p:txBody>
      </p:sp>
      <p:sp>
        <p:nvSpPr>
          <p:cNvPr id="3" name="Content Placeholder 2"/>
          <p:cNvSpPr>
            <a:spLocks noGrp="1"/>
          </p:cNvSpPr>
          <p:nvPr>
            <p:ph idx="1"/>
          </p:nvPr>
        </p:nvSpPr>
        <p:spPr>
          <a:xfrm>
            <a:off x="500034" y="1428736"/>
            <a:ext cx="8229600" cy="4389437"/>
          </a:xfrm>
        </p:spPr>
        <p:txBody>
          <a:bodyPr/>
          <a:lstStyle/>
          <a:p>
            <a:pPr>
              <a:buNone/>
            </a:pPr>
            <a:r>
              <a:rPr lang="en-US" dirty="0" smtClean="0"/>
              <a:t>Participants will</a:t>
            </a:r>
          </a:p>
          <a:p>
            <a:pPr lvl="0"/>
            <a:r>
              <a:rPr lang="en-GB" dirty="0" smtClean="0"/>
              <a:t>Get a feel for the ‘universe’ of governance assessments;</a:t>
            </a:r>
            <a:endParaRPr lang="nl-NL" dirty="0" smtClean="0"/>
          </a:p>
          <a:p>
            <a:pPr lvl="0"/>
            <a:r>
              <a:rPr lang="en-GB" dirty="0" smtClean="0"/>
              <a:t>Gain a better insight into:</a:t>
            </a:r>
            <a:endParaRPr lang="nl-NL" dirty="0" smtClean="0"/>
          </a:p>
          <a:p>
            <a:pPr lvl="1"/>
            <a:r>
              <a:rPr lang="en-GB" dirty="0" smtClean="0"/>
              <a:t>the different purposes of assessing governance</a:t>
            </a:r>
            <a:endParaRPr lang="nl-NL" sz="1800" dirty="0" smtClean="0"/>
          </a:p>
          <a:p>
            <a:pPr lvl="1"/>
            <a:r>
              <a:rPr lang="en-GB" dirty="0" smtClean="0"/>
              <a:t>the diversity of assessment tools for local governance; </a:t>
            </a:r>
            <a:endParaRPr lang="nl-NL" sz="1800" dirty="0" smtClean="0"/>
          </a:p>
          <a:p>
            <a:pPr lvl="0"/>
            <a:r>
              <a:rPr lang="en-GB" dirty="0" smtClean="0"/>
              <a:t>Understand how local governance assessments can enhance the ability to provide support that contributes to the desired development results;</a:t>
            </a:r>
            <a:endParaRPr lang="nl-NL" dirty="0" smtClean="0"/>
          </a:p>
          <a:p>
            <a:pPr lvl="0"/>
            <a:r>
              <a:rPr lang="en-GB" dirty="0" smtClean="0"/>
              <a:t>Learn about joint (local) governance assessments and their potential for improving aid effectiveness. </a:t>
            </a:r>
            <a:endParaRPr lang="nl-NL"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922837"/>
          </a:xfrm>
        </p:spPr>
        <p:txBody>
          <a:bodyPr/>
          <a:lstStyle/>
          <a:p>
            <a:pPr>
              <a:buNone/>
            </a:pPr>
            <a:r>
              <a:rPr lang="en-US" b="1" dirty="0" smtClean="0"/>
              <a:t>1. In small groups</a:t>
            </a:r>
          </a:p>
          <a:p>
            <a:r>
              <a:rPr lang="en-US" dirty="0" smtClean="0"/>
              <a:t>What are experiences of working with assessments of local governance and/or </a:t>
            </a:r>
            <a:r>
              <a:rPr lang="en-US" dirty="0" err="1" smtClean="0"/>
              <a:t>decentralisation</a:t>
            </a:r>
            <a:r>
              <a:rPr lang="en-US" dirty="0" smtClean="0"/>
              <a:t>?</a:t>
            </a:r>
          </a:p>
          <a:p>
            <a:r>
              <a:rPr lang="en-US" dirty="0" smtClean="0"/>
              <a:t>What are strengths and weaknesses of the tools or approaches used?</a:t>
            </a:r>
          </a:p>
          <a:p>
            <a:pPr>
              <a:buNone/>
            </a:pPr>
            <a:r>
              <a:rPr lang="en-US" dirty="0" smtClean="0"/>
              <a:t>(25 min)</a:t>
            </a:r>
          </a:p>
          <a:p>
            <a:pPr>
              <a:buNone/>
            </a:pPr>
            <a:endParaRPr lang="en-US" dirty="0" smtClean="0"/>
          </a:p>
          <a:p>
            <a:pPr>
              <a:buNone/>
            </a:pPr>
            <a:r>
              <a:rPr lang="en-US" b="1" dirty="0" smtClean="0"/>
              <a:t>2. Plenary session</a:t>
            </a:r>
          </a:p>
          <a:p>
            <a:r>
              <a:rPr lang="en-US" dirty="0" smtClean="0"/>
              <a:t>Introduce the key tools and findings from your group  </a:t>
            </a:r>
          </a:p>
          <a:p>
            <a:pPr>
              <a:buNone/>
            </a:pPr>
            <a:r>
              <a:rPr lang="en-US" dirty="0" smtClean="0"/>
              <a:t>(15 min)</a:t>
            </a:r>
            <a:endParaRPr lang="en-US" dirty="0"/>
          </a:p>
        </p:txBody>
      </p:sp>
      <p:pic>
        <p:nvPicPr>
          <p:cNvPr id="2050" name="Picture 2" descr="C:\Documents and Settings\sco\Local Settings\Temporary Internet Files\Content.IE5\V4JJE64M\MC900304333[1].wmf"/>
          <p:cNvPicPr>
            <a:picLocks noChangeAspect="1" noChangeArrowheads="1"/>
          </p:cNvPicPr>
          <p:nvPr/>
        </p:nvPicPr>
        <p:blipFill>
          <a:blip r:embed="rId3" cstate="print"/>
          <a:srcRect/>
          <a:stretch>
            <a:fillRect/>
          </a:stretch>
        </p:blipFill>
        <p:spPr bwMode="auto">
          <a:xfrm>
            <a:off x="6643702" y="285728"/>
            <a:ext cx="1806575" cy="1682750"/>
          </a:xfrm>
          <a:prstGeom prst="rect">
            <a:avLst/>
          </a:prstGeom>
          <a:noFill/>
        </p:spPr>
      </p:pic>
      <p:sp>
        <p:nvSpPr>
          <p:cNvPr id="6" name="Rectangle 5"/>
          <p:cNvSpPr/>
          <p:nvPr/>
        </p:nvSpPr>
        <p:spPr>
          <a:xfrm>
            <a:off x="457200" y="1935163"/>
            <a:ext cx="8229600" cy="4389437"/>
          </a:xfrm>
          <a:prstGeom prst="rect">
            <a:avLst/>
          </a:prstGeom>
        </p:spPr>
        <p:txBody>
          <a:bodyPr/>
          <a:lstStyle/>
          <a:p>
            <a:endParaRPr lang="en-GB"/>
          </a:p>
        </p:txBody>
      </p:sp>
      <p:sp>
        <p:nvSpPr>
          <p:cNvPr id="10" name="Title 9"/>
          <p:cNvSpPr>
            <a:spLocks noGrp="1"/>
          </p:cNvSpPr>
          <p:nvPr>
            <p:ph type="title"/>
          </p:nvPr>
        </p:nvSpPr>
        <p:spPr>
          <a:xfrm>
            <a:off x="642910" y="214290"/>
            <a:ext cx="8229600" cy="1143000"/>
          </a:xfrm>
        </p:spPr>
        <p:txBody>
          <a:bodyPr/>
          <a:lstStyle/>
          <a:p>
            <a:r>
              <a:rPr lang="en-US" sz="3600" dirty="0" smtClean="0"/>
              <a:t>Small group discussion</a:t>
            </a:r>
            <a:endParaRPr lang="en-GB"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85786" y="1285860"/>
            <a:ext cx="7313612" cy="606425"/>
          </a:xfrm>
        </p:spPr>
        <p:txBody>
          <a:bodyPr/>
          <a:lstStyle/>
          <a:p>
            <a:r>
              <a:rPr lang="en-US" sz="3300" i="1" dirty="0" smtClean="0">
                <a:solidFill>
                  <a:srgbClr val="00A4C0"/>
                </a:solidFill>
              </a:rPr>
              <a:t/>
            </a:r>
            <a:br>
              <a:rPr lang="en-US" sz="3300" i="1" dirty="0" smtClean="0">
                <a:solidFill>
                  <a:srgbClr val="00A4C0"/>
                </a:solidFill>
              </a:rPr>
            </a:br>
            <a:r>
              <a:rPr lang="en-US" sz="3300" i="1" dirty="0" smtClean="0">
                <a:solidFill>
                  <a:srgbClr val="00A4C0"/>
                </a:solidFill>
              </a:rPr>
              <a:t/>
            </a:r>
            <a:br>
              <a:rPr lang="en-US" sz="3300" i="1" dirty="0" smtClean="0">
                <a:solidFill>
                  <a:srgbClr val="00A4C0"/>
                </a:solidFill>
              </a:rPr>
            </a:br>
            <a:r>
              <a:rPr lang="en-US" sz="3600" dirty="0" smtClean="0"/>
              <a:t>Tool #4: Public Expenditure and Financial Accountability</a:t>
            </a:r>
            <a:endParaRPr lang="en-US" sz="3600" dirty="0"/>
          </a:p>
        </p:txBody>
      </p:sp>
      <p:sp>
        <p:nvSpPr>
          <p:cNvPr id="21507" name="Rectangle 3"/>
          <p:cNvSpPr>
            <a:spLocks noGrp="1" noChangeArrowheads="1"/>
          </p:cNvSpPr>
          <p:nvPr>
            <p:ph type="body" sz="half" idx="4294967295"/>
          </p:nvPr>
        </p:nvSpPr>
        <p:spPr>
          <a:xfrm>
            <a:off x="642910" y="1928802"/>
            <a:ext cx="7586690" cy="4572000"/>
          </a:xfrm>
        </p:spPr>
        <p:txBody>
          <a:bodyPr/>
          <a:lstStyle/>
          <a:p>
            <a:pPr marL="533400" indent="-533400">
              <a:buFontTx/>
              <a:buChar char="-"/>
            </a:pPr>
            <a:r>
              <a:rPr lang="en-US" sz="2700" dirty="0" smtClean="0"/>
              <a:t>Some of the country or thematic assessment tools can be </a:t>
            </a:r>
            <a:r>
              <a:rPr lang="en-US" sz="2700" dirty="0" err="1" smtClean="0"/>
              <a:t>utilised</a:t>
            </a:r>
            <a:r>
              <a:rPr lang="en-US" sz="2700" dirty="0" smtClean="0"/>
              <a:t> or adapted for local level purposes</a:t>
            </a:r>
          </a:p>
          <a:p>
            <a:pPr marL="533400" indent="-533400">
              <a:buFontTx/>
              <a:buChar char="-"/>
            </a:pPr>
            <a:r>
              <a:rPr lang="en-US" sz="2700" dirty="0" smtClean="0"/>
              <a:t>PEFA </a:t>
            </a:r>
            <a:r>
              <a:rPr lang="en-US" sz="2700" dirty="0"/>
              <a:t>is a joint endeavor of multi- and bilateral donors.</a:t>
            </a:r>
          </a:p>
          <a:p>
            <a:pPr marL="533400" indent="-533400">
              <a:buFontTx/>
              <a:buChar char="-"/>
            </a:pPr>
            <a:r>
              <a:rPr lang="en-US" sz="2700" dirty="0" smtClean="0"/>
              <a:t>It largely falls into the category of the self-assessment by local government institutions. </a:t>
            </a:r>
          </a:p>
          <a:p>
            <a:pPr marL="533400" indent="-533400">
              <a:buFontTx/>
              <a:buChar char="-"/>
            </a:pPr>
            <a:r>
              <a:rPr lang="en-US" sz="2700" dirty="0" smtClean="0"/>
              <a:t>PEFA was </a:t>
            </a:r>
            <a:r>
              <a:rPr lang="en-US" sz="2700" dirty="0"/>
              <a:t>launched in 2005 and has become the standard</a:t>
            </a:r>
            <a:r>
              <a:rPr lang="en-US" sz="2700" dirty="0" smtClean="0"/>
              <a:t> donor tool </a:t>
            </a:r>
            <a:r>
              <a:rPr lang="en-US" sz="2700" dirty="0"/>
              <a:t>in assessing public finance management systems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428596" y="1947842"/>
            <a:ext cx="7801004" cy="4910158"/>
          </a:xfrm>
        </p:spPr>
        <p:txBody>
          <a:bodyPr/>
          <a:lstStyle/>
          <a:p>
            <a:pPr marL="533400" indent="-533400"/>
            <a:r>
              <a:rPr lang="en-US" sz="2800" dirty="0" err="1"/>
              <a:t>PEFAs</a:t>
            </a:r>
            <a:r>
              <a:rPr lang="en-US" sz="2800" dirty="0"/>
              <a:t> asses six dimensions of public finance management </a:t>
            </a:r>
          </a:p>
          <a:p>
            <a:pPr marL="533400" indent="-533400"/>
            <a:r>
              <a:rPr lang="en-US" sz="2800" dirty="0"/>
              <a:t>Its stated purpose is to feed the policy dialogue and to assess performance</a:t>
            </a:r>
            <a:endParaRPr lang="en-US" dirty="0"/>
          </a:p>
          <a:p>
            <a:pPr marL="533400" indent="-533400"/>
            <a:r>
              <a:rPr lang="en-US" dirty="0"/>
              <a:t>The PEFA-secretariat has also developed guidelines for PFM assessments at provincial, district and local levels (2008) </a:t>
            </a:r>
            <a:endParaRPr lang="en-US" dirty="0" smtClean="0"/>
          </a:p>
          <a:p>
            <a:pPr marL="533400" indent="-533400"/>
            <a:r>
              <a:rPr lang="en-US" dirty="0" smtClean="0"/>
              <a:t>Sometimes </a:t>
            </a:r>
            <a:r>
              <a:rPr lang="en-US" dirty="0"/>
              <a:t>the ‘national’ PEFA provides valuable insights in certain aspects of PFM performance at sub-national level (example, PEFA Mali 2010</a:t>
            </a:r>
            <a:r>
              <a:rPr lang="en-US" dirty="0" smtClean="0"/>
              <a:t>)</a:t>
            </a:r>
            <a:endParaRPr lang="en-US" dirty="0"/>
          </a:p>
        </p:txBody>
      </p:sp>
      <p:sp>
        <p:nvSpPr>
          <p:cNvPr id="3" name="Rechthoek 2"/>
          <p:cNvSpPr/>
          <p:nvPr/>
        </p:nvSpPr>
        <p:spPr>
          <a:xfrm>
            <a:off x="857224" y="642918"/>
            <a:ext cx="6715172" cy="1200329"/>
          </a:xfrm>
          <a:prstGeom prst="rect">
            <a:avLst/>
          </a:prstGeom>
        </p:spPr>
        <p:txBody>
          <a:bodyPr wrap="square">
            <a:spAutoFit/>
          </a:bodyPr>
          <a:lstStyle/>
          <a:p>
            <a:r>
              <a:rPr lang="en-US" sz="3600" dirty="0" smtClean="0">
                <a:solidFill>
                  <a:schemeClr val="tx2"/>
                </a:solidFill>
                <a:latin typeface="+mj-lt"/>
              </a:rPr>
              <a:t>Tool #4: Public Expenditure and Financial Accountability (cont’)</a:t>
            </a:r>
            <a:endParaRPr lang="en-GB" sz="3600" dirty="0">
              <a:solidFill>
                <a:schemeClr val="tx2"/>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28662" y="571480"/>
            <a:ext cx="7758138" cy="857256"/>
          </a:xfrm>
        </p:spPr>
        <p:txBody>
          <a:bodyPr/>
          <a:lstStyle/>
          <a:p>
            <a:r>
              <a:rPr lang="en-US" sz="3600" dirty="0" smtClean="0"/>
              <a:t>First experiences</a:t>
            </a:r>
            <a:endParaRPr lang="en-GB" sz="3600" dirty="0"/>
          </a:p>
        </p:txBody>
      </p:sp>
      <p:sp>
        <p:nvSpPr>
          <p:cNvPr id="23554" name="Content Placeholder 2"/>
          <p:cNvSpPr>
            <a:spLocks noGrp="1"/>
          </p:cNvSpPr>
          <p:nvPr>
            <p:ph idx="1"/>
          </p:nvPr>
        </p:nvSpPr>
        <p:spPr>
          <a:xfrm>
            <a:off x="500034" y="1071546"/>
            <a:ext cx="8229600" cy="4389437"/>
          </a:xfrm>
        </p:spPr>
        <p:txBody>
          <a:bodyPr/>
          <a:lstStyle/>
          <a:p>
            <a:pPr>
              <a:buFont typeface="Wingdings 2" charset="2"/>
              <a:buNone/>
            </a:pPr>
            <a:endParaRPr lang="en-US" u="sng" dirty="0" smtClean="0"/>
          </a:p>
          <a:p>
            <a:r>
              <a:rPr lang="en-US" dirty="0" smtClean="0"/>
              <a:t>By September </a:t>
            </a:r>
            <a:r>
              <a:rPr lang="en-US" dirty="0"/>
              <a:t>2009</a:t>
            </a:r>
            <a:r>
              <a:rPr lang="en-US" dirty="0" smtClean="0"/>
              <a:t> there were only </a:t>
            </a:r>
            <a:r>
              <a:rPr lang="en-US" dirty="0"/>
              <a:t>18 of these sub-national </a:t>
            </a:r>
            <a:r>
              <a:rPr lang="en-US" dirty="0" smtClean="0"/>
              <a:t>PEFAs</a:t>
            </a:r>
          </a:p>
          <a:p>
            <a:r>
              <a:rPr lang="en-US" dirty="0" smtClean="0"/>
              <a:t>The</a:t>
            </a:r>
            <a:r>
              <a:rPr lang="en-US" dirty="0"/>
              <a:t> </a:t>
            </a:r>
            <a:r>
              <a:rPr lang="en-US" dirty="0" smtClean="0"/>
              <a:t>most </a:t>
            </a:r>
            <a:r>
              <a:rPr lang="en-US" dirty="0"/>
              <a:t>important indicator – assessing central government transfers – was usually </a:t>
            </a:r>
            <a:r>
              <a:rPr lang="en-US" dirty="0" smtClean="0"/>
              <a:t>absent</a:t>
            </a:r>
          </a:p>
          <a:p>
            <a:r>
              <a:rPr lang="en-US" dirty="0" smtClean="0"/>
              <a:t>Lack</a:t>
            </a:r>
            <a:r>
              <a:rPr lang="en-US" dirty="0"/>
              <a:t> </a:t>
            </a:r>
            <a:r>
              <a:rPr lang="en-US" dirty="0" smtClean="0"/>
              <a:t>of </a:t>
            </a:r>
            <a:r>
              <a:rPr lang="en-US" dirty="0"/>
              <a:t>experienced assessors at the sub-national </a:t>
            </a:r>
            <a:r>
              <a:rPr lang="en-US" dirty="0" smtClean="0"/>
              <a:t>levels</a:t>
            </a:r>
          </a:p>
          <a:p>
            <a:pPr>
              <a:buFont typeface="Wingdings 2" charset="2"/>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500034" y="571480"/>
            <a:ext cx="8229600" cy="1371600"/>
          </a:xfrm>
        </p:spPr>
        <p:txBody>
          <a:bodyPr/>
          <a:lstStyle/>
          <a:p>
            <a:r>
              <a:rPr lang="en-US" sz="3600" dirty="0" smtClean="0"/>
              <a:t>Tool #5: the </a:t>
            </a:r>
            <a:r>
              <a:rPr lang="en-US" sz="3600" dirty="0"/>
              <a:t>Public Expenditure Tracking Surveys</a:t>
            </a:r>
          </a:p>
        </p:txBody>
      </p:sp>
      <p:sp>
        <p:nvSpPr>
          <p:cNvPr id="26627" name="Content Placeholder 5"/>
          <p:cNvSpPr>
            <a:spLocks noGrp="1"/>
          </p:cNvSpPr>
          <p:nvPr>
            <p:ph idx="1"/>
          </p:nvPr>
        </p:nvSpPr>
        <p:spPr>
          <a:xfrm>
            <a:off x="357158" y="1928802"/>
            <a:ext cx="8229600" cy="4724400"/>
          </a:xfrm>
        </p:spPr>
        <p:txBody>
          <a:bodyPr/>
          <a:lstStyle/>
          <a:p>
            <a:r>
              <a:rPr lang="en-US" dirty="0" smtClean="0"/>
              <a:t>This survey methodology is a particular case</a:t>
            </a:r>
          </a:p>
          <a:p>
            <a:r>
              <a:rPr lang="en-US" dirty="0" smtClean="0"/>
              <a:t>It is a </a:t>
            </a:r>
            <a:r>
              <a:rPr lang="en-US" dirty="0"/>
              <a:t>methodology</a:t>
            </a:r>
            <a:r>
              <a:rPr lang="en-US" dirty="0" smtClean="0"/>
              <a:t> put </a:t>
            </a:r>
            <a:r>
              <a:rPr lang="en-US" dirty="0"/>
              <a:t>in place in Uganda in the early nineties to identify ‘leakages’ of public funds to primary schools</a:t>
            </a:r>
          </a:p>
          <a:p>
            <a:r>
              <a:rPr lang="en-US" dirty="0"/>
              <a:t>This experiment was successful in that it detected substantial </a:t>
            </a:r>
            <a:r>
              <a:rPr lang="en-US" dirty="0" smtClean="0"/>
              <a:t>leakages in public funding,</a:t>
            </a:r>
          </a:p>
          <a:p>
            <a:r>
              <a:rPr lang="en-US" dirty="0"/>
              <a:t>Moreover</a:t>
            </a:r>
            <a:r>
              <a:rPr lang="en-US" dirty="0" smtClean="0"/>
              <a:t>, after publication of findings, there was an improvement in </a:t>
            </a:r>
            <a:r>
              <a:rPr lang="en-US" dirty="0"/>
              <a:t>funding for primary schools</a:t>
            </a:r>
          </a:p>
          <a:p>
            <a:r>
              <a:rPr lang="en-US" dirty="0"/>
              <a:t>Transparency, so it was assumed, created more accountability and resulted in better governance</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785786" y="500042"/>
            <a:ext cx="7158062" cy="714380"/>
          </a:xfrm>
        </p:spPr>
        <p:txBody>
          <a:bodyPr/>
          <a:lstStyle/>
          <a:p>
            <a:r>
              <a:rPr lang="en-US" sz="3600" dirty="0" smtClean="0"/>
              <a:t>Experiences</a:t>
            </a:r>
            <a:endParaRPr lang="en-US" sz="3600" dirty="0"/>
          </a:p>
        </p:txBody>
      </p:sp>
      <p:sp>
        <p:nvSpPr>
          <p:cNvPr id="27651" name="Content Placeholder 2"/>
          <p:cNvSpPr>
            <a:spLocks noGrp="1"/>
          </p:cNvSpPr>
          <p:nvPr>
            <p:ph idx="4294967295"/>
          </p:nvPr>
        </p:nvSpPr>
        <p:spPr>
          <a:xfrm>
            <a:off x="642910" y="1285860"/>
            <a:ext cx="7929618" cy="5267340"/>
          </a:xfrm>
        </p:spPr>
        <p:txBody>
          <a:bodyPr/>
          <a:lstStyle/>
          <a:p>
            <a:pPr>
              <a:buNone/>
            </a:pPr>
            <a:r>
              <a:rPr lang="en-US" dirty="0" smtClean="0"/>
              <a:t>This monitoring tool has gained some popularity with donors and CSOs in service delivery sectors</a:t>
            </a:r>
          </a:p>
          <a:p>
            <a:pPr>
              <a:buFont typeface="Wingdings 2" charset="2"/>
              <a:buNone/>
            </a:pPr>
            <a:r>
              <a:rPr lang="en-US" b="1" i="1" dirty="0" smtClean="0"/>
              <a:t>Yet </a:t>
            </a:r>
            <a:r>
              <a:rPr lang="en-US" b="1" i="1" dirty="0"/>
              <a:t>experience in </a:t>
            </a:r>
            <a:r>
              <a:rPr lang="en-US" b="1" i="1" u="sng" dirty="0"/>
              <a:t>Tanzania</a:t>
            </a:r>
            <a:r>
              <a:rPr lang="en-US" b="1" i="1" dirty="0"/>
              <a:t> is different from </a:t>
            </a:r>
            <a:r>
              <a:rPr lang="en-US" b="1" i="1" u="sng" dirty="0"/>
              <a:t>Uganda</a:t>
            </a:r>
            <a:endParaRPr lang="en-US" b="1" i="1" u="sng" dirty="0" smtClean="0"/>
          </a:p>
          <a:p>
            <a:r>
              <a:rPr lang="en-US" dirty="0" smtClean="0"/>
              <a:t>In Tanzania more </a:t>
            </a:r>
            <a:r>
              <a:rPr lang="en-US" dirty="0"/>
              <a:t>than 20 </a:t>
            </a:r>
            <a:r>
              <a:rPr lang="en-US" b="1" dirty="0" err="1"/>
              <a:t>CSOs</a:t>
            </a:r>
            <a:r>
              <a:rPr lang="en-US" dirty="0"/>
              <a:t> conducted </a:t>
            </a:r>
            <a:r>
              <a:rPr lang="en-US" dirty="0" err="1"/>
              <a:t>PETs</a:t>
            </a:r>
            <a:r>
              <a:rPr lang="en-US" dirty="0"/>
              <a:t> in 123 districts, but weak follow-up and follow-through</a:t>
            </a:r>
          </a:p>
          <a:p>
            <a:r>
              <a:rPr lang="en-US" b="1" dirty="0"/>
              <a:t>donors </a:t>
            </a:r>
            <a:r>
              <a:rPr lang="en-US" dirty="0"/>
              <a:t>had little appetite to share with officials, or share with sub-national levels</a:t>
            </a:r>
          </a:p>
          <a:p>
            <a:r>
              <a:rPr lang="en-US" dirty="0"/>
              <a:t>While technical recommendations were made – </a:t>
            </a:r>
            <a:r>
              <a:rPr lang="en-US" b="1" dirty="0"/>
              <a:t>government </a:t>
            </a:r>
            <a:r>
              <a:rPr lang="en-US" dirty="0"/>
              <a:t>was not prepared to implement these</a:t>
            </a:r>
          </a:p>
          <a:p>
            <a:r>
              <a:rPr lang="en-US" dirty="0"/>
              <a:t>It was, after all, an election </a:t>
            </a:r>
            <a:r>
              <a:rPr lang="en-US" dirty="0" smtClean="0"/>
              <a:t>year... </a:t>
            </a:r>
            <a:r>
              <a:rPr lang="en-US" dirty="0"/>
              <a:t>(2005)</a:t>
            </a:r>
          </a:p>
          <a:p>
            <a:endParaRPr lang="en-US" dirty="0"/>
          </a:p>
          <a:p>
            <a:pPr lvl="1">
              <a:buFontTx/>
              <a:buChar char="-"/>
            </a:pPr>
            <a:endParaRPr lang="en-US" dirty="0"/>
          </a:p>
          <a:p>
            <a:pPr>
              <a:buFontTx/>
              <a:buChar char="-"/>
            </a:pPr>
            <a:endParaRPr dirty="0"/>
          </a:p>
          <a:p>
            <a:pPr>
              <a:buFontTx/>
              <a:buChar char="-"/>
            </a:pPr>
            <a:endParaRPr lang="en-US" b="1"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500034" y="857232"/>
            <a:ext cx="7851648" cy="2209800"/>
          </a:xfrm>
        </p:spPr>
        <p:txBody>
          <a:bodyPr>
            <a:normAutofit fontScale="90000"/>
          </a:bodyPr>
          <a:lstStyle/>
          <a:p>
            <a:pPr>
              <a:defRPr/>
            </a:pPr>
            <a:r>
              <a:rPr lang="en-US" sz="6000" dirty="0" smtClean="0"/>
              <a:t>How to act on the results of LG and DC assessments</a:t>
            </a:r>
            <a:endParaRPr lang="en-US" dirty="0"/>
          </a:p>
        </p:txBody>
      </p:sp>
      <p:sp>
        <p:nvSpPr>
          <p:cNvPr id="12291" name="Rectangle 5"/>
          <p:cNvSpPr>
            <a:spLocks noGrp="1" noChangeArrowheads="1"/>
          </p:cNvSpPr>
          <p:nvPr>
            <p:ph type="subTitle" idx="1"/>
          </p:nvPr>
        </p:nvSpPr>
        <p:spPr>
          <a:xfrm>
            <a:off x="571472" y="3143248"/>
            <a:ext cx="7854950" cy="1552575"/>
          </a:xfrm>
        </p:spPr>
        <p:txBody>
          <a:bodyPr/>
          <a:lstStyle/>
          <a:p>
            <a:r>
              <a:rPr lang="en-GB" dirty="0" smtClean="0"/>
              <a:t>Comparative use of data</a:t>
            </a:r>
          </a:p>
          <a:p>
            <a:r>
              <a:rPr lang="en-GB" dirty="0" smtClean="0"/>
              <a:t>Contextual factors</a:t>
            </a:r>
          </a:p>
          <a:p>
            <a:r>
              <a:rPr lang="en-GB" dirty="0" smtClean="0"/>
              <a:t>Accountability</a:t>
            </a:r>
          </a:p>
          <a:p>
            <a:r>
              <a:rPr lang="en-GB" dirty="0" smtClean="0"/>
              <a:t>Policy uptake</a:t>
            </a:r>
          </a:p>
          <a:p>
            <a:pPr marL="246063" lvl="1" algn="r">
              <a:tabLst>
                <a:tab pos="0" algn="l"/>
              </a:tabLst>
            </a:pPr>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42910" y="857232"/>
            <a:ext cx="8086724" cy="1143000"/>
          </a:xfrm>
        </p:spPr>
        <p:txBody>
          <a:bodyPr/>
          <a:lstStyle/>
          <a:p>
            <a:r>
              <a:rPr lang="en-GB" sz="3600" dirty="0" smtClean="0"/>
              <a:t>Contextual factors influencing the policy impact</a:t>
            </a:r>
          </a:p>
        </p:txBody>
      </p:sp>
      <p:sp>
        <p:nvSpPr>
          <p:cNvPr id="16387" name="Tijdelijke aanduiding voor inhoud 2"/>
          <p:cNvSpPr>
            <a:spLocks noGrp="1"/>
          </p:cNvSpPr>
          <p:nvPr>
            <p:ph idx="1"/>
          </p:nvPr>
        </p:nvSpPr>
        <p:spPr>
          <a:xfrm>
            <a:off x="500034" y="2143116"/>
            <a:ext cx="8015316" cy="3746500"/>
          </a:xfrm>
        </p:spPr>
        <p:txBody>
          <a:bodyPr/>
          <a:lstStyle/>
          <a:p>
            <a:r>
              <a:rPr lang="en-GB" dirty="0" smtClean="0"/>
              <a:t>The main agent that carries out the assessment</a:t>
            </a:r>
          </a:p>
          <a:p>
            <a:r>
              <a:rPr lang="en-GB" dirty="0" smtClean="0"/>
              <a:t>The relative openness of the political process to reform</a:t>
            </a:r>
          </a:p>
          <a:p>
            <a:r>
              <a:rPr lang="en-GB" dirty="0" smtClean="0"/>
              <a:t>The voice that the assessment achieves in the public domain</a:t>
            </a:r>
          </a:p>
        </p:txBody>
      </p:sp>
      <p:pic>
        <p:nvPicPr>
          <p:cNvPr id="16388" name="Picture 5" descr="http://www.hiit.fi/files/images/fi/context.jpg"/>
          <p:cNvPicPr>
            <a:picLocks noChangeAspect="1" noChangeArrowheads="1"/>
          </p:cNvPicPr>
          <p:nvPr/>
        </p:nvPicPr>
        <p:blipFill>
          <a:blip r:embed="rId2" cstate="print"/>
          <a:srcRect/>
          <a:stretch>
            <a:fillRect/>
          </a:stretch>
        </p:blipFill>
        <p:spPr bwMode="auto">
          <a:xfrm>
            <a:off x="4000500" y="4684713"/>
            <a:ext cx="5143500" cy="217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500034" y="428625"/>
            <a:ext cx="8086754" cy="1143000"/>
          </a:xfrm>
        </p:spPr>
        <p:txBody>
          <a:bodyPr/>
          <a:lstStyle/>
          <a:p>
            <a:r>
              <a:rPr lang="en-GB" sz="3600" dirty="0" smtClean="0"/>
              <a:t>Strengthening downward accountability</a:t>
            </a:r>
          </a:p>
        </p:txBody>
      </p:sp>
      <p:sp>
        <p:nvSpPr>
          <p:cNvPr id="17411" name="Tijdelijke aanduiding voor inhoud 2"/>
          <p:cNvSpPr>
            <a:spLocks noGrp="1"/>
          </p:cNvSpPr>
          <p:nvPr>
            <p:ph idx="1"/>
          </p:nvPr>
        </p:nvSpPr>
        <p:spPr>
          <a:xfrm>
            <a:off x="357188" y="1928813"/>
            <a:ext cx="8229600" cy="4389437"/>
          </a:xfrm>
        </p:spPr>
        <p:txBody>
          <a:bodyPr/>
          <a:lstStyle/>
          <a:p>
            <a:r>
              <a:rPr lang="en-GB" smtClean="0"/>
              <a:t>Comparative local governance assessments can be used to influence the basis on which citizens make their voting decisions</a:t>
            </a:r>
            <a:endParaRPr lang="nl-NL" smtClean="0"/>
          </a:p>
          <a:p>
            <a:r>
              <a:rPr lang="en-GB" smtClean="0"/>
              <a:t>In many countries politicians are re-elected through populism and clientalism despite poor performance </a:t>
            </a:r>
          </a:p>
          <a:p>
            <a:r>
              <a:rPr lang="en-GB" smtClean="0"/>
              <a:t>When citizens start to recognise that their voting patterns do not match the rankings, it is likely that their decision will be focused more on ‘programmatic’ considerations in future elections.</a:t>
            </a:r>
            <a:endParaRPr lang="nl-NL" smtClean="0"/>
          </a:p>
          <a:p>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571472" y="357188"/>
            <a:ext cx="8015316" cy="1143000"/>
          </a:xfrm>
        </p:spPr>
        <p:txBody>
          <a:bodyPr/>
          <a:lstStyle/>
          <a:p>
            <a:r>
              <a:rPr lang="en-GB" sz="3600" dirty="0" smtClean="0"/>
              <a:t>Strengthening upward accountability</a:t>
            </a:r>
          </a:p>
        </p:txBody>
      </p:sp>
      <p:sp>
        <p:nvSpPr>
          <p:cNvPr id="18435" name="Tijdelijke aanduiding voor inhoud 2"/>
          <p:cNvSpPr>
            <a:spLocks noGrp="1"/>
          </p:cNvSpPr>
          <p:nvPr>
            <p:ph idx="1"/>
          </p:nvPr>
        </p:nvSpPr>
        <p:spPr>
          <a:xfrm>
            <a:off x="428625" y="1643063"/>
            <a:ext cx="8229600" cy="4389437"/>
          </a:xfrm>
        </p:spPr>
        <p:txBody>
          <a:bodyPr/>
          <a:lstStyle/>
          <a:p>
            <a:pPr>
              <a:buFont typeface="Wingdings 2" pitchFamily="18" charset="2"/>
              <a:buNone/>
            </a:pPr>
            <a:r>
              <a:rPr lang="en-GB" smtClean="0"/>
              <a:t>Outcomes of local governance assessments may be used as a criteria for:</a:t>
            </a:r>
          </a:p>
          <a:p>
            <a:r>
              <a:rPr lang="en-GB" smtClean="0"/>
              <a:t>Allocating central government fiscal transfers to local government.</a:t>
            </a:r>
          </a:p>
          <a:p>
            <a:r>
              <a:rPr lang="en-GB" smtClean="0"/>
              <a:t>Identifying those local governments in need of special assistance in capacity building and those who might assist their counterparts by knowledge transfer.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857250" y="785813"/>
            <a:ext cx="7372350" cy="642937"/>
          </a:xfrm>
        </p:spPr>
        <p:txBody>
          <a:bodyPr/>
          <a:lstStyle/>
          <a:p>
            <a:r>
              <a:rPr lang="en-GB" sz="4000" dirty="0" smtClean="0"/>
              <a:t>Session overview</a:t>
            </a:r>
            <a:endParaRPr lang="en-GB" sz="4000" dirty="0"/>
          </a:p>
        </p:txBody>
      </p:sp>
      <p:sp>
        <p:nvSpPr>
          <p:cNvPr id="13315" name="Tijdelijke aanduiding voor inhoud 2"/>
          <p:cNvSpPr>
            <a:spLocks noGrp="1"/>
          </p:cNvSpPr>
          <p:nvPr>
            <p:ph idx="1"/>
          </p:nvPr>
        </p:nvSpPr>
        <p:spPr>
          <a:xfrm>
            <a:off x="571472" y="1643050"/>
            <a:ext cx="8086724" cy="4389437"/>
          </a:xfrm>
        </p:spPr>
        <p:txBody>
          <a:bodyPr/>
          <a:lstStyle/>
          <a:p>
            <a:pPr>
              <a:spcBef>
                <a:spcPts val="0"/>
              </a:spcBef>
              <a:spcAft>
                <a:spcPts val="0"/>
              </a:spcAft>
            </a:pPr>
            <a:r>
              <a:rPr lang="en-GB" sz="2800" dirty="0" smtClean="0"/>
              <a:t>Introduction</a:t>
            </a:r>
          </a:p>
          <a:p>
            <a:pPr>
              <a:spcBef>
                <a:spcPts val="0"/>
              </a:spcBef>
              <a:spcAft>
                <a:spcPts val="0"/>
              </a:spcAft>
            </a:pPr>
            <a:r>
              <a:rPr lang="en-GB" sz="2800" dirty="0" smtClean="0"/>
              <a:t>Assessment </a:t>
            </a:r>
            <a:r>
              <a:rPr lang="en-GB" sz="2800" dirty="0"/>
              <a:t>tools</a:t>
            </a:r>
            <a:r>
              <a:rPr lang="en-GB" sz="2800" dirty="0" smtClean="0"/>
              <a:t> for local governance and decentralisation</a:t>
            </a:r>
          </a:p>
          <a:p>
            <a:pPr>
              <a:spcBef>
                <a:spcPts val="0"/>
              </a:spcBef>
              <a:spcAft>
                <a:spcPts val="0"/>
              </a:spcAft>
            </a:pPr>
            <a:r>
              <a:rPr lang="en-GB" sz="2800" dirty="0" smtClean="0"/>
              <a:t>Small group work: sharing experiences with local governance assessments</a:t>
            </a:r>
          </a:p>
          <a:p>
            <a:pPr>
              <a:spcBef>
                <a:spcPts val="0"/>
              </a:spcBef>
              <a:spcAft>
                <a:spcPts val="0"/>
              </a:spcAft>
            </a:pPr>
            <a:r>
              <a:rPr lang="en-GB" sz="2800" dirty="0" smtClean="0"/>
              <a:t>How to act on the results of local governance and decentralisation assessments</a:t>
            </a:r>
          </a:p>
          <a:p>
            <a:pPr>
              <a:spcBef>
                <a:spcPts val="0"/>
              </a:spcBef>
              <a:spcAft>
                <a:spcPts val="0"/>
              </a:spcAft>
            </a:pPr>
            <a:r>
              <a:rPr lang="en-GB" sz="2800" dirty="0" smtClean="0"/>
              <a:t>Assessments and Aid Effectiveness</a:t>
            </a:r>
          </a:p>
          <a:p>
            <a:pPr>
              <a:spcAft>
                <a:spcPts val="1800"/>
              </a:spcAft>
            </a:pPr>
            <a:r>
              <a:rPr lang="en-GB" sz="2800" dirty="0" smtClean="0"/>
              <a:t>Case study: Rwanda Joint Governance Assessment</a:t>
            </a:r>
          </a:p>
          <a:p>
            <a:pPr>
              <a:spcAft>
                <a:spcPts val="600"/>
              </a:spcAft>
            </a:pPr>
            <a:endParaRPr lang="en-GB" i="1" dirty="0"/>
          </a:p>
          <a:p>
            <a:pPr>
              <a:spcAft>
                <a:spcPts val="600"/>
              </a:spcAft>
              <a:buFont typeface="Wingdings 2" charset="2"/>
              <a:buNone/>
            </a:pPr>
            <a:endParaRPr lang="en-GB" i="1" dirty="0"/>
          </a:p>
          <a:p>
            <a:pPr>
              <a:buFont typeface="Wingdings 2" charset="2"/>
              <a:buNone/>
            </a:pPr>
            <a:endParaRPr lang="en-GB" i="1" dirty="0"/>
          </a:p>
          <a:p>
            <a:pPr>
              <a:buFont typeface="Wingdings 2" charset="2"/>
              <a:buNone/>
            </a:pPr>
            <a:endParaRPr lang="en-GB" i="1" dirty="0"/>
          </a:p>
          <a:p>
            <a:pPr>
              <a:buFont typeface="Wingdings 2" charset="2"/>
              <a:buNone/>
            </a:pPr>
            <a:endParaRPr lang="en-GB" i="1" dirty="0"/>
          </a:p>
          <a:p>
            <a:pPr>
              <a:buFont typeface="Wingdings 2" charset="2"/>
              <a:buNone/>
            </a:pPr>
            <a:endParaRPr lang="en-GB" dirty="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714348" y="857232"/>
            <a:ext cx="7901014" cy="1071563"/>
          </a:xfrm>
        </p:spPr>
        <p:txBody>
          <a:bodyPr/>
          <a:lstStyle/>
          <a:p>
            <a:r>
              <a:rPr lang="en-GB" sz="3600" dirty="0" smtClean="0"/>
              <a:t>Institutional opportunities for policy uptake</a:t>
            </a:r>
          </a:p>
        </p:txBody>
      </p:sp>
      <p:sp>
        <p:nvSpPr>
          <p:cNvPr id="19459" name="Tijdelijke aanduiding voor inhoud 2"/>
          <p:cNvSpPr>
            <a:spLocks noGrp="1"/>
          </p:cNvSpPr>
          <p:nvPr>
            <p:ph idx="1"/>
          </p:nvPr>
        </p:nvSpPr>
        <p:spPr>
          <a:xfrm>
            <a:off x="428596" y="2071678"/>
            <a:ext cx="8229600" cy="4181475"/>
          </a:xfrm>
        </p:spPr>
        <p:txBody>
          <a:bodyPr/>
          <a:lstStyle/>
          <a:p>
            <a:pPr>
              <a:buFont typeface="Wingdings 2" pitchFamily="18" charset="2"/>
              <a:buNone/>
            </a:pPr>
            <a:r>
              <a:rPr lang="en-GB" dirty="0" smtClean="0"/>
              <a:t>	Institutional mechanisms that strengthen local governance by promoting transparency and accountability (UN-Habitat):</a:t>
            </a:r>
          </a:p>
          <a:p>
            <a:r>
              <a:rPr lang="en-GB" dirty="0" smtClean="0"/>
              <a:t>Public hearings and public meetings</a:t>
            </a:r>
          </a:p>
          <a:p>
            <a:r>
              <a:rPr lang="en-GB" dirty="0" smtClean="0"/>
              <a:t>Oversight committees and citizen advisory boards</a:t>
            </a:r>
          </a:p>
          <a:p>
            <a:r>
              <a:rPr lang="en-GB" dirty="0" smtClean="0"/>
              <a:t>Local anti-corruption agencies</a:t>
            </a:r>
          </a:p>
          <a:p>
            <a:r>
              <a:rPr lang="en-GB" dirty="0" smtClean="0"/>
              <a:t>Participatory budgeting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533400" y="1143000"/>
            <a:ext cx="7851648" cy="2209800"/>
          </a:xfrm>
        </p:spPr>
        <p:txBody>
          <a:bodyPr>
            <a:normAutofit/>
          </a:bodyPr>
          <a:lstStyle/>
          <a:p>
            <a:pPr>
              <a:defRPr/>
            </a:pPr>
            <a:r>
              <a:rPr lang="en-US" sz="6000" dirty="0" smtClean="0"/>
              <a:t>Assessments and aid effectiveness</a:t>
            </a:r>
            <a:endParaRPr lang="en-US" dirty="0"/>
          </a:p>
        </p:txBody>
      </p:sp>
      <p:sp>
        <p:nvSpPr>
          <p:cNvPr id="12291" name="Rectangle 5"/>
          <p:cNvSpPr>
            <a:spLocks noGrp="1" noChangeArrowheads="1"/>
          </p:cNvSpPr>
          <p:nvPr>
            <p:ph type="subTitle" idx="1"/>
          </p:nvPr>
        </p:nvSpPr>
        <p:spPr>
          <a:xfrm>
            <a:off x="533400" y="3428999"/>
            <a:ext cx="7854950" cy="1552575"/>
          </a:xfrm>
        </p:spPr>
        <p:txBody>
          <a:bodyPr/>
          <a:lstStyle/>
          <a:p>
            <a:pPr marL="246063" lvl="1" algn="r">
              <a:tabLst>
                <a:tab pos="0" algn="l"/>
              </a:tabLst>
            </a:pPr>
            <a:r>
              <a:rPr lang="en-US" sz="2800" dirty="0" smtClean="0"/>
              <a:t>Critique of application</a:t>
            </a:r>
          </a:p>
          <a:p>
            <a:pPr marL="246063" lvl="1" algn="r">
              <a:tabLst>
                <a:tab pos="0" algn="l"/>
              </a:tabLst>
            </a:pPr>
            <a:r>
              <a:rPr lang="en-US" sz="2800" dirty="0" smtClean="0"/>
              <a:t>Trends</a:t>
            </a:r>
          </a:p>
          <a:p>
            <a:pPr marL="246063" lvl="1" algn="r">
              <a:tabLst>
                <a:tab pos="0" algn="l"/>
              </a:tabLst>
            </a:pPr>
            <a:r>
              <a:rPr lang="en-US" sz="2800" dirty="0" smtClean="0"/>
              <a:t>Case study: The Rwanda JGA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785786" y="357166"/>
            <a:ext cx="7872439" cy="1143000"/>
          </a:xfrm>
        </p:spPr>
        <p:txBody>
          <a:bodyPr/>
          <a:lstStyle/>
          <a:p>
            <a:r>
              <a:rPr lang="en-GB" sz="3600" dirty="0" smtClean="0"/>
              <a:t>Critique of application</a:t>
            </a:r>
          </a:p>
        </p:txBody>
      </p:sp>
      <p:sp>
        <p:nvSpPr>
          <p:cNvPr id="21507" name="Tijdelijke aanduiding voor inhoud 2"/>
          <p:cNvSpPr>
            <a:spLocks noGrp="1"/>
          </p:cNvSpPr>
          <p:nvPr>
            <p:ph idx="1"/>
          </p:nvPr>
        </p:nvSpPr>
        <p:spPr>
          <a:xfrm>
            <a:off x="571472" y="1714500"/>
            <a:ext cx="8229628" cy="4389438"/>
          </a:xfrm>
        </p:spPr>
        <p:txBody>
          <a:bodyPr/>
          <a:lstStyle/>
          <a:p>
            <a:endParaRPr lang="en-GB" dirty="0" smtClean="0"/>
          </a:p>
          <a:p>
            <a:r>
              <a:rPr lang="en-GB" dirty="0" smtClean="0"/>
              <a:t>Open invitation...</a:t>
            </a:r>
          </a:p>
          <a:p>
            <a:pPr>
              <a:buFont typeface="Wingdings 2" pitchFamily="18" charset="2"/>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7"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714348" y="714375"/>
            <a:ext cx="8015314" cy="1143000"/>
          </a:xfrm>
        </p:spPr>
        <p:txBody>
          <a:bodyPr/>
          <a:lstStyle/>
          <a:p>
            <a:r>
              <a:rPr lang="en-US" sz="3600" dirty="0" smtClean="0"/>
              <a:t>Trends: from donor-driven to country-driven and open data</a:t>
            </a:r>
          </a:p>
        </p:txBody>
      </p:sp>
      <p:sp>
        <p:nvSpPr>
          <p:cNvPr id="22531" name="Tijdelijke aanduiding voor inhoud 2"/>
          <p:cNvSpPr>
            <a:spLocks noGrp="1"/>
          </p:cNvSpPr>
          <p:nvPr>
            <p:ph idx="1"/>
          </p:nvPr>
        </p:nvSpPr>
        <p:spPr>
          <a:xfrm>
            <a:off x="500063" y="1857375"/>
            <a:ext cx="8229600" cy="4389438"/>
          </a:xfrm>
        </p:spPr>
        <p:txBody>
          <a:bodyPr/>
          <a:lstStyle/>
          <a:p>
            <a:r>
              <a:rPr lang="en-US" dirty="0" smtClean="0"/>
              <a:t>Growing resistance by developing countries to indicators that are developed and used by outsiders.</a:t>
            </a:r>
          </a:p>
          <a:p>
            <a:r>
              <a:rPr lang="en-US" dirty="0" smtClean="0"/>
              <a:t>New forms of assessments are increasingly country led (such as the State of Local Democracy Assessment by International IDEA) </a:t>
            </a:r>
          </a:p>
          <a:p>
            <a:r>
              <a:rPr lang="en-US" dirty="0" smtClean="0"/>
              <a:t>Relevant literature: </a:t>
            </a:r>
          </a:p>
          <a:p>
            <a:pPr lvl="1"/>
            <a:r>
              <a:rPr lang="en-US" dirty="0" smtClean="0"/>
              <a:t>Knack et al (2003)</a:t>
            </a:r>
          </a:p>
          <a:p>
            <a:pPr lvl="1"/>
            <a:r>
              <a:rPr lang="en-US" dirty="0" smtClean="0"/>
              <a:t>Hood et al (2008)</a:t>
            </a:r>
          </a:p>
          <a:p>
            <a:pPr lvl="1"/>
            <a:r>
              <a:rPr lang="en-US" dirty="0" smtClean="0"/>
              <a:t>Crawford (2003)</a:t>
            </a:r>
          </a:p>
          <a:p>
            <a:r>
              <a:rPr lang="en-US" dirty="0" smtClean="0"/>
              <a:t>http://vimeo.com/11059994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24" y="571480"/>
            <a:ext cx="8015286" cy="857256"/>
          </a:xfrm>
        </p:spPr>
        <p:txBody>
          <a:bodyPr/>
          <a:lstStyle/>
          <a:p>
            <a:r>
              <a:rPr lang="en-GB" sz="3600" dirty="0" smtClean="0"/>
              <a:t>Trends: Joint governance assessment</a:t>
            </a:r>
            <a:endParaRPr lang="en-GB" sz="3600" dirty="0"/>
          </a:p>
        </p:txBody>
      </p:sp>
      <p:sp>
        <p:nvSpPr>
          <p:cNvPr id="3" name="Tijdelijke aanduiding voor inhoud 2"/>
          <p:cNvSpPr>
            <a:spLocks noGrp="1"/>
          </p:cNvSpPr>
          <p:nvPr>
            <p:ph idx="1"/>
          </p:nvPr>
        </p:nvSpPr>
        <p:spPr>
          <a:xfrm>
            <a:off x="428596" y="2500306"/>
            <a:ext cx="2857520" cy="3460767"/>
          </a:xfrm>
        </p:spPr>
        <p:txBody>
          <a:bodyPr/>
          <a:lstStyle/>
          <a:p>
            <a:pPr>
              <a:buNone/>
            </a:pPr>
            <a:r>
              <a:rPr lang="en-US" sz="1500" dirty="0" smtClean="0"/>
              <a:t>	</a:t>
            </a:r>
            <a:r>
              <a:rPr lang="en-US" sz="1600" dirty="0" smtClean="0"/>
              <a:t>Decision making on aid allocation </a:t>
            </a:r>
            <a:r>
              <a:rPr lang="en-GB" sz="1600" dirty="0" smtClean="0"/>
              <a:t>between countries </a:t>
            </a:r>
          </a:p>
          <a:p>
            <a:pPr>
              <a:buNone/>
            </a:pPr>
            <a:r>
              <a:rPr lang="en-GB" sz="1600" dirty="0" smtClean="0"/>
              <a:t>	Country strategy and programming</a:t>
            </a:r>
          </a:p>
          <a:p>
            <a:pPr>
              <a:buNone/>
            </a:pPr>
            <a:r>
              <a:rPr lang="en-GB" sz="1600" dirty="0" smtClean="0"/>
              <a:t>	Country/portfolio risk analysis </a:t>
            </a:r>
          </a:p>
          <a:p>
            <a:pPr>
              <a:buNone/>
            </a:pPr>
            <a:r>
              <a:rPr lang="en-GB" sz="1600" dirty="0" smtClean="0"/>
              <a:t>	Political economy analysis </a:t>
            </a:r>
          </a:p>
          <a:p>
            <a:pPr>
              <a:buNone/>
            </a:pPr>
            <a:r>
              <a:rPr lang="en-GB" sz="1600" dirty="0" smtClean="0"/>
              <a:t>	Accountability to donor constituencies </a:t>
            </a:r>
            <a:endParaRPr lang="en-GB" sz="1600" dirty="0"/>
          </a:p>
        </p:txBody>
      </p:sp>
      <p:sp>
        <p:nvSpPr>
          <p:cNvPr id="5" name="Ovaal 4"/>
          <p:cNvSpPr/>
          <p:nvPr/>
        </p:nvSpPr>
        <p:spPr>
          <a:xfrm>
            <a:off x="0" y="1714488"/>
            <a:ext cx="6500826" cy="4286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al 5"/>
          <p:cNvSpPr/>
          <p:nvPr/>
        </p:nvSpPr>
        <p:spPr>
          <a:xfrm>
            <a:off x="3071802" y="1714488"/>
            <a:ext cx="6072198" cy="4286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jdelijke aanduiding voor inhoud 2"/>
          <p:cNvSpPr txBox="1">
            <a:spLocks/>
          </p:cNvSpPr>
          <p:nvPr/>
        </p:nvSpPr>
        <p:spPr bwMode="auto">
          <a:xfrm>
            <a:off x="3428992" y="2500306"/>
            <a:ext cx="2786082" cy="3071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Paris principles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lang="en-GB" sz="1600" dirty="0" smtClean="0">
                <a:latin typeface="+mn-lt"/>
              </a:rPr>
              <a:t>	J</a:t>
            </a:r>
            <a:r>
              <a:rPr kumimoji="0" lang="en-GB" sz="16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oint</a:t>
            </a: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understanding of the evidence base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Greater realism on reform priorities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Improved channel for communication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Improved performance monitoring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Reduced aid volatility </a:t>
            </a:r>
          </a:p>
        </p:txBody>
      </p:sp>
      <p:sp>
        <p:nvSpPr>
          <p:cNvPr id="8" name="Tijdelijke aanduiding voor inhoud 2"/>
          <p:cNvSpPr txBox="1">
            <a:spLocks/>
          </p:cNvSpPr>
          <p:nvPr/>
        </p:nvSpPr>
        <p:spPr bwMode="auto">
          <a:xfrm>
            <a:off x="6215074" y="2500306"/>
            <a:ext cx="2500330" cy="346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Informing public debates on  governance reform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Policy making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GB"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Seeking International legitimacy </a:t>
            </a: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Retaining political power and aid flows</a:t>
            </a:r>
          </a:p>
        </p:txBody>
      </p:sp>
      <p:sp>
        <p:nvSpPr>
          <p:cNvPr id="9" name="Tekstvak 8"/>
          <p:cNvSpPr txBox="1"/>
          <p:nvPr/>
        </p:nvSpPr>
        <p:spPr>
          <a:xfrm>
            <a:off x="714348" y="6000768"/>
            <a:ext cx="1571636" cy="830997"/>
          </a:xfrm>
          <a:prstGeom prst="rect">
            <a:avLst/>
          </a:prstGeom>
          <a:noFill/>
        </p:spPr>
        <p:txBody>
          <a:bodyPr wrap="square" rtlCol="0">
            <a:spAutoFit/>
          </a:bodyPr>
          <a:lstStyle/>
          <a:p>
            <a:r>
              <a:rPr lang="en-GB" sz="2400" b="1" dirty="0" smtClean="0">
                <a:solidFill>
                  <a:schemeClr val="accent1">
                    <a:lumMod val="50000"/>
                  </a:schemeClr>
                </a:solidFill>
                <a:latin typeface="+mn-lt"/>
              </a:rPr>
              <a:t>Donor concerns</a:t>
            </a:r>
            <a:endParaRPr lang="en-GB" sz="2400" b="1" dirty="0">
              <a:solidFill>
                <a:schemeClr val="accent1">
                  <a:lumMod val="50000"/>
                </a:schemeClr>
              </a:solidFill>
              <a:latin typeface="+mn-lt"/>
            </a:endParaRPr>
          </a:p>
        </p:txBody>
      </p:sp>
      <p:sp>
        <p:nvSpPr>
          <p:cNvPr id="10" name="Tekstvak 9"/>
          <p:cNvSpPr txBox="1"/>
          <p:nvPr/>
        </p:nvSpPr>
        <p:spPr>
          <a:xfrm>
            <a:off x="3929058" y="6027003"/>
            <a:ext cx="1714512" cy="830997"/>
          </a:xfrm>
          <a:prstGeom prst="rect">
            <a:avLst/>
          </a:prstGeom>
          <a:noFill/>
        </p:spPr>
        <p:txBody>
          <a:bodyPr wrap="square" rtlCol="0">
            <a:spAutoFit/>
          </a:bodyPr>
          <a:lstStyle/>
          <a:p>
            <a:r>
              <a:rPr lang="en-GB" sz="2400" b="1" dirty="0" smtClean="0">
                <a:solidFill>
                  <a:schemeClr val="accent1">
                    <a:lumMod val="50000"/>
                  </a:schemeClr>
                </a:solidFill>
                <a:latin typeface="+mn-lt"/>
              </a:rPr>
              <a:t>Joint concerns</a:t>
            </a:r>
            <a:endParaRPr lang="en-GB" sz="2400" b="1" dirty="0">
              <a:solidFill>
                <a:schemeClr val="accent1">
                  <a:lumMod val="50000"/>
                </a:schemeClr>
              </a:solidFill>
              <a:latin typeface="+mn-lt"/>
            </a:endParaRPr>
          </a:p>
        </p:txBody>
      </p:sp>
      <p:sp>
        <p:nvSpPr>
          <p:cNvPr id="11" name="Tekstvak 10"/>
          <p:cNvSpPr txBox="1"/>
          <p:nvPr/>
        </p:nvSpPr>
        <p:spPr>
          <a:xfrm>
            <a:off x="6786578" y="6027003"/>
            <a:ext cx="1571636" cy="830997"/>
          </a:xfrm>
          <a:prstGeom prst="rect">
            <a:avLst/>
          </a:prstGeom>
          <a:noFill/>
        </p:spPr>
        <p:txBody>
          <a:bodyPr wrap="square" rtlCol="0">
            <a:spAutoFit/>
          </a:bodyPr>
          <a:lstStyle/>
          <a:p>
            <a:r>
              <a:rPr lang="en-GB" sz="2400" b="1" dirty="0" smtClean="0">
                <a:solidFill>
                  <a:schemeClr val="accent1">
                    <a:lumMod val="50000"/>
                  </a:schemeClr>
                </a:solidFill>
                <a:latin typeface="+mn-lt"/>
              </a:rPr>
              <a:t>Recipient concerns</a:t>
            </a:r>
            <a:endParaRPr lang="en-GB" sz="2400" b="1" dirty="0">
              <a:solidFill>
                <a:schemeClr val="accent1">
                  <a:lumMod val="50000"/>
                </a:schemeClr>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1472" y="214290"/>
            <a:ext cx="8229600" cy="1143000"/>
          </a:xfrm>
        </p:spPr>
        <p:txBody>
          <a:bodyPr/>
          <a:lstStyle/>
          <a:p>
            <a:r>
              <a:rPr lang="en-GB" sz="3600" dirty="0" smtClean="0"/>
              <a:t>Case study: Rwanda JGA</a:t>
            </a:r>
            <a:endParaRPr lang="en-GB" sz="3600" dirty="0"/>
          </a:p>
        </p:txBody>
      </p:sp>
      <p:sp>
        <p:nvSpPr>
          <p:cNvPr id="3" name="Tijdelijke aanduiding voor inhoud 2"/>
          <p:cNvSpPr>
            <a:spLocks noGrp="1"/>
          </p:cNvSpPr>
          <p:nvPr>
            <p:ph idx="1"/>
          </p:nvPr>
        </p:nvSpPr>
        <p:spPr>
          <a:xfrm>
            <a:off x="500034" y="1428736"/>
            <a:ext cx="8229600" cy="4389437"/>
          </a:xfrm>
        </p:spPr>
        <p:txBody>
          <a:bodyPr/>
          <a:lstStyle/>
          <a:p>
            <a:r>
              <a:rPr lang="en-GB" dirty="0" smtClean="0"/>
              <a:t>Split into small groups (4-6) </a:t>
            </a:r>
          </a:p>
          <a:p>
            <a:r>
              <a:rPr lang="en-GB" dirty="0" smtClean="0"/>
              <a:t>Read the case study of the Rwanda Joint Governance Assessment - included in your participants kits</a:t>
            </a:r>
          </a:p>
          <a:p>
            <a:r>
              <a:rPr lang="en-GB" dirty="0" smtClean="0"/>
              <a:t>Answer the following questions:</a:t>
            </a:r>
            <a:endParaRPr lang="nl-NL" dirty="0" smtClean="0"/>
          </a:p>
          <a:p>
            <a:pPr lvl="1"/>
            <a:r>
              <a:rPr lang="en-GB" dirty="0" smtClean="0"/>
              <a:t>Could a joint governance assessment be useful for measuring local governance and decentralisation (in sectors) in your country? Why (not)? </a:t>
            </a:r>
            <a:endParaRPr lang="nl-NL" dirty="0" smtClean="0"/>
          </a:p>
          <a:p>
            <a:pPr lvl="1"/>
            <a:r>
              <a:rPr lang="en-GB" dirty="0" smtClean="0"/>
              <a:t>To what extent can a joint approach to local governance assessment help to improve aid effectiveness?</a:t>
            </a:r>
            <a:endParaRPr lang="nl-NL" dirty="0" smtClean="0"/>
          </a:p>
          <a:p>
            <a:pPr>
              <a:buNone/>
            </a:pPr>
            <a:r>
              <a:rPr lang="en-GB" dirty="0" smtClean="0"/>
              <a:t>&lt;30 minutes&gt;</a:t>
            </a:r>
          </a:p>
          <a:p>
            <a:r>
              <a:rPr lang="en-GB" dirty="0" smtClean="0"/>
              <a:t>Plenary discussion</a:t>
            </a:r>
            <a:endParaRPr lang="nl-NL" dirty="0" smtClean="0"/>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704850"/>
            <a:ext cx="8186766" cy="895350"/>
          </a:xfrm>
        </p:spPr>
        <p:txBody>
          <a:bodyPr anchor="ctr"/>
          <a:lstStyle/>
          <a:p>
            <a:r>
              <a:rPr lang="en-US" sz="3600" dirty="0" smtClean="0"/>
              <a:t>Some ‘generic clues’ or answers</a:t>
            </a:r>
            <a:endParaRPr lang="en-US" sz="3600" dirty="0"/>
          </a:p>
        </p:txBody>
      </p:sp>
      <p:sp>
        <p:nvSpPr>
          <p:cNvPr id="15362" name="Content Placeholder 2"/>
          <p:cNvSpPr>
            <a:spLocks noGrp="1"/>
          </p:cNvSpPr>
          <p:nvPr>
            <p:ph idx="1"/>
          </p:nvPr>
        </p:nvSpPr>
        <p:spPr>
          <a:xfrm>
            <a:off x="457200" y="1752601"/>
            <a:ext cx="8229600" cy="5105400"/>
          </a:xfrm>
        </p:spPr>
        <p:txBody>
          <a:bodyPr/>
          <a:lstStyle/>
          <a:p>
            <a:r>
              <a:rPr lang="en-US" dirty="0" smtClean="0"/>
              <a:t>GOVNET undertook a study* on donor driven approaches to assessing governance</a:t>
            </a:r>
          </a:p>
          <a:p>
            <a:r>
              <a:rPr lang="en-US" dirty="0" smtClean="0"/>
              <a:t>This way, donors hoped to contribute to improving </a:t>
            </a:r>
            <a:r>
              <a:rPr lang="en-US" b="1" dirty="0" err="1" smtClean="0"/>
              <a:t>harmonisation</a:t>
            </a:r>
            <a:r>
              <a:rPr lang="en-US" b="1" dirty="0" smtClean="0"/>
              <a:t> </a:t>
            </a:r>
            <a:r>
              <a:rPr lang="en-US" dirty="0" smtClean="0"/>
              <a:t>of donor approaches to assessments</a:t>
            </a:r>
          </a:p>
          <a:p>
            <a:r>
              <a:rPr lang="en-US" dirty="0" smtClean="0"/>
              <a:t>The study findings are mainly about country level governance assessments or thematic assessments</a:t>
            </a:r>
          </a:p>
          <a:p>
            <a:r>
              <a:rPr lang="en-US" dirty="0" smtClean="0"/>
              <a:t>Some of the findings are also relevant for local governance assessments</a:t>
            </a:r>
          </a:p>
          <a:p>
            <a:r>
              <a:rPr lang="en-US" dirty="0" smtClean="0"/>
              <a:t>Donors also agreed on </a:t>
            </a:r>
            <a:r>
              <a:rPr lang="en-US" b="1" dirty="0" smtClean="0"/>
              <a:t>guiding principles </a:t>
            </a:r>
            <a:r>
              <a:rPr lang="en-US" dirty="0" smtClean="0"/>
              <a:t>to improve </a:t>
            </a:r>
            <a:r>
              <a:rPr lang="en-US" dirty="0" err="1" smtClean="0"/>
              <a:t>harmonisation</a:t>
            </a:r>
            <a:r>
              <a:rPr lang="en-US" dirty="0" smtClean="0"/>
              <a:t>. </a:t>
            </a:r>
          </a:p>
          <a:p>
            <a:pPr>
              <a:buNone/>
            </a:pP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642909" y="785813"/>
            <a:ext cx="8015315" cy="1143000"/>
          </a:xfrm>
        </p:spPr>
        <p:txBody>
          <a:bodyPr/>
          <a:lstStyle/>
          <a:p>
            <a:r>
              <a:rPr lang="en-GB" sz="3600" dirty="0" smtClean="0"/>
              <a:t>Acting on LG Assessments: OECD DACs guiding principles</a:t>
            </a:r>
          </a:p>
        </p:txBody>
      </p:sp>
      <p:sp>
        <p:nvSpPr>
          <p:cNvPr id="23555" name="Tijdelijke aanduiding voor inhoud 2"/>
          <p:cNvSpPr>
            <a:spLocks noGrp="1"/>
          </p:cNvSpPr>
          <p:nvPr>
            <p:ph idx="1"/>
          </p:nvPr>
        </p:nvSpPr>
        <p:spPr>
          <a:xfrm>
            <a:off x="428625" y="2143125"/>
            <a:ext cx="8229600" cy="4389438"/>
          </a:xfrm>
        </p:spPr>
        <p:txBody>
          <a:bodyPr/>
          <a:lstStyle/>
          <a:p>
            <a:pPr marL="514350" indent="-514350">
              <a:buFont typeface="+mj-lt"/>
              <a:buAutoNum type="arabicPeriod"/>
              <a:defRPr/>
            </a:pPr>
            <a:r>
              <a:rPr lang="en-GB" dirty="0" smtClean="0"/>
              <a:t>Building on and strengthening nationally driven governance assessments</a:t>
            </a:r>
          </a:p>
          <a:p>
            <a:pPr marL="514350" indent="-514350">
              <a:buFont typeface="+mj-lt"/>
              <a:buAutoNum type="arabicPeriod"/>
              <a:defRPr/>
            </a:pPr>
            <a:r>
              <a:rPr lang="en-GB" dirty="0" smtClean="0"/>
              <a:t>Identifying a clear key purpose to drive the choice of assessment tools and processes </a:t>
            </a:r>
          </a:p>
          <a:p>
            <a:pPr marL="514350" indent="-514350">
              <a:buFont typeface="+mj-lt"/>
              <a:buAutoNum type="arabicPeriod"/>
              <a:defRPr/>
            </a:pPr>
            <a:r>
              <a:rPr lang="en-GB" dirty="0" smtClean="0"/>
              <a:t>Assessing and addressing governance from different entry points and perspectives</a:t>
            </a:r>
          </a:p>
          <a:p>
            <a:pPr marL="514350" indent="-514350">
              <a:buFont typeface="+mj-lt"/>
              <a:buAutoNum type="arabicPeriod"/>
              <a:defRPr/>
            </a:pPr>
            <a:r>
              <a:rPr lang="en-GB" dirty="0" smtClean="0"/>
              <a:t>Harmonising assessments at country level when the aim is to stimulate dialogue and governance reform</a:t>
            </a:r>
            <a:endParaRPr lang="nl-NL" dirty="0" smtClean="0"/>
          </a:p>
          <a:p>
            <a:pPr marL="514350" indent="-514350">
              <a:buFont typeface="+mj-lt"/>
              <a:buAutoNum type="arabicPeriod"/>
              <a:defRPr/>
            </a:pPr>
            <a:r>
              <a:rPr lang="en-GB" dirty="0" smtClean="0"/>
              <a:t>Making results public unless there are compelling reasons not to do so </a:t>
            </a:r>
            <a:endParaRPr lang="nl-NL" dirty="0" smtClean="0"/>
          </a:p>
          <a:p>
            <a:pPr>
              <a:defRPr/>
            </a:pPr>
            <a:endParaRPr lang="nl-NL" dirty="0" smtClean="0"/>
          </a:p>
          <a:p>
            <a:pPr>
              <a:defRPr/>
            </a:pPr>
            <a:endParaRPr lang="nl-NL" dirty="0" smtClean="0"/>
          </a:p>
          <a:p>
            <a:pPr>
              <a:defRPr/>
            </a:pPr>
            <a:endParaRPr lang="nl-NL"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533400" y="1143000"/>
            <a:ext cx="7851648" cy="2209800"/>
          </a:xfrm>
        </p:spPr>
        <p:txBody>
          <a:bodyPr>
            <a:normAutofit/>
          </a:bodyPr>
          <a:lstStyle/>
          <a:p>
            <a:pPr>
              <a:defRPr/>
            </a:pPr>
            <a:r>
              <a:rPr lang="en-US" sz="6000" dirty="0" smtClean="0"/>
              <a:t>Introduction</a:t>
            </a:r>
            <a:endParaRPr lang="en-US" dirty="0"/>
          </a:p>
        </p:txBody>
      </p:sp>
      <p:sp>
        <p:nvSpPr>
          <p:cNvPr id="12291" name="Rectangle 5"/>
          <p:cNvSpPr>
            <a:spLocks noGrp="1" noChangeArrowheads="1"/>
          </p:cNvSpPr>
          <p:nvPr>
            <p:ph type="subTitle" idx="1"/>
          </p:nvPr>
        </p:nvSpPr>
        <p:spPr>
          <a:xfrm>
            <a:off x="533400" y="3428999"/>
            <a:ext cx="7854950" cy="1552575"/>
          </a:xfrm>
        </p:spPr>
        <p:txBody>
          <a:bodyPr/>
          <a:lstStyle/>
          <a:p>
            <a:pPr marL="246063" lvl="1" algn="r">
              <a:tabLst>
                <a:tab pos="0" algn="l"/>
              </a:tabLst>
            </a:pPr>
            <a:r>
              <a:rPr lang="en-US" sz="2600" dirty="0" smtClean="0"/>
              <a:t>Looking for clues</a:t>
            </a:r>
          </a:p>
          <a:p>
            <a:pPr marL="246063" lvl="1" algn="r">
              <a:tabLst>
                <a:tab pos="0" algn="l"/>
              </a:tabLst>
            </a:pPr>
            <a:r>
              <a:rPr lang="en-US" sz="2600" dirty="0" smtClean="0"/>
              <a:t> Some ‘generic clues’</a:t>
            </a:r>
          </a:p>
          <a:p>
            <a:pPr marL="246063" lvl="1" algn="r">
              <a:tabLst>
                <a:tab pos="0" algn="l"/>
              </a:tabLst>
            </a:pPr>
            <a:r>
              <a:rPr lang="en-US" sz="2600" dirty="0" smtClean="0"/>
              <a:t> Four guiding questions to identify appropriate assessment tools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chor="ctr"/>
          <a:lstStyle/>
          <a:p>
            <a:r>
              <a:rPr lang="en-US" sz="4000" dirty="0" smtClean="0"/>
              <a:t>Looking for clues</a:t>
            </a:r>
            <a:endParaRPr lang="en-US" sz="4000" dirty="0"/>
          </a:p>
        </p:txBody>
      </p:sp>
      <p:sp>
        <p:nvSpPr>
          <p:cNvPr id="3" name="Content Placeholder 2"/>
          <p:cNvSpPr>
            <a:spLocks noGrp="1"/>
          </p:cNvSpPr>
          <p:nvPr>
            <p:ph idx="1"/>
          </p:nvPr>
        </p:nvSpPr>
        <p:spPr>
          <a:xfrm>
            <a:off x="457200" y="1600200"/>
            <a:ext cx="8229600" cy="4876799"/>
          </a:xfrm>
        </p:spPr>
        <p:txBody>
          <a:bodyPr/>
          <a:lstStyle/>
          <a:p>
            <a:r>
              <a:rPr lang="en-US" dirty="0" smtClean="0"/>
              <a:t>Context is key to aid practitioners. </a:t>
            </a:r>
          </a:p>
          <a:p>
            <a:r>
              <a:rPr lang="en-US" dirty="0" smtClean="0"/>
              <a:t>Yet what in a context or environment merits particular attention? </a:t>
            </a:r>
          </a:p>
          <a:p>
            <a:r>
              <a:rPr lang="en-US" dirty="0" smtClean="0"/>
              <a:t>Donors have produced all sorts of context and governance assessment tools and frameworks</a:t>
            </a:r>
          </a:p>
          <a:p>
            <a:r>
              <a:rPr lang="en-US" dirty="0" smtClean="0"/>
              <a:t>Most focus on governance dimensions at country level, or in various sectors</a:t>
            </a:r>
          </a:p>
          <a:p>
            <a:r>
              <a:rPr lang="en-US" dirty="0" smtClean="0"/>
              <a:t>But increasingly such tools are also being developed for local level</a:t>
            </a:r>
          </a:p>
          <a:p>
            <a:r>
              <a:rPr lang="en-US" dirty="0" smtClean="0"/>
              <a:t>The sheer volume and diversity of existing and new tools is confusing</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rot="20928906">
            <a:off x="609600" y="1176996"/>
            <a:ext cx="2212848" cy="1582621"/>
          </a:xfrm>
        </p:spPr>
        <p:txBody>
          <a:bodyPr anchor="ctr"/>
          <a:lstStyle/>
          <a:p>
            <a:r>
              <a:rPr lang="en-US" sz="3500" b="1" i="1" dirty="0" smtClean="0">
                <a:solidFill>
                  <a:schemeClr val="bg2">
                    <a:lumMod val="50000"/>
                  </a:schemeClr>
                </a:solidFill>
              </a:rPr>
              <a:t>How </a:t>
            </a:r>
            <a:r>
              <a:rPr lang="en-US" sz="3500" b="1" i="1" dirty="0">
                <a:solidFill>
                  <a:schemeClr val="bg2">
                    <a:lumMod val="50000"/>
                  </a:schemeClr>
                </a:solidFill>
              </a:rPr>
              <a:t>to see the forest </a:t>
            </a:r>
            <a:r>
              <a:rPr lang="en-US" sz="3500" b="1" i="1" dirty="0" smtClean="0">
                <a:solidFill>
                  <a:schemeClr val="bg2">
                    <a:lumMod val="50000"/>
                  </a:schemeClr>
                </a:solidFill>
              </a:rPr>
              <a:t>for the trees?</a:t>
            </a:r>
            <a:endParaRPr lang="en-US" sz="3500" b="1" i="1" dirty="0">
              <a:solidFill>
                <a:schemeClr val="bg2">
                  <a:lumMod val="50000"/>
                </a:schemeClr>
              </a:solidFill>
            </a:endParaRPr>
          </a:p>
        </p:txBody>
      </p:sp>
      <p:pic>
        <p:nvPicPr>
          <p:cNvPr id="16387" name="Content Placeholder 3" descr="P1030876.JPG"/>
          <p:cNvPicPr>
            <a:picLocks noGrp="1" noChangeAspect="1"/>
          </p:cNvPicPr>
          <p:nvPr>
            <p:ph type="pic" idx="1"/>
          </p:nvPr>
        </p:nvPicPr>
        <p:blipFill>
          <a:blip r:embed="rId3" cstate="print"/>
          <a:srcRect t="-13836" b="-13836"/>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4294967295"/>
          </p:nvPr>
        </p:nvSpPr>
        <p:spPr>
          <a:xfrm>
            <a:off x="1142976" y="990600"/>
            <a:ext cx="7500990" cy="5867400"/>
          </a:xfrm>
        </p:spPr>
        <p:txBody>
          <a:bodyPr/>
          <a:lstStyle/>
          <a:p>
            <a:pPr marL="514350" indent="-514350">
              <a:buAutoNum type="arabicParenBoth"/>
            </a:pPr>
            <a:r>
              <a:rPr lang="en-US" dirty="0" smtClean="0"/>
              <a:t>There is some confusion on terminology for referring to governance assessments</a:t>
            </a:r>
          </a:p>
          <a:p>
            <a:pPr marL="514350" indent="-514350">
              <a:buAutoNum type="arabicParenBoth"/>
            </a:pPr>
            <a:r>
              <a:rPr lang="en-US" dirty="0" smtClean="0"/>
              <a:t>Donor driven governance assessments continue to proliferate</a:t>
            </a:r>
          </a:p>
          <a:p>
            <a:pPr marL="514350" indent="-514350">
              <a:buAutoNum type="arabicParenBoth"/>
            </a:pPr>
            <a:r>
              <a:rPr lang="en-US" dirty="0" smtClean="0"/>
              <a:t>These assessments are hard to pigeon hole</a:t>
            </a:r>
          </a:p>
          <a:p>
            <a:pPr marL="514350" indent="-514350">
              <a:buAutoNum type="arabicParenBoth"/>
            </a:pPr>
            <a:r>
              <a:rPr lang="en-US" dirty="0" smtClean="0"/>
              <a:t>Serve multiple purposes: there is some confusion over when to use what type of assessment </a:t>
            </a:r>
          </a:p>
          <a:p>
            <a:pPr marL="514350" indent="-514350">
              <a:buAutoNum type="arabicParenBoth"/>
            </a:pPr>
            <a:r>
              <a:rPr lang="en-US" dirty="0" smtClean="0"/>
              <a:t>Underlying assumptions often remain implicit</a:t>
            </a:r>
          </a:p>
          <a:p>
            <a:pPr marL="514350" indent="-514350">
              <a:buAutoNum type="arabicParenBoth"/>
            </a:pPr>
            <a:r>
              <a:rPr lang="en-US" dirty="0" smtClean="0"/>
              <a:t>Assessments may be used for inappropriate purposes,</a:t>
            </a:r>
          </a:p>
          <a:p>
            <a:pPr marL="514350" indent="-514350">
              <a:buAutoNum type="arabicParenBoth"/>
            </a:pPr>
            <a:r>
              <a:rPr lang="en-US" dirty="0" smtClean="0"/>
              <a:t>And donors struggle with numerous operational and political questions*</a:t>
            </a:r>
          </a:p>
        </p:txBody>
      </p:sp>
      <p:pic>
        <p:nvPicPr>
          <p:cNvPr id="1028" name="Picture 4" descr="C:\Documents and Settings\sco\Local Settings\Temporary Internet Files\Content.IE5\V4JJE64M\MC900078622[1].wmf"/>
          <p:cNvPicPr>
            <a:picLocks noChangeAspect="1" noChangeArrowheads="1"/>
          </p:cNvPicPr>
          <p:nvPr/>
        </p:nvPicPr>
        <p:blipFill>
          <a:blip r:embed="rId3" cstate="print"/>
          <a:srcRect/>
          <a:stretch>
            <a:fillRect/>
          </a:stretch>
        </p:blipFill>
        <p:spPr bwMode="auto">
          <a:xfrm>
            <a:off x="214282" y="2214554"/>
            <a:ext cx="1000125" cy="21515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smtClean="0"/>
              <a:t>Four guiding questions</a:t>
            </a:r>
            <a:endParaRPr lang="en-US" sz="4000" dirty="0"/>
          </a:p>
        </p:txBody>
      </p:sp>
      <p:sp>
        <p:nvSpPr>
          <p:cNvPr id="3" name="Content Placeholder 2"/>
          <p:cNvSpPr>
            <a:spLocks noGrp="1"/>
          </p:cNvSpPr>
          <p:nvPr>
            <p:ph idx="1"/>
          </p:nvPr>
        </p:nvSpPr>
        <p:spPr>
          <a:xfrm>
            <a:off x="457200" y="1935163"/>
            <a:ext cx="5829312" cy="1779589"/>
          </a:xfrm>
        </p:spPr>
        <p:txBody>
          <a:bodyPr/>
          <a:lstStyle/>
          <a:p>
            <a:r>
              <a:rPr lang="en-US" dirty="0" smtClean="0"/>
              <a:t>So how to see the forest for the trees? How to identify the appropriate governance assessment tool for local governance?</a:t>
            </a:r>
          </a:p>
          <a:p>
            <a:pPr marL="514350" indent="-514350">
              <a:buAutoNum type="arabicPeriod"/>
            </a:pPr>
            <a:endParaRPr lang="en-US" dirty="0"/>
          </a:p>
        </p:txBody>
      </p:sp>
      <p:pic>
        <p:nvPicPr>
          <p:cNvPr id="3080" name="Picture 8" descr="C:\Documents and Settings\sco\Local Settings\Temporary Internet Files\Content.IE5\KTIJ61CZ\MC900078811[1].wmf"/>
          <p:cNvPicPr>
            <a:picLocks noChangeAspect="1" noChangeArrowheads="1"/>
          </p:cNvPicPr>
          <p:nvPr/>
        </p:nvPicPr>
        <p:blipFill>
          <a:blip r:embed="rId3" cstate="print"/>
          <a:srcRect/>
          <a:stretch>
            <a:fillRect/>
          </a:stretch>
        </p:blipFill>
        <p:spPr bwMode="auto">
          <a:xfrm>
            <a:off x="6041196" y="642919"/>
            <a:ext cx="2752976" cy="2571768"/>
          </a:xfrm>
          <a:prstGeom prst="rect">
            <a:avLst/>
          </a:prstGeom>
          <a:noFill/>
        </p:spPr>
      </p:pic>
      <p:sp>
        <p:nvSpPr>
          <p:cNvPr id="12" name="Content Placeholder 2"/>
          <p:cNvSpPr txBox="1">
            <a:spLocks/>
          </p:cNvSpPr>
          <p:nvPr/>
        </p:nvSpPr>
        <p:spPr bwMode="auto">
          <a:xfrm>
            <a:off x="500034" y="3929066"/>
            <a:ext cx="8286808" cy="2643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charset="2"/>
              <a:buChar char=""/>
              <a:tabLst/>
              <a:defRPr/>
            </a:pPr>
            <a:r>
              <a:rPr lang="en-US" sz="2600" b="1" dirty="0" smtClean="0">
                <a:latin typeface="+mn-lt"/>
              </a:rPr>
              <a:t>4</a:t>
            </a:r>
            <a:r>
              <a:rPr kumimoji="0" lang="en-US" sz="2600" b="1"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questions  </a:t>
            </a:r>
            <a:r>
              <a:rPr kumimoji="0" lang="en-US" sz="26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help find an answer to these questions:</a:t>
            </a:r>
          </a:p>
          <a:p>
            <a:pPr marL="881063" marR="0" lvl="1" indent="-514350" algn="l" defTabSz="914400" rtl="0" eaLnBrk="0" fontAlgn="base" latinLnBrk="0" hangingPunct="0">
              <a:lnSpc>
                <a:spcPct val="100000"/>
              </a:lnSpc>
              <a:spcBef>
                <a:spcPct val="20000"/>
              </a:spcBef>
              <a:spcAft>
                <a:spcPct val="0"/>
              </a:spcAft>
              <a:buClr>
                <a:schemeClr val="accent1"/>
              </a:buClr>
              <a:buSzPct val="85000"/>
              <a:buFont typeface="Wingdings 2" charset="2"/>
              <a:buAutoNum type="arabicPeriod"/>
              <a:tabLst/>
              <a:defRPr/>
            </a:pPr>
            <a:r>
              <a:rPr kumimoji="0" lang="en-US" sz="2400" b="0" i="1" u="none" strike="noStrike" kern="1200" cap="none" spc="0" normalizeH="0" baseline="0" noProof="0" dirty="0" smtClean="0">
                <a:ln>
                  <a:noFill/>
                </a:ln>
                <a:effectLst/>
                <a:uLnTx/>
                <a:uFillTx/>
                <a:latin typeface="+mn-lt"/>
                <a:ea typeface="ＭＳ Ｐゴシック" charset="-128"/>
                <a:cs typeface="+mn-cs"/>
              </a:rPr>
              <a:t>What is being assessed?</a:t>
            </a:r>
          </a:p>
          <a:p>
            <a:pPr marL="881063" marR="0" lvl="1" indent="-514350" algn="l" defTabSz="914400" rtl="0" eaLnBrk="0" fontAlgn="base" latinLnBrk="0" hangingPunct="0">
              <a:lnSpc>
                <a:spcPct val="100000"/>
              </a:lnSpc>
              <a:spcBef>
                <a:spcPct val="20000"/>
              </a:spcBef>
              <a:spcAft>
                <a:spcPct val="0"/>
              </a:spcAft>
              <a:buClr>
                <a:schemeClr val="accent1"/>
              </a:buClr>
              <a:buSzPct val="85000"/>
              <a:buFont typeface="Wingdings 2" charset="2"/>
              <a:buAutoNum type="arabicPeriod"/>
              <a:tabLst/>
              <a:defRPr/>
            </a:pPr>
            <a:r>
              <a:rPr kumimoji="0" lang="en-US" sz="2400" b="0" i="1" u="none" strike="noStrike" kern="1200" cap="none" spc="0" normalizeH="0" baseline="0" noProof="0" dirty="0" smtClean="0">
                <a:ln>
                  <a:noFill/>
                </a:ln>
                <a:effectLst/>
                <a:uLnTx/>
                <a:uFillTx/>
                <a:latin typeface="+mn-lt"/>
                <a:ea typeface="ＭＳ Ｐゴシック" charset="-128"/>
                <a:cs typeface="+mn-cs"/>
              </a:rPr>
              <a:t>What is the purpose of the assessment?</a:t>
            </a:r>
          </a:p>
          <a:p>
            <a:pPr marL="881063" marR="0" lvl="1" indent="-514350" algn="l" defTabSz="914400" rtl="0" eaLnBrk="0" fontAlgn="base" latinLnBrk="0" hangingPunct="0">
              <a:lnSpc>
                <a:spcPct val="100000"/>
              </a:lnSpc>
              <a:spcBef>
                <a:spcPct val="20000"/>
              </a:spcBef>
              <a:spcAft>
                <a:spcPct val="0"/>
              </a:spcAft>
              <a:buClr>
                <a:schemeClr val="accent1"/>
              </a:buClr>
              <a:buSzPct val="85000"/>
              <a:buFont typeface="Wingdings 2" charset="2"/>
              <a:buAutoNum type="arabicPeriod"/>
              <a:tabLst/>
              <a:defRPr/>
            </a:pPr>
            <a:r>
              <a:rPr kumimoji="0" lang="en-US" sz="2400" b="0" i="1" u="none" strike="noStrike" kern="1200" cap="none" spc="0" normalizeH="0" baseline="0" noProof="0" dirty="0" smtClean="0">
                <a:ln>
                  <a:noFill/>
                </a:ln>
                <a:effectLst/>
                <a:uLnTx/>
                <a:uFillTx/>
                <a:latin typeface="+mn-lt"/>
                <a:ea typeface="ＭＳ Ｐゴシック" charset="-128"/>
                <a:cs typeface="+mn-cs"/>
              </a:rPr>
              <a:t>What approaches are taken to data and analysis?</a:t>
            </a:r>
          </a:p>
          <a:p>
            <a:pPr marL="881063" marR="0" lvl="1" indent="-514350" algn="l" defTabSz="914400" rtl="0" eaLnBrk="0" fontAlgn="base" latinLnBrk="0" hangingPunct="0">
              <a:lnSpc>
                <a:spcPct val="100000"/>
              </a:lnSpc>
              <a:spcBef>
                <a:spcPct val="20000"/>
              </a:spcBef>
              <a:spcAft>
                <a:spcPct val="0"/>
              </a:spcAft>
              <a:buClr>
                <a:schemeClr val="accent1"/>
              </a:buClr>
              <a:buSzPct val="85000"/>
              <a:buFont typeface="Wingdings 2" charset="2"/>
              <a:buAutoNum type="arabicPeriod"/>
              <a:tabLst/>
              <a:defRPr/>
            </a:pPr>
            <a:r>
              <a:rPr kumimoji="0" lang="en-US" sz="2400" b="0" i="1" u="none" strike="noStrike" kern="1200" cap="none" spc="0" normalizeH="0" baseline="0" noProof="0" dirty="0" smtClean="0">
                <a:ln>
                  <a:noFill/>
                </a:ln>
                <a:effectLst/>
                <a:uLnTx/>
                <a:uFillTx/>
                <a:latin typeface="+mn-lt"/>
                <a:ea typeface="ＭＳ Ｐゴシック" charset="-128"/>
                <a:cs typeface="+mn-cs"/>
              </a:rPr>
              <a:t>What role do country partners play in the assessment process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85786" y="857232"/>
            <a:ext cx="8115328" cy="1143000"/>
          </a:xfrm>
        </p:spPr>
        <p:txBody>
          <a:bodyPr/>
          <a:lstStyle/>
          <a:p>
            <a:pPr marL="514350" indent="-514350">
              <a:buNone/>
            </a:pPr>
            <a:r>
              <a:rPr lang="en-US" sz="3600" dirty="0" smtClean="0"/>
              <a:t>1. What is being assessed? </a:t>
            </a:r>
            <a:br>
              <a:rPr lang="en-US" sz="3600" dirty="0" smtClean="0"/>
            </a:br>
            <a:r>
              <a:rPr lang="en-US" sz="3600" dirty="0" smtClean="0"/>
              <a:t>General governance or specific aspects?</a:t>
            </a:r>
            <a:endParaRPr lang="en-GB" sz="3600" dirty="0"/>
          </a:p>
        </p:txBody>
      </p:sp>
      <p:sp>
        <p:nvSpPr>
          <p:cNvPr id="18434" name="Content Placeholder 2"/>
          <p:cNvSpPr>
            <a:spLocks noGrp="1"/>
          </p:cNvSpPr>
          <p:nvPr>
            <p:ph idx="1"/>
          </p:nvPr>
        </p:nvSpPr>
        <p:spPr>
          <a:xfrm>
            <a:off x="714348" y="1500174"/>
            <a:ext cx="8072494" cy="4389437"/>
          </a:xfrm>
        </p:spPr>
        <p:txBody>
          <a:bodyPr/>
          <a:lstStyle/>
          <a:p>
            <a:pPr>
              <a:buNone/>
            </a:pPr>
            <a:endParaRPr lang="en-US" dirty="0" smtClean="0"/>
          </a:p>
          <a:p>
            <a:pPr>
              <a:buFontTx/>
              <a:buChar char="-"/>
            </a:pPr>
            <a:r>
              <a:rPr lang="en-US" dirty="0" smtClean="0"/>
              <a:t>Governance can be assessed at </a:t>
            </a:r>
            <a:r>
              <a:rPr lang="en-US" b="1" dirty="0" smtClean="0"/>
              <a:t>country level</a:t>
            </a:r>
            <a:r>
              <a:rPr lang="en-US" dirty="0" smtClean="0"/>
              <a:t>, </a:t>
            </a:r>
          </a:p>
          <a:p>
            <a:pPr>
              <a:buFontTx/>
              <a:buChar char="-"/>
            </a:pPr>
            <a:r>
              <a:rPr lang="en-US" dirty="0" smtClean="0"/>
              <a:t>but increasingly this is also being done at sub-national level</a:t>
            </a:r>
          </a:p>
          <a:p>
            <a:pPr>
              <a:buFontTx/>
              <a:buChar char="-"/>
            </a:pPr>
            <a:r>
              <a:rPr lang="en-US" dirty="0" smtClean="0"/>
              <a:t>Governance assessments can focus on </a:t>
            </a:r>
            <a:r>
              <a:rPr lang="en-US" b="1" dirty="0" smtClean="0"/>
              <a:t>general level issues</a:t>
            </a:r>
          </a:p>
          <a:p>
            <a:pPr>
              <a:buFontTx/>
              <a:buChar char="-"/>
            </a:pPr>
            <a:r>
              <a:rPr lang="en-US" dirty="0" smtClean="0"/>
              <a:t>But also can zoom in on </a:t>
            </a:r>
            <a:r>
              <a:rPr lang="en-US" b="1" dirty="0" smtClean="0"/>
              <a:t>specific issues </a:t>
            </a:r>
            <a:r>
              <a:rPr lang="en-US" dirty="0" smtClean="0"/>
              <a:t>such as anti-corruption, human rights, public finance management, etc.</a:t>
            </a:r>
            <a:endParaRPr lang="en-US" dirty="0" smtClean="0">
              <a:solidFill>
                <a:srgbClr val="FF0000"/>
              </a:solidFill>
            </a:endParaRPr>
          </a:p>
          <a:p>
            <a:pPr>
              <a:buFont typeface="Wingdings 2" charset="2"/>
              <a:buNone/>
            </a:pPr>
            <a:endParaRPr lang="en-US" sz="2500" dirty="0"/>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angepast ontwerp">
  <a:themeElements>
    <a:clrScheme name="2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ngepast ontwerp">
  <a:themeElements>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angepast ontwerp">
  <a:themeElements>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6880</TotalTime>
  <Words>4198</Words>
  <Application>Microsoft Office PowerPoint</Application>
  <PresentationFormat>Diavoorstelling (4:3)</PresentationFormat>
  <Paragraphs>447</Paragraphs>
  <Slides>37</Slides>
  <Notes>34</Notes>
  <HiddenSlides>0</HiddenSlides>
  <MMClips>0</MMClips>
  <ScaleCrop>false</ScaleCrop>
  <HeadingPairs>
    <vt:vector size="4" baseType="variant">
      <vt:variant>
        <vt:lpstr>Thema</vt:lpstr>
      </vt:variant>
      <vt:variant>
        <vt:i4>5</vt:i4>
      </vt:variant>
      <vt:variant>
        <vt:lpstr>Diatitels</vt:lpstr>
      </vt:variant>
      <vt:variant>
        <vt:i4>37</vt:i4>
      </vt:variant>
    </vt:vector>
  </HeadingPairs>
  <TitlesOfParts>
    <vt:vector size="42" baseType="lpstr">
      <vt:lpstr>Aangepast ontwerp</vt:lpstr>
      <vt:lpstr>2_Aangepast ontwerp</vt:lpstr>
      <vt:lpstr>1_Aangepast ontwerp</vt:lpstr>
      <vt:lpstr>3_Aangepast ontwerp</vt:lpstr>
      <vt:lpstr>Stroom</vt:lpstr>
      <vt:lpstr>Assessing/analysing local governance and decentralisation</vt:lpstr>
      <vt:lpstr>Learning objectives</vt:lpstr>
      <vt:lpstr>Session overview</vt:lpstr>
      <vt:lpstr>Introduction</vt:lpstr>
      <vt:lpstr>Looking for clues</vt:lpstr>
      <vt:lpstr>How to see the forest for the trees?</vt:lpstr>
      <vt:lpstr>Dia 7</vt:lpstr>
      <vt:lpstr>Four guiding questions</vt:lpstr>
      <vt:lpstr>1. What is being assessed?  General governance or specific aspects?</vt:lpstr>
      <vt:lpstr>2. What is the purpose of the assessment? </vt:lpstr>
      <vt:lpstr>3. What approaches are taken to data and analysis?</vt:lpstr>
      <vt:lpstr>4. What role do country partners play in the assessment process?</vt:lpstr>
      <vt:lpstr>Assessment tools for local governance and decentralisation</vt:lpstr>
      <vt:lpstr>What does the Source Guide cover?</vt:lpstr>
      <vt:lpstr>How to find the appropriate tool or source?</vt:lpstr>
      <vt:lpstr>Main features of the tools</vt:lpstr>
      <vt:lpstr>Dia 17</vt:lpstr>
      <vt:lpstr>Dia 18</vt:lpstr>
      <vt:lpstr>Dia 19</vt:lpstr>
      <vt:lpstr>Small group discussion</vt:lpstr>
      <vt:lpstr>  Tool #4: Public Expenditure and Financial Accountability</vt:lpstr>
      <vt:lpstr>Dia 22</vt:lpstr>
      <vt:lpstr>First experiences</vt:lpstr>
      <vt:lpstr>Tool #5: the Public Expenditure Tracking Surveys</vt:lpstr>
      <vt:lpstr>Experiences</vt:lpstr>
      <vt:lpstr>How to act on the results of LG and DC assessments</vt:lpstr>
      <vt:lpstr>Contextual factors influencing the policy impact</vt:lpstr>
      <vt:lpstr>Strengthening downward accountability</vt:lpstr>
      <vt:lpstr>Strengthening upward accountability</vt:lpstr>
      <vt:lpstr>Institutional opportunities for policy uptake</vt:lpstr>
      <vt:lpstr>Assessments and aid effectiveness</vt:lpstr>
      <vt:lpstr>Critique of application</vt:lpstr>
      <vt:lpstr>Trends: from donor-driven to country-driven and open data</vt:lpstr>
      <vt:lpstr>Trends: Joint governance assessment</vt:lpstr>
      <vt:lpstr>Case study: Rwanda JGA</vt:lpstr>
      <vt:lpstr>Some ‘generic clues’ or answers</vt:lpstr>
      <vt:lpstr>Acting on LG Assessments: OECD DACs guiding principles</vt:lpstr>
    </vt:vector>
  </TitlesOfParts>
  <Company>AM Communicatie &amp;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THA</dc:title>
  <dc:creator>Marco van Amsterdam</dc:creator>
  <cp:lastModifiedBy>bensc_e</cp:lastModifiedBy>
  <cp:revision>331</cp:revision>
  <cp:lastPrinted>2011-01-13T15:47:38Z</cp:lastPrinted>
  <dcterms:created xsi:type="dcterms:W3CDTF">2011-01-13T15:25:23Z</dcterms:created>
  <dcterms:modified xsi:type="dcterms:W3CDTF">2011-04-21T15:55:33Z</dcterms:modified>
</cp:coreProperties>
</file>