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4"/>
  </p:notesMasterIdLst>
  <p:handoutMasterIdLst>
    <p:handoutMasterId r:id="rId15"/>
  </p:handoutMasterIdLst>
  <p:sldIdLst>
    <p:sldId id="488" r:id="rId2"/>
    <p:sldId id="416" r:id="rId3"/>
    <p:sldId id="632" r:id="rId4"/>
    <p:sldId id="617" r:id="rId5"/>
    <p:sldId id="621" r:id="rId6"/>
    <p:sldId id="634" r:id="rId7"/>
    <p:sldId id="629" r:id="rId8"/>
    <p:sldId id="633" r:id="rId9"/>
    <p:sldId id="614" r:id="rId10"/>
    <p:sldId id="622" r:id="rId11"/>
    <p:sldId id="623" r:id="rId12"/>
    <p:sldId id="631" r:id="rId13"/>
  </p:sldIdLst>
  <p:sldSz cx="9144000" cy="6858000" type="screen4x3"/>
  <p:notesSz cx="6854825" cy="9713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9492AD"/>
    <a:srgbClr val="E6E6E6"/>
    <a:srgbClr val="082163"/>
    <a:srgbClr val="CC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86911" autoAdjust="0"/>
  </p:normalViewPr>
  <p:slideViewPr>
    <p:cSldViewPr>
      <p:cViewPr varScale="1">
        <p:scale>
          <a:sx n="65" d="100"/>
          <a:sy n="65" d="100"/>
        </p:scale>
        <p:origin x="-13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0424" cy="484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401" y="1"/>
            <a:ext cx="2970424" cy="484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9476"/>
            <a:ext cx="2970424" cy="484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algn="l"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401" y="9229476"/>
            <a:ext cx="2970424" cy="484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0DFFB4C7-1ADB-4BF2-8AA0-BEF562E56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98986" cy="462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t" anchorCtr="0" compatLnSpc="1">
            <a:prstTxWarp prst="textNoShape">
              <a:avLst/>
            </a:prstTxWarp>
          </a:bodyPr>
          <a:lstStyle>
            <a:lvl1pPr algn="l" defTabSz="873125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841" y="0"/>
            <a:ext cx="2998986" cy="462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t" anchorCtr="0" compatLnSpc="1">
            <a:prstTxWarp prst="textNoShape">
              <a:avLst/>
            </a:prstTxWarp>
          </a:bodyPr>
          <a:lstStyle>
            <a:lvl1pPr algn="r" defTabSz="873125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2025" y="693738"/>
            <a:ext cx="4932363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259" y="4626472"/>
            <a:ext cx="4998310" cy="4393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251267"/>
            <a:ext cx="2998986" cy="462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b" anchorCtr="0" compatLnSpc="1">
            <a:prstTxWarp prst="textNoShape">
              <a:avLst/>
            </a:prstTxWarp>
          </a:bodyPr>
          <a:lstStyle>
            <a:lvl1pPr algn="l" defTabSz="873125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841" y="9251267"/>
            <a:ext cx="2998986" cy="462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b" anchorCtr="0" compatLnSpc="1">
            <a:prstTxWarp prst="textNoShape">
              <a:avLst/>
            </a:prstTxWarp>
          </a:bodyPr>
          <a:lstStyle>
            <a:lvl1pPr algn="r" defTabSz="873125">
              <a:defRPr sz="1100"/>
            </a:lvl1pPr>
          </a:lstStyle>
          <a:p>
            <a:pPr>
              <a:defRPr/>
            </a:pPr>
            <a:fld id="{788D3E31-305D-4855-B0A5-77E6B079D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869211-B2F3-4EB6-88E1-E0FD9C30F5C0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20F8F9-401C-4697-B9A4-B87D82CD605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0250"/>
            <a:ext cx="4852987" cy="364013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3" y="4614739"/>
            <a:ext cx="5483860" cy="4370003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de-DE" dirty="0" smtClean="0"/>
              <a:t>Notes: </a:t>
            </a:r>
          </a:p>
          <a:p>
            <a:pPr>
              <a:defRPr/>
            </a:pPr>
            <a:endParaRPr lang="de-DE" dirty="0" smtClean="0"/>
          </a:p>
          <a:p>
            <a:pPr>
              <a:defRPr/>
            </a:pP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focus</a:t>
            </a:r>
            <a:r>
              <a:rPr lang="de-DE" dirty="0" smtClean="0"/>
              <a:t> of PGBS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vary</a:t>
            </a:r>
            <a:r>
              <a:rPr lang="de-DE" dirty="0" smtClean="0"/>
              <a:t>. </a:t>
            </a:r>
            <a:r>
              <a:rPr lang="de-DE" dirty="0" err="1" smtClean="0"/>
              <a:t>According</a:t>
            </a:r>
            <a:r>
              <a:rPr lang="de-DE" dirty="0" smtClean="0"/>
              <a:t> to UNCDF (2010) </a:t>
            </a:r>
            <a:r>
              <a:rPr lang="de-DE" dirty="0" err="1" smtClean="0"/>
              <a:t>performance-based</a:t>
            </a:r>
            <a:r>
              <a:rPr lang="de-DE" dirty="0" smtClean="0"/>
              <a:t> </a:t>
            </a:r>
            <a:r>
              <a:rPr lang="de-DE" dirty="0" err="1" smtClean="0"/>
              <a:t>grants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categorised</a:t>
            </a:r>
            <a:r>
              <a:rPr lang="de-DE" dirty="0" smtClean="0"/>
              <a:t> </a:t>
            </a:r>
            <a:r>
              <a:rPr lang="de-DE" dirty="0" err="1" smtClean="0"/>
              <a:t>along</a:t>
            </a:r>
            <a:r>
              <a:rPr lang="de-DE" dirty="0" smtClean="0"/>
              <a:t> </a:t>
            </a:r>
            <a:r>
              <a:rPr lang="de-DE" dirty="0" err="1" smtClean="0"/>
              <a:t>two</a:t>
            </a:r>
            <a:r>
              <a:rPr lang="de-DE" dirty="0" smtClean="0"/>
              <a:t> </a:t>
            </a:r>
            <a:r>
              <a:rPr lang="de-DE" dirty="0" err="1" smtClean="0"/>
              <a:t>dimensions</a:t>
            </a:r>
            <a:r>
              <a:rPr lang="de-DE" dirty="0" smtClean="0"/>
              <a:t>: </a:t>
            </a:r>
          </a:p>
          <a:p>
            <a:pPr>
              <a:defRPr/>
            </a:pPr>
            <a:endParaRPr lang="de-DE" dirty="0" smtClean="0"/>
          </a:p>
          <a:p>
            <a:pPr marL="228600" indent="-228600">
              <a:buFontTx/>
              <a:buAutoNum type="arabicParenR"/>
              <a:defRPr/>
            </a:pP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type</a:t>
            </a:r>
            <a:r>
              <a:rPr lang="de-DE" dirty="0" smtClean="0"/>
              <a:t> of </a:t>
            </a:r>
            <a:r>
              <a:rPr lang="de-DE" dirty="0" err="1" smtClean="0"/>
              <a:t>perforamnce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grant</a:t>
            </a:r>
            <a:r>
              <a:rPr lang="de-DE" dirty="0" smtClean="0"/>
              <a:t> </a:t>
            </a:r>
            <a:r>
              <a:rPr lang="de-DE" dirty="0" err="1" smtClean="0"/>
              <a:t>intends</a:t>
            </a:r>
            <a:r>
              <a:rPr lang="de-DE" dirty="0" smtClean="0"/>
              <a:t> to </a:t>
            </a:r>
            <a:r>
              <a:rPr lang="de-DE" dirty="0" err="1" smtClean="0"/>
              <a:t>leverage</a:t>
            </a:r>
            <a:r>
              <a:rPr lang="de-DE" dirty="0" smtClean="0"/>
              <a:t>, in </a:t>
            </a:r>
            <a:r>
              <a:rPr lang="de-DE" dirty="0" err="1" smtClean="0"/>
              <a:t>particular</a:t>
            </a:r>
            <a:r>
              <a:rPr lang="de-DE" dirty="0" smtClean="0"/>
              <a:t> </a:t>
            </a:r>
            <a:r>
              <a:rPr lang="de-DE" dirty="0" err="1" smtClean="0"/>
              <a:t>generic</a:t>
            </a:r>
            <a:r>
              <a:rPr lang="de-DE" dirty="0" smtClean="0"/>
              <a:t> </a:t>
            </a:r>
            <a:r>
              <a:rPr lang="de-DE" dirty="0" err="1" smtClean="0"/>
              <a:t>institutional</a:t>
            </a:r>
            <a:r>
              <a:rPr lang="de-DE" dirty="0" smtClean="0"/>
              <a:t> </a:t>
            </a:r>
            <a:r>
              <a:rPr lang="de-DE" dirty="0" err="1" smtClean="0"/>
              <a:t>perforance</a:t>
            </a:r>
            <a:r>
              <a:rPr lang="de-DE" dirty="0" smtClean="0"/>
              <a:t> </a:t>
            </a:r>
            <a:r>
              <a:rPr lang="de-DE" dirty="0" err="1" smtClean="0"/>
              <a:t>versus</a:t>
            </a:r>
            <a:r>
              <a:rPr lang="de-DE" dirty="0" smtClean="0"/>
              <a:t> </a:t>
            </a:r>
            <a:r>
              <a:rPr lang="de-DE" dirty="0" err="1" smtClean="0"/>
              <a:t>sector-specific</a:t>
            </a:r>
            <a:r>
              <a:rPr lang="de-DE" dirty="0" smtClean="0"/>
              <a:t> </a:t>
            </a:r>
            <a:r>
              <a:rPr lang="de-DE" dirty="0" err="1" smtClean="0"/>
              <a:t>performance</a:t>
            </a:r>
            <a:r>
              <a:rPr lang="de-DE" dirty="0" smtClean="0"/>
              <a:t> </a:t>
            </a:r>
          </a:p>
          <a:p>
            <a:pPr marL="228600" indent="-228600">
              <a:buFontTx/>
              <a:buAutoNum type="arabicParenR"/>
              <a:defRPr/>
            </a:pP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use</a:t>
            </a:r>
            <a:r>
              <a:rPr lang="de-DE" dirty="0" smtClean="0"/>
              <a:t> of </a:t>
            </a:r>
            <a:r>
              <a:rPr lang="de-DE" dirty="0" err="1" smtClean="0"/>
              <a:t>funds</a:t>
            </a:r>
            <a:r>
              <a:rPr lang="de-DE" dirty="0" smtClean="0"/>
              <a:t>, </a:t>
            </a:r>
            <a:r>
              <a:rPr lang="de-DE" dirty="0" err="1" smtClean="0"/>
              <a:t>i.e</a:t>
            </a:r>
            <a:r>
              <a:rPr lang="de-DE" dirty="0" smtClean="0"/>
              <a:t>. </a:t>
            </a:r>
            <a:r>
              <a:rPr lang="de-DE" dirty="0" err="1" smtClean="0"/>
              <a:t>either</a:t>
            </a:r>
            <a:r>
              <a:rPr lang="de-DE" dirty="0" smtClean="0"/>
              <a:t> </a:t>
            </a:r>
            <a:r>
              <a:rPr lang="de-DE" dirty="0" err="1" smtClean="0"/>
              <a:t>sector-earmarked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braod</a:t>
            </a:r>
            <a:r>
              <a:rPr lang="de-DE" dirty="0" smtClean="0"/>
              <a:t> </a:t>
            </a:r>
            <a:r>
              <a:rPr lang="de-DE" dirty="0" err="1" smtClean="0"/>
              <a:t>non-sectoral</a:t>
            </a:r>
            <a:r>
              <a:rPr lang="de-DE" dirty="0" smtClean="0"/>
              <a:t> /</a:t>
            </a:r>
            <a:r>
              <a:rPr lang="de-DE" dirty="0" err="1" smtClean="0"/>
              <a:t>discretionary</a:t>
            </a:r>
            <a:r>
              <a:rPr lang="de-DE" dirty="0" smtClean="0"/>
              <a:t> </a:t>
            </a:r>
            <a:r>
              <a:rPr lang="de-DE" dirty="0" err="1" smtClean="0"/>
              <a:t>funds</a:t>
            </a:r>
            <a:r>
              <a:rPr lang="de-DE" dirty="0" smtClean="0"/>
              <a:t>. </a:t>
            </a:r>
          </a:p>
          <a:p>
            <a:pPr marL="228600" indent="-228600">
              <a:buFontTx/>
              <a:buAutoNum type="arabicParenR"/>
              <a:defRPr/>
            </a:pPr>
            <a:endParaRPr lang="de-DE" dirty="0" smtClean="0"/>
          </a:p>
          <a:p>
            <a:pPr marL="228600" indent="-228600">
              <a:defRPr/>
            </a:pPr>
            <a:endParaRPr lang="en-US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82B76D-1756-44F6-8EC9-370D6ADE4053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37B40-6413-4A08-B9CA-D155AEB82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5BC41-41F9-4300-97E5-34018F962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A6AD2-ECF2-4B5B-96F9-2804EC8E0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1CE46-3B9D-43B3-A427-266F6173F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C0505-BD99-4878-9B5F-8BACEED56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378B0-B996-4954-BD46-B79C54287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B7C06-DF34-4247-883D-B9A233BE9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AB677-D1BD-4EBF-9556-77212F635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2E4CC-E720-414C-8CF2-B3F992E57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76F4-65A4-4AC1-AF30-1E83AEC8DD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3413B-F910-4368-B545-4ED930428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met één afgeknipte en afgeronde hoek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hthoekige driehoek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Vrije vorm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Vrije vorm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dirty="0"/>
          </a:p>
        </p:txBody>
      </p:sp>
      <p:sp>
        <p:nvSpPr>
          <p:cNvPr id="9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4C842-0F80-41DC-A802-ADF3F4EA9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jdelijke aanduiding voor titel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  <a:endParaRPr lang="en-US" smtClean="0"/>
          </a:p>
        </p:txBody>
      </p:sp>
      <p:sp>
        <p:nvSpPr>
          <p:cNvPr id="1029" name="Tijdelijke aanduiding voor teks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smtClean="0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748B66B-99EF-4A20-937C-1BD5C80A3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e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Vrije v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Vrije v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85" r:id="rId2"/>
    <p:sldLayoutId id="214748379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6" r:id="rId9"/>
    <p:sldLayoutId id="2147483791" r:id="rId10"/>
    <p:sldLayoutId id="2147483792" r:id="rId11"/>
    <p:sldLayoutId id="214748379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Afbeelding 0" descr="Train4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5791200"/>
            <a:ext cx="3186113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Afbeelding 1" descr="logoLGD cop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5791200"/>
            <a:ext cx="313848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533400" y="927100"/>
            <a:ext cx="8229600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GB" sz="50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Implementation </a:t>
            </a:r>
            <a:r>
              <a:rPr lang="en-GB" sz="50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 support to decentralisation and local governance</a:t>
            </a:r>
          </a:p>
          <a:p>
            <a:pPr eaLnBrk="0" hangingPunct="0"/>
            <a:endParaRPr lang="en-GB" sz="3200" dirty="0">
              <a:latin typeface="Verdana" pitchFamily="34" charset="0"/>
            </a:endParaRPr>
          </a:p>
          <a:p>
            <a:pPr algn="r" eaLnBrk="0" hangingPunct="0"/>
            <a:r>
              <a:rPr lang="en-GB" sz="2800" dirty="0">
                <a:latin typeface="+mn-lt"/>
              </a:rPr>
              <a:t>Group </a:t>
            </a:r>
            <a:r>
              <a:rPr lang="en-GB" sz="2800" dirty="0" smtClean="0">
                <a:latin typeface="+mn-lt"/>
              </a:rPr>
              <a:t>3: </a:t>
            </a:r>
            <a:r>
              <a:rPr lang="en-GB" sz="2800" dirty="0">
                <a:latin typeface="+mn-lt"/>
              </a:rPr>
              <a:t>Financing modalities for local governments/governance</a:t>
            </a:r>
          </a:p>
          <a:p>
            <a:pPr eaLnBrk="0" hangingPunct="0"/>
            <a:endParaRPr lang="en-GB" sz="32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r>
              <a:rPr lang="de-DE" sz="3200" smtClean="0"/>
              <a:t>Grant objectives and focus </a:t>
            </a:r>
            <a:endParaRPr lang="en-US" sz="3200" smtClean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6248400"/>
            <a:ext cx="8229600" cy="4572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de-DE" sz="1800" dirty="0" smtClean="0"/>
              <a:t>Source: UNCDF (2010), p. 16</a:t>
            </a:r>
            <a:endParaRPr lang="en-US" sz="1800" dirty="0" smtClean="0"/>
          </a:p>
          <a:p>
            <a:pPr>
              <a:buFont typeface="Wingdings 2" pitchFamily="18" charset="2"/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600200"/>
            <a:ext cx="6858000" cy="4640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95350"/>
          </a:xfrm>
        </p:spPr>
        <p:txBody>
          <a:bodyPr/>
          <a:lstStyle/>
          <a:p>
            <a:r>
              <a:rPr lang="de-DE" sz="3200" smtClean="0"/>
              <a:t>Some design issues to consider </a:t>
            </a:r>
            <a:endParaRPr lang="en-US" sz="320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GB" dirty="0" smtClean="0"/>
              <a:t>Definition and testing of benchmarks/indicators for performance</a:t>
            </a:r>
          </a:p>
          <a:p>
            <a:pPr lvl="1"/>
            <a:endParaRPr lang="en-GB" sz="800" dirty="0" smtClean="0"/>
          </a:p>
          <a:p>
            <a:pPr lvl="1"/>
            <a:r>
              <a:rPr lang="en-GB" sz="2000" dirty="0" smtClean="0"/>
              <a:t>Generic  vs.  sector specific </a:t>
            </a:r>
          </a:p>
          <a:p>
            <a:pPr lvl="1"/>
            <a:r>
              <a:rPr lang="en-GB" sz="2000" dirty="0" smtClean="0"/>
              <a:t>Minimum conditions  vs.  performance measures</a:t>
            </a:r>
          </a:p>
          <a:p>
            <a:pPr lvl="1"/>
            <a:r>
              <a:rPr lang="en-GB" sz="2000" dirty="0" smtClean="0"/>
              <a:t>Quantitative  vs. qualitative indicators</a:t>
            </a:r>
          </a:p>
          <a:p>
            <a:endParaRPr lang="en-GB" sz="1600" dirty="0" smtClean="0"/>
          </a:p>
          <a:p>
            <a:r>
              <a:rPr lang="en-GB" dirty="0" smtClean="0"/>
              <a:t>Weighing and scoring of measures </a:t>
            </a:r>
          </a:p>
          <a:p>
            <a:r>
              <a:rPr lang="en-GB" dirty="0" smtClean="0"/>
              <a:t>Quality control, audit of assessments and mechanisms for appeal </a:t>
            </a:r>
          </a:p>
          <a:p>
            <a:r>
              <a:rPr lang="en-GB" dirty="0" smtClean="0"/>
              <a:t> Administrative capacity and cost of the assessment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 smtClean="0"/>
              <a:t>Factors to consider when </a:t>
            </a:r>
            <a:r>
              <a:rPr lang="de-DE" sz="3200" dirty="0" smtClean="0"/>
              <a:t>helping to </a:t>
            </a:r>
            <a:r>
              <a:rPr lang="de-DE" sz="3200" dirty="0" smtClean="0"/>
              <a:t>design  funding modalities</a:t>
            </a:r>
            <a:endParaRPr lang="en-US" sz="32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sz="800" dirty="0" smtClean="0"/>
          </a:p>
          <a:p>
            <a:r>
              <a:rPr lang="en-GB" dirty="0" smtClean="0"/>
              <a:t>Maturity of decentralisation process</a:t>
            </a:r>
          </a:p>
          <a:p>
            <a:r>
              <a:rPr lang="en-GB" dirty="0" smtClean="0"/>
              <a:t>Political </a:t>
            </a:r>
            <a:r>
              <a:rPr lang="en-GB" dirty="0" smtClean="0">
                <a:solidFill>
                  <a:srgbClr val="C00000"/>
                </a:solidFill>
              </a:rPr>
              <a:t>stability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C00000"/>
                </a:solidFill>
              </a:rPr>
              <a:t>administrative capacities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C00000"/>
                </a:solidFill>
              </a:rPr>
              <a:t>creditworthiness of local government </a:t>
            </a:r>
          </a:p>
          <a:p>
            <a:r>
              <a:rPr lang="en-GB" dirty="0" smtClean="0"/>
              <a:t>„Available“ aid modalities (project-funding, basket funding, sector budget support)</a:t>
            </a:r>
          </a:p>
          <a:p>
            <a:r>
              <a:rPr lang="en-GB" dirty="0" smtClean="0"/>
              <a:t>Commitment of central government to </a:t>
            </a:r>
            <a:r>
              <a:rPr lang="en-GB" dirty="0" smtClean="0"/>
              <a:t>engage </a:t>
            </a:r>
            <a:r>
              <a:rPr lang="en-GB" dirty="0" smtClean="0"/>
              <a:t>in </a:t>
            </a:r>
            <a:r>
              <a:rPr lang="en-GB" dirty="0" smtClean="0">
                <a:solidFill>
                  <a:srgbClr val="C00000"/>
                </a:solidFill>
              </a:rPr>
              <a:t>policy dialogue </a:t>
            </a:r>
            <a:r>
              <a:rPr lang="en-GB" dirty="0" smtClean="0"/>
              <a:t>with donors.</a:t>
            </a:r>
          </a:p>
          <a:p>
            <a:r>
              <a:rPr lang="en-GB" dirty="0" smtClean="0"/>
              <a:t>Possibilities for </a:t>
            </a:r>
            <a:r>
              <a:rPr lang="en-GB" dirty="0" smtClean="0">
                <a:solidFill>
                  <a:srgbClr val="C00000"/>
                </a:solidFill>
              </a:rPr>
              <a:t>harmonisation</a:t>
            </a:r>
            <a:r>
              <a:rPr lang="en-GB" dirty="0" smtClean="0"/>
              <a:t> and </a:t>
            </a:r>
            <a:r>
              <a:rPr lang="en-GB" dirty="0" smtClean="0">
                <a:solidFill>
                  <a:srgbClr val="C00000"/>
                </a:solidFill>
              </a:rPr>
              <a:t>alignment</a:t>
            </a:r>
            <a:r>
              <a:rPr lang="de-DE" dirty="0" smtClean="0"/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971550"/>
          </a:xfrm>
        </p:spPr>
        <p:txBody>
          <a:bodyPr/>
          <a:lstStyle/>
          <a:p>
            <a:pPr eaLnBrk="1" hangingPunct="1"/>
            <a:r>
              <a:rPr lang="de-DE" sz="3800" dirty="0" err="1" smtClean="0"/>
              <a:t>Objectives</a:t>
            </a:r>
            <a:r>
              <a:rPr lang="de-DE" sz="3800" smtClean="0"/>
              <a:t> of the session </a:t>
            </a:r>
            <a:endParaRPr lang="en-US" sz="38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229600" cy="4114800"/>
          </a:xfrm>
        </p:spPr>
        <p:txBody>
          <a:bodyPr/>
          <a:lstStyle/>
          <a:p>
            <a:pPr marL="533400" indent="-533400" eaLnBrk="1" hangingPunct="1"/>
            <a:r>
              <a:rPr lang="de-DE" dirty="0" smtClean="0"/>
              <a:t>To </a:t>
            </a:r>
            <a:r>
              <a:rPr lang="de-DE" b="1" dirty="0" err="1" smtClean="0">
                <a:solidFill>
                  <a:srgbClr val="C00000"/>
                </a:solidFill>
              </a:rPr>
              <a:t>exchange</a:t>
            </a:r>
            <a:r>
              <a:rPr lang="de-DE" b="1" dirty="0" smtClean="0">
                <a:solidFill>
                  <a:srgbClr val="C00000"/>
                </a:solidFill>
              </a:rPr>
              <a:t> </a:t>
            </a:r>
            <a:r>
              <a:rPr lang="de-DE" b="1" dirty="0" err="1" smtClean="0">
                <a:solidFill>
                  <a:srgbClr val="C00000"/>
                </a:solidFill>
              </a:rPr>
              <a:t>experiences</a:t>
            </a:r>
            <a:r>
              <a:rPr lang="de-DE" b="1" dirty="0" smtClean="0">
                <a:solidFill>
                  <a:srgbClr val="C00000"/>
                </a:solidFill>
              </a:rPr>
              <a:t> </a:t>
            </a:r>
            <a:r>
              <a:rPr lang="de-DE" b="1" dirty="0" err="1" smtClean="0">
                <a:solidFill>
                  <a:srgbClr val="C00000"/>
                </a:solidFill>
              </a:rPr>
              <a:t>with</a:t>
            </a:r>
            <a:r>
              <a:rPr lang="de-DE" b="1" dirty="0" smtClean="0">
                <a:solidFill>
                  <a:srgbClr val="C00000"/>
                </a:solidFill>
              </a:rPr>
              <a:t> </a:t>
            </a:r>
            <a:r>
              <a:rPr lang="de-DE" b="1" dirty="0" err="1" smtClean="0">
                <a:solidFill>
                  <a:srgbClr val="C00000"/>
                </a:solidFill>
              </a:rPr>
              <a:t>support</a:t>
            </a:r>
            <a:r>
              <a:rPr lang="de-DE" b="1" dirty="0" smtClean="0">
                <a:solidFill>
                  <a:srgbClr val="C00000"/>
                </a:solidFill>
              </a:rPr>
              <a:t> </a:t>
            </a:r>
            <a:r>
              <a:rPr lang="de-DE" b="1" dirty="0" err="1" smtClean="0">
                <a:solidFill>
                  <a:srgbClr val="C00000"/>
                </a:solidFill>
              </a:rPr>
              <a:t>for</a:t>
            </a:r>
            <a:r>
              <a:rPr lang="de-DE" b="1" dirty="0" smtClean="0">
                <a:solidFill>
                  <a:srgbClr val="C00000"/>
                </a:solidFill>
              </a:rPr>
              <a:t> </a:t>
            </a:r>
            <a:r>
              <a:rPr lang="de-DE" b="1" dirty="0" err="1" smtClean="0">
                <a:solidFill>
                  <a:srgbClr val="C00000"/>
                </a:solidFill>
              </a:rPr>
              <a:t>financing</a:t>
            </a:r>
            <a:r>
              <a:rPr lang="de-DE" b="1" dirty="0" smtClean="0">
                <a:solidFill>
                  <a:srgbClr val="C00000"/>
                </a:solidFill>
              </a:rPr>
              <a:t> </a:t>
            </a:r>
            <a:r>
              <a:rPr lang="de-DE" b="1" dirty="0" err="1" smtClean="0">
                <a:solidFill>
                  <a:srgbClr val="C00000"/>
                </a:solidFill>
              </a:rPr>
              <a:t>modalities</a:t>
            </a:r>
            <a:r>
              <a:rPr lang="de-DE" dirty="0" smtClean="0">
                <a:solidFill>
                  <a:srgbClr val="C00000"/>
                </a:solidFill>
              </a:rPr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 smtClean="0"/>
              <a:t>governments</a:t>
            </a:r>
            <a:r>
              <a:rPr lang="de-DE" dirty="0" smtClean="0"/>
              <a:t>.</a:t>
            </a:r>
          </a:p>
          <a:p>
            <a:pPr marL="533400" indent="-533400" eaLnBrk="1" hangingPunct="1"/>
            <a:endParaRPr lang="de-DE" sz="900" dirty="0" smtClean="0"/>
          </a:p>
          <a:p>
            <a:pPr marL="533400" indent="-533400" eaLnBrk="1" hangingPunct="1"/>
            <a:r>
              <a:rPr lang="de-DE" dirty="0" smtClean="0"/>
              <a:t>The session will   focus on two </a:t>
            </a:r>
            <a:r>
              <a:rPr lang="de-DE" dirty="0" smtClean="0"/>
              <a:t>differnt</a:t>
            </a:r>
            <a:r>
              <a:rPr lang="de-DE" dirty="0" smtClean="0">
                <a:solidFill>
                  <a:srgbClr val="C00000"/>
                </a:solidFill>
              </a:rPr>
              <a:t>.  </a:t>
            </a:r>
            <a:endParaRPr lang="de-DE" dirty="0" smtClean="0">
              <a:solidFill>
                <a:srgbClr val="C00000"/>
              </a:solidFill>
            </a:endParaRPr>
          </a:p>
          <a:p>
            <a:pPr marL="533400" indent="-533400" eaLnBrk="1" hangingPunct="1"/>
            <a:r>
              <a:rPr lang="de-DE" b="1" dirty="0" smtClean="0">
                <a:solidFill>
                  <a:srgbClr val="C00000"/>
                </a:solidFill>
              </a:rPr>
              <a:t>mechanisms or modalities for providing funds to local governments </a:t>
            </a:r>
            <a:r>
              <a:rPr lang="de-DE" dirty="0" smtClean="0"/>
              <a:t>and </a:t>
            </a:r>
            <a:r>
              <a:rPr lang="de-DE" b="1" dirty="0" smtClean="0">
                <a:solidFill>
                  <a:srgbClr val="C00000"/>
                </a:solidFill>
              </a:rPr>
              <a:t>increase their </a:t>
            </a:r>
            <a:r>
              <a:rPr lang="de-DE" b="1" dirty="0" smtClean="0">
                <a:solidFill>
                  <a:srgbClr val="C00000"/>
                </a:solidFill>
              </a:rPr>
              <a:t>performance</a:t>
            </a:r>
            <a:br>
              <a:rPr lang="de-DE" b="1" dirty="0" smtClean="0">
                <a:solidFill>
                  <a:srgbClr val="C00000"/>
                </a:solidFill>
              </a:rPr>
            </a:br>
            <a:endParaRPr lang="de-DE" sz="800" dirty="0" smtClean="0"/>
          </a:p>
          <a:p>
            <a:pPr marL="533400" indent="-533400" eaLnBrk="1" hangingPunct="1"/>
            <a:r>
              <a:rPr lang="de-DE" dirty="0" smtClean="0"/>
              <a:t>To </a:t>
            </a:r>
            <a:r>
              <a:rPr lang="de-DE" dirty="0" smtClean="0"/>
              <a:t>jointly identify implementation </a:t>
            </a:r>
            <a:r>
              <a:rPr lang="de-DE" b="1" dirty="0" smtClean="0">
                <a:solidFill>
                  <a:srgbClr val="C00000"/>
                </a:solidFill>
              </a:rPr>
              <a:t>challenges</a:t>
            </a:r>
            <a:r>
              <a:rPr lang="de-DE" dirty="0" smtClean="0"/>
              <a:t> and </a:t>
            </a:r>
            <a:r>
              <a:rPr lang="de-DE" b="1" dirty="0" smtClean="0">
                <a:solidFill>
                  <a:srgbClr val="C00000"/>
                </a:solidFill>
              </a:rPr>
              <a:t>lessons learned </a:t>
            </a:r>
            <a:r>
              <a:rPr lang="de-DE" dirty="0" smtClean="0"/>
              <a:t>with those modalities.</a:t>
            </a:r>
          </a:p>
          <a:p>
            <a:pPr marL="1174750" lvl="2" indent="-533400" eaLnBrk="1" hangingPunct="1"/>
            <a:endParaRPr lang="de-DE" dirty="0" smtClean="0"/>
          </a:p>
          <a:p>
            <a:pPr marL="1174750" lvl="2" indent="-533400" eaLnBrk="1" hangingPunct="1">
              <a:buFont typeface="Wingdings 2" pitchFamily="18" charset="2"/>
              <a:buNone/>
            </a:pPr>
            <a:r>
              <a:rPr lang="de-DE" dirty="0" smtClean="0"/>
              <a:t>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What we will do in this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r>
              <a:rPr lang="de-DE" sz="3200" dirty="0" smtClean="0"/>
              <a:t>Short introductory presentation with </a:t>
            </a:r>
            <a:r>
              <a:rPr lang="de-DE" sz="3200" dirty="0" smtClean="0">
                <a:solidFill>
                  <a:srgbClr val="C00000"/>
                </a:solidFill>
              </a:rPr>
              <a:t>focus on two performance-oriented financing </a:t>
            </a:r>
            <a:r>
              <a:rPr lang="de-DE" sz="3200" dirty="0" smtClean="0"/>
              <a:t>modalities</a:t>
            </a:r>
          </a:p>
          <a:p>
            <a:endParaRPr lang="de-DE" sz="800" dirty="0" smtClean="0"/>
          </a:p>
          <a:p>
            <a:r>
              <a:rPr lang="de-DE" sz="3200" dirty="0" smtClean="0"/>
              <a:t>Presentation of </a:t>
            </a:r>
            <a:r>
              <a:rPr lang="de-DE" sz="3200" dirty="0" smtClean="0">
                <a:solidFill>
                  <a:srgbClr val="C00000"/>
                </a:solidFill>
              </a:rPr>
              <a:t>case studies </a:t>
            </a:r>
            <a:r>
              <a:rPr lang="de-DE" sz="3200" dirty="0" smtClean="0"/>
              <a:t>by participants</a:t>
            </a:r>
          </a:p>
          <a:p>
            <a:endParaRPr lang="de-DE" sz="800" dirty="0" smtClean="0"/>
          </a:p>
          <a:p>
            <a:r>
              <a:rPr lang="de-DE" sz="3200" dirty="0" smtClean="0">
                <a:solidFill>
                  <a:srgbClr val="C00000"/>
                </a:solidFill>
              </a:rPr>
              <a:t>Discussion 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/>
          <a:lstStyle/>
          <a:p>
            <a:pPr algn="ctr"/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The </a:t>
            </a:r>
            <a:r>
              <a:rPr lang="de-DE" sz="3200" dirty="0" smtClean="0"/>
              <a:t>role of donors for local government financing </a:t>
            </a:r>
            <a:endParaRPr lang="en-US" sz="3200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r>
              <a:rPr lang="en-GB" sz="2400" dirty="0" smtClean="0">
                <a:solidFill>
                  <a:srgbClr val="C00000"/>
                </a:solidFill>
              </a:rPr>
              <a:t>Own </a:t>
            </a:r>
            <a:r>
              <a:rPr lang="en-GB" sz="2400" dirty="0" smtClean="0">
                <a:solidFill>
                  <a:srgbClr val="C00000"/>
                </a:solidFill>
              </a:rPr>
              <a:t>resources </a:t>
            </a:r>
            <a:r>
              <a:rPr lang="en-GB" sz="2400" dirty="0" smtClean="0"/>
              <a:t>of </a:t>
            </a:r>
            <a:r>
              <a:rPr lang="en-GB" sz="2400" dirty="0" smtClean="0"/>
              <a:t>local governments plus transfers received from central governments are often </a:t>
            </a:r>
            <a:r>
              <a:rPr lang="en-GB" sz="2400" dirty="0" smtClean="0">
                <a:solidFill>
                  <a:srgbClr val="C00000"/>
                </a:solidFill>
              </a:rPr>
              <a:t>insufficient  </a:t>
            </a:r>
            <a:r>
              <a:rPr lang="en-GB" sz="2400" dirty="0" smtClean="0"/>
              <a:t>and do not allow for the delivery </a:t>
            </a:r>
            <a:r>
              <a:rPr lang="en-GB" sz="2400" dirty="0" smtClean="0"/>
              <a:t>of </a:t>
            </a:r>
            <a:r>
              <a:rPr lang="en-GB" sz="2400" dirty="0" smtClean="0"/>
              <a:t>basic local </a:t>
            </a:r>
            <a:r>
              <a:rPr lang="en-GB" sz="2400" dirty="0" smtClean="0"/>
              <a:t>services and </a:t>
            </a:r>
            <a:r>
              <a:rPr lang="en-GB" sz="2400" dirty="0" smtClean="0"/>
              <a:t>infrastructure citizens demand. </a:t>
            </a:r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 smtClean="0">
                <a:solidFill>
                  <a:srgbClr val="C00000"/>
                </a:solidFill>
              </a:rPr>
              <a:t>Donors often play a crucial role </a:t>
            </a:r>
            <a:r>
              <a:rPr lang="en-GB" sz="2400" dirty="0" smtClean="0"/>
              <a:t>in  supplementing domestic funds and advising on the design of financing mechanisms.</a:t>
            </a:r>
          </a:p>
          <a:p>
            <a:endParaRPr lang="en-GB" sz="2400" dirty="0" smtClean="0"/>
          </a:p>
          <a:p>
            <a:r>
              <a:rPr lang="en-GB" sz="2400" dirty="0" smtClean="0">
                <a:solidFill>
                  <a:srgbClr val="C00000"/>
                </a:solidFill>
              </a:rPr>
              <a:t>Harmonisation</a:t>
            </a:r>
            <a:r>
              <a:rPr lang="en-GB" sz="2400" dirty="0" smtClean="0"/>
              <a:t> of external assistance for financing modalities tends to be </a:t>
            </a:r>
            <a:r>
              <a:rPr lang="en-GB" sz="2400" dirty="0" smtClean="0">
                <a:solidFill>
                  <a:srgbClr val="C00000"/>
                </a:solidFill>
              </a:rPr>
              <a:t>a key challenge. </a:t>
            </a:r>
          </a:p>
          <a:p>
            <a:pPr>
              <a:buFont typeface="Wingdings 2" pitchFamily="18" charset="2"/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r>
              <a:rPr lang="de-DE" sz="3200" dirty="0" smtClean="0"/>
              <a:t>Focus on two </a:t>
            </a:r>
            <a:r>
              <a:rPr lang="de-DE" sz="3200" dirty="0" smtClean="0"/>
              <a:t>financing modalities</a:t>
            </a:r>
            <a:endParaRPr lang="en-US" sz="3200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GB" b="1" dirty="0" smtClean="0"/>
              <a:t>Municipal contracts: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Can be supported in </a:t>
            </a:r>
            <a:r>
              <a:rPr lang="en-GB" dirty="0" smtClean="0">
                <a:solidFill>
                  <a:srgbClr val="C00000"/>
                </a:solidFill>
              </a:rPr>
              <a:t>most countries </a:t>
            </a:r>
            <a:r>
              <a:rPr lang="en-GB" dirty="0" smtClean="0"/>
              <a:t>that have engaged in decentralisation (group 1-3 (4),  guiding principles).</a:t>
            </a:r>
          </a:p>
          <a:p>
            <a:pPr lvl="1"/>
            <a:r>
              <a:rPr lang="en-GB" dirty="0" smtClean="0"/>
              <a:t>Focus on experiences from West Africa/Ghana . </a:t>
            </a:r>
          </a:p>
          <a:p>
            <a:endParaRPr lang="en-GB" sz="1000" dirty="0" smtClean="0"/>
          </a:p>
          <a:p>
            <a:r>
              <a:rPr lang="en-GB" dirty="0" smtClean="0"/>
              <a:t> </a:t>
            </a:r>
            <a:r>
              <a:rPr lang="en-GB" b="1" dirty="0" smtClean="0"/>
              <a:t>Performance-based grant system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>
                <a:solidFill>
                  <a:srgbClr val="C00000"/>
                </a:solidFill>
              </a:rPr>
              <a:t>More limited </a:t>
            </a:r>
            <a:r>
              <a:rPr lang="en-GB" dirty="0" smtClean="0">
                <a:solidFill>
                  <a:srgbClr val="C00000"/>
                </a:solidFill>
              </a:rPr>
              <a:t>use </a:t>
            </a:r>
            <a:r>
              <a:rPr lang="en-GB" dirty="0" smtClean="0"/>
              <a:t>(active and advanced intermediate decentralising countries, group and 2).</a:t>
            </a:r>
          </a:p>
          <a:p>
            <a:pPr lvl="1"/>
            <a:r>
              <a:rPr lang="en-GB" dirty="0" smtClean="0"/>
              <a:t> Focus on experience with basket funding for the District Development Fund in Ghana .</a:t>
            </a:r>
            <a:r>
              <a:rPr lang="de-DE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r>
              <a:rPr lang="de-DE" sz="3200" dirty="0" err="1" smtClean="0"/>
              <a:t>What</a:t>
            </a:r>
            <a:r>
              <a:rPr lang="de-DE" sz="3200" dirty="0" smtClean="0"/>
              <a:t> </a:t>
            </a:r>
            <a:r>
              <a:rPr lang="de-DE" sz="3200" dirty="0" err="1" smtClean="0"/>
              <a:t>are</a:t>
            </a:r>
            <a:r>
              <a:rPr lang="de-DE" sz="3200" dirty="0" smtClean="0"/>
              <a:t> </a:t>
            </a:r>
            <a:r>
              <a:rPr lang="de-DE" sz="3200" dirty="0" err="1" smtClean="0"/>
              <a:t>municipal</a:t>
            </a:r>
            <a:r>
              <a:rPr lang="de-DE" sz="3200" dirty="0" smtClean="0"/>
              <a:t> </a:t>
            </a:r>
            <a:r>
              <a:rPr lang="de-DE" sz="3200" dirty="0" err="1" smtClean="0"/>
              <a:t>contracts</a:t>
            </a:r>
            <a:r>
              <a:rPr lang="de-DE" sz="3200" dirty="0" smtClean="0"/>
              <a:t>? </a:t>
            </a:r>
            <a:endParaRPr lang="en-US" sz="3200" dirty="0" smtClean="0"/>
          </a:p>
        </p:txBody>
      </p:sp>
      <p:sp>
        <p:nvSpPr>
          <p:cNvPr id="20" name="Rounded Rectangle 19"/>
          <p:cNvSpPr/>
          <p:nvPr/>
        </p:nvSpPr>
        <p:spPr>
          <a:xfrm>
            <a:off x="533400" y="1600200"/>
            <a:ext cx="7543800" cy="495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de-DE" dirty="0"/>
              <a:t>A </a:t>
            </a:r>
            <a:r>
              <a:rPr lang="de-DE" b="1" dirty="0" err="1"/>
              <a:t>consensual</a:t>
            </a:r>
            <a:r>
              <a:rPr lang="de-DE" b="1" dirty="0"/>
              <a:t> and </a:t>
            </a:r>
            <a:r>
              <a:rPr lang="de-DE" b="1" dirty="0" err="1"/>
              <a:t>binding</a:t>
            </a:r>
            <a:r>
              <a:rPr lang="de-DE" b="1" dirty="0"/>
              <a:t>, </a:t>
            </a:r>
            <a:r>
              <a:rPr lang="de-DE" b="1" dirty="0" err="1"/>
              <a:t>performance-based</a:t>
            </a:r>
            <a:r>
              <a:rPr lang="de-DE" b="1" dirty="0"/>
              <a:t>, </a:t>
            </a:r>
            <a:r>
              <a:rPr lang="de-DE" b="1" dirty="0" err="1"/>
              <a:t>agreement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a </a:t>
            </a:r>
            <a:r>
              <a:rPr lang="de-DE" dirty="0" err="1"/>
              <a:t>municipality</a:t>
            </a:r>
            <a:r>
              <a:rPr lang="de-DE" dirty="0"/>
              <a:t>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central</a:t>
            </a:r>
            <a:r>
              <a:rPr lang="de-DE" dirty="0"/>
              <a:t> </a:t>
            </a:r>
            <a:r>
              <a:rPr lang="de-DE" dirty="0" err="1"/>
              <a:t>government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4-5 </a:t>
            </a:r>
            <a:r>
              <a:rPr lang="de-DE" dirty="0" err="1"/>
              <a:t>year</a:t>
            </a:r>
            <a:r>
              <a:rPr lang="de-DE" dirty="0"/>
              <a:t> </a:t>
            </a:r>
            <a:r>
              <a:rPr lang="de-DE" dirty="0" err="1"/>
              <a:t>period</a:t>
            </a:r>
            <a:r>
              <a:rPr lang="de-DE" dirty="0"/>
              <a:t>. </a:t>
            </a:r>
          </a:p>
          <a:p>
            <a:pPr>
              <a:defRPr/>
            </a:pPr>
            <a:r>
              <a:rPr lang="de-DE" sz="800" dirty="0"/>
              <a:t> </a:t>
            </a:r>
          </a:p>
          <a:p>
            <a:pPr>
              <a:defRPr/>
            </a:pPr>
            <a:r>
              <a:rPr lang="de-DE" b="1" dirty="0"/>
              <a:t>Key </a:t>
            </a:r>
            <a:r>
              <a:rPr lang="de-DE" b="1" dirty="0" err="1"/>
              <a:t>Components</a:t>
            </a:r>
            <a:endParaRPr lang="de-DE" dirty="0"/>
          </a:p>
          <a:p>
            <a:pPr lvl="1">
              <a:defRPr/>
            </a:pPr>
            <a:r>
              <a:rPr lang="de-DE" dirty="0"/>
              <a:t> - a priority </a:t>
            </a:r>
            <a:r>
              <a:rPr lang="de-DE" dirty="0" smtClean="0"/>
              <a:t>investment </a:t>
            </a:r>
            <a:r>
              <a:rPr lang="de-DE" dirty="0"/>
              <a:t>p</a:t>
            </a:r>
            <a:r>
              <a:rPr lang="de-DE" dirty="0" smtClean="0"/>
              <a:t>lan </a:t>
            </a:r>
            <a:endParaRPr lang="de-DE" dirty="0"/>
          </a:p>
          <a:p>
            <a:pPr lvl="1">
              <a:defRPr/>
            </a:pPr>
            <a:r>
              <a:rPr lang="de-DE" dirty="0"/>
              <a:t>-  a </a:t>
            </a:r>
            <a:r>
              <a:rPr lang="de-DE" dirty="0" err="1"/>
              <a:t>municipal</a:t>
            </a:r>
            <a:r>
              <a:rPr lang="de-DE" dirty="0"/>
              <a:t> </a:t>
            </a:r>
            <a:r>
              <a:rPr lang="de-DE" dirty="0" err="1"/>
              <a:t>maintenance</a:t>
            </a:r>
            <a:r>
              <a:rPr lang="de-DE" dirty="0"/>
              <a:t> plan </a:t>
            </a:r>
          </a:p>
          <a:p>
            <a:pPr lvl="1">
              <a:defRPr/>
            </a:pPr>
            <a:r>
              <a:rPr lang="de-DE" dirty="0"/>
              <a:t> - a </a:t>
            </a:r>
            <a:r>
              <a:rPr lang="de-DE" dirty="0" err="1"/>
              <a:t>municipal</a:t>
            </a:r>
            <a:r>
              <a:rPr lang="de-DE" dirty="0"/>
              <a:t> </a:t>
            </a:r>
            <a:r>
              <a:rPr lang="de-DE" dirty="0" err="1"/>
              <a:t>adjustment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reform</a:t>
            </a:r>
            <a:r>
              <a:rPr lang="de-DE" dirty="0"/>
              <a:t> </a:t>
            </a:r>
            <a:r>
              <a:rPr lang="de-DE" dirty="0" err="1"/>
              <a:t>programme</a:t>
            </a:r>
            <a:r>
              <a:rPr lang="de-DE" dirty="0"/>
              <a:t> </a:t>
            </a:r>
          </a:p>
          <a:p>
            <a:pPr>
              <a:defRPr/>
            </a:pPr>
            <a:endParaRPr lang="de-DE" sz="800" dirty="0"/>
          </a:p>
          <a:p>
            <a:pPr>
              <a:defRPr/>
            </a:pPr>
            <a:endParaRPr lang="de-DE" sz="800" dirty="0"/>
          </a:p>
          <a:p>
            <a:pPr>
              <a:defRPr/>
            </a:pPr>
            <a:r>
              <a:rPr lang="de-DE" b="1" dirty="0" err="1"/>
              <a:t>Scope</a:t>
            </a:r>
            <a:r>
              <a:rPr lang="de-DE" b="1" dirty="0"/>
              <a:t> of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contract</a:t>
            </a:r>
            <a:r>
              <a:rPr lang="de-DE" dirty="0"/>
              <a:t>: </a:t>
            </a:r>
            <a:r>
              <a:rPr lang="de-DE" dirty="0" err="1"/>
              <a:t>reform</a:t>
            </a:r>
            <a:r>
              <a:rPr lang="de-DE" dirty="0"/>
              <a:t> of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municipality</a:t>
            </a:r>
            <a:r>
              <a:rPr lang="de-DE" dirty="0"/>
              <a:t> as well as </a:t>
            </a:r>
            <a:r>
              <a:rPr lang="de-DE" dirty="0" err="1"/>
              <a:t>agreements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financing</a:t>
            </a:r>
            <a:r>
              <a:rPr lang="de-DE" dirty="0"/>
              <a:t> of </a:t>
            </a:r>
            <a:r>
              <a:rPr lang="de-DE" dirty="0" err="1"/>
              <a:t>infrastructure</a:t>
            </a:r>
            <a:r>
              <a:rPr lang="de-DE" dirty="0"/>
              <a:t> and </a:t>
            </a:r>
            <a:r>
              <a:rPr lang="de-DE" dirty="0" err="1"/>
              <a:t>services</a:t>
            </a:r>
            <a:r>
              <a:rPr lang="de-DE" dirty="0"/>
              <a:t>. </a:t>
            </a:r>
          </a:p>
          <a:p>
            <a:pPr>
              <a:defRPr/>
            </a:pPr>
            <a:endParaRPr lang="de-DE" sz="1000" dirty="0"/>
          </a:p>
          <a:p>
            <a:pPr>
              <a:defRPr/>
            </a:pPr>
            <a:r>
              <a:rPr lang="de-DE" dirty="0"/>
              <a:t>Source: </a:t>
            </a:r>
            <a:r>
              <a:rPr lang="de-DE" dirty="0" smtClean="0"/>
              <a:t>Goundriaan </a:t>
            </a:r>
            <a:r>
              <a:rPr lang="de-DE" dirty="0"/>
              <a:t>2010, p. 11</a:t>
            </a:r>
          </a:p>
          <a:p>
            <a:pPr lvl="1">
              <a:defRPr/>
            </a:pPr>
            <a:endParaRPr lang="de-DE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05800" cy="838200"/>
          </a:xfrm>
        </p:spPr>
        <p:txBody>
          <a:bodyPr/>
          <a:lstStyle/>
          <a:p>
            <a:r>
              <a:rPr lang="de-DE" sz="3200" smtClean="0"/>
              <a:t>Basic objective and scope of municipal contracts</a:t>
            </a:r>
            <a:endParaRPr lang="en-US" sz="320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de-DE" b="1" dirty="0" smtClean="0"/>
              <a:t>Objective </a:t>
            </a:r>
            <a:endParaRPr lang="de-DE" b="1" dirty="0" smtClean="0"/>
          </a:p>
          <a:p>
            <a:r>
              <a:rPr lang="de-DE" dirty="0" smtClean="0"/>
              <a:t>To support  integrated urban/local development through urban investment and </a:t>
            </a:r>
            <a:r>
              <a:rPr lang="de-DE" dirty="0" smtClean="0"/>
              <a:t>improved </a:t>
            </a:r>
            <a:r>
              <a:rPr lang="de-DE" dirty="0" smtClean="0"/>
              <a:t>municipal governance and management. </a:t>
            </a:r>
          </a:p>
          <a:p>
            <a:pPr>
              <a:buFont typeface="Wingdings 2" pitchFamily="18" charset="2"/>
              <a:buNone/>
            </a:pPr>
            <a:endParaRPr lang="de-DE" sz="800" dirty="0" smtClean="0"/>
          </a:p>
          <a:p>
            <a:pPr>
              <a:buFont typeface="Wingdings 2" pitchFamily="18" charset="2"/>
              <a:buNone/>
            </a:pPr>
            <a:r>
              <a:rPr lang="de-DE" sz="2400" b="1" dirty="0" smtClean="0"/>
              <a:t>Scope and process </a:t>
            </a:r>
          </a:p>
          <a:p>
            <a:endParaRPr lang="de-DE" sz="800" dirty="0" smtClean="0"/>
          </a:p>
          <a:p>
            <a:r>
              <a:rPr lang="de-DE" sz="2400" dirty="0" smtClean="0"/>
              <a:t>The wider </a:t>
            </a:r>
            <a:r>
              <a:rPr lang="de-DE" sz="2400" dirty="0" smtClean="0">
                <a:solidFill>
                  <a:srgbClr val="C00000"/>
                </a:solidFill>
              </a:rPr>
              <a:t>process of contracting </a:t>
            </a:r>
            <a:r>
              <a:rPr lang="de-DE" sz="2400" dirty="0" smtClean="0"/>
              <a:t>involves a series of audits (urban, financial, organisational)</a:t>
            </a:r>
          </a:p>
          <a:p>
            <a:r>
              <a:rPr lang="de-DE" sz="2400" dirty="0" smtClean="0"/>
              <a:t>A </a:t>
            </a:r>
            <a:r>
              <a:rPr lang="de-DE" sz="2400" dirty="0" smtClean="0">
                <a:solidFill>
                  <a:srgbClr val="C00000"/>
                </a:solidFill>
              </a:rPr>
              <a:t>participatory process of strategy development</a:t>
            </a:r>
            <a:r>
              <a:rPr lang="de-DE" sz="2400" dirty="0" smtClean="0"/>
              <a:t>, priorisation of investment programmes and reforms.</a:t>
            </a:r>
          </a:p>
          <a:p>
            <a:r>
              <a:rPr lang="de-DE" sz="2400" dirty="0" smtClean="0"/>
              <a:t>Strong focus on </a:t>
            </a:r>
            <a:r>
              <a:rPr lang="de-DE" sz="2400" dirty="0" smtClean="0">
                <a:solidFill>
                  <a:srgbClr val="C00000"/>
                </a:solidFill>
              </a:rPr>
              <a:t>capacity </a:t>
            </a:r>
            <a:r>
              <a:rPr lang="de-DE" sz="2400" dirty="0" smtClean="0">
                <a:solidFill>
                  <a:srgbClr val="C00000"/>
                </a:solidFill>
              </a:rPr>
              <a:t>building</a:t>
            </a:r>
            <a:r>
              <a:rPr lang="de-DE" sz="2400" dirty="0" smtClean="0"/>
              <a:t>.  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r>
              <a:rPr lang="de-DE" sz="3200" smtClean="0"/>
              <a:t>What are performance based grant systems? </a:t>
            </a:r>
            <a:endParaRPr lang="en-US" sz="3200" smtClean="0"/>
          </a:p>
        </p:txBody>
      </p:sp>
      <p:sp>
        <p:nvSpPr>
          <p:cNvPr id="20" name="Rounded Rectangle 19"/>
          <p:cNvSpPr/>
          <p:nvPr/>
        </p:nvSpPr>
        <p:spPr>
          <a:xfrm>
            <a:off x="533400" y="1600200"/>
            <a:ext cx="7543800" cy="495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dirty="0" smtClean="0"/>
              <a:t>Mechanisms for transferring funds from central to sub-national/local governments (LGs)</a:t>
            </a:r>
          </a:p>
          <a:p>
            <a:pPr>
              <a:defRPr/>
            </a:pPr>
            <a:endParaRPr lang="en-GB" sz="800" dirty="0" smtClean="0"/>
          </a:p>
          <a:p>
            <a:pPr>
              <a:defRPr/>
            </a:pPr>
            <a:r>
              <a:rPr lang="en-GB" dirty="0" smtClean="0"/>
              <a:t>Extent to which LGs access transfers from central governments is conditioned upon overall performance</a:t>
            </a:r>
          </a:p>
          <a:p>
            <a:pPr lvl="1">
              <a:defRPr/>
            </a:pPr>
            <a:endParaRPr lang="en-GB" sz="800" dirty="0" smtClean="0"/>
          </a:p>
          <a:p>
            <a:pPr lvl="1">
              <a:buFont typeface="Arial" pitchFamily="34" charset="0"/>
              <a:buChar char="•"/>
              <a:defRPr/>
            </a:pPr>
            <a:r>
              <a:rPr lang="en-GB" dirty="0" smtClean="0"/>
              <a:t>Compliance with minimum conditions to ensure capacity to handle grants ; </a:t>
            </a:r>
          </a:p>
          <a:p>
            <a:pPr lvl="1">
              <a:buFont typeface="Arial" pitchFamily="34" charset="0"/>
              <a:buChar char="•"/>
              <a:defRPr/>
            </a:pPr>
            <a:endParaRPr lang="en-GB" sz="800" dirty="0" smtClean="0"/>
          </a:p>
          <a:p>
            <a:pPr lvl="1">
              <a:buFont typeface="Arial" pitchFamily="34" charset="0"/>
              <a:buChar char="•"/>
              <a:defRPr/>
            </a:pPr>
            <a:r>
              <a:rPr lang="en-GB" dirty="0" smtClean="0"/>
              <a:t>Size of grants depending on assessed performance against pre-determined and agreed measures. </a:t>
            </a:r>
          </a:p>
          <a:p>
            <a:pPr>
              <a:defRPr/>
            </a:pPr>
            <a:endParaRPr lang="en-GB" sz="800" dirty="0" smtClean="0"/>
          </a:p>
          <a:p>
            <a:pPr>
              <a:defRPr/>
            </a:pPr>
            <a:r>
              <a:rPr lang="en-GB" dirty="0" smtClean="0"/>
              <a:t>Source: UNCDF (2010), </a:t>
            </a:r>
            <a:r>
              <a:rPr lang="en-GB" dirty="0" err="1" smtClean="0"/>
              <a:t>p.iii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6172200"/>
            <a:ext cx="8229600" cy="4572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de-DE" sz="1800" dirty="0" smtClean="0"/>
              <a:t>Source: UNCDF (2010), p. 25</a:t>
            </a:r>
            <a:endParaRPr lang="en-US" sz="1800" dirty="0" smtClean="0"/>
          </a:p>
          <a:p>
            <a:pPr>
              <a:buFont typeface="Wingdings 2" pitchFamily="18" charset="2"/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600"/>
            <a:ext cx="814093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Stroom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oom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room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Stroom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3129</TotalTime>
  <Words>604</Words>
  <Application>Microsoft Office PowerPoint</Application>
  <PresentationFormat>On-screen Show (4:3)</PresentationFormat>
  <Paragraphs>105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Stroom</vt:lpstr>
      <vt:lpstr>Slide 1</vt:lpstr>
      <vt:lpstr>Objectives of the session </vt:lpstr>
      <vt:lpstr>What we will do in this group</vt:lpstr>
      <vt:lpstr> The role of donors for local government financing </vt:lpstr>
      <vt:lpstr>Focus on two financing modalities</vt:lpstr>
      <vt:lpstr>What are municipal contracts? </vt:lpstr>
      <vt:lpstr>Basic objective and scope of municipal contracts</vt:lpstr>
      <vt:lpstr>What are performance based grant systems? </vt:lpstr>
      <vt:lpstr>Slide 9</vt:lpstr>
      <vt:lpstr>Grant objectives and focus </vt:lpstr>
      <vt:lpstr>Some design issues to consider </vt:lpstr>
      <vt:lpstr>Factors to consider when helping to design  funding modalities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cl</cp:lastModifiedBy>
  <cp:revision>247</cp:revision>
  <dcterms:created xsi:type="dcterms:W3CDTF">2001-07-18T02:31:54Z</dcterms:created>
  <dcterms:modified xsi:type="dcterms:W3CDTF">2011-06-16T20:00:17Z</dcterms:modified>
</cp:coreProperties>
</file>