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06" r:id="rId2"/>
    <p:sldId id="307" r:id="rId3"/>
    <p:sldId id="320" r:id="rId4"/>
    <p:sldId id="286" r:id="rId5"/>
    <p:sldId id="296" r:id="rId6"/>
    <p:sldId id="288" r:id="rId7"/>
    <p:sldId id="297" r:id="rId8"/>
    <p:sldId id="298" r:id="rId9"/>
    <p:sldId id="303" r:id="rId10"/>
    <p:sldId id="305" r:id="rId11"/>
    <p:sldId id="321" r:id="rId12"/>
    <p:sldId id="308" r:id="rId13"/>
    <p:sldId id="309" r:id="rId14"/>
    <p:sldId id="310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</p:sldIdLst>
  <p:sldSz cx="9144000" cy="6858000" type="screen4x3"/>
  <p:notesSz cx="6669088" cy="9928225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33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6998" autoAdjust="0"/>
  </p:normalViewPr>
  <p:slideViewPr>
    <p:cSldViewPr>
      <p:cViewPr varScale="1">
        <p:scale>
          <a:sx n="48" d="100"/>
          <a:sy n="48" d="100"/>
        </p:scale>
        <p:origin x="-9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58" y="-96"/>
      </p:cViewPr>
      <p:guideLst>
        <p:guide orient="horz" pos="3127"/>
        <p:guide pos="210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28EAD59-A4BA-4827-929F-FA1CD2B94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Klik om de opmaakprofielen van de modeltekst te bewerken</a:t>
            </a:r>
          </a:p>
          <a:p>
            <a:pPr lvl="1"/>
            <a:r>
              <a:rPr lang="en-US" noProof="0" smtClean="0"/>
              <a:t>Tweede niveau</a:t>
            </a:r>
          </a:p>
          <a:p>
            <a:pPr lvl="2"/>
            <a:r>
              <a:rPr lang="en-US" noProof="0" smtClean="0"/>
              <a:t>Derde niveau</a:t>
            </a:r>
          </a:p>
          <a:p>
            <a:pPr lvl="3"/>
            <a:r>
              <a:rPr lang="en-US" noProof="0" smtClean="0"/>
              <a:t>Vierde niveau</a:t>
            </a:r>
          </a:p>
          <a:p>
            <a:pPr lvl="4"/>
            <a:r>
              <a:rPr lang="en-US" noProof="0" smtClean="0"/>
              <a:t>Vijfde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726BB9-EBDC-4593-A884-B09F96E44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37DE16-CDD4-4BBF-A3F8-D2F93BCAB87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31747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7A711C-781D-41C7-B78F-19ECE8A64DDC}" type="slidenum">
              <a:rPr lang="nl-NL" smtClean="0"/>
              <a:pPr/>
              <a:t>2</a:t>
            </a:fld>
            <a:endParaRPr 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726BB9-EBDC-4593-A884-B09F96E44FD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726BB9-EBDC-4593-A884-B09F96E44FD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038850" y="539750"/>
            <a:ext cx="1773238" cy="57991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719138" y="539750"/>
            <a:ext cx="5167312" cy="57991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FA5AD01-606A-4815-8A28-AF722D6D985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19138" y="1989138"/>
            <a:ext cx="3470275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341813" y="1989138"/>
            <a:ext cx="3470275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539750"/>
            <a:ext cx="7092950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989138"/>
            <a:ext cx="7092950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opmaakprofielen van de modeltekst te bewerken</a:t>
            </a:r>
          </a:p>
          <a:p>
            <a:pPr lvl="1"/>
            <a:r>
              <a:rPr lang="en-US" smtClean="0"/>
              <a:t>Tweede niveau</a:t>
            </a:r>
          </a:p>
        </p:txBody>
      </p:sp>
      <p:pic>
        <p:nvPicPr>
          <p:cNvPr id="1028" name="Picture 8" descr="achtergrond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36513" y="0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bg1"/>
          </a:solidFill>
          <a:latin typeface="+mn-lt"/>
          <a:ea typeface="+mn-ea"/>
          <a:cs typeface="+mn-cs"/>
        </a:defRPr>
      </a:lvl1pPr>
      <a:lvl2pPr marL="539750" indent="-184150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bg1"/>
          </a:solidFill>
          <a:latin typeface="+mn-lt"/>
        </a:defRPr>
      </a:lvl2pPr>
      <a:lvl3pPr marL="115093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Afbeelding 1" descr="PP-PAG1.jpg"/>
          <p:cNvPicPr>
            <a:picLocks noChangeAspect="1"/>
          </p:cNvPicPr>
          <p:nvPr/>
        </p:nvPicPr>
        <p:blipFill>
          <a:blip r:embed="rId3" cstate="print">
            <a:lum bright="6000" contrast="-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smtClean="0"/>
              <a:t>City allocation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719138" y="1700213"/>
            <a:ext cx="7092950" cy="4638675"/>
          </a:xfrm>
        </p:spPr>
        <p:txBody>
          <a:bodyPr/>
          <a:lstStyle/>
          <a:p>
            <a:r>
              <a:rPr lang="en-GB" sz="2400" dirty="0" smtClean="0"/>
              <a:t>DDF criteria</a:t>
            </a:r>
          </a:p>
          <a:p>
            <a:pPr lvl="1"/>
            <a:r>
              <a:rPr lang="en-GB" sz="2000" dirty="0" smtClean="0"/>
              <a:t>Basic component 38% (population 50%, land size 40%, equal share 10%)</a:t>
            </a:r>
          </a:p>
          <a:p>
            <a:pPr lvl="1"/>
            <a:r>
              <a:rPr lang="en-GB" sz="2000" dirty="0" smtClean="0"/>
              <a:t>Performance component 50%</a:t>
            </a:r>
          </a:p>
          <a:p>
            <a:pPr lvl="1"/>
            <a:r>
              <a:rPr lang="en-GB" sz="2000" dirty="0" smtClean="0"/>
              <a:t>Capacity building 12%</a:t>
            </a:r>
          </a:p>
          <a:p>
            <a:r>
              <a:rPr lang="en-GB" sz="2400" dirty="0" smtClean="0"/>
              <a:t>Performance allocation – 1-3% of investment component</a:t>
            </a:r>
          </a:p>
          <a:p>
            <a:r>
              <a:rPr lang="en-GB" sz="2400" dirty="0" err="1" smtClean="0"/>
              <a:t>Costings</a:t>
            </a:r>
            <a:r>
              <a:rPr lang="en-GB" sz="2400" dirty="0" smtClean="0"/>
              <a:t>:</a:t>
            </a:r>
          </a:p>
          <a:p>
            <a:pPr lvl="1"/>
            <a:r>
              <a:rPr lang="en-GB" sz="2000" dirty="0" smtClean="0"/>
              <a:t>Project investment</a:t>
            </a:r>
          </a:p>
          <a:p>
            <a:pPr lvl="1"/>
            <a:r>
              <a:rPr lang="en-GB" sz="2000" dirty="0" smtClean="0"/>
              <a:t>Project development costs</a:t>
            </a:r>
          </a:p>
          <a:p>
            <a:pPr lvl="1"/>
            <a:r>
              <a:rPr lang="en-GB" sz="2000" dirty="0" smtClean="0"/>
              <a:t>Immediate impact measures</a:t>
            </a:r>
          </a:p>
          <a:p>
            <a:pPr lvl="1"/>
            <a:r>
              <a:rPr lang="en-GB" sz="2000" dirty="0" smtClean="0"/>
              <a:t>O &amp; M costing</a:t>
            </a:r>
          </a:p>
          <a:p>
            <a:pPr lvl="1"/>
            <a:r>
              <a:rPr lang="en-GB" sz="2000" dirty="0" smtClean="0"/>
              <a:t>Support measures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b="1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719138" y="1700213"/>
            <a:ext cx="7092950" cy="4638675"/>
          </a:xfrm>
        </p:spPr>
        <p:txBody>
          <a:bodyPr/>
          <a:lstStyle/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pPr algn="ctr">
              <a:buNone/>
            </a:pPr>
            <a:r>
              <a:rPr lang="en-GB" sz="6000" dirty="0" smtClean="0"/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of Municipal Contracts:</a:t>
            </a:r>
            <a:br>
              <a:rPr lang="en-US" dirty="0" smtClean="0"/>
            </a:br>
            <a:r>
              <a:rPr lang="en-US" dirty="0" smtClean="0"/>
              <a:t>Challenges for Local Governments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5938"/>
            <a:ext cx="82296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Rapid </a:t>
            </a:r>
            <a:r>
              <a:rPr lang="en-US" sz="2400" smtClean="0">
                <a:solidFill>
                  <a:srgbClr val="FFC000"/>
                </a:solidFill>
              </a:rPr>
              <a:t>urbanization</a:t>
            </a:r>
            <a:r>
              <a:rPr lang="en-US" sz="2400" smtClean="0"/>
              <a:t> in developing countries and increasing demand for municipal investments in infrastructure and services</a:t>
            </a:r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r>
              <a:rPr lang="en-US" sz="2400" smtClean="0"/>
              <a:t>Trends in </a:t>
            </a:r>
            <a:r>
              <a:rPr lang="en-US" sz="2400" smtClean="0">
                <a:solidFill>
                  <a:srgbClr val="FFC000"/>
                </a:solidFill>
              </a:rPr>
              <a:t>decentralization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Imbalances between responsibilities and available funds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Poor financial situation and weak technical capacities at local level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Efforts to increase local revenue base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Trend towards Performance Based Approaches (PBA) = MC!</a:t>
            </a:r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r>
              <a:rPr lang="en-US" sz="2400" smtClean="0">
                <a:solidFill>
                  <a:srgbClr val="FFC000"/>
                </a:solidFill>
              </a:rPr>
              <a:t>Aid effectiveness </a:t>
            </a:r>
            <a:r>
              <a:rPr lang="en-US" sz="2400" smtClean="0"/>
              <a:t>debate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Involve LG in national policy dialogue (micro-macro gaps)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Apply ‘ Paris’ AE-principles at local level (ownership, alignment, harmonization, MfDR, mutual accountability)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el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/>
          <a:lstStyle/>
          <a:p>
            <a:r>
              <a:rPr lang="en-US" smtClean="0"/>
              <a:t>Municipal Contracts defined</a:t>
            </a:r>
          </a:p>
        </p:txBody>
      </p:sp>
      <p:sp>
        <p:nvSpPr>
          <p:cNvPr id="34818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43063"/>
            <a:ext cx="8329613" cy="46863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smtClean="0"/>
              <a:t>A consensual and binding, performance-based, agreement between a municipality (or its representative) and the central government for a 4-5 year period, including a:</a:t>
            </a:r>
          </a:p>
          <a:p>
            <a:endParaRPr lang="en-US" sz="2400" smtClean="0"/>
          </a:p>
          <a:p>
            <a:pPr marL="812800" lvl="1" indent="-457200">
              <a:buFontTx/>
              <a:buAutoNum type="arabicPeriod"/>
            </a:pPr>
            <a:r>
              <a:rPr lang="en-US" sz="2000" b="1" smtClean="0">
                <a:solidFill>
                  <a:srgbClr val="FFC000"/>
                </a:solidFill>
              </a:rPr>
              <a:t>Priority Investment Plan (PIP)		</a:t>
            </a:r>
            <a:r>
              <a:rPr lang="en-US" sz="2000" b="1" smtClean="0">
                <a:solidFill>
                  <a:srgbClr val="FFC000"/>
                </a:solidFill>
                <a:sym typeface="Wingdings" pitchFamily="2" charset="2"/>
              </a:rPr>
              <a:t> Investments</a:t>
            </a:r>
            <a:endParaRPr lang="en-US" sz="2000" b="1" smtClean="0">
              <a:solidFill>
                <a:srgbClr val="FFC000"/>
              </a:solidFill>
            </a:endParaRPr>
          </a:p>
          <a:p>
            <a:pPr marL="812800" lvl="1" indent="-457200">
              <a:buFontTx/>
              <a:buAutoNum type="arabicPeriod"/>
            </a:pPr>
            <a:r>
              <a:rPr lang="en-US" sz="2000" b="1" smtClean="0">
                <a:solidFill>
                  <a:srgbClr val="FFC000"/>
                </a:solidFill>
              </a:rPr>
              <a:t>Municipal Maintenance Plan (MMP)	</a:t>
            </a:r>
            <a:r>
              <a:rPr lang="en-US" sz="2000" b="1" smtClean="0">
                <a:solidFill>
                  <a:srgbClr val="FFC000"/>
                </a:solidFill>
                <a:sym typeface="Wingdings" pitchFamily="2" charset="2"/>
              </a:rPr>
              <a:t> Maintenance</a:t>
            </a:r>
            <a:endParaRPr lang="en-US" sz="2000" b="1" smtClean="0">
              <a:solidFill>
                <a:srgbClr val="FFC000"/>
              </a:solidFill>
            </a:endParaRPr>
          </a:p>
          <a:p>
            <a:pPr marL="812800" lvl="1" indent="-457200">
              <a:buFontTx/>
              <a:buAutoNum type="arabicPeriod"/>
            </a:pPr>
            <a:r>
              <a:rPr lang="en-US" sz="2000" b="1" smtClean="0">
                <a:solidFill>
                  <a:srgbClr val="FFC000"/>
                </a:solidFill>
              </a:rPr>
              <a:t>Municipal Adjustment Program (MAP)	</a:t>
            </a:r>
            <a:r>
              <a:rPr lang="en-US" sz="2000" b="1" smtClean="0">
                <a:solidFill>
                  <a:srgbClr val="FFC000"/>
                </a:solidFill>
                <a:sym typeface="Wingdings" pitchFamily="2" charset="2"/>
              </a:rPr>
              <a:t> Org &amp; Fin. Reform</a:t>
            </a:r>
            <a:endParaRPr lang="en-US" sz="2000" b="1" smtClean="0">
              <a:solidFill>
                <a:srgbClr val="FFC000"/>
              </a:solidFill>
            </a:endParaRPr>
          </a:p>
        </p:txBody>
      </p:sp>
      <p:sp>
        <p:nvSpPr>
          <p:cNvPr id="34819" name="Rechthoek 4"/>
          <p:cNvSpPr>
            <a:spLocks noChangeArrowheads="1"/>
          </p:cNvSpPr>
          <p:nvPr/>
        </p:nvSpPr>
        <p:spPr bwMode="auto">
          <a:xfrm>
            <a:off x="571500" y="4929188"/>
            <a:ext cx="707231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 Donor funds (loans) are channeled to CG</a:t>
            </a:r>
          </a:p>
          <a:p>
            <a:pPr>
              <a:buFont typeface="Arial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 Funding to municipalities by CG on the basis of the MC</a:t>
            </a:r>
          </a:p>
          <a:p>
            <a:pPr>
              <a:buFont typeface="Arial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 MCs can be signed by LG on a voluntary basis but are conditional on acceptation of the reform component (MAP) and approval by municipal assemblies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 of Municipal Contracts</a:t>
            </a:r>
          </a:p>
        </p:txBody>
      </p:sp>
      <p:sp>
        <p:nvSpPr>
          <p:cNvPr id="36866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smtClean="0">
                <a:solidFill>
                  <a:srgbClr val="FFC000"/>
                </a:solidFill>
              </a:rPr>
              <a:t>Integrated urban and local development through increased investments </a:t>
            </a:r>
            <a:r>
              <a:rPr lang="en-US" sz="2000" smtClean="0"/>
              <a:t>in infrastructure and services through improved municipal governance and (urban, financial and organizational) management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smtClean="0"/>
              <a:t>A greater </a:t>
            </a:r>
            <a:r>
              <a:rPr lang="en-US" sz="2000" smtClean="0">
                <a:solidFill>
                  <a:srgbClr val="FFC000"/>
                </a:solidFill>
              </a:rPr>
              <a:t>responsibility and capacity of local governments </a:t>
            </a:r>
            <a:r>
              <a:rPr lang="en-US" sz="2000" smtClean="0"/>
              <a:t>in the prioritization, implementation and (self-)financing of projects by putting its role on a contractual footing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smtClean="0"/>
              <a:t>A more reasoned and </a:t>
            </a:r>
            <a:r>
              <a:rPr lang="en-US" sz="2000" smtClean="0">
                <a:solidFill>
                  <a:srgbClr val="FFC000"/>
                </a:solidFill>
              </a:rPr>
              <a:t>rational selection of priority investment projects</a:t>
            </a:r>
            <a:r>
              <a:rPr lang="en-US" sz="2000" smtClean="0"/>
              <a:t> through extensive urban, financial and organizational audits and </a:t>
            </a:r>
            <a:r>
              <a:rPr lang="en-US" sz="2000" smtClean="0">
                <a:solidFill>
                  <a:srgbClr val="FFC000"/>
                </a:solidFill>
              </a:rPr>
              <a:t>participation of the population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smtClean="0"/>
              <a:t>A stronger </a:t>
            </a:r>
            <a:r>
              <a:rPr lang="en-US" sz="2000" smtClean="0">
                <a:solidFill>
                  <a:srgbClr val="FFC000"/>
                </a:solidFill>
              </a:rPr>
              <a:t>commitment and accountability</a:t>
            </a:r>
            <a:r>
              <a:rPr lang="en-US" sz="2000" smtClean="0"/>
              <a:t> relation between central government and local government and between the municipality and its citizens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Municipal Contracts:</a:t>
            </a:r>
            <a:br>
              <a:rPr lang="en-US" smtClean="0"/>
            </a:br>
            <a:r>
              <a:rPr lang="en-US" smtClean="0"/>
              <a:t>Some facts and figures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891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Late 1990s: coming over from Europe to (Francophone) Africa, now mainstreaming elsewhere (Anglophone SSA, Asia and LA)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MC projects in 15 countries involving nearly 170 municipalities, investments worth USD 900 million (of which 90% physical investments)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Main active donors: WB (IDA) and AFD (grants and concessional loans), incidental KfW/GTZ, other bilateral donors (Cida, AfDB, Ndf)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Reform component (through capacity building and co financing) important component of project, VNG-I currently provides TA in Ghana and Cameroon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el 1"/>
          <p:cNvSpPr>
            <a:spLocks noGrp="1"/>
          </p:cNvSpPr>
          <p:nvPr>
            <p:ph type="title"/>
          </p:nvPr>
        </p:nvSpPr>
        <p:spPr>
          <a:xfrm>
            <a:off x="719138" y="-28575"/>
            <a:ext cx="7092950" cy="865188"/>
          </a:xfrm>
        </p:spPr>
        <p:txBody>
          <a:bodyPr/>
          <a:lstStyle/>
          <a:p>
            <a:r>
              <a:rPr lang="nl-NL" smtClean="0"/>
              <a:t>Municipal Contracts in Sub-Saharan Africa</a:t>
            </a:r>
          </a:p>
        </p:txBody>
      </p:sp>
      <p:graphicFrame>
        <p:nvGraphicFramePr>
          <p:cNvPr id="42818" name="Group 834"/>
          <p:cNvGraphicFramePr>
            <a:graphicFrameLocks noGrp="1"/>
          </p:cNvGraphicFramePr>
          <p:nvPr>
            <p:ph idx="1"/>
          </p:nvPr>
        </p:nvGraphicFramePr>
        <p:xfrm>
          <a:off x="142875" y="836613"/>
          <a:ext cx="8893175" cy="5169536"/>
        </p:xfrm>
        <a:graphic>
          <a:graphicData uri="http://schemas.openxmlformats.org/drawingml/2006/table">
            <a:tbl>
              <a:tblPr/>
              <a:tblGrid>
                <a:gridCol w="1571625"/>
                <a:gridCol w="1849438"/>
                <a:gridCol w="1223962"/>
                <a:gridCol w="1512888"/>
                <a:gridCol w="1008062"/>
                <a:gridCol w="1727200"/>
              </a:tblGrid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Country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Main donors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Period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Funding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USD millions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Cofin.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of 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Municipalities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Senegal 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WB, AFD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2006-2010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 + Dakar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WB, AFD, Cida, KfW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1997-2005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Senegal 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WB, AFD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1998-2005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Mauritania 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WB, AfDB, AFD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2002-2011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Cameroon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WB, GPOBA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2007-2012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Ghana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AFD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2010-2014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 (not Accra)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Benin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2005-2010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Cote d’ Ivoire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1996-2004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n.a.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Niger 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2008-2012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Rwanda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WB, NDF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2006-2009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Mauritania 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WB, KfW, Cida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1996-2001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Niger 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WB, AFD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1997-2003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Guinea 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1999-2005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Guinea 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2007-2011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Burkina Faso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2007-2013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Overall results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138" y="1643063"/>
            <a:ext cx="7092950" cy="46958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800" smtClean="0"/>
              <a:t>Results with MC projects are </a:t>
            </a:r>
            <a:r>
              <a:rPr lang="en-US" sz="1800" b="1" smtClean="0">
                <a:solidFill>
                  <a:srgbClr val="FFCC00"/>
                </a:solidFill>
              </a:rPr>
              <a:t>on average positive, but mixed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smtClean="0"/>
              <a:t>Positive: </a:t>
            </a:r>
            <a:r>
              <a:rPr lang="en-US" sz="1800" smtClean="0">
                <a:solidFill>
                  <a:srgbClr val="92D050"/>
                </a:solidFill>
              </a:rPr>
              <a:t>Senegal,</a:t>
            </a:r>
            <a:r>
              <a:rPr lang="en-US" sz="1800" smtClean="0"/>
              <a:t> Niger and Guinea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smtClean="0"/>
              <a:t>Negative: </a:t>
            </a:r>
            <a:r>
              <a:rPr lang="en-US" sz="1800" smtClean="0">
                <a:solidFill>
                  <a:srgbClr val="FF0000"/>
                </a:solidFill>
              </a:rPr>
              <a:t>Mali</a:t>
            </a:r>
          </a:p>
          <a:p>
            <a:pPr lvl="1">
              <a:lnSpc>
                <a:spcPct val="90000"/>
              </a:lnSpc>
              <a:buFontTx/>
              <a:buChar char="•"/>
            </a:pPr>
            <a:endParaRPr lang="en-US" sz="1800" smtClean="0"/>
          </a:p>
          <a:p>
            <a:pPr lvl="1">
              <a:lnSpc>
                <a:spcPct val="90000"/>
              </a:lnSpc>
              <a:spcBef>
                <a:spcPct val="25000"/>
              </a:spcBef>
              <a:spcAft>
                <a:spcPct val="10000"/>
              </a:spcAft>
              <a:buFontTx/>
              <a:buChar char="•"/>
            </a:pPr>
            <a:r>
              <a:rPr lang="en-US" smtClean="0"/>
              <a:t>MCs have shown to be an effective and accepted instrument to improve the performance of local governments</a:t>
            </a:r>
          </a:p>
          <a:p>
            <a:pPr lvl="1">
              <a:lnSpc>
                <a:spcPct val="90000"/>
              </a:lnSpc>
              <a:spcBef>
                <a:spcPct val="25000"/>
              </a:spcBef>
              <a:spcAft>
                <a:spcPct val="10000"/>
              </a:spcAft>
              <a:buFontTx/>
              <a:buChar char="•"/>
            </a:pPr>
            <a:r>
              <a:rPr lang="en-US" smtClean="0"/>
              <a:t>Financial capacity and investments in municipal infrastructure and services increased</a:t>
            </a:r>
          </a:p>
          <a:p>
            <a:pPr lvl="1">
              <a:lnSpc>
                <a:spcPct val="90000"/>
              </a:lnSpc>
              <a:spcBef>
                <a:spcPct val="25000"/>
              </a:spcBef>
              <a:spcAft>
                <a:spcPct val="10000"/>
              </a:spcAft>
              <a:buFontTx/>
              <a:buChar char="•"/>
            </a:pPr>
            <a:r>
              <a:rPr lang="en-US" smtClean="0"/>
              <a:t>Increases in local resource mobilization (local tax reforms)</a:t>
            </a:r>
          </a:p>
          <a:p>
            <a:pPr lvl="1">
              <a:lnSpc>
                <a:spcPct val="90000"/>
              </a:lnSpc>
              <a:spcBef>
                <a:spcPct val="25000"/>
              </a:spcBef>
              <a:spcAft>
                <a:spcPct val="10000"/>
              </a:spcAft>
              <a:buFontTx/>
              <a:buChar char="•"/>
            </a:pPr>
            <a:r>
              <a:rPr lang="en-US" smtClean="0"/>
              <a:t>More attention (and financial means) for maintenance</a:t>
            </a:r>
          </a:p>
          <a:p>
            <a:pPr lvl="1">
              <a:lnSpc>
                <a:spcPct val="90000"/>
              </a:lnSpc>
              <a:spcBef>
                <a:spcPct val="25000"/>
              </a:spcBef>
              <a:spcAft>
                <a:spcPct val="10000"/>
              </a:spcAft>
              <a:buFontTx/>
              <a:buChar char="•"/>
            </a:pPr>
            <a:r>
              <a:rPr lang="en-US" smtClean="0"/>
              <a:t>Increased focus on urban economic development (but equity?)</a:t>
            </a:r>
          </a:p>
          <a:p>
            <a:pPr lvl="1">
              <a:lnSpc>
                <a:spcPct val="90000"/>
              </a:lnSpc>
              <a:spcBef>
                <a:spcPct val="25000"/>
              </a:spcBef>
              <a:spcAft>
                <a:spcPct val="10000"/>
              </a:spcAft>
              <a:buFontTx/>
              <a:buChar char="•"/>
            </a:pPr>
            <a:r>
              <a:rPr lang="en-US" smtClean="0"/>
              <a:t>Ownership by central and local governments varies</a:t>
            </a:r>
          </a:p>
          <a:p>
            <a:pPr lvl="1">
              <a:lnSpc>
                <a:spcPct val="90000"/>
              </a:lnSpc>
              <a:spcBef>
                <a:spcPct val="25000"/>
              </a:spcBef>
              <a:spcAft>
                <a:spcPct val="10000"/>
              </a:spcAft>
              <a:buFontTx/>
              <a:buChar char="•"/>
            </a:pPr>
            <a:r>
              <a:rPr lang="en-US" smtClean="0"/>
              <a:t>Impact on institutional reform and capacity building is mixed</a:t>
            </a:r>
          </a:p>
          <a:p>
            <a:pPr lvl="1">
              <a:lnSpc>
                <a:spcPct val="90000"/>
              </a:lnSpc>
              <a:spcBef>
                <a:spcPct val="25000"/>
              </a:spcBef>
              <a:spcAft>
                <a:spcPct val="10000"/>
              </a:spcAft>
              <a:buFontTx/>
              <a:buChar char="•"/>
            </a:pPr>
            <a:r>
              <a:rPr lang="en-US" smtClean="0"/>
              <a:t>Effects on local accountability are not clear/weak</a:t>
            </a:r>
          </a:p>
          <a:p>
            <a:pPr lvl="1">
              <a:lnSpc>
                <a:spcPct val="90000"/>
              </a:lnSpc>
              <a:spcBef>
                <a:spcPct val="25000"/>
              </a:spcBef>
              <a:spcAft>
                <a:spcPct val="10000"/>
              </a:spcAft>
              <a:buFontTx/>
              <a:buChar char="•"/>
            </a:pPr>
            <a:r>
              <a:rPr lang="en-US" smtClean="0"/>
              <a:t>MC can provide a common platform for other donors to invest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Senegal (UDDP/PAC): Lessons learned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Targeting a large number of municipalities is possible</a:t>
            </a:r>
          </a:p>
          <a:p>
            <a:r>
              <a:rPr lang="en-US" smtClean="0"/>
              <a:t>Clear implementation arrangements and well defined contractual distribution of roles</a:t>
            </a:r>
          </a:p>
          <a:p>
            <a:r>
              <a:rPr lang="en-US" smtClean="0"/>
              <a:t>Capacity building works better if it is integrated in a contractual arrangement and linked to investments</a:t>
            </a:r>
          </a:p>
          <a:p>
            <a:r>
              <a:rPr lang="en-US" smtClean="0"/>
              <a:t>Seeking harmonization of financing windows is a challenge</a:t>
            </a:r>
          </a:p>
          <a:p>
            <a:r>
              <a:rPr lang="en-US" smtClean="0"/>
              <a:t>Improvements in the area of aligning to national budgets are necessary in the future</a:t>
            </a:r>
          </a:p>
          <a:p>
            <a:r>
              <a:rPr lang="en-US" smtClean="0"/>
              <a:t>Participatory process was weak which resulted in supply-driven approaches and standard proposals by MDA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Ghana (preparatory phase of GUMPP)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Three success factors:</a:t>
            </a:r>
          </a:p>
          <a:p>
            <a:endParaRPr lang="en-US" smtClean="0"/>
          </a:p>
          <a:p>
            <a:r>
              <a:rPr lang="en-US" smtClean="0"/>
              <a:t>The quality and ownership of the preparatory phase (including the audits) and sustainable and strategic capacity building</a:t>
            </a:r>
          </a:p>
          <a:p>
            <a:endParaRPr lang="en-US" smtClean="0"/>
          </a:p>
          <a:p>
            <a:r>
              <a:rPr lang="en-US" smtClean="0"/>
              <a:t>Harmonization, coordination and alignment to national policies and local legislation</a:t>
            </a:r>
          </a:p>
          <a:p>
            <a:endParaRPr lang="en-US" smtClean="0"/>
          </a:p>
          <a:p>
            <a:r>
              <a:rPr lang="en-US" smtClean="0"/>
              <a:t>Ownership and coordination at central and local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4437063"/>
            <a:ext cx="6400800" cy="1201737"/>
          </a:xfrm>
        </p:spPr>
        <p:txBody>
          <a:bodyPr/>
          <a:lstStyle/>
          <a:p>
            <a:pPr algn="l">
              <a:lnSpc>
                <a:spcPct val="80000"/>
              </a:lnSpc>
            </a:pPr>
            <a:endParaRPr lang="en-US" sz="1800" dirty="0" smtClean="0"/>
          </a:p>
          <a:p>
            <a:pPr algn="l">
              <a:lnSpc>
                <a:spcPct val="80000"/>
              </a:lnSpc>
            </a:pP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VNG International</a:t>
            </a:r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Willem van Nieuwkerk</a:t>
            </a:r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Brussels, 29 January 2011</a:t>
            </a: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642938" y="2500313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200" dirty="0" err="1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en-US" sz="2200" dirty="0" err="1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071538" y="2643182"/>
            <a:ext cx="75724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Ghana Urban Management Pilot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Programme</a:t>
            </a:r>
            <a:endParaRPr lang="en-US" sz="28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(GUMPP)</a:t>
            </a:r>
            <a:endParaRPr lang="nl-NL" sz="28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19138" y="539750"/>
            <a:ext cx="7092950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fr-FR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/>
            </a:r>
            <a:br>
              <a:rPr kumimoji="0" lang="fr-FR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Funding modalities for local government/local governance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kumimoji="0" lang="fr-FR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/>
            </a:r>
            <a:br>
              <a:rPr kumimoji="0" lang="fr-FR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</a:br>
            <a:endParaRPr kumimoji="0" lang="fr-FR" sz="2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Success factors (or failure), 1/2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138" y="1643063"/>
            <a:ext cx="7567612" cy="4929187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US" smtClean="0"/>
              <a:t>Timing and political commitment</a:t>
            </a:r>
          </a:p>
          <a:p>
            <a:pPr>
              <a:spcBef>
                <a:spcPct val="30000"/>
              </a:spcBef>
            </a:pPr>
            <a:r>
              <a:rPr lang="en-US" smtClean="0"/>
              <a:t>Ownership (central and local level, e.g. through co-funding)</a:t>
            </a:r>
          </a:p>
          <a:p>
            <a:pPr>
              <a:spcBef>
                <a:spcPct val="30000"/>
              </a:spcBef>
            </a:pPr>
            <a:r>
              <a:rPr lang="en-US" smtClean="0"/>
              <a:t>Quality of urban and local government policies and coordination of projects/donors at central and local level</a:t>
            </a:r>
          </a:p>
          <a:p>
            <a:pPr>
              <a:spcBef>
                <a:spcPct val="30000"/>
              </a:spcBef>
            </a:pPr>
            <a:r>
              <a:rPr lang="en-US" smtClean="0"/>
              <a:t>Participatory process at local level (domestic accountability)</a:t>
            </a:r>
          </a:p>
          <a:p>
            <a:pPr>
              <a:spcBef>
                <a:spcPct val="30000"/>
              </a:spcBef>
            </a:pPr>
            <a:r>
              <a:rPr lang="en-US" smtClean="0"/>
              <a:t>Alignment with national AND local legislation, policies and budgets</a:t>
            </a:r>
          </a:p>
          <a:p>
            <a:pPr>
              <a:spcBef>
                <a:spcPct val="30000"/>
              </a:spcBef>
            </a:pPr>
            <a:r>
              <a:rPr lang="en-US" smtClean="0"/>
              <a:t>Harmonization, coordination and mutual trust between donors</a:t>
            </a:r>
          </a:p>
          <a:p>
            <a:pPr lvl="1">
              <a:spcBef>
                <a:spcPct val="30000"/>
              </a:spcBef>
            </a:pPr>
            <a:r>
              <a:rPr lang="en-US" sz="2100" smtClean="0"/>
              <a:t>Urban and local development policies (decentralization)</a:t>
            </a:r>
          </a:p>
          <a:p>
            <a:pPr lvl="1">
              <a:spcBef>
                <a:spcPct val="30000"/>
              </a:spcBef>
            </a:pPr>
            <a:r>
              <a:rPr lang="en-US" sz="2100" smtClean="0"/>
              <a:t>(Performance based) incentive structures</a:t>
            </a:r>
          </a:p>
          <a:p>
            <a:pPr>
              <a:spcBef>
                <a:spcPct val="30000"/>
              </a:spcBef>
            </a:pPr>
            <a:r>
              <a:rPr lang="en-US" smtClean="0"/>
              <a:t>Continuity and donor predictability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Success factors (or failure), 2/2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9138" y="1643063"/>
            <a:ext cx="7092950" cy="49291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Quality of the MC process itself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Understanding of the concept of MC among beneficiaries and donors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Proper and timely sequencing of the various MC stages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Audits and project materials (manuals, training)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Clear rules of the game (incl. the MC)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Technical support during implementation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Reality checks!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Monitoring of the MC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Capacity building of local governments for achieving sustainable results (urban planning, municipal financial management / local resource mobilization, organizational management)</a:t>
            </a:r>
          </a:p>
          <a:p>
            <a:pPr>
              <a:lnSpc>
                <a:spcPct val="90000"/>
              </a:lnSpc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Conclusion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138" y="1643063"/>
            <a:ext cx="7424737" cy="4695825"/>
          </a:xfrm>
        </p:spPr>
        <p:txBody>
          <a:bodyPr/>
          <a:lstStyle/>
          <a:p>
            <a:r>
              <a:rPr lang="en-US" sz="2200" smtClean="0"/>
              <a:t>MCs are an innovative, increasingly popular and relatively successful ‘aid modality’ for strengthening of local governments but its success strongly depends on:</a:t>
            </a:r>
          </a:p>
          <a:p>
            <a:pPr lvl="1"/>
            <a:endParaRPr lang="en-US" sz="2200" b="1" smtClean="0">
              <a:solidFill>
                <a:srgbClr val="FFCC00"/>
              </a:solidFill>
            </a:endParaRPr>
          </a:p>
          <a:p>
            <a:pPr lvl="1"/>
            <a:r>
              <a:rPr lang="en-US" sz="2200" b="1" smtClean="0">
                <a:solidFill>
                  <a:srgbClr val="FFCC00"/>
                </a:solidFill>
              </a:rPr>
              <a:t>Quality of the MC process </a:t>
            </a:r>
            <a:r>
              <a:rPr lang="en-US" sz="2200" smtClean="0"/>
              <a:t>(including capacity building)</a:t>
            </a:r>
          </a:p>
          <a:p>
            <a:pPr lvl="1"/>
            <a:r>
              <a:rPr lang="en-US" sz="2200" b="1" smtClean="0">
                <a:solidFill>
                  <a:srgbClr val="FFCC00"/>
                </a:solidFill>
              </a:rPr>
              <a:t>Context</a:t>
            </a:r>
            <a:r>
              <a:rPr lang="en-US" sz="2200" smtClean="0"/>
              <a:t> in which MCs are signed: in particular political and institutional environment, ownership (central and local governments), donor behavior in the areas of harmonization, coordination and alignment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NL" smtClean="0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1233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nl-NL"/>
          </a:p>
        </p:txBody>
      </p:sp>
      <p:graphicFrame>
        <p:nvGraphicFramePr>
          <p:cNvPr id="60420" name="Object 4"/>
          <p:cNvGraphicFramePr>
            <a:graphicFrameLocks noChangeAspect="1"/>
          </p:cNvGraphicFramePr>
          <p:nvPr/>
        </p:nvGraphicFramePr>
        <p:xfrm>
          <a:off x="36513" y="-26988"/>
          <a:ext cx="9144000" cy="6858001"/>
        </p:xfrm>
        <a:graphic>
          <a:graphicData uri="http://schemas.openxmlformats.org/presentationml/2006/ole">
            <p:oleObj spid="_x0000_s2050" name="Dia" r:id="rId3" imgW="3524962" imgH="2642516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/>
              <a:t>Main</a:t>
            </a:r>
            <a:r>
              <a:rPr lang="nl-NL" b="1" dirty="0" smtClean="0"/>
              <a:t> features of GUMPP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714348" y="1857364"/>
            <a:ext cx="7092950" cy="434975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A stronger </a:t>
            </a:r>
            <a:r>
              <a:rPr lang="en-US" sz="2000" dirty="0" smtClean="0">
                <a:solidFill>
                  <a:srgbClr val="FFC000"/>
                </a:solidFill>
              </a:rPr>
              <a:t>accountability</a:t>
            </a:r>
            <a:r>
              <a:rPr lang="en-US" sz="2000" dirty="0" smtClean="0"/>
              <a:t> relation between central government (MLGRD / </a:t>
            </a:r>
            <a:r>
              <a:rPr lang="en-US" sz="2000" dirty="0" err="1" smtClean="0"/>
              <a:t>MoFEP</a:t>
            </a:r>
            <a:r>
              <a:rPr lang="en-US" sz="2000" dirty="0" smtClean="0"/>
              <a:t>) and local government (4 cities) and between each city and its citizens</a:t>
            </a:r>
            <a:endParaRPr lang="en-US" sz="2000" dirty="0" smtClean="0">
              <a:solidFill>
                <a:srgbClr val="FFC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A </a:t>
            </a:r>
            <a:r>
              <a:rPr lang="en-US" sz="2000" dirty="0" smtClean="0">
                <a:solidFill>
                  <a:srgbClr val="FFC000"/>
                </a:solidFill>
              </a:rPr>
              <a:t>rational selection of priority investment projects</a:t>
            </a:r>
            <a:r>
              <a:rPr lang="en-US" sz="2000" dirty="0" smtClean="0"/>
              <a:t> through urban, financial and organizational audits (by local audit firms)</a:t>
            </a:r>
            <a:endParaRPr lang="en-US" sz="2000" dirty="0" smtClean="0">
              <a:solidFill>
                <a:srgbClr val="FFC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FFC000"/>
                </a:solidFill>
              </a:rPr>
              <a:t>Increased investments </a:t>
            </a:r>
            <a:r>
              <a:rPr lang="en-US" sz="2000" dirty="0" smtClean="0"/>
              <a:t>(€40 loan agreement with AFD) in municipal infrastructure and services through improved city governance and (urban, financial and organizational) management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A greater </a:t>
            </a:r>
            <a:r>
              <a:rPr lang="en-US" sz="2000" dirty="0" smtClean="0">
                <a:solidFill>
                  <a:srgbClr val="FFC000"/>
                </a:solidFill>
              </a:rPr>
              <a:t>responsibility of  the 4 city governments </a:t>
            </a:r>
            <a:r>
              <a:rPr lang="en-US" sz="2000" dirty="0" smtClean="0"/>
              <a:t>in the prioritization, implementation and (self-)financing of projects by putting its role on a contractual footing and by </a:t>
            </a:r>
            <a:r>
              <a:rPr lang="en-US" sz="2000" dirty="0" smtClean="0">
                <a:solidFill>
                  <a:srgbClr val="FFC000"/>
                </a:solidFill>
              </a:rPr>
              <a:t>limited level of competition</a:t>
            </a:r>
            <a:r>
              <a:rPr lang="en-US" sz="2000" dirty="0" smtClean="0"/>
              <a:t> (benchmarking tool)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b="1" dirty="0" smtClean="0">
                <a:cs typeface="Arial" charset="0"/>
              </a:rPr>
              <a:t/>
            </a:r>
            <a:br>
              <a:rPr lang="fr-FR" b="1" dirty="0" smtClean="0">
                <a:cs typeface="Arial" charset="0"/>
              </a:rPr>
            </a:br>
            <a:r>
              <a:rPr lang="fr-FR" b="1" dirty="0" smtClean="0">
                <a:cs typeface="Arial" charset="0"/>
              </a:rPr>
              <a:t>GUMPP </a:t>
            </a:r>
            <a:r>
              <a:rPr lang="fr-FR" b="1" dirty="0" err="1" smtClean="0">
                <a:cs typeface="Arial" charset="0"/>
              </a:rPr>
              <a:t>status</a:t>
            </a:r>
            <a:r>
              <a:rPr lang="fr-FR" dirty="0" smtClean="0">
                <a:cs typeface="Arial" charset="0"/>
              </a:rPr>
              <a:t/>
            </a:r>
            <a:br>
              <a:rPr lang="fr-FR" dirty="0" smtClean="0">
                <a:cs typeface="Arial" charset="0"/>
              </a:rPr>
            </a:br>
            <a:endParaRPr lang="fr-FR" dirty="0" smtClean="0">
              <a:cs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14375" y="1643063"/>
            <a:ext cx="7092950" cy="4349750"/>
          </a:xfrm>
        </p:spPr>
        <p:txBody>
          <a:bodyPr/>
          <a:lstStyle/>
          <a:p>
            <a:pPr eaLnBrk="1" hangingPunct="1"/>
            <a:r>
              <a:rPr lang="fr-FR" sz="1800" dirty="0" smtClean="0">
                <a:latin typeface="Calibri" pitchFamily="34" charset="0"/>
              </a:rPr>
              <a:t>Programme design (2009)</a:t>
            </a:r>
          </a:p>
          <a:p>
            <a:pPr eaLnBrk="1" hangingPunct="1"/>
            <a:r>
              <a:rPr lang="fr-FR" sz="1800" dirty="0" smtClean="0">
                <a:latin typeface="Calibri" pitchFamily="34" charset="0"/>
              </a:rPr>
              <a:t>Programme </a:t>
            </a:r>
            <a:r>
              <a:rPr lang="fr-FR" sz="1800" dirty="0" err="1" smtClean="0">
                <a:latin typeface="Calibri" pitchFamily="34" charset="0"/>
              </a:rPr>
              <a:t>preparation</a:t>
            </a:r>
            <a:r>
              <a:rPr lang="fr-FR" sz="1800" dirty="0" smtClean="0">
                <a:latin typeface="Calibri" pitchFamily="34" charset="0"/>
              </a:rPr>
              <a:t> (2009 - 2010)</a:t>
            </a:r>
          </a:p>
          <a:p>
            <a:pPr eaLnBrk="1" hangingPunct="1"/>
            <a:r>
              <a:rPr lang="fr-FR" sz="1800" dirty="0" smtClean="0">
                <a:latin typeface="Calibri" pitchFamily="34" charset="0"/>
              </a:rPr>
              <a:t>Start programme </a:t>
            </a:r>
            <a:r>
              <a:rPr lang="fr-FR" sz="1800" dirty="0" err="1" smtClean="0">
                <a:latin typeface="Calibri" pitchFamily="34" charset="0"/>
              </a:rPr>
              <a:t>implementation</a:t>
            </a:r>
            <a:r>
              <a:rPr lang="fr-FR" sz="1800" dirty="0" smtClean="0">
                <a:latin typeface="Calibri" pitchFamily="34" charset="0"/>
              </a:rPr>
              <a:t> </a:t>
            </a:r>
            <a:r>
              <a:rPr lang="fr-FR" sz="1800" dirty="0" err="1" smtClean="0">
                <a:latin typeface="Calibri" pitchFamily="34" charset="0"/>
              </a:rPr>
              <a:t>from</a:t>
            </a:r>
            <a:r>
              <a:rPr lang="fr-FR" sz="1800" dirty="0" smtClean="0">
                <a:latin typeface="Calibri" pitchFamily="34" charset="0"/>
              </a:rPr>
              <a:t> 2</a:t>
            </a:r>
            <a:r>
              <a:rPr lang="fr-FR" sz="1800" baseline="30000" dirty="0" smtClean="0">
                <a:latin typeface="Calibri" pitchFamily="34" charset="0"/>
              </a:rPr>
              <a:t>nd</a:t>
            </a:r>
            <a:r>
              <a:rPr lang="fr-FR" sz="1800" dirty="0" smtClean="0">
                <a:latin typeface="Calibri" pitchFamily="34" charset="0"/>
              </a:rPr>
              <a:t> Quarter 2011</a:t>
            </a:r>
          </a:p>
          <a:p>
            <a:pPr eaLnBrk="1" hangingPunct="1">
              <a:buFontTx/>
              <a:buNone/>
            </a:pPr>
            <a:endParaRPr lang="fr-FR" sz="800" dirty="0" smtClean="0">
              <a:latin typeface="Calibri" pitchFamily="34" charset="0"/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fr-FR" sz="1800" dirty="0" smtClean="0">
                <a:latin typeface="Calibri" pitchFamily="34" charset="0"/>
                <a:sym typeface="Wingdings" pitchFamily="2" charset="2"/>
              </a:rPr>
              <a:t> A programme </a:t>
            </a:r>
            <a:r>
              <a:rPr lang="fr-FR" sz="1800" b="1" dirty="0" err="1" smtClean="0">
                <a:latin typeface="Calibri" pitchFamily="34" charset="0"/>
                <a:sym typeface="Wingdings" pitchFamily="2" charset="2"/>
              </a:rPr>
              <a:t>designed</a:t>
            </a:r>
            <a:r>
              <a:rPr lang="fr-FR" sz="1800" dirty="0" smtClean="0">
                <a:latin typeface="Calibri" pitchFamily="34" charset="0"/>
                <a:sym typeface="Wingdings" pitchFamily="2" charset="2"/>
              </a:rPr>
              <a:t> by and for the four </a:t>
            </a:r>
            <a:r>
              <a:rPr lang="fr-FR" sz="1800" dirty="0" err="1" smtClean="0">
                <a:latin typeface="Calibri" pitchFamily="34" charset="0"/>
                <a:sym typeface="Wingdings" pitchFamily="2" charset="2"/>
              </a:rPr>
              <a:t>participating</a:t>
            </a:r>
            <a:r>
              <a:rPr lang="fr-FR" sz="1800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fr-FR" sz="1800" dirty="0" err="1" smtClean="0">
                <a:latin typeface="Calibri" pitchFamily="34" charset="0"/>
                <a:sym typeface="Wingdings" pitchFamily="2" charset="2"/>
              </a:rPr>
              <a:t>cities</a:t>
            </a:r>
            <a:endParaRPr lang="fr-FR" sz="1800" dirty="0" smtClean="0">
              <a:latin typeface="Calibri" pitchFamily="34" charset="0"/>
              <a:sym typeface="Wingdings" pitchFamily="2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r-FR" sz="1800" dirty="0" smtClean="0">
                <a:latin typeface="Calibri" pitchFamily="34" charset="0"/>
                <a:sym typeface="Wingdings" pitchFamily="2" charset="2"/>
              </a:rPr>
              <a:t> </a:t>
            </a:r>
            <a:r>
              <a:rPr lang="fr-FR" sz="1800" dirty="0" smtClean="0">
                <a:latin typeface="Calibri" pitchFamily="34" charset="0"/>
              </a:rPr>
              <a:t>A programme </a:t>
            </a:r>
            <a:r>
              <a:rPr lang="fr-FR" sz="1800" b="1" dirty="0" err="1" smtClean="0">
                <a:latin typeface="Calibri" pitchFamily="34" charset="0"/>
              </a:rPr>
              <a:t>co</a:t>
            </a:r>
            <a:r>
              <a:rPr lang="fr-FR" sz="1800" b="1" dirty="0" smtClean="0">
                <a:latin typeface="Calibri" pitchFamily="34" charset="0"/>
              </a:rPr>
              <a:t>-</a:t>
            </a:r>
            <a:r>
              <a:rPr lang="fr-FR" sz="1800" b="1" dirty="0" err="1" smtClean="0">
                <a:latin typeface="Calibri" pitchFamily="34" charset="0"/>
              </a:rPr>
              <a:t>owned</a:t>
            </a:r>
            <a:r>
              <a:rPr lang="fr-FR" sz="1800" dirty="0" smtClean="0">
                <a:latin typeface="Calibri" pitchFamily="34" charset="0"/>
              </a:rPr>
              <a:t> by the </a:t>
            </a:r>
            <a:r>
              <a:rPr lang="fr-FR" sz="1800" dirty="0" smtClean="0">
                <a:latin typeface="Calibri" pitchFamily="34" charset="0"/>
                <a:sym typeface="Wingdings" pitchFamily="2" charset="2"/>
              </a:rPr>
              <a:t>four </a:t>
            </a:r>
            <a:r>
              <a:rPr lang="fr-FR" sz="1800" dirty="0" err="1" smtClean="0">
                <a:latin typeface="Calibri" pitchFamily="34" charset="0"/>
                <a:sym typeface="Wingdings" pitchFamily="2" charset="2"/>
              </a:rPr>
              <a:t>participating</a:t>
            </a:r>
            <a:r>
              <a:rPr lang="fr-FR" sz="1800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fr-FR" sz="1800" dirty="0" err="1" smtClean="0">
                <a:latin typeface="Calibri" pitchFamily="34" charset="0"/>
                <a:sym typeface="Wingdings" pitchFamily="2" charset="2"/>
              </a:rPr>
              <a:t>cities</a:t>
            </a:r>
            <a:endParaRPr lang="fr-FR" sz="1800" dirty="0" smtClean="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r-FR" sz="1800" dirty="0" smtClean="0">
                <a:latin typeface="Calibri" pitchFamily="34" charset="0"/>
                <a:sym typeface="Wingdings" pitchFamily="2" charset="2"/>
              </a:rPr>
              <a:t> </a:t>
            </a:r>
            <a:r>
              <a:rPr lang="fr-FR" sz="1800" dirty="0" smtClean="0">
                <a:latin typeface="Calibri" pitchFamily="34" charset="0"/>
              </a:rPr>
              <a:t>Programme and </a:t>
            </a:r>
            <a:r>
              <a:rPr lang="fr-FR" sz="1800" dirty="0" err="1" smtClean="0">
                <a:latin typeface="Calibri" pitchFamily="34" charset="0"/>
              </a:rPr>
              <a:t>projects</a:t>
            </a:r>
            <a:r>
              <a:rPr lang="fr-FR" sz="1800" dirty="0" smtClean="0">
                <a:latin typeface="Calibri" pitchFamily="34" charset="0"/>
              </a:rPr>
              <a:t> </a:t>
            </a:r>
            <a:r>
              <a:rPr lang="fr-FR" sz="1800" b="1" dirty="0" err="1" smtClean="0">
                <a:latin typeface="Calibri" pitchFamily="34" charset="0"/>
              </a:rPr>
              <a:t>implemented</a:t>
            </a:r>
            <a:r>
              <a:rPr lang="fr-FR" sz="1800" dirty="0" smtClean="0">
                <a:latin typeface="Calibri" pitchFamily="34" charset="0"/>
              </a:rPr>
              <a:t> by the </a:t>
            </a:r>
            <a:r>
              <a:rPr lang="fr-FR" sz="1800" dirty="0" err="1" smtClean="0">
                <a:latin typeface="Calibri" pitchFamily="34" charset="0"/>
              </a:rPr>
              <a:t>MMDAs</a:t>
            </a:r>
            <a:r>
              <a:rPr lang="fr-FR" sz="1800" dirty="0" smtClean="0">
                <a:latin typeface="Calibri" pitchFamily="34" charset="0"/>
              </a:rPr>
              <a:t> (</a:t>
            </a:r>
            <a:r>
              <a:rPr lang="fr-FR" sz="1800" dirty="0" err="1" smtClean="0">
                <a:latin typeface="Calibri" pitchFamily="34" charset="0"/>
              </a:rPr>
              <a:t>with</a:t>
            </a:r>
            <a:r>
              <a:rPr lang="fr-FR" sz="1800" dirty="0" smtClean="0">
                <a:latin typeface="Calibri" pitchFamily="34" charset="0"/>
              </a:rPr>
              <a:t> support </a:t>
            </a:r>
            <a:r>
              <a:rPr lang="fr-FR" sz="1800" dirty="0" err="1" smtClean="0">
                <a:latin typeface="Calibri" pitchFamily="34" charset="0"/>
              </a:rPr>
              <a:t>from</a:t>
            </a:r>
            <a:r>
              <a:rPr lang="fr-FR" sz="1800" dirty="0" smtClean="0">
                <a:latin typeface="Calibri" pitchFamily="34" charset="0"/>
              </a:rPr>
              <a:t> central </a:t>
            </a:r>
            <a:r>
              <a:rPr lang="fr-FR" sz="1800" dirty="0" err="1" smtClean="0">
                <a:latin typeface="Calibri" pitchFamily="34" charset="0"/>
              </a:rPr>
              <a:t>govt</a:t>
            </a:r>
            <a:r>
              <a:rPr lang="fr-FR" sz="1800" dirty="0" smtClean="0">
                <a:latin typeface="Calibri" pitchFamily="34" charset="0"/>
              </a:rPr>
              <a:t> &amp; TA)</a:t>
            </a:r>
          </a:p>
          <a:p>
            <a:pPr eaLnBrk="1" hangingPunct="1">
              <a:buFont typeface="Wingdings" pitchFamily="2" charset="2"/>
              <a:buChar char="à"/>
            </a:pPr>
            <a:endParaRPr lang="fr-FR" sz="1800" dirty="0" smtClean="0">
              <a:latin typeface="Calibri" pitchFamily="34" charset="0"/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5759450" y="1928813"/>
            <a:ext cx="33845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u="sng">
                <a:solidFill>
                  <a:srgbClr val="FF0000"/>
                </a:solidFill>
                <a:cs typeface="Arial" charset="0"/>
              </a:rPr>
              <a:t>3 critical phases</a:t>
            </a:r>
          </a:p>
          <a:p>
            <a:pPr algn="ctr">
              <a:spcBef>
                <a:spcPct val="50000"/>
              </a:spcBef>
            </a:pPr>
            <a:endParaRPr lang="fr-FR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179388" y="4699000"/>
            <a:ext cx="4105275" cy="1944688"/>
          </a:xfrm>
          <a:prstGeom prst="rect">
            <a:avLst/>
          </a:prstGeom>
          <a:solidFill>
            <a:srgbClr val="99CCFF"/>
          </a:solidFill>
          <a:ln w="12700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 sz="1400" b="1">
                <a:solidFill>
                  <a:srgbClr val="000000"/>
                </a:solidFill>
                <a:latin typeface="Calibri" pitchFamily="34" charset="0"/>
              </a:rPr>
              <a:t>April 2010:</a:t>
            </a:r>
            <a:r>
              <a:rPr lang="fr-FR" sz="1400">
                <a:solidFill>
                  <a:srgbClr val="000000"/>
                </a:solidFill>
                <a:latin typeface="Calibri" pitchFamily="34" charset="0"/>
              </a:rPr>
              <a:t> AFD Board approval</a:t>
            </a:r>
          </a:p>
          <a:p>
            <a:endParaRPr lang="fr-FR" sz="140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fr-FR" sz="1400" b="1">
                <a:solidFill>
                  <a:srgbClr val="000000"/>
                </a:solidFill>
                <a:latin typeface="Calibri" pitchFamily="34" charset="0"/>
              </a:rPr>
              <a:t>September 2010</a:t>
            </a:r>
            <a:r>
              <a:rPr lang="fr-FR" sz="1400">
                <a:solidFill>
                  <a:srgbClr val="000000"/>
                </a:solidFill>
                <a:latin typeface="Calibri" pitchFamily="34" charset="0"/>
              </a:rPr>
              <a:t>: Draft Credit Facility</a:t>
            </a:r>
          </a:p>
          <a:p>
            <a:r>
              <a:rPr lang="fr-FR" sz="1400">
                <a:solidFill>
                  <a:srgbClr val="000000"/>
                </a:solidFill>
                <a:latin typeface="Calibri" pitchFamily="34" charset="0"/>
              </a:rPr>
              <a:t>&amp; Granting Agreements  under approval </a:t>
            </a:r>
          </a:p>
          <a:p>
            <a:r>
              <a:rPr lang="fr-FR" sz="1400">
                <a:solidFill>
                  <a:srgbClr val="000000"/>
                </a:solidFill>
                <a:latin typeface="Calibri" pitchFamily="34" charset="0"/>
              </a:rPr>
              <a:t>by GoG </a:t>
            </a:r>
          </a:p>
          <a:p>
            <a:endParaRPr lang="fr-FR" sz="140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à"/>
            </a:pPr>
            <a:r>
              <a:rPr lang="fr-FR" sz="1400" b="1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Next: signature of Agreements </a:t>
            </a:r>
          </a:p>
          <a:p>
            <a:pPr>
              <a:buFont typeface="Wingdings" pitchFamily="2" charset="2"/>
              <a:buNone/>
            </a:pPr>
            <a:r>
              <a:rPr lang="fr-FR" sz="1400" b="1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(early  2011 - depending on GoG)</a:t>
            </a:r>
            <a:endParaRPr lang="fr-FR" sz="14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4356100" y="4714875"/>
            <a:ext cx="4608513" cy="1928813"/>
          </a:xfrm>
          <a:prstGeom prst="rect">
            <a:avLst/>
          </a:prstGeom>
          <a:solidFill>
            <a:srgbClr val="33CCCC"/>
          </a:solidFill>
          <a:ln w="12700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 sz="1400" b="1" dirty="0" err="1" smtClean="0">
                <a:solidFill>
                  <a:srgbClr val="000000"/>
                </a:solidFill>
                <a:latin typeface="Calibri" pitchFamily="34" charset="0"/>
              </a:rPr>
              <a:t>September</a:t>
            </a:r>
            <a:r>
              <a:rPr lang="fr-FR" sz="14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fr-FR" sz="1400" b="1" dirty="0">
                <a:solidFill>
                  <a:srgbClr val="000000"/>
                </a:solidFill>
                <a:latin typeface="Calibri" pitchFamily="34" charset="0"/>
              </a:rPr>
              <a:t>2010 </a:t>
            </a:r>
            <a:r>
              <a:rPr lang="fr-FR" sz="140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fr-FR" sz="1400" dirty="0" err="1">
                <a:solidFill>
                  <a:srgbClr val="000000"/>
                </a:solidFill>
                <a:latin typeface="Calibri" pitchFamily="34" charset="0"/>
              </a:rPr>
              <a:t>cities</a:t>
            </a:r>
            <a:r>
              <a:rPr lang="fr-FR" sz="1400" dirty="0">
                <a:solidFill>
                  <a:srgbClr val="000000"/>
                </a:solidFill>
                <a:latin typeface="Calibri" pitchFamily="34" charset="0"/>
              </a:rPr>
              <a:t>’ </a:t>
            </a:r>
            <a:r>
              <a:rPr lang="fr-FR" sz="1400" dirty="0" err="1">
                <a:solidFill>
                  <a:srgbClr val="000000"/>
                </a:solidFill>
                <a:latin typeface="Calibri" pitchFamily="34" charset="0"/>
              </a:rPr>
              <a:t>assessments</a:t>
            </a:r>
            <a:r>
              <a:rPr lang="fr-FR" sz="1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fr-FR" sz="1400" dirty="0" smtClean="0">
                <a:solidFill>
                  <a:srgbClr val="000000"/>
                </a:solidFill>
                <a:latin typeface="Calibri" pitchFamily="34" charset="0"/>
              </a:rPr>
              <a:t>have </a:t>
            </a:r>
            <a:r>
              <a:rPr lang="fr-FR" sz="1400" dirty="0" err="1" smtClean="0">
                <a:solidFill>
                  <a:srgbClr val="000000"/>
                </a:solidFill>
                <a:latin typeface="Calibri" pitchFamily="34" charset="0"/>
              </a:rPr>
              <a:t>led</a:t>
            </a:r>
            <a:r>
              <a:rPr lang="fr-FR" sz="1400" dirty="0" smtClean="0">
                <a:solidFill>
                  <a:srgbClr val="000000"/>
                </a:solidFill>
                <a:latin typeface="Calibri" pitchFamily="34" charset="0"/>
              </a:rPr>
              <a:t> to </a:t>
            </a:r>
            <a:endParaRPr lang="fr-FR" sz="1400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fr-FR" sz="1400" dirty="0">
                <a:solidFill>
                  <a:srgbClr val="000000"/>
                </a:solidFill>
                <a:latin typeface="Calibri" pitchFamily="34" charset="0"/>
              </a:rPr>
              <a:t>identification of </a:t>
            </a:r>
            <a:r>
              <a:rPr lang="fr-FR" sz="1400" dirty="0" err="1">
                <a:solidFill>
                  <a:srgbClr val="000000"/>
                </a:solidFill>
                <a:latin typeface="Calibri" pitchFamily="34" charset="0"/>
              </a:rPr>
              <a:t>priority</a:t>
            </a:r>
            <a:r>
              <a:rPr lang="fr-FR" sz="1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fr-FR" sz="1400" dirty="0" err="1">
                <a:solidFill>
                  <a:srgbClr val="000000"/>
                </a:solidFill>
                <a:latin typeface="Calibri" pitchFamily="34" charset="0"/>
              </a:rPr>
              <a:t>investments</a:t>
            </a:r>
            <a:r>
              <a:rPr lang="fr-FR" sz="1400" dirty="0">
                <a:solidFill>
                  <a:srgbClr val="000000"/>
                </a:solidFill>
                <a:latin typeface="Calibri" pitchFamily="34" charset="0"/>
              </a:rPr>
              <a:t> &amp; support </a:t>
            </a:r>
            <a:r>
              <a:rPr lang="fr-FR" sz="1400" dirty="0" err="1">
                <a:solidFill>
                  <a:srgbClr val="000000"/>
                </a:solidFill>
                <a:latin typeface="Calibri" pitchFamily="34" charset="0"/>
              </a:rPr>
              <a:t>measures</a:t>
            </a:r>
            <a:r>
              <a:rPr lang="fr-FR" sz="1400" dirty="0">
                <a:solidFill>
                  <a:srgbClr val="000000"/>
                </a:solidFill>
                <a:latin typeface="Calibri" pitchFamily="34" charset="0"/>
              </a:rPr>
              <a:t>  </a:t>
            </a:r>
          </a:p>
          <a:p>
            <a:r>
              <a:rPr lang="fr-FR" sz="1400" dirty="0">
                <a:solidFill>
                  <a:srgbClr val="000000"/>
                </a:solidFill>
                <a:latin typeface="Calibri" pitchFamily="34" charset="0"/>
              </a:rPr>
              <a:t>(indicative </a:t>
            </a:r>
            <a:r>
              <a:rPr lang="fr-FR" sz="1400" dirty="0" err="1">
                <a:solidFill>
                  <a:srgbClr val="000000"/>
                </a:solidFill>
                <a:latin typeface="Calibri" pitchFamily="34" charset="0"/>
              </a:rPr>
              <a:t>costing</a:t>
            </a:r>
            <a:r>
              <a:rPr lang="fr-FR" sz="1400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  <a:p>
            <a:r>
              <a:rPr lang="fr-FR" sz="1400" b="1" dirty="0" err="1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January</a:t>
            </a:r>
            <a:r>
              <a:rPr lang="fr-FR" sz="1400" b="1" dirty="0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 2011</a:t>
            </a:r>
            <a:r>
              <a:rPr lang="fr-FR" sz="1400" dirty="0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: GUMPP </a:t>
            </a:r>
            <a:r>
              <a:rPr lang="fr-FR" sz="1400" dirty="0" err="1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overall</a:t>
            </a:r>
            <a:r>
              <a:rPr lang="fr-FR" sz="1400" dirty="0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 5 </a:t>
            </a:r>
            <a:r>
              <a:rPr lang="fr-FR" sz="1400" dirty="0" err="1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year</a:t>
            </a:r>
            <a:r>
              <a:rPr lang="fr-FR" sz="1400" dirty="0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fr-FR" sz="1400" dirty="0" err="1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procurement</a:t>
            </a:r>
            <a:r>
              <a:rPr lang="fr-FR" sz="1400" dirty="0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 and </a:t>
            </a:r>
          </a:p>
          <a:p>
            <a:r>
              <a:rPr lang="fr-FR" sz="1400" dirty="0" err="1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operational</a:t>
            </a:r>
            <a:r>
              <a:rPr lang="fr-FR" sz="1400" dirty="0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  plan , </a:t>
            </a:r>
            <a:r>
              <a:rPr lang="fr-FR" sz="1400" dirty="0" err="1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draft</a:t>
            </a:r>
            <a:r>
              <a:rPr lang="fr-FR" sz="1400" dirty="0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fr-FR" sz="1400" dirty="0" err="1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MoU</a:t>
            </a:r>
            <a:r>
              <a:rPr lang="fr-FR" sz="1400" dirty="0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 for </a:t>
            </a:r>
            <a:r>
              <a:rPr lang="fr-FR" sz="1400" dirty="0" err="1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each</a:t>
            </a:r>
            <a:r>
              <a:rPr lang="fr-FR" sz="1400" dirty="0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 city, </a:t>
            </a:r>
            <a:endParaRPr lang="fr-FR" sz="1400" b="1" dirty="0" smtClean="0">
              <a:solidFill>
                <a:srgbClr val="000000"/>
              </a:solidFill>
              <a:latin typeface="Calibri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endParaRPr lang="fr-FR" sz="1400" dirty="0">
              <a:solidFill>
                <a:srgbClr val="000000"/>
              </a:solidFill>
              <a:latin typeface="Calibri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fr-FR" sz="1400" b="1" dirty="0" err="1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Next</a:t>
            </a:r>
            <a:r>
              <a:rPr lang="fr-FR" sz="1400" b="1" dirty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: </a:t>
            </a:r>
          </a:p>
          <a:p>
            <a:pPr>
              <a:buFont typeface="Wingdings" pitchFamily="2" charset="2"/>
              <a:buNone/>
            </a:pPr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- Verification </a:t>
            </a:r>
            <a:r>
              <a:rPr lang="fr-FR" sz="1400" b="1" dirty="0" err="1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MoU</a:t>
            </a:r>
            <a:r>
              <a:rPr lang="fr-FR" sz="1400" b="1" dirty="0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 by </a:t>
            </a:r>
            <a:r>
              <a:rPr lang="fr-FR" sz="1400" b="1" dirty="0" err="1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each</a:t>
            </a:r>
            <a:r>
              <a:rPr lang="fr-FR" sz="1400" b="1" dirty="0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fr-FR" sz="1400" b="1" dirty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city and </a:t>
            </a:r>
            <a:r>
              <a:rPr lang="fr-FR" sz="1400" b="1" dirty="0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central </a:t>
            </a:r>
            <a:r>
              <a:rPr lang="fr-FR" sz="1400" b="1" dirty="0" err="1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GoG</a:t>
            </a:r>
            <a:endParaRPr lang="fr-FR" sz="1400" b="1" dirty="0">
              <a:solidFill>
                <a:srgbClr val="000000"/>
              </a:solidFill>
              <a:latin typeface="Calibri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r>
              <a:rPr lang="fr-FR" sz="1400" b="1" dirty="0" smtClean="0">
                <a:solidFill>
                  <a:srgbClr val="000000"/>
                </a:solidFill>
                <a:latin typeface="Calibri" pitchFamily="34" charset="0"/>
              </a:rPr>
              <a:t>- </a:t>
            </a:r>
            <a:r>
              <a:rPr lang="fr-FR" sz="1400" b="1" dirty="0">
                <a:solidFill>
                  <a:srgbClr val="000000"/>
                </a:solidFill>
                <a:latin typeface="Calibri" pitchFamily="34" charset="0"/>
              </a:rPr>
              <a:t>Start </a:t>
            </a:r>
            <a:r>
              <a:rPr lang="fr-FR" sz="1400" b="1" dirty="0" err="1">
                <a:solidFill>
                  <a:srgbClr val="000000"/>
                </a:solidFill>
                <a:latin typeface="Calibri" pitchFamily="34" charset="0"/>
              </a:rPr>
              <a:t>implementation</a:t>
            </a:r>
            <a:r>
              <a:rPr lang="fr-FR" sz="14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fr-FR" sz="1400" b="1" dirty="0" smtClean="0">
                <a:solidFill>
                  <a:srgbClr val="000000"/>
                </a:solidFill>
                <a:latin typeface="Calibri" pitchFamily="34" charset="0"/>
              </a:rPr>
              <a:t>(TA, </a:t>
            </a:r>
            <a:r>
              <a:rPr lang="fr-FR" sz="1400" b="1" dirty="0" err="1" smtClean="0">
                <a:solidFill>
                  <a:srgbClr val="000000"/>
                </a:solidFill>
                <a:latin typeface="Calibri" pitchFamily="34" charset="0"/>
              </a:rPr>
              <a:t>CapBuilding</a:t>
            </a:r>
            <a:r>
              <a:rPr lang="fr-FR" sz="1400" b="1" dirty="0" smtClean="0">
                <a:solidFill>
                  <a:srgbClr val="000000"/>
                </a:solidFill>
                <a:latin typeface="Calibri" pitchFamily="34" charset="0"/>
              </a:rPr>
              <a:t>, INV)!</a:t>
            </a:r>
            <a:endParaRPr lang="fr-FR" sz="1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539750" y="4133850"/>
            <a:ext cx="3313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smtClean="0">
                <a:solidFill>
                  <a:srgbClr val="009999"/>
                </a:solidFill>
                <a:latin typeface="Calibri" pitchFamily="34" charset="0"/>
              </a:rPr>
              <a:t>Programme </a:t>
            </a:r>
            <a:r>
              <a:rPr lang="fr-FR" b="1" dirty="0" err="1">
                <a:solidFill>
                  <a:srgbClr val="009999"/>
                </a:solidFill>
                <a:latin typeface="Calibri" pitchFamily="34" charset="0"/>
              </a:rPr>
              <a:t>preparation</a:t>
            </a:r>
            <a:r>
              <a:rPr lang="fr-FR" dirty="0">
                <a:solidFill>
                  <a:srgbClr val="009999"/>
                </a:solidFill>
              </a:rPr>
              <a:t> </a:t>
            </a:r>
          </a:p>
        </p:txBody>
      </p:sp>
      <p:sp>
        <p:nvSpPr>
          <p:cNvPr id="6152" name="Text Box 9"/>
          <p:cNvSpPr txBox="1">
            <a:spLocks noChangeArrowheads="1"/>
          </p:cNvSpPr>
          <p:nvPr/>
        </p:nvSpPr>
        <p:spPr bwMode="auto">
          <a:xfrm>
            <a:off x="4932363" y="4133850"/>
            <a:ext cx="34575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smtClean="0">
                <a:solidFill>
                  <a:srgbClr val="009999"/>
                </a:solidFill>
                <a:latin typeface="Calibri" pitchFamily="34" charset="0"/>
              </a:rPr>
              <a:t>Programme </a:t>
            </a:r>
            <a:r>
              <a:rPr lang="fr-FR" b="1" dirty="0" err="1" smtClean="0">
                <a:solidFill>
                  <a:srgbClr val="009999"/>
                </a:solidFill>
                <a:latin typeface="Calibri" pitchFamily="34" charset="0"/>
              </a:rPr>
              <a:t>set-up</a:t>
            </a:r>
            <a:r>
              <a:rPr lang="fr-FR" b="1" dirty="0" smtClean="0">
                <a:solidFill>
                  <a:srgbClr val="009999"/>
                </a:solidFill>
                <a:latin typeface="Calibri" pitchFamily="34" charset="0"/>
              </a:rPr>
              <a:t> </a:t>
            </a:r>
            <a:r>
              <a:rPr lang="fr-FR" b="1" dirty="0">
                <a:solidFill>
                  <a:srgbClr val="009999"/>
                </a:solidFill>
                <a:latin typeface="Calibri" pitchFamily="34" charset="0"/>
              </a:rPr>
              <a:t>&amp; </a:t>
            </a:r>
            <a:r>
              <a:rPr lang="fr-FR" b="1" dirty="0" err="1">
                <a:solidFill>
                  <a:srgbClr val="009999"/>
                </a:solidFill>
                <a:latin typeface="Calibri" pitchFamily="34" charset="0"/>
              </a:rPr>
              <a:t>implementation</a:t>
            </a:r>
            <a:r>
              <a:rPr lang="fr-FR" b="1" dirty="0">
                <a:solidFill>
                  <a:srgbClr val="00999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0" name="Rechteraccolade 9"/>
          <p:cNvSpPr/>
          <p:nvPr/>
        </p:nvSpPr>
        <p:spPr>
          <a:xfrm>
            <a:off x="6072188" y="1643063"/>
            <a:ext cx="285750" cy="1143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nl-N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GUMPP </a:t>
            </a:r>
            <a:r>
              <a:rPr lang="nl-NL" b="1" dirty="0" err="1" smtClean="0"/>
              <a:t>outputs</a:t>
            </a:r>
            <a:r>
              <a:rPr lang="nl-NL" b="1" dirty="0" smtClean="0"/>
              <a:t> </a:t>
            </a:r>
            <a:r>
              <a:rPr lang="nl-NL" b="1" dirty="0" err="1" smtClean="0"/>
              <a:t>preparatory</a:t>
            </a:r>
            <a:r>
              <a:rPr lang="nl-NL" b="1" dirty="0" smtClean="0"/>
              <a:t> </a:t>
            </a:r>
            <a:r>
              <a:rPr lang="nl-NL" b="1" dirty="0" err="1" smtClean="0"/>
              <a:t>phase</a:t>
            </a:r>
            <a:endParaRPr lang="nl-NL" b="1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719138" y="1484313"/>
            <a:ext cx="7092950" cy="4854575"/>
          </a:xfrm>
        </p:spPr>
        <p:txBody>
          <a:bodyPr/>
          <a:lstStyle/>
          <a:p>
            <a:r>
              <a:rPr lang="nl-NL" sz="1800" dirty="0" smtClean="0"/>
              <a:t>4 </a:t>
            </a:r>
            <a:r>
              <a:rPr lang="nl-NL" sz="1800" dirty="0" err="1" smtClean="0"/>
              <a:t>audit</a:t>
            </a:r>
            <a:r>
              <a:rPr lang="nl-NL" sz="1800" dirty="0" smtClean="0"/>
              <a:t> reports</a:t>
            </a:r>
          </a:p>
          <a:p>
            <a:r>
              <a:rPr lang="nl-NL" sz="1800" dirty="0" smtClean="0"/>
              <a:t>Project </a:t>
            </a:r>
            <a:r>
              <a:rPr lang="nl-NL" sz="1800" dirty="0" err="1" smtClean="0"/>
              <a:t>selection</a:t>
            </a:r>
            <a:r>
              <a:rPr lang="nl-NL" sz="1800" dirty="0" smtClean="0"/>
              <a:t> </a:t>
            </a:r>
            <a:r>
              <a:rPr lang="nl-NL" sz="1800" dirty="0" err="1" smtClean="0"/>
              <a:t>manual</a:t>
            </a:r>
            <a:endParaRPr lang="nl-NL" sz="1800" dirty="0" smtClean="0"/>
          </a:p>
          <a:p>
            <a:r>
              <a:rPr lang="nl-NL" sz="1800" dirty="0" err="1" smtClean="0"/>
              <a:t>Manual</a:t>
            </a:r>
            <a:r>
              <a:rPr lang="nl-NL" sz="1800" dirty="0" smtClean="0"/>
              <a:t> of Procedures</a:t>
            </a:r>
          </a:p>
          <a:p>
            <a:r>
              <a:rPr lang="nl-NL" sz="1800" dirty="0" smtClean="0"/>
              <a:t>Overall 5-yr plan</a:t>
            </a:r>
          </a:p>
          <a:p>
            <a:pPr lvl="1"/>
            <a:r>
              <a:rPr lang="nl-NL" sz="1800" dirty="0" smtClean="0"/>
              <a:t>Overall </a:t>
            </a:r>
            <a:r>
              <a:rPr lang="nl-NL" sz="1800" dirty="0" err="1" smtClean="0"/>
              <a:t>structure</a:t>
            </a:r>
            <a:r>
              <a:rPr lang="nl-NL" sz="1800" dirty="0" smtClean="0"/>
              <a:t> and features of the </a:t>
            </a:r>
            <a:r>
              <a:rPr lang="nl-NL" sz="1800" dirty="0" err="1" smtClean="0"/>
              <a:t>programme</a:t>
            </a:r>
            <a:endParaRPr lang="nl-NL" sz="1800" dirty="0" smtClean="0"/>
          </a:p>
          <a:p>
            <a:pPr lvl="1"/>
            <a:r>
              <a:rPr lang="nl-NL" sz="1800" dirty="0" smtClean="0"/>
              <a:t>Performance indicators and </a:t>
            </a:r>
            <a:r>
              <a:rPr lang="nl-NL" sz="1800" dirty="0" err="1" smtClean="0"/>
              <a:t>expected</a:t>
            </a:r>
            <a:r>
              <a:rPr lang="nl-NL" sz="1800" dirty="0" smtClean="0"/>
              <a:t> </a:t>
            </a:r>
            <a:r>
              <a:rPr lang="nl-NL" sz="1800" dirty="0" err="1" smtClean="0"/>
              <a:t>outputs</a:t>
            </a:r>
            <a:r>
              <a:rPr lang="nl-NL" sz="1800" dirty="0" smtClean="0"/>
              <a:t>/</a:t>
            </a:r>
            <a:r>
              <a:rPr lang="nl-NL" sz="1800" dirty="0" err="1" smtClean="0"/>
              <a:t>results</a:t>
            </a:r>
            <a:endParaRPr lang="nl-NL" sz="1800" dirty="0" smtClean="0"/>
          </a:p>
          <a:p>
            <a:pPr lvl="1"/>
            <a:r>
              <a:rPr lang="nl-NL" sz="1800" dirty="0" err="1" smtClean="0"/>
              <a:t>Capacity</a:t>
            </a:r>
            <a:r>
              <a:rPr lang="nl-NL" sz="1800" dirty="0" smtClean="0"/>
              <a:t> building </a:t>
            </a:r>
            <a:r>
              <a:rPr lang="nl-NL" sz="1800" dirty="0" err="1" smtClean="0"/>
              <a:t>measures</a:t>
            </a:r>
            <a:endParaRPr lang="nl-NL" sz="1800" dirty="0" smtClean="0"/>
          </a:p>
          <a:p>
            <a:pPr lvl="1"/>
            <a:r>
              <a:rPr lang="nl-NL" sz="1800" dirty="0" err="1" smtClean="0"/>
              <a:t>Activity</a:t>
            </a:r>
            <a:r>
              <a:rPr lang="nl-NL" sz="1800" dirty="0" smtClean="0"/>
              <a:t> </a:t>
            </a:r>
            <a:r>
              <a:rPr lang="nl-NL" sz="1800" dirty="0" err="1" smtClean="0"/>
              <a:t>chart</a:t>
            </a:r>
            <a:r>
              <a:rPr lang="nl-NL" sz="1800" dirty="0" smtClean="0"/>
              <a:t> and </a:t>
            </a:r>
            <a:r>
              <a:rPr lang="nl-NL" sz="1800" dirty="0" err="1" smtClean="0"/>
              <a:t>procurement</a:t>
            </a:r>
            <a:r>
              <a:rPr lang="nl-NL" sz="1800" dirty="0" smtClean="0"/>
              <a:t> </a:t>
            </a:r>
            <a:r>
              <a:rPr lang="nl-NL" sz="1800" dirty="0" err="1" smtClean="0"/>
              <a:t>schedule</a:t>
            </a:r>
            <a:endParaRPr lang="nl-NL" sz="1800" dirty="0" smtClean="0"/>
          </a:p>
          <a:p>
            <a:r>
              <a:rPr lang="nl-NL" sz="1800" dirty="0" err="1" smtClean="0"/>
              <a:t>On-granting</a:t>
            </a:r>
            <a:r>
              <a:rPr lang="nl-NL" sz="1800" dirty="0" smtClean="0"/>
              <a:t> </a:t>
            </a:r>
            <a:r>
              <a:rPr lang="nl-NL" sz="1800" dirty="0" err="1" smtClean="0"/>
              <a:t>agreements</a:t>
            </a:r>
            <a:r>
              <a:rPr lang="nl-NL" sz="1800" dirty="0" smtClean="0"/>
              <a:t> – </a:t>
            </a:r>
            <a:r>
              <a:rPr lang="nl-NL" sz="1800" dirty="0" err="1" smtClean="0"/>
              <a:t>MoU’s</a:t>
            </a:r>
            <a:endParaRPr lang="nl-NL" sz="1800" dirty="0" smtClean="0"/>
          </a:p>
          <a:p>
            <a:pPr lvl="1"/>
            <a:r>
              <a:rPr lang="nl-NL" sz="1800" dirty="0" err="1" smtClean="0"/>
              <a:t>PIPs</a:t>
            </a:r>
            <a:endParaRPr lang="nl-NL" sz="1800" dirty="0" smtClean="0"/>
          </a:p>
          <a:p>
            <a:pPr lvl="1"/>
            <a:r>
              <a:rPr lang="nl-NL" sz="1800" dirty="0" smtClean="0"/>
              <a:t>O &amp; M plans</a:t>
            </a:r>
          </a:p>
          <a:p>
            <a:pPr lvl="1"/>
            <a:r>
              <a:rPr lang="nl-NL" sz="1800" dirty="0" smtClean="0"/>
              <a:t>Support </a:t>
            </a:r>
            <a:r>
              <a:rPr lang="nl-NL" sz="1800" dirty="0" err="1" smtClean="0"/>
              <a:t>measures</a:t>
            </a:r>
            <a:endParaRPr lang="nl-NL" sz="1800" dirty="0" smtClean="0"/>
          </a:p>
          <a:p>
            <a:pPr lvl="1"/>
            <a:r>
              <a:rPr lang="nl-NL" sz="1800" dirty="0" smtClean="0"/>
              <a:t>Indicators </a:t>
            </a:r>
            <a:r>
              <a:rPr lang="nl-NL" sz="1800" dirty="0" err="1" smtClean="0"/>
              <a:t>for</a:t>
            </a:r>
            <a:r>
              <a:rPr lang="nl-NL" sz="1800" dirty="0" smtClean="0"/>
              <a:t> </a:t>
            </a:r>
            <a:r>
              <a:rPr lang="nl-NL" sz="1800" dirty="0" err="1" smtClean="0"/>
              <a:t>each</a:t>
            </a:r>
            <a:r>
              <a:rPr lang="nl-NL" sz="1800" dirty="0" smtClean="0"/>
              <a:t> MMDA </a:t>
            </a:r>
          </a:p>
          <a:p>
            <a:pPr lvl="2"/>
            <a:r>
              <a:rPr lang="nl-NL" sz="1800" dirty="0" err="1" smtClean="0"/>
              <a:t>Urban</a:t>
            </a:r>
            <a:r>
              <a:rPr lang="nl-NL" sz="1800" dirty="0" smtClean="0"/>
              <a:t> </a:t>
            </a:r>
            <a:r>
              <a:rPr lang="nl-NL" sz="1800" dirty="0" err="1" smtClean="0"/>
              <a:t>infrastructure</a:t>
            </a:r>
            <a:endParaRPr lang="nl-NL" sz="1800" dirty="0" smtClean="0"/>
          </a:p>
          <a:p>
            <a:pPr lvl="2"/>
            <a:r>
              <a:rPr lang="nl-NL" sz="1800" dirty="0" smtClean="0"/>
              <a:t>O &amp; M</a:t>
            </a:r>
          </a:p>
          <a:p>
            <a:pPr lvl="2"/>
            <a:r>
              <a:rPr lang="nl-NL" sz="1800" dirty="0" smtClean="0"/>
              <a:t>Support </a:t>
            </a:r>
            <a:r>
              <a:rPr lang="nl-NL" sz="1800" dirty="0" err="1" smtClean="0"/>
              <a:t>measures</a:t>
            </a:r>
            <a:endParaRPr lang="nl-NL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b="1" err="1" smtClean="0">
                <a:cs typeface="Arial" charset="0"/>
              </a:rPr>
              <a:t>Institutional</a:t>
            </a:r>
            <a:r>
              <a:rPr lang="fr-FR" b="1" smtClean="0">
                <a:cs typeface="Arial" charset="0"/>
              </a:rPr>
              <a:t> design </a:t>
            </a:r>
            <a:r>
              <a:rPr lang="fr-FR" b="1" dirty="0" smtClean="0">
                <a:cs typeface="Arial" charset="0"/>
              </a:rPr>
              <a:t>/ sharing of </a:t>
            </a:r>
            <a:r>
              <a:rPr lang="fr-FR" b="1" dirty="0" err="1" smtClean="0">
                <a:cs typeface="Arial" charset="0"/>
              </a:rPr>
              <a:t>responsibilities</a:t>
            </a:r>
            <a:endParaRPr lang="fr-FR" dirty="0" smtClean="0">
              <a:cs typeface="Arial" charset="0"/>
            </a:endParaRP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539750" y="1700213"/>
            <a:ext cx="1079500" cy="504825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600" b="1">
                <a:solidFill>
                  <a:srgbClr val="FFFFFF"/>
                </a:solidFill>
                <a:latin typeface="Calibri" pitchFamily="34" charset="0"/>
              </a:rPr>
              <a:t>MoFEP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539750" y="2492375"/>
            <a:ext cx="1079500" cy="576263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600" b="1">
                <a:solidFill>
                  <a:srgbClr val="FFFFFF"/>
                </a:solidFill>
                <a:latin typeface="Calibri" pitchFamily="34" charset="0"/>
              </a:rPr>
              <a:t>MLGRD</a:t>
            </a:r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539750" y="4365625"/>
            <a:ext cx="1871663" cy="6477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600" b="1" dirty="0" err="1">
                <a:solidFill>
                  <a:srgbClr val="FFFFFF"/>
                </a:solidFill>
                <a:latin typeface="Calibri" pitchFamily="34" charset="0"/>
              </a:rPr>
              <a:t>Steering</a:t>
            </a:r>
            <a:r>
              <a:rPr lang="fr-FR" sz="1600" b="1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alibri" pitchFamily="34" charset="0"/>
              </a:rPr>
              <a:t>Committee</a:t>
            </a:r>
            <a:endParaRPr lang="fr-FR" sz="1600" b="1" dirty="0">
              <a:solidFill>
                <a:srgbClr val="FFFFFF"/>
              </a:solidFill>
              <a:latin typeface="Calibri" pitchFamily="34" charset="0"/>
            </a:endParaRPr>
          </a:p>
          <a:p>
            <a:pPr algn="ctr"/>
            <a:r>
              <a:rPr lang="fr-FR" sz="1600" b="1" dirty="0">
                <a:solidFill>
                  <a:srgbClr val="FFFFFF"/>
                </a:solidFill>
                <a:latin typeface="Calibri" pitchFamily="34" charset="0"/>
              </a:rPr>
              <a:t>(</a:t>
            </a:r>
            <a:r>
              <a:rPr lang="fr-FR" sz="1600" b="1" dirty="0" smtClean="0">
                <a:solidFill>
                  <a:srgbClr val="FFFFFF"/>
                </a:solidFill>
                <a:latin typeface="Calibri" pitchFamily="34" charset="0"/>
              </a:rPr>
              <a:t>inter-</a:t>
            </a:r>
            <a:r>
              <a:rPr lang="fr-FR" sz="1600" b="1" dirty="0" err="1" smtClean="0">
                <a:solidFill>
                  <a:srgbClr val="FFFFFF"/>
                </a:solidFill>
                <a:latin typeface="Calibri" pitchFamily="34" charset="0"/>
              </a:rPr>
              <a:t>stakeholder</a:t>
            </a:r>
            <a:r>
              <a:rPr lang="fr-FR" sz="1600" b="1" dirty="0" smtClean="0">
                <a:solidFill>
                  <a:srgbClr val="FFFFFF"/>
                </a:solidFill>
                <a:latin typeface="Calibri" pitchFamily="34" charset="0"/>
              </a:rPr>
              <a:t>)</a:t>
            </a:r>
            <a:endParaRPr lang="fr-FR" sz="16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539750" y="5300663"/>
            <a:ext cx="1871663" cy="64928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600" b="1">
                <a:solidFill>
                  <a:srgbClr val="FFFFFF"/>
                </a:solidFill>
                <a:latin typeface="Calibri" pitchFamily="34" charset="0"/>
              </a:rPr>
              <a:t>GUMPP Secretariat</a:t>
            </a:r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7380288" y="3357563"/>
            <a:ext cx="1439862" cy="1008062"/>
          </a:xfrm>
          <a:prstGeom prst="rect">
            <a:avLst/>
          </a:prstGeom>
          <a:solidFill>
            <a:srgbClr val="FFCCCC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600" b="1">
                <a:solidFill>
                  <a:srgbClr val="000000"/>
                </a:solidFill>
                <a:latin typeface="Calibri" pitchFamily="34" charset="0"/>
              </a:rPr>
              <a:t>MMDAs</a:t>
            </a:r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1835150" y="1773238"/>
            <a:ext cx="5400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 dirty="0" err="1">
                <a:solidFill>
                  <a:schemeClr val="bg1"/>
                </a:solidFill>
                <a:latin typeface="Calibri" pitchFamily="34" charset="0"/>
              </a:rPr>
              <a:t>AFD’s</a:t>
            </a:r>
            <a:r>
              <a:rPr lang="fr-FR" sz="1600" b="1" dirty="0">
                <a:solidFill>
                  <a:schemeClr val="bg1"/>
                </a:solidFill>
                <a:latin typeface="Calibri" pitchFamily="34" charset="0"/>
              </a:rPr>
              <a:t> finance </a:t>
            </a:r>
            <a:r>
              <a:rPr lang="fr-FR" sz="1600" b="1" dirty="0" err="1">
                <a:solidFill>
                  <a:schemeClr val="bg1"/>
                </a:solidFill>
                <a:latin typeface="Calibri" pitchFamily="34" charset="0"/>
              </a:rPr>
              <a:t>counterpart</a:t>
            </a:r>
            <a:r>
              <a:rPr lang="fr-FR" sz="1600" b="1" dirty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fr-FR" sz="1600" b="1" dirty="0" err="1">
                <a:solidFill>
                  <a:schemeClr val="bg1"/>
                </a:solidFill>
                <a:latin typeface="Calibri" pitchFamily="34" charset="0"/>
              </a:rPr>
              <a:t>transfer</a:t>
            </a:r>
            <a:r>
              <a:rPr lang="fr-FR" sz="1600" b="1" dirty="0">
                <a:solidFill>
                  <a:schemeClr val="bg1"/>
                </a:solidFill>
                <a:latin typeface="Calibri" pitchFamily="34" charset="0"/>
              </a:rPr>
              <a:t> of </a:t>
            </a:r>
            <a:r>
              <a:rPr lang="fr-FR" sz="1600" b="1" dirty="0" err="1">
                <a:solidFill>
                  <a:schemeClr val="bg1"/>
                </a:solidFill>
                <a:latin typeface="Calibri" pitchFamily="34" charset="0"/>
              </a:rPr>
              <a:t>funds</a:t>
            </a:r>
            <a:endParaRPr lang="fr-FR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201" name="Text Box 11"/>
          <p:cNvSpPr txBox="1">
            <a:spLocks noChangeArrowheads="1"/>
          </p:cNvSpPr>
          <p:nvPr/>
        </p:nvSpPr>
        <p:spPr bwMode="auto">
          <a:xfrm>
            <a:off x="1835150" y="2565400"/>
            <a:ext cx="4537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 dirty="0">
                <a:solidFill>
                  <a:schemeClr val="bg1"/>
                </a:solidFill>
                <a:latin typeface="Calibri" pitchFamily="34" charset="0"/>
              </a:rPr>
              <a:t>Policy </a:t>
            </a:r>
            <a:r>
              <a:rPr lang="fr-FR" sz="1600" b="1" dirty="0" err="1">
                <a:solidFill>
                  <a:schemeClr val="bg1"/>
                </a:solidFill>
                <a:latin typeface="Calibri" pitchFamily="34" charset="0"/>
              </a:rPr>
              <a:t>making</a:t>
            </a:r>
            <a:r>
              <a:rPr lang="fr-FR" sz="1600" b="1" dirty="0">
                <a:solidFill>
                  <a:schemeClr val="bg1"/>
                </a:solidFill>
                <a:latin typeface="Calibri" pitchFamily="34" charset="0"/>
              </a:rPr>
              <a:t>,</a:t>
            </a:r>
            <a:r>
              <a:rPr lang="fr-FR" sz="16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fr-FR" sz="1600" b="1" dirty="0" err="1">
                <a:solidFill>
                  <a:schemeClr val="bg1"/>
                </a:solidFill>
                <a:latin typeface="Calibri" pitchFamily="34" charset="0"/>
              </a:rPr>
              <a:t>o</a:t>
            </a:r>
            <a:r>
              <a:rPr lang="fr-FR" sz="1600" b="1" dirty="0" err="1" smtClean="0">
                <a:solidFill>
                  <a:schemeClr val="bg1"/>
                </a:solidFill>
                <a:latin typeface="Calibri" pitchFamily="34" charset="0"/>
              </a:rPr>
              <a:t>verall</a:t>
            </a:r>
            <a:r>
              <a:rPr lang="fr-FR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fr-FR" sz="1600" b="1" dirty="0">
                <a:solidFill>
                  <a:schemeClr val="bg1"/>
                </a:solidFill>
                <a:latin typeface="Calibri" pitchFamily="34" charset="0"/>
              </a:rPr>
              <a:t>management &amp; coordination of GUMPP</a:t>
            </a:r>
          </a:p>
        </p:txBody>
      </p:sp>
      <p:sp>
        <p:nvSpPr>
          <p:cNvPr id="8202" name="Text Box 12"/>
          <p:cNvSpPr txBox="1">
            <a:spLocks noChangeArrowheads="1"/>
          </p:cNvSpPr>
          <p:nvPr/>
        </p:nvSpPr>
        <p:spPr bwMode="auto">
          <a:xfrm>
            <a:off x="2627313" y="4581525"/>
            <a:ext cx="37449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 dirty="0">
                <a:solidFill>
                  <a:schemeClr val="bg1"/>
                </a:solidFill>
                <a:latin typeface="Calibri" pitchFamily="34" charset="0"/>
              </a:rPr>
              <a:t>Supervision of GUMPP &amp; </a:t>
            </a:r>
            <a:r>
              <a:rPr lang="fr-FR" sz="1600" b="1" dirty="0" err="1">
                <a:solidFill>
                  <a:schemeClr val="bg1"/>
                </a:solidFill>
                <a:latin typeface="Calibri" pitchFamily="34" charset="0"/>
              </a:rPr>
              <a:t>policy</a:t>
            </a:r>
            <a:r>
              <a:rPr lang="fr-FR" sz="1600" b="1" dirty="0">
                <a:solidFill>
                  <a:schemeClr val="bg1"/>
                </a:solidFill>
                <a:latin typeface="Calibri" pitchFamily="34" charset="0"/>
              </a:rPr>
              <a:t> directions</a:t>
            </a:r>
          </a:p>
        </p:txBody>
      </p:sp>
      <p:sp>
        <p:nvSpPr>
          <p:cNvPr id="8203" name="Text Box 13"/>
          <p:cNvSpPr txBox="1">
            <a:spLocks noChangeArrowheads="1"/>
          </p:cNvSpPr>
          <p:nvPr/>
        </p:nvSpPr>
        <p:spPr bwMode="auto">
          <a:xfrm>
            <a:off x="2555875" y="5445125"/>
            <a:ext cx="3671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 dirty="0" err="1">
                <a:solidFill>
                  <a:schemeClr val="bg1"/>
                </a:solidFill>
                <a:latin typeface="Calibri" pitchFamily="34" charset="0"/>
              </a:rPr>
              <a:t>Strategic</a:t>
            </a:r>
            <a:r>
              <a:rPr lang="fr-FR" sz="1600" b="1" dirty="0">
                <a:solidFill>
                  <a:schemeClr val="bg1"/>
                </a:solidFill>
                <a:latin typeface="Calibri" pitchFamily="34" charset="0"/>
              </a:rPr>
              <a:t> supervision of GUMPP </a:t>
            </a:r>
            <a:r>
              <a:rPr lang="fr-FR" sz="1600" b="1" dirty="0" err="1">
                <a:solidFill>
                  <a:schemeClr val="bg1"/>
                </a:solidFill>
                <a:latin typeface="Calibri" pitchFamily="34" charset="0"/>
              </a:rPr>
              <a:t>activities</a:t>
            </a:r>
            <a:endParaRPr lang="fr-FR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204" name="Line 14"/>
          <p:cNvSpPr>
            <a:spLocks noChangeShapeType="1"/>
          </p:cNvSpPr>
          <p:nvPr/>
        </p:nvSpPr>
        <p:spPr bwMode="auto">
          <a:xfrm>
            <a:off x="8101013" y="4365625"/>
            <a:ext cx="0" cy="13684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8205" name="Text Box 15"/>
          <p:cNvSpPr txBox="1">
            <a:spLocks noChangeArrowheads="1"/>
          </p:cNvSpPr>
          <p:nvPr/>
        </p:nvSpPr>
        <p:spPr bwMode="auto">
          <a:xfrm>
            <a:off x="7056438" y="5734050"/>
            <a:ext cx="20875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>
                <a:solidFill>
                  <a:srgbClr val="FF0000"/>
                </a:solidFill>
                <a:latin typeface="Calibri" pitchFamily="34" charset="0"/>
              </a:rPr>
              <a:t>Ownership and implementation of GUMPP</a:t>
            </a:r>
          </a:p>
        </p:txBody>
      </p:sp>
      <p:sp>
        <p:nvSpPr>
          <p:cNvPr id="8206" name="Line 17"/>
          <p:cNvSpPr>
            <a:spLocks noChangeShapeType="1"/>
          </p:cNvSpPr>
          <p:nvPr/>
        </p:nvSpPr>
        <p:spPr bwMode="auto">
          <a:xfrm>
            <a:off x="6443663" y="1512888"/>
            <a:ext cx="0" cy="5229225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8207" name="Line 20"/>
          <p:cNvSpPr>
            <a:spLocks noChangeShapeType="1"/>
          </p:cNvSpPr>
          <p:nvPr/>
        </p:nvSpPr>
        <p:spPr bwMode="auto">
          <a:xfrm flipH="1">
            <a:off x="6516688" y="4365625"/>
            <a:ext cx="792162" cy="142875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8208" name="Line 21"/>
          <p:cNvSpPr>
            <a:spLocks noChangeShapeType="1"/>
          </p:cNvSpPr>
          <p:nvPr/>
        </p:nvSpPr>
        <p:spPr bwMode="auto">
          <a:xfrm>
            <a:off x="1403350" y="501332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8209" name="Line 22"/>
          <p:cNvSpPr>
            <a:spLocks noChangeShapeType="1"/>
          </p:cNvSpPr>
          <p:nvPr/>
        </p:nvSpPr>
        <p:spPr bwMode="auto">
          <a:xfrm flipH="1" flipV="1">
            <a:off x="6516688" y="2852738"/>
            <a:ext cx="719137" cy="576262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8210" name="Text Box 23"/>
          <p:cNvSpPr txBox="1">
            <a:spLocks noChangeArrowheads="1"/>
          </p:cNvSpPr>
          <p:nvPr/>
        </p:nvSpPr>
        <p:spPr bwMode="auto">
          <a:xfrm>
            <a:off x="7308850" y="2205038"/>
            <a:ext cx="15113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 i="1" dirty="0">
                <a:solidFill>
                  <a:schemeClr val="bg1"/>
                </a:solidFill>
                <a:latin typeface="Calibri" pitchFamily="34" charset="0"/>
              </a:rPr>
              <a:t>Financial </a:t>
            </a:r>
            <a:r>
              <a:rPr lang="fr-FR" sz="1200" b="1" i="1" dirty="0" err="1">
                <a:solidFill>
                  <a:schemeClr val="bg1"/>
                </a:solidFill>
                <a:latin typeface="Calibri" pitchFamily="34" charset="0"/>
              </a:rPr>
              <a:t>requests</a:t>
            </a:r>
            <a:r>
              <a:rPr lang="fr-FR" sz="1200" b="1" i="1" dirty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fr-FR" sz="1200" b="1" i="1" dirty="0" err="1">
                <a:solidFill>
                  <a:schemeClr val="bg1"/>
                </a:solidFill>
                <a:latin typeface="Calibri" pitchFamily="34" charset="0"/>
              </a:rPr>
              <a:t>regular</a:t>
            </a:r>
            <a:r>
              <a:rPr lang="fr-FR" sz="1200" b="1" i="1" dirty="0">
                <a:solidFill>
                  <a:schemeClr val="bg1"/>
                </a:solidFill>
                <a:latin typeface="Calibri" pitchFamily="34" charset="0"/>
              </a:rPr>
              <a:t> reports as per </a:t>
            </a:r>
            <a:r>
              <a:rPr lang="fr-FR" sz="1200" b="1" i="1" dirty="0" err="1">
                <a:solidFill>
                  <a:schemeClr val="bg1"/>
                </a:solidFill>
                <a:latin typeface="Calibri" pitchFamily="34" charset="0"/>
              </a:rPr>
              <a:t>MoU</a:t>
            </a:r>
            <a:r>
              <a:rPr lang="fr-FR" sz="1200" b="1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fr-FR" sz="1200" b="1" i="1" dirty="0" err="1">
                <a:solidFill>
                  <a:schemeClr val="bg1"/>
                </a:solidFill>
                <a:latin typeface="Calibri" pitchFamily="34" charset="0"/>
              </a:rPr>
              <a:t>implementation</a:t>
            </a:r>
            <a:r>
              <a:rPr lang="fr-FR" sz="1200" b="1" i="1" dirty="0">
                <a:solidFill>
                  <a:schemeClr val="bg1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8211" name="Line 24"/>
          <p:cNvSpPr>
            <a:spLocks noChangeShapeType="1"/>
          </p:cNvSpPr>
          <p:nvPr/>
        </p:nvSpPr>
        <p:spPr bwMode="auto">
          <a:xfrm flipH="1" flipV="1">
            <a:off x="6516688" y="1844675"/>
            <a:ext cx="863600" cy="1512888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8212" name="Text Box 25"/>
          <p:cNvSpPr txBox="1">
            <a:spLocks noChangeArrowheads="1"/>
          </p:cNvSpPr>
          <p:nvPr/>
        </p:nvSpPr>
        <p:spPr bwMode="auto">
          <a:xfrm>
            <a:off x="6372225" y="4005263"/>
            <a:ext cx="1079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200" b="1" i="1" dirty="0">
                <a:solidFill>
                  <a:schemeClr val="bg1"/>
                </a:solidFill>
                <a:latin typeface="Calibri" pitchFamily="34" charset="0"/>
              </a:rPr>
              <a:t>Participation </a:t>
            </a:r>
          </a:p>
        </p:txBody>
      </p:sp>
      <p:sp>
        <p:nvSpPr>
          <p:cNvPr id="8213" name="Line 26"/>
          <p:cNvSpPr>
            <a:spLocks noChangeShapeType="1"/>
          </p:cNvSpPr>
          <p:nvPr/>
        </p:nvSpPr>
        <p:spPr bwMode="auto">
          <a:xfrm flipH="1">
            <a:off x="6588125" y="4365625"/>
            <a:ext cx="935038" cy="1150938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8214" name="Text Box 27"/>
          <p:cNvSpPr txBox="1">
            <a:spLocks noChangeArrowheads="1"/>
          </p:cNvSpPr>
          <p:nvPr/>
        </p:nvSpPr>
        <p:spPr bwMode="auto">
          <a:xfrm>
            <a:off x="7019925" y="4868863"/>
            <a:ext cx="10810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200" b="1" i="1" dirty="0" err="1">
                <a:solidFill>
                  <a:schemeClr val="bg1"/>
                </a:solidFill>
                <a:latin typeface="Calibri" pitchFamily="34" charset="0"/>
              </a:rPr>
              <a:t>Request</a:t>
            </a:r>
            <a:r>
              <a:rPr lang="fr-FR" sz="1200" b="1" i="1" dirty="0">
                <a:solidFill>
                  <a:schemeClr val="bg1"/>
                </a:solidFill>
                <a:latin typeface="Calibri" pitchFamily="34" charset="0"/>
              </a:rPr>
              <a:t> for </a:t>
            </a:r>
            <a:r>
              <a:rPr lang="fr-FR" sz="1200" b="1" i="1" dirty="0" err="1">
                <a:solidFill>
                  <a:schemeClr val="bg1"/>
                </a:solidFill>
                <a:latin typeface="Calibri" pitchFamily="34" charset="0"/>
              </a:rPr>
              <a:t>financial</a:t>
            </a:r>
            <a:r>
              <a:rPr lang="fr-FR" sz="1200" b="1" i="1" dirty="0">
                <a:solidFill>
                  <a:schemeClr val="bg1"/>
                </a:solidFill>
                <a:latin typeface="Calibri" pitchFamily="34" charset="0"/>
              </a:rPr>
              <a:t> &amp; </a:t>
            </a:r>
            <a:r>
              <a:rPr lang="fr-FR" sz="1200" b="1" i="1" dirty="0" err="1">
                <a:solidFill>
                  <a:schemeClr val="bg1"/>
                </a:solidFill>
                <a:latin typeface="Calibri" pitchFamily="34" charset="0"/>
              </a:rPr>
              <a:t>technical</a:t>
            </a:r>
            <a:r>
              <a:rPr lang="fr-FR" sz="1200" b="1" i="1" dirty="0">
                <a:solidFill>
                  <a:schemeClr val="bg1"/>
                </a:solidFill>
                <a:latin typeface="Calibri" pitchFamily="34" charset="0"/>
              </a:rPr>
              <a:t> assistance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86978" y="3929549"/>
            <a:ext cx="2303462" cy="1430459"/>
            <a:chOff x="228" y="2854"/>
            <a:chExt cx="1179" cy="1217"/>
          </a:xfrm>
        </p:grpSpPr>
        <p:sp>
          <p:nvSpPr>
            <p:cNvPr id="9251" name="Oval 3"/>
            <p:cNvSpPr>
              <a:spLocks noChangeArrowheads="1"/>
            </p:cNvSpPr>
            <p:nvPr/>
          </p:nvSpPr>
          <p:spPr bwMode="auto">
            <a:xfrm>
              <a:off x="264" y="2854"/>
              <a:ext cx="1044" cy="635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200" b="1" dirty="0">
                  <a:solidFill>
                    <a:srgbClr val="000000"/>
                  </a:solidFill>
                  <a:latin typeface="Calibri" pitchFamily="34" charset="0"/>
                </a:rPr>
                <a:t>PROJECT </a:t>
              </a:r>
            </a:p>
            <a:p>
              <a:pPr algn="ctr"/>
              <a:r>
                <a:rPr lang="fr-FR" sz="1200" b="1" dirty="0">
                  <a:solidFill>
                    <a:srgbClr val="000000"/>
                  </a:solidFill>
                  <a:latin typeface="Calibri" pitchFamily="34" charset="0"/>
                </a:rPr>
                <a:t>PREPARATION </a:t>
              </a:r>
            </a:p>
            <a:p>
              <a:pPr algn="ctr"/>
              <a:r>
                <a:rPr lang="fr-FR" sz="1200" b="1" dirty="0">
                  <a:solidFill>
                    <a:srgbClr val="000000"/>
                  </a:solidFill>
                  <a:latin typeface="Calibri" pitchFamily="34" charset="0"/>
                </a:rPr>
                <a:t>BUDGET </a:t>
              </a:r>
            </a:p>
          </p:txBody>
        </p:sp>
        <p:sp>
          <p:nvSpPr>
            <p:cNvPr id="9252" name="Rectangle 4"/>
            <p:cNvSpPr>
              <a:spLocks noChangeArrowheads="1"/>
            </p:cNvSpPr>
            <p:nvPr/>
          </p:nvSpPr>
          <p:spPr bwMode="auto">
            <a:xfrm>
              <a:off x="228" y="3644"/>
              <a:ext cx="1179" cy="4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fr-FR" sz="1200" b="1" dirty="0" err="1" smtClean="0">
                  <a:solidFill>
                    <a:srgbClr val="000000"/>
                  </a:solidFill>
                  <a:latin typeface="Calibri" pitchFamily="34" charset="0"/>
                </a:rPr>
                <a:t>Technical</a:t>
              </a:r>
              <a:r>
                <a:rPr lang="fr-FR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fr-FR" sz="1200" b="1" dirty="0" err="1">
                  <a:solidFill>
                    <a:srgbClr val="000000"/>
                  </a:solidFill>
                  <a:latin typeface="Calibri" pitchFamily="34" charset="0"/>
                </a:rPr>
                <a:t>studies</a:t>
              </a:r>
              <a:r>
                <a:rPr lang="fr-FR" sz="1200" b="1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fr-FR" sz="1200" b="1" dirty="0" smtClean="0">
                  <a:solidFill>
                    <a:srgbClr val="000000"/>
                  </a:solidFill>
                  <a:latin typeface="Calibri" pitchFamily="34" charset="0"/>
                </a:rPr>
                <a:t>, impact </a:t>
              </a:r>
              <a:r>
                <a:rPr lang="fr-FR" sz="1200" b="1" dirty="0" err="1" smtClean="0">
                  <a:solidFill>
                    <a:srgbClr val="000000"/>
                  </a:solidFill>
                  <a:latin typeface="Calibri" pitchFamily="34" charset="0"/>
                </a:rPr>
                <a:t>assess</a:t>
              </a:r>
              <a:r>
                <a:rPr lang="fr-FR" sz="1200" b="1" dirty="0" smtClean="0">
                  <a:solidFill>
                    <a:srgbClr val="000000"/>
                  </a:solidFill>
                  <a:latin typeface="Calibri" pitchFamily="34" charset="0"/>
                </a:rPr>
                <a:t>-</a:t>
              </a:r>
            </a:p>
            <a:p>
              <a:r>
                <a:rPr lang="fr-FR" sz="1200" b="1" dirty="0" err="1" smtClean="0">
                  <a:solidFill>
                    <a:srgbClr val="000000"/>
                  </a:solidFill>
                  <a:latin typeface="Calibri" pitchFamily="34" charset="0"/>
                </a:rPr>
                <a:t>ments</a:t>
              </a:r>
              <a:r>
                <a:rPr lang="fr-FR" sz="1200" b="1" dirty="0" smtClean="0">
                  <a:solidFill>
                    <a:srgbClr val="000000"/>
                  </a:solidFill>
                  <a:latin typeface="Calibri" pitchFamily="34" charset="0"/>
                </a:rPr>
                <a:t> &amp; </a:t>
              </a:r>
              <a:r>
                <a:rPr lang="fr-FR" sz="1200" b="1" dirty="0" err="1" smtClean="0">
                  <a:solidFill>
                    <a:srgbClr val="000000"/>
                  </a:solidFill>
                  <a:latin typeface="Calibri" pitchFamily="34" charset="0"/>
                </a:rPr>
                <a:t>other</a:t>
              </a:r>
              <a:r>
                <a:rPr lang="fr-FR" sz="1200" b="1" dirty="0" smtClean="0">
                  <a:solidFill>
                    <a:srgbClr val="000000"/>
                  </a:solidFill>
                  <a:latin typeface="Calibri" pitchFamily="34" charset="0"/>
                </a:rPr>
                <a:t> support </a:t>
              </a:r>
              <a:r>
                <a:rPr lang="fr-FR" sz="1200" b="1" dirty="0" err="1">
                  <a:solidFill>
                    <a:srgbClr val="000000"/>
                  </a:solidFill>
                  <a:latin typeface="Calibri" pitchFamily="34" charset="0"/>
                </a:rPr>
                <a:t>measures</a:t>
              </a:r>
              <a:r>
                <a:rPr lang="fr-FR" sz="1200" b="1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</a:p>
          </p:txBody>
        </p:sp>
      </p:grp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167063" y="1519238"/>
            <a:ext cx="2808287" cy="623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300" b="1">
                <a:solidFill>
                  <a:srgbClr val="FF0000"/>
                </a:solidFill>
                <a:latin typeface="Calibri" pitchFamily="34" charset="0"/>
              </a:rPr>
              <a:t>TECHNICAL &amp; FINANCIAL ASSISTANCE</a:t>
            </a:r>
            <a:r>
              <a:rPr lang="fr-FR" sz="1200" b="1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fr-FR" sz="1200" b="1">
                <a:solidFill>
                  <a:srgbClr val="FF0000"/>
                </a:solidFill>
                <a:latin typeface="Calibri" pitchFamily="34" charset="0"/>
              </a:rPr>
              <a:t>TO MLGRD AND 4 CITIES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143635" y="2311399"/>
            <a:ext cx="2376488" cy="1448662"/>
            <a:chOff x="271" y="1525"/>
            <a:chExt cx="1089" cy="1087"/>
          </a:xfrm>
        </p:grpSpPr>
        <p:sp>
          <p:nvSpPr>
            <p:cNvPr id="9249" name="Oval 7"/>
            <p:cNvSpPr>
              <a:spLocks noChangeArrowheads="1"/>
            </p:cNvSpPr>
            <p:nvPr/>
          </p:nvSpPr>
          <p:spPr bwMode="auto">
            <a:xfrm>
              <a:off x="294" y="1525"/>
              <a:ext cx="1044" cy="590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200" b="1" dirty="0">
                  <a:solidFill>
                    <a:srgbClr val="000000"/>
                  </a:solidFill>
                  <a:latin typeface="Calibri" pitchFamily="34" charset="0"/>
                </a:rPr>
                <a:t>PROJECT </a:t>
              </a:r>
            </a:p>
            <a:p>
              <a:pPr algn="ctr"/>
              <a:r>
                <a:rPr lang="fr-FR" sz="1200" b="1" dirty="0">
                  <a:solidFill>
                    <a:srgbClr val="000000"/>
                  </a:solidFill>
                  <a:latin typeface="Calibri" pitchFamily="34" charset="0"/>
                </a:rPr>
                <a:t>IMPLEMENTATION </a:t>
              </a:r>
            </a:p>
            <a:p>
              <a:pPr algn="ctr"/>
              <a:r>
                <a:rPr lang="fr-FR" sz="1200" b="1" dirty="0">
                  <a:solidFill>
                    <a:srgbClr val="000000"/>
                  </a:solidFill>
                  <a:latin typeface="Calibri" pitchFamily="34" charset="0"/>
                </a:rPr>
                <a:t>BUDGET</a:t>
              </a:r>
            </a:p>
          </p:txBody>
        </p:sp>
        <p:sp>
          <p:nvSpPr>
            <p:cNvPr id="9250" name="Rectangle 8"/>
            <p:cNvSpPr>
              <a:spLocks noChangeArrowheads="1"/>
            </p:cNvSpPr>
            <p:nvPr/>
          </p:nvSpPr>
          <p:spPr bwMode="auto">
            <a:xfrm>
              <a:off x="271" y="2203"/>
              <a:ext cx="1089" cy="40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200" b="1" dirty="0" smtClean="0">
                <a:solidFill>
                  <a:srgbClr val="000000"/>
                </a:solidFill>
                <a:latin typeface="Calibri" pitchFamily="34" charset="0"/>
              </a:endParaRPr>
            </a:p>
            <a:p>
              <a:r>
                <a:rPr lang="fr-FR" sz="1200" b="1" dirty="0" smtClean="0">
                  <a:solidFill>
                    <a:srgbClr val="000000"/>
                  </a:solidFill>
                  <a:latin typeface="Calibri" pitchFamily="34" charset="0"/>
                </a:rPr>
                <a:t>Budget </a:t>
              </a:r>
              <a:r>
                <a:rPr lang="fr-FR" sz="1200" b="1" dirty="0">
                  <a:solidFill>
                    <a:srgbClr val="000000"/>
                  </a:solidFill>
                  <a:latin typeface="Calibri" pitchFamily="34" charset="0"/>
                </a:rPr>
                <a:t>for permanent TA </a:t>
              </a:r>
              <a:r>
                <a:rPr lang="fr-FR" sz="1200" b="1" dirty="0" smtClean="0">
                  <a:solidFill>
                    <a:srgbClr val="000000"/>
                  </a:solidFill>
                  <a:latin typeface="Calibri" pitchFamily="34" charset="0"/>
                </a:rPr>
                <a:t>– mix of </a:t>
              </a:r>
              <a:endParaRPr lang="fr-FR" sz="1200" b="1" dirty="0">
                <a:solidFill>
                  <a:srgbClr val="000000"/>
                </a:solidFill>
                <a:latin typeface="Calibri" pitchFamily="34" charset="0"/>
              </a:endParaRPr>
            </a:p>
            <a:p>
              <a:r>
                <a:rPr lang="fr-FR" sz="1200" b="1" dirty="0" smtClean="0">
                  <a:solidFill>
                    <a:srgbClr val="000000"/>
                  </a:solidFill>
                  <a:latin typeface="Calibri" pitchFamily="34" charset="0"/>
                </a:rPr>
                <a:t>long and short-</a:t>
              </a:r>
              <a:r>
                <a:rPr lang="fr-FR" sz="1200" b="1" dirty="0" err="1" smtClean="0">
                  <a:solidFill>
                    <a:srgbClr val="000000"/>
                  </a:solidFill>
                  <a:latin typeface="Calibri" pitchFamily="34" charset="0"/>
                </a:rPr>
                <a:t>term</a:t>
              </a:r>
              <a:r>
                <a:rPr lang="fr-FR" sz="1200" b="1" dirty="0" smtClean="0">
                  <a:solidFill>
                    <a:srgbClr val="000000"/>
                  </a:solidFill>
                  <a:latin typeface="Calibri" pitchFamily="34" charset="0"/>
                </a:rPr>
                <a:t> (inter-)national</a:t>
              </a:r>
            </a:p>
            <a:p>
              <a:r>
                <a:rPr lang="fr-FR" sz="1200" b="1" dirty="0" smtClean="0">
                  <a:solidFill>
                    <a:srgbClr val="000000"/>
                  </a:solidFill>
                  <a:latin typeface="Calibri" pitchFamily="34" charset="0"/>
                </a:rPr>
                <a:t>experts</a:t>
              </a:r>
              <a:endParaRPr lang="fr-FR" sz="1200" b="1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>
                <a:buFont typeface="Wingdings" pitchFamily="2" charset="2"/>
                <a:buNone/>
              </a:pPr>
              <a:endParaRPr lang="fr-FR" sz="12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9221" name="Rectangle 9"/>
          <p:cNvSpPr>
            <a:spLocks noGrp="1" noChangeArrowheads="1"/>
          </p:cNvSpPr>
          <p:nvPr>
            <p:ph type="title"/>
          </p:nvPr>
        </p:nvSpPr>
        <p:spPr>
          <a:xfrm>
            <a:off x="571500" y="428625"/>
            <a:ext cx="8218488" cy="936625"/>
          </a:xfrm>
        </p:spPr>
        <p:txBody>
          <a:bodyPr/>
          <a:lstStyle/>
          <a:p>
            <a:pPr eaLnBrk="1" hangingPunct="1"/>
            <a:r>
              <a:rPr lang="fr-FR" b="1" dirty="0" err="1" smtClean="0">
                <a:cs typeface="Arial" charset="0"/>
              </a:rPr>
              <a:t>Overall</a:t>
            </a:r>
            <a:r>
              <a:rPr lang="fr-FR" b="1" dirty="0" smtClean="0">
                <a:cs typeface="Arial" charset="0"/>
              </a:rPr>
              <a:t> </a:t>
            </a:r>
            <a:r>
              <a:rPr lang="fr-FR" b="1" dirty="0" err="1" smtClean="0">
                <a:cs typeface="Arial" charset="0"/>
              </a:rPr>
              <a:t>institutional</a:t>
            </a:r>
            <a:r>
              <a:rPr lang="fr-FR" b="1" dirty="0" smtClean="0">
                <a:cs typeface="Arial" charset="0"/>
              </a:rPr>
              <a:t> structure</a:t>
            </a:r>
            <a:endParaRPr lang="fr-FR" dirty="0" smtClean="0">
              <a:cs typeface="Arial" charset="0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214313" y="1530350"/>
            <a:ext cx="2808287" cy="6477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300" b="1">
                <a:solidFill>
                  <a:srgbClr val="FF0000"/>
                </a:solidFill>
                <a:latin typeface="Calibri" pitchFamily="34" charset="0"/>
              </a:rPr>
              <a:t>CENTRAL GOV. SUPERVISION</a:t>
            </a:r>
          </a:p>
          <a:p>
            <a:pPr algn="ctr"/>
            <a:r>
              <a:rPr lang="fr-FR" sz="1200" b="1">
                <a:solidFill>
                  <a:srgbClr val="FF0000"/>
                </a:solidFill>
                <a:latin typeface="Calibri" pitchFamily="34" charset="0"/>
              </a:rPr>
              <a:t>= STEERING COMMITTEE AND SECRETARIAT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14313" y="5111752"/>
            <a:ext cx="2449512" cy="1486984"/>
            <a:chOff x="1791" y="2931"/>
            <a:chExt cx="1361" cy="855"/>
          </a:xfrm>
        </p:grpSpPr>
        <p:sp>
          <p:nvSpPr>
            <p:cNvPr id="9247" name="Oval 12"/>
            <p:cNvSpPr>
              <a:spLocks noChangeArrowheads="1"/>
            </p:cNvSpPr>
            <p:nvPr/>
          </p:nvSpPr>
          <p:spPr bwMode="auto">
            <a:xfrm>
              <a:off x="1882" y="2931"/>
              <a:ext cx="1179" cy="590"/>
            </a:xfrm>
            <a:prstGeom prst="ellipse">
              <a:avLst/>
            </a:pr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200" b="1">
                  <a:solidFill>
                    <a:srgbClr val="000000"/>
                  </a:solidFill>
                  <a:latin typeface="Calibri" pitchFamily="34" charset="0"/>
                </a:rPr>
                <a:t>SECRETARIAT</a:t>
              </a:r>
            </a:p>
          </p:txBody>
        </p:sp>
        <p:sp>
          <p:nvSpPr>
            <p:cNvPr id="9248" name="Text Box 13"/>
            <p:cNvSpPr txBox="1">
              <a:spLocks noChangeArrowheads="1"/>
            </p:cNvSpPr>
            <p:nvPr/>
          </p:nvSpPr>
          <p:spPr bwMode="auto">
            <a:xfrm>
              <a:off x="1791" y="3521"/>
              <a:ext cx="1361" cy="2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 b="1" dirty="0" err="1">
                  <a:solidFill>
                    <a:schemeClr val="bg1"/>
                  </a:solidFill>
                  <a:latin typeface="Calibri" pitchFamily="34" charset="0"/>
                </a:rPr>
                <a:t>Located</a:t>
              </a:r>
              <a:r>
                <a:rPr lang="fr-FR" sz="1200" b="1" dirty="0">
                  <a:solidFill>
                    <a:schemeClr val="bg1"/>
                  </a:solidFill>
                  <a:latin typeface="Calibri" pitchFamily="34" charset="0"/>
                </a:rPr>
                <a:t> in UDU - MLGRD </a:t>
              </a:r>
            </a:p>
            <a:p>
              <a:r>
                <a:rPr lang="fr-FR" sz="1200" b="1" dirty="0">
                  <a:solidFill>
                    <a:schemeClr val="bg1"/>
                  </a:solidFill>
                  <a:latin typeface="Calibri" pitchFamily="34" charset="0"/>
                </a:rPr>
                <a:t>(Policy </a:t>
              </a:r>
              <a:r>
                <a:rPr lang="fr-FR" sz="1200" b="1" dirty="0" err="1">
                  <a:solidFill>
                    <a:schemeClr val="bg1"/>
                  </a:solidFill>
                  <a:latin typeface="Calibri" pitchFamily="34" charset="0"/>
                </a:rPr>
                <a:t>Directorate</a:t>
              </a:r>
              <a:r>
                <a:rPr lang="fr-FR" sz="1200" b="1" dirty="0">
                  <a:solidFill>
                    <a:schemeClr val="bg1"/>
                  </a:solidFill>
                  <a:latin typeface="Calibri" pitchFamily="34" charset="0"/>
                </a:rPr>
                <a:t>) 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58775" y="3043238"/>
            <a:ext cx="1871663" cy="2382837"/>
            <a:chOff x="1882" y="1805"/>
            <a:chExt cx="1179" cy="1501"/>
          </a:xfrm>
        </p:grpSpPr>
        <p:cxnSp>
          <p:nvCxnSpPr>
            <p:cNvPr id="9243" name="AutoShape 15"/>
            <p:cNvCxnSpPr>
              <a:cxnSpLocks noChangeShapeType="1"/>
              <a:stCxn id="9241" idx="3"/>
            </p:cNvCxnSpPr>
            <p:nvPr/>
          </p:nvCxnSpPr>
          <p:spPr bwMode="auto">
            <a:xfrm flipH="1">
              <a:off x="2032" y="1875"/>
              <a:ext cx="31" cy="1431"/>
            </a:xfrm>
            <a:prstGeom prst="straightConnector1">
              <a:avLst/>
            </a:prstGeom>
            <a:noFill/>
            <a:ln w="25400">
              <a:solidFill>
                <a:srgbClr val="33CCCC"/>
              </a:solidFill>
              <a:prstDash val="sysDot"/>
              <a:round/>
              <a:headEnd/>
              <a:tailEnd type="triangle" w="med" len="med"/>
            </a:ln>
          </p:spPr>
        </p:cxnSp>
        <p:sp>
          <p:nvSpPr>
            <p:cNvPr id="9244" name="Text Box 16"/>
            <p:cNvSpPr txBox="1">
              <a:spLocks noChangeArrowheads="1"/>
            </p:cNvSpPr>
            <p:nvPr/>
          </p:nvSpPr>
          <p:spPr bwMode="auto">
            <a:xfrm>
              <a:off x="1882" y="2886"/>
              <a:ext cx="45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000" i="1">
                  <a:solidFill>
                    <a:srgbClr val="000000"/>
                  </a:solidFill>
                  <a:latin typeface="Calibri" pitchFamily="34" charset="0"/>
                </a:rPr>
                <a:t>Directs </a:t>
              </a:r>
            </a:p>
          </p:txBody>
        </p:sp>
        <p:cxnSp>
          <p:nvCxnSpPr>
            <p:cNvPr id="9245" name="AutoShape 17"/>
            <p:cNvCxnSpPr>
              <a:cxnSpLocks noChangeShapeType="1"/>
              <a:stCxn id="9247" idx="7"/>
              <a:endCxn id="9241" idx="5"/>
            </p:cNvCxnSpPr>
            <p:nvPr/>
          </p:nvCxnSpPr>
          <p:spPr bwMode="auto">
            <a:xfrm rot="16200000" flipV="1">
              <a:off x="2283" y="2450"/>
              <a:ext cx="1398" cy="107"/>
            </a:xfrm>
            <a:prstGeom prst="straightConnector1">
              <a:avLst/>
            </a:prstGeom>
            <a:noFill/>
            <a:ln w="25400">
              <a:solidFill>
                <a:srgbClr val="33CCCC"/>
              </a:solidFill>
              <a:prstDash val="sysDot"/>
              <a:round/>
              <a:headEnd/>
              <a:tailEnd type="triangle" w="med" len="med"/>
            </a:ln>
          </p:spPr>
        </p:cxnSp>
        <p:sp>
          <p:nvSpPr>
            <p:cNvPr id="9246" name="Text Box 18"/>
            <p:cNvSpPr txBox="1">
              <a:spLocks noChangeArrowheads="1"/>
            </p:cNvSpPr>
            <p:nvPr/>
          </p:nvSpPr>
          <p:spPr bwMode="auto">
            <a:xfrm>
              <a:off x="2653" y="2886"/>
              <a:ext cx="40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000" i="1">
                  <a:solidFill>
                    <a:srgbClr val="000000"/>
                  </a:solidFill>
                  <a:latin typeface="Calibri" pitchFamily="34" charset="0"/>
                </a:rPr>
                <a:t>Reports 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214313" y="2238375"/>
            <a:ext cx="2305050" cy="1774825"/>
            <a:chOff x="1791" y="1525"/>
            <a:chExt cx="1361" cy="1026"/>
          </a:xfrm>
        </p:grpSpPr>
        <p:sp>
          <p:nvSpPr>
            <p:cNvPr id="9241" name="Oval 20"/>
            <p:cNvSpPr>
              <a:spLocks noChangeArrowheads="1"/>
            </p:cNvSpPr>
            <p:nvPr/>
          </p:nvSpPr>
          <p:spPr bwMode="auto">
            <a:xfrm>
              <a:off x="1927" y="1525"/>
              <a:ext cx="1089" cy="545"/>
            </a:xfrm>
            <a:prstGeom prst="ellipse">
              <a:avLst/>
            </a:pr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200" b="1">
                  <a:solidFill>
                    <a:srgbClr val="000000"/>
                  </a:solidFill>
                  <a:latin typeface="Calibri" pitchFamily="34" charset="0"/>
                </a:rPr>
                <a:t>STEERING COMMITTEE</a:t>
              </a:r>
            </a:p>
          </p:txBody>
        </p:sp>
        <p:sp>
          <p:nvSpPr>
            <p:cNvPr id="9242" name="Text Box 21"/>
            <p:cNvSpPr txBox="1">
              <a:spLocks noChangeArrowheads="1"/>
            </p:cNvSpPr>
            <p:nvPr/>
          </p:nvSpPr>
          <p:spPr bwMode="auto">
            <a:xfrm>
              <a:off x="1791" y="2070"/>
              <a:ext cx="1361" cy="4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 b="1" dirty="0" err="1" smtClean="0">
                  <a:solidFill>
                    <a:srgbClr val="000000"/>
                  </a:solidFill>
                  <a:latin typeface="Calibri" pitchFamily="34" charset="0"/>
                </a:rPr>
                <a:t>Interstakeholder</a:t>
              </a:r>
              <a:r>
                <a:rPr lang="fr-FR" sz="1200" b="1" dirty="0" smtClean="0">
                  <a:solidFill>
                    <a:srgbClr val="000000"/>
                  </a:solidFill>
                  <a:latin typeface="Calibri" pitchFamily="34" charset="0"/>
                </a:rPr>
                <a:t>: </a:t>
              </a:r>
              <a:endParaRPr lang="fr-FR" sz="1200" b="1" dirty="0">
                <a:solidFill>
                  <a:srgbClr val="000000"/>
                </a:solidFill>
                <a:latin typeface="Calibri" pitchFamily="34" charset="0"/>
              </a:endParaRPr>
            </a:p>
            <a:p>
              <a:r>
                <a:rPr lang="fr-FR" sz="1200" b="1" dirty="0">
                  <a:solidFill>
                    <a:srgbClr val="000000"/>
                  </a:solidFill>
                  <a:latin typeface="Calibri" pitchFamily="34" charset="0"/>
                </a:rPr>
                <a:t>MLGRD, </a:t>
              </a:r>
              <a:r>
                <a:rPr lang="fr-FR" sz="1200" b="1" dirty="0" err="1">
                  <a:solidFill>
                    <a:srgbClr val="000000"/>
                  </a:solidFill>
                  <a:latin typeface="Calibri" pitchFamily="34" charset="0"/>
                </a:rPr>
                <a:t>MoFEP</a:t>
              </a:r>
              <a:r>
                <a:rPr lang="fr-FR" sz="1200" b="1" dirty="0">
                  <a:solidFill>
                    <a:srgbClr val="000000"/>
                  </a:solidFill>
                  <a:latin typeface="Calibri" pitchFamily="34" charset="0"/>
                </a:rPr>
                <a:t>, 4 </a:t>
              </a:r>
              <a:r>
                <a:rPr lang="fr-FR" sz="1200" b="1" dirty="0" err="1">
                  <a:solidFill>
                    <a:srgbClr val="000000"/>
                  </a:solidFill>
                  <a:latin typeface="Calibri" pitchFamily="34" charset="0"/>
                </a:rPr>
                <a:t>MMDAs</a:t>
              </a:r>
              <a:r>
                <a:rPr lang="fr-FR" sz="1200" b="1" dirty="0">
                  <a:solidFill>
                    <a:srgbClr val="000000"/>
                  </a:solidFill>
                  <a:latin typeface="Calibri" pitchFamily="34" charset="0"/>
                </a:rPr>
                <a:t>, NDPC, </a:t>
              </a:r>
              <a:r>
                <a:rPr lang="fr-FR" sz="1200" b="1" dirty="0" err="1">
                  <a:solidFill>
                    <a:srgbClr val="000000"/>
                  </a:solidFill>
                  <a:latin typeface="Calibri" pitchFamily="34" charset="0"/>
                </a:rPr>
                <a:t>MoE</a:t>
              </a:r>
              <a:r>
                <a:rPr lang="fr-FR" sz="1200" b="1" dirty="0">
                  <a:solidFill>
                    <a:srgbClr val="000000"/>
                  </a:solidFill>
                  <a:latin typeface="Calibri" pitchFamily="34" charset="0"/>
                </a:rPr>
                <a:t> (EPA, T&amp;C), LGS</a:t>
              </a:r>
            </a:p>
            <a:p>
              <a:endParaRPr lang="fr-FR" sz="12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6215063" y="2499991"/>
            <a:ext cx="2160588" cy="1782129"/>
            <a:chOff x="3938" y="1538"/>
            <a:chExt cx="1361" cy="1525"/>
          </a:xfrm>
        </p:grpSpPr>
        <p:sp>
          <p:nvSpPr>
            <p:cNvPr id="9239" name="Oval 23"/>
            <p:cNvSpPr>
              <a:spLocks noChangeArrowheads="1"/>
            </p:cNvSpPr>
            <p:nvPr/>
          </p:nvSpPr>
          <p:spPr bwMode="auto">
            <a:xfrm>
              <a:off x="3938" y="1538"/>
              <a:ext cx="1226" cy="544"/>
            </a:xfrm>
            <a:prstGeom prst="ellipse">
              <a:avLst/>
            </a:prstGeom>
            <a:solidFill>
              <a:srgbClr val="FF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200" b="1" dirty="0">
                  <a:solidFill>
                    <a:srgbClr val="000000"/>
                  </a:solidFill>
                  <a:latin typeface="Calibri" pitchFamily="34" charset="0"/>
                </a:rPr>
                <a:t>MANAGEMENT </a:t>
              </a:r>
            </a:p>
            <a:p>
              <a:pPr algn="ctr"/>
              <a:r>
                <a:rPr lang="fr-FR" sz="1200" b="1" dirty="0">
                  <a:solidFill>
                    <a:srgbClr val="000000"/>
                  </a:solidFill>
                  <a:latin typeface="Calibri" pitchFamily="34" charset="0"/>
                </a:rPr>
                <a:t>COMMITTEE</a:t>
              </a:r>
            </a:p>
          </p:txBody>
        </p:sp>
        <p:sp>
          <p:nvSpPr>
            <p:cNvPr id="9240" name="Text Box 24"/>
            <p:cNvSpPr txBox="1">
              <a:spLocks noChangeArrowheads="1"/>
            </p:cNvSpPr>
            <p:nvPr/>
          </p:nvSpPr>
          <p:spPr bwMode="auto">
            <a:xfrm>
              <a:off x="3938" y="2272"/>
              <a:ext cx="1361" cy="7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 err="1">
                  <a:solidFill>
                    <a:schemeClr val="bg1"/>
                  </a:solidFill>
                  <a:latin typeface="Calibri" pitchFamily="34" charset="0"/>
                </a:rPr>
                <a:t>Chaired</a:t>
              </a:r>
              <a:r>
                <a:rPr lang="fr-FR" sz="1200" b="1" dirty="0">
                  <a:solidFill>
                    <a:schemeClr val="bg1"/>
                  </a:solidFill>
                  <a:latin typeface="Calibri" pitchFamily="34" charset="0"/>
                </a:rPr>
                <a:t> by MCE  </a:t>
              </a:r>
            </a:p>
            <a:p>
              <a:pPr>
                <a:spcBef>
                  <a:spcPct val="50000"/>
                </a:spcBef>
              </a:pPr>
              <a:r>
                <a:rPr lang="fr-FR" sz="1200" b="1" dirty="0">
                  <a:solidFill>
                    <a:schemeClr val="bg1"/>
                  </a:solidFill>
                  <a:latin typeface="Calibri" pitchFamily="34" charset="0"/>
                </a:rPr>
                <a:t>MCD +  </a:t>
              </a:r>
              <a:r>
                <a:rPr lang="fr-FR" sz="1200" b="1" dirty="0" err="1">
                  <a:solidFill>
                    <a:schemeClr val="bg1"/>
                  </a:solidFill>
                  <a:latin typeface="Calibri" pitchFamily="34" charset="0"/>
                </a:rPr>
                <a:t>heads</a:t>
              </a:r>
              <a:r>
                <a:rPr lang="fr-FR" sz="1200" b="1" dirty="0">
                  <a:solidFill>
                    <a:schemeClr val="bg1"/>
                  </a:solidFill>
                  <a:latin typeface="Calibri" pitchFamily="34" charset="0"/>
                </a:rPr>
                <a:t> of </a:t>
              </a:r>
              <a:r>
                <a:rPr lang="fr-FR" sz="1200" b="1" dirty="0" err="1">
                  <a:solidFill>
                    <a:schemeClr val="bg1"/>
                  </a:solidFill>
                  <a:latin typeface="Calibri" pitchFamily="34" charset="0"/>
                </a:rPr>
                <a:t>technical</a:t>
              </a:r>
              <a:r>
                <a:rPr lang="fr-FR" sz="1200" b="1" dirty="0">
                  <a:solidFill>
                    <a:schemeClr val="bg1"/>
                  </a:solidFill>
                  <a:latin typeface="Calibri" pitchFamily="34" charset="0"/>
                </a:rPr>
                <a:t> services (</a:t>
              </a:r>
              <a:r>
                <a:rPr lang="fr-FR" sz="1200" b="1" dirty="0" err="1">
                  <a:solidFill>
                    <a:schemeClr val="bg1"/>
                  </a:solidFill>
                  <a:latin typeface="Calibri" pitchFamily="34" charset="0"/>
                </a:rPr>
                <a:t>decentralised</a:t>
              </a:r>
              <a:r>
                <a:rPr lang="fr-FR" sz="1200" b="1" dirty="0">
                  <a:solidFill>
                    <a:schemeClr val="bg1"/>
                  </a:solidFill>
                  <a:latin typeface="Calibri" pitchFamily="34" charset="0"/>
                </a:rPr>
                <a:t> and line </a:t>
              </a:r>
              <a:r>
                <a:rPr lang="fr-FR" sz="1200" b="1" dirty="0" err="1">
                  <a:solidFill>
                    <a:schemeClr val="bg1"/>
                  </a:solidFill>
                  <a:latin typeface="Calibri" pitchFamily="34" charset="0"/>
                </a:rPr>
                <a:t>departments</a:t>
              </a:r>
              <a:r>
                <a:rPr lang="fr-FR" sz="1200" b="1" dirty="0">
                  <a:solidFill>
                    <a:srgbClr val="000000"/>
                  </a:solidFill>
                  <a:latin typeface="Calibri" pitchFamily="34" charset="0"/>
                </a:rPr>
                <a:t>)</a:t>
              </a:r>
              <a:endParaRPr lang="fr-FR" sz="10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6048375" y="4543425"/>
            <a:ext cx="2590800" cy="1150938"/>
            <a:chOff x="3923" y="3294"/>
            <a:chExt cx="1497" cy="723"/>
          </a:xfrm>
        </p:grpSpPr>
        <p:sp>
          <p:nvSpPr>
            <p:cNvPr id="9237" name="Oval 28"/>
            <p:cNvSpPr>
              <a:spLocks noChangeArrowheads="1"/>
            </p:cNvSpPr>
            <p:nvPr/>
          </p:nvSpPr>
          <p:spPr bwMode="auto">
            <a:xfrm>
              <a:off x="4105" y="3294"/>
              <a:ext cx="1134" cy="544"/>
            </a:xfrm>
            <a:prstGeom prst="ellipse">
              <a:avLst/>
            </a:prstGeom>
            <a:solidFill>
              <a:srgbClr val="FF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200" b="1">
                  <a:solidFill>
                    <a:srgbClr val="000000"/>
                  </a:solidFill>
                  <a:latin typeface="Calibri" pitchFamily="34" charset="0"/>
                </a:rPr>
                <a:t>GUMPP COORDINATION TEAM</a:t>
              </a:r>
            </a:p>
            <a:p>
              <a:pPr algn="ctr"/>
              <a:endParaRPr lang="fr-FR" sz="12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9238" name="Text Box 29"/>
            <p:cNvSpPr txBox="1">
              <a:spLocks noChangeArrowheads="1"/>
            </p:cNvSpPr>
            <p:nvPr/>
          </p:nvSpPr>
          <p:spPr bwMode="auto">
            <a:xfrm>
              <a:off x="3923" y="3838"/>
              <a:ext cx="1497" cy="1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 err="1">
                  <a:solidFill>
                    <a:schemeClr val="bg1"/>
                  </a:solidFill>
                  <a:latin typeface="Calibri" pitchFamily="34" charset="0"/>
                </a:rPr>
                <a:t>Technical</a:t>
              </a:r>
              <a:r>
                <a:rPr lang="fr-FR" sz="1200" b="1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fr-FR" sz="1200" b="1" dirty="0" err="1">
                  <a:solidFill>
                    <a:schemeClr val="bg1"/>
                  </a:solidFill>
                  <a:latin typeface="Calibri" pitchFamily="34" charset="0"/>
                </a:rPr>
                <a:t>departments</a:t>
              </a:r>
              <a:r>
                <a:rPr lang="fr-FR" sz="1200" b="1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5429257" y="2786058"/>
            <a:ext cx="3959225" cy="2160588"/>
            <a:chOff x="3425" y="1576"/>
            <a:chExt cx="2494" cy="952"/>
          </a:xfrm>
        </p:grpSpPr>
        <p:cxnSp>
          <p:nvCxnSpPr>
            <p:cNvPr id="9233" name="AutoShape 31"/>
            <p:cNvCxnSpPr>
              <a:cxnSpLocks noChangeShapeType="1"/>
            </p:cNvCxnSpPr>
            <p:nvPr/>
          </p:nvCxnSpPr>
          <p:spPr bwMode="auto">
            <a:xfrm rot="10800000" flipH="1" flipV="1">
              <a:off x="3920" y="1576"/>
              <a:ext cx="92" cy="952"/>
            </a:xfrm>
            <a:prstGeom prst="bentConnector3">
              <a:avLst>
                <a:gd name="adj1" fmla="val -373262"/>
              </a:avLst>
            </a:prstGeom>
            <a:noFill/>
            <a:ln w="25400">
              <a:solidFill>
                <a:srgbClr val="993366"/>
              </a:solidFill>
              <a:prstDash val="sysDot"/>
              <a:miter lim="800000"/>
              <a:headEnd/>
              <a:tailEnd type="triangle" w="med" len="med"/>
            </a:ln>
          </p:spPr>
        </p:cxnSp>
        <p:cxnSp>
          <p:nvCxnSpPr>
            <p:cNvPr id="9234" name="AutoShape 32"/>
            <p:cNvCxnSpPr>
              <a:cxnSpLocks noChangeShapeType="1"/>
            </p:cNvCxnSpPr>
            <p:nvPr/>
          </p:nvCxnSpPr>
          <p:spPr bwMode="auto">
            <a:xfrm flipH="1" flipV="1">
              <a:off x="5153" y="1576"/>
              <a:ext cx="46" cy="952"/>
            </a:xfrm>
            <a:prstGeom prst="bentConnector3">
              <a:avLst>
                <a:gd name="adj1" fmla="val -606523"/>
              </a:avLst>
            </a:prstGeom>
            <a:noFill/>
            <a:ln w="25400">
              <a:solidFill>
                <a:srgbClr val="993366"/>
              </a:solidFill>
              <a:prstDash val="sysDot"/>
              <a:miter lim="800000"/>
              <a:headEnd/>
              <a:tailEnd type="triangle" w="med" len="med"/>
            </a:ln>
          </p:spPr>
        </p:cxnSp>
        <p:sp>
          <p:nvSpPr>
            <p:cNvPr id="9235" name="Text Box 33"/>
            <p:cNvSpPr txBox="1">
              <a:spLocks noChangeArrowheads="1"/>
            </p:cNvSpPr>
            <p:nvPr/>
          </p:nvSpPr>
          <p:spPr bwMode="auto">
            <a:xfrm>
              <a:off x="3425" y="2017"/>
              <a:ext cx="407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000" i="1" dirty="0" err="1">
                  <a:solidFill>
                    <a:schemeClr val="bg1"/>
                  </a:solidFill>
                  <a:latin typeface="+mj-lt"/>
                </a:rPr>
                <a:t>Leads</a:t>
              </a:r>
              <a:endParaRPr lang="fr-FR" sz="1000" i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236" name="Text Box 34"/>
            <p:cNvSpPr txBox="1">
              <a:spLocks noChangeArrowheads="1"/>
            </p:cNvSpPr>
            <p:nvPr/>
          </p:nvSpPr>
          <p:spPr bwMode="auto">
            <a:xfrm>
              <a:off x="5329" y="1888"/>
              <a:ext cx="59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000" i="1" dirty="0">
                  <a:solidFill>
                    <a:schemeClr val="bg1"/>
                  </a:solidFill>
                  <a:latin typeface="+mj-lt"/>
                </a:rPr>
                <a:t>Supports </a:t>
              </a:r>
            </a:p>
          </p:txBody>
        </p:sp>
      </p:grpSp>
      <p:sp>
        <p:nvSpPr>
          <p:cNvPr id="36903" name="Rectangle 39"/>
          <p:cNvSpPr>
            <a:spLocks noChangeArrowheads="1"/>
          </p:cNvSpPr>
          <p:nvPr/>
        </p:nvSpPr>
        <p:spPr bwMode="auto">
          <a:xfrm>
            <a:off x="6191250" y="1519238"/>
            <a:ext cx="2592388" cy="57467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 sz="1400" b="1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r>
              <a:rPr lang="fr-FR" sz="1400" b="1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fr-FR" sz="1400" b="1">
                <a:solidFill>
                  <a:srgbClr val="FF0000"/>
                </a:solidFill>
                <a:latin typeface="Calibri" pitchFamily="34" charset="0"/>
              </a:rPr>
              <a:t>OWNERSHIP &amp; IMPLEMENTATION</a:t>
            </a:r>
          </a:p>
          <a:p>
            <a:pPr algn="ctr"/>
            <a:r>
              <a:rPr lang="fr-FR" sz="1400" b="1">
                <a:solidFill>
                  <a:srgbClr val="FF0000"/>
                </a:solidFill>
                <a:latin typeface="Calibri" pitchFamily="34" charset="0"/>
              </a:rPr>
              <a:t>IN EACH CITY</a:t>
            </a:r>
          </a:p>
          <a:p>
            <a:pPr algn="ctr"/>
            <a:r>
              <a:rPr lang="fr-FR" sz="1400" b="1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pPr algn="ctr"/>
            <a:endParaRPr lang="fr-FR" sz="14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230" name="Oval 40"/>
          <p:cNvSpPr>
            <a:spLocks noChangeArrowheads="1"/>
          </p:cNvSpPr>
          <p:nvPr/>
        </p:nvSpPr>
        <p:spPr bwMode="auto">
          <a:xfrm>
            <a:off x="3428992" y="5572140"/>
            <a:ext cx="2016125" cy="719137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200" b="1" dirty="0" smtClean="0">
                <a:solidFill>
                  <a:srgbClr val="000000"/>
                </a:solidFill>
                <a:latin typeface="Calibri" pitchFamily="34" charset="0"/>
              </a:rPr>
              <a:t>CAPACITY </a:t>
            </a:r>
            <a:r>
              <a:rPr lang="fr-FR" sz="1200" b="1" dirty="0">
                <a:solidFill>
                  <a:srgbClr val="000000"/>
                </a:solidFill>
                <a:latin typeface="Calibri" pitchFamily="34" charset="0"/>
              </a:rPr>
              <a:t>BUILDING &amp;</a:t>
            </a:r>
          </a:p>
          <a:p>
            <a:pPr algn="ctr"/>
            <a:r>
              <a:rPr lang="fr-FR" sz="1200" b="1" dirty="0">
                <a:solidFill>
                  <a:srgbClr val="000000"/>
                </a:solidFill>
                <a:latin typeface="Calibri" pitchFamily="34" charset="0"/>
              </a:rPr>
              <a:t>TRAINING  BUDGET</a:t>
            </a:r>
          </a:p>
        </p:txBody>
      </p:sp>
      <p:sp>
        <p:nvSpPr>
          <p:cNvPr id="9231" name="Text Box 41"/>
          <p:cNvSpPr txBox="1">
            <a:spLocks noChangeArrowheads="1"/>
          </p:cNvSpPr>
          <p:nvPr/>
        </p:nvSpPr>
        <p:spPr bwMode="auto">
          <a:xfrm>
            <a:off x="6048375" y="5694363"/>
            <a:ext cx="2592388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 dirty="0" err="1">
                <a:solidFill>
                  <a:schemeClr val="bg1"/>
                </a:solidFill>
                <a:latin typeface="Calibri" pitchFamily="34" charset="0"/>
              </a:rPr>
              <a:t>Including</a:t>
            </a:r>
            <a:r>
              <a:rPr lang="fr-FR" sz="12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fr-FR" sz="1200" b="1" dirty="0" err="1" smtClean="0">
                <a:solidFill>
                  <a:schemeClr val="bg1"/>
                </a:solidFill>
                <a:latin typeface="Calibri" pitchFamily="34" charset="0"/>
              </a:rPr>
              <a:t>project</a:t>
            </a:r>
            <a:r>
              <a:rPr lang="fr-FR" sz="12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fr-FR" sz="1200" b="1" dirty="0" err="1">
                <a:solidFill>
                  <a:schemeClr val="bg1"/>
                </a:solidFill>
                <a:latin typeface="Calibri" pitchFamily="34" charset="0"/>
              </a:rPr>
              <a:t>supervisors</a:t>
            </a:r>
            <a:endParaRPr lang="fr-FR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  <p:bldP spid="36874" grpId="0" animBg="1"/>
      <p:bldP spid="3690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b="1" dirty="0" smtClean="0">
                <a:latin typeface="+mn-lt"/>
                <a:cs typeface="Arial" charset="0"/>
              </a:rPr>
              <a:t>Financial</a:t>
            </a:r>
            <a:r>
              <a:rPr lang="fr-FR" b="1" dirty="0" smtClean="0">
                <a:latin typeface="+mn-lt"/>
              </a:rPr>
              <a:t> </a:t>
            </a:r>
            <a:r>
              <a:rPr lang="fr-FR" b="1" dirty="0" err="1" smtClean="0">
                <a:latin typeface="+mn-lt"/>
              </a:rPr>
              <a:t>flows</a:t>
            </a:r>
            <a:r>
              <a:rPr lang="fr-FR" b="1" dirty="0" smtClean="0">
                <a:latin typeface="+mn-lt"/>
              </a:rPr>
              <a:t> - </a:t>
            </a:r>
            <a:r>
              <a:rPr lang="fr-FR" b="1" dirty="0" err="1" smtClean="0">
                <a:latin typeface="+mn-lt"/>
              </a:rPr>
              <a:t>overall</a:t>
            </a:r>
            <a:r>
              <a:rPr lang="fr-FR" b="1" dirty="0" smtClean="0">
                <a:latin typeface="+mn-lt"/>
              </a:rPr>
              <a:t> </a:t>
            </a:r>
            <a:r>
              <a:rPr lang="fr-FR" b="1" dirty="0" err="1" smtClean="0">
                <a:latin typeface="+mn-lt"/>
              </a:rPr>
              <a:t>mechanisms</a:t>
            </a:r>
            <a:r>
              <a:rPr lang="fr-FR" b="1" dirty="0" smtClean="0">
                <a:latin typeface="+mn-lt"/>
              </a:rPr>
              <a:t> 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6804025" y="1557338"/>
            <a:ext cx="1008063" cy="503237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>
                <a:solidFill>
                  <a:srgbClr val="FFFFFF"/>
                </a:solidFill>
                <a:latin typeface="+mn-lt"/>
              </a:rPr>
              <a:t>MOFEP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804025" y="2924175"/>
            <a:ext cx="1008063" cy="503238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>
                <a:solidFill>
                  <a:srgbClr val="FFFFFF"/>
                </a:solidFill>
                <a:latin typeface="+mn-lt"/>
              </a:rPr>
              <a:t>MLGRD</a:t>
            </a: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6286512" y="2205038"/>
            <a:ext cx="2000263" cy="431800"/>
          </a:xfrm>
          <a:prstGeom prst="flowChartAlternateProcess">
            <a:avLst/>
          </a:prstGeom>
          <a:solidFill>
            <a:srgbClr val="FFCC00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50" b="1" dirty="0" err="1">
                <a:solidFill>
                  <a:srgbClr val="000000"/>
                </a:solidFill>
                <a:latin typeface="+mn-lt"/>
              </a:rPr>
              <a:t>Opening</a:t>
            </a:r>
            <a:r>
              <a:rPr lang="fr-FR" sz="1050" b="1" dirty="0">
                <a:solidFill>
                  <a:srgbClr val="000000"/>
                </a:solidFill>
                <a:latin typeface="+mn-lt"/>
              </a:rPr>
              <a:t> of BOG </a:t>
            </a:r>
            <a:r>
              <a:rPr lang="fr-FR" sz="1050" b="1" dirty="0" err="1">
                <a:solidFill>
                  <a:srgbClr val="000000"/>
                </a:solidFill>
                <a:latin typeface="+mn-lt"/>
              </a:rPr>
              <a:t>bank</a:t>
            </a:r>
            <a:r>
              <a:rPr lang="fr-FR" sz="105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+mn-lt"/>
              </a:rPr>
              <a:t>account</a:t>
            </a:r>
            <a:r>
              <a:rPr lang="fr-FR" sz="1050" b="1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pPr algn="ctr"/>
            <a:r>
              <a:rPr lang="fr-FR" sz="1050" b="1" dirty="0">
                <a:solidFill>
                  <a:srgbClr val="000000"/>
                </a:solidFill>
                <a:latin typeface="+mn-lt"/>
              </a:rPr>
              <a:t>in Euro and </a:t>
            </a:r>
            <a:r>
              <a:rPr lang="fr-FR" sz="1050" b="1" dirty="0" smtClean="0">
                <a:solidFill>
                  <a:srgbClr val="000000"/>
                </a:solidFill>
                <a:latin typeface="+mn-lt"/>
              </a:rPr>
              <a:t>cedi</a:t>
            </a:r>
            <a:endParaRPr lang="fr-FR" sz="105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6500826" y="3789363"/>
            <a:ext cx="1643073" cy="504825"/>
          </a:xfrm>
          <a:prstGeom prst="flowChartAlternateProcess">
            <a:avLst/>
          </a:prstGeom>
          <a:solidFill>
            <a:srgbClr val="FFCC00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100" b="1" dirty="0" err="1">
                <a:solidFill>
                  <a:srgbClr val="000000"/>
                </a:solidFill>
                <a:latin typeface="+mn-lt"/>
              </a:rPr>
              <a:t>Opening</a:t>
            </a:r>
            <a:r>
              <a:rPr lang="fr-FR" sz="1100" b="1" dirty="0">
                <a:solidFill>
                  <a:srgbClr val="000000"/>
                </a:solidFill>
                <a:latin typeface="+mn-lt"/>
              </a:rPr>
              <a:t> of MMDA </a:t>
            </a:r>
          </a:p>
          <a:p>
            <a:pPr algn="ctr"/>
            <a:r>
              <a:rPr lang="fr-FR" sz="1100" b="1" dirty="0" err="1">
                <a:solidFill>
                  <a:srgbClr val="000000"/>
                </a:solidFill>
                <a:latin typeface="+mn-lt"/>
              </a:rPr>
              <a:t>bank</a:t>
            </a:r>
            <a:r>
              <a:rPr lang="fr-FR" sz="11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1100" b="1" dirty="0" err="1">
                <a:solidFill>
                  <a:srgbClr val="000000"/>
                </a:solidFill>
                <a:latin typeface="+mn-lt"/>
              </a:rPr>
              <a:t>account</a:t>
            </a:r>
            <a:r>
              <a:rPr lang="fr-FR" sz="1100" b="1" dirty="0">
                <a:solidFill>
                  <a:srgbClr val="000000"/>
                </a:solidFill>
                <a:latin typeface="+mn-lt"/>
              </a:rPr>
              <a:t> in cedis</a:t>
            </a: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5508625" y="5229225"/>
            <a:ext cx="1368425" cy="366713"/>
          </a:xfrm>
          <a:prstGeom prst="flowChartAlternateProcess">
            <a:avLst/>
          </a:prstGeom>
          <a:solidFill>
            <a:srgbClr val="FFCC00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100" b="1" dirty="0" err="1">
                <a:solidFill>
                  <a:srgbClr val="000000"/>
                </a:solidFill>
                <a:latin typeface="+mn-lt"/>
              </a:rPr>
              <a:t>Opening</a:t>
            </a:r>
            <a:r>
              <a:rPr lang="fr-FR" sz="1100" b="1" dirty="0">
                <a:solidFill>
                  <a:srgbClr val="000000"/>
                </a:solidFill>
                <a:latin typeface="+mn-lt"/>
              </a:rPr>
              <a:t> of</a:t>
            </a:r>
          </a:p>
          <a:p>
            <a:pPr algn="ctr"/>
            <a:r>
              <a:rPr lang="fr-FR" sz="1100" b="1" dirty="0" err="1">
                <a:solidFill>
                  <a:srgbClr val="000000"/>
                </a:solidFill>
                <a:latin typeface="+mn-lt"/>
              </a:rPr>
              <a:t>bank</a:t>
            </a:r>
            <a:r>
              <a:rPr lang="fr-FR" sz="11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1100" b="1" dirty="0" err="1">
                <a:solidFill>
                  <a:srgbClr val="000000"/>
                </a:solidFill>
                <a:latin typeface="+mn-lt"/>
              </a:rPr>
              <a:t>account</a:t>
            </a:r>
            <a:r>
              <a:rPr lang="fr-FR" sz="1100" b="1" dirty="0">
                <a:solidFill>
                  <a:srgbClr val="000000"/>
                </a:solidFill>
                <a:latin typeface="+mn-lt"/>
              </a:rPr>
              <a:t> in cedi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5580063" y="4724400"/>
            <a:ext cx="1260475" cy="388938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>
                <a:solidFill>
                  <a:srgbClr val="FFFFFF"/>
                </a:solidFill>
                <a:latin typeface="+mn-lt"/>
              </a:rPr>
              <a:t>Tamale</a:t>
            </a:r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3852863" y="5235575"/>
            <a:ext cx="1368425" cy="360363"/>
          </a:xfrm>
          <a:prstGeom prst="flowChartAlternateProcess">
            <a:avLst/>
          </a:prstGeom>
          <a:solidFill>
            <a:srgbClr val="FFCC00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100" b="1" dirty="0" err="1">
                <a:solidFill>
                  <a:srgbClr val="000000"/>
                </a:solidFill>
                <a:latin typeface="+mn-lt"/>
              </a:rPr>
              <a:t>Opening</a:t>
            </a:r>
            <a:r>
              <a:rPr lang="fr-FR" sz="1100" b="1" dirty="0">
                <a:solidFill>
                  <a:srgbClr val="000000"/>
                </a:solidFill>
                <a:latin typeface="+mn-lt"/>
              </a:rPr>
              <a:t> of</a:t>
            </a:r>
          </a:p>
          <a:p>
            <a:pPr algn="ctr"/>
            <a:r>
              <a:rPr lang="fr-FR" sz="1100" b="1" dirty="0" err="1">
                <a:solidFill>
                  <a:srgbClr val="000000"/>
                </a:solidFill>
                <a:latin typeface="+mn-lt"/>
              </a:rPr>
              <a:t>bank</a:t>
            </a:r>
            <a:r>
              <a:rPr lang="fr-FR" sz="11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1100" b="1" dirty="0" err="1">
                <a:solidFill>
                  <a:srgbClr val="000000"/>
                </a:solidFill>
                <a:latin typeface="+mn-lt"/>
              </a:rPr>
              <a:t>account</a:t>
            </a:r>
            <a:r>
              <a:rPr lang="fr-FR" sz="1100" b="1" dirty="0">
                <a:solidFill>
                  <a:srgbClr val="000000"/>
                </a:solidFill>
                <a:latin typeface="+mn-lt"/>
              </a:rPr>
              <a:t> in cedi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924300" y="4724400"/>
            <a:ext cx="1260475" cy="431800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>
                <a:solidFill>
                  <a:srgbClr val="FFFFFF"/>
                </a:solidFill>
                <a:latin typeface="+mn-lt"/>
              </a:rPr>
              <a:t>Sek-Takoradi</a:t>
            </a:r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7164388" y="5235575"/>
            <a:ext cx="1368425" cy="360363"/>
          </a:xfrm>
          <a:prstGeom prst="flowChartAlternateProcess">
            <a:avLst/>
          </a:prstGeom>
          <a:solidFill>
            <a:srgbClr val="FFCC00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100" b="1" dirty="0" err="1">
                <a:solidFill>
                  <a:srgbClr val="000000"/>
                </a:solidFill>
                <a:latin typeface="+mn-lt"/>
              </a:rPr>
              <a:t>Opening</a:t>
            </a:r>
            <a:r>
              <a:rPr lang="fr-FR" sz="1100" b="1" dirty="0">
                <a:solidFill>
                  <a:srgbClr val="000000"/>
                </a:solidFill>
                <a:latin typeface="+mn-lt"/>
              </a:rPr>
              <a:t> of</a:t>
            </a:r>
          </a:p>
          <a:p>
            <a:pPr algn="ctr"/>
            <a:r>
              <a:rPr lang="fr-FR" sz="1100" b="1" dirty="0" err="1">
                <a:solidFill>
                  <a:srgbClr val="000000"/>
                </a:solidFill>
                <a:latin typeface="+mn-lt"/>
              </a:rPr>
              <a:t>bank</a:t>
            </a:r>
            <a:r>
              <a:rPr lang="fr-FR" sz="11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1100" b="1" dirty="0" err="1">
                <a:solidFill>
                  <a:srgbClr val="000000"/>
                </a:solidFill>
                <a:latin typeface="+mn-lt"/>
              </a:rPr>
              <a:t>account</a:t>
            </a:r>
            <a:r>
              <a:rPr lang="fr-FR" sz="1100" b="1" dirty="0">
                <a:solidFill>
                  <a:srgbClr val="000000"/>
                </a:solidFill>
                <a:latin typeface="+mn-lt"/>
              </a:rPr>
              <a:t> in cedi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7235825" y="4724400"/>
            <a:ext cx="1260475" cy="431800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>
                <a:solidFill>
                  <a:srgbClr val="FFFFFF"/>
                </a:solidFill>
                <a:latin typeface="+mn-lt"/>
              </a:rPr>
              <a:t>Ho</a:t>
            </a:r>
          </a:p>
        </p:txBody>
      </p:sp>
      <p:sp>
        <p:nvSpPr>
          <p:cNvPr id="10253" name="AutoShape 13"/>
          <p:cNvSpPr>
            <a:spLocks noChangeArrowheads="1"/>
          </p:cNvSpPr>
          <p:nvPr/>
        </p:nvSpPr>
        <p:spPr bwMode="auto">
          <a:xfrm>
            <a:off x="2124075" y="5235575"/>
            <a:ext cx="1368425" cy="360363"/>
          </a:xfrm>
          <a:prstGeom prst="flowChartAlternateProcess">
            <a:avLst/>
          </a:prstGeom>
          <a:solidFill>
            <a:srgbClr val="FFCC00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100" b="1" dirty="0" err="1">
                <a:solidFill>
                  <a:srgbClr val="000000"/>
                </a:solidFill>
                <a:latin typeface="+mn-lt"/>
              </a:rPr>
              <a:t>Opening</a:t>
            </a:r>
            <a:r>
              <a:rPr lang="fr-FR" sz="1100" b="1" dirty="0">
                <a:solidFill>
                  <a:srgbClr val="000000"/>
                </a:solidFill>
                <a:latin typeface="+mn-lt"/>
              </a:rPr>
              <a:t> of</a:t>
            </a:r>
          </a:p>
          <a:p>
            <a:pPr algn="ctr"/>
            <a:r>
              <a:rPr lang="fr-FR" sz="1100" b="1" dirty="0" err="1">
                <a:solidFill>
                  <a:srgbClr val="000000"/>
                </a:solidFill>
                <a:latin typeface="+mn-lt"/>
              </a:rPr>
              <a:t>bank</a:t>
            </a:r>
            <a:r>
              <a:rPr lang="fr-FR" sz="11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1100" b="1" dirty="0" err="1">
                <a:solidFill>
                  <a:srgbClr val="000000"/>
                </a:solidFill>
                <a:latin typeface="+mn-lt"/>
              </a:rPr>
              <a:t>account</a:t>
            </a:r>
            <a:r>
              <a:rPr lang="fr-FR" sz="1100" b="1" dirty="0">
                <a:solidFill>
                  <a:srgbClr val="000000"/>
                </a:solidFill>
                <a:latin typeface="+mn-lt"/>
              </a:rPr>
              <a:t> in cedi</a:t>
            </a: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2195513" y="4724400"/>
            <a:ext cx="1260475" cy="431800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>
                <a:solidFill>
                  <a:srgbClr val="FFFFFF"/>
                </a:solidFill>
                <a:latin typeface="+mn-lt"/>
              </a:rPr>
              <a:t>Kumasi</a:t>
            </a:r>
          </a:p>
        </p:txBody>
      </p:sp>
      <p:cxnSp>
        <p:nvCxnSpPr>
          <p:cNvPr id="10255" name="AutoShape 15"/>
          <p:cNvCxnSpPr>
            <a:cxnSpLocks noChangeShapeType="1"/>
            <a:stCxn id="10243" idx="2"/>
            <a:endCxn id="10245" idx="0"/>
          </p:cNvCxnSpPr>
          <p:nvPr/>
        </p:nvCxnSpPr>
        <p:spPr bwMode="auto">
          <a:xfrm rot="5400000">
            <a:off x="7225120" y="2122100"/>
            <a:ext cx="144463" cy="214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56" name="AutoShape 16"/>
          <p:cNvCxnSpPr>
            <a:cxnSpLocks noChangeShapeType="1"/>
            <a:stCxn id="10244" idx="2"/>
            <a:endCxn id="10246" idx="0"/>
          </p:cNvCxnSpPr>
          <p:nvPr/>
        </p:nvCxnSpPr>
        <p:spPr bwMode="auto">
          <a:xfrm rot="16200000" flipH="1">
            <a:off x="7134235" y="3601235"/>
            <a:ext cx="361950" cy="143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57" name="AutoShape 17"/>
          <p:cNvCxnSpPr>
            <a:cxnSpLocks noChangeShapeType="1"/>
            <a:stCxn id="10245" idx="2"/>
            <a:endCxn id="10244" idx="0"/>
          </p:cNvCxnSpPr>
          <p:nvPr/>
        </p:nvCxnSpPr>
        <p:spPr bwMode="auto">
          <a:xfrm rot="16200000" flipH="1">
            <a:off x="7153682" y="2769799"/>
            <a:ext cx="287337" cy="214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755650" y="1700213"/>
            <a:ext cx="936625" cy="304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b="1">
                <a:solidFill>
                  <a:srgbClr val="FFFFFF"/>
                </a:solidFill>
                <a:latin typeface="+mn-lt"/>
              </a:rPr>
              <a:t>AFD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3348038" y="1603375"/>
            <a:ext cx="1795466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i="1" dirty="0" err="1">
                <a:solidFill>
                  <a:srgbClr val="000000"/>
                </a:solidFill>
                <a:latin typeface="+mn-lt"/>
              </a:rPr>
              <a:t>Highly</a:t>
            </a:r>
            <a:r>
              <a:rPr lang="fr-FR" sz="1200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1200" i="1" dirty="0" err="1">
                <a:solidFill>
                  <a:srgbClr val="000000"/>
                </a:solidFill>
                <a:latin typeface="+mn-lt"/>
              </a:rPr>
              <a:t>concessional</a:t>
            </a:r>
            <a:r>
              <a:rPr lang="fr-FR" sz="1200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1200" i="1" dirty="0" err="1">
                <a:solidFill>
                  <a:srgbClr val="000000"/>
                </a:solidFill>
                <a:latin typeface="+mn-lt"/>
              </a:rPr>
              <a:t>loan</a:t>
            </a:r>
            <a:r>
              <a:rPr lang="fr-FR" sz="1200" i="1" dirty="0">
                <a:solidFill>
                  <a:srgbClr val="000000"/>
                </a:solidFill>
                <a:latin typeface="+mn-lt"/>
              </a:rPr>
              <a:t> + </a:t>
            </a:r>
            <a:r>
              <a:rPr lang="fr-FR" sz="1200" i="1" dirty="0" err="1" smtClean="0">
                <a:solidFill>
                  <a:srgbClr val="000000"/>
                </a:solidFill>
                <a:latin typeface="+mn-lt"/>
              </a:rPr>
              <a:t>small</a:t>
            </a:r>
            <a:r>
              <a:rPr lang="fr-FR" sz="1200" i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1200" i="1" dirty="0" err="1" smtClean="0">
                <a:solidFill>
                  <a:srgbClr val="000000"/>
                </a:solidFill>
                <a:latin typeface="+mn-lt"/>
              </a:rPr>
              <a:t>capacity</a:t>
            </a:r>
            <a:r>
              <a:rPr lang="fr-FR" sz="1200" i="1" dirty="0" smtClean="0">
                <a:solidFill>
                  <a:srgbClr val="000000"/>
                </a:solidFill>
                <a:latin typeface="+mn-lt"/>
              </a:rPr>
              <a:t>  building </a:t>
            </a:r>
            <a:r>
              <a:rPr lang="fr-FR" sz="1200" i="1" dirty="0" err="1">
                <a:solidFill>
                  <a:srgbClr val="000000"/>
                </a:solidFill>
                <a:latin typeface="+mn-lt"/>
              </a:rPr>
              <a:t>grant</a:t>
            </a:r>
            <a:endParaRPr lang="fr-FR" sz="1200" i="1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10260" name="AutoShape 20"/>
          <p:cNvCxnSpPr>
            <a:cxnSpLocks noChangeShapeType="1"/>
            <a:stCxn id="10258" idx="3"/>
            <a:endCxn id="10243" idx="1"/>
          </p:cNvCxnSpPr>
          <p:nvPr/>
        </p:nvCxnSpPr>
        <p:spPr bwMode="auto">
          <a:xfrm flipV="1">
            <a:off x="1692275" y="1809750"/>
            <a:ext cx="5111750" cy="428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261" name="Line 21"/>
          <p:cNvSpPr>
            <a:spLocks noChangeShapeType="1"/>
          </p:cNvSpPr>
          <p:nvPr/>
        </p:nvSpPr>
        <p:spPr bwMode="auto">
          <a:xfrm>
            <a:off x="8675688" y="1773238"/>
            <a:ext cx="0" cy="4895850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nl-NL">
              <a:latin typeface="+mn-lt"/>
            </a:endParaRP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8099425" y="2492375"/>
            <a:ext cx="1044575" cy="1361911"/>
          </a:xfrm>
          <a:prstGeom prst="rect">
            <a:avLst/>
          </a:prstGeom>
          <a:solidFill>
            <a:schemeClr val="bg1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100" b="1" dirty="0" err="1">
                <a:solidFill>
                  <a:srgbClr val="009999"/>
                </a:solidFill>
                <a:latin typeface="+mn-lt"/>
              </a:rPr>
              <a:t>Renewable</a:t>
            </a:r>
            <a:r>
              <a:rPr lang="fr-FR" sz="1100" b="1" dirty="0">
                <a:solidFill>
                  <a:srgbClr val="009999"/>
                </a:solidFill>
                <a:latin typeface="+mn-lt"/>
              </a:rPr>
              <a:t> of </a:t>
            </a:r>
            <a:r>
              <a:rPr lang="fr-FR" sz="1100" b="1" dirty="0" err="1" smtClean="0">
                <a:solidFill>
                  <a:srgbClr val="009999"/>
                </a:solidFill>
                <a:latin typeface="+mn-lt"/>
              </a:rPr>
              <a:t>advances</a:t>
            </a:r>
            <a:endParaRPr lang="fr-FR" sz="1100" b="1" dirty="0">
              <a:solidFill>
                <a:srgbClr val="009999"/>
              </a:solidFill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fr-FR" sz="1100" b="1" dirty="0">
                <a:solidFill>
                  <a:srgbClr val="009999"/>
                </a:solidFill>
                <a:latin typeface="+mn-lt"/>
              </a:rPr>
              <a:t>(</a:t>
            </a:r>
            <a:r>
              <a:rPr lang="fr-FR" sz="1100" b="1" dirty="0" err="1">
                <a:solidFill>
                  <a:srgbClr val="009999"/>
                </a:solidFill>
                <a:latin typeface="+mn-lt"/>
              </a:rPr>
              <a:t>when</a:t>
            </a:r>
            <a:r>
              <a:rPr lang="fr-FR" sz="1100" b="1" dirty="0">
                <a:solidFill>
                  <a:srgbClr val="009999"/>
                </a:solidFill>
                <a:latin typeface="+mn-lt"/>
              </a:rPr>
              <a:t> </a:t>
            </a:r>
            <a:r>
              <a:rPr lang="fr-FR" sz="1100" b="1" dirty="0" smtClean="0">
                <a:solidFill>
                  <a:srgbClr val="009999"/>
                </a:solidFill>
                <a:latin typeface="+mn-lt"/>
              </a:rPr>
              <a:t>national </a:t>
            </a:r>
            <a:r>
              <a:rPr lang="fr-FR" sz="1100" b="1" dirty="0" err="1">
                <a:solidFill>
                  <a:srgbClr val="009999"/>
                </a:solidFill>
                <a:latin typeface="+mn-lt"/>
              </a:rPr>
              <a:t>competitive</a:t>
            </a:r>
            <a:r>
              <a:rPr lang="fr-FR" sz="1100" b="1" dirty="0">
                <a:solidFill>
                  <a:srgbClr val="009999"/>
                </a:solidFill>
                <a:latin typeface="+mn-lt"/>
              </a:rPr>
              <a:t> </a:t>
            </a:r>
            <a:r>
              <a:rPr lang="fr-FR" sz="1100" b="1" dirty="0" err="1">
                <a:solidFill>
                  <a:srgbClr val="009999"/>
                </a:solidFill>
                <a:latin typeface="+mn-lt"/>
              </a:rPr>
              <a:t>bidding</a:t>
            </a:r>
            <a:r>
              <a:rPr lang="fr-FR" sz="1100" b="1" dirty="0">
                <a:solidFill>
                  <a:srgbClr val="009999"/>
                </a:solidFill>
                <a:latin typeface="+mn-lt"/>
              </a:rPr>
              <a:t> </a:t>
            </a:r>
            <a:r>
              <a:rPr lang="fr-FR" sz="1100" b="1" dirty="0" err="1">
                <a:solidFill>
                  <a:srgbClr val="009999"/>
                </a:solidFill>
                <a:latin typeface="+mn-lt"/>
              </a:rPr>
              <a:t>contracts</a:t>
            </a:r>
            <a:r>
              <a:rPr lang="fr-FR" sz="1100" b="1" dirty="0">
                <a:solidFill>
                  <a:srgbClr val="009999"/>
                </a:solidFill>
                <a:latin typeface="+mn-lt"/>
              </a:rPr>
              <a:t> )</a:t>
            </a:r>
          </a:p>
        </p:txBody>
      </p:sp>
      <p:cxnSp>
        <p:nvCxnSpPr>
          <p:cNvPr id="10263" name="AutoShape 23"/>
          <p:cNvCxnSpPr>
            <a:cxnSpLocks noChangeShapeType="1"/>
            <a:stCxn id="10254" idx="2"/>
            <a:endCxn id="10253" idx="0"/>
          </p:cNvCxnSpPr>
          <p:nvPr/>
        </p:nvCxnSpPr>
        <p:spPr bwMode="auto">
          <a:xfrm flipH="1">
            <a:off x="2808288" y="5156200"/>
            <a:ext cx="17462" cy="79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64" name="AutoShape 24"/>
          <p:cNvCxnSpPr>
            <a:cxnSpLocks noChangeShapeType="1"/>
            <a:stCxn id="10250" idx="2"/>
            <a:endCxn id="10249" idx="0"/>
          </p:cNvCxnSpPr>
          <p:nvPr/>
        </p:nvCxnSpPr>
        <p:spPr bwMode="auto">
          <a:xfrm flipH="1">
            <a:off x="4537075" y="5156200"/>
            <a:ext cx="17463" cy="79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65" name="AutoShape 25"/>
          <p:cNvCxnSpPr>
            <a:cxnSpLocks noChangeShapeType="1"/>
            <a:stCxn id="10248" idx="2"/>
            <a:endCxn id="10247" idx="0"/>
          </p:cNvCxnSpPr>
          <p:nvPr/>
        </p:nvCxnSpPr>
        <p:spPr bwMode="auto">
          <a:xfrm flipH="1">
            <a:off x="6192838" y="5113338"/>
            <a:ext cx="17462" cy="1158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66" name="AutoShape 26"/>
          <p:cNvCxnSpPr>
            <a:cxnSpLocks noChangeShapeType="1"/>
            <a:stCxn id="10252" idx="2"/>
            <a:endCxn id="10251" idx="0"/>
          </p:cNvCxnSpPr>
          <p:nvPr/>
        </p:nvCxnSpPr>
        <p:spPr bwMode="auto">
          <a:xfrm flipH="1">
            <a:off x="7848600" y="5156200"/>
            <a:ext cx="17463" cy="79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67" name="AutoShape 27"/>
          <p:cNvCxnSpPr>
            <a:cxnSpLocks noChangeShapeType="1"/>
            <a:stCxn id="10246" idx="2"/>
            <a:endCxn id="10252" idx="0"/>
          </p:cNvCxnSpPr>
          <p:nvPr/>
        </p:nvCxnSpPr>
        <p:spPr bwMode="auto">
          <a:xfrm rot="16200000" flipH="1">
            <a:off x="7379107" y="4237444"/>
            <a:ext cx="430212" cy="543700"/>
          </a:xfrm>
          <a:prstGeom prst="straightConnector1">
            <a:avLst/>
          </a:prstGeom>
          <a:noFill/>
          <a:ln w="25400">
            <a:solidFill>
              <a:srgbClr val="008080"/>
            </a:solidFill>
            <a:round/>
            <a:headEnd/>
            <a:tailEnd type="triangle" w="med" len="med"/>
          </a:ln>
        </p:spPr>
      </p:cxnSp>
      <p:cxnSp>
        <p:nvCxnSpPr>
          <p:cNvPr id="10268" name="AutoShape 28"/>
          <p:cNvCxnSpPr>
            <a:cxnSpLocks noChangeShapeType="1"/>
            <a:stCxn id="10246" idx="2"/>
            <a:endCxn id="10248" idx="0"/>
          </p:cNvCxnSpPr>
          <p:nvPr/>
        </p:nvCxnSpPr>
        <p:spPr bwMode="auto">
          <a:xfrm rot="5400000">
            <a:off x="6551226" y="3953263"/>
            <a:ext cx="430212" cy="1112062"/>
          </a:xfrm>
          <a:prstGeom prst="straightConnector1">
            <a:avLst/>
          </a:prstGeom>
          <a:noFill/>
          <a:ln w="25400">
            <a:solidFill>
              <a:srgbClr val="008080"/>
            </a:solidFill>
            <a:round/>
            <a:headEnd/>
            <a:tailEnd type="triangle" w="med" len="med"/>
          </a:ln>
        </p:spPr>
      </p:cxnSp>
      <p:cxnSp>
        <p:nvCxnSpPr>
          <p:cNvPr id="10269" name="AutoShape 29"/>
          <p:cNvCxnSpPr>
            <a:cxnSpLocks noChangeShapeType="1"/>
            <a:endCxn id="10250" idx="0"/>
          </p:cNvCxnSpPr>
          <p:nvPr/>
        </p:nvCxnSpPr>
        <p:spPr bwMode="auto">
          <a:xfrm flipH="1">
            <a:off x="4554538" y="4292600"/>
            <a:ext cx="2825750" cy="431800"/>
          </a:xfrm>
          <a:prstGeom prst="straightConnector1">
            <a:avLst/>
          </a:prstGeom>
          <a:noFill/>
          <a:ln w="25400">
            <a:solidFill>
              <a:srgbClr val="008080"/>
            </a:solidFill>
            <a:round/>
            <a:headEnd/>
            <a:tailEnd type="triangle" w="med" len="med"/>
          </a:ln>
        </p:spPr>
      </p:cxnSp>
      <p:cxnSp>
        <p:nvCxnSpPr>
          <p:cNvPr id="10270" name="AutoShape 30"/>
          <p:cNvCxnSpPr>
            <a:cxnSpLocks noChangeShapeType="1"/>
            <a:stCxn id="10246" idx="2"/>
            <a:endCxn id="10254" idx="0"/>
          </p:cNvCxnSpPr>
          <p:nvPr/>
        </p:nvCxnSpPr>
        <p:spPr bwMode="auto">
          <a:xfrm rot="5400000">
            <a:off x="4858951" y="2260988"/>
            <a:ext cx="430212" cy="4496612"/>
          </a:xfrm>
          <a:prstGeom prst="straightConnector1">
            <a:avLst/>
          </a:prstGeom>
          <a:noFill/>
          <a:ln w="25400">
            <a:solidFill>
              <a:srgbClr val="008080"/>
            </a:solidFill>
            <a:round/>
            <a:headEnd/>
            <a:tailEnd type="triangle" w="med" len="med"/>
          </a:ln>
        </p:spPr>
      </p:cxnSp>
      <p:sp>
        <p:nvSpPr>
          <p:cNvPr id="10271" name="Rectangle 31"/>
          <p:cNvSpPr>
            <a:spLocks noChangeArrowheads="1"/>
          </p:cNvSpPr>
          <p:nvPr/>
        </p:nvSpPr>
        <p:spPr bwMode="auto">
          <a:xfrm>
            <a:off x="2051050" y="6165850"/>
            <a:ext cx="1295400" cy="360363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200" b="1" dirty="0" smtClean="0">
                <a:solidFill>
                  <a:srgbClr val="000000"/>
                </a:solidFill>
                <a:latin typeface="+mn-lt"/>
              </a:rPr>
              <a:t>Works / Supplies</a:t>
            </a:r>
            <a:endParaRPr lang="fr-FR" sz="1400" b="1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10272" name="AutoShape 32"/>
          <p:cNvCxnSpPr>
            <a:cxnSpLocks noChangeShapeType="1"/>
            <a:endCxn id="10271" idx="0"/>
          </p:cNvCxnSpPr>
          <p:nvPr/>
        </p:nvCxnSpPr>
        <p:spPr bwMode="auto">
          <a:xfrm flipH="1">
            <a:off x="2698750" y="5589588"/>
            <a:ext cx="73025" cy="576262"/>
          </a:xfrm>
          <a:prstGeom prst="straightConnector1">
            <a:avLst/>
          </a:prstGeom>
          <a:noFill/>
          <a:ln w="25400">
            <a:solidFill>
              <a:srgbClr val="008080"/>
            </a:solidFill>
            <a:round/>
            <a:headEnd/>
            <a:tailEnd type="triangle" w="med" len="med"/>
          </a:ln>
        </p:spPr>
      </p:cxnSp>
      <p:sp>
        <p:nvSpPr>
          <p:cNvPr id="10273" name="Rectangle 33"/>
          <p:cNvSpPr>
            <a:spLocks noChangeArrowheads="1"/>
          </p:cNvSpPr>
          <p:nvPr/>
        </p:nvSpPr>
        <p:spPr bwMode="auto">
          <a:xfrm>
            <a:off x="5580063" y="6165850"/>
            <a:ext cx="1295400" cy="360363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200" b="1" dirty="0" smtClean="0">
                <a:solidFill>
                  <a:srgbClr val="000000"/>
                </a:solidFill>
              </a:rPr>
              <a:t>Works / Supplies</a:t>
            </a:r>
            <a:endParaRPr lang="fr-FR" sz="1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274" name="Rectangle 34"/>
          <p:cNvSpPr>
            <a:spLocks noChangeArrowheads="1"/>
          </p:cNvSpPr>
          <p:nvPr/>
        </p:nvSpPr>
        <p:spPr bwMode="auto">
          <a:xfrm>
            <a:off x="3851275" y="6165850"/>
            <a:ext cx="1295400" cy="360363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200" b="1" dirty="0" smtClean="0">
                <a:solidFill>
                  <a:srgbClr val="000000"/>
                </a:solidFill>
              </a:rPr>
              <a:t>Works / Supplies</a:t>
            </a:r>
            <a:endParaRPr lang="fr-FR" sz="12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275" name="Rectangle 35"/>
          <p:cNvSpPr>
            <a:spLocks noChangeArrowheads="1"/>
          </p:cNvSpPr>
          <p:nvPr/>
        </p:nvSpPr>
        <p:spPr bwMode="auto">
          <a:xfrm>
            <a:off x="7235825" y="6165850"/>
            <a:ext cx="1295400" cy="360363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200" b="1" dirty="0" smtClean="0">
                <a:solidFill>
                  <a:srgbClr val="000000"/>
                </a:solidFill>
              </a:rPr>
              <a:t>Works / Supplies</a:t>
            </a:r>
            <a:endParaRPr lang="fr-FR" sz="1400" b="1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10276" name="AutoShape 36"/>
          <p:cNvCxnSpPr>
            <a:cxnSpLocks noChangeShapeType="1"/>
            <a:stCxn id="10249" idx="2"/>
            <a:endCxn id="10274" idx="0"/>
          </p:cNvCxnSpPr>
          <p:nvPr/>
        </p:nvCxnSpPr>
        <p:spPr bwMode="auto">
          <a:xfrm flipH="1">
            <a:off x="4498975" y="5595938"/>
            <a:ext cx="38100" cy="569912"/>
          </a:xfrm>
          <a:prstGeom prst="straightConnector1">
            <a:avLst/>
          </a:prstGeom>
          <a:noFill/>
          <a:ln w="25400">
            <a:solidFill>
              <a:srgbClr val="008080"/>
            </a:solidFill>
            <a:round/>
            <a:headEnd/>
            <a:tailEnd type="triangle" w="med" len="med"/>
          </a:ln>
        </p:spPr>
      </p:cxnSp>
      <p:cxnSp>
        <p:nvCxnSpPr>
          <p:cNvPr id="10277" name="AutoShape 37"/>
          <p:cNvCxnSpPr>
            <a:cxnSpLocks noChangeShapeType="1"/>
            <a:stCxn id="10247" idx="2"/>
            <a:endCxn id="10273" idx="0"/>
          </p:cNvCxnSpPr>
          <p:nvPr/>
        </p:nvCxnSpPr>
        <p:spPr bwMode="auto">
          <a:xfrm>
            <a:off x="6192838" y="5595938"/>
            <a:ext cx="34925" cy="569912"/>
          </a:xfrm>
          <a:prstGeom prst="straightConnector1">
            <a:avLst/>
          </a:prstGeom>
          <a:noFill/>
          <a:ln w="25400">
            <a:solidFill>
              <a:srgbClr val="008080"/>
            </a:solidFill>
            <a:round/>
            <a:headEnd/>
            <a:tailEnd type="triangle" w="med" len="med"/>
          </a:ln>
        </p:spPr>
      </p:cxnSp>
      <p:cxnSp>
        <p:nvCxnSpPr>
          <p:cNvPr id="10278" name="AutoShape 38"/>
          <p:cNvCxnSpPr>
            <a:cxnSpLocks noChangeShapeType="1"/>
            <a:stCxn id="10251" idx="2"/>
            <a:endCxn id="10275" idx="0"/>
          </p:cNvCxnSpPr>
          <p:nvPr/>
        </p:nvCxnSpPr>
        <p:spPr bwMode="auto">
          <a:xfrm>
            <a:off x="7848600" y="5595938"/>
            <a:ext cx="34925" cy="569912"/>
          </a:xfrm>
          <a:prstGeom prst="straightConnector1">
            <a:avLst/>
          </a:prstGeom>
          <a:noFill/>
          <a:ln w="25400">
            <a:solidFill>
              <a:srgbClr val="008080"/>
            </a:solidFill>
            <a:round/>
            <a:headEnd/>
            <a:tailEnd type="triangle" w="med" len="med"/>
          </a:ln>
        </p:spPr>
      </p:cxnSp>
      <p:cxnSp>
        <p:nvCxnSpPr>
          <p:cNvPr id="10279" name="AutoShape 39"/>
          <p:cNvCxnSpPr>
            <a:cxnSpLocks noChangeShapeType="1"/>
            <a:endCxn id="10271" idx="1"/>
          </p:cNvCxnSpPr>
          <p:nvPr/>
        </p:nvCxnSpPr>
        <p:spPr bwMode="auto">
          <a:xfrm rot="16200000" flipH="1">
            <a:off x="-559594" y="3736182"/>
            <a:ext cx="4357687" cy="863600"/>
          </a:xfrm>
          <a:prstGeom prst="bentConnector2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</p:spPr>
      </p:cxnSp>
      <p:sp>
        <p:nvSpPr>
          <p:cNvPr id="10280" name="Text Box 40"/>
          <p:cNvSpPr txBox="1">
            <a:spLocks noChangeArrowheads="1"/>
          </p:cNvSpPr>
          <p:nvPr/>
        </p:nvSpPr>
        <p:spPr bwMode="auto">
          <a:xfrm>
            <a:off x="36513" y="3357563"/>
            <a:ext cx="2232025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200" i="1" dirty="0">
                <a:solidFill>
                  <a:srgbClr val="FF0000"/>
                </a:solidFill>
                <a:latin typeface="+mn-lt"/>
              </a:rPr>
              <a:t>AFD direct </a:t>
            </a:r>
            <a:r>
              <a:rPr lang="fr-FR" sz="1200" i="1" dirty="0" err="1">
                <a:solidFill>
                  <a:srgbClr val="FF0000"/>
                </a:solidFill>
                <a:latin typeface="+mn-lt"/>
              </a:rPr>
              <a:t>payments</a:t>
            </a:r>
            <a:r>
              <a:rPr lang="fr-FR" sz="1200" i="1" dirty="0">
                <a:solidFill>
                  <a:srgbClr val="FF0000"/>
                </a:solidFill>
                <a:latin typeface="+mn-lt"/>
              </a:rPr>
              <a:t> to </a:t>
            </a:r>
            <a:r>
              <a:rPr lang="fr-FR" sz="1200" i="1" dirty="0" err="1">
                <a:solidFill>
                  <a:srgbClr val="FF0000"/>
                </a:solidFill>
                <a:latin typeface="+mn-lt"/>
              </a:rPr>
              <a:t>contractors</a:t>
            </a:r>
            <a:endParaRPr lang="fr-FR" sz="1200" i="1" dirty="0">
              <a:solidFill>
                <a:srgbClr val="FF0000"/>
              </a:solidFill>
              <a:latin typeface="+mn-lt"/>
            </a:endParaRPr>
          </a:p>
          <a:p>
            <a:pPr algn="ctr">
              <a:spcBef>
                <a:spcPct val="50000"/>
              </a:spcBef>
            </a:pPr>
            <a:r>
              <a:rPr lang="fr-FR" sz="1200" i="1" dirty="0">
                <a:solidFill>
                  <a:srgbClr val="FF0000"/>
                </a:solidFill>
                <a:latin typeface="+mn-lt"/>
              </a:rPr>
              <a:t>(</a:t>
            </a:r>
            <a:r>
              <a:rPr lang="fr-FR" sz="1200" i="1" dirty="0" err="1">
                <a:solidFill>
                  <a:srgbClr val="FF0000"/>
                </a:solidFill>
                <a:latin typeface="+mn-lt"/>
              </a:rPr>
              <a:t>threshold</a:t>
            </a:r>
            <a:r>
              <a:rPr lang="fr-FR" sz="1200" i="1" dirty="0">
                <a:solidFill>
                  <a:srgbClr val="FF0000"/>
                </a:solidFill>
                <a:latin typeface="+mn-lt"/>
              </a:rPr>
              <a:t> of </a:t>
            </a:r>
            <a:r>
              <a:rPr lang="fr-FR" sz="1200" i="1" dirty="0" smtClean="0">
                <a:solidFill>
                  <a:srgbClr val="FF0000"/>
                </a:solidFill>
                <a:latin typeface="+mn-lt"/>
              </a:rPr>
              <a:t>international </a:t>
            </a:r>
            <a:r>
              <a:rPr lang="fr-FR" sz="1200" i="1" dirty="0" err="1">
                <a:solidFill>
                  <a:srgbClr val="FF0000"/>
                </a:solidFill>
                <a:latin typeface="+mn-lt"/>
              </a:rPr>
              <a:t>c</a:t>
            </a:r>
            <a:r>
              <a:rPr lang="fr-FR" sz="1200" i="1" dirty="0" err="1" smtClean="0">
                <a:solidFill>
                  <a:srgbClr val="FF0000"/>
                </a:solidFill>
                <a:latin typeface="+mn-lt"/>
              </a:rPr>
              <a:t>ompetitive</a:t>
            </a:r>
            <a:r>
              <a:rPr lang="fr-FR" sz="1200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1200" i="1" dirty="0" err="1">
                <a:solidFill>
                  <a:srgbClr val="FF0000"/>
                </a:solidFill>
                <a:latin typeface="+mn-lt"/>
              </a:rPr>
              <a:t>bidding</a:t>
            </a:r>
            <a:r>
              <a:rPr lang="fr-FR" sz="1200" i="1" dirty="0">
                <a:solidFill>
                  <a:srgbClr val="FF0000"/>
                </a:solidFill>
                <a:latin typeface="+mn-lt"/>
              </a:rPr>
              <a:t> - ICB )</a:t>
            </a:r>
          </a:p>
        </p:txBody>
      </p:sp>
      <p:sp>
        <p:nvSpPr>
          <p:cNvPr id="10281" name="Text Box 41"/>
          <p:cNvSpPr txBox="1">
            <a:spLocks noChangeArrowheads="1"/>
          </p:cNvSpPr>
          <p:nvPr/>
        </p:nvSpPr>
        <p:spPr bwMode="auto">
          <a:xfrm>
            <a:off x="4067175" y="4221163"/>
            <a:ext cx="22336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200" i="1">
                <a:solidFill>
                  <a:srgbClr val="000000"/>
                </a:solidFill>
                <a:latin typeface="+mn-lt"/>
              </a:rPr>
              <a:t>Advances and replenishment</a:t>
            </a:r>
          </a:p>
        </p:txBody>
      </p:sp>
      <p:sp>
        <p:nvSpPr>
          <p:cNvPr id="10282" name="Line 42"/>
          <p:cNvSpPr>
            <a:spLocks noChangeShapeType="1"/>
          </p:cNvSpPr>
          <p:nvPr/>
        </p:nvSpPr>
        <p:spPr bwMode="auto">
          <a:xfrm>
            <a:off x="5795963" y="3141663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>
              <a:latin typeface="+mn-lt"/>
            </a:endParaRPr>
          </a:p>
        </p:txBody>
      </p:sp>
      <p:sp>
        <p:nvSpPr>
          <p:cNvPr id="10283" name="Text Box 43"/>
          <p:cNvSpPr txBox="1">
            <a:spLocks noChangeArrowheads="1"/>
          </p:cNvSpPr>
          <p:nvPr/>
        </p:nvSpPr>
        <p:spPr bwMode="auto">
          <a:xfrm>
            <a:off x="4211638" y="2924175"/>
            <a:ext cx="1944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i="1" dirty="0">
                <a:solidFill>
                  <a:schemeClr val="bg1"/>
                </a:solidFill>
                <a:latin typeface="+mn-lt"/>
              </a:rPr>
              <a:t>Validation of </a:t>
            </a:r>
            <a:r>
              <a:rPr lang="fr-FR" sz="1200" i="1" dirty="0" err="1">
                <a:solidFill>
                  <a:schemeClr val="bg1"/>
                </a:solidFill>
                <a:latin typeface="+mn-lt"/>
              </a:rPr>
              <a:t>annual</a:t>
            </a:r>
            <a:r>
              <a:rPr lang="fr-FR" sz="12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1200" i="1" dirty="0" err="1">
                <a:solidFill>
                  <a:schemeClr val="bg1"/>
                </a:solidFill>
                <a:latin typeface="+mn-lt"/>
              </a:rPr>
              <a:t>development</a:t>
            </a:r>
            <a:r>
              <a:rPr lang="fr-FR" sz="1200" i="1" dirty="0">
                <a:solidFill>
                  <a:schemeClr val="bg1"/>
                </a:solidFill>
                <a:latin typeface="+mn-lt"/>
              </a:rPr>
              <a:t> plan (</a:t>
            </a:r>
            <a:r>
              <a:rPr lang="fr-FR" sz="1200" i="1" dirty="0" err="1">
                <a:solidFill>
                  <a:schemeClr val="bg1"/>
                </a:solidFill>
                <a:latin typeface="+mn-lt"/>
              </a:rPr>
              <a:t>annual</a:t>
            </a:r>
            <a:r>
              <a:rPr lang="fr-FR" sz="12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1200" i="1" dirty="0" err="1">
                <a:solidFill>
                  <a:schemeClr val="bg1"/>
                </a:solidFill>
                <a:latin typeface="+mn-lt"/>
              </a:rPr>
              <a:t>procurement</a:t>
            </a:r>
            <a:r>
              <a:rPr lang="fr-FR" sz="1200" i="1" dirty="0">
                <a:solidFill>
                  <a:schemeClr val="bg1"/>
                </a:solidFill>
                <a:latin typeface="+mn-lt"/>
              </a:rPr>
              <a:t> plan)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2822</TotalTime>
  <Words>1727</Words>
  <Application>Microsoft Office PowerPoint</Application>
  <PresentationFormat>On-screen Show (4:3)</PresentationFormat>
  <Paragraphs>354</Paragraphs>
  <Slides>22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Standaardontwerp</vt:lpstr>
      <vt:lpstr>Dia</vt:lpstr>
      <vt:lpstr>Slide 1</vt:lpstr>
      <vt:lpstr>Slide 2</vt:lpstr>
      <vt:lpstr>Slide 3</vt:lpstr>
      <vt:lpstr>Main features of GUMPP</vt:lpstr>
      <vt:lpstr> GUMPP status </vt:lpstr>
      <vt:lpstr>GUMPP outputs preparatory phase</vt:lpstr>
      <vt:lpstr>Institutional design / sharing of responsibilities</vt:lpstr>
      <vt:lpstr>Overall institutional structure</vt:lpstr>
      <vt:lpstr>Financial flows - overall mechanisms </vt:lpstr>
      <vt:lpstr>City allocation</vt:lpstr>
      <vt:lpstr>Slide 11</vt:lpstr>
      <vt:lpstr>Context of Municipal Contracts: Challenges for Local Governments</vt:lpstr>
      <vt:lpstr>Municipal Contracts defined</vt:lpstr>
      <vt:lpstr>Objectives of Municipal Contracts</vt:lpstr>
      <vt:lpstr>Municipal Contracts: Some facts and figures</vt:lpstr>
      <vt:lpstr>Municipal Contracts in Sub-Saharan Africa</vt:lpstr>
      <vt:lpstr>Overall results</vt:lpstr>
      <vt:lpstr>Senegal (UDDP/PAC): Lessons learned</vt:lpstr>
      <vt:lpstr>Ghana (preparatory phase of GUMPP)</vt:lpstr>
      <vt:lpstr>Success factors (or failure), 1/2</vt:lpstr>
      <vt:lpstr>Success factors (or failure), 2/2</vt:lpstr>
      <vt:lpstr>Conclusion</vt:lpstr>
    </vt:vector>
  </TitlesOfParts>
  <Company>AM Communicatie &amp; 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AM Communicatie &amp; Design / Marco van Amsterdam</dc:creator>
  <cp:lastModifiedBy>cl</cp:lastModifiedBy>
  <cp:revision>171</cp:revision>
  <dcterms:created xsi:type="dcterms:W3CDTF">2007-10-24T11:33:22Z</dcterms:created>
  <dcterms:modified xsi:type="dcterms:W3CDTF">2011-05-12T14:07:17Z</dcterms:modified>
</cp:coreProperties>
</file>