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7945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4" d="100"/>
          <a:sy n="114" d="100"/>
        </p:scale>
        <p:origin x="15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-pickering\AppData\Local\Temp\Temp1_Data_All_181123.zip\Excel\Closing%20Space%20for%20Civil%20Societ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-pickering\AppData\Local\Temp\Temp1_Data_All_181123.zip\Excel\Closing%20Space%20for%20Civil%20Societ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-pickering\AppData\Local\Temp\Temp1_Data_All_181123.zip\Excel\Closing%20Space%20for%20Civil%20Societ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/>
              <a:t>Impact of closing space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796173148338709"/>
          <c:y val="0.11849811826463726"/>
          <c:w val="0.56331138525591873"/>
          <c:h val="0.745191506499277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'[Closing Space for Civil Society.xlsx]Sheet2'!$C$38</c:f>
              <c:strCache>
                <c:ptCount val="1"/>
                <c:pt idx="0">
                  <c:v>Major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Society.xlsx]Sheet2'!$B$39:$B$41</c:f>
              <c:strCache>
                <c:ptCount val="3"/>
                <c:pt idx="0">
                  <c:v>negatively impacting DFID programming</c:v>
                </c:pt>
                <c:pt idx="1">
                  <c:v>negatively impacting inclusive development</c:v>
                </c:pt>
                <c:pt idx="2">
                  <c:v>affecting your country of operation</c:v>
                </c:pt>
              </c:strCache>
            </c:strRef>
          </c:cat>
          <c:val>
            <c:numRef>
              <c:f>'[Closing Space for Civil Society.xlsx]Sheet2'!$C$39:$C$41</c:f>
              <c:numCache>
                <c:formatCode>0%</c:formatCode>
                <c:ptCount val="3"/>
                <c:pt idx="0">
                  <c:v>0.1875</c:v>
                </c:pt>
                <c:pt idx="1">
                  <c:v>0.3125</c:v>
                </c:pt>
                <c:pt idx="2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6-4C99-B803-FFF3FF59C4CF}"/>
            </c:ext>
          </c:extLst>
        </c:ser>
        <c:ser>
          <c:idx val="1"/>
          <c:order val="1"/>
          <c:tx>
            <c:strRef>
              <c:f>'[Closing Space for Civil Society.xlsx]Sheet2'!$D$38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Society.xlsx]Sheet2'!$B$39:$B$41</c:f>
              <c:strCache>
                <c:ptCount val="3"/>
                <c:pt idx="0">
                  <c:v>negatively impacting DFID programming</c:v>
                </c:pt>
                <c:pt idx="1">
                  <c:v>negatively impacting inclusive development</c:v>
                </c:pt>
                <c:pt idx="2">
                  <c:v>affecting your country of operation</c:v>
                </c:pt>
              </c:strCache>
            </c:strRef>
          </c:cat>
          <c:val>
            <c:numRef>
              <c:f>'[Closing Space for Civil Society.xlsx]Sheet2'!$D$39:$D$41</c:f>
              <c:numCache>
                <c:formatCode>0%</c:formatCode>
                <c:ptCount val="3"/>
                <c:pt idx="0">
                  <c:v>0.375</c:v>
                </c:pt>
                <c:pt idx="1">
                  <c:v>0.4375</c:v>
                </c:pt>
                <c:pt idx="2">
                  <c:v>0.4375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46-4C99-B803-FFF3FF59C4CF}"/>
            </c:ext>
          </c:extLst>
        </c:ser>
        <c:ser>
          <c:idx val="2"/>
          <c:order val="2"/>
          <c:tx>
            <c:strRef>
              <c:f>'[Closing Space for Civil Society.xlsx]Sheet2'!$E$38</c:f>
              <c:strCache>
                <c:ptCount val="1"/>
                <c:pt idx="0">
                  <c:v>Minor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Society.xlsx]Sheet2'!$B$39:$B$41</c:f>
              <c:strCache>
                <c:ptCount val="3"/>
                <c:pt idx="0">
                  <c:v>negatively impacting DFID programming</c:v>
                </c:pt>
                <c:pt idx="1">
                  <c:v>negatively impacting inclusive development</c:v>
                </c:pt>
                <c:pt idx="2">
                  <c:v>affecting your country of operation</c:v>
                </c:pt>
              </c:strCache>
            </c:strRef>
          </c:cat>
          <c:val>
            <c:numRef>
              <c:f>'[Closing Space for Civil Society.xlsx]Sheet2'!$E$39:$E$41</c:f>
              <c:numCache>
                <c:formatCode>0%</c:formatCode>
                <c:ptCount val="3"/>
                <c:pt idx="0">
                  <c:v>0.3125</c:v>
                </c:pt>
                <c:pt idx="1">
                  <c:v>0.1875</c:v>
                </c:pt>
                <c:pt idx="2">
                  <c:v>0.1875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46-4C99-B803-FFF3FF59C4CF}"/>
            </c:ext>
          </c:extLst>
        </c:ser>
        <c:ser>
          <c:idx val="3"/>
          <c:order val="3"/>
          <c:tx>
            <c:strRef>
              <c:f>'[Closing Space for Civil Society.xlsx]Sheet2'!$F$38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Society.xlsx]Sheet2'!$B$39:$B$41</c:f>
              <c:strCache>
                <c:ptCount val="3"/>
                <c:pt idx="0">
                  <c:v>negatively impacting DFID programming</c:v>
                </c:pt>
                <c:pt idx="1">
                  <c:v>negatively impacting inclusive development</c:v>
                </c:pt>
                <c:pt idx="2">
                  <c:v>affecting your country of operation</c:v>
                </c:pt>
              </c:strCache>
            </c:strRef>
          </c:cat>
          <c:val>
            <c:numRef>
              <c:f>'[Closing Space for Civil Society.xlsx]Sheet2'!$F$39:$F$41</c:f>
              <c:numCache>
                <c:formatCode>0%</c:formatCode>
                <c:ptCount val="3"/>
                <c:pt idx="0">
                  <c:v>6.25E-2</c:v>
                </c:pt>
                <c:pt idx="1">
                  <c:v>6.25E-2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146-4C99-B803-FFF3FF59C4CF}"/>
            </c:ext>
          </c:extLst>
        </c:ser>
        <c:ser>
          <c:idx val="4"/>
          <c:order val="4"/>
          <c:tx>
            <c:strRef>
              <c:f>'[Closing Space for Civil Society.xlsx]Sheet2'!$G$38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Society.xlsx]Sheet2'!$B$39:$B$41</c:f>
              <c:strCache>
                <c:ptCount val="3"/>
                <c:pt idx="0">
                  <c:v>negatively impacting DFID programming</c:v>
                </c:pt>
                <c:pt idx="1">
                  <c:v>negatively impacting inclusive development</c:v>
                </c:pt>
                <c:pt idx="2">
                  <c:v>affecting your country of operation</c:v>
                </c:pt>
              </c:strCache>
            </c:strRef>
          </c:cat>
          <c:val>
            <c:numRef>
              <c:f>'[Closing Space for Civil Society.xlsx]Sheet2'!$G$39:$G$41</c:f>
              <c:numCache>
                <c:formatCode>0%</c:formatCode>
                <c:ptCount val="3"/>
                <c:pt idx="0">
                  <c:v>6.25E-2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46-4C99-B803-FFF3FF59C4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9730624"/>
        <c:axId val="569727344"/>
      </c:barChart>
      <c:catAx>
        <c:axId val="569730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727344"/>
        <c:crosses val="autoZero"/>
        <c:auto val="0"/>
        <c:lblAlgn val="ctr"/>
        <c:lblOffset val="100"/>
        <c:noMultiLvlLbl val="0"/>
      </c:catAx>
      <c:valAx>
        <c:axId val="5697273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73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dirty="0"/>
              <a:t>Phase of closing space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Society.xlsx]Sheet3'!$B$2:$B$4</c:f>
              <c:strCache>
                <c:ptCount val="3"/>
                <c:pt idx="0">
                  <c:v>Closing civic space is entrenched. We are in a compliance / adaptation phase</c:v>
                </c:pt>
                <c:pt idx="1">
                  <c:v>Regressive legislation / regulation is threatened or enacted but not implemented</c:v>
                </c:pt>
                <c:pt idx="2">
                  <c:v>Civic space more restricted by non-legal means – violence, intimidation or the threat of these</c:v>
                </c:pt>
              </c:strCache>
            </c:strRef>
          </c:cat>
          <c:val>
            <c:numRef>
              <c:f>'[Closing Space for Civil Society.xlsx]Sheet3'!$D$2:$D$4</c:f>
              <c:numCache>
                <c:formatCode>0%</c:formatCode>
                <c:ptCount val="3"/>
                <c:pt idx="0">
                  <c:v>0.18181818181818182</c:v>
                </c:pt>
                <c:pt idx="1">
                  <c:v>0.36363636363636365</c:v>
                </c:pt>
                <c:pt idx="2">
                  <c:v>0.45454545454545453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63-4C96-B4FC-C14C990FDD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2474096"/>
        <c:axId val="562472456"/>
      </c:barChart>
      <c:catAx>
        <c:axId val="562474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472456"/>
        <c:crosses val="autoZero"/>
        <c:auto val="1"/>
        <c:lblAlgn val="ctr"/>
        <c:lblOffset val="100"/>
        <c:noMultiLvlLbl val="0"/>
      </c:catAx>
      <c:valAx>
        <c:axId val="562472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474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000" b="1"/>
              <a:t>Typology</a:t>
            </a:r>
            <a:r>
              <a:rPr lang="en-GB" sz="2000" b="1" baseline="0"/>
              <a:t> of closing space</a:t>
            </a:r>
            <a:endParaRPr lang="en-GB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'[Closing Space for Civil Society.xlsx]Sheet4'!$C$38</c:f>
              <c:strCache>
                <c:ptCount val="1"/>
                <c:pt idx="0">
                  <c:v>Major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Society.xlsx]Sheet4'!$B$39:$B$45</c:f>
              <c:strCache>
                <c:ptCount val="7"/>
                <c:pt idx="0">
                  <c:v>State co-option or interference</c:v>
                </c:pt>
                <c:pt idx="1">
                  <c:v>Rise of conservative civic actors</c:v>
                </c:pt>
                <c:pt idx="2">
                  <c:v>Barriers to registration / legal status</c:v>
                </c:pt>
                <c:pt idx="3">
                  <c:v>International isolation</c:v>
                </c:pt>
                <c:pt idx="4">
                  <c:v>Violence</c:v>
                </c:pt>
                <c:pt idx="5">
                  <c:v>Freedom of assembly</c:v>
                </c:pt>
                <c:pt idx="6">
                  <c:v>Freedom of expression</c:v>
                </c:pt>
              </c:strCache>
            </c:strRef>
          </c:cat>
          <c:val>
            <c:numRef>
              <c:f>'[Closing Space for Civil Society.xlsx]Sheet4'!$C$39:$C$45</c:f>
              <c:numCache>
                <c:formatCode>0%</c:formatCode>
                <c:ptCount val="7"/>
                <c:pt idx="0">
                  <c:v>0</c:v>
                </c:pt>
                <c:pt idx="1">
                  <c:v>5.8823529411764705E-2</c:v>
                </c:pt>
                <c:pt idx="2">
                  <c:v>5.8823529411764705E-2</c:v>
                </c:pt>
                <c:pt idx="3">
                  <c:v>0.17647058823529413</c:v>
                </c:pt>
                <c:pt idx="4">
                  <c:v>0.23529411764705882</c:v>
                </c:pt>
                <c:pt idx="5">
                  <c:v>0.27777777777777779</c:v>
                </c:pt>
                <c:pt idx="6">
                  <c:v>0.35294117647058826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6F-4C50-8B41-6965495FD727}"/>
            </c:ext>
          </c:extLst>
        </c:ser>
        <c:ser>
          <c:idx val="1"/>
          <c:order val="1"/>
          <c:tx>
            <c:strRef>
              <c:f>'[Closing Space for Civil Society.xlsx]Sheet4'!$D$38</c:f>
              <c:strCache>
                <c:ptCount val="1"/>
                <c:pt idx="0">
                  <c:v>Moderate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Society.xlsx]Sheet4'!$B$39:$B$45</c:f>
              <c:strCache>
                <c:ptCount val="7"/>
                <c:pt idx="0">
                  <c:v>State co-option or interference</c:v>
                </c:pt>
                <c:pt idx="1">
                  <c:v>Rise of conservative civic actors</c:v>
                </c:pt>
                <c:pt idx="2">
                  <c:v>Barriers to registration / legal status</c:v>
                </c:pt>
                <c:pt idx="3">
                  <c:v>International isolation</c:v>
                </c:pt>
                <c:pt idx="4">
                  <c:v>Violence</c:v>
                </c:pt>
                <c:pt idx="5">
                  <c:v>Freedom of assembly</c:v>
                </c:pt>
                <c:pt idx="6">
                  <c:v>Freedom of expression</c:v>
                </c:pt>
              </c:strCache>
            </c:strRef>
          </c:cat>
          <c:val>
            <c:numRef>
              <c:f>'[Closing Space for Civil Society.xlsx]Sheet4'!$D$39:$D$45</c:f>
              <c:numCache>
                <c:formatCode>0%</c:formatCode>
                <c:ptCount val="7"/>
                <c:pt idx="0">
                  <c:v>0.17647058823529413</c:v>
                </c:pt>
                <c:pt idx="1">
                  <c:v>0.35294117647058826</c:v>
                </c:pt>
                <c:pt idx="2">
                  <c:v>0.35294117647058826</c:v>
                </c:pt>
                <c:pt idx="3">
                  <c:v>0.17647058823529413</c:v>
                </c:pt>
                <c:pt idx="4">
                  <c:v>0.41176470588235292</c:v>
                </c:pt>
                <c:pt idx="5">
                  <c:v>0.33333333333333331</c:v>
                </c:pt>
                <c:pt idx="6">
                  <c:v>0.35294117647058826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6F-4C50-8B41-6965495FD727}"/>
            </c:ext>
          </c:extLst>
        </c:ser>
        <c:ser>
          <c:idx val="2"/>
          <c:order val="2"/>
          <c:tx>
            <c:strRef>
              <c:f>'[Closing Space for Civil Society.xlsx]Sheet4'!$E$38</c:f>
              <c:strCache>
                <c:ptCount val="1"/>
                <c:pt idx="0">
                  <c:v>Minor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Society.xlsx]Sheet4'!$B$39:$B$45</c:f>
              <c:strCache>
                <c:ptCount val="7"/>
                <c:pt idx="0">
                  <c:v>State co-option or interference</c:v>
                </c:pt>
                <c:pt idx="1">
                  <c:v>Rise of conservative civic actors</c:v>
                </c:pt>
                <c:pt idx="2">
                  <c:v>Barriers to registration / legal status</c:v>
                </c:pt>
                <c:pt idx="3">
                  <c:v>International isolation</c:v>
                </c:pt>
                <c:pt idx="4">
                  <c:v>Violence</c:v>
                </c:pt>
                <c:pt idx="5">
                  <c:v>Freedom of assembly</c:v>
                </c:pt>
                <c:pt idx="6">
                  <c:v>Freedom of expression</c:v>
                </c:pt>
              </c:strCache>
            </c:strRef>
          </c:cat>
          <c:val>
            <c:numRef>
              <c:f>'[Closing Space for Civil Society.xlsx]Sheet4'!$E$39:$E$45</c:f>
              <c:numCache>
                <c:formatCode>0%</c:formatCode>
                <c:ptCount val="7"/>
                <c:pt idx="0">
                  <c:v>0.17647058823529413</c:v>
                </c:pt>
                <c:pt idx="1">
                  <c:v>0.29411764705882354</c:v>
                </c:pt>
                <c:pt idx="2">
                  <c:v>0.47058823529411764</c:v>
                </c:pt>
                <c:pt idx="3">
                  <c:v>0.41176470588235292</c:v>
                </c:pt>
                <c:pt idx="4">
                  <c:v>0.29411764705882354</c:v>
                </c:pt>
                <c:pt idx="5">
                  <c:v>0.22222222222222221</c:v>
                </c:pt>
                <c:pt idx="6">
                  <c:v>0.17647058823529413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6F-4C50-8B41-6965495FD727}"/>
            </c:ext>
          </c:extLst>
        </c:ser>
        <c:ser>
          <c:idx val="3"/>
          <c:order val="3"/>
          <c:tx>
            <c:strRef>
              <c:f>'[Closing Space for Civil Society.xlsx]Sheet4'!$F$38</c:f>
              <c:strCache>
                <c:ptCount val="1"/>
                <c:pt idx="0">
                  <c:v>Not a problem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Society.xlsx]Sheet4'!$B$39:$B$45</c:f>
              <c:strCache>
                <c:ptCount val="7"/>
                <c:pt idx="0">
                  <c:v>State co-option or interference</c:v>
                </c:pt>
                <c:pt idx="1">
                  <c:v>Rise of conservative civic actors</c:v>
                </c:pt>
                <c:pt idx="2">
                  <c:v>Barriers to registration / legal status</c:v>
                </c:pt>
                <c:pt idx="3">
                  <c:v>International isolation</c:v>
                </c:pt>
                <c:pt idx="4">
                  <c:v>Violence</c:v>
                </c:pt>
                <c:pt idx="5">
                  <c:v>Freedom of assembly</c:v>
                </c:pt>
                <c:pt idx="6">
                  <c:v>Freedom of expression</c:v>
                </c:pt>
              </c:strCache>
            </c:strRef>
          </c:cat>
          <c:val>
            <c:numRef>
              <c:f>'[Closing Space for Civil Society.xlsx]Sheet4'!$F$39:$F$45</c:f>
              <c:numCache>
                <c:formatCode>0%</c:formatCode>
                <c:ptCount val="7"/>
                <c:pt idx="0">
                  <c:v>0.29411764705882354</c:v>
                </c:pt>
                <c:pt idx="1">
                  <c:v>0.23529411764705882</c:v>
                </c:pt>
                <c:pt idx="2">
                  <c:v>5.8823529411764705E-2</c:v>
                </c:pt>
                <c:pt idx="3">
                  <c:v>0.17647058823529413</c:v>
                </c:pt>
                <c:pt idx="4">
                  <c:v>5.8823529411764705E-2</c:v>
                </c:pt>
                <c:pt idx="5">
                  <c:v>0.16666666666666666</c:v>
                </c:pt>
                <c:pt idx="6">
                  <c:v>0.11764705882352941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6F-4C50-8B41-6965495FD727}"/>
            </c:ext>
          </c:extLst>
        </c:ser>
        <c:ser>
          <c:idx val="4"/>
          <c:order val="4"/>
          <c:tx>
            <c:strRef>
              <c:f>'[Closing Space for Civil Society.xlsx]Sheet4'!$G$38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'[Closing Space for Civil Society.xlsx]Sheet4'!$B$39:$B$45</c:f>
              <c:strCache>
                <c:ptCount val="7"/>
                <c:pt idx="0">
                  <c:v>State co-option or interference</c:v>
                </c:pt>
                <c:pt idx="1">
                  <c:v>Rise of conservative civic actors</c:v>
                </c:pt>
                <c:pt idx="2">
                  <c:v>Barriers to registration / legal status</c:v>
                </c:pt>
                <c:pt idx="3">
                  <c:v>International isolation</c:v>
                </c:pt>
                <c:pt idx="4">
                  <c:v>Violence</c:v>
                </c:pt>
                <c:pt idx="5">
                  <c:v>Freedom of assembly</c:v>
                </c:pt>
                <c:pt idx="6">
                  <c:v>Freedom of expression</c:v>
                </c:pt>
              </c:strCache>
            </c:strRef>
          </c:cat>
          <c:val>
            <c:numRef>
              <c:f>'[Closing Space for Civil Society.xlsx]Sheet4'!$G$39:$G$45</c:f>
              <c:numCache>
                <c:formatCode>0%</c:formatCode>
                <c:ptCount val="7"/>
                <c:pt idx="0">
                  <c:v>0.35294117647058826</c:v>
                </c:pt>
                <c:pt idx="1">
                  <c:v>5.8823529411764705E-2</c:v>
                </c:pt>
                <c:pt idx="2">
                  <c:v>5.8823529411764705E-2</c:v>
                </c:pt>
                <c:pt idx="3">
                  <c:v>5.8823529411764705E-2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6F-4C50-8B41-6965495FD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72471656"/>
        <c:axId val="572467720"/>
      </c:barChart>
      <c:catAx>
        <c:axId val="572471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2467720"/>
        <c:crosses val="autoZero"/>
        <c:auto val="1"/>
        <c:lblAlgn val="ctr"/>
        <c:lblOffset val="100"/>
        <c:noMultiLvlLbl val="0"/>
      </c:catAx>
      <c:valAx>
        <c:axId val="572467720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2471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BE05DE7-371F-4C99-AD8A-AA3F885833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EC72700-869B-4FA2-B1D7-CA33CBD7F9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B6189751-DB77-494B-B510-AD42227A7EC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64E1F7E-5B4B-433F-BB63-F149CE59BA9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E455998-50E3-4A0D-801E-D1E17191B20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6663DCDD-8A00-4C25-860F-841A90AFA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35CFFB-893A-4339-AFBA-F54B3096A31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E57CD41-1C16-4B4C-9A7A-321E00291D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8018FC-42A6-42FA-BB5B-E22D3510E89B}" type="slidenum">
              <a:rPr lang="en-GB" altLang="en-US"/>
              <a:pPr eaLnBrk="1" hangingPunct="1"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6C81784-8E64-4A2B-85B0-1301BDE23C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F6E134E-1251-4869-B513-40823AAF1A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E36AAC-62A4-46EC-BB4A-2F940540E13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8EBFDF03-7EE0-4900-95DD-BCE4F6FF13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404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A0135E-2343-4DB2-8C61-7DDEF47094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E44786E2-7CAF-4A9F-B712-EB39972AF5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836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2900" y="1438275"/>
            <a:ext cx="2122488" cy="4429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438275"/>
            <a:ext cx="6216650" cy="4429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6BCAF0-DAF5-46B3-9EE7-9414BABA3A2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45506028-9F79-4E70-9DA5-D592A498A2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795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F22C57-5457-438A-B862-31F41C68A92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01CB1EC3-E206-454C-9ED6-CBB9ADE078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563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F906E7-8710-4B3B-B512-897A25C5E67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39CCFA19-41A0-4B1A-BCD7-E2C3F70445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55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2159000"/>
            <a:ext cx="4151313" cy="370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7563" y="2159000"/>
            <a:ext cx="4152900" cy="370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C4A807-CBC2-4ACB-893A-CCDF3991602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935CDF36-9C30-4537-9213-91DD932D0B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858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66BF937-4D4B-4F63-B5BB-88215BE4B81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6FFC06F2-E8F3-432A-8173-B01F94E818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026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A8F8416-84FF-4851-B7A1-FEEBC21998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4B495D17-1F1E-4EB9-9C33-0F516A266B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27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FA6DF61-63E1-4285-A3CD-F3BD00C2515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4077F1CE-EBD1-408D-8C7E-838A4B340E1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019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904A1F-C527-4F3F-839D-CF068B1EF74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221D5DBC-FE2D-4830-BA4F-704E16C5A9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23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C0E383-22F0-412D-890D-09CD5510854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Slide </a:t>
            </a:r>
            <a:fld id="{DCA9962B-2D1B-48A0-A213-12A9C2A764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5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5C9884C-308C-4FBA-8B75-43C944D28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438275"/>
            <a:ext cx="84566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B89761-48DE-44ED-BCAA-00464484B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2159000"/>
            <a:ext cx="8456613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4AD7954-A224-40FD-806F-EFB65DADBFD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r>
              <a:rPr lang="en-GB" altLang="en-US"/>
              <a:t>Slide </a:t>
            </a:r>
            <a:fld id="{B009D129-FB83-420D-A619-56750CA0A9A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29" name="Text Box 5">
            <a:extLst>
              <a:ext uri="{FF2B5EF4-FFF2-40B4-BE49-F238E27FC236}">
                <a16:creationId xmlns:a16="http://schemas.microsoft.com/office/drawing/2014/main" id="{E24FF4A2-F317-41C0-AF2B-C1FF1B455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23013"/>
            <a:ext cx="9144000" cy="1587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BD3EB445-1B47-491E-AB41-7F524B624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9013"/>
            <a:ext cx="9144000" cy="1587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/>
          </a:p>
        </p:txBody>
      </p:sp>
      <p:grpSp>
        <p:nvGrpSpPr>
          <p:cNvPr id="1031" name="Group 12">
            <a:extLst>
              <a:ext uri="{FF2B5EF4-FFF2-40B4-BE49-F238E27FC236}">
                <a16:creationId xmlns:a16="http://schemas.microsoft.com/office/drawing/2014/main" id="{4B2E7B59-0B12-4FE4-B1E3-C4BE9FD30E84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58738"/>
            <a:ext cx="8964612" cy="865187"/>
            <a:chOff x="113" y="37"/>
            <a:chExt cx="5647" cy="545"/>
          </a:xfrm>
        </p:grpSpPr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4F7488B9-0494-48B4-A88D-55E9006F4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2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3" name="Rectangle 7">
              <a:extLst>
                <a:ext uri="{FF2B5EF4-FFF2-40B4-BE49-F238E27FC236}">
                  <a16:creationId xmlns:a16="http://schemas.microsoft.com/office/drawing/2014/main" id="{212E8A65-9366-4B9E-AD84-F3938FFB7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pic>
          <p:nvPicPr>
            <p:cNvPr id="1034" name="Picture 9" descr="DFID_280_SML_AW">
              <a:extLst>
                <a:ext uri="{FF2B5EF4-FFF2-40B4-BE49-F238E27FC236}">
                  <a16:creationId xmlns:a16="http://schemas.microsoft.com/office/drawing/2014/main" id="{C98E9288-6413-406C-A3CD-F80C454E7A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4"/>
              <a:ext cx="59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10" descr="UK-AID-Standard-RGB">
              <a:extLst>
                <a:ext uri="{FF2B5EF4-FFF2-40B4-BE49-F238E27FC236}">
                  <a16:creationId xmlns:a16="http://schemas.microsoft.com/office/drawing/2014/main" id="{E75C6D2D-0D83-47C4-A951-5D898000C9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2" y="37"/>
              <a:ext cx="497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6213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87425" indent="-1778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1344613" indent="-177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701800" indent="-1778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1590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6162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0734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530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C0B529D-56A1-4447-9BF3-B595D8CC55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/>
              <a:t>DFID exposure to closing civic space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7868112-DCC0-4180-9ABC-572990C7898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Survey results</a:t>
            </a:r>
          </a:p>
        </p:txBody>
      </p:sp>
      <p:grpSp>
        <p:nvGrpSpPr>
          <p:cNvPr id="2052" name="Group 12">
            <a:extLst>
              <a:ext uri="{FF2B5EF4-FFF2-40B4-BE49-F238E27FC236}">
                <a16:creationId xmlns:a16="http://schemas.microsoft.com/office/drawing/2014/main" id="{8C3647F4-1447-4369-A4B9-B095CC418345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58738"/>
            <a:ext cx="8964612" cy="865187"/>
            <a:chOff x="113" y="37"/>
            <a:chExt cx="5647" cy="545"/>
          </a:xfrm>
        </p:grpSpPr>
        <p:sp>
          <p:nvSpPr>
            <p:cNvPr id="2053" name="Rectangle 8">
              <a:extLst>
                <a:ext uri="{FF2B5EF4-FFF2-40B4-BE49-F238E27FC236}">
                  <a16:creationId xmlns:a16="http://schemas.microsoft.com/office/drawing/2014/main" id="{A7D4F516-25A0-4361-B81E-D60FF1CA5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2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054" name="Rectangle 7">
              <a:extLst>
                <a:ext uri="{FF2B5EF4-FFF2-40B4-BE49-F238E27FC236}">
                  <a16:creationId xmlns:a16="http://schemas.microsoft.com/office/drawing/2014/main" id="{FB2E9E62-E039-4D79-AC56-5F4491A03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pic>
          <p:nvPicPr>
            <p:cNvPr id="2055" name="Picture 9" descr="DFID_280_SML_AW">
              <a:extLst>
                <a:ext uri="{FF2B5EF4-FFF2-40B4-BE49-F238E27FC236}">
                  <a16:creationId xmlns:a16="http://schemas.microsoft.com/office/drawing/2014/main" id="{5E4C2EDB-B414-4AB7-9DEB-3E7AC3653F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4"/>
              <a:ext cx="59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10" descr="UK-AID-Standard-RGB">
              <a:extLst>
                <a:ext uri="{FF2B5EF4-FFF2-40B4-BE49-F238E27FC236}">
                  <a16:creationId xmlns:a16="http://schemas.microsoft.com/office/drawing/2014/main" id="{EED3A99C-9C97-4F03-B8E6-A15D630876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2" y="37"/>
              <a:ext cx="497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4D6D1-3D8E-4ECF-B0D0-05E5D113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Survey of country offices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B3BE8-9692-4779-9688-88B65BE1A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Between 19 and 25 of DFIDs priority countries covered across the survey.</a:t>
            </a:r>
          </a:p>
          <a:p>
            <a:r>
              <a:rPr lang="en-GB" dirty="0"/>
              <a:t>Most responses from governance adviser but social development and climate advisers were also targeted.</a:t>
            </a:r>
          </a:p>
          <a:p>
            <a:r>
              <a:rPr lang="en-GB" dirty="0"/>
              <a:t>Respondents asked about their understanding of the issues and responses have been weighted accordingly.</a:t>
            </a:r>
          </a:p>
          <a:p>
            <a:r>
              <a:rPr lang="en-GB" dirty="0"/>
              <a:t>Rich qualitative data in comments not yet analysed. </a:t>
            </a:r>
          </a:p>
        </p:txBody>
      </p:sp>
    </p:spTree>
    <p:extLst>
      <p:ext uri="{BB962C8B-B14F-4D97-AF65-F5344CB8AC3E}">
        <p14:creationId xmlns:p14="http://schemas.microsoft.com/office/powerpoint/2010/main" val="134520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4532A1F-6BD0-4020-97C8-294807A4ED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823447"/>
              </p:ext>
            </p:extLst>
          </p:nvPr>
        </p:nvGraphicFramePr>
        <p:xfrm>
          <a:off x="107504" y="1268760"/>
          <a:ext cx="878497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7AF6EB2-A863-4EDA-9B7B-F7C8E105E3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204750"/>
              </p:ext>
            </p:extLst>
          </p:nvPr>
        </p:nvGraphicFramePr>
        <p:xfrm>
          <a:off x="251520" y="1340768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52FD722-9ACE-4F4A-9E06-A81B6ABED3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271525"/>
              </p:ext>
            </p:extLst>
          </p:nvPr>
        </p:nvGraphicFramePr>
        <p:xfrm>
          <a:off x="251520" y="1196752"/>
          <a:ext cx="871296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2728-375E-43AA-ACB0-7B44F183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Who is targeted? (forced ranking)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E63FDCE-1883-4FB0-B896-69A2A4C3B0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5099" y="2159000"/>
            <a:ext cx="7694115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65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EE3DB-ADB8-4281-864A-7996E5F3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Early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315C-B3E9-403B-B6DB-261754496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Confidence in expertise but inconsistency in analysis</a:t>
            </a:r>
          </a:p>
          <a:p>
            <a:r>
              <a:rPr lang="en-GB" dirty="0"/>
              <a:t>Almost 70% have adapted programmes </a:t>
            </a:r>
          </a:p>
          <a:p>
            <a:r>
              <a:rPr lang="en-GB" dirty="0"/>
              <a:t>Three quarters report a coordinated international response</a:t>
            </a:r>
          </a:p>
          <a:p>
            <a:r>
              <a:rPr lang="en-GB" dirty="0"/>
              <a:t>Desire for more country to country information sharing</a:t>
            </a:r>
          </a:p>
          <a:p>
            <a:r>
              <a:rPr lang="en-GB" dirty="0"/>
              <a:t>Need for more central support and leadership</a:t>
            </a:r>
          </a:p>
        </p:txBody>
      </p:sp>
    </p:spTree>
    <p:extLst>
      <p:ext uri="{BB962C8B-B14F-4D97-AF65-F5344CB8AC3E}">
        <p14:creationId xmlns:p14="http://schemas.microsoft.com/office/powerpoint/2010/main" val="127716007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3F71"/>
      </a:accent1>
      <a:accent2>
        <a:srgbClr val="2E7B5C"/>
      </a:accent2>
      <a:accent3>
        <a:srgbClr val="FFFFFF"/>
      </a:accent3>
      <a:accent4>
        <a:srgbClr val="000000"/>
      </a:accent4>
      <a:accent5>
        <a:srgbClr val="AAAFBB"/>
      </a:accent5>
      <a:accent6>
        <a:srgbClr val="296F53"/>
      </a:accent6>
      <a:hlink>
        <a:srgbClr val="B7153D"/>
      </a:hlink>
      <a:folHlink>
        <a:srgbClr val="DF5220"/>
      </a:folHlink>
    </a:clrScheme>
    <a:fontScheme name="presentation-gree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-gre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A81"/>
        </a:accent1>
        <a:accent2>
          <a:srgbClr val="2E7B5C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296F53"/>
        </a:accent6>
        <a:hlink>
          <a:srgbClr val="B7153D"/>
        </a:hlink>
        <a:folHlink>
          <a:srgbClr val="DF522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g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A81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005C5C"/>
        </a:accent6>
        <a:hlink>
          <a:srgbClr val="EE3224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DFID Presentation</Template>
  <TotalTime>65</TotalTime>
  <Words>122</Words>
  <Application>Microsoft Office PowerPoint</Application>
  <PresentationFormat>On-screen Show (4:3)</PresentationFormat>
  <Paragraphs>18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Arial Black</vt:lpstr>
      <vt:lpstr>Presentation1</vt:lpstr>
      <vt:lpstr>DFID exposure to closing civic space</vt:lpstr>
      <vt:lpstr>Survey of country offices</vt:lpstr>
      <vt:lpstr>PowerPoint Presentation</vt:lpstr>
      <vt:lpstr>PowerPoint Presentation</vt:lpstr>
      <vt:lpstr>PowerPoint Presentation</vt:lpstr>
      <vt:lpstr>Who is targeted? (forced ranking)</vt:lpstr>
      <vt:lpstr>Early observations</vt:lpstr>
    </vt:vector>
  </TitlesOfParts>
  <Company>Department for International Development (DFID)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DFID exposure to closing civic space</dc:title>
  <dc:creator>Adam Pickering</dc:creator>
  <cp:lastModifiedBy>Morna Welsh</cp:lastModifiedBy>
  <cp:revision>7</cp:revision>
  <cp:lastPrinted>2012-07-17T12:05:28Z</cp:lastPrinted>
  <dcterms:created xsi:type="dcterms:W3CDTF">2018-11-23T11:25:10Z</dcterms:created>
  <dcterms:modified xsi:type="dcterms:W3CDTF">2018-12-06T14:48:51Z</dcterms:modified>
</cp:coreProperties>
</file>